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 id="2147483735" r:id="rId4"/>
  </p:sldMasterIdLst>
  <p:notesMasterIdLst>
    <p:notesMasterId r:id="rId106"/>
  </p:notesMasterIdLst>
  <p:sldIdLst>
    <p:sldId id="256" r:id="rId5"/>
    <p:sldId id="464" r:id="rId6"/>
    <p:sldId id="479" r:id="rId7"/>
    <p:sldId id="478" r:id="rId8"/>
    <p:sldId id="523" r:id="rId9"/>
    <p:sldId id="524" r:id="rId10"/>
    <p:sldId id="525" r:id="rId11"/>
    <p:sldId id="526" r:id="rId12"/>
    <p:sldId id="527" r:id="rId13"/>
    <p:sldId id="528" r:id="rId14"/>
    <p:sldId id="453" r:id="rId15"/>
    <p:sldId id="454" r:id="rId16"/>
    <p:sldId id="455" r:id="rId17"/>
    <p:sldId id="456" r:id="rId18"/>
    <p:sldId id="457" r:id="rId19"/>
    <p:sldId id="458" r:id="rId20"/>
    <p:sldId id="468" r:id="rId21"/>
    <p:sldId id="471" r:id="rId22"/>
    <p:sldId id="472" r:id="rId23"/>
    <p:sldId id="469" r:id="rId24"/>
    <p:sldId id="470" r:id="rId25"/>
    <p:sldId id="529" r:id="rId26"/>
    <p:sldId id="530" r:id="rId27"/>
    <p:sldId id="531" r:id="rId28"/>
    <p:sldId id="347" r:id="rId29"/>
    <p:sldId id="532" r:id="rId30"/>
    <p:sldId id="383" r:id="rId31"/>
    <p:sldId id="413" r:id="rId32"/>
    <p:sldId id="414" r:id="rId33"/>
    <p:sldId id="415" r:id="rId34"/>
    <p:sldId id="416" r:id="rId35"/>
    <p:sldId id="417" r:id="rId36"/>
    <p:sldId id="418" r:id="rId37"/>
    <p:sldId id="419" r:id="rId38"/>
    <p:sldId id="420" r:id="rId39"/>
    <p:sldId id="446" r:id="rId40"/>
    <p:sldId id="447" r:id="rId41"/>
    <p:sldId id="448" r:id="rId42"/>
    <p:sldId id="449" r:id="rId43"/>
    <p:sldId id="450" r:id="rId44"/>
    <p:sldId id="451" r:id="rId45"/>
    <p:sldId id="452" r:id="rId46"/>
    <p:sldId id="460" r:id="rId47"/>
    <p:sldId id="461" r:id="rId48"/>
    <p:sldId id="389" r:id="rId49"/>
    <p:sldId id="473" r:id="rId50"/>
    <p:sldId id="384" r:id="rId51"/>
    <p:sldId id="396" r:id="rId52"/>
    <p:sldId id="533" r:id="rId53"/>
    <p:sldId id="534" r:id="rId54"/>
    <p:sldId id="474" r:id="rId55"/>
    <p:sldId id="535" r:id="rId56"/>
    <p:sldId id="536" r:id="rId57"/>
    <p:sldId id="537" r:id="rId58"/>
    <p:sldId id="538" r:id="rId59"/>
    <p:sldId id="521" r:id="rId60"/>
    <p:sldId id="522" r:id="rId61"/>
    <p:sldId id="262" r:id="rId62"/>
    <p:sldId id="539" r:id="rId63"/>
    <p:sldId id="308" r:id="rId64"/>
    <p:sldId id="480" r:id="rId65"/>
    <p:sldId id="481" r:id="rId66"/>
    <p:sldId id="482" r:id="rId67"/>
    <p:sldId id="483" r:id="rId68"/>
    <p:sldId id="484" r:id="rId69"/>
    <p:sldId id="485" r:id="rId70"/>
    <p:sldId id="486" r:id="rId71"/>
    <p:sldId id="487" r:id="rId72"/>
    <p:sldId id="488" r:id="rId73"/>
    <p:sldId id="489" r:id="rId74"/>
    <p:sldId id="490" r:id="rId75"/>
    <p:sldId id="491" r:id="rId76"/>
    <p:sldId id="492" r:id="rId77"/>
    <p:sldId id="493" r:id="rId78"/>
    <p:sldId id="494" r:id="rId79"/>
    <p:sldId id="495" r:id="rId80"/>
    <p:sldId id="496" r:id="rId81"/>
    <p:sldId id="497" r:id="rId82"/>
    <p:sldId id="498" r:id="rId83"/>
    <p:sldId id="499" r:id="rId84"/>
    <p:sldId id="500" r:id="rId85"/>
    <p:sldId id="501" r:id="rId86"/>
    <p:sldId id="502" r:id="rId87"/>
    <p:sldId id="503" r:id="rId88"/>
    <p:sldId id="504" r:id="rId89"/>
    <p:sldId id="505" r:id="rId90"/>
    <p:sldId id="506" r:id="rId91"/>
    <p:sldId id="507" r:id="rId92"/>
    <p:sldId id="508" r:id="rId93"/>
    <p:sldId id="509" r:id="rId94"/>
    <p:sldId id="510" r:id="rId95"/>
    <p:sldId id="511" r:id="rId96"/>
    <p:sldId id="512" r:id="rId97"/>
    <p:sldId id="513" r:id="rId98"/>
    <p:sldId id="514" r:id="rId99"/>
    <p:sldId id="515" r:id="rId100"/>
    <p:sldId id="516" r:id="rId101"/>
    <p:sldId id="517" r:id="rId102"/>
    <p:sldId id="518" r:id="rId103"/>
    <p:sldId id="519" r:id="rId104"/>
    <p:sldId id="520" r:id="rId10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lbright, Jon P. (GSFC-416.0)[COLUMBUS TECHNOLOGIES AND SERVICES INC]" initials="FJP(TASI" lastIdx="32" clrIdx="0">
    <p:extLst/>
  </p:cmAuthor>
  <p:cmAuthor id="2" name="Juan Rodriguez" initials="JR" lastIdx="1" clrIdx="1">
    <p:extLst/>
  </p:cmAuthor>
  <p:cmAuthor id="3" name="Kline, Elizabeth McMichael (GSFC-4160)[NOAA]" initials="KEM("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1529" autoAdjust="0"/>
  </p:normalViewPr>
  <p:slideViewPr>
    <p:cSldViewPr snapToGrid="0" showGuides="1">
      <p:cViewPr varScale="1">
        <p:scale>
          <a:sx n="76" d="100"/>
          <a:sy n="76" d="100"/>
        </p:scale>
        <p:origin x="960" y="48"/>
      </p:cViewPr>
      <p:guideLst>
        <p:guide orient="horz" pos="384"/>
        <p:guide pos="2880"/>
      </p:guideLst>
    </p:cSldViewPr>
  </p:slideViewPr>
  <p:notesTextViewPr>
    <p:cViewPr>
      <p:scale>
        <a:sx n="1" d="1"/>
        <a:sy n="1" d="1"/>
      </p:scale>
      <p:origin x="0" y="0"/>
    </p:cViewPr>
  </p:notesTextViewPr>
  <p:sorterViewPr>
    <p:cViewPr varScale="1">
      <p:scale>
        <a:sx n="1" d="1"/>
        <a:sy n="1" d="1"/>
      </p:scale>
      <p:origin x="0" y="-262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commentAuthors" Target="commentAuthor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9EA010-A379-435B-8A27-4342493C9D8B}" type="datetimeFigureOut">
              <a:rPr lang="en-US" smtClean="0"/>
              <a:pPr/>
              <a:t>5/31/2017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D85A49-F495-4469-B05B-74800E2130EA}" type="slidenum">
              <a:rPr lang="en-US" smtClean="0"/>
              <a:pPr/>
              <a:t>‹#›</a:t>
            </a:fld>
            <a:endParaRPr lang="en-US"/>
          </a:p>
        </p:txBody>
      </p:sp>
    </p:spTree>
    <p:extLst>
      <p:ext uri="{BB962C8B-B14F-4D97-AF65-F5344CB8AC3E}">
        <p14:creationId xmlns:p14="http://schemas.microsoft.com/office/powerpoint/2010/main" val="309393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a:t>
            </a:fld>
            <a:endParaRPr lang="en-US"/>
          </a:p>
        </p:txBody>
      </p:sp>
    </p:spTree>
    <p:extLst>
      <p:ext uri="{BB962C8B-B14F-4D97-AF65-F5344CB8AC3E}">
        <p14:creationId xmlns:p14="http://schemas.microsoft.com/office/powerpoint/2010/main" val="3487042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27</a:t>
            </a:fld>
            <a:endParaRPr lang="en-US"/>
          </a:p>
        </p:txBody>
      </p:sp>
    </p:spTree>
    <p:extLst>
      <p:ext uri="{BB962C8B-B14F-4D97-AF65-F5344CB8AC3E}">
        <p14:creationId xmlns:p14="http://schemas.microsoft.com/office/powerpoint/2010/main" val="1612373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Clr>
                <a:schemeClr val="dk1"/>
              </a:buClr>
              <a:buSzPct val="91666"/>
              <a:buFont typeface="Arial"/>
              <a:buNone/>
            </a:pPr>
            <a:r>
              <a:rPr lang="en-US" dirty="0"/>
              <a:t>Beta: the product is minimally validated and may still contain significant errors; based on product quick</a:t>
            </a:r>
          </a:p>
          <a:p>
            <a:pPr lvl="0">
              <a:spcBef>
                <a:spcPts val="0"/>
              </a:spcBef>
              <a:buNone/>
            </a:pPr>
            <a:r>
              <a:rPr lang="en-US" dirty="0"/>
              <a:t>looks using the initial calibration parameters.</a:t>
            </a:r>
          </a:p>
        </p:txBody>
      </p:sp>
      <p:sp>
        <p:nvSpPr>
          <p:cNvPr id="508" name="Shape 5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3196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47</a:t>
            </a:fld>
            <a:endParaRPr lang="en-US"/>
          </a:p>
        </p:txBody>
      </p:sp>
    </p:spTree>
    <p:extLst>
      <p:ext uri="{BB962C8B-B14F-4D97-AF65-F5344CB8AC3E}">
        <p14:creationId xmlns:p14="http://schemas.microsoft.com/office/powerpoint/2010/main" val="1612373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56</a:t>
            </a:fld>
            <a:endParaRPr lang="en-US"/>
          </a:p>
        </p:txBody>
      </p:sp>
    </p:spTree>
    <p:extLst>
      <p:ext uri="{BB962C8B-B14F-4D97-AF65-F5344CB8AC3E}">
        <p14:creationId xmlns:p14="http://schemas.microsoft.com/office/powerpoint/2010/main" val="1040746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57</a:t>
            </a:fld>
            <a:endParaRPr lang="en-US"/>
          </a:p>
        </p:txBody>
      </p:sp>
    </p:spTree>
    <p:extLst>
      <p:ext uri="{BB962C8B-B14F-4D97-AF65-F5344CB8AC3E}">
        <p14:creationId xmlns:p14="http://schemas.microsoft.com/office/powerpoint/2010/main" val="3040842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58</a:t>
            </a:fld>
            <a:endParaRPr lang="en-US"/>
          </a:p>
        </p:txBody>
      </p:sp>
    </p:spTree>
    <p:extLst>
      <p:ext uri="{BB962C8B-B14F-4D97-AF65-F5344CB8AC3E}">
        <p14:creationId xmlns:p14="http://schemas.microsoft.com/office/powerpoint/2010/main" val="2537468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59</a:t>
            </a:fld>
            <a:endParaRPr lang="en-US"/>
          </a:p>
        </p:txBody>
      </p:sp>
    </p:spTree>
    <p:extLst>
      <p:ext uri="{BB962C8B-B14F-4D97-AF65-F5344CB8AC3E}">
        <p14:creationId xmlns:p14="http://schemas.microsoft.com/office/powerpoint/2010/main" val="2515362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85A49-F495-4469-B05B-74800E2130EA}" type="slidenum">
              <a:rPr lang="en-US" smtClean="0"/>
              <a:pPr/>
              <a:t>62</a:t>
            </a:fld>
            <a:endParaRPr lang="en-US"/>
          </a:p>
        </p:txBody>
      </p:sp>
    </p:spTree>
    <p:extLst>
      <p:ext uri="{BB962C8B-B14F-4D97-AF65-F5344CB8AC3E}">
        <p14:creationId xmlns:p14="http://schemas.microsoft.com/office/powerpoint/2010/main" val="2409535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63</a:t>
            </a:fld>
            <a:endParaRPr lang="en-US"/>
          </a:p>
        </p:txBody>
      </p:sp>
    </p:spTree>
    <p:extLst>
      <p:ext uri="{BB962C8B-B14F-4D97-AF65-F5344CB8AC3E}">
        <p14:creationId xmlns:p14="http://schemas.microsoft.com/office/powerpoint/2010/main" val="3077524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66</a:t>
            </a:fld>
            <a:endParaRPr lang="en-US"/>
          </a:p>
        </p:txBody>
      </p:sp>
    </p:spTree>
    <p:extLst>
      <p:ext uri="{BB962C8B-B14F-4D97-AF65-F5344CB8AC3E}">
        <p14:creationId xmlns:p14="http://schemas.microsoft.com/office/powerpoint/2010/main" val="2688381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9529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Brightness Temperatures calculated using Planck</a:t>
            </a:r>
            <a:r>
              <a:rPr lang="en-US" baseline="0" dirty="0" smtClean="0"/>
              <a:t> Function coefficients generated from </a:t>
            </a:r>
            <a:r>
              <a:rPr lang="en-US" dirty="0" smtClean="0"/>
              <a:t>March 2016 Prototype</a:t>
            </a:r>
            <a:r>
              <a:rPr lang="en-US" baseline="0" dirty="0" smtClean="0"/>
              <a:t> Flight Model (PFM) version 3 Spectral Response Functions (SRFs).</a:t>
            </a:r>
            <a:r>
              <a:rPr lang="en-US" dirty="0" smtClean="0"/>
              <a:t> Possible</a:t>
            </a:r>
            <a:r>
              <a:rPr lang="en-US" baseline="0" dirty="0" smtClean="0"/>
              <a:t> radiances</a:t>
            </a:r>
            <a:r>
              <a:rPr lang="en-US" dirty="0" smtClean="0"/>
              <a:t> are based on L1b</a:t>
            </a:r>
            <a:r>
              <a:rPr lang="en-US" baseline="0" dirty="0" smtClean="0"/>
              <a:t> file data. For example, min possible rad is just the </a:t>
            </a:r>
            <a:r>
              <a:rPr lang="en-US" baseline="0" dirty="0" err="1" smtClean="0"/>
              <a:t>add_offset</a:t>
            </a:r>
            <a:r>
              <a:rPr lang="en-US" baseline="0" dirty="0" smtClean="0"/>
              <a:t> for the radiances in L1b files, which corresponds to a count of 0.</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67</a:t>
            </a:fld>
            <a:endParaRPr lang="en-US"/>
          </a:p>
        </p:txBody>
      </p:sp>
    </p:spTree>
    <p:extLst>
      <p:ext uri="{BB962C8B-B14F-4D97-AF65-F5344CB8AC3E}">
        <p14:creationId xmlns:p14="http://schemas.microsoft.com/office/powerpoint/2010/main" val="1662026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Brightness Temperatures calculated using Planck</a:t>
            </a:r>
            <a:r>
              <a:rPr lang="en-US" baseline="0" dirty="0" smtClean="0"/>
              <a:t> Function coefficients generated from </a:t>
            </a:r>
            <a:r>
              <a:rPr lang="en-US" dirty="0" smtClean="0"/>
              <a:t>March 2016 Prototype</a:t>
            </a:r>
            <a:r>
              <a:rPr lang="en-US" baseline="0" dirty="0" smtClean="0"/>
              <a:t> Flight Model (PFM) version 3 Spectral Response Functions (SRFs).</a:t>
            </a:r>
            <a:r>
              <a:rPr lang="en-US" dirty="0" smtClean="0"/>
              <a:t> Possible</a:t>
            </a:r>
            <a:r>
              <a:rPr lang="en-US" baseline="0" dirty="0" smtClean="0"/>
              <a:t> radiances</a:t>
            </a:r>
            <a:r>
              <a:rPr lang="en-US" dirty="0" smtClean="0"/>
              <a:t> are based on L1b</a:t>
            </a:r>
            <a:r>
              <a:rPr lang="en-US" baseline="0" dirty="0" smtClean="0"/>
              <a:t> file data. For example, min possible rad is just the </a:t>
            </a:r>
            <a:r>
              <a:rPr lang="en-US" baseline="0" dirty="0" err="1" smtClean="0"/>
              <a:t>add_offset</a:t>
            </a:r>
            <a:r>
              <a:rPr lang="en-US" baseline="0" dirty="0" smtClean="0"/>
              <a:t> for the radiances in L1b files, which corresponds to a count of 0.</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68</a:t>
            </a:fld>
            <a:endParaRPr lang="en-US"/>
          </a:p>
        </p:txBody>
      </p:sp>
    </p:spTree>
    <p:extLst>
      <p:ext uri="{BB962C8B-B14F-4D97-AF65-F5344CB8AC3E}">
        <p14:creationId xmlns:p14="http://schemas.microsoft.com/office/powerpoint/2010/main" val="2965096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Radiance and CMI units for bands 1-6</a:t>
            </a:r>
            <a:r>
              <a:rPr lang="en-US" baseline="0" dirty="0" smtClean="0"/>
              <a:t> are different from the units for bands 7-16.  Min </a:t>
            </a:r>
            <a:r>
              <a:rPr lang="en-US" baseline="0" dirty="0" err="1" smtClean="0"/>
              <a:t>Pos</a:t>
            </a:r>
            <a:r>
              <a:rPr lang="en-US" baseline="0" dirty="0" smtClean="0"/>
              <a:t> Rad is the minimum radiance above 0 possible based on the bit depth for the band, the </a:t>
            </a:r>
            <a:r>
              <a:rPr lang="en-US" baseline="0" dirty="0" err="1" smtClean="0"/>
              <a:t>scale_factor</a:t>
            </a:r>
            <a:r>
              <a:rPr lang="en-US" baseline="0" dirty="0" smtClean="0"/>
              <a:t>, and </a:t>
            </a:r>
            <a:r>
              <a:rPr lang="en-US" baseline="0" dirty="0" err="1" smtClean="0"/>
              <a:t>add_offset</a:t>
            </a:r>
            <a:r>
              <a:rPr lang="en-US" baseline="0" dirty="0" smtClean="0"/>
              <a:t>.  Min CMI and Max CMI are calculated based on bit depth for the band, </a:t>
            </a:r>
            <a:r>
              <a:rPr lang="en-US" baseline="0" dirty="0" err="1" smtClean="0"/>
              <a:t>scale_factor</a:t>
            </a:r>
            <a:r>
              <a:rPr lang="en-US" baseline="0" dirty="0" smtClean="0"/>
              <a:t>, and </a:t>
            </a:r>
            <a:r>
              <a:rPr lang="en-US" baseline="0" dirty="0" err="1" smtClean="0"/>
              <a:t>add_offset</a:t>
            </a:r>
            <a:r>
              <a:rPr lang="en-US" baseline="0" dirty="0" smtClean="0"/>
              <a:t>.  Calculated Min CMI (or Calculated Max CMI) for bands 1-6 is calculated from the Min Rad (or Max Rad) using </a:t>
            </a:r>
            <a:r>
              <a:rPr lang="en-US" baseline="0" dirty="0" err="1" smtClean="0"/>
              <a:t>esun</a:t>
            </a:r>
            <a:r>
              <a:rPr lang="en-US" baseline="0" dirty="0" smtClean="0"/>
              <a:t> (or kappa0) provided by CWG (</a:t>
            </a:r>
            <a:r>
              <a:rPr lang="en-US" baseline="0" dirty="0" err="1" smtClean="0"/>
              <a:t>Boryana</a:t>
            </a:r>
            <a:r>
              <a:rPr lang="en-US" baseline="0" dirty="0" smtClean="0"/>
              <a:t> </a:t>
            </a:r>
            <a:r>
              <a:rPr lang="en-US" baseline="0" dirty="0" err="1" smtClean="0"/>
              <a:t>Efremova</a:t>
            </a:r>
            <a:r>
              <a:rPr lang="en-US" baseline="0" dirty="0" smtClean="0"/>
              <a:t>).  Calculated Min CMI for bands 7-16 is calculated from the Min </a:t>
            </a:r>
            <a:r>
              <a:rPr lang="en-US" baseline="0" dirty="0" err="1" smtClean="0"/>
              <a:t>Pos</a:t>
            </a:r>
            <a:r>
              <a:rPr lang="en-US" baseline="0" dirty="0" smtClean="0"/>
              <a:t> Rad because brightness temperatures can’t really be calculated from negative radiances.  Calculated Min CMI and </a:t>
            </a:r>
            <a:r>
              <a:rPr lang="en-US" baseline="0" dirty="0" err="1" smtClean="0"/>
              <a:t>Calcualted</a:t>
            </a:r>
            <a:r>
              <a:rPr lang="en-US" baseline="0" dirty="0" smtClean="0"/>
              <a:t> Max CMI are calculated using planck_fk1, planck_fk2, planck_bc1, and planck_bc2 provided by CIMSS (Gunshor under CWG).  The </a:t>
            </a:r>
            <a:r>
              <a:rPr lang="en-US" baseline="0" dirty="0" err="1" smtClean="0"/>
              <a:t>planck</a:t>
            </a:r>
            <a:r>
              <a:rPr lang="en-US" baseline="0" dirty="0" smtClean="0"/>
              <a:t>_ values, </a:t>
            </a:r>
            <a:r>
              <a:rPr lang="en-US" baseline="0" dirty="0" err="1" smtClean="0"/>
              <a:t>esun</a:t>
            </a:r>
            <a:r>
              <a:rPr lang="en-US" baseline="0" dirty="0" smtClean="0"/>
              <a:t>, and kappa0 had to be provided by CWG affiliates because the values stored in the ground system files are incorrect, based on early estimates of spectral response for the instrument.  The values used for the calculations in this table were derived from the flight spectral response functions (provided by CWG).  </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69</a:t>
            </a:fld>
            <a:endParaRPr lang="en-US"/>
          </a:p>
        </p:txBody>
      </p:sp>
    </p:spTree>
    <p:extLst>
      <p:ext uri="{BB962C8B-B14F-4D97-AF65-F5344CB8AC3E}">
        <p14:creationId xmlns:p14="http://schemas.microsoft.com/office/powerpoint/2010/main" val="1759195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70</a:t>
            </a:fld>
            <a:endParaRPr lang="en-US"/>
          </a:p>
        </p:txBody>
      </p:sp>
    </p:spTree>
    <p:extLst>
      <p:ext uri="{BB962C8B-B14F-4D97-AF65-F5344CB8AC3E}">
        <p14:creationId xmlns:p14="http://schemas.microsoft.com/office/powerpoint/2010/main" val="394767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72</a:t>
            </a:fld>
            <a:endParaRPr lang="en-US"/>
          </a:p>
        </p:txBody>
      </p:sp>
    </p:spTree>
    <p:extLst>
      <p:ext uri="{BB962C8B-B14F-4D97-AF65-F5344CB8AC3E}">
        <p14:creationId xmlns:p14="http://schemas.microsoft.com/office/powerpoint/2010/main" val="588528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73</a:t>
            </a:fld>
            <a:endParaRPr lang="en-US"/>
          </a:p>
        </p:txBody>
      </p:sp>
    </p:spTree>
    <p:extLst>
      <p:ext uri="{BB962C8B-B14F-4D97-AF65-F5344CB8AC3E}">
        <p14:creationId xmlns:p14="http://schemas.microsoft.com/office/powerpoint/2010/main" val="2778836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refinerys_fires_Venezuela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D85A49-F495-4469-B05B-74800E21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565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80</a:t>
            </a:fld>
            <a:endParaRPr lang="en-US"/>
          </a:p>
        </p:txBody>
      </p:sp>
    </p:spTree>
    <p:extLst>
      <p:ext uri="{BB962C8B-B14F-4D97-AF65-F5344CB8AC3E}">
        <p14:creationId xmlns:p14="http://schemas.microsoft.com/office/powerpoint/2010/main" val="9089870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87</a:t>
            </a:fld>
            <a:endParaRPr lang="en-US"/>
          </a:p>
        </p:txBody>
      </p:sp>
    </p:spTree>
    <p:extLst>
      <p:ext uri="{BB962C8B-B14F-4D97-AF65-F5344CB8AC3E}">
        <p14:creationId xmlns:p14="http://schemas.microsoft.com/office/powerpoint/2010/main" val="615917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07:57:18 UTC – 07:52:18 UTC  10May2017</a:t>
            </a:r>
          </a:p>
          <a:p>
            <a:endParaRPr lang="en-US" dirty="0"/>
          </a:p>
        </p:txBody>
      </p:sp>
      <p:sp>
        <p:nvSpPr>
          <p:cNvPr id="4" name="Slide Number Placeholder 3"/>
          <p:cNvSpPr>
            <a:spLocks noGrp="1"/>
          </p:cNvSpPr>
          <p:nvPr>
            <p:ph type="sldNum" sz="quarter" idx="10"/>
          </p:nvPr>
        </p:nvSpPr>
        <p:spPr/>
        <p:txBody>
          <a:bodyPr/>
          <a:lstStyle/>
          <a:p>
            <a:fld id="{B15F01A0-8828-4276-BDDC-0FBC3706A92A}" type="slidenum">
              <a:rPr lang="en-US" smtClean="0"/>
              <a:t>89</a:t>
            </a:fld>
            <a:endParaRPr lang="en-US"/>
          </a:p>
        </p:txBody>
      </p:sp>
    </p:spTree>
    <p:extLst>
      <p:ext uri="{BB962C8B-B14F-4D97-AF65-F5344CB8AC3E}">
        <p14:creationId xmlns:p14="http://schemas.microsoft.com/office/powerpoint/2010/main" val="4126408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a:t>
            </a:fld>
            <a:endParaRPr lang="en-US"/>
          </a:p>
        </p:txBody>
      </p:sp>
    </p:spTree>
    <p:extLst>
      <p:ext uri="{BB962C8B-B14F-4D97-AF65-F5344CB8AC3E}">
        <p14:creationId xmlns:p14="http://schemas.microsoft.com/office/powerpoint/2010/main" val="2925501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08:02:18 UTC – 07:57:18 UTC  10May2017</a:t>
            </a:r>
          </a:p>
          <a:p>
            <a:endParaRPr lang="en-US" dirty="0"/>
          </a:p>
        </p:txBody>
      </p:sp>
      <p:sp>
        <p:nvSpPr>
          <p:cNvPr id="4" name="Slide Number Placeholder 3"/>
          <p:cNvSpPr>
            <a:spLocks noGrp="1"/>
          </p:cNvSpPr>
          <p:nvPr>
            <p:ph type="sldNum" sz="quarter" idx="10"/>
          </p:nvPr>
        </p:nvSpPr>
        <p:spPr/>
        <p:txBody>
          <a:bodyPr/>
          <a:lstStyle/>
          <a:p>
            <a:fld id="{B15F01A0-8828-4276-BDDC-0FBC3706A92A}" type="slidenum">
              <a:rPr lang="en-US" smtClean="0"/>
              <a:t>90</a:t>
            </a:fld>
            <a:endParaRPr lang="en-US"/>
          </a:p>
        </p:txBody>
      </p:sp>
    </p:spTree>
    <p:extLst>
      <p:ext uri="{BB962C8B-B14F-4D97-AF65-F5344CB8AC3E}">
        <p14:creationId xmlns:p14="http://schemas.microsoft.com/office/powerpoint/2010/main" val="2436052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08:07:18 UTC – 08:02:18 UTC  10May2017</a:t>
            </a:r>
          </a:p>
          <a:p>
            <a:endParaRPr lang="en-US" dirty="0"/>
          </a:p>
        </p:txBody>
      </p:sp>
      <p:sp>
        <p:nvSpPr>
          <p:cNvPr id="4" name="Slide Number Placeholder 3"/>
          <p:cNvSpPr>
            <a:spLocks noGrp="1"/>
          </p:cNvSpPr>
          <p:nvPr>
            <p:ph type="sldNum" sz="quarter" idx="10"/>
          </p:nvPr>
        </p:nvSpPr>
        <p:spPr/>
        <p:txBody>
          <a:bodyPr/>
          <a:lstStyle/>
          <a:p>
            <a:fld id="{B15F01A0-8828-4276-BDDC-0FBC3706A92A}" type="slidenum">
              <a:rPr lang="en-US" smtClean="0"/>
              <a:t>91</a:t>
            </a:fld>
            <a:endParaRPr lang="en-US"/>
          </a:p>
        </p:txBody>
      </p:sp>
    </p:spTree>
    <p:extLst>
      <p:ext uri="{BB962C8B-B14F-4D97-AF65-F5344CB8AC3E}">
        <p14:creationId xmlns:p14="http://schemas.microsoft.com/office/powerpoint/2010/main" val="3529040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100</a:t>
            </a:fld>
            <a:endParaRPr lang="en-US"/>
          </a:p>
        </p:txBody>
      </p:sp>
    </p:spTree>
    <p:extLst>
      <p:ext uri="{BB962C8B-B14F-4D97-AF65-F5344CB8AC3E}">
        <p14:creationId xmlns:p14="http://schemas.microsoft.com/office/powerpoint/2010/main" val="1242505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101</a:t>
            </a:fld>
            <a:endParaRPr lang="en-US"/>
          </a:p>
        </p:txBody>
      </p:sp>
    </p:spTree>
    <p:extLst>
      <p:ext uri="{BB962C8B-B14F-4D97-AF65-F5344CB8AC3E}">
        <p14:creationId xmlns:p14="http://schemas.microsoft.com/office/powerpoint/2010/main" val="217303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9</a:t>
            </a:fld>
            <a:endParaRPr lang="en-US"/>
          </a:p>
        </p:txBody>
      </p:sp>
    </p:spTree>
    <p:extLst>
      <p:ext uri="{BB962C8B-B14F-4D97-AF65-F5344CB8AC3E}">
        <p14:creationId xmlns:p14="http://schemas.microsoft.com/office/powerpoint/2010/main" val="1842663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22</a:t>
            </a:fld>
            <a:endParaRPr lang="en-US"/>
          </a:p>
        </p:txBody>
      </p:sp>
    </p:spTree>
    <p:extLst>
      <p:ext uri="{BB962C8B-B14F-4D97-AF65-F5344CB8AC3E}">
        <p14:creationId xmlns:p14="http://schemas.microsoft.com/office/powerpoint/2010/main" val="4264516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23</a:t>
            </a:fld>
            <a:endParaRPr lang="en-US"/>
          </a:p>
        </p:txBody>
      </p:sp>
    </p:spTree>
    <p:extLst>
      <p:ext uri="{BB962C8B-B14F-4D97-AF65-F5344CB8AC3E}">
        <p14:creationId xmlns:p14="http://schemas.microsoft.com/office/powerpoint/2010/main" val="3490514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24</a:t>
            </a:fld>
            <a:endParaRPr lang="en-US"/>
          </a:p>
        </p:txBody>
      </p:sp>
    </p:spTree>
    <p:extLst>
      <p:ext uri="{BB962C8B-B14F-4D97-AF65-F5344CB8AC3E}">
        <p14:creationId xmlns:p14="http://schemas.microsoft.com/office/powerpoint/2010/main" val="3727453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25</a:t>
            </a:fld>
            <a:endParaRPr lang="en-US"/>
          </a:p>
        </p:txBody>
      </p:sp>
    </p:spTree>
    <p:extLst>
      <p:ext uri="{BB962C8B-B14F-4D97-AF65-F5344CB8AC3E}">
        <p14:creationId xmlns:p14="http://schemas.microsoft.com/office/powerpoint/2010/main" val="1612373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26</a:t>
            </a:fld>
            <a:endParaRPr lang="en-US"/>
          </a:p>
        </p:txBody>
      </p:sp>
    </p:spTree>
    <p:extLst>
      <p:ext uri="{BB962C8B-B14F-4D97-AF65-F5344CB8AC3E}">
        <p14:creationId xmlns:p14="http://schemas.microsoft.com/office/powerpoint/2010/main" val="3178642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601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fld id="{25C24C1C-7D93-4B53-9CF2-9F718B4D4792}" type="datetime1">
              <a:rPr lang="en-US" altLang="en-US" smtClean="0"/>
              <a:t>5/31/2017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7" name="Slide Number Placeholder 5"/>
          <p:cNvSpPr>
            <a:spLocks noGrp="1"/>
          </p:cNvSpPr>
          <p:nvPr>
            <p:ph type="sldNum" sz="quarter" idx="12"/>
          </p:nvPr>
        </p:nvSpPr>
        <p:spPr/>
        <p:txBody>
          <a:bodyPr/>
          <a:lstStyle>
            <a:lvl1pPr>
              <a:defRPr/>
            </a:lvl1pPr>
          </a:lstStyle>
          <a:p>
            <a:fld id="{582BEF4D-4D24-4A44-B7E1-52CFE9D53E2E}" type="slidenum">
              <a:rPr lang="en-US" altLang="en-US"/>
              <a:pPr/>
              <a:t>‹#›</a:t>
            </a:fld>
            <a:endParaRPr lang="en-US" altLang="en-US"/>
          </a:p>
        </p:txBody>
      </p:sp>
    </p:spTree>
    <p:extLst>
      <p:ext uri="{BB962C8B-B14F-4D97-AF65-F5344CB8AC3E}">
        <p14:creationId xmlns:p14="http://schemas.microsoft.com/office/powerpoint/2010/main" val="377746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fld id="{2EB7AC07-572E-40DA-95E9-96CDC64DA6FA}" type="datetime1">
              <a:rPr lang="en-US" altLang="en-US" smtClean="0"/>
              <a:t>5/31/2017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7" name="Slide Number Placeholder 5"/>
          <p:cNvSpPr>
            <a:spLocks noGrp="1"/>
          </p:cNvSpPr>
          <p:nvPr>
            <p:ph type="sldNum" sz="quarter" idx="12"/>
          </p:nvPr>
        </p:nvSpPr>
        <p:spPr/>
        <p:txBody>
          <a:bodyPr/>
          <a:lstStyle>
            <a:lvl1pPr>
              <a:defRPr/>
            </a:lvl1pPr>
          </a:lstStyle>
          <a:p>
            <a:fld id="{A309D45F-F8E9-4EB7-B65F-34D3C7AA90B4}" type="slidenum">
              <a:rPr lang="en-US" altLang="en-US"/>
              <a:pPr/>
              <a:t>‹#›</a:t>
            </a:fld>
            <a:endParaRPr lang="en-US" altLang="en-US"/>
          </a:p>
        </p:txBody>
      </p:sp>
    </p:spTree>
    <p:extLst>
      <p:ext uri="{BB962C8B-B14F-4D97-AF65-F5344CB8AC3E}">
        <p14:creationId xmlns:p14="http://schemas.microsoft.com/office/powerpoint/2010/main" val="2411007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fld id="{37304283-0EAC-4540-AF22-EF03F2A29812}" type="datetime1">
              <a:rPr lang="en-US" altLang="en-US" smtClean="0"/>
              <a:t>5/31/2017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6" name="Slide Number Placeholder 5"/>
          <p:cNvSpPr>
            <a:spLocks noGrp="1"/>
          </p:cNvSpPr>
          <p:nvPr>
            <p:ph type="sldNum" sz="quarter" idx="12"/>
          </p:nvPr>
        </p:nvSpPr>
        <p:spPr/>
        <p:txBody>
          <a:bodyPr/>
          <a:lstStyle>
            <a:lvl1pPr>
              <a:defRPr/>
            </a:lvl1pPr>
          </a:lstStyle>
          <a:p>
            <a:fld id="{0C1E731C-1067-4255-8095-205C678071A5}" type="slidenum">
              <a:rPr lang="en-US" altLang="en-US"/>
              <a:pPr/>
              <a:t>‹#›</a:t>
            </a:fld>
            <a:endParaRPr lang="en-US" altLang="en-US"/>
          </a:p>
        </p:txBody>
      </p:sp>
    </p:spTree>
    <p:extLst>
      <p:ext uri="{BB962C8B-B14F-4D97-AF65-F5344CB8AC3E}">
        <p14:creationId xmlns:p14="http://schemas.microsoft.com/office/powerpoint/2010/main" val="1366902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fld id="{ACF0DD73-E86F-4F93-8A16-EB2B813DFAC0}" type="datetime1">
              <a:rPr lang="en-US" altLang="en-US" smtClean="0"/>
              <a:t>5/31/2017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6" name="Slide Number Placeholder 5"/>
          <p:cNvSpPr>
            <a:spLocks noGrp="1"/>
          </p:cNvSpPr>
          <p:nvPr>
            <p:ph type="sldNum" sz="quarter" idx="12"/>
          </p:nvPr>
        </p:nvSpPr>
        <p:spPr/>
        <p:txBody>
          <a:bodyPr/>
          <a:lstStyle>
            <a:lvl1pPr>
              <a:defRPr/>
            </a:lvl1pPr>
          </a:lstStyle>
          <a:p>
            <a:fld id="{A2101580-94D6-4343-B3C4-B2F95ABA6115}" type="slidenum">
              <a:rPr lang="en-US" altLang="en-US"/>
              <a:pPr/>
              <a:t>‹#›</a:t>
            </a:fld>
            <a:endParaRPr lang="en-US" altLang="en-US"/>
          </a:p>
        </p:txBody>
      </p:sp>
    </p:spTree>
    <p:extLst>
      <p:ext uri="{BB962C8B-B14F-4D97-AF65-F5344CB8AC3E}">
        <p14:creationId xmlns:p14="http://schemas.microsoft.com/office/powerpoint/2010/main" val="489804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a:t>
            </a:fld>
            <a:endParaRPr lang="en"/>
          </a:p>
        </p:txBody>
      </p:sp>
    </p:spTree>
    <p:extLst>
      <p:ext uri="{BB962C8B-B14F-4D97-AF65-F5344CB8AC3E}">
        <p14:creationId xmlns:p14="http://schemas.microsoft.com/office/powerpoint/2010/main" val="1493188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F0721EE-50B1-4FDD-9BF8-E4E5162CDC6F}" type="datetimeFigureOut">
              <a:rPr lang="en-US" smtClean="0"/>
              <a:t>5/31/2017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20D1A-4127-4E7C-A7BD-63DDE1870FCE}" type="slidenum">
              <a:rPr lang="en-US" smtClean="0"/>
              <a:t>‹#›</a:t>
            </a:fld>
            <a:endParaRPr lang="en-US"/>
          </a:p>
        </p:txBody>
      </p:sp>
    </p:spTree>
    <p:extLst>
      <p:ext uri="{BB962C8B-B14F-4D97-AF65-F5344CB8AC3E}">
        <p14:creationId xmlns:p14="http://schemas.microsoft.com/office/powerpoint/2010/main" val="331169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0721EE-50B1-4FDD-9BF8-E4E5162CDC6F}" type="datetimeFigureOut">
              <a:rPr lang="en-US" smtClean="0"/>
              <a:t>5/31/2017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20D1A-4127-4E7C-A7BD-63DDE1870FCE}" type="slidenum">
              <a:rPr lang="en-US" smtClean="0"/>
              <a:t>‹#›</a:t>
            </a:fld>
            <a:endParaRPr lang="en-US"/>
          </a:p>
        </p:txBody>
      </p:sp>
    </p:spTree>
    <p:extLst>
      <p:ext uri="{BB962C8B-B14F-4D97-AF65-F5344CB8AC3E}">
        <p14:creationId xmlns:p14="http://schemas.microsoft.com/office/powerpoint/2010/main" val="6696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F0721EE-50B1-4FDD-9BF8-E4E5162CDC6F}" type="datetimeFigureOut">
              <a:rPr lang="en-US" smtClean="0"/>
              <a:t>5/31/2017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20D1A-4127-4E7C-A7BD-63DDE1870FCE}" type="slidenum">
              <a:rPr lang="en-US" smtClean="0"/>
              <a:t>‹#›</a:t>
            </a:fld>
            <a:endParaRPr lang="en-US"/>
          </a:p>
        </p:txBody>
      </p:sp>
    </p:spTree>
    <p:extLst>
      <p:ext uri="{BB962C8B-B14F-4D97-AF65-F5344CB8AC3E}">
        <p14:creationId xmlns:p14="http://schemas.microsoft.com/office/powerpoint/2010/main" val="3975865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F0721EE-50B1-4FDD-9BF8-E4E5162CDC6F}" type="datetimeFigureOut">
              <a:rPr lang="en-US" smtClean="0"/>
              <a:t>5/31/2017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D20D1A-4127-4E7C-A7BD-63DDE1870FCE}" type="slidenum">
              <a:rPr lang="en-US" smtClean="0"/>
              <a:t>‹#›</a:t>
            </a:fld>
            <a:endParaRPr lang="en-US"/>
          </a:p>
        </p:txBody>
      </p:sp>
    </p:spTree>
    <p:extLst>
      <p:ext uri="{BB962C8B-B14F-4D97-AF65-F5344CB8AC3E}">
        <p14:creationId xmlns:p14="http://schemas.microsoft.com/office/powerpoint/2010/main" val="336633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F0721EE-50B1-4FDD-9BF8-E4E5162CDC6F}" type="datetimeFigureOut">
              <a:rPr lang="en-US" smtClean="0"/>
              <a:t>5/31/2017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D20D1A-4127-4E7C-A7BD-63DDE1870FCE}" type="slidenum">
              <a:rPr lang="en-US" smtClean="0"/>
              <a:t>‹#›</a:t>
            </a:fld>
            <a:endParaRPr lang="en-US"/>
          </a:p>
        </p:txBody>
      </p:sp>
    </p:spTree>
    <p:extLst>
      <p:ext uri="{BB962C8B-B14F-4D97-AF65-F5344CB8AC3E}">
        <p14:creationId xmlns:p14="http://schemas.microsoft.com/office/powerpoint/2010/main" val="1185929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1E4AD11-7ADA-4C05-A76F-A31323EFCE04}" type="datetime1">
              <a:rPr lang="en-US" smtClean="0"/>
              <a:t>5/31/2017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3F5ADA1-0336-4614-A932-71D5CC17DF22}" type="slidenum">
              <a:rPr lang="en-US" smtClean="0"/>
              <a:pPr/>
              <a:t>‹#›</a:t>
            </a:fld>
            <a:endParaRPr lang="en-US"/>
          </a:p>
        </p:txBody>
      </p:sp>
    </p:spTree>
    <p:extLst>
      <p:ext uri="{BB962C8B-B14F-4D97-AF65-F5344CB8AC3E}">
        <p14:creationId xmlns:p14="http://schemas.microsoft.com/office/powerpoint/2010/main" val="5169838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F0721EE-50B1-4FDD-9BF8-E4E5162CDC6F}" type="datetimeFigureOut">
              <a:rPr lang="en-US" smtClean="0"/>
              <a:t>5/31/2017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D20D1A-4127-4E7C-A7BD-63DDE1870FCE}" type="slidenum">
              <a:rPr lang="en-US" smtClean="0"/>
              <a:t>‹#›</a:t>
            </a:fld>
            <a:endParaRPr lang="en-US"/>
          </a:p>
        </p:txBody>
      </p:sp>
    </p:spTree>
    <p:extLst>
      <p:ext uri="{BB962C8B-B14F-4D97-AF65-F5344CB8AC3E}">
        <p14:creationId xmlns:p14="http://schemas.microsoft.com/office/powerpoint/2010/main" val="3661230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721EE-50B1-4FDD-9BF8-E4E5162CDC6F}" type="datetimeFigureOut">
              <a:rPr lang="en-US" smtClean="0"/>
              <a:t>5/31/2017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D20D1A-4127-4E7C-A7BD-63DDE1870FCE}" type="slidenum">
              <a:rPr lang="en-US" smtClean="0"/>
              <a:t>‹#›</a:t>
            </a:fld>
            <a:endParaRPr lang="en-US"/>
          </a:p>
        </p:txBody>
      </p:sp>
    </p:spTree>
    <p:extLst>
      <p:ext uri="{BB962C8B-B14F-4D97-AF65-F5344CB8AC3E}">
        <p14:creationId xmlns:p14="http://schemas.microsoft.com/office/powerpoint/2010/main" val="4291581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F0721EE-50B1-4FDD-9BF8-E4E5162CDC6F}" type="datetimeFigureOut">
              <a:rPr lang="en-US" smtClean="0"/>
              <a:t>5/31/2017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D20D1A-4127-4E7C-A7BD-63DDE1870FCE}" type="slidenum">
              <a:rPr lang="en-US" smtClean="0"/>
              <a:t>‹#›</a:t>
            </a:fld>
            <a:endParaRPr lang="en-US"/>
          </a:p>
        </p:txBody>
      </p:sp>
    </p:spTree>
    <p:extLst>
      <p:ext uri="{BB962C8B-B14F-4D97-AF65-F5344CB8AC3E}">
        <p14:creationId xmlns:p14="http://schemas.microsoft.com/office/powerpoint/2010/main" val="2865254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F0721EE-50B1-4FDD-9BF8-E4E5162CDC6F}" type="datetimeFigureOut">
              <a:rPr lang="en-US" smtClean="0"/>
              <a:t>5/31/2017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D20D1A-4127-4E7C-A7BD-63DDE1870FCE}" type="slidenum">
              <a:rPr lang="en-US" smtClean="0"/>
              <a:t>‹#›</a:t>
            </a:fld>
            <a:endParaRPr lang="en-US"/>
          </a:p>
        </p:txBody>
      </p:sp>
    </p:spTree>
    <p:extLst>
      <p:ext uri="{BB962C8B-B14F-4D97-AF65-F5344CB8AC3E}">
        <p14:creationId xmlns:p14="http://schemas.microsoft.com/office/powerpoint/2010/main" val="2866888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0721EE-50B1-4FDD-9BF8-E4E5162CDC6F}" type="datetimeFigureOut">
              <a:rPr lang="en-US" smtClean="0"/>
              <a:t>5/31/2017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20D1A-4127-4E7C-A7BD-63DDE1870FCE}" type="slidenum">
              <a:rPr lang="en-US" smtClean="0"/>
              <a:t>‹#›</a:t>
            </a:fld>
            <a:endParaRPr lang="en-US"/>
          </a:p>
        </p:txBody>
      </p:sp>
    </p:spTree>
    <p:extLst>
      <p:ext uri="{BB962C8B-B14F-4D97-AF65-F5344CB8AC3E}">
        <p14:creationId xmlns:p14="http://schemas.microsoft.com/office/powerpoint/2010/main" val="921523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0721EE-50B1-4FDD-9BF8-E4E5162CDC6F}" type="datetimeFigureOut">
              <a:rPr lang="en-US" smtClean="0"/>
              <a:t>5/31/2017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20D1A-4127-4E7C-A7BD-63DDE1870FCE}" type="slidenum">
              <a:rPr lang="en-US" smtClean="0"/>
              <a:t>‹#›</a:t>
            </a:fld>
            <a:endParaRPr lang="en-US"/>
          </a:p>
        </p:txBody>
      </p:sp>
    </p:spTree>
    <p:extLst>
      <p:ext uri="{BB962C8B-B14F-4D97-AF65-F5344CB8AC3E}">
        <p14:creationId xmlns:p14="http://schemas.microsoft.com/office/powerpoint/2010/main" val="2956318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1B9777-7924-4D41-ACA3-432E92DE84FF}" type="datetimeFigureOut">
              <a:rPr lang="en-US" smtClean="0"/>
              <a:t>5/31/2017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BA36D4-4111-4FC0-A0BF-3785EE031ABD}" type="slidenum">
              <a:rPr lang="en-US" smtClean="0"/>
              <a:t>‹#›</a:t>
            </a:fld>
            <a:endParaRPr lang="en-US"/>
          </a:p>
        </p:txBody>
      </p:sp>
    </p:spTree>
    <p:extLst>
      <p:ext uri="{BB962C8B-B14F-4D97-AF65-F5344CB8AC3E}">
        <p14:creationId xmlns:p14="http://schemas.microsoft.com/office/powerpoint/2010/main" val="2877840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1B9777-7924-4D41-ACA3-432E92DE84FF}" type="datetimeFigureOut">
              <a:rPr lang="en-US" smtClean="0"/>
              <a:t>5/31/2017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BA36D4-4111-4FC0-A0BF-3785EE031ABD}" type="slidenum">
              <a:rPr lang="en-US" smtClean="0"/>
              <a:t>‹#›</a:t>
            </a:fld>
            <a:endParaRPr lang="en-US"/>
          </a:p>
        </p:txBody>
      </p:sp>
    </p:spTree>
    <p:extLst>
      <p:ext uri="{BB962C8B-B14F-4D97-AF65-F5344CB8AC3E}">
        <p14:creationId xmlns:p14="http://schemas.microsoft.com/office/powerpoint/2010/main" val="202772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1B9777-7924-4D41-ACA3-432E92DE84FF}" type="datetimeFigureOut">
              <a:rPr lang="en-US" smtClean="0"/>
              <a:t>5/31/2017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BA36D4-4111-4FC0-A0BF-3785EE031ABD}" type="slidenum">
              <a:rPr lang="en-US" smtClean="0"/>
              <a:t>‹#›</a:t>
            </a:fld>
            <a:endParaRPr lang="en-US"/>
          </a:p>
        </p:txBody>
      </p:sp>
    </p:spTree>
    <p:extLst>
      <p:ext uri="{BB962C8B-B14F-4D97-AF65-F5344CB8AC3E}">
        <p14:creationId xmlns:p14="http://schemas.microsoft.com/office/powerpoint/2010/main" val="571305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1B9777-7924-4D41-ACA3-432E92DE84FF}" type="datetimeFigureOut">
              <a:rPr lang="en-US" smtClean="0"/>
              <a:t>5/31/2017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BA36D4-4111-4FC0-A0BF-3785EE031ABD}" type="slidenum">
              <a:rPr lang="en-US" smtClean="0"/>
              <a:t>‹#›</a:t>
            </a:fld>
            <a:endParaRPr lang="en-US"/>
          </a:p>
        </p:txBody>
      </p:sp>
    </p:spTree>
    <p:extLst>
      <p:ext uri="{BB962C8B-B14F-4D97-AF65-F5344CB8AC3E}">
        <p14:creationId xmlns:p14="http://schemas.microsoft.com/office/powerpoint/2010/main" val="1555318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vl1pPr>
          </a:lstStyle>
          <a:p>
            <a:fld id="{227582AF-D23F-4629-87A8-4BE406BB42BA}" type="datetime1">
              <a:rPr lang="en-US" altLang="en-US" smtClean="0"/>
              <a:t>5/31/2017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6" name="Slide Number Placeholder 5"/>
          <p:cNvSpPr>
            <a:spLocks noGrp="1"/>
          </p:cNvSpPr>
          <p:nvPr>
            <p:ph type="sldNum" sz="quarter" idx="12"/>
          </p:nvPr>
        </p:nvSpPr>
        <p:spPr/>
        <p:txBody>
          <a:bodyPr/>
          <a:lstStyle>
            <a:lvl1pPr>
              <a:defRPr/>
            </a:lvl1pPr>
          </a:lstStyle>
          <a:p>
            <a:fld id="{73A949E6-8E3A-4BD1-B695-CC914EAB501F}" type="slidenum">
              <a:rPr lang="en-US" altLang="en-US"/>
              <a:pPr/>
              <a:t>‹#›</a:t>
            </a:fld>
            <a:endParaRPr lang="en-US" altLang="en-US"/>
          </a:p>
        </p:txBody>
      </p:sp>
    </p:spTree>
    <p:extLst>
      <p:ext uri="{BB962C8B-B14F-4D97-AF65-F5344CB8AC3E}">
        <p14:creationId xmlns:p14="http://schemas.microsoft.com/office/powerpoint/2010/main" val="2226124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1B9777-7924-4D41-ACA3-432E92DE84FF}" type="datetimeFigureOut">
              <a:rPr lang="en-US" smtClean="0"/>
              <a:t>5/31/2017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BA36D4-4111-4FC0-A0BF-3785EE031ABD}" type="slidenum">
              <a:rPr lang="en-US" smtClean="0"/>
              <a:t>‹#›</a:t>
            </a:fld>
            <a:endParaRPr lang="en-US"/>
          </a:p>
        </p:txBody>
      </p:sp>
    </p:spTree>
    <p:extLst>
      <p:ext uri="{BB962C8B-B14F-4D97-AF65-F5344CB8AC3E}">
        <p14:creationId xmlns:p14="http://schemas.microsoft.com/office/powerpoint/2010/main" val="3422698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1B9777-7924-4D41-ACA3-432E92DE84FF}" type="datetimeFigureOut">
              <a:rPr lang="en-US" smtClean="0"/>
              <a:t>5/31/2017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BA36D4-4111-4FC0-A0BF-3785EE031ABD}" type="slidenum">
              <a:rPr lang="en-US" smtClean="0"/>
              <a:t>‹#›</a:t>
            </a:fld>
            <a:endParaRPr lang="en-US"/>
          </a:p>
        </p:txBody>
      </p:sp>
    </p:spTree>
    <p:extLst>
      <p:ext uri="{BB962C8B-B14F-4D97-AF65-F5344CB8AC3E}">
        <p14:creationId xmlns:p14="http://schemas.microsoft.com/office/powerpoint/2010/main" val="3307202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1B9777-7924-4D41-ACA3-432E92DE84FF}" type="datetimeFigureOut">
              <a:rPr lang="en-US" smtClean="0"/>
              <a:t>5/31/2017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BA36D4-4111-4FC0-A0BF-3785EE031ABD}" type="slidenum">
              <a:rPr lang="en-US" smtClean="0"/>
              <a:t>‹#›</a:t>
            </a:fld>
            <a:endParaRPr lang="en-US"/>
          </a:p>
        </p:txBody>
      </p:sp>
    </p:spTree>
    <p:extLst>
      <p:ext uri="{BB962C8B-B14F-4D97-AF65-F5344CB8AC3E}">
        <p14:creationId xmlns:p14="http://schemas.microsoft.com/office/powerpoint/2010/main" val="21830436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601B9777-7924-4D41-ACA3-432E92DE84FF}" type="datetimeFigureOut">
              <a:rPr lang="en-US" smtClean="0"/>
              <a:t>5/31/2017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BA36D4-4111-4FC0-A0BF-3785EE031ABD}" type="slidenum">
              <a:rPr lang="en-US" smtClean="0"/>
              <a:t>‹#›</a:t>
            </a:fld>
            <a:endParaRPr lang="en-US"/>
          </a:p>
        </p:txBody>
      </p:sp>
    </p:spTree>
    <p:extLst>
      <p:ext uri="{BB962C8B-B14F-4D97-AF65-F5344CB8AC3E}">
        <p14:creationId xmlns:p14="http://schemas.microsoft.com/office/powerpoint/2010/main" val="2942582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601B9777-7924-4D41-ACA3-432E92DE84FF}" type="datetimeFigureOut">
              <a:rPr lang="en-US" smtClean="0"/>
              <a:t>5/31/2017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BA36D4-4111-4FC0-A0BF-3785EE031ABD}" type="slidenum">
              <a:rPr lang="en-US" smtClean="0"/>
              <a:t>‹#›</a:t>
            </a:fld>
            <a:endParaRPr lang="en-US"/>
          </a:p>
        </p:txBody>
      </p:sp>
    </p:spTree>
    <p:extLst>
      <p:ext uri="{BB962C8B-B14F-4D97-AF65-F5344CB8AC3E}">
        <p14:creationId xmlns:p14="http://schemas.microsoft.com/office/powerpoint/2010/main" val="2635926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1B9777-7924-4D41-ACA3-432E92DE84FF}" type="datetimeFigureOut">
              <a:rPr lang="en-US" smtClean="0"/>
              <a:t>5/31/2017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BA36D4-4111-4FC0-A0BF-3785EE031ABD}" type="slidenum">
              <a:rPr lang="en-US" smtClean="0"/>
              <a:t>‹#›</a:t>
            </a:fld>
            <a:endParaRPr lang="en-US"/>
          </a:p>
        </p:txBody>
      </p:sp>
    </p:spTree>
    <p:extLst>
      <p:ext uri="{BB962C8B-B14F-4D97-AF65-F5344CB8AC3E}">
        <p14:creationId xmlns:p14="http://schemas.microsoft.com/office/powerpoint/2010/main" val="18571936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1B9777-7924-4D41-ACA3-432E92DE84FF}" type="datetimeFigureOut">
              <a:rPr lang="en-US" smtClean="0"/>
              <a:t>5/31/2017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BA36D4-4111-4FC0-A0BF-3785EE031ABD}" type="slidenum">
              <a:rPr lang="en-US" smtClean="0"/>
              <a:t>‹#›</a:t>
            </a:fld>
            <a:endParaRPr lang="en-US"/>
          </a:p>
        </p:txBody>
      </p:sp>
    </p:spTree>
    <p:extLst>
      <p:ext uri="{BB962C8B-B14F-4D97-AF65-F5344CB8AC3E}">
        <p14:creationId xmlns:p14="http://schemas.microsoft.com/office/powerpoint/2010/main" val="2931879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fld id="{171357AB-AA68-441F-A967-C1A715515460}" type="datetime1">
              <a:rPr lang="en-US" altLang="en-US" smtClean="0"/>
              <a:t>5/31/2017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pPr/>
              <a:t>‹#›</a:t>
            </a:fld>
            <a:endParaRPr lang="en-US" altLang="en-US"/>
          </a:p>
        </p:txBody>
      </p:sp>
    </p:spTree>
    <p:extLst>
      <p:ext uri="{BB962C8B-B14F-4D97-AF65-F5344CB8AC3E}">
        <p14:creationId xmlns:p14="http://schemas.microsoft.com/office/powerpoint/2010/main" val="228750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fld id="{2D050087-84FF-43DF-A078-677D81F65ED3}" type="datetime1">
              <a:rPr lang="en-US" altLang="en-US" smtClean="0"/>
              <a:t>5/31/2017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pPr/>
              <a:t>‹#›</a:t>
            </a:fld>
            <a:endParaRPr lang="en-US" altLang="en-US"/>
          </a:p>
        </p:txBody>
      </p:sp>
    </p:spTree>
    <p:extLst>
      <p:ext uri="{BB962C8B-B14F-4D97-AF65-F5344CB8AC3E}">
        <p14:creationId xmlns:p14="http://schemas.microsoft.com/office/powerpoint/2010/main" val="409095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smtClean="0"/>
            </a:lvl1pPr>
          </a:lstStyle>
          <a:p>
            <a:fld id="{E830F9AD-B0CA-47A0-A405-A9EABD5BF0AA}" type="datetime1">
              <a:rPr lang="en-US" altLang="en-US" smtClean="0"/>
              <a:t>5/31/2017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7" name="Slide Number Placeholder 5"/>
          <p:cNvSpPr>
            <a:spLocks noGrp="1"/>
          </p:cNvSpPr>
          <p:nvPr>
            <p:ph type="sldNum" sz="quarter" idx="12"/>
          </p:nvPr>
        </p:nvSpPr>
        <p:spPr/>
        <p:txBody>
          <a:bodyPr/>
          <a:lstStyle>
            <a:lvl1pPr>
              <a:defRPr/>
            </a:lvl1pPr>
          </a:lstStyle>
          <a:p>
            <a:fld id="{A5D0E245-9D50-4F3E-AC26-7B9CB19F70AC}" type="slidenum">
              <a:rPr lang="en-US" altLang="en-US"/>
              <a:pPr/>
              <a:t>‹#›</a:t>
            </a:fld>
            <a:endParaRPr lang="en-US" altLang="en-US"/>
          </a:p>
        </p:txBody>
      </p:sp>
    </p:spTree>
    <p:extLst>
      <p:ext uri="{BB962C8B-B14F-4D97-AF65-F5344CB8AC3E}">
        <p14:creationId xmlns:p14="http://schemas.microsoft.com/office/powerpoint/2010/main" val="1341651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smtClean="0"/>
            </a:lvl1pPr>
          </a:lstStyle>
          <a:p>
            <a:fld id="{D88285B6-38C8-47B6-9578-1ED8F3AB61E3}" type="datetime1">
              <a:rPr lang="en-US" altLang="en-US" smtClean="0"/>
              <a:t>5/31/2017</a:t>
            </a:fld>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9" name="Slide Number Placeholder 5"/>
          <p:cNvSpPr>
            <a:spLocks noGrp="1"/>
          </p:cNvSpPr>
          <p:nvPr>
            <p:ph type="sldNum" sz="quarter" idx="12"/>
          </p:nvPr>
        </p:nvSpPr>
        <p:spPr/>
        <p:txBody>
          <a:bodyPr/>
          <a:lstStyle>
            <a:lvl1pPr>
              <a:defRPr/>
            </a:lvl1pPr>
          </a:lstStyle>
          <a:p>
            <a:fld id="{E1617F4D-DC75-4D77-ADAD-FA980D9EE577}" type="slidenum">
              <a:rPr lang="en-US" altLang="en-US"/>
              <a:pPr/>
              <a:t>‹#›</a:t>
            </a:fld>
            <a:endParaRPr lang="en-US" altLang="en-US"/>
          </a:p>
        </p:txBody>
      </p:sp>
    </p:spTree>
    <p:extLst>
      <p:ext uri="{BB962C8B-B14F-4D97-AF65-F5344CB8AC3E}">
        <p14:creationId xmlns:p14="http://schemas.microsoft.com/office/powerpoint/2010/main" val="86004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smtClean="0"/>
            </a:lvl1pPr>
          </a:lstStyle>
          <a:p>
            <a:fld id="{941ABC1B-9735-489E-830F-DF59D656C449}" type="datetime1">
              <a:rPr lang="en-US" altLang="en-US" smtClean="0"/>
              <a:t>5/31/2017</a:t>
            </a:fld>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5" name="Slide Number Placeholder 5"/>
          <p:cNvSpPr>
            <a:spLocks noGrp="1"/>
          </p:cNvSpPr>
          <p:nvPr>
            <p:ph type="sldNum" sz="quarter" idx="12"/>
          </p:nvPr>
        </p:nvSpPr>
        <p:spPr/>
        <p:txBody>
          <a:bodyPr/>
          <a:lstStyle>
            <a:lvl1pPr>
              <a:defRPr/>
            </a:lvl1pPr>
          </a:lstStyle>
          <a:p>
            <a:fld id="{2E88175D-0E56-4116-B7A7-F37D38CF2937}" type="slidenum">
              <a:rPr lang="en-US" altLang="en-US"/>
              <a:pPr/>
              <a:t>‹#›</a:t>
            </a:fld>
            <a:endParaRPr lang="en-US" altLang="en-US"/>
          </a:p>
        </p:txBody>
      </p:sp>
    </p:spTree>
    <p:extLst>
      <p:ext uri="{BB962C8B-B14F-4D97-AF65-F5344CB8AC3E}">
        <p14:creationId xmlns:p14="http://schemas.microsoft.com/office/powerpoint/2010/main" val="1758531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fld id="{17710303-F197-41E0-BA9C-30E6F2FDDE01}" type="datetime1">
              <a:rPr lang="en-US" altLang="en-US" smtClean="0"/>
              <a:t>5/31/2017</a:t>
            </a:fld>
            <a:endParaRPr lang="en-US" altLang="en-US"/>
          </a:p>
        </p:txBody>
      </p:sp>
      <p:sp>
        <p:nvSpPr>
          <p:cNvPr id="3" name="Footer Placeholder 4"/>
          <p:cNvSpPr>
            <a:spLocks noGrp="1"/>
          </p:cNvSpPr>
          <p:nvPr>
            <p:ph type="ftr" sz="quarter" idx="11"/>
          </p:nvPr>
        </p:nvSpPr>
        <p:spPr/>
        <p:txBody>
          <a:bodyPr/>
          <a:lstStyle>
            <a:lvl1pPr>
              <a:defRPr/>
            </a:lvl1p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pPr/>
              <a:t>‹#›</a:t>
            </a:fld>
            <a:endParaRPr lang="en-US" altLang="en-US"/>
          </a:p>
        </p:txBody>
      </p:sp>
    </p:spTree>
    <p:extLst>
      <p:ext uri="{BB962C8B-B14F-4D97-AF65-F5344CB8AC3E}">
        <p14:creationId xmlns:p14="http://schemas.microsoft.com/office/powerpoint/2010/main" val="41621463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Mandt_SOO-DOH_AL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5954713" y="1808163"/>
            <a:ext cx="4598987" cy="1484312"/>
          </a:xfrm>
          <a:prstGeom prst="rect">
            <a:avLst/>
          </a:prstGeom>
        </p:spPr>
        <p:txBody>
          <a:bodyPr/>
          <a:lstStyle>
            <a:lvl1pPr algn="ctr" defTabSz="457200" rtl="0" eaLnBrk="1" latinLnBrk="0" hangingPunct="1">
              <a:spcBef>
                <a:spcPct val="0"/>
              </a:spcBef>
              <a:buNone/>
              <a:defRPr sz="3600" b="1" i="0" kern="1200" spc="0">
                <a:solidFill>
                  <a:srgbClr val="0496D7"/>
                </a:solidFill>
                <a:latin typeface="Myriad Pro"/>
                <a:ea typeface="+mj-ea"/>
                <a:cs typeface="Myriad Pro"/>
              </a:defRPr>
            </a:lvl1pPr>
          </a:lstStyle>
          <a:p>
            <a:pPr algn="l" fontAlgn="auto">
              <a:lnSpc>
                <a:spcPct val="70000"/>
              </a:lnSpc>
              <a:spcAft>
                <a:spcPts val="0"/>
              </a:spcAft>
              <a:defRPr/>
            </a:pPr>
            <a:r>
              <a:rPr lang="en-US" sz="3200" dirty="0" smtClean="0"/>
              <a:t>The GOES-R </a:t>
            </a:r>
            <a:br>
              <a:rPr lang="en-US" sz="3200" dirty="0" smtClean="0"/>
            </a:br>
            <a:r>
              <a:rPr lang="en-US" sz="3200" dirty="0" smtClean="0"/>
              <a:t>Series:</a:t>
            </a:r>
          </a:p>
        </p:txBody>
      </p:sp>
      <p:sp>
        <p:nvSpPr>
          <p:cNvPr id="9" name="Subtitle 2"/>
          <p:cNvSpPr txBox="1">
            <a:spLocks/>
          </p:cNvSpPr>
          <p:nvPr/>
        </p:nvSpPr>
        <p:spPr>
          <a:xfrm>
            <a:off x="5969000" y="2652713"/>
            <a:ext cx="2698750" cy="1030287"/>
          </a:xfrm>
          <a:prstGeom prst="rect">
            <a:avLst/>
          </a:prstGeom>
        </p:spPr>
        <p:txBody>
          <a:bodyPr>
            <a:norm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lnSpc>
                <a:spcPct val="80000"/>
              </a:lnSpc>
              <a:spcBef>
                <a:spcPct val="20000"/>
              </a:spcBef>
              <a:spcAft>
                <a:spcPts val="600"/>
              </a:spcAft>
              <a:buFont typeface="Arial" panose="020B0604020202020204" pitchFamily="34" charset="0"/>
              <a:buNone/>
            </a:pPr>
            <a:r>
              <a:rPr lang="en-US" altLang="en-US" sz="1600" b="1">
                <a:solidFill>
                  <a:schemeClr val="bg1"/>
                </a:solidFill>
                <a:latin typeface="Myriad Pro" charset="0"/>
              </a:rPr>
              <a:t>The Nation’s Next Generation Geostationary Weather Satellites</a:t>
            </a:r>
          </a:p>
        </p:txBody>
      </p:sp>
      <p:sp>
        <p:nvSpPr>
          <p:cNvPr id="12" name="Subtitle 2"/>
          <p:cNvSpPr txBox="1">
            <a:spLocks/>
          </p:cNvSpPr>
          <p:nvPr/>
        </p:nvSpPr>
        <p:spPr>
          <a:xfrm>
            <a:off x="5913438" y="5119688"/>
            <a:ext cx="4022725" cy="1497012"/>
          </a:xfrm>
          <a:prstGeom prst="rect">
            <a:avLst/>
          </a:prstGeom>
        </p:spPr>
        <p:txBody>
          <a:bodyPr>
            <a:normAutofit/>
          </a:bodyPr>
          <a:lstStyle>
            <a:lvl1pPr marL="0" indent="0" algn="l" defTabSz="457200" rtl="0" eaLnBrk="1" latinLnBrk="0" hangingPunct="1">
              <a:spcBef>
                <a:spcPct val="20000"/>
              </a:spcBef>
              <a:buFont typeface="Arial"/>
              <a:buNone/>
              <a:defRPr sz="2000" b="1" i="0" kern="1200">
                <a:solidFill>
                  <a:schemeClr val="bg1"/>
                </a:solidFill>
                <a:latin typeface="Myriad Pro Cond"/>
                <a:ea typeface="+mn-ea"/>
                <a:cs typeface="Myriad Pro Con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dirty="0" smtClean="0">
                <a:solidFill>
                  <a:srgbClr val="0496D7"/>
                </a:solidFill>
                <a:latin typeface="Myriad Pro"/>
                <a:cs typeface="Myriad Pro"/>
              </a:rPr>
              <a:t>Greg </a:t>
            </a:r>
            <a:r>
              <a:rPr lang="en-US" dirty="0" err="1" smtClean="0">
                <a:solidFill>
                  <a:srgbClr val="0496D7"/>
                </a:solidFill>
                <a:latin typeface="Myriad Pro"/>
                <a:cs typeface="Myriad Pro"/>
              </a:rPr>
              <a:t>Mandt</a:t>
            </a:r>
            <a:r>
              <a:rPr lang="en-US" dirty="0" smtClean="0">
                <a:solidFill>
                  <a:srgbClr val="0496D7"/>
                </a:solidFill>
                <a:latin typeface="Myriad Pro"/>
                <a:cs typeface="Myriad Pro"/>
              </a:rPr>
              <a:t/>
            </a:r>
            <a:br>
              <a:rPr lang="en-US" dirty="0" smtClean="0">
                <a:solidFill>
                  <a:srgbClr val="0496D7"/>
                </a:solidFill>
                <a:latin typeface="Myriad Pro"/>
                <a:cs typeface="Myriad Pro"/>
              </a:rPr>
            </a:br>
            <a:r>
              <a:rPr lang="en-US" sz="1200" dirty="0" smtClean="0">
                <a:latin typeface="Myriad Pro"/>
                <a:cs typeface="Myriad Pro"/>
              </a:rPr>
              <a:t>GOES-R System Program Director</a:t>
            </a:r>
          </a:p>
          <a:p>
            <a:pPr fontAlgn="auto">
              <a:spcAft>
                <a:spcPts val="0"/>
              </a:spcAft>
              <a:defRPr/>
            </a:pPr>
            <a:endParaRPr lang="en-US" sz="1400" dirty="0" smtClean="0">
              <a:latin typeface="Myriad Pro"/>
              <a:cs typeface="Myriad Pro"/>
            </a:endParaRPr>
          </a:p>
          <a:p>
            <a:pPr fontAlgn="auto">
              <a:spcAft>
                <a:spcPts val="0"/>
              </a:spcAft>
              <a:defRPr/>
            </a:pPr>
            <a:r>
              <a:rPr lang="en-US" sz="1400" dirty="0" smtClean="0">
                <a:latin typeface="Myriad Pro"/>
                <a:cs typeface="Myriad Pro"/>
              </a:rPr>
              <a:t>SOO-DOH National Meeting</a:t>
            </a:r>
            <a:br>
              <a:rPr lang="en-US" sz="1400" dirty="0" smtClean="0">
                <a:latin typeface="Myriad Pro"/>
                <a:cs typeface="Myriad Pro"/>
              </a:rPr>
            </a:br>
            <a:r>
              <a:rPr lang="en-US" sz="1400" dirty="0" smtClean="0">
                <a:latin typeface="Myriad Pro"/>
                <a:cs typeface="Myriad Pro"/>
              </a:rPr>
              <a:t>September 14, 2015</a:t>
            </a:r>
          </a:p>
          <a:p>
            <a:pPr fontAlgn="auto">
              <a:spcAft>
                <a:spcPts val="0"/>
              </a:spcAft>
              <a:defRPr/>
            </a:pPr>
            <a:endParaRPr lang="en-US" sz="1600" dirty="0" smtClean="0">
              <a:latin typeface="Myriad Pro"/>
              <a:cs typeface="Myriad Pro"/>
            </a:endParaRPr>
          </a:p>
        </p:txBody>
      </p:sp>
    </p:spTree>
    <p:extLst>
      <p:ext uri="{BB962C8B-B14F-4D97-AF65-F5344CB8AC3E}">
        <p14:creationId xmlns:p14="http://schemas.microsoft.com/office/powerpoint/2010/main" val="2473949900"/>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dt="0"/>
  <p:txStyles>
    <p:title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4603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fld id="{B2B8DA43-325E-453D-8C81-A7D6CB17BD75}" type="datetime1">
              <a:rPr lang="en-US" altLang="en-US" smtClean="0"/>
              <a:t>5/31/2017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a:pPr/>
              <a:t>‹#›</a:t>
            </a:fld>
            <a:endParaRPr lang="en-US" altLang="en-US"/>
          </a:p>
        </p:txBody>
      </p:sp>
    </p:spTree>
    <p:extLst>
      <p:ext uri="{BB962C8B-B14F-4D97-AF65-F5344CB8AC3E}">
        <p14:creationId xmlns:p14="http://schemas.microsoft.com/office/powerpoint/2010/main" val="7003648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747" r:id="rId12"/>
  </p:sldLayoutIdLst>
  <p:hf hd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0721EE-50B1-4FDD-9BF8-E4E5162CDC6F}" type="datetimeFigureOut">
              <a:rPr lang="en-US" smtClean="0"/>
              <a:t>5/31/2017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D20D1A-4127-4E7C-A7BD-63DDE1870FCE}" type="slidenum">
              <a:rPr lang="en-US" smtClean="0"/>
              <a:t>‹#›</a:t>
            </a:fld>
            <a:endParaRPr lang="en-US"/>
          </a:p>
        </p:txBody>
      </p:sp>
    </p:spTree>
    <p:extLst>
      <p:ext uri="{BB962C8B-B14F-4D97-AF65-F5344CB8AC3E}">
        <p14:creationId xmlns:p14="http://schemas.microsoft.com/office/powerpoint/2010/main" val="325859188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01B9777-7924-4D41-ACA3-432E92DE84FF}" type="datetimeFigureOut">
              <a:rPr lang="en-US" smtClean="0"/>
              <a:t>5/31/2017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4BA36D4-4111-4FC0-A0BF-3785EE031ABD}" type="slidenum">
              <a:rPr lang="en-US" smtClean="0"/>
              <a:t>‹#›</a:t>
            </a:fld>
            <a:endParaRPr lang="en-US"/>
          </a:p>
        </p:txBody>
      </p:sp>
    </p:spTree>
    <p:extLst>
      <p:ext uri="{BB962C8B-B14F-4D97-AF65-F5344CB8AC3E}">
        <p14:creationId xmlns:p14="http://schemas.microsoft.com/office/powerpoint/2010/main" val="2364534903"/>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8.GI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GOES-16 Imagery</a:t>
            </a:r>
            <a:br>
              <a:rPr lang="en-US" dirty="0" smtClean="0"/>
            </a:br>
            <a:r>
              <a:rPr lang="en-US" dirty="0" smtClean="0"/>
              <a:t>Provisional PS-PVR</a:t>
            </a:r>
            <a:endParaRPr lang="en-US" dirty="0"/>
          </a:p>
        </p:txBody>
      </p:sp>
      <p:sp>
        <p:nvSpPr>
          <p:cNvPr id="3" name="Subtitle 2"/>
          <p:cNvSpPr>
            <a:spLocks noGrp="1"/>
          </p:cNvSpPr>
          <p:nvPr>
            <p:ph type="subTitle" idx="1"/>
          </p:nvPr>
        </p:nvSpPr>
        <p:spPr>
          <a:xfrm>
            <a:off x="612320" y="3886200"/>
            <a:ext cx="7960179" cy="1752600"/>
          </a:xfrm>
        </p:spPr>
        <p:txBody>
          <a:bodyPr/>
          <a:lstStyle/>
          <a:p>
            <a:r>
              <a:rPr lang="en-US" sz="2800" dirty="0" smtClean="0"/>
              <a:t>June 1, 2017</a:t>
            </a:r>
          </a:p>
          <a:p>
            <a:r>
              <a:rPr lang="en-US" sz="2800" dirty="0" smtClean="0"/>
              <a:t>Presented by: Tim Schmit</a:t>
            </a:r>
            <a:r>
              <a:rPr lang="en-US" sz="2800" baseline="30000" dirty="0" smtClean="0"/>
              <a:t>1</a:t>
            </a:r>
            <a:r>
              <a:rPr lang="en-US" sz="2800" dirty="0" smtClean="0"/>
              <a:t> &amp; Mat Gunshor</a:t>
            </a:r>
            <a:r>
              <a:rPr lang="en-US" sz="2800" baseline="30000" dirty="0" smtClean="0"/>
              <a:t>2</a:t>
            </a:r>
          </a:p>
          <a:p>
            <a:r>
              <a:rPr lang="en-US" sz="2400" dirty="0" smtClean="0"/>
              <a:t>Special thanks to the GOES-R Algorithm Working Group Imagery Team</a:t>
            </a:r>
          </a:p>
          <a:p>
            <a:pPr marL="514350" indent="-514350">
              <a:buAutoNum type="arabicPeriod"/>
            </a:pPr>
            <a:r>
              <a:rPr lang="en-US" sz="2000" dirty="0" smtClean="0"/>
              <a:t>NOAA NESDIS STAR CORP ASPB</a:t>
            </a:r>
          </a:p>
          <a:p>
            <a:pPr marL="514350" indent="-514350">
              <a:buAutoNum type="arabicPeriod"/>
            </a:pPr>
            <a:r>
              <a:rPr lang="en-US" sz="2000" dirty="0" smtClean="0"/>
              <a:t>CIMSS/SSEC/UW-Madison</a:t>
            </a:r>
            <a:endParaRPr lang="en-US" sz="2000" dirty="0"/>
          </a:p>
        </p:txBody>
      </p:sp>
      <p:sp>
        <p:nvSpPr>
          <p:cNvPr id="4" name="Slide Number Placeholder 3"/>
          <p:cNvSpPr>
            <a:spLocks noGrp="1"/>
          </p:cNvSpPr>
          <p:nvPr>
            <p:ph type="sldNum" sz="quarter" idx="12"/>
          </p:nvPr>
        </p:nvSpPr>
        <p:spPr/>
        <p:txBody>
          <a:bodyPr/>
          <a:lstStyle/>
          <a:p>
            <a:fld id="{73A949E6-8E3A-4BD1-B695-CC914EAB501F}" type="slidenum">
              <a:rPr lang="en-US" altLang="en-US" smtClean="0"/>
              <a:pPr/>
              <a:t>1</a:t>
            </a:fld>
            <a:endParaRPr lang="en-US" altLang="en-US"/>
          </a:p>
        </p:txBody>
      </p:sp>
    </p:spTree>
    <p:extLst>
      <p:ext uri="{BB962C8B-B14F-4D97-AF65-F5344CB8AC3E}">
        <p14:creationId xmlns:p14="http://schemas.microsoft.com/office/powerpoint/2010/main" val="8506212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 bands Look Reasonable</a:t>
            </a:r>
            <a:endParaRPr lang="en-US" dirty="0"/>
          </a:p>
        </p:txBody>
      </p:sp>
      <p:sp>
        <p:nvSpPr>
          <p:cNvPr id="3" name="Content Placeholder 2"/>
          <p:cNvSpPr>
            <a:spLocks noGrp="1"/>
          </p:cNvSpPr>
          <p:nvPr>
            <p:ph idx="1"/>
          </p:nvPr>
        </p:nvSpPr>
        <p:spPr/>
        <p:txBody>
          <a:bodyPr/>
          <a:lstStyle/>
          <a:p>
            <a:r>
              <a:rPr lang="en-US" dirty="0" smtClean="0"/>
              <a:t>We see differences that are either nominally 0K, or the equivalent of 1 “count”</a:t>
            </a: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10</a:t>
            </a:fld>
            <a:endParaRPr lang="en-US" altLang="en-US"/>
          </a:p>
        </p:txBody>
      </p:sp>
    </p:spTree>
    <p:extLst>
      <p:ext uri="{BB962C8B-B14F-4D97-AF65-F5344CB8AC3E}">
        <p14:creationId xmlns:p14="http://schemas.microsoft.com/office/powerpoint/2010/main" val="395267302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 to Reaching Full Validation</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02176433"/>
              </p:ext>
            </p:extLst>
          </p:nvPr>
        </p:nvGraphicFramePr>
        <p:xfrm>
          <a:off x="132524" y="1151131"/>
          <a:ext cx="8865704" cy="3002459"/>
        </p:xfrm>
        <a:graphic>
          <a:graphicData uri="http://schemas.openxmlformats.org/drawingml/2006/table">
            <a:tbl>
              <a:tblPr firstRow="1" bandRow="1">
                <a:tableStyleId>{5C22544A-7EE6-4342-B048-85BDC9FD1C3A}</a:tableStyleId>
              </a:tblPr>
              <a:tblGrid>
                <a:gridCol w="1833913">
                  <a:extLst>
                    <a:ext uri="{9D8B030D-6E8A-4147-A177-3AD203B41FA5}">
                      <a16:colId xmlns="" xmlns:a16="http://schemas.microsoft.com/office/drawing/2014/main" val="20000"/>
                    </a:ext>
                  </a:extLst>
                </a:gridCol>
                <a:gridCol w="2632370">
                  <a:extLst>
                    <a:ext uri="{9D8B030D-6E8A-4147-A177-3AD203B41FA5}">
                      <a16:colId xmlns="" xmlns:a16="http://schemas.microsoft.com/office/drawing/2014/main" val="20001"/>
                    </a:ext>
                  </a:extLst>
                </a:gridCol>
                <a:gridCol w="962791">
                  <a:extLst>
                    <a:ext uri="{9D8B030D-6E8A-4147-A177-3AD203B41FA5}">
                      <a16:colId xmlns="" xmlns:a16="http://schemas.microsoft.com/office/drawing/2014/main" val="20002"/>
                    </a:ext>
                  </a:extLst>
                </a:gridCol>
                <a:gridCol w="3436630">
                  <a:extLst>
                    <a:ext uri="{9D8B030D-6E8A-4147-A177-3AD203B41FA5}">
                      <a16:colId xmlns="" xmlns:a16="http://schemas.microsoft.com/office/drawing/2014/main" val="20003"/>
                    </a:ext>
                  </a:extLst>
                </a:gridCol>
              </a:tblGrid>
              <a:tr h="619452">
                <a:tc>
                  <a:txBody>
                    <a:bodyPr/>
                    <a:lstStyle/>
                    <a:p>
                      <a:r>
                        <a:rPr lang="en-US" dirty="0" smtClean="0"/>
                        <a:t>Risk</a:t>
                      </a:r>
                      <a:r>
                        <a:rPr lang="en-US" baseline="0" dirty="0" smtClean="0"/>
                        <a:t> Name</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Description</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Impact</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Mitigation</a:t>
                      </a:r>
                      <a:r>
                        <a:rPr lang="en-US" baseline="0" dirty="0" smtClean="0"/>
                        <a:t> and Schedule</a:t>
                      </a:r>
                      <a:endParaRPr lang="en-US" dirty="0"/>
                    </a:p>
                  </a:txBody>
                  <a:tcP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1194287">
                <a:tc>
                  <a:txBody>
                    <a:bodyPr/>
                    <a:lstStyle/>
                    <a:p>
                      <a:r>
                        <a:rPr lang="en-US" sz="1200" dirty="0" smtClean="0"/>
                        <a:t>Inconsistent</a:t>
                      </a:r>
                      <a:r>
                        <a:rPr lang="en-US" sz="1200" baseline="0" dirty="0" smtClean="0"/>
                        <a:t> between L1b and CMI values</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The</a:t>
                      </a:r>
                      <a:r>
                        <a:rPr lang="en-US" sz="1200" baseline="0" dirty="0" smtClean="0"/>
                        <a:t> CMI values are currently not being accurately converted from L1b radiances for bands 1-6</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High</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TBD</a:t>
                      </a:r>
                      <a:endParaRPr lang="pl-PL" sz="12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988291">
                <a:tc>
                  <a:txBody>
                    <a:bodyPr/>
                    <a:lstStyle/>
                    <a:p>
                      <a:r>
                        <a:rPr lang="en-US" sz="1200" dirty="0" smtClean="0"/>
                        <a:t>NWS Using Imagery</a:t>
                      </a:r>
                      <a:r>
                        <a:rPr lang="en-US" sz="1200" baseline="0" dirty="0" smtClean="0"/>
                        <a:t> Operationally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Striping, co-registration(?),</a:t>
                      </a:r>
                      <a:r>
                        <a:rPr lang="en-US" sz="1200" baseline="0" dirty="0" smtClean="0"/>
                        <a:t> navigation issues, missing data, missing chunks of images, inconsistent start times for 16 bands, etc. all may be issues the NWS deems unacceptable to using operationally.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Medium</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Many L1b issues (</a:t>
                      </a:r>
                      <a:r>
                        <a:rPr lang="en-US" sz="1200" dirty="0" err="1" smtClean="0"/>
                        <a:t>cal</a:t>
                      </a:r>
                      <a:r>
                        <a:rPr lang="en-US" sz="1200" dirty="0" smtClean="0"/>
                        <a:t> and INR) go to</a:t>
                      </a:r>
                      <a:r>
                        <a:rPr lang="en-US" sz="1200" baseline="0" dirty="0" smtClean="0"/>
                        <a:t> image quality and </a:t>
                      </a:r>
                      <a:r>
                        <a:rPr lang="en-US" sz="1200" dirty="0" smtClean="0"/>
                        <a:t>need to be fixed over time.</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bl>
          </a:graphicData>
        </a:graphic>
      </p:graphicFrame>
      <p:sp>
        <p:nvSpPr>
          <p:cNvPr id="5" name="Slide Number Placeholder 4"/>
          <p:cNvSpPr>
            <a:spLocks noGrp="1"/>
          </p:cNvSpPr>
          <p:nvPr>
            <p:ph type="sldNum" sz="quarter" idx="12"/>
          </p:nvPr>
        </p:nvSpPr>
        <p:spPr/>
        <p:txBody>
          <a:bodyPr/>
          <a:lstStyle/>
          <a:p>
            <a:fld id="{615ADB79-25D6-47C0-AB51-22A13A0BBB50}" type="slidenum">
              <a:rPr lang="en-US" altLang="en-US" smtClean="0"/>
              <a:pPr/>
              <a:t>100</a:t>
            </a:fld>
            <a:endParaRPr lang="en-US" altLang="en-US"/>
          </a:p>
        </p:txBody>
      </p:sp>
    </p:spTree>
    <p:extLst>
      <p:ext uri="{BB962C8B-B14F-4D97-AF65-F5344CB8AC3E}">
        <p14:creationId xmlns:p14="http://schemas.microsoft.com/office/powerpoint/2010/main" val="40088670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Imagery RIMP</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8007" y="1174807"/>
            <a:ext cx="3920693" cy="4525962"/>
          </a:xfrm>
        </p:spPr>
      </p:pic>
      <p:sp>
        <p:nvSpPr>
          <p:cNvPr id="5" name="Slide Number Placeholder 4"/>
          <p:cNvSpPr>
            <a:spLocks noGrp="1"/>
          </p:cNvSpPr>
          <p:nvPr>
            <p:ph type="sldNum" sz="quarter" idx="12"/>
          </p:nvPr>
        </p:nvSpPr>
        <p:spPr/>
        <p:txBody>
          <a:bodyPr/>
          <a:lstStyle/>
          <a:p>
            <a:fld id="{615ADB79-25D6-47C0-AB51-22A13A0BBB50}" type="slidenum">
              <a:rPr lang="en-US" altLang="en-US" smtClean="0"/>
              <a:pPr/>
              <a:t>101</a:t>
            </a:fld>
            <a:endParaRPr lang="en-US" altLang="en-US"/>
          </a:p>
        </p:txBody>
      </p:sp>
      <p:sp>
        <p:nvSpPr>
          <p:cNvPr id="7" name="Rectangle 6"/>
          <p:cNvSpPr/>
          <p:nvPr/>
        </p:nvSpPr>
        <p:spPr>
          <a:xfrm>
            <a:off x="1009936" y="6026456"/>
            <a:ext cx="7096836" cy="369332"/>
          </a:xfrm>
          <a:prstGeom prst="rect">
            <a:avLst/>
          </a:prstGeom>
        </p:spPr>
        <p:txBody>
          <a:bodyPr wrap="square">
            <a:spAutoFit/>
          </a:bodyPr>
          <a:lstStyle/>
          <a:p>
            <a:r>
              <a:rPr lang="en-US" dirty="0">
                <a:solidFill>
                  <a:schemeClr val="bg1"/>
                </a:solidFill>
              </a:rPr>
              <a:t>A core assumption of the </a:t>
            </a:r>
            <a:r>
              <a:rPr lang="en-US" dirty="0" smtClean="0">
                <a:solidFill>
                  <a:schemeClr val="bg1"/>
                </a:solidFill>
              </a:rPr>
              <a:t>RIMP is </a:t>
            </a:r>
            <a:r>
              <a:rPr lang="en-US" dirty="0">
                <a:solidFill>
                  <a:schemeClr val="bg1"/>
                </a:solidFill>
              </a:rPr>
              <a:t>that the AWG teams are fully funded</a:t>
            </a:r>
          </a:p>
        </p:txBody>
      </p:sp>
    </p:spTree>
    <p:extLst>
      <p:ext uri="{BB962C8B-B14F-4D97-AF65-F5344CB8AC3E}">
        <p14:creationId xmlns:p14="http://schemas.microsoft.com/office/powerpoint/2010/main" val="923220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Glance_FileComparisonSummary_20171341800268_CMIPM1_band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67448" y="21906"/>
            <a:ext cx="5609103" cy="6836094"/>
          </a:xfrm>
          <a:prstGeom prst="rect">
            <a:avLst/>
          </a:prstGeom>
        </p:spPr>
      </p:pic>
      <p:sp>
        <p:nvSpPr>
          <p:cNvPr id="3" name="TextBox 2"/>
          <p:cNvSpPr txBox="1"/>
          <p:nvPr/>
        </p:nvSpPr>
        <p:spPr>
          <a:xfrm>
            <a:off x="122464" y="277586"/>
            <a:ext cx="1738993" cy="6186309"/>
          </a:xfrm>
          <a:prstGeom prst="rect">
            <a:avLst/>
          </a:prstGeom>
          <a:noFill/>
        </p:spPr>
        <p:txBody>
          <a:bodyPr wrap="square" rtlCol="0">
            <a:spAutoFit/>
          </a:bodyPr>
          <a:lstStyle/>
          <a:p>
            <a:r>
              <a:rPr lang="en-US" dirty="0" smtClean="0"/>
              <a:t>Glance Comparison tool compares the contents of any variable in a </a:t>
            </a:r>
            <a:r>
              <a:rPr lang="en-US" dirty="0" err="1" smtClean="0"/>
              <a:t>netCDF</a:t>
            </a:r>
            <a:r>
              <a:rPr lang="en-US" dirty="0" smtClean="0"/>
              <a:t> file to a variable in another </a:t>
            </a:r>
            <a:r>
              <a:rPr lang="en-US" dirty="0" err="1" smtClean="0"/>
              <a:t>netCDF</a:t>
            </a:r>
            <a:r>
              <a:rPr lang="en-US" dirty="0" smtClean="0"/>
              <a:t> file.  </a:t>
            </a:r>
          </a:p>
          <a:p>
            <a:endParaRPr lang="en-US" dirty="0"/>
          </a:p>
          <a:p>
            <a:r>
              <a:rPr lang="en-US" dirty="0" smtClean="0"/>
              <a:t>Green check box means the files “passed” the comparison to within the specified allowed difference (called epsilon)</a:t>
            </a:r>
          </a:p>
          <a:p>
            <a:endParaRPr lang="en-US" dirty="0"/>
          </a:p>
          <a:p>
            <a:r>
              <a:rPr lang="en-US" dirty="0" smtClean="0"/>
              <a:t>This is a M2 for Band 14</a:t>
            </a:r>
            <a:endParaRPr lang="en-US" dirty="0"/>
          </a:p>
        </p:txBody>
      </p:sp>
    </p:spTree>
    <p:extLst>
      <p:ext uri="{BB962C8B-B14F-4D97-AF65-F5344CB8AC3E}">
        <p14:creationId xmlns:p14="http://schemas.microsoft.com/office/powerpoint/2010/main" val="41493318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Glance_CMIVariableComparison_20171341800268_CMIPM1_band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67448" y="21906"/>
            <a:ext cx="5609103" cy="6836094"/>
          </a:xfrm>
          <a:prstGeom prst="rect">
            <a:avLst/>
          </a:prstGeom>
        </p:spPr>
      </p:pic>
      <p:sp>
        <p:nvSpPr>
          <p:cNvPr id="3" name="TextBox 2"/>
          <p:cNvSpPr txBox="1"/>
          <p:nvPr/>
        </p:nvSpPr>
        <p:spPr>
          <a:xfrm>
            <a:off x="0" y="759279"/>
            <a:ext cx="1767448" cy="4524315"/>
          </a:xfrm>
          <a:prstGeom prst="rect">
            <a:avLst/>
          </a:prstGeom>
          <a:noFill/>
        </p:spPr>
        <p:txBody>
          <a:bodyPr wrap="square" rtlCol="0">
            <a:spAutoFit/>
          </a:bodyPr>
          <a:lstStyle/>
          <a:p>
            <a:r>
              <a:rPr lang="en-US" dirty="0" smtClean="0"/>
              <a:t>File A is GS file</a:t>
            </a:r>
          </a:p>
          <a:p>
            <a:endParaRPr lang="en-US" dirty="0"/>
          </a:p>
          <a:p>
            <a:r>
              <a:rPr lang="en-US" dirty="0" smtClean="0"/>
              <a:t>File B is CIMSS file</a:t>
            </a:r>
          </a:p>
          <a:p>
            <a:endParaRPr lang="en-US" dirty="0"/>
          </a:p>
          <a:p>
            <a:endParaRPr lang="en-US" dirty="0" smtClean="0"/>
          </a:p>
          <a:p>
            <a:r>
              <a:rPr lang="en-US" dirty="0" smtClean="0"/>
              <a:t>Images of each file</a:t>
            </a:r>
          </a:p>
          <a:p>
            <a:endParaRPr lang="en-US" dirty="0"/>
          </a:p>
          <a:p>
            <a:endParaRPr lang="en-US" dirty="0" smtClean="0"/>
          </a:p>
          <a:p>
            <a:endParaRPr lang="en-US" dirty="0"/>
          </a:p>
          <a:p>
            <a:endParaRPr lang="en-US" dirty="0" smtClean="0"/>
          </a:p>
          <a:p>
            <a:r>
              <a:rPr lang="en-US" dirty="0" smtClean="0"/>
              <a:t>Statistical Summary</a:t>
            </a:r>
            <a:endParaRPr lang="en-US" dirty="0"/>
          </a:p>
          <a:p>
            <a:endParaRPr lang="en-US" dirty="0"/>
          </a:p>
          <a:p>
            <a:endParaRPr lang="en-US" dirty="0"/>
          </a:p>
        </p:txBody>
      </p:sp>
    </p:spTree>
    <p:extLst>
      <p:ext uri="{BB962C8B-B14F-4D97-AF65-F5344CB8AC3E}">
        <p14:creationId xmlns:p14="http://schemas.microsoft.com/office/powerpoint/2010/main" val="3978684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Glance_CMIVariableComparison_20171341800268_CMIPM1_band14_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67448" y="21906"/>
            <a:ext cx="5609103" cy="6836094"/>
          </a:xfrm>
          <a:prstGeom prst="rect">
            <a:avLst/>
          </a:prstGeom>
        </p:spPr>
      </p:pic>
      <p:sp>
        <p:nvSpPr>
          <p:cNvPr id="3" name="TextBox 2"/>
          <p:cNvSpPr txBox="1"/>
          <p:nvPr/>
        </p:nvSpPr>
        <p:spPr>
          <a:xfrm>
            <a:off x="0" y="759279"/>
            <a:ext cx="1767448" cy="5355312"/>
          </a:xfrm>
          <a:prstGeom prst="rect">
            <a:avLst/>
          </a:prstGeom>
          <a:noFill/>
        </p:spPr>
        <p:txBody>
          <a:bodyPr wrap="square" rtlCol="0">
            <a:spAutoFit/>
          </a:bodyPr>
          <a:lstStyle/>
          <a:p>
            <a:r>
              <a:rPr lang="en-US" dirty="0" smtClean="0"/>
              <a:t>Statistical Summary cont’d</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Scatter Plots,</a:t>
            </a:r>
          </a:p>
          <a:p>
            <a:r>
              <a:rPr lang="en-US" dirty="0" smtClean="0"/>
              <a:t>Difference Images,</a:t>
            </a:r>
          </a:p>
          <a:p>
            <a:r>
              <a:rPr lang="en-US" dirty="0" smtClean="0"/>
              <a:t>Histogram, Mismatched Pixel locations on image.</a:t>
            </a:r>
            <a:endParaRPr lang="en-US" dirty="0"/>
          </a:p>
          <a:p>
            <a:endParaRPr lang="en-US" dirty="0"/>
          </a:p>
          <a:p>
            <a:endParaRPr lang="en-US" dirty="0"/>
          </a:p>
        </p:txBody>
      </p:sp>
    </p:spTree>
    <p:extLst>
      <p:ext uri="{BB962C8B-B14F-4D97-AF65-F5344CB8AC3E}">
        <p14:creationId xmlns:p14="http://schemas.microsoft.com/office/powerpoint/2010/main" val="40450715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Glance_MismatchdataCMI_20171341800268_CMIPM1_band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
        <p:nvSpPr>
          <p:cNvPr id="3" name="TextBox 2"/>
          <p:cNvSpPr txBox="1"/>
          <p:nvPr/>
        </p:nvSpPr>
        <p:spPr>
          <a:xfrm>
            <a:off x="1530803" y="6081041"/>
            <a:ext cx="6082393" cy="646331"/>
          </a:xfrm>
          <a:prstGeom prst="rect">
            <a:avLst/>
          </a:prstGeom>
          <a:noFill/>
        </p:spPr>
        <p:txBody>
          <a:bodyPr wrap="square" rtlCol="0">
            <a:spAutoFit/>
          </a:bodyPr>
          <a:lstStyle/>
          <a:p>
            <a:r>
              <a:rPr lang="en-US" dirty="0" smtClean="0"/>
              <a:t>Pixels where the two files did not match would be highlighted on this image with a green dot.</a:t>
            </a:r>
            <a:endParaRPr lang="en-US" dirty="0"/>
          </a:p>
        </p:txBody>
      </p:sp>
    </p:spTree>
    <p:extLst>
      <p:ext uri="{BB962C8B-B14F-4D97-AF65-F5344CB8AC3E}">
        <p14:creationId xmlns:p14="http://schemas.microsoft.com/office/powerpoint/2010/main" val="12740730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Glance_ScatterPlot_20171341800268_CMIPM1_band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
        <p:nvSpPr>
          <p:cNvPr id="3" name="TextBox 2"/>
          <p:cNvSpPr txBox="1"/>
          <p:nvPr/>
        </p:nvSpPr>
        <p:spPr>
          <a:xfrm>
            <a:off x="1530803" y="5991237"/>
            <a:ext cx="6082393" cy="923330"/>
          </a:xfrm>
          <a:prstGeom prst="rect">
            <a:avLst/>
          </a:prstGeom>
          <a:noFill/>
        </p:spPr>
        <p:txBody>
          <a:bodyPr wrap="square" rtlCol="0">
            <a:spAutoFit/>
          </a:bodyPr>
          <a:lstStyle/>
          <a:p>
            <a:r>
              <a:rPr lang="en-US" dirty="0" smtClean="0"/>
              <a:t>Scatter plot shows 1-to-1 line, so trends with TBB values would show up here.  Since all of the data falls within the epsilon allowed, there isn’t anything to see.</a:t>
            </a:r>
            <a:endParaRPr lang="en-US" dirty="0"/>
          </a:p>
        </p:txBody>
      </p:sp>
    </p:spTree>
    <p:extLst>
      <p:ext uri="{BB962C8B-B14F-4D97-AF65-F5344CB8AC3E}">
        <p14:creationId xmlns:p14="http://schemas.microsoft.com/office/powerpoint/2010/main" val="3925051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Glance_DiffinCMIHistogram_20171341800268_CMIPM1_band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
        <p:nvSpPr>
          <p:cNvPr id="3" name="TextBox 2"/>
          <p:cNvSpPr txBox="1"/>
          <p:nvPr/>
        </p:nvSpPr>
        <p:spPr>
          <a:xfrm>
            <a:off x="0" y="5950998"/>
            <a:ext cx="9144000" cy="923330"/>
          </a:xfrm>
          <a:prstGeom prst="rect">
            <a:avLst/>
          </a:prstGeom>
          <a:noFill/>
        </p:spPr>
        <p:txBody>
          <a:bodyPr wrap="square" rtlCol="0">
            <a:spAutoFit/>
          </a:bodyPr>
          <a:lstStyle/>
          <a:p>
            <a:r>
              <a:rPr lang="en-US" dirty="0" smtClean="0"/>
              <a:t>Differences are either 0 or equivalent to 1 count (</a:t>
            </a:r>
            <a:r>
              <a:rPr lang="en-US" dirty="0" err="1" smtClean="0"/>
              <a:t>scale_factor</a:t>
            </a:r>
            <a:r>
              <a:rPr lang="en-US" dirty="0" smtClean="0"/>
              <a:t>, which is just under 0.04K for this band). Every IR band for FD, CONUS, and MESO that we compared looked like this, usually with 50/50 at 0/1 count or with more at 0.</a:t>
            </a:r>
            <a:endParaRPr lang="en-US" dirty="0"/>
          </a:p>
        </p:txBody>
      </p:sp>
    </p:spTree>
    <p:extLst>
      <p:ext uri="{BB962C8B-B14F-4D97-AF65-F5344CB8AC3E}">
        <p14:creationId xmlns:p14="http://schemas.microsoft.com/office/powerpoint/2010/main" val="719114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Vis/NIR bands are </a:t>
            </a:r>
            <a:r>
              <a:rPr lang="en-US" dirty="0" smtClean="0"/>
              <a:t>close</a:t>
            </a:r>
            <a:endParaRPr lang="en-US" dirty="0"/>
          </a:p>
        </p:txBody>
      </p:sp>
      <p:sp>
        <p:nvSpPr>
          <p:cNvPr id="3" name="Content Placeholder 2"/>
          <p:cNvSpPr>
            <a:spLocks noGrp="1"/>
          </p:cNvSpPr>
          <p:nvPr>
            <p:ph idx="1"/>
          </p:nvPr>
        </p:nvSpPr>
        <p:spPr/>
        <p:txBody>
          <a:bodyPr/>
          <a:lstStyle/>
          <a:p>
            <a:r>
              <a:rPr lang="en-US" dirty="0" smtClean="0"/>
              <a:t>We see differences that are over 0.01 reflectance factor, which is 1% of the signal.</a:t>
            </a:r>
          </a:p>
          <a:p>
            <a:r>
              <a:rPr lang="en-US" dirty="0" smtClean="0"/>
              <a:t>These are differences equivalent to 49 counts.</a:t>
            </a:r>
          </a:p>
          <a:p>
            <a:r>
              <a:rPr lang="en-US" dirty="0" smtClean="0"/>
              <a:t>We experimented with kappa0 (multiply kappa0 by radiance to get reflectance factor) </a:t>
            </a:r>
          </a:p>
          <a:p>
            <a:pPr lvl="1"/>
            <a:r>
              <a:rPr lang="en-US" dirty="0" smtClean="0"/>
              <a:t>A small shift in kappa0 gives results like the IR with 0 or 1 count differences.</a:t>
            </a:r>
          </a:p>
          <a:p>
            <a:pPr lvl="1"/>
            <a:r>
              <a:rPr lang="en-US" dirty="0" smtClean="0"/>
              <a:t>Could kappa0 stored in the file be different from the kappa0 used to generate CMI in the ground system?</a:t>
            </a: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405672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Glance_DiffinCMIHistogram_20171341800568_CMIPM2_band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527788"/>
            <a:ext cx="6858000" cy="5143500"/>
          </a:xfrm>
          <a:prstGeom prst="rect">
            <a:avLst/>
          </a:prstGeom>
        </p:spPr>
      </p:pic>
      <p:sp>
        <p:nvSpPr>
          <p:cNvPr id="3" name="TextBox 2"/>
          <p:cNvSpPr txBox="1"/>
          <p:nvPr/>
        </p:nvSpPr>
        <p:spPr>
          <a:xfrm>
            <a:off x="0" y="5621536"/>
            <a:ext cx="9144000" cy="1754326"/>
          </a:xfrm>
          <a:prstGeom prst="rect">
            <a:avLst/>
          </a:prstGeom>
          <a:noFill/>
        </p:spPr>
        <p:txBody>
          <a:bodyPr wrap="square" rtlCol="0">
            <a:spAutoFit/>
          </a:bodyPr>
          <a:lstStyle/>
          <a:p>
            <a:r>
              <a:rPr lang="en-US" dirty="0" smtClean="0"/>
              <a:t>Scale Factor is 0.0002442, so a difference of 0.012 is 49 counts.  The other Vis/NIR bands have a similar histogram with bands 3 and 5 flipped to positive differences</a:t>
            </a:r>
            <a:r>
              <a:rPr lang="en-US" dirty="0"/>
              <a:t>. http://www.ssec.wisc.edu/grafiir/goesr/IDL_GRB_CMIP/unmodified/20170514/M2_withDQFfilter_epsilon/band01/CMI/index.html</a:t>
            </a:r>
          </a:p>
          <a:p>
            <a:endParaRPr lang="en-US" dirty="0" smtClean="0"/>
          </a:p>
          <a:p>
            <a:endParaRPr lang="en-US" b="1" dirty="0"/>
          </a:p>
        </p:txBody>
      </p:sp>
      <p:sp>
        <p:nvSpPr>
          <p:cNvPr id="4" name="TextBox 3"/>
          <p:cNvSpPr txBox="1"/>
          <p:nvPr/>
        </p:nvSpPr>
        <p:spPr>
          <a:xfrm>
            <a:off x="1" y="0"/>
            <a:ext cx="9143999" cy="369332"/>
          </a:xfrm>
          <a:prstGeom prst="rect">
            <a:avLst/>
          </a:prstGeom>
          <a:noFill/>
        </p:spPr>
        <p:txBody>
          <a:bodyPr wrap="square" rtlCol="0">
            <a:spAutoFit/>
          </a:bodyPr>
          <a:lstStyle/>
          <a:p>
            <a:pPr algn="ctr"/>
            <a:r>
              <a:rPr lang="en-US" dirty="0" smtClean="0"/>
              <a:t>Band 01 Example</a:t>
            </a:r>
          </a:p>
        </p:txBody>
      </p:sp>
    </p:spTree>
    <p:extLst>
      <p:ext uri="{BB962C8B-B14F-4D97-AF65-F5344CB8AC3E}">
        <p14:creationId xmlns:p14="http://schemas.microsoft.com/office/powerpoint/2010/main" val="3275848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Glance_ScatterPlot_20171341800568_CMIPM2_band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447118"/>
            <a:ext cx="6858000" cy="5143500"/>
          </a:xfrm>
          <a:prstGeom prst="rect">
            <a:avLst/>
          </a:prstGeom>
        </p:spPr>
      </p:pic>
      <p:sp>
        <p:nvSpPr>
          <p:cNvPr id="3" name="TextBox 2"/>
          <p:cNvSpPr txBox="1"/>
          <p:nvPr/>
        </p:nvSpPr>
        <p:spPr>
          <a:xfrm>
            <a:off x="0" y="5540866"/>
            <a:ext cx="9144000" cy="1477328"/>
          </a:xfrm>
          <a:prstGeom prst="rect">
            <a:avLst/>
          </a:prstGeom>
          <a:noFill/>
        </p:spPr>
        <p:txBody>
          <a:bodyPr wrap="square" rtlCol="0">
            <a:spAutoFit/>
          </a:bodyPr>
          <a:lstStyle/>
          <a:p>
            <a:r>
              <a:rPr lang="en-US" dirty="0" smtClean="0"/>
              <a:t>Notice how the comparisons get worse (farther from the 1-1 line) with increasing reflectance factor (red line</a:t>
            </a:r>
            <a:r>
              <a:rPr lang="en-US" dirty="0"/>
              <a:t>). http://www.ssec.wisc.edu/grafiir/goesr/IDL_GRB_CMIP/unmodified/20170514/M2_withDQFfilter_epsilon/band01/CMI/index.html</a:t>
            </a:r>
          </a:p>
          <a:p>
            <a:endParaRPr lang="en-US" dirty="0"/>
          </a:p>
        </p:txBody>
      </p:sp>
      <p:sp>
        <p:nvSpPr>
          <p:cNvPr id="4" name="TextBox 3"/>
          <p:cNvSpPr txBox="1"/>
          <p:nvPr/>
        </p:nvSpPr>
        <p:spPr>
          <a:xfrm>
            <a:off x="1" y="0"/>
            <a:ext cx="9143999" cy="369332"/>
          </a:xfrm>
          <a:prstGeom prst="rect">
            <a:avLst/>
          </a:prstGeom>
          <a:noFill/>
        </p:spPr>
        <p:txBody>
          <a:bodyPr wrap="square" rtlCol="0">
            <a:spAutoFit/>
          </a:bodyPr>
          <a:lstStyle/>
          <a:p>
            <a:pPr algn="ctr"/>
            <a:r>
              <a:rPr lang="en-US" dirty="0" smtClean="0"/>
              <a:t>Band 01 Example</a:t>
            </a:r>
          </a:p>
        </p:txBody>
      </p:sp>
    </p:spTree>
    <p:extLst>
      <p:ext uri="{BB962C8B-B14F-4D97-AF65-F5344CB8AC3E}">
        <p14:creationId xmlns:p14="http://schemas.microsoft.com/office/powerpoint/2010/main" val="4149025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605" y="1055629"/>
            <a:ext cx="5083753" cy="3487276"/>
          </a:xfrm>
          <a:prstGeom prst="rect">
            <a:avLst/>
          </a:prstGeom>
        </p:spPr>
      </p:pic>
      <p:sp>
        <p:nvSpPr>
          <p:cNvPr id="2" name="Title 1"/>
          <p:cNvSpPr>
            <a:spLocks noGrp="1"/>
          </p:cNvSpPr>
          <p:nvPr>
            <p:ph type="title"/>
          </p:nvPr>
        </p:nvSpPr>
        <p:spPr>
          <a:xfrm>
            <a:off x="1586753" y="41514"/>
            <a:ext cx="5952566" cy="1143001"/>
          </a:xfrm>
        </p:spPr>
        <p:txBody>
          <a:bodyPr/>
          <a:lstStyle/>
          <a:p>
            <a:r>
              <a:rPr lang="en-US" dirty="0" smtClean="0"/>
              <a:t>Imagery Team</a:t>
            </a:r>
            <a:endParaRPr lang="en-US" dirty="0"/>
          </a:p>
        </p:txBody>
      </p:sp>
      <p:sp>
        <p:nvSpPr>
          <p:cNvPr id="5" name="TextBox 4"/>
          <p:cNvSpPr txBox="1"/>
          <p:nvPr/>
        </p:nvSpPr>
        <p:spPr>
          <a:xfrm>
            <a:off x="4846321" y="4582244"/>
            <a:ext cx="4161038" cy="1477328"/>
          </a:xfrm>
          <a:prstGeom prst="rect">
            <a:avLst/>
          </a:prstGeom>
          <a:noFill/>
        </p:spPr>
        <p:txBody>
          <a:bodyPr wrap="square" rtlCol="0">
            <a:spAutoFit/>
          </a:bodyPr>
          <a:lstStyle/>
          <a:p>
            <a:pPr algn="ctr"/>
            <a:r>
              <a:rPr lang="en-US" i="1" dirty="0" smtClean="0">
                <a:solidFill>
                  <a:srgbClr val="FFFF00"/>
                </a:solidFill>
              </a:rPr>
              <a:t>Team Imagery: </a:t>
            </a:r>
          </a:p>
          <a:p>
            <a:pPr algn="ctr"/>
            <a:r>
              <a:rPr lang="en-US" i="1" dirty="0" smtClean="0">
                <a:solidFill>
                  <a:srgbClr val="FFFF00"/>
                </a:solidFill>
              </a:rPr>
              <a:t>WI (Mat Gunshor, </a:t>
            </a:r>
            <a:r>
              <a:rPr lang="en-US" i="1" dirty="0" err="1" smtClean="0">
                <a:solidFill>
                  <a:srgbClr val="FFFF00"/>
                </a:solidFill>
              </a:rPr>
              <a:t>Kaba</a:t>
            </a:r>
            <a:r>
              <a:rPr lang="en-US" i="1" dirty="0" smtClean="0">
                <a:solidFill>
                  <a:srgbClr val="FFFF00"/>
                </a:solidFill>
              </a:rPr>
              <a:t> Bah, </a:t>
            </a:r>
            <a:r>
              <a:rPr lang="en-US" i="1" dirty="0" err="1" smtClean="0">
                <a:solidFill>
                  <a:srgbClr val="FFFF00"/>
                </a:solidFill>
              </a:rPr>
              <a:t>Joleen</a:t>
            </a:r>
            <a:r>
              <a:rPr lang="en-US" i="1" dirty="0" smtClean="0">
                <a:solidFill>
                  <a:srgbClr val="FFFF00"/>
                </a:solidFill>
              </a:rPr>
              <a:t> Feltz, Hong Zhang and Jim Nelson, CIMSS) and </a:t>
            </a:r>
          </a:p>
          <a:p>
            <a:pPr algn="ctr"/>
            <a:r>
              <a:rPr lang="en-US" i="1" dirty="0" smtClean="0">
                <a:solidFill>
                  <a:srgbClr val="FFFF00"/>
                </a:solidFill>
              </a:rPr>
              <a:t>CO (Steve Miller, CIRA and Dan Lindsey)</a:t>
            </a:r>
          </a:p>
          <a:p>
            <a:pPr algn="ctr"/>
            <a:r>
              <a:rPr lang="en-US" i="1" dirty="0" smtClean="0">
                <a:solidFill>
                  <a:srgbClr val="FFFF00"/>
                </a:solidFill>
              </a:rPr>
              <a:t>Thanks to Cooperative Institutes!</a:t>
            </a:r>
            <a:endParaRPr lang="en-US" i="1" dirty="0">
              <a:solidFill>
                <a:srgbClr val="FFFF00"/>
              </a:solidFill>
            </a:endParaRPr>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pPr/>
              <a:t>2</a:t>
            </a:fld>
            <a:endParaRPr lang="en-US" alt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8309" y="1045571"/>
            <a:ext cx="4394727" cy="3296045"/>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02" y="3713686"/>
            <a:ext cx="4384756" cy="3007789"/>
          </a:xfrm>
          <a:prstGeom prst="rect">
            <a:avLst/>
          </a:prstGeom>
        </p:spPr>
      </p:pic>
    </p:spTree>
    <p:extLst>
      <p:ext uri="{BB962C8B-B14F-4D97-AF65-F5344CB8AC3E}">
        <p14:creationId xmlns:p14="http://schemas.microsoft.com/office/powerpoint/2010/main" val="7531813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Glance_DiffinCMIHistogram_20171341800568_CMIPM2_band01_testKappa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352991"/>
            <a:ext cx="6858000" cy="5143500"/>
          </a:xfrm>
          <a:prstGeom prst="rect">
            <a:avLst/>
          </a:prstGeom>
        </p:spPr>
      </p:pic>
      <p:sp>
        <p:nvSpPr>
          <p:cNvPr id="3" name="TextBox 2"/>
          <p:cNvSpPr txBox="1"/>
          <p:nvPr/>
        </p:nvSpPr>
        <p:spPr>
          <a:xfrm>
            <a:off x="0" y="5446739"/>
            <a:ext cx="9144000" cy="1754326"/>
          </a:xfrm>
          <a:prstGeom prst="rect">
            <a:avLst/>
          </a:prstGeom>
          <a:noFill/>
        </p:spPr>
        <p:txBody>
          <a:bodyPr wrap="square" rtlCol="0">
            <a:spAutoFit/>
          </a:bodyPr>
          <a:lstStyle/>
          <a:p>
            <a:r>
              <a:rPr lang="en-US" dirty="0" smtClean="0"/>
              <a:t>Scale Factor is 0.0002442, so we are now seeing differences of only 0 or 1 count. We switched </a:t>
            </a:r>
            <a:r>
              <a:rPr lang="en-US" dirty="0"/>
              <a:t>kappa0 from </a:t>
            </a:r>
            <a:r>
              <a:rPr lang="en-US" dirty="0" smtClean="0"/>
              <a:t>0.0015911 (in file) to 0.001611 (empirically determined), a difference of ~0.00002.</a:t>
            </a:r>
          </a:p>
          <a:p>
            <a:pPr marL="285750" indent="-285750">
              <a:buFontTx/>
              <a:buChar char="-"/>
            </a:pPr>
            <a:r>
              <a:rPr lang="en-US" dirty="0" smtClean="0"/>
              <a:t>kappa0 for band 01 at ~18z: on 5/14 is 0.0015911, on 5/15 is 0.0015918, on5/25 0.00159820</a:t>
            </a:r>
          </a:p>
          <a:p>
            <a:pPr marL="285750" indent="-285750">
              <a:buFontTx/>
              <a:buChar char="-"/>
            </a:pPr>
            <a:r>
              <a:rPr lang="en-US" dirty="0"/>
              <a:t>http://www.ssec.wisc.edu/grafiir/goesr/IDL_GRB_CMIP/unmodified/20170514/M2_test_epsilon/band01/CMI/index.html</a:t>
            </a:r>
          </a:p>
          <a:p>
            <a:pPr marL="285750" indent="-285750">
              <a:buFontTx/>
              <a:buChar char="-"/>
            </a:pPr>
            <a:endParaRPr lang="en-US" dirty="0"/>
          </a:p>
        </p:txBody>
      </p:sp>
      <p:sp>
        <p:nvSpPr>
          <p:cNvPr id="4" name="TextBox 3"/>
          <p:cNvSpPr txBox="1"/>
          <p:nvPr/>
        </p:nvSpPr>
        <p:spPr>
          <a:xfrm>
            <a:off x="1" y="0"/>
            <a:ext cx="9143999" cy="369332"/>
          </a:xfrm>
          <a:prstGeom prst="rect">
            <a:avLst/>
          </a:prstGeom>
          <a:noFill/>
        </p:spPr>
        <p:txBody>
          <a:bodyPr wrap="square" rtlCol="0">
            <a:spAutoFit/>
          </a:bodyPr>
          <a:lstStyle/>
          <a:p>
            <a:pPr algn="ctr"/>
            <a:r>
              <a:rPr lang="en-US" dirty="0" smtClean="0"/>
              <a:t>Band 01 Example with a modified Kappa0</a:t>
            </a:r>
          </a:p>
        </p:txBody>
      </p:sp>
    </p:spTree>
    <p:extLst>
      <p:ext uri="{BB962C8B-B14F-4D97-AF65-F5344CB8AC3E}">
        <p14:creationId xmlns:p14="http://schemas.microsoft.com/office/powerpoint/2010/main" val="685891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Glance_ScatterPlot_20171341800568_CMIPM2_band01_testKappa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547964"/>
            <a:ext cx="6858000" cy="5143500"/>
          </a:xfrm>
          <a:prstGeom prst="rect">
            <a:avLst/>
          </a:prstGeom>
        </p:spPr>
      </p:pic>
      <p:sp>
        <p:nvSpPr>
          <p:cNvPr id="3" name="TextBox 2"/>
          <p:cNvSpPr txBox="1"/>
          <p:nvPr/>
        </p:nvSpPr>
        <p:spPr>
          <a:xfrm>
            <a:off x="0" y="5641712"/>
            <a:ext cx="9144000" cy="1200329"/>
          </a:xfrm>
          <a:prstGeom prst="rect">
            <a:avLst/>
          </a:prstGeom>
          <a:noFill/>
        </p:spPr>
        <p:txBody>
          <a:bodyPr wrap="square" rtlCol="0">
            <a:spAutoFit/>
          </a:bodyPr>
          <a:lstStyle/>
          <a:p>
            <a:r>
              <a:rPr lang="en-US" dirty="0" smtClean="0"/>
              <a:t>Note the differences are back on the 1-to-1 line</a:t>
            </a:r>
          </a:p>
          <a:p>
            <a:r>
              <a:rPr lang="en-US" dirty="0"/>
              <a:t>http://www.ssec.wisc.edu/grafiir/goesr/IDL_GRB_CMIP/unmodified/20170514/M2_test_epsilon/band01/CMI/index.html</a:t>
            </a:r>
          </a:p>
          <a:p>
            <a:endParaRPr lang="en-US" dirty="0"/>
          </a:p>
        </p:txBody>
      </p:sp>
      <p:sp>
        <p:nvSpPr>
          <p:cNvPr id="4" name="TextBox 3"/>
          <p:cNvSpPr txBox="1"/>
          <p:nvPr/>
        </p:nvSpPr>
        <p:spPr>
          <a:xfrm>
            <a:off x="1" y="0"/>
            <a:ext cx="9143999" cy="369332"/>
          </a:xfrm>
          <a:prstGeom prst="rect">
            <a:avLst/>
          </a:prstGeom>
          <a:noFill/>
        </p:spPr>
        <p:txBody>
          <a:bodyPr wrap="square" rtlCol="0">
            <a:spAutoFit/>
          </a:bodyPr>
          <a:lstStyle/>
          <a:p>
            <a:pPr algn="ctr"/>
            <a:r>
              <a:rPr lang="en-US" dirty="0" smtClean="0"/>
              <a:t>Band 01 Example with a modified Kappa0</a:t>
            </a:r>
          </a:p>
        </p:txBody>
      </p:sp>
    </p:spTree>
    <p:extLst>
      <p:ext uri="{BB962C8B-B14F-4D97-AF65-F5344CB8AC3E}">
        <p14:creationId xmlns:p14="http://schemas.microsoft.com/office/powerpoint/2010/main" val="2772843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542"/>
            <a:ext cx="8229600" cy="1143001"/>
          </a:xfrm>
        </p:spPr>
        <p:txBody>
          <a:bodyPr/>
          <a:lstStyle/>
          <a:p>
            <a:r>
              <a:rPr lang="en-US" sz="3400" dirty="0" smtClean="0"/>
              <a:t>Imagery RIMP PLPT-08 </a:t>
            </a:r>
            <a:br>
              <a:rPr lang="en-US" sz="3400" dirty="0" smtClean="0"/>
            </a:br>
            <a:r>
              <a:rPr lang="en-US" sz="3400" dirty="0" smtClean="0"/>
              <a:t>(ABI-FD_CMI04)</a:t>
            </a:r>
            <a:endParaRPr lang="en-US" sz="3400" dirty="0"/>
          </a:p>
        </p:txBody>
      </p:sp>
      <p:sp>
        <p:nvSpPr>
          <p:cNvPr id="3" name="Content Placeholder 2"/>
          <p:cNvSpPr>
            <a:spLocks noGrp="1"/>
          </p:cNvSpPr>
          <p:nvPr>
            <p:ph idx="1"/>
          </p:nvPr>
        </p:nvSpPr>
        <p:spPr>
          <a:xfrm>
            <a:off x="465513" y="1202265"/>
            <a:ext cx="8229600" cy="4525962"/>
          </a:xfrm>
        </p:spPr>
        <p:txBody>
          <a:bodyPr/>
          <a:lstStyle/>
          <a:p>
            <a:pPr marL="233363" indent="-233363"/>
            <a:r>
              <a:rPr lang="en-US" sz="1600" b="1" dirty="0"/>
              <a:t>ABI-FD_CMI04:</a:t>
            </a:r>
            <a:r>
              <a:rPr lang="en-US" sz="1600" dirty="0"/>
              <a:t> assess the accuracy and precision of the Imagery </a:t>
            </a:r>
            <a:r>
              <a:rPr lang="en-US" sz="1600" b="1" dirty="0"/>
              <a:t>FD</a:t>
            </a:r>
            <a:r>
              <a:rPr lang="en-US" sz="1600" dirty="0"/>
              <a:t> product, for each </a:t>
            </a:r>
            <a:r>
              <a:rPr lang="en-US" sz="1600" dirty="0" smtClean="0"/>
              <a:t>ABI band</a:t>
            </a:r>
            <a:r>
              <a:rPr lang="en-US" sz="1600" dirty="0"/>
              <a:t>, over a large and wide range of representative conditions, to include </a:t>
            </a:r>
            <a:r>
              <a:rPr lang="en-US" sz="1600" dirty="0" smtClean="0"/>
              <a:t>quantitative consistency </a:t>
            </a:r>
            <a:r>
              <a:rPr lang="en-US" sz="1600" dirty="0"/>
              <a:t>between the input L1b data and the output </a:t>
            </a:r>
            <a:r>
              <a:rPr lang="en-US" sz="1600" dirty="0" smtClean="0"/>
              <a:t> </a:t>
            </a:r>
            <a:r>
              <a:rPr lang="en-US" sz="1600" dirty="0" err="1" smtClean="0"/>
              <a:t>reflectances</a:t>
            </a:r>
            <a:r>
              <a:rPr lang="en-US" sz="1600" dirty="0" smtClean="0"/>
              <a:t>/brightness </a:t>
            </a:r>
            <a:r>
              <a:rPr lang="en-US" sz="1600" dirty="0"/>
              <a:t>temperatures </a:t>
            </a:r>
            <a:r>
              <a:rPr lang="en-US" sz="1600" dirty="0" smtClean="0"/>
              <a:t>in the </a:t>
            </a:r>
            <a:r>
              <a:rPr lang="en-US" sz="1600" dirty="0"/>
              <a:t>Imagery output.</a:t>
            </a:r>
          </a:p>
          <a:p>
            <a:pPr marL="233363" indent="-233363"/>
            <a:endParaRPr lang="en-US" sz="1100" dirty="0" smtClean="0"/>
          </a:p>
          <a:p>
            <a:pPr marL="233363" indent="-233363"/>
            <a:r>
              <a:rPr lang="en-US" sz="1600" dirty="0"/>
              <a:t>The L1b files were used to generate </a:t>
            </a:r>
            <a:r>
              <a:rPr lang="en-US" sz="1600" dirty="0" smtClean="0"/>
              <a:t>CMIP-like </a:t>
            </a:r>
            <a:r>
              <a:rPr lang="en-US" sz="1600" dirty="0"/>
              <a:t>files at CIMSS and then those were compared to the operationally generated CMIP files for the same time and scan type.</a:t>
            </a:r>
          </a:p>
          <a:p>
            <a:pPr marL="233363" indent="-233363"/>
            <a:r>
              <a:rPr lang="en-US" sz="1600" dirty="0"/>
              <a:t>16 bands, May 14, 2017 at </a:t>
            </a:r>
            <a:r>
              <a:rPr lang="en-US" sz="1600" dirty="0" smtClean="0"/>
              <a:t>18:00:37.9Z</a:t>
            </a:r>
            <a:r>
              <a:rPr lang="en-US" sz="1600" dirty="0"/>
              <a:t>:  http://www.ssec.wisc.edu/grafiir/goesr/IDL_GRB_CMIP/unmodified/20170514/FD2_with_DQFfilter_epsilon</a:t>
            </a:r>
            <a:r>
              <a:rPr lang="en-US" sz="1600" dirty="0" smtClean="0"/>
              <a:t>/</a:t>
            </a:r>
          </a:p>
          <a:p>
            <a:pPr marL="233363" indent="-233363"/>
            <a:r>
              <a:rPr lang="en-US" sz="1600" dirty="0" smtClean="0">
                <a:solidFill>
                  <a:srgbClr val="92D050"/>
                </a:solidFill>
              </a:rPr>
              <a:t>IR </a:t>
            </a:r>
            <a:r>
              <a:rPr lang="en-US" sz="1600" dirty="0">
                <a:solidFill>
                  <a:srgbClr val="92D050"/>
                </a:solidFill>
              </a:rPr>
              <a:t>bands we can get to within 1 count (differences are either 0 counts or 1 count).</a:t>
            </a:r>
          </a:p>
          <a:p>
            <a:pPr marL="633413" lvl="1" indent="-233363"/>
            <a:r>
              <a:rPr lang="en-US" sz="1200" dirty="0">
                <a:solidFill>
                  <a:srgbClr val="92D050"/>
                </a:solidFill>
              </a:rPr>
              <a:t>A 1 count difference is easily understandable  because of the steps we take in converting radiance to integer, </a:t>
            </a:r>
            <a:r>
              <a:rPr lang="en-US" sz="1200" dirty="0" err="1">
                <a:solidFill>
                  <a:srgbClr val="92D050"/>
                </a:solidFill>
              </a:rPr>
              <a:t>unscaling</a:t>
            </a:r>
            <a:r>
              <a:rPr lang="en-US" sz="1200" dirty="0">
                <a:solidFill>
                  <a:srgbClr val="92D050"/>
                </a:solidFill>
              </a:rPr>
              <a:t>, calculating a brightness temperature, and then converting the brightness temperature back into an integer, which then is unscaled to compared to an unscaled CMIP file.  Slight rounding differences here and there will lead to a 1 count difference in some pixels.</a:t>
            </a:r>
          </a:p>
          <a:p>
            <a:pPr marL="233363" indent="-233363"/>
            <a:r>
              <a:rPr lang="en-US" sz="1600" dirty="0">
                <a:solidFill>
                  <a:srgbClr val="FF0000"/>
                </a:solidFill>
              </a:rPr>
              <a:t>VIS/NIR bands 1-6 we cannot match.  We see values off by as many as 49 counts.</a:t>
            </a:r>
          </a:p>
          <a:p>
            <a:pPr marL="633413" lvl="1" indent="-233363"/>
            <a:r>
              <a:rPr lang="en-US" sz="1200" dirty="0">
                <a:solidFill>
                  <a:srgbClr val="FF0000"/>
                </a:solidFill>
              </a:rPr>
              <a:t>We think there are incorrect kappa0 values being stored in the file (or inconsistent from what is being used to create the CMI in the files</a:t>
            </a:r>
            <a:r>
              <a:rPr lang="en-US" sz="1200" dirty="0" smtClean="0">
                <a:solidFill>
                  <a:srgbClr val="FF0000"/>
                </a:solidFill>
              </a:rPr>
              <a:t>).</a:t>
            </a:r>
          </a:p>
          <a:p>
            <a:pPr marL="633413" lvl="1" indent="-233363"/>
            <a:endParaRPr lang="en-US" sz="1200" dirty="0">
              <a:solidFill>
                <a:srgbClr val="FF0000"/>
              </a:solidFill>
            </a:endParaRPr>
          </a:p>
          <a:p>
            <a:pPr marL="233363" indent="-233363"/>
            <a:r>
              <a:rPr lang="en-US" sz="1600" dirty="0" smtClean="0"/>
              <a:t>No examples will be shown since they are so similar to those shown for MESO scan</a:t>
            </a:r>
            <a:endParaRPr lang="en-US" sz="1600" dirty="0"/>
          </a:p>
        </p:txBody>
      </p:sp>
      <p:sp>
        <p:nvSpPr>
          <p:cNvPr id="6" name="TextBox 5"/>
          <p:cNvSpPr txBox="1"/>
          <p:nvPr/>
        </p:nvSpPr>
        <p:spPr>
          <a:xfrm>
            <a:off x="8035809" y="5790007"/>
            <a:ext cx="984624" cy="400110"/>
          </a:xfrm>
          <a:prstGeom prst="rect">
            <a:avLst/>
          </a:prstGeom>
          <a:solidFill>
            <a:srgbClr val="00B050"/>
          </a:solidFill>
        </p:spPr>
        <p:txBody>
          <a:bodyPr wrap="square" rtlCol="0">
            <a:spAutoFit/>
          </a:bodyPr>
          <a:lstStyle/>
          <a:p>
            <a:pPr algn="ctr"/>
            <a:r>
              <a:rPr lang="en-US" sz="2000" dirty="0" smtClean="0">
                <a:solidFill>
                  <a:schemeClr val="bg1"/>
                </a:solidFill>
              </a:rPr>
              <a:t>PASSED</a:t>
            </a:r>
            <a:endParaRPr lang="en-US" sz="2000" dirty="0">
              <a:solidFill>
                <a:schemeClr val="bg1"/>
              </a:solidFill>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22</a:t>
            </a:fld>
            <a:endParaRPr lang="en-US" altLang="en-US" dirty="0"/>
          </a:p>
        </p:txBody>
      </p:sp>
    </p:spTree>
    <p:extLst>
      <p:ext uri="{BB962C8B-B14F-4D97-AF65-F5344CB8AC3E}">
        <p14:creationId xmlns:p14="http://schemas.microsoft.com/office/powerpoint/2010/main" val="24381104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096"/>
            <a:ext cx="8229600" cy="1143001"/>
          </a:xfrm>
        </p:spPr>
        <p:txBody>
          <a:bodyPr/>
          <a:lstStyle/>
          <a:p>
            <a:r>
              <a:rPr lang="en-US" sz="3400" dirty="0" smtClean="0"/>
              <a:t>Imagery RIMP PLPT-09 </a:t>
            </a:r>
            <a:br>
              <a:rPr lang="en-US" sz="3400" dirty="0" smtClean="0"/>
            </a:br>
            <a:r>
              <a:rPr lang="en-US" sz="3400" dirty="0" smtClean="0"/>
              <a:t>(ABI-CONUS_CMI02)</a:t>
            </a:r>
            <a:endParaRPr lang="en-US" sz="3400" dirty="0"/>
          </a:p>
        </p:txBody>
      </p:sp>
      <p:sp>
        <p:nvSpPr>
          <p:cNvPr id="3" name="Content Placeholder 2"/>
          <p:cNvSpPr>
            <a:spLocks noGrp="1"/>
          </p:cNvSpPr>
          <p:nvPr>
            <p:ph idx="1"/>
          </p:nvPr>
        </p:nvSpPr>
        <p:spPr>
          <a:xfrm>
            <a:off x="465513" y="1202265"/>
            <a:ext cx="8229600" cy="4525962"/>
          </a:xfrm>
        </p:spPr>
        <p:txBody>
          <a:bodyPr/>
          <a:lstStyle/>
          <a:p>
            <a:pPr marL="233363" indent="-233363"/>
            <a:r>
              <a:rPr lang="en-US" sz="1600" b="1" dirty="0" smtClean="0"/>
              <a:t>ABI-CONUS_CMI02:</a:t>
            </a:r>
            <a:r>
              <a:rPr lang="en-US" sz="1600" dirty="0" smtClean="0"/>
              <a:t> </a:t>
            </a:r>
            <a:r>
              <a:rPr lang="en-US" sz="1600" dirty="0"/>
              <a:t>assess the accuracy and precision of the Imagery </a:t>
            </a:r>
            <a:r>
              <a:rPr lang="en-US" sz="1600" b="1" dirty="0" smtClean="0"/>
              <a:t>CONUS </a:t>
            </a:r>
            <a:r>
              <a:rPr lang="en-US" sz="1600" dirty="0" smtClean="0"/>
              <a:t>product</a:t>
            </a:r>
            <a:r>
              <a:rPr lang="en-US" sz="1600" dirty="0"/>
              <a:t>, for each </a:t>
            </a:r>
            <a:r>
              <a:rPr lang="en-US" sz="1600" dirty="0" smtClean="0"/>
              <a:t>ABI band</a:t>
            </a:r>
            <a:r>
              <a:rPr lang="en-US" sz="1600" dirty="0"/>
              <a:t>, over a large and wide range of representative conditions, to include </a:t>
            </a:r>
            <a:r>
              <a:rPr lang="en-US" sz="1600" dirty="0" smtClean="0"/>
              <a:t>quantitative consistency </a:t>
            </a:r>
            <a:r>
              <a:rPr lang="en-US" sz="1600" dirty="0"/>
              <a:t>between the input L1b data and the output </a:t>
            </a:r>
            <a:r>
              <a:rPr lang="en-US" sz="1600" dirty="0" smtClean="0"/>
              <a:t> </a:t>
            </a:r>
            <a:r>
              <a:rPr lang="en-US" sz="1600" dirty="0" err="1" smtClean="0"/>
              <a:t>reflectances</a:t>
            </a:r>
            <a:r>
              <a:rPr lang="en-US" sz="1600" dirty="0" smtClean="0"/>
              <a:t>/brightness </a:t>
            </a:r>
            <a:r>
              <a:rPr lang="en-US" sz="1600" dirty="0"/>
              <a:t>temperatures </a:t>
            </a:r>
            <a:r>
              <a:rPr lang="en-US" sz="1600" dirty="0" smtClean="0"/>
              <a:t>in the </a:t>
            </a:r>
            <a:r>
              <a:rPr lang="en-US" sz="1600" dirty="0"/>
              <a:t>Imagery output.</a:t>
            </a:r>
          </a:p>
          <a:p>
            <a:pPr marL="233363" indent="-233363"/>
            <a:endParaRPr lang="en-US" sz="1600" dirty="0" smtClean="0"/>
          </a:p>
          <a:p>
            <a:pPr marL="233363" indent="-233363"/>
            <a:r>
              <a:rPr lang="en-US" sz="1600" dirty="0"/>
              <a:t>The L1b files were used to generate </a:t>
            </a:r>
            <a:r>
              <a:rPr lang="en-US" sz="1600" dirty="0" smtClean="0"/>
              <a:t>CMIP-like </a:t>
            </a:r>
            <a:r>
              <a:rPr lang="en-US" sz="1600" dirty="0"/>
              <a:t>files at CIMSS and then those were compared to the operationally generated CMIP files for the same time and scan type.</a:t>
            </a:r>
          </a:p>
          <a:p>
            <a:pPr marL="233363" indent="-233363"/>
            <a:r>
              <a:rPr lang="en-US" sz="1600" dirty="0"/>
              <a:t>16 bands, May 14, 2017 at </a:t>
            </a:r>
            <a:r>
              <a:rPr lang="en-US" sz="1600" dirty="0" smtClean="0"/>
              <a:t>18:02:18.9Z: http</a:t>
            </a:r>
            <a:r>
              <a:rPr lang="en-US" sz="1600" dirty="0"/>
              <a:t>://www.ssec.wisc.edu/grafiir/goesr/IDL_GRB_CMIP/unmodified/20170514/CONUS_with_DQFfilter_epsilon/</a:t>
            </a:r>
          </a:p>
          <a:p>
            <a:pPr marL="233363" indent="-233363"/>
            <a:r>
              <a:rPr lang="en-US" sz="1600" dirty="0">
                <a:solidFill>
                  <a:srgbClr val="92D050"/>
                </a:solidFill>
              </a:rPr>
              <a:t>IR bands we can get to within 1 count (differences are either 0 counts or 1 count).</a:t>
            </a:r>
          </a:p>
          <a:p>
            <a:pPr marL="633413" lvl="1" indent="-233363"/>
            <a:r>
              <a:rPr lang="en-US" sz="1200" dirty="0">
                <a:solidFill>
                  <a:srgbClr val="92D050"/>
                </a:solidFill>
              </a:rPr>
              <a:t>A 1 count difference is easily understandable  because of the steps we take in converting radiance to integer, </a:t>
            </a:r>
            <a:r>
              <a:rPr lang="en-US" sz="1200" dirty="0" err="1">
                <a:solidFill>
                  <a:srgbClr val="92D050"/>
                </a:solidFill>
              </a:rPr>
              <a:t>unscaling</a:t>
            </a:r>
            <a:r>
              <a:rPr lang="en-US" sz="1200" dirty="0">
                <a:solidFill>
                  <a:srgbClr val="92D050"/>
                </a:solidFill>
              </a:rPr>
              <a:t>, calculating a brightness temperature, and then converting the brightness temperature back into an integer, which then is unscaled to compared to an unscaled CMIP file.  Slight rounding differences here and there will lead to a 1 count difference in some pixels.</a:t>
            </a:r>
          </a:p>
          <a:p>
            <a:pPr marL="233363" indent="-233363"/>
            <a:r>
              <a:rPr lang="en-US" sz="1600" dirty="0">
                <a:solidFill>
                  <a:srgbClr val="FF0000"/>
                </a:solidFill>
              </a:rPr>
              <a:t>VIS/NIR bands 1-6 we cannot match.  We see values off by as many as 49 counts.</a:t>
            </a:r>
          </a:p>
          <a:p>
            <a:pPr marL="633413" lvl="1" indent="-233363"/>
            <a:r>
              <a:rPr lang="en-US" sz="1200" dirty="0">
                <a:solidFill>
                  <a:srgbClr val="FF0000"/>
                </a:solidFill>
              </a:rPr>
              <a:t>We think there are incorrect kappa0 values being stored in the file (or inconsistent from what is being used to create the CMI in the files</a:t>
            </a:r>
            <a:r>
              <a:rPr lang="en-US" sz="1200" dirty="0" smtClean="0">
                <a:solidFill>
                  <a:srgbClr val="FF0000"/>
                </a:solidFill>
              </a:rPr>
              <a:t>).</a:t>
            </a:r>
          </a:p>
          <a:p>
            <a:pPr marL="633413" lvl="1" indent="-233363"/>
            <a:endParaRPr lang="en-US" sz="1200" dirty="0">
              <a:solidFill>
                <a:srgbClr val="FF0000"/>
              </a:solidFill>
            </a:endParaRPr>
          </a:p>
          <a:p>
            <a:pPr marL="233363" indent="-233363"/>
            <a:r>
              <a:rPr lang="en-US" sz="1600" dirty="0"/>
              <a:t>No examples will be shown since they are so similar to those shown for MESO scan</a:t>
            </a:r>
          </a:p>
          <a:p>
            <a:pPr marL="633413" lvl="1" indent="-233363"/>
            <a:endParaRPr lang="en-US" sz="1200" dirty="0">
              <a:solidFill>
                <a:srgbClr val="FF0000"/>
              </a:solidFill>
            </a:endParaRPr>
          </a:p>
        </p:txBody>
      </p:sp>
      <p:sp>
        <p:nvSpPr>
          <p:cNvPr id="6" name="TextBox 5"/>
          <p:cNvSpPr txBox="1"/>
          <p:nvPr/>
        </p:nvSpPr>
        <p:spPr>
          <a:xfrm>
            <a:off x="8035809" y="5790007"/>
            <a:ext cx="984624" cy="400110"/>
          </a:xfrm>
          <a:prstGeom prst="rect">
            <a:avLst/>
          </a:prstGeom>
          <a:solidFill>
            <a:srgbClr val="00B050"/>
          </a:solidFill>
        </p:spPr>
        <p:txBody>
          <a:bodyPr wrap="square" rtlCol="0">
            <a:spAutoFit/>
          </a:bodyPr>
          <a:lstStyle/>
          <a:p>
            <a:pPr algn="ctr"/>
            <a:r>
              <a:rPr lang="en-US" sz="2000" dirty="0" smtClean="0">
                <a:solidFill>
                  <a:schemeClr val="bg1"/>
                </a:solidFill>
              </a:rPr>
              <a:t>PASSED</a:t>
            </a:r>
            <a:endParaRPr lang="en-US" sz="2000" dirty="0">
              <a:solidFill>
                <a:schemeClr val="bg1"/>
              </a:solidFill>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23</a:t>
            </a:fld>
            <a:endParaRPr lang="en-US" altLang="en-US" dirty="0"/>
          </a:p>
        </p:txBody>
      </p:sp>
    </p:spTree>
    <p:extLst>
      <p:ext uri="{BB962C8B-B14F-4D97-AF65-F5344CB8AC3E}">
        <p14:creationId xmlns:p14="http://schemas.microsoft.com/office/powerpoint/2010/main" val="9478710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378"/>
            <a:ext cx="8229600" cy="1143001"/>
          </a:xfrm>
        </p:spPr>
        <p:txBody>
          <a:bodyPr/>
          <a:lstStyle/>
          <a:p>
            <a:r>
              <a:rPr lang="en-US" dirty="0"/>
              <a:t>Provisional PLPTs </a:t>
            </a:r>
            <a:r>
              <a:rPr lang="en-US" dirty="0" smtClean="0"/>
              <a:t>from</a:t>
            </a:r>
            <a:br>
              <a:rPr lang="en-US" dirty="0" smtClean="0"/>
            </a:br>
            <a:r>
              <a:rPr lang="en-US" dirty="0" smtClean="0"/>
              <a:t> </a:t>
            </a:r>
            <a:r>
              <a:rPr lang="en-US" dirty="0"/>
              <a:t>the CMI RIMP</a:t>
            </a:r>
          </a:p>
        </p:txBody>
      </p:sp>
      <p:graphicFrame>
        <p:nvGraphicFramePr>
          <p:cNvPr id="4" name="Content Placeholder 3"/>
          <p:cNvGraphicFramePr>
            <a:graphicFrameLocks noGrp="1"/>
          </p:cNvGraphicFramePr>
          <p:nvPr>
            <p:ph idx="1"/>
            <p:extLst/>
          </p:nvPr>
        </p:nvGraphicFramePr>
        <p:xfrm>
          <a:off x="457200" y="1304125"/>
          <a:ext cx="8220825" cy="4389120"/>
        </p:xfrm>
        <a:graphic>
          <a:graphicData uri="http://schemas.openxmlformats.org/drawingml/2006/table">
            <a:tbl>
              <a:tblPr firstRow="1" bandRow="1">
                <a:tableStyleId>{5940675A-B579-460E-94D1-54222C63F5DA}</a:tableStyleId>
              </a:tblPr>
              <a:tblGrid>
                <a:gridCol w="781396">
                  <a:extLst>
                    <a:ext uri="{9D8B030D-6E8A-4147-A177-3AD203B41FA5}">
                      <a16:colId xmlns="" xmlns:a16="http://schemas.microsoft.com/office/drawing/2014/main" val="20000"/>
                    </a:ext>
                  </a:extLst>
                </a:gridCol>
                <a:gridCol w="6059979">
                  <a:extLst>
                    <a:ext uri="{9D8B030D-6E8A-4147-A177-3AD203B41FA5}">
                      <a16:colId xmlns="" xmlns:a16="http://schemas.microsoft.com/office/drawing/2014/main" val="20001"/>
                    </a:ext>
                  </a:extLst>
                </a:gridCol>
                <a:gridCol w="1379450">
                  <a:extLst>
                    <a:ext uri="{9D8B030D-6E8A-4147-A177-3AD203B41FA5}">
                      <a16:colId xmlns="" xmlns:a16="http://schemas.microsoft.com/office/drawing/2014/main" val="20003"/>
                    </a:ext>
                  </a:extLst>
                </a:gridCol>
              </a:tblGrid>
              <a:tr h="0">
                <a:tc>
                  <a:txBody>
                    <a:bodyPr/>
                    <a:lstStyle/>
                    <a:p>
                      <a:pPr algn="ctr"/>
                      <a:r>
                        <a:rPr lang="en-US" sz="1800" b="1" i="0" dirty="0" smtClean="0"/>
                        <a:t>PLPT</a:t>
                      </a:r>
                      <a:endParaRPr lang="en-US" sz="1800" b="1" i="0" dirty="0"/>
                    </a:p>
                  </a:txBody>
                  <a:tcPr>
                    <a:solidFill>
                      <a:schemeClr val="bg1">
                        <a:lumMod val="75000"/>
                      </a:schemeClr>
                    </a:solidFill>
                  </a:tcPr>
                </a:tc>
                <a:tc>
                  <a:txBody>
                    <a:bodyPr/>
                    <a:lstStyle/>
                    <a:p>
                      <a:pPr algn="ctr"/>
                      <a:r>
                        <a:rPr lang="en-US" sz="1800" b="1" i="0" dirty="0" smtClean="0"/>
                        <a:t>Description</a:t>
                      </a:r>
                      <a:endParaRPr lang="en-US" sz="1800" b="1" i="0" dirty="0"/>
                    </a:p>
                  </a:txBody>
                  <a:tcPr>
                    <a:solidFill>
                      <a:schemeClr val="bg1">
                        <a:lumMod val="75000"/>
                      </a:schemeClr>
                    </a:solidFill>
                  </a:tcPr>
                </a:tc>
                <a:tc>
                  <a:txBody>
                    <a:bodyPr/>
                    <a:lstStyle/>
                    <a:p>
                      <a:pPr algn="ctr"/>
                      <a:r>
                        <a:rPr lang="en-US" sz="1800" b="1" i="0" dirty="0" smtClean="0"/>
                        <a:t> Assessment</a:t>
                      </a:r>
                      <a:endParaRPr lang="en-US" sz="1800" b="1" i="0" dirty="0"/>
                    </a:p>
                  </a:txBody>
                  <a:tcPr>
                    <a:solidFill>
                      <a:schemeClr val="bg1">
                        <a:lumMod val="75000"/>
                      </a:schemeClr>
                    </a:solidFill>
                  </a:tcPr>
                </a:tc>
                <a:extLst>
                  <a:ext uri="{0D108BD9-81ED-4DB2-BD59-A6C34878D82A}">
                    <a16:rowId xmlns="" xmlns:a16="http://schemas.microsoft.com/office/drawing/2014/main" val="10000"/>
                  </a:ext>
                </a:extLst>
              </a:tr>
              <a:tr h="0">
                <a:tc>
                  <a:txBody>
                    <a:bodyPr/>
                    <a:lstStyle/>
                    <a:p>
                      <a:pPr algn="ctr"/>
                      <a:r>
                        <a:rPr lang="en-US" sz="1400" dirty="0" smtClean="0"/>
                        <a:t>8</a:t>
                      </a:r>
                      <a:endParaRPr lang="en-US" sz="1400" dirty="0"/>
                    </a:p>
                  </a:txBody>
                  <a:tcPr>
                    <a:solidFill>
                      <a:schemeClr val="bg1"/>
                    </a:solidFill>
                  </a:tcPr>
                </a:tc>
                <a:tc>
                  <a:txBody>
                    <a:bodyPr/>
                    <a:lstStyle/>
                    <a:p>
                      <a:r>
                        <a:rPr lang="en-US" sz="1800" b="1" i="0" u="none" strike="noStrike" kern="1200" baseline="0" dirty="0" smtClean="0">
                          <a:solidFill>
                            <a:schemeClr val="tx1"/>
                          </a:solidFill>
                          <a:latin typeface="+mn-lt"/>
                          <a:ea typeface="+mn-ea"/>
                          <a:cs typeface="+mn-cs"/>
                        </a:rPr>
                        <a:t>ABI-FD_CMI04: </a:t>
                      </a:r>
                      <a:r>
                        <a:rPr lang="en-US" sz="1600" b="0" i="0" u="none" strike="noStrike" kern="1200" baseline="0" dirty="0" smtClean="0">
                          <a:solidFill>
                            <a:schemeClr val="tx1"/>
                          </a:solidFill>
                          <a:latin typeface="+mn-lt"/>
                          <a:ea typeface="+mn-ea"/>
                          <a:cs typeface="+mn-cs"/>
                        </a:rPr>
                        <a:t>assess the accuracy and precision of the Imagery </a:t>
                      </a:r>
                      <a:r>
                        <a:rPr lang="en-US" sz="1600" b="1" i="0" u="none" strike="noStrike" kern="1200" baseline="0" dirty="0" smtClean="0">
                          <a:solidFill>
                            <a:schemeClr val="tx1"/>
                          </a:solidFill>
                          <a:latin typeface="+mn-lt"/>
                          <a:ea typeface="+mn-ea"/>
                          <a:cs typeface="+mn-cs"/>
                        </a:rPr>
                        <a:t>FD</a:t>
                      </a:r>
                      <a:r>
                        <a:rPr lang="en-US" sz="1600" b="0" i="0" u="none" strike="noStrike" kern="1200" baseline="0" dirty="0" smtClean="0">
                          <a:solidFill>
                            <a:schemeClr val="tx1"/>
                          </a:solidFill>
                          <a:latin typeface="+mn-lt"/>
                          <a:ea typeface="+mn-ea"/>
                          <a:cs typeface="+mn-cs"/>
                        </a:rPr>
                        <a:t> product, for each ABI band, over a large and wide range of representative conditions, to include quantitative consistency between the input L1b data and the output </a:t>
                      </a:r>
                      <a:r>
                        <a:rPr lang="en-US" sz="1600" b="0" i="0" u="none" strike="noStrike" kern="1200" baseline="0" dirty="0" err="1" smtClean="0">
                          <a:solidFill>
                            <a:schemeClr val="tx1"/>
                          </a:solidFill>
                          <a:latin typeface="+mn-lt"/>
                          <a:ea typeface="+mn-ea"/>
                          <a:cs typeface="+mn-cs"/>
                        </a:rPr>
                        <a:t>reflectances</a:t>
                      </a:r>
                      <a:r>
                        <a:rPr lang="en-US" sz="1600" b="0" i="0" u="none" strike="noStrike" kern="1200" baseline="0" dirty="0" smtClean="0">
                          <a:solidFill>
                            <a:schemeClr val="tx1"/>
                          </a:solidFill>
                          <a:latin typeface="+mn-lt"/>
                          <a:ea typeface="+mn-ea"/>
                          <a:cs typeface="+mn-cs"/>
                        </a:rPr>
                        <a:t>/brightness temperatures in the Imagery output.</a:t>
                      </a:r>
                      <a:endParaRPr lang="en-US" sz="1200" dirty="0"/>
                    </a:p>
                  </a:txBody>
                  <a:tcPr>
                    <a:solidFill>
                      <a:schemeClr val="bg1"/>
                    </a:solidFill>
                  </a:tcPr>
                </a:tc>
                <a:tc>
                  <a:txBody>
                    <a:bodyPr/>
                    <a:lstStyle/>
                    <a:p>
                      <a:pPr algn="ctr"/>
                      <a:r>
                        <a:rPr lang="en-US" sz="1400" dirty="0" smtClean="0"/>
                        <a:t>Passed</a:t>
                      </a:r>
                      <a:endParaRPr lang="en-US" sz="1400" dirty="0"/>
                    </a:p>
                  </a:txBody>
                  <a:tcPr>
                    <a:solidFill>
                      <a:srgbClr val="00B050"/>
                    </a:solidFill>
                  </a:tcPr>
                </a:tc>
                <a:extLst>
                  <a:ext uri="{0D108BD9-81ED-4DB2-BD59-A6C34878D82A}">
                    <a16:rowId xmlns="" xmlns:a16="http://schemas.microsoft.com/office/drawing/2014/main" val="10001"/>
                  </a:ext>
                </a:extLst>
              </a:tr>
              <a:tr h="0">
                <a:tc>
                  <a:txBody>
                    <a:bodyPr/>
                    <a:lstStyle/>
                    <a:p>
                      <a:pPr algn="ctr"/>
                      <a:r>
                        <a:rPr lang="en-US" sz="1400" dirty="0" smtClean="0"/>
                        <a:t>9</a:t>
                      </a:r>
                      <a:endParaRPr lang="en-US" sz="1400" dirty="0"/>
                    </a:p>
                  </a:txBody>
                  <a:tcPr>
                    <a:solidFill>
                      <a:schemeClr val="bg1"/>
                    </a:solidFill>
                  </a:tcPr>
                </a:tc>
                <a:tc>
                  <a:txBody>
                    <a:bodyPr/>
                    <a:lstStyle/>
                    <a:p>
                      <a:r>
                        <a:rPr lang="en-US" sz="1800" b="1" i="0" u="none" strike="noStrike" kern="1200" baseline="0" dirty="0" smtClean="0">
                          <a:solidFill>
                            <a:schemeClr val="tx1"/>
                          </a:solidFill>
                          <a:latin typeface="+mn-lt"/>
                          <a:ea typeface="+mn-ea"/>
                          <a:cs typeface="+mn-cs"/>
                        </a:rPr>
                        <a:t>ABI-CONUS_CMI02: </a:t>
                      </a:r>
                      <a:r>
                        <a:rPr lang="en-US" sz="1600" b="0" i="0" u="none" strike="noStrike" kern="1200" baseline="0" dirty="0" smtClean="0">
                          <a:solidFill>
                            <a:schemeClr val="tx1"/>
                          </a:solidFill>
                          <a:latin typeface="+mn-lt"/>
                          <a:ea typeface="+mn-ea"/>
                          <a:cs typeface="+mn-cs"/>
                        </a:rPr>
                        <a:t>assess the accuracy and precision of the Imagery </a:t>
                      </a:r>
                      <a:r>
                        <a:rPr lang="en-US" sz="1600" b="1" i="0" u="none" strike="noStrike" kern="1200" baseline="0" dirty="0" smtClean="0">
                          <a:solidFill>
                            <a:schemeClr val="tx1"/>
                          </a:solidFill>
                          <a:latin typeface="+mn-lt"/>
                          <a:ea typeface="+mn-ea"/>
                          <a:cs typeface="+mn-cs"/>
                        </a:rPr>
                        <a:t>CONUS</a:t>
                      </a:r>
                      <a:r>
                        <a:rPr lang="en-US" sz="1600" b="0" i="0" u="none" strike="noStrike" kern="1200" baseline="0" dirty="0" smtClean="0">
                          <a:solidFill>
                            <a:schemeClr val="tx1"/>
                          </a:solidFill>
                          <a:latin typeface="+mn-lt"/>
                          <a:ea typeface="+mn-ea"/>
                          <a:cs typeface="+mn-cs"/>
                        </a:rPr>
                        <a:t> product, for each ABI band, over a large and wide range of representative conditions, to include quantitative consistency between the input L1b data and the output </a:t>
                      </a:r>
                      <a:r>
                        <a:rPr lang="en-US" sz="1600" b="0" i="0" u="none" strike="noStrike" kern="1200" baseline="0" dirty="0" err="1" smtClean="0">
                          <a:solidFill>
                            <a:schemeClr val="tx1"/>
                          </a:solidFill>
                          <a:latin typeface="+mn-lt"/>
                          <a:ea typeface="+mn-ea"/>
                          <a:cs typeface="+mn-cs"/>
                        </a:rPr>
                        <a:t>reflectances</a:t>
                      </a:r>
                      <a:r>
                        <a:rPr lang="en-US" sz="1600" b="0" i="0" u="none" strike="noStrike" kern="1200" baseline="0" dirty="0" smtClean="0">
                          <a:solidFill>
                            <a:schemeClr val="tx1"/>
                          </a:solidFill>
                          <a:latin typeface="+mn-lt"/>
                          <a:ea typeface="+mn-ea"/>
                          <a:cs typeface="+mn-cs"/>
                        </a:rPr>
                        <a:t>/brightness temperatures in the Imagery output.</a:t>
                      </a:r>
                      <a:endParaRPr lang="en-US" sz="1200" b="0" dirty="0"/>
                    </a:p>
                  </a:txBody>
                  <a:tcP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 Passed</a:t>
                      </a:r>
                    </a:p>
                  </a:txBody>
                  <a:tcPr>
                    <a:solidFill>
                      <a:srgbClr val="00B050"/>
                    </a:solidFill>
                  </a:tcPr>
                </a:tc>
                <a:extLst>
                  <a:ext uri="{0D108BD9-81ED-4DB2-BD59-A6C34878D82A}">
                    <a16:rowId xmlns="" xmlns:a16="http://schemas.microsoft.com/office/drawing/2014/main" val="10002"/>
                  </a:ext>
                </a:extLst>
              </a:tr>
              <a:tr h="0">
                <a:tc>
                  <a:txBody>
                    <a:bodyPr/>
                    <a:lstStyle/>
                    <a:p>
                      <a:pPr algn="ctr"/>
                      <a:r>
                        <a:rPr lang="en-US" sz="1400" dirty="0" smtClean="0"/>
                        <a:t>10</a:t>
                      </a:r>
                      <a:endParaRPr lang="en-US" sz="1400" dirty="0"/>
                    </a:p>
                  </a:txBody>
                  <a:tcPr>
                    <a:solidFill>
                      <a:schemeClr val="bg1"/>
                    </a:solidFill>
                  </a:tcPr>
                </a:tc>
                <a:tc>
                  <a:txBody>
                    <a:bodyPr/>
                    <a:lstStyle/>
                    <a:p>
                      <a:r>
                        <a:rPr lang="en-US" sz="1800" b="1" i="0" u="none" strike="noStrike" kern="1200" baseline="0" dirty="0" smtClean="0">
                          <a:solidFill>
                            <a:schemeClr val="tx1"/>
                          </a:solidFill>
                          <a:latin typeface="+mn-lt"/>
                          <a:ea typeface="+mn-ea"/>
                          <a:cs typeface="+mn-cs"/>
                        </a:rPr>
                        <a:t>ABI-MESO_CMI02: </a:t>
                      </a:r>
                      <a:r>
                        <a:rPr lang="en-US" sz="1600" b="0" i="0" u="none" strike="noStrike" kern="1200" baseline="0" dirty="0" smtClean="0">
                          <a:solidFill>
                            <a:schemeClr val="tx1"/>
                          </a:solidFill>
                          <a:latin typeface="+mn-lt"/>
                          <a:ea typeface="+mn-ea"/>
                          <a:cs typeface="+mn-cs"/>
                        </a:rPr>
                        <a:t>assess the accuracy and precision of the Imagery </a:t>
                      </a:r>
                      <a:r>
                        <a:rPr lang="en-US" sz="1600" b="1" i="0" u="none" strike="noStrike" kern="1200" baseline="0" dirty="0" smtClean="0">
                          <a:solidFill>
                            <a:schemeClr val="tx1"/>
                          </a:solidFill>
                          <a:latin typeface="+mn-lt"/>
                          <a:ea typeface="+mn-ea"/>
                          <a:cs typeface="+mn-cs"/>
                        </a:rPr>
                        <a:t>mesoscale</a:t>
                      </a:r>
                      <a:r>
                        <a:rPr lang="en-US" sz="1600" b="0" i="0" u="none" strike="noStrike" kern="1200" baseline="0" dirty="0" smtClean="0">
                          <a:solidFill>
                            <a:schemeClr val="tx1"/>
                          </a:solidFill>
                          <a:latin typeface="+mn-lt"/>
                          <a:ea typeface="+mn-ea"/>
                          <a:cs typeface="+mn-cs"/>
                        </a:rPr>
                        <a:t> product, for each ABI band, over a large and wide range of representative conditions, to include quantitative consistency between the input L1b data and the output </a:t>
                      </a:r>
                      <a:r>
                        <a:rPr lang="en-US" sz="1600" b="0" i="0" u="none" strike="noStrike" kern="1200" baseline="0" dirty="0" err="1" smtClean="0">
                          <a:solidFill>
                            <a:schemeClr val="tx1"/>
                          </a:solidFill>
                          <a:latin typeface="+mn-lt"/>
                          <a:ea typeface="+mn-ea"/>
                          <a:cs typeface="+mn-cs"/>
                        </a:rPr>
                        <a:t>reflectances</a:t>
                      </a:r>
                      <a:r>
                        <a:rPr lang="en-US" sz="1600" b="0" i="0" u="none" strike="noStrike" kern="1200" baseline="0" dirty="0" smtClean="0">
                          <a:solidFill>
                            <a:schemeClr val="tx1"/>
                          </a:solidFill>
                          <a:latin typeface="+mn-lt"/>
                          <a:ea typeface="+mn-ea"/>
                          <a:cs typeface="+mn-cs"/>
                        </a:rPr>
                        <a:t>/brightness temperatures in the Imagery output.</a:t>
                      </a:r>
                      <a:endParaRPr lang="en-US" sz="1200" b="0" dirty="0"/>
                    </a:p>
                  </a:txBody>
                  <a:tcP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Passed</a:t>
                      </a:r>
                    </a:p>
                  </a:txBody>
                  <a:tcPr>
                    <a:solidFill>
                      <a:srgbClr val="00B050"/>
                    </a:solidFill>
                  </a:tcPr>
                </a:tc>
                <a:extLst>
                  <a:ext uri="{0D108BD9-81ED-4DB2-BD59-A6C34878D82A}">
                    <a16:rowId xmlns="" xmlns:a16="http://schemas.microsoft.com/office/drawing/2014/main" val="10003"/>
                  </a:ext>
                </a:extLst>
              </a:tr>
            </a:tbl>
          </a:graphicData>
        </a:graphic>
      </p:graphicFrame>
      <p:sp>
        <p:nvSpPr>
          <p:cNvPr id="3" name="Slide Number Placeholder 2"/>
          <p:cNvSpPr>
            <a:spLocks noGrp="1"/>
          </p:cNvSpPr>
          <p:nvPr>
            <p:ph type="sldNum" sz="quarter" idx="12"/>
          </p:nvPr>
        </p:nvSpPr>
        <p:spPr/>
        <p:txBody>
          <a:bodyPr/>
          <a:lstStyle/>
          <a:p>
            <a:fld id="{615ADB79-25D6-47C0-AB51-22A13A0BBB50}" type="slidenum">
              <a:rPr lang="en-US" altLang="en-US" smtClean="0"/>
              <a:pPr/>
              <a:t>24</a:t>
            </a:fld>
            <a:endParaRPr lang="en-US" altLang="en-US"/>
          </a:p>
        </p:txBody>
      </p:sp>
    </p:spTree>
    <p:extLst>
      <p:ext uri="{BB962C8B-B14F-4D97-AF65-F5344CB8AC3E}">
        <p14:creationId xmlns:p14="http://schemas.microsoft.com/office/powerpoint/2010/main" val="21463988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 Criteria for Provisional</a:t>
            </a:r>
            <a:endParaRPr lang="en-US" dirty="0"/>
          </a:p>
        </p:txBody>
      </p:sp>
      <p:sp>
        <p:nvSpPr>
          <p:cNvPr id="3" name="Content Placeholder 2"/>
          <p:cNvSpPr>
            <a:spLocks noGrp="1"/>
          </p:cNvSpPr>
          <p:nvPr>
            <p:ph idx="1"/>
          </p:nvPr>
        </p:nvSpPr>
        <p:spPr/>
        <p:txBody>
          <a:bodyPr>
            <a:normAutofit/>
          </a:bodyPr>
          <a:lstStyle/>
          <a:p>
            <a:pPr marL="0" indent="0">
              <a:buNone/>
            </a:pPr>
            <a:r>
              <a:rPr lang="en-US" sz="1600" dirty="0" smtClean="0"/>
              <a:t>From the Imagery RIMP:</a:t>
            </a:r>
          </a:p>
          <a:p>
            <a:r>
              <a:rPr lang="en-US" sz="1600" dirty="0" smtClean="0"/>
              <a:t>Assess </a:t>
            </a:r>
            <a:r>
              <a:rPr lang="en-US" sz="1600" dirty="0"/>
              <a:t>the validity of each mode/scan type pair and each band for its Imagery over a large </a:t>
            </a:r>
            <a:r>
              <a:rPr lang="en-US" sz="1600" dirty="0" smtClean="0"/>
              <a:t>and wide </a:t>
            </a:r>
            <a:r>
              <a:rPr lang="en-US" sz="1600" dirty="0"/>
              <a:t>range of representative conditions (including multiple times of the day).</a:t>
            </a:r>
          </a:p>
          <a:p>
            <a:r>
              <a:rPr lang="en-US" sz="1600" dirty="0" smtClean="0"/>
              <a:t>The </a:t>
            </a:r>
            <a:r>
              <a:rPr lang="en-US" sz="1600" dirty="0"/>
              <a:t>Imagery products are deemed suitable for operational use by the primary user (</a:t>
            </a:r>
            <a:r>
              <a:rPr lang="en-US" sz="1600" dirty="0" smtClean="0"/>
              <a:t>National Weather </a:t>
            </a:r>
            <a:r>
              <a:rPr lang="en-US" sz="1600" dirty="0"/>
              <a:t>Service (NWS)).</a:t>
            </a:r>
          </a:p>
          <a:p>
            <a:r>
              <a:rPr lang="en-US" sz="1600" dirty="0" smtClean="0"/>
              <a:t>Quantitative </a:t>
            </a:r>
            <a:r>
              <a:rPr lang="en-US" sz="1600" dirty="0"/>
              <a:t>consistency exists between the L1b input data and the </a:t>
            </a:r>
            <a:r>
              <a:rPr lang="en-US" sz="1600" dirty="0" smtClean="0"/>
              <a:t>output </a:t>
            </a:r>
            <a:r>
              <a:rPr lang="en-US" sz="1600" dirty="0" err="1" smtClean="0"/>
              <a:t>reflectances</a:t>
            </a:r>
            <a:r>
              <a:rPr lang="en-US" sz="1600" dirty="0" smtClean="0"/>
              <a:t>/brightness </a:t>
            </a:r>
            <a:r>
              <a:rPr lang="en-US" sz="1600" dirty="0"/>
              <a:t>temperatures in the Imagery output.</a:t>
            </a:r>
          </a:p>
          <a:p>
            <a:r>
              <a:rPr lang="en-US" sz="1600" dirty="0" smtClean="0"/>
              <a:t>GOES-R </a:t>
            </a:r>
            <a:r>
              <a:rPr lang="en-US" sz="1600" dirty="0"/>
              <a:t>Imagery must be at least of comparable quality to the heritage bands on GOES.</a:t>
            </a:r>
          </a:p>
          <a:p>
            <a:r>
              <a:rPr lang="en-US" sz="1600" dirty="0" smtClean="0"/>
              <a:t>Report </a:t>
            </a:r>
            <a:r>
              <a:rPr lang="en-US" sz="1600" dirty="0"/>
              <a:t>any incidents that are detected to the Algorithm Discrepancy Report (ADR) group </a:t>
            </a:r>
            <a:r>
              <a:rPr lang="en-US" sz="1600" dirty="0" smtClean="0"/>
              <a:t>for discussion </a:t>
            </a:r>
            <a:r>
              <a:rPr lang="en-US" sz="1600" dirty="0"/>
              <a:t>by the Algorithm Action Review Team (AART).</a:t>
            </a:r>
          </a:p>
          <a:p>
            <a:r>
              <a:rPr lang="en-US" sz="1600" dirty="0" smtClean="0"/>
              <a:t>The </a:t>
            </a:r>
            <a:r>
              <a:rPr lang="en-US" sz="1600" dirty="0"/>
              <a:t>same criteria apply to the Full Validation stage with the following additions:</a:t>
            </a:r>
          </a:p>
          <a:p>
            <a:pPr lvl="1"/>
            <a:r>
              <a:rPr lang="en-US" sz="1400" dirty="0" smtClean="0"/>
              <a:t>The </a:t>
            </a:r>
            <a:r>
              <a:rPr lang="en-US" sz="1400" dirty="0"/>
              <a:t>validity of the Imagery includes that basic operational needs are met (e.g., </a:t>
            </a:r>
            <a:r>
              <a:rPr lang="en-US" sz="1400" dirty="0" smtClean="0"/>
              <a:t>the imagery </a:t>
            </a:r>
            <a:r>
              <a:rPr lang="en-US" sz="1400" dirty="0"/>
              <a:t>looks as expected).</a:t>
            </a:r>
          </a:p>
          <a:p>
            <a:pPr lvl="1"/>
            <a:r>
              <a:rPr lang="en-US" sz="1400" dirty="0" smtClean="0"/>
              <a:t>The </a:t>
            </a:r>
            <a:r>
              <a:rPr lang="en-US" sz="1400" dirty="0"/>
              <a:t>Imagery derived from the GRB is consistent with that from the ground system.</a:t>
            </a:r>
          </a:p>
          <a:p>
            <a:pPr lvl="1"/>
            <a:r>
              <a:rPr lang="en-US" sz="1400" dirty="0" smtClean="0"/>
              <a:t>Any </a:t>
            </a:r>
            <a:r>
              <a:rPr lang="en-US" sz="1400" dirty="0"/>
              <a:t>incidents related to Imagery in the ADR group are resolved.</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25</a:t>
            </a:fld>
            <a:endParaRPr lang="en-US" altLang="en-US" dirty="0"/>
          </a:p>
        </p:txBody>
      </p:sp>
    </p:spTree>
    <p:extLst>
      <p:ext uri="{BB962C8B-B14F-4D97-AF65-F5344CB8AC3E}">
        <p14:creationId xmlns:p14="http://schemas.microsoft.com/office/powerpoint/2010/main" val="521442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69"/>
            <a:ext cx="8229600" cy="1143001"/>
          </a:xfrm>
        </p:spPr>
        <p:txBody>
          <a:bodyPr/>
          <a:lstStyle/>
          <a:p>
            <a:r>
              <a:rPr lang="en-US" dirty="0" smtClean="0"/>
              <a:t>Other Scheduled-related Aspects</a:t>
            </a:r>
            <a:endParaRPr lang="en-US" dirty="0"/>
          </a:p>
        </p:txBody>
      </p:sp>
      <p:sp>
        <p:nvSpPr>
          <p:cNvPr id="3" name="Content Placeholder 2"/>
          <p:cNvSpPr>
            <a:spLocks noGrp="1"/>
          </p:cNvSpPr>
          <p:nvPr>
            <p:ph idx="1"/>
          </p:nvPr>
        </p:nvSpPr>
        <p:spPr/>
        <p:txBody>
          <a:bodyPr>
            <a:normAutofit/>
          </a:bodyPr>
          <a:lstStyle/>
          <a:p>
            <a:pPr marL="0" indent="0">
              <a:buNone/>
            </a:pPr>
            <a:r>
              <a:rPr lang="en-US" sz="1600" dirty="0" smtClean="0"/>
              <a:t>From the Imagery RIMP, concerning Provisional only:</a:t>
            </a:r>
          </a:p>
          <a:p>
            <a:r>
              <a:rPr lang="en-US" sz="1600" dirty="0"/>
              <a:t>During Provisional, the proper conversion of radiance to reflectance factor or </a:t>
            </a:r>
            <a:r>
              <a:rPr lang="en-US" sz="1600" dirty="0" smtClean="0"/>
              <a:t>brightness temperature </a:t>
            </a:r>
            <a:r>
              <a:rPr lang="en-US" sz="1600" dirty="0"/>
              <a:t>will be </a:t>
            </a:r>
            <a:r>
              <a:rPr lang="en-US" sz="1600" dirty="0" smtClean="0"/>
              <a:t>confirmed</a:t>
            </a:r>
            <a:r>
              <a:rPr lang="en-US" sz="1600" dirty="0"/>
              <a:t>.</a:t>
            </a:r>
          </a:p>
          <a:p>
            <a:r>
              <a:rPr lang="en-US" sz="1600" dirty="0" smtClean="0"/>
              <a:t>For </a:t>
            </a:r>
            <a:r>
              <a:rPr lang="en-US" sz="1600" dirty="0"/>
              <a:t>Provisional only, quantitative comparisons between GOES-R Imagery produced by </a:t>
            </a:r>
            <a:r>
              <a:rPr lang="en-US" sz="1600" dirty="0" smtClean="0"/>
              <a:t>the ground </a:t>
            </a:r>
            <a:r>
              <a:rPr lang="en-US" sz="1600" dirty="0"/>
              <a:t>system and that produced through the direct readout system will be used to </a:t>
            </a:r>
            <a:r>
              <a:rPr lang="en-US" sz="1600" dirty="0" smtClean="0"/>
              <a:t>determine if </a:t>
            </a:r>
            <a:r>
              <a:rPr lang="en-US" sz="1600" dirty="0"/>
              <a:t>issues exist with either approach</a:t>
            </a:r>
            <a:r>
              <a:rPr lang="en-US" sz="1600" dirty="0" smtClean="0"/>
              <a:t>.</a:t>
            </a:r>
            <a:endParaRPr lang="en-US" sz="1600" dirty="0"/>
          </a:p>
          <a:p>
            <a:r>
              <a:rPr lang="en-US" sz="1600" dirty="0" smtClean="0"/>
              <a:t>Straightforward </a:t>
            </a:r>
            <a:r>
              <a:rPr lang="en-US" sz="1600" dirty="0"/>
              <a:t>access to all Imagery products will be critical to achieving Beta </a:t>
            </a:r>
            <a:r>
              <a:rPr lang="en-US" sz="1600" dirty="0" smtClean="0"/>
              <a:t>and Provisional</a:t>
            </a:r>
            <a:r>
              <a:rPr lang="en-US" sz="1600" dirty="0"/>
              <a:t>, issues with data access will directly impact the schedule of Imagery </a:t>
            </a:r>
            <a:r>
              <a:rPr lang="en-US" sz="1600" dirty="0" smtClean="0"/>
              <a:t>validation activities.</a:t>
            </a:r>
            <a:endParaRPr lang="en-US" sz="1600" dirty="0"/>
          </a:p>
          <a:p>
            <a:r>
              <a:rPr lang="en-US" sz="1600" dirty="0" smtClean="0"/>
              <a:t>As </a:t>
            </a:r>
            <a:r>
              <a:rPr lang="en-US" sz="1600" dirty="0"/>
              <a:t>a Key Performance Parameter (KPP), the Imagery takes precedence over other </a:t>
            </a:r>
            <a:r>
              <a:rPr lang="en-US" sz="1600" dirty="0" smtClean="0"/>
              <a:t>L2+ products</a:t>
            </a:r>
            <a:r>
              <a:rPr lang="en-US" sz="1600" dirty="0"/>
              <a:t>, since no other L2+ product is a </a:t>
            </a:r>
            <a:r>
              <a:rPr lang="en-US" sz="1600" dirty="0" smtClean="0"/>
              <a:t>KPP.</a:t>
            </a:r>
            <a:endParaRPr lang="en-US" sz="1600" dirty="0"/>
          </a:p>
          <a:p>
            <a:r>
              <a:rPr lang="en-US" sz="1600" dirty="0" smtClean="0"/>
              <a:t>The </a:t>
            </a:r>
            <a:r>
              <a:rPr lang="en-US" sz="1600" dirty="0"/>
              <a:t>determination of Imagery being Provisional is not tied to the status of any other product.</a:t>
            </a:r>
          </a:p>
          <a:p>
            <a:r>
              <a:rPr lang="en-US" sz="1600" dirty="0" smtClean="0"/>
              <a:t>Because </a:t>
            </a:r>
            <a:r>
              <a:rPr lang="en-US" sz="1600" dirty="0"/>
              <a:t>Imagery does not strongly depend upon the quantitative accuracy of the input </a:t>
            </a:r>
            <a:r>
              <a:rPr lang="en-US" sz="1600" dirty="0" smtClean="0"/>
              <a:t>L1b data</a:t>
            </a:r>
            <a:r>
              <a:rPr lang="en-US" sz="1600" dirty="0"/>
              <a:t>, it may pass Beta and/or Provisional stages of validation before the L1b does.</a:t>
            </a:r>
          </a:p>
          <a:p>
            <a:r>
              <a:rPr lang="en-US" sz="1600" dirty="0" smtClean="0"/>
              <a:t>Also </a:t>
            </a:r>
            <a:r>
              <a:rPr lang="en-US" sz="1600" dirty="0"/>
              <a:t>as a KPP, Imagery is ideally to attain Provisional status at handover</a:t>
            </a:r>
            <a:r>
              <a:rPr lang="en-US" sz="1600" dirty="0" smtClean="0"/>
              <a:t>.</a:t>
            </a:r>
            <a:endParaRPr lang="en-US" sz="1400"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26</a:t>
            </a:fld>
            <a:endParaRPr lang="en-US" altLang="en-US" dirty="0"/>
          </a:p>
        </p:txBody>
      </p:sp>
    </p:spTree>
    <p:extLst>
      <p:ext uri="{BB962C8B-B14F-4D97-AF65-F5344CB8AC3E}">
        <p14:creationId xmlns:p14="http://schemas.microsoft.com/office/powerpoint/2010/main" val="4678985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Methods</a:t>
            </a:r>
            <a:endParaRPr lang="en-US" dirty="0"/>
          </a:p>
        </p:txBody>
      </p:sp>
      <p:sp>
        <p:nvSpPr>
          <p:cNvPr id="3" name="Content Placeholder 2"/>
          <p:cNvSpPr>
            <a:spLocks noGrp="1"/>
          </p:cNvSpPr>
          <p:nvPr>
            <p:ph idx="1"/>
          </p:nvPr>
        </p:nvSpPr>
        <p:spPr/>
        <p:txBody>
          <a:bodyPr>
            <a:normAutofit/>
          </a:bodyPr>
          <a:lstStyle/>
          <a:p>
            <a:pPr marL="0" indent="0">
              <a:buNone/>
            </a:pPr>
            <a:r>
              <a:rPr lang="en-US" sz="1600" dirty="0" smtClean="0"/>
              <a:t>From the Imagery RIMP:</a:t>
            </a:r>
          </a:p>
          <a:p>
            <a:pPr marL="0" indent="0">
              <a:buNone/>
            </a:pPr>
            <a:r>
              <a:rPr lang="en-US" sz="1600" dirty="0"/>
              <a:t>5.1 Method 1</a:t>
            </a:r>
          </a:p>
          <a:p>
            <a:pPr marL="0" indent="0">
              <a:buNone/>
            </a:pPr>
            <a:r>
              <a:rPr lang="en-US" sz="1600" dirty="0"/>
              <a:t>Visual inspection for both feature determination and image-to-image consistency will be </a:t>
            </a:r>
            <a:r>
              <a:rPr lang="en-US" sz="1600" dirty="0" smtClean="0"/>
              <a:t>the primary </a:t>
            </a:r>
            <a:r>
              <a:rPr lang="en-US" sz="1600" dirty="0"/>
              <a:t>method of validating Imagery during Beta and Provisional by the Imagery </a:t>
            </a:r>
            <a:r>
              <a:rPr lang="en-US" sz="1600" dirty="0" smtClean="0"/>
              <a:t>team.</a:t>
            </a:r>
            <a:endParaRPr lang="en-US" sz="1600" dirty="0"/>
          </a:p>
          <a:p>
            <a:r>
              <a:rPr lang="en-US" sz="1600" dirty="0" smtClean="0"/>
              <a:t>Input from the NWS on ABI Imagery quality can be included as part of this method.</a:t>
            </a:r>
          </a:p>
          <a:p>
            <a:r>
              <a:rPr lang="en-US" sz="1600" dirty="0" smtClean="0"/>
              <a:t>Imagery </a:t>
            </a:r>
            <a:r>
              <a:rPr lang="en-US" sz="1600" dirty="0"/>
              <a:t>has no quantitative requirements regarding the quality of the Imagery</a:t>
            </a:r>
            <a:r>
              <a:rPr lang="en-US" sz="1600" dirty="0" smtClean="0"/>
              <a:t>.</a:t>
            </a:r>
            <a:endParaRPr lang="en-US" sz="1600" dirty="0"/>
          </a:p>
          <a:p>
            <a:r>
              <a:rPr lang="en-US" sz="1600" dirty="0" smtClean="0"/>
              <a:t>Visual </a:t>
            </a:r>
            <a:r>
              <a:rPr lang="en-US" sz="1600" dirty="0"/>
              <a:t>inspection will be used to identify artifacts that inhibit the use of Imagery, such </a:t>
            </a:r>
            <a:r>
              <a:rPr lang="en-US" sz="1600" dirty="0" smtClean="0"/>
              <a:t>as striping</a:t>
            </a:r>
            <a:r>
              <a:rPr lang="en-US" sz="1600" dirty="0"/>
              <a:t>, banding, noise, or blur due to misalignment between </a:t>
            </a:r>
            <a:r>
              <a:rPr lang="en-US" sz="1600" dirty="0" smtClean="0"/>
              <a:t>bands.</a:t>
            </a:r>
            <a:endParaRPr lang="en-US" sz="1600" dirty="0"/>
          </a:p>
          <a:p>
            <a:r>
              <a:rPr lang="en-US" sz="1600" dirty="0" smtClean="0"/>
              <a:t>Visual </a:t>
            </a:r>
            <a:r>
              <a:rPr lang="en-US" sz="1600" dirty="0"/>
              <a:t>inspection of looped GOES-R Imagery via </a:t>
            </a:r>
            <a:r>
              <a:rPr lang="en-US" sz="1600" dirty="0" err="1"/>
              <a:t>McIDAS</a:t>
            </a:r>
            <a:r>
              <a:rPr lang="en-US" sz="1600" dirty="0"/>
              <a:t> effectively shows </a:t>
            </a:r>
            <a:r>
              <a:rPr lang="en-US" sz="1600" dirty="0" smtClean="0"/>
              <a:t>any misalignments </a:t>
            </a:r>
            <a:r>
              <a:rPr lang="en-US" sz="1600" dirty="0"/>
              <a:t>from temporally adjacent Images</a:t>
            </a:r>
            <a:r>
              <a:rPr lang="en-US" sz="1600" dirty="0" smtClean="0"/>
              <a:t>.</a:t>
            </a:r>
            <a:endParaRPr lang="en-US" sz="1600" dirty="0"/>
          </a:p>
          <a:p>
            <a:r>
              <a:rPr lang="en-US" sz="1600" dirty="0" smtClean="0"/>
              <a:t>The </a:t>
            </a:r>
            <a:r>
              <a:rPr lang="en-US" sz="1600" dirty="0"/>
              <a:t>primary features needed for this method are coastal areas, islands, rivers, and fires</a:t>
            </a:r>
            <a:r>
              <a:rPr lang="en-US" sz="1600" dirty="0" smtClean="0"/>
              <a:t>.</a:t>
            </a:r>
            <a:endParaRPr lang="en-US" sz="1600" dirty="0"/>
          </a:p>
          <a:p>
            <a:r>
              <a:rPr lang="en-US" sz="1600" dirty="0" smtClean="0"/>
              <a:t>This </a:t>
            </a:r>
            <a:r>
              <a:rPr lang="en-US" sz="1600" dirty="0"/>
              <a:t>is the only method employed during Beta</a:t>
            </a:r>
            <a:r>
              <a:rPr lang="en-US" sz="1600" dirty="0" smtClean="0"/>
              <a:t>.</a:t>
            </a:r>
            <a:endParaRPr lang="en-US" sz="1600" dirty="0"/>
          </a:p>
          <a:p>
            <a:r>
              <a:rPr lang="en-US" sz="1600" dirty="0" smtClean="0"/>
              <a:t>Examples </a:t>
            </a:r>
            <a:r>
              <a:rPr lang="en-US" sz="1600" dirty="0"/>
              <a:t>of any artifacts or other issues (misalignments) from these inspections will be </a:t>
            </a:r>
            <a:r>
              <a:rPr lang="en-US" sz="1600" dirty="0" smtClean="0"/>
              <a:t>shown as </a:t>
            </a:r>
            <a:r>
              <a:rPr lang="en-US" sz="1600" dirty="0"/>
              <a:t>part of establishing </a:t>
            </a:r>
            <a:r>
              <a:rPr lang="en-US" sz="1600" dirty="0" smtClean="0"/>
              <a:t>Beta.</a:t>
            </a:r>
            <a:endParaRPr lang="en-US" sz="1400"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27</a:t>
            </a:fld>
            <a:endParaRPr lang="en-US" altLang="en-US" dirty="0"/>
          </a:p>
        </p:txBody>
      </p:sp>
    </p:spTree>
    <p:extLst>
      <p:ext uri="{BB962C8B-B14F-4D97-AF65-F5344CB8AC3E}">
        <p14:creationId xmlns:p14="http://schemas.microsoft.com/office/powerpoint/2010/main" val="3730580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Shape 510"/>
          <p:cNvSpPr txBox="1">
            <a:spLocks noGrp="1"/>
          </p:cNvSpPr>
          <p:nvPr>
            <p:ph type="title"/>
          </p:nvPr>
        </p:nvSpPr>
        <p:spPr>
          <a:xfrm>
            <a:off x="1881068" y="55136"/>
            <a:ext cx="5405718" cy="114300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smtClean="0"/>
              <a:t>SCMI vs FGF</a:t>
            </a:r>
            <a:endParaRPr lang="en-US" sz="3600" b="0" i="0" u="none" strike="noStrike" cap="none" dirty="0">
              <a:solidFill>
                <a:schemeClr val="lt1"/>
              </a:solidFill>
              <a:latin typeface="Calibri"/>
              <a:ea typeface="Calibri"/>
              <a:cs typeface="Calibri"/>
              <a:sym typeface="Calibri"/>
            </a:endParaRPr>
          </a:p>
        </p:txBody>
      </p:sp>
      <p:sp>
        <p:nvSpPr>
          <p:cNvPr id="511" name="Shape 511"/>
          <p:cNvSpPr txBox="1">
            <a:spLocks noGrp="1"/>
          </p:cNvSpPr>
          <p:nvPr>
            <p:ph type="body" idx="1"/>
          </p:nvPr>
        </p:nvSpPr>
        <p:spPr>
          <a:xfrm>
            <a:off x="230588" y="687147"/>
            <a:ext cx="8706678" cy="52659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dirty="0"/>
          </a:p>
          <a:p>
            <a:pPr marL="0" lvl="0" indent="0" rtl="0">
              <a:spcBef>
                <a:spcPts val="0"/>
              </a:spcBef>
              <a:buNone/>
            </a:pPr>
            <a:r>
              <a:rPr lang="en-US" sz="2400" dirty="0" smtClean="0"/>
              <a:t>Currently the SCMI is remapped from the Fixed Grid Format, this seems to cause loss of information:</a:t>
            </a:r>
            <a:endParaRPr lang="en-US" sz="2400" dirty="0"/>
          </a:p>
          <a:p>
            <a:pPr marL="0" lvl="0" indent="-69850" rtl="0">
              <a:spcBef>
                <a:spcPts val="0"/>
              </a:spcBef>
              <a:buClr>
                <a:schemeClr val="dk1"/>
              </a:buClr>
              <a:buSzPct val="45833"/>
              <a:buFont typeface="Arial"/>
              <a:buNone/>
            </a:pPr>
            <a:endParaRPr sz="2400" dirty="0"/>
          </a:p>
          <a:p>
            <a:pPr marL="457200" marR="0" lvl="0" indent="-355600" algn="l" rtl="0">
              <a:spcBef>
                <a:spcPts val="480"/>
              </a:spcBef>
              <a:spcAft>
                <a:spcPts val="0"/>
              </a:spcAft>
              <a:buSzPct val="100000"/>
              <a:buFont typeface="Wingdings" panose="05000000000000000000" pitchFamily="2" charset="2"/>
              <a:buChar char="Ø"/>
            </a:pPr>
            <a:r>
              <a:rPr lang="en-US" sz="2000" dirty="0" smtClean="0"/>
              <a:t>Fires seem colder (sometimes over 3K in the 4 micrometer band)</a:t>
            </a:r>
            <a:endParaRPr lang="en-US" sz="1600" dirty="0"/>
          </a:p>
          <a:p>
            <a:pPr marL="0" marR="0" lvl="0" indent="0" algn="l" rtl="0">
              <a:spcBef>
                <a:spcPts val="480"/>
              </a:spcBef>
              <a:spcAft>
                <a:spcPts val="0"/>
              </a:spcAft>
              <a:buNone/>
            </a:pPr>
            <a:endParaRPr sz="2000" dirty="0"/>
          </a:p>
          <a:p>
            <a:pPr marL="457200" lvl="0" indent="-355600">
              <a:spcBef>
                <a:spcPts val="480"/>
              </a:spcBef>
              <a:buFont typeface="Wingdings" panose="05000000000000000000" pitchFamily="2" charset="2"/>
              <a:buChar char="Ø"/>
            </a:pPr>
            <a:r>
              <a:rPr lang="en-US" sz="2000" dirty="0" smtClean="0"/>
              <a:t>Over-shooting tops </a:t>
            </a:r>
            <a:r>
              <a:rPr lang="en-US" sz="2000" dirty="0"/>
              <a:t>colder (4 micrometer </a:t>
            </a:r>
            <a:r>
              <a:rPr lang="en-US" sz="2000" dirty="0" smtClean="0"/>
              <a:t>band)</a:t>
            </a:r>
          </a:p>
          <a:p>
            <a:pPr marL="457200" marR="0" lvl="0" indent="-355600" algn="l" rtl="0">
              <a:spcBef>
                <a:spcPts val="480"/>
              </a:spcBef>
              <a:spcAft>
                <a:spcPts val="0"/>
              </a:spcAft>
              <a:buSzPct val="100000"/>
              <a:buFont typeface="Wingdings" panose="05000000000000000000" pitchFamily="2" charset="2"/>
              <a:buChar char="Ø"/>
            </a:pPr>
            <a:endParaRPr lang="en-US" sz="2000" dirty="0"/>
          </a:p>
          <a:p>
            <a:pPr marL="457200" lvl="0" indent="-355600">
              <a:spcBef>
                <a:spcPts val="480"/>
              </a:spcBef>
              <a:buFont typeface="Wingdings" panose="05000000000000000000" pitchFamily="2" charset="2"/>
              <a:buChar char="Ø"/>
            </a:pPr>
            <a:r>
              <a:rPr lang="en-US" sz="2000" dirty="0" smtClean="0"/>
              <a:t>Gas flares not as apparent (ABI </a:t>
            </a:r>
            <a:r>
              <a:rPr lang="en-US" sz="2000" dirty="0"/>
              <a:t>2.2 micrometer </a:t>
            </a:r>
            <a:r>
              <a:rPr lang="en-US" sz="2000" dirty="0" smtClean="0"/>
              <a:t>band)</a:t>
            </a:r>
          </a:p>
          <a:p>
            <a:pPr marL="457200" marR="0" lvl="0" indent="-355600" algn="l" rtl="0">
              <a:spcBef>
                <a:spcPts val="480"/>
              </a:spcBef>
              <a:spcAft>
                <a:spcPts val="0"/>
              </a:spcAft>
              <a:buSzPct val="100000"/>
              <a:buFont typeface="Wingdings" panose="05000000000000000000" pitchFamily="2" charset="2"/>
              <a:buChar char="Ø"/>
            </a:pPr>
            <a:endParaRPr lang="en-US" sz="2000" dirty="0"/>
          </a:p>
          <a:p>
            <a:pPr marL="457200" marR="0" lvl="0" indent="-355600" algn="l" rtl="0">
              <a:spcBef>
                <a:spcPts val="480"/>
              </a:spcBef>
              <a:spcAft>
                <a:spcPts val="0"/>
              </a:spcAft>
              <a:buSzPct val="100000"/>
              <a:buFont typeface="Wingdings" panose="05000000000000000000" pitchFamily="2" charset="2"/>
              <a:buChar char="Ø"/>
            </a:pPr>
            <a:r>
              <a:rPr lang="en-US" sz="2000" dirty="0" smtClean="0"/>
              <a:t>Imagery seems “fuzzier”, etc.</a:t>
            </a:r>
          </a:p>
          <a:p>
            <a:pPr marL="457200" marR="0" lvl="0" indent="-355600" algn="l" rtl="0">
              <a:spcBef>
                <a:spcPts val="480"/>
              </a:spcBef>
              <a:spcAft>
                <a:spcPts val="0"/>
              </a:spcAft>
              <a:buSzPct val="100000"/>
              <a:buFont typeface="Wingdings" panose="05000000000000000000" pitchFamily="2" charset="2"/>
              <a:buChar char="Ø"/>
            </a:pPr>
            <a:endParaRPr lang="en-US" sz="2000" dirty="0"/>
          </a:p>
          <a:p>
            <a:pPr marL="457200" marR="0" lvl="0" indent="-355600" algn="l" rtl="0">
              <a:spcBef>
                <a:spcPts val="480"/>
              </a:spcBef>
              <a:spcAft>
                <a:spcPts val="0"/>
              </a:spcAft>
              <a:buSzPct val="100000"/>
              <a:buFont typeface="Wingdings" panose="05000000000000000000" pitchFamily="2" charset="2"/>
              <a:buChar char="Ø"/>
            </a:pPr>
            <a:r>
              <a:rPr lang="en-US" sz="2000" dirty="0" smtClean="0"/>
              <a:t>There are plans to not do this ‘double’ remap for populating the </a:t>
            </a:r>
            <a:r>
              <a:rPr lang="en-US" sz="2000" dirty="0" err="1" smtClean="0"/>
              <a:t>NOAAPort</a:t>
            </a:r>
            <a:r>
              <a:rPr lang="en-US" sz="2000" dirty="0" smtClean="0"/>
              <a:t> ABI feeds, but maintain the ABI FGF. </a:t>
            </a:r>
            <a:endParaRPr lang="en-US" sz="1600" dirty="0" smtClean="0"/>
          </a:p>
          <a:p>
            <a:pPr marL="0" marR="0" lvl="0" indent="0" algn="l" rtl="0">
              <a:spcBef>
                <a:spcPts val="480"/>
              </a:spcBef>
              <a:spcAft>
                <a:spcPts val="0"/>
              </a:spcAft>
              <a:buNone/>
            </a:pPr>
            <a:r>
              <a:rPr lang="en-US" sz="2000" dirty="0" smtClean="0"/>
              <a:t>	</a:t>
            </a:r>
            <a:endParaRPr lang="en-US" sz="2000" dirty="0"/>
          </a:p>
        </p:txBody>
      </p:sp>
      <p:sp>
        <p:nvSpPr>
          <p:cNvPr id="512" name="Shape 51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28</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267643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4um_fires_zoom-20170328_14265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4025" y="0"/>
            <a:ext cx="10052050" cy="6858000"/>
          </a:xfrm>
          <a:prstGeom prst="rect">
            <a:avLst/>
          </a:prstGeom>
        </p:spPr>
      </p:pic>
      <p:sp>
        <p:nvSpPr>
          <p:cNvPr id="3" name="TextBox 2"/>
          <p:cNvSpPr txBox="1"/>
          <p:nvPr/>
        </p:nvSpPr>
        <p:spPr>
          <a:xfrm>
            <a:off x="1393794" y="1269507"/>
            <a:ext cx="1276311" cy="584775"/>
          </a:xfrm>
          <a:prstGeom prst="rect">
            <a:avLst/>
          </a:prstGeom>
          <a:noFill/>
        </p:spPr>
        <p:txBody>
          <a:bodyPr wrap="none" rtlCol="0">
            <a:spAutoFit/>
          </a:bodyPr>
          <a:lstStyle/>
          <a:p>
            <a:r>
              <a:rPr lang="en-US" sz="3200" dirty="0" smtClean="0">
                <a:solidFill>
                  <a:schemeClr val="bg1"/>
                </a:solidFill>
              </a:rPr>
              <a:t>AWIPS</a:t>
            </a:r>
            <a:endParaRPr lang="en-US" sz="3200" dirty="0">
              <a:solidFill>
                <a:schemeClr val="bg1"/>
              </a:solidFill>
            </a:endParaRPr>
          </a:p>
        </p:txBody>
      </p:sp>
      <p:sp>
        <p:nvSpPr>
          <p:cNvPr id="4" name="Oval 3"/>
          <p:cNvSpPr/>
          <p:nvPr/>
        </p:nvSpPr>
        <p:spPr>
          <a:xfrm>
            <a:off x="-142042" y="3222594"/>
            <a:ext cx="1677880" cy="160685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741327" y="3386831"/>
            <a:ext cx="1677880" cy="160685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963358" y="3536538"/>
            <a:ext cx="1677880" cy="160685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750206" y="4232429"/>
            <a:ext cx="1677880" cy="160685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5410" y="4774064"/>
            <a:ext cx="301686" cy="369332"/>
          </a:xfrm>
          <a:prstGeom prst="rect">
            <a:avLst/>
          </a:prstGeom>
          <a:noFill/>
        </p:spPr>
        <p:txBody>
          <a:bodyPr wrap="none" rtlCol="0">
            <a:spAutoFit/>
          </a:bodyPr>
          <a:lstStyle/>
          <a:p>
            <a:r>
              <a:rPr lang="en-US" dirty="0" smtClean="0">
                <a:solidFill>
                  <a:srgbClr val="FF0000"/>
                </a:solidFill>
              </a:rPr>
              <a:t>1</a:t>
            </a:r>
            <a:endParaRPr lang="en-US" dirty="0">
              <a:solidFill>
                <a:srgbClr val="FF0000"/>
              </a:solidFill>
            </a:endParaRPr>
          </a:p>
        </p:txBody>
      </p:sp>
      <p:sp>
        <p:nvSpPr>
          <p:cNvPr id="9" name="TextBox 8"/>
          <p:cNvSpPr txBox="1"/>
          <p:nvPr/>
        </p:nvSpPr>
        <p:spPr>
          <a:xfrm>
            <a:off x="5150529" y="5143396"/>
            <a:ext cx="301686" cy="369332"/>
          </a:xfrm>
          <a:prstGeom prst="rect">
            <a:avLst/>
          </a:prstGeom>
          <a:noFill/>
        </p:spPr>
        <p:txBody>
          <a:bodyPr wrap="none" rtlCol="0">
            <a:spAutoFit/>
          </a:bodyPr>
          <a:lstStyle/>
          <a:p>
            <a:r>
              <a:rPr lang="en-US" dirty="0" smtClean="0">
                <a:solidFill>
                  <a:srgbClr val="FF0000"/>
                </a:solidFill>
              </a:rPr>
              <a:t>2</a:t>
            </a:r>
            <a:endParaRPr lang="en-US" dirty="0">
              <a:solidFill>
                <a:srgbClr val="FF0000"/>
              </a:solidFill>
            </a:endParaRPr>
          </a:p>
        </p:txBody>
      </p:sp>
      <p:sp>
        <p:nvSpPr>
          <p:cNvPr id="10" name="TextBox 9"/>
          <p:cNvSpPr txBox="1"/>
          <p:nvPr/>
        </p:nvSpPr>
        <p:spPr>
          <a:xfrm>
            <a:off x="7013914" y="4991833"/>
            <a:ext cx="301686" cy="369332"/>
          </a:xfrm>
          <a:prstGeom prst="rect">
            <a:avLst/>
          </a:prstGeom>
          <a:noFill/>
        </p:spPr>
        <p:txBody>
          <a:bodyPr wrap="none" rtlCol="0">
            <a:spAutoFit/>
          </a:bodyPr>
          <a:lstStyle/>
          <a:p>
            <a:r>
              <a:rPr lang="en-US" dirty="0" smtClean="0">
                <a:solidFill>
                  <a:srgbClr val="FF0000"/>
                </a:solidFill>
              </a:rPr>
              <a:t>3</a:t>
            </a:r>
            <a:endParaRPr lang="en-US" dirty="0">
              <a:solidFill>
                <a:srgbClr val="FF0000"/>
              </a:solidFill>
            </a:endParaRPr>
          </a:p>
        </p:txBody>
      </p:sp>
      <p:sp>
        <p:nvSpPr>
          <p:cNvPr id="11" name="TextBox 10"/>
          <p:cNvSpPr txBox="1"/>
          <p:nvPr/>
        </p:nvSpPr>
        <p:spPr>
          <a:xfrm>
            <a:off x="7896688" y="5839287"/>
            <a:ext cx="301686" cy="369332"/>
          </a:xfrm>
          <a:prstGeom prst="rect">
            <a:avLst/>
          </a:prstGeom>
          <a:noFill/>
        </p:spPr>
        <p:txBody>
          <a:bodyPr wrap="none" rtlCol="0">
            <a:spAutoFit/>
          </a:bodyPr>
          <a:lstStyle/>
          <a:p>
            <a:r>
              <a:rPr lang="en-US" dirty="0" smtClean="0">
                <a:solidFill>
                  <a:srgbClr val="FF0000"/>
                </a:solidFill>
              </a:rPr>
              <a:t>4</a:t>
            </a:r>
            <a:endParaRPr lang="en-US" dirty="0">
              <a:solidFill>
                <a:srgbClr val="FF0000"/>
              </a:solidFill>
            </a:endParaRPr>
          </a:p>
        </p:txBody>
      </p:sp>
      <p:sp>
        <p:nvSpPr>
          <p:cNvPr id="12" name="Slide Number Placeholder 11"/>
          <p:cNvSpPr>
            <a:spLocks noGrp="1"/>
          </p:cNvSpPr>
          <p:nvPr>
            <p:ph type="sldNum" sz="quarter" idx="12"/>
          </p:nvPr>
        </p:nvSpPr>
        <p:spPr/>
        <p:txBody>
          <a:bodyPr/>
          <a:lstStyle/>
          <a:p>
            <a:fld id="{CF1B0D1B-9C99-4CD9-8C0C-219896A9D762}" type="slidenum">
              <a:rPr lang="en-US" smtClean="0"/>
              <a:t>29</a:t>
            </a:fld>
            <a:endParaRPr lang="en-US"/>
          </a:p>
        </p:txBody>
      </p:sp>
    </p:spTree>
    <p:extLst>
      <p:ext uri="{BB962C8B-B14F-4D97-AF65-F5344CB8AC3E}">
        <p14:creationId xmlns:p14="http://schemas.microsoft.com/office/powerpoint/2010/main" val="666201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4" name="Shape 84"/>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3</a:t>
            </a:fld>
            <a:endParaRPr lang="en"/>
          </a:p>
        </p:txBody>
      </p:sp>
      <p:sp>
        <p:nvSpPr>
          <p:cNvPr id="2" name="Title 1"/>
          <p:cNvSpPr>
            <a:spLocks noGrp="1"/>
          </p:cNvSpPr>
          <p:nvPr>
            <p:ph type="title"/>
          </p:nvPr>
        </p:nvSpPr>
        <p:spPr/>
        <p:txBody>
          <a:bodyPr/>
          <a:lstStyle/>
          <a:p>
            <a:pPr algn="ctr"/>
            <a:r>
              <a:rPr lang="en-US" dirty="0" smtClean="0"/>
              <a:t>Product Precedence Tree</a:t>
            </a:r>
            <a:endParaRPr lang="en-US" dirty="0"/>
          </a:p>
        </p:txBody>
      </p:sp>
      <p:sp>
        <p:nvSpPr>
          <p:cNvPr id="3" name="TextBox 2"/>
          <p:cNvSpPr txBox="1"/>
          <p:nvPr/>
        </p:nvSpPr>
        <p:spPr>
          <a:xfrm>
            <a:off x="536169" y="5918662"/>
            <a:ext cx="8071659" cy="646331"/>
          </a:xfrm>
          <a:prstGeom prst="rect">
            <a:avLst/>
          </a:prstGeom>
          <a:noFill/>
        </p:spPr>
        <p:txBody>
          <a:bodyPr wrap="square" rtlCol="0">
            <a:spAutoFit/>
          </a:bodyPr>
          <a:lstStyle/>
          <a:p>
            <a:pPr algn="ctr"/>
            <a:r>
              <a:rPr lang="en-US" dirty="0" smtClean="0">
                <a:solidFill>
                  <a:schemeClr val="bg1"/>
                </a:solidFill>
              </a:rPr>
              <a:t>Imagery is the KPP.  Most issues at the L1b level will be carried to Imagery and hence can affect other L2 products as well.</a:t>
            </a:r>
            <a:endParaRPr lang="en-US" dirty="0">
              <a:solidFill>
                <a:schemeClr val="bg1"/>
              </a:solidFill>
            </a:endParaRPr>
          </a:p>
        </p:txBody>
      </p:sp>
      <p:pic>
        <p:nvPicPr>
          <p:cNvPr id="6" name="Picture 5"/>
          <p:cNvPicPr>
            <a:picLocks noChangeAspect="1"/>
          </p:cNvPicPr>
          <p:nvPr/>
        </p:nvPicPr>
        <p:blipFill>
          <a:blip r:embed="rId3"/>
          <a:stretch>
            <a:fillRect/>
          </a:stretch>
        </p:blipFill>
        <p:spPr>
          <a:xfrm>
            <a:off x="222127" y="1133657"/>
            <a:ext cx="8699746" cy="4590686"/>
          </a:xfrm>
          <a:prstGeom prst="rect">
            <a:avLst/>
          </a:prstGeom>
          <a:solidFill>
            <a:schemeClr val="bg1"/>
          </a:solidFill>
        </p:spPr>
      </p:pic>
      <p:sp>
        <p:nvSpPr>
          <p:cNvPr id="7" name="TextBox 6"/>
          <p:cNvSpPr txBox="1"/>
          <p:nvPr/>
        </p:nvSpPr>
        <p:spPr>
          <a:xfrm>
            <a:off x="348915" y="1336693"/>
            <a:ext cx="2243456" cy="523220"/>
          </a:xfrm>
          <a:prstGeom prst="rect">
            <a:avLst/>
          </a:prstGeom>
          <a:noFill/>
        </p:spPr>
        <p:txBody>
          <a:bodyPr wrap="square" rtlCol="0">
            <a:spAutoFit/>
          </a:bodyPr>
          <a:lstStyle/>
          <a:p>
            <a:pPr algn="ctr"/>
            <a:r>
              <a:rPr lang="en-US" sz="1400" dirty="0" smtClean="0">
                <a:solidFill>
                  <a:srgbClr val="00B0F0"/>
                </a:solidFill>
              </a:rPr>
              <a:t>Blue = Under review today</a:t>
            </a:r>
          </a:p>
          <a:p>
            <a:pPr algn="ctr"/>
            <a:r>
              <a:rPr lang="en-US" sz="1400" dirty="0" smtClean="0">
                <a:solidFill>
                  <a:srgbClr val="00B050"/>
                </a:solidFill>
              </a:rPr>
              <a:t>Green = Beta L2 algorithms</a:t>
            </a:r>
            <a:endParaRPr lang="en-US" sz="1400" dirty="0">
              <a:solidFill>
                <a:srgbClr val="00B050"/>
              </a:solidFill>
            </a:endParaRPr>
          </a:p>
        </p:txBody>
      </p:sp>
    </p:spTree>
    <p:extLst>
      <p:ext uri="{BB962C8B-B14F-4D97-AF65-F5344CB8AC3E}">
        <p14:creationId xmlns:p14="http://schemas.microsoft.com/office/powerpoint/2010/main" val="20788688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4UM_TBB_CHECK"/>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0"/>
            <a:ext cx="8229600" cy="6858000"/>
          </a:xfrm>
          <a:prstGeom prst="rect">
            <a:avLst/>
          </a:prstGeom>
        </p:spPr>
      </p:pic>
      <p:sp>
        <p:nvSpPr>
          <p:cNvPr id="3" name="TextBox 2"/>
          <p:cNvSpPr txBox="1"/>
          <p:nvPr/>
        </p:nvSpPr>
        <p:spPr>
          <a:xfrm>
            <a:off x="1393794" y="1269507"/>
            <a:ext cx="1824923" cy="584775"/>
          </a:xfrm>
          <a:prstGeom prst="rect">
            <a:avLst/>
          </a:prstGeom>
          <a:noFill/>
        </p:spPr>
        <p:txBody>
          <a:bodyPr wrap="none" rtlCol="0">
            <a:spAutoFit/>
          </a:bodyPr>
          <a:lstStyle/>
          <a:p>
            <a:r>
              <a:rPr lang="en-US" sz="3200" dirty="0" err="1" smtClean="0">
                <a:solidFill>
                  <a:schemeClr val="bg1"/>
                </a:solidFill>
              </a:rPr>
              <a:t>McIDAS</a:t>
            </a:r>
            <a:r>
              <a:rPr lang="en-US" sz="3200" dirty="0" smtClean="0">
                <a:solidFill>
                  <a:schemeClr val="bg1"/>
                </a:solidFill>
              </a:rPr>
              <a:t>-X</a:t>
            </a: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CF1B0D1B-9C99-4CD9-8C0C-219896A9D762}" type="slidenum">
              <a:rPr lang="en-US" smtClean="0"/>
              <a:t>30</a:t>
            </a:fld>
            <a:endParaRPr lang="en-US"/>
          </a:p>
        </p:txBody>
      </p:sp>
    </p:spTree>
    <p:extLst>
      <p:ext uri="{BB962C8B-B14F-4D97-AF65-F5344CB8AC3E}">
        <p14:creationId xmlns:p14="http://schemas.microsoft.com/office/powerpoint/2010/main" val="1243650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29068"/>
            <a:ext cx="8229600" cy="1143001"/>
          </a:xfrm>
        </p:spPr>
        <p:txBody>
          <a:bodyPr>
            <a:normAutofit fontScale="90000"/>
          </a:bodyPr>
          <a:lstStyle/>
          <a:p>
            <a:r>
              <a:rPr lang="en-US" dirty="0" smtClean="0"/>
              <a:t>Max Values (C)</a:t>
            </a:r>
            <a:br>
              <a:rPr lang="en-US" dirty="0" smtClean="0"/>
            </a:br>
            <a:r>
              <a:rPr lang="en-US" dirty="0" smtClean="0"/>
              <a:t>14:26:56 </a:t>
            </a:r>
            <a:r>
              <a:rPr lang="en-US" dirty="0"/>
              <a:t>UTC 28-March-2017</a:t>
            </a:r>
            <a:br>
              <a:rPr lang="en-US" dirty="0"/>
            </a:br>
            <a:r>
              <a:rPr lang="en-US" dirty="0" smtClean="0"/>
              <a:t>ABI Band 7 (3.9 um)</a:t>
            </a:r>
            <a:endParaRPr lang="en-US" dirty="0"/>
          </a:p>
        </p:txBody>
      </p:sp>
      <p:graphicFrame>
        <p:nvGraphicFramePr>
          <p:cNvPr id="4" name="Content Placeholder 3"/>
          <p:cNvGraphicFramePr>
            <a:graphicFrameLocks noGrp="1"/>
          </p:cNvGraphicFramePr>
          <p:nvPr>
            <p:ph idx="1"/>
            <p:extLst/>
          </p:nvPr>
        </p:nvGraphicFramePr>
        <p:xfrm>
          <a:off x="1417320" y="2064223"/>
          <a:ext cx="7098030" cy="2743200"/>
        </p:xfrm>
        <a:graphic>
          <a:graphicData uri="http://schemas.openxmlformats.org/drawingml/2006/table">
            <a:tbl>
              <a:tblPr firstRow="1" bandRow="1">
                <a:tableStyleId>{5C22544A-7EE6-4342-B048-85BDC9FD1C3A}</a:tableStyleId>
              </a:tblPr>
              <a:tblGrid>
                <a:gridCol w="1200374">
                  <a:extLst>
                    <a:ext uri="{9D8B030D-6E8A-4147-A177-3AD203B41FA5}">
                      <a16:colId xmlns:a16="http://schemas.microsoft.com/office/drawing/2014/main" xmlns="" val="2342550152"/>
                    </a:ext>
                  </a:extLst>
                </a:gridCol>
                <a:gridCol w="1244092">
                  <a:extLst>
                    <a:ext uri="{9D8B030D-6E8A-4147-A177-3AD203B41FA5}">
                      <a16:colId xmlns:a16="http://schemas.microsoft.com/office/drawing/2014/main" xmlns="" val="1274625878"/>
                    </a:ext>
                  </a:extLst>
                </a:gridCol>
                <a:gridCol w="1509204">
                  <a:extLst>
                    <a:ext uri="{9D8B030D-6E8A-4147-A177-3AD203B41FA5}">
                      <a16:colId xmlns:a16="http://schemas.microsoft.com/office/drawing/2014/main" xmlns="" val="3102924237"/>
                    </a:ext>
                  </a:extLst>
                </a:gridCol>
                <a:gridCol w="1491449">
                  <a:extLst>
                    <a:ext uri="{9D8B030D-6E8A-4147-A177-3AD203B41FA5}">
                      <a16:colId xmlns:a16="http://schemas.microsoft.com/office/drawing/2014/main" xmlns="" val="300299989"/>
                    </a:ext>
                  </a:extLst>
                </a:gridCol>
                <a:gridCol w="1652911">
                  <a:extLst>
                    <a:ext uri="{9D8B030D-6E8A-4147-A177-3AD203B41FA5}">
                      <a16:colId xmlns:a16="http://schemas.microsoft.com/office/drawing/2014/main" xmlns="" val="333047350"/>
                    </a:ext>
                  </a:extLst>
                </a:gridCol>
              </a:tblGrid>
              <a:tr h="370840">
                <a:tc>
                  <a:txBody>
                    <a:bodyPr/>
                    <a:lstStyle/>
                    <a:p>
                      <a:r>
                        <a:rPr lang="en-US" sz="2400" dirty="0" smtClean="0"/>
                        <a:t>Spots</a:t>
                      </a:r>
                      <a:endParaRPr lang="en-US" sz="2400" dirty="0"/>
                    </a:p>
                  </a:txBody>
                  <a:tcPr/>
                </a:tc>
                <a:tc>
                  <a:txBody>
                    <a:bodyPr/>
                    <a:lstStyle/>
                    <a:p>
                      <a:r>
                        <a:rPr lang="en-US" sz="2400" dirty="0" smtClean="0"/>
                        <a:t>CMIP</a:t>
                      </a:r>
                      <a:endParaRPr lang="en-US" sz="2400" dirty="0"/>
                    </a:p>
                  </a:txBody>
                  <a:tcPr/>
                </a:tc>
                <a:tc>
                  <a:txBody>
                    <a:bodyPr/>
                    <a:lstStyle/>
                    <a:p>
                      <a:r>
                        <a:rPr lang="en-US" sz="2400" dirty="0" err="1" smtClean="0"/>
                        <a:t>McIDAS</a:t>
                      </a:r>
                      <a:r>
                        <a:rPr lang="en-US" sz="2400" dirty="0" smtClean="0"/>
                        <a:t>-X</a:t>
                      </a:r>
                      <a:endParaRPr lang="en-US" sz="2400" dirty="0"/>
                    </a:p>
                  </a:txBody>
                  <a:tcPr/>
                </a:tc>
                <a:tc>
                  <a:txBody>
                    <a:bodyPr/>
                    <a:lstStyle/>
                    <a:p>
                      <a:r>
                        <a:rPr lang="en-US" sz="2400" dirty="0" smtClean="0"/>
                        <a:t>AWIPS</a:t>
                      </a:r>
                      <a:endParaRPr lang="en-US" sz="2400" dirty="0"/>
                    </a:p>
                  </a:txBody>
                  <a:tcPr/>
                </a:tc>
                <a:tc>
                  <a:txBody>
                    <a:bodyPr/>
                    <a:lstStyle/>
                    <a:p>
                      <a:r>
                        <a:rPr lang="en-US" sz="2400" dirty="0" smtClean="0"/>
                        <a:t>Difference</a:t>
                      </a:r>
                      <a:r>
                        <a:rPr lang="en-US" sz="2400" baseline="0" dirty="0" smtClean="0"/>
                        <a:t> </a:t>
                      </a:r>
                      <a:endParaRPr lang="en-US" sz="2400" dirty="0"/>
                    </a:p>
                  </a:txBody>
                  <a:tcPr/>
                </a:tc>
                <a:extLst>
                  <a:ext uri="{0D108BD9-81ED-4DB2-BD59-A6C34878D82A}">
                    <a16:rowId xmlns:a16="http://schemas.microsoft.com/office/drawing/2014/main" xmlns="" val="1471708300"/>
                  </a:ext>
                </a:extLst>
              </a:tr>
              <a:tr h="370840">
                <a:tc>
                  <a:txBody>
                    <a:bodyPr/>
                    <a:lstStyle/>
                    <a:p>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a:p>
                  </a:txBody>
                  <a:tcPr/>
                </a:tc>
                <a:tc>
                  <a:txBody>
                    <a:bodyPr/>
                    <a:lstStyle/>
                    <a:p>
                      <a:r>
                        <a:rPr lang="en-US" sz="2400" dirty="0" smtClean="0"/>
                        <a:t>(X – AWIPS)</a:t>
                      </a:r>
                      <a:endParaRPr lang="en-US" sz="2400" dirty="0"/>
                    </a:p>
                  </a:txBody>
                  <a:tcPr/>
                </a:tc>
                <a:extLst>
                  <a:ext uri="{0D108BD9-81ED-4DB2-BD59-A6C34878D82A}">
                    <a16:rowId xmlns:a16="http://schemas.microsoft.com/office/drawing/2014/main" xmlns="" val="2380711346"/>
                  </a:ext>
                </a:extLst>
              </a:tr>
              <a:tr h="370840">
                <a:tc>
                  <a:txBody>
                    <a:bodyPr/>
                    <a:lstStyle/>
                    <a:p>
                      <a:r>
                        <a:rPr lang="en-US" sz="2400" dirty="0" smtClean="0"/>
                        <a:t>1</a:t>
                      </a:r>
                      <a:endParaRPr lang="en-US" sz="2400" dirty="0"/>
                    </a:p>
                  </a:txBody>
                  <a:tcPr/>
                </a:tc>
                <a:tc>
                  <a:txBody>
                    <a:bodyPr/>
                    <a:lstStyle/>
                    <a:p>
                      <a:r>
                        <a:rPr lang="en-US" sz="2400" dirty="0" smtClean="0"/>
                        <a:t>31.7</a:t>
                      </a:r>
                      <a:endParaRPr lang="en-US" sz="2400" dirty="0"/>
                    </a:p>
                  </a:txBody>
                  <a:tcPr/>
                </a:tc>
                <a:tc>
                  <a:txBody>
                    <a:bodyPr/>
                    <a:lstStyle/>
                    <a:p>
                      <a:r>
                        <a:rPr lang="en-US" sz="2400" dirty="0" smtClean="0"/>
                        <a:t>31.7</a:t>
                      </a:r>
                      <a:endParaRPr lang="en-US" sz="2400" dirty="0"/>
                    </a:p>
                  </a:txBody>
                  <a:tcPr/>
                </a:tc>
                <a:tc>
                  <a:txBody>
                    <a:bodyPr/>
                    <a:lstStyle/>
                    <a:p>
                      <a:r>
                        <a:rPr lang="en-US" sz="2400" dirty="0" smtClean="0"/>
                        <a:t>30.9</a:t>
                      </a:r>
                      <a:endParaRPr lang="en-US" sz="2400" dirty="0"/>
                    </a:p>
                  </a:txBody>
                  <a:tcPr/>
                </a:tc>
                <a:tc>
                  <a:txBody>
                    <a:bodyPr/>
                    <a:lstStyle/>
                    <a:p>
                      <a:r>
                        <a:rPr lang="en-US" sz="2400" smtClean="0"/>
                        <a:t>0.8</a:t>
                      </a:r>
                    </a:p>
                  </a:txBody>
                  <a:tcPr/>
                </a:tc>
                <a:extLst>
                  <a:ext uri="{0D108BD9-81ED-4DB2-BD59-A6C34878D82A}">
                    <a16:rowId xmlns:a16="http://schemas.microsoft.com/office/drawing/2014/main" xmlns="" val="2905884544"/>
                  </a:ext>
                </a:extLst>
              </a:tr>
              <a:tr h="370840">
                <a:tc>
                  <a:txBody>
                    <a:bodyPr/>
                    <a:lstStyle/>
                    <a:p>
                      <a:r>
                        <a:rPr lang="en-US" sz="2400" dirty="0" smtClean="0"/>
                        <a:t>2</a:t>
                      </a:r>
                      <a:endParaRPr lang="en-US" sz="2400" dirty="0"/>
                    </a:p>
                  </a:txBody>
                  <a:tcPr/>
                </a:tc>
                <a:tc>
                  <a:txBody>
                    <a:bodyPr/>
                    <a:lstStyle/>
                    <a:p>
                      <a:r>
                        <a:rPr lang="en-US" sz="2400" dirty="0" smtClean="0"/>
                        <a:t>27.4</a:t>
                      </a:r>
                      <a:endParaRPr lang="en-US" sz="2400" dirty="0"/>
                    </a:p>
                  </a:txBody>
                  <a:tcPr/>
                </a:tc>
                <a:tc>
                  <a:txBody>
                    <a:bodyPr/>
                    <a:lstStyle/>
                    <a:p>
                      <a:r>
                        <a:rPr lang="en-US" sz="2400" dirty="0" smtClean="0"/>
                        <a:t>27.4</a:t>
                      </a:r>
                      <a:endParaRPr lang="en-US" sz="2400" dirty="0"/>
                    </a:p>
                  </a:txBody>
                  <a:tcPr/>
                </a:tc>
                <a:tc>
                  <a:txBody>
                    <a:bodyPr/>
                    <a:lstStyle/>
                    <a:p>
                      <a:r>
                        <a:rPr lang="en-US" sz="2400" dirty="0" smtClean="0"/>
                        <a:t>26.4</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1.0</a:t>
                      </a:r>
                    </a:p>
                  </a:txBody>
                  <a:tcPr/>
                </a:tc>
                <a:extLst>
                  <a:ext uri="{0D108BD9-81ED-4DB2-BD59-A6C34878D82A}">
                    <a16:rowId xmlns:a16="http://schemas.microsoft.com/office/drawing/2014/main" xmlns="" val="349552062"/>
                  </a:ext>
                </a:extLst>
              </a:tr>
              <a:tr h="370840">
                <a:tc>
                  <a:txBody>
                    <a:bodyPr/>
                    <a:lstStyle/>
                    <a:p>
                      <a:r>
                        <a:rPr lang="en-US" sz="2400" dirty="0" smtClean="0"/>
                        <a:t>3</a:t>
                      </a:r>
                      <a:endParaRPr lang="en-US" sz="2400" dirty="0"/>
                    </a:p>
                  </a:txBody>
                  <a:tcPr/>
                </a:tc>
                <a:tc>
                  <a:txBody>
                    <a:bodyPr/>
                    <a:lstStyle/>
                    <a:p>
                      <a:r>
                        <a:rPr lang="en-US" sz="2400" dirty="0" smtClean="0"/>
                        <a:t>32.25</a:t>
                      </a:r>
                      <a:endParaRPr lang="en-US" sz="2400" dirty="0"/>
                    </a:p>
                  </a:txBody>
                  <a:tcPr/>
                </a:tc>
                <a:tc>
                  <a:txBody>
                    <a:bodyPr/>
                    <a:lstStyle/>
                    <a:p>
                      <a:r>
                        <a:rPr lang="en-US" sz="2400" dirty="0" smtClean="0"/>
                        <a:t>32.2</a:t>
                      </a:r>
                      <a:endParaRPr lang="en-US" sz="2400" dirty="0"/>
                    </a:p>
                  </a:txBody>
                  <a:tcPr/>
                </a:tc>
                <a:tc>
                  <a:txBody>
                    <a:bodyPr/>
                    <a:lstStyle/>
                    <a:p>
                      <a:r>
                        <a:rPr lang="en-US" sz="2400" dirty="0" smtClean="0"/>
                        <a:t>29.0</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3.2</a:t>
                      </a:r>
                    </a:p>
                  </a:txBody>
                  <a:tcPr/>
                </a:tc>
                <a:extLst>
                  <a:ext uri="{0D108BD9-81ED-4DB2-BD59-A6C34878D82A}">
                    <a16:rowId xmlns:a16="http://schemas.microsoft.com/office/drawing/2014/main" xmlns="" val="2719052867"/>
                  </a:ext>
                </a:extLst>
              </a:tr>
              <a:tr h="370840">
                <a:tc>
                  <a:txBody>
                    <a:bodyPr/>
                    <a:lstStyle/>
                    <a:p>
                      <a:r>
                        <a:rPr lang="en-US" sz="2400" dirty="0" smtClean="0"/>
                        <a:t>4</a:t>
                      </a:r>
                      <a:endParaRPr lang="en-US" sz="2400" dirty="0"/>
                    </a:p>
                  </a:txBody>
                  <a:tcPr/>
                </a:tc>
                <a:tc>
                  <a:txBody>
                    <a:bodyPr/>
                    <a:lstStyle/>
                    <a:p>
                      <a:r>
                        <a:rPr lang="en-US" sz="2400" dirty="0" smtClean="0"/>
                        <a:t>31.0</a:t>
                      </a:r>
                      <a:endParaRPr lang="en-US" sz="2400" dirty="0"/>
                    </a:p>
                  </a:txBody>
                  <a:tcPr/>
                </a:tc>
                <a:tc>
                  <a:txBody>
                    <a:bodyPr/>
                    <a:lstStyle/>
                    <a:p>
                      <a:r>
                        <a:rPr lang="en-US" sz="2400" dirty="0" smtClean="0"/>
                        <a:t>31.0</a:t>
                      </a:r>
                      <a:endParaRPr lang="en-US" sz="2400" dirty="0"/>
                    </a:p>
                  </a:txBody>
                  <a:tcPr/>
                </a:tc>
                <a:tc>
                  <a:txBody>
                    <a:bodyPr/>
                    <a:lstStyle/>
                    <a:p>
                      <a:r>
                        <a:rPr lang="en-US" sz="2400" dirty="0" smtClean="0"/>
                        <a:t>28.3</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smtClean="0"/>
                        <a:t>2.7</a:t>
                      </a:r>
                    </a:p>
                  </a:txBody>
                  <a:tcPr/>
                </a:tc>
                <a:extLst>
                  <a:ext uri="{0D108BD9-81ED-4DB2-BD59-A6C34878D82A}">
                    <a16:rowId xmlns:a16="http://schemas.microsoft.com/office/drawing/2014/main" xmlns="" val="26863457"/>
                  </a:ext>
                </a:extLst>
              </a:tr>
            </a:tbl>
          </a:graphicData>
        </a:graphic>
      </p:graphicFrame>
      <p:sp>
        <p:nvSpPr>
          <p:cNvPr id="5" name="TextBox 4"/>
          <p:cNvSpPr txBox="1"/>
          <p:nvPr/>
        </p:nvSpPr>
        <p:spPr>
          <a:xfrm>
            <a:off x="637577" y="5592488"/>
            <a:ext cx="8425741" cy="1077218"/>
          </a:xfrm>
          <a:prstGeom prst="rect">
            <a:avLst/>
          </a:prstGeom>
          <a:noFill/>
        </p:spPr>
        <p:txBody>
          <a:bodyPr wrap="square" rtlCol="0">
            <a:spAutoFit/>
          </a:bodyPr>
          <a:lstStyle/>
          <a:p>
            <a:r>
              <a:rPr lang="en-US" sz="3200" dirty="0" smtClean="0">
                <a:solidFill>
                  <a:schemeClr val="bg1"/>
                </a:solidFill>
              </a:rPr>
              <a:t>Are these differences due to the remapping of the fixed grid format, or some other issue?</a:t>
            </a:r>
            <a:endParaRPr lang="en-US" sz="3200" dirty="0">
              <a:solidFill>
                <a:schemeClr val="bg1"/>
              </a:solidFill>
            </a:endParaRPr>
          </a:p>
        </p:txBody>
      </p:sp>
      <p:sp>
        <p:nvSpPr>
          <p:cNvPr id="6" name="Slide Number Placeholder 5"/>
          <p:cNvSpPr>
            <a:spLocks noGrp="1"/>
          </p:cNvSpPr>
          <p:nvPr>
            <p:ph type="sldNum" sz="quarter" idx="12"/>
          </p:nvPr>
        </p:nvSpPr>
        <p:spPr/>
        <p:txBody>
          <a:bodyPr/>
          <a:lstStyle/>
          <a:p>
            <a:fld id="{CF1B0D1B-9C99-4CD9-8C0C-219896A9D762}" type="slidenum">
              <a:rPr lang="en-US" smtClean="0"/>
              <a:t>31</a:t>
            </a:fld>
            <a:endParaRPr lang="en-US"/>
          </a:p>
        </p:txBody>
      </p:sp>
    </p:spTree>
    <p:extLst>
      <p:ext uri="{BB962C8B-B14F-4D97-AF65-F5344CB8AC3E}">
        <p14:creationId xmlns:p14="http://schemas.microsoft.com/office/powerpoint/2010/main" val="36339823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shot-ABI_B7_1722UTC_29MAR20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237825" y="-1"/>
            <a:ext cx="19958883" cy="12084425"/>
          </a:xfrm>
          <a:prstGeom prst="rect">
            <a:avLst/>
          </a:prstGeom>
        </p:spPr>
      </p:pic>
      <p:sp>
        <p:nvSpPr>
          <p:cNvPr id="3" name="Slide Number Placeholder 2"/>
          <p:cNvSpPr>
            <a:spLocks noGrp="1"/>
          </p:cNvSpPr>
          <p:nvPr>
            <p:ph type="sldNum" sz="quarter" idx="12"/>
          </p:nvPr>
        </p:nvSpPr>
        <p:spPr/>
        <p:txBody>
          <a:bodyPr/>
          <a:lstStyle/>
          <a:p>
            <a:fld id="{CF1B0D1B-9C99-4CD9-8C0C-219896A9D762}" type="slidenum">
              <a:rPr lang="en-US" smtClean="0"/>
              <a:t>32</a:t>
            </a:fld>
            <a:endParaRPr lang="en-US"/>
          </a:p>
        </p:txBody>
      </p:sp>
    </p:spTree>
    <p:extLst>
      <p:ext uri="{BB962C8B-B14F-4D97-AF65-F5344CB8AC3E}">
        <p14:creationId xmlns:p14="http://schemas.microsoft.com/office/powerpoint/2010/main" val="3838914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G16_ABI_BAND7_CLOUD_TO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5750" y="0"/>
            <a:ext cx="8572500" cy="6858000"/>
          </a:xfrm>
          <a:prstGeom prst="rect">
            <a:avLst/>
          </a:prstGeom>
        </p:spPr>
      </p:pic>
      <p:sp>
        <p:nvSpPr>
          <p:cNvPr id="3" name="Slide Number Placeholder 2"/>
          <p:cNvSpPr>
            <a:spLocks noGrp="1"/>
          </p:cNvSpPr>
          <p:nvPr>
            <p:ph type="sldNum" sz="quarter" idx="12"/>
          </p:nvPr>
        </p:nvSpPr>
        <p:spPr/>
        <p:txBody>
          <a:bodyPr/>
          <a:lstStyle/>
          <a:p>
            <a:fld id="{CF1B0D1B-9C99-4CD9-8C0C-219896A9D762}" type="slidenum">
              <a:rPr lang="en-US" smtClean="0"/>
              <a:t>33</a:t>
            </a:fld>
            <a:endParaRPr lang="en-US"/>
          </a:p>
        </p:txBody>
      </p:sp>
      <p:sp>
        <p:nvSpPr>
          <p:cNvPr id="4" name="TextBox 3"/>
          <p:cNvSpPr txBox="1"/>
          <p:nvPr/>
        </p:nvSpPr>
        <p:spPr>
          <a:xfrm>
            <a:off x="2088777" y="5656730"/>
            <a:ext cx="5092100" cy="369332"/>
          </a:xfrm>
          <a:prstGeom prst="rect">
            <a:avLst/>
          </a:prstGeom>
          <a:noFill/>
        </p:spPr>
        <p:txBody>
          <a:bodyPr wrap="none" rtlCol="0">
            <a:spAutoFit/>
          </a:bodyPr>
          <a:lstStyle/>
          <a:p>
            <a:r>
              <a:rPr lang="en-US" dirty="0" smtClean="0"/>
              <a:t>Hence more than 2C difference for this one spot</a:t>
            </a:r>
            <a:endParaRPr lang="en-US" dirty="0"/>
          </a:p>
        </p:txBody>
      </p:sp>
    </p:spTree>
    <p:extLst>
      <p:ext uri="{BB962C8B-B14F-4D97-AF65-F5344CB8AC3E}">
        <p14:creationId xmlns:p14="http://schemas.microsoft.com/office/powerpoint/2010/main" val="3516884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380" y="-1922219"/>
            <a:ext cx="11027477" cy="8780219"/>
          </a:xfrm>
          <a:prstGeom prst="rect">
            <a:avLst/>
          </a:prstGeom>
        </p:spPr>
      </p:pic>
      <p:sp>
        <p:nvSpPr>
          <p:cNvPr id="6" name="Oval 5"/>
          <p:cNvSpPr/>
          <p:nvPr/>
        </p:nvSpPr>
        <p:spPr>
          <a:xfrm>
            <a:off x="1783080" y="1351253"/>
            <a:ext cx="1398002" cy="15583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800" y="252237"/>
            <a:ext cx="7064406" cy="1077218"/>
          </a:xfrm>
          <a:prstGeom prst="rect">
            <a:avLst/>
          </a:prstGeom>
          <a:noFill/>
        </p:spPr>
        <p:txBody>
          <a:bodyPr wrap="square" rtlCol="0">
            <a:spAutoFit/>
          </a:bodyPr>
          <a:lstStyle/>
          <a:p>
            <a:r>
              <a:rPr lang="en-US" sz="3200" dirty="0" smtClean="0">
                <a:solidFill>
                  <a:schemeClr val="bg1"/>
                </a:solidFill>
              </a:rPr>
              <a:t>AWIPS (gray value from 2.2 um, green from 3.9 um band)</a:t>
            </a:r>
            <a:endParaRPr lang="en-US" sz="3200" dirty="0">
              <a:solidFill>
                <a:schemeClr val="bg1"/>
              </a:solidFill>
            </a:endParaRPr>
          </a:p>
        </p:txBody>
      </p:sp>
      <p:sp>
        <p:nvSpPr>
          <p:cNvPr id="4" name="TextBox 3"/>
          <p:cNvSpPr txBox="1"/>
          <p:nvPr/>
        </p:nvSpPr>
        <p:spPr>
          <a:xfrm>
            <a:off x="702833" y="5739885"/>
            <a:ext cx="3147015" cy="369332"/>
          </a:xfrm>
          <a:prstGeom prst="rect">
            <a:avLst/>
          </a:prstGeom>
          <a:noFill/>
        </p:spPr>
        <p:txBody>
          <a:bodyPr wrap="none" rtlCol="0">
            <a:spAutoFit/>
          </a:bodyPr>
          <a:lstStyle/>
          <a:p>
            <a:r>
              <a:rPr lang="en-US" dirty="0" smtClean="0"/>
              <a:t>From Scott Lindstrom, SSEC</a:t>
            </a:r>
            <a:endParaRPr lang="en-US" dirty="0"/>
          </a:p>
        </p:txBody>
      </p:sp>
    </p:spTree>
    <p:extLst>
      <p:ext uri="{BB962C8B-B14F-4D97-AF65-F5344CB8AC3E}">
        <p14:creationId xmlns:p14="http://schemas.microsoft.com/office/powerpoint/2010/main" val="13454281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248" y="-2403"/>
            <a:ext cx="8575503" cy="6860403"/>
          </a:xfrm>
        </p:spPr>
      </p:pic>
      <p:sp>
        <p:nvSpPr>
          <p:cNvPr id="5" name="TextBox 4"/>
          <p:cNvSpPr txBox="1"/>
          <p:nvPr/>
        </p:nvSpPr>
        <p:spPr>
          <a:xfrm>
            <a:off x="1393794" y="1269507"/>
            <a:ext cx="1824923" cy="584775"/>
          </a:xfrm>
          <a:prstGeom prst="rect">
            <a:avLst/>
          </a:prstGeom>
          <a:noFill/>
        </p:spPr>
        <p:txBody>
          <a:bodyPr wrap="none" rtlCol="0">
            <a:spAutoFit/>
          </a:bodyPr>
          <a:lstStyle/>
          <a:p>
            <a:r>
              <a:rPr lang="en-US" sz="3200" dirty="0" err="1" smtClean="0">
                <a:solidFill>
                  <a:schemeClr val="bg1"/>
                </a:solidFill>
              </a:rPr>
              <a:t>McIDAS</a:t>
            </a:r>
            <a:r>
              <a:rPr lang="en-US" sz="3200" dirty="0" smtClean="0">
                <a:solidFill>
                  <a:schemeClr val="bg1"/>
                </a:solidFill>
              </a:rPr>
              <a:t>-X</a:t>
            </a:r>
            <a:endParaRPr lang="en-US" sz="3200" dirty="0">
              <a:solidFill>
                <a:schemeClr val="bg1"/>
              </a:solidFill>
            </a:endParaRPr>
          </a:p>
        </p:txBody>
      </p:sp>
      <p:sp>
        <p:nvSpPr>
          <p:cNvPr id="7" name="TextBox 6"/>
          <p:cNvSpPr txBox="1"/>
          <p:nvPr/>
        </p:nvSpPr>
        <p:spPr>
          <a:xfrm>
            <a:off x="1056068" y="5692462"/>
            <a:ext cx="2199320" cy="369332"/>
          </a:xfrm>
          <a:prstGeom prst="rect">
            <a:avLst/>
          </a:prstGeom>
          <a:noFill/>
        </p:spPr>
        <p:txBody>
          <a:bodyPr wrap="none" rtlCol="0">
            <a:spAutoFit/>
          </a:bodyPr>
          <a:lstStyle/>
          <a:p>
            <a:r>
              <a:rPr lang="en-US" dirty="0" smtClean="0">
                <a:solidFill>
                  <a:srgbClr val="FF0000"/>
                </a:solidFill>
              </a:rPr>
              <a:t>McKenzie County, ND</a:t>
            </a:r>
            <a:endParaRPr lang="en-US" dirty="0">
              <a:solidFill>
                <a:srgbClr val="FF0000"/>
              </a:solidFill>
            </a:endParaRPr>
          </a:p>
        </p:txBody>
      </p:sp>
    </p:spTree>
    <p:extLst>
      <p:ext uri="{BB962C8B-B14F-4D97-AF65-F5344CB8AC3E}">
        <p14:creationId xmlns:p14="http://schemas.microsoft.com/office/powerpoint/2010/main" val="34642775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91290"/>
            <a:ext cx="7772400" cy="2387600"/>
          </a:xfrm>
        </p:spPr>
        <p:txBody>
          <a:bodyPr/>
          <a:lstStyle/>
          <a:p>
            <a:r>
              <a:rPr lang="en-US" dirty="0" smtClean="0"/>
              <a:t>ABI SCMI vs FGF</a:t>
            </a:r>
            <a:endParaRPr lang="en-US" dirty="0"/>
          </a:p>
        </p:txBody>
      </p:sp>
      <p:sp>
        <p:nvSpPr>
          <p:cNvPr id="3" name="Subtitle 2"/>
          <p:cNvSpPr>
            <a:spLocks noGrp="1"/>
          </p:cNvSpPr>
          <p:nvPr>
            <p:ph type="subTitle" idx="1"/>
          </p:nvPr>
        </p:nvSpPr>
        <p:spPr>
          <a:xfrm>
            <a:off x="685800" y="2384213"/>
            <a:ext cx="7315200" cy="2873587"/>
          </a:xfrm>
        </p:spPr>
        <p:txBody>
          <a:bodyPr>
            <a:normAutofit/>
          </a:bodyPr>
          <a:lstStyle/>
          <a:p>
            <a:r>
              <a:rPr lang="en-US" dirty="0" smtClean="0"/>
              <a:t>Images shown in AWIPS-II, the ABI </a:t>
            </a:r>
            <a:r>
              <a:rPr lang="en-US" dirty="0" err="1" smtClean="0"/>
              <a:t>Sectorized</a:t>
            </a:r>
            <a:r>
              <a:rPr lang="en-US" dirty="0" smtClean="0"/>
              <a:t> Cloud and Moisture Imagery (via </a:t>
            </a:r>
            <a:r>
              <a:rPr lang="en-US" dirty="0" err="1" smtClean="0"/>
              <a:t>NOAAPort</a:t>
            </a:r>
            <a:r>
              <a:rPr lang="en-US" dirty="0" smtClean="0"/>
              <a:t>) and the Fixed Grid Format (from the Level 1b radiance files)</a:t>
            </a:r>
            <a:br>
              <a:rPr lang="en-US" dirty="0" smtClean="0"/>
            </a:br>
            <a:endParaRPr lang="en-US" dirty="0" smtClean="0"/>
          </a:p>
          <a:p>
            <a:r>
              <a:rPr lang="en-US" dirty="0" smtClean="0"/>
              <a:t>Ray Garcia, Jordan </a:t>
            </a:r>
            <a:r>
              <a:rPr lang="en-US" dirty="0" err="1" smtClean="0"/>
              <a:t>Gerth</a:t>
            </a:r>
            <a:r>
              <a:rPr lang="en-US" dirty="0" smtClean="0"/>
              <a:t>, Scott Lindstrom, CIMSS/SSEC</a:t>
            </a:r>
          </a:p>
        </p:txBody>
      </p:sp>
    </p:spTree>
    <p:extLst>
      <p:ext uri="{BB962C8B-B14F-4D97-AF65-F5344CB8AC3E}">
        <p14:creationId xmlns:p14="http://schemas.microsoft.com/office/powerpoint/2010/main" val="32629263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6_SCMI_B02-20170523_20570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4025" y="0"/>
            <a:ext cx="10052050" cy="6858000"/>
          </a:xfrm>
          <a:prstGeom prst="rect">
            <a:avLst/>
          </a:prstGeom>
        </p:spPr>
      </p:pic>
      <p:sp>
        <p:nvSpPr>
          <p:cNvPr id="3" name="TextBox 2"/>
          <p:cNvSpPr txBox="1"/>
          <p:nvPr/>
        </p:nvSpPr>
        <p:spPr>
          <a:xfrm>
            <a:off x="663787" y="860213"/>
            <a:ext cx="668773"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SCMI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9728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6_FGF_B02-20170523_20570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4025" y="13546"/>
            <a:ext cx="10052050" cy="6858000"/>
          </a:xfrm>
          <a:prstGeom prst="rect">
            <a:avLst/>
          </a:prstGeom>
        </p:spPr>
      </p:pic>
      <p:sp>
        <p:nvSpPr>
          <p:cNvPr id="3" name="TextBox 2"/>
          <p:cNvSpPr txBox="1"/>
          <p:nvPr/>
        </p:nvSpPr>
        <p:spPr>
          <a:xfrm>
            <a:off x="663787" y="860213"/>
            <a:ext cx="540084"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FGF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1688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04_SCMI_2027_23May2017-20170523_202707Zoom367Tim"/>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4025" y="0"/>
            <a:ext cx="10052050" cy="6858000"/>
          </a:xfrm>
          <a:prstGeom prst="rect">
            <a:avLst/>
          </a:prstGeom>
        </p:spPr>
      </p:pic>
      <p:sp>
        <p:nvSpPr>
          <p:cNvPr id="3" name="TextBox 2"/>
          <p:cNvSpPr txBox="1"/>
          <p:nvPr/>
        </p:nvSpPr>
        <p:spPr>
          <a:xfrm>
            <a:off x="663787" y="860213"/>
            <a:ext cx="668773"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SCMI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663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86"/>
            <a:ext cx="8229600" cy="1143001"/>
          </a:xfrm>
        </p:spPr>
        <p:txBody>
          <a:bodyPr/>
          <a:lstStyle/>
          <a:p>
            <a:r>
              <a:rPr lang="en-US" dirty="0" smtClean="0"/>
              <a:t>“Path to Provisional” from Beta</a:t>
            </a:r>
            <a:endParaRPr lang="en-US" dirty="0"/>
          </a:p>
        </p:txBody>
      </p:sp>
      <p:sp>
        <p:nvSpPr>
          <p:cNvPr id="3" name="Content Placeholder 2"/>
          <p:cNvSpPr>
            <a:spLocks noGrp="1"/>
          </p:cNvSpPr>
          <p:nvPr>
            <p:ph idx="1"/>
          </p:nvPr>
        </p:nvSpPr>
        <p:spPr>
          <a:xfrm>
            <a:off x="457200" y="1157776"/>
            <a:ext cx="8229600" cy="5297829"/>
          </a:xfrm>
        </p:spPr>
        <p:txBody>
          <a:bodyPr>
            <a:normAutofit/>
          </a:bodyPr>
          <a:lstStyle/>
          <a:p>
            <a:pPr marL="233363" indent="-233363"/>
            <a:r>
              <a:rPr lang="en-US" sz="2400" dirty="0" smtClean="0"/>
              <a:t>AWG Imagery noted these </a:t>
            </a:r>
            <a:r>
              <a:rPr lang="en-US" sz="2400" dirty="0"/>
              <a:t>issues </a:t>
            </a:r>
            <a:r>
              <a:rPr lang="en-US" sz="2400" dirty="0" smtClean="0"/>
              <a:t>at the Beta PS-PVR:</a:t>
            </a:r>
          </a:p>
          <a:p>
            <a:pPr marL="633413" lvl="1" indent="-233363"/>
            <a:r>
              <a:rPr lang="en-US" sz="2000" dirty="0" smtClean="0">
                <a:solidFill>
                  <a:srgbClr val="FFFF00"/>
                </a:solidFill>
              </a:rPr>
              <a:t>Inconsistencies between L1b radiances and L2 CMI</a:t>
            </a:r>
          </a:p>
          <a:p>
            <a:pPr marL="1033463" lvl="2" indent="-233363"/>
            <a:r>
              <a:rPr lang="en-US" sz="1600" dirty="0" smtClean="0">
                <a:solidFill>
                  <a:srgbClr val="00B050"/>
                </a:solidFill>
              </a:rPr>
              <a:t>Conversion factors to CMI are not up to date in both L1b and L2 files.</a:t>
            </a:r>
          </a:p>
          <a:p>
            <a:pPr marL="1033463" lvl="2" indent="-233363"/>
            <a:r>
              <a:rPr lang="en-US" sz="1600" dirty="0" smtClean="0">
                <a:solidFill>
                  <a:srgbClr val="FFFF00"/>
                </a:solidFill>
              </a:rPr>
              <a:t>Bit depths between some bands of L1b and CMI are different.</a:t>
            </a:r>
          </a:p>
          <a:p>
            <a:pPr marL="1033463" lvl="2" indent="-233363"/>
            <a:r>
              <a:rPr lang="en-US" sz="1600" dirty="0" smtClean="0">
                <a:solidFill>
                  <a:srgbClr val="FFFF00"/>
                </a:solidFill>
              </a:rPr>
              <a:t>Min/Max ranges of L2 CMI do not match L1b files.</a:t>
            </a:r>
          </a:p>
          <a:p>
            <a:pPr marL="633413" lvl="1" indent="-233363"/>
            <a:r>
              <a:rPr lang="en-US" sz="2000" dirty="0" smtClean="0">
                <a:solidFill>
                  <a:srgbClr val="FFFF00"/>
                </a:solidFill>
              </a:rPr>
              <a:t>Co-registration</a:t>
            </a:r>
          </a:p>
          <a:p>
            <a:pPr marL="633413" lvl="1" indent="-233363"/>
            <a:r>
              <a:rPr lang="en-US" sz="2000" dirty="0" smtClean="0">
                <a:solidFill>
                  <a:srgbClr val="FFFF00"/>
                </a:solidFill>
              </a:rPr>
              <a:t>Image to image navigation</a:t>
            </a:r>
            <a:endParaRPr lang="en-US" sz="1600" dirty="0" smtClean="0">
              <a:solidFill>
                <a:srgbClr val="FFFF00"/>
              </a:solidFill>
            </a:endParaRPr>
          </a:p>
          <a:p>
            <a:pPr marL="633413" lvl="1" indent="-233363"/>
            <a:r>
              <a:rPr lang="en-US" sz="2000" dirty="0" smtClean="0">
                <a:solidFill>
                  <a:srgbClr val="00B050"/>
                </a:solidFill>
              </a:rPr>
              <a:t>“</a:t>
            </a:r>
            <a:r>
              <a:rPr lang="en-US" sz="2000" dirty="0">
                <a:solidFill>
                  <a:srgbClr val="00B050"/>
                </a:solidFill>
              </a:rPr>
              <a:t>Sheared” </a:t>
            </a:r>
            <a:r>
              <a:rPr lang="en-US" sz="2000" dirty="0" smtClean="0">
                <a:solidFill>
                  <a:srgbClr val="00B050"/>
                </a:solidFill>
              </a:rPr>
              <a:t>images</a:t>
            </a:r>
          </a:p>
          <a:p>
            <a:pPr marL="633413" lvl="1" indent="-233363"/>
            <a:r>
              <a:rPr lang="en-US" sz="2000" dirty="0">
                <a:solidFill>
                  <a:srgbClr val="FFFF00"/>
                </a:solidFill>
              </a:rPr>
              <a:t>Striping in several </a:t>
            </a:r>
            <a:r>
              <a:rPr lang="en-US" sz="2000" dirty="0" smtClean="0">
                <a:solidFill>
                  <a:srgbClr val="FFFF00"/>
                </a:solidFill>
              </a:rPr>
              <a:t>bands</a:t>
            </a:r>
          </a:p>
          <a:p>
            <a:pPr marL="633413" lvl="1" indent="-233363"/>
            <a:r>
              <a:rPr lang="en-US" sz="2000" dirty="0" smtClean="0">
                <a:solidFill>
                  <a:srgbClr val="FFFF00"/>
                </a:solidFill>
              </a:rPr>
              <a:t>Stray Light</a:t>
            </a:r>
            <a:endParaRPr lang="en-US" sz="2000" dirty="0">
              <a:solidFill>
                <a:srgbClr val="FFFF00"/>
              </a:solidFill>
            </a:endParaRPr>
          </a:p>
          <a:p>
            <a:pPr marL="633413" lvl="1" indent="-233363"/>
            <a:r>
              <a:rPr lang="en-US" sz="2000" dirty="0" smtClean="0">
                <a:solidFill>
                  <a:srgbClr val="FFFF00"/>
                </a:solidFill>
              </a:rPr>
              <a:t>Inconsistent Central Wavelengths between single and multi-band.</a:t>
            </a:r>
          </a:p>
          <a:p>
            <a:pPr marL="633413" lvl="1" indent="-233363"/>
            <a:r>
              <a:rPr lang="en-US" sz="2000" dirty="0" smtClean="0">
                <a:solidFill>
                  <a:srgbClr val="FFFF00"/>
                </a:solidFill>
              </a:rPr>
              <a:t>Multiband does not have downscaling method.</a:t>
            </a:r>
            <a:endParaRPr lang="en-US" sz="2000" dirty="0">
              <a:solidFill>
                <a:srgbClr val="FFFF00"/>
              </a:solidFill>
            </a:endParaRPr>
          </a:p>
          <a:p>
            <a:pPr marL="633413" lvl="1" indent="-233363"/>
            <a:r>
              <a:rPr lang="en-US" sz="2000" dirty="0" smtClean="0">
                <a:solidFill>
                  <a:srgbClr val="FFFF00"/>
                </a:solidFill>
              </a:rPr>
              <a:t>DQF inconsistent in space</a:t>
            </a:r>
          </a:p>
          <a:p>
            <a:pPr marL="633413" lvl="1" indent="-233363"/>
            <a:r>
              <a:rPr lang="en-US" sz="2000" dirty="0" smtClean="0">
                <a:solidFill>
                  <a:srgbClr val="FFFF00"/>
                </a:solidFill>
              </a:rPr>
              <a:t>Slightly different start times for given image set of 16 bands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4</a:t>
            </a:fld>
            <a:endParaRPr lang="en-US" altLang="en-US" dirty="0"/>
          </a:p>
        </p:txBody>
      </p:sp>
      <p:sp>
        <p:nvSpPr>
          <p:cNvPr id="5" name="TextBox 4"/>
          <p:cNvSpPr txBox="1"/>
          <p:nvPr/>
        </p:nvSpPr>
        <p:spPr>
          <a:xfrm>
            <a:off x="7659511" y="2805288"/>
            <a:ext cx="1405467" cy="923330"/>
          </a:xfrm>
          <a:prstGeom prst="rect">
            <a:avLst/>
          </a:prstGeom>
          <a:noFill/>
        </p:spPr>
        <p:txBody>
          <a:bodyPr wrap="square" rtlCol="0">
            <a:spAutoFit/>
          </a:bodyPr>
          <a:lstStyle/>
          <a:p>
            <a:r>
              <a:rPr lang="en-US" dirty="0" smtClean="0">
                <a:solidFill>
                  <a:srgbClr val="00B050"/>
                </a:solidFill>
              </a:rPr>
              <a:t>Resolved</a:t>
            </a:r>
          </a:p>
          <a:p>
            <a:r>
              <a:rPr lang="en-US" dirty="0" smtClean="0">
                <a:solidFill>
                  <a:srgbClr val="FFFF00"/>
                </a:solidFill>
              </a:rPr>
              <a:t>In Process</a:t>
            </a:r>
          </a:p>
          <a:p>
            <a:r>
              <a:rPr lang="en-US" dirty="0" smtClean="0">
                <a:solidFill>
                  <a:srgbClr val="FF0000"/>
                </a:solidFill>
              </a:rPr>
              <a:t>Unresolved</a:t>
            </a:r>
          </a:p>
        </p:txBody>
      </p:sp>
    </p:spTree>
    <p:extLst>
      <p:ext uri="{BB962C8B-B14F-4D97-AF65-F5344CB8AC3E}">
        <p14:creationId xmlns:p14="http://schemas.microsoft.com/office/powerpoint/2010/main" val="12766514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04_FGF_2027_23May2017-20170523_202707Zoom367Tim"/>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4025" y="0"/>
            <a:ext cx="10052050" cy="6858000"/>
          </a:xfrm>
          <a:prstGeom prst="rect">
            <a:avLst/>
          </a:prstGeom>
        </p:spPr>
      </p:pic>
      <p:sp>
        <p:nvSpPr>
          <p:cNvPr id="3" name="TextBox 2"/>
          <p:cNvSpPr txBox="1"/>
          <p:nvPr/>
        </p:nvSpPr>
        <p:spPr>
          <a:xfrm>
            <a:off x="663787" y="860213"/>
            <a:ext cx="540084"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FGF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0250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6_SCMI_B07-20170523_20570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4025" y="0"/>
            <a:ext cx="10052050" cy="6858000"/>
          </a:xfrm>
          <a:prstGeom prst="rect">
            <a:avLst/>
          </a:prstGeom>
        </p:spPr>
      </p:pic>
      <p:sp>
        <p:nvSpPr>
          <p:cNvPr id="3" name="TextBox 2"/>
          <p:cNvSpPr txBox="1"/>
          <p:nvPr/>
        </p:nvSpPr>
        <p:spPr>
          <a:xfrm>
            <a:off x="663787" y="860213"/>
            <a:ext cx="668773"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SCMI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1084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6_FGF_B07-20170523_20570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4025" y="0"/>
            <a:ext cx="10052050" cy="6858000"/>
          </a:xfrm>
          <a:prstGeom prst="rect">
            <a:avLst/>
          </a:prstGeom>
        </p:spPr>
      </p:pic>
      <p:sp>
        <p:nvSpPr>
          <p:cNvPr id="3" name="TextBox 2"/>
          <p:cNvSpPr txBox="1"/>
          <p:nvPr/>
        </p:nvSpPr>
        <p:spPr>
          <a:xfrm>
            <a:off x="663787" y="860213"/>
            <a:ext cx="540084"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FGF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3004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MI_Yucatan_ABI_band13_-20170524_205218-20170524_2052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4025" y="0"/>
            <a:ext cx="10052050" cy="6858000"/>
          </a:xfrm>
          <a:prstGeom prst="rect">
            <a:avLst/>
          </a:prstGeom>
        </p:spPr>
      </p:pic>
      <p:sp>
        <p:nvSpPr>
          <p:cNvPr id="3" name="TextBox 2"/>
          <p:cNvSpPr txBox="1"/>
          <p:nvPr/>
        </p:nvSpPr>
        <p:spPr>
          <a:xfrm>
            <a:off x="663787" y="860213"/>
            <a:ext cx="668773"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SCMI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4710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GF_Yucatan_band13_-20170524_2052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4025" y="0"/>
            <a:ext cx="10052050" cy="6858000"/>
          </a:xfrm>
          <a:prstGeom prst="rect">
            <a:avLst/>
          </a:prstGeom>
        </p:spPr>
      </p:pic>
      <p:sp>
        <p:nvSpPr>
          <p:cNvPr id="3" name="TextBox 2"/>
          <p:cNvSpPr txBox="1"/>
          <p:nvPr/>
        </p:nvSpPr>
        <p:spPr>
          <a:xfrm>
            <a:off x="663787" y="860213"/>
            <a:ext cx="540084"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FGF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3977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7542" y="322262"/>
            <a:ext cx="6008916" cy="1143001"/>
          </a:xfrm>
        </p:spPr>
        <p:txBody>
          <a:bodyPr/>
          <a:lstStyle/>
          <a:p>
            <a:r>
              <a:rPr lang="en-US" dirty="0"/>
              <a:t>Visual inspection for </a:t>
            </a:r>
            <a:r>
              <a:rPr lang="en-US" dirty="0" smtClean="0"/>
              <a:t>feature </a:t>
            </a:r>
            <a:r>
              <a:rPr lang="en-US" dirty="0"/>
              <a:t>determination and </a:t>
            </a:r>
            <a:r>
              <a:rPr lang="en-US" dirty="0" smtClean="0"/>
              <a:t>image-to-image </a:t>
            </a:r>
            <a:r>
              <a:rPr lang="en-US" dirty="0" smtClean="0"/>
              <a:t>consistency</a:t>
            </a:r>
            <a:endParaRPr lang="en-US" dirty="0"/>
          </a:p>
        </p:txBody>
      </p:sp>
      <p:sp>
        <p:nvSpPr>
          <p:cNvPr id="3" name="Content Placeholder 2"/>
          <p:cNvSpPr>
            <a:spLocks noGrp="1"/>
          </p:cNvSpPr>
          <p:nvPr>
            <p:ph idx="1"/>
          </p:nvPr>
        </p:nvSpPr>
        <p:spPr>
          <a:xfrm>
            <a:off x="457200" y="2331217"/>
            <a:ext cx="8229600" cy="3660007"/>
          </a:xfrm>
        </p:spPr>
        <p:txBody>
          <a:bodyPr/>
          <a:lstStyle/>
          <a:p>
            <a:r>
              <a:rPr lang="en-US" dirty="0" smtClean="0"/>
              <a:t>16 panel loop CONUS loop for example…</a:t>
            </a:r>
          </a:p>
        </p:txBody>
      </p:sp>
      <p:sp>
        <p:nvSpPr>
          <p:cNvPr id="4" name="Footer Placeholder 3"/>
          <p:cNvSpPr>
            <a:spLocks noGrp="1"/>
          </p:cNvSpPr>
          <p:nvPr>
            <p:ph type="ftr" sz="quarter" idx="11"/>
          </p:nvPr>
        </p:nvSpPr>
        <p:spPr/>
        <p:txBody>
          <a:body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45</a:t>
            </a:fld>
            <a:endParaRPr lang="en-US" altLang="en-US"/>
          </a:p>
        </p:txBody>
      </p:sp>
    </p:spTree>
    <p:extLst>
      <p:ext uri="{BB962C8B-B14F-4D97-AF65-F5344CB8AC3E}">
        <p14:creationId xmlns:p14="http://schemas.microsoft.com/office/powerpoint/2010/main" val="5794742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CONUS Loop 23-May-2017</a:t>
            </a:r>
            <a:endParaRPr lang="en-US" dirty="0"/>
          </a:p>
        </p:txBody>
      </p:sp>
      <p:pic>
        <p:nvPicPr>
          <p:cNvPr id="6" name="goes16_16panel_2017143_conu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11213" y="1465263"/>
            <a:ext cx="7519987" cy="4525962"/>
          </a:xfrm>
        </p:spPr>
      </p:pic>
      <p:sp>
        <p:nvSpPr>
          <p:cNvPr id="4" name="Footer Placeholder 3"/>
          <p:cNvSpPr>
            <a:spLocks noGrp="1"/>
          </p:cNvSpPr>
          <p:nvPr>
            <p:ph type="ftr" sz="quarter" idx="11"/>
          </p:nvPr>
        </p:nvSpPr>
        <p:spPr>
          <a:xfrm>
            <a:off x="811213" y="6356350"/>
            <a:ext cx="7519987" cy="365125"/>
          </a:xfrm>
        </p:spPr>
        <p:txBody>
          <a:bodyPr/>
          <a:lstStyle/>
          <a:p>
            <a:pPr>
              <a:defRPr/>
            </a:pPr>
            <a:r>
              <a:rPr lang="en-US" dirty="0" smtClean="0"/>
              <a:t>These GOES-16 data are preliminary, non-operational data and are undergoing testing. Users bear all responsibility for inspecting the data prior to use and for the manner in which the data are utilized.</a:t>
            </a: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46</a:t>
            </a:fld>
            <a:endParaRPr lang="en-US" altLang="en-US"/>
          </a:p>
        </p:txBody>
      </p:sp>
    </p:spTree>
    <p:extLst>
      <p:ext uri="{BB962C8B-B14F-4D97-AF65-F5344CB8AC3E}">
        <p14:creationId xmlns:p14="http://schemas.microsoft.com/office/powerpoint/2010/main" val="1910307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Methods</a:t>
            </a:r>
            <a:endParaRPr lang="en-US" dirty="0"/>
          </a:p>
        </p:txBody>
      </p:sp>
      <p:sp>
        <p:nvSpPr>
          <p:cNvPr id="3" name="Content Placeholder 2"/>
          <p:cNvSpPr>
            <a:spLocks noGrp="1"/>
          </p:cNvSpPr>
          <p:nvPr>
            <p:ph idx="1"/>
          </p:nvPr>
        </p:nvSpPr>
        <p:spPr/>
        <p:txBody>
          <a:bodyPr>
            <a:normAutofit/>
          </a:bodyPr>
          <a:lstStyle/>
          <a:p>
            <a:pPr marL="0" indent="0">
              <a:buNone/>
            </a:pPr>
            <a:r>
              <a:rPr lang="en-US" sz="1600" dirty="0" smtClean="0"/>
              <a:t>From the Imagery RIMP:</a:t>
            </a:r>
          </a:p>
          <a:p>
            <a:pPr marL="0" indent="0">
              <a:buNone/>
            </a:pPr>
            <a:r>
              <a:rPr lang="en-US" sz="1600" dirty="0" smtClean="0"/>
              <a:t>5.2 </a:t>
            </a:r>
            <a:r>
              <a:rPr lang="en-US" sz="1600" dirty="0"/>
              <a:t>Method </a:t>
            </a:r>
            <a:r>
              <a:rPr lang="en-US" sz="1600" dirty="0" smtClean="0"/>
              <a:t>2</a:t>
            </a:r>
            <a:endParaRPr lang="en-US" sz="1600" dirty="0"/>
          </a:p>
          <a:p>
            <a:pPr marL="0" indent="0">
              <a:buNone/>
            </a:pPr>
            <a:r>
              <a:rPr lang="en-US" sz="1600" dirty="0">
                <a:solidFill>
                  <a:srgbClr val="FFFF00"/>
                </a:solidFill>
              </a:rPr>
              <a:t>Qualitative comparisons with Imagery derived from GOES</a:t>
            </a:r>
            <a:r>
              <a:rPr lang="en-US" sz="1600" dirty="0"/>
              <a:t> and polar-orbiters, Provisional and </a:t>
            </a:r>
            <a:r>
              <a:rPr lang="en-US" sz="1600" dirty="0" smtClean="0"/>
              <a:t>Full Validation only.</a:t>
            </a:r>
            <a:endParaRPr lang="en-US" sz="1600" dirty="0"/>
          </a:p>
          <a:p>
            <a:r>
              <a:rPr lang="en-US" sz="1600" dirty="0" smtClean="0"/>
              <a:t>Images </a:t>
            </a:r>
            <a:r>
              <a:rPr lang="en-US" sz="1600" dirty="0"/>
              <a:t>from polar-orbiting satellites will, at least twice a day, pass over the coverage area </a:t>
            </a:r>
            <a:r>
              <a:rPr lang="en-US" sz="1600" dirty="0" smtClean="0"/>
              <a:t>of GOES-R.</a:t>
            </a:r>
            <a:endParaRPr lang="en-US" sz="1600" dirty="0"/>
          </a:p>
          <a:p>
            <a:r>
              <a:rPr lang="en-US" sz="1600" dirty="0" smtClean="0"/>
              <a:t>Qualitative </a:t>
            </a:r>
            <a:r>
              <a:rPr lang="en-US" sz="1600" dirty="0"/>
              <a:t>comparisons between GOES-R Imagery and that from simultaneous </a:t>
            </a:r>
            <a:r>
              <a:rPr lang="en-US" sz="1600" dirty="0" smtClean="0"/>
              <a:t>polar-orbiting satellites </a:t>
            </a:r>
            <a:r>
              <a:rPr lang="en-US" sz="1600" dirty="0"/>
              <a:t>are useful in revealing atmospheric and ground elements and how well or </a:t>
            </a:r>
            <a:r>
              <a:rPr lang="en-US" sz="1600" dirty="0" smtClean="0"/>
              <a:t>poorly GOES-R </a:t>
            </a:r>
            <a:r>
              <a:rPr lang="en-US" sz="1600" dirty="0"/>
              <a:t>Imagery may be used to diagnose these elements</a:t>
            </a:r>
            <a:r>
              <a:rPr lang="en-US" sz="1600" dirty="0" smtClean="0"/>
              <a:t>.</a:t>
            </a:r>
            <a:endParaRPr lang="en-US" sz="1600" dirty="0"/>
          </a:p>
          <a:p>
            <a:r>
              <a:rPr lang="en-US" sz="1600" dirty="0" smtClean="0"/>
              <a:t>The </a:t>
            </a:r>
            <a:r>
              <a:rPr lang="en-US" sz="1600" dirty="0"/>
              <a:t>most critical comparison is between GOES-R and GOES, as they cover the same area </a:t>
            </a:r>
            <a:r>
              <a:rPr lang="en-US" sz="1600" dirty="0" smtClean="0"/>
              <a:t>at all </a:t>
            </a:r>
            <a:r>
              <a:rPr lang="en-US" sz="1600" dirty="0"/>
              <a:t>times</a:t>
            </a:r>
            <a:r>
              <a:rPr lang="en-US" sz="1600" dirty="0" smtClean="0"/>
              <a:t>.</a:t>
            </a:r>
            <a:endParaRPr lang="en-US" sz="1600" dirty="0"/>
          </a:p>
          <a:p>
            <a:r>
              <a:rPr lang="en-US" sz="1600" dirty="0" smtClean="0"/>
              <a:t>Emphasis </a:t>
            </a:r>
            <a:r>
              <a:rPr lang="en-US" sz="1600" dirty="0"/>
              <a:t>will be given to comparing the heritage bands on GOES with its counterpart </a:t>
            </a:r>
            <a:r>
              <a:rPr lang="en-US" sz="1600" dirty="0" smtClean="0"/>
              <a:t>on GOES-R</a:t>
            </a:r>
            <a:r>
              <a:rPr lang="en-US" sz="1600" dirty="0"/>
              <a:t>.</a:t>
            </a:r>
          </a:p>
          <a:p>
            <a:r>
              <a:rPr lang="en-US" sz="1600" dirty="0" err="1" smtClean="0"/>
              <a:t>McIDAS</a:t>
            </a:r>
            <a:r>
              <a:rPr lang="en-US" sz="1600" dirty="0" smtClean="0"/>
              <a:t> </a:t>
            </a:r>
            <a:r>
              <a:rPr lang="en-US" sz="1600" dirty="0"/>
              <a:t>will be used for comparing Imagery from different </a:t>
            </a:r>
            <a:r>
              <a:rPr lang="en-US" sz="1600" dirty="0" smtClean="0"/>
              <a:t>sources.</a:t>
            </a:r>
            <a:endParaRPr lang="en-US" sz="1600" dirty="0"/>
          </a:p>
          <a:p>
            <a:r>
              <a:rPr lang="en-US" sz="1600" dirty="0" smtClean="0">
                <a:solidFill>
                  <a:srgbClr val="FFFF00"/>
                </a:solidFill>
              </a:rPr>
              <a:t>At </a:t>
            </a:r>
            <a:r>
              <a:rPr lang="en-US" sz="1600" dirty="0">
                <a:solidFill>
                  <a:srgbClr val="FFFF00"/>
                </a:solidFill>
              </a:rPr>
              <a:t>a minimum, GOES-R must produce Imagery at least of similar quality to GOES for </a:t>
            </a:r>
            <a:r>
              <a:rPr lang="en-US" sz="1600" dirty="0" smtClean="0">
                <a:solidFill>
                  <a:srgbClr val="FFFF00"/>
                </a:solidFill>
              </a:rPr>
              <a:t>the Provisional </a:t>
            </a:r>
            <a:r>
              <a:rPr lang="en-US" sz="1600" dirty="0">
                <a:solidFill>
                  <a:srgbClr val="FFFF00"/>
                </a:solidFill>
              </a:rPr>
              <a:t>stage to be attained.</a:t>
            </a:r>
            <a:endParaRPr lang="en-US" sz="1400" dirty="0">
              <a:solidFill>
                <a:srgbClr val="FFFF00"/>
              </a:solidFill>
            </a:endParaRP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47</a:t>
            </a:fld>
            <a:endParaRPr lang="en-US" altLang="en-US" dirty="0"/>
          </a:p>
        </p:txBody>
      </p:sp>
    </p:spTree>
    <p:extLst>
      <p:ext uri="{BB962C8B-B14F-4D97-AF65-F5344CB8AC3E}">
        <p14:creationId xmlns:p14="http://schemas.microsoft.com/office/powerpoint/2010/main" val="16307869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ABI compared to Suomi NPP</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87690" y="843934"/>
            <a:ext cx="5554132" cy="5554132"/>
          </a:xfrm>
        </p:spPr>
      </p:pic>
      <p:sp>
        <p:nvSpPr>
          <p:cNvPr id="4" name="Footer Placeholder 3"/>
          <p:cNvSpPr>
            <a:spLocks noGrp="1"/>
          </p:cNvSpPr>
          <p:nvPr>
            <p:ph type="ftr" sz="quarter" idx="11"/>
          </p:nvPr>
        </p:nvSpPr>
        <p:spPr>
          <a:xfrm>
            <a:off x="1165577" y="6356350"/>
            <a:ext cx="6812845" cy="365125"/>
          </a:xfrm>
        </p:spPr>
        <p:txBody>
          <a:bodyPr/>
          <a:lstStyle/>
          <a:p>
            <a:pPr>
              <a:defRPr/>
            </a:pPr>
            <a:r>
              <a:rPr lang="en-US" dirty="0" smtClean="0"/>
              <a:t>These GOES-16 data are preliminary, non-operational data and are undergoing testing. Users bear all responsibility for inspecting the data prior to use and for the manner in which the data are utilized.</a:t>
            </a: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48</a:t>
            </a:fld>
            <a:endParaRPr lang="en-US" altLang="en-US"/>
          </a:p>
        </p:txBody>
      </p:sp>
    </p:spTree>
    <p:extLst>
      <p:ext uri="{BB962C8B-B14F-4D97-AF65-F5344CB8AC3E}">
        <p14:creationId xmlns:p14="http://schemas.microsoft.com/office/powerpoint/2010/main" val="14278515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7" y="129807"/>
            <a:ext cx="8229600" cy="1143001"/>
          </a:xfrm>
        </p:spPr>
        <p:txBody>
          <a:bodyPr/>
          <a:lstStyle/>
          <a:p>
            <a:r>
              <a:rPr lang="en-US" dirty="0" smtClean="0"/>
              <a:t>“GOES-R </a:t>
            </a:r>
            <a:r>
              <a:rPr lang="en-US" dirty="0"/>
              <a:t>must produce Imagery </a:t>
            </a:r>
            <a:r>
              <a:rPr lang="en-US" dirty="0" smtClean="0"/>
              <a:t/>
            </a:r>
            <a:br>
              <a:rPr lang="en-US" dirty="0" smtClean="0"/>
            </a:br>
            <a:r>
              <a:rPr lang="en-US" dirty="0" smtClean="0"/>
              <a:t>at least of </a:t>
            </a:r>
            <a:r>
              <a:rPr lang="en-US" dirty="0"/>
              <a:t>similar quality to </a:t>
            </a:r>
            <a:r>
              <a:rPr lang="en-US" dirty="0" smtClean="0"/>
              <a:t>GOES”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0178" y="1465263"/>
            <a:ext cx="6783643" cy="4525962"/>
          </a:xfrm>
        </p:spPr>
      </p:pic>
      <p:sp>
        <p:nvSpPr>
          <p:cNvPr id="4" name="Footer Placeholder 3"/>
          <p:cNvSpPr>
            <a:spLocks noGrp="1"/>
          </p:cNvSpPr>
          <p:nvPr>
            <p:ph type="ftr" sz="quarter" idx="11"/>
          </p:nvPr>
        </p:nvSpPr>
        <p:spPr>
          <a:xfrm>
            <a:off x="1180178" y="6356350"/>
            <a:ext cx="6783642" cy="365125"/>
          </a:xfrm>
        </p:spPr>
        <p:txBody>
          <a:bodyPr/>
          <a:lstStyle/>
          <a:p>
            <a:pPr>
              <a:defRPr/>
            </a:pPr>
            <a:r>
              <a:rPr lang="en-US" dirty="0" smtClean="0"/>
              <a:t>These GOES-16 data are preliminary, non-operational data and are undergoing testing. Users bear all responsibility for inspecting the data prior to use and for the manner in which the data are utilized.</a:t>
            </a: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49</a:t>
            </a:fld>
            <a:endParaRPr lang="en-US" altLang="en-US"/>
          </a:p>
        </p:txBody>
      </p:sp>
    </p:spTree>
    <p:extLst>
      <p:ext uri="{BB962C8B-B14F-4D97-AF65-F5344CB8AC3E}">
        <p14:creationId xmlns:p14="http://schemas.microsoft.com/office/powerpoint/2010/main" val="25776248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378"/>
            <a:ext cx="8229600" cy="1143001"/>
          </a:xfrm>
        </p:spPr>
        <p:txBody>
          <a:bodyPr/>
          <a:lstStyle/>
          <a:p>
            <a:r>
              <a:rPr lang="en-US" dirty="0" smtClean="0"/>
              <a:t>Provisional PLPTs from</a:t>
            </a:r>
            <a:br>
              <a:rPr lang="en-US" dirty="0" smtClean="0"/>
            </a:br>
            <a:r>
              <a:rPr lang="en-US" dirty="0" smtClean="0"/>
              <a:t> the CMI RIMP</a:t>
            </a:r>
            <a:endParaRPr lang="en-US" dirty="0"/>
          </a:p>
        </p:txBody>
      </p:sp>
      <p:graphicFrame>
        <p:nvGraphicFramePr>
          <p:cNvPr id="4" name="Content Placeholder 3"/>
          <p:cNvGraphicFramePr>
            <a:graphicFrameLocks noGrp="1"/>
          </p:cNvGraphicFramePr>
          <p:nvPr>
            <p:ph idx="1"/>
            <p:extLst/>
          </p:nvPr>
        </p:nvGraphicFramePr>
        <p:xfrm>
          <a:off x="457200" y="1245510"/>
          <a:ext cx="8220825" cy="4389120"/>
        </p:xfrm>
        <a:graphic>
          <a:graphicData uri="http://schemas.openxmlformats.org/drawingml/2006/table">
            <a:tbl>
              <a:tblPr firstRow="1" bandRow="1">
                <a:tableStyleId>{5940675A-B579-460E-94D1-54222C63F5DA}</a:tableStyleId>
              </a:tblPr>
              <a:tblGrid>
                <a:gridCol w="781396">
                  <a:extLst>
                    <a:ext uri="{9D8B030D-6E8A-4147-A177-3AD203B41FA5}">
                      <a16:colId xmlns="" xmlns:a16="http://schemas.microsoft.com/office/drawing/2014/main" val="20000"/>
                    </a:ext>
                  </a:extLst>
                </a:gridCol>
                <a:gridCol w="6059979">
                  <a:extLst>
                    <a:ext uri="{9D8B030D-6E8A-4147-A177-3AD203B41FA5}">
                      <a16:colId xmlns="" xmlns:a16="http://schemas.microsoft.com/office/drawing/2014/main" val="20001"/>
                    </a:ext>
                  </a:extLst>
                </a:gridCol>
                <a:gridCol w="1379450">
                  <a:extLst>
                    <a:ext uri="{9D8B030D-6E8A-4147-A177-3AD203B41FA5}">
                      <a16:colId xmlns="" xmlns:a16="http://schemas.microsoft.com/office/drawing/2014/main" val="20003"/>
                    </a:ext>
                  </a:extLst>
                </a:gridCol>
              </a:tblGrid>
              <a:tr h="0">
                <a:tc>
                  <a:txBody>
                    <a:bodyPr/>
                    <a:lstStyle/>
                    <a:p>
                      <a:pPr algn="ctr"/>
                      <a:r>
                        <a:rPr lang="en-US" sz="1800" b="1" i="0" dirty="0" smtClean="0"/>
                        <a:t>PLPT</a:t>
                      </a:r>
                      <a:endParaRPr lang="en-US" sz="1800" b="1" i="0" dirty="0"/>
                    </a:p>
                  </a:txBody>
                  <a:tcPr>
                    <a:solidFill>
                      <a:schemeClr val="bg1">
                        <a:lumMod val="75000"/>
                      </a:schemeClr>
                    </a:solidFill>
                  </a:tcPr>
                </a:tc>
                <a:tc>
                  <a:txBody>
                    <a:bodyPr/>
                    <a:lstStyle/>
                    <a:p>
                      <a:pPr algn="ctr"/>
                      <a:r>
                        <a:rPr lang="en-US" sz="1800" b="1" i="0" dirty="0" smtClean="0"/>
                        <a:t>Description</a:t>
                      </a:r>
                      <a:endParaRPr lang="en-US" sz="1800" b="1" i="0" dirty="0"/>
                    </a:p>
                  </a:txBody>
                  <a:tcPr>
                    <a:solidFill>
                      <a:schemeClr val="bg1">
                        <a:lumMod val="75000"/>
                      </a:schemeClr>
                    </a:solidFill>
                  </a:tcPr>
                </a:tc>
                <a:tc>
                  <a:txBody>
                    <a:bodyPr/>
                    <a:lstStyle/>
                    <a:p>
                      <a:pPr algn="ctr"/>
                      <a:r>
                        <a:rPr lang="en-US" sz="1800" b="1" i="0" dirty="0" smtClean="0"/>
                        <a:t>Assessment </a:t>
                      </a:r>
                      <a:endParaRPr lang="en-US" sz="1800" b="1" i="0" dirty="0"/>
                    </a:p>
                  </a:txBody>
                  <a:tcPr>
                    <a:solidFill>
                      <a:schemeClr val="bg1">
                        <a:lumMod val="75000"/>
                      </a:schemeClr>
                    </a:solidFill>
                  </a:tcPr>
                </a:tc>
                <a:extLst>
                  <a:ext uri="{0D108BD9-81ED-4DB2-BD59-A6C34878D82A}">
                    <a16:rowId xmlns="" xmlns:a16="http://schemas.microsoft.com/office/drawing/2014/main" val="10000"/>
                  </a:ext>
                </a:extLst>
              </a:tr>
              <a:tr h="0">
                <a:tc>
                  <a:txBody>
                    <a:bodyPr/>
                    <a:lstStyle/>
                    <a:p>
                      <a:pPr algn="ctr"/>
                      <a:r>
                        <a:rPr lang="en-US" sz="1400" dirty="0" smtClean="0"/>
                        <a:t>8</a:t>
                      </a:r>
                      <a:endParaRPr lang="en-US" sz="1400" dirty="0"/>
                    </a:p>
                  </a:txBody>
                  <a:tcPr>
                    <a:solidFill>
                      <a:schemeClr val="bg1"/>
                    </a:solidFill>
                  </a:tcPr>
                </a:tc>
                <a:tc>
                  <a:txBody>
                    <a:bodyPr/>
                    <a:lstStyle/>
                    <a:p>
                      <a:r>
                        <a:rPr lang="en-US" sz="1800" b="1" i="0" u="none" strike="noStrike" kern="1200" baseline="0" dirty="0" smtClean="0">
                          <a:solidFill>
                            <a:schemeClr val="tx1"/>
                          </a:solidFill>
                          <a:latin typeface="+mn-lt"/>
                          <a:ea typeface="+mn-ea"/>
                          <a:cs typeface="+mn-cs"/>
                        </a:rPr>
                        <a:t>ABI-FD_CMI04: </a:t>
                      </a:r>
                      <a:r>
                        <a:rPr lang="en-US" sz="1600" b="0" i="0" u="none" strike="noStrike" kern="1200" baseline="0" dirty="0" smtClean="0">
                          <a:solidFill>
                            <a:schemeClr val="tx1"/>
                          </a:solidFill>
                          <a:latin typeface="+mn-lt"/>
                          <a:ea typeface="+mn-ea"/>
                          <a:cs typeface="+mn-cs"/>
                        </a:rPr>
                        <a:t>assess the accuracy and precision of the Imagery </a:t>
                      </a:r>
                      <a:r>
                        <a:rPr lang="en-US" sz="1600" b="1" i="0" u="none" strike="noStrike" kern="1200" baseline="0" dirty="0" smtClean="0">
                          <a:solidFill>
                            <a:schemeClr val="tx1"/>
                          </a:solidFill>
                          <a:latin typeface="+mn-lt"/>
                          <a:ea typeface="+mn-ea"/>
                          <a:cs typeface="+mn-cs"/>
                        </a:rPr>
                        <a:t>FD</a:t>
                      </a:r>
                      <a:r>
                        <a:rPr lang="en-US" sz="1600" b="0" i="0" u="none" strike="noStrike" kern="1200" baseline="0" dirty="0" smtClean="0">
                          <a:solidFill>
                            <a:schemeClr val="tx1"/>
                          </a:solidFill>
                          <a:latin typeface="+mn-lt"/>
                          <a:ea typeface="+mn-ea"/>
                          <a:cs typeface="+mn-cs"/>
                        </a:rPr>
                        <a:t> product, for each ABI band, over a large and wide range of representative conditions, to include quantitative consistency between the input L1b data and the output </a:t>
                      </a:r>
                      <a:r>
                        <a:rPr lang="en-US" sz="1600" b="0" i="0" u="none" strike="noStrike" kern="1200" baseline="0" dirty="0" err="1" smtClean="0">
                          <a:solidFill>
                            <a:schemeClr val="tx1"/>
                          </a:solidFill>
                          <a:latin typeface="+mn-lt"/>
                          <a:ea typeface="+mn-ea"/>
                          <a:cs typeface="+mn-cs"/>
                        </a:rPr>
                        <a:t>reflectances</a:t>
                      </a:r>
                      <a:r>
                        <a:rPr lang="en-US" sz="1600" b="0" i="0" u="none" strike="noStrike" kern="1200" baseline="0" dirty="0" smtClean="0">
                          <a:solidFill>
                            <a:schemeClr val="tx1"/>
                          </a:solidFill>
                          <a:latin typeface="+mn-lt"/>
                          <a:ea typeface="+mn-ea"/>
                          <a:cs typeface="+mn-cs"/>
                        </a:rPr>
                        <a:t>/brightness temperatures in the Imagery output.</a:t>
                      </a:r>
                      <a:endParaRPr lang="en-US" sz="1200" dirty="0"/>
                    </a:p>
                  </a:txBody>
                  <a:tcPr>
                    <a:solidFill>
                      <a:schemeClr val="bg1"/>
                    </a:solidFill>
                  </a:tcPr>
                </a:tc>
                <a:tc>
                  <a:txBody>
                    <a:bodyPr/>
                    <a:lstStyle/>
                    <a:p>
                      <a:pPr algn="ctr"/>
                      <a:endParaRPr lang="en-US" sz="1400" dirty="0"/>
                    </a:p>
                  </a:txBody>
                  <a:tcPr>
                    <a:solidFill>
                      <a:schemeClr val="bg1"/>
                    </a:solidFill>
                  </a:tcPr>
                </a:tc>
                <a:extLst>
                  <a:ext uri="{0D108BD9-81ED-4DB2-BD59-A6C34878D82A}">
                    <a16:rowId xmlns="" xmlns:a16="http://schemas.microsoft.com/office/drawing/2014/main" val="10001"/>
                  </a:ext>
                </a:extLst>
              </a:tr>
              <a:tr h="0">
                <a:tc>
                  <a:txBody>
                    <a:bodyPr/>
                    <a:lstStyle/>
                    <a:p>
                      <a:pPr algn="ctr"/>
                      <a:r>
                        <a:rPr lang="en-US" sz="1400" dirty="0" smtClean="0"/>
                        <a:t>9</a:t>
                      </a:r>
                      <a:endParaRPr lang="en-US" sz="1400" dirty="0"/>
                    </a:p>
                  </a:txBody>
                  <a:tcPr>
                    <a:solidFill>
                      <a:schemeClr val="bg1"/>
                    </a:solidFill>
                  </a:tcPr>
                </a:tc>
                <a:tc>
                  <a:txBody>
                    <a:bodyPr/>
                    <a:lstStyle/>
                    <a:p>
                      <a:r>
                        <a:rPr lang="en-US" sz="1800" b="1" i="0" u="none" strike="noStrike" kern="1200" baseline="0" dirty="0" smtClean="0">
                          <a:solidFill>
                            <a:schemeClr val="tx1"/>
                          </a:solidFill>
                          <a:latin typeface="+mn-lt"/>
                          <a:ea typeface="+mn-ea"/>
                          <a:cs typeface="+mn-cs"/>
                        </a:rPr>
                        <a:t>ABI-CONUS_CMI02: </a:t>
                      </a:r>
                      <a:r>
                        <a:rPr lang="en-US" sz="1600" b="0" i="0" u="none" strike="noStrike" kern="1200" baseline="0" dirty="0" smtClean="0">
                          <a:solidFill>
                            <a:schemeClr val="tx1"/>
                          </a:solidFill>
                          <a:latin typeface="+mn-lt"/>
                          <a:ea typeface="+mn-ea"/>
                          <a:cs typeface="+mn-cs"/>
                        </a:rPr>
                        <a:t>assess the accuracy and precision of the Imagery </a:t>
                      </a:r>
                      <a:r>
                        <a:rPr lang="en-US" sz="1600" b="1" i="0" u="none" strike="noStrike" kern="1200" baseline="0" dirty="0" smtClean="0">
                          <a:solidFill>
                            <a:schemeClr val="tx1"/>
                          </a:solidFill>
                          <a:latin typeface="+mn-lt"/>
                          <a:ea typeface="+mn-ea"/>
                          <a:cs typeface="+mn-cs"/>
                        </a:rPr>
                        <a:t>CONUS</a:t>
                      </a:r>
                      <a:r>
                        <a:rPr lang="en-US" sz="1600" b="0" i="0" u="none" strike="noStrike" kern="1200" baseline="0" dirty="0" smtClean="0">
                          <a:solidFill>
                            <a:schemeClr val="tx1"/>
                          </a:solidFill>
                          <a:latin typeface="+mn-lt"/>
                          <a:ea typeface="+mn-ea"/>
                          <a:cs typeface="+mn-cs"/>
                        </a:rPr>
                        <a:t> product, for each ABI band, over a large and wide range of representative conditions, to include quantitative consistency between the input L1b data and the output </a:t>
                      </a:r>
                      <a:r>
                        <a:rPr lang="en-US" sz="1600" b="0" i="0" u="none" strike="noStrike" kern="1200" baseline="0" dirty="0" err="1" smtClean="0">
                          <a:solidFill>
                            <a:schemeClr val="tx1"/>
                          </a:solidFill>
                          <a:latin typeface="+mn-lt"/>
                          <a:ea typeface="+mn-ea"/>
                          <a:cs typeface="+mn-cs"/>
                        </a:rPr>
                        <a:t>reflectances</a:t>
                      </a:r>
                      <a:r>
                        <a:rPr lang="en-US" sz="1600" b="0" i="0" u="none" strike="noStrike" kern="1200" baseline="0" dirty="0" smtClean="0">
                          <a:solidFill>
                            <a:schemeClr val="tx1"/>
                          </a:solidFill>
                          <a:latin typeface="+mn-lt"/>
                          <a:ea typeface="+mn-ea"/>
                          <a:cs typeface="+mn-cs"/>
                        </a:rPr>
                        <a:t>/brightness temperatures in the Imagery output.</a:t>
                      </a:r>
                      <a:endParaRPr lang="en-US" sz="1200" b="0" dirty="0"/>
                    </a:p>
                  </a:txBody>
                  <a:tcP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 </a:t>
                      </a:r>
                    </a:p>
                  </a:txBody>
                  <a:tcPr>
                    <a:solidFill>
                      <a:schemeClr val="bg1"/>
                    </a:solidFill>
                  </a:tcPr>
                </a:tc>
                <a:extLst>
                  <a:ext uri="{0D108BD9-81ED-4DB2-BD59-A6C34878D82A}">
                    <a16:rowId xmlns="" xmlns:a16="http://schemas.microsoft.com/office/drawing/2014/main" val="10002"/>
                  </a:ext>
                </a:extLst>
              </a:tr>
              <a:tr h="0">
                <a:tc>
                  <a:txBody>
                    <a:bodyPr/>
                    <a:lstStyle/>
                    <a:p>
                      <a:pPr algn="ctr"/>
                      <a:r>
                        <a:rPr lang="en-US" sz="1400" dirty="0" smtClean="0"/>
                        <a:t>10</a:t>
                      </a:r>
                      <a:endParaRPr lang="en-US" sz="1400" dirty="0"/>
                    </a:p>
                  </a:txBody>
                  <a:tcPr>
                    <a:solidFill>
                      <a:schemeClr val="bg1"/>
                    </a:solidFill>
                  </a:tcPr>
                </a:tc>
                <a:tc>
                  <a:txBody>
                    <a:bodyPr/>
                    <a:lstStyle/>
                    <a:p>
                      <a:r>
                        <a:rPr lang="en-US" sz="1800" b="1" i="0" u="none" strike="noStrike" kern="1200" baseline="0" dirty="0" smtClean="0">
                          <a:solidFill>
                            <a:schemeClr val="tx1"/>
                          </a:solidFill>
                          <a:latin typeface="+mn-lt"/>
                          <a:ea typeface="+mn-ea"/>
                          <a:cs typeface="+mn-cs"/>
                        </a:rPr>
                        <a:t>ABI-MESO_CMI02: </a:t>
                      </a:r>
                      <a:r>
                        <a:rPr lang="en-US" sz="1600" b="0" i="0" u="none" strike="noStrike" kern="1200" baseline="0" dirty="0" smtClean="0">
                          <a:solidFill>
                            <a:schemeClr val="tx1"/>
                          </a:solidFill>
                          <a:latin typeface="+mn-lt"/>
                          <a:ea typeface="+mn-ea"/>
                          <a:cs typeface="+mn-cs"/>
                        </a:rPr>
                        <a:t>assess the accuracy and precision of the Imagery </a:t>
                      </a:r>
                      <a:r>
                        <a:rPr lang="en-US" sz="1600" b="1" i="0" u="none" strike="noStrike" kern="1200" baseline="0" dirty="0" smtClean="0">
                          <a:solidFill>
                            <a:schemeClr val="tx1"/>
                          </a:solidFill>
                          <a:latin typeface="+mn-lt"/>
                          <a:ea typeface="+mn-ea"/>
                          <a:cs typeface="+mn-cs"/>
                        </a:rPr>
                        <a:t>mesoscale</a:t>
                      </a:r>
                      <a:r>
                        <a:rPr lang="en-US" sz="1600" b="0" i="0" u="none" strike="noStrike" kern="1200" baseline="0" dirty="0" smtClean="0">
                          <a:solidFill>
                            <a:schemeClr val="tx1"/>
                          </a:solidFill>
                          <a:latin typeface="+mn-lt"/>
                          <a:ea typeface="+mn-ea"/>
                          <a:cs typeface="+mn-cs"/>
                        </a:rPr>
                        <a:t> product, for each ABI band, over a large and wide range of representative conditions, to include quantitative consistency between the input L1b data and the output </a:t>
                      </a:r>
                      <a:r>
                        <a:rPr lang="en-US" sz="1600" b="0" i="0" u="none" strike="noStrike" kern="1200" baseline="0" dirty="0" err="1" smtClean="0">
                          <a:solidFill>
                            <a:schemeClr val="tx1"/>
                          </a:solidFill>
                          <a:latin typeface="+mn-lt"/>
                          <a:ea typeface="+mn-ea"/>
                          <a:cs typeface="+mn-cs"/>
                        </a:rPr>
                        <a:t>reflectances</a:t>
                      </a:r>
                      <a:r>
                        <a:rPr lang="en-US" sz="1600" b="0" i="0" u="none" strike="noStrike" kern="1200" baseline="0" dirty="0" smtClean="0">
                          <a:solidFill>
                            <a:schemeClr val="tx1"/>
                          </a:solidFill>
                          <a:latin typeface="+mn-lt"/>
                          <a:ea typeface="+mn-ea"/>
                          <a:cs typeface="+mn-cs"/>
                        </a:rPr>
                        <a:t>/brightness temperatures in the Imagery output.</a:t>
                      </a:r>
                      <a:endParaRPr lang="en-US" sz="1200" b="0" dirty="0"/>
                    </a:p>
                  </a:txBody>
                  <a:tcP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smtClean="0"/>
                    </a:p>
                  </a:txBody>
                  <a:tcPr>
                    <a:solidFill>
                      <a:schemeClr val="bg1"/>
                    </a:solidFill>
                  </a:tcPr>
                </a:tc>
                <a:extLst>
                  <a:ext uri="{0D108BD9-81ED-4DB2-BD59-A6C34878D82A}">
                    <a16:rowId xmlns="" xmlns:a16="http://schemas.microsoft.com/office/drawing/2014/main" val="10003"/>
                  </a:ext>
                </a:extLst>
              </a:tr>
            </a:tbl>
          </a:graphicData>
        </a:graphic>
      </p:graphicFrame>
      <p:sp>
        <p:nvSpPr>
          <p:cNvPr id="3" name="Slide Number Placeholder 2"/>
          <p:cNvSpPr>
            <a:spLocks noGrp="1"/>
          </p:cNvSpPr>
          <p:nvPr>
            <p:ph type="sldNum" sz="quarter" idx="12"/>
          </p:nvPr>
        </p:nvSpPr>
        <p:spPr/>
        <p:txBody>
          <a:bodyPr/>
          <a:lstStyle/>
          <a:p>
            <a:fld id="{615ADB79-25D6-47C0-AB51-22A13A0BBB50}" type="slidenum">
              <a:rPr lang="en-US" altLang="en-US" smtClean="0"/>
              <a:pPr/>
              <a:t>5</a:t>
            </a:fld>
            <a:endParaRPr lang="en-US" altLang="en-US"/>
          </a:p>
        </p:txBody>
      </p:sp>
      <p:sp>
        <p:nvSpPr>
          <p:cNvPr id="5" name="TextBox 4"/>
          <p:cNvSpPr txBox="1"/>
          <p:nvPr/>
        </p:nvSpPr>
        <p:spPr>
          <a:xfrm>
            <a:off x="697871" y="5661620"/>
            <a:ext cx="7739481" cy="1200329"/>
          </a:xfrm>
          <a:prstGeom prst="rect">
            <a:avLst/>
          </a:prstGeom>
          <a:noFill/>
        </p:spPr>
        <p:txBody>
          <a:bodyPr wrap="square" rtlCol="0">
            <a:spAutoFit/>
          </a:bodyPr>
          <a:lstStyle/>
          <a:p>
            <a:r>
              <a:rPr lang="en-US" dirty="0">
                <a:solidFill>
                  <a:srgbClr val="FFFF00"/>
                </a:solidFill>
              </a:rPr>
              <a:t>All Imagery tests to meet </a:t>
            </a:r>
            <a:r>
              <a:rPr lang="en-US" dirty="0" smtClean="0">
                <a:solidFill>
                  <a:srgbClr val="FFFF00"/>
                </a:solidFill>
              </a:rPr>
              <a:t>provisional were </a:t>
            </a:r>
            <a:r>
              <a:rPr lang="en-US" dirty="0">
                <a:solidFill>
                  <a:srgbClr val="FFFF00"/>
                </a:solidFill>
              </a:rPr>
              <a:t>done using ground system data </a:t>
            </a:r>
            <a:r>
              <a:rPr lang="en-US" dirty="0" smtClean="0">
                <a:solidFill>
                  <a:srgbClr val="FFFF00"/>
                </a:solidFill>
              </a:rPr>
              <a:t>from the operational environment (obtained either via </a:t>
            </a:r>
            <a:r>
              <a:rPr lang="en-US" dirty="0">
                <a:solidFill>
                  <a:srgbClr val="FFFF00"/>
                </a:solidFill>
              </a:rPr>
              <a:t>PDA, acquired at the UW-Madison and Colorado State Univ. via an automated </a:t>
            </a:r>
            <a:r>
              <a:rPr lang="en-US" dirty="0" err="1">
                <a:solidFill>
                  <a:srgbClr val="FFFF00"/>
                </a:solidFill>
              </a:rPr>
              <a:t>rsync</a:t>
            </a:r>
            <a:r>
              <a:rPr lang="en-US" dirty="0">
                <a:solidFill>
                  <a:srgbClr val="FFFF00"/>
                </a:solidFill>
              </a:rPr>
              <a:t> feed from </a:t>
            </a:r>
            <a:r>
              <a:rPr lang="en-US" dirty="0" smtClean="0">
                <a:solidFill>
                  <a:srgbClr val="FFFF00"/>
                </a:solidFill>
              </a:rPr>
              <a:t>NOAA/NESDIS/STAR or via GRB through the UW-Madison GRB </a:t>
            </a:r>
            <a:r>
              <a:rPr lang="en-US" dirty="0" err="1" smtClean="0">
                <a:solidFill>
                  <a:srgbClr val="FFFF00"/>
                </a:solidFill>
              </a:rPr>
              <a:t>ingestor</a:t>
            </a:r>
            <a:r>
              <a:rPr lang="en-US" dirty="0" smtClean="0">
                <a:solidFill>
                  <a:srgbClr val="FFFF00"/>
                </a:solidFill>
              </a:rPr>
              <a:t>).</a:t>
            </a:r>
            <a:endParaRPr lang="en-US" dirty="0">
              <a:solidFill>
                <a:srgbClr val="FFFF00"/>
              </a:solidFill>
            </a:endParaRPr>
          </a:p>
        </p:txBody>
      </p:sp>
    </p:spTree>
    <p:extLst>
      <p:ext uri="{BB962C8B-B14F-4D97-AF65-F5344CB8AC3E}">
        <p14:creationId xmlns:p14="http://schemas.microsoft.com/office/powerpoint/2010/main" val="31207625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260769"/>
            <a:ext cx="8229600" cy="2934950"/>
          </a:xfrm>
        </p:spPr>
      </p:pic>
      <p:sp>
        <p:nvSpPr>
          <p:cNvPr id="4" name="Footer Placeholder 3"/>
          <p:cNvSpPr>
            <a:spLocks noGrp="1"/>
          </p:cNvSpPr>
          <p:nvPr>
            <p:ph type="ftr" sz="quarter" idx="11"/>
          </p:nvPr>
        </p:nvSpPr>
        <p:spPr>
          <a:xfrm>
            <a:off x="1003300" y="6356350"/>
            <a:ext cx="7150100" cy="365125"/>
          </a:xfrm>
        </p:spPr>
        <p:txBody>
          <a:bodyPr/>
          <a:lstStyle/>
          <a:p>
            <a:pPr>
              <a:defRPr/>
            </a:pPr>
            <a:r>
              <a:rPr lang="en-US" dirty="0" smtClean="0"/>
              <a:t>These GOES-16 data are preliminary, non-operational data and are undergoing testing. Users bear all responsibility for inspecting the data prior to use and for the manner in which the data are utilized.</a:t>
            </a: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50</a:t>
            </a:fld>
            <a:endParaRPr lang="en-US" altLang="en-US"/>
          </a:p>
        </p:txBody>
      </p:sp>
      <p:sp>
        <p:nvSpPr>
          <p:cNvPr id="7" name="Title 1"/>
          <p:cNvSpPr>
            <a:spLocks noGrp="1"/>
          </p:cNvSpPr>
          <p:nvPr>
            <p:ph type="title"/>
          </p:nvPr>
        </p:nvSpPr>
        <p:spPr>
          <a:xfrm>
            <a:off x="445477" y="129807"/>
            <a:ext cx="8229600" cy="1143001"/>
          </a:xfrm>
        </p:spPr>
        <p:txBody>
          <a:bodyPr/>
          <a:lstStyle/>
          <a:p>
            <a:r>
              <a:rPr lang="en-US" dirty="0" smtClean="0"/>
              <a:t>“GOES-R </a:t>
            </a:r>
            <a:r>
              <a:rPr lang="en-US" dirty="0"/>
              <a:t>must produce Imagery </a:t>
            </a:r>
            <a:r>
              <a:rPr lang="en-US" dirty="0" smtClean="0"/>
              <a:t/>
            </a:r>
            <a:br>
              <a:rPr lang="en-US" dirty="0" smtClean="0"/>
            </a:br>
            <a:r>
              <a:rPr lang="en-US" dirty="0" smtClean="0"/>
              <a:t>at least of </a:t>
            </a:r>
            <a:r>
              <a:rPr lang="en-US" dirty="0"/>
              <a:t>similar quality to </a:t>
            </a:r>
            <a:r>
              <a:rPr lang="en-US" dirty="0" smtClean="0"/>
              <a:t>GOES”</a:t>
            </a:r>
            <a:endParaRPr lang="en-US" dirty="0"/>
          </a:p>
        </p:txBody>
      </p:sp>
    </p:spTree>
    <p:extLst>
      <p:ext uri="{BB962C8B-B14F-4D97-AF65-F5344CB8AC3E}">
        <p14:creationId xmlns:p14="http://schemas.microsoft.com/office/powerpoint/2010/main" val="1427659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2171" b="16668"/>
          <a:stretch/>
        </p:blipFill>
        <p:spPr>
          <a:xfrm>
            <a:off x="392620" y="881140"/>
            <a:ext cx="8372350" cy="5120640"/>
          </a:xfrm>
        </p:spPr>
      </p:pic>
      <p:sp>
        <p:nvSpPr>
          <p:cNvPr id="2" name="Title 1"/>
          <p:cNvSpPr>
            <a:spLocks noGrp="1"/>
          </p:cNvSpPr>
          <p:nvPr>
            <p:ph type="title"/>
          </p:nvPr>
        </p:nvSpPr>
        <p:spPr/>
        <p:txBody>
          <a:bodyPr/>
          <a:lstStyle/>
          <a:p>
            <a:r>
              <a:rPr lang="en-US" dirty="0" smtClean="0"/>
              <a:t>GOES-16 as GOES-East</a:t>
            </a: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51</a:t>
            </a:fld>
            <a:endParaRPr lang="en-US" altLang="en-US"/>
          </a:p>
        </p:txBody>
      </p:sp>
      <p:sp>
        <p:nvSpPr>
          <p:cNvPr id="7" name="TextBox 6"/>
          <p:cNvSpPr txBox="1"/>
          <p:nvPr/>
        </p:nvSpPr>
        <p:spPr>
          <a:xfrm>
            <a:off x="392620" y="5930607"/>
            <a:ext cx="8372350" cy="923330"/>
          </a:xfrm>
          <a:prstGeom prst="rect">
            <a:avLst/>
          </a:prstGeom>
          <a:noFill/>
        </p:spPr>
        <p:txBody>
          <a:bodyPr wrap="square" rtlCol="0">
            <a:spAutoFit/>
          </a:bodyPr>
          <a:lstStyle/>
          <a:p>
            <a:r>
              <a:rPr lang="en-US" dirty="0" smtClean="0">
                <a:solidFill>
                  <a:schemeClr val="bg1"/>
                </a:solidFill>
              </a:rPr>
              <a:t>With GOES-16 as GOES-East, the optimal satellite to use based on pixel resolution.</a:t>
            </a:r>
          </a:p>
          <a:p>
            <a:r>
              <a:rPr lang="en-US" dirty="0" smtClean="0">
                <a:solidFill>
                  <a:schemeClr val="bg1"/>
                </a:solidFill>
              </a:rPr>
              <a:t>But of course GOES-16 has better spectral &amp; temporal resolution, even if it does not have better spatial resolution over some locations.</a:t>
            </a:r>
            <a:endParaRPr lang="en-US" dirty="0">
              <a:solidFill>
                <a:schemeClr val="bg1"/>
              </a:solidFill>
            </a:endParaRPr>
          </a:p>
        </p:txBody>
      </p:sp>
    </p:spTree>
    <p:extLst>
      <p:ext uri="{BB962C8B-B14F-4D97-AF65-F5344CB8AC3E}">
        <p14:creationId xmlns:p14="http://schemas.microsoft.com/office/powerpoint/2010/main" val="29699755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0483"/>
            <a:ext cx="8229600" cy="1143001"/>
          </a:xfrm>
        </p:spPr>
        <p:txBody>
          <a:bodyPr/>
          <a:lstStyle/>
          <a:p>
            <a:r>
              <a:rPr lang="en-US" dirty="0"/>
              <a:t>Quantitatively compare </a:t>
            </a:r>
            <a:r>
              <a:rPr lang="en-US" dirty="0" smtClean="0"/>
              <a:t>(CMI) </a:t>
            </a:r>
            <a:br>
              <a:rPr lang="en-US" dirty="0" smtClean="0"/>
            </a:br>
            <a:r>
              <a:rPr lang="en-US" dirty="0" smtClean="0"/>
              <a:t>between CMIP files and </a:t>
            </a:r>
            <a:r>
              <a:rPr lang="en-US" dirty="0"/>
              <a:t>that </a:t>
            </a:r>
            <a:r>
              <a:rPr lang="en-US" dirty="0" smtClean="0"/>
              <a:t/>
            </a:r>
            <a:br>
              <a:rPr lang="en-US" dirty="0" smtClean="0"/>
            </a:br>
            <a:r>
              <a:rPr lang="en-US" dirty="0" smtClean="0"/>
              <a:t>produced </a:t>
            </a:r>
            <a:r>
              <a:rPr lang="en-US" dirty="0"/>
              <a:t>from </a:t>
            </a:r>
            <a:r>
              <a:rPr lang="en-US" dirty="0" smtClean="0"/>
              <a:t>L1b…</a:t>
            </a:r>
            <a:endParaRPr lang="en-US" dirty="0"/>
          </a:p>
        </p:txBody>
      </p:sp>
      <p:sp>
        <p:nvSpPr>
          <p:cNvPr id="3" name="Content Placeholder 2"/>
          <p:cNvSpPr>
            <a:spLocks noGrp="1"/>
          </p:cNvSpPr>
          <p:nvPr>
            <p:ph idx="1"/>
          </p:nvPr>
        </p:nvSpPr>
        <p:spPr>
          <a:xfrm>
            <a:off x="457200" y="1863845"/>
            <a:ext cx="8229600" cy="4525962"/>
          </a:xfrm>
        </p:spPr>
        <p:txBody>
          <a:bodyPr/>
          <a:lstStyle/>
          <a:p>
            <a:r>
              <a:rPr lang="en-US" dirty="0" smtClean="0"/>
              <a:t>This was done for the PLPT tests 08-10.</a:t>
            </a:r>
          </a:p>
          <a:p>
            <a:pPr lvl="1"/>
            <a:r>
              <a:rPr lang="en-US" dirty="0" smtClean="0"/>
              <a:t>PLPT-08 Full Disk</a:t>
            </a:r>
          </a:p>
          <a:p>
            <a:pPr lvl="1"/>
            <a:r>
              <a:rPr lang="en-US" dirty="0" smtClean="0"/>
              <a:t>PLPT-09 CONUS</a:t>
            </a:r>
          </a:p>
          <a:p>
            <a:pPr lvl="1"/>
            <a:r>
              <a:rPr lang="en-US" dirty="0" smtClean="0"/>
              <a:t>PLPT-10 Mesoscale</a:t>
            </a: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52</a:t>
            </a:fld>
            <a:endParaRPr lang="en-US" altLang="en-US"/>
          </a:p>
        </p:txBody>
      </p:sp>
    </p:spTree>
    <p:extLst>
      <p:ext uri="{BB962C8B-B14F-4D97-AF65-F5344CB8AC3E}">
        <p14:creationId xmlns:p14="http://schemas.microsoft.com/office/powerpoint/2010/main" val="30364465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 4 CONUS vs Full Disk</a:t>
            </a:r>
            <a:endParaRPr lang="en-US" dirty="0"/>
          </a:p>
        </p:txBody>
      </p:sp>
      <p:sp>
        <p:nvSpPr>
          <p:cNvPr id="3" name="Content Placeholder 2"/>
          <p:cNvSpPr>
            <a:spLocks noGrp="1"/>
          </p:cNvSpPr>
          <p:nvPr>
            <p:ph idx="1"/>
          </p:nvPr>
        </p:nvSpPr>
        <p:spPr>
          <a:xfrm>
            <a:off x="457200" y="1465262"/>
            <a:ext cx="8229600" cy="5126037"/>
          </a:xfrm>
        </p:spPr>
        <p:txBody>
          <a:bodyPr>
            <a:normAutofit fontScale="77500" lnSpcReduction="20000"/>
          </a:bodyPr>
          <a:lstStyle/>
          <a:p>
            <a:r>
              <a:rPr lang="en-US" dirty="0" smtClean="0"/>
              <a:t>Not an official PLPT</a:t>
            </a:r>
          </a:p>
          <a:p>
            <a:endParaRPr lang="en-US" dirty="0" smtClean="0"/>
          </a:p>
          <a:p>
            <a:r>
              <a:rPr lang="en-US" dirty="0" smtClean="0"/>
              <a:t>In Mode 4, there are CONUS files generated every 5 minutes from the full disk files.</a:t>
            </a:r>
          </a:p>
          <a:p>
            <a:pPr lvl="1"/>
            <a:r>
              <a:rPr lang="en-US" dirty="0" smtClean="0"/>
              <a:t>The CONUS is simply extracted from the full-disk, not scanned separately.</a:t>
            </a:r>
          </a:p>
          <a:p>
            <a:pPr lvl="1"/>
            <a:r>
              <a:rPr lang="en-US" dirty="0" smtClean="0"/>
              <a:t>The CONUS file should exactly match the values from the Full Disk for the same location.</a:t>
            </a:r>
          </a:p>
          <a:p>
            <a:pPr lvl="1"/>
            <a:endParaRPr lang="en-US" dirty="0"/>
          </a:p>
          <a:p>
            <a:r>
              <a:rPr lang="en-US" dirty="0" smtClean="0"/>
              <a:t>This was tested on April 23 when GOES-16 was in Mode 4.</a:t>
            </a:r>
          </a:p>
          <a:p>
            <a:pPr lvl="1"/>
            <a:r>
              <a:rPr lang="en-US" dirty="0" smtClean="0"/>
              <a:t>All bands had perfect matches between CONUS and Full Disk</a:t>
            </a:r>
          </a:p>
          <a:p>
            <a:pPr lvl="1"/>
            <a:r>
              <a:rPr lang="en-US" dirty="0" smtClean="0"/>
              <a:t>Glance comparisons can be found here: </a:t>
            </a:r>
          </a:p>
          <a:p>
            <a:pPr lvl="1"/>
            <a:r>
              <a:rPr lang="en-US" dirty="0"/>
              <a:t>https://www.ssec.wisc.edu/grafiir/goesr/MODE4/FD_CONUS</a:t>
            </a:r>
            <a:r>
              <a:rPr lang="en-US" dirty="0" smtClean="0"/>
              <a:t>/</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53</a:t>
            </a:fld>
            <a:endParaRPr lang="en-US" altLang="en-US"/>
          </a:p>
        </p:txBody>
      </p:sp>
    </p:spTree>
    <p:extLst>
      <p:ext uri="{BB962C8B-B14F-4D97-AF65-F5344CB8AC3E}">
        <p14:creationId xmlns:p14="http://schemas.microsoft.com/office/powerpoint/2010/main" val="19236446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86"/>
            <a:ext cx="8229600" cy="1143001"/>
          </a:xfrm>
        </p:spPr>
        <p:txBody>
          <a:bodyPr/>
          <a:lstStyle/>
          <a:p>
            <a:r>
              <a:rPr lang="en-US" dirty="0" smtClean="0"/>
              <a:t>“Path to Provisional” from Beta</a:t>
            </a:r>
            <a:endParaRPr lang="en-US" dirty="0"/>
          </a:p>
        </p:txBody>
      </p:sp>
      <p:sp>
        <p:nvSpPr>
          <p:cNvPr id="3" name="Content Placeholder 2"/>
          <p:cNvSpPr>
            <a:spLocks noGrp="1"/>
          </p:cNvSpPr>
          <p:nvPr>
            <p:ph idx="1"/>
          </p:nvPr>
        </p:nvSpPr>
        <p:spPr>
          <a:xfrm>
            <a:off x="457200" y="1157776"/>
            <a:ext cx="8229600" cy="5297829"/>
          </a:xfrm>
        </p:spPr>
        <p:txBody>
          <a:bodyPr>
            <a:normAutofit/>
          </a:bodyPr>
          <a:lstStyle/>
          <a:p>
            <a:pPr marL="233363" indent="-233363"/>
            <a:r>
              <a:rPr lang="en-US" sz="2400" dirty="0" smtClean="0"/>
              <a:t>AWG Imagery noted these </a:t>
            </a:r>
            <a:r>
              <a:rPr lang="en-US" sz="2400" dirty="0"/>
              <a:t>issues </a:t>
            </a:r>
            <a:r>
              <a:rPr lang="en-US" sz="2400" dirty="0" smtClean="0"/>
              <a:t>at the Beta PS-PVR:</a:t>
            </a:r>
          </a:p>
          <a:p>
            <a:pPr marL="633413" lvl="1" indent="-233363"/>
            <a:r>
              <a:rPr lang="en-US" sz="2000" dirty="0" smtClean="0"/>
              <a:t>Inconsistencies between L1b radiances and L2 CMI</a:t>
            </a:r>
          </a:p>
          <a:p>
            <a:pPr marL="1033463" lvl="2" indent="-233363"/>
            <a:r>
              <a:rPr lang="en-US" sz="1600" dirty="0" smtClean="0"/>
              <a:t>Conversion factors to CMI are not up to date in both L1b and L2 files.</a:t>
            </a:r>
          </a:p>
          <a:p>
            <a:pPr marL="1033463" lvl="2" indent="-233363"/>
            <a:r>
              <a:rPr lang="en-US" sz="1600" dirty="0" smtClean="0"/>
              <a:t>Bit depths between some bands of L1b and CMI are different.</a:t>
            </a:r>
          </a:p>
          <a:p>
            <a:pPr marL="1033463" lvl="2" indent="-233363"/>
            <a:r>
              <a:rPr lang="en-US" sz="1600" dirty="0" smtClean="0"/>
              <a:t>Min/Max ranges of L2 CMI do not match L1b files.</a:t>
            </a:r>
          </a:p>
          <a:p>
            <a:pPr marL="633413" lvl="1" indent="-233363"/>
            <a:r>
              <a:rPr lang="en-US" sz="2000" dirty="0" smtClean="0"/>
              <a:t>Co-registration</a:t>
            </a:r>
          </a:p>
          <a:p>
            <a:pPr marL="633413" lvl="1" indent="-233363"/>
            <a:r>
              <a:rPr lang="en-US" sz="2000" dirty="0" smtClean="0"/>
              <a:t>Image to image navigation</a:t>
            </a:r>
            <a:endParaRPr lang="en-US" sz="1600" dirty="0" smtClean="0"/>
          </a:p>
          <a:p>
            <a:pPr marL="633413" lvl="1" indent="-233363"/>
            <a:r>
              <a:rPr lang="en-US" sz="2000" dirty="0" smtClean="0"/>
              <a:t>“</a:t>
            </a:r>
            <a:r>
              <a:rPr lang="en-US" sz="2000" dirty="0"/>
              <a:t>Sheared” </a:t>
            </a:r>
            <a:r>
              <a:rPr lang="en-US" sz="2000" dirty="0" smtClean="0"/>
              <a:t>images</a:t>
            </a:r>
          </a:p>
          <a:p>
            <a:pPr marL="633413" lvl="1" indent="-233363"/>
            <a:r>
              <a:rPr lang="en-US" sz="2000" dirty="0"/>
              <a:t>Striping in several </a:t>
            </a:r>
            <a:r>
              <a:rPr lang="en-US" sz="2000" dirty="0" smtClean="0"/>
              <a:t>bands</a:t>
            </a:r>
          </a:p>
          <a:p>
            <a:pPr marL="633413" lvl="1" indent="-233363"/>
            <a:r>
              <a:rPr lang="en-US" sz="2000" dirty="0" smtClean="0"/>
              <a:t>Stray Light</a:t>
            </a:r>
            <a:endParaRPr lang="en-US" sz="2000" dirty="0"/>
          </a:p>
          <a:p>
            <a:pPr marL="633413" lvl="1" indent="-233363"/>
            <a:r>
              <a:rPr lang="en-US" sz="2000" dirty="0" smtClean="0"/>
              <a:t>Inconsistent Central Wavelengths between single and multi-band.</a:t>
            </a:r>
          </a:p>
          <a:p>
            <a:pPr marL="633413" lvl="1" indent="-233363"/>
            <a:r>
              <a:rPr lang="en-US" sz="2000" dirty="0" smtClean="0"/>
              <a:t>Multiband does not have downscaling method.</a:t>
            </a:r>
            <a:endParaRPr lang="en-US" sz="2000" dirty="0"/>
          </a:p>
          <a:p>
            <a:pPr marL="633413" lvl="1" indent="-233363"/>
            <a:r>
              <a:rPr lang="en-US" sz="2000" dirty="0" smtClean="0"/>
              <a:t>DQF inconsistent in space</a:t>
            </a:r>
          </a:p>
          <a:p>
            <a:pPr marL="633413" lvl="1" indent="-233363"/>
            <a:r>
              <a:rPr lang="en-US" sz="2000" dirty="0" smtClean="0"/>
              <a:t>Slightly different start times for given image set of 16 bands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54</a:t>
            </a:fld>
            <a:endParaRPr lang="en-US" altLang="en-US" dirty="0"/>
          </a:p>
        </p:txBody>
      </p:sp>
    </p:spTree>
    <p:extLst>
      <p:ext uri="{BB962C8B-B14F-4D97-AF65-F5344CB8AC3E}">
        <p14:creationId xmlns:p14="http://schemas.microsoft.com/office/powerpoint/2010/main" val="3017897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86"/>
            <a:ext cx="8229600" cy="1143001"/>
          </a:xfrm>
        </p:spPr>
        <p:txBody>
          <a:bodyPr/>
          <a:lstStyle/>
          <a:p>
            <a:r>
              <a:rPr lang="en-US" dirty="0" smtClean="0"/>
              <a:t>“Path to Provisional” from Beta</a:t>
            </a:r>
            <a:endParaRPr lang="en-US" dirty="0"/>
          </a:p>
        </p:txBody>
      </p:sp>
      <p:sp>
        <p:nvSpPr>
          <p:cNvPr id="3" name="Content Placeholder 2"/>
          <p:cNvSpPr>
            <a:spLocks noGrp="1"/>
          </p:cNvSpPr>
          <p:nvPr>
            <p:ph idx="1"/>
          </p:nvPr>
        </p:nvSpPr>
        <p:spPr>
          <a:xfrm>
            <a:off x="457200" y="1157776"/>
            <a:ext cx="8229600" cy="5297829"/>
          </a:xfrm>
        </p:spPr>
        <p:txBody>
          <a:bodyPr>
            <a:normAutofit/>
          </a:bodyPr>
          <a:lstStyle/>
          <a:p>
            <a:pPr marL="233363" indent="-233363"/>
            <a:r>
              <a:rPr lang="en-US" sz="2400" dirty="0" smtClean="0"/>
              <a:t>AWG Imagery noted these </a:t>
            </a:r>
            <a:r>
              <a:rPr lang="en-US" sz="2400" dirty="0"/>
              <a:t>issues </a:t>
            </a:r>
            <a:r>
              <a:rPr lang="en-US" sz="2400" dirty="0" smtClean="0"/>
              <a:t>at the Beta PS-PVR:</a:t>
            </a:r>
          </a:p>
          <a:p>
            <a:pPr marL="633413" lvl="1" indent="-233363"/>
            <a:r>
              <a:rPr lang="en-US" sz="2000" dirty="0" smtClean="0">
                <a:solidFill>
                  <a:srgbClr val="FFFF00"/>
                </a:solidFill>
              </a:rPr>
              <a:t>Inconsistencies between L1b radiances and L2 CMI</a:t>
            </a:r>
          </a:p>
          <a:p>
            <a:pPr marL="1033463" lvl="2" indent="-233363"/>
            <a:r>
              <a:rPr lang="en-US" sz="1600" dirty="0" smtClean="0">
                <a:solidFill>
                  <a:srgbClr val="00B050"/>
                </a:solidFill>
              </a:rPr>
              <a:t>Conversion factors to CMI are not up to date in both L1b and L2 files.</a:t>
            </a:r>
          </a:p>
          <a:p>
            <a:pPr marL="1033463" lvl="2" indent="-233363"/>
            <a:r>
              <a:rPr lang="en-US" sz="1600" dirty="0" smtClean="0">
                <a:solidFill>
                  <a:srgbClr val="FFFF00"/>
                </a:solidFill>
              </a:rPr>
              <a:t>Bit depths between some bands of L1b and CMI are different.</a:t>
            </a:r>
          </a:p>
          <a:p>
            <a:pPr marL="1033463" lvl="2" indent="-233363"/>
            <a:r>
              <a:rPr lang="en-US" sz="1600" dirty="0" smtClean="0">
                <a:solidFill>
                  <a:srgbClr val="FFFF00"/>
                </a:solidFill>
              </a:rPr>
              <a:t>Min/Max ranges of L2 CMI do not match L1b files.</a:t>
            </a:r>
          </a:p>
          <a:p>
            <a:pPr marL="633413" lvl="1" indent="-233363"/>
            <a:r>
              <a:rPr lang="en-US" sz="2000" dirty="0" smtClean="0">
                <a:solidFill>
                  <a:srgbClr val="FFFF00"/>
                </a:solidFill>
              </a:rPr>
              <a:t>Co-registration</a:t>
            </a:r>
          </a:p>
          <a:p>
            <a:pPr marL="633413" lvl="1" indent="-233363"/>
            <a:r>
              <a:rPr lang="en-US" sz="2000" dirty="0" smtClean="0">
                <a:solidFill>
                  <a:srgbClr val="FFFF00"/>
                </a:solidFill>
              </a:rPr>
              <a:t>Image to image navigation</a:t>
            </a:r>
            <a:endParaRPr lang="en-US" sz="1600" dirty="0" smtClean="0">
              <a:solidFill>
                <a:srgbClr val="FFFF00"/>
              </a:solidFill>
            </a:endParaRPr>
          </a:p>
          <a:p>
            <a:pPr marL="633413" lvl="1" indent="-233363"/>
            <a:r>
              <a:rPr lang="en-US" sz="2000" dirty="0" smtClean="0">
                <a:solidFill>
                  <a:srgbClr val="00B050"/>
                </a:solidFill>
              </a:rPr>
              <a:t>“</a:t>
            </a:r>
            <a:r>
              <a:rPr lang="en-US" sz="2000" dirty="0">
                <a:solidFill>
                  <a:srgbClr val="00B050"/>
                </a:solidFill>
              </a:rPr>
              <a:t>Sheared” </a:t>
            </a:r>
            <a:r>
              <a:rPr lang="en-US" sz="2000" dirty="0" smtClean="0">
                <a:solidFill>
                  <a:srgbClr val="00B050"/>
                </a:solidFill>
              </a:rPr>
              <a:t>images</a:t>
            </a:r>
          </a:p>
          <a:p>
            <a:pPr marL="633413" lvl="1" indent="-233363"/>
            <a:r>
              <a:rPr lang="en-US" sz="2000" dirty="0">
                <a:solidFill>
                  <a:srgbClr val="FFFF00"/>
                </a:solidFill>
              </a:rPr>
              <a:t>Striping in several </a:t>
            </a:r>
            <a:r>
              <a:rPr lang="en-US" sz="2000" dirty="0" smtClean="0">
                <a:solidFill>
                  <a:srgbClr val="FFFF00"/>
                </a:solidFill>
              </a:rPr>
              <a:t>bands</a:t>
            </a:r>
          </a:p>
          <a:p>
            <a:pPr marL="633413" lvl="1" indent="-233363"/>
            <a:r>
              <a:rPr lang="en-US" sz="2000" dirty="0" smtClean="0">
                <a:solidFill>
                  <a:srgbClr val="FFFF00"/>
                </a:solidFill>
              </a:rPr>
              <a:t>Stray Light</a:t>
            </a:r>
            <a:endParaRPr lang="en-US" sz="2000" dirty="0">
              <a:solidFill>
                <a:srgbClr val="FFFF00"/>
              </a:solidFill>
            </a:endParaRPr>
          </a:p>
          <a:p>
            <a:pPr marL="633413" lvl="1" indent="-233363"/>
            <a:r>
              <a:rPr lang="en-US" sz="2000" dirty="0" smtClean="0">
                <a:solidFill>
                  <a:srgbClr val="FFFF00"/>
                </a:solidFill>
              </a:rPr>
              <a:t>Inconsistent Central Wavelengths between single and multi-band.</a:t>
            </a:r>
          </a:p>
          <a:p>
            <a:pPr marL="633413" lvl="1" indent="-233363"/>
            <a:r>
              <a:rPr lang="en-US" sz="2000" dirty="0" smtClean="0">
                <a:solidFill>
                  <a:srgbClr val="FFFF00"/>
                </a:solidFill>
              </a:rPr>
              <a:t>Multiband does not have downscaling method.</a:t>
            </a:r>
            <a:endParaRPr lang="en-US" sz="2000" dirty="0">
              <a:solidFill>
                <a:srgbClr val="FFFF00"/>
              </a:solidFill>
            </a:endParaRPr>
          </a:p>
          <a:p>
            <a:pPr marL="633413" lvl="1" indent="-233363"/>
            <a:r>
              <a:rPr lang="en-US" sz="2000" dirty="0" smtClean="0">
                <a:solidFill>
                  <a:srgbClr val="FFFF00"/>
                </a:solidFill>
              </a:rPr>
              <a:t>DQF inconsistent in space</a:t>
            </a:r>
          </a:p>
          <a:p>
            <a:pPr marL="633413" lvl="1" indent="-233363"/>
            <a:r>
              <a:rPr lang="en-US" sz="2000" dirty="0" smtClean="0">
                <a:solidFill>
                  <a:srgbClr val="FFFF00"/>
                </a:solidFill>
              </a:rPr>
              <a:t>Slightly different start times for given image set of 16 bands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55</a:t>
            </a:fld>
            <a:endParaRPr lang="en-US" altLang="en-US" dirty="0"/>
          </a:p>
        </p:txBody>
      </p:sp>
      <p:sp>
        <p:nvSpPr>
          <p:cNvPr id="5" name="TextBox 4"/>
          <p:cNvSpPr txBox="1"/>
          <p:nvPr/>
        </p:nvSpPr>
        <p:spPr>
          <a:xfrm>
            <a:off x="7659511" y="2805288"/>
            <a:ext cx="1405467" cy="1200329"/>
          </a:xfrm>
          <a:prstGeom prst="rect">
            <a:avLst/>
          </a:prstGeom>
          <a:noFill/>
        </p:spPr>
        <p:txBody>
          <a:bodyPr wrap="square" rtlCol="0">
            <a:spAutoFit/>
          </a:bodyPr>
          <a:lstStyle/>
          <a:p>
            <a:r>
              <a:rPr lang="en-US" dirty="0" smtClean="0">
                <a:solidFill>
                  <a:srgbClr val="00B050"/>
                </a:solidFill>
              </a:rPr>
              <a:t>Resolved</a:t>
            </a:r>
          </a:p>
          <a:p>
            <a:r>
              <a:rPr lang="en-US" dirty="0" smtClean="0">
                <a:solidFill>
                  <a:srgbClr val="FFFF00"/>
                </a:solidFill>
              </a:rPr>
              <a:t>In Process</a:t>
            </a:r>
          </a:p>
          <a:p>
            <a:r>
              <a:rPr lang="en-US" dirty="0" smtClean="0">
                <a:solidFill>
                  <a:srgbClr val="FF0000"/>
                </a:solidFill>
              </a:rPr>
              <a:t>Unresolved</a:t>
            </a:r>
          </a:p>
          <a:p>
            <a:r>
              <a:rPr lang="en-US" dirty="0" smtClean="0">
                <a:solidFill>
                  <a:schemeClr val="bg1"/>
                </a:solidFill>
              </a:rPr>
              <a:t>Since Beta</a:t>
            </a:r>
            <a:endParaRPr lang="en-US" dirty="0">
              <a:solidFill>
                <a:schemeClr val="bg1"/>
              </a:solidFill>
            </a:endParaRPr>
          </a:p>
        </p:txBody>
      </p:sp>
    </p:spTree>
    <p:extLst>
      <p:ext uri="{BB962C8B-B14F-4D97-AF65-F5344CB8AC3E}">
        <p14:creationId xmlns:p14="http://schemas.microsoft.com/office/powerpoint/2010/main" val="21866609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368" y="22058"/>
            <a:ext cx="5991225" cy="1143001"/>
          </a:xfrm>
        </p:spPr>
        <p:txBody>
          <a:bodyPr/>
          <a:lstStyle/>
          <a:p>
            <a:r>
              <a:rPr lang="en-US" sz="3200" dirty="0" smtClean="0"/>
              <a:t>Instrument/GPA Issues Identified </a:t>
            </a:r>
            <a:br>
              <a:rPr lang="en-US" sz="3200" dirty="0" smtClean="0"/>
            </a:br>
            <a:r>
              <a:rPr lang="en-US" sz="3200" dirty="0" smtClean="0"/>
              <a:t>Pre-launch and Resolution Status</a:t>
            </a:r>
            <a:endParaRPr lang="en-US" sz="3200" dirty="0"/>
          </a:p>
        </p:txBody>
      </p:sp>
      <p:graphicFrame>
        <p:nvGraphicFramePr>
          <p:cNvPr id="5" name="Table 4"/>
          <p:cNvGraphicFramePr>
            <a:graphicFrameLocks noGrp="1"/>
          </p:cNvGraphicFramePr>
          <p:nvPr>
            <p:extLst/>
          </p:nvPr>
        </p:nvGraphicFramePr>
        <p:xfrm>
          <a:off x="270358" y="1167715"/>
          <a:ext cx="8616778" cy="2246300"/>
        </p:xfrm>
        <a:graphic>
          <a:graphicData uri="http://schemas.openxmlformats.org/drawingml/2006/table">
            <a:tbl>
              <a:tblPr>
                <a:tableStyleId>{5C22544A-7EE6-4342-B048-85BDC9FD1C3A}</a:tableStyleId>
              </a:tblPr>
              <a:tblGrid>
                <a:gridCol w="1037379">
                  <a:extLst>
                    <a:ext uri="{9D8B030D-6E8A-4147-A177-3AD203B41FA5}">
                      <a16:colId xmlns="" xmlns:a16="http://schemas.microsoft.com/office/drawing/2014/main" val="20000"/>
                    </a:ext>
                  </a:extLst>
                </a:gridCol>
                <a:gridCol w="3638868">
                  <a:extLst>
                    <a:ext uri="{9D8B030D-6E8A-4147-A177-3AD203B41FA5}">
                      <a16:colId xmlns="" xmlns:a16="http://schemas.microsoft.com/office/drawing/2014/main" val="20001"/>
                    </a:ext>
                  </a:extLst>
                </a:gridCol>
                <a:gridCol w="735738">
                  <a:extLst>
                    <a:ext uri="{9D8B030D-6E8A-4147-A177-3AD203B41FA5}">
                      <a16:colId xmlns="" xmlns:a16="http://schemas.microsoft.com/office/drawing/2014/main" val="20002"/>
                    </a:ext>
                  </a:extLst>
                </a:gridCol>
                <a:gridCol w="3204793">
                  <a:extLst>
                    <a:ext uri="{9D8B030D-6E8A-4147-A177-3AD203B41FA5}">
                      <a16:colId xmlns="" xmlns:a16="http://schemas.microsoft.com/office/drawing/2014/main" val="20003"/>
                    </a:ext>
                  </a:extLst>
                </a:gridCol>
              </a:tblGrid>
              <a:tr h="357918">
                <a:tc>
                  <a:txBody>
                    <a:bodyPr/>
                    <a:lstStyle/>
                    <a:p>
                      <a:pPr algn="ctr" fontAlgn="ctr"/>
                      <a:r>
                        <a:rPr lang="en-US" sz="1200" b="1" u="none" strike="noStrike" dirty="0">
                          <a:solidFill>
                            <a:schemeClr val="bg1"/>
                          </a:solidFill>
                          <a:effectLst/>
                        </a:rPr>
                        <a:t>Title</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u="none" strike="noStrike" dirty="0">
                          <a:solidFill>
                            <a:schemeClr val="bg1"/>
                          </a:solidFill>
                          <a:effectLst/>
                        </a:rPr>
                        <a:t>Description</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u="none" strike="noStrike" dirty="0">
                          <a:solidFill>
                            <a:schemeClr val="bg1"/>
                          </a:solidFill>
                          <a:effectLst/>
                        </a:rPr>
                        <a:t>Status</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u="none" strike="noStrike" dirty="0" smtClean="0">
                          <a:solidFill>
                            <a:schemeClr val="bg1"/>
                          </a:solidFill>
                          <a:effectLst/>
                        </a:rPr>
                        <a:t>Mitigation</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 xmlns:a16="http://schemas.microsoft.com/office/drawing/2014/main" val="10000"/>
                  </a:ext>
                </a:extLst>
              </a:tr>
              <a:tr h="389723">
                <a:tc>
                  <a:txBody>
                    <a:bodyPr/>
                    <a:lstStyle/>
                    <a:p>
                      <a:pPr algn="ctr" fontAlgn="ctr"/>
                      <a:r>
                        <a:rPr lang="en-US" sz="1200" b="0" i="0" u="none" strike="noStrike" dirty="0" smtClean="0">
                          <a:solidFill>
                            <a:srgbClr val="000000"/>
                          </a:solidFill>
                          <a:effectLst/>
                          <a:latin typeface="+mn-lt"/>
                        </a:rPr>
                        <a:t>Inconsistencies between</a:t>
                      </a:r>
                      <a:r>
                        <a:rPr lang="en-US" sz="1200" b="0" i="0" u="none" strike="noStrike" baseline="0" dirty="0" smtClean="0">
                          <a:solidFill>
                            <a:srgbClr val="000000"/>
                          </a:solidFill>
                          <a:effectLst/>
                          <a:latin typeface="+mn-lt"/>
                        </a:rPr>
                        <a:t> L1b and L2</a:t>
                      </a:r>
                      <a:endParaRPr lang="en-US" sz="1200" b="0" i="0" u="none" strike="noStrike" dirty="0" smtClean="0">
                        <a:solidFill>
                          <a:srgbClr val="000000"/>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lvl="2" indent="0"/>
                      <a:r>
                        <a:rPr lang="en-US" sz="1200" b="0" dirty="0" smtClean="0"/>
                        <a:t> Conversion factors to CMI are not up to date in both L1b</a:t>
                      </a:r>
                      <a:br>
                        <a:rPr lang="en-US" sz="1200" b="0" dirty="0" smtClean="0"/>
                      </a:br>
                      <a:r>
                        <a:rPr lang="en-US" sz="1200" b="0" dirty="0" smtClean="0"/>
                        <a:t> and L2 files.</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200" b="0" i="0" u="none" strike="noStrike" dirty="0" smtClean="0">
                          <a:solidFill>
                            <a:srgbClr val="000000"/>
                          </a:solidFill>
                          <a:effectLst/>
                          <a:latin typeface="Calibri"/>
                        </a:rPr>
                        <a:t>RESOLVED</a:t>
                      </a:r>
                      <a:endParaRPr lang="en-US" sz="1200" b="0" i="0" u="none" strike="noStrike" dirty="0">
                        <a:solidFill>
                          <a:srgbClr val="000000"/>
                        </a:solidFill>
                        <a:effectLst/>
                        <a:latin typeface="Calibri"/>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n-US" sz="1200" b="0" i="0" u="none" strike="noStrike" dirty="0" smtClean="0">
                          <a:solidFill>
                            <a:srgbClr val="000000"/>
                          </a:solidFill>
                          <a:effectLst/>
                          <a:latin typeface="+mn-lt"/>
                        </a:rPr>
                        <a:t> WR3804 &amp; WR3452, DO.04.04</a:t>
                      </a:r>
                      <a:endParaRPr lang="en-US" sz="1200" b="0" i="0" u="none" strike="sngStrike" dirty="0">
                        <a:solidFill>
                          <a:srgbClr val="000000"/>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1"/>
                  </a:ext>
                </a:extLst>
              </a:tr>
              <a:tr h="389723">
                <a:tc>
                  <a:txBody>
                    <a:bodyPr/>
                    <a:lstStyle/>
                    <a:p>
                      <a:pPr algn="ctr" fontAlgn="ctr"/>
                      <a:r>
                        <a:rPr lang="en-US" sz="1200" b="0" i="0" u="none" strike="noStrike" dirty="0" smtClean="0">
                          <a:solidFill>
                            <a:srgbClr val="000000"/>
                          </a:solidFill>
                          <a:effectLst/>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n-US" sz="1200" b="0" i="0" u="none" strike="noStrike" dirty="0" smtClean="0">
                          <a:solidFill>
                            <a:srgbClr val="000000"/>
                          </a:solidFill>
                          <a:effectLst/>
                          <a:latin typeface="Calibri"/>
                        </a:rPr>
                        <a:t> Bit depths between some bands of</a:t>
                      </a:r>
                      <a:r>
                        <a:rPr lang="en-US" sz="1200" b="0" i="0" u="none" strike="noStrike" baseline="0" dirty="0" smtClean="0">
                          <a:solidFill>
                            <a:srgbClr val="000000"/>
                          </a:solidFill>
                          <a:effectLst/>
                          <a:latin typeface="Calibri"/>
                        </a:rPr>
                        <a:t> L1b and CMI are</a:t>
                      </a:r>
                      <a:br>
                        <a:rPr lang="en-US" sz="1200" b="0" i="0" u="none" strike="noStrike" baseline="0" dirty="0" smtClean="0">
                          <a:solidFill>
                            <a:srgbClr val="000000"/>
                          </a:solidFill>
                          <a:effectLst/>
                          <a:latin typeface="Calibri"/>
                        </a:rPr>
                      </a:br>
                      <a:r>
                        <a:rPr lang="en-US" sz="1200" b="0" i="0" u="none" strike="noStrike" baseline="0" dirty="0" smtClean="0">
                          <a:solidFill>
                            <a:srgbClr val="000000"/>
                          </a:solidFill>
                          <a:effectLst/>
                          <a:latin typeface="Calibri"/>
                        </a:rPr>
                        <a:t> different</a:t>
                      </a:r>
                      <a:endParaRPr lang="en-US" sz="1200" b="0" i="0" u="none" strike="noStrike" dirty="0">
                        <a:solidFill>
                          <a:srgbClr val="000000"/>
                        </a:solidFill>
                        <a:effectLst/>
                        <a:latin typeface="Calibri"/>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200" b="0" i="0" u="none" strike="noStrike" dirty="0" smtClean="0">
                          <a:solidFill>
                            <a:srgbClr val="000000"/>
                          </a:solidFill>
                          <a:effectLst/>
                          <a:latin typeface="Calibri"/>
                        </a:rPr>
                        <a:t>OPEN</a:t>
                      </a:r>
                      <a:endParaRPr lang="en-US" sz="1200" b="0" i="0" u="none" strike="noStrike" dirty="0">
                        <a:solidFill>
                          <a:srgbClr val="000000"/>
                        </a:solidFill>
                        <a:effectLst/>
                        <a:latin typeface="Calibri"/>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200" b="0" i="0" u="none" strike="noStrike" dirty="0" smtClean="0">
                          <a:solidFill>
                            <a:schemeClr val="tx1"/>
                          </a:solidFill>
                          <a:effectLst/>
                          <a:latin typeface="Calibri"/>
                        </a:rPr>
                        <a:t> Needs</a:t>
                      </a:r>
                      <a:r>
                        <a:rPr lang="en-US" sz="1200" b="0" i="0" u="none" strike="noStrike" baseline="0" dirty="0" smtClean="0">
                          <a:solidFill>
                            <a:schemeClr val="tx1"/>
                          </a:solidFill>
                          <a:effectLst/>
                          <a:latin typeface="Calibri"/>
                        </a:rPr>
                        <a:t> ADR if to be updated in GS, currently</a:t>
                      </a:r>
                      <a:br>
                        <a:rPr lang="en-US" sz="1200" b="0" i="0" u="none" strike="noStrike" baseline="0" dirty="0" smtClean="0">
                          <a:solidFill>
                            <a:schemeClr val="tx1"/>
                          </a:solidFill>
                          <a:effectLst/>
                          <a:latin typeface="Calibri"/>
                        </a:rPr>
                      </a:br>
                      <a:r>
                        <a:rPr lang="en-US" sz="1200" b="0" i="0" u="none" strike="noStrike" baseline="0" dirty="0" smtClean="0">
                          <a:solidFill>
                            <a:schemeClr val="tx1"/>
                          </a:solidFill>
                          <a:effectLst/>
                          <a:latin typeface="Calibri"/>
                        </a:rPr>
                        <a:t> </a:t>
                      </a:r>
                      <a:r>
                        <a:rPr lang="en-US" sz="1200" b="0" i="0" u="none" strike="noStrike" baseline="0" dirty="0" smtClean="0">
                          <a:solidFill>
                            <a:schemeClr val="tx1"/>
                          </a:solidFill>
                          <a:effectLst/>
                          <a:latin typeface="+mn-lt"/>
                        </a:rPr>
                        <a:t>CDRL-80 &amp; CMI ATBD do not agree</a:t>
                      </a:r>
                      <a:endParaRPr lang="en-US" sz="1200" b="0" i="0" u="none" strike="noStrike" dirty="0">
                        <a:solidFill>
                          <a:schemeClr val="tx1"/>
                        </a:solidFill>
                        <a:effectLst/>
                        <a:latin typeface="Calibri"/>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2"/>
                  </a:ext>
                </a:extLst>
              </a:tr>
              <a:tr h="389723">
                <a:tc>
                  <a:txBody>
                    <a:bodyPr/>
                    <a:lstStyle/>
                    <a:p>
                      <a:pPr algn="ctr" fontAlgn="ctr"/>
                      <a:r>
                        <a:rPr lang="en-US" sz="1200" b="0" i="0" u="none" strike="noStrike" dirty="0" smtClean="0">
                          <a:solidFill>
                            <a:srgbClr val="000000"/>
                          </a:solidFill>
                          <a:effectLst/>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n-US" sz="1200" b="0" i="0" u="none" strike="noStrike" dirty="0" smtClean="0">
                          <a:solidFill>
                            <a:srgbClr val="000000"/>
                          </a:solidFill>
                          <a:effectLst/>
                          <a:latin typeface="Calibri"/>
                        </a:rPr>
                        <a:t> Min/Max ranges</a:t>
                      </a:r>
                      <a:r>
                        <a:rPr lang="en-US" sz="1200" b="0" i="0" u="none" strike="noStrike" baseline="0" dirty="0" smtClean="0">
                          <a:solidFill>
                            <a:srgbClr val="000000"/>
                          </a:solidFill>
                          <a:effectLst/>
                          <a:latin typeface="Calibri"/>
                        </a:rPr>
                        <a:t> of L2 CMI do not match L1b files</a:t>
                      </a:r>
                      <a:endParaRPr lang="en-US" sz="1200" b="0" i="0" u="none" strike="noStrike" dirty="0">
                        <a:solidFill>
                          <a:srgbClr val="000000"/>
                        </a:solidFill>
                        <a:effectLst/>
                        <a:latin typeface="Calibri"/>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200" b="0" i="0" u="none" strike="noStrike" dirty="0" smtClean="0">
                          <a:solidFill>
                            <a:srgbClr val="000000"/>
                          </a:solidFill>
                          <a:effectLst/>
                          <a:latin typeface="Calibri"/>
                        </a:rPr>
                        <a:t>OPEN</a:t>
                      </a:r>
                      <a:endParaRPr lang="en-US" sz="1200" b="0" i="0" u="none" strike="noStrike" dirty="0">
                        <a:solidFill>
                          <a:srgbClr val="000000"/>
                        </a:solidFill>
                        <a:effectLst/>
                        <a:latin typeface="Calibri"/>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mn-lt"/>
                        </a:rPr>
                        <a:t> WR3383,</a:t>
                      </a:r>
                      <a:r>
                        <a:rPr lang="en-US" sz="1200" b="0" i="0" u="none" strike="noStrike" baseline="0" dirty="0" smtClean="0">
                          <a:solidFill>
                            <a:srgbClr val="000000"/>
                          </a:solidFill>
                          <a:effectLst/>
                          <a:latin typeface="+mn-lt"/>
                        </a:rPr>
                        <a:t> DO.05.00</a:t>
                      </a:r>
                      <a:endParaRPr lang="en-US" sz="1200" b="0" i="0" u="none" strike="noStrike" dirty="0" smtClean="0">
                        <a:solidFill>
                          <a:srgbClr val="000000"/>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3"/>
                  </a:ext>
                </a:extLst>
              </a:tr>
              <a:tr h="463637">
                <a:tc>
                  <a:txBody>
                    <a:bodyPr/>
                    <a:lstStyle/>
                    <a:p>
                      <a:pPr algn="ctr" fontAlgn="ctr"/>
                      <a:r>
                        <a:rPr lang="en-US" sz="1200" b="0" i="0" u="none" strike="noStrike" dirty="0" smtClean="0">
                          <a:solidFill>
                            <a:schemeClr val="tx1"/>
                          </a:solidFill>
                          <a:effectLst/>
                          <a:latin typeface="Calibri"/>
                        </a:rPr>
                        <a:t>DQF Inconsistent</a:t>
                      </a:r>
                    </a:p>
                    <a:p>
                      <a:pPr algn="ctr" fontAlgn="ctr"/>
                      <a:r>
                        <a:rPr lang="en-US" sz="1200" b="0" i="0" u="none" strike="noStrike" dirty="0" smtClean="0">
                          <a:solidFill>
                            <a:schemeClr val="tx1"/>
                          </a:solidFill>
                          <a:effectLst/>
                          <a:latin typeface="Calibri"/>
                        </a:rPr>
                        <a:t> in Space</a:t>
                      </a:r>
                      <a:endParaRPr lang="en-US" sz="1200" b="0" i="0" u="none" strike="noStrike" dirty="0">
                        <a:solidFill>
                          <a:schemeClr val="tx1"/>
                        </a:solidFill>
                        <a:effectLst/>
                        <a:latin typeface="Calibri"/>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n-US" sz="1200" b="0" i="0" u="none" strike="noStrike" dirty="0" smtClean="0">
                          <a:solidFill>
                            <a:schemeClr val="tx1"/>
                          </a:solidFill>
                          <a:effectLst/>
                          <a:latin typeface="Calibri"/>
                        </a:rPr>
                        <a:t> There</a:t>
                      </a:r>
                      <a:r>
                        <a:rPr lang="en-US" sz="1200" b="0" i="0" u="none" strike="noStrike" baseline="0" dirty="0" smtClean="0">
                          <a:solidFill>
                            <a:schemeClr val="tx1"/>
                          </a:solidFill>
                          <a:effectLst/>
                          <a:latin typeface="Calibri"/>
                        </a:rPr>
                        <a:t> are different DQF values for “processed space </a:t>
                      </a:r>
                      <a:br>
                        <a:rPr lang="en-US" sz="1200" b="0" i="0" u="none" strike="noStrike" baseline="0" dirty="0" smtClean="0">
                          <a:solidFill>
                            <a:schemeClr val="tx1"/>
                          </a:solidFill>
                          <a:effectLst/>
                          <a:latin typeface="Calibri"/>
                        </a:rPr>
                      </a:br>
                      <a:r>
                        <a:rPr lang="en-US" sz="1200" b="0" i="0" u="none" strike="noStrike" baseline="0" dirty="0" smtClean="0">
                          <a:solidFill>
                            <a:schemeClr val="tx1"/>
                          </a:solidFill>
                          <a:effectLst/>
                          <a:latin typeface="Calibri"/>
                        </a:rPr>
                        <a:t> pixels”</a:t>
                      </a:r>
                      <a:endParaRPr lang="en-US" sz="1200" b="0" i="0" u="none" strike="noStrike" dirty="0">
                        <a:solidFill>
                          <a:schemeClr val="tx1"/>
                        </a:solidFill>
                        <a:effectLst/>
                        <a:latin typeface="Calibri"/>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200" b="0" i="0" u="none" strike="noStrike" dirty="0" smtClean="0">
                          <a:solidFill>
                            <a:schemeClr val="tx1"/>
                          </a:solidFill>
                          <a:effectLst/>
                          <a:latin typeface="Calibri"/>
                        </a:rPr>
                        <a:t>OPEN</a:t>
                      </a:r>
                      <a:endParaRPr lang="en-US" sz="1200" b="0" i="0" u="none" strike="noStrike" dirty="0">
                        <a:solidFill>
                          <a:schemeClr val="tx1"/>
                        </a:solidFill>
                        <a:effectLst/>
                        <a:latin typeface="Calibri"/>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indent="0" algn="l" fontAlgn="ctr">
                        <a:buNone/>
                      </a:pPr>
                      <a:r>
                        <a:rPr lang="en-US" sz="1200" b="0" i="0" u="none" strike="noStrike" baseline="0" dirty="0" smtClean="0">
                          <a:solidFill>
                            <a:schemeClr val="tx1"/>
                          </a:solidFill>
                          <a:effectLst/>
                          <a:latin typeface="Calibri"/>
                        </a:rPr>
                        <a:t> WR2190</a:t>
                      </a:r>
                      <a:r>
                        <a:rPr lang="en-US" sz="1200" b="0" i="0" u="none" strike="noStrike" baseline="0" dirty="0" smtClean="0">
                          <a:solidFill>
                            <a:schemeClr val="tx1"/>
                          </a:solidFill>
                          <a:effectLst/>
                          <a:latin typeface="+mn-lt"/>
                        </a:rPr>
                        <a:t>, DO.06.00; WR3971, In Analysis</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4"/>
                  </a:ext>
                </a:extLst>
              </a:tr>
            </a:tbl>
          </a:graphicData>
        </a:graphic>
      </p:graphicFrame>
      <p:sp>
        <p:nvSpPr>
          <p:cNvPr id="3" name="Slide Number Placeholder 2"/>
          <p:cNvSpPr>
            <a:spLocks noGrp="1"/>
          </p:cNvSpPr>
          <p:nvPr>
            <p:ph type="sldNum" sz="quarter" idx="12"/>
          </p:nvPr>
        </p:nvSpPr>
        <p:spPr/>
        <p:txBody>
          <a:bodyPr/>
          <a:lstStyle/>
          <a:p>
            <a:fld id="{615ADB79-25D6-47C0-AB51-22A13A0BBB50}" type="slidenum">
              <a:rPr lang="en-US" altLang="en-US" smtClean="0"/>
              <a:pPr/>
              <a:t>56</a:t>
            </a:fld>
            <a:endParaRPr lang="en-US" altLang="en-US"/>
          </a:p>
        </p:txBody>
      </p:sp>
      <p:sp>
        <p:nvSpPr>
          <p:cNvPr id="6" name="TextBox 5"/>
          <p:cNvSpPr txBox="1"/>
          <p:nvPr/>
        </p:nvSpPr>
        <p:spPr>
          <a:xfrm>
            <a:off x="950976" y="6144768"/>
            <a:ext cx="7242048" cy="369332"/>
          </a:xfrm>
          <a:prstGeom prst="rect">
            <a:avLst/>
          </a:prstGeom>
          <a:noFill/>
        </p:spPr>
        <p:txBody>
          <a:bodyPr wrap="square" rtlCol="0">
            <a:spAutoFit/>
          </a:bodyPr>
          <a:lstStyle/>
          <a:p>
            <a:pPr algn="ctr"/>
            <a:r>
              <a:rPr lang="en-US" dirty="0" smtClean="0">
                <a:solidFill>
                  <a:schemeClr val="bg1"/>
                </a:solidFill>
              </a:rPr>
              <a:t>Some issues that affect Radiance product also affect CMI downstream.</a:t>
            </a:r>
            <a:endParaRPr lang="en-US" dirty="0">
              <a:solidFill>
                <a:schemeClr val="bg1"/>
              </a:solidFill>
            </a:endParaRPr>
          </a:p>
        </p:txBody>
      </p:sp>
    </p:spTree>
    <p:extLst>
      <p:ext uri="{BB962C8B-B14F-4D97-AF65-F5344CB8AC3E}">
        <p14:creationId xmlns:p14="http://schemas.microsoft.com/office/powerpoint/2010/main" val="37964274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368" y="22058"/>
            <a:ext cx="5991225" cy="1143001"/>
          </a:xfrm>
        </p:spPr>
        <p:txBody>
          <a:bodyPr/>
          <a:lstStyle/>
          <a:p>
            <a:r>
              <a:rPr lang="en-US" sz="3200" dirty="0" smtClean="0"/>
              <a:t>Instrument/GPA Issues Identified </a:t>
            </a:r>
            <a:br>
              <a:rPr lang="en-US" sz="3200" dirty="0" smtClean="0"/>
            </a:br>
            <a:r>
              <a:rPr lang="en-US" sz="3200" dirty="0" smtClean="0"/>
              <a:t>Post-launch and Resolution Status</a:t>
            </a:r>
            <a:endParaRPr lang="en-US" sz="3200" dirty="0"/>
          </a:p>
        </p:txBody>
      </p:sp>
      <p:graphicFrame>
        <p:nvGraphicFramePr>
          <p:cNvPr id="5" name="Table 4"/>
          <p:cNvGraphicFramePr>
            <a:graphicFrameLocks noGrp="1"/>
          </p:cNvGraphicFramePr>
          <p:nvPr>
            <p:extLst>
              <p:ext uri="{D42A27DB-BD31-4B8C-83A1-F6EECF244321}">
                <p14:modId xmlns:p14="http://schemas.microsoft.com/office/powerpoint/2010/main" val="3845944947"/>
              </p:ext>
            </p:extLst>
          </p:nvPr>
        </p:nvGraphicFramePr>
        <p:xfrm>
          <a:off x="0" y="1195482"/>
          <a:ext cx="9144001" cy="5126057"/>
        </p:xfrm>
        <a:graphic>
          <a:graphicData uri="http://schemas.openxmlformats.org/drawingml/2006/table">
            <a:tbl>
              <a:tblPr>
                <a:tableStyleId>{5C22544A-7EE6-4342-B048-85BDC9FD1C3A}</a:tableStyleId>
              </a:tblPr>
              <a:tblGrid>
                <a:gridCol w="1100852">
                  <a:extLst>
                    <a:ext uri="{9D8B030D-6E8A-4147-A177-3AD203B41FA5}">
                      <a16:colId xmlns="" xmlns:a16="http://schemas.microsoft.com/office/drawing/2014/main" val="20000"/>
                    </a:ext>
                  </a:extLst>
                </a:gridCol>
                <a:gridCol w="3861514">
                  <a:extLst>
                    <a:ext uri="{9D8B030D-6E8A-4147-A177-3AD203B41FA5}">
                      <a16:colId xmlns="" xmlns:a16="http://schemas.microsoft.com/office/drawing/2014/main" val="20001"/>
                    </a:ext>
                  </a:extLst>
                </a:gridCol>
                <a:gridCol w="682907">
                  <a:extLst>
                    <a:ext uri="{9D8B030D-6E8A-4147-A177-3AD203B41FA5}">
                      <a16:colId xmlns="" xmlns:a16="http://schemas.microsoft.com/office/drawing/2014/main" val="20002"/>
                    </a:ext>
                  </a:extLst>
                </a:gridCol>
                <a:gridCol w="3498728">
                  <a:extLst>
                    <a:ext uri="{9D8B030D-6E8A-4147-A177-3AD203B41FA5}">
                      <a16:colId xmlns="" xmlns:a16="http://schemas.microsoft.com/office/drawing/2014/main" val="20003"/>
                    </a:ext>
                  </a:extLst>
                </a:gridCol>
              </a:tblGrid>
              <a:tr h="179675">
                <a:tc>
                  <a:txBody>
                    <a:bodyPr/>
                    <a:lstStyle/>
                    <a:p>
                      <a:pPr algn="ctr" fontAlgn="ctr"/>
                      <a:r>
                        <a:rPr lang="en-US" sz="1100" b="1" u="none" strike="noStrike" dirty="0">
                          <a:solidFill>
                            <a:schemeClr val="bg1"/>
                          </a:solidFill>
                          <a:effectLst/>
                          <a:latin typeface="+mn-lt"/>
                        </a:rPr>
                        <a:t>Title</a:t>
                      </a:r>
                      <a:endParaRPr lang="en-US" sz="1100" b="1" i="0" u="none" strike="noStrike" dirty="0">
                        <a:solidFill>
                          <a:schemeClr val="bg1"/>
                        </a:solidFill>
                        <a:effectLst/>
                        <a:latin typeface="+mn-lt"/>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100" b="1" u="none" strike="noStrike" dirty="0">
                          <a:solidFill>
                            <a:schemeClr val="bg1"/>
                          </a:solidFill>
                          <a:effectLst/>
                          <a:latin typeface="+mn-lt"/>
                        </a:rPr>
                        <a:t>Description</a:t>
                      </a:r>
                      <a:endParaRPr lang="en-US" sz="1100" b="1" i="0" u="none" strike="noStrike" dirty="0">
                        <a:solidFill>
                          <a:schemeClr val="bg1"/>
                        </a:solidFill>
                        <a:effectLst/>
                        <a:latin typeface="+mn-lt"/>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100" b="1" u="none" strike="noStrike" dirty="0">
                          <a:solidFill>
                            <a:schemeClr val="bg1"/>
                          </a:solidFill>
                          <a:effectLst/>
                          <a:latin typeface="+mn-lt"/>
                        </a:rPr>
                        <a:t>Status</a:t>
                      </a:r>
                      <a:endParaRPr lang="en-US" sz="1100" b="1" i="0" u="none" strike="noStrike" dirty="0">
                        <a:solidFill>
                          <a:schemeClr val="bg1"/>
                        </a:solidFill>
                        <a:effectLst/>
                        <a:latin typeface="+mn-lt"/>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100" b="1" u="none" strike="noStrike" dirty="0" smtClean="0">
                          <a:solidFill>
                            <a:schemeClr val="bg1"/>
                          </a:solidFill>
                          <a:effectLst/>
                          <a:latin typeface="+mn-lt"/>
                        </a:rPr>
                        <a:t>Mitigation</a:t>
                      </a:r>
                      <a:endParaRPr lang="en-US" sz="1100" b="1" i="0" u="none" strike="noStrike" dirty="0">
                        <a:solidFill>
                          <a:schemeClr val="bg1"/>
                        </a:solidFill>
                        <a:effectLst/>
                        <a:latin typeface="+mn-lt"/>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 xmlns:a16="http://schemas.microsoft.com/office/drawing/2014/main" val="10000"/>
                  </a:ext>
                </a:extLst>
              </a:tr>
              <a:tr h="179675">
                <a:tc>
                  <a:txBody>
                    <a:bodyPr/>
                    <a:lstStyle/>
                    <a:p>
                      <a:pPr algn="ctr" fontAlgn="ctr"/>
                      <a:r>
                        <a:rPr lang="en-US" sz="1100" b="0" i="0" u="none" strike="noStrike" dirty="0" smtClean="0">
                          <a:solidFill>
                            <a:srgbClr val="000000"/>
                          </a:solidFill>
                          <a:effectLst/>
                          <a:latin typeface="+mn-lt"/>
                        </a:rPr>
                        <a:t>Co-registration</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n-US" sz="1100" b="0" i="0" u="none" strike="noStrike" dirty="0" smtClean="0">
                          <a:solidFill>
                            <a:srgbClr val="000000"/>
                          </a:solidFill>
                          <a:effectLst/>
                          <a:latin typeface="+mn-lt"/>
                        </a:rPr>
                        <a:t>Not</a:t>
                      </a:r>
                      <a:r>
                        <a:rPr lang="en-US" sz="1100" b="0" i="0" u="none" strike="noStrike" baseline="0" dirty="0" smtClean="0">
                          <a:solidFill>
                            <a:srgbClr val="000000"/>
                          </a:solidFill>
                          <a:effectLst/>
                          <a:latin typeface="+mn-lt"/>
                        </a:rPr>
                        <a:t> all 16 bands (at the same scan time) match in navigation.</a:t>
                      </a:r>
                      <a:endParaRPr lang="en-US" sz="1100" b="0" i="0" u="none" strike="noStrike" dirty="0">
                        <a:solidFill>
                          <a:srgbClr val="000000"/>
                        </a:solidFill>
                        <a:effectLst/>
                        <a:latin typeface="+mn-lt"/>
                      </a:endParaRPr>
                    </a:p>
                  </a:txBody>
                  <a:tcPr marL="45720" marR="45720"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100" b="0" i="0" u="none" strike="noStrike" dirty="0" smtClean="0">
                          <a:solidFill>
                            <a:srgbClr val="000000"/>
                          </a:solidFill>
                          <a:effectLst/>
                          <a:latin typeface="+mn-lt"/>
                        </a:rPr>
                        <a:t>OPEN</a:t>
                      </a:r>
                      <a:endParaRPr lang="en-US" sz="1100" b="0" i="0" u="none" strike="noStrike" dirty="0">
                        <a:solidFill>
                          <a:srgbClr val="000000"/>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effectLst/>
                          <a:latin typeface="+mn-lt"/>
                        </a:rPr>
                        <a:t> WR 3824,</a:t>
                      </a:r>
                      <a:r>
                        <a:rPr lang="en-US" sz="1100" b="0" i="0" u="none" strike="noStrike" baseline="0" dirty="0" smtClean="0">
                          <a:solidFill>
                            <a:srgbClr val="000000"/>
                          </a:solidFill>
                          <a:effectLst/>
                          <a:latin typeface="+mn-lt"/>
                        </a:rPr>
                        <a:t> </a:t>
                      </a:r>
                      <a:r>
                        <a:rPr lang="en-US" sz="1100" b="0" i="0" u="none" strike="noStrike" dirty="0" smtClean="0">
                          <a:solidFill>
                            <a:srgbClr val="000000"/>
                          </a:solidFill>
                          <a:effectLst/>
                          <a:latin typeface="+mn-lt"/>
                        </a:rPr>
                        <a:t>DO.04.03.01 (fixed)</a:t>
                      </a:r>
                      <a:endParaRPr lang="en-US" sz="1100" b="0" i="0" u="none" strike="noStrike" dirty="0">
                        <a:solidFill>
                          <a:srgbClr val="000000"/>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1"/>
                  </a:ext>
                </a:extLst>
              </a:tr>
              <a:tr h="353313">
                <a:tc>
                  <a:txBody>
                    <a:bodyPr/>
                    <a:lstStyle/>
                    <a:p>
                      <a:pPr algn="ctr" fontAlgn="ctr"/>
                      <a:r>
                        <a:rPr lang="en-US" sz="1100" b="0" i="0" u="none" strike="noStrike" dirty="0" smtClean="0">
                          <a:solidFill>
                            <a:srgbClr val="000000"/>
                          </a:solidFill>
                          <a:effectLst/>
                          <a:latin typeface="+mn-lt"/>
                        </a:rPr>
                        <a:t>Image to Image Navigation</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n-US" sz="1100" b="0" i="0" u="none" strike="noStrike" dirty="0" smtClean="0">
                          <a:solidFill>
                            <a:srgbClr val="000000"/>
                          </a:solidFill>
                          <a:effectLst/>
                          <a:latin typeface="+mn-lt"/>
                        </a:rPr>
                        <a:t>Sometimes</a:t>
                      </a:r>
                      <a:r>
                        <a:rPr lang="en-US" sz="1100" b="0" i="0" u="none" strike="noStrike" baseline="0" dirty="0" smtClean="0">
                          <a:solidFill>
                            <a:srgbClr val="000000"/>
                          </a:solidFill>
                          <a:effectLst/>
                          <a:latin typeface="+mn-lt"/>
                        </a:rPr>
                        <a:t> navigation shifts between images of the same band through time.</a:t>
                      </a:r>
                      <a:endParaRPr lang="en-US" sz="1100" b="0" i="0" u="none" strike="noStrike" dirty="0">
                        <a:solidFill>
                          <a:srgbClr val="000000"/>
                        </a:solidFill>
                        <a:effectLst/>
                        <a:latin typeface="+mn-lt"/>
                      </a:endParaRPr>
                    </a:p>
                  </a:txBody>
                  <a:tcPr marL="45720" marR="45720"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100" b="0" i="0" u="none" strike="noStrike" dirty="0" smtClean="0">
                          <a:solidFill>
                            <a:srgbClr val="000000"/>
                          </a:solidFill>
                          <a:effectLst/>
                          <a:latin typeface="+mn-lt"/>
                        </a:rPr>
                        <a:t>OPEN</a:t>
                      </a:r>
                      <a:endParaRPr lang="en-US" sz="1100" b="0" i="0" u="none" strike="noStrike" dirty="0">
                        <a:solidFill>
                          <a:srgbClr val="000000"/>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effectLst/>
                          <a:latin typeface="+mn-lt"/>
                        </a:rPr>
                        <a:t> At</a:t>
                      </a:r>
                      <a:r>
                        <a:rPr lang="en-US" sz="1100" b="0" i="0" u="none" strike="noStrike" baseline="0" dirty="0" smtClean="0">
                          <a:solidFill>
                            <a:srgbClr val="000000"/>
                          </a:solidFill>
                          <a:effectLst/>
                          <a:latin typeface="+mn-lt"/>
                        </a:rPr>
                        <a:t> least 3 WRs related to NAV: WR3641 (In analysis), </a:t>
                      </a:r>
                      <a:br>
                        <a:rPr lang="en-US" sz="1100" b="0" i="0" u="none" strike="noStrike" baseline="0" dirty="0" smtClean="0">
                          <a:solidFill>
                            <a:srgbClr val="000000"/>
                          </a:solidFill>
                          <a:effectLst/>
                          <a:latin typeface="+mn-lt"/>
                        </a:rPr>
                      </a:br>
                      <a:r>
                        <a:rPr lang="en-US" sz="1100" b="0" i="0" u="none" strike="noStrike" baseline="0" dirty="0" smtClean="0">
                          <a:solidFill>
                            <a:srgbClr val="000000"/>
                          </a:solidFill>
                          <a:effectLst/>
                          <a:latin typeface="+mn-lt"/>
                        </a:rPr>
                        <a:t> WR3898  (Submitted), WR3953 (DO.06.00)</a:t>
                      </a:r>
                      <a:endParaRPr lang="en-US" sz="1100" b="0" i="0" u="none" strike="noStrike" dirty="0" smtClean="0">
                        <a:solidFill>
                          <a:srgbClr val="000000"/>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2"/>
                  </a:ext>
                </a:extLst>
              </a:tr>
              <a:tr h="353313">
                <a:tc>
                  <a:txBody>
                    <a:bodyPr/>
                    <a:lstStyle/>
                    <a:p>
                      <a:pPr algn="ctr" fontAlgn="ctr"/>
                      <a:r>
                        <a:rPr lang="en-US" sz="1100" b="0" i="0" u="none" strike="noStrike" dirty="0" smtClean="0">
                          <a:solidFill>
                            <a:srgbClr val="000000"/>
                          </a:solidFill>
                          <a:effectLst/>
                          <a:latin typeface="+mn-lt"/>
                        </a:rPr>
                        <a:t>Missing “Chunks”</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n-US" sz="1100" b="0" i="0" u="none" strike="noStrike" dirty="0" smtClean="0">
                          <a:solidFill>
                            <a:srgbClr val="000000"/>
                          </a:solidFill>
                          <a:effectLst/>
                          <a:latin typeface="+mn-lt"/>
                        </a:rPr>
                        <a:t>For</a:t>
                      </a:r>
                      <a:r>
                        <a:rPr lang="en-US" sz="1100" b="0" i="0" u="none" strike="noStrike" baseline="0" dirty="0" smtClean="0">
                          <a:solidFill>
                            <a:srgbClr val="000000"/>
                          </a:solidFill>
                          <a:effectLst/>
                          <a:latin typeface="+mn-lt"/>
                        </a:rPr>
                        <a:t> some images, there are missing “chunks” of data.</a:t>
                      </a:r>
                      <a:endParaRPr lang="en-US" sz="1100" b="0" i="0" u="none" strike="noStrike" dirty="0">
                        <a:solidFill>
                          <a:srgbClr val="000000"/>
                        </a:solidFill>
                        <a:effectLst/>
                        <a:latin typeface="+mn-lt"/>
                      </a:endParaRPr>
                    </a:p>
                  </a:txBody>
                  <a:tcPr marL="45720" marR="45720"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100" b="0" i="0" u="none" strike="noStrike" dirty="0" smtClean="0">
                          <a:solidFill>
                            <a:srgbClr val="000000"/>
                          </a:solidFill>
                          <a:effectLst/>
                          <a:latin typeface="+mn-lt"/>
                        </a:rPr>
                        <a:t>OPEN</a:t>
                      </a:r>
                      <a:endParaRPr lang="en-US" sz="1100" b="0" i="0" u="none" strike="noStrike" dirty="0">
                        <a:solidFill>
                          <a:srgbClr val="000000"/>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effectLst/>
                          <a:latin typeface="+mn-lt"/>
                        </a:rPr>
                        <a:t> Known issue due to terrestrial GRB; will</a:t>
                      </a:r>
                      <a:r>
                        <a:rPr lang="en-US" sz="1100" b="0" i="0" u="none" strike="noStrike" baseline="0" dirty="0" smtClean="0">
                          <a:solidFill>
                            <a:srgbClr val="000000"/>
                          </a:solidFill>
                          <a:effectLst/>
                          <a:latin typeface="+mn-lt"/>
                        </a:rPr>
                        <a:t> be resolved once</a:t>
                      </a:r>
                      <a:br>
                        <a:rPr lang="en-US" sz="1100" b="0" i="0" u="none" strike="noStrike" baseline="0" dirty="0" smtClean="0">
                          <a:solidFill>
                            <a:srgbClr val="000000"/>
                          </a:solidFill>
                          <a:effectLst/>
                          <a:latin typeface="+mn-lt"/>
                        </a:rPr>
                      </a:br>
                      <a:r>
                        <a:rPr lang="en-US" sz="1100" b="0" i="0" u="none" strike="noStrike" baseline="0" dirty="0" smtClean="0">
                          <a:solidFill>
                            <a:srgbClr val="000000"/>
                          </a:solidFill>
                          <a:effectLst/>
                          <a:latin typeface="+mn-lt"/>
                        </a:rPr>
                        <a:t> GRB-RF is enabled with ABI data</a:t>
                      </a:r>
                      <a:endParaRPr lang="en-US" sz="1100" b="0" i="0" u="none" strike="noStrike" dirty="0" smtClean="0">
                        <a:solidFill>
                          <a:srgbClr val="000000"/>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3"/>
                  </a:ext>
                </a:extLst>
              </a:tr>
              <a:tr h="353313">
                <a:tc>
                  <a:txBody>
                    <a:bodyPr/>
                    <a:lstStyle/>
                    <a:p>
                      <a:pPr algn="ctr" fontAlgn="ctr"/>
                      <a:r>
                        <a:rPr lang="en-US" sz="1100" b="0" i="0" u="none" strike="noStrike" dirty="0" smtClean="0">
                          <a:solidFill>
                            <a:schemeClr val="tx1"/>
                          </a:solidFill>
                          <a:effectLst/>
                          <a:latin typeface="+mn-lt"/>
                        </a:rPr>
                        <a:t>“Sheared” images</a:t>
                      </a:r>
                      <a:endParaRPr lang="en-US" sz="1100" b="0" i="0" u="none" strike="noStrike" dirty="0">
                        <a:solidFill>
                          <a:schemeClr val="tx1"/>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n-US" sz="1100" b="0" i="0" u="none" strike="noStrike" dirty="0" smtClean="0">
                          <a:solidFill>
                            <a:schemeClr val="tx1"/>
                          </a:solidFill>
                          <a:effectLst/>
                          <a:latin typeface="+mn-lt"/>
                        </a:rPr>
                        <a:t>Sometimes</a:t>
                      </a:r>
                      <a:r>
                        <a:rPr lang="en-US" sz="1100" b="0" i="0" u="none" strike="noStrike" baseline="0" dirty="0" smtClean="0">
                          <a:solidFill>
                            <a:schemeClr val="tx1"/>
                          </a:solidFill>
                          <a:effectLst/>
                          <a:latin typeface="+mn-lt"/>
                        </a:rPr>
                        <a:t> images are “sheared” along swaths in the E-W direction, so they don’t line up N/S.</a:t>
                      </a:r>
                      <a:endParaRPr lang="en-US" sz="1100" b="0" i="0" u="none" strike="noStrike" dirty="0">
                        <a:solidFill>
                          <a:schemeClr val="tx1"/>
                        </a:solidFill>
                        <a:effectLst/>
                        <a:latin typeface="+mn-lt"/>
                      </a:endParaRPr>
                    </a:p>
                  </a:txBody>
                  <a:tcPr marL="45720" marR="45720"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100" b="0" i="0" u="none" strike="noStrike" dirty="0" smtClean="0">
                          <a:solidFill>
                            <a:schemeClr val="tx1"/>
                          </a:solidFill>
                          <a:effectLst/>
                          <a:latin typeface="+mn-lt"/>
                        </a:rPr>
                        <a:t>Resolved</a:t>
                      </a:r>
                      <a:endParaRPr lang="en-US" sz="1100" b="0" i="0" u="none" strike="noStrike" dirty="0">
                        <a:solidFill>
                          <a:schemeClr val="tx1"/>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indent="0" algn="l" fontAlgn="ctr">
                        <a:buNone/>
                      </a:pPr>
                      <a:r>
                        <a:rPr lang="en-US" sz="1100" b="0" i="0" u="none" strike="noStrike" baseline="0" dirty="0" smtClean="0">
                          <a:solidFill>
                            <a:schemeClr val="tx1"/>
                          </a:solidFill>
                          <a:effectLst/>
                          <a:latin typeface="+mn-lt"/>
                        </a:rPr>
                        <a:t> WR3933, submitted: Results under analysis.</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4"/>
                  </a:ext>
                </a:extLst>
              </a:tr>
              <a:tr h="353313">
                <a:tc>
                  <a:txBody>
                    <a:bodyPr/>
                    <a:lstStyle/>
                    <a:p>
                      <a:pPr algn="ctr" fontAlgn="ctr"/>
                      <a:r>
                        <a:rPr lang="en-US" sz="1100" b="0" i="0" u="none" strike="noStrike" dirty="0" smtClean="0">
                          <a:solidFill>
                            <a:schemeClr val="tx1"/>
                          </a:solidFill>
                          <a:effectLst/>
                          <a:latin typeface="+mn-lt"/>
                        </a:rPr>
                        <a:t>Striping</a:t>
                      </a:r>
                      <a:endParaRPr lang="en-US" sz="1100" b="0" i="0" u="none" strike="noStrike" dirty="0">
                        <a:solidFill>
                          <a:schemeClr val="tx1"/>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n-US" sz="1100" b="0" i="0" u="none" strike="noStrike" dirty="0" smtClean="0">
                          <a:solidFill>
                            <a:schemeClr val="tx1"/>
                          </a:solidFill>
                          <a:effectLst/>
                          <a:latin typeface="+mn-lt"/>
                        </a:rPr>
                        <a:t>There</a:t>
                      </a:r>
                      <a:r>
                        <a:rPr lang="en-US" sz="1100" b="0" i="0" u="none" strike="noStrike" baseline="0" dirty="0" smtClean="0">
                          <a:solidFill>
                            <a:schemeClr val="tx1"/>
                          </a:solidFill>
                          <a:effectLst/>
                          <a:latin typeface="+mn-lt"/>
                        </a:rPr>
                        <a:t> is striping seen at different times in different bands.  Fairly consistently in band 12</a:t>
                      </a:r>
                      <a:endParaRPr lang="en-US" sz="1100" b="0" i="0" u="none" strike="noStrike" dirty="0">
                        <a:solidFill>
                          <a:schemeClr val="tx1"/>
                        </a:solidFill>
                        <a:effectLst/>
                        <a:latin typeface="+mn-lt"/>
                      </a:endParaRPr>
                    </a:p>
                  </a:txBody>
                  <a:tcPr marL="45720" marR="45720"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100" b="0" i="0" u="none" strike="noStrike" dirty="0" smtClean="0">
                          <a:solidFill>
                            <a:schemeClr val="tx1"/>
                          </a:solidFill>
                          <a:effectLst/>
                          <a:latin typeface="+mn-lt"/>
                        </a:rPr>
                        <a:t>OPEN</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100" b="0" i="0" u="none" strike="noStrike" baseline="0" dirty="0" smtClean="0">
                          <a:solidFill>
                            <a:schemeClr val="tx1"/>
                          </a:solidFill>
                          <a:effectLst/>
                          <a:latin typeface="+mn-lt"/>
                        </a:rPr>
                        <a:t> WR4016, DO.05.00</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5"/>
                  </a:ext>
                </a:extLst>
              </a:tr>
              <a:tr h="353313">
                <a:tc>
                  <a:txBody>
                    <a:bodyPr/>
                    <a:lstStyle/>
                    <a:p>
                      <a:pPr algn="ctr" fontAlgn="ctr"/>
                      <a:r>
                        <a:rPr lang="en-US" sz="1100" b="0" i="0" u="none" strike="noStrike" dirty="0" smtClean="0">
                          <a:solidFill>
                            <a:schemeClr val="tx1"/>
                          </a:solidFill>
                          <a:effectLst/>
                          <a:latin typeface="+mn-lt"/>
                        </a:rPr>
                        <a:t>Stray Light</a:t>
                      </a:r>
                      <a:endParaRPr lang="en-US" sz="1100" b="0" i="0" u="none" strike="noStrike" dirty="0">
                        <a:solidFill>
                          <a:schemeClr val="tx1"/>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n-US" sz="1100" b="0" i="0" u="none" strike="noStrike" dirty="0" smtClean="0">
                          <a:solidFill>
                            <a:schemeClr val="tx1"/>
                          </a:solidFill>
                          <a:effectLst/>
                          <a:latin typeface="+mn-lt"/>
                        </a:rPr>
                        <a:t>There is stray light fairly evident</a:t>
                      </a:r>
                      <a:r>
                        <a:rPr lang="en-US" sz="1100" b="0" i="0" u="none" strike="noStrike" baseline="0" dirty="0" smtClean="0">
                          <a:solidFill>
                            <a:schemeClr val="tx1"/>
                          </a:solidFill>
                          <a:effectLst/>
                          <a:latin typeface="+mn-lt"/>
                        </a:rPr>
                        <a:t> in visible bands at night UPDATE since Beta: and the 3.9um band</a:t>
                      </a:r>
                      <a:endParaRPr lang="en-US" sz="1100" b="0" i="0" u="none" strike="noStrike" dirty="0">
                        <a:solidFill>
                          <a:schemeClr val="tx1"/>
                        </a:solidFill>
                        <a:effectLst/>
                        <a:latin typeface="+mn-lt"/>
                      </a:endParaRPr>
                    </a:p>
                  </a:txBody>
                  <a:tcPr marL="45720" marR="45720"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100" b="0" i="0" u="none" strike="noStrike" dirty="0" smtClean="0">
                          <a:solidFill>
                            <a:schemeClr val="tx1"/>
                          </a:solidFill>
                          <a:effectLst/>
                          <a:latin typeface="+mn-lt"/>
                        </a:rPr>
                        <a:t>OPEN</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100" b="0" i="0" u="none" strike="noStrike" baseline="0" dirty="0" smtClean="0">
                          <a:solidFill>
                            <a:schemeClr val="tx1"/>
                          </a:solidFill>
                          <a:effectLst/>
                          <a:latin typeface="+mn-lt"/>
                        </a:rPr>
                        <a:t> Stray light within spec, but users should be aware.</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6"/>
                  </a:ext>
                </a:extLst>
              </a:tr>
              <a:tr h="353313">
                <a:tc>
                  <a:txBody>
                    <a:bodyPr/>
                    <a:lstStyle/>
                    <a:p>
                      <a:pPr algn="ctr" fontAlgn="ctr"/>
                      <a:r>
                        <a:rPr lang="en-US" sz="1100" b="0" i="0" u="none" strike="noStrike" dirty="0" smtClean="0">
                          <a:solidFill>
                            <a:schemeClr val="tx1"/>
                          </a:solidFill>
                          <a:effectLst/>
                          <a:latin typeface="+mn-lt"/>
                        </a:rPr>
                        <a:t>15-min</a:t>
                      </a:r>
                      <a:r>
                        <a:rPr lang="en-US" sz="1100" b="0" i="0" u="none" strike="noStrike" baseline="0" dirty="0" smtClean="0">
                          <a:solidFill>
                            <a:schemeClr val="tx1"/>
                          </a:solidFill>
                          <a:effectLst/>
                          <a:latin typeface="+mn-lt"/>
                        </a:rPr>
                        <a:t> Cal Anomaly (PICA)</a:t>
                      </a:r>
                      <a:endParaRPr lang="en-US" sz="1100" b="0" i="0" u="none" strike="noStrike" dirty="0">
                        <a:solidFill>
                          <a:schemeClr val="tx1"/>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n-US" sz="1100" b="0" i="0" u="none" strike="noStrike" dirty="0" smtClean="0">
                          <a:solidFill>
                            <a:schemeClr val="tx1"/>
                          </a:solidFill>
                          <a:effectLst/>
                          <a:latin typeface="+mn-lt"/>
                        </a:rPr>
                        <a:t>Every 15 minutes and MESO and CONUS sectors</a:t>
                      </a:r>
                      <a:r>
                        <a:rPr lang="en-US" sz="1100" b="0" i="0" u="none" strike="noStrike" baseline="0" dirty="0" smtClean="0">
                          <a:solidFill>
                            <a:schemeClr val="tx1"/>
                          </a:solidFill>
                          <a:effectLst/>
                          <a:latin typeface="+mn-lt"/>
                        </a:rPr>
                        <a:t> there is a noticeable shift in brightness temperatures.</a:t>
                      </a:r>
                      <a:endParaRPr lang="en-US" sz="1100" b="0" i="0" u="none" strike="noStrike" dirty="0">
                        <a:solidFill>
                          <a:schemeClr val="tx1"/>
                        </a:solidFill>
                        <a:effectLst/>
                        <a:latin typeface="+mn-lt"/>
                      </a:endParaRPr>
                    </a:p>
                  </a:txBody>
                  <a:tcPr marL="45720" marR="45720"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100" b="0" i="0" u="none" strike="noStrike" dirty="0" smtClean="0">
                          <a:solidFill>
                            <a:schemeClr val="tx1"/>
                          </a:solidFill>
                          <a:effectLst/>
                          <a:latin typeface="+mn-lt"/>
                        </a:rPr>
                        <a:t>OPEN</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100" b="0" i="0" u="none" strike="noStrike" baseline="0" dirty="0" smtClean="0">
                          <a:solidFill>
                            <a:schemeClr val="tx1"/>
                          </a:solidFill>
                          <a:effectLst/>
                          <a:latin typeface="+mn-lt"/>
                        </a:rPr>
                        <a:t> ADR288 </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4104619680"/>
                  </a:ext>
                </a:extLst>
              </a:tr>
              <a:tr h="526951">
                <a:tc>
                  <a:txBody>
                    <a:bodyPr/>
                    <a:lstStyle/>
                    <a:p>
                      <a:pPr algn="ctr" fontAlgn="ctr"/>
                      <a:r>
                        <a:rPr lang="en-US" sz="1100" b="0" i="0" u="none" strike="noStrike" dirty="0" smtClean="0">
                          <a:solidFill>
                            <a:schemeClr val="tx1"/>
                          </a:solidFill>
                          <a:effectLst/>
                          <a:latin typeface="+mn-lt"/>
                        </a:rPr>
                        <a:t>Inconsistent Central Wavelengths</a:t>
                      </a:r>
                      <a:endParaRPr lang="en-US" sz="1100" b="0" i="0" u="none" strike="noStrike" dirty="0">
                        <a:solidFill>
                          <a:schemeClr val="tx1"/>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n-US" sz="1100" b="0" i="0" u="none" strike="noStrike" dirty="0" smtClean="0">
                          <a:solidFill>
                            <a:schemeClr val="tx1"/>
                          </a:solidFill>
                          <a:effectLst/>
                          <a:latin typeface="+mn-lt"/>
                        </a:rPr>
                        <a:t>The single band files and multi-band files</a:t>
                      </a:r>
                      <a:r>
                        <a:rPr lang="en-US" sz="1100" b="0" i="0" u="none" strike="noStrike" baseline="0" dirty="0" smtClean="0">
                          <a:solidFill>
                            <a:schemeClr val="tx1"/>
                          </a:solidFill>
                          <a:effectLst/>
                          <a:latin typeface="+mn-lt"/>
                        </a:rPr>
                        <a:t> have different central wavelengths in the metadata for 8 of 16 bands.</a:t>
                      </a:r>
                      <a:endParaRPr lang="en-US" sz="1100" b="0" i="0" u="none" strike="noStrike" dirty="0">
                        <a:solidFill>
                          <a:schemeClr val="tx1"/>
                        </a:solidFill>
                        <a:effectLst/>
                        <a:latin typeface="+mn-lt"/>
                      </a:endParaRPr>
                    </a:p>
                  </a:txBody>
                  <a:tcPr marL="45720" marR="45720"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100" b="0" i="0" u="none" strike="noStrike" dirty="0" smtClean="0">
                          <a:solidFill>
                            <a:schemeClr val="tx1"/>
                          </a:solidFill>
                          <a:effectLst/>
                          <a:latin typeface="+mn-lt"/>
                        </a:rPr>
                        <a:t>OPEN</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indent="0" algn="l" fontAlgn="ctr">
                        <a:buNone/>
                      </a:pPr>
                      <a:r>
                        <a:rPr lang="en-US" sz="1100" b="0" i="0" u="none" strike="noStrike" baseline="0" dirty="0" smtClean="0">
                          <a:solidFill>
                            <a:schemeClr val="tx1"/>
                          </a:solidFill>
                          <a:effectLst/>
                          <a:latin typeface="+mn-lt"/>
                        </a:rPr>
                        <a:t> ADR321, WR4509, DO.07.00</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7"/>
                  </a:ext>
                </a:extLst>
              </a:tr>
              <a:tr h="353313">
                <a:tc>
                  <a:txBody>
                    <a:bodyPr/>
                    <a:lstStyle/>
                    <a:p>
                      <a:pPr algn="ctr" fontAlgn="ctr"/>
                      <a:r>
                        <a:rPr lang="en-US" sz="1100" b="0" i="0" u="none" strike="noStrike" dirty="0" smtClean="0">
                          <a:solidFill>
                            <a:schemeClr val="tx1"/>
                          </a:solidFill>
                          <a:effectLst/>
                          <a:latin typeface="+mn-lt"/>
                        </a:rPr>
                        <a:t>Downscaling Method</a:t>
                      </a:r>
                      <a:endParaRPr lang="en-US" sz="1100" b="0" i="0" u="none" strike="noStrike" dirty="0">
                        <a:solidFill>
                          <a:schemeClr val="tx1"/>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n-US" sz="1100" b="0" i="0" u="none" strike="noStrike" dirty="0" smtClean="0">
                          <a:solidFill>
                            <a:schemeClr val="tx1"/>
                          </a:solidFill>
                          <a:effectLst/>
                          <a:latin typeface="+mn-lt"/>
                        </a:rPr>
                        <a:t>Multiband files don’t have the correct downscaling method listed in the metadata</a:t>
                      </a:r>
                      <a:endParaRPr lang="en-US" sz="1100" b="0" i="0" u="none" strike="noStrike" dirty="0">
                        <a:solidFill>
                          <a:schemeClr val="tx1"/>
                        </a:solidFill>
                        <a:effectLst/>
                        <a:latin typeface="+mn-lt"/>
                      </a:endParaRPr>
                    </a:p>
                  </a:txBody>
                  <a:tcPr marL="45720" marR="45720"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100" b="0" i="0" u="none" strike="noStrike" dirty="0" smtClean="0">
                          <a:solidFill>
                            <a:schemeClr val="tx1"/>
                          </a:solidFill>
                          <a:effectLst/>
                          <a:latin typeface="+mn-lt"/>
                        </a:rPr>
                        <a:t>OPEN</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indent="0" algn="l" fontAlgn="ctr">
                        <a:buNone/>
                      </a:pPr>
                      <a:r>
                        <a:rPr lang="en-US" sz="1100" b="0" i="0" u="none" strike="noStrike" baseline="0" dirty="0" smtClean="0">
                          <a:solidFill>
                            <a:schemeClr val="tx1"/>
                          </a:solidFill>
                          <a:effectLst/>
                          <a:latin typeface="+mn-lt"/>
                        </a:rPr>
                        <a:t> ADR357</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2185804709"/>
                  </a:ext>
                </a:extLst>
              </a:tr>
              <a:tr h="353313">
                <a:tc>
                  <a:txBody>
                    <a:bodyPr/>
                    <a:lstStyle/>
                    <a:p>
                      <a:pPr algn="ctr" fontAlgn="ctr"/>
                      <a:r>
                        <a:rPr lang="en-US" sz="1100" b="0" i="0" u="none" strike="noStrike" dirty="0" smtClean="0">
                          <a:solidFill>
                            <a:schemeClr val="tx1"/>
                          </a:solidFill>
                          <a:effectLst/>
                          <a:latin typeface="+mn-lt"/>
                        </a:rPr>
                        <a:t>Variable Start Times</a:t>
                      </a:r>
                      <a:endParaRPr lang="en-US" sz="1100" b="0" i="0" u="none" strike="noStrike" dirty="0">
                        <a:solidFill>
                          <a:schemeClr val="tx1"/>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n-US" sz="1100" b="0" i="0" u="none" strike="noStrike" dirty="0" smtClean="0">
                          <a:solidFill>
                            <a:schemeClr val="tx1"/>
                          </a:solidFill>
                          <a:effectLst/>
                          <a:latin typeface="+mn-lt"/>
                        </a:rPr>
                        <a:t>On</a:t>
                      </a:r>
                      <a:r>
                        <a:rPr lang="en-US" sz="1100" b="0" i="0" u="none" strike="noStrike" baseline="0" dirty="0" smtClean="0">
                          <a:solidFill>
                            <a:schemeClr val="tx1"/>
                          </a:solidFill>
                          <a:effectLst/>
                          <a:latin typeface="+mn-lt"/>
                        </a:rPr>
                        <a:t> occasion, the start time of a single band file is different from the other bands by 0.1s.</a:t>
                      </a:r>
                      <a:endParaRPr lang="en-US" sz="1100" b="0" i="0" u="none" strike="noStrike" dirty="0">
                        <a:solidFill>
                          <a:schemeClr val="tx1"/>
                        </a:solidFill>
                        <a:effectLst/>
                        <a:latin typeface="+mn-lt"/>
                      </a:endParaRPr>
                    </a:p>
                  </a:txBody>
                  <a:tcPr marL="45720" marR="45720"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100" b="0" i="0" u="none" strike="noStrike" dirty="0" smtClean="0">
                          <a:solidFill>
                            <a:schemeClr val="tx1"/>
                          </a:solidFill>
                          <a:effectLst/>
                          <a:latin typeface="+mn-lt"/>
                        </a:rPr>
                        <a:t>OPEN</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indent="0" algn="l" fontAlgn="ctr">
                        <a:buNone/>
                      </a:pPr>
                      <a:r>
                        <a:rPr lang="en-US" sz="1100" b="0" i="0" u="none" strike="noStrike" baseline="0" dirty="0" smtClean="0">
                          <a:solidFill>
                            <a:schemeClr val="tx1"/>
                          </a:solidFill>
                          <a:effectLst/>
                          <a:latin typeface="+mn-lt"/>
                        </a:rPr>
                        <a:t> WR3892, In Analysis</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8"/>
                  </a:ext>
                </a:extLst>
              </a:tr>
              <a:tr h="526951">
                <a:tc>
                  <a:txBody>
                    <a:bodyPr/>
                    <a:lstStyle/>
                    <a:p>
                      <a:pPr algn="ctr" fontAlgn="ctr"/>
                      <a:r>
                        <a:rPr lang="en-US" sz="1100" b="0" i="0" u="none" strike="noStrike" dirty="0" smtClean="0">
                          <a:solidFill>
                            <a:schemeClr val="tx1"/>
                          </a:solidFill>
                          <a:effectLst/>
                          <a:latin typeface="+mn-lt"/>
                        </a:rPr>
                        <a:t>Min/Max in</a:t>
                      </a:r>
                      <a:r>
                        <a:rPr lang="en-US" sz="1100" b="0" i="0" u="none" strike="noStrike" baseline="0" dirty="0" smtClean="0">
                          <a:solidFill>
                            <a:schemeClr val="tx1"/>
                          </a:solidFill>
                          <a:effectLst/>
                          <a:latin typeface="+mn-lt"/>
                        </a:rPr>
                        <a:t> CMI sometimes out of range</a:t>
                      </a:r>
                      <a:endParaRPr lang="en-US" sz="1100" b="0" i="0" u="none" strike="noStrike" dirty="0">
                        <a:solidFill>
                          <a:schemeClr val="tx1"/>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n-US" sz="1100" b="0" i="0" u="none" strike="noStrike" dirty="0" smtClean="0">
                          <a:solidFill>
                            <a:schemeClr val="tx1"/>
                          </a:solidFill>
                          <a:effectLst/>
                          <a:latin typeface="+mn-lt"/>
                        </a:rPr>
                        <a:t>Because</a:t>
                      </a:r>
                      <a:r>
                        <a:rPr lang="en-US" sz="1100" b="0" i="0" u="none" strike="noStrike" baseline="0" dirty="0" smtClean="0">
                          <a:solidFill>
                            <a:schemeClr val="tx1"/>
                          </a:solidFill>
                          <a:effectLst/>
                          <a:latin typeface="+mn-lt"/>
                        </a:rPr>
                        <a:t> CMI is currently artificially capped, say 0-1, sometimes you have a “max” that is over 1 even though that isn’t allowed in the file</a:t>
                      </a:r>
                      <a:endParaRPr lang="en-US" sz="1100" b="0" i="0" u="none" strike="noStrike" dirty="0">
                        <a:solidFill>
                          <a:schemeClr val="tx1"/>
                        </a:solidFill>
                        <a:effectLst/>
                        <a:latin typeface="+mn-lt"/>
                      </a:endParaRPr>
                    </a:p>
                  </a:txBody>
                  <a:tcPr marL="45720" marR="45720"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100" b="0" i="0" u="none" strike="noStrike" dirty="0" smtClean="0">
                          <a:solidFill>
                            <a:schemeClr val="tx1"/>
                          </a:solidFill>
                          <a:effectLst/>
                          <a:latin typeface="+mn-lt"/>
                        </a:rPr>
                        <a:t>OPEN</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100" b="0" i="0" u="none" strike="noStrike" baseline="0" dirty="0" smtClean="0">
                          <a:solidFill>
                            <a:schemeClr val="tx1"/>
                          </a:solidFill>
                          <a:effectLst/>
                          <a:latin typeface="+mn-lt"/>
                        </a:rPr>
                        <a:t> WR3383, DO.05.00</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4012240118"/>
                  </a:ext>
                </a:extLst>
              </a:tr>
              <a:tr h="353313">
                <a:tc>
                  <a:txBody>
                    <a:bodyPr/>
                    <a:lstStyle/>
                    <a:p>
                      <a:pPr algn="ctr" fontAlgn="ctr"/>
                      <a:r>
                        <a:rPr lang="en-US" sz="1100" b="0" i="0" u="none" strike="noStrike" dirty="0" smtClean="0">
                          <a:solidFill>
                            <a:schemeClr val="tx1"/>
                          </a:solidFill>
                          <a:effectLst/>
                          <a:latin typeface="+mn-lt"/>
                        </a:rPr>
                        <a:t>Remapping</a:t>
                      </a:r>
                      <a:r>
                        <a:rPr lang="en-US" sz="1100" b="0" i="0" u="none" strike="noStrike" baseline="0" dirty="0" smtClean="0">
                          <a:solidFill>
                            <a:schemeClr val="tx1"/>
                          </a:solidFill>
                          <a:effectLst/>
                          <a:latin typeface="+mn-lt"/>
                        </a:rPr>
                        <a:t> Anomaly</a:t>
                      </a:r>
                      <a:endParaRPr lang="en-US" sz="1100" b="0" i="0" u="none" strike="noStrike" dirty="0">
                        <a:solidFill>
                          <a:schemeClr val="tx1"/>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n-US" sz="1100" b="0" i="0" u="none" strike="noStrike" dirty="0" smtClean="0">
                          <a:solidFill>
                            <a:schemeClr val="tx1"/>
                          </a:solidFill>
                          <a:effectLst/>
                          <a:latin typeface="+mn-lt"/>
                        </a:rPr>
                        <a:t>Extremely hot pixels in the 3.7um have artificially cold pixels next to them.</a:t>
                      </a:r>
                      <a:endParaRPr lang="en-US" sz="1100" b="0" i="0" u="none" strike="noStrike" dirty="0">
                        <a:solidFill>
                          <a:schemeClr val="tx1"/>
                        </a:solidFill>
                        <a:effectLst/>
                        <a:latin typeface="+mn-lt"/>
                      </a:endParaRPr>
                    </a:p>
                  </a:txBody>
                  <a:tcPr marL="45720" marR="45720"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100" b="0" i="0" u="none" strike="noStrike" dirty="0" smtClean="0">
                          <a:solidFill>
                            <a:schemeClr val="tx1"/>
                          </a:solidFill>
                          <a:effectLst/>
                          <a:latin typeface="+mn-lt"/>
                        </a:rPr>
                        <a:t>OPEN</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indent="0" algn="l" fontAlgn="ctr">
                        <a:buNone/>
                      </a:pPr>
                      <a:r>
                        <a:rPr lang="en-US" sz="1100" b="0" i="0" u="none" strike="noStrike" baseline="0" dirty="0" smtClean="0">
                          <a:solidFill>
                            <a:schemeClr val="tx1"/>
                          </a:solidFill>
                          <a:effectLst/>
                          <a:latin typeface="+mn-lt"/>
                        </a:rPr>
                        <a:t> ADR274</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2741447177"/>
                  </a:ext>
                </a:extLst>
              </a:tr>
              <a:tr h="353313">
                <a:tc>
                  <a:txBody>
                    <a:bodyPr/>
                    <a:lstStyle/>
                    <a:p>
                      <a:pPr algn="ctr" fontAlgn="ctr"/>
                      <a:r>
                        <a:rPr lang="en-US" sz="1100" b="0" i="0" u="none" strike="noStrike" dirty="0" err="1" smtClean="0">
                          <a:solidFill>
                            <a:schemeClr val="tx1"/>
                          </a:solidFill>
                          <a:effectLst/>
                          <a:latin typeface="+mn-lt"/>
                        </a:rPr>
                        <a:t>Kalman</a:t>
                      </a:r>
                      <a:r>
                        <a:rPr lang="en-US" sz="1100" b="0" i="0" u="none" strike="noStrike" baseline="0" dirty="0" smtClean="0">
                          <a:solidFill>
                            <a:schemeClr val="tx1"/>
                          </a:solidFill>
                          <a:effectLst/>
                          <a:latin typeface="+mn-lt"/>
                        </a:rPr>
                        <a:t> Filter Issues</a:t>
                      </a:r>
                      <a:endParaRPr lang="en-US" sz="1100" b="0" i="0" u="none" strike="noStrike" dirty="0">
                        <a:solidFill>
                          <a:schemeClr val="tx1"/>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n-US" sz="1100" b="0" i="0" u="none" strike="noStrike" dirty="0" smtClean="0">
                          <a:solidFill>
                            <a:schemeClr val="tx1"/>
                          </a:solidFill>
                          <a:effectLst/>
                          <a:latin typeface="+mn-lt"/>
                        </a:rPr>
                        <a:t>The </a:t>
                      </a:r>
                      <a:r>
                        <a:rPr lang="en-US" sz="1100" b="0" i="0" u="none" strike="noStrike" dirty="0" err="1" smtClean="0">
                          <a:solidFill>
                            <a:schemeClr val="tx1"/>
                          </a:solidFill>
                          <a:effectLst/>
                          <a:latin typeface="+mn-lt"/>
                        </a:rPr>
                        <a:t>Nav</a:t>
                      </a:r>
                      <a:r>
                        <a:rPr lang="en-US" sz="1100" b="0" i="0" u="none" strike="noStrike" dirty="0" smtClean="0">
                          <a:solidFill>
                            <a:schemeClr val="tx1"/>
                          </a:solidFill>
                          <a:effectLst/>
                          <a:latin typeface="+mn-lt"/>
                        </a:rPr>
                        <a:t> is sometimes bad,</a:t>
                      </a:r>
                      <a:r>
                        <a:rPr lang="en-US" sz="1100" b="0" i="0" u="none" strike="noStrike" baseline="0" dirty="0" smtClean="0">
                          <a:solidFill>
                            <a:schemeClr val="tx1"/>
                          </a:solidFill>
                          <a:effectLst/>
                          <a:latin typeface="+mn-lt"/>
                        </a:rPr>
                        <a:t> probably due to </a:t>
                      </a:r>
                      <a:r>
                        <a:rPr lang="en-US" sz="1100" b="0" i="0" u="none" strike="noStrike" baseline="0" dirty="0" err="1" smtClean="0">
                          <a:solidFill>
                            <a:schemeClr val="tx1"/>
                          </a:solidFill>
                          <a:effectLst/>
                          <a:latin typeface="+mn-lt"/>
                        </a:rPr>
                        <a:t>Kalman</a:t>
                      </a:r>
                      <a:r>
                        <a:rPr lang="en-US" sz="1100" b="0" i="0" u="none" strike="noStrike" baseline="0" dirty="0" smtClean="0">
                          <a:solidFill>
                            <a:schemeClr val="tx1"/>
                          </a:solidFill>
                          <a:effectLst/>
                          <a:latin typeface="+mn-lt"/>
                        </a:rPr>
                        <a:t> Filter resetting.</a:t>
                      </a:r>
                      <a:endParaRPr lang="en-US" sz="1100" b="0" i="0" u="none" strike="noStrike" dirty="0">
                        <a:solidFill>
                          <a:schemeClr val="tx1"/>
                        </a:solidFill>
                        <a:effectLst/>
                        <a:latin typeface="+mn-lt"/>
                      </a:endParaRPr>
                    </a:p>
                  </a:txBody>
                  <a:tcPr marL="45720" marR="45720"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100" b="0" i="0" u="none" strike="noStrike" dirty="0" smtClean="0">
                          <a:solidFill>
                            <a:schemeClr val="tx1"/>
                          </a:solidFill>
                          <a:effectLst/>
                          <a:latin typeface="+mn-lt"/>
                        </a:rPr>
                        <a:t>OPEN</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indent="0" algn="l" fontAlgn="ctr">
                        <a:buNone/>
                      </a:pPr>
                      <a:r>
                        <a:rPr lang="en-US" sz="1100" b="0" i="0" u="none" strike="noStrike" baseline="0" dirty="0" smtClean="0">
                          <a:solidFill>
                            <a:schemeClr val="tx1"/>
                          </a:solidFill>
                          <a:effectLst/>
                          <a:latin typeface="+mn-lt"/>
                        </a:rPr>
                        <a:t> WR3888 deals with </a:t>
                      </a:r>
                      <a:r>
                        <a:rPr lang="en-US" sz="1100" b="0" i="0" u="none" strike="noStrike" baseline="0" dirty="0" err="1" smtClean="0">
                          <a:solidFill>
                            <a:schemeClr val="tx1"/>
                          </a:solidFill>
                          <a:effectLst/>
                          <a:latin typeface="+mn-lt"/>
                        </a:rPr>
                        <a:t>Kalman</a:t>
                      </a:r>
                      <a:r>
                        <a:rPr lang="en-US" sz="1100" b="0" i="0" u="none" strike="noStrike" baseline="0" dirty="0" smtClean="0">
                          <a:solidFill>
                            <a:schemeClr val="tx1"/>
                          </a:solidFill>
                          <a:effectLst/>
                          <a:latin typeface="+mn-lt"/>
                        </a:rPr>
                        <a:t> resetting; DO.06</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3294943584"/>
                  </a:ext>
                </a:extLst>
              </a:tr>
              <a:tr h="179675">
                <a:tc>
                  <a:txBody>
                    <a:bodyPr/>
                    <a:lstStyle/>
                    <a:p>
                      <a:pPr algn="ctr"/>
                      <a:r>
                        <a:rPr lang="en-US" sz="1100" dirty="0" smtClean="0">
                          <a:latin typeface="+mn-lt"/>
                        </a:rPr>
                        <a:t>SCMI Remapped</a:t>
                      </a:r>
                      <a:endParaRPr lang="en-US" sz="1100" dirty="0">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100" dirty="0" smtClean="0">
                          <a:latin typeface="+mn-lt"/>
                        </a:rPr>
                        <a:t>The</a:t>
                      </a:r>
                      <a:r>
                        <a:rPr lang="en-US" sz="1100" baseline="0" dirty="0" smtClean="0">
                          <a:latin typeface="+mn-lt"/>
                        </a:rPr>
                        <a:t> SCMI is remapped twice, causing distortions</a:t>
                      </a:r>
                      <a:endParaRPr lang="en-US" sz="1100" dirty="0">
                        <a:latin typeface="+mn-lt"/>
                      </a:endParaRPr>
                    </a:p>
                  </a:txBody>
                  <a:tcPr marL="45720" marR="45720"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smtClean="0">
                          <a:latin typeface="+mn-lt"/>
                        </a:rPr>
                        <a:t>OPEN</a:t>
                      </a:r>
                      <a:endParaRPr lang="en-US" sz="1100" dirty="0">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indent="0" algn="l" fontAlgn="ctr">
                        <a:buNone/>
                      </a:pPr>
                      <a:r>
                        <a:rPr lang="en-US" sz="1100" b="0" i="0" u="none" strike="noStrike" baseline="0" dirty="0" smtClean="0">
                          <a:solidFill>
                            <a:schemeClr val="tx1"/>
                          </a:solidFill>
                          <a:effectLst/>
                          <a:latin typeface="+mn-lt"/>
                        </a:rPr>
                        <a:t>  WR4773</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504208203"/>
                  </a:ext>
                </a:extLst>
              </a:tr>
            </a:tbl>
          </a:graphicData>
        </a:graphic>
      </p:graphicFrame>
      <p:sp>
        <p:nvSpPr>
          <p:cNvPr id="3" name="Slide Number Placeholder 2"/>
          <p:cNvSpPr>
            <a:spLocks noGrp="1"/>
          </p:cNvSpPr>
          <p:nvPr>
            <p:ph type="sldNum" sz="quarter" idx="12"/>
          </p:nvPr>
        </p:nvSpPr>
        <p:spPr/>
        <p:txBody>
          <a:bodyPr/>
          <a:lstStyle/>
          <a:p>
            <a:fld id="{615ADB79-25D6-47C0-AB51-22A13A0BBB50}" type="slidenum">
              <a:rPr lang="en-US" altLang="en-US" smtClean="0"/>
              <a:pPr/>
              <a:t>57</a:t>
            </a:fld>
            <a:endParaRPr lang="en-US" altLang="en-US"/>
          </a:p>
        </p:txBody>
      </p:sp>
    </p:spTree>
    <p:extLst>
      <p:ext uri="{BB962C8B-B14F-4D97-AF65-F5344CB8AC3E}">
        <p14:creationId xmlns:p14="http://schemas.microsoft.com/office/powerpoint/2010/main" val="10368604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86"/>
            <a:ext cx="8229600" cy="1143001"/>
          </a:xfrm>
        </p:spPr>
        <p:txBody>
          <a:bodyPr/>
          <a:lstStyle/>
          <a:p>
            <a:r>
              <a:rPr lang="en-US" dirty="0" smtClean="0"/>
              <a:t>Product Maturity Assessment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19091020"/>
              </p:ext>
            </p:extLst>
          </p:nvPr>
        </p:nvGraphicFramePr>
        <p:xfrm>
          <a:off x="0" y="1041316"/>
          <a:ext cx="9144000" cy="5750560"/>
        </p:xfrm>
        <a:graphic>
          <a:graphicData uri="http://schemas.openxmlformats.org/drawingml/2006/table">
            <a:tbl>
              <a:tblPr firstRow="1" bandRow="1">
                <a:tableStyleId>{5C22544A-7EE6-4342-B048-85BDC9FD1C3A}</a:tableStyleId>
              </a:tblPr>
              <a:tblGrid>
                <a:gridCol w="6991004">
                  <a:extLst>
                    <a:ext uri="{9D8B030D-6E8A-4147-A177-3AD203B41FA5}">
                      <a16:colId xmlns:a16="http://schemas.microsoft.com/office/drawing/2014/main" xmlns="" val="20000"/>
                    </a:ext>
                  </a:extLst>
                </a:gridCol>
                <a:gridCol w="2152996">
                  <a:extLst>
                    <a:ext uri="{9D8B030D-6E8A-4147-A177-3AD203B41FA5}">
                      <a16:colId xmlns:a16="http://schemas.microsoft.com/office/drawing/2014/main" xmlns="" val="20001"/>
                    </a:ext>
                  </a:extLst>
                </a:gridCol>
              </a:tblGrid>
              <a:tr h="370840">
                <a:tc>
                  <a:txBody>
                    <a:bodyPr/>
                    <a:lstStyle/>
                    <a:p>
                      <a:r>
                        <a:rPr lang="en-US" sz="1400" dirty="0" smtClean="0"/>
                        <a:t>Preparation Activities</a:t>
                      </a:r>
                      <a:endParaRPr lang="en-US" sz="1400" dirty="0"/>
                    </a:p>
                  </a:txBody>
                  <a:tcPr/>
                </a:tc>
                <a:tc>
                  <a:txBody>
                    <a:bodyPr/>
                    <a:lstStyle/>
                    <a:p>
                      <a:r>
                        <a:rPr lang="en-US" sz="1400" dirty="0" smtClean="0"/>
                        <a:t>Assessment</a:t>
                      </a:r>
                      <a:endParaRPr lang="en-US" sz="1400" dirty="0"/>
                    </a:p>
                  </a:txBody>
                  <a:tcPr/>
                </a:tc>
                <a:extLst>
                  <a:ext uri="{0D108BD9-81ED-4DB2-BD59-A6C34878D82A}">
                    <a16:rowId xmlns:a16="http://schemas.microsoft.com/office/drawing/2014/main" xmlns="" val="10000"/>
                  </a:ext>
                </a:extLst>
              </a:tr>
              <a:tr h="370840">
                <a:tc>
                  <a:txBody>
                    <a:bodyPr/>
                    <a:lstStyle/>
                    <a:p>
                      <a:r>
                        <a:rPr lang="en-US" sz="1400" dirty="0" smtClean="0"/>
                        <a:t>Validation activities are ongoing and the general research community is now encouraged to participate.</a:t>
                      </a:r>
                    </a:p>
                  </a:txBody>
                  <a:tcPr/>
                </a:tc>
                <a:tc>
                  <a:txBody>
                    <a:bodyPr/>
                    <a:lstStyle/>
                    <a:p>
                      <a:r>
                        <a:rPr lang="en-US" sz="1400" dirty="0" smtClean="0"/>
                        <a:t>True</a:t>
                      </a:r>
                      <a:endParaRPr lang="en-US" sz="1400" dirty="0"/>
                    </a:p>
                  </a:txBody>
                  <a:tcPr/>
                </a:tc>
                <a:extLst>
                  <a:ext uri="{0D108BD9-81ED-4DB2-BD59-A6C34878D82A}">
                    <a16:rowId xmlns:a16="http://schemas.microsoft.com/office/drawing/2014/main" xmlns="" val="10001"/>
                  </a:ext>
                </a:extLst>
              </a:tr>
              <a:tr h="370840">
                <a:tc>
                  <a:txBody>
                    <a:bodyPr/>
                    <a:lstStyle/>
                    <a:p>
                      <a:r>
                        <a:rPr lang="en-US" sz="1400" dirty="0" smtClean="0"/>
                        <a:t>Severe algorithm anomalies are identified and under analysis. Solutions to anomalies are in development and testing.</a:t>
                      </a:r>
                      <a:endParaRPr lang="en-US" sz="1400" dirty="0"/>
                    </a:p>
                  </a:txBody>
                  <a:tcPr/>
                </a:tc>
                <a:tc>
                  <a:txBody>
                    <a:bodyPr/>
                    <a:lstStyle/>
                    <a:p>
                      <a:r>
                        <a:rPr lang="en-US" sz="1400" baseline="0" dirty="0" smtClean="0"/>
                        <a:t>Analysis of Rad-&gt;RF anomaly not done.</a:t>
                      </a:r>
                      <a:endParaRPr lang="en-US" sz="1400" dirty="0"/>
                    </a:p>
                  </a:txBody>
                  <a:tcPr/>
                </a:tc>
                <a:extLst>
                  <a:ext uri="{0D108BD9-81ED-4DB2-BD59-A6C34878D82A}">
                    <a16:rowId xmlns:a16="http://schemas.microsoft.com/office/drawing/2014/main" xmlns="" val="10002"/>
                  </a:ext>
                </a:extLst>
              </a:tr>
              <a:tr h="370840">
                <a:tc>
                  <a:txBody>
                    <a:bodyPr/>
                    <a:lstStyle/>
                    <a:p>
                      <a:r>
                        <a:rPr lang="en-US" sz="1400" dirty="0" smtClean="0"/>
                        <a:t>Incremental product improvements may still be occurring.</a:t>
                      </a:r>
                      <a:endParaRPr lang="en-US" sz="1400" dirty="0"/>
                    </a:p>
                  </a:txBody>
                  <a:tcPr/>
                </a:tc>
                <a:tc>
                  <a:txBody>
                    <a:bodyPr/>
                    <a:lstStyle/>
                    <a:p>
                      <a:r>
                        <a:rPr lang="en-US" sz="1400" dirty="0" smtClean="0"/>
                        <a:t>True</a:t>
                      </a:r>
                      <a:endParaRPr lang="en-US" sz="1400" dirty="0"/>
                    </a:p>
                  </a:txBody>
                  <a:tcPr/>
                </a:tc>
                <a:extLst>
                  <a:ext uri="{0D108BD9-81ED-4DB2-BD59-A6C34878D82A}">
                    <a16:rowId xmlns:a16="http://schemas.microsoft.com/office/drawing/2014/main" xmlns="" val="10003"/>
                  </a:ext>
                </a:extLst>
              </a:tr>
              <a:tr h="370840">
                <a:tc>
                  <a:txBody>
                    <a:bodyPr/>
                    <a:lstStyle/>
                    <a:p>
                      <a:r>
                        <a:rPr lang="en-US" sz="1400" dirty="0" smtClean="0"/>
                        <a:t>L2+ only: Users are engaged in the Product Feedback Forums and user feedback is assessed.</a:t>
                      </a:r>
                      <a:endParaRPr lang="en-US" sz="1400" dirty="0"/>
                    </a:p>
                  </a:txBody>
                  <a:tcPr/>
                </a:tc>
                <a:tc>
                  <a:txBody>
                    <a:bodyPr/>
                    <a:lstStyle/>
                    <a:p>
                      <a:r>
                        <a:rPr lang="en-US" sz="1400" dirty="0" smtClean="0"/>
                        <a:t>Users are engaged</a:t>
                      </a:r>
                      <a:r>
                        <a:rPr lang="en-US" sz="1400" baseline="0" dirty="0" smtClean="0"/>
                        <a:t> and feedback has been used to diagnose issues.</a:t>
                      </a:r>
                      <a:endParaRPr lang="en-US" sz="1400" dirty="0"/>
                    </a:p>
                  </a:txBody>
                  <a:tcPr/>
                </a:tc>
                <a:extLst>
                  <a:ext uri="{0D108BD9-81ED-4DB2-BD59-A6C34878D82A}">
                    <a16:rowId xmlns:a16="http://schemas.microsoft.com/office/drawing/2014/main" xmlns="" val="10004"/>
                  </a:ext>
                </a:extLst>
              </a:tr>
              <a:tr h="370840">
                <a:tc>
                  <a:txBody>
                    <a:bodyPr/>
                    <a:lstStyle/>
                    <a:p>
                      <a:r>
                        <a:rPr lang="en-US" sz="1400" b="1" dirty="0" smtClean="0">
                          <a:solidFill>
                            <a:schemeClr val="bg1"/>
                          </a:solidFill>
                        </a:rPr>
                        <a:t>End State</a:t>
                      </a:r>
                      <a:endParaRPr lang="en-US" sz="1400" b="1" dirty="0">
                        <a:solidFill>
                          <a:schemeClr val="bg1"/>
                        </a:solidFill>
                      </a:endParaRPr>
                    </a:p>
                  </a:txBody>
                  <a:tcPr>
                    <a:solidFill>
                      <a:schemeClr val="accent1"/>
                    </a:solidFill>
                  </a:tcPr>
                </a:tc>
                <a:tc>
                  <a:txBody>
                    <a:bodyPr/>
                    <a:lstStyle/>
                    <a:p>
                      <a:r>
                        <a:rPr lang="en-US" sz="1400" b="1" dirty="0" smtClean="0">
                          <a:solidFill>
                            <a:schemeClr val="bg1"/>
                          </a:solidFill>
                        </a:rPr>
                        <a:t>Assessment</a:t>
                      </a:r>
                      <a:endParaRPr lang="en-US" sz="1400" b="1" dirty="0">
                        <a:solidFill>
                          <a:schemeClr val="bg1"/>
                        </a:solidFill>
                      </a:endParaRPr>
                    </a:p>
                  </a:txBody>
                  <a:tcPr>
                    <a:solidFill>
                      <a:schemeClr val="accent1"/>
                    </a:solidFill>
                  </a:tcPr>
                </a:tc>
                <a:extLst>
                  <a:ext uri="{0D108BD9-81ED-4DB2-BD59-A6C34878D82A}">
                    <a16:rowId xmlns:a16="http://schemas.microsoft.com/office/drawing/2014/main" xmlns="" val="10005"/>
                  </a:ext>
                </a:extLst>
              </a:tr>
              <a:tr h="370840">
                <a:tc>
                  <a:txBody>
                    <a:bodyPr/>
                    <a:lstStyle/>
                    <a:p>
                      <a:r>
                        <a:rPr lang="en-US" sz="1400" dirty="0" smtClean="0"/>
                        <a:t>Product performance has been demonstrated through analysis of a small number of independent measurements obtained from select locations, periods, and associated ground truth or field campaign efforts.</a:t>
                      </a:r>
                      <a:endParaRPr lang="en-US" sz="1400" dirty="0"/>
                    </a:p>
                  </a:txBody>
                  <a:tcPr/>
                </a:tc>
                <a:tc>
                  <a:txBody>
                    <a:bodyPr/>
                    <a:lstStyle/>
                    <a:p>
                      <a:r>
                        <a:rPr lang="en-US" sz="1400" dirty="0" smtClean="0"/>
                        <a:t>Field Campaign Efforts ongoing.</a:t>
                      </a:r>
                      <a:endParaRPr lang="en-US" sz="1400" dirty="0"/>
                    </a:p>
                  </a:txBody>
                  <a:tcPr/>
                </a:tc>
                <a:extLst>
                  <a:ext uri="{0D108BD9-81ED-4DB2-BD59-A6C34878D82A}">
                    <a16:rowId xmlns:a16="http://schemas.microsoft.com/office/drawing/2014/main" xmlns="" val="10006"/>
                  </a:ext>
                </a:extLst>
              </a:tr>
              <a:tr h="370840">
                <a:tc>
                  <a:txBody>
                    <a:bodyPr/>
                    <a:lstStyle/>
                    <a:p>
                      <a:r>
                        <a:rPr lang="en-US" sz="1400" dirty="0" smtClean="0"/>
                        <a:t>Product analysis is sufficient to communicate product performance to users relative to expectations (performance baseline).</a:t>
                      </a:r>
                    </a:p>
                  </a:txBody>
                  <a:tcPr/>
                </a:tc>
                <a:tc>
                  <a:txBody>
                    <a:bodyPr/>
                    <a:lstStyle/>
                    <a:p>
                      <a:r>
                        <a:rPr lang="en-US" sz="1400" dirty="0" smtClean="0"/>
                        <a:t>True. Efforts continue</a:t>
                      </a:r>
                      <a:r>
                        <a:rPr lang="en-US" sz="1400" baseline="0" dirty="0" smtClean="0"/>
                        <a:t> to improve AWIPS, etc.</a:t>
                      </a:r>
                      <a:endParaRPr lang="en-US" sz="1400" dirty="0"/>
                    </a:p>
                  </a:txBody>
                  <a:tcPr/>
                </a:tc>
                <a:extLst>
                  <a:ext uri="{0D108BD9-81ED-4DB2-BD59-A6C34878D82A}">
                    <a16:rowId xmlns:a16="http://schemas.microsoft.com/office/drawing/2014/main" xmlns="" val="10007"/>
                  </a:ext>
                </a:extLst>
              </a:tr>
              <a:tr h="370840">
                <a:tc>
                  <a:txBody>
                    <a:bodyPr/>
                    <a:lstStyle/>
                    <a:p>
                      <a:r>
                        <a:rPr lang="en-US" sz="1400" dirty="0" smtClean="0"/>
                        <a:t>Documentation of product performance exists that includes recommended remediation strategies for all anomalies and weaknesses. Any algorithm changes associated with severe anomalies have been documented, implemented, tested, &amp; shared with the user community.</a:t>
                      </a:r>
                      <a:endParaRPr lang="en-US" sz="1400" dirty="0"/>
                    </a:p>
                  </a:txBody>
                  <a:tcPr/>
                </a:tc>
                <a:tc>
                  <a:txBody>
                    <a:bodyPr/>
                    <a:lstStyle/>
                    <a:p>
                      <a:r>
                        <a:rPr lang="en-US" sz="1400" dirty="0" smtClean="0"/>
                        <a:t>Ongoing</a:t>
                      </a:r>
                      <a:endParaRPr lang="en-US" sz="1400" dirty="0"/>
                    </a:p>
                  </a:txBody>
                  <a:tcPr/>
                </a:tc>
                <a:extLst>
                  <a:ext uri="{0D108BD9-81ED-4DB2-BD59-A6C34878D82A}">
                    <a16:rowId xmlns:a16="http://schemas.microsoft.com/office/drawing/2014/main" xmlns="" val="1000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Testing has been fully documented.</a:t>
                      </a:r>
                    </a:p>
                  </a:txBody>
                  <a:tcPr/>
                </a:tc>
                <a:tc>
                  <a:txBody>
                    <a:bodyPr/>
                    <a:lstStyle/>
                    <a:p>
                      <a:r>
                        <a:rPr lang="en-US" sz="1400" dirty="0" smtClean="0"/>
                        <a:t>True</a:t>
                      </a:r>
                      <a:endParaRPr lang="en-US" sz="1400" dirty="0"/>
                    </a:p>
                  </a:txBody>
                  <a:tcPr/>
                </a:tc>
                <a:extLst>
                  <a:ext uri="{0D108BD9-81ED-4DB2-BD59-A6C34878D82A}">
                    <a16:rowId xmlns:a16="http://schemas.microsoft.com/office/drawing/2014/main" xmlns="" val="709871935"/>
                  </a:ext>
                </a:extLst>
              </a:tr>
              <a:tr h="370840">
                <a:tc>
                  <a:txBody>
                    <a:bodyPr/>
                    <a:lstStyle/>
                    <a:p>
                      <a:r>
                        <a:rPr lang="en-US" sz="1400" dirty="0" smtClean="0"/>
                        <a:t>Product is ready for operational use and for use in comprehensive </a:t>
                      </a:r>
                      <a:r>
                        <a:rPr lang="en-US" sz="1400" dirty="0" err="1" smtClean="0"/>
                        <a:t>cal</a:t>
                      </a:r>
                      <a:r>
                        <a:rPr lang="en-US" sz="1400" dirty="0" smtClean="0"/>
                        <a:t>/</a:t>
                      </a:r>
                      <a:r>
                        <a:rPr lang="en-US" sz="1400" dirty="0" err="1" smtClean="0"/>
                        <a:t>val</a:t>
                      </a:r>
                      <a:r>
                        <a:rPr lang="en-US" sz="1400" dirty="0" smtClean="0"/>
                        <a:t> activities and product optimization.</a:t>
                      </a:r>
                    </a:p>
                  </a:txBody>
                  <a:tcPr/>
                </a:tc>
                <a:tc>
                  <a:txBody>
                    <a:bodyPr/>
                    <a:lstStyle/>
                    <a:p>
                      <a:r>
                        <a:rPr lang="en-US" sz="1400" dirty="0" smtClean="0"/>
                        <a:t>True.</a:t>
                      </a:r>
                      <a:r>
                        <a:rPr lang="en-US" sz="1400" baseline="0" dirty="0" smtClean="0"/>
                        <a:t> Imagery preliminarily used by NWS WFOs, etc.</a:t>
                      </a:r>
                      <a:endParaRPr lang="en-US" sz="1400" dirty="0"/>
                    </a:p>
                  </a:txBody>
                  <a:tcPr/>
                </a:tc>
                <a:extLst>
                  <a:ext uri="{0D108BD9-81ED-4DB2-BD59-A6C34878D82A}">
                    <a16:rowId xmlns:a16="http://schemas.microsoft.com/office/drawing/2014/main" xmlns="" val="2083875537"/>
                  </a:ext>
                </a:extLst>
              </a:tr>
            </a:tbl>
          </a:graphicData>
        </a:graphic>
      </p:graphicFrame>
      <p:sp>
        <p:nvSpPr>
          <p:cNvPr id="3" name="Slide Number Placeholder 2"/>
          <p:cNvSpPr>
            <a:spLocks noGrp="1"/>
          </p:cNvSpPr>
          <p:nvPr>
            <p:ph type="sldNum" sz="quarter" idx="12"/>
          </p:nvPr>
        </p:nvSpPr>
        <p:spPr/>
        <p:txBody>
          <a:bodyPr/>
          <a:lstStyle/>
          <a:p>
            <a:fld id="{615ADB79-25D6-47C0-AB51-22A13A0BBB50}" type="slidenum">
              <a:rPr lang="en-US" altLang="en-US" smtClean="0"/>
              <a:pPr/>
              <a:t>58</a:t>
            </a:fld>
            <a:endParaRPr lang="en-US" altLang="en-US"/>
          </a:p>
        </p:txBody>
      </p:sp>
    </p:spTree>
    <p:extLst>
      <p:ext uri="{BB962C8B-B14F-4D97-AF65-F5344CB8AC3E}">
        <p14:creationId xmlns:p14="http://schemas.microsoft.com/office/powerpoint/2010/main" val="9499922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511"/>
            <a:ext cx="8229600" cy="1143001"/>
          </a:xfrm>
        </p:spPr>
        <p:txBody>
          <a:bodyPr/>
          <a:lstStyle/>
          <a:p>
            <a:r>
              <a:rPr lang="en-US" dirty="0" smtClean="0"/>
              <a:t>Provisional CMI Outcomes:  </a:t>
            </a:r>
            <a:br>
              <a:rPr lang="en-US" dirty="0" smtClean="0"/>
            </a:br>
            <a:r>
              <a:rPr lang="en-US" dirty="0" smtClean="0"/>
              <a:t>Summary</a:t>
            </a:r>
            <a:endParaRPr lang="en-US" dirty="0"/>
          </a:p>
        </p:txBody>
      </p:sp>
      <p:sp>
        <p:nvSpPr>
          <p:cNvPr id="3" name="Content Placeholder 2"/>
          <p:cNvSpPr>
            <a:spLocks noGrp="1"/>
          </p:cNvSpPr>
          <p:nvPr>
            <p:ph idx="1"/>
          </p:nvPr>
        </p:nvSpPr>
        <p:spPr>
          <a:xfrm>
            <a:off x="457200" y="1442562"/>
            <a:ext cx="8229600" cy="4525962"/>
          </a:xfrm>
        </p:spPr>
        <p:txBody>
          <a:bodyPr/>
          <a:lstStyle/>
          <a:p>
            <a:pPr marL="233363" indent="-233363"/>
            <a:r>
              <a:rPr lang="en-US" sz="2400" dirty="0" smtClean="0"/>
              <a:t>All RIMP PLPTs required to make Provisional have been completed</a:t>
            </a:r>
          </a:p>
          <a:p>
            <a:pPr lvl="1"/>
            <a:r>
              <a:rPr lang="en-US" sz="2000" dirty="0" smtClean="0"/>
              <a:t>CMIP files can be recreated from L1b files for IR bands</a:t>
            </a:r>
          </a:p>
          <a:p>
            <a:pPr lvl="1"/>
            <a:r>
              <a:rPr lang="en-US" sz="2000" dirty="0" smtClean="0"/>
              <a:t>CMIP files can nearly be recreated from L1b files for Vis/NIR bands</a:t>
            </a:r>
          </a:p>
          <a:p>
            <a:pPr lvl="2"/>
            <a:r>
              <a:rPr lang="en-US" sz="1600" dirty="0" smtClean="0"/>
              <a:t>This should be solvable.</a:t>
            </a:r>
          </a:p>
          <a:p>
            <a:pPr lvl="1"/>
            <a:r>
              <a:rPr lang="en-US" sz="2000" dirty="0" smtClean="0"/>
              <a:t>Qualitative </a:t>
            </a:r>
            <a:r>
              <a:rPr lang="en-US" sz="2000" dirty="0"/>
              <a:t>comparisons to </a:t>
            </a:r>
            <a:r>
              <a:rPr lang="en-US" sz="2000" dirty="0" smtClean="0"/>
              <a:t>current operational GOES </a:t>
            </a:r>
            <a:r>
              <a:rPr lang="en-US" sz="2000" dirty="0"/>
              <a:t>Imager </a:t>
            </a:r>
            <a:r>
              <a:rPr lang="en-US" sz="2000" dirty="0" smtClean="0"/>
              <a:t>similar</a:t>
            </a:r>
          </a:p>
          <a:p>
            <a:pPr lvl="2"/>
            <a:r>
              <a:rPr lang="en-US" sz="1600" dirty="0" smtClean="0"/>
              <a:t>Current Imager has just 5 bands and GOES-16 qualitatively has similar values</a:t>
            </a:r>
          </a:p>
          <a:p>
            <a:pPr lvl="2"/>
            <a:r>
              <a:rPr lang="en-US" sz="1600" dirty="0" smtClean="0"/>
              <a:t>Higher spatial and temporal resolution of GOES-16 is a clear improvement.</a:t>
            </a:r>
          </a:p>
          <a:p>
            <a:pPr lvl="1"/>
            <a:r>
              <a:rPr lang="en-US" sz="2000" dirty="0" smtClean="0"/>
              <a:t>Imagery product is ready for operational use by NWS</a:t>
            </a:r>
          </a:p>
          <a:p>
            <a:pPr lvl="2"/>
            <a:r>
              <a:rPr lang="en-US" sz="1600" dirty="0" smtClean="0"/>
              <a:t>Preliminary use by NWS is already occurring</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59</a:t>
            </a:fld>
            <a:endParaRPr lang="en-US" altLang="en-US"/>
          </a:p>
        </p:txBody>
      </p:sp>
    </p:spTree>
    <p:extLst>
      <p:ext uri="{BB962C8B-B14F-4D97-AF65-F5344CB8AC3E}">
        <p14:creationId xmlns:p14="http://schemas.microsoft.com/office/powerpoint/2010/main" val="6831753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70" y="106361"/>
            <a:ext cx="6342184" cy="1143001"/>
          </a:xfrm>
        </p:spPr>
        <p:txBody>
          <a:bodyPr/>
          <a:lstStyle/>
          <a:p>
            <a:r>
              <a:rPr lang="en-US" sz="2400" dirty="0"/>
              <a:t>“quantitative consistency between the input L1b data and the output </a:t>
            </a:r>
            <a:r>
              <a:rPr lang="en-US" sz="2400" dirty="0" err="1"/>
              <a:t>reflectances</a:t>
            </a:r>
            <a:r>
              <a:rPr lang="en-US" sz="2400" dirty="0"/>
              <a:t>/brightness temperatures in the Imagery output</a:t>
            </a:r>
            <a:r>
              <a:rPr lang="en-US" sz="2400" dirty="0" smtClean="0"/>
              <a:t>.”</a:t>
            </a:r>
            <a:endParaRPr lang="en-US" sz="2400" dirty="0"/>
          </a:p>
        </p:txBody>
      </p:sp>
      <p:sp>
        <p:nvSpPr>
          <p:cNvPr id="3" name="Content Placeholder 2"/>
          <p:cNvSpPr>
            <a:spLocks noGrp="1"/>
          </p:cNvSpPr>
          <p:nvPr>
            <p:ph idx="1"/>
          </p:nvPr>
        </p:nvSpPr>
        <p:spPr>
          <a:xfrm>
            <a:off x="457200" y="1465262"/>
            <a:ext cx="8229600" cy="4992687"/>
          </a:xfrm>
        </p:spPr>
        <p:txBody>
          <a:bodyPr>
            <a:normAutofit fontScale="62500" lnSpcReduction="20000"/>
          </a:bodyPr>
          <a:lstStyle/>
          <a:p>
            <a:r>
              <a:rPr lang="en-US" dirty="0" smtClean="0"/>
              <a:t>L1b files contain radiances stored as scaled integers (sometimes referred to as “counts”)</a:t>
            </a:r>
          </a:p>
          <a:p>
            <a:r>
              <a:rPr lang="en-US" dirty="0" smtClean="0"/>
              <a:t>L2 CMIP files contain Cloud and Moisture Imagery (CMI) values stored as scaled integers (sometimes referred to as “counts”)</a:t>
            </a:r>
          </a:p>
          <a:p>
            <a:pPr lvl="1"/>
            <a:r>
              <a:rPr lang="en-US" dirty="0" smtClean="0"/>
              <a:t>Bands 1-6 CMI values are Reflectance Factor (RF)</a:t>
            </a:r>
          </a:p>
          <a:p>
            <a:pPr lvl="1"/>
            <a:r>
              <a:rPr lang="en-US" dirty="0" smtClean="0"/>
              <a:t>Bands 7-16 CMI values are Brightness Temperature (TBB)</a:t>
            </a:r>
          </a:p>
          <a:p>
            <a:r>
              <a:rPr lang="en-US" dirty="0" smtClean="0"/>
              <a:t>It should be possible to generate the values in a CMIP file from the corresponding L1b file using the metadata stored in either file.</a:t>
            </a:r>
          </a:p>
          <a:p>
            <a:pPr lvl="1"/>
            <a:r>
              <a:rPr lang="en-US" dirty="0" smtClean="0"/>
              <a:t>Bands 1-6 use constants that change as the earth-sun-distance-anomaly stored in the files changes.</a:t>
            </a:r>
          </a:p>
          <a:p>
            <a:pPr lvl="1"/>
            <a:r>
              <a:rPr lang="en-US" dirty="0" smtClean="0"/>
              <a:t>Bands 7-16 use constants that should not change for the life time of the instrument.</a:t>
            </a:r>
          </a:p>
          <a:p>
            <a:r>
              <a:rPr lang="en-US" dirty="0" smtClean="0"/>
              <a:t>To test the “quantitative consistency between L1b and L2 CMIP” we generated our own CMIP-like files from L1b files for sample FD, CONUS, and MESO sectors to compare with the corresponding ground-system generated CMIP files.</a:t>
            </a:r>
          </a:p>
          <a:p>
            <a:pPr lvl="1"/>
            <a:r>
              <a:rPr lang="en-US" dirty="0" smtClean="0"/>
              <a:t>Convert Radiances to CMI (RF &amp; TBB) using metadata stored in the files.</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6</a:t>
            </a:fld>
            <a:endParaRPr lang="en-US" altLang="en-US"/>
          </a:p>
        </p:txBody>
      </p:sp>
    </p:spTree>
    <p:extLst>
      <p:ext uri="{BB962C8B-B14F-4D97-AF65-F5344CB8AC3E}">
        <p14:creationId xmlns:p14="http://schemas.microsoft.com/office/powerpoint/2010/main" val="2058747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41"/>
            <a:ext cx="8229600" cy="1143001"/>
          </a:xfrm>
        </p:spPr>
        <p:txBody>
          <a:bodyPr/>
          <a:lstStyle/>
          <a:p>
            <a:r>
              <a:rPr lang="en-US" dirty="0" smtClean="0"/>
              <a:t>Recommendation </a:t>
            </a:r>
            <a:br>
              <a:rPr lang="en-US" dirty="0" smtClean="0"/>
            </a:br>
            <a:r>
              <a:rPr lang="en-US" dirty="0" smtClean="0"/>
              <a:t>for Provisional Maturity</a:t>
            </a:r>
            <a:endParaRPr lang="en-US" dirty="0"/>
          </a:p>
        </p:txBody>
      </p:sp>
      <p:sp>
        <p:nvSpPr>
          <p:cNvPr id="3" name="Content Placeholder 2"/>
          <p:cNvSpPr>
            <a:spLocks noGrp="1"/>
          </p:cNvSpPr>
          <p:nvPr>
            <p:ph idx="1"/>
          </p:nvPr>
        </p:nvSpPr>
        <p:spPr>
          <a:xfrm>
            <a:off x="457200" y="1521939"/>
            <a:ext cx="8229600" cy="5160824"/>
          </a:xfrm>
        </p:spPr>
        <p:txBody>
          <a:bodyPr/>
          <a:lstStyle/>
          <a:p>
            <a:pPr marL="233363" indent="-233363"/>
            <a:r>
              <a:rPr lang="en-US" sz="2400" dirty="0" smtClean="0"/>
              <a:t>AWG Imagery recommends </a:t>
            </a:r>
            <a:r>
              <a:rPr lang="en-US" sz="2400" dirty="0"/>
              <a:t>that </a:t>
            </a:r>
            <a:r>
              <a:rPr lang="en-US" sz="2400" dirty="0" smtClean="0"/>
              <a:t>CMI data </a:t>
            </a:r>
            <a:r>
              <a:rPr lang="en-US" sz="2400" dirty="0"/>
              <a:t>be transitioned to </a:t>
            </a:r>
            <a:r>
              <a:rPr lang="en-US" sz="2400" dirty="0" smtClean="0"/>
              <a:t>Provisional status </a:t>
            </a:r>
            <a:r>
              <a:rPr lang="en-US" sz="2400" dirty="0"/>
              <a:t>at this </a:t>
            </a:r>
            <a:r>
              <a:rPr lang="en-US" sz="2400" dirty="0" smtClean="0"/>
              <a:t>time.</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60</a:t>
            </a:fld>
            <a:endParaRPr lang="en-US" altLang="en-US" dirty="0"/>
          </a:p>
        </p:txBody>
      </p:sp>
    </p:spTree>
    <p:extLst>
      <p:ext uri="{BB962C8B-B14F-4D97-AF65-F5344CB8AC3E}">
        <p14:creationId xmlns:p14="http://schemas.microsoft.com/office/powerpoint/2010/main" val="23941729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41"/>
            <a:ext cx="8229600" cy="1143001"/>
          </a:xfrm>
        </p:spPr>
        <p:txBody>
          <a:bodyPr/>
          <a:lstStyle/>
          <a:p>
            <a:r>
              <a:rPr lang="en-US" dirty="0" smtClean="0"/>
              <a:t>End Provisional Portion</a:t>
            </a: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61</a:t>
            </a:fld>
            <a:endParaRPr lang="en-US" altLang="en-US" dirty="0"/>
          </a:p>
        </p:txBody>
      </p:sp>
    </p:spTree>
    <p:extLst>
      <p:ext uri="{BB962C8B-B14F-4D97-AF65-F5344CB8AC3E}">
        <p14:creationId xmlns:p14="http://schemas.microsoft.com/office/powerpoint/2010/main" val="23273084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38"/>
            <a:ext cx="8229600" cy="1143001"/>
          </a:xfrm>
        </p:spPr>
        <p:txBody>
          <a:bodyPr/>
          <a:lstStyle/>
          <a:p>
            <a:r>
              <a:rPr lang="en-US" dirty="0" smtClean="0"/>
              <a:t>Path to Full Maturity</a:t>
            </a:r>
            <a:endParaRPr lang="en-US" dirty="0"/>
          </a:p>
        </p:txBody>
      </p:sp>
      <p:sp>
        <p:nvSpPr>
          <p:cNvPr id="3" name="Content Placeholder 2"/>
          <p:cNvSpPr>
            <a:spLocks noGrp="1"/>
          </p:cNvSpPr>
          <p:nvPr>
            <p:ph idx="1"/>
          </p:nvPr>
        </p:nvSpPr>
        <p:spPr>
          <a:xfrm>
            <a:off x="457200" y="1194239"/>
            <a:ext cx="8229600" cy="4525962"/>
          </a:xfrm>
        </p:spPr>
        <p:txBody>
          <a:bodyPr/>
          <a:lstStyle/>
          <a:p>
            <a:pPr marL="233363" indent="-233363"/>
            <a:r>
              <a:rPr lang="en-US" sz="2000" dirty="0" smtClean="0"/>
              <a:t>3 PLPTs to be conducted</a:t>
            </a:r>
            <a:r>
              <a:rPr lang="en-US" sz="2000" dirty="0"/>
              <a:t> </a:t>
            </a:r>
            <a:r>
              <a:rPr lang="en-US" sz="2000" dirty="0" smtClean="0"/>
              <a:t>by AWG Imagery for Full </a:t>
            </a:r>
            <a:r>
              <a:rPr lang="en-US" sz="2000" dirty="0"/>
              <a:t>M</a:t>
            </a:r>
            <a:r>
              <a:rPr lang="en-US" sz="2000" dirty="0" smtClean="0"/>
              <a:t>aturity</a:t>
            </a:r>
          </a:p>
          <a:p>
            <a:pPr marL="690563" lvl="1" indent="-233363"/>
            <a:r>
              <a:rPr lang="en-US" sz="1800" dirty="0" smtClean="0"/>
              <a:t>PLPT tools ready</a:t>
            </a:r>
          </a:p>
          <a:p>
            <a:pPr marL="690563" lvl="1" indent="-233363"/>
            <a:r>
              <a:rPr lang="en-US" sz="1800" dirty="0" smtClean="0"/>
              <a:t>All 3 PLPTs already underway </a:t>
            </a:r>
          </a:p>
          <a:p>
            <a:pPr lvl="2"/>
            <a:r>
              <a:rPr lang="en-US" sz="1600" dirty="0" smtClean="0"/>
              <a:t>Data being collected for ABI-FD_CMI06 since 17 Jan 2017</a:t>
            </a:r>
          </a:p>
          <a:p>
            <a:pPr lvl="2"/>
            <a:r>
              <a:rPr lang="en-US" sz="1600" dirty="0"/>
              <a:t>Data being collected for </a:t>
            </a:r>
            <a:r>
              <a:rPr lang="en-US" sz="1600" dirty="0" smtClean="0"/>
              <a:t>ABI-CONUS_CMI02 since </a:t>
            </a:r>
            <a:r>
              <a:rPr lang="en-US" sz="1600" dirty="0"/>
              <a:t>17 Jan </a:t>
            </a:r>
            <a:r>
              <a:rPr lang="en-US" sz="1600" dirty="0" smtClean="0"/>
              <a:t>2017</a:t>
            </a:r>
          </a:p>
          <a:p>
            <a:pPr lvl="2"/>
            <a:r>
              <a:rPr lang="en-US" sz="1600" dirty="0"/>
              <a:t>Data being collected for </a:t>
            </a:r>
            <a:r>
              <a:rPr lang="en-US" sz="1600" dirty="0" smtClean="0"/>
              <a:t>ABI-MESO_CMI02 </a:t>
            </a:r>
            <a:r>
              <a:rPr lang="en-US" sz="1600" dirty="0"/>
              <a:t>since 17 Jan 2017</a:t>
            </a:r>
          </a:p>
          <a:p>
            <a:r>
              <a:rPr lang="en-US" sz="2200" dirty="0"/>
              <a:t>All Imagery tests to meet </a:t>
            </a:r>
            <a:r>
              <a:rPr lang="en-US" sz="2200" dirty="0" smtClean="0"/>
              <a:t>Full Maturity </a:t>
            </a:r>
            <a:r>
              <a:rPr lang="en-US" sz="2200" dirty="0"/>
              <a:t>will be done using ground system data</a:t>
            </a:r>
            <a:r>
              <a:rPr lang="en-US" sz="2200" dirty="0" smtClean="0"/>
              <a:t>.</a:t>
            </a:r>
            <a:endParaRPr lang="en-US" sz="1800" dirty="0"/>
          </a:p>
          <a:p>
            <a:pPr marL="233363" indent="-233363"/>
            <a:r>
              <a:rPr lang="en-US" sz="2000" dirty="0" smtClean="0"/>
              <a:t>Currently outstanding issues, unless fixed by Handover, may prevent declaration of Full Maturity</a:t>
            </a:r>
          </a:p>
          <a:p>
            <a:pPr marL="690563" lvl="1" indent="-233363"/>
            <a:r>
              <a:rPr lang="en-US" sz="1800" dirty="0" smtClean="0"/>
              <a:t>4 issues identified through initial PLPT work </a:t>
            </a:r>
          </a:p>
          <a:p>
            <a:pPr lvl="2"/>
            <a:r>
              <a:rPr lang="en-US" sz="1400" dirty="0" smtClean="0"/>
              <a:t>There are more than 4 issues, but not all would necessarily block path to Full Maturity</a:t>
            </a:r>
          </a:p>
          <a:p>
            <a:pPr lvl="2"/>
            <a:r>
              <a:rPr lang="en-US" sz="1400" dirty="0" smtClean="0"/>
              <a:t>Described in upcoming charts</a:t>
            </a:r>
          </a:p>
          <a:p>
            <a:pPr lvl="2"/>
            <a:r>
              <a:rPr lang="en-US" sz="1400" dirty="0" smtClean="0"/>
              <a:t>All are shown with ground system L1b and/or CMIP files.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62</a:t>
            </a:fld>
            <a:endParaRPr lang="en-US" altLang="en-US" dirty="0"/>
          </a:p>
        </p:txBody>
      </p:sp>
    </p:spTree>
    <p:extLst>
      <p:ext uri="{BB962C8B-B14F-4D97-AF65-F5344CB8AC3E}">
        <p14:creationId xmlns:p14="http://schemas.microsoft.com/office/powerpoint/2010/main" val="7303023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514"/>
            <a:ext cx="8229600" cy="1143001"/>
          </a:xfrm>
        </p:spPr>
        <p:txBody>
          <a:bodyPr/>
          <a:lstStyle/>
          <a:p>
            <a:r>
              <a:rPr lang="en-US" dirty="0" smtClean="0"/>
              <a:t>Post-Launch Product Tests</a:t>
            </a:r>
            <a:endParaRPr lang="en-US" dirty="0"/>
          </a:p>
        </p:txBody>
      </p:sp>
      <p:graphicFrame>
        <p:nvGraphicFramePr>
          <p:cNvPr id="4" name="Content Placeholder 3"/>
          <p:cNvGraphicFramePr>
            <a:graphicFrameLocks noGrp="1"/>
          </p:cNvGraphicFramePr>
          <p:nvPr>
            <p:ph idx="1"/>
            <p:extLst/>
          </p:nvPr>
        </p:nvGraphicFramePr>
        <p:xfrm>
          <a:off x="880948" y="1204331"/>
          <a:ext cx="7382107" cy="3162052"/>
        </p:xfrm>
        <a:graphic>
          <a:graphicData uri="http://schemas.openxmlformats.org/drawingml/2006/table">
            <a:tbl>
              <a:tblPr firstRow="1" firstCol="1" bandRow="1">
                <a:tableStyleId>{6E25E649-3F16-4E02-A733-19D2CDBF48F0}</a:tableStyleId>
              </a:tblPr>
              <a:tblGrid>
                <a:gridCol w="1716478">
                  <a:extLst>
                    <a:ext uri="{9D8B030D-6E8A-4147-A177-3AD203B41FA5}">
                      <a16:colId xmlns="" xmlns:a16="http://schemas.microsoft.com/office/drawing/2014/main" val="20000"/>
                    </a:ext>
                  </a:extLst>
                </a:gridCol>
                <a:gridCol w="5665629">
                  <a:extLst>
                    <a:ext uri="{9D8B030D-6E8A-4147-A177-3AD203B41FA5}">
                      <a16:colId xmlns="" xmlns:a16="http://schemas.microsoft.com/office/drawing/2014/main" val="20001"/>
                    </a:ext>
                  </a:extLst>
                </a:gridCol>
              </a:tblGrid>
              <a:tr h="422154">
                <a:tc>
                  <a:txBody>
                    <a:bodyPr/>
                    <a:lstStyle/>
                    <a:p>
                      <a:pPr marL="0" marR="0" algn="ctr">
                        <a:lnSpc>
                          <a:spcPct val="107000"/>
                        </a:lnSpc>
                        <a:spcBef>
                          <a:spcPts val="0"/>
                        </a:spcBef>
                        <a:spcAft>
                          <a:spcPts val="0"/>
                        </a:spcAft>
                      </a:pPr>
                      <a:r>
                        <a:rPr lang="en-US" sz="2000" dirty="0">
                          <a:effectLst/>
                        </a:rPr>
                        <a:t>Test ID</a:t>
                      </a:r>
                      <a:endParaRPr lang="en-US" sz="20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rPr>
                        <a:t>Test Title</a:t>
                      </a:r>
                      <a:endParaRPr lang="en-US" sz="20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422154">
                <a:tc>
                  <a:txBody>
                    <a:bodyPr/>
                    <a:lstStyle/>
                    <a:p>
                      <a:pPr marL="0" marR="0">
                        <a:lnSpc>
                          <a:spcPct val="107000"/>
                        </a:lnSpc>
                        <a:spcBef>
                          <a:spcPts val="0"/>
                        </a:spcBef>
                        <a:spcAft>
                          <a:spcPts val="0"/>
                        </a:spcAft>
                      </a:pPr>
                      <a:r>
                        <a:rPr lang="en-US" sz="1400" dirty="0" smtClean="0">
                          <a:solidFill>
                            <a:schemeClr val="tx1"/>
                          </a:solidFill>
                          <a:effectLst/>
                        </a:rPr>
                        <a:t>ABI-FD_CMI06</a:t>
                      </a:r>
                      <a:endParaRPr lang="en-US" sz="14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smtClean="0">
                          <a:effectLst/>
                          <a:latin typeface="+mn-lt"/>
                          <a:ea typeface="Calibri" panose="020F0502020204030204" pitchFamily="34" charset="0"/>
                          <a:cs typeface="Arial" panose="020B0604020202020204" pitchFamily="34" charset="0"/>
                        </a:rPr>
                        <a:t>Assess the accuracy and precision of the Imagery </a:t>
                      </a:r>
                      <a:r>
                        <a:rPr lang="en-US" sz="1200" b="1" dirty="0" smtClean="0">
                          <a:effectLst/>
                          <a:latin typeface="+mn-lt"/>
                          <a:ea typeface="Calibri" panose="020F0502020204030204" pitchFamily="34" charset="0"/>
                          <a:cs typeface="Arial" panose="020B0604020202020204" pitchFamily="34" charset="0"/>
                        </a:rPr>
                        <a:t>FD</a:t>
                      </a:r>
                      <a:r>
                        <a:rPr lang="en-US" sz="1200" dirty="0" smtClean="0">
                          <a:effectLst/>
                          <a:latin typeface="+mn-lt"/>
                          <a:ea typeface="Calibri" panose="020F0502020204030204" pitchFamily="34" charset="0"/>
                          <a:cs typeface="Arial" panose="020B0604020202020204" pitchFamily="34" charset="0"/>
                        </a:rPr>
                        <a:t> product, for each ABI band, over the entire range of representative conditions, to include quantitative consistency between the input L1b data and the output </a:t>
                      </a:r>
                      <a:r>
                        <a:rPr lang="en-US" sz="1200" dirty="0" err="1" smtClean="0">
                          <a:effectLst/>
                          <a:latin typeface="+mn-lt"/>
                          <a:ea typeface="Calibri" panose="020F0502020204030204" pitchFamily="34" charset="0"/>
                          <a:cs typeface="Arial" panose="020B0604020202020204" pitchFamily="34" charset="0"/>
                        </a:rPr>
                        <a:t>reflectances</a:t>
                      </a:r>
                      <a:r>
                        <a:rPr lang="en-US" sz="1200" dirty="0" smtClean="0">
                          <a:effectLst/>
                          <a:latin typeface="+mn-lt"/>
                          <a:ea typeface="Calibri" panose="020F0502020204030204" pitchFamily="34" charset="0"/>
                          <a:cs typeface="Arial" panose="020B0604020202020204" pitchFamily="34" charset="0"/>
                        </a:rPr>
                        <a:t>/brightness temperatures in the Imagery output; a minimum of six months of Imagery output is required for this assessment.</a:t>
                      </a:r>
                      <a:endParaRPr lang="en-US" sz="12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422154">
                <a:tc>
                  <a:txBody>
                    <a:bodyPr/>
                    <a:lstStyle/>
                    <a:p>
                      <a:pPr marL="0" marR="0">
                        <a:lnSpc>
                          <a:spcPct val="107000"/>
                        </a:lnSpc>
                        <a:spcBef>
                          <a:spcPts val="0"/>
                        </a:spcBef>
                        <a:spcAft>
                          <a:spcPts val="0"/>
                        </a:spcAft>
                      </a:pPr>
                      <a:r>
                        <a:rPr lang="en-US" sz="1400" dirty="0" smtClean="0">
                          <a:solidFill>
                            <a:schemeClr val="tx1"/>
                          </a:solidFill>
                          <a:effectLst/>
                          <a:latin typeface="+mn-lt"/>
                          <a:ea typeface="Calibri" panose="020F0502020204030204" pitchFamily="34" charset="0"/>
                          <a:cs typeface="Arial" panose="020B0604020202020204" pitchFamily="34" charset="0"/>
                        </a:rPr>
                        <a:t>ABI-CONUS_CMI02</a:t>
                      </a:r>
                      <a:endParaRPr lang="en-US"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smtClean="0">
                          <a:effectLst/>
                          <a:latin typeface="+mn-lt"/>
                          <a:ea typeface="Calibri" panose="020F0502020204030204" pitchFamily="34" charset="0"/>
                          <a:cs typeface="Arial" panose="020B0604020202020204" pitchFamily="34" charset="0"/>
                        </a:rPr>
                        <a:t>Assess the accuracy and precision of the Imagery </a:t>
                      </a:r>
                      <a:r>
                        <a:rPr lang="en-US" sz="1200" b="1" dirty="0" smtClean="0">
                          <a:effectLst/>
                          <a:latin typeface="+mn-lt"/>
                          <a:ea typeface="Calibri" panose="020F0502020204030204" pitchFamily="34" charset="0"/>
                          <a:cs typeface="Arial" panose="020B0604020202020204" pitchFamily="34" charset="0"/>
                        </a:rPr>
                        <a:t>CONUS</a:t>
                      </a:r>
                      <a:r>
                        <a:rPr lang="en-US" sz="1200" dirty="0" smtClean="0">
                          <a:effectLst/>
                          <a:latin typeface="+mn-lt"/>
                          <a:ea typeface="Calibri" panose="020F0502020204030204" pitchFamily="34" charset="0"/>
                          <a:cs typeface="Arial" panose="020B0604020202020204" pitchFamily="34" charset="0"/>
                        </a:rPr>
                        <a:t> product, for each ABI band, over the entire range of representative conditions, to include quantitative consistency between the input L1b data and the output </a:t>
                      </a:r>
                      <a:r>
                        <a:rPr lang="en-US" sz="1200" dirty="0" err="1" smtClean="0">
                          <a:effectLst/>
                          <a:latin typeface="+mn-lt"/>
                          <a:ea typeface="Calibri" panose="020F0502020204030204" pitchFamily="34" charset="0"/>
                          <a:cs typeface="Arial" panose="020B0604020202020204" pitchFamily="34" charset="0"/>
                        </a:rPr>
                        <a:t>reflectances</a:t>
                      </a:r>
                      <a:r>
                        <a:rPr lang="en-US" sz="1200" dirty="0" smtClean="0">
                          <a:effectLst/>
                          <a:latin typeface="+mn-lt"/>
                          <a:ea typeface="Calibri" panose="020F0502020204030204" pitchFamily="34" charset="0"/>
                          <a:cs typeface="Arial" panose="020B0604020202020204" pitchFamily="34" charset="0"/>
                        </a:rPr>
                        <a:t>/brightness temperatures in the Imagery output; a minimum of six months of Imagery output is required for this assessment.</a:t>
                      </a:r>
                      <a:endParaRPr lang="en-US" sz="12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422154">
                <a:tc>
                  <a:txBody>
                    <a:bodyPr/>
                    <a:lstStyle/>
                    <a:p>
                      <a:pPr marL="0" marR="0">
                        <a:lnSpc>
                          <a:spcPct val="107000"/>
                        </a:lnSpc>
                        <a:spcBef>
                          <a:spcPts val="0"/>
                        </a:spcBef>
                        <a:spcAft>
                          <a:spcPts val="0"/>
                        </a:spcAft>
                      </a:pPr>
                      <a:r>
                        <a:rPr lang="en-US" sz="1400" dirty="0" smtClean="0">
                          <a:solidFill>
                            <a:schemeClr val="tx1"/>
                          </a:solidFill>
                          <a:effectLst/>
                          <a:latin typeface="+mn-lt"/>
                          <a:ea typeface="Calibri" panose="020F0502020204030204" pitchFamily="34" charset="0"/>
                          <a:cs typeface="Arial" panose="020B0604020202020204" pitchFamily="34" charset="0"/>
                        </a:rPr>
                        <a:t>ABI-MESO_CMI02</a:t>
                      </a:r>
                      <a:endParaRPr lang="en-US"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smtClean="0">
                          <a:effectLst/>
                          <a:latin typeface="+mn-lt"/>
                          <a:ea typeface="Calibri" panose="020F0502020204030204" pitchFamily="34" charset="0"/>
                          <a:cs typeface="Arial" panose="020B0604020202020204" pitchFamily="34" charset="0"/>
                        </a:rPr>
                        <a:t>Assess the accuracy and precision of the Imagery </a:t>
                      </a:r>
                      <a:r>
                        <a:rPr lang="en-US" sz="1200" b="1" dirty="0" smtClean="0">
                          <a:effectLst/>
                          <a:latin typeface="+mn-lt"/>
                          <a:ea typeface="Calibri" panose="020F0502020204030204" pitchFamily="34" charset="0"/>
                          <a:cs typeface="Arial" panose="020B0604020202020204" pitchFamily="34" charset="0"/>
                        </a:rPr>
                        <a:t>MESOSCALE</a:t>
                      </a:r>
                      <a:r>
                        <a:rPr lang="en-US" sz="1200" dirty="0" smtClean="0">
                          <a:effectLst/>
                          <a:latin typeface="+mn-lt"/>
                          <a:ea typeface="Calibri" panose="020F0502020204030204" pitchFamily="34" charset="0"/>
                          <a:cs typeface="Arial" panose="020B0604020202020204" pitchFamily="34" charset="0"/>
                        </a:rPr>
                        <a:t> product, for each ABI band, over the entire range of representative conditions, to include quantitative consistency between the input L1b data and the output </a:t>
                      </a:r>
                      <a:r>
                        <a:rPr lang="en-US" sz="1200" dirty="0" err="1" smtClean="0">
                          <a:effectLst/>
                          <a:latin typeface="+mn-lt"/>
                          <a:ea typeface="Calibri" panose="020F0502020204030204" pitchFamily="34" charset="0"/>
                          <a:cs typeface="Arial" panose="020B0604020202020204" pitchFamily="34" charset="0"/>
                        </a:rPr>
                        <a:t>reflectances</a:t>
                      </a:r>
                      <a:r>
                        <a:rPr lang="en-US" sz="1200" dirty="0" smtClean="0">
                          <a:effectLst/>
                          <a:latin typeface="+mn-lt"/>
                          <a:ea typeface="Calibri" panose="020F0502020204030204" pitchFamily="34" charset="0"/>
                          <a:cs typeface="Arial" panose="020B0604020202020204" pitchFamily="34" charset="0"/>
                        </a:rPr>
                        <a:t>/brightness temperatures in the Imagery output; a minimum of six months of Imagery output is required for this assessment.</a:t>
                      </a:r>
                      <a:endParaRPr lang="en-US" sz="12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bl>
          </a:graphicData>
        </a:graphic>
      </p:graphicFrame>
      <p:sp>
        <p:nvSpPr>
          <p:cNvPr id="6" name="TextBox 5"/>
          <p:cNvSpPr txBox="1"/>
          <p:nvPr/>
        </p:nvSpPr>
        <p:spPr>
          <a:xfrm>
            <a:off x="880948" y="4270920"/>
            <a:ext cx="7382107" cy="2308324"/>
          </a:xfrm>
          <a:prstGeom prst="rect">
            <a:avLst/>
          </a:prstGeom>
          <a:noFill/>
        </p:spPr>
        <p:txBody>
          <a:bodyPr wrap="square" rtlCol="0">
            <a:spAutoFit/>
          </a:bodyPr>
          <a:lstStyle/>
          <a:p>
            <a:r>
              <a:rPr lang="en-US" dirty="0" smtClean="0">
                <a:solidFill>
                  <a:schemeClr val="bg1"/>
                </a:solidFill>
              </a:rPr>
              <a:t>Validated Success Criteria: “Imagery </a:t>
            </a:r>
            <a:r>
              <a:rPr lang="en-US" dirty="0">
                <a:solidFill>
                  <a:schemeClr val="bg1"/>
                </a:solidFill>
              </a:rPr>
              <a:t>has been analyzed for a significant number of cases </a:t>
            </a:r>
            <a:r>
              <a:rPr lang="en-US" dirty="0" smtClean="0">
                <a:solidFill>
                  <a:schemeClr val="bg1"/>
                </a:solidFill>
              </a:rPr>
              <a:t>to convey </a:t>
            </a:r>
            <a:r>
              <a:rPr lang="en-US" dirty="0">
                <a:solidFill>
                  <a:schemeClr val="bg1"/>
                </a:solidFill>
              </a:rPr>
              <a:t>to users that, for all scenarios of interest to the users, the quality of the Imagery products </a:t>
            </a:r>
            <a:r>
              <a:rPr lang="en-US" dirty="0" smtClean="0">
                <a:solidFill>
                  <a:schemeClr val="bg1"/>
                </a:solidFill>
              </a:rPr>
              <a:t>is sufficient </a:t>
            </a:r>
            <a:r>
              <a:rPr lang="en-US" dirty="0">
                <a:solidFill>
                  <a:schemeClr val="bg1"/>
                </a:solidFill>
              </a:rPr>
              <a:t>to identify features critical to the </a:t>
            </a:r>
            <a:r>
              <a:rPr lang="en-US" dirty="0" smtClean="0">
                <a:solidFill>
                  <a:schemeClr val="bg1"/>
                </a:solidFill>
              </a:rPr>
              <a:t>user.”</a:t>
            </a:r>
          </a:p>
          <a:p>
            <a:endParaRPr lang="en-US" dirty="0">
              <a:solidFill>
                <a:schemeClr val="bg1"/>
              </a:solidFill>
            </a:endParaRPr>
          </a:p>
          <a:p>
            <a:r>
              <a:rPr lang="en-US" dirty="0" smtClean="0">
                <a:solidFill>
                  <a:schemeClr val="bg1"/>
                </a:solidFill>
              </a:rPr>
              <a:t>Full test plans and procedures are given in the ABI L2 Cloud and Moisture Imagery Readiness, Implementation, and Management Plan (RIMP v1.0; 416-R-RIMP-0323)</a:t>
            </a:r>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pPr/>
              <a:t>63</a:t>
            </a:fld>
            <a:endParaRPr lang="en-US" altLang="en-US"/>
          </a:p>
        </p:txBody>
      </p:sp>
    </p:spTree>
    <p:extLst>
      <p:ext uri="{BB962C8B-B14F-4D97-AF65-F5344CB8AC3E}">
        <p14:creationId xmlns:p14="http://schemas.microsoft.com/office/powerpoint/2010/main" val="10375593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86"/>
            <a:ext cx="8229600" cy="1143001"/>
          </a:xfrm>
        </p:spPr>
        <p:txBody>
          <a:bodyPr/>
          <a:lstStyle/>
          <a:p>
            <a:r>
              <a:rPr lang="en-US" dirty="0" smtClean="0"/>
              <a:t>Path to Full Maturity</a:t>
            </a:r>
            <a:endParaRPr lang="en-US" dirty="0"/>
          </a:p>
        </p:txBody>
      </p:sp>
      <p:sp>
        <p:nvSpPr>
          <p:cNvPr id="3" name="Content Placeholder 2"/>
          <p:cNvSpPr>
            <a:spLocks noGrp="1"/>
          </p:cNvSpPr>
          <p:nvPr>
            <p:ph idx="1"/>
          </p:nvPr>
        </p:nvSpPr>
        <p:spPr>
          <a:xfrm>
            <a:off x="457200" y="1157776"/>
            <a:ext cx="8229600" cy="5297829"/>
          </a:xfrm>
        </p:spPr>
        <p:txBody>
          <a:bodyPr>
            <a:normAutofit fontScale="70000" lnSpcReduction="20000"/>
          </a:bodyPr>
          <a:lstStyle/>
          <a:p>
            <a:pPr marL="233363" indent="-233363"/>
            <a:r>
              <a:rPr lang="en-US" sz="2400" dirty="0" smtClean="0"/>
              <a:t>AWG Imagery noted these </a:t>
            </a:r>
            <a:r>
              <a:rPr lang="en-US" sz="2400" dirty="0"/>
              <a:t>issues </a:t>
            </a:r>
            <a:r>
              <a:rPr lang="en-US" sz="2400" dirty="0" smtClean="0"/>
              <a:t>at the Beta PS-PVR:</a:t>
            </a:r>
          </a:p>
          <a:p>
            <a:pPr marL="633413" lvl="1" indent="-233363"/>
            <a:r>
              <a:rPr lang="en-US" sz="2000" dirty="0" smtClean="0">
                <a:solidFill>
                  <a:srgbClr val="FFFF00"/>
                </a:solidFill>
              </a:rPr>
              <a:t>Inconsistencies between L1b radiances and L2 CMI</a:t>
            </a:r>
          </a:p>
          <a:p>
            <a:pPr marL="1033463" lvl="2" indent="-233363"/>
            <a:r>
              <a:rPr lang="en-US" sz="1600" dirty="0" smtClean="0">
                <a:solidFill>
                  <a:srgbClr val="00B050"/>
                </a:solidFill>
              </a:rPr>
              <a:t>Conversion factors to CMI are not up to date in both L1b and L2 files.</a:t>
            </a:r>
          </a:p>
          <a:p>
            <a:pPr marL="1033463" lvl="2" indent="-233363"/>
            <a:r>
              <a:rPr lang="en-US" sz="1600" dirty="0" smtClean="0">
                <a:solidFill>
                  <a:srgbClr val="FFFF00"/>
                </a:solidFill>
              </a:rPr>
              <a:t>Bit depths between some bands of L1b and CMI are different.</a:t>
            </a:r>
          </a:p>
          <a:p>
            <a:pPr marL="1033463" lvl="2" indent="-233363"/>
            <a:r>
              <a:rPr lang="en-US" sz="1600" dirty="0" smtClean="0">
                <a:solidFill>
                  <a:srgbClr val="FFFF00"/>
                </a:solidFill>
              </a:rPr>
              <a:t>Min/Max ranges of L2 CMI do not match L1b files.</a:t>
            </a:r>
          </a:p>
          <a:p>
            <a:pPr marL="1033463" lvl="2" indent="-233363"/>
            <a:r>
              <a:rPr lang="en-US" sz="1600" dirty="0" smtClean="0">
                <a:solidFill>
                  <a:srgbClr val="FFFF00"/>
                </a:solidFill>
              </a:rPr>
              <a:t>Central wavelengths for bands different between L1b and L2 CMI and between single band and multiband CMI</a:t>
            </a:r>
          </a:p>
          <a:p>
            <a:pPr marL="633413" lvl="1" indent="-233363"/>
            <a:r>
              <a:rPr lang="en-US" sz="2000" dirty="0" smtClean="0">
                <a:solidFill>
                  <a:srgbClr val="FFFF00"/>
                </a:solidFill>
              </a:rPr>
              <a:t>Co-registration</a:t>
            </a:r>
          </a:p>
          <a:p>
            <a:pPr marL="633413" lvl="1" indent="-233363"/>
            <a:r>
              <a:rPr lang="en-US" sz="2000" dirty="0" smtClean="0">
                <a:solidFill>
                  <a:srgbClr val="FFFF00"/>
                </a:solidFill>
              </a:rPr>
              <a:t>Image to image navigation</a:t>
            </a:r>
            <a:endParaRPr lang="en-US" sz="1600" dirty="0" smtClean="0">
              <a:solidFill>
                <a:srgbClr val="FFFF00"/>
              </a:solidFill>
            </a:endParaRPr>
          </a:p>
          <a:p>
            <a:pPr marL="633413" lvl="1" indent="-233363"/>
            <a:r>
              <a:rPr lang="en-US" sz="2000" dirty="0" smtClean="0">
                <a:solidFill>
                  <a:srgbClr val="00B050"/>
                </a:solidFill>
              </a:rPr>
              <a:t>“</a:t>
            </a:r>
            <a:r>
              <a:rPr lang="en-US" sz="2000" dirty="0">
                <a:solidFill>
                  <a:srgbClr val="00B050"/>
                </a:solidFill>
              </a:rPr>
              <a:t>Sheared” </a:t>
            </a:r>
            <a:r>
              <a:rPr lang="en-US" sz="2000" dirty="0" smtClean="0">
                <a:solidFill>
                  <a:srgbClr val="00B050"/>
                </a:solidFill>
              </a:rPr>
              <a:t>images</a:t>
            </a:r>
          </a:p>
          <a:p>
            <a:pPr marL="633413" lvl="1" indent="-233363"/>
            <a:r>
              <a:rPr lang="en-US" sz="2000" dirty="0">
                <a:solidFill>
                  <a:srgbClr val="FFFF00"/>
                </a:solidFill>
              </a:rPr>
              <a:t>Striping in several </a:t>
            </a:r>
            <a:r>
              <a:rPr lang="en-US" sz="2000" dirty="0" smtClean="0">
                <a:solidFill>
                  <a:srgbClr val="FFFF00"/>
                </a:solidFill>
              </a:rPr>
              <a:t>bands</a:t>
            </a:r>
          </a:p>
          <a:p>
            <a:pPr marL="633413" lvl="1" indent="-233363"/>
            <a:r>
              <a:rPr lang="en-US" sz="2000" dirty="0" smtClean="0">
                <a:solidFill>
                  <a:srgbClr val="FFFF00"/>
                </a:solidFill>
              </a:rPr>
              <a:t>Stray Light</a:t>
            </a:r>
            <a:endParaRPr lang="en-US" sz="2000" dirty="0">
              <a:solidFill>
                <a:srgbClr val="FFFF00"/>
              </a:solidFill>
            </a:endParaRPr>
          </a:p>
          <a:p>
            <a:pPr marL="633413" lvl="1" indent="-233363"/>
            <a:r>
              <a:rPr lang="en-US" sz="2000" dirty="0" smtClean="0">
                <a:solidFill>
                  <a:srgbClr val="FFFF00"/>
                </a:solidFill>
              </a:rPr>
              <a:t>Inconsistent Central Wavelengths between single and multi-band.</a:t>
            </a:r>
          </a:p>
          <a:p>
            <a:pPr marL="633413" lvl="1" indent="-233363"/>
            <a:r>
              <a:rPr lang="en-US" sz="2000" dirty="0" smtClean="0">
                <a:solidFill>
                  <a:srgbClr val="FFFF00"/>
                </a:solidFill>
              </a:rPr>
              <a:t>Multiband does not have downscaling method.</a:t>
            </a:r>
          </a:p>
          <a:p>
            <a:pPr marL="1033463" lvl="2" indent="-233363"/>
            <a:r>
              <a:rPr lang="en-US" sz="1600" dirty="0" smtClean="0">
                <a:solidFill>
                  <a:srgbClr val="FFFF00"/>
                </a:solidFill>
              </a:rPr>
              <a:t>This was added, but incorrect</a:t>
            </a:r>
            <a:endParaRPr lang="en-US" sz="1600" dirty="0">
              <a:solidFill>
                <a:srgbClr val="FFFF00"/>
              </a:solidFill>
            </a:endParaRPr>
          </a:p>
          <a:p>
            <a:pPr marL="633413" lvl="1" indent="-233363"/>
            <a:r>
              <a:rPr lang="en-US" sz="2000" dirty="0" smtClean="0">
                <a:solidFill>
                  <a:srgbClr val="FFFF00"/>
                </a:solidFill>
              </a:rPr>
              <a:t>DQF inconsistent in space</a:t>
            </a:r>
          </a:p>
          <a:p>
            <a:pPr marL="633413" lvl="1" indent="-233363"/>
            <a:r>
              <a:rPr lang="en-US" sz="2000" dirty="0" smtClean="0">
                <a:solidFill>
                  <a:srgbClr val="FFFF00"/>
                </a:solidFill>
              </a:rPr>
              <a:t>Slightly different start times for given image set of 16 bands</a:t>
            </a:r>
          </a:p>
          <a:p>
            <a:pPr marL="633413" lvl="1" indent="-233363"/>
            <a:r>
              <a:rPr lang="en-US" sz="2000" dirty="0" smtClean="0"/>
              <a:t>Missing “Chunks” (really from Beta, but was not listed and is under progress)</a:t>
            </a:r>
          </a:p>
          <a:p>
            <a:pPr marL="633413" lvl="1" indent="-233363"/>
            <a:r>
              <a:rPr lang="en-US" sz="2000" dirty="0" smtClean="0"/>
              <a:t>15-min Calibration Anomaly (PICA)</a:t>
            </a:r>
          </a:p>
          <a:p>
            <a:pPr marL="633413" lvl="1" indent="-233363"/>
            <a:r>
              <a:rPr lang="en-US" sz="2000" dirty="0" smtClean="0"/>
              <a:t>Min/Max/Mean/</a:t>
            </a:r>
            <a:r>
              <a:rPr lang="en-US" sz="2000" dirty="0" err="1" smtClean="0"/>
              <a:t>Std</a:t>
            </a:r>
            <a:r>
              <a:rPr lang="en-US" sz="2000" dirty="0" smtClean="0"/>
              <a:t> metadata in CMI does not always match file contents</a:t>
            </a:r>
          </a:p>
          <a:p>
            <a:pPr marL="633413" lvl="1" indent="-233363"/>
            <a:r>
              <a:rPr lang="en-US" sz="2000" dirty="0" smtClean="0"/>
              <a:t>Extremely hot pixels in 3.7um have artificially cold pixels next to them.</a:t>
            </a:r>
          </a:p>
          <a:p>
            <a:pPr marL="633413" lvl="1" indent="-233363"/>
            <a:r>
              <a:rPr lang="en-US" sz="2000" dirty="0" smtClean="0"/>
              <a:t>Scan Start Times “slip” from day to day</a:t>
            </a:r>
          </a:p>
          <a:p>
            <a:pPr marL="633413" lvl="1" indent="-233363"/>
            <a:r>
              <a:rPr lang="en-US" sz="2000" dirty="0" smtClean="0"/>
              <a:t>Bad Navigation after data outages (</a:t>
            </a:r>
            <a:r>
              <a:rPr lang="en-US" sz="2000" dirty="0" err="1" smtClean="0"/>
              <a:t>Kalman</a:t>
            </a:r>
            <a:r>
              <a:rPr lang="en-US" sz="2000" dirty="0" smtClean="0"/>
              <a:t> Filter Issues)</a:t>
            </a:r>
          </a:p>
          <a:p>
            <a:pPr marL="633413" lvl="1" indent="-233363"/>
            <a:r>
              <a:rPr lang="en-US" sz="2000" dirty="0" smtClean="0"/>
              <a:t>AWIPS SCMI imagery is remapped twice, causing distortions</a:t>
            </a:r>
          </a:p>
          <a:p>
            <a:pPr marL="633413" lvl="1" indent="-233363"/>
            <a:r>
              <a:rPr lang="en-US" sz="2000" dirty="0" smtClean="0"/>
              <a:t>GRB: Metadata sometimes comes before the end of the image is sent</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64</a:t>
            </a:fld>
            <a:endParaRPr lang="en-US" altLang="en-US" dirty="0"/>
          </a:p>
        </p:txBody>
      </p:sp>
      <p:sp>
        <p:nvSpPr>
          <p:cNvPr id="5" name="TextBox 4"/>
          <p:cNvSpPr txBox="1"/>
          <p:nvPr/>
        </p:nvSpPr>
        <p:spPr>
          <a:xfrm>
            <a:off x="7659511" y="2805288"/>
            <a:ext cx="1405467" cy="1200329"/>
          </a:xfrm>
          <a:prstGeom prst="rect">
            <a:avLst/>
          </a:prstGeom>
          <a:noFill/>
        </p:spPr>
        <p:txBody>
          <a:bodyPr wrap="square" rtlCol="0">
            <a:spAutoFit/>
          </a:bodyPr>
          <a:lstStyle/>
          <a:p>
            <a:r>
              <a:rPr lang="en-US" dirty="0" smtClean="0">
                <a:solidFill>
                  <a:srgbClr val="00B050"/>
                </a:solidFill>
              </a:rPr>
              <a:t>Resolved</a:t>
            </a:r>
          </a:p>
          <a:p>
            <a:r>
              <a:rPr lang="en-US" dirty="0" smtClean="0">
                <a:solidFill>
                  <a:srgbClr val="FFFF00"/>
                </a:solidFill>
              </a:rPr>
              <a:t>Progressing</a:t>
            </a:r>
          </a:p>
          <a:p>
            <a:r>
              <a:rPr lang="en-US" dirty="0" smtClean="0">
                <a:solidFill>
                  <a:srgbClr val="FF0000"/>
                </a:solidFill>
              </a:rPr>
              <a:t>Unresolved</a:t>
            </a:r>
          </a:p>
          <a:p>
            <a:r>
              <a:rPr lang="en-US" dirty="0" smtClean="0">
                <a:solidFill>
                  <a:schemeClr val="bg1"/>
                </a:solidFill>
              </a:rPr>
              <a:t>Since Beta</a:t>
            </a:r>
            <a:endParaRPr lang="en-US" dirty="0">
              <a:solidFill>
                <a:schemeClr val="bg1"/>
              </a:solidFill>
            </a:endParaRPr>
          </a:p>
        </p:txBody>
      </p:sp>
    </p:spTree>
    <p:extLst>
      <p:ext uri="{BB962C8B-B14F-4D97-AF65-F5344CB8AC3E}">
        <p14:creationId xmlns:p14="http://schemas.microsoft.com/office/powerpoint/2010/main" val="15286314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099"/>
            <a:ext cx="8229600" cy="1143001"/>
          </a:xfrm>
        </p:spPr>
        <p:txBody>
          <a:bodyPr/>
          <a:lstStyle/>
          <a:p>
            <a:r>
              <a:rPr lang="en-US" dirty="0"/>
              <a:t>Comparing L1b to </a:t>
            </a:r>
            <a:r>
              <a:rPr lang="en-US" dirty="0" smtClean="0"/>
              <a:t>L2</a:t>
            </a:r>
            <a:br>
              <a:rPr lang="en-US" dirty="0" smtClean="0"/>
            </a:br>
            <a:r>
              <a:rPr lang="en-US" dirty="0" smtClean="0"/>
              <a:t>Coefficient Difference </a:t>
            </a:r>
            <a:r>
              <a:rPr lang="en-US" dirty="0"/>
              <a:t>Results</a:t>
            </a:r>
          </a:p>
        </p:txBody>
      </p:sp>
      <p:sp>
        <p:nvSpPr>
          <p:cNvPr id="3" name="Content Placeholder 2"/>
          <p:cNvSpPr>
            <a:spLocks noGrp="1"/>
          </p:cNvSpPr>
          <p:nvPr>
            <p:ph idx="1"/>
          </p:nvPr>
        </p:nvSpPr>
        <p:spPr/>
        <p:txBody>
          <a:bodyPr>
            <a:normAutofit/>
          </a:bodyPr>
          <a:lstStyle/>
          <a:p>
            <a:r>
              <a:rPr lang="en-US" dirty="0" smtClean="0"/>
              <a:t>Conversion factors for L1b to L2 CMIP were updated.</a:t>
            </a:r>
          </a:p>
          <a:p>
            <a:pPr lvl="1"/>
            <a:r>
              <a:rPr lang="en-US" dirty="0" smtClean="0"/>
              <a:t>This was verified as done correctly for IR bands 7-16</a:t>
            </a:r>
          </a:p>
          <a:p>
            <a:pPr lvl="1"/>
            <a:r>
              <a:rPr lang="en-US" dirty="0" smtClean="0"/>
              <a:t>We are still unable to consistently go from L1b to L2 CMIP for bands 1-6 using the metadata stored in the files.</a:t>
            </a:r>
            <a:endParaRPr lang="en-US" dirty="0"/>
          </a:p>
          <a:p>
            <a:pPr lvl="1"/>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65</a:t>
            </a:fld>
            <a:endParaRPr lang="en-US" altLang="en-US"/>
          </a:p>
        </p:txBody>
      </p:sp>
    </p:spTree>
    <p:extLst>
      <p:ext uri="{BB962C8B-B14F-4D97-AF65-F5344CB8AC3E}">
        <p14:creationId xmlns:p14="http://schemas.microsoft.com/office/powerpoint/2010/main" val="24968721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3000" dirty="0" smtClean="0"/>
              <a:t>CMI Ranges are Inconsistent with L1b</a:t>
            </a:r>
            <a:r>
              <a:rPr lang="en-US" sz="2800" dirty="0" smtClean="0"/>
              <a:t/>
            </a:r>
            <a:br>
              <a:rPr lang="en-US" sz="2800" dirty="0" smtClean="0"/>
            </a:br>
            <a:r>
              <a:rPr lang="en-US" sz="1800" dirty="0" smtClean="0"/>
              <a:t>WR 3383 (DO.05.00)</a:t>
            </a:r>
            <a:endParaRPr lang="en-US" sz="4000" dirty="0"/>
          </a:p>
        </p:txBody>
      </p:sp>
      <p:sp>
        <p:nvSpPr>
          <p:cNvPr id="20" name="TextBox 19"/>
          <p:cNvSpPr txBox="1"/>
          <p:nvPr/>
        </p:nvSpPr>
        <p:spPr>
          <a:xfrm>
            <a:off x="659028" y="5862034"/>
            <a:ext cx="7478044" cy="646331"/>
          </a:xfrm>
          <a:prstGeom prst="rect">
            <a:avLst/>
          </a:prstGeom>
          <a:noFill/>
        </p:spPr>
        <p:txBody>
          <a:bodyPr wrap="square" rtlCol="0">
            <a:spAutoFit/>
          </a:bodyPr>
          <a:lstStyle/>
          <a:p>
            <a:pPr algn="ctr"/>
            <a:r>
              <a:rPr lang="en-US" b="1" dirty="0" smtClean="0">
                <a:solidFill>
                  <a:srgbClr val="FFFF00"/>
                </a:solidFill>
              </a:rPr>
              <a:t>This affects both the min/max range and the quantization accuracy of IR bands and may be impacted by bit depth.</a:t>
            </a:r>
            <a:endParaRPr lang="en-US" b="1" dirty="0">
              <a:solidFill>
                <a:srgbClr val="FFFF00"/>
              </a:solidFill>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66</a:t>
            </a:fld>
            <a:endParaRPr lang="en-US" altLang="en-US"/>
          </a:p>
        </p:txBody>
      </p:sp>
      <p:sp>
        <p:nvSpPr>
          <p:cNvPr id="21" name="Content Placeholder 2"/>
          <p:cNvSpPr>
            <a:spLocks noGrp="1"/>
          </p:cNvSpPr>
          <p:nvPr>
            <p:ph idx="1"/>
          </p:nvPr>
        </p:nvSpPr>
        <p:spPr>
          <a:xfrm>
            <a:off x="457200" y="1465263"/>
            <a:ext cx="8229600" cy="4525962"/>
          </a:xfrm>
        </p:spPr>
        <p:txBody>
          <a:bodyPr>
            <a:normAutofit fontScale="92500" lnSpcReduction="20000"/>
          </a:bodyPr>
          <a:lstStyle/>
          <a:p>
            <a:pPr marL="233363" indent="-233363"/>
            <a:r>
              <a:rPr lang="en-US" sz="2400" dirty="0" smtClean="0"/>
              <a:t>CMI min/max limits for bands do not match the limits of the L1b radiance min/max limits.</a:t>
            </a:r>
          </a:p>
          <a:p>
            <a:pPr marL="633413" lvl="1" indent="-233363"/>
            <a:r>
              <a:rPr lang="en-US" sz="2000" dirty="0" smtClean="0"/>
              <a:t>In CMIP files, reflectance factors for bands 1-6 are 0-1</a:t>
            </a:r>
          </a:p>
          <a:p>
            <a:pPr marL="633413" lvl="1" indent="-233363"/>
            <a:r>
              <a:rPr lang="en-US" sz="2000" dirty="0" smtClean="0"/>
              <a:t>In CMIP files, brightness temperatures are 173.15K to 334.15K for bands 8-16.</a:t>
            </a:r>
          </a:p>
          <a:p>
            <a:pPr marL="633413" lvl="1" indent="-233363"/>
            <a:r>
              <a:rPr lang="en-US" sz="2000" dirty="0"/>
              <a:t>In CMIP files, brightness temperatures are 173.15K to </a:t>
            </a:r>
            <a:r>
              <a:rPr lang="en-US" sz="2000" dirty="0" smtClean="0"/>
              <a:t>400K </a:t>
            </a:r>
            <a:r>
              <a:rPr lang="en-US" sz="2000" dirty="0"/>
              <a:t>for </a:t>
            </a:r>
            <a:r>
              <a:rPr lang="en-US" sz="2000" dirty="0" smtClean="0"/>
              <a:t>band 7</a:t>
            </a:r>
          </a:p>
          <a:p>
            <a:pPr marL="233363" indent="-233363"/>
            <a:r>
              <a:rPr lang="en-US" sz="2400" dirty="0" smtClean="0"/>
              <a:t>Some bit depths (of the stored integers) are different between L1b and the corresponding CMIP band.</a:t>
            </a:r>
          </a:p>
          <a:p>
            <a:pPr marL="233363" indent="-233363"/>
            <a:r>
              <a:rPr lang="en-US" sz="2400" dirty="0" smtClean="0"/>
              <a:t>Users will expect to have a CMI range that matches the radiance range.  The following tables have CMI min/max values that match the min/max L1b radiances.</a:t>
            </a:r>
          </a:p>
          <a:p>
            <a:pPr marL="633413" lvl="1" indent="-233363"/>
            <a:r>
              <a:rPr lang="en-US" sz="2000" dirty="0" smtClean="0"/>
              <a:t>Calculated using “offline” Rad-&gt;CMI conversion factors because the Rad-&gt;CMI conversion coefficients in the L1b and CMIP files are incorrect. For these slides we used:</a:t>
            </a:r>
          </a:p>
          <a:p>
            <a:pPr marL="1033463" lvl="2" indent="-233363"/>
            <a:r>
              <a:rPr lang="en-US" sz="1600" dirty="0" smtClean="0"/>
              <a:t>Rad-&gt;CMI for 1-6 is </a:t>
            </a:r>
            <a:r>
              <a:rPr lang="en-US" sz="1600" dirty="0" err="1" smtClean="0"/>
              <a:t>Esun</a:t>
            </a:r>
            <a:r>
              <a:rPr lang="en-US" sz="1600" dirty="0" smtClean="0"/>
              <a:t> and Kappa0 from CWG (</a:t>
            </a:r>
            <a:r>
              <a:rPr lang="en-US" sz="1600" dirty="0" err="1" smtClean="0"/>
              <a:t>Boryana</a:t>
            </a:r>
            <a:r>
              <a:rPr lang="en-US" sz="1600" dirty="0" smtClean="0"/>
              <a:t> </a:t>
            </a:r>
            <a:r>
              <a:rPr lang="en-US" sz="1600" dirty="0" err="1" smtClean="0"/>
              <a:t>Efremova</a:t>
            </a:r>
            <a:r>
              <a:rPr lang="en-US" sz="1600" dirty="0" smtClean="0"/>
              <a:t>)</a:t>
            </a:r>
          </a:p>
          <a:p>
            <a:pPr marL="1033463" lvl="2" indent="-233363"/>
            <a:r>
              <a:rPr lang="en-US" sz="1600" dirty="0" smtClean="0"/>
              <a:t>Rad-&gt;CMI for 7-16 is FK1, FK2, BC1, and BC2 from UW-Madison (Gunshor)</a:t>
            </a:r>
            <a:endParaRPr lang="en-US" sz="1600" dirty="0"/>
          </a:p>
        </p:txBody>
      </p:sp>
    </p:spTree>
    <p:extLst>
      <p:ext uri="{BB962C8B-B14F-4D97-AF65-F5344CB8AC3E}">
        <p14:creationId xmlns:p14="http://schemas.microsoft.com/office/powerpoint/2010/main" val="39270346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smtClean="0"/>
              <a:t>Proposed GOES-R ABI CMI RF Ranges</a:t>
            </a:r>
            <a:endParaRPr lang="en-US" sz="2800"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67</a:t>
            </a:fld>
            <a:endParaRPr lang="en-US" altLang="en-US"/>
          </a:p>
        </p:txBody>
      </p:sp>
      <p:graphicFrame>
        <p:nvGraphicFramePr>
          <p:cNvPr id="8" name="Content Placeholder 3"/>
          <p:cNvGraphicFramePr>
            <a:graphicFrameLocks/>
          </p:cNvGraphicFramePr>
          <p:nvPr>
            <p:extLst/>
          </p:nvPr>
        </p:nvGraphicFramePr>
        <p:xfrm>
          <a:off x="1001113" y="1781701"/>
          <a:ext cx="7141774" cy="2804160"/>
        </p:xfrm>
        <a:graphic>
          <a:graphicData uri="http://schemas.openxmlformats.org/drawingml/2006/table">
            <a:tbl>
              <a:tblPr firstRow="1" bandRow="1">
                <a:tableStyleId>{5C22544A-7EE6-4342-B048-85BDC9FD1C3A}</a:tableStyleId>
              </a:tblPr>
              <a:tblGrid>
                <a:gridCol w="867142">
                  <a:extLst>
                    <a:ext uri="{9D8B030D-6E8A-4147-A177-3AD203B41FA5}">
                      <a16:colId xmlns="" xmlns:a16="http://schemas.microsoft.com/office/drawing/2014/main" val="20000"/>
                    </a:ext>
                  </a:extLst>
                </a:gridCol>
                <a:gridCol w="1952260">
                  <a:extLst>
                    <a:ext uri="{9D8B030D-6E8A-4147-A177-3AD203B41FA5}">
                      <a16:colId xmlns="" xmlns:a16="http://schemas.microsoft.com/office/drawing/2014/main" val="20001"/>
                    </a:ext>
                  </a:extLst>
                </a:gridCol>
                <a:gridCol w="1883973">
                  <a:extLst>
                    <a:ext uri="{9D8B030D-6E8A-4147-A177-3AD203B41FA5}">
                      <a16:colId xmlns="" xmlns:a16="http://schemas.microsoft.com/office/drawing/2014/main" val="20002"/>
                    </a:ext>
                  </a:extLst>
                </a:gridCol>
                <a:gridCol w="1171037">
                  <a:extLst>
                    <a:ext uri="{9D8B030D-6E8A-4147-A177-3AD203B41FA5}">
                      <a16:colId xmlns="" xmlns:a16="http://schemas.microsoft.com/office/drawing/2014/main" val="20003"/>
                    </a:ext>
                  </a:extLst>
                </a:gridCol>
                <a:gridCol w="1267362">
                  <a:extLst>
                    <a:ext uri="{9D8B030D-6E8A-4147-A177-3AD203B41FA5}">
                      <a16:colId xmlns="" xmlns:a16="http://schemas.microsoft.com/office/drawing/2014/main" val="20004"/>
                    </a:ext>
                  </a:extLst>
                </a:gridCol>
              </a:tblGrid>
              <a:tr h="370840">
                <a:tc>
                  <a:txBody>
                    <a:bodyPr/>
                    <a:lstStyle/>
                    <a:p>
                      <a:pPr algn="ctr"/>
                      <a:r>
                        <a:rPr lang="en-US" sz="1600" dirty="0" smtClean="0"/>
                        <a:t>Band</a:t>
                      </a:r>
                      <a:endParaRPr lang="en-US" sz="1600" dirty="0"/>
                    </a:p>
                  </a:txBody>
                  <a:tcPr anchor="ctr"/>
                </a:tc>
                <a:tc>
                  <a:txBody>
                    <a:bodyPr/>
                    <a:lstStyle/>
                    <a:p>
                      <a:pPr algn="ctr"/>
                      <a:r>
                        <a:rPr lang="en-US" sz="1600" dirty="0" smtClean="0"/>
                        <a:t>Min Possible Rad</a:t>
                      </a:r>
                    </a:p>
                    <a:p>
                      <a:pPr algn="ctr"/>
                      <a:r>
                        <a:rPr lang="en-US" sz="1600" dirty="0" smtClean="0"/>
                        <a:t>(W/m</a:t>
                      </a:r>
                      <a:r>
                        <a:rPr lang="en-US" sz="1600" baseline="30000" dirty="0" smtClean="0"/>
                        <a:t>2</a:t>
                      </a:r>
                      <a:r>
                        <a:rPr lang="en-US" sz="1600" dirty="0" smtClean="0"/>
                        <a:t>/</a:t>
                      </a:r>
                      <a:r>
                        <a:rPr lang="en-US" sz="1600" dirty="0" err="1" smtClean="0"/>
                        <a:t>ster</a:t>
                      </a:r>
                      <a:r>
                        <a:rPr lang="en-US" sz="1600" dirty="0" smtClean="0"/>
                        <a:t>/um)</a:t>
                      </a:r>
                      <a:endParaRPr lang="en-US" sz="1600" dirty="0"/>
                    </a:p>
                  </a:txBody>
                  <a:tcPr anchor="ctr"/>
                </a:tc>
                <a:tc>
                  <a:txBody>
                    <a:bodyPr/>
                    <a:lstStyle/>
                    <a:p>
                      <a:pPr algn="ctr"/>
                      <a:r>
                        <a:rPr lang="en-US" sz="1600" dirty="0" smtClean="0"/>
                        <a:t>Max Possible Rad</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(W/m</a:t>
                      </a:r>
                      <a:r>
                        <a:rPr lang="en-US" sz="1600" baseline="30000" dirty="0" smtClean="0"/>
                        <a:t>2</a:t>
                      </a:r>
                      <a:r>
                        <a:rPr lang="en-US" sz="1600" dirty="0" smtClean="0"/>
                        <a:t>/</a:t>
                      </a:r>
                      <a:r>
                        <a:rPr lang="en-US" sz="1600" dirty="0" err="1" smtClean="0"/>
                        <a:t>ster</a:t>
                      </a:r>
                      <a:r>
                        <a:rPr lang="en-US" sz="1600" dirty="0" smtClean="0"/>
                        <a:t>/um)</a:t>
                      </a:r>
                    </a:p>
                  </a:txBody>
                  <a:tcPr anchor="ctr"/>
                </a:tc>
                <a:tc>
                  <a:txBody>
                    <a:bodyPr/>
                    <a:lstStyle/>
                    <a:p>
                      <a:pPr algn="ctr"/>
                      <a:r>
                        <a:rPr lang="en-US" sz="1600" dirty="0" smtClean="0"/>
                        <a:t>Min RF</a:t>
                      </a:r>
                    </a:p>
                  </a:txBody>
                  <a:tcPr anchor="ctr"/>
                </a:tc>
                <a:tc>
                  <a:txBody>
                    <a:bodyPr/>
                    <a:lstStyle/>
                    <a:p>
                      <a:pPr algn="ctr"/>
                      <a:r>
                        <a:rPr lang="en-US" sz="1600" dirty="0" smtClean="0"/>
                        <a:t>Max RF*</a:t>
                      </a:r>
                      <a:endParaRPr lang="en-US" sz="1600" dirty="0"/>
                    </a:p>
                  </a:txBody>
                  <a:tcPr anchor="ctr"/>
                </a:tc>
                <a:extLst>
                  <a:ext uri="{0D108BD9-81ED-4DB2-BD59-A6C34878D82A}">
                    <a16:rowId xmlns="" xmlns:a16="http://schemas.microsoft.com/office/drawing/2014/main" val="10000"/>
                  </a:ext>
                </a:extLst>
              </a:tr>
              <a:tr h="370840">
                <a:tc>
                  <a:txBody>
                    <a:bodyPr/>
                    <a:lstStyle/>
                    <a:p>
                      <a:pPr algn="ctr" fontAlgn="b"/>
                      <a:r>
                        <a:rPr lang="en-US" sz="1000" b="0" i="0" u="none" strike="noStrike" dirty="0">
                          <a:effectLst/>
                          <a:latin typeface="Arial"/>
                        </a:rPr>
                        <a:t>1</a:t>
                      </a:r>
                    </a:p>
                  </a:txBody>
                  <a:tcPr marL="9525" marR="9525" marT="9525" marB="0" anchor="ctr"/>
                </a:tc>
                <a:tc>
                  <a:txBody>
                    <a:bodyPr/>
                    <a:lstStyle/>
                    <a:p>
                      <a:pPr algn="ctr" fontAlgn="b"/>
                      <a:r>
                        <a:rPr lang="en-US" sz="1000" b="0" i="0" u="none" strike="noStrike" dirty="0">
                          <a:effectLst/>
                          <a:latin typeface="Arial"/>
                        </a:rPr>
                        <a:t>-25.9366</a:t>
                      </a:r>
                    </a:p>
                  </a:txBody>
                  <a:tcPr marL="9525" marR="9525" marT="9525" marB="0" anchor="ctr"/>
                </a:tc>
                <a:tc>
                  <a:txBody>
                    <a:bodyPr/>
                    <a:lstStyle/>
                    <a:p>
                      <a:pPr algn="ctr" fontAlgn="b"/>
                      <a:r>
                        <a:rPr lang="en-US" sz="1000" b="0" i="0" u="none" strike="noStrike" dirty="0">
                          <a:effectLst/>
                          <a:latin typeface="Arial"/>
                        </a:rPr>
                        <a:t>804.0361</a:t>
                      </a:r>
                    </a:p>
                  </a:txBody>
                  <a:tcPr marL="9525" marR="9525" marT="9525" marB="0" anchor="ctr"/>
                </a:tc>
                <a:tc>
                  <a:txBody>
                    <a:bodyPr/>
                    <a:lstStyle/>
                    <a:p>
                      <a:pPr algn="ctr" fontAlgn="b"/>
                      <a:r>
                        <a:rPr lang="en-US" sz="1000" b="0" i="0" u="none" strike="noStrike" dirty="0" smtClean="0">
                          <a:effectLst/>
                          <a:latin typeface="Arial"/>
                        </a:rPr>
                        <a:t>0</a:t>
                      </a:r>
                      <a:endParaRPr lang="en-US" sz="1000" b="0" i="0" u="none" strike="noStrike" dirty="0">
                        <a:effectLst/>
                        <a:latin typeface="Arial"/>
                      </a:endParaRPr>
                    </a:p>
                  </a:txBody>
                  <a:tcPr marL="9525" marR="9525" marT="9525" marB="0" anchor="ctr"/>
                </a:tc>
                <a:tc>
                  <a:txBody>
                    <a:bodyPr/>
                    <a:lstStyle/>
                    <a:p>
                      <a:pPr algn="ctr" fontAlgn="b"/>
                      <a:r>
                        <a:rPr lang="en-US" sz="1000" b="0" i="0" u="none" strike="noStrike">
                          <a:effectLst/>
                          <a:latin typeface="Arial"/>
                        </a:rPr>
                        <a:t>1.2215</a:t>
                      </a:r>
                    </a:p>
                  </a:txBody>
                  <a:tcPr marL="9525" marR="9525" marT="9525" marB="0" anchor="ctr"/>
                </a:tc>
                <a:extLst>
                  <a:ext uri="{0D108BD9-81ED-4DB2-BD59-A6C34878D82A}">
                    <a16:rowId xmlns="" xmlns:a16="http://schemas.microsoft.com/office/drawing/2014/main" val="10001"/>
                  </a:ext>
                </a:extLst>
              </a:tr>
              <a:tr h="370840">
                <a:tc>
                  <a:txBody>
                    <a:bodyPr/>
                    <a:lstStyle/>
                    <a:p>
                      <a:pPr algn="ctr" fontAlgn="b"/>
                      <a:r>
                        <a:rPr lang="en-US" sz="1000" b="0" i="0" u="none" strike="noStrike" dirty="0">
                          <a:effectLst/>
                          <a:latin typeface="Arial"/>
                        </a:rPr>
                        <a:t>2</a:t>
                      </a:r>
                    </a:p>
                  </a:txBody>
                  <a:tcPr marL="9525" marR="9525" marT="9525" marB="0" anchor="ctr"/>
                </a:tc>
                <a:tc>
                  <a:txBody>
                    <a:bodyPr/>
                    <a:lstStyle/>
                    <a:p>
                      <a:pPr algn="ctr" fontAlgn="b"/>
                      <a:r>
                        <a:rPr lang="en-US" sz="1000" b="0" i="0" u="none" strike="noStrike" dirty="0">
                          <a:effectLst/>
                          <a:latin typeface="Arial"/>
                        </a:rPr>
                        <a:t>-20.2899</a:t>
                      </a:r>
                    </a:p>
                  </a:txBody>
                  <a:tcPr marL="9525" marR="9525" marT="9525" marB="0" anchor="ctr"/>
                </a:tc>
                <a:tc>
                  <a:txBody>
                    <a:bodyPr/>
                    <a:lstStyle/>
                    <a:p>
                      <a:pPr algn="ctr" fontAlgn="b"/>
                      <a:r>
                        <a:rPr lang="en-US" sz="1000" b="0" i="0" u="none" strike="noStrike" dirty="0">
                          <a:effectLst/>
                          <a:latin typeface="Arial"/>
                        </a:rPr>
                        <a:t>628.9873</a:t>
                      </a:r>
                    </a:p>
                  </a:txBody>
                  <a:tcPr marL="9525" marR="9525" marT="9525" marB="0" anchor="ctr"/>
                </a:tc>
                <a:tc>
                  <a:txBody>
                    <a:bodyPr/>
                    <a:lstStyle/>
                    <a:p>
                      <a:pPr algn="ctr" fontAlgn="b"/>
                      <a:r>
                        <a:rPr lang="en-US" sz="1000" b="0" i="0" u="none" strike="noStrike" dirty="0" smtClean="0">
                          <a:effectLst/>
                          <a:latin typeface="Arial"/>
                        </a:rPr>
                        <a:t>0</a:t>
                      </a:r>
                      <a:endParaRPr lang="en-US" sz="1000" b="0" i="0" u="none" strike="noStrike" dirty="0">
                        <a:effectLst/>
                        <a:latin typeface="Arial"/>
                      </a:endParaRPr>
                    </a:p>
                  </a:txBody>
                  <a:tcPr marL="9525" marR="9525" marT="9525" marB="0" anchor="ctr"/>
                </a:tc>
                <a:tc>
                  <a:txBody>
                    <a:bodyPr/>
                    <a:lstStyle/>
                    <a:p>
                      <a:pPr algn="ctr" fontAlgn="b"/>
                      <a:r>
                        <a:rPr lang="en-US" sz="1000" b="0" i="0" u="none" strike="noStrike">
                          <a:effectLst/>
                          <a:latin typeface="Arial"/>
                        </a:rPr>
                        <a:t>1.1816</a:t>
                      </a:r>
                    </a:p>
                  </a:txBody>
                  <a:tcPr marL="9525" marR="9525" marT="9525" marB="0" anchor="ctr"/>
                </a:tc>
                <a:extLst>
                  <a:ext uri="{0D108BD9-81ED-4DB2-BD59-A6C34878D82A}">
                    <a16:rowId xmlns="" xmlns:a16="http://schemas.microsoft.com/office/drawing/2014/main" val="10002"/>
                  </a:ext>
                </a:extLst>
              </a:tr>
              <a:tr h="370840">
                <a:tc>
                  <a:txBody>
                    <a:bodyPr/>
                    <a:lstStyle/>
                    <a:p>
                      <a:pPr algn="ctr" fontAlgn="b"/>
                      <a:r>
                        <a:rPr lang="en-US" sz="1000" b="0" i="0" u="none" strike="noStrike" dirty="0">
                          <a:effectLst/>
                          <a:latin typeface="Arial"/>
                        </a:rPr>
                        <a:t>3</a:t>
                      </a:r>
                    </a:p>
                  </a:txBody>
                  <a:tcPr marL="9525" marR="9525" marT="9525" marB="0" anchor="ctr"/>
                </a:tc>
                <a:tc>
                  <a:txBody>
                    <a:bodyPr/>
                    <a:lstStyle/>
                    <a:p>
                      <a:pPr algn="ctr" fontAlgn="b"/>
                      <a:r>
                        <a:rPr lang="en-US" sz="1000" b="0" i="0" u="none" strike="noStrike" dirty="0">
                          <a:effectLst/>
                          <a:latin typeface="Arial"/>
                        </a:rPr>
                        <a:t>-12.0376</a:t>
                      </a:r>
                    </a:p>
                  </a:txBody>
                  <a:tcPr marL="9525" marR="9525" marT="9525" marB="0" anchor="ctr"/>
                </a:tc>
                <a:tc>
                  <a:txBody>
                    <a:bodyPr/>
                    <a:lstStyle/>
                    <a:p>
                      <a:pPr algn="ctr" fontAlgn="b"/>
                      <a:r>
                        <a:rPr lang="en-US" sz="1000" b="0" i="0" u="none" strike="noStrike" dirty="0">
                          <a:effectLst/>
                          <a:latin typeface="Arial"/>
                        </a:rPr>
                        <a:t>373.167</a:t>
                      </a:r>
                    </a:p>
                  </a:txBody>
                  <a:tcPr marL="9525" marR="9525" marT="9525" marB="0" anchor="ctr"/>
                </a:tc>
                <a:tc>
                  <a:txBody>
                    <a:bodyPr/>
                    <a:lstStyle/>
                    <a:p>
                      <a:pPr algn="ctr" fontAlgn="b"/>
                      <a:r>
                        <a:rPr lang="en-US" sz="1000" b="0" i="0" u="none" strike="noStrike" dirty="0" smtClean="0">
                          <a:effectLst/>
                          <a:latin typeface="Arial"/>
                        </a:rPr>
                        <a:t>0</a:t>
                      </a:r>
                      <a:endParaRPr lang="en-US" sz="1000" b="0" i="0" u="none" strike="noStrike" dirty="0">
                        <a:effectLst/>
                        <a:latin typeface="Arial"/>
                      </a:endParaRPr>
                    </a:p>
                  </a:txBody>
                  <a:tcPr marL="9525" marR="9525" marT="9525" marB="0" anchor="ctr"/>
                </a:tc>
                <a:tc>
                  <a:txBody>
                    <a:bodyPr/>
                    <a:lstStyle/>
                    <a:p>
                      <a:pPr algn="ctr" fontAlgn="b"/>
                      <a:r>
                        <a:rPr lang="en-US" sz="1000" b="0" i="0" u="none" strike="noStrike">
                          <a:effectLst/>
                          <a:latin typeface="Arial"/>
                        </a:rPr>
                        <a:t>1.1949</a:t>
                      </a:r>
                    </a:p>
                  </a:txBody>
                  <a:tcPr marL="9525" marR="9525" marT="9525" marB="0" anchor="ctr"/>
                </a:tc>
                <a:extLst>
                  <a:ext uri="{0D108BD9-81ED-4DB2-BD59-A6C34878D82A}">
                    <a16:rowId xmlns="" xmlns:a16="http://schemas.microsoft.com/office/drawing/2014/main" val="10003"/>
                  </a:ext>
                </a:extLst>
              </a:tr>
              <a:tr h="370840">
                <a:tc>
                  <a:txBody>
                    <a:bodyPr/>
                    <a:lstStyle/>
                    <a:p>
                      <a:pPr algn="ctr" fontAlgn="b"/>
                      <a:r>
                        <a:rPr lang="en-US" sz="1000" b="0" i="0" u="none" strike="noStrike" dirty="0">
                          <a:effectLst/>
                          <a:latin typeface="Arial"/>
                        </a:rPr>
                        <a:t>4</a:t>
                      </a:r>
                    </a:p>
                  </a:txBody>
                  <a:tcPr marL="9525" marR="9525" marT="9525" marB="0" anchor="ctr"/>
                </a:tc>
                <a:tc>
                  <a:txBody>
                    <a:bodyPr/>
                    <a:lstStyle/>
                    <a:p>
                      <a:pPr algn="ctr" fontAlgn="b"/>
                      <a:r>
                        <a:rPr lang="en-US" sz="1000" b="0" i="0" u="none" strike="noStrike" dirty="0">
                          <a:effectLst/>
                          <a:latin typeface="Arial"/>
                        </a:rPr>
                        <a:t>-4.5224</a:t>
                      </a:r>
                    </a:p>
                  </a:txBody>
                  <a:tcPr marL="9525" marR="9525" marT="9525" marB="0" anchor="ctr"/>
                </a:tc>
                <a:tc>
                  <a:txBody>
                    <a:bodyPr/>
                    <a:lstStyle/>
                    <a:p>
                      <a:pPr algn="ctr" fontAlgn="b"/>
                      <a:r>
                        <a:rPr lang="en-US" sz="1000" b="0" i="0" u="none" strike="noStrike" dirty="0">
                          <a:effectLst/>
                          <a:latin typeface="Arial"/>
                        </a:rPr>
                        <a:t>140.1934</a:t>
                      </a:r>
                    </a:p>
                  </a:txBody>
                  <a:tcPr marL="9525" marR="9525" marT="9525" marB="0" anchor="ctr"/>
                </a:tc>
                <a:tc>
                  <a:txBody>
                    <a:bodyPr/>
                    <a:lstStyle/>
                    <a:p>
                      <a:pPr algn="ctr" fontAlgn="b"/>
                      <a:r>
                        <a:rPr lang="en-US" sz="1000" b="0" i="0" u="none" strike="noStrike" dirty="0" smtClean="0">
                          <a:effectLst/>
                          <a:latin typeface="Arial"/>
                        </a:rPr>
                        <a:t>0</a:t>
                      </a:r>
                      <a:endParaRPr lang="en-US" sz="1000" b="0" i="0" u="none" strike="noStrike" dirty="0">
                        <a:effectLst/>
                        <a:latin typeface="Arial"/>
                      </a:endParaRPr>
                    </a:p>
                  </a:txBody>
                  <a:tcPr marL="9525" marR="9525" marT="9525" marB="0" anchor="ctr"/>
                </a:tc>
                <a:tc>
                  <a:txBody>
                    <a:bodyPr/>
                    <a:lstStyle/>
                    <a:p>
                      <a:pPr algn="ctr" fontAlgn="b"/>
                      <a:r>
                        <a:rPr lang="en-US" sz="1000" b="0" i="0" u="none" strike="noStrike" dirty="0">
                          <a:effectLst/>
                          <a:latin typeface="Arial"/>
                        </a:rPr>
                        <a:t>1.1904</a:t>
                      </a:r>
                    </a:p>
                  </a:txBody>
                  <a:tcPr marL="9525" marR="9525" marT="9525" marB="0" anchor="ctr"/>
                </a:tc>
                <a:extLst>
                  <a:ext uri="{0D108BD9-81ED-4DB2-BD59-A6C34878D82A}">
                    <a16:rowId xmlns="" xmlns:a16="http://schemas.microsoft.com/office/drawing/2014/main" val="10004"/>
                  </a:ext>
                </a:extLst>
              </a:tr>
              <a:tr h="370840">
                <a:tc>
                  <a:txBody>
                    <a:bodyPr/>
                    <a:lstStyle/>
                    <a:p>
                      <a:pPr algn="ctr" fontAlgn="b"/>
                      <a:r>
                        <a:rPr lang="en-US" sz="1000" b="0" i="0" u="none" strike="noStrike" dirty="0">
                          <a:effectLst/>
                          <a:latin typeface="Arial"/>
                        </a:rPr>
                        <a:t>5</a:t>
                      </a:r>
                    </a:p>
                  </a:txBody>
                  <a:tcPr marL="9525" marR="9525" marT="9525" marB="0" anchor="ctr"/>
                </a:tc>
                <a:tc>
                  <a:txBody>
                    <a:bodyPr/>
                    <a:lstStyle/>
                    <a:p>
                      <a:pPr algn="ctr" fontAlgn="b"/>
                      <a:r>
                        <a:rPr lang="en-US" sz="1000" b="0" i="0" u="none" strike="noStrike" dirty="0">
                          <a:effectLst/>
                          <a:latin typeface="Arial"/>
                        </a:rPr>
                        <a:t>-3.0596</a:t>
                      </a:r>
                    </a:p>
                  </a:txBody>
                  <a:tcPr marL="9525" marR="9525" marT="9525" marB="0" anchor="ctr"/>
                </a:tc>
                <a:tc>
                  <a:txBody>
                    <a:bodyPr/>
                    <a:lstStyle/>
                    <a:p>
                      <a:pPr algn="ctr" fontAlgn="b"/>
                      <a:r>
                        <a:rPr lang="en-US" sz="1000" b="0" i="0" u="none" strike="noStrike" dirty="0">
                          <a:effectLst/>
                          <a:latin typeface="Arial"/>
                        </a:rPr>
                        <a:t>94.848</a:t>
                      </a:r>
                    </a:p>
                  </a:txBody>
                  <a:tcPr marL="9525" marR="9525" marT="9525" marB="0" anchor="ctr"/>
                </a:tc>
                <a:tc>
                  <a:txBody>
                    <a:bodyPr/>
                    <a:lstStyle/>
                    <a:p>
                      <a:pPr algn="ctr" fontAlgn="b"/>
                      <a:r>
                        <a:rPr lang="en-US" sz="1000" b="0" i="0" u="none" strike="noStrike" dirty="0" smtClean="0">
                          <a:effectLst/>
                          <a:latin typeface="Arial"/>
                        </a:rPr>
                        <a:t>0</a:t>
                      </a:r>
                      <a:endParaRPr lang="en-US" sz="1000" b="0" i="0" u="none" strike="noStrike" dirty="0">
                        <a:effectLst/>
                        <a:latin typeface="Arial"/>
                      </a:endParaRPr>
                    </a:p>
                  </a:txBody>
                  <a:tcPr marL="9525" marR="9525" marT="9525" marB="0" anchor="ctr"/>
                </a:tc>
                <a:tc>
                  <a:txBody>
                    <a:bodyPr/>
                    <a:lstStyle/>
                    <a:p>
                      <a:pPr algn="ctr" fontAlgn="b"/>
                      <a:r>
                        <a:rPr lang="en-US" sz="1000" b="0" i="0" u="none" strike="noStrike" dirty="0">
                          <a:effectLst/>
                          <a:latin typeface="Arial"/>
                        </a:rPr>
                        <a:t>1.1984</a:t>
                      </a:r>
                    </a:p>
                  </a:txBody>
                  <a:tcPr marL="9525" marR="9525" marT="9525" marB="0" anchor="ctr"/>
                </a:tc>
                <a:extLst>
                  <a:ext uri="{0D108BD9-81ED-4DB2-BD59-A6C34878D82A}">
                    <a16:rowId xmlns="" xmlns:a16="http://schemas.microsoft.com/office/drawing/2014/main" val="10005"/>
                  </a:ext>
                </a:extLst>
              </a:tr>
              <a:tr h="370840">
                <a:tc>
                  <a:txBody>
                    <a:bodyPr/>
                    <a:lstStyle/>
                    <a:p>
                      <a:pPr algn="ctr" fontAlgn="b"/>
                      <a:r>
                        <a:rPr lang="en-US" sz="1000" b="0" i="0" u="none" strike="noStrike" dirty="0">
                          <a:effectLst/>
                          <a:latin typeface="Arial"/>
                        </a:rPr>
                        <a:t>6</a:t>
                      </a:r>
                    </a:p>
                  </a:txBody>
                  <a:tcPr marL="9525" marR="9525" marT="9525" marB="0" anchor="ctr"/>
                </a:tc>
                <a:tc>
                  <a:txBody>
                    <a:bodyPr/>
                    <a:lstStyle/>
                    <a:p>
                      <a:pPr algn="ctr" fontAlgn="b"/>
                      <a:r>
                        <a:rPr lang="en-US" sz="1000" b="0" i="0" u="none" strike="noStrike" dirty="0">
                          <a:effectLst/>
                          <a:latin typeface="Arial"/>
                        </a:rPr>
                        <a:t>-0.961</a:t>
                      </a:r>
                    </a:p>
                  </a:txBody>
                  <a:tcPr marL="9525" marR="9525" marT="9525" marB="0" anchor="ctr"/>
                </a:tc>
                <a:tc>
                  <a:txBody>
                    <a:bodyPr/>
                    <a:lstStyle/>
                    <a:p>
                      <a:pPr algn="ctr" fontAlgn="b"/>
                      <a:r>
                        <a:rPr lang="en-US" sz="1000" b="0" i="0" u="none" strike="noStrike" dirty="0">
                          <a:effectLst/>
                          <a:latin typeface="Arial"/>
                        </a:rPr>
                        <a:t>29.7895</a:t>
                      </a:r>
                    </a:p>
                  </a:txBody>
                  <a:tcPr marL="9525" marR="9525" marT="9525" marB="0" anchor="ctr"/>
                </a:tc>
                <a:tc>
                  <a:txBody>
                    <a:bodyPr/>
                    <a:lstStyle/>
                    <a:p>
                      <a:pPr algn="ctr" fontAlgn="b"/>
                      <a:r>
                        <a:rPr lang="en-US" sz="1000" b="0" i="0" u="none" strike="noStrike" dirty="0" smtClean="0">
                          <a:effectLst/>
                          <a:latin typeface="Arial"/>
                        </a:rPr>
                        <a:t>0</a:t>
                      </a:r>
                      <a:endParaRPr lang="en-US" sz="1000" b="0" i="0" u="none" strike="noStrike" dirty="0">
                        <a:effectLst/>
                        <a:latin typeface="Arial"/>
                      </a:endParaRPr>
                    </a:p>
                  </a:txBody>
                  <a:tcPr marL="9525" marR="9525" marT="9525" marB="0" anchor="ctr"/>
                </a:tc>
                <a:tc>
                  <a:txBody>
                    <a:bodyPr/>
                    <a:lstStyle/>
                    <a:p>
                      <a:pPr algn="ctr" fontAlgn="b"/>
                      <a:r>
                        <a:rPr lang="en-US" sz="1000" b="0" i="0" u="none" strike="noStrike" dirty="0">
                          <a:effectLst/>
                          <a:latin typeface="Arial"/>
                        </a:rPr>
                        <a:t>1.1871</a:t>
                      </a:r>
                    </a:p>
                  </a:txBody>
                  <a:tcPr marL="9525" marR="9525" marT="9525" marB="0" anchor="ctr"/>
                </a:tc>
                <a:extLst>
                  <a:ext uri="{0D108BD9-81ED-4DB2-BD59-A6C34878D82A}">
                    <a16:rowId xmlns="" xmlns:a16="http://schemas.microsoft.com/office/drawing/2014/main" val="10006"/>
                  </a:ext>
                </a:extLst>
              </a:tr>
            </a:tbl>
          </a:graphicData>
        </a:graphic>
      </p:graphicFrame>
      <p:sp>
        <p:nvSpPr>
          <p:cNvPr id="9" name="TextBox 8"/>
          <p:cNvSpPr txBox="1"/>
          <p:nvPr/>
        </p:nvSpPr>
        <p:spPr>
          <a:xfrm>
            <a:off x="457200" y="5613233"/>
            <a:ext cx="8305800" cy="923330"/>
          </a:xfrm>
          <a:prstGeom prst="rect">
            <a:avLst/>
          </a:prstGeom>
          <a:noFill/>
        </p:spPr>
        <p:txBody>
          <a:bodyPr wrap="square" rtlCol="0">
            <a:spAutoFit/>
          </a:bodyPr>
          <a:lstStyle/>
          <a:p>
            <a:r>
              <a:rPr lang="en-US" dirty="0" smtClean="0">
                <a:solidFill>
                  <a:schemeClr val="bg1"/>
                </a:solidFill>
              </a:rPr>
              <a:t>* Max RF should be calculated using the kappa0 value that yields the maximum RF.  This is based on the earth-sun distance.  The Imagery Team does not have this information, so Max RF ideally would be calculated with this in mind.</a:t>
            </a:r>
            <a:endParaRPr lang="en-US" dirty="0">
              <a:solidFill>
                <a:schemeClr val="bg1"/>
              </a:solidFill>
            </a:endParaRPr>
          </a:p>
        </p:txBody>
      </p:sp>
    </p:spTree>
    <p:extLst>
      <p:ext uri="{BB962C8B-B14F-4D97-AF65-F5344CB8AC3E}">
        <p14:creationId xmlns:p14="http://schemas.microsoft.com/office/powerpoint/2010/main" val="23437524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700" dirty="0" smtClean="0"/>
              <a:t>Proposed GOES-R ABI Temperature Ranges</a:t>
            </a:r>
            <a:endParaRPr lang="en-US" sz="2700"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68</a:t>
            </a:fld>
            <a:endParaRPr lang="en-US" altLang="en-US"/>
          </a:p>
        </p:txBody>
      </p:sp>
      <p:sp>
        <p:nvSpPr>
          <p:cNvPr id="21" name="Content Placeholder 2"/>
          <p:cNvSpPr>
            <a:spLocks noGrp="1"/>
          </p:cNvSpPr>
          <p:nvPr>
            <p:ph idx="1"/>
          </p:nvPr>
        </p:nvSpPr>
        <p:spPr>
          <a:xfrm>
            <a:off x="457200" y="1465263"/>
            <a:ext cx="8229600" cy="4525962"/>
          </a:xfrm>
        </p:spPr>
        <p:txBody>
          <a:bodyPr/>
          <a:lstStyle/>
          <a:p>
            <a:pPr marL="233363" indent="-233363"/>
            <a:r>
              <a:rPr lang="en-US" sz="2400" dirty="0" smtClean="0"/>
              <a:t>Brightness temperature limits for bands 7-16 are too narrow and do not represent the full instrument range based on the radiance ranges of the L1b files.</a:t>
            </a:r>
          </a:p>
          <a:p>
            <a:pPr marL="233363" indent="-233363"/>
            <a:r>
              <a:rPr lang="en-US" sz="2400" dirty="0" smtClean="0"/>
              <a:t>Users will expect to have a brightness temperature range that matches the radiance range.  See table.</a:t>
            </a:r>
            <a:endParaRPr lang="en-US" sz="2400" dirty="0"/>
          </a:p>
        </p:txBody>
      </p:sp>
      <p:graphicFrame>
        <p:nvGraphicFramePr>
          <p:cNvPr id="8" name="Content Placeholder 3"/>
          <p:cNvGraphicFramePr>
            <a:graphicFrameLocks/>
          </p:cNvGraphicFramePr>
          <p:nvPr>
            <p:extLst/>
          </p:nvPr>
        </p:nvGraphicFramePr>
        <p:xfrm>
          <a:off x="76198" y="1102624"/>
          <a:ext cx="8991601" cy="4531360"/>
        </p:xfrm>
        <a:graphic>
          <a:graphicData uri="http://schemas.openxmlformats.org/drawingml/2006/table">
            <a:tbl>
              <a:tblPr firstRow="1" bandRow="1">
                <a:tableStyleId>{5C22544A-7EE6-4342-B048-85BDC9FD1C3A}</a:tableStyleId>
              </a:tblPr>
              <a:tblGrid>
                <a:gridCol w="867142">
                  <a:extLst>
                    <a:ext uri="{9D8B030D-6E8A-4147-A177-3AD203B41FA5}">
                      <a16:colId xmlns="" xmlns:a16="http://schemas.microsoft.com/office/drawing/2014/main" val="20000"/>
                    </a:ext>
                  </a:extLst>
                </a:gridCol>
                <a:gridCol w="1952260">
                  <a:extLst>
                    <a:ext uri="{9D8B030D-6E8A-4147-A177-3AD203B41FA5}">
                      <a16:colId xmlns="" xmlns:a16="http://schemas.microsoft.com/office/drawing/2014/main" val="20001"/>
                    </a:ext>
                  </a:extLst>
                </a:gridCol>
                <a:gridCol w="1849827">
                  <a:extLst>
                    <a:ext uri="{9D8B030D-6E8A-4147-A177-3AD203B41FA5}">
                      <a16:colId xmlns="" xmlns:a16="http://schemas.microsoft.com/office/drawing/2014/main" val="20002"/>
                    </a:ext>
                  </a:extLst>
                </a:gridCol>
                <a:gridCol w="1883973">
                  <a:extLst>
                    <a:ext uri="{9D8B030D-6E8A-4147-A177-3AD203B41FA5}">
                      <a16:colId xmlns="" xmlns:a16="http://schemas.microsoft.com/office/drawing/2014/main" val="20003"/>
                    </a:ext>
                  </a:extLst>
                </a:gridCol>
                <a:gridCol w="1171037">
                  <a:extLst>
                    <a:ext uri="{9D8B030D-6E8A-4147-A177-3AD203B41FA5}">
                      <a16:colId xmlns="" xmlns:a16="http://schemas.microsoft.com/office/drawing/2014/main" val="20004"/>
                    </a:ext>
                  </a:extLst>
                </a:gridCol>
                <a:gridCol w="1267362">
                  <a:extLst>
                    <a:ext uri="{9D8B030D-6E8A-4147-A177-3AD203B41FA5}">
                      <a16:colId xmlns="" xmlns:a16="http://schemas.microsoft.com/office/drawing/2014/main" val="20005"/>
                    </a:ext>
                  </a:extLst>
                </a:gridCol>
              </a:tblGrid>
              <a:tr h="370840">
                <a:tc>
                  <a:txBody>
                    <a:bodyPr/>
                    <a:lstStyle/>
                    <a:p>
                      <a:pPr algn="ctr"/>
                      <a:r>
                        <a:rPr lang="en-US" sz="1600" dirty="0" smtClean="0"/>
                        <a:t>Band</a:t>
                      </a:r>
                      <a:endParaRPr lang="en-US" sz="1600" dirty="0"/>
                    </a:p>
                  </a:txBody>
                  <a:tcPr anchor="ctr"/>
                </a:tc>
                <a:tc>
                  <a:txBody>
                    <a:bodyPr/>
                    <a:lstStyle/>
                    <a:p>
                      <a:pPr algn="ctr"/>
                      <a:r>
                        <a:rPr lang="en-US" sz="1600" dirty="0" smtClean="0"/>
                        <a:t>Min Possible Rad</a:t>
                      </a:r>
                    </a:p>
                    <a:p>
                      <a:pPr algn="ctr"/>
                      <a:r>
                        <a:rPr lang="en-US" sz="1600" dirty="0" smtClean="0"/>
                        <a:t>(</a:t>
                      </a:r>
                      <a:r>
                        <a:rPr lang="en-US" sz="1600" dirty="0" err="1" smtClean="0"/>
                        <a:t>mW</a:t>
                      </a:r>
                      <a:r>
                        <a:rPr lang="en-US" sz="1600" dirty="0" smtClean="0"/>
                        <a:t>/m</a:t>
                      </a:r>
                      <a:r>
                        <a:rPr lang="en-US" sz="1600" baseline="30000" dirty="0" smtClean="0"/>
                        <a:t>2</a:t>
                      </a:r>
                      <a:r>
                        <a:rPr lang="en-US" sz="1600" dirty="0" smtClean="0"/>
                        <a:t>/</a:t>
                      </a:r>
                      <a:r>
                        <a:rPr lang="en-US" sz="1600" dirty="0" err="1" smtClean="0"/>
                        <a:t>ster</a:t>
                      </a:r>
                      <a:r>
                        <a:rPr lang="en-US" sz="1600" dirty="0" smtClean="0"/>
                        <a:t>/cm</a:t>
                      </a:r>
                      <a:r>
                        <a:rPr lang="en-US" sz="1600" baseline="30000" dirty="0" smtClean="0"/>
                        <a:t>-1</a:t>
                      </a:r>
                      <a:r>
                        <a:rPr lang="en-US" sz="1600" dirty="0" smtClean="0"/>
                        <a:t>)</a:t>
                      </a:r>
                      <a:endParaRPr lang="en-US"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Min Possible Positive</a:t>
                      </a:r>
                      <a:r>
                        <a:rPr lang="en-US" sz="1600" baseline="0" dirty="0" smtClean="0"/>
                        <a:t> Rad</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a:t>
                      </a:r>
                      <a:r>
                        <a:rPr lang="en-US" sz="1600" dirty="0" err="1" smtClean="0"/>
                        <a:t>mW</a:t>
                      </a:r>
                      <a:r>
                        <a:rPr lang="en-US" sz="1600" dirty="0" smtClean="0"/>
                        <a:t>/m</a:t>
                      </a:r>
                      <a:r>
                        <a:rPr lang="en-US" sz="1600" baseline="30000" dirty="0" smtClean="0"/>
                        <a:t>2</a:t>
                      </a:r>
                      <a:r>
                        <a:rPr lang="en-US" sz="1600" dirty="0" smtClean="0"/>
                        <a:t>/</a:t>
                      </a:r>
                      <a:r>
                        <a:rPr lang="en-US" sz="1600" dirty="0" err="1" smtClean="0"/>
                        <a:t>ster</a:t>
                      </a:r>
                      <a:r>
                        <a:rPr lang="en-US" sz="1600" dirty="0" smtClean="0"/>
                        <a:t>/cm</a:t>
                      </a:r>
                      <a:r>
                        <a:rPr lang="en-US" sz="1600" baseline="30000" dirty="0" smtClean="0"/>
                        <a:t>-1</a:t>
                      </a:r>
                      <a:r>
                        <a:rPr lang="en-US" sz="1600" dirty="0" smtClean="0"/>
                        <a:t>)</a:t>
                      </a:r>
                    </a:p>
                  </a:txBody>
                  <a:tcPr anchor="ctr"/>
                </a:tc>
                <a:tc>
                  <a:txBody>
                    <a:bodyPr/>
                    <a:lstStyle/>
                    <a:p>
                      <a:pPr algn="ctr"/>
                      <a:r>
                        <a:rPr lang="en-US" sz="1600" smtClean="0"/>
                        <a:t>Max Possible Rad</a:t>
                      </a:r>
                      <a:endParaRPr lang="en-US" sz="16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a:t>
                      </a:r>
                      <a:r>
                        <a:rPr lang="en-US" sz="1600" dirty="0" err="1" smtClean="0"/>
                        <a:t>mW</a:t>
                      </a:r>
                      <a:r>
                        <a:rPr lang="en-US" sz="1600" dirty="0" smtClean="0"/>
                        <a:t>/m</a:t>
                      </a:r>
                      <a:r>
                        <a:rPr lang="en-US" sz="1600" baseline="30000" dirty="0" smtClean="0"/>
                        <a:t>2</a:t>
                      </a:r>
                      <a:r>
                        <a:rPr lang="en-US" sz="1600" dirty="0" smtClean="0"/>
                        <a:t>/</a:t>
                      </a:r>
                      <a:r>
                        <a:rPr lang="en-US" sz="1600" dirty="0" err="1" smtClean="0"/>
                        <a:t>ster</a:t>
                      </a:r>
                      <a:r>
                        <a:rPr lang="en-US" sz="1600" dirty="0" smtClean="0"/>
                        <a:t>/cm</a:t>
                      </a:r>
                      <a:r>
                        <a:rPr lang="en-US" sz="1600" baseline="30000" dirty="0" smtClean="0"/>
                        <a:t>-1</a:t>
                      </a:r>
                      <a:r>
                        <a:rPr lang="en-US" sz="1600" dirty="0" smtClean="0"/>
                        <a:t>)</a:t>
                      </a:r>
                    </a:p>
                  </a:txBody>
                  <a:tcPr anchor="ctr"/>
                </a:tc>
                <a:tc>
                  <a:txBody>
                    <a:bodyPr/>
                    <a:lstStyle/>
                    <a:p>
                      <a:pPr algn="ctr"/>
                      <a:r>
                        <a:rPr lang="en-US" sz="1600" dirty="0" smtClean="0"/>
                        <a:t>Min </a:t>
                      </a:r>
                      <a:r>
                        <a:rPr lang="en-US" sz="1600" dirty="0" err="1" smtClean="0"/>
                        <a:t>Tbb</a:t>
                      </a:r>
                      <a:r>
                        <a:rPr lang="en-US" sz="1600" dirty="0" smtClean="0"/>
                        <a:t>*</a:t>
                      </a:r>
                    </a:p>
                    <a:p>
                      <a:pPr algn="ctr"/>
                      <a:r>
                        <a:rPr lang="en-US" sz="1600" dirty="0" smtClean="0"/>
                        <a:t>(K)</a:t>
                      </a:r>
                      <a:endParaRPr lang="en-US" sz="1600" dirty="0"/>
                    </a:p>
                  </a:txBody>
                  <a:tcPr anchor="ctr"/>
                </a:tc>
                <a:tc>
                  <a:txBody>
                    <a:bodyPr/>
                    <a:lstStyle/>
                    <a:p>
                      <a:pPr algn="ctr"/>
                      <a:r>
                        <a:rPr lang="en-US" sz="1600" dirty="0" smtClean="0"/>
                        <a:t>Max </a:t>
                      </a:r>
                      <a:r>
                        <a:rPr lang="en-US" sz="1600" dirty="0" err="1" smtClean="0"/>
                        <a:t>Tbb</a:t>
                      </a:r>
                      <a:endParaRPr lang="en-US" sz="1600" dirty="0" smtClean="0"/>
                    </a:p>
                    <a:p>
                      <a:pPr algn="ctr"/>
                      <a:r>
                        <a:rPr lang="en-US" sz="1600" dirty="0" smtClean="0"/>
                        <a:t>(K)</a:t>
                      </a:r>
                      <a:endParaRPr lang="en-US" sz="1600" dirty="0"/>
                    </a:p>
                  </a:txBody>
                  <a:tcPr anchor="ctr"/>
                </a:tc>
                <a:extLst>
                  <a:ext uri="{0D108BD9-81ED-4DB2-BD59-A6C34878D82A}">
                    <a16:rowId xmlns="" xmlns:a16="http://schemas.microsoft.com/office/drawing/2014/main" val="10000"/>
                  </a:ext>
                </a:extLst>
              </a:tr>
              <a:tr h="370840">
                <a:tc>
                  <a:txBody>
                    <a:bodyPr/>
                    <a:lstStyle/>
                    <a:p>
                      <a:pPr algn="ctr" fontAlgn="b"/>
                      <a:r>
                        <a:rPr lang="en-US" sz="1000" b="0" i="0" u="none" strike="noStrike" dirty="0">
                          <a:solidFill>
                            <a:srgbClr val="000000"/>
                          </a:solidFill>
                          <a:effectLst/>
                          <a:latin typeface="Verdana"/>
                        </a:rPr>
                        <a:t>7</a:t>
                      </a:r>
                    </a:p>
                  </a:txBody>
                  <a:tcPr marL="9525" marR="9525" marT="9525" marB="0" anchor="ctr"/>
                </a:tc>
                <a:tc>
                  <a:txBody>
                    <a:bodyPr/>
                    <a:lstStyle/>
                    <a:p>
                      <a:pPr algn="ctr" fontAlgn="b"/>
                      <a:r>
                        <a:rPr lang="en-US" sz="1000" b="0" i="0" u="none" strike="noStrike" dirty="0">
                          <a:solidFill>
                            <a:srgbClr val="000000"/>
                          </a:solidFill>
                          <a:effectLst/>
                          <a:latin typeface="Verdana"/>
                        </a:rPr>
                        <a:t>-0.0376</a:t>
                      </a:r>
                    </a:p>
                  </a:txBody>
                  <a:tcPr marL="9525" marR="9525" marT="9525" marB="0" anchor="ctr"/>
                </a:tc>
                <a:tc>
                  <a:txBody>
                    <a:bodyPr/>
                    <a:lstStyle/>
                    <a:p>
                      <a:pPr algn="ctr" fontAlgn="b"/>
                      <a:r>
                        <a:rPr lang="en-US" sz="1000" b="0" i="0" u="none" strike="noStrike" dirty="0" smtClean="0">
                          <a:solidFill>
                            <a:srgbClr val="000000"/>
                          </a:solidFill>
                          <a:effectLst/>
                          <a:latin typeface="Verdana"/>
                        </a:rPr>
                        <a:t>0.001509</a:t>
                      </a:r>
                      <a:endParaRPr lang="en-US" sz="1000" b="0" i="0" u="none" strike="noStrike" dirty="0">
                        <a:solidFill>
                          <a:srgbClr val="000000"/>
                        </a:solidFill>
                        <a:effectLst/>
                        <a:latin typeface="Verdana"/>
                      </a:endParaRPr>
                    </a:p>
                  </a:txBody>
                  <a:tcPr marL="9525" marR="9525" marT="9525" marB="0" anchor="ctr"/>
                </a:tc>
                <a:tc>
                  <a:txBody>
                    <a:bodyPr/>
                    <a:lstStyle/>
                    <a:p>
                      <a:pPr algn="ctr" fontAlgn="b"/>
                      <a:r>
                        <a:rPr lang="en-US" sz="1000" b="0" i="0" u="none" strike="noStrike">
                          <a:solidFill>
                            <a:srgbClr val="000000"/>
                          </a:solidFill>
                          <a:effectLst/>
                          <a:latin typeface="Verdana"/>
                        </a:rPr>
                        <a:t>25.5896</a:t>
                      </a:r>
                    </a:p>
                  </a:txBody>
                  <a:tcPr marL="9525" marR="9525" marT="9525" marB="0" anchor="ctr"/>
                </a:tc>
                <a:tc>
                  <a:txBody>
                    <a:bodyPr/>
                    <a:lstStyle/>
                    <a:p>
                      <a:pPr algn="ctr" fontAlgn="b"/>
                      <a:r>
                        <a:rPr lang="en-US" sz="1000" b="0" i="0" u="none" strike="noStrike" dirty="0">
                          <a:solidFill>
                            <a:srgbClr val="000000"/>
                          </a:solidFill>
                          <a:effectLst/>
                          <a:latin typeface="Verdana"/>
                        </a:rPr>
                        <a:t>197.31</a:t>
                      </a:r>
                    </a:p>
                  </a:txBody>
                  <a:tcPr marL="9525" marR="9525" marT="9525" marB="0" anchor="ctr"/>
                </a:tc>
                <a:tc>
                  <a:txBody>
                    <a:bodyPr/>
                    <a:lstStyle/>
                    <a:p>
                      <a:pPr algn="ctr" fontAlgn="b"/>
                      <a:r>
                        <a:rPr lang="en-US" sz="1000" b="0" i="0" u="none" strike="noStrike">
                          <a:solidFill>
                            <a:srgbClr val="000000"/>
                          </a:solidFill>
                          <a:effectLst/>
                          <a:latin typeface="Verdana"/>
                        </a:rPr>
                        <a:t>411.86</a:t>
                      </a:r>
                    </a:p>
                  </a:txBody>
                  <a:tcPr marL="9525" marR="9525" marT="9525" marB="0" anchor="ctr"/>
                </a:tc>
                <a:extLst>
                  <a:ext uri="{0D108BD9-81ED-4DB2-BD59-A6C34878D82A}">
                    <a16:rowId xmlns="" xmlns:a16="http://schemas.microsoft.com/office/drawing/2014/main" val="10001"/>
                  </a:ext>
                </a:extLst>
              </a:tr>
              <a:tr h="370840">
                <a:tc>
                  <a:txBody>
                    <a:bodyPr/>
                    <a:lstStyle/>
                    <a:p>
                      <a:pPr algn="ctr" fontAlgn="b"/>
                      <a:r>
                        <a:rPr lang="en-US" sz="1000" b="0" i="0" u="none" strike="noStrike" dirty="0">
                          <a:solidFill>
                            <a:srgbClr val="000000"/>
                          </a:solidFill>
                          <a:effectLst/>
                          <a:latin typeface="Verdana"/>
                        </a:rPr>
                        <a:t>8</a:t>
                      </a:r>
                    </a:p>
                  </a:txBody>
                  <a:tcPr marL="9525" marR="9525" marT="9525" marB="0" anchor="ctr"/>
                </a:tc>
                <a:tc>
                  <a:txBody>
                    <a:bodyPr/>
                    <a:lstStyle/>
                    <a:p>
                      <a:pPr algn="ctr" fontAlgn="b"/>
                      <a:r>
                        <a:rPr lang="en-US" sz="1000" b="0" i="0" u="none" strike="noStrike" dirty="0">
                          <a:solidFill>
                            <a:srgbClr val="000000"/>
                          </a:solidFill>
                          <a:effectLst/>
                          <a:latin typeface="Verdana"/>
                        </a:rPr>
                        <a:t>-0.5586</a:t>
                      </a:r>
                    </a:p>
                  </a:txBody>
                  <a:tcPr marL="9525" marR="9525" marT="9525" marB="0" anchor="ctr"/>
                </a:tc>
                <a:tc>
                  <a:txBody>
                    <a:bodyPr/>
                    <a:lstStyle/>
                    <a:p>
                      <a:pPr algn="ctr" fontAlgn="b"/>
                      <a:r>
                        <a:rPr lang="en-US" sz="1000" b="0" i="0" u="none" strike="noStrike" dirty="0" smtClean="0">
                          <a:solidFill>
                            <a:srgbClr val="000000"/>
                          </a:solidFill>
                          <a:effectLst/>
                          <a:latin typeface="Verdana"/>
                        </a:rPr>
                        <a:t>0.002676</a:t>
                      </a:r>
                      <a:endParaRPr lang="en-US" sz="1000" b="0" i="0" u="none" strike="noStrike" dirty="0">
                        <a:solidFill>
                          <a:srgbClr val="000000"/>
                        </a:solidFill>
                        <a:effectLst/>
                        <a:latin typeface="Verdana"/>
                      </a:endParaRPr>
                    </a:p>
                  </a:txBody>
                  <a:tcPr marL="9525" marR="9525" marT="9525" marB="0" anchor="ctr"/>
                </a:tc>
                <a:tc>
                  <a:txBody>
                    <a:bodyPr/>
                    <a:lstStyle/>
                    <a:p>
                      <a:pPr algn="ctr" fontAlgn="b"/>
                      <a:r>
                        <a:rPr lang="en-US" sz="1000" b="0" i="0" u="none" strike="noStrike">
                          <a:solidFill>
                            <a:srgbClr val="000000"/>
                          </a:solidFill>
                          <a:effectLst/>
                          <a:latin typeface="Verdana"/>
                        </a:rPr>
                        <a:t>28.5283</a:t>
                      </a:r>
                    </a:p>
                  </a:txBody>
                  <a:tcPr marL="9525" marR="9525" marT="9525" marB="0" anchor="ctr"/>
                </a:tc>
                <a:tc>
                  <a:txBody>
                    <a:bodyPr/>
                    <a:lstStyle/>
                    <a:p>
                      <a:pPr algn="ctr" fontAlgn="b"/>
                      <a:r>
                        <a:rPr lang="en-US" sz="1000" b="0" i="0" u="none" strike="noStrike" dirty="0">
                          <a:solidFill>
                            <a:srgbClr val="000000"/>
                          </a:solidFill>
                          <a:effectLst/>
                          <a:latin typeface="Verdana"/>
                        </a:rPr>
                        <a:t>138.05</a:t>
                      </a:r>
                    </a:p>
                  </a:txBody>
                  <a:tcPr marL="9525" marR="9525" marT="9525" marB="0" anchor="ctr"/>
                </a:tc>
                <a:tc>
                  <a:txBody>
                    <a:bodyPr/>
                    <a:lstStyle/>
                    <a:p>
                      <a:pPr algn="ctr" fontAlgn="b"/>
                      <a:r>
                        <a:rPr lang="en-US" sz="1000" b="0" i="0" u="none" strike="noStrike">
                          <a:solidFill>
                            <a:srgbClr val="000000"/>
                          </a:solidFill>
                          <a:effectLst/>
                          <a:latin typeface="Verdana"/>
                        </a:rPr>
                        <a:t>311.06</a:t>
                      </a:r>
                    </a:p>
                  </a:txBody>
                  <a:tcPr marL="9525" marR="9525" marT="9525" marB="0" anchor="ctr"/>
                </a:tc>
                <a:extLst>
                  <a:ext uri="{0D108BD9-81ED-4DB2-BD59-A6C34878D82A}">
                    <a16:rowId xmlns="" xmlns:a16="http://schemas.microsoft.com/office/drawing/2014/main" val="10002"/>
                  </a:ext>
                </a:extLst>
              </a:tr>
              <a:tr h="370840">
                <a:tc>
                  <a:txBody>
                    <a:bodyPr/>
                    <a:lstStyle/>
                    <a:p>
                      <a:pPr algn="ctr" fontAlgn="b"/>
                      <a:r>
                        <a:rPr lang="en-US" sz="1000" b="0" i="0" u="none" strike="noStrike" dirty="0">
                          <a:solidFill>
                            <a:srgbClr val="000000"/>
                          </a:solidFill>
                          <a:effectLst/>
                          <a:latin typeface="Verdana"/>
                        </a:rPr>
                        <a:t>9</a:t>
                      </a:r>
                    </a:p>
                  </a:txBody>
                  <a:tcPr marL="9525" marR="9525" marT="9525" marB="0" anchor="ctr"/>
                </a:tc>
                <a:tc>
                  <a:txBody>
                    <a:bodyPr/>
                    <a:lstStyle/>
                    <a:p>
                      <a:pPr algn="ctr" fontAlgn="b"/>
                      <a:r>
                        <a:rPr lang="en-US" sz="1000" b="0" i="0" u="none" strike="noStrike" dirty="0">
                          <a:solidFill>
                            <a:srgbClr val="000000"/>
                          </a:solidFill>
                          <a:effectLst/>
                          <a:latin typeface="Verdana"/>
                        </a:rPr>
                        <a:t>-0.8236</a:t>
                      </a:r>
                    </a:p>
                  </a:txBody>
                  <a:tcPr marL="9525" marR="9525" marT="9525" marB="0" anchor="ctr"/>
                </a:tc>
                <a:tc>
                  <a:txBody>
                    <a:bodyPr/>
                    <a:lstStyle/>
                    <a:p>
                      <a:pPr algn="ctr" fontAlgn="b"/>
                      <a:r>
                        <a:rPr lang="en-US" sz="1000" b="0" i="0" u="none" strike="noStrike" dirty="0" smtClean="0">
                          <a:solidFill>
                            <a:srgbClr val="000000"/>
                          </a:solidFill>
                          <a:effectLst/>
                          <a:latin typeface="Verdana"/>
                        </a:rPr>
                        <a:t>0.010347</a:t>
                      </a:r>
                      <a:endParaRPr lang="en-US" sz="1000" b="0" i="0" u="none" strike="noStrike" dirty="0">
                        <a:solidFill>
                          <a:srgbClr val="000000"/>
                        </a:solidFill>
                        <a:effectLst/>
                        <a:latin typeface="Verdana"/>
                      </a:endParaRPr>
                    </a:p>
                  </a:txBody>
                  <a:tcPr marL="9525" marR="9525" marT="9525" marB="0" anchor="ctr"/>
                </a:tc>
                <a:tc>
                  <a:txBody>
                    <a:bodyPr/>
                    <a:lstStyle/>
                    <a:p>
                      <a:pPr algn="ctr" fontAlgn="b"/>
                      <a:r>
                        <a:rPr lang="en-US" sz="1000" b="0" i="0" u="none" strike="noStrike">
                          <a:solidFill>
                            <a:srgbClr val="000000"/>
                          </a:solidFill>
                          <a:effectLst/>
                          <a:latin typeface="Verdana"/>
                        </a:rPr>
                        <a:t>45.2914</a:t>
                      </a:r>
                    </a:p>
                  </a:txBody>
                  <a:tcPr marL="9525" marR="9525" marT="9525" marB="0" anchor="ctr"/>
                </a:tc>
                <a:tc>
                  <a:txBody>
                    <a:bodyPr/>
                    <a:lstStyle/>
                    <a:p>
                      <a:pPr algn="ctr" fontAlgn="b"/>
                      <a:r>
                        <a:rPr lang="en-US" sz="1000" b="0" i="0" u="none" strike="noStrike" dirty="0">
                          <a:solidFill>
                            <a:srgbClr val="000000"/>
                          </a:solidFill>
                          <a:effectLst/>
                          <a:latin typeface="Verdana"/>
                        </a:rPr>
                        <a:t>137.70</a:t>
                      </a:r>
                    </a:p>
                  </a:txBody>
                  <a:tcPr marL="9525" marR="9525" marT="9525" marB="0" anchor="ctr"/>
                </a:tc>
                <a:tc>
                  <a:txBody>
                    <a:bodyPr/>
                    <a:lstStyle/>
                    <a:p>
                      <a:pPr algn="ctr" fontAlgn="b"/>
                      <a:r>
                        <a:rPr lang="en-US" sz="1000" b="0" i="0" u="none" strike="noStrike">
                          <a:solidFill>
                            <a:srgbClr val="000000"/>
                          </a:solidFill>
                          <a:effectLst/>
                          <a:latin typeface="Verdana"/>
                        </a:rPr>
                        <a:t>311.08</a:t>
                      </a:r>
                    </a:p>
                  </a:txBody>
                  <a:tcPr marL="9525" marR="9525" marT="9525" marB="0" anchor="ctr"/>
                </a:tc>
                <a:extLst>
                  <a:ext uri="{0D108BD9-81ED-4DB2-BD59-A6C34878D82A}">
                    <a16:rowId xmlns="" xmlns:a16="http://schemas.microsoft.com/office/drawing/2014/main" val="10003"/>
                  </a:ext>
                </a:extLst>
              </a:tr>
              <a:tr h="370840">
                <a:tc>
                  <a:txBody>
                    <a:bodyPr/>
                    <a:lstStyle/>
                    <a:p>
                      <a:pPr algn="ctr" fontAlgn="b"/>
                      <a:r>
                        <a:rPr lang="en-US" sz="1000" b="0" i="0" u="none" strike="noStrike" dirty="0">
                          <a:solidFill>
                            <a:srgbClr val="000000"/>
                          </a:solidFill>
                          <a:effectLst/>
                          <a:latin typeface="Verdana"/>
                        </a:rPr>
                        <a:t>10</a:t>
                      </a:r>
                    </a:p>
                  </a:txBody>
                  <a:tcPr marL="9525" marR="9525" marT="9525" marB="0" anchor="ctr"/>
                </a:tc>
                <a:tc>
                  <a:txBody>
                    <a:bodyPr/>
                    <a:lstStyle/>
                    <a:p>
                      <a:pPr algn="ctr" fontAlgn="b"/>
                      <a:r>
                        <a:rPr lang="en-US" sz="1000" b="0" i="0" u="none" strike="noStrike" dirty="0">
                          <a:solidFill>
                            <a:srgbClr val="000000"/>
                          </a:solidFill>
                          <a:effectLst/>
                          <a:latin typeface="Verdana"/>
                        </a:rPr>
                        <a:t>-0.9561</a:t>
                      </a:r>
                    </a:p>
                  </a:txBody>
                  <a:tcPr marL="9525" marR="9525" marT="9525" marB="0" anchor="ctr"/>
                </a:tc>
                <a:tc>
                  <a:txBody>
                    <a:bodyPr/>
                    <a:lstStyle/>
                    <a:p>
                      <a:pPr algn="ctr" fontAlgn="b"/>
                      <a:r>
                        <a:rPr lang="en-US" sz="1000" b="0" i="0" u="none" strike="noStrike" dirty="0" smtClean="0">
                          <a:solidFill>
                            <a:srgbClr val="000000"/>
                          </a:solidFill>
                          <a:effectLst/>
                          <a:latin typeface="Verdana"/>
                        </a:rPr>
                        <a:t>0.005881</a:t>
                      </a:r>
                      <a:endParaRPr lang="en-US" sz="1000" b="0" i="0" u="none" strike="noStrike" dirty="0">
                        <a:solidFill>
                          <a:srgbClr val="000000"/>
                        </a:solidFill>
                        <a:effectLst/>
                        <a:latin typeface="Verdana"/>
                      </a:endParaRPr>
                    </a:p>
                  </a:txBody>
                  <a:tcPr marL="9525" marR="9525" marT="9525" marB="0" anchor="ctr"/>
                </a:tc>
                <a:tc>
                  <a:txBody>
                    <a:bodyPr/>
                    <a:lstStyle/>
                    <a:p>
                      <a:pPr algn="ctr" fontAlgn="b"/>
                      <a:r>
                        <a:rPr lang="en-US" sz="1000" b="0" i="0" u="none" strike="noStrike" dirty="0">
                          <a:solidFill>
                            <a:srgbClr val="000000"/>
                          </a:solidFill>
                          <a:effectLst/>
                          <a:latin typeface="Verdana"/>
                        </a:rPr>
                        <a:t>81.0929</a:t>
                      </a:r>
                    </a:p>
                  </a:txBody>
                  <a:tcPr marL="9525" marR="9525" marT="9525" marB="0" anchor="ctr"/>
                </a:tc>
                <a:tc>
                  <a:txBody>
                    <a:bodyPr/>
                    <a:lstStyle/>
                    <a:p>
                      <a:pPr algn="ctr" fontAlgn="b"/>
                      <a:r>
                        <a:rPr lang="en-US" sz="1000" b="0" i="0" u="none" strike="noStrike" dirty="0">
                          <a:solidFill>
                            <a:srgbClr val="000000"/>
                          </a:solidFill>
                          <a:effectLst/>
                          <a:latin typeface="Verdana"/>
                        </a:rPr>
                        <a:t>126.91</a:t>
                      </a:r>
                    </a:p>
                  </a:txBody>
                  <a:tcPr marL="9525" marR="9525" marT="9525" marB="0" anchor="ctr"/>
                </a:tc>
                <a:tc>
                  <a:txBody>
                    <a:bodyPr/>
                    <a:lstStyle/>
                    <a:p>
                      <a:pPr algn="ctr" fontAlgn="b"/>
                      <a:r>
                        <a:rPr lang="en-US" sz="1000" b="0" i="0" u="none" strike="noStrike">
                          <a:solidFill>
                            <a:srgbClr val="000000"/>
                          </a:solidFill>
                          <a:effectLst/>
                          <a:latin typeface="Verdana"/>
                        </a:rPr>
                        <a:t>331.20</a:t>
                      </a:r>
                    </a:p>
                  </a:txBody>
                  <a:tcPr marL="9525" marR="9525" marT="9525" marB="0" anchor="ctr"/>
                </a:tc>
                <a:extLst>
                  <a:ext uri="{0D108BD9-81ED-4DB2-BD59-A6C34878D82A}">
                    <a16:rowId xmlns="" xmlns:a16="http://schemas.microsoft.com/office/drawing/2014/main" val="10004"/>
                  </a:ext>
                </a:extLst>
              </a:tr>
              <a:tr h="370840">
                <a:tc>
                  <a:txBody>
                    <a:bodyPr/>
                    <a:lstStyle/>
                    <a:p>
                      <a:pPr algn="ctr" fontAlgn="b"/>
                      <a:r>
                        <a:rPr lang="en-US" sz="1000" b="0" i="0" u="none" strike="noStrike">
                          <a:solidFill>
                            <a:srgbClr val="000000"/>
                          </a:solidFill>
                          <a:effectLst/>
                          <a:latin typeface="Verdana"/>
                        </a:rPr>
                        <a:t>11</a:t>
                      </a:r>
                    </a:p>
                  </a:txBody>
                  <a:tcPr marL="9525" marR="9525" marT="9525" marB="0" anchor="ctr"/>
                </a:tc>
                <a:tc>
                  <a:txBody>
                    <a:bodyPr/>
                    <a:lstStyle/>
                    <a:p>
                      <a:pPr algn="ctr" fontAlgn="b"/>
                      <a:r>
                        <a:rPr lang="en-US" sz="1000" b="0" i="0" u="none" strike="noStrike" dirty="0">
                          <a:solidFill>
                            <a:srgbClr val="000000"/>
                          </a:solidFill>
                          <a:effectLst/>
                          <a:latin typeface="Verdana"/>
                        </a:rPr>
                        <a:t>-1.3022</a:t>
                      </a:r>
                    </a:p>
                  </a:txBody>
                  <a:tcPr marL="9525" marR="9525" marT="9525" marB="0" anchor="ctr"/>
                </a:tc>
                <a:tc>
                  <a:txBody>
                    <a:bodyPr/>
                    <a:lstStyle/>
                    <a:p>
                      <a:pPr algn="ctr" fontAlgn="b"/>
                      <a:r>
                        <a:rPr lang="en-US" sz="1000" b="0" i="0" u="none" strike="noStrike" dirty="0" smtClean="0">
                          <a:solidFill>
                            <a:srgbClr val="000000"/>
                          </a:solidFill>
                          <a:effectLst/>
                          <a:latin typeface="Verdana"/>
                        </a:rPr>
                        <a:t>0.032112</a:t>
                      </a:r>
                      <a:endParaRPr lang="en-US" sz="1000" b="0" i="0" u="none" strike="noStrike" dirty="0">
                        <a:solidFill>
                          <a:srgbClr val="000000"/>
                        </a:solidFill>
                        <a:effectLst/>
                        <a:latin typeface="Verdana"/>
                      </a:endParaRPr>
                    </a:p>
                  </a:txBody>
                  <a:tcPr marL="9525" marR="9525" marT="9525" marB="0" anchor="ctr"/>
                </a:tc>
                <a:tc>
                  <a:txBody>
                    <a:bodyPr/>
                    <a:lstStyle/>
                    <a:p>
                      <a:pPr algn="ctr" fontAlgn="b"/>
                      <a:r>
                        <a:rPr lang="en-US" sz="1000" b="0" i="0" u="none" strike="noStrike" dirty="0">
                          <a:solidFill>
                            <a:srgbClr val="000000"/>
                          </a:solidFill>
                          <a:effectLst/>
                          <a:latin typeface="Verdana"/>
                        </a:rPr>
                        <a:t>135.2646</a:t>
                      </a:r>
                    </a:p>
                  </a:txBody>
                  <a:tcPr marL="9525" marR="9525" marT="9525" marB="0" anchor="ctr"/>
                </a:tc>
                <a:tc>
                  <a:txBody>
                    <a:bodyPr/>
                    <a:lstStyle/>
                    <a:p>
                      <a:pPr algn="ctr" fontAlgn="b"/>
                      <a:r>
                        <a:rPr lang="en-US" sz="1000" b="0" i="0" u="none" strike="noStrike" dirty="0">
                          <a:solidFill>
                            <a:srgbClr val="000000"/>
                          </a:solidFill>
                          <a:effectLst/>
                          <a:latin typeface="Verdana"/>
                        </a:rPr>
                        <a:t>127.69</a:t>
                      </a:r>
                    </a:p>
                  </a:txBody>
                  <a:tcPr marL="9525" marR="9525" marT="9525" marB="0" anchor="ctr"/>
                </a:tc>
                <a:tc>
                  <a:txBody>
                    <a:bodyPr/>
                    <a:lstStyle/>
                    <a:p>
                      <a:pPr algn="ctr" fontAlgn="b"/>
                      <a:r>
                        <a:rPr lang="en-US" sz="1000" b="0" i="0" u="none" strike="noStrike">
                          <a:solidFill>
                            <a:srgbClr val="000000"/>
                          </a:solidFill>
                          <a:effectLst/>
                          <a:latin typeface="Verdana"/>
                        </a:rPr>
                        <a:t>341.30</a:t>
                      </a:r>
                    </a:p>
                  </a:txBody>
                  <a:tcPr marL="9525" marR="9525" marT="9525" marB="0" anchor="ctr"/>
                </a:tc>
                <a:extLst>
                  <a:ext uri="{0D108BD9-81ED-4DB2-BD59-A6C34878D82A}">
                    <a16:rowId xmlns="" xmlns:a16="http://schemas.microsoft.com/office/drawing/2014/main" val="10005"/>
                  </a:ext>
                </a:extLst>
              </a:tr>
              <a:tr h="370840">
                <a:tc>
                  <a:txBody>
                    <a:bodyPr/>
                    <a:lstStyle/>
                    <a:p>
                      <a:pPr algn="ctr" fontAlgn="b"/>
                      <a:r>
                        <a:rPr lang="en-US" sz="1000" b="0" i="0" u="none" strike="noStrike" dirty="0">
                          <a:solidFill>
                            <a:srgbClr val="000000"/>
                          </a:solidFill>
                          <a:effectLst/>
                          <a:latin typeface="Verdana"/>
                        </a:rPr>
                        <a:t>12</a:t>
                      </a:r>
                    </a:p>
                  </a:txBody>
                  <a:tcPr marL="9525" marR="9525" marT="9525" marB="0" anchor="ctr"/>
                </a:tc>
                <a:tc>
                  <a:txBody>
                    <a:bodyPr/>
                    <a:lstStyle/>
                    <a:p>
                      <a:pPr algn="ctr" fontAlgn="b"/>
                      <a:r>
                        <a:rPr lang="en-US" sz="1000" b="0" i="0" u="none" strike="noStrike" dirty="0">
                          <a:solidFill>
                            <a:srgbClr val="000000"/>
                          </a:solidFill>
                          <a:effectLst/>
                          <a:latin typeface="Verdana"/>
                        </a:rPr>
                        <a:t>-1.5394</a:t>
                      </a:r>
                    </a:p>
                  </a:txBody>
                  <a:tcPr marL="9525" marR="9525" marT="9525" marB="0" anchor="ctr"/>
                </a:tc>
                <a:tc>
                  <a:txBody>
                    <a:bodyPr/>
                    <a:lstStyle/>
                    <a:p>
                      <a:pPr algn="ctr" fontAlgn="b"/>
                      <a:r>
                        <a:rPr lang="en-US" sz="1000" b="0" i="0" u="none" strike="noStrike" dirty="0" smtClean="0">
                          <a:solidFill>
                            <a:srgbClr val="000000"/>
                          </a:solidFill>
                          <a:effectLst/>
                          <a:latin typeface="Verdana"/>
                        </a:rPr>
                        <a:t>0.039359</a:t>
                      </a:r>
                      <a:endParaRPr lang="en-US" sz="1000" b="0" i="0" u="none" strike="noStrike" dirty="0">
                        <a:solidFill>
                          <a:srgbClr val="000000"/>
                        </a:solidFill>
                        <a:effectLst/>
                        <a:latin typeface="Verdana"/>
                      </a:endParaRPr>
                    </a:p>
                  </a:txBody>
                  <a:tcPr marL="9525" marR="9525" marT="9525" marB="0" anchor="ctr"/>
                </a:tc>
                <a:tc>
                  <a:txBody>
                    <a:bodyPr/>
                    <a:lstStyle/>
                    <a:p>
                      <a:pPr algn="ctr" fontAlgn="b"/>
                      <a:r>
                        <a:rPr lang="en-US" sz="1000" b="0" i="0" u="none" strike="noStrike">
                          <a:solidFill>
                            <a:srgbClr val="000000"/>
                          </a:solidFill>
                          <a:effectLst/>
                          <a:latin typeface="Verdana"/>
                        </a:rPr>
                        <a:t>109.8448</a:t>
                      </a:r>
                    </a:p>
                  </a:txBody>
                  <a:tcPr marL="9525" marR="9525" marT="9525" marB="0" anchor="ctr"/>
                </a:tc>
                <a:tc>
                  <a:txBody>
                    <a:bodyPr/>
                    <a:lstStyle/>
                    <a:p>
                      <a:pPr algn="ctr" fontAlgn="b"/>
                      <a:r>
                        <a:rPr lang="en-US" sz="1000" b="0" i="0" u="none" strike="noStrike" dirty="0">
                          <a:solidFill>
                            <a:srgbClr val="000000"/>
                          </a:solidFill>
                          <a:effectLst/>
                          <a:latin typeface="Verdana"/>
                        </a:rPr>
                        <a:t>117.49</a:t>
                      </a:r>
                    </a:p>
                  </a:txBody>
                  <a:tcPr marL="9525" marR="9525" marT="9525" marB="0" anchor="ctr"/>
                </a:tc>
                <a:tc>
                  <a:txBody>
                    <a:bodyPr/>
                    <a:lstStyle/>
                    <a:p>
                      <a:pPr algn="ctr" fontAlgn="b"/>
                      <a:r>
                        <a:rPr lang="en-US" sz="1000" b="0" i="0" u="none" strike="noStrike" dirty="0">
                          <a:solidFill>
                            <a:srgbClr val="000000"/>
                          </a:solidFill>
                          <a:effectLst/>
                          <a:latin typeface="Verdana"/>
                        </a:rPr>
                        <a:t>311.06</a:t>
                      </a:r>
                    </a:p>
                  </a:txBody>
                  <a:tcPr marL="9525" marR="9525" marT="9525" marB="0" anchor="ctr"/>
                </a:tc>
                <a:extLst>
                  <a:ext uri="{0D108BD9-81ED-4DB2-BD59-A6C34878D82A}">
                    <a16:rowId xmlns="" xmlns:a16="http://schemas.microsoft.com/office/drawing/2014/main" val="10006"/>
                  </a:ext>
                </a:extLst>
              </a:tr>
              <a:tr h="370840">
                <a:tc>
                  <a:txBody>
                    <a:bodyPr/>
                    <a:lstStyle/>
                    <a:p>
                      <a:pPr algn="ctr" fontAlgn="b"/>
                      <a:r>
                        <a:rPr lang="en-US" sz="1000" b="0" i="0" u="none" strike="noStrike" dirty="0">
                          <a:solidFill>
                            <a:srgbClr val="000000"/>
                          </a:solidFill>
                          <a:effectLst/>
                          <a:latin typeface="Verdana"/>
                        </a:rPr>
                        <a:t>13</a:t>
                      </a:r>
                    </a:p>
                  </a:txBody>
                  <a:tcPr marL="9525" marR="9525" marT="9525" marB="0" anchor="ctr"/>
                </a:tc>
                <a:tc>
                  <a:txBody>
                    <a:bodyPr/>
                    <a:lstStyle/>
                    <a:p>
                      <a:pPr algn="ctr" fontAlgn="b"/>
                      <a:r>
                        <a:rPr lang="en-US" sz="1000" b="0" i="0" u="none" strike="noStrike" dirty="0">
                          <a:solidFill>
                            <a:srgbClr val="000000"/>
                          </a:solidFill>
                          <a:effectLst/>
                          <a:latin typeface="Verdana"/>
                        </a:rPr>
                        <a:t>-1.6443</a:t>
                      </a:r>
                    </a:p>
                  </a:txBody>
                  <a:tcPr marL="9525" marR="9525" marT="9525" marB="0" anchor="ctr"/>
                </a:tc>
                <a:tc>
                  <a:txBody>
                    <a:bodyPr/>
                    <a:lstStyle/>
                    <a:p>
                      <a:pPr algn="ctr" fontAlgn="b"/>
                      <a:r>
                        <a:rPr lang="en-US" sz="1000" b="0" i="0" u="none" strike="noStrike" dirty="0" smtClean="0">
                          <a:solidFill>
                            <a:srgbClr val="000000"/>
                          </a:solidFill>
                          <a:effectLst/>
                          <a:latin typeface="Verdana"/>
                        </a:rPr>
                        <a:t>0.001941</a:t>
                      </a:r>
                      <a:endParaRPr lang="en-US" sz="1000" b="0" i="0" u="none" strike="noStrike" dirty="0">
                        <a:solidFill>
                          <a:srgbClr val="000000"/>
                        </a:solidFill>
                        <a:effectLst/>
                        <a:latin typeface="Verdana"/>
                      </a:endParaRPr>
                    </a:p>
                  </a:txBody>
                  <a:tcPr marL="9525" marR="9525" marT="9525" marB="0" anchor="ctr"/>
                </a:tc>
                <a:tc>
                  <a:txBody>
                    <a:bodyPr/>
                    <a:lstStyle/>
                    <a:p>
                      <a:pPr algn="ctr" fontAlgn="b"/>
                      <a:r>
                        <a:rPr lang="en-US" sz="1000" b="0" i="0" u="none" strike="noStrike" dirty="0">
                          <a:solidFill>
                            <a:srgbClr val="000000"/>
                          </a:solidFill>
                          <a:effectLst/>
                          <a:latin typeface="Verdana"/>
                        </a:rPr>
                        <a:t>185.5699</a:t>
                      </a:r>
                    </a:p>
                  </a:txBody>
                  <a:tcPr marL="9525" marR="9525" marT="9525" marB="0" anchor="ctr"/>
                </a:tc>
                <a:tc>
                  <a:txBody>
                    <a:bodyPr/>
                    <a:lstStyle/>
                    <a:p>
                      <a:pPr algn="ctr" fontAlgn="b"/>
                      <a:r>
                        <a:rPr lang="en-US" sz="1000" b="0" i="0" u="none" strike="noStrike" dirty="0">
                          <a:solidFill>
                            <a:srgbClr val="000000"/>
                          </a:solidFill>
                          <a:effectLst/>
                          <a:latin typeface="Verdana"/>
                        </a:rPr>
                        <a:t>89.62</a:t>
                      </a:r>
                    </a:p>
                  </a:txBody>
                  <a:tcPr marL="9525" marR="9525" marT="9525" marB="0" anchor="ctr"/>
                </a:tc>
                <a:tc>
                  <a:txBody>
                    <a:bodyPr/>
                    <a:lstStyle/>
                    <a:p>
                      <a:pPr algn="ctr" fontAlgn="b"/>
                      <a:r>
                        <a:rPr lang="en-US" sz="1000" b="0" i="0" u="none" strike="noStrike" dirty="0">
                          <a:solidFill>
                            <a:srgbClr val="000000"/>
                          </a:solidFill>
                          <a:effectLst/>
                          <a:latin typeface="Verdana"/>
                        </a:rPr>
                        <a:t>341.27</a:t>
                      </a:r>
                    </a:p>
                  </a:txBody>
                  <a:tcPr marL="9525" marR="9525" marT="9525" marB="0" anchor="ctr"/>
                </a:tc>
                <a:extLst>
                  <a:ext uri="{0D108BD9-81ED-4DB2-BD59-A6C34878D82A}">
                    <a16:rowId xmlns="" xmlns:a16="http://schemas.microsoft.com/office/drawing/2014/main" val="10007"/>
                  </a:ext>
                </a:extLst>
              </a:tr>
              <a:tr h="370840">
                <a:tc>
                  <a:txBody>
                    <a:bodyPr/>
                    <a:lstStyle/>
                    <a:p>
                      <a:pPr algn="ctr" fontAlgn="b"/>
                      <a:r>
                        <a:rPr lang="en-US" sz="1000" b="0" i="0" u="none" strike="noStrike" dirty="0">
                          <a:solidFill>
                            <a:srgbClr val="000000"/>
                          </a:solidFill>
                          <a:effectLst/>
                          <a:latin typeface="Verdana"/>
                        </a:rPr>
                        <a:t>14</a:t>
                      </a:r>
                    </a:p>
                  </a:txBody>
                  <a:tcPr marL="9525" marR="9525" marT="9525" marB="0" anchor="ctr"/>
                </a:tc>
                <a:tc>
                  <a:txBody>
                    <a:bodyPr/>
                    <a:lstStyle/>
                    <a:p>
                      <a:pPr algn="ctr" fontAlgn="b"/>
                      <a:r>
                        <a:rPr lang="en-US" sz="1000" b="0" i="0" u="none" strike="noStrike" dirty="0">
                          <a:solidFill>
                            <a:srgbClr val="000000"/>
                          </a:solidFill>
                          <a:effectLst/>
                          <a:latin typeface="Verdana"/>
                        </a:rPr>
                        <a:t>-1.7187</a:t>
                      </a:r>
                    </a:p>
                  </a:txBody>
                  <a:tcPr marL="9525" marR="9525" marT="9525" marB="0" anchor="ctr"/>
                </a:tc>
                <a:tc>
                  <a:txBody>
                    <a:bodyPr/>
                    <a:lstStyle/>
                    <a:p>
                      <a:pPr algn="ctr" fontAlgn="b"/>
                      <a:r>
                        <a:rPr lang="en-US" sz="1000" b="0" i="0" u="none" strike="noStrike" dirty="0" smtClean="0">
                          <a:solidFill>
                            <a:srgbClr val="000000"/>
                          </a:solidFill>
                          <a:effectLst/>
                          <a:latin typeface="Verdana"/>
                        </a:rPr>
                        <a:t>0.013527</a:t>
                      </a:r>
                      <a:endParaRPr lang="en-US" sz="1000" b="0" i="0" u="none" strike="noStrike" dirty="0">
                        <a:solidFill>
                          <a:srgbClr val="000000"/>
                        </a:solidFill>
                        <a:effectLst/>
                        <a:latin typeface="Verdana"/>
                      </a:endParaRPr>
                    </a:p>
                  </a:txBody>
                  <a:tcPr marL="9525" marR="9525" marT="9525" marB="0" anchor="ctr"/>
                </a:tc>
                <a:tc>
                  <a:txBody>
                    <a:bodyPr/>
                    <a:lstStyle/>
                    <a:p>
                      <a:pPr algn="ctr" fontAlgn="b"/>
                      <a:r>
                        <a:rPr lang="en-US" sz="1000" b="0" i="0" u="none" strike="noStrike">
                          <a:solidFill>
                            <a:srgbClr val="000000"/>
                          </a:solidFill>
                          <a:effectLst/>
                          <a:latin typeface="Verdana"/>
                        </a:rPr>
                        <a:t>200.9024</a:t>
                      </a:r>
                    </a:p>
                  </a:txBody>
                  <a:tcPr marL="9525" marR="9525" marT="9525" marB="0" anchor="ctr"/>
                </a:tc>
                <a:tc>
                  <a:txBody>
                    <a:bodyPr/>
                    <a:lstStyle/>
                    <a:p>
                      <a:pPr algn="ctr" fontAlgn="b"/>
                      <a:r>
                        <a:rPr lang="en-US" sz="1000" b="0" i="0" u="none" strike="noStrike" dirty="0">
                          <a:solidFill>
                            <a:srgbClr val="000000"/>
                          </a:solidFill>
                          <a:effectLst/>
                          <a:latin typeface="Verdana"/>
                        </a:rPr>
                        <a:t>96.19</a:t>
                      </a:r>
                    </a:p>
                  </a:txBody>
                  <a:tcPr marL="9525" marR="9525" marT="9525" marB="0" anchor="ctr"/>
                </a:tc>
                <a:tc>
                  <a:txBody>
                    <a:bodyPr/>
                    <a:lstStyle/>
                    <a:p>
                      <a:pPr algn="ctr" fontAlgn="b"/>
                      <a:r>
                        <a:rPr lang="en-US" sz="1000" b="0" i="0" u="none" strike="noStrike" dirty="0">
                          <a:solidFill>
                            <a:srgbClr val="000000"/>
                          </a:solidFill>
                          <a:effectLst/>
                          <a:latin typeface="Verdana"/>
                        </a:rPr>
                        <a:t>341.28</a:t>
                      </a:r>
                    </a:p>
                  </a:txBody>
                  <a:tcPr marL="9525" marR="9525" marT="9525" marB="0" anchor="ctr"/>
                </a:tc>
                <a:extLst>
                  <a:ext uri="{0D108BD9-81ED-4DB2-BD59-A6C34878D82A}">
                    <a16:rowId xmlns="" xmlns:a16="http://schemas.microsoft.com/office/drawing/2014/main" val="10008"/>
                  </a:ext>
                </a:extLst>
              </a:tr>
              <a:tr h="370840">
                <a:tc>
                  <a:txBody>
                    <a:bodyPr/>
                    <a:lstStyle/>
                    <a:p>
                      <a:pPr algn="ctr" fontAlgn="b"/>
                      <a:r>
                        <a:rPr lang="en-US" sz="1000" b="0" i="0" u="none" strike="noStrike" dirty="0">
                          <a:solidFill>
                            <a:srgbClr val="000000"/>
                          </a:solidFill>
                          <a:effectLst/>
                          <a:latin typeface="Verdana"/>
                        </a:rPr>
                        <a:t>15</a:t>
                      </a:r>
                    </a:p>
                  </a:txBody>
                  <a:tcPr marL="9525" marR="9525" marT="9525" marB="0" anchor="ctr"/>
                </a:tc>
                <a:tc>
                  <a:txBody>
                    <a:bodyPr/>
                    <a:lstStyle/>
                    <a:p>
                      <a:pPr algn="ctr" fontAlgn="b"/>
                      <a:r>
                        <a:rPr lang="en-US" sz="1000" b="0" i="0" u="none" strike="noStrike" dirty="0">
                          <a:solidFill>
                            <a:srgbClr val="000000"/>
                          </a:solidFill>
                          <a:effectLst/>
                          <a:latin typeface="Verdana"/>
                        </a:rPr>
                        <a:t>-1.7558</a:t>
                      </a:r>
                    </a:p>
                  </a:txBody>
                  <a:tcPr marL="9525" marR="9525" marT="9525" marB="0" anchor="ctr"/>
                </a:tc>
                <a:tc>
                  <a:txBody>
                    <a:bodyPr/>
                    <a:lstStyle/>
                    <a:p>
                      <a:pPr algn="ctr" fontAlgn="b"/>
                      <a:r>
                        <a:rPr lang="en-US" sz="1000" b="0" i="0" u="none" strike="noStrike" dirty="0" smtClean="0">
                          <a:solidFill>
                            <a:srgbClr val="000000"/>
                          </a:solidFill>
                          <a:effectLst/>
                          <a:latin typeface="Verdana"/>
                        </a:rPr>
                        <a:t>0.038520</a:t>
                      </a:r>
                      <a:endParaRPr lang="en-US" sz="1000" b="0" i="0" u="none" strike="noStrike" dirty="0">
                        <a:solidFill>
                          <a:srgbClr val="000000"/>
                        </a:solidFill>
                        <a:effectLst/>
                        <a:latin typeface="Verdana"/>
                      </a:endParaRPr>
                    </a:p>
                  </a:txBody>
                  <a:tcPr marL="9525" marR="9525" marT="9525" marB="0" anchor="ctr"/>
                </a:tc>
                <a:tc>
                  <a:txBody>
                    <a:bodyPr/>
                    <a:lstStyle/>
                    <a:p>
                      <a:pPr algn="ctr" fontAlgn="b"/>
                      <a:r>
                        <a:rPr lang="en-US" sz="1000" b="0" i="0" u="none" strike="noStrike">
                          <a:solidFill>
                            <a:srgbClr val="000000"/>
                          </a:solidFill>
                          <a:effectLst/>
                          <a:latin typeface="Verdana"/>
                        </a:rPr>
                        <a:t>214.3014</a:t>
                      </a:r>
                    </a:p>
                  </a:txBody>
                  <a:tcPr marL="9525" marR="9525" marT="9525" marB="0" anchor="ctr"/>
                </a:tc>
                <a:tc>
                  <a:txBody>
                    <a:bodyPr/>
                    <a:lstStyle/>
                    <a:p>
                      <a:pPr algn="ctr" fontAlgn="b"/>
                      <a:r>
                        <a:rPr lang="en-US" sz="1000" b="0" i="0" u="none" strike="noStrike" dirty="0">
                          <a:solidFill>
                            <a:srgbClr val="000000"/>
                          </a:solidFill>
                          <a:effectLst/>
                          <a:latin typeface="Verdana"/>
                        </a:rPr>
                        <a:t>97.38</a:t>
                      </a:r>
                    </a:p>
                  </a:txBody>
                  <a:tcPr marL="9525" marR="9525" marT="9525" marB="0" anchor="ctr"/>
                </a:tc>
                <a:tc>
                  <a:txBody>
                    <a:bodyPr/>
                    <a:lstStyle/>
                    <a:p>
                      <a:pPr algn="ctr" fontAlgn="b"/>
                      <a:r>
                        <a:rPr lang="en-US" sz="1000" b="0" i="0" u="none" strike="noStrike" dirty="0">
                          <a:solidFill>
                            <a:srgbClr val="000000"/>
                          </a:solidFill>
                          <a:effectLst/>
                          <a:latin typeface="Verdana"/>
                        </a:rPr>
                        <a:t>341.28</a:t>
                      </a:r>
                    </a:p>
                  </a:txBody>
                  <a:tcPr marL="9525" marR="9525" marT="9525" marB="0" anchor="ctr"/>
                </a:tc>
                <a:extLst>
                  <a:ext uri="{0D108BD9-81ED-4DB2-BD59-A6C34878D82A}">
                    <a16:rowId xmlns="" xmlns:a16="http://schemas.microsoft.com/office/drawing/2014/main" val="10009"/>
                  </a:ext>
                </a:extLst>
              </a:tr>
              <a:tr h="370840">
                <a:tc>
                  <a:txBody>
                    <a:bodyPr/>
                    <a:lstStyle/>
                    <a:p>
                      <a:pPr algn="ctr" fontAlgn="b"/>
                      <a:r>
                        <a:rPr lang="en-US" sz="1000" b="0" i="0" u="none" strike="noStrike" dirty="0">
                          <a:solidFill>
                            <a:srgbClr val="000000"/>
                          </a:solidFill>
                          <a:effectLst/>
                          <a:latin typeface="Verdana"/>
                        </a:rPr>
                        <a:t>16</a:t>
                      </a:r>
                    </a:p>
                  </a:txBody>
                  <a:tcPr marL="9525" marR="9525" marT="9525" marB="0" anchor="ctr"/>
                </a:tc>
                <a:tc>
                  <a:txBody>
                    <a:bodyPr/>
                    <a:lstStyle/>
                    <a:p>
                      <a:pPr algn="ctr" fontAlgn="b"/>
                      <a:r>
                        <a:rPr lang="en-US" sz="1000" b="0" i="0" u="none" strike="noStrike" dirty="0">
                          <a:solidFill>
                            <a:srgbClr val="000000"/>
                          </a:solidFill>
                          <a:effectLst/>
                          <a:latin typeface="Verdana"/>
                        </a:rPr>
                        <a:t>-5.2392</a:t>
                      </a:r>
                    </a:p>
                  </a:txBody>
                  <a:tcPr marL="9525" marR="9525" marT="9525" marB="0" anchor="ctr"/>
                </a:tc>
                <a:tc>
                  <a:txBody>
                    <a:bodyPr/>
                    <a:lstStyle/>
                    <a:p>
                      <a:pPr algn="ctr" fontAlgn="b"/>
                      <a:r>
                        <a:rPr lang="en-US" sz="1000" b="0" i="0" u="none" strike="noStrike" dirty="0" smtClean="0">
                          <a:solidFill>
                            <a:srgbClr val="000000"/>
                          </a:solidFill>
                          <a:effectLst/>
                          <a:latin typeface="Verdana"/>
                        </a:rPr>
                        <a:t>0.042555</a:t>
                      </a:r>
                      <a:endParaRPr lang="en-US" sz="1000" b="0" i="0" u="none" strike="noStrike" dirty="0">
                        <a:solidFill>
                          <a:srgbClr val="000000"/>
                        </a:solidFill>
                        <a:effectLst/>
                        <a:latin typeface="Verdana"/>
                      </a:endParaRPr>
                    </a:p>
                  </a:txBody>
                  <a:tcPr marL="9525" marR="9525" marT="9525" marB="0" anchor="ctr"/>
                </a:tc>
                <a:tc>
                  <a:txBody>
                    <a:bodyPr/>
                    <a:lstStyle/>
                    <a:p>
                      <a:pPr algn="ctr" fontAlgn="b"/>
                      <a:r>
                        <a:rPr lang="en-US" sz="1000" b="0" i="0" u="none" strike="noStrike" dirty="0">
                          <a:solidFill>
                            <a:srgbClr val="000000"/>
                          </a:solidFill>
                          <a:effectLst/>
                          <a:latin typeface="Verdana"/>
                        </a:rPr>
                        <a:t>174.6926</a:t>
                      </a:r>
                    </a:p>
                  </a:txBody>
                  <a:tcPr marL="9525" marR="9525" marT="9525" marB="0" anchor="ctr"/>
                </a:tc>
                <a:tc>
                  <a:txBody>
                    <a:bodyPr/>
                    <a:lstStyle/>
                    <a:p>
                      <a:pPr algn="ctr" fontAlgn="b"/>
                      <a:r>
                        <a:rPr lang="en-US" sz="1000" b="0" i="0" u="none" strike="noStrike">
                          <a:solidFill>
                            <a:srgbClr val="000000"/>
                          </a:solidFill>
                          <a:effectLst/>
                          <a:latin typeface="Verdana"/>
                        </a:rPr>
                        <a:t>92.70</a:t>
                      </a:r>
                    </a:p>
                  </a:txBody>
                  <a:tcPr marL="9525" marR="9525" marT="9525" marB="0" anchor="ctr"/>
                </a:tc>
                <a:tc>
                  <a:txBody>
                    <a:bodyPr/>
                    <a:lstStyle/>
                    <a:p>
                      <a:pPr algn="ctr" fontAlgn="b"/>
                      <a:r>
                        <a:rPr lang="en-US" sz="1000" b="0" i="0" u="none" strike="noStrike" dirty="0">
                          <a:solidFill>
                            <a:srgbClr val="000000"/>
                          </a:solidFill>
                          <a:effectLst/>
                          <a:latin typeface="Verdana"/>
                        </a:rPr>
                        <a:t>318.26</a:t>
                      </a:r>
                    </a:p>
                  </a:txBody>
                  <a:tcPr marL="9525" marR="9525" marT="9525" marB="0" anchor="ctr"/>
                </a:tc>
                <a:extLst>
                  <a:ext uri="{0D108BD9-81ED-4DB2-BD59-A6C34878D82A}">
                    <a16:rowId xmlns="" xmlns:a16="http://schemas.microsoft.com/office/drawing/2014/main" val="10010"/>
                  </a:ext>
                </a:extLst>
              </a:tr>
            </a:tbl>
          </a:graphicData>
        </a:graphic>
      </p:graphicFrame>
      <p:sp>
        <p:nvSpPr>
          <p:cNvPr id="9" name="TextBox 8"/>
          <p:cNvSpPr txBox="1"/>
          <p:nvPr/>
        </p:nvSpPr>
        <p:spPr>
          <a:xfrm>
            <a:off x="457200" y="5680473"/>
            <a:ext cx="8305800" cy="646331"/>
          </a:xfrm>
          <a:prstGeom prst="rect">
            <a:avLst/>
          </a:prstGeom>
          <a:noFill/>
        </p:spPr>
        <p:txBody>
          <a:bodyPr wrap="square" rtlCol="0">
            <a:spAutoFit/>
          </a:bodyPr>
          <a:lstStyle/>
          <a:p>
            <a:r>
              <a:rPr lang="en-US" dirty="0" smtClean="0">
                <a:solidFill>
                  <a:schemeClr val="bg1"/>
                </a:solidFill>
              </a:rPr>
              <a:t>* Min </a:t>
            </a:r>
            <a:r>
              <a:rPr lang="en-US" dirty="0" err="1" smtClean="0">
                <a:solidFill>
                  <a:schemeClr val="bg1"/>
                </a:solidFill>
              </a:rPr>
              <a:t>Tbb</a:t>
            </a:r>
            <a:r>
              <a:rPr lang="en-US" dirty="0" smtClean="0">
                <a:solidFill>
                  <a:schemeClr val="bg1"/>
                </a:solidFill>
              </a:rPr>
              <a:t> is the minimum Brightness Temperature associated with the minimum positive radiance.  Negative radiances cannot be converted to Brightness Temperature.</a:t>
            </a:r>
            <a:endParaRPr lang="en-US" dirty="0">
              <a:solidFill>
                <a:schemeClr val="bg1"/>
              </a:solidFill>
            </a:endParaRPr>
          </a:p>
        </p:txBody>
      </p:sp>
    </p:spTree>
    <p:extLst>
      <p:ext uri="{BB962C8B-B14F-4D97-AF65-F5344CB8AC3E}">
        <p14:creationId xmlns:p14="http://schemas.microsoft.com/office/powerpoint/2010/main" val="19909814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dirty="0" smtClean="0"/>
              <a:t>L1b Rad to L2 CMI is Inconsistent</a:t>
            </a:r>
            <a:endParaRPr lang="en-US" sz="3500" dirty="0"/>
          </a:p>
        </p:txBody>
      </p:sp>
      <p:graphicFrame>
        <p:nvGraphicFramePr>
          <p:cNvPr id="6" name="Content Placeholder 5"/>
          <p:cNvGraphicFramePr>
            <a:graphicFrameLocks noGrp="1"/>
          </p:cNvGraphicFramePr>
          <p:nvPr>
            <p:ph idx="1"/>
            <p:extLst/>
          </p:nvPr>
        </p:nvGraphicFramePr>
        <p:xfrm>
          <a:off x="301926" y="1169407"/>
          <a:ext cx="8686798" cy="4958032"/>
        </p:xfrm>
        <a:graphic>
          <a:graphicData uri="http://schemas.openxmlformats.org/drawingml/2006/table">
            <a:tbl>
              <a:tblPr firstRow="1" bandRow="1">
                <a:tableStyleId>{5C22544A-7EE6-4342-B048-85BDC9FD1C3A}</a:tableStyleId>
              </a:tblPr>
              <a:tblGrid>
                <a:gridCol w="934976">
                  <a:extLst>
                    <a:ext uri="{9D8B030D-6E8A-4147-A177-3AD203B41FA5}">
                      <a16:colId xmlns="" xmlns:a16="http://schemas.microsoft.com/office/drawing/2014/main" val="20000"/>
                    </a:ext>
                  </a:extLst>
                </a:gridCol>
                <a:gridCol w="845450">
                  <a:extLst>
                    <a:ext uri="{9D8B030D-6E8A-4147-A177-3AD203B41FA5}">
                      <a16:colId xmlns="" xmlns:a16="http://schemas.microsoft.com/office/drawing/2014/main" val="20008"/>
                    </a:ext>
                  </a:extLst>
                </a:gridCol>
                <a:gridCol w="957679">
                  <a:extLst>
                    <a:ext uri="{9D8B030D-6E8A-4147-A177-3AD203B41FA5}">
                      <a16:colId xmlns="" xmlns:a16="http://schemas.microsoft.com/office/drawing/2014/main" val="20009"/>
                    </a:ext>
                  </a:extLst>
                </a:gridCol>
                <a:gridCol w="1132811">
                  <a:extLst>
                    <a:ext uri="{9D8B030D-6E8A-4147-A177-3AD203B41FA5}">
                      <a16:colId xmlns="" xmlns:a16="http://schemas.microsoft.com/office/drawing/2014/main" val="20001"/>
                    </a:ext>
                  </a:extLst>
                </a:gridCol>
                <a:gridCol w="802647">
                  <a:extLst>
                    <a:ext uri="{9D8B030D-6E8A-4147-A177-3AD203B41FA5}">
                      <a16:colId xmlns="" xmlns:a16="http://schemas.microsoft.com/office/drawing/2014/main" val="20002"/>
                    </a:ext>
                  </a:extLst>
                </a:gridCol>
                <a:gridCol w="802647">
                  <a:extLst>
                    <a:ext uri="{9D8B030D-6E8A-4147-A177-3AD203B41FA5}">
                      <a16:colId xmlns="" xmlns:a16="http://schemas.microsoft.com/office/drawing/2014/main" val="20003"/>
                    </a:ext>
                  </a:extLst>
                </a:gridCol>
                <a:gridCol w="802647">
                  <a:extLst>
                    <a:ext uri="{9D8B030D-6E8A-4147-A177-3AD203B41FA5}">
                      <a16:colId xmlns="" xmlns:a16="http://schemas.microsoft.com/office/drawing/2014/main" val="20004"/>
                    </a:ext>
                  </a:extLst>
                </a:gridCol>
                <a:gridCol w="802647">
                  <a:extLst>
                    <a:ext uri="{9D8B030D-6E8A-4147-A177-3AD203B41FA5}">
                      <a16:colId xmlns="" xmlns:a16="http://schemas.microsoft.com/office/drawing/2014/main" val="20005"/>
                    </a:ext>
                  </a:extLst>
                </a:gridCol>
                <a:gridCol w="802647">
                  <a:extLst>
                    <a:ext uri="{9D8B030D-6E8A-4147-A177-3AD203B41FA5}">
                      <a16:colId xmlns="" xmlns:a16="http://schemas.microsoft.com/office/drawing/2014/main" val="20006"/>
                    </a:ext>
                  </a:extLst>
                </a:gridCol>
                <a:gridCol w="802647">
                  <a:extLst>
                    <a:ext uri="{9D8B030D-6E8A-4147-A177-3AD203B41FA5}">
                      <a16:colId xmlns="" xmlns:a16="http://schemas.microsoft.com/office/drawing/2014/main" val="20007"/>
                    </a:ext>
                  </a:extLst>
                </a:gridCol>
              </a:tblGrid>
              <a:tr h="283207">
                <a:tc>
                  <a:txBody>
                    <a:bodyPr/>
                    <a:lstStyle/>
                    <a:p>
                      <a:pPr algn="ctr"/>
                      <a:r>
                        <a:rPr lang="en-US" sz="1100" dirty="0" smtClean="0"/>
                        <a:t>Band</a:t>
                      </a:r>
                      <a:endParaRPr lang="en-US" sz="1100" dirty="0"/>
                    </a:p>
                  </a:txBody>
                  <a:tcPr anchor="ctr"/>
                </a:tc>
                <a:tc>
                  <a:txBody>
                    <a:bodyPr/>
                    <a:lstStyle/>
                    <a:p>
                      <a:pPr algn="ctr"/>
                      <a:r>
                        <a:rPr lang="en-US" sz="1100" dirty="0" smtClean="0"/>
                        <a:t>L1b Bit Depth</a:t>
                      </a:r>
                      <a:endParaRPr lang="en-US" sz="1100" dirty="0"/>
                    </a:p>
                  </a:txBody>
                  <a:tcPr anchor="ctr"/>
                </a:tc>
                <a:tc>
                  <a:txBody>
                    <a:bodyPr/>
                    <a:lstStyle/>
                    <a:p>
                      <a:pPr algn="ctr"/>
                      <a:r>
                        <a:rPr lang="en-US" sz="1100" dirty="0" smtClean="0"/>
                        <a:t>CMI Bit Depth</a:t>
                      </a:r>
                      <a:endParaRPr lang="en-US" sz="1100" dirty="0"/>
                    </a:p>
                  </a:txBody>
                  <a:tcPr anchor="ctr"/>
                </a:tc>
                <a:tc>
                  <a:txBody>
                    <a:bodyPr/>
                    <a:lstStyle/>
                    <a:p>
                      <a:pPr algn="ctr"/>
                      <a:r>
                        <a:rPr lang="en-US" sz="1100" dirty="0" smtClean="0"/>
                        <a:t>Min Rad</a:t>
                      </a:r>
                      <a:endParaRPr lang="en-US" sz="1100" dirty="0"/>
                    </a:p>
                  </a:txBody>
                  <a:tcPr anchor="ctr"/>
                </a:tc>
                <a:tc>
                  <a:txBody>
                    <a:bodyPr/>
                    <a:lstStyle/>
                    <a:p>
                      <a:pPr algn="ctr"/>
                      <a:r>
                        <a:rPr lang="en-US" sz="1100" dirty="0" smtClean="0"/>
                        <a:t>Min </a:t>
                      </a:r>
                      <a:r>
                        <a:rPr lang="en-US" sz="1100" dirty="0" err="1" smtClean="0"/>
                        <a:t>Pos</a:t>
                      </a:r>
                      <a:r>
                        <a:rPr lang="en-US" sz="1100" dirty="0" smtClean="0"/>
                        <a:t> Rad</a:t>
                      </a:r>
                      <a:endParaRPr lang="en-US" sz="1100" dirty="0"/>
                    </a:p>
                  </a:txBody>
                  <a:tcPr anchor="ctr"/>
                </a:tc>
                <a:tc>
                  <a:txBody>
                    <a:bodyPr/>
                    <a:lstStyle/>
                    <a:p>
                      <a:pPr algn="ctr"/>
                      <a:r>
                        <a:rPr lang="en-US" sz="1100" dirty="0" smtClean="0"/>
                        <a:t>Max Rad</a:t>
                      </a:r>
                      <a:endParaRPr lang="en-US" sz="1100" dirty="0"/>
                    </a:p>
                  </a:txBody>
                  <a:tcPr anchor="ctr"/>
                </a:tc>
                <a:tc>
                  <a:txBody>
                    <a:bodyPr/>
                    <a:lstStyle/>
                    <a:p>
                      <a:pPr algn="ctr"/>
                      <a:r>
                        <a:rPr lang="en-US" sz="1100" dirty="0" smtClean="0"/>
                        <a:t>Min CMI</a:t>
                      </a:r>
                      <a:endParaRPr lang="en-US" sz="1100" dirty="0"/>
                    </a:p>
                  </a:txBody>
                  <a:tcPr anchor="ctr"/>
                </a:tc>
                <a:tc>
                  <a:txBody>
                    <a:bodyPr/>
                    <a:lstStyle/>
                    <a:p>
                      <a:pPr algn="ctr"/>
                      <a:r>
                        <a:rPr lang="en-US" sz="1100" dirty="0" smtClean="0"/>
                        <a:t>Max CMI</a:t>
                      </a:r>
                      <a:endParaRPr lang="en-US" sz="1100" dirty="0"/>
                    </a:p>
                  </a:txBody>
                  <a:tcPr anchor="ctr"/>
                </a:tc>
                <a:tc>
                  <a:txBody>
                    <a:bodyPr/>
                    <a:lstStyle/>
                    <a:p>
                      <a:pPr algn="ctr"/>
                      <a:r>
                        <a:rPr lang="en-US" sz="1100" dirty="0" smtClean="0"/>
                        <a:t>Calculated Min</a:t>
                      </a:r>
                      <a:r>
                        <a:rPr lang="en-US" sz="1100" baseline="0" dirty="0" smtClean="0"/>
                        <a:t> CMI</a:t>
                      </a:r>
                      <a:endParaRPr lang="en-US" sz="1100" dirty="0"/>
                    </a:p>
                  </a:txBody>
                  <a:tcPr anchor="ctr"/>
                </a:tc>
                <a:tc>
                  <a:txBody>
                    <a:bodyPr/>
                    <a:lstStyle/>
                    <a:p>
                      <a:pPr algn="ctr"/>
                      <a:r>
                        <a:rPr lang="en-US" sz="1100" dirty="0" smtClean="0"/>
                        <a:t>Calculated Max CMI</a:t>
                      </a:r>
                      <a:endParaRPr lang="en-US" sz="1100" dirty="0"/>
                    </a:p>
                  </a:txBody>
                  <a:tcPr anchor="ctr"/>
                </a:tc>
                <a:extLst>
                  <a:ext uri="{0D108BD9-81ED-4DB2-BD59-A6C34878D82A}">
                    <a16:rowId xmlns="" xmlns:a16="http://schemas.microsoft.com/office/drawing/2014/main" val="10000"/>
                  </a:ext>
                </a:extLst>
              </a:tr>
              <a:tr h="283207">
                <a:tc>
                  <a:txBody>
                    <a:bodyPr/>
                    <a:lstStyle/>
                    <a:p>
                      <a:pPr algn="ctr" fontAlgn="b"/>
                      <a:r>
                        <a:rPr lang="en-US" sz="1100" b="0" i="0" u="none" strike="noStrike" dirty="0">
                          <a:effectLst/>
                          <a:latin typeface="Arial" panose="020B0604020202020204" pitchFamily="34" charset="0"/>
                          <a:cs typeface="Arial" panose="020B0604020202020204" pitchFamily="34" charset="0"/>
                        </a:rPr>
                        <a:t>1</a:t>
                      </a:r>
                    </a:p>
                  </a:txBody>
                  <a:tcPr marL="9525" marR="9525" marT="9525" marB="0" anchor="ctr"/>
                </a:tc>
                <a:tc>
                  <a:txBody>
                    <a:bodyPr/>
                    <a:lstStyle/>
                    <a:p>
                      <a:pPr algn="ctr" fontAlgn="b"/>
                      <a:r>
                        <a:rPr lang="en-US" sz="1100" b="0" i="0" u="none" strike="noStrike" dirty="0" smtClean="0">
                          <a:effectLst/>
                          <a:latin typeface="Arial" panose="020B0604020202020204" pitchFamily="34" charset="0"/>
                          <a:cs typeface="Arial" panose="020B0604020202020204" pitchFamily="34" charset="0"/>
                        </a:rPr>
                        <a:t>10</a:t>
                      </a:r>
                      <a:endParaRPr lang="en-US" sz="11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smtClean="0">
                          <a:effectLst/>
                          <a:latin typeface="Arial" panose="020B0604020202020204" pitchFamily="34" charset="0"/>
                          <a:cs typeface="Arial" panose="020B0604020202020204" pitchFamily="34" charset="0"/>
                        </a:rPr>
                        <a:t>12</a:t>
                      </a:r>
                      <a:endParaRPr lang="en-US" sz="11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a:effectLst/>
                          <a:latin typeface="Arial" panose="020B0604020202020204" pitchFamily="34" charset="0"/>
                          <a:cs typeface="Arial" panose="020B0604020202020204" pitchFamily="34" charset="0"/>
                        </a:rPr>
                        <a:t>-25.9366</a:t>
                      </a:r>
                    </a:p>
                  </a:txBody>
                  <a:tcPr marL="9525" marR="9525" marT="9525" marB="0" anchor="ctr"/>
                </a:tc>
                <a:tc>
                  <a:txBody>
                    <a:bodyPr/>
                    <a:lstStyle/>
                    <a:p>
                      <a:pPr algn="ctr"/>
                      <a:r>
                        <a:rPr lang="en-US" sz="1100" b="0" i="0" u="none" strike="noStrike" dirty="0" smtClean="0">
                          <a:effectLst/>
                          <a:latin typeface="Arial" panose="020B0604020202020204" pitchFamily="34" charset="0"/>
                          <a:cs typeface="Arial" panose="020B0604020202020204" pitchFamily="34" charset="0"/>
                        </a:rPr>
                        <a:t>NA</a:t>
                      </a:r>
                      <a:endParaRPr lang="en-US" sz="1100" dirty="0">
                        <a:latin typeface="Arial" panose="020B0604020202020204" pitchFamily="34" charset="0"/>
                        <a:cs typeface="Arial" panose="020B0604020202020204" pitchFamily="34" charset="0"/>
                      </a:endParaRPr>
                    </a:p>
                  </a:txBody>
                  <a:tcPr anchor="ctr"/>
                </a:tc>
                <a:tc>
                  <a:txBody>
                    <a:bodyPr/>
                    <a:lstStyle/>
                    <a:p>
                      <a:pPr algn="ctr" fontAlgn="b"/>
                      <a:r>
                        <a:rPr lang="en-US" sz="1100" b="0" i="0" u="none" strike="noStrike" dirty="0">
                          <a:effectLst/>
                          <a:latin typeface="Arial" panose="020B0604020202020204" pitchFamily="34" charset="0"/>
                          <a:cs typeface="Arial" panose="020B0604020202020204" pitchFamily="34" charset="0"/>
                        </a:rPr>
                        <a:t>804.0361</a:t>
                      </a:r>
                    </a:p>
                  </a:txBody>
                  <a:tcPr marL="9525" marR="9525" marT="9525" marB="0" anchor="ctr"/>
                </a:tc>
                <a:tc>
                  <a:txBody>
                    <a:bodyPr/>
                    <a:lstStyle/>
                    <a:p>
                      <a:pPr algn="ctr"/>
                      <a:r>
                        <a:rPr lang="en-US" sz="1100" b="0" i="0" u="none" strike="noStrike" dirty="0" smtClean="0">
                          <a:effectLst/>
                          <a:latin typeface="Arial" panose="020B0604020202020204" pitchFamily="34" charset="0"/>
                          <a:cs typeface="Arial" panose="020B0604020202020204" pitchFamily="34" charset="0"/>
                        </a:rPr>
                        <a:t>0</a:t>
                      </a:r>
                      <a:endParaRPr lang="en-US" sz="1100" dirty="0">
                        <a:latin typeface="Arial" panose="020B0604020202020204" pitchFamily="34" charset="0"/>
                        <a:cs typeface="Arial" panose="020B0604020202020204" pitchFamily="34" charset="0"/>
                      </a:endParaRPr>
                    </a:p>
                  </a:txBody>
                  <a:tcPr anchor="ctr"/>
                </a:tc>
                <a:tc>
                  <a:txBody>
                    <a:bodyPr/>
                    <a:lstStyle/>
                    <a:p>
                      <a:pPr algn="ctr"/>
                      <a:r>
                        <a:rPr lang="en-US" sz="1100" b="0" i="0" u="none" strike="noStrike" dirty="0" smtClean="0">
                          <a:effectLst/>
                          <a:latin typeface="Arial" panose="020B0604020202020204" pitchFamily="34" charset="0"/>
                          <a:cs typeface="Arial" panose="020B0604020202020204" pitchFamily="34" charset="0"/>
                        </a:rPr>
                        <a:t>1</a:t>
                      </a:r>
                      <a:endParaRPr lang="en-US" sz="1100" dirty="0">
                        <a:latin typeface="Arial" panose="020B0604020202020204" pitchFamily="34" charset="0"/>
                        <a:cs typeface="Arial" panose="020B0604020202020204" pitchFamily="34" charset="0"/>
                      </a:endParaRPr>
                    </a:p>
                  </a:txBody>
                  <a:tcPr anchor="ctr"/>
                </a:tc>
                <a:tc>
                  <a:txBody>
                    <a:bodyPr/>
                    <a:lstStyle/>
                    <a:p>
                      <a:pPr algn="ctr" fontAlgn="b"/>
                      <a:r>
                        <a:rPr lang="en-US" sz="1100" b="0" i="0" u="none" strike="noStrike" dirty="0">
                          <a:effectLst/>
                          <a:latin typeface="Arial" panose="020B0604020202020204" pitchFamily="34" charset="0"/>
                          <a:cs typeface="Arial" panose="020B0604020202020204" pitchFamily="34" charset="0"/>
                        </a:rPr>
                        <a:t>-0.0394</a:t>
                      </a:r>
                    </a:p>
                  </a:txBody>
                  <a:tcPr marL="9525" marR="9525" marT="9525"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1.2215</a:t>
                      </a:r>
                    </a:p>
                  </a:txBody>
                  <a:tcPr marL="9525" marR="9525" marT="9525" marB="0" anchor="ctr"/>
                </a:tc>
                <a:extLst>
                  <a:ext uri="{0D108BD9-81ED-4DB2-BD59-A6C34878D82A}">
                    <a16:rowId xmlns="" xmlns:a16="http://schemas.microsoft.com/office/drawing/2014/main" val="10001"/>
                  </a:ext>
                </a:extLst>
              </a:tr>
              <a:tr h="283207">
                <a:tc>
                  <a:txBody>
                    <a:bodyPr/>
                    <a:lstStyle/>
                    <a:p>
                      <a:pPr algn="ctr" fontAlgn="b"/>
                      <a:r>
                        <a:rPr lang="en-US" sz="1100" b="0" i="0" u="none" strike="noStrike" dirty="0">
                          <a:effectLst/>
                          <a:latin typeface="Arial" panose="020B0604020202020204" pitchFamily="34" charset="0"/>
                          <a:cs typeface="Arial" panose="020B0604020202020204" pitchFamily="34" charset="0"/>
                        </a:rPr>
                        <a:t>2</a:t>
                      </a:r>
                    </a:p>
                  </a:txBody>
                  <a:tcPr marL="9525" marR="9525" marT="9525" marB="0" anchor="ctr"/>
                </a:tc>
                <a:tc>
                  <a:txBody>
                    <a:bodyPr/>
                    <a:lstStyle/>
                    <a:p>
                      <a:pPr algn="ctr" fontAlgn="b"/>
                      <a:r>
                        <a:rPr lang="en-US" sz="1100" b="0" i="0" u="none" strike="noStrike" dirty="0" smtClean="0">
                          <a:effectLst/>
                          <a:latin typeface="Arial" panose="020B0604020202020204" pitchFamily="34" charset="0"/>
                          <a:cs typeface="Arial" panose="020B0604020202020204" pitchFamily="34" charset="0"/>
                        </a:rPr>
                        <a:t>12</a:t>
                      </a:r>
                      <a:endParaRPr lang="en-US" sz="11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smtClean="0">
                          <a:effectLst/>
                          <a:latin typeface="Arial" panose="020B0604020202020204" pitchFamily="34" charset="0"/>
                          <a:cs typeface="Arial" panose="020B0604020202020204" pitchFamily="34" charset="0"/>
                        </a:rPr>
                        <a:t>12</a:t>
                      </a:r>
                      <a:endParaRPr lang="en-US" sz="11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a:effectLst/>
                          <a:latin typeface="Arial" panose="020B0604020202020204" pitchFamily="34" charset="0"/>
                          <a:cs typeface="Arial" panose="020B0604020202020204" pitchFamily="34" charset="0"/>
                        </a:rPr>
                        <a:t>-20.2899</a:t>
                      </a:r>
                    </a:p>
                  </a:txBody>
                  <a:tcPr marL="9525" marR="9525" marT="9525" marB="0" anchor="ctr"/>
                </a:tc>
                <a:tc>
                  <a:txBody>
                    <a:bodyPr/>
                    <a:lstStyle/>
                    <a:p>
                      <a:pPr algn="ctr"/>
                      <a:r>
                        <a:rPr lang="en-US" sz="1100" b="0" i="0" u="none" strike="noStrike" dirty="0" smtClean="0">
                          <a:effectLst/>
                          <a:latin typeface="Arial" panose="020B0604020202020204" pitchFamily="34" charset="0"/>
                          <a:cs typeface="Arial" panose="020B0604020202020204" pitchFamily="34" charset="0"/>
                        </a:rPr>
                        <a:t>NA</a:t>
                      </a:r>
                      <a:endParaRPr lang="en-US" sz="1100" dirty="0">
                        <a:latin typeface="Arial" panose="020B0604020202020204" pitchFamily="34" charset="0"/>
                        <a:cs typeface="Arial" panose="020B0604020202020204" pitchFamily="34" charset="0"/>
                      </a:endParaRPr>
                    </a:p>
                  </a:txBody>
                  <a:tcPr anchor="ctr"/>
                </a:tc>
                <a:tc>
                  <a:txBody>
                    <a:bodyPr/>
                    <a:lstStyle/>
                    <a:p>
                      <a:pPr algn="ctr" fontAlgn="b"/>
                      <a:r>
                        <a:rPr lang="en-US" sz="1100" b="0" i="0" u="none" strike="noStrike" dirty="0">
                          <a:effectLst/>
                          <a:latin typeface="Arial" panose="020B0604020202020204" pitchFamily="34" charset="0"/>
                          <a:cs typeface="Arial" panose="020B0604020202020204" pitchFamily="34" charset="0"/>
                        </a:rPr>
                        <a:t>628.9873</a:t>
                      </a:r>
                    </a:p>
                  </a:txBody>
                  <a:tcPr marL="9525" marR="9525" marT="9525" marB="0" anchor="ctr"/>
                </a:tc>
                <a:tc>
                  <a:txBody>
                    <a:bodyPr/>
                    <a:lstStyle/>
                    <a:p>
                      <a:pPr algn="ctr"/>
                      <a:r>
                        <a:rPr lang="en-US" sz="1100" b="0" i="0" u="none" strike="noStrike" dirty="0" smtClean="0">
                          <a:effectLst/>
                          <a:latin typeface="Arial" panose="020B0604020202020204" pitchFamily="34" charset="0"/>
                          <a:cs typeface="Arial" panose="020B0604020202020204" pitchFamily="34" charset="0"/>
                        </a:rPr>
                        <a:t>0</a:t>
                      </a:r>
                      <a:endParaRPr lang="en-US" sz="1100" dirty="0">
                        <a:latin typeface="Arial" panose="020B0604020202020204" pitchFamily="34" charset="0"/>
                        <a:cs typeface="Arial" panose="020B0604020202020204" pitchFamily="34" charset="0"/>
                      </a:endParaRPr>
                    </a:p>
                  </a:txBody>
                  <a:tcPr anchor="ctr"/>
                </a:tc>
                <a:tc>
                  <a:txBody>
                    <a:bodyPr/>
                    <a:lstStyle/>
                    <a:p>
                      <a:pPr algn="ctr"/>
                      <a:r>
                        <a:rPr lang="en-US" sz="1100" b="0" i="0" u="none" strike="noStrike" dirty="0" smtClean="0">
                          <a:effectLst/>
                          <a:latin typeface="Arial" panose="020B0604020202020204" pitchFamily="34" charset="0"/>
                          <a:cs typeface="Arial" panose="020B0604020202020204" pitchFamily="34" charset="0"/>
                        </a:rPr>
                        <a:t>1</a:t>
                      </a:r>
                      <a:endParaRPr lang="en-US" sz="1100" dirty="0">
                        <a:latin typeface="Arial" panose="020B0604020202020204" pitchFamily="34" charset="0"/>
                        <a:cs typeface="Arial" panose="020B0604020202020204" pitchFamily="34" charset="0"/>
                      </a:endParaRPr>
                    </a:p>
                  </a:txBody>
                  <a:tcPr anchor="ctr"/>
                </a:tc>
                <a:tc>
                  <a:txBody>
                    <a:bodyPr/>
                    <a:lstStyle/>
                    <a:p>
                      <a:pPr algn="ctr" fontAlgn="b"/>
                      <a:r>
                        <a:rPr lang="en-US" sz="1100" b="0" i="0" u="none" strike="noStrike" dirty="0">
                          <a:effectLst/>
                          <a:latin typeface="Arial" panose="020B0604020202020204" pitchFamily="34" charset="0"/>
                          <a:cs typeface="Arial" panose="020B0604020202020204" pitchFamily="34" charset="0"/>
                        </a:rPr>
                        <a:t>-0.0381</a:t>
                      </a:r>
                    </a:p>
                  </a:txBody>
                  <a:tcPr marL="9525" marR="9525" marT="9525"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1.1816</a:t>
                      </a:r>
                    </a:p>
                  </a:txBody>
                  <a:tcPr marL="9525" marR="9525" marT="9525" marB="0" anchor="ctr"/>
                </a:tc>
                <a:extLst>
                  <a:ext uri="{0D108BD9-81ED-4DB2-BD59-A6C34878D82A}">
                    <a16:rowId xmlns="" xmlns:a16="http://schemas.microsoft.com/office/drawing/2014/main" val="10002"/>
                  </a:ext>
                </a:extLst>
              </a:tr>
              <a:tr h="283207">
                <a:tc>
                  <a:txBody>
                    <a:bodyPr/>
                    <a:lstStyle/>
                    <a:p>
                      <a:pPr algn="ctr" fontAlgn="b"/>
                      <a:r>
                        <a:rPr lang="en-US" sz="1100" b="0" i="0" u="none" strike="noStrike" dirty="0">
                          <a:effectLst/>
                          <a:latin typeface="Arial" panose="020B0604020202020204" pitchFamily="34" charset="0"/>
                          <a:cs typeface="Arial" panose="020B0604020202020204" pitchFamily="34" charset="0"/>
                        </a:rPr>
                        <a:t>3</a:t>
                      </a:r>
                    </a:p>
                  </a:txBody>
                  <a:tcPr marL="9525" marR="9525" marT="9525" marB="0" anchor="ctr"/>
                </a:tc>
                <a:tc>
                  <a:txBody>
                    <a:bodyPr/>
                    <a:lstStyle/>
                    <a:p>
                      <a:pPr algn="ctr" fontAlgn="b"/>
                      <a:r>
                        <a:rPr lang="en-US" sz="1100" b="0" i="0" u="none" strike="noStrike" dirty="0" smtClean="0">
                          <a:effectLst/>
                          <a:latin typeface="Arial" panose="020B0604020202020204" pitchFamily="34" charset="0"/>
                          <a:cs typeface="Arial" panose="020B0604020202020204" pitchFamily="34" charset="0"/>
                        </a:rPr>
                        <a:t>10</a:t>
                      </a:r>
                      <a:endParaRPr lang="en-US" sz="11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smtClean="0">
                          <a:effectLst/>
                          <a:latin typeface="Arial" panose="020B0604020202020204" pitchFamily="34" charset="0"/>
                          <a:cs typeface="Arial" panose="020B0604020202020204" pitchFamily="34" charset="0"/>
                        </a:rPr>
                        <a:t>12</a:t>
                      </a:r>
                      <a:endParaRPr lang="en-US" sz="11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a:effectLst/>
                          <a:latin typeface="Arial" panose="020B0604020202020204" pitchFamily="34" charset="0"/>
                          <a:cs typeface="Arial" panose="020B0604020202020204" pitchFamily="34" charset="0"/>
                        </a:rPr>
                        <a:t>-12.0376</a:t>
                      </a:r>
                    </a:p>
                  </a:txBody>
                  <a:tcPr marL="9525" marR="9525" marT="9525" marB="0" anchor="ctr"/>
                </a:tc>
                <a:tc>
                  <a:txBody>
                    <a:bodyPr/>
                    <a:lstStyle/>
                    <a:p>
                      <a:pPr algn="ctr"/>
                      <a:r>
                        <a:rPr lang="en-US" sz="1100" b="0" i="0" u="none" strike="noStrike" dirty="0" smtClean="0">
                          <a:effectLst/>
                          <a:latin typeface="Arial" panose="020B0604020202020204" pitchFamily="34" charset="0"/>
                          <a:cs typeface="Arial" panose="020B0604020202020204" pitchFamily="34" charset="0"/>
                        </a:rPr>
                        <a:t>NA</a:t>
                      </a:r>
                      <a:endParaRPr lang="en-US" sz="1100" dirty="0">
                        <a:latin typeface="Arial" panose="020B0604020202020204" pitchFamily="34" charset="0"/>
                        <a:cs typeface="Arial" panose="020B0604020202020204" pitchFamily="34" charset="0"/>
                      </a:endParaRPr>
                    </a:p>
                  </a:txBody>
                  <a:tcPr anchor="ctr"/>
                </a:tc>
                <a:tc>
                  <a:txBody>
                    <a:bodyPr/>
                    <a:lstStyle/>
                    <a:p>
                      <a:pPr algn="ctr" fontAlgn="b"/>
                      <a:r>
                        <a:rPr lang="en-US" sz="1100" b="0" i="0" u="none" strike="noStrike" dirty="0">
                          <a:effectLst/>
                          <a:latin typeface="Arial" panose="020B0604020202020204" pitchFamily="34" charset="0"/>
                          <a:cs typeface="Arial" panose="020B0604020202020204" pitchFamily="34" charset="0"/>
                        </a:rPr>
                        <a:t>373.167</a:t>
                      </a:r>
                    </a:p>
                  </a:txBody>
                  <a:tcPr marL="9525" marR="9525" marT="9525" marB="0" anchor="ctr"/>
                </a:tc>
                <a:tc>
                  <a:txBody>
                    <a:bodyPr/>
                    <a:lstStyle/>
                    <a:p>
                      <a:pPr algn="ctr"/>
                      <a:r>
                        <a:rPr lang="en-US" sz="1100" b="0" i="0" u="none" strike="noStrike" dirty="0" smtClean="0">
                          <a:effectLst/>
                          <a:latin typeface="Arial" panose="020B0604020202020204" pitchFamily="34" charset="0"/>
                          <a:cs typeface="Arial" panose="020B0604020202020204" pitchFamily="34" charset="0"/>
                        </a:rPr>
                        <a:t>0</a:t>
                      </a:r>
                      <a:endParaRPr lang="en-US" sz="1100" dirty="0">
                        <a:latin typeface="Arial" panose="020B0604020202020204" pitchFamily="34" charset="0"/>
                        <a:cs typeface="Arial" panose="020B0604020202020204" pitchFamily="34" charset="0"/>
                      </a:endParaRPr>
                    </a:p>
                  </a:txBody>
                  <a:tcPr anchor="ctr"/>
                </a:tc>
                <a:tc>
                  <a:txBody>
                    <a:bodyPr/>
                    <a:lstStyle/>
                    <a:p>
                      <a:pPr algn="ctr"/>
                      <a:r>
                        <a:rPr lang="en-US" sz="1100" b="0" i="0" u="none" strike="noStrike" dirty="0" smtClean="0">
                          <a:effectLst/>
                          <a:latin typeface="Arial" panose="020B0604020202020204" pitchFamily="34" charset="0"/>
                          <a:cs typeface="Arial" panose="020B0604020202020204" pitchFamily="34" charset="0"/>
                        </a:rPr>
                        <a:t>1</a:t>
                      </a:r>
                      <a:endParaRPr lang="en-US" sz="1100" dirty="0">
                        <a:latin typeface="Arial" panose="020B0604020202020204" pitchFamily="34" charset="0"/>
                        <a:cs typeface="Arial" panose="020B0604020202020204" pitchFamily="34" charset="0"/>
                      </a:endParaRPr>
                    </a:p>
                  </a:txBody>
                  <a:tcPr anchor="ctr"/>
                </a:tc>
                <a:tc>
                  <a:txBody>
                    <a:bodyPr/>
                    <a:lstStyle/>
                    <a:p>
                      <a:pPr algn="ctr" fontAlgn="b"/>
                      <a:r>
                        <a:rPr lang="en-US" sz="1100" b="0" i="0" u="none" strike="noStrike" dirty="0">
                          <a:effectLst/>
                          <a:latin typeface="Arial" panose="020B0604020202020204" pitchFamily="34" charset="0"/>
                          <a:cs typeface="Arial" panose="020B0604020202020204" pitchFamily="34" charset="0"/>
                        </a:rPr>
                        <a:t>-0.0385</a:t>
                      </a:r>
                    </a:p>
                  </a:txBody>
                  <a:tcPr marL="9525" marR="9525" marT="9525"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1.1949</a:t>
                      </a:r>
                    </a:p>
                  </a:txBody>
                  <a:tcPr marL="9525" marR="9525" marT="9525" marB="0" anchor="ctr"/>
                </a:tc>
                <a:extLst>
                  <a:ext uri="{0D108BD9-81ED-4DB2-BD59-A6C34878D82A}">
                    <a16:rowId xmlns="" xmlns:a16="http://schemas.microsoft.com/office/drawing/2014/main" val="10003"/>
                  </a:ext>
                </a:extLst>
              </a:tr>
              <a:tr h="283207">
                <a:tc>
                  <a:txBody>
                    <a:bodyPr/>
                    <a:lstStyle/>
                    <a:p>
                      <a:pPr algn="ctr" fontAlgn="b"/>
                      <a:r>
                        <a:rPr lang="en-US" sz="1100" b="0" i="0" u="none" strike="noStrike" dirty="0">
                          <a:effectLst/>
                          <a:latin typeface="Arial" panose="020B0604020202020204" pitchFamily="34" charset="0"/>
                          <a:cs typeface="Arial" panose="020B0604020202020204" pitchFamily="34" charset="0"/>
                        </a:rPr>
                        <a:t>4</a:t>
                      </a:r>
                    </a:p>
                  </a:txBody>
                  <a:tcPr marL="9525" marR="9525" marT="9525" marB="0" anchor="ctr"/>
                </a:tc>
                <a:tc>
                  <a:txBody>
                    <a:bodyPr/>
                    <a:lstStyle/>
                    <a:p>
                      <a:pPr algn="ctr" fontAlgn="b"/>
                      <a:r>
                        <a:rPr lang="en-US" sz="1100" b="0" i="0" u="none" strike="noStrike" dirty="0" smtClean="0">
                          <a:effectLst/>
                          <a:latin typeface="Arial" panose="020B0604020202020204" pitchFamily="34" charset="0"/>
                          <a:cs typeface="Arial" panose="020B0604020202020204" pitchFamily="34" charset="0"/>
                        </a:rPr>
                        <a:t>11</a:t>
                      </a:r>
                      <a:endParaRPr lang="en-US" sz="11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smtClean="0">
                          <a:effectLst/>
                          <a:latin typeface="Arial" panose="020B0604020202020204" pitchFamily="34" charset="0"/>
                          <a:cs typeface="Arial" panose="020B0604020202020204" pitchFamily="34" charset="0"/>
                        </a:rPr>
                        <a:t>12</a:t>
                      </a:r>
                      <a:endParaRPr lang="en-US" sz="11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a:effectLst/>
                          <a:latin typeface="Arial" panose="020B0604020202020204" pitchFamily="34" charset="0"/>
                          <a:cs typeface="Arial" panose="020B0604020202020204" pitchFamily="34" charset="0"/>
                        </a:rPr>
                        <a:t>-4.5224</a:t>
                      </a:r>
                    </a:p>
                  </a:txBody>
                  <a:tcPr marL="9525" marR="9525" marT="9525" marB="0" anchor="ctr"/>
                </a:tc>
                <a:tc>
                  <a:txBody>
                    <a:bodyPr/>
                    <a:lstStyle/>
                    <a:p>
                      <a:pPr algn="ctr"/>
                      <a:r>
                        <a:rPr lang="en-US" sz="1100" b="0" i="0" u="none" strike="noStrike" dirty="0" smtClean="0">
                          <a:effectLst/>
                          <a:latin typeface="Arial" panose="020B0604020202020204" pitchFamily="34" charset="0"/>
                          <a:cs typeface="Arial" panose="020B0604020202020204" pitchFamily="34" charset="0"/>
                        </a:rPr>
                        <a:t>NA</a:t>
                      </a:r>
                      <a:endParaRPr lang="en-US" sz="1100" dirty="0">
                        <a:latin typeface="Arial" panose="020B0604020202020204" pitchFamily="34" charset="0"/>
                        <a:cs typeface="Arial" panose="020B0604020202020204" pitchFamily="34" charset="0"/>
                      </a:endParaRPr>
                    </a:p>
                  </a:txBody>
                  <a:tcPr anchor="ctr"/>
                </a:tc>
                <a:tc>
                  <a:txBody>
                    <a:bodyPr/>
                    <a:lstStyle/>
                    <a:p>
                      <a:pPr algn="ctr" fontAlgn="b"/>
                      <a:r>
                        <a:rPr lang="en-US" sz="1100" b="0" i="0" u="none" strike="noStrike" dirty="0">
                          <a:effectLst/>
                          <a:latin typeface="Arial" panose="020B0604020202020204" pitchFamily="34" charset="0"/>
                          <a:cs typeface="Arial" panose="020B0604020202020204" pitchFamily="34" charset="0"/>
                        </a:rPr>
                        <a:t>140.1934</a:t>
                      </a:r>
                    </a:p>
                  </a:txBody>
                  <a:tcPr marL="9525" marR="9525" marT="9525" marB="0" anchor="ctr"/>
                </a:tc>
                <a:tc>
                  <a:txBody>
                    <a:bodyPr/>
                    <a:lstStyle/>
                    <a:p>
                      <a:pPr algn="ctr"/>
                      <a:r>
                        <a:rPr lang="en-US" sz="1100" b="0" i="0" u="none" strike="noStrike" dirty="0" smtClean="0">
                          <a:effectLst/>
                          <a:latin typeface="Arial" panose="020B0604020202020204" pitchFamily="34" charset="0"/>
                          <a:cs typeface="Arial" panose="020B0604020202020204" pitchFamily="34" charset="0"/>
                        </a:rPr>
                        <a:t>0</a:t>
                      </a:r>
                      <a:endParaRPr lang="en-US" sz="1100" dirty="0">
                        <a:latin typeface="Arial" panose="020B0604020202020204" pitchFamily="34" charset="0"/>
                        <a:cs typeface="Arial" panose="020B0604020202020204" pitchFamily="34" charset="0"/>
                      </a:endParaRPr>
                    </a:p>
                  </a:txBody>
                  <a:tcPr anchor="ctr"/>
                </a:tc>
                <a:tc>
                  <a:txBody>
                    <a:bodyPr/>
                    <a:lstStyle/>
                    <a:p>
                      <a:pPr algn="ctr"/>
                      <a:r>
                        <a:rPr lang="en-US" sz="1100" b="0" i="0" u="none" strike="noStrike" dirty="0" smtClean="0">
                          <a:effectLst/>
                          <a:latin typeface="Arial" panose="020B0604020202020204" pitchFamily="34" charset="0"/>
                          <a:cs typeface="Arial" panose="020B0604020202020204" pitchFamily="34" charset="0"/>
                        </a:rPr>
                        <a:t>1</a:t>
                      </a:r>
                      <a:endParaRPr lang="en-US" sz="1100" dirty="0">
                        <a:latin typeface="Arial" panose="020B0604020202020204" pitchFamily="34" charset="0"/>
                        <a:cs typeface="Arial" panose="020B0604020202020204" pitchFamily="34" charset="0"/>
                      </a:endParaRPr>
                    </a:p>
                  </a:txBody>
                  <a:tcPr anchor="ctr"/>
                </a:tc>
                <a:tc>
                  <a:txBody>
                    <a:bodyPr/>
                    <a:lstStyle/>
                    <a:p>
                      <a:pPr algn="ctr" fontAlgn="b"/>
                      <a:r>
                        <a:rPr lang="en-US" sz="1100" b="0" i="0" u="none" strike="noStrike" dirty="0">
                          <a:effectLst/>
                          <a:latin typeface="Arial" panose="020B0604020202020204" pitchFamily="34" charset="0"/>
                          <a:cs typeface="Arial" panose="020B0604020202020204" pitchFamily="34" charset="0"/>
                        </a:rPr>
                        <a:t>-0.0384</a:t>
                      </a:r>
                    </a:p>
                  </a:txBody>
                  <a:tcPr marL="9525" marR="9525" marT="9525" marB="0" anchor="ctr"/>
                </a:tc>
                <a:tc>
                  <a:txBody>
                    <a:bodyPr/>
                    <a:lstStyle/>
                    <a:p>
                      <a:pPr algn="ctr" fontAlgn="b"/>
                      <a:r>
                        <a:rPr lang="en-US" sz="1100" b="0" i="0" u="none" strike="noStrike" dirty="0">
                          <a:effectLst/>
                          <a:latin typeface="Arial" panose="020B0604020202020204" pitchFamily="34" charset="0"/>
                          <a:cs typeface="Arial" panose="020B0604020202020204" pitchFamily="34" charset="0"/>
                        </a:rPr>
                        <a:t>1.1904</a:t>
                      </a:r>
                    </a:p>
                  </a:txBody>
                  <a:tcPr marL="9525" marR="9525" marT="9525" marB="0" anchor="ctr"/>
                </a:tc>
                <a:extLst>
                  <a:ext uri="{0D108BD9-81ED-4DB2-BD59-A6C34878D82A}">
                    <a16:rowId xmlns="" xmlns:a16="http://schemas.microsoft.com/office/drawing/2014/main" val="10004"/>
                  </a:ext>
                </a:extLst>
              </a:tr>
              <a:tr h="283207">
                <a:tc>
                  <a:txBody>
                    <a:bodyPr/>
                    <a:lstStyle/>
                    <a:p>
                      <a:pPr algn="ctr" fontAlgn="b"/>
                      <a:r>
                        <a:rPr lang="en-US" sz="1100" b="0" i="0" u="none" strike="noStrike" dirty="0">
                          <a:effectLst/>
                          <a:latin typeface="Arial" panose="020B0604020202020204" pitchFamily="34" charset="0"/>
                          <a:cs typeface="Arial" panose="020B0604020202020204" pitchFamily="34" charset="0"/>
                        </a:rPr>
                        <a:t>5</a:t>
                      </a:r>
                    </a:p>
                  </a:txBody>
                  <a:tcPr marL="9525" marR="9525" marT="9525" marB="0" anchor="ctr"/>
                </a:tc>
                <a:tc>
                  <a:txBody>
                    <a:bodyPr/>
                    <a:lstStyle/>
                    <a:p>
                      <a:pPr algn="ctr" fontAlgn="b"/>
                      <a:r>
                        <a:rPr lang="en-US" sz="1100" b="0" i="0" u="none" strike="noStrike" dirty="0" smtClean="0">
                          <a:effectLst/>
                          <a:latin typeface="Arial" panose="020B0604020202020204" pitchFamily="34" charset="0"/>
                          <a:cs typeface="Arial" panose="020B0604020202020204" pitchFamily="34" charset="0"/>
                        </a:rPr>
                        <a:t>10</a:t>
                      </a:r>
                      <a:endParaRPr lang="en-US" sz="11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smtClean="0">
                          <a:effectLst/>
                          <a:latin typeface="Arial" panose="020B0604020202020204" pitchFamily="34" charset="0"/>
                          <a:cs typeface="Arial" panose="020B0604020202020204" pitchFamily="34" charset="0"/>
                        </a:rPr>
                        <a:t>12</a:t>
                      </a:r>
                      <a:endParaRPr lang="en-US" sz="11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a:effectLst/>
                          <a:latin typeface="Arial" panose="020B0604020202020204" pitchFamily="34" charset="0"/>
                          <a:cs typeface="Arial" panose="020B0604020202020204" pitchFamily="34" charset="0"/>
                        </a:rPr>
                        <a:t>-3.0596</a:t>
                      </a:r>
                    </a:p>
                  </a:txBody>
                  <a:tcPr marL="9525" marR="9525" marT="9525" marB="0" anchor="ctr"/>
                </a:tc>
                <a:tc>
                  <a:txBody>
                    <a:bodyPr/>
                    <a:lstStyle/>
                    <a:p>
                      <a:pPr algn="ctr"/>
                      <a:r>
                        <a:rPr lang="en-US" sz="1100" b="0" i="0" u="none" strike="noStrike" dirty="0" smtClean="0">
                          <a:effectLst/>
                          <a:latin typeface="Arial" panose="020B0604020202020204" pitchFamily="34" charset="0"/>
                          <a:cs typeface="Arial" panose="020B0604020202020204" pitchFamily="34" charset="0"/>
                        </a:rPr>
                        <a:t>NA</a:t>
                      </a:r>
                      <a:endParaRPr lang="en-US" sz="1100" dirty="0">
                        <a:latin typeface="Arial" panose="020B0604020202020204" pitchFamily="34" charset="0"/>
                        <a:cs typeface="Arial" panose="020B0604020202020204" pitchFamily="34" charset="0"/>
                      </a:endParaRPr>
                    </a:p>
                  </a:txBody>
                  <a:tcPr anchor="ctr"/>
                </a:tc>
                <a:tc>
                  <a:txBody>
                    <a:bodyPr/>
                    <a:lstStyle/>
                    <a:p>
                      <a:pPr algn="ctr" fontAlgn="b"/>
                      <a:r>
                        <a:rPr lang="en-US" sz="1100" b="0" i="0" u="none" strike="noStrike" dirty="0">
                          <a:effectLst/>
                          <a:latin typeface="Arial" panose="020B0604020202020204" pitchFamily="34" charset="0"/>
                          <a:cs typeface="Arial" panose="020B0604020202020204" pitchFamily="34" charset="0"/>
                        </a:rPr>
                        <a:t>94.848</a:t>
                      </a:r>
                    </a:p>
                  </a:txBody>
                  <a:tcPr marL="9525" marR="9525" marT="9525" marB="0" anchor="ctr"/>
                </a:tc>
                <a:tc>
                  <a:txBody>
                    <a:bodyPr/>
                    <a:lstStyle/>
                    <a:p>
                      <a:pPr algn="ctr"/>
                      <a:r>
                        <a:rPr lang="en-US" sz="1100" b="0" i="0" u="none" strike="noStrike" dirty="0" smtClean="0">
                          <a:effectLst/>
                          <a:latin typeface="Arial" panose="020B0604020202020204" pitchFamily="34" charset="0"/>
                          <a:cs typeface="Arial" panose="020B0604020202020204" pitchFamily="34" charset="0"/>
                        </a:rPr>
                        <a:t>0</a:t>
                      </a:r>
                      <a:endParaRPr lang="en-US" sz="1100" dirty="0">
                        <a:latin typeface="Arial" panose="020B0604020202020204" pitchFamily="34" charset="0"/>
                        <a:cs typeface="Arial" panose="020B0604020202020204" pitchFamily="34" charset="0"/>
                      </a:endParaRPr>
                    </a:p>
                  </a:txBody>
                  <a:tcPr anchor="ctr"/>
                </a:tc>
                <a:tc>
                  <a:txBody>
                    <a:bodyPr/>
                    <a:lstStyle/>
                    <a:p>
                      <a:pPr algn="ctr"/>
                      <a:r>
                        <a:rPr lang="en-US" sz="1100" b="0" i="0" u="none" strike="noStrike" dirty="0" smtClean="0">
                          <a:effectLst/>
                          <a:latin typeface="Arial" panose="020B0604020202020204" pitchFamily="34" charset="0"/>
                          <a:cs typeface="Arial" panose="020B0604020202020204" pitchFamily="34" charset="0"/>
                        </a:rPr>
                        <a:t>1</a:t>
                      </a:r>
                      <a:endParaRPr lang="en-US" sz="1100" dirty="0">
                        <a:latin typeface="Arial" panose="020B0604020202020204" pitchFamily="34" charset="0"/>
                        <a:cs typeface="Arial" panose="020B0604020202020204" pitchFamily="34" charset="0"/>
                      </a:endParaRPr>
                    </a:p>
                  </a:txBody>
                  <a:tcPr anchor="ctr"/>
                </a:tc>
                <a:tc>
                  <a:txBody>
                    <a:bodyPr/>
                    <a:lstStyle/>
                    <a:p>
                      <a:pPr algn="ctr" fontAlgn="b"/>
                      <a:r>
                        <a:rPr lang="en-US" sz="1100" b="0" i="0" u="none" strike="noStrike" dirty="0">
                          <a:effectLst/>
                          <a:latin typeface="Arial" panose="020B0604020202020204" pitchFamily="34" charset="0"/>
                          <a:cs typeface="Arial" panose="020B0604020202020204" pitchFamily="34" charset="0"/>
                        </a:rPr>
                        <a:t>-0.0387</a:t>
                      </a:r>
                    </a:p>
                  </a:txBody>
                  <a:tcPr marL="9525" marR="9525" marT="9525" marB="0" anchor="ctr"/>
                </a:tc>
                <a:tc>
                  <a:txBody>
                    <a:bodyPr/>
                    <a:lstStyle/>
                    <a:p>
                      <a:pPr algn="ctr" fontAlgn="b"/>
                      <a:r>
                        <a:rPr lang="en-US" sz="1100" b="0" i="0" u="none" strike="noStrike" dirty="0">
                          <a:effectLst/>
                          <a:latin typeface="Arial" panose="020B0604020202020204" pitchFamily="34" charset="0"/>
                          <a:cs typeface="Arial" panose="020B0604020202020204" pitchFamily="34" charset="0"/>
                        </a:rPr>
                        <a:t>1.1984</a:t>
                      </a:r>
                    </a:p>
                  </a:txBody>
                  <a:tcPr marL="9525" marR="9525" marT="9525" marB="0" anchor="ctr"/>
                </a:tc>
                <a:extLst>
                  <a:ext uri="{0D108BD9-81ED-4DB2-BD59-A6C34878D82A}">
                    <a16:rowId xmlns="" xmlns:a16="http://schemas.microsoft.com/office/drawing/2014/main" val="10005"/>
                  </a:ext>
                </a:extLst>
              </a:tr>
              <a:tr h="283207">
                <a:tc>
                  <a:txBody>
                    <a:bodyPr/>
                    <a:lstStyle/>
                    <a:p>
                      <a:pPr algn="ctr" fontAlgn="b"/>
                      <a:r>
                        <a:rPr lang="en-US" sz="1100" b="0" i="0" u="none" strike="noStrike" dirty="0">
                          <a:effectLst/>
                          <a:latin typeface="Arial" panose="020B0604020202020204" pitchFamily="34" charset="0"/>
                          <a:cs typeface="Arial" panose="020B0604020202020204" pitchFamily="34" charset="0"/>
                        </a:rPr>
                        <a:t>6</a:t>
                      </a:r>
                    </a:p>
                  </a:txBody>
                  <a:tcPr marL="9525" marR="9525" marT="9525" marB="0" anchor="ctr"/>
                </a:tc>
                <a:tc>
                  <a:txBody>
                    <a:bodyPr/>
                    <a:lstStyle/>
                    <a:p>
                      <a:pPr algn="ctr" fontAlgn="b"/>
                      <a:r>
                        <a:rPr lang="en-US" sz="1100" b="0" i="0" u="none" strike="noStrike" dirty="0" smtClean="0">
                          <a:effectLst/>
                          <a:latin typeface="Arial" panose="020B0604020202020204" pitchFamily="34" charset="0"/>
                          <a:cs typeface="Arial" panose="020B0604020202020204" pitchFamily="34" charset="0"/>
                        </a:rPr>
                        <a:t>10</a:t>
                      </a:r>
                      <a:endParaRPr lang="en-US" sz="11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smtClean="0">
                          <a:effectLst/>
                          <a:latin typeface="Arial" panose="020B0604020202020204" pitchFamily="34" charset="0"/>
                          <a:cs typeface="Arial" panose="020B0604020202020204" pitchFamily="34" charset="0"/>
                        </a:rPr>
                        <a:t>12</a:t>
                      </a:r>
                      <a:endParaRPr lang="en-US" sz="11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a:effectLst/>
                          <a:latin typeface="Arial" panose="020B0604020202020204" pitchFamily="34" charset="0"/>
                          <a:cs typeface="Arial" panose="020B0604020202020204" pitchFamily="34" charset="0"/>
                        </a:rPr>
                        <a:t>-0.961</a:t>
                      </a:r>
                    </a:p>
                  </a:txBody>
                  <a:tcPr marL="9525" marR="9525" marT="9525" marB="0" anchor="ctr"/>
                </a:tc>
                <a:tc>
                  <a:txBody>
                    <a:bodyPr/>
                    <a:lstStyle/>
                    <a:p>
                      <a:pPr algn="ctr" fontAlgn="b"/>
                      <a:r>
                        <a:rPr lang="en-US" sz="1100" b="0" i="0" u="none" strike="noStrike" dirty="0" smtClean="0">
                          <a:effectLst/>
                          <a:latin typeface="Arial" panose="020B0604020202020204" pitchFamily="34" charset="0"/>
                          <a:cs typeface="Arial" panose="020B0604020202020204" pitchFamily="34" charset="0"/>
                        </a:rPr>
                        <a:t>NA</a:t>
                      </a:r>
                      <a:endParaRPr lang="en-US" sz="1100" b="0" i="0" u="none" strike="noStrike" dirty="0">
                        <a:effectLst/>
                        <a:latin typeface="Arial" panose="020B0604020202020204" pitchFamily="34" charset="0"/>
                        <a:cs typeface="Arial" panose="020B0604020202020204" pitchFamily="34" charset="0"/>
                      </a:endParaRPr>
                    </a:p>
                  </a:txBody>
                  <a:tcPr anchor="ctr"/>
                </a:tc>
                <a:tc>
                  <a:txBody>
                    <a:bodyPr/>
                    <a:lstStyle/>
                    <a:p>
                      <a:pPr algn="ctr" fontAlgn="b"/>
                      <a:r>
                        <a:rPr lang="en-US" sz="1100" b="0" i="0" u="none" strike="noStrike" dirty="0">
                          <a:effectLst/>
                          <a:latin typeface="Arial" panose="020B0604020202020204" pitchFamily="34" charset="0"/>
                          <a:cs typeface="Arial" panose="020B0604020202020204" pitchFamily="34" charset="0"/>
                        </a:rPr>
                        <a:t>29.7895</a:t>
                      </a:r>
                    </a:p>
                  </a:txBody>
                  <a:tcPr marL="9525" marR="9525" marT="9525"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u="none" strike="noStrike" dirty="0" smtClean="0">
                          <a:effectLst/>
                          <a:latin typeface="Arial" panose="020B0604020202020204" pitchFamily="34" charset="0"/>
                          <a:cs typeface="Arial" panose="020B0604020202020204" pitchFamily="34" charset="0"/>
                        </a:rPr>
                        <a:t>0</a:t>
                      </a:r>
                    </a:p>
                  </a:txBody>
                  <a:tcPr anchor="ctr"/>
                </a:tc>
                <a:tc>
                  <a:txBody>
                    <a:bodyPr/>
                    <a:lstStyle/>
                    <a:p>
                      <a:pPr algn="ctr"/>
                      <a:r>
                        <a:rPr lang="en-US" sz="1100" b="0" i="0" u="none" strike="noStrike" dirty="0" smtClean="0">
                          <a:effectLst/>
                          <a:latin typeface="Arial" panose="020B0604020202020204" pitchFamily="34" charset="0"/>
                          <a:cs typeface="Arial" panose="020B0604020202020204" pitchFamily="34" charset="0"/>
                        </a:rPr>
                        <a:t>1</a:t>
                      </a:r>
                      <a:endParaRPr lang="en-US" sz="1100" dirty="0">
                        <a:latin typeface="Arial" panose="020B0604020202020204" pitchFamily="34" charset="0"/>
                        <a:cs typeface="Arial" panose="020B0604020202020204" pitchFamily="34" charset="0"/>
                      </a:endParaRPr>
                    </a:p>
                  </a:txBody>
                  <a:tcPr anchor="ctr"/>
                </a:tc>
                <a:tc>
                  <a:txBody>
                    <a:bodyPr/>
                    <a:lstStyle/>
                    <a:p>
                      <a:pPr algn="ctr" fontAlgn="b"/>
                      <a:r>
                        <a:rPr lang="en-US" sz="1100" b="0" i="0" u="none" strike="noStrike">
                          <a:effectLst/>
                          <a:latin typeface="Arial" panose="020B0604020202020204" pitchFamily="34" charset="0"/>
                          <a:cs typeface="Arial" panose="020B0604020202020204" pitchFamily="34" charset="0"/>
                        </a:rPr>
                        <a:t>-0.0383</a:t>
                      </a:r>
                    </a:p>
                  </a:txBody>
                  <a:tcPr marL="9525" marR="9525" marT="9525" marB="0" anchor="ctr"/>
                </a:tc>
                <a:tc>
                  <a:txBody>
                    <a:bodyPr/>
                    <a:lstStyle/>
                    <a:p>
                      <a:pPr algn="ctr" fontAlgn="b"/>
                      <a:r>
                        <a:rPr lang="en-US" sz="1100" b="0" i="0" u="none" strike="noStrike" dirty="0">
                          <a:effectLst/>
                          <a:latin typeface="Arial" panose="020B0604020202020204" pitchFamily="34" charset="0"/>
                          <a:cs typeface="Arial" panose="020B0604020202020204" pitchFamily="34" charset="0"/>
                        </a:rPr>
                        <a:t>1.1871</a:t>
                      </a:r>
                    </a:p>
                  </a:txBody>
                  <a:tcPr marL="9525" marR="9525" marT="9525" marB="0" anchor="ctr"/>
                </a:tc>
                <a:extLst>
                  <a:ext uri="{0D108BD9-81ED-4DB2-BD59-A6C34878D82A}">
                    <a16:rowId xmlns="" xmlns:a16="http://schemas.microsoft.com/office/drawing/2014/main" val="10006"/>
                  </a:ext>
                </a:extLst>
              </a:tr>
              <a:tr h="283207">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7</a:t>
                      </a: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14</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14</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-0.0376</a:t>
                      </a: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0.001509</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25.5896</a:t>
                      </a:r>
                    </a:p>
                  </a:txBody>
                  <a:tcPr marL="9525" marR="9525" marT="9525" marB="0" anchor="ctr"/>
                </a:tc>
                <a:tc>
                  <a:txBody>
                    <a:bodyPr/>
                    <a:lstStyle/>
                    <a:p>
                      <a:pPr algn="ctr"/>
                      <a:r>
                        <a:rPr lang="en-US" sz="1100" b="0" i="0" u="none" strike="noStrike" dirty="0" smtClean="0">
                          <a:solidFill>
                            <a:srgbClr val="000000"/>
                          </a:solidFill>
                          <a:effectLst/>
                          <a:latin typeface="Arial" panose="020B0604020202020204" pitchFamily="34" charset="0"/>
                          <a:cs typeface="Arial" panose="020B0604020202020204" pitchFamily="34" charset="0"/>
                        </a:rPr>
                        <a:t>173.15</a:t>
                      </a:r>
                      <a:endParaRPr lang="en-US" sz="1100" dirty="0">
                        <a:latin typeface="Arial" panose="020B0604020202020204" pitchFamily="34" charset="0"/>
                        <a:cs typeface="Arial" panose="020B0604020202020204" pitchFamily="34" charset="0"/>
                      </a:endParaRPr>
                    </a:p>
                  </a:txBody>
                  <a:tcPr anchor="ctr"/>
                </a:tc>
                <a:tc>
                  <a:txBody>
                    <a:bodyPr/>
                    <a:lstStyle/>
                    <a:p>
                      <a:pPr algn="ctr"/>
                      <a:r>
                        <a:rPr lang="en-US" sz="1100" b="0" i="0" u="none" strike="noStrike" dirty="0" smtClean="0">
                          <a:solidFill>
                            <a:srgbClr val="000000"/>
                          </a:solidFill>
                          <a:effectLst/>
                          <a:latin typeface="Arial" panose="020B0604020202020204" pitchFamily="34" charset="0"/>
                          <a:cs typeface="Arial" panose="020B0604020202020204" pitchFamily="34" charset="0"/>
                        </a:rPr>
                        <a:t>400.00</a:t>
                      </a:r>
                      <a:endParaRPr lang="en-US" sz="1100" dirty="0">
                        <a:latin typeface="Arial" panose="020B0604020202020204" pitchFamily="34" charset="0"/>
                        <a:cs typeface="Arial" panose="020B0604020202020204" pitchFamily="34" charset="0"/>
                      </a:endParaRPr>
                    </a:p>
                  </a:txBody>
                  <a:tcPr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197.31</a:t>
                      </a:r>
                    </a:p>
                  </a:txBody>
                  <a:tcPr marL="9525" marR="9525" marT="9525" marB="0" anchor="ctr"/>
                </a:tc>
                <a:tc>
                  <a:txBody>
                    <a:bodyPr/>
                    <a:lstStyle/>
                    <a:p>
                      <a:pPr algn="ctr" fontAlgn="b"/>
                      <a:r>
                        <a:rPr lang="en-US" sz="1100" b="0" i="0" u="none" strike="noStrike">
                          <a:solidFill>
                            <a:srgbClr val="000000"/>
                          </a:solidFill>
                          <a:effectLst/>
                          <a:latin typeface="Arial" panose="020B0604020202020204" pitchFamily="34" charset="0"/>
                          <a:cs typeface="Arial" panose="020B0604020202020204" pitchFamily="34" charset="0"/>
                        </a:rPr>
                        <a:t>411.86</a:t>
                      </a:r>
                    </a:p>
                  </a:txBody>
                  <a:tcPr marL="9525" marR="9525" marT="9525" marB="0" anchor="ctr"/>
                </a:tc>
                <a:extLst>
                  <a:ext uri="{0D108BD9-81ED-4DB2-BD59-A6C34878D82A}">
                    <a16:rowId xmlns="" xmlns:a16="http://schemas.microsoft.com/office/drawing/2014/main" val="10007"/>
                  </a:ext>
                </a:extLst>
              </a:tr>
              <a:tr h="283207">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8</a:t>
                      </a: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12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12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-0.5586</a:t>
                      </a: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0.002676</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28.5283</a:t>
                      </a:r>
                    </a:p>
                  </a:txBody>
                  <a:tcPr marL="9525" marR="9525" marT="9525" marB="0" anchor="ctr"/>
                </a:tc>
                <a:tc>
                  <a:txBody>
                    <a:bodyPr/>
                    <a:lstStyle/>
                    <a:p>
                      <a:pPr algn="ctr"/>
                      <a:r>
                        <a:rPr lang="en-US" sz="1100" b="0" i="0" u="none" strike="noStrike" dirty="0" smtClean="0">
                          <a:solidFill>
                            <a:srgbClr val="000000"/>
                          </a:solidFill>
                          <a:effectLst/>
                          <a:latin typeface="Arial" panose="020B0604020202020204" pitchFamily="34" charset="0"/>
                          <a:cs typeface="Arial" panose="020B0604020202020204" pitchFamily="34" charset="0"/>
                        </a:rPr>
                        <a:t>173.15</a:t>
                      </a:r>
                      <a:endParaRPr lang="en-US" sz="1100" dirty="0">
                        <a:latin typeface="Arial" panose="020B0604020202020204" pitchFamily="34" charset="0"/>
                        <a:cs typeface="Arial" panose="020B0604020202020204" pitchFamily="34" charset="0"/>
                      </a:endParaRPr>
                    </a:p>
                  </a:txBody>
                  <a:tcPr anchor="ctr"/>
                </a:tc>
                <a:tc>
                  <a:txBody>
                    <a:bodyPr/>
                    <a:lstStyle/>
                    <a:p>
                      <a:pPr algn="ctr"/>
                      <a:r>
                        <a:rPr lang="en-US" sz="1100" b="0" i="0" u="none" strike="noStrike" dirty="0" smtClean="0">
                          <a:solidFill>
                            <a:srgbClr val="000000"/>
                          </a:solidFill>
                          <a:effectLst/>
                          <a:latin typeface="Arial" panose="020B0604020202020204" pitchFamily="34" charset="0"/>
                          <a:cs typeface="Arial" panose="020B0604020202020204" pitchFamily="34" charset="0"/>
                        </a:rPr>
                        <a:t>334.15</a:t>
                      </a:r>
                      <a:endParaRPr lang="en-US" sz="1100" dirty="0">
                        <a:latin typeface="Arial" panose="020B0604020202020204" pitchFamily="34" charset="0"/>
                        <a:cs typeface="Arial" panose="020B0604020202020204" pitchFamily="34" charset="0"/>
                      </a:endParaRPr>
                    </a:p>
                  </a:txBody>
                  <a:tcPr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138.05</a:t>
                      </a:r>
                    </a:p>
                  </a:txBody>
                  <a:tcPr marL="9525" marR="9525" marT="9525" marB="0" anchor="ctr"/>
                </a:tc>
                <a:tc>
                  <a:txBody>
                    <a:bodyPr/>
                    <a:lstStyle/>
                    <a:p>
                      <a:pPr algn="ctr" fontAlgn="b"/>
                      <a:r>
                        <a:rPr lang="en-US" sz="1100" b="0" i="0" u="none" strike="noStrike">
                          <a:solidFill>
                            <a:srgbClr val="000000"/>
                          </a:solidFill>
                          <a:effectLst/>
                          <a:latin typeface="Arial" panose="020B0604020202020204" pitchFamily="34" charset="0"/>
                          <a:cs typeface="Arial" panose="020B0604020202020204" pitchFamily="34" charset="0"/>
                        </a:rPr>
                        <a:t>311.06</a:t>
                      </a:r>
                    </a:p>
                  </a:txBody>
                  <a:tcPr marL="9525" marR="9525" marT="9525" marB="0" anchor="ctr"/>
                </a:tc>
                <a:extLst>
                  <a:ext uri="{0D108BD9-81ED-4DB2-BD59-A6C34878D82A}">
                    <a16:rowId xmlns="" xmlns:a16="http://schemas.microsoft.com/office/drawing/2014/main" val="10008"/>
                  </a:ext>
                </a:extLst>
              </a:tr>
              <a:tr h="283207">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9</a:t>
                      </a: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11</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12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-0.8236</a:t>
                      </a: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0.010347</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45.2914</a:t>
                      </a:r>
                    </a:p>
                  </a:txBody>
                  <a:tcPr marL="9525" marR="9525" marT="9525" marB="0" anchor="ctr"/>
                </a:tc>
                <a:tc>
                  <a:txBody>
                    <a:bodyPr/>
                    <a:lstStyle/>
                    <a:p>
                      <a:pPr algn="ctr"/>
                      <a:r>
                        <a:rPr lang="en-US" sz="1100" b="0" i="0" u="none" strike="noStrike" dirty="0" smtClean="0">
                          <a:solidFill>
                            <a:srgbClr val="000000"/>
                          </a:solidFill>
                          <a:effectLst/>
                          <a:latin typeface="Arial" panose="020B0604020202020204" pitchFamily="34" charset="0"/>
                          <a:cs typeface="Arial" panose="020B0604020202020204" pitchFamily="34" charset="0"/>
                        </a:rPr>
                        <a:t>173.15</a:t>
                      </a:r>
                      <a:endParaRPr lang="en-US" sz="1100" dirty="0">
                        <a:latin typeface="Arial" panose="020B0604020202020204" pitchFamily="34" charset="0"/>
                        <a:cs typeface="Arial" panose="020B0604020202020204" pitchFamily="34" charset="0"/>
                      </a:endParaRPr>
                    </a:p>
                  </a:txBody>
                  <a:tcPr anchor="ctr"/>
                </a:tc>
                <a:tc>
                  <a:txBody>
                    <a:bodyPr/>
                    <a:lstStyle/>
                    <a:p>
                      <a:pPr algn="ctr"/>
                      <a:r>
                        <a:rPr lang="en-US" sz="1100" b="0" i="0" u="none" strike="noStrike" dirty="0" smtClean="0">
                          <a:solidFill>
                            <a:srgbClr val="000000"/>
                          </a:solidFill>
                          <a:effectLst/>
                          <a:latin typeface="Arial" panose="020B0604020202020204" pitchFamily="34" charset="0"/>
                          <a:cs typeface="Arial" panose="020B0604020202020204" pitchFamily="34" charset="0"/>
                        </a:rPr>
                        <a:t>334.15</a:t>
                      </a:r>
                      <a:endParaRPr lang="en-US" sz="1100" dirty="0">
                        <a:latin typeface="Arial" panose="020B0604020202020204" pitchFamily="34" charset="0"/>
                        <a:cs typeface="Arial" panose="020B0604020202020204" pitchFamily="34" charset="0"/>
                      </a:endParaRPr>
                    </a:p>
                  </a:txBody>
                  <a:tcPr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137.70</a:t>
                      </a:r>
                    </a:p>
                  </a:txBody>
                  <a:tcPr marL="9525" marR="9525" marT="9525" marB="0" anchor="ctr"/>
                </a:tc>
                <a:tc>
                  <a:txBody>
                    <a:bodyPr/>
                    <a:lstStyle/>
                    <a:p>
                      <a:pPr algn="ctr" fontAlgn="b"/>
                      <a:r>
                        <a:rPr lang="en-US" sz="1100" b="0" i="0" u="none" strike="noStrike">
                          <a:solidFill>
                            <a:srgbClr val="000000"/>
                          </a:solidFill>
                          <a:effectLst/>
                          <a:latin typeface="Arial" panose="020B0604020202020204" pitchFamily="34" charset="0"/>
                          <a:cs typeface="Arial" panose="020B0604020202020204" pitchFamily="34" charset="0"/>
                        </a:rPr>
                        <a:t>311.08</a:t>
                      </a:r>
                    </a:p>
                  </a:txBody>
                  <a:tcPr marL="9525" marR="9525" marT="9525" marB="0" anchor="ctr"/>
                </a:tc>
                <a:extLst>
                  <a:ext uri="{0D108BD9-81ED-4DB2-BD59-A6C34878D82A}">
                    <a16:rowId xmlns="" xmlns:a16="http://schemas.microsoft.com/office/drawing/2014/main" val="10009"/>
                  </a:ext>
                </a:extLst>
              </a:tr>
              <a:tr h="283207">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10</a:t>
                      </a: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12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12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-0.9561</a:t>
                      </a: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0.005881</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81.0929</a:t>
                      </a:r>
                    </a:p>
                  </a:txBody>
                  <a:tcPr marL="9525" marR="9525" marT="9525" marB="0" anchor="ctr"/>
                </a:tc>
                <a:tc>
                  <a:txBody>
                    <a:bodyPr/>
                    <a:lstStyle/>
                    <a:p>
                      <a:pPr algn="ctr"/>
                      <a:r>
                        <a:rPr lang="en-US" sz="1100" b="0" i="0" u="none" strike="noStrike" dirty="0" smtClean="0">
                          <a:solidFill>
                            <a:srgbClr val="000000"/>
                          </a:solidFill>
                          <a:effectLst/>
                          <a:latin typeface="Arial" panose="020B0604020202020204" pitchFamily="34" charset="0"/>
                          <a:cs typeface="Arial" panose="020B0604020202020204" pitchFamily="34" charset="0"/>
                        </a:rPr>
                        <a:t>173.15</a:t>
                      </a:r>
                      <a:endParaRPr lang="en-US" sz="1100" dirty="0">
                        <a:latin typeface="Arial" panose="020B0604020202020204" pitchFamily="34" charset="0"/>
                        <a:cs typeface="Arial" panose="020B0604020202020204" pitchFamily="34" charset="0"/>
                      </a:endParaRPr>
                    </a:p>
                  </a:txBody>
                  <a:tcPr anchor="ctr"/>
                </a:tc>
                <a:tc>
                  <a:txBody>
                    <a:bodyPr/>
                    <a:lstStyle/>
                    <a:p>
                      <a:pPr algn="ctr"/>
                      <a:r>
                        <a:rPr lang="en-US" sz="1100" b="0" i="0" u="none" strike="noStrike" dirty="0" smtClean="0">
                          <a:solidFill>
                            <a:srgbClr val="000000"/>
                          </a:solidFill>
                          <a:effectLst/>
                          <a:latin typeface="Arial" panose="020B0604020202020204" pitchFamily="34" charset="0"/>
                          <a:cs typeface="Arial" panose="020B0604020202020204" pitchFamily="34" charset="0"/>
                        </a:rPr>
                        <a:t>334.15</a:t>
                      </a:r>
                      <a:endParaRPr lang="en-US" sz="1100" dirty="0">
                        <a:latin typeface="Arial" panose="020B0604020202020204" pitchFamily="34" charset="0"/>
                        <a:cs typeface="Arial" panose="020B0604020202020204" pitchFamily="34" charset="0"/>
                      </a:endParaRPr>
                    </a:p>
                  </a:txBody>
                  <a:tcPr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126.91</a:t>
                      </a:r>
                    </a:p>
                  </a:txBody>
                  <a:tcPr marL="9525" marR="9525" marT="9525" marB="0" anchor="ctr"/>
                </a:tc>
                <a:tc>
                  <a:txBody>
                    <a:bodyPr/>
                    <a:lstStyle/>
                    <a:p>
                      <a:pPr algn="ctr" fontAlgn="b"/>
                      <a:r>
                        <a:rPr lang="en-US" sz="1100" b="0" i="0" u="none" strike="noStrike">
                          <a:solidFill>
                            <a:srgbClr val="000000"/>
                          </a:solidFill>
                          <a:effectLst/>
                          <a:latin typeface="Arial" panose="020B0604020202020204" pitchFamily="34" charset="0"/>
                          <a:cs typeface="Arial" panose="020B0604020202020204" pitchFamily="34" charset="0"/>
                        </a:rPr>
                        <a:t>331.20</a:t>
                      </a:r>
                    </a:p>
                  </a:txBody>
                  <a:tcPr marL="9525" marR="9525" marT="9525" marB="0" anchor="ctr"/>
                </a:tc>
                <a:extLst>
                  <a:ext uri="{0D108BD9-81ED-4DB2-BD59-A6C34878D82A}">
                    <a16:rowId xmlns="" xmlns:a16="http://schemas.microsoft.com/office/drawing/2014/main" val="10010"/>
                  </a:ext>
                </a:extLst>
              </a:tr>
              <a:tr h="283207">
                <a:tc>
                  <a:txBody>
                    <a:bodyPr/>
                    <a:lstStyle/>
                    <a:p>
                      <a:pPr algn="ctr" fontAlgn="b"/>
                      <a:r>
                        <a:rPr lang="en-US" sz="1100" b="0" i="0" u="none" strike="noStrike">
                          <a:solidFill>
                            <a:srgbClr val="000000"/>
                          </a:solidFill>
                          <a:effectLst/>
                          <a:latin typeface="Arial" panose="020B0604020202020204" pitchFamily="34" charset="0"/>
                          <a:cs typeface="Arial" panose="020B0604020202020204" pitchFamily="34" charset="0"/>
                        </a:rPr>
                        <a:t>11</a:t>
                      </a: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12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12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-1.3022</a:t>
                      </a: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0.032112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135.2646</a:t>
                      </a:r>
                    </a:p>
                  </a:txBody>
                  <a:tcPr marL="9525" marR="9525" marT="9525" marB="0" anchor="ctr"/>
                </a:tc>
                <a:tc>
                  <a:txBody>
                    <a:bodyPr/>
                    <a:lstStyle/>
                    <a:p>
                      <a:pPr algn="ctr"/>
                      <a:r>
                        <a:rPr lang="en-US" sz="1100" b="0" i="0" u="none" strike="noStrike" dirty="0" smtClean="0">
                          <a:solidFill>
                            <a:srgbClr val="000000"/>
                          </a:solidFill>
                          <a:effectLst/>
                          <a:latin typeface="Arial" panose="020B0604020202020204" pitchFamily="34" charset="0"/>
                          <a:cs typeface="Arial" panose="020B0604020202020204" pitchFamily="34" charset="0"/>
                        </a:rPr>
                        <a:t>173.15</a:t>
                      </a:r>
                      <a:endParaRPr lang="en-US" sz="1100" dirty="0">
                        <a:latin typeface="Arial" panose="020B0604020202020204" pitchFamily="34" charset="0"/>
                        <a:cs typeface="Arial" panose="020B0604020202020204" pitchFamily="34" charset="0"/>
                      </a:endParaRPr>
                    </a:p>
                  </a:txBody>
                  <a:tcPr anchor="ctr"/>
                </a:tc>
                <a:tc>
                  <a:txBody>
                    <a:bodyPr/>
                    <a:lstStyle/>
                    <a:p>
                      <a:pPr algn="ctr"/>
                      <a:r>
                        <a:rPr lang="en-US" sz="1100" b="0" i="0" u="none" strike="noStrike" dirty="0" smtClean="0">
                          <a:solidFill>
                            <a:srgbClr val="000000"/>
                          </a:solidFill>
                          <a:effectLst/>
                          <a:latin typeface="Arial" panose="020B0604020202020204" pitchFamily="34" charset="0"/>
                          <a:cs typeface="Arial" panose="020B0604020202020204" pitchFamily="34" charset="0"/>
                        </a:rPr>
                        <a:t>334.15</a:t>
                      </a:r>
                      <a:endParaRPr lang="en-US" sz="1100" dirty="0">
                        <a:latin typeface="Arial" panose="020B0604020202020204" pitchFamily="34" charset="0"/>
                        <a:cs typeface="Arial" panose="020B0604020202020204" pitchFamily="34" charset="0"/>
                      </a:endParaRPr>
                    </a:p>
                  </a:txBody>
                  <a:tcPr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127.69</a:t>
                      </a:r>
                    </a:p>
                  </a:txBody>
                  <a:tcPr marL="9525" marR="9525" marT="9525" marB="0" anchor="ctr"/>
                </a:tc>
                <a:tc>
                  <a:txBody>
                    <a:bodyPr/>
                    <a:lstStyle/>
                    <a:p>
                      <a:pPr algn="ctr" fontAlgn="b"/>
                      <a:r>
                        <a:rPr lang="en-US" sz="1100" b="0" i="0" u="none" strike="noStrike">
                          <a:solidFill>
                            <a:srgbClr val="000000"/>
                          </a:solidFill>
                          <a:effectLst/>
                          <a:latin typeface="Arial" panose="020B0604020202020204" pitchFamily="34" charset="0"/>
                          <a:cs typeface="Arial" panose="020B0604020202020204" pitchFamily="34" charset="0"/>
                        </a:rPr>
                        <a:t>341.30</a:t>
                      </a:r>
                    </a:p>
                  </a:txBody>
                  <a:tcPr marL="9525" marR="9525" marT="9525" marB="0" anchor="ctr"/>
                </a:tc>
                <a:extLst>
                  <a:ext uri="{0D108BD9-81ED-4DB2-BD59-A6C34878D82A}">
                    <a16:rowId xmlns="" xmlns:a16="http://schemas.microsoft.com/office/drawing/2014/main" val="10011"/>
                  </a:ext>
                </a:extLst>
              </a:tr>
              <a:tr h="283207">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12</a:t>
                      </a: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11</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12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-1.5394</a:t>
                      </a: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0.039359</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a:solidFill>
                            <a:srgbClr val="000000"/>
                          </a:solidFill>
                          <a:effectLst/>
                          <a:latin typeface="Arial" panose="020B0604020202020204" pitchFamily="34" charset="0"/>
                          <a:cs typeface="Arial" panose="020B0604020202020204" pitchFamily="34" charset="0"/>
                        </a:rPr>
                        <a:t>109.8448</a:t>
                      </a:r>
                    </a:p>
                  </a:txBody>
                  <a:tcPr marL="9525" marR="9525" marT="9525" marB="0" anchor="ctr"/>
                </a:tc>
                <a:tc>
                  <a:txBody>
                    <a:bodyPr/>
                    <a:lstStyle/>
                    <a:p>
                      <a:pPr algn="ctr"/>
                      <a:r>
                        <a:rPr lang="en-US" sz="1100" b="0" i="0" u="none" strike="noStrike" dirty="0" smtClean="0">
                          <a:solidFill>
                            <a:srgbClr val="000000"/>
                          </a:solidFill>
                          <a:effectLst/>
                          <a:latin typeface="Arial" panose="020B0604020202020204" pitchFamily="34" charset="0"/>
                          <a:cs typeface="Arial" panose="020B0604020202020204" pitchFamily="34" charset="0"/>
                        </a:rPr>
                        <a:t>173.15</a:t>
                      </a:r>
                      <a:endParaRPr lang="en-US" sz="1100" dirty="0">
                        <a:latin typeface="Arial" panose="020B0604020202020204" pitchFamily="34" charset="0"/>
                        <a:cs typeface="Arial" panose="020B0604020202020204" pitchFamily="34" charset="0"/>
                      </a:endParaRPr>
                    </a:p>
                  </a:txBody>
                  <a:tcPr anchor="ctr"/>
                </a:tc>
                <a:tc>
                  <a:txBody>
                    <a:bodyPr/>
                    <a:lstStyle/>
                    <a:p>
                      <a:pPr algn="ctr"/>
                      <a:r>
                        <a:rPr lang="en-US" sz="1100" b="0" i="0" u="none" strike="noStrike" dirty="0" smtClean="0">
                          <a:solidFill>
                            <a:srgbClr val="000000"/>
                          </a:solidFill>
                          <a:effectLst/>
                          <a:latin typeface="Arial" panose="020B0604020202020204" pitchFamily="34" charset="0"/>
                          <a:cs typeface="Arial" panose="020B0604020202020204" pitchFamily="34" charset="0"/>
                        </a:rPr>
                        <a:t>334.15</a:t>
                      </a:r>
                      <a:endParaRPr lang="en-US" sz="1100" dirty="0">
                        <a:latin typeface="Arial" panose="020B0604020202020204" pitchFamily="34" charset="0"/>
                        <a:cs typeface="Arial" panose="020B0604020202020204" pitchFamily="34" charset="0"/>
                      </a:endParaRPr>
                    </a:p>
                  </a:txBody>
                  <a:tcPr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117.49</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311.06</a:t>
                      </a:r>
                    </a:p>
                  </a:txBody>
                  <a:tcPr marL="9525" marR="9525" marT="9525" marB="0" anchor="ctr"/>
                </a:tc>
                <a:extLst>
                  <a:ext uri="{0D108BD9-81ED-4DB2-BD59-A6C34878D82A}">
                    <a16:rowId xmlns="" xmlns:a16="http://schemas.microsoft.com/office/drawing/2014/main" val="10012"/>
                  </a:ext>
                </a:extLst>
              </a:tr>
              <a:tr h="283207">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13</a:t>
                      </a: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12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12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-1.6443</a:t>
                      </a: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0.001941</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185.5699</a:t>
                      </a:r>
                    </a:p>
                  </a:txBody>
                  <a:tcPr marL="9525" marR="9525" marT="9525" marB="0" anchor="ctr"/>
                </a:tc>
                <a:tc>
                  <a:txBody>
                    <a:bodyPr/>
                    <a:lstStyle/>
                    <a:p>
                      <a:pPr algn="ctr"/>
                      <a:r>
                        <a:rPr lang="en-US" sz="1100" b="0" i="0" u="none" strike="noStrike" dirty="0" smtClean="0">
                          <a:solidFill>
                            <a:srgbClr val="000000"/>
                          </a:solidFill>
                          <a:effectLst/>
                          <a:latin typeface="Arial" panose="020B0604020202020204" pitchFamily="34" charset="0"/>
                          <a:cs typeface="Arial" panose="020B0604020202020204" pitchFamily="34" charset="0"/>
                        </a:rPr>
                        <a:t>173.15</a:t>
                      </a:r>
                      <a:endParaRPr lang="en-US" sz="1100" dirty="0">
                        <a:latin typeface="Arial" panose="020B0604020202020204" pitchFamily="34" charset="0"/>
                        <a:cs typeface="Arial" panose="020B0604020202020204" pitchFamily="34" charset="0"/>
                      </a:endParaRPr>
                    </a:p>
                  </a:txBody>
                  <a:tcPr anchor="ctr"/>
                </a:tc>
                <a:tc>
                  <a:txBody>
                    <a:bodyPr/>
                    <a:lstStyle/>
                    <a:p>
                      <a:pPr algn="ctr"/>
                      <a:r>
                        <a:rPr lang="en-US" sz="1100" b="0" i="0" u="none" strike="noStrike" dirty="0" smtClean="0">
                          <a:solidFill>
                            <a:srgbClr val="000000"/>
                          </a:solidFill>
                          <a:effectLst/>
                          <a:latin typeface="Arial" panose="020B0604020202020204" pitchFamily="34" charset="0"/>
                          <a:cs typeface="Arial" panose="020B0604020202020204" pitchFamily="34" charset="0"/>
                        </a:rPr>
                        <a:t>334.15</a:t>
                      </a:r>
                      <a:endParaRPr lang="en-US" sz="1100" dirty="0">
                        <a:latin typeface="Arial" panose="020B0604020202020204" pitchFamily="34" charset="0"/>
                        <a:cs typeface="Arial" panose="020B0604020202020204" pitchFamily="34" charset="0"/>
                      </a:endParaRPr>
                    </a:p>
                  </a:txBody>
                  <a:tcPr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89.62</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341.27</a:t>
                      </a:r>
                    </a:p>
                  </a:txBody>
                  <a:tcPr marL="9525" marR="9525" marT="9525" marB="0" anchor="ctr"/>
                </a:tc>
                <a:extLst>
                  <a:ext uri="{0D108BD9-81ED-4DB2-BD59-A6C34878D82A}">
                    <a16:rowId xmlns="" xmlns:a16="http://schemas.microsoft.com/office/drawing/2014/main" val="10013"/>
                  </a:ext>
                </a:extLst>
              </a:tr>
              <a:tr h="283207">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14</a:t>
                      </a: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12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12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-1.7187</a:t>
                      </a: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0.013527</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a:solidFill>
                            <a:srgbClr val="000000"/>
                          </a:solidFill>
                          <a:effectLst/>
                          <a:latin typeface="Arial" panose="020B0604020202020204" pitchFamily="34" charset="0"/>
                          <a:cs typeface="Arial" panose="020B0604020202020204" pitchFamily="34" charset="0"/>
                        </a:rPr>
                        <a:t>200.9024</a:t>
                      </a:r>
                    </a:p>
                  </a:txBody>
                  <a:tcPr marL="9525" marR="9525" marT="9525" marB="0" anchor="ctr"/>
                </a:tc>
                <a:tc>
                  <a:txBody>
                    <a:bodyPr/>
                    <a:lstStyle/>
                    <a:p>
                      <a:pPr algn="ctr"/>
                      <a:r>
                        <a:rPr lang="en-US" sz="1100" b="0" i="0" u="none" strike="noStrike" dirty="0" smtClean="0">
                          <a:solidFill>
                            <a:srgbClr val="000000"/>
                          </a:solidFill>
                          <a:effectLst/>
                          <a:latin typeface="Arial" panose="020B0604020202020204" pitchFamily="34" charset="0"/>
                          <a:cs typeface="Arial" panose="020B0604020202020204" pitchFamily="34" charset="0"/>
                        </a:rPr>
                        <a:t>173.15</a:t>
                      </a:r>
                      <a:endParaRPr lang="en-US" sz="1100" dirty="0">
                        <a:latin typeface="Arial" panose="020B0604020202020204" pitchFamily="34" charset="0"/>
                        <a:cs typeface="Arial" panose="020B0604020202020204" pitchFamily="34" charset="0"/>
                      </a:endParaRPr>
                    </a:p>
                  </a:txBody>
                  <a:tcPr anchor="ctr"/>
                </a:tc>
                <a:tc>
                  <a:txBody>
                    <a:bodyPr/>
                    <a:lstStyle/>
                    <a:p>
                      <a:pPr algn="ctr"/>
                      <a:r>
                        <a:rPr lang="en-US" sz="1100" b="0" i="0" u="none" strike="noStrike" dirty="0" smtClean="0">
                          <a:solidFill>
                            <a:srgbClr val="000000"/>
                          </a:solidFill>
                          <a:effectLst/>
                          <a:latin typeface="Arial" panose="020B0604020202020204" pitchFamily="34" charset="0"/>
                          <a:cs typeface="Arial" panose="020B0604020202020204" pitchFamily="34" charset="0"/>
                        </a:rPr>
                        <a:t>334.15</a:t>
                      </a:r>
                      <a:endParaRPr lang="en-US" sz="1100" dirty="0">
                        <a:latin typeface="Arial" panose="020B0604020202020204" pitchFamily="34" charset="0"/>
                        <a:cs typeface="Arial" panose="020B0604020202020204" pitchFamily="34" charset="0"/>
                      </a:endParaRPr>
                    </a:p>
                  </a:txBody>
                  <a:tcPr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96.19</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341.28</a:t>
                      </a:r>
                    </a:p>
                  </a:txBody>
                  <a:tcPr marL="9525" marR="9525" marT="9525" marB="0" anchor="ctr"/>
                </a:tc>
                <a:extLst>
                  <a:ext uri="{0D108BD9-81ED-4DB2-BD59-A6C34878D82A}">
                    <a16:rowId xmlns="" xmlns:a16="http://schemas.microsoft.com/office/drawing/2014/main" val="10014"/>
                  </a:ext>
                </a:extLst>
              </a:tr>
              <a:tr h="283207">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15</a:t>
                      </a: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12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12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-1.7558</a:t>
                      </a: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0.038520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a:solidFill>
                            <a:srgbClr val="000000"/>
                          </a:solidFill>
                          <a:effectLst/>
                          <a:latin typeface="Arial" panose="020B0604020202020204" pitchFamily="34" charset="0"/>
                          <a:cs typeface="Arial" panose="020B0604020202020204" pitchFamily="34" charset="0"/>
                        </a:rPr>
                        <a:t>214.3014</a:t>
                      </a:r>
                    </a:p>
                  </a:txBody>
                  <a:tcPr marL="9525" marR="9525" marT="9525" marB="0" anchor="ctr"/>
                </a:tc>
                <a:tc>
                  <a:txBody>
                    <a:bodyPr/>
                    <a:lstStyle/>
                    <a:p>
                      <a:pPr algn="ctr"/>
                      <a:r>
                        <a:rPr lang="en-US" sz="1100" b="0" i="0" u="none" strike="noStrike" dirty="0" smtClean="0">
                          <a:solidFill>
                            <a:srgbClr val="000000"/>
                          </a:solidFill>
                          <a:effectLst/>
                          <a:latin typeface="Arial" panose="020B0604020202020204" pitchFamily="34" charset="0"/>
                          <a:cs typeface="Arial" panose="020B0604020202020204" pitchFamily="34" charset="0"/>
                        </a:rPr>
                        <a:t>173.15</a:t>
                      </a:r>
                      <a:endParaRPr lang="en-US" sz="1100" dirty="0">
                        <a:latin typeface="Arial" panose="020B0604020202020204" pitchFamily="34" charset="0"/>
                        <a:cs typeface="Arial" panose="020B0604020202020204" pitchFamily="34" charset="0"/>
                      </a:endParaRPr>
                    </a:p>
                  </a:txBody>
                  <a:tcPr anchor="ctr"/>
                </a:tc>
                <a:tc>
                  <a:txBody>
                    <a:bodyPr/>
                    <a:lstStyle/>
                    <a:p>
                      <a:pPr algn="ctr"/>
                      <a:r>
                        <a:rPr lang="en-US" sz="1100" b="0" i="0" u="none" strike="noStrike" dirty="0" smtClean="0">
                          <a:solidFill>
                            <a:srgbClr val="000000"/>
                          </a:solidFill>
                          <a:effectLst/>
                          <a:latin typeface="Arial" panose="020B0604020202020204" pitchFamily="34" charset="0"/>
                          <a:cs typeface="Arial" panose="020B0604020202020204" pitchFamily="34" charset="0"/>
                        </a:rPr>
                        <a:t>334.15</a:t>
                      </a:r>
                      <a:endParaRPr lang="en-US" sz="1100" dirty="0">
                        <a:latin typeface="Arial" panose="020B0604020202020204" pitchFamily="34" charset="0"/>
                        <a:cs typeface="Arial" panose="020B0604020202020204" pitchFamily="34" charset="0"/>
                      </a:endParaRPr>
                    </a:p>
                  </a:txBody>
                  <a:tcPr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97.38</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341.28</a:t>
                      </a:r>
                    </a:p>
                  </a:txBody>
                  <a:tcPr marL="9525" marR="9525" marT="9525" marB="0" anchor="ctr"/>
                </a:tc>
                <a:extLst>
                  <a:ext uri="{0D108BD9-81ED-4DB2-BD59-A6C34878D82A}">
                    <a16:rowId xmlns="" xmlns:a16="http://schemas.microsoft.com/office/drawing/2014/main" val="10015"/>
                  </a:ext>
                </a:extLst>
              </a:tr>
              <a:tr h="283207">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16</a:t>
                      </a: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10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12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-5.2392</a:t>
                      </a:r>
                    </a:p>
                  </a:txBody>
                  <a:tcPr marL="9525" marR="9525" marT="9525" marB="0" anchor="ctr"/>
                </a:tc>
                <a:tc>
                  <a:txBody>
                    <a:bodyPr/>
                    <a:lstStyle/>
                    <a:p>
                      <a:pPr algn="ctr" fontAlgn="b"/>
                      <a:r>
                        <a:rPr lang="en-US" sz="1100" b="0" i="0" u="none" strike="noStrike" dirty="0" smtClean="0">
                          <a:solidFill>
                            <a:srgbClr val="000000"/>
                          </a:solidFill>
                          <a:effectLst/>
                          <a:latin typeface="Arial" panose="020B0604020202020204" pitchFamily="34" charset="0"/>
                          <a:cs typeface="Arial" panose="020B0604020202020204" pitchFamily="34" charset="0"/>
                        </a:rPr>
                        <a:t>0.042555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174.6926</a:t>
                      </a:r>
                    </a:p>
                  </a:txBody>
                  <a:tcPr marL="9525" marR="9525" marT="9525" marB="0" anchor="ctr"/>
                </a:tc>
                <a:tc>
                  <a:txBody>
                    <a:bodyPr/>
                    <a:lstStyle/>
                    <a:p>
                      <a:pPr algn="ctr"/>
                      <a:r>
                        <a:rPr lang="en-US" sz="1100" b="0" i="0" u="none" strike="noStrike" dirty="0" smtClean="0">
                          <a:solidFill>
                            <a:srgbClr val="000000"/>
                          </a:solidFill>
                          <a:effectLst/>
                          <a:latin typeface="Arial" panose="020B0604020202020204" pitchFamily="34" charset="0"/>
                          <a:cs typeface="Arial" panose="020B0604020202020204" pitchFamily="34" charset="0"/>
                        </a:rPr>
                        <a:t>173.15</a:t>
                      </a:r>
                      <a:endParaRPr lang="en-US" sz="1100" dirty="0">
                        <a:latin typeface="Arial" panose="020B0604020202020204" pitchFamily="34" charset="0"/>
                        <a:cs typeface="Arial" panose="020B0604020202020204" pitchFamily="34" charset="0"/>
                      </a:endParaRPr>
                    </a:p>
                  </a:txBody>
                  <a:tcPr anchor="ctr"/>
                </a:tc>
                <a:tc>
                  <a:txBody>
                    <a:bodyPr/>
                    <a:lstStyle/>
                    <a:p>
                      <a:pPr algn="ctr"/>
                      <a:r>
                        <a:rPr lang="en-US" sz="1100" b="0" i="0" u="none" strike="noStrike" dirty="0" smtClean="0">
                          <a:solidFill>
                            <a:srgbClr val="000000"/>
                          </a:solidFill>
                          <a:effectLst/>
                          <a:latin typeface="Arial" panose="020B0604020202020204" pitchFamily="34" charset="0"/>
                          <a:cs typeface="Arial" panose="020B0604020202020204" pitchFamily="34" charset="0"/>
                        </a:rPr>
                        <a:t>334.15</a:t>
                      </a:r>
                      <a:endParaRPr lang="en-US" sz="1100" dirty="0">
                        <a:latin typeface="Arial" panose="020B0604020202020204" pitchFamily="34" charset="0"/>
                        <a:cs typeface="Arial" panose="020B0604020202020204" pitchFamily="34" charset="0"/>
                      </a:endParaRPr>
                    </a:p>
                  </a:txBody>
                  <a:tcPr anchor="ctr"/>
                </a:tc>
                <a:tc>
                  <a:txBody>
                    <a:bodyPr/>
                    <a:lstStyle/>
                    <a:p>
                      <a:pPr algn="ctr" fontAlgn="b"/>
                      <a:r>
                        <a:rPr lang="en-US" sz="1100" b="0" i="0" u="none" strike="noStrike">
                          <a:solidFill>
                            <a:srgbClr val="000000"/>
                          </a:solidFill>
                          <a:effectLst/>
                          <a:latin typeface="Arial" panose="020B0604020202020204" pitchFamily="34" charset="0"/>
                          <a:cs typeface="Arial" panose="020B0604020202020204" pitchFamily="34" charset="0"/>
                        </a:rPr>
                        <a:t>92.70</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318.26</a:t>
                      </a:r>
                    </a:p>
                  </a:txBody>
                  <a:tcPr marL="9525" marR="9525" marT="9525" marB="0" anchor="ctr"/>
                </a:tc>
                <a:extLst>
                  <a:ext uri="{0D108BD9-81ED-4DB2-BD59-A6C34878D82A}">
                    <a16:rowId xmlns="" xmlns:a16="http://schemas.microsoft.com/office/drawing/2014/main" val="10016"/>
                  </a:ext>
                </a:extLst>
              </a:tr>
            </a:tbl>
          </a:graphicData>
        </a:graphic>
      </p:graphicFrame>
      <p:sp>
        <p:nvSpPr>
          <p:cNvPr id="5" name="Slide Number Placeholder 4"/>
          <p:cNvSpPr>
            <a:spLocks noGrp="1"/>
          </p:cNvSpPr>
          <p:nvPr>
            <p:ph type="sldNum" sz="quarter" idx="12"/>
          </p:nvPr>
        </p:nvSpPr>
        <p:spPr/>
        <p:txBody>
          <a:bodyPr/>
          <a:lstStyle/>
          <a:p>
            <a:fld id="{615ADB79-25D6-47C0-AB51-22A13A0BBB50}" type="slidenum">
              <a:rPr lang="en-US" altLang="en-US" smtClean="0"/>
              <a:pPr/>
              <a:t>69</a:t>
            </a:fld>
            <a:endParaRPr lang="en-US" altLang="en-US"/>
          </a:p>
        </p:txBody>
      </p:sp>
      <p:sp>
        <p:nvSpPr>
          <p:cNvPr id="7" name="TextBox 6"/>
          <p:cNvSpPr txBox="1"/>
          <p:nvPr/>
        </p:nvSpPr>
        <p:spPr>
          <a:xfrm>
            <a:off x="437029" y="6057012"/>
            <a:ext cx="8364071" cy="646331"/>
          </a:xfrm>
          <a:prstGeom prst="rect">
            <a:avLst/>
          </a:prstGeom>
          <a:noFill/>
        </p:spPr>
        <p:txBody>
          <a:bodyPr wrap="square" rtlCol="0">
            <a:spAutoFit/>
          </a:bodyPr>
          <a:lstStyle/>
          <a:p>
            <a:pPr algn="ctr"/>
            <a:r>
              <a:rPr lang="en-US" b="1" dirty="0" smtClean="0">
                <a:solidFill>
                  <a:srgbClr val="FFFF00"/>
                </a:solidFill>
              </a:rPr>
              <a:t>Bit Depths are different for half the bands; The final 2 columns in this table are what CMI ranges should be for each band</a:t>
            </a:r>
            <a:endParaRPr lang="en-US" b="1" dirty="0">
              <a:solidFill>
                <a:srgbClr val="FFFF00"/>
              </a:solidFill>
            </a:endParaRPr>
          </a:p>
        </p:txBody>
      </p:sp>
    </p:spTree>
    <p:extLst>
      <p:ext uri="{BB962C8B-B14F-4D97-AF65-F5344CB8AC3E}">
        <p14:creationId xmlns:p14="http://schemas.microsoft.com/office/powerpoint/2010/main" val="30673313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5262"/>
            <a:ext cx="8229600" cy="4992687"/>
          </a:xfrm>
        </p:spPr>
        <p:txBody>
          <a:bodyPr>
            <a:normAutofit fontScale="55000" lnSpcReduction="20000"/>
          </a:bodyPr>
          <a:lstStyle/>
          <a:p>
            <a:r>
              <a:rPr lang="en-US" dirty="0" smtClean="0"/>
              <a:t>We have 1 Expected Source of Error</a:t>
            </a:r>
          </a:p>
          <a:p>
            <a:pPr lvl="1"/>
            <a:r>
              <a:rPr lang="en-US" dirty="0" smtClean="0"/>
              <a:t>Rounding differences due to the scaling and </a:t>
            </a:r>
            <a:r>
              <a:rPr lang="en-US" dirty="0" err="1" smtClean="0"/>
              <a:t>unscaling</a:t>
            </a:r>
            <a:r>
              <a:rPr lang="en-US" dirty="0" smtClean="0"/>
              <a:t> of values between “real” numbers and “integers”</a:t>
            </a:r>
          </a:p>
          <a:p>
            <a:pPr lvl="1"/>
            <a:r>
              <a:rPr lang="en-US" dirty="0" smtClean="0"/>
              <a:t>Ground System CMIP files are created from “the fabric” – they are not generated from L1b files.</a:t>
            </a:r>
          </a:p>
          <a:p>
            <a:pPr lvl="2"/>
            <a:r>
              <a:rPr lang="en-US" dirty="0" smtClean="0"/>
              <a:t>Radiances exist on the fabric as real numbers and are converted to CMI values as real numbers before being exported to files as scaled integers.</a:t>
            </a:r>
            <a:endParaRPr lang="en-US" dirty="0"/>
          </a:p>
          <a:p>
            <a:pPr lvl="1"/>
            <a:r>
              <a:rPr lang="en-US" dirty="0" smtClean="0"/>
              <a:t>For this test we:</a:t>
            </a:r>
          </a:p>
          <a:p>
            <a:pPr marL="1371600" lvl="2" indent="-457200">
              <a:buFont typeface="+mj-lt"/>
              <a:buAutoNum type="arabicPeriod"/>
            </a:pPr>
            <a:r>
              <a:rPr lang="en-US" dirty="0" err="1" smtClean="0"/>
              <a:t>Unscale</a:t>
            </a:r>
            <a:r>
              <a:rPr lang="en-US" dirty="0" smtClean="0"/>
              <a:t> scaled integer radiances to real numbers from L1b file in IDL</a:t>
            </a:r>
          </a:p>
          <a:p>
            <a:pPr marL="1371600" lvl="2" indent="-457200">
              <a:buFont typeface="+mj-lt"/>
              <a:buAutoNum type="arabicPeriod"/>
            </a:pPr>
            <a:r>
              <a:rPr lang="en-US" dirty="0" smtClean="0"/>
              <a:t>Convert radiances to CMI (RF or TBB) as real numbers in IDL</a:t>
            </a:r>
          </a:p>
          <a:p>
            <a:pPr marL="1371600" lvl="2" indent="-457200">
              <a:buFont typeface="+mj-lt"/>
              <a:buAutoNum type="arabicPeriod"/>
            </a:pPr>
            <a:r>
              <a:rPr lang="en-US" dirty="0" smtClean="0"/>
              <a:t>Scale CMI from real numbers into integers to write to a new </a:t>
            </a:r>
            <a:r>
              <a:rPr lang="en-US" dirty="0" err="1" smtClean="0"/>
              <a:t>netCDF</a:t>
            </a:r>
            <a:r>
              <a:rPr lang="en-US" dirty="0" smtClean="0"/>
              <a:t> file (called CIMSS CMI file) in IDL</a:t>
            </a:r>
          </a:p>
          <a:p>
            <a:pPr marL="1371600" lvl="2" indent="-457200">
              <a:buFont typeface="+mj-lt"/>
              <a:buAutoNum type="arabicPeriod"/>
            </a:pPr>
            <a:r>
              <a:rPr lang="en-US" dirty="0" err="1" smtClean="0"/>
              <a:t>Unscale</a:t>
            </a:r>
            <a:r>
              <a:rPr lang="en-US" dirty="0" smtClean="0"/>
              <a:t> ground system and CIMSS CMI files in another software tool (Glance) for file comparison statistics</a:t>
            </a:r>
          </a:p>
          <a:p>
            <a:pPr lvl="1"/>
            <a:r>
              <a:rPr lang="en-US" dirty="0" smtClean="0">
                <a:solidFill>
                  <a:prstClr val="white"/>
                </a:solidFill>
              </a:rPr>
              <a:t>Every step introduces a chance for rounding errors.</a:t>
            </a:r>
          </a:p>
          <a:p>
            <a:pPr lvl="2"/>
            <a:r>
              <a:rPr lang="en-US" dirty="0" smtClean="0">
                <a:solidFill>
                  <a:prstClr val="white"/>
                </a:solidFill>
              </a:rPr>
              <a:t>Since </a:t>
            </a:r>
            <a:r>
              <a:rPr lang="en-US" dirty="0" err="1" smtClean="0">
                <a:solidFill>
                  <a:prstClr val="white"/>
                </a:solidFill>
              </a:rPr>
              <a:t>scale_factors</a:t>
            </a:r>
            <a:r>
              <a:rPr lang="en-US" dirty="0" smtClean="0">
                <a:solidFill>
                  <a:prstClr val="white"/>
                </a:solidFill>
              </a:rPr>
              <a:t> and </a:t>
            </a:r>
            <a:r>
              <a:rPr lang="en-US" dirty="0" err="1" smtClean="0">
                <a:solidFill>
                  <a:prstClr val="white"/>
                </a:solidFill>
              </a:rPr>
              <a:t>add_offsets</a:t>
            </a:r>
            <a:r>
              <a:rPr lang="en-US" dirty="0" smtClean="0">
                <a:solidFill>
                  <a:prstClr val="white"/>
                </a:solidFill>
              </a:rPr>
              <a:t> are real numbers, there can be small differences introduced reading them into various software packages.  We noticed differences between IDL, </a:t>
            </a:r>
            <a:r>
              <a:rPr lang="en-US" dirty="0" err="1" smtClean="0">
                <a:solidFill>
                  <a:prstClr val="white"/>
                </a:solidFill>
              </a:rPr>
              <a:t>Matlab</a:t>
            </a:r>
            <a:r>
              <a:rPr lang="en-US" dirty="0" smtClean="0">
                <a:solidFill>
                  <a:prstClr val="white"/>
                </a:solidFill>
              </a:rPr>
              <a:t>, and </a:t>
            </a:r>
            <a:r>
              <a:rPr lang="en-US" dirty="0" err="1" smtClean="0">
                <a:solidFill>
                  <a:prstClr val="white"/>
                </a:solidFill>
              </a:rPr>
              <a:t>ncdump</a:t>
            </a:r>
            <a:r>
              <a:rPr lang="en-US" dirty="0" smtClean="0">
                <a:solidFill>
                  <a:prstClr val="white"/>
                </a:solidFill>
              </a:rPr>
              <a:t>.</a:t>
            </a:r>
          </a:p>
          <a:p>
            <a:pPr lvl="2"/>
            <a:r>
              <a:rPr lang="en-US" dirty="0" smtClean="0">
                <a:solidFill>
                  <a:prstClr val="white"/>
                </a:solidFill>
              </a:rPr>
              <a:t>For our final tests, we used hard-wired </a:t>
            </a:r>
            <a:r>
              <a:rPr lang="en-US" dirty="0" err="1" smtClean="0">
                <a:solidFill>
                  <a:prstClr val="white"/>
                </a:solidFill>
              </a:rPr>
              <a:t>scale_factors</a:t>
            </a:r>
            <a:r>
              <a:rPr lang="en-US" dirty="0" smtClean="0">
                <a:solidFill>
                  <a:prstClr val="white"/>
                </a:solidFill>
              </a:rPr>
              <a:t> and </a:t>
            </a:r>
            <a:r>
              <a:rPr lang="en-US" dirty="0" err="1" smtClean="0">
                <a:solidFill>
                  <a:prstClr val="white"/>
                </a:solidFill>
              </a:rPr>
              <a:t>add_offsets</a:t>
            </a:r>
            <a:r>
              <a:rPr lang="en-US" dirty="0" smtClean="0">
                <a:solidFill>
                  <a:prstClr val="white"/>
                </a:solidFill>
              </a:rPr>
              <a:t> from the latest PUG.</a:t>
            </a:r>
          </a:p>
          <a:p>
            <a:r>
              <a:rPr lang="en-US" dirty="0" smtClean="0">
                <a:solidFill>
                  <a:prstClr val="white"/>
                </a:solidFill>
              </a:rPr>
              <a:t>We anticipated errors that could be as large as 1 scaled integer (or 1 count).</a:t>
            </a:r>
          </a:p>
          <a:p>
            <a:pPr lvl="1"/>
            <a:r>
              <a:rPr lang="en-US" dirty="0" smtClean="0">
                <a:solidFill>
                  <a:prstClr val="white"/>
                </a:solidFill>
              </a:rPr>
              <a:t>A 1 count difference means the CMI value of the difference between any scaled integer and the adjacent scaled integer should be equivalent to the </a:t>
            </a:r>
            <a:r>
              <a:rPr lang="en-US" dirty="0" err="1" smtClean="0">
                <a:solidFill>
                  <a:prstClr val="white"/>
                </a:solidFill>
              </a:rPr>
              <a:t>scale_factor</a:t>
            </a:r>
            <a:r>
              <a:rPr lang="en-US" dirty="0" smtClean="0">
                <a:solidFill>
                  <a:prstClr val="white"/>
                </a:solidFill>
              </a:rPr>
              <a:t> used to store CMI.</a:t>
            </a:r>
          </a:p>
          <a:p>
            <a:pPr lvl="1"/>
            <a:r>
              <a:rPr lang="en-US" dirty="0" smtClean="0">
                <a:solidFill>
                  <a:prstClr val="white"/>
                </a:solidFill>
              </a:rPr>
              <a:t>In our Glance comparisons, we instructed the software to ignore differences greater than the </a:t>
            </a:r>
            <a:r>
              <a:rPr lang="en-US" dirty="0" err="1" smtClean="0">
                <a:solidFill>
                  <a:prstClr val="white"/>
                </a:solidFill>
              </a:rPr>
              <a:t>scale_factor</a:t>
            </a:r>
            <a:r>
              <a:rPr lang="en-US" dirty="0" smtClean="0">
                <a:solidFill>
                  <a:prstClr val="white"/>
                </a:solidFill>
              </a:rPr>
              <a:t>.</a:t>
            </a:r>
            <a:endParaRPr lang="en-US" dirty="0">
              <a:solidFill>
                <a:prstClr val="white"/>
              </a:solidFill>
            </a:endParaRP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7</a:t>
            </a:fld>
            <a:endParaRPr lang="en-US" altLang="en-US"/>
          </a:p>
        </p:txBody>
      </p:sp>
      <p:sp>
        <p:nvSpPr>
          <p:cNvPr id="6" name="Title 1"/>
          <p:cNvSpPr>
            <a:spLocks noGrp="1"/>
          </p:cNvSpPr>
          <p:nvPr>
            <p:ph type="title"/>
          </p:nvPr>
        </p:nvSpPr>
        <p:spPr>
          <a:xfrm>
            <a:off x="1406770" y="106361"/>
            <a:ext cx="6342184" cy="1143001"/>
          </a:xfrm>
        </p:spPr>
        <p:txBody>
          <a:bodyPr/>
          <a:lstStyle/>
          <a:p>
            <a:r>
              <a:rPr lang="en-US" sz="2400" dirty="0"/>
              <a:t>“quantitative consistency between the input L1b data and the output </a:t>
            </a:r>
            <a:r>
              <a:rPr lang="en-US" sz="2400" dirty="0" err="1"/>
              <a:t>reflectances</a:t>
            </a:r>
            <a:r>
              <a:rPr lang="en-US" sz="2400" dirty="0"/>
              <a:t>/brightness temperatures in the Imagery output</a:t>
            </a:r>
            <a:r>
              <a:rPr lang="en-US" sz="2400" dirty="0" smtClean="0"/>
              <a:t>.”</a:t>
            </a:r>
            <a:endParaRPr lang="en-US" sz="2400" dirty="0"/>
          </a:p>
        </p:txBody>
      </p:sp>
    </p:spTree>
    <p:extLst>
      <p:ext uri="{BB962C8B-B14F-4D97-AF65-F5344CB8AC3E}">
        <p14:creationId xmlns:p14="http://schemas.microsoft.com/office/powerpoint/2010/main" val="40838302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dirty="0" smtClean="0"/>
              <a:t>Co-Registration</a:t>
            </a:r>
            <a:r>
              <a:rPr lang="en-US" sz="2800" dirty="0" smtClean="0"/>
              <a:t/>
            </a:r>
            <a:br>
              <a:rPr lang="en-US" sz="2800" dirty="0" smtClean="0"/>
            </a:br>
            <a:r>
              <a:rPr lang="en-US" sz="1800" dirty="0" smtClean="0"/>
              <a:t>WR3868 (In Analysis) WR 3824 (DO.04.03.01)</a:t>
            </a:r>
            <a:endParaRPr lang="en-US" sz="4000"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70</a:t>
            </a:fld>
            <a:endParaRPr lang="en-US" altLang="en-US"/>
          </a:p>
        </p:txBody>
      </p:sp>
      <p:sp>
        <p:nvSpPr>
          <p:cNvPr id="21" name="Content Placeholder 2"/>
          <p:cNvSpPr>
            <a:spLocks noGrp="1"/>
          </p:cNvSpPr>
          <p:nvPr>
            <p:ph idx="1"/>
          </p:nvPr>
        </p:nvSpPr>
        <p:spPr>
          <a:xfrm>
            <a:off x="457200" y="1165059"/>
            <a:ext cx="8229600" cy="4525962"/>
          </a:xfrm>
        </p:spPr>
        <p:txBody>
          <a:bodyPr/>
          <a:lstStyle/>
          <a:p>
            <a:pPr marL="233363" indent="-233363"/>
            <a:r>
              <a:rPr lang="en-US" sz="2000" dirty="0" smtClean="0"/>
              <a:t>There have been co-registration problems between the bands, sometimes as much as 8km.</a:t>
            </a:r>
          </a:p>
          <a:p>
            <a:pPr marL="233363" indent="-233363"/>
            <a:r>
              <a:rPr lang="en-US" sz="2000" dirty="0" smtClean="0"/>
              <a:t>This problem may be resolved with DO.04.03.01 (2/17/17)</a:t>
            </a:r>
            <a:endParaRPr lang="en-US" sz="1800" dirty="0" smtClean="0"/>
          </a:p>
          <a:p>
            <a:pPr marL="233363" indent="-233363"/>
            <a:r>
              <a:rPr lang="en-US" sz="2000" dirty="0" smtClean="0"/>
              <a:t>Initial look at post-2/17 data we got mixed results.  </a:t>
            </a:r>
          </a:p>
          <a:p>
            <a:pPr marL="633413" lvl="1" indent="-233363"/>
            <a:r>
              <a:rPr lang="en-US" sz="1800" dirty="0" smtClean="0"/>
              <a:t>Maybe some software is incorrectly comparing ½km to 1km and 1km to 2km bands.  How one downscales to compare the higher spatial resolution bands to lower spatial resolution bands makes a difference in whether there appear to be shifts.  Sub-sampling from </a:t>
            </a:r>
            <a:r>
              <a:rPr lang="en-US" sz="1800" dirty="0"/>
              <a:t>½</a:t>
            </a:r>
            <a:r>
              <a:rPr lang="en-US" sz="1800" dirty="0" smtClean="0"/>
              <a:t>km or from 1km to 2km will cause the appearance of a shift.  Averaging creates less of an apparent shift. </a:t>
            </a:r>
          </a:p>
          <a:p>
            <a:pPr marL="633413" lvl="1" indent="-233363"/>
            <a:r>
              <a:rPr lang="en-US" sz="1800" dirty="0" smtClean="0"/>
              <a:t>Initially it appears that the patch fixed the most apparent co-registration errors between similar bands (2km vs 2km and 1km vs 1km).</a:t>
            </a:r>
          </a:p>
          <a:p>
            <a:pPr marL="233363" indent="-233363"/>
            <a:endParaRPr lang="en-US" sz="2000" dirty="0" smtClean="0"/>
          </a:p>
          <a:p>
            <a:pPr marL="233363" indent="-233363"/>
            <a:r>
              <a:rPr lang="en-US" sz="2000" dirty="0" smtClean="0"/>
              <a:t>All Navigation errors are difficult to assess with </a:t>
            </a:r>
            <a:r>
              <a:rPr lang="en-US" sz="2000" dirty="0" err="1" smtClean="0"/>
              <a:t>Kalman</a:t>
            </a:r>
            <a:r>
              <a:rPr lang="en-US" sz="2000" dirty="0" smtClean="0"/>
              <a:t> Filter issues ongoing and frequent PLT events that disrupt the system.</a:t>
            </a:r>
          </a:p>
        </p:txBody>
      </p:sp>
    </p:spTree>
    <p:extLst>
      <p:ext uri="{BB962C8B-B14F-4D97-AF65-F5344CB8AC3E}">
        <p14:creationId xmlns:p14="http://schemas.microsoft.com/office/powerpoint/2010/main" val="1622426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All Navigation errors are difficult to assess with </a:t>
            </a:r>
            <a:r>
              <a:rPr lang="en-US" dirty="0" err="1"/>
              <a:t>Kalman</a:t>
            </a:r>
            <a:r>
              <a:rPr lang="en-US" dirty="0"/>
              <a:t> Filter issues ongoing and frequent PLT events that disrupt the system.</a:t>
            </a:r>
          </a:p>
          <a:p>
            <a:r>
              <a:rPr lang="en-US" dirty="0" smtClean="0"/>
              <a:t>When sufficiently zoomed in, we typically see navigation errors in most of our loops.</a:t>
            </a:r>
          </a:p>
        </p:txBody>
      </p:sp>
      <p:sp>
        <p:nvSpPr>
          <p:cNvPr id="2" name="Title 1"/>
          <p:cNvSpPr>
            <a:spLocks noGrp="1"/>
          </p:cNvSpPr>
          <p:nvPr>
            <p:ph type="title"/>
          </p:nvPr>
        </p:nvSpPr>
        <p:spPr/>
        <p:txBody>
          <a:bodyPr/>
          <a:lstStyle/>
          <a:p>
            <a:r>
              <a:rPr lang="en-US" dirty="0" smtClean="0"/>
              <a:t>Image to Image Navigation</a:t>
            </a:r>
            <a:br>
              <a:rPr lang="en-US" dirty="0" smtClean="0"/>
            </a:br>
            <a:r>
              <a:rPr lang="en-US" sz="1800" dirty="0" smtClean="0"/>
              <a:t>WRs associated with </a:t>
            </a:r>
            <a:r>
              <a:rPr lang="en-US" sz="1800" dirty="0" err="1" smtClean="0"/>
              <a:t>Nav</a:t>
            </a:r>
            <a:r>
              <a:rPr lang="en-US" sz="1800" dirty="0" smtClean="0"/>
              <a:t>: 3953, 3641, 3898 </a:t>
            </a:r>
            <a:endParaRPr lang="en-US" sz="1800" dirty="0"/>
          </a:p>
        </p:txBody>
      </p:sp>
      <p:sp>
        <p:nvSpPr>
          <p:cNvPr id="4" name="Footer Placeholder 3"/>
          <p:cNvSpPr>
            <a:spLocks noGrp="1"/>
          </p:cNvSpPr>
          <p:nvPr>
            <p:ph type="ftr" sz="quarter" idx="11"/>
          </p:nvPr>
        </p:nvSpPr>
        <p:spPr>
          <a:xfrm>
            <a:off x="636422" y="6356350"/>
            <a:ext cx="7739482" cy="365125"/>
          </a:xfrm>
        </p:spPr>
        <p:txBody>
          <a:bodyPr/>
          <a:lstStyle/>
          <a:p>
            <a:pPr>
              <a:defRPr/>
            </a:pPr>
            <a:r>
              <a:rPr lang="en-US" dirty="0" smtClean="0"/>
              <a:t>These GOES-16 data are preliminary, non-operational data and are undergoing testing. Users bear all responsibility for inspecting the data prior to use and for the manner in which the data are utilized.</a:t>
            </a: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71</a:t>
            </a:fld>
            <a:endParaRPr lang="en-US" altLang="en-US"/>
          </a:p>
        </p:txBody>
      </p:sp>
    </p:spTree>
    <p:extLst>
      <p:ext uri="{BB962C8B-B14F-4D97-AF65-F5344CB8AC3E}">
        <p14:creationId xmlns:p14="http://schemas.microsoft.com/office/powerpoint/2010/main" val="40189779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91" y="2227338"/>
            <a:ext cx="4789018" cy="3591764"/>
          </a:xfrm>
          <a:prstGeom prst="rect">
            <a:avLst/>
          </a:prstGeom>
        </p:spPr>
      </p:pic>
      <p:sp>
        <p:nvSpPr>
          <p:cNvPr id="2" name="Title 1"/>
          <p:cNvSpPr>
            <a:spLocks noGrp="1"/>
          </p:cNvSpPr>
          <p:nvPr>
            <p:ph type="title"/>
          </p:nvPr>
        </p:nvSpPr>
        <p:spPr>
          <a:xfrm>
            <a:off x="457200" y="22058"/>
            <a:ext cx="8229600" cy="1143001"/>
          </a:xfrm>
        </p:spPr>
        <p:txBody>
          <a:bodyPr/>
          <a:lstStyle/>
          <a:p>
            <a:r>
              <a:rPr lang="en-US" dirty="0" smtClean="0"/>
              <a:t>Striping</a:t>
            </a:r>
            <a:endParaRPr lang="en-US" sz="1600"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72</a:t>
            </a:fld>
            <a:endParaRPr lang="en-US" altLang="en-US"/>
          </a:p>
        </p:txBody>
      </p:sp>
      <p:sp>
        <p:nvSpPr>
          <p:cNvPr id="22" name="Footer Placeholder 7"/>
          <p:cNvSpPr>
            <a:spLocks noGrp="1"/>
          </p:cNvSpPr>
          <p:nvPr>
            <p:ph type="ftr" sz="quarter" idx="11"/>
          </p:nvPr>
        </p:nvSpPr>
        <p:spPr>
          <a:xfrm>
            <a:off x="650788" y="6455206"/>
            <a:ext cx="7825946" cy="365125"/>
          </a:xfrm>
        </p:spPr>
        <p:txBody>
          <a:bodyPr/>
          <a:lstStyle/>
          <a:p>
            <a:pPr>
              <a:defRPr/>
            </a:pPr>
            <a:r>
              <a:rPr lang="en-US" dirty="0" smtClean="0"/>
              <a:t>These GOES-16 data are preliminary, non-operational data and are undergoing testing. </a:t>
            </a:r>
          </a:p>
          <a:p>
            <a:pPr>
              <a:defRPr/>
            </a:pPr>
            <a:r>
              <a:rPr lang="en-US" dirty="0" smtClean="0"/>
              <a:t>Users bear all responsibility for inspecting the data prior to use and for the manner in which the data are utilized.</a:t>
            </a:r>
            <a:endParaRPr lang="en-US" dirty="0"/>
          </a:p>
        </p:txBody>
      </p:sp>
      <p:sp>
        <p:nvSpPr>
          <p:cNvPr id="21" name="Content Placeholder 2"/>
          <p:cNvSpPr>
            <a:spLocks noGrp="1"/>
          </p:cNvSpPr>
          <p:nvPr>
            <p:ph idx="1"/>
          </p:nvPr>
        </p:nvSpPr>
        <p:spPr>
          <a:xfrm>
            <a:off x="457200" y="997103"/>
            <a:ext cx="8229600" cy="4525962"/>
          </a:xfrm>
        </p:spPr>
        <p:txBody>
          <a:bodyPr/>
          <a:lstStyle/>
          <a:p>
            <a:pPr marL="233363" indent="-233363"/>
            <a:r>
              <a:rPr lang="en-US" sz="2400" dirty="0" smtClean="0"/>
              <a:t>Striping and banding have both occurred multiple times a day and have been seen in every band.</a:t>
            </a:r>
          </a:p>
          <a:p>
            <a:pPr marL="233363" indent="-233363"/>
            <a:r>
              <a:rPr lang="en-US" sz="2400" dirty="0" smtClean="0"/>
              <a:t>Seems less pervasive after 2/17 patch, but not eliminated...</a:t>
            </a:r>
          </a:p>
        </p:txBody>
      </p:sp>
      <p:sp>
        <p:nvSpPr>
          <p:cNvPr id="3" name="TextBox 2"/>
          <p:cNvSpPr txBox="1"/>
          <p:nvPr/>
        </p:nvSpPr>
        <p:spPr>
          <a:xfrm>
            <a:off x="6966509" y="4612094"/>
            <a:ext cx="1931213" cy="646331"/>
          </a:xfrm>
          <a:prstGeom prst="rect">
            <a:avLst/>
          </a:prstGeom>
          <a:noFill/>
        </p:spPr>
        <p:txBody>
          <a:bodyPr wrap="square" rtlCol="0">
            <a:spAutoFit/>
          </a:bodyPr>
          <a:lstStyle/>
          <a:p>
            <a:r>
              <a:rPr lang="en-US" dirty="0" smtClean="0">
                <a:solidFill>
                  <a:schemeClr val="bg1"/>
                </a:solidFill>
              </a:rPr>
              <a:t>20 Feb 2017</a:t>
            </a:r>
          </a:p>
          <a:p>
            <a:r>
              <a:rPr lang="en-US" dirty="0" smtClean="0">
                <a:solidFill>
                  <a:schemeClr val="bg1"/>
                </a:solidFill>
              </a:rPr>
              <a:t>17:32:50 UTC</a:t>
            </a:r>
            <a:endParaRPr lang="en-US" dirty="0">
              <a:solidFill>
                <a:schemeClr val="bg1"/>
              </a:solidFill>
            </a:endParaRPr>
          </a:p>
        </p:txBody>
      </p:sp>
      <p:cxnSp>
        <p:nvCxnSpPr>
          <p:cNvPr id="9" name="Straight Arrow Connector 8"/>
          <p:cNvCxnSpPr/>
          <p:nvPr/>
        </p:nvCxnSpPr>
        <p:spPr>
          <a:xfrm flipH="1">
            <a:off x="6966509" y="5258425"/>
            <a:ext cx="965607"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5608225" y="2302252"/>
            <a:ext cx="1358284" cy="369332"/>
          </a:xfrm>
          <a:prstGeom prst="rect">
            <a:avLst/>
          </a:prstGeom>
          <a:noFill/>
        </p:spPr>
        <p:txBody>
          <a:bodyPr wrap="square" rtlCol="0">
            <a:spAutoFit/>
          </a:bodyPr>
          <a:lstStyle/>
          <a:p>
            <a:r>
              <a:rPr lang="en-US" dirty="0" smtClean="0">
                <a:solidFill>
                  <a:schemeClr val="bg1"/>
                </a:solidFill>
              </a:rPr>
              <a:t>Band 12</a:t>
            </a:r>
            <a:endParaRPr lang="en-US" dirty="0">
              <a:solidFill>
                <a:schemeClr val="bg1"/>
              </a:solidFill>
            </a:endParaRPr>
          </a:p>
        </p:txBody>
      </p:sp>
    </p:spTree>
    <p:extLst>
      <p:ext uri="{BB962C8B-B14F-4D97-AF65-F5344CB8AC3E}">
        <p14:creationId xmlns:p14="http://schemas.microsoft.com/office/powerpoint/2010/main" val="38888047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dirty="0" smtClean="0"/>
              <a:t>Stray Light</a:t>
            </a:r>
            <a:endParaRPr lang="en-US" dirty="0"/>
          </a:p>
        </p:txBody>
      </p:sp>
      <p:sp>
        <p:nvSpPr>
          <p:cNvPr id="20" name="TextBox 19"/>
          <p:cNvSpPr txBox="1"/>
          <p:nvPr/>
        </p:nvSpPr>
        <p:spPr>
          <a:xfrm>
            <a:off x="659028" y="6029659"/>
            <a:ext cx="7478044" cy="646331"/>
          </a:xfrm>
          <a:prstGeom prst="rect">
            <a:avLst/>
          </a:prstGeom>
          <a:noFill/>
        </p:spPr>
        <p:txBody>
          <a:bodyPr wrap="square" rtlCol="0">
            <a:spAutoFit/>
          </a:bodyPr>
          <a:lstStyle/>
          <a:p>
            <a:pPr algn="ctr"/>
            <a:r>
              <a:rPr lang="en-US" b="1" dirty="0" smtClean="0">
                <a:solidFill>
                  <a:srgbClr val="FFFF00"/>
                </a:solidFill>
              </a:rPr>
              <a:t>This probably would not hold up provisional and may not be easy to fix or mitigate, but should at least be a longer term goal to improve.</a:t>
            </a:r>
            <a:endParaRPr lang="en-US" b="1" dirty="0">
              <a:solidFill>
                <a:srgbClr val="FFFF00"/>
              </a:solidFill>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73</a:t>
            </a:fld>
            <a:endParaRPr lang="en-US" altLang="en-US"/>
          </a:p>
        </p:txBody>
      </p:sp>
      <p:sp>
        <p:nvSpPr>
          <p:cNvPr id="21" name="Content Placeholder 2"/>
          <p:cNvSpPr>
            <a:spLocks noGrp="1"/>
          </p:cNvSpPr>
          <p:nvPr>
            <p:ph idx="1"/>
          </p:nvPr>
        </p:nvSpPr>
        <p:spPr>
          <a:xfrm>
            <a:off x="457200" y="1465263"/>
            <a:ext cx="8229600" cy="4525962"/>
          </a:xfrm>
        </p:spPr>
        <p:txBody>
          <a:bodyPr/>
          <a:lstStyle/>
          <a:p>
            <a:pPr marL="233363" indent="-233363"/>
            <a:r>
              <a:rPr lang="en-US" sz="2400" dirty="0" smtClean="0"/>
              <a:t>Stray Light occurs at night, evident in visible/NIR bands.</a:t>
            </a:r>
            <a:endParaRPr lang="en-US" sz="2000" dirty="0" smtClean="0"/>
          </a:p>
          <a:p>
            <a:pPr marL="633413" lvl="1" indent="-233363"/>
            <a:r>
              <a:rPr lang="en-US" sz="2000" dirty="0" smtClean="0"/>
              <a:t>The NIR bands can be used for hot/bright spot detection at night and this problem should not be dismissed based on “nobody uses visible/NIR at night.”</a:t>
            </a:r>
          </a:p>
          <a:p>
            <a:pPr marL="633413" lvl="1" indent="-233363"/>
            <a:r>
              <a:rPr lang="en-US" sz="2000" dirty="0" smtClean="0"/>
              <a:t>When looking at a full disk image, it is almost never night everywhere on the full disk and stray light in one part of the image can impact images in multiple ways.</a:t>
            </a:r>
          </a:p>
          <a:p>
            <a:pPr marL="633413" lvl="1" indent="-233363"/>
            <a:r>
              <a:rPr lang="en-US" sz="2000" dirty="0" smtClean="0"/>
              <a:t>There is no requirement for visible/NIR band use at night.</a:t>
            </a:r>
          </a:p>
          <a:p>
            <a:pPr marL="233363" indent="-233363"/>
            <a:r>
              <a:rPr lang="en-US" sz="2400" dirty="0" smtClean="0"/>
              <a:t>Stray light sometimes also is evident in the 3.9um band at night.</a:t>
            </a:r>
            <a:endParaRPr lang="en-US" sz="2000" dirty="0" smtClean="0"/>
          </a:p>
          <a:p>
            <a:pPr marL="233363" indent="-233363"/>
            <a:endParaRPr lang="en-US" sz="2400" dirty="0" smtClean="0"/>
          </a:p>
        </p:txBody>
      </p:sp>
    </p:spTree>
    <p:extLst>
      <p:ext uri="{BB962C8B-B14F-4D97-AF65-F5344CB8AC3E}">
        <p14:creationId xmlns:p14="http://schemas.microsoft.com/office/powerpoint/2010/main" val="17864159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6_ABI_1X1_BAND7_960x1280_B7_00003_2017061_054008_0001PANE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441097" y="5625388"/>
            <a:ext cx="1813253" cy="369332"/>
          </a:xfrm>
          <a:prstGeom prst="rect">
            <a:avLst/>
          </a:prstGeom>
          <a:noFill/>
        </p:spPr>
        <p:txBody>
          <a:bodyPr wrap="none" rtlCol="0">
            <a:spAutoFit/>
          </a:bodyPr>
          <a:lstStyle/>
          <a:p>
            <a:r>
              <a:rPr lang="en-US" dirty="0"/>
              <a:t>“cookie monster”</a:t>
            </a:r>
          </a:p>
        </p:txBody>
      </p:sp>
    </p:spTree>
    <p:extLst>
      <p:ext uri="{BB962C8B-B14F-4D97-AF65-F5344CB8AC3E}">
        <p14:creationId xmlns:p14="http://schemas.microsoft.com/office/powerpoint/2010/main" val="221552916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6_ABI_1X1_BAND5_960x1280_B5_00003_2017061_054008_0001PANE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2121026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6_ABI_1X1_BAND1_960x1280_B1_00003_2017061_054008_0001PANE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20347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6_ABI_1X1_BAND7TDIFF_960x1280_Bk_00003_2017061_054008_0001PANE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891251" y="9435"/>
            <a:ext cx="2252749" cy="1200329"/>
          </a:xfrm>
          <a:prstGeom prst="rect">
            <a:avLst/>
          </a:prstGeom>
          <a:noFill/>
        </p:spPr>
        <p:txBody>
          <a:bodyPr wrap="square" rtlCol="0">
            <a:spAutoFit/>
          </a:bodyPr>
          <a:lstStyle/>
          <a:p>
            <a:r>
              <a:rPr lang="en-US" dirty="0" smtClean="0">
                <a:solidFill>
                  <a:schemeClr val="bg1"/>
                </a:solidFill>
              </a:rPr>
              <a:t>3.9um Brightness Temperature Difference Image (5:40UTC-5:25UTC)</a:t>
            </a:r>
            <a:endParaRPr lang="en-US" dirty="0">
              <a:solidFill>
                <a:schemeClr val="bg1"/>
              </a:solidFill>
            </a:endParaRPr>
          </a:p>
        </p:txBody>
      </p:sp>
    </p:spTree>
    <p:extLst>
      <p:ext uri="{BB962C8B-B14F-4D97-AF65-F5344CB8AC3E}">
        <p14:creationId xmlns:p14="http://schemas.microsoft.com/office/powerpoint/2010/main" val="234738559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6_ABI_1X1_BAND7_960x1280_B7_00003_2017061_054008_0001PANE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441097" y="5625388"/>
            <a:ext cx="1813253" cy="369332"/>
          </a:xfrm>
          <a:prstGeom prst="rect">
            <a:avLst/>
          </a:prstGeom>
          <a:noFill/>
        </p:spPr>
        <p:txBody>
          <a:bodyPr wrap="none" rtlCol="0">
            <a:spAutoFit/>
          </a:bodyPr>
          <a:lstStyle/>
          <a:p>
            <a:r>
              <a:rPr lang="en-US" dirty="0"/>
              <a:t>“cookie monster”</a:t>
            </a:r>
          </a:p>
        </p:txBody>
      </p:sp>
    </p:spTree>
    <p:extLst>
      <p:ext uri="{BB962C8B-B14F-4D97-AF65-F5344CB8AC3E}">
        <p14:creationId xmlns:p14="http://schemas.microsoft.com/office/powerpoint/2010/main" val="11994226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79598"/>
            <a:ext cx="4579928" cy="3168728"/>
          </a:xfrm>
          <a:prstGeom prst="rect">
            <a:avLst/>
          </a:prstGeom>
        </p:spPr>
      </p:pic>
      <p:sp>
        <p:nvSpPr>
          <p:cNvPr id="2" name="Title 1"/>
          <p:cNvSpPr>
            <a:spLocks noGrp="1"/>
          </p:cNvSpPr>
          <p:nvPr>
            <p:ph type="title"/>
          </p:nvPr>
        </p:nvSpPr>
        <p:spPr>
          <a:xfrm>
            <a:off x="457200" y="187434"/>
            <a:ext cx="8229600" cy="1143001"/>
          </a:xfrm>
        </p:spPr>
        <p:txBody>
          <a:bodyPr/>
          <a:lstStyle/>
          <a:p>
            <a:r>
              <a:rPr lang="en-US" sz="3400" dirty="0" smtClean="0"/>
              <a:t>Imagery: near –IR uses at night</a:t>
            </a:r>
            <a:r>
              <a:rPr lang="en-US" sz="3400" dirty="0"/>
              <a:t/>
            </a:r>
            <a:br>
              <a:rPr lang="en-US" sz="3400" dirty="0"/>
            </a:br>
            <a:r>
              <a:rPr lang="en-US" sz="3400" dirty="0" smtClean="0"/>
              <a:t>Refineries/Fires (bands 5, 6, 7)</a:t>
            </a:r>
            <a:endParaRPr lang="en-US" sz="3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1200" cap="none" spc="0" normalizeH="0" baseline="0" noProof="0" smtClean="0">
                <a:ln>
                  <a:noFill/>
                </a:ln>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200" b="0" i="0" u="none" strike="noStrike" kern="1200" cap="none" spc="0" normalizeH="0" baseline="0" noProof="0" dirty="0">
              <a:ln>
                <a:noFill/>
              </a:ln>
              <a:effectLst/>
              <a:uLnTx/>
              <a:uFillTx/>
              <a:latin typeface="Calibri"/>
              <a:ea typeface="+mn-ea"/>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244279"/>
            <a:ext cx="4579928" cy="316872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103" y="3244279"/>
            <a:ext cx="4579928" cy="3168728"/>
          </a:xfrm>
          <a:prstGeom prst="rect">
            <a:avLst/>
          </a:prstGeom>
        </p:spPr>
      </p:pic>
      <p:sp>
        <p:nvSpPr>
          <p:cNvPr id="5" name="Oval 4"/>
          <p:cNvSpPr/>
          <p:nvPr/>
        </p:nvSpPr>
        <p:spPr>
          <a:xfrm>
            <a:off x="3462144" y="4714009"/>
            <a:ext cx="1031443" cy="75346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1" name="Oval 10"/>
          <p:cNvSpPr/>
          <p:nvPr/>
        </p:nvSpPr>
        <p:spPr>
          <a:xfrm>
            <a:off x="1538246" y="4128793"/>
            <a:ext cx="803453" cy="58521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 name="TextBox 5"/>
          <p:cNvSpPr txBox="1"/>
          <p:nvPr/>
        </p:nvSpPr>
        <p:spPr>
          <a:xfrm>
            <a:off x="1766803" y="4689658"/>
            <a:ext cx="1846906" cy="646331"/>
          </a:xfrm>
          <a:prstGeom prst="rect">
            <a:avLst/>
          </a:prstGeom>
          <a:noFill/>
        </p:spPr>
        <p:txBody>
          <a:bodyPr wrap="square" rtlCol="0">
            <a:spAutoFit/>
          </a:bodyPr>
          <a:lstStyle/>
          <a:p>
            <a:r>
              <a:rPr lang="en-US" dirty="0" smtClean="0">
                <a:solidFill>
                  <a:schemeClr val="bg1"/>
                </a:solidFill>
              </a:rPr>
              <a:t>Refinery</a:t>
            </a:r>
          </a:p>
          <a:p>
            <a:r>
              <a:rPr lang="en-US" dirty="0">
                <a:solidFill>
                  <a:schemeClr val="bg1"/>
                </a:solidFill>
              </a:rPr>
              <a:t> </a:t>
            </a:r>
            <a:r>
              <a:rPr lang="en-US" dirty="0" smtClean="0">
                <a:solidFill>
                  <a:schemeClr val="bg1"/>
                </a:solidFill>
              </a:rPr>
              <a:t>                     Fires</a:t>
            </a:r>
            <a:endParaRPr lang="en-US" dirty="0">
              <a:solidFill>
                <a:schemeClr val="bg1"/>
              </a:solidFill>
            </a:endParaRPr>
          </a:p>
        </p:txBody>
      </p:sp>
      <p:sp>
        <p:nvSpPr>
          <p:cNvPr id="3" name="TextBox 2"/>
          <p:cNvSpPr txBox="1"/>
          <p:nvPr/>
        </p:nvSpPr>
        <p:spPr>
          <a:xfrm>
            <a:off x="212103" y="5886313"/>
            <a:ext cx="1547860" cy="276999"/>
          </a:xfrm>
          <a:prstGeom prst="rect">
            <a:avLst/>
          </a:prstGeom>
          <a:noFill/>
        </p:spPr>
        <p:txBody>
          <a:bodyPr wrap="none" rtlCol="0">
            <a:spAutoFit/>
          </a:bodyPr>
          <a:lstStyle/>
          <a:p>
            <a:r>
              <a:rPr lang="en-US" sz="1200" dirty="0" smtClean="0">
                <a:solidFill>
                  <a:schemeClr val="bg1"/>
                </a:solidFill>
              </a:rPr>
              <a:t>William </a:t>
            </a:r>
            <a:r>
              <a:rPr lang="en-US" sz="1200" dirty="0" err="1" smtClean="0">
                <a:solidFill>
                  <a:schemeClr val="bg1"/>
                </a:solidFill>
              </a:rPr>
              <a:t>Straka</a:t>
            </a:r>
            <a:r>
              <a:rPr lang="en-US" sz="1200" dirty="0" smtClean="0">
                <a:solidFill>
                  <a:schemeClr val="bg1"/>
                </a:solidFill>
              </a:rPr>
              <a:t>, CIMSS</a:t>
            </a:r>
            <a:endParaRPr lang="en-US" sz="1200" dirty="0">
              <a:solidFill>
                <a:schemeClr val="bg1"/>
              </a:solidFill>
            </a:endParaRPr>
          </a:p>
        </p:txBody>
      </p:sp>
      <p:sp>
        <p:nvSpPr>
          <p:cNvPr id="12" name="Footer Placeholder 7"/>
          <p:cNvSpPr>
            <a:spLocks noGrp="1"/>
          </p:cNvSpPr>
          <p:nvPr>
            <p:ph type="ftr" sz="quarter" idx="11"/>
          </p:nvPr>
        </p:nvSpPr>
        <p:spPr>
          <a:xfrm>
            <a:off x="650788" y="6455206"/>
            <a:ext cx="7825946" cy="365125"/>
          </a:xfrm>
        </p:spPr>
        <p:txBody>
          <a:bodyPr/>
          <a:lstStyle/>
          <a:p>
            <a:pPr>
              <a:defRPr/>
            </a:pPr>
            <a:r>
              <a:rPr lang="en-US" dirty="0" smtClean="0"/>
              <a:t>These GOES-16 data are preliminary, non-operational data and are undergoing testing. </a:t>
            </a:r>
          </a:p>
          <a:p>
            <a:pPr>
              <a:defRPr/>
            </a:pPr>
            <a:r>
              <a:rPr lang="en-US" dirty="0" smtClean="0"/>
              <a:t>Users bear all responsibility for inspecting the data prior to use and for the manner in which the data are utilized.</a:t>
            </a:r>
            <a:endParaRPr lang="en-US" dirty="0"/>
          </a:p>
        </p:txBody>
      </p:sp>
      <p:sp>
        <p:nvSpPr>
          <p:cNvPr id="7" name="TextBox 6"/>
          <p:cNvSpPr txBox="1"/>
          <p:nvPr/>
        </p:nvSpPr>
        <p:spPr>
          <a:xfrm>
            <a:off x="6100877" y="2048256"/>
            <a:ext cx="2150669" cy="646331"/>
          </a:xfrm>
          <a:prstGeom prst="rect">
            <a:avLst/>
          </a:prstGeom>
          <a:noFill/>
        </p:spPr>
        <p:txBody>
          <a:bodyPr wrap="square" rtlCol="0">
            <a:spAutoFit/>
          </a:bodyPr>
          <a:lstStyle/>
          <a:p>
            <a:r>
              <a:rPr lang="en-US" dirty="0" smtClean="0">
                <a:solidFill>
                  <a:schemeClr val="bg1"/>
                </a:solidFill>
              </a:rPr>
              <a:t>Northern coast of Venezuela….</a:t>
            </a:r>
            <a:endParaRPr lang="en-US" dirty="0">
              <a:solidFill>
                <a:schemeClr val="bg1"/>
              </a:solidFill>
            </a:endParaRPr>
          </a:p>
        </p:txBody>
      </p:sp>
      <p:sp>
        <p:nvSpPr>
          <p:cNvPr id="13" name="Oval 12"/>
          <p:cNvSpPr/>
          <p:nvPr/>
        </p:nvSpPr>
        <p:spPr>
          <a:xfrm>
            <a:off x="3212208" y="2626768"/>
            <a:ext cx="1031443" cy="75346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4" name="Oval 13"/>
          <p:cNvSpPr/>
          <p:nvPr/>
        </p:nvSpPr>
        <p:spPr>
          <a:xfrm>
            <a:off x="1288310" y="2041552"/>
            <a:ext cx="803453" cy="58521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5" name="Oval 14"/>
          <p:cNvSpPr/>
          <p:nvPr/>
        </p:nvSpPr>
        <p:spPr>
          <a:xfrm>
            <a:off x="7798839" y="4714009"/>
            <a:ext cx="1031443" cy="75346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6" name="Oval 15"/>
          <p:cNvSpPr/>
          <p:nvPr/>
        </p:nvSpPr>
        <p:spPr>
          <a:xfrm>
            <a:off x="5874941" y="4128793"/>
            <a:ext cx="803453" cy="58521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6531545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Scales and Offsets</a:t>
            </a:r>
            <a:endParaRPr lang="en-US" dirty="0"/>
          </a:p>
        </p:txBody>
      </p:sp>
      <p:graphicFrame>
        <p:nvGraphicFramePr>
          <p:cNvPr id="7" name="Content Placeholder 6"/>
          <p:cNvGraphicFramePr>
            <a:graphicFrameLocks noGrp="1"/>
          </p:cNvGraphicFramePr>
          <p:nvPr>
            <p:ph idx="1"/>
            <p:extLst/>
          </p:nvPr>
        </p:nvGraphicFramePr>
        <p:xfrm>
          <a:off x="1276350" y="1160464"/>
          <a:ext cx="6591300" cy="5392736"/>
        </p:xfrm>
        <a:graphic>
          <a:graphicData uri="http://schemas.openxmlformats.org/drawingml/2006/table">
            <a:tbl>
              <a:tblPr firstRow="1" bandRow="1">
                <a:tableStyleId>{5C22544A-7EE6-4342-B048-85BDC9FD1C3A}</a:tableStyleId>
              </a:tblPr>
              <a:tblGrid>
                <a:gridCol w="685800">
                  <a:extLst>
                    <a:ext uri="{9D8B030D-6E8A-4147-A177-3AD203B41FA5}">
                      <a16:colId xmlns="" xmlns:a16="http://schemas.microsoft.com/office/drawing/2014/main" val="20000"/>
                    </a:ext>
                  </a:extLst>
                </a:gridCol>
                <a:gridCol w="1476375">
                  <a:extLst>
                    <a:ext uri="{9D8B030D-6E8A-4147-A177-3AD203B41FA5}">
                      <a16:colId xmlns="" xmlns:a16="http://schemas.microsoft.com/office/drawing/2014/main" val="20001"/>
                    </a:ext>
                  </a:extLst>
                </a:gridCol>
                <a:gridCol w="1476375">
                  <a:extLst>
                    <a:ext uri="{9D8B030D-6E8A-4147-A177-3AD203B41FA5}">
                      <a16:colId xmlns="" xmlns:a16="http://schemas.microsoft.com/office/drawing/2014/main" val="20002"/>
                    </a:ext>
                  </a:extLst>
                </a:gridCol>
                <a:gridCol w="1476375">
                  <a:extLst>
                    <a:ext uri="{9D8B030D-6E8A-4147-A177-3AD203B41FA5}">
                      <a16:colId xmlns="" xmlns:a16="http://schemas.microsoft.com/office/drawing/2014/main" val="20003"/>
                    </a:ext>
                  </a:extLst>
                </a:gridCol>
                <a:gridCol w="1476375">
                  <a:extLst>
                    <a:ext uri="{9D8B030D-6E8A-4147-A177-3AD203B41FA5}">
                      <a16:colId xmlns="" xmlns:a16="http://schemas.microsoft.com/office/drawing/2014/main" val="20004"/>
                    </a:ext>
                  </a:extLst>
                </a:gridCol>
              </a:tblGrid>
              <a:tr h="525104">
                <a:tc>
                  <a:txBody>
                    <a:bodyPr/>
                    <a:lstStyle/>
                    <a:p>
                      <a:r>
                        <a:rPr lang="en-US" sz="1400" dirty="0" smtClean="0"/>
                        <a:t>Band</a:t>
                      </a:r>
                      <a:endParaRPr lang="en-US" sz="1400" dirty="0"/>
                    </a:p>
                  </a:txBody>
                  <a:tcPr anchor="ctr"/>
                </a:tc>
                <a:tc>
                  <a:txBody>
                    <a:bodyPr/>
                    <a:lstStyle/>
                    <a:p>
                      <a:r>
                        <a:rPr lang="en-US" sz="1400" dirty="0" smtClean="0"/>
                        <a:t>CMI: </a:t>
                      </a:r>
                      <a:r>
                        <a:rPr lang="en-US" sz="1400" dirty="0" err="1" smtClean="0"/>
                        <a:t>scale_factor</a:t>
                      </a:r>
                      <a:endParaRPr lang="en-US" sz="1400" dirty="0"/>
                    </a:p>
                  </a:txBody>
                  <a:tcPr anchor="ctr"/>
                </a:tc>
                <a:tc>
                  <a:txBody>
                    <a:bodyPr/>
                    <a:lstStyle/>
                    <a:p>
                      <a:r>
                        <a:rPr lang="en-US" sz="1400" dirty="0" smtClean="0"/>
                        <a:t>CMI:</a:t>
                      </a:r>
                      <a:r>
                        <a:rPr lang="en-US" sz="1400" baseline="0" dirty="0" smtClean="0"/>
                        <a:t> </a:t>
                      </a:r>
                      <a:r>
                        <a:rPr lang="en-US" sz="1400" baseline="0" dirty="0" err="1" smtClean="0"/>
                        <a:t>add_offset</a:t>
                      </a:r>
                      <a:endParaRPr lang="en-US" sz="1400" dirty="0"/>
                    </a:p>
                  </a:txBody>
                  <a:tcPr anchor="ctr"/>
                </a:tc>
                <a:tc>
                  <a:txBody>
                    <a:bodyPr/>
                    <a:lstStyle/>
                    <a:p>
                      <a:r>
                        <a:rPr lang="en-US" sz="1400" dirty="0" smtClean="0"/>
                        <a:t>Rad: </a:t>
                      </a:r>
                      <a:r>
                        <a:rPr lang="en-US" sz="1400" dirty="0" err="1" smtClean="0"/>
                        <a:t>scale_factor</a:t>
                      </a:r>
                      <a:endParaRPr lang="en-US" sz="1400" dirty="0"/>
                    </a:p>
                  </a:txBody>
                  <a:tcPr anchor="ctr"/>
                </a:tc>
                <a:tc>
                  <a:txBody>
                    <a:bodyPr/>
                    <a:lstStyle/>
                    <a:p>
                      <a:r>
                        <a:rPr lang="en-US" sz="1400" dirty="0" smtClean="0"/>
                        <a:t>Rad: </a:t>
                      </a:r>
                      <a:r>
                        <a:rPr lang="en-US" sz="1400" dirty="0" err="1" smtClean="0"/>
                        <a:t>add_offset</a:t>
                      </a:r>
                      <a:endParaRPr lang="en-US" sz="1400" dirty="0"/>
                    </a:p>
                  </a:txBody>
                  <a:tcPr anchor="ctr"/>
                </a:tc>
                <a:extLst>
                  <a:ext uri="{0D108BD9-81ED-4DB2-BD59-A6C34878D82A}">
                    <a16:rowId xmlns="" xmlns:a16="http://schemas.microsoft.com/office/drawing/2014/main" val="10000"/>
                  </a:ext>
                </a:extLst>
              </a:tr>
              <a:tr h="304227">
                <a:tc>
                  <a:txBody>
                    <a:bodyPr/>
                    <a:lstStyle/>
                    <a:p>
                      <a:pPr algn="ctr"/>
                      <a:r>
                        <a:rPr lang="en-US" sz="1100" dirty="0" smtClean="0">
                          <a:latin typeface="+mn-lt"/>
                        </a:rPr>
                        <a:t>1</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0.0002442</a:t>
                      </a:r>
                    </a:p>
                  </a:txBody>
                  <a:tcPr marL="9525" marR="9525" marT="9525" marB="0" anchor="ctr"/>
                </a:tc>
                <a:tc>
                  <a:txBody>
                    <a:bodyPr/>
                    <a:lstStyle/>
                    <a:p>
                      <a:pPr algn="r"/>
                      <a:r>
                        <a:rPr lang="en-US" sz="1100" dirty="0" smtClean="0">
                          <a:latin typeface="+mn-lt"/>
                        </a:rPr>
                        <a:t>0</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0.8121064</a:t>
                      </a:r>
                    </a:p>
                  </a:txBody>
                  <a:tcPr marL="9525" marR="9525" marT="9525" marB="0" anchor="ctr"/>
                </a:tc>
                <a:tc>
                  <a:txBody>
                    <a:bodyPr/>
                    <a:lstStyle/>
                    <a:p>
                      <a:pPr algn="r" fontAlgn="b"/>
                      <a:r>
                        <a:rPr lang="en-US" sz="1100" b="0" i="0" u="none" strike="noStrike" dirty="0">
                          <a:solidFill>
                            <a:srgbClr val="000000"/>
                          </a:solidFill>
                          <a:effectLst/>
                          <a:latin typeface="+mn-lt"/>
                        </a:rPr>
                        <a:t>-25.93665</a:t>
                      </a:r>
                    </a:p>
                  </a:txBody>
                  <a:tcPr marL="9525" marR="9525" marT="9525" marB="0" anchor="ctr"/>
                </a:tc>
                <a:extLst>
                  <a:ext uri="{0D108BD9-81ED-4DB2-BD59-A6C34878D82A}">
                    <a16:rowId xmlns="" xmlns:a16="http://schemas.microsoft.com/office/drawing/2014/main" val="10001"/>
                  </a:ext>
                </a:extLst>
              </a:tr>
              <a:tr h="304227">
                <a:tc>
                  <a:txBody>
                    <a:bodyPr/>
                    <a:lstStyle/>
                    <a:p>
                      <a:pPr algn="ctr"/>
                      <a:r>
                        <a:rPr lang="en-US" sz="1100" dirty="0" smtClean="0">
                          <a:latin typeface="+mn-lt"/>
                        </a:rPr>
                        <a:t>2</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0.0002442</a:t>
                      </a:r>
                    </a:p>
                  </a:txBody>
                  <a:tcPr marL="9525" marR="9525" marT="9525" marB="0" anchor="ctr"/>
                </a:tc>
                <a:tc>
                  <a:txBody>
                    <a:bodyPr/>
                    <a:lstStyle/>
                    <a:p>
                      <a:pPr algn="r"/>
                      <a:r>
                        <a:rPr lang="en-US" sz="1100" dirty="0" smtClean="0">
                          <a:latin typeface="+mn-lt"/>
                        </a:rPr>
                        <a:t>0</a:t>
                      </a:r>
                      <a:endParaRPr lang="en-US" sz="1100" dirty="0">
                        <a:latin typeface="+mn-lt"/>
                      </a:endParaRPr>
                    </a:p>
                  </a:txBody>
                  <a:tcPr anchor="ctr"/>
                </a:tc>
                <a:tc>
                  <a:txBody>
                    <a:bodyPr/>
                    <a:lstStyle/>
                    <a:p>
                      <a:pPr algn="r" fontAlgn="b"/>
                      <a:r>
                        <a:rPr lang="en-US" sz="1100" b="0" i="0" u="none" strike="noStrike">
                          <a:solidFill>
                            <a:srgbClr val="000000"/>
                          </a:solidFill>
                          <a:effectLst/>
                          <a:latin typeface="+mn-lt"/>
                        </a:rPr>
                        <a:t>0.1585924</a:t>
                      </a:r>
                    </a:p>
                  </a:txBody>
                  <a:tcPr marL="9525" marR="9525" marT="9525" marB="0" anchor="ctr"/>
                </a:tc>
                <a:tc>
                  <a:txBody>
                    <a:bodyPr/>
                    <a:lstStyle/>
                    <a:p>
                      <a:pPr algn="r" fontAlgn="b"/>
                      <a:r>
                        <a:rPr lang="en-US" sz="1100" b="0" i="0" u="none" strike="noStrike">
                          <a:solidFill>
                            <a:srgbClr val="000000"/>
                          </a:solidFill>
                          <a:effectLst/>
                          <a:latin typeface="+mn-lt"/>
                        </a:rPr>
                        <a:t>-20.28991</a:t>
                      </a:r>
                    </a:p>
                  </a:txBody>
                  <a:tcPr marL="9525" marR="9525" marT="9525" marB="0" anchor="ctr"/>
                </a:tc>
                <a:extLst>
                  <a:ext uri="{0D108BD9-81ED-4DB2-BD59-A6C34878D82A}">
                    <a16:rowId xmlns="" xmlns:a16="http://schemas.microsoft.com/office/drawing/2014/main" val="10002"/>
                  </a:ext>
                </a:extLst>
              </a:tr>
              <a:tr h="304227">
                <a:tc>
                  <a:txBody>
                    <a:bodyPr/>
                    <a:lstStyle/>
                    <a:p>
                      <a:pPr algn="ctr"/>
                      <a:r>
                        <a:rPr lang="en-US" sz="1100" dirty="0" smtClean="0">
                          <a:latin typeface="+mn-lt"/>
                        </a:rPr>
                        <a:t>3</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0.0002442</a:t>
                      </a:r>
                    </a:p>
                  </a:txBody>
                  <a:tcPr marL="9525" marR="9525" marT="9525" marB="0" anchor="ctr"/>
                </a:tc>
                <a:tc>
                  <a:txBody>
                    <a:bodyPr/>
                    <a:lstStyle/>
                    <a:p>
                      <a:pPr algn="r"/>
                      <a:r>
                        <a:rPr lang="en-US" sz="1100" dirty="0" smtClean="0">
                          <a:latin typeface="+mn-lt"/>
                        </a:rPr>
                        <a:t>0</a:t>
                      </a:r>
                      <a:endParaRPr lang="en-US" sz="1100" dirty="0">
                        <a:latin typeface="+mn-lt"/>
                      </a:endParaRPr>
                    </a:p>
                  </a:txBody>
                  <a:tcPr anchor="ctr"/>
                </a:tc>
                <a:tc>
                  <a:txBody>
                    <a:bodyPr/>
                    <a:lstStyle/>
                    <a:p>
                      <a:pPr algn="r" fontAlgn="b"/>
                      <a:r>
                        <a:rPr lang="en-US" sz="1100" b="0" i="0" u="none" strike="noStrike">
                          <a:solidFill>
                            <a:srgbClr val="000000"/>
                          </a:solidFill>
                          <a:effectLst/>
                          <a:latin typeface="+mn-lt"/>
                        </a:rPr>
                        <a:t>0.3769125</a:t>
                      </a:r>
                    </a:p>
                  </a:txBody>
                  <a:tcPr marL="9525" marR="9525" marT="9525" marB="0" anchor="ctr"/>
                </a:tc>
                <a:tc>
                  <a:txBody>
                    <a:bodyPr/>
                    <a:lstStyle/>
                    <a:p>
                      <a:pPr algn="r" fontAlgn="b"/>
                      <a:r>
                        <a:rPr lang="en-US" sz="1100" b="0" i="0" u="none" strike="noStrike">
                          <a:solidFill>
                            <a:srgbClr val="000000"/>
                          </a:solidFill>
                          <a:effectLst/>
                          <a:latin typeface="+mn-lt"/>
                        </a:rPr>
                        <a:t>-12.03764</a:t>
                      </a:r>
                    </a:p>
                  </a:txBody>
                  <a:tcPr marL="9525" marR="9525" marT="9525" marB="0" anchor="ctr"/>
                </a:tc>
                <a:extLst>
                  <a:ext uri="{0D108BD9-81ED-4DB2-BD59-A6C34878D82A}">
                    <a16:rowId xmlns="" xmlns:a16="http://schemas.microsoft.com/office/drawing/2014/main" val="10003"/>
                  </a:ext>
                </a:extLst>
              </a:tr>
              <a:tr h="304227">
                <a:tc>
                  <a:txBody>
                    <a:bodyPr/>
                    <a:lstStyle/>
                    <a:p>
                      <a:pPr algn="ctr"/>
                      <a:r>
                        <a:rPr lang="en-US" sz="1100" dirty="0" smtClean="0">
                          <a:latin typeface="+mn-lt"/>
                        </a:rPr>
                        <a:t>4</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0.0002442</a:t>
                      </a:r>
                    </a:p>
                  </a:txBody>
                  <a:tcPr marL="9525" marR="9525" marT="9525" marB="0" anchor="ctr"/>
                </a:tc>
                <a:tc>
                  <a:txBody>
                    <a:bodyPr/>
                    <a:lstStyle/>
                    <a:p>
                      <a:pPr algn="r"/>
                      <a:r>
                        <a:rPr lang="en-US" sz="1100" dirty="0" smtClean="0">
                          <a:latin typeface="+mn-lt"/>
                        </a:rPr>
                        <a:t>0</a:t>
                      </a:r>
                      <a:endParaRPr lang="en-US" sz="1100" dirty="0">
                        <a:latin typeface="+mn-lt"/>
                      </a:endParaRPr>
                    </a:p>
                  </a:txBody>
                  <a:tcPr anchor="ctr"/>
                </a:tc>
                <a:tc>
                  <a:txBody>
                    <a:bodyPr/>
                    <a:lstStyle/>
                    <a:p>
                      <a:pPr algn="r" fontAlgn="b"/>
                      <a:r>
                        <a:rPr lang="en-US" sz="1100" b="0" i="0" u="none" strike="noStrike">
                          <a:solidFill>
                            <a:srgbClr val="000000"/>
                          </a:solidFill>
                          <a:effectLst/>
                          <a:latin typeface="+mn-lt"/>
                        </a:rPr>
                        <a:t>0.07073108</a:t>
                      </a:r>
                    </a:p>
                  </a:txBody>
                  <a:tcPr marL="9525" marR="9525" marT="9525" marB="0" anchor="ctr"/>
                </a:tc>
                <a:tc>
                  <a:txBody>
                    <a:bodyPr/>
                    <a:lstStyle/>
                    <a:p>
                      <a:pPr algn="r" fontAlgn="b"/>
                      <a:r>
                        <a:rPr lang="en-US" sz="1100" b="0" i="0" u="none" strike="noStrike">
                          <a:solidFill>
                            <a:srgbClr val="000000"/>
                          </a:solidFill>
                          <a:effectLst/>
                          <a:latin typeface="+mn-lt"/>
                        </a:rPr>
                        <a:t>-4.522368</a:t>
                      </a:r>
                    </a:p>
                  </a:txBody>
                  <a:tcPr marL="9525" marR="9525" marT="9525" marB="0" anchor="ctr"/>
                </a:tc>
                <a:extLst>
                  <a:ext uri="{0D108BD9-81ED-4DB2-BD59-A6C34878D82A}">
                    <a16:rowId xmlns="" xmlns:a16="http://schemas.microsoft.com/office/drawing/2014/main" val="10004"/>
                  </a:ext>
                </a:extLst>
              </a:tr>
              <a:tr h="304227">
                <a:tc>
                  <a:txBody>
                    <a:bodyPr/>
                    <a:lstStyle/>
                    <a:p>
                      <a:pPr algn="ctr"/>
                      <a:r>
                        <a:rPr lang="en-US" sz="1100" dirty="0" smtClean="0">
                          <a:latin typeface="+mn-lt"/>
                        </a:rPr>
                        <a:t>5</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0.0002442</a:t>
                      </a:r>
                    </a:p>
                  </a:txBody>
                  <a:tcPr marL="9525" marR="9525" marT="9525" marB="0" anchor="ctr"/>
                </a:tc>
                <a:tc>
                  <a:txBody>
                    <a:bodyPr/>
                    <a:lstStyle/>
                    <a:p>
                      <a:pPr algn="r"/>
                      <a:r>
                        <a:rPr lang="en-US" sz="1100" dirty="0" smtClean="0">
                          <a:latin typeface="+mn-lt"/>
                        </a:rPr>
                        <a:t>0</a:t>
                      </a:r>
                      <a:endParaRPr lang="en-US" sz="1100" dirty="0">
                        <a:latin typeface="+mn-lt"/>
                      </a:endParaRPr>
                    </a:p>
                  </a:txBody>
                  <a:tcPr anchor="ctr"/>
                </a:tc>
                <a:tc>
                  <a:txBody>
                    <a:bodyPr/>
                    <a:lstStyle/>
                    <a:p>
                      <a:pPr algn="r" fontAlgn="b"/>
                      <a:r>
                        <a:rPr lang="en-US" sz="1100" b="0" i="0" u="none" strike="noStrike">
                          <a:solidFill>
                            <a:srgbClr val="000000"/>
                          </a:solidFill>
                          <a:effectLst/>
                          <a:latin typeface="+mn-lt"/>
                        </a:rPr>
                        <a:t>0.09580004</a:t>
                      </a:r>
                    </a:p>
                  </a:txBody>
                  <a:tcPr marL="9525" marR="9525" marT="9525" marB="0" anchor="ctr"/>
                </a:tc>
                <a:tc>
                  <a:txBody>
                    <a:bodyPr/>
                    <a:lstStyle/>
                    <a:p>
                      <a:pPr algn="r" fontAlgn="b"/>
                      <a:r>
                        <a:rPr lang="en-US" sz="1100" b="0" i="0" u="none" strike="noStrike">
                          <a:solidFill>
                            <a:srgbClr val="000000"/>
                          </a:solidFill>
                          <a:effectLst/>
                          <a:latin typeface="+mn-lt"/>
                        </a:rPr>
                        <a:t>-3.059614</a:t>
                      </a:r>
                    </a:p>
                  </a:txBody>
                  <a:tcPr marL="9525" marR="9525" marT="9525" marB="0" anchor="ctr"/>
                </a:tc>
                <a:extLst>
                  <a:ext uri="{0D108BD9-81ED-4DB2-BD59-A6C34878D82A}">
                    <a16:rowId xmlns="" xmlns:a16="http://schemas.microsoft.com/office/drawing/2014/main" val="10005"/>
                  </a:ext>
                </a:extLst>
              </a:tr>
              <a:tr h="304227">
                <a:tc>
                  <a:txBody>
                    <a:bodyPr/>
                    <a:lstStyle/>
                    <a:p>
                      <a:pPr algn="ctr"/>
                      <a:r>
                        <a:rPr lang="en-US" sz="1100" dirty="0" smtClean="0">
                          <a:latin typeface="+mn-lt"/>
                        </a:rPr>
                        <a:t>6</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0.0002442</a:t>
                      </a:r>
                    </a:p>
                  </a:txBody>
                  <a:tcPr marL="9525" marR="9525" marT="9525" marB="0" anchor="ctr"/>
                </a:tc>
                <a:tc>
                  <a:txBody>
                    <a:bodyPr/>
                    <a:lstStyle/>
                    <a:p>
                      <a:pPr algn="r"/>
                      <a:r>
                        <a:rPr lang="en-US" sz="1100" dirty="0" smtClean="0">
                          <a:latin typeface="+mn-lt"/>
                        </a:rPr>
                        <a:t>0</a:t>
                      </a:r>
                      <a:endParaRPr lang="en-US" sz="1100" dirty="0">
                        <a:latin typeface="+mn-lt"/>
                      </a:endParaRPr>
                    </a:p>
                  </a:txBody>
                  <a:tcPr anchor="ctr"/>
                </a:tc>
                <a:tc>
                  <a:txBody>
                    <a:bodyPr/>
                    <a:lstStyle/>
                    <a:p>
                      <a:pPr algn="r" fontAlgn="b"/>
                      <a:r>
                        <a:rPr lang="en-US" sz="1100" b="0" i="0" u="none" strike="noStrike">
                          <a:solidFill>
                            <a:srgbClr val="000000"/>
                          </a:solidFill>
                          <a:effectLst/>
                          <a:latin typeface="+mn-lt"/>
                        </a:rPr>
                        <a:t>0.03008847</a:t>
                      </a:r>
                    </a:p>
                  </a:txBody>
                  <a:tcPr marL="9525" marR="9525" marT="9525" marB="0" anchor="ctr"/>
                </a:tc>
                <a:tc>
                  <a:txBody>
                    <a:bodyPr/>
                    <a:lstStyle/>
                    <a:p>
                      <a:pPr algn="r" fontAlgn="b"/>
                      <a:r>
                        <a:rPr lang="en-US" sz="1100" b="0" i="0" u="none" strike="noStrike">
                          <a:solidFill>
                            <a:srgbClr val="000000"/>
                          </a:solidFill>
                          <a:effectLst/>
                          <a:latin typeface="+mn-lt"/>
                        </a:rPr>
                        <a:t>-0.9609507</a:t>
                      </a:r>
                    </a:p>
                  </a:txBody>
                  <a:tcPr marL="9525" marR="9525" marT="9525" marB="0" anchor="ctr"/>
                </a:tc>
                <a:extLst>
                  <a:ext uri="{0D108BD9-81ED-4DB2-BD59-A6C34878D82A}">
                    <a16:rowId xmlns="" xmlns:a16="http://schemas.microsoft.com/office/drawing/2014/main" val="10006"/>
                  </a:ext>
                </a:extLst>
              </a:tr>
              <a:tr h="304227">
                <a:tc>
                  <a:txBody>
                    <a:bodyPr/>
                    <a:lstStyle/>
                    <a:p>
                      <a:pPr algn="ctr"/>
                      <a:r>
                        <a:rPr lang="en-US" sz="1100" dirty="0" smtClean="0">
                          <a:latin typeface="+mn-lt"/>
                        </a:rPr>
                        <a:t>7</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0.01384667</a:t>
                      </a:r>
                    </a:p>
                  </a:txBody>
                  <a:tcPr marL="9525" marR="9525" marT="9525" marB="0" anchor="ctr"/>
                </a:tc>
                <a:tc>
                  <a:txBody>
                    <a:bodyPr/>
                    <a:lstStyle/>
                    <a:p>
                      <a:pPr algn="r"/>
                      <a:r>
                        <a:rPr lang="en-US" sz="1100" dirty="0" smtClean="0">
                          <a:latin typeface="+mn-lt"/>
                        </a:rPr>
                        <a:t>173.15</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0.001564351</a:t>
                      </a:r>
                    </a:p>
                  </a:txBody>
                  <a:tcPr marL="9525" marR="9525" marT="9525" marB="0" anchor="ctr"/>
                </a:tc>
                <a:tc>
                  <a:txBody>
                    <a:bodyPr/>
                    <a:lstStyle/>
                    <a:p>
                      <a:pPr algn="r" fontAlgn="b"/>
                      <a:r>
                        <a:rPr lang="en-US" sz="1100" b="0" i="0" u="none" strike="noStrike">
                          <a:solidFill>
                            <a:srgbClr val="000000"/>
                          </a:solidFill>
                          <a:effectLst/>
                          <a:latin typeface="+mn-lt"/>
                        </a:rPr>
                        <a:t>-0.0376</a:t>
                      </a:r>
                    </a:p>
                  </a:txBody>
                  <a:tcPr marL="9525" marR="9525" marT="9525" marB="0" anchor="ctr"/>
                </a:tc>
                <a:extLst>
                  <a:ext uri="{0D108BD9-81ED-4DB2-BD59-A6C34878D82A}">
                    <a16:rowId xmlns="" xmlns:a16="http://schemas.microsoft.com/office/drawing/2014/main" val="10007"/>
                  </a:ext>
                </a:extLst>
              </a:tr>
              <a:tr h="304227">
                <a:tc>
                  <a:txBody>
                    <a:bodyPr/>
                    <a:lstStyle/>
                    <a:p>
                      <a:pPr algn="ctr"/>
                      <a:r>
                        <a:rPr lang="en-US" sz="1100" dirty="0" smtClean="0">
                          <a:latin typeface="+mn-lt"/>
                        </a:rPr>
                        <a:t>8</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0.03931624</a:t>
                      </a:r>
                    </a:p>
                  </a:txBody>
                  <a:tcPr marL="9525" marR="9525" marT="9525" marB="0" anchor="ctr"/>
                </a:tc>
                <a:tc>
                  <a:txBody>
                    <a:bodyPr/>
                    <a:lstStyle/>
                    <a:p>
                      <a:pPr algn="r"/>
                      <a:r>
                        <a:rPr lang="en-US" sz="1100" dirty="0" smtClean="0">
                          <a:latin typeface="+mn-lt"/>
                        </a:rPr>
                        <a:t>173.15</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0.007104763</a:t>
                      </a:r>
                    </a:p>
                  </a:txBody>
                  <a:tcPr marL="9525" marR="9525" marT="9525" marB="0" anchor="ctr"/>
                </a:tc>
                <a:tc>
                  <a:txBody>
                    <a:bodyPr/>
                    <a:lstStyle/>
                    <a:p>
                      <a:pPr algn="r" fontAlgn="b"/>
                      <a:r>
                        <a:rPr lang="en-US" sz="1100" b="0" i="0" u="none" strike="noStrike">
                          <a:solidFill>
                            <a:srgbClr val="000000"/>
                          </a:solidFill>
                          <a:effectLst/>
                          <a:latin typeface="+mn-lt"/>
                        </a:rPr>
                        <a:t>-0.5586</a:t>
                      </a:r>
                    </a:p>
                  </a:txBody>
                  <a:tcPr marL="9525" marR="9525" marT="9525" marB="0" anchor="ctr"/>
                </a:tc>
                <a:extLst>
                  <a:ext uri="{0D108BD9-81ED-4DB2-BD59-A6C34878D82A}">
                    <a16:rowId xmlns="" xmlns:a16="http://schemas.microsoft.com/office/drawing/2014/main" val="10008"/>
                  </a:ext>
                </a:extLst>
              </a:tr>
              <a:tr h="304227">
                <a:tc>
                  <a:txBody>
                    <a:bodyPr/>
                    <a:lstStyle/>
                    <a:p>
                      <a:pPr algn="ctr"/>
                      <a:r>
                        <a:rPr lang="en-US" sz="1100" dirty="0" smtClean="0">
                          <a:latin typeface="+mn-lt"/>
                        </a:rPr>
                        <a:t>9</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0.03931624</a:t>
                      </a:r>
                    </a:p>
                  </a:txBody>
                  <a:tcPr marL="9525" marR="9525" marT="9525" marB="0" anchor="ctr"/>
                </a:tc>
                <a:tc>
                  <a:txBody>
                    <a:bodyPr/>
                    <a:lstStyle/>
                    <a:p>
                      <a:pPr algn="r"/>
                      <a:r>
                        <a:rPr lang="en-US" sz="1100" dirty="0" smtClean="0">
                          <a:latin typeface="+mn-lt"/>
                        </a:rPr>
                        <a:t>173.15</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0.0225391</a:t>
                      </a:r>
                    </a:p>
                  </a:txBody>
                  <a:tcPr marL="9525" marR="9525" marT="9525" marB="0" anchor="ctr"/>
                </a:tc>
                <a:tc>
                  <a:txBody>
                    <a:bodyPr/>
                    <a:lstStyle/>
                    <a:p>
                      <a:pPr algn="r" fontAlgn="b"/>
                      <a:r>
                        <a:rPr lang="en-US" sz="1100" b="0" i="0" u="none" strike="noStrike">
                          <a:solidFill>
                            <a:srgbClr val="000000"/>
                          </a:solidFill>
                          <a:effectLst/>
                          <a:latin typeface="+mn-lt"/>
                        </a:rPr>
                        <a:t>-0.8236</a:t>
                      </a:r>
                    </a:p>
                  </a:txBody>
                  <a:tcPr marL="9525" marR="9525" marT="9525" marB="0" anchor="ctr"/>
                </a:tc>
                <a:extLst>
                  <a:ext uri="{0D108BD9-81ED-4DB2-BD59-A6C34878D82A}">
                    <a16:rowId xmlns="" xmlns:a16="http://schemas.microsoft.com/office/drawing/2014/main" val="10009"/>
                  </a:ext>
                </a:extLst>
              </a:tr>
              <a:tr h="304227">
                <a:tc>
                  <a:txBody>
                    <a:bodyPr/>
                    <a:lstStyle/>
                    <a:p>
                      <a:pPr algn="ctr"/>
                      <a:r>
                        <a:rPr lang="en-US" sz="1100" dirty="0" smtClean="0">
                          <a:latin typeface="+mn-lt"/>
                        </a:rPr>
                        <a:t>10</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0.03931624</a:t>
                      </a:r>
                    </a:p>
                  </a:txBody>
                  <a:tcPr marL="9525" marR="9525" marT="9525" marB="0" anchor="ctr"/>
                </a:tc>
                <a:tc>
                  <a:txBody>
                    <a:bodyPr/>
                    <a:lstStyle/>
                    <a:p>
                      <a:pPr algn="r"/>
                      <a:r>
                        <a:rPr lang="en-US" sz="1100" dirty="0" smtClean="0">
                          <a:latin typeface="+mn-lt"/>
                        </a:rPr>
                        <a:t>173.15</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0.02004128</a:t>
                      </a:r>
                    </a:p>
                  </a:txBody>
                  <a:tcPr marL="9525" marR="9525" marT="9525" marB="0" anchor="ctr"/>
                </a:tc>
                <a:tc>
                  <a:txBody>
                    <a:bodyPr/>
                    <a:lstStyle/>
                    <a:p>
                      <a:pPr algn="r" fontAlgn="b"/>
                      <a:r>
                        <a:rPr lang="en-US" sz="1100" b="0" i="0" u="none" strike="noStrike">
                          <a:solidFill>
                            <a:srgbClr val="000000"/>
                          </a:solidFill>
                          <a:effectLst/>
                          <a:latin typeface="+mn-lt"/>
                        </a:rPr>
                        <a:t>-0.9561</a:t>
                      </a:r>
                    </a:p>
                  </a:txBody>
                  <a:tcPr marL="9525" marR="9525" marT="9525" marB="0" anchor="ctr"/>
                </a:tc>
                <a:extLst>
                  <a:ext uri="{0D108BD9-81ED-4DB2-BD59-A6C34878D82A}">
                    <a16:rowId xmlns="" xmlns:a16="http://schemas.microsoft.com/office/drawing/2014/main" val="10010"/>
                  </a:ext>
                </a:extLst>
              </a:tr>
              <a:tr h="304227">
                <a:tc>
                  <a:txBody>
                    <a:bodyPr/>
                    <a:lstStyle/>
                    <a:p>
                      <a:pPr algn="ctr"/>
                      <a:r>
                        <a:rPr lang="en-US" sz="1100" dirty="0" smtClean="0">
                          <a:latin typeface="+mn-lt"/>
                        </a:rPr>
                        <a:t>11</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0.03931624</a:t>
                      </a:r>
                    </a:p>
                  </a:txBody>
                  <a:tcPr marL="9525" marR="9525" marT="9525" marB="0" anchor="ctr"/>
                </a:tc>
                <a:tc>
                  <a:txBody>
                    <a:bodyPr/>
                    <a:lstStyle/>
                    <a:p>
                      <a:pPr algn="r"/>
                      <a:r>
                        <a:rPr lang="en-US" sz="1100" dirty="0" smtClean="0">
                          <a:latin typeface="+mn-lt"/>
                        </a:rPr>
                        <a:t>173.15</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0.03335779</a:t>
                      </a:r>
                    </a:p>
                  </a:txBody>
                  <a:tcPr marL="9525" marR="9525" marT="9525" marB="0" anchor="ctr"/>
                </a:tc>
                <a:tc>
                  <a:txBody>
                    <a:bodyPr/>
                    <a:lstStyle/>
                    <a:p>
                      <a:pPr algn="r" fontAlgn="b"/>
                      <a:r>
                        <a:rPr lang="en-US" sz="1100" b="0" i="0" u="none" strike="noStrike" dirty="0">
                          <a:solidFill>
                            <a:srgbClr val="000000"/>
                          </a:solidFill>
                          <a:effectLst/>
                          <a:latin typeface="+mn-lt"/>
                        </a:rPr>
                        <a:t>-1.3022</a:t>
                      </a:r>
                    </a:p>
                  </a:txBody>
                  <a:tcPr marL="9525" marR="9525" marT="9525" marB="0" anchor="ctr"/>
                </a:tc>
                <a:extLst>
                  <a:ext uri="{0D108BD9-81ED-4DB2-BD59-A6C34878D82A}">
                    <a16:rowId xmlns="" xmlns:a16="http://schemas.microsoft.com/office/drawing/2014/main" val="10011"/>
                  </a:ext>
                </a:extLst>
              </a:tr>
              <a:tr h="304227">
                <a:tc>
                  <a:txBody>
                    <a:bodyPr/>
                    <a:lstStyle/>
                    <a:p>
                      <a:pPr algn="ctr"/>
                      <a:r>
                        <a:rPr lang="en-US" sz="1100" dirty="0" smtClean="0">
                          <a:latin typeface="+mn-lt"/>
                        </a:rPr>
                        <a:t>12</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0.03931624</a:t>
                      </a:r>
                    </a:p>
                  </a:txBody>
                  <a:tcPr marL="9525" marR="9525" marT="9525" marB="0" anchor="ctr"/>
                </a:tc>
                <a:tc>
                  <a:txBody>
                    <a:bodyPr/>
                    <a:lstStyle/>
                    <a:p>
                      <a:pPr algn="r"/>
                      <a:r>
                        <a:rPr lang="en-US" sz="1100" dirty="0" smtClean="0">
                          <a:latin typeface="+mn-lt"/>
                        </a:rPr>
                        <a:t>173.15</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0.05443998</a:t>
                      </a:r>
                    </a:p>
                  </a:txBody>
                  <a:tcPr marL="9525" marR="9525" marT="9525" marB="0" anchor="ctr"/>
                </a:tc>
                <a:tc>
                  <a:txBody>
                    <a:bodyPr/>
                    <a:lstStyle/>
                    <a:p>
                      <a:pPr algn="r" fontAlgn="b"/>
                      <a:r>
                        <a:rPr lang="en-US" sz="1100" b="0" i="0" u="none" strike="noStrike" dirty="0">
                          <a:solidFill>
                            <a:srgbClr val="000000"/>
                          </a:solidFill>
                          <a:effectLst/>
                          <a:latin typeface="+mn-lt"/>
                        </a:rPr>
                        <a:t>-1.5394</a:t>
                      </a:r>
                    </a:p>
                  </a:txBody>
                  <a:tcPr marL="9525" marR="9525" marT="9525" marB="0" anchor="ctr"/>
                </a:tc>
                <a:extLst>
                  <a:ext uri="{0D108BD9-81ED-4DB2-BD59-A6C34878D82A}">
                    <a16:rowId xmlns="" xmlns:a16="http://schemas.microsoft.com/office/drawing/2014/main" val="10012"/>
                  </a:ext>
                </a:extLst>
              </a:tr>
              <a:tr h="304227">
                <a:tc>
                  <a:txBody>
                    <a:bodyPr/>
                    <a:lstStyle/>
                    <a:p>
                      <a:pPr algn="ctr"/>
                      <a:r>
                        <a:rPr lang="en-US" sz="1100" dirty="0" smtClean="0">
                          <a:latin typeface="+mn-lt"/>
                        </a:rPr>
                        <a:t>13</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0.03931624</a:t>
                      </a:r>
                    </a:p>
                  </a:txBody>
                  <a:tcPr marL="9525" marR="9525" marT="9525" marB="0" anchor="ctr"/>
                </a:tc>
                <a:tc>
                  <a:txBody>
                    <a:bodyPr/>
                    <a:lstStyle/>
                    <a:p>
                      <a:pPr algn="r"/>
                      <a:r>
                        <a:rPr lang="en-US" sz="1100" dirty="0" smtClean="0">
                          <a:latin typeface="+mn-lt"/>
                        </a:rPr>
                        <a:t>173.15</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0.04572892</a:t>
                      </a:r>
                    </a:p>
                  </a:txBody>
                  <a:tcPr marL="9525" marR="9525" marT="9525" marB="0" anchor="ctr"/>
                </a:tc>
                <a:tc>
                  <a:txBody>
                    <a:bodyPr/>
                    <a:lstStyle/>
                    <a:p>
                      <a:pPr algn="r" fontAlgn="b"/>
                      <a:r>
                        <a:rPr lang="en-US" sz="1100" b="0" i="0" u="none" strike="noStrike" dirty="0">
                          <a:solidFill>
                            <a:srgbClr val="000000"/>
                          </a:solidFill>
                          <a:effectLst/>
                          <a:latin typeface="+mn-lt"/>
                        </a:rPr>
                        <a:t>-1.6443</a:t>
                      </a:r>
                    </a:p>
                  </a:txBody>
                  <a:tcPr marL="9525" marR="9525" marT="9525" marB="0" anchor="ctr"/>
                </a:tc>
                <a:extLst>
                  <a:ext uri="{0D108BD9-81ED-4DB2-BD59-A6C34878D82A}">
                    <a16:rowId xmlns="" xmlns:a16="http://schemas.microsoft.com/office/drawing/2014/main" val="10013"/>
                  </a:ext>
                </a:extLst>
              </a:tr>
              <a:tr h="304227">
                <a:tc>
                  <a:txBody>
                    <a:bodyPr/>
                    <a:lstStyle/>
                    <a:p>
                      <a:pPr algn="ctr"/>
                      <a:r>
                        <a:rPr lang="en-US" sz="1100" dirty="0" smtClean="0">
                          <a:latin typeface="+mn-lt"/>
                        </a:rPr>
                        <a:t>14</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0.03931624</a:t>
                      </a:r>
                    </a:p>
                  </a:txBody>
                  <a:tcPr marL="9525" marR="9525" marT="9525" marB="0" anchor="ctr"/>
                </a:tc>
                <a:tc>
                  <a:txBody>
                    <a:bodyPr/>
                    <a:lstStyle/>
                    <a:p>
                      <a:pPr algn="r"/>
                      <a:r>
                        <a:rPr lang="en-US" sz="1100" dirty="0" smtClean="0">
                          <a:latin typeface="+mn-lt"/>
                        </a:rPr>
                        <a:t>173.15</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0.04949221</a:t>
                      </a:r>
                    </a:p>
                  </a:txBody>
                  <a:tcPr marL="9525" marR="9525" marT="9525" marB="0" anchor="ctr"/>
                </a:tc>
                <a:tc>
                  <a:txBody>
                    <a:bodyPr/>
                    <a:lstStyle/>
                    <a:p>
                      <a:pPr algn="r" fontAlgn="b"/>
                      <a:r>
                        <a:rPr lang="en-US" sz="1100" b="0" i="0" u="none" strike="noStrike" dirty="0">
                          <a:solidFill>
                            <a:srgbClr val="000000"/>
                          </a:solidFill>
                          <a:effectLst/>
                          <a:latin typeface="+mn-lt"/>
                        </a:rPr>
                        <a:t>-1.7187</a:t>
                      </a:r>
                    </a:p>
                  </a:txBody>
                  <a:tcPr marL="9525" marR="9525" marT="9525" marB="0" anchor="ctr"/>
                </a:tc>
                <a:extLst>
                  <a:ext uri="{0D108BD9-81ED-4DB2-BD59-A6C34878D82A}">
                    <a16:rowId xmlns="" xmlns:a16="http://schemas.microsoft.com/office/drawing/2014/main" val="10014"/>
                  </a:ext>
                </a:extLst>
              </a:tr>
              <a:tr h="304227">
                <a:tc>
                  <a:txBody>
                    <a:bodyPr/>
                    <a:lstStyle/>
                    <a:p>
                      <a:pPr algn="ctr"/>
                      <a:r>
                        <a:rPr lang="en-US" sz="1100" dirty="0" smtClean="0">
                          <a:latin typeface="+mn-lt"/>
                        </a:rPr>
                        <a:t>15</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0.03931624</a:t>
                      </a:r>
                    </a:p>
                  </a:txBody>
                  <a:tcPr marL="9525" marR="9525" marT="9525" marB="0" anchor="ctr"/>
                </a:tc>
                <a:tc>
                  <a:txBody>
                    <a:bodyPr/>
                    <a:lstStyle/>
                    <a:p>
                      <a:pPr algn="r"/>
                      <a:r>
                        <a:rPr lang="en-US" sz="1100" dirty="0" smtClean="0">
                          <a:latin typeface="+mn-lt"/>
                        </a:rPr>
                        <a:t>173.15</a:t>
                      </a:r>
                      <a:endParaRPr lang="en-US" sz="1100" dirty="0">
                        <a:latin typeface="+mn-lt"/>
                      </a:endParaRPr>
                    </a:p>
                  </a:txBody>
                  <a:tcPr anchor="ctr"/>
                </a:tc>
                <a:tc>
                  <a:txBody>
                    <a:bodyPr/>
                    <a:lstStyle/>
                    <a:p>
                      <a:pPr algn="r" fontAlgn="b"/>
                      <a:r>
                        <a:rPr lang="en-US" sz="1100" b="0" i="0" u="none" strike="noStrike">
                          <a:solidFill>
                            <a:srgbClr val="000000"/>
                          </a:solidFill>
                          <a:effectLst/>
                          <a:latin typeface="+mn-lt"/>
                        </a:rPr>
                        <a:t>0.05277411</a:t>
                      </a:r>
                    </a:p>
                  </a:txBody>
                  <a:tcPr marL="9525" marR="9525" marT="9525" marB="0" anchor="ctr"/>
                </a:tc>
                <a:tc>
                  <a:txBody>
                    <a:bodyPr/>
                    <a:lstStyle/>
                    <a:p>
                      <a:pPr algn="r" fontAlgn="b"/>
                      <a:r>
                        <a:rPr lang="en-US" sz="1100" b="0" i="0" u="none" strike="noStrike" dirty="0">
                          <a:solidFill>
                            <a:srgbClr val="000000"/>
                          </a:solidFill>
                          <a:effectLst/>
                          <a:latin typeface="+mn-lt"/>
                        </a:rPr>
                        <a:t>-1.7558</a:t>
                      </a:r>
                    </a:p>
                  </a:txBody>
                  <a:tcPr marL="9525" marR="9525" marT="9525" marB="0" anchor="ctr"/>
                </a:tc>
                <a:extLst>
                  <a:ext uri="{0D108BD9-81ED-4DB2-BD59-A6C34878D82A}">
                    <a16:rowId xmlns="" xmlns:a16="http://schemas.microsoft.com/office/drawing/2014/main" val="10015"/>
                  </a:ext>
                </a:extLst>
              </a:tr>
              <a:tr h="304227">
                <a:tc>
                  <a:txBody>
                    <a:bodyPr/>
                    <a:lstStyle/>
                    <a:p>
                      <a:pPr algn="ctr"/>
                      <a:r>
                        <a:rPr lang="en-US" sz="1100" dirty="0" smtClean="0">
                          <a:latin typeface="+mn-lt"/>
                        </a:rPr>
                        <a:t>16</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0.03931624</a:t>
                      </a:r>
                    </a:p>
                  </a:txBody>
                  <a:tcPr marL="9525" marR="9525" marT="9525" marB="0" anchor="ctr"/>
                </a:tc>
                <a:tc>
                  <a:txBody>
                    <a:bodyPr/>
                    <a:lstStyle/>
                    <a:p>
                      <a:pPr algn="r"/>
                      <a:r>
                        <a:rPr lang="en-US" sz="1100" dirty="0" smtClean="0">
                          <a:latin typeface="+mn-lt"/>
                        </a:rPr>
                        <a:t>173.15</a:t>
                      </a:r>
                      <a:endParaRPr lang="en-US" sz="1100" dirty="0">
                        <a:latin typeface="+mn-lt"/>
                      </a:endParaRPr>
                    </a:p>
                  </a:txBody>
                  <a:tcPr anchor="ctr"/>
                </a:tc>
                <a:tc>
                  <a:txBody>
                    <a:bodyPr/>
                    <a:lstStyle/>
                    <a:p>
                      <a:pPr algn="r" fontAlgn="b"/>
                      <a:r>
                        <a:rPr lang="en-US" sz="1100" b="0" i="0" u="none" strike="noStrike" dirty="0">
                          <a:solidFill>
                            <a:srgbClr val="000000"/>
                          </a:solidFill>
                          <a:effectLst/>
                          <a:latin typeface="+mn-lt"/>
                        </a:rPr>
                        <a:t>0.1760585</a:t>
                      </a:r>
                    </a:p>
                  </a:txBody>
                  <a:tcPr marL="9525" marR="9525" marT="9525" marB="0" anchor="ctr"/>
                </a:tc>
                <a:tc>
                  <a:txBody>
                    <a:bodyPr/>
                    <a:lstStyle/>
                    <a:p>
                      <a:pPr algn="r" fontAlgn="b"/>
                      <a:r>
                        <a:rPr lang="en-US" sz="1100" b="0" i="0" u="none" strike="noStrike" dirty="0">
                          <a:solidFill>
                            <a:srgbClr val="000000"/>
                          </a:solidFill>
                          <a:effectLst/>
                          <a:latin typeface="+mn-lt"/>
                        </a:rPr>
                        <a:t>-5.2392</a:t>
                      </a:r>
                    </a:p>
                  </a:txBody>
                  <a:tcPr marL="9525" marR="9525" marT="9525" marB="0" anchor="ctr"/>
                </a:tc>
                <a:extLst>
                  <a:ext uri="{0D108BD9-81ED-4DB2-BD59-A6C34878D82A}">
                    <a16:rowId xmlns="" xmlns:a16="http://schemas.microsoft.com/office/drawing/2014/main" val="10016"/>
                  </a:ext>
                </a:extLst>
              </a:tr>
            </a:tbl>
          </a:graphicData>
        </a:graphic>
      </p:graphicFrame>
      <p:sp>
        <p:nvSpPr>
          <p:cNvPr id="5" name="Slide Number Placeholder 4"/>
          <p:cNvSpPr>
            <a:spLocks noGrp="1"/>
          </p:cNvSpPr>
          <p:nvPr>
            <p:ph type="sldNum" sz="quarter" idx="12"/>
          </p:nvPr>
        </p:nvSpPr>
        <p:spPr/>
        <p:txBody>
          <a:bodyPr/>
          <a:lstStyle/>
          <a:p>
            <a:fld id="{615ADB79-25D6-47C0-AB51-22A13A0BBB50}" type="slidenum">
              <a:rPr lang="en-US" altLang="en-US" smtClean="0">
                <a:solidFill>
                  <a:prstClr val="white"/>
                </a:solidFill>
              </a:rPr>
              <a:pPr/>
              <a:t>8</a:t>
            </a:fld>
            <a:endParaRPr lang="en-US" altLang="en-US">
              <a:solidFill>
                <a:prstClr val="white"/>
              </a:solidFill>
            </a:endParaRPr>
          </a:p>
        </p:txBody>
      </p:sp>
      <p:sp>
        <p:nvSpPr>
          <p:cNvPr id="8" name="TextBox 7"/>
          <p:cNvSpPr txBox="1"/>
          <p:nvPr/>
        </p:nvSpPr>
        <p:spPr>
          <a:xfrm>
            <a:off x="1409700" y="6553200"/>
            <a:ext cx="6324600" cy="369332"/>
          </a:xfrm>
          <a:prstGeom prst="rect">
            <a:avLst/>
          </a:prstGeom>
          <a:noFill/>
        </p:spPr>
        <p:txBody>
          <a:bodyPr wrap="square" rtlCol="0">
            <a:spAutoFit/>
          </a:bodyPr>
          <a:lstStyle/>
          <a:p>
            <a:pPr algn="ctr"/>
            <a:r>
              <a:rPr lang="en-US" dirty="0" smtClean="0">
                <a:solidFill>
                  <a:schemeClr val="bg1"/>
                </a:solidFill>
              </a:rPr>
              <a:t>Values from Ground System files obtained 5/4/2017</a:t>
            </a:r>
            <a:endParaRPr lang="en-US" dirty="0">
              <a:solidFill>
                <a:schemeClr val="bg1"/>
              </a:solidFill>
            </a:endParaRPr>
          </a:p>
        </p:txBody>
      </p:sp>
    </p:spTree>
    <p:extLst>
      <p:ext uri="{BB962C8B-B14F-4D97-AF65-F5344CB8AC3E}">
        <p14:creationId xmlns:p14="http://schemas.microsoft.com/office/powerpoint/2010/main" val="2926540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3200" dirty="0" smtClean="0"/>
              <a:t>Inconsistent Central Wavelengths</a:t>
            </a:r>
            <a:r>
              <a:rPr lang="en-US" sz="2800" dirty="0" smtClean="0"/>
              <a:t/>
            </a:r>
            <a:br>
              <a:rPr lang="en-US" sz="2800" dirty="0" smtClean="0"/>
            </a:br>
            <a:endParaRPr lang="en-US" sz="2800" dirty="0"/>
          </a:p>
        </p:txBody>
      </p:sp>
      <p:sp>
        <p:nvSpPr>
          <p:cNvPr id="20" name="TextBox 19"/>
          <p:cNvSpPr txBox="1"/>
          <p:nvPr/>
        </p:nvSpPr>
        <p:spPr>
          <a:xfrm>
            <a:off x="711265" y="6281731"/>
            <a:ext cx="7478044" cy="369332"/>
          </a:xfrm>
          <a:prstGeom prst="rect">
            <a:avLst/>
          </a:prstGeom>
          <a:noFill/>
        </p:spPr>
        <p:txBody>
          <a:bodyPr wrap="square" rtlCol="0">
            <a:spAutoFit/>
          </a:bodyPr>
          <a:lstStyle/>
          <a:p>
            <a:pPr algn="ctr"/>
            <a:r>
              <a:rPr lang="en-US" b="1" dirty="0" smtClean="0">
                <a:solidFill>
                  <a:srgbClr val="FFFF00"/>
                </a:solidFill>
              </a:rPr>
              <a:t>Fixed implemented, needs final confirmation</a:t>
            </a:r>
            <a:endParaRPr lang="en-US" b="1" dirty="0">
              <a:solidFill>
                <a:srgbClr val="FFFF00"/>
              </a:solidFill>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80</a:t>
            </a:fld>
            <a:endParaRPr lang="en-US" altLang="en-US"/>
          </a:p>
        </p:txBody>
      </p:sp>
      <p:sp>
        <p:nvSpPr>
          <p:cNvPr id="21" name="Content Placeholder 2"/>
          <p:cNvSpPr>
            <a:spLocks noGrp="1"/>
          </p:cNvSpPr>
          <p:nvPr>
            <p:ph idx="1"/>
          </p:nvPr>
        </p:nvSpPr>
        <p:spPr>
          <a:xfrm>
            <a:off x="457200" y="967111"/>
            <a:ext cx="8229600" cy="4525962"/>
          </a:xfrm>
        </p:spPr>
        <p:txBody>
          <a:bodyPr/>
          <a:lstStyle/>
          <a:p>
            <a:pPr marL="233363" indent="-233363"/>
            <a:r>
              <a:rPr lang="en-US" sz="2400" dirty="0" smtClean="0"/>
              <a:t>The central wavelengths stored in the CMIP files are different between the single band files and the corresponding bands in the multi-band file.</a:t>
            </a:r>
          </a:p>
        </p:txBody>
      </p:sp>
      <p:graphicFrame>
        <p:nvGraphicFramePr>
          <p:cNvPr id="5" name="Table 4"/>
          <p:cNvGraphicFramePr>
            <a:graphicFrameLocks noGrp="1"/>
          </p:cNvGraphicFramePr>
          <p:nvPr>
            <p:extLst/>
          </p:nvPr>
        </p:nvGraphicFramePr>
        <p:xfrm>
          <a:off x="711265" y="2193584"/>
          <a:ext cx="3860735" cy="3844768"/>
        </p:xfrm>
        <a:graphic>
          <a:graphicData uri="http://schemas.openxmlformats.org/drawingml/2006/table">
            <a:tbl>
              <a:tblPr firstRow="1" bandRow="1">
                <a:tableStyleId>{5C22544A-7EE6-4342-B048-85BDC9FD1C3A}</a:tableStyleId>
              </a:tblPr>
              <a:tblGrid>
                <a:gridCol w="608084">
                  <a:extLst>
                    <a:ext uri="{9D8B030D-6E8A-4147-A177-3AD203B41FA5}">
                      <a16:colId xmlns="" xmlns:a16="http://schemas.microsoft.com/office/drawing/2014/main" val="20000"/>
                    </a:ext>
                  </a:extLst>
                </a:gridCol>
                <a:gridCol w="1541705">
                  <a:extLst>
                    <a:ext uri="{9D8B030D-6E8A-4147-A177-3AD203B41FA5}">
                      <a16:colId xmlns="" xmlns:a16="http://schemas.microsoft.com/office/drawing/2014/main" val="20001"/>
                    </a:ext>
                  </a:extLst>
                </a:gridCol>
                <a:gridCol w="1710946">
                  <a:extLst>
                    <a:ext uri="{9D8B030D-6E8A-4147-A177-3AD203B41FA5}">
                      <a16:colId xmlns="" xmlns:a16="http://schemas.microsoft.com/office/drawing/2014/main" val="20002"/>
                    </a:ext>
                  </a:extLst>
                </a:gridCol>
              </a:tblGrid>
              <a:tr h="227801">
                <a:tc>
                  <a:txBody>
                    <a:bodyPr/>
                    <a:lstStyle/>
                    <a:p>
                      <a:r>
                        <a:rPr lang="en-US" sz="1100" dirty="0" smtClean="0"/>
                        <a:t>Band</a:t>
                      </a:r>
                      <a:endParaRPr lang="en-US" sz="1100" dirty="0"/>
                    </a:p>
                  </a:txBody>
                  <a:tcPr/>
                </a:tc>
                <a:tc>
                  <a:txBody>
                    <a:bodyPr/>
                    <a:lstStyle/>
                    <a:p>
                      <a:r>
                        <a:rPr lang="en-US" sz="1100" dirty="0" smtClean="0"/>
                        <a:t>Single</a:t>
                      </a:r>
                      <a:r>
                        <a:rPr lang="en-US" sz="1100" baseline="0" dirty="0" smtClean="0"/>
                        <a:t> Band Wavelength</a:t>
                      </a:r>
                      <a:endParaRPr lang="en-US" sz="1100" dirty="0"/>
                    </a:p>
                  </a:txBody>
                  <a:tcPr/>
                </a:tc>
                <a:tc>
                  <a:txBody>
                    <a:bodyPr/>
                    <a:lstStyle/>
                    <a:p>
                      <a:r>
                        <a:rPr lang="en-US" sz="1100" dirty="0" smtClean="0"/>
                        <a:t>Multi-band File</a:t>
                      </a:r>
                      <a:r>
                        <a:rPr lang="en-US" sz="1100" baseline="0" dirty="0" smtClean="0"/>
                        <a:t> Wavelength</a:t>
                      </a:r>
                      <a:endParaRPr lang="en-US" sz="1100" dirty="0"/>
                    </a:p>
                  </a:txBody>
                  <a:tcPr/>
                </a:tc>
                <a:extLst>
                  <a:ext uri="{0D108BD9-81ED-4DB2-BD59-A6C34878D82A}">
                    <a16:rowId xmlns="" xmlns:a16="http://schemas.microsoft.com/office/drawing/2014/main" val="10000"/>
                  </a:ext>
                </a:extLst>
              </a:tr>
              <a:tr h="213628">
                <a:tc>
                  <a:txBody>
                    <a:bodyPr/>
                    <a:lstStyle/>
                    <a:p>
                      <a:r>
                        <a:rPr lang="en-US" sz="800" dirty="0" smtClean="0"/>
                        <a:t>1</a:t>
                      </a:r>
                      <a:endParaRPr lang="en-US" sz="800" dirty="0"/>
                    </a:p>
                  </a:txBody>
                  <a:tcPr/>
                </a:tc>
                <a:tc>
                  <a:txBody>
                    <a:bodyPr/>
                    <a:lstStyle/>
                    <a:p>
                      <a:r>
                        <a:rPr lang="en-US" sz="800" dirty="0" smtClean="0"/>
                        <a:t>0.47</a:t>
                      </a:r>
                      <a:endParaRPr lang="en-US" sz="800" dirty="0"/>
                    </a:p>
                  </a:txBody>
                  <a:tcPr/>
                </a:tc>
                <a:tc>
                  <a:txBody>
                    <a:bodyPr/>
                    <a:lstStyle/>
                    <a:p>
                      <a:r>
                        <a:rPr lang="en-US" sz="800" dirty="0" smtClean="0"/>
                        <a:t>0.47</a:t>
                      </a:r>
                      <a:endParaRPr lang="en-US" sz="800" dirty="0"/>
                    </a:p>
                  </a:txBody>
                  <a:tcPr/>
                </a:tc>
                <a:extLst>
                  <a:ext uri="{0D108BD9-81ED-4DB2-BD59-A6C34878D82A}">
                    <a16:rowId xmlns="" xmlns:a16="http://schemas.microsoft.com/office/drawing/2014/main" val="10001"/>
                  </a:ext>
                </a:extLst>
              </a:tr>
              <a:tr h="213628">
                <a:tc>
                  <a:txBody>
                    <a:bodyPr/>
                    <a:lstStyle/>
                    <a:p>
                      <a:r>
                        <a:rPr lang="en-US" sz="800" dirty="0" smtClean="0"/>
                        <a:t>2</a:t>
                      </a:r>
                      <a:endParaRPr lang="en-US" sz="800" dirty="0"/>
                    </a:p>
                  </a:txBody>
                  <a:tcPr/>
                </a:tc>
                <a:tc>
                  <a:txBody>
                    <a:bodyPr/>
                    <a:lstStyle/>
                    <a:p>
                      <a:r>
                        <a:rPr lang="en-US" sz="800" dirty="0" smtClean="0"/>
                        <a:t>0.64</a:t>
                      </a:r>
                      <a:endParaRPr lang="en-US" sz="800" dirty="0"/>
                    </a:p>
                  </a:txBody>
                  <a:tcPr/>
                </a:tc>
                <a:tc>
                  <a:txBody>
                    <a:bodyPr/>
                    <a:lstStyle/>
                    <a:p>
                      <a:r>
                        <a:rPr lang="en-US" sz="800" dirty="0" smtClean="0"/>
                        <a:t>0.64</a:t>
                      </a:r>
                      <a:endParaRPr lang="en-US" sz="800" dirty="0"/>
                    </a:p>
                  </a:txBody>
                  <a:tcPr/>
                </a:tc>
                <a:extLst>
                  <a:ext uri="{0D108BD9-81ED-4DB2-BD59-A6C34878D82A}">
                    <a16:rowId xmlns="" xmlns:a16="http://schemas.microsoft.com/office/drawing/2014/main" val="10002"/>
                  </a:ext>
                </a:extLst>
              </a:tr>
              <a:tr h="213628">
                <a:tc>
                  <a:txBody>
                    <a:bodyPr/>
                    <a:lstStyle/>
                    <a:p>
                      <a:r>
                        <a:rPr lang="en-US" sz="800" dirty="0" smtClean="0"/>
                        <a:t>3</a:t>
                      </a:r>
                      <a:endParaRPr lang="en-US" sz="800" dirty="0"/>
                    </a:p>
                  </a:txBody>
                  <a:tcPr/>
                </a:tc>
                <a:tc>
                  <a:txBody>
                    <a:bodyPr/>
                    <a:lstStyle/>
                    <a:p>
                      <a:r>
                        <a:rPr lang="en-US" sz="800" dirty="0" smtClean="0"/>
                        <a:t>0.865</a:t>
                      </a:r>
                      <a:endParaRPr lang="en-US" sz="800" dirty="0"/>
                    </a:p>
                  </a:txBody>
                  <a:tcPr/>
                </a:tc>
                <a:tc>
                  <a:txBody>
                    <a:bodyPr/>
                    <a:lstStyle/>
                    <a:p>
                      <a:r>
                        <a:rPr lang="en-US" sz="800" dirty="0" smtClean="0"/>
                        <a:t>0.865</a:t>
                      </a:r>
                      <a:endParaRPr lang="en-US" sz="800" dirty="0"/>
                    </a:p>
                  </a:txBody>
                  <a:tcPr/>
                </a:tc>
                <a:extLst>
                  <a:ext uri="{0D108BD9-81ED-4DB2-BD59-A6C34878D82A}">
                    <a16:rowId xmlns="" xmlns:a16="http://schemas.microsoft.com/office/drawing/2014/main" val="10003"/>
                  </a:ext>
                </a:extLst>
              </a:tr>
              <a:tr h="213628">
                <a:tc>
                  <a:txBody>
                    <a:bodyPr/>
                    <a:lstStyle/>
                    <a:p>
                      <a:r>
                        <a:rPr lang="en-US" sz="800" dirty="0" smtClean="0"/>
                        <a:t>4</a:t>
                      </a:r>
                      <a:endParaRPr lang="en-US" sz="800" dirty="0"/>
                    </a:p>
                  </a:txBody>
                  <a:tcPr/>
                </a:tc>
                <a:tc>
                  <a:txBody>
                    <a:bodyPr/>
                    <a:lstStyle/>
                    <a:p>
                      <a:r>
                        <a:rPr lang="en-US" sz="800" dirty="0" smtClean="0"/>
                        <a:t>1.378</a:t>
                      </a:r>
                      <a:endParaRPr lang="en-US" sz="800" dirty="0"/>
                    </a:p>
                  </a:txBody>
                  <a:tcPr/>
                </a:tc>
                <a:tc>
                  <a:txBody>
                    <a:bodyPr/>
                    <a:lstStyle/>
                    <a:p>
                      <a:r>
                        <a:rPr lang="en-US" sz="800" dirty="0" smtClean="0"/>
                        <a:t>1.378</a:t>
                      </a:r>
                      <a:endParaRPr lang="en-US" sz="800" dirty="0"/>
                    </a:p>
                  </a:txBody>
                  <a:tcPr/>
                </a:tc>
                <a:extLst>
                  <a:ext uri="{0D108BD9-81ED-4DB2-BD59-A6C34878D82A}">
                    <a16:rowId xmlns="" xmlns:a16="http://schemas.microsoft.com/office/drawing/2014/main" val="10004"/>
                  </a:ext>
                </a:extLst>
              </a:tr>
              <a:tr h="213628">
                <a:tc>
                  <a:txBody>
                    <a:bodyPr/>
                    <a:lstStyle/>
                    <a:p>
                      <a:r>
                        <a:rPr lang="en-US" sz="800" dirty="0" smtClean="0"/>
                        <a:t>5</a:t>
                      </a:r>
                      <a:endParaRPr lang="en-US" sz="800" dirty="0"/>
                    </a:p>
                  </a:txBody>
                  <a:tcPr/>
                </a:tc>
                <a:tc>
                  <a:txBody>
                    <a:bodyPr/>
                    <a:lstStyle/>
                    <a:p>
                      <a:r>
                        <a:rPr lang="en-US" sz="800" dirty="0" smtClean="0"/>
                        <a:t>1.61</a:t>
                      </a:r>
                      <a:endParaRPr lang="en-US" sz="800" dirty="0"/>
                    </a:p>
                  </a:txBody>
                  <a:tcPr/>
                </a:tc>
                <a:tc>
                  <a:txBody>
                    <a:bodyPr/>
                    <a:lstStyle/>
                    <a:p>
                      <a:r>
                        <a:rPr lang="en-US" sz="800" dirty="0" smtClean="0"/>
                        <a:t>1.61</a:t>
                      </a:r>
                      <a:endParaRPr lang="en-US" sz="800" dirty="0"/>
                    </a:p>
                  </a:txBody>
                  <a:tcPr/>
                </a:tc>
                <a:extLst>
                  <a:ext uri="{0D108BD9-81ED-4DB2-BD59-A6C34878D82A}">
                    <a16:rowId xmlns="" xmlns:a16="http://schemas.microsoft.com/office/drawing/2014/main" val="10005"/>
                  </a:ext>
                </a:extLst>
              </a:tr>
              <a:tr h="213628">
                <a:tc>
                  <a:txBody>
                    <a:bodyPr/>
                    <a:lstStyle/>
                    <a:p>
                      <a:r>
                        <a:rPr lang="en-US" sz="800" dirty="0" smtClean="0"/>
                        <a:t>6</a:t>
                      </a:r>
                      <a:endParaRPr lang="en-US" sz="800" dirty="0"/>
                    </a:p>
                  </a:txBody>
                  <a:tcPr/>
                </a:tc>
                <a:tc>
                  <a:txBody>
                    <a:bodyPr/>
                    <a:lstStyle/>
                    <a:p>
                      <a:r>
                        <a:rPr lang="en-US" sz="800" dirty="0" smtClean="0"/>
                        <a:t>2.25</a:t>
                      </a:r>
                      <a:endParaRPr lang="en-US" sz="800" dirty="0"/>
                    </a:p>
                  </a:txBody>
                  <a:tcPr/>
                </a:tc>
                <a:tc>
                  <a:txBody>
                    <a:bodyPr/>
                    <a:lstStyle/>
                    <a:p>
                      <a:r>
                        <a:rPr lang="en-US" sz="800" dirty="0" smtClean="0"/>
                        <a:t>2.25</a:t>
                      </a:r>
                      <a:endParaRPr lang="en-US" sz="800" dirty="0"/>
                    </a:p>
                  </a:txBody>
                  <a:tcPr/>
                </a:tc>
                <a:extLst>
                  <a:ext uri="{0D108BD9-81ED-4DB2-BD59-A6C34878D82A}">
                    <a16:rowId xmlns="" xmlns:a16="http://schemas.microsoft.com/office/drawing/2014/main" val="10006"/>
                  </a:ext>
                </a:extLst>
              </a:tr>
              <a:tr h="213628">
                <a:tc>
                  <a:txBody>
                    <a:bodyPr/>
                    <a:lstStyle/>
                    <a:p>
                      <a:r>
                        <a:rPr lang="en-US" sz="800" dirty="0" smtClean="0"/>
                        <a:t>7</a:t>
                      </a:r>
                      <a:endParaRPr lang="en-US" sz="800" dirty="0"/>
                    </a:p>
                  </a:txBody>
                  <a:tcPr/>
                </a:tc>
                <a:tc>
                  <a:txBody>
                    <a:bodyPr/>
                    <a:lstStyle/>
                    <a:p>
                      <a:r>
                        <a:rPr lang="en-US" sz="800" dirty="0" smtClean="0"/>
                        <a:t>3.89</a:t>
                      </a:r>
                      <a:endParaRPr lang="en-US" sz="800" dirty="0"/>
                    </a:p>
                  </a:txBody>
                  <a:tcPr/>
                </a:tc>
                <a:tc>
                  <a:txBody>
                    <a:bodyPr/>
                    <a:lstStyle/>
                    <a:p>
                      <a:r>
                        <a:rPr lang="en-US" sz="800" dirty="0" smtClean="0"/>
                        <a:t>3.9</a:t>
                      </a:r>
                      <a:endParaRPr lang="en-US" sz="800" dirty="0"/>
                    </a:p>
                  </a:txBody>
                  <a:tcPr>
                    <a:solidFill>
                      <a:srgbClr val="FFFF00"/>
                    </a:solidFill>
                  </a:tcPr>
                </a:tc>
                <a:extLst>
                  <a:ext uri="{0D108BD9-81ED-4DB2-BD59-A6C34878D82A}">
                    <a16:rowId xmlns="" xmlns:a16="http://schemas.microsoft.com/office/drawing/2014/main" val="10007"/>
                  </a:ext>
                </a:extLst>
              </a:tr>
              <a:tr h="213628">
                <a:tc>
                  <a:txBody>
                    <a:bodyPr/>
                    <a:lstStyle/>
                    <a:p>
                      <a:r>
                        <a:rPr lang="en-US" sz="800" dirty="0" smtClean="0"/>
                        <a:t>8</a:t>
                      </a:r>
                      <a:endParaRPr lang="en-US" sz="800" dirty="0"/>
                    </a:p>
                  </a:txBody>
                  <a:tcPr/>
                </a:tc>
                <a:tc>
                  <a:txBody>
                    <a:bodyPr/>
                    <a:lstStyle/>
                    <a:p>
                      <a:r>
                        <a:rPr lang="en-US" sz="800" dirty="0" smtClean="0"/>
                        <a:t>6.17</a:t>
                      </a:r>
                      <a:endParaRPr lang="en-US" sz="800" dirty="0"/>
                    </a:p>
                  </a:txBody>
                  <a:tcPr/>
                </a:tc>
                <a:tc>
                  <a:txBody>
                    <a:bodyPr/>
                    <a:lstStyle/>
                    <a:p>
                      <a:r>
                        <a:rPr lang="en-US" sz="800" dirty="0" smtClean="0"/>
                        <a:t>6.185</a:t>
                      </a:r>
                      <a:endParaRPr lang="en-US" sz="800" dirty="0"/>
                    </a:p>
                  </a:txBody>
                  <a:tcPr>
                    <a:solidFill>
                      <a:srgbClr val="FFFF00"/>
                    </a:solidFill>
                  </a:tcPr>
                </a:tc>
                <a:extLst>
                  <a:ext uri="{0D108BD9-81ED-4DB2-BD59-A6C34878D82A}">
                    <a16:rowId xmlns="" xmlns:a16="http://schemas.microsoft.com/office/drawing/2014/main" val="10008"/>
                  </a:ext>
                </a:extLst>
              </a:tr>
              <a:tr h="213628">
                <a:tc>
                  <a:txBody>
                    <a:bodyPr/>
                    <a:lstStyle/>
                    <a:p>
                      <a:r>
                        <a:rPr lang="en-US" sz="800" dirty="0" smtClean="0"/>
                        <a:t>9</a:t>
                      </a:r>
                      <a:endParaRPr lang="en-US" sz="800" dirty="0"/>
                    </a:p>
                  </a:txBody>
                  <a:tcPr/>
                </a:tc>
                <a:tc>
                  <a:txBody>
                    <a:bodyPr/>
                    <a:lstStyle/>
                    <a:p>
                      <a:r>
                        <a:rPr lang="en-US" sz="800" dirty="0" smtClean="0"/>
                        <a:t>6.93</a:t>
                      </a:r>
                      <a:endParaRPr lang="en-US" sz="800" dirty="0"/>
                    </a:p>
                  </a:txBody>
                  <a:tcPr/>
                </a:tc>
                <a:tc>
                  <a:txBody>
                    <a:bodyPr/>
                    <a:lstStyle/>
                    <a:p>
                      <a:r>
                        <a:rPr lang="en-US" sz="800" dirty="0" smtClean="0"/>
                        <a:t>6.95</a:t>
                      </a:r>
                      <a:endParaRPr lang="en-US" sz="800" dirty="0"/>
                    </a:p>
                  </a:txBody>
                  <a:tcPr>
                    <a:solidFill>
                      <a:srgbClr val="FFFF00"/>
                    </a:solidFill>
                  </a:tcPr>
                </a:tc>
                <a:extLst>
                  <a:ext uri="{0D108BD9-81ED-4DB2-BD59-A6C34878D82A}">
                    <a16:rowId xmlns="" xmlns:a16="http://schemas.microsoft.com/office/drawing/2014/main" val="10009"/>
                  </a:ext>
                </a:extLst>
              </a:tr>
              <a:tr h="213628">
                <a:tc>
                  <a:txBody>
                    <a:bodyPr/>
                    <a:lstStyle/>
                    <a:p>
                      <a:r>
                        <a:rPr lang="en-US" sz="800" dirty="0" smtClean="0"/>
                        <a:t>10</a:t>
                      </a:r>
                      <a:endParaRPr lang="en-US" sz="800" dirty="0"/>
                    </a:p>
                  </a:txBody>
                  <a:tcPr/>
                </a:tc>
                <a:tc>
                  <a:txBody>
                    <a:bodyPr/>
                    <a:lstStyle/>
                    <a:p>
                      <a:r>
                        <a:rPr lang="en-US" sz="800" dirty="0" smtClean="0"/>
                        <a:t>7.34</a:t>
                      </a:r>
                      <a:endParaRPr lang="en-US" sz="800" dirty="0"/>
                    </a:p>
                  </a:txBody>
                  <a:tcPr/>
                </a:tc>
                <a:tc>
                  <a:txBody>
                    <a:bodyPr/>
                    <a:lstStyle/>
                    <a:p>
                      <a:r>
                        <a:rPr lang="en-US" sz="800" dirty="0" smtClean="0"/>
                        <a:t>7.34</a:t>
                      </a:r>
                      <a:endParaRPr lang="en-US" sz="800" dirty="0"/>
                    </a:p>
                  </a:txBody>
                  <a:tcPr/>
                </a:tc>
                <a:extLst>
                  <a:ext uri="{0D108BD9-81ED-4DB2-BD59-A6C34878D82A}">
                    <a16:rowId xmlns="" xmlns:a16="http://schemas.microsoft.com/office/drawing/2014/main" val="10010"/>
                  </a:ext>
                </a:extLst>
              </a:tr>
              <a:tr h="213628">
                <a:tc>
                  <a:txBody>
                    <a:bodyPr/>
                    <a:lstStyle/>
                    <a:p>
                      <a:r>
                        <a:rPr lang="en-US" sz="800" dirty="0" smtClean="0"/>
                        <a:t>11</a:t>
                      </a:r>
                      <a:endParaRPr lang="en-US" sz="800" dirty="0"/>
                    </a:p>
                  </a:txBody>
                  <a:tcPr/>
                </a:tc>
                <a:tc>
                  <a:txBody>
                    <a:bodyPr/>
                    <a:lstStyle/>
                    <a:p>
                      <a:r>
                        <a:rPr lang="en-US" sz="800" dirty="0" smtClean="0"/>
                        <a:t>8.44</a:t>
                      </a:r>
                      <a:endParaRPr lang="en-US" sz="800" dirty="0"/>
                    </a:p>
                  </a:txBody>
                  <a:tcPr/>
                </a:tc>
                <a:tc>
                  <a:txBody>
                    <a:bodyPr/>
                    <a:lstStyle/>
                    <a:p>
                      <a:r>
                        <a:rPr lang="en-US" sz="800" dirty="0" smtClean="0"/>
                        <a:t>8.5</a:t>
                      </a:r>
                      <a:endParaRPr lang="en-US" sz="800" dirty="0"/>
                    </a:p>
                  </a:txBody>
                  <a:tcPr>
                    <a:solidFill>
                      <a:srgbClr val="FFFF00"/>
                    </a:solidFill>
                  </a:tcPr>
                </a:tc>
                <a:extLst>
                  <a:ext uri="{0D108BD9-81ED-4DB2-BD59-A6C34878D82A}">
                    <a16:rowId xmlns="" xmlns:a16="http://schemas.microsoft.com/office/drawing/2014/main" val="10011"/>
                  </a:ext>
                </a:extLst>
              </a:tr>
              <a:tr h="213628">
                <a:tc>
                  <a:txBody>
                    <a:bodyPr/>
                    <a:lstStyle/>
                    <a:p>
                      <a:r>
                        <a:rPr lang="en-US" sz="800" dirty="0" smtClean="0"/>
                        <a:t>12</a:t>
                      </a:r>
                      <a:endParaRPr lang="en-US" sz="800" dirty="0"/>
                    </a:p>
                  </a:txBody>
                  <a:tcPr/>
                </a:tc>
                <a:tc>
                  <a:txBody>
                    <a:bodyPr/>
                    <a:lstStyle/>
                    <a:p>
                      <a:r>
                        <a:rPr lang="en-US" sz="800" dirty="0" smtClean="0"/>
                        <a:t>9.61</a:t>
                      </a:r>
                      <a:endParaRPr lang="en-US" sz="800" dirty="0"/>
                    </a:p>
                  </a:txBody>
                  <a:tcPr/>
                </a:tc>
                <a:tc>
                  <a:txBody>
                    <a:bodyPr/>
                    <a:lstStyle/>
                    <a:p>
                      <a:r>
                        <a:rPr lang="en-US" sz="800" dirty="0" smtClean="0"/>
                        <a:t>9.61</a:t>
                      </a:r>
                      <a:endParaRPr lang="en-US" sz="800" dirty="0"/>
                    </a:p>
                  </a:txBody>
                  <a:tcPr/>
                </a:tc>
                <a:extLst>
                  <a:ext uri="{0D108BD9-81ED-4DB2-BD59-A6C34878D82A}">
                    <a16:rowId xmlns="" xmlns:a16="http://schemas.microsoft.com/office/drawing/2014/main" val="10012"/>
                  </a:ext>
                </a:extLst>
              </a:tr>
              <a:tr h="213628">
                <a:tc>
                  <a:txBody>
                    <a:bodyPr/>
                    <a:lstStyle/>
                    <a:p>
                      <a:r>
                        <a:rPr lang="en-US" sz="800" dirty="0" smtClean="0"/>
                        <a:t>13</a:t>
                      </a:r>
                      <a:endParaRPr lang="en-US" sz="800" dirty="0"/>
                    </a:p>
                  </a:txBody>
                  <a:tcPr/>
                </a:tc>
                <a:tc>
                  <a:txBody>
                    <a:bodyPr/>
                    <a:lstStyle/>
                    <a:p>
                      <a:r>
                        <a:rPr lang="en-US" sz="800" dirty="0" smtClean="0"/>
                        <a:t>10.33</a:t>
                      </a:r>
                      <a:endParaRPr lang="en-US" sz="800" dirty="0"/>
                    </a:p>
                  </a:txBody>
                  <a:tcPr/>
                </a:tc>
                <a:tc>
                  <a:txBody>
                    <a:bodyPr/>
                    <a:lstStyle/>
                    <a:p>
                      <a:r>
                        <a:rPr lang="en-US" sz="800" dirty="0" smtClean="0"/>
                        <a:t>10.35</a:t>
                      </a:r>
                      <a:endParaRPr lang="en-US" sz="800" dirty="0"/>
                    </a:p>
                  </a:txBody>
                  <a:tcPr>
                    <a:solidFill>
                      <a:srgbClr val="FFFF00"/>
                    </a:solidFill>
                  </a:tcPr>
                </a:tc>
                <a:extLst>
                  <a:ext uri="{0D108BD9-81ED-4DB2-BD59-A6C34878D82A}">
                    <a16:rowId xmlns="" xmlns:a16="http://schemas.microsoft.com/office/drawing/2014/main" val="10013"/>
                  </a:ext>
                </a:extLst>
              </a:tr>
              <a:tr h="213628">
                <a:tc>
                  <a:txBody>
                    <a:bodyPr/>
                    <a:lstStyle/>
                    <a:p>
                      <a:r>
                        <a:rPr lang="en-US" sz="800" dirty="0" smtClean="0"/>
                        <a:t>14</a:t>
                      </a:r>
                      <a:endParaRPr lang="en-US" sz="800" dirty="0"/>
                    </a:p>
                  </a:txBody>
                  <a:tcPr/>
                </a:tc>
                <a:tc>
                  <a:txBody>
                    <a:bodyPr/>
                    <a:lstStyle/>
                    <a:p>
                      <a:r>
                        <a:rPr lang="en-US" sz="800" dirty="0" smtClean="0"/>
                        <a:t>11.19</a:t>
                      </a:r>
                      <a:endParaRPr lang="en-US" sz="800" dirty="0"/>
                    </a:p>
                  </a:txBody>
                  <a:tcPr/>
                </a:tc>
                <a:tc>
                  <a:txBody>
                    <a:bodyPr/>
                    <a:lstStyle/>
                    <a:p>
                      <a:r>
                        <a:rPr lang="en-US" sz="800" dirty="0" smtClean="0"/>
                        <a:t>11.2</a:t>
                      </a:r>
                      <a:endParaRPr lang="en-US" sz="800" dirty="0"/>
                    </a:p>
                  </a:txBody>
                  <a:tcPr>
                    <a:solidFill>
                      <a:srgbClr val="FFFF00"/>
                    </a:solidFill>
                  </a:tcPr>
                </a:tc>
                <a:extLst>
                  <a:ext uri="{0D108BD9-81ED-4DB2-BD59-A6C34878D82A}">
                    <a16:rowId xmlns="" xmlns:a16="http://schemas.microsoft.com/office/drawing/2014/main" val="10014"/>
                  </a:ext>
                </a:extLst>
              </a:tr>
              <a:tr h="213628">
                <a:tc>
                  <a:txBody>
                    <a:bodyPr/>
                    <a:lstStyle/>
                    <a:p>
                      <a:r>
                        <a:rPr lang="en-US" sz="800" dirty="0" smtClean="0"/>
                        <a:t>15</a:t>
                      </a:r>
                      <a:endParaRPr lang="en-US" sz="800" dirty="0"/>
                    </a:p>
                  </a:txBody>
                  <a:tcPr/>
                </a:tc>
                <a:tc>
                  <a:txBody>
                    <a:bodyPr/>
                    <a:lstStyle/>
                    <a:p>
                      <a:r>
                        <a:rPr lang="en-US" sz="800" dirty="0" smtClean="0"/>
                        <a:t>12.27</a:t>
                      </a:r>
                      <a:endParaRPr lang="en-US" sz="800" dirty="0"/>
                    </a:p>
                  </a:txBody>
                  <a:tcPr/>
                </a:tc>
                <a:tc>
                  <a:txBody>
                    <a:bodyPr/>
                    <a:lstStyle/>
                    <a:p>
                      <a:r>
                        <a:rPr lang="en-US" sz="800" dirty="0" smtClean="0"/>
                        <a:t>12.3</a:t>
                      </a:r>
                      <a:endParaRPr lang="en-US" sz="800" dirty="0"/>
                    </a:p>
                  </a:txBody>
                  <a:tcPr>
                    <a:solidFill>
                      <a:srgbClr val="FFFF00"/>
                    </a:solidFill>
                  </a:tcPr>
                </a:tc>
                <a:extLst>
                  <a:ext uri="{0D108BD9-81ED-4DB2-BD59-A6C34878D82A}">
                    <a16:rowId xmlns="" xmlns:a16="http://schemas.microsoft.com/office/drawing/2014/main" val="10015"/>
                  </a:ext>
                </a:extLst>
              </a:tr>
              <a:tr h="213628">
                <a:tc>
                  <a:txBody>
                    <a:bodyPr/>
                    <a:lstStyle/>
                    <a:p>
                      <a:r>
                        <a:rPr lang="en-US" sz="800" dirty="0" smtClean="0"/>
                        <a:t>16</a:t>
                      </a:r>
                      <a:endParaRPr lang="en-US" sz="800" dirty="0"/>
                    </a:p>
                  </a:txBody>
                  <a:tcPr/>
                </a:tc>
                <a:tc>
                  <a:txBody>
                    <a:bodyPr/>
                    <a:lstStyle/>
                    <a:p>
                      <a:r>
                        <a:rPr lang="en-US" sz="800" dirty="0" smtClean="0"/>
                        <a:t>13.27</a:t>
                      </a:r>
                      <a:endParaRPr lang="en-US" sz="800" dirty="0"/>
                    </a:p>
                  </a:txBody>
                  <a:tcPr/>
                </a:tc>
                <a:tc>
                  <a:txBody>
                    <a:bodyPr/>
                    <a:lstStyle/>
                    <a:p>
                      <a:r>
                        <a:rPr lang="en-US" sz="800" dirty="0" smtClean="0"/>
                        <a:t>13.3</a:t>
                      </a:r>
                      <a:endParaRPr lang="en-US" sz="800" dirty="0"/>
                    </a:p>
                  </a:txBody>
                  <a:tcPr>
                    <a:solidFill>
                      <a:srgbClr val="FFFF00"/>
                    </a:solidFill>
                  </a:tcPr>
                </a:tc>
                <a:extLst>
                  <a:ext uri="{0D108BD9-81ED-4DB2-BD59-A6C34878D82A}">
                    <a16:rowId xmlns="" xmlns:a16="http://schemas.microsoft.com/office/drawing/2014/main" val="10016"/>
                  </a:ext>
                </a:extLst>
              </a:tr>
            </a:tbl>
          </a:graphicData>
        </a:graphic>
      </p:graphicFrame>
      <p:sp>
        <p:nvSpPr>
          <p:cNvPr id="3" name="Rectangle 2"/>
          <p:cNvSpPr/>
          <p:nvPr/>
        </p:nvSpPr>
        <p:spPr>
          <a:xfrm>
            <a:off x="4571999" y="2661566"/>
            <a:ext cx="4572001" cy="2308324"/>
          </a:xfrm>
          <a:prstGeom prst="rect">
            <a:avLst/>
          </a:prstGeom>
        </p:spPr>
        <p:txBody>
          <a:bodyPr wrap="square">
            <a:spAutoFit/>
          </a:bodyPr>
          <a:lstStyle/>
          <a:p>
            <a:r>
              <a:rPr lang="en-US" dirty="0" smtClean="0">
                <a:solidFill>
                  <a:schemeClr val="bg1"/>
                </a:solidFill>
              </a:rPr>
              <a:t>This is metadata stored as a variable in L1b and L2 CMIP files.</a:t>
            </a:r>
          </a:p>
          <a:p>
            <a:r>
              <a:rPr lang="en-US" dirty="0" smtClean="0">
                <a:solidFill>
                  <a:schemeClr val="bg1"/>
                </a:solidFill>
              </a:rPr>
              <a:t>The variable names between single band files and multiband files are different…</a:t>
            </a:r>
            <a:endParaRPr lang="en-US" dirty="0">
              <a:solidFill>
                <a:schemeClr val="bg1"/>
              </a:solidFill>
            </a:endParaRPr>
          </a:p>
          <a:p>
            <a:r>
              <a:rPr lang="en-US" dirty="0" smtClean="0">
                <a:solidFill>
                  <a:schemeClr val="bg1"/>
                </a:solidFill>
              </a:rPr>
              <a:t>In a single band file it appears as:</a:t>
            </a:r>
          </a:p>
          <a:p>
            <a:r>
              <a:rPr lang="en-US" sz="1400" dirty="0" smtClean="0">
                <a:solidFill>
                  <a:schemeClr val="bg1"/>
                </a:solidFill>
              </a:rPr>
              <a:t>	</a:t>
            </a:r>
            <a:r>
              <a:rPr lang="en-US" sz="1400" dirty="0" err="1" smtClean="0">
                <a:solidFill>
                  <a:schemeClr val="bg1"/>
                </a:solidFill>
              </a:rPr>
              <a:t>band_wavelength</a:t>
            </a:r>
            <a:endParaRPr lang="en-US" dirty="0" smtClean="0">
              <a:solidFill>
                <a:schemeClr val="bg1"/>
              </a:solidFill>
            </a:endParaRPr>
          </a:p>
          <a:p>
            <a:pPr lvl="0"/>
            <a:r>
              <a:rPr lang="en-US" dirty="0">
                <a:solidFill>
                  <a:prstClr val="white"/>
                </a:solidFill>
              </a:rPr>
              <a:t>In a </a:t>
            </a:r>
            <a:r>
              <a:rPr lang="en-US" dirty="0" smtClean="0">
                <a:solidFill>
                  <a:prstClr val="white"/>
                </a:solidFill>
              </a:rPr>
              <a:t>multi-band </a:t>
            </a:r>
            <a:r>
              <a:rPr lang="en-US" dirty="0">
                <a:solidFill>
                  <a:prstClr val="white"/>
                </a:solidFill>
              </a:rPr>
              <a:t>file it appears as:</a:t>
            </a:r>
          </a:p>
          <a:p>
            <a:r>
              <a:rPr lang="en-US" dirty="0" smtClean="0">
                <a:solidFill>
                  <a:schemeClr val="bg1"/>
                </a:solidFill>
              </a:rPr>
              <a:t>	</a:t>
            </a:r>
            <a:r>
              <a:rPr lang="en-US" sz="1400" dirty="0" smtClean="0">
                <a:solidFill>
                  <a:schemeClr val="bg1"/>
                </a:solidFill>
              </a:rPr>
              <a:t>band_wavelength_C01 (e.g., for channel 1)</a:t>
            </a:r>
          </a:p>
        </p:txBody>
      </p:sp>
    </p:spTree>
    <p:extLst>
      <p:ext uri="{BB962C8B-B14F-4D97-AF65-F5344CB8AC3E}">
        <p14:creationId xmlns:p14="http://schemas.microsoft.com/office/powerpoint/2010/main" val="207644745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Multiband Downscaling to 2km</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Multiband downscaling method from ½ or 1km to 2km is now included in the files:</a:t>
            </a:r>
          </a:p>
          <a:p>
            <a:pPr lvl="1"/>
            <a:r>
              <a:rPr lang="en-US" dirty="0"/>
              <a:t> CMI_C01:downsampling_methoid = "average" ;</a:t>
            </a:r>
          </a:p>
          <a:p>
            <a:pPr lvl="1"/>
            <a:r>
              <a:rPr lang="en-US" dirty="0"/>
              <a:t> </a:t>
            </a:r>
            <a:r>
              <a:rPr lang="en-US" dirty="0" smtClean="0"/>
              <a:t>CMI_C02:downsampling_methoid </a:t>
            </a:r>
            <a:r>
              <a:rPr lang="en-US" dirty="0"/>
              <a:t>= "average" ;</a:t>
            </a:r>
          </a:p>
          <a:p>
            <a:pPr lvl="1"/>
            <a:r>
              <a:rPr lang="en-US" dirty="0"/>
              <a:t> </a:t>
            </a:r>
            <a:r>
              <a:rPr lang="en-US" dirty="0" smtClean="0"/>
              <a:t>CMI_C03:downsampling_methoid </a:t>
            </a:r>
            <a:r>
              <a:rPr lang="en-US" dirty="0"/>
              <a:t>= "average" ;</a:t>
            </a:r>
          </a:p>
          <a:p>
            <a:pPr lvl="1"/>
            <a:r>
              <a:rPr lang="en-US" dirty="0"/>
              <a:t> </a:t>
            </a:r>
            <a:r>
              <a:rPr lang="en-US" dirty="0" smtClean="0"/>
              <a:t>CMI_C05:downsampling_methoid </a:t>
            </a:r>
            <a:r>
              <a:rPr lang="en-US" dirty="0"/>
              <a:t>= "average" ;</a:t>
            </a:r>
          </a:p>
          <a:p>
            <a:r>
              <a:rPr lang="en-US" dirty="0" smtClean="0"/>
              <a:t>Method listed in files is incorrect.  The files are being sub-sampled (the corner of 2x2 in a 1km band 1, for example).</a:t>
            </a:r>
          </a:p>
          <a:p>
            <a:pPr lvl="1"/>
            <a:r>
              <a:rPr lang="en-US" dirty="0" smtClean="0"/>
              <a:t>If method changes, manually entered in metadata.</a:t>
            </a:r>
          </a:p>
          <a:p>
            <a:r>
              <a:rPr lang="en-US" dirty="0" smtClean="0"/>
              <a:t>ADR 357</a:t>
            </a: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81</a:t>
            </a:fld>
            <a:endParaRPr lang="en-US" altLang="en-US"/>
          </a:p>
        </p:txBody>
      </p:sp>
    </p:spTree>
    <p:extLst>
      <p:ext uri="{BB962C8B-B14F-4D97-AF65-F5344CB8AC3E}">
        <p14:creationId xmlns:p14="http://schemas.microsoft.com/office/powerpoint/2010/main" val="277324089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DQF Inconsistent In Space</a:t>
            </a:r>
            <a:br>
              <a:rPr lang="en-US" dirty="0" smtClean="0"/>
            </a:br>
            <a:r>
              <a:rPr lang="en-US" sz="1600" dirty="0" smtClean="0"/>
              <a:t>WR 2190 (DO.06.00) and 3971 (In analysis</a:t>
            </a:r>
            <a:r>
              <a:rPr lang="en-US" sz="1600" dirty="0"/>
              <a:t>)</a:t>
            </a:r>
            <a:endParaRPr lang="en-US" sz="4400" dirty="0"/>
          </a:p>
        </p:txBody>
      </p:sp>
      <p:sp>
        <p:nvSpPr>
          <p:cNvPr id="4" name="Footer Placeholder 3"/>
          <p:cNvSpPr>
            <a:spLocks noGrp="1"/>
          </p:cNvSpPr>
          <p:nvPr>
            <p:ph type="ftr" sz="quarter" idx="11"/>
          </p:nvPr>
        </p:nvSpPr>
        <p:spPr>
          <a:xfrm>
            <a:off x="862642" y="6466075"/>
            <a:ext cx="7159924" cy="365125"/>
          </a:xfrm>
        </p:spPr>
        <p:txBody>
          <a:bodyPr/>
          <a:lstStyle/>
          <a:p>
            <a:pPr>
              <a:defRPr/>
            </a:pPr>
            <a:r>
              <a:rPr lang="en-US" dirty="0" smtClean="0"/>
              <a:t>These GOES-16 data are preliminary, non-operational data and are undergoing testing. Users bear all responsibility for inspecting the data prior to use and for the manner in which the data are utilized.</a:t>
            </a: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82</a:t>
            </a:fld>
            <a:endParaRPr lang="en-US" altLang="en-US" dirty="0"/>
          </a:p>
        </p:txBody>
      </p:sp>
      <p:pic>
        <p:nvPicPr>
          <p:cNvPr id="6" name="Picture 5" descr="OR_ABI-L2-CMIPF-M4C13_G16_s20162330220192_e20162330225000_c20162330227251_DQF"/>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945473" y="947925"/>
            <a:ext cx="5297487" cy="5486400"/>
          </a:xfrm>
          <a:prstGeom prst="rect">
            <a:avLst/>
          </a:prstGeom>
          <a:noFill/>
          <a:ln>
            <a:noFill/>
          </a:ln>
        </p:spPr>
      </p:pic>
      <p:sp>
        <p:nvSpPr>
          <p:cNvPr id="7" name="TextBox 6"/>
          <p:cNvSpPr txBox="1"/>
          <p:nvPr/>
        </p:nvSpPr>
        <p:spPr>
          <a:xfrm>
            <a:off x="2981864" y="4431371"/>
            <a:ext cx="3180272" cy="369332"/>
          </a:xfrm>
          <a:prstGeom prst="rect">
            <a:avLst/>
          </a:prstGeom>
          <a:noFill/>
        </p:spPr>
        <p:txBody>
          <a:bodyPr wrap="square" rtlCol="0">
            <a:spAutoFit/>
          </a:bodyPr>
          <a:lstStyle/>
          <a:p>
            <a:pPr algn="ctr"/>
            <a:r>
              <a:rPr lang="en-US" dirty="0" smtClean="0">
                <a:solidFill>
                  <a:schemeClr val="bg1"/>
                </a:solidFill>
              </a:rPr>
              <a:t>Displayed with </a:t>
            </a:r>
            <a:r>
              <a:rPr lang="en-US" dirty="0" err="1" smtClean="0">
                <a:solidFill>
                  <a:schemeClr val="bg1"/>
                </a:solidFill>
              </a:rPr>
              <a:t>ncview</a:t>
            </a:r>
            <a:endParaRPr lang="en-US" dirty="0">
              <a:solidFill>
                <a:schemeClr val="bg1"/>
              </a:solidFill>
            </a:endParaRPr>
          </a:p>
        </p:txBody>
      </p:sp>
      <p:sp>
        <p:nvSpPr>
          <p:cNvPr id="8" name="TextBox 7"/>
          <p:cNvSpPr txBox="1"/>
          <p:nvPr/>
        </p:nvSpPr>
        <p:spPr>
          <a:xfrm>
            <a:off x="457200" y="1143000"/>
            <a:ext cx="1295400" cy="923330"/>
          </a:xfrm>
          <a:prstGeom prst="rect">
            <a:avLst/>
          </a:prstGeom>
          <a:noFill/>
        </p:spPr>
        <p:txBody>
          <a:bodyPr wrap="square" rtlCol="0">
            <a:spAutoFit/>
          </a:bodyPr>
          <a:lstStyle/>
          <a:p>
            <a:r>
              <a:rPr lang="en-US" dirty="0" smtClean="0">
                <a:solidFill>
                  <a:schemeClr val="bg1"/>
                </a:solidFill>
              </a:rPr>
              <a:t>Different DQF values in “space”</a:t>
            </a:r>
            <a:endParaRPr lang="en-US" dirty="0">
              <a:solidFill>
                <a:schemeClr val="bg1"/>
              </a:solidFill>
            </a:endParaRPr>
          </a:p>
        </p:txBody>
      </p:sp>
      <p:sp>
        <p:nvSpPr>
          <p:cNvPr id="9" name="TextBox 8"/>
          <p:cNvSpPr txBox="1"/>
          <p:nvPr/>
        </p:nvSpPr>
        <p:spPr>
          <a:xfrm>
            <a:off x="7543800" y="1295400"/>
            <a:ext cx="1600200" cy="2031325"/>
          </a:xfrm>
          <a:prstGeom prst="rect">
            <a:avLst/>
          </a:prstGeom>
          <a:noFill/>
        </p:spPr>
        <p:txBody>
          <a:bodyPr wrap="square" rtlCol="0">
            <a:spAutoFit/>
          </a:bodyPr>
          <a:lstStyle/>
          <a:p>
            <a:r>
              <a:rPr lang="en-US" dirty="0" smtClean="0">
                <a:solidFill>
                  <a:schemeClr val="bg1"/>
                </a:solidFill>
              </a:rPr>
              <a:t>Valid range of DQF for L2 CMIP is 0 to 3.  The white parts of this image are DQF=-1</a:t>
            </a:r>
            <a:endParaRPr lang="en-US" dirty="0">
              <a:solidFill>
                <a:schemeClr val="bg1"/>
              </a:solidFill>
            </a:endParaRPr>
          </a:p>
        </p:txBody>
      </p:sp>
      <p:sp>
        <p:nvSpPr>
          <p:cNvPr id="10" name="TextBox 9"/>
          <p:cNvSpPr txBox="1"/>
          <p:nvPr/>
        </p:nvSpPr>
        <p:spPr>
          <a:xfrm>
            <a:off x="0" y="3326725"/>
            <a:ext cx="2057400" cy="1200329"/>
          </a:xfrm>
          <a:prstGeom prst="rect">
            <a:avLst/>
          </a:prstGeom>
          <a:noFill/>
        </p:spPr>
        <p:txBody>
          <a:bodyPr wrap="square" rtlCol="0">
            <a:spAutoFit/>
          </a:bodyPr>
          <a:lstStyle/>
          <a:p>
            <a:r>
              <a:rPr lang="en-US" dirty="0" smtClean="0">
                <a:solidFill>
                  <a:schemeClr val="bg1"/>
                </a:solidFill>
              </a:rPr>
              <a:t>Missing chunk of data has same DQF as </a:t>
            </a:r>
            <a:r>
              <a:rPr lang="en-US" dirty="0" err="1" smtClean="0">
                <a:solidFill>
                  <a:schemeClr val="bg1"/>
                </a:solidFill>
              </a:rPr>
              <a:t>unscanned</a:t>
            </a:r>
            <a:r>
              <a:rPr lang="en-US" dirty="0" smtClean="0">
                <a:solidFill>
                  <a:schemeClr val="bg1"/>
                </a:solidFill>
              </a:rPr>
              <a:t> portions of space.</a:t>
            </a:r>
            <a:endParaRPr lang="en-US" dirty="0">
              <a:solidFill>
                <a:schemeClr val="bg1"/>
              </a:solidFill>
            </a:endParaRPr>
          </a:p>
        </p:txBody>
      </p:sp>
    </p:spTree>
    <p:extLst>
      <p:ext uri="{BB962C8B-B14F-4D97-AF65-F5344CB8AC3E}">
        <p14:creationId xmlns:p14="http://schemas.microsoft.com/office/powerpoint/2010/main" val="39205621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DQF Metadata Misleading</a:t>
            </a:r>
            <a:endParaRPr lang="en-US" dirty="0"/>
          </a:p>
        </p:txBody>
      </p:sp>
      <p:sp>
        <p:nvSpPr>
          <p:cNvPr id="3" name="Content Placeholder 2"/>
          <p:cNvSpPr>
            <a:spLocks noGrp="1"/>
          </p:cNvSpPr>
          <p:nvPr>
            <p:ph idx="1"/>
          </p:nvPr>
        </p:nvSpPr>
        <p:spPr/>
        <p:txBody>
          <a:bodyPr/>
          <a:lstStyle/>
          <a:p>
            <a:r>
              <a:rPr lang="en-US" sz="2000" dirty="0" smtClean="0"/>
              <a:t>CMIP Full Disk Band 09 on May 22 at 07:15:27.1UTC</a:t>
            </a:r>
          </a:p>
          <a:p>
            <a:r>
              <a:rPr lang="en-US" sz="1400" dirty="0" smtClean="0"/>
              <a:t>OR_ABI-L2-CMIPF-M3C09_G16_s20171420715271_e20171420726043_c20171420726122.nc</a:t>
            </a:r>
            <a:endParaRPr lang="en-US" sz="1400" dirty="0"/>
          </a:p>
          <a:p>
            <a:r>
              <a:rPr lang="en-US" sz="1200" dirty="0" smtClean="0"/>
              <a:t> </a:t>
            </a:r>
            <a:r>
              <a:rPr lang="en-US" sz="1200" dirty="0"/>
              <a:t>byte DQF(y, x) ;</a:t>
            </a:r>
          </a:p>
          <a:p>
            <a:r>
              <a:rPr lang="en-US" sz="1200" dirty="0"/>
              <a:t>                DQF:_</a:t>
            </a:r>
            <a:r>
              <a:rPr lang="en-US" sz="1200" dirty="0" err="1"/>
              <a:t>FillValue</a:t>
            </a:r>
            <a:r>
              <a:rPr lang="en-US" sz="1200" dirty="0"/>
              <a:t> = -1b ;</a:t>
            </a:r>
          </a:p>
          <a:p>
            <a:r>
              <a:rPr lang="en-US" sz="1200" dirty="0"/>
              <a:t>                </a:t>
            </a:r>
            <a:r>
              <a:rPr lang="en-US" sz="1200" dirty="0" err="1"/>
              <a:t>DQF:long_name</a:t>
            </a:r>
            <a:r>
              <a:rPr lang="en-US" sz="1200" dirty="0"/>
              <a:t> = "ABI L2+ Cloud and Moisture Imagery brightness temperature data quality flags" ;</a:t>
            </a:r>
          </a:p>
          <a:p>
            <a:r>
              <a:rPr lang="en-US" sz="1200" dirty="0"/>
              <a:t>                </a:t>
            </a:r>
            <a:r>
              <a:rPr lang="en-US" sz="1200" dirty="0" err="1"/>
              <a:t>DQF:standard_name</a:t>
            </a:r>
            <a:r>
              <a:rPr lang="en-US" sz="1200" dirty="0"/>
              <a:t> = "</a:t>
            </a:r>
            <a:r>
              <a:rPr lang="en-US" sz="1200" dirty="0" err="1"/>
              <a:t>status_flag</a:t>
            </a:r>
            <a:r>
              <a:rPr lang="en-US" sz="1200" dirty="0"/>
              <a:t>" ;</a:t>
            </a:r>
          </a:p>
          <a:p>
            <a:r>
              <a:rPr lang="en-US" sz="1200" dirty="0"/>
              <a:t>                </a:t>
            </a:r>
            <a:r>
              <a:rPr lang="en-US" sz="1200" dirty="0" err="1"/>
              <a:t>DQF:_Unsigned</a:t>
            </a:r>
            <a:r>
              <a:rPr lang="en-US" sz="1200" dirty="0"/>
              <a:t> = "true" ;</a:t>
            </a:r>
          </a:p>
          <a:p>
            <a:r>
              <a:rPr lang="en-US" sz="1200" dirty="0"/>
              <a:t>                </a:t>
            </a:r>
            <a:r>
              <a:rPr lang="en-US" sz="1200" dirty="0" err="1"/>
              <a:t>DQF:valid_range</a:t>
            </a:r>
            <a:r>
              <a:rPr lang="en-US" sz="1200" dirty="0"/>
              <a:t> = 0b, 3b ;</a:t>
            </a:r>
          </a:p>
          <a:p>
            <a:r>
              <a:rPr lang="en-US" sz="1200" dirty="0"/>
              <a:t>                </a:t>
            </a:r>
            <a:r>
              <a:rPr lang="en-US" sz="1200" dirty="0" err="1"/>
              <a:t>DQF:units</a:t>
            </a:r>
            <a:r>
              <a:rPr lang="en-US" sz="1200" dirty="0"/>
              <a:t> = "1" ;</a:t>
            </a:r>
          </a:p>
          <a:p>
            <a:r>
              <a:rPr lang="en-US" sz="1200" dirty="0"/>
              <a:t>                </a:t>
            </a:r>
            <a:r>
              <a:rPr lang="en-US" sz="1200" dirty="0" err="1"/>
              <a:t>DQF:coordinates</a:t>
            </a:r>
            <a:r>
              <a:rPr lang="en-US" sz="1200" dirty="0"/>
              <a:t> = "</a:t>
            </a:r>
            <a:r>
              <a:rPr lang="en-US" sz="1200" dirty="0" err="1"/>
              <a:t>band_id</a:t>
            </a:r>
            <a:r>
              <a:rPr lang="en-US" sz="1200" dirty="0"/>
              <a:t> </a:t>
            </a:r>
            <a:r>
              <a:rPr lang="en-US" sz="1200" dirty="0" err="1"/>
              <a:t>band_wavelength</a:t>
            </a:r>
            <a:r>
              <a:rPr lang="en-US" sz="1200" dirty="0"/>
              <a:t> t y x" ;</a:t>
            </a:r>
          </a:p>
          <a:p>
            <a:r>
              <a:rPr lang="en-US" sz="1200" dirty="0"/>
              <a:t>                </a:t>
            </a:r>
            <a:r>
              <a:rPr lang="en-US" sz="1200" dirty="0" err="1"/>
              <a:t>DQF:grid_mapping</a:t>
            </a:r>
            <a:r>
              <a:rPr lang="en-US" sz="1200" dirty="0"/>
              <a:t> = "</a:t>
            </a:r>
            <a:r>
              <a:rPr lang="en-US" sz="1200" dirty="0" err="1"/>
              <a:t>goes_imager_projection</a:t>
            </a:r>
            <a:r>
              <a:rPr lang="en-US" sz="1200" dirty="0"/>
              <a:t>" ;</a:t>
            </a:r>
          </a:p>
          <a:p>
            <a:r>
              <a:rPr lang="en-US" sz="1200" dirty="0"/>
              <a:t>                </a:t>
            </a:r>
            <a:r>
              <a:rPr lang="en-US" sz="1200" dirty="0" err="1"/>
              <a:t>DQF:flag_values</a:t>
            </a:r>
            <a:r>
              <a:rPr lang="en-US" sz="1200" dirty="0"/>
              <a:t> = 0b, 1b, 2b, 3b ;</a:t>
            </a:r>
          </a:p>
          <a:p>
            <a:r>
              <a:rPr lang="en-US" sz="1200" dirty="0"/>
              <a:t>                </a:t>
            </a:r>
            <a:r>
              <a:rPr lang="en-US" sz="1200" dirty="0" err="1"/>
              <a:t>DQF:flag_meanings</a:t>
            </a:r>
            <a:r>
              <a:rPr lang="en-US" sz="1200" dirty="0"/>
              <a:t> = "</a:t>
            </a:r>
            <a:r>
              <a:rPr lang="en-US" sz="1200" dirty="0" err="1"/>
              <a:t>good_pixel_qf</a:t>
            </a:r>
            <a:r>
              <a:rPr lang="en-US" sz="1200" dirty="0"/>
              <a:t> </a:t>
            </a:r>
            <a:r>
              <a:rPr lang="en-US" sz="1200" dirty="0" err="1"/>
              <a:t>conditionally_usable_pixel_qf</a:t>
            </a:r>
            <a:r>
              <a:rPr lang="en-US" sz="1200" dirty="0"/>
              <a:t> </a:t>
            </a:r>
            <a:r>
              <a:rPr lang="en-US" sz="1200" dirty="0" err="1"/>
              <a:t>out_of_range_pixel_qf</a:t>
            </a:r>
            <a:r>
              <a:rPr lang="en-US" sz="1200" dirty="0"/>
              <a:t> </a:t>
            </a:r>
            <a:r>
              <a:rPr lang="en-US" sz="1200" dirty="0" err="1"/>
              <a:t>no_value_pixel_qf</a:t>
            </a:r>
            <a:r>
              <a:rPr lang="en-US" sz="1200" dirty="0"/>
              <a:t>" ;</a:t>
            </a:r>
          </a:p>
          <a:p>
            <a:r>
              <a:rPr lang="en-US" sz="1200" dirty="0"/>
              <a:t>                </a:t>
            </a:r>
            <a:r>
              <a:rPr lang="en-US" sz="1200" dirty="0" err="1"/>
              <a:t>DQF:number_of_qf_values</a:t>
            </a:r>
            <a:r>
              <a:rPr lang="en-US" sz="1200" dirty="0"/>
              <a:t> = 4b ;</a:t>
            </a:r>
          </a:p>
          <a:p>
            <a:r>
              <a:rPr lang="en-US" sz="1200" dirty="0"/>
              <a:t>                </a:t>
            </a:r>
            <a:r>
              <a:rPr lang="en-US" sz="1200" dirty="0" err="1"/>
              <a:t>DQF:percent_good_pixel_qf</a:t>
            </a:r>
            <a:r>
              <a:rPr lang="en-US" sz="1200" dirty="0"/>
              <a:t> = 0.9999939f </a:t>
            </a:r>
            <a:r>
              <a:rPr lang="en-US" sz="1200" dirty="0" smtClean="0"/>
              <a:t>;			DQF=0			</a:t>
            </a:r>
            <a:r>
              <a:rPr lang="en-US" sz="1600" dirty="0" smtClean="0"/>
              <a:t>Almost 100% DQF=0</a:t>
            </a:r>
            <a:endParaRPr lang="en-US" sz="1600" dirty="0"/>
          </a:p>
          <a:p>
            <a:r>
              <a:rPr lang="en-US" sz="1200" dirty="0"/>
              <a:t>                </a:t>
            </a:r>
            <a:r>
              <a:rPr lang="en-US" sz="1200" dirty="0" err="1"/>
              <a:t>DQF:percent_conditionally_usable_pixel_qf</a:t>
            </a:r>
            <a:r>
              <a:rPr lang="en-US" sz="1200" dirty="0"/>
              <a:t> = 2.e-07f </a:t>
            </a:r>
            <a:r>
              <a:rPr lang="en-US" sz="1200" dirty="0" smtClean="0"/>
              <a:t>;	DQF=1</a:t>
            </a:r>
            <a:endParaRPr lang="en-US" sz="1200" dirty="0"/>
          </a:p>
          <a:p>
            <a:r>
              <a:rPr lang="en-US" sz="1200" dirty="0"/>
              <a:t>                </a:t>
            </a:r>
            <a:r>
              <a:rPr lang="en-US" sz="1200" dirty="0" err="1"/>
              <a:t>DQF:percent_out_of_range_pixel_qf</a:t>
            </a:r>
            <a:r>
              <a:rPr lang="en-US" sz="1200" dirty="0"/>
              <a:t> = 1.e-07f </a:t>
            </a:r>
            <a:r>
              <a:rPr lang="en-US" sz="1200" dirty="0" smtClean="0"/>
              <a:t>;		DQF=2</a:t>
            </a:r>
            <a:endParaRPr lang="en-US" sz="1200" dirty="0"/>
          </a:p>
          <a:p>
            <a:r>
              <a:rPr lang="en-US" sz="1200" dirty="0"/>
              <a:t>                </a:t>
            </a:r>
            <a:r>
              <a:rPr lang="en-US" sz="1200" dirty="0" err="1"/>
              <a:t>DQF:percent_no_value_pixel_qf</a:t>
            </a:r>
            <a:r>
              <a:rPr lang="en-US" sz="1200" dirty="0"/>
              <a:t> = 0.f </a:t>
            </a:r>
            <a:r>
              <a:rPr lang="en-US" sz="1200" dirty="0" smtClean="0"/>
              <a:t>;			DQF=3	</a:t>
            </a:r>
            <a:r>
              <a:rPr lang="en-US" sz="1200" dirty="0" smtClean="0">
                <a:solidFill>
                  <a:srgbClr val="FF0000"/>
                </a:solidFill>
              </a:rPr>
              <a:t>		</a:t>
            </a:r>
            <a:r>
              <a:rPr lang="en-US" sz="1600" dirty="0" smtClean="0"/>
              <a:t>No DQF=3</a:t>
            </a:r>
            <a:endParaRPr lang="en-US" sz="1200"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83</a:t>
            </a:fld>
            <a:endParaRPr lang="en-US" altLang="en-US"/>
          </a:p>
        </p:txBody>
      </p:sp>
      <p:sp>
        <p:nvSpPr>
          <p:cNvPr id="6" name="Rectangle 5"/>
          <p:cNvSpPr/>
          <p:nvPr/>
        </p:nvSpPr>
        <p:spPr>
          <a:xfrm>
            <a:off x="1180407" y="4702435"/>
            <a:ext cx="4638502" cy="106659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84337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DQF for </a:t>
            </a:r>
            <a:r>
              <a:rPr lang="en-US" dirty="0"/>
              <a:t>Band </a:t>
            </a:r>
            <a:r>
              <a:rPr lang="en-US" dirty="0" smtClean="0"/>
              <a:t>09</a:t>
            </a:r>
            <a:br>
              <a:rPr lang="en-US" dirty="0" smtClean="0"/>
            </a:br>
            <a:r>
              <a:rPr lang="en-US" dirty="0" smtClean="0"/>
              <a:t>May </a:t>
            </a:r>
            <a:r>
              <a:rPr lang="en-US" dirty="0"/>
              <a:t>22 at 07:15:27.1UTC</a:t>
            </a:r>
            <a:r>
              <a:rPr lang="en-US" dirty="0" smtClean="0"/>
              <a:t> </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2" y="1465263"/>
            <a:ext cx="6034615" cy="4525962"/>
          </a:xfrm>
        </p:spPr>
      </p:pic>
      <p:sp>
        <p:nvSpPr>
          <p:cNvPr id="5" name="Slide Number Placeholder 4"/>
          <p:cNvSpPr>
            <a:spLocks noGrp="1"/>
          </p:cNvSpPr>
          <p:nvPr>
            <p:ph type="sldNum" sz="quarter" idx="12"/>
          </p:nvPr>
        </p:nvSpPr>
        <p:spPr/>
        <p:txBody>
          <a:bodyPr/>
          <a:lstStyle/>
          <a:p>
            <a:fld id="{615ADB79-25D6-47C0-AB51-22A13A0BBB50}" type="slidenum">
              <a:rPr lang="en-US" altLang="en-US" smtClean="0"/>
              <a:pPr/>
              <a:t>84</a:t>
            </a:fld>
            <a:endParaRPr lang="en-US" altLang="en-US"/>
          </a:p>
        </p:txBody>
      </p:sp>
      <p:sp>
        <p:nvSpPr>
          <p:cNvPr id="7" name="TextBox 6"/>
          <p:cNvSpPr txBox="1"/>
          <p:nvPr/>
        </p:nvSpPr>
        <p:spPr>
          <a:xfrm>
            <a:off x="0" y="1729047"/>
            <a:ext cx="1670858" cy="923330"/>
          </a:xfrm>
          <a:prstGeom prst="rect">
            <a:avLst/>
          </a:prstGeom>
          <a:noFill/>
        </p:spPr>
        <p:txBody>
          <a:bodyPr wrap="square" rtlCol="0">
            <a:spAutoFit/>
          </a:bodyPr>
          <a:lstStyle/>
          <a:p>
            <a:r>
              <a:rPr lang="en-US" dirty="0" smtClean="0">
                <a:solidFill>
                  <a:schemeClr val="bg1"/>
                </a:solidFill>
              </a:rPr>
              <a:t>DQF is missing where it is white</a:t>
            </a:r>
            <a:endParaRPr lang="en-US" dirty="0">
              <a:solidFill>
                <a:schemeClr val="bg1"/>
              </a:solidFill>
            </a:endParaRPr>
          </a:p>
        </p:txBody>
      </p:sp>
    </p:spTree>
    <p:extLst>
      <p:ext uri="{BB962C8B-B14F-4D97-AF65-F5344CB8AC3E}">
        <p14:creationId xmlns:p14="http://schemas.microsoft.com/office/powerpoint/2010/main" val="21177639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DQF for Band 09</a:t>
            </a:r>
            <a:br>
              <a:rPr lang="en-US" dirty="0"/>
            </a:br>
            <a:r>
              <a:rPr lang="en-US" dirty="0"/>
              <a:t>May 22 at 07:15:27.1UTC </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5942" y="1096963"/>
            <a:ext cx="5112115" cy="3834087"/>
          </a:xfrm>
        </p:spPr>
      </p:pic>
      <p:sp>
        <p:nvSpPr>
          <p:cNvPr id="5" name="Slide Number Placeholder 4"/>
          <p:cNvSpPr>
            <a:spLocks noGrp="1"/>
          </p:cNvSpPr>
          <p:nvPr>
            <p:ph type="sldNum" sz="quarter" idx="12"/>
          </p:nvPr>
        </p:nvSpPr>
        <p:spPr/>
        <p:txBody>
          <a:bodyPr/>
          <a:lstStyle/>
          <a:p>
            <a:fld id="{615ADB79-25D6-47C0-AB51-22A13A0BBB50}" type="slidenum">
              <a:rPr lang="en-US" altLang="en-US" smtClean="0"/>
              <a:pPr/>
              <a:t>85</a:t>
            </a:fld>
            <a:endParaRPr lang="en-US" altLang="en-US"/>
          </a:p>
        </p:txBody>
      </p:sp>
      <p:sp>
        <p:nvSpPr>
          <p:cNvPr id="7" name="TextBox 6"/>
          <p:cNvSpPr txBox="1"/>
          <p:nvPr/>
        </p:nvSpPr>
        <p:spPr>
          <a:xfrm>
            <a:off x="2236125" y="4868781"/>
            <a:ext cx="5004048" cy="2308324"/>
          </a:xfrm>
          <a:prstGeom prst="rect">
            <a:avLst/>
          </a:prstGeom>
          <a:noFill/>
        </p:spPr>
        <p:txBody>
          <a:bodyPr wrap="square" rtlCol="0">
            <a:spAutoFit/>
          </a:bodyPr>
          <a:lstStyle/>
          <a:p>
            <a:r>
              <a:rPr lang="en-US" dirty="0">
                <a:solidFill>
                  <a:schemeClr val="bg1"/>
                </a:solidFill>
              </a:rPr>
              <a:t>There are </a:t>
            </a:r>
            <a:r>
              <a:rPr lang="en-US" dirty="0" smtClean="0">
                <a:solidFill>
                  <a:schemeClr val="bg1"/>
                </a:solidFill>
              </a:rPr>
              <a:t>5424x5424=29,419,776 Pixels</a:t>
            </a:r>
          </a:p>
          <a:p>
            <a:endParaRPr lang="en-US" dirty="0" smtClean="0">
              <a:solidFill>
                <a:schemeClr val="bg1"/>
              </a:solidFill>
            </a:endParaRPr>
          </a:p>
          <a:p>
            <a:r>
              <a:rPr lang="en-US" dirty="0" smtClean="0">
                <a:solidFill>
                  <a:schemeClr val="bg1"/>
                </a:solidFill>
              </a:rPr>
              <a:t>23,046,120 (~78%) of them are DQF=0 (not 99%)</a:t>
            </a:r>
          </a:p>
          <a:p>
            <a:r>
              <a:rPr lang="en-US" dirty="0" smtClean="0">
                <a:solidFill>
                  <a:schemeClr val="bg1"/>
                </a:solidFill>
              </a:rPr>
              <a:t>4 (~1.4e</a:t>
            </a:r>
            <a:r>
              <a:rPr lang="en-US" baseline="30000" dirty="0" smtClean="0">
                <a:solidFill>
                  <a:schemeClr val="bg1"/>
                </a:solidFill>
              </a:rPr>
              <a:t>-7</a:t>
            </a:r>
            <a:r>
              <a:rPr lang="en-US" dirty="0" smtClean="0">
                <a:solidFill>
                  <a:schemeClr val="bg1"/>
                </a:solidFill>
              </a:rPr>
              <a:t>%) of them are DQF=1</a:t>
            </a:r>
          </a:p>
          <a:p>
            <a:r>
              <a:rPr lang="en-US" dirty="0" smtClean="0">
                <a:solidFill>
                  <a:schemeClr val="bg1"/>
                </a:solidFill>
              </a:rPr>
              <a:t>2 (~6.8e</a:t>
            </a:r>
            <a:r>
              <a:rPr lang="en-US" baseline="30000" dirty="0" smtClean="0">
                <a:solidFill>
                  <a:schemeClr val="bg1"/>
                </a:solidFill>
              </a:rPr>
              <a:t>-8</a:t>
            </a:r>
            <a:r>
              <a:rPr lang="en-US" dirty="0" smtClean="0">
                <a:solidFill>
                  <a:schemeClr val="bg1"/>
                </a:solidFill>
              </a:rPr>
              <a:t>%) of them are DQF=2</a:t>
            </a:r>
          </a:p>
          <a:p>
            <a:r>
              <a:rPr lang="en-US" dirty="0" smtClean="0">
                <a:solidFill>
                  <a:schemeClr val="bg1"/>
                </a:solidFill>
              </a:rPr>
              <a:t>2,960,146 (~10%) of them are DQF=3 (not 0%)</a:t>
            </a:r>
          </a:p>
          <a:p>
            <a:r>
              <a:rPr lang="en-US" dirty="0" smtClean="0">
                <a:solidFill>
                  <a:schemeClr val="bg1"/>
                </a:solidFill>
              </a:rPr>
              <a:t>3,413,504 (~12%) of them are DQF=Missing</a:t>
            </a:r>
          </a:p>
          <a:p>
            <a:endParaRPr lang="en-US" dirty="0">
              <a:solidFill>
                <a:schemeClr val="bg1"/>
              </a:solidFill>
            </a:endParaRPr>
          </a:p>
        </p:txBody>
      </p:sp>
      <p:sp>
        <p:nvSpPr>
          <p:cNvPr id="3" name="TextBox 2"/>
          <p:cNvSpPr txBox="1"/>
          <p:nvPr/>
        </p:nvSpPr>
        <p:spPr>
          <a:xfrm>
            <a:off x="7128057" y="1096963"/>
            <a:ext cx="2015943" cy="3970318"/>
          </a:xfrm>
          <a:prstGeom prst="rect">
            <a:avLst/>
          </a:prstGeom>
          <a:noFill/>
        </p:spPr>
        <p:txBody>
          <a:bodyPr wrap="square" rtlCol="0">
            <a:spAutoFit/>
          </a:bodyPr>
          <a:lstStyle/>
          <a:p>
            <a:r>
              <a:rPr lang="en-US" dirty="0" smtClean="0">
                <a:solidFill>
                  <a:schemeClr val="bg1"/>
                </a:solidFill>
              </a:rPr>
              <a:t>Will this be confusing for users down the road? (Not everyone will read the PUG or would </a:t>
            </a:r>
            <a:r>
              <a:rPr lang="en-US" smtClean="0">
                <a:solidFill>
                  <a:schemeClr val="bg1"/>
                </a:solidFill>
              </a:rPr>
              <a:t>find this).</a:t>
            </a:r>
            <a:endParaRPr lang="en-US" dirty="0" smtClean="0">
              <a:solidFill>
                <a:schemeClr val="bg1"/>
              </a:solidFill>
            </a:endParaRPr>
          </a:p>
          <a:p>
            <a:endParaRPr lang="en-US" dirty="0">
              <a:solidFill>
                <a:schemeClr val="bg1"/>
              </a:solidFill>
            </a:endParaRPr>
          </a:p>
          <a:p>
            <a:r>
              <a:rPr lang="en-US" dirty="0" smtClean="0">
                <a:solidFill>
                  <a:schemeClr val="bg1"/>
                </a:solidFill>
              </a:rPr>
              <a:t>Maybe rename to:</a:t>
            </a:r>
          </a:p>
          <a:p>
            <a:r>
              <a:rPr lang="en-US" dirty="0" smtClean="0">
                <a:solidFill>
                  <a:schemeClr val="bg1"/>
                </a:solidFill>
              </a:rPr>
              <a:t>“</a:t>
            </a:r>
            <a:r>
              <a:rPr lang="en-US" dirty="0" err="1" smtClean="0">
                <a:solidFill>
                  <a:schemeClr val="bg1"/>
                </a:solidFill>
              </a:rPr>
              <a:t>geolocated_percent_good_pixel_qf</a:t>
            </a:r>
            <a:r>
              <a:rPr lang="en-US" dirty="0" smtClean="0">
                <a:solidFill>
                  <a:schemeClr val="bg1"/>
                </a:solidFill>
              </a:rPr>
              <a:t>”</a:t>
            </a:r>
          </a:p>
          <a:p>
            <a:endParaRPr lang="en-US" dirty="0">
              <a:solidFill>
                <a:schemeClr val="bg1"/>
              </a:solidFill>
            </a:endParaRPr>
          </a:p>
          <a:p>
            <a:r>
              <a:rPr lang="en-US" dirty="0" smtClean="0">
                <a:solidFill>
                  <a:schemeClr val="bg1"/>
                </a:solidFill>
              </a:rPr>
              <a:t>Or “</a:t>
            </a:r>
            <a:r>
              <a:rPr lang="en-US" dirty="0" err="1" smtClean="0">
                <a:solidFill>
                  <a:schemeClr val="bg1"/>
                </a:solidFill>
              </a:rPr>
              <a:t>percent_good_pixel_qf_on_earth</a:t>
            </a:r>
            <a:r>
              <a:rPr lang="en-US" dirty="0" smtClean="0">
                <a:solidFill>
                  <a:schemeClr val="bg1"/>
                </a:solidFill>
              </a:rPr>
              <a:t>”</a:t>
            </a:r>
          </a:p>
        </p:txBody>
      </p:sp>
      <p:sp>
        <p:nvSpPr>
          <p:cNvPr id="8" name="TextBox 7"/>
          <p:cNvSpPr txBox="1"/>
          <p:nvPr/>
        </p:nvSpPr>
        <p:spPr>
          <a:xfrm>
            <a:off x="0" y="1096962"/>
            <a:ext cx="2015943" cy="4247317"/>
          </a:xfrm>
          <a:prstGeom prst="rect">
            <a:avLst/>
          </a:prstGeom>
          <a:noFill/>
        </p:spPr>
        <p:txBody>
          <a:bodyPr wrap="square" rtlCol="0">
            <a:spAutoFit/>
          </a:bodyPr>
          <a:lstStyle/>
          <a:p>
            <a:r>
              <a:rPr lang="en-US" dirty="0" smtClean="0">
                <a:solidFill>
                  <a:schemeClr val="bg1"/>
                </a:solidFill>
              </a:rPr>
              <a:t>L2 PUG </a:t>
            </a:r>
            <a:r>
              <a:rPr lang="en-US" dirty="0">
                <a:solidFill>
                  <a:schemeClr val="bg1"/>
                </a:solidFill>
              </a:rPr>
              <a:t>states that “In the case of gridded data products on the ABI fixed grid, the value of</a:t>
            </a:r>
          </a:p>
          <a:p>
            <a:r>
              <a:rPr lang="en-US" dirty="0">
                <a:solidFill>
                  <a:schemeClr val="bg1"/>
                </a:solidFill>
              </a:rPr>
              <a:t>the denominator used in calculating this percentage is the number of data points where the source data for</a:t>
            </a:r>
          </a:p>
          <a:p>
            <a:r>
              <a:rPr lang="en-US" dirty="0">
                <a:solidFill>
                  <a:schemeClr val="bg1"/>
                </a:solidFill>
              </a:rPr>
              <a:t>the data points can be </a:t>
            </a:r>
            <a:r>
              <a:rPr lang="en-US" dirty="0" err="1">
                <a:solidFill>
                  <a:schemeClr val="bg1"/>
                </a:solidFill>
              </a:rPr>
              <a:t>geolocated</a:t>
            </a:r>
            <a:r>
              <a:rPr lang="en-US" dirty="0">
                <a:solidFill>
                  <a:schemeClr val="bg1"/>
                </a:solidFill>
              </a:rPr>
              <a:t> (i.e., on-earth</a:t>
            </a:r>
            <a:r>
              <a:rPr lang="en-US" dirty="0" smtClean="0">
                <a:solidFill>
                  <a:schemeClr val="bg1"/>
                </a:solidFill>
              </a:rPr>
              <a:t>).”</a:t>
            </a:r>
          </a:p>
        </p:txBody>
      </p:sp>
    </p:spTree>
    <p:extLst>
      <p:ext uri="{BB962C8B-B14F-4D97-AF65-F5344CB8AC3E}">
        <p14:creationId xmlns:p14="http://schemas.microsoft.com/office/powerpoint/2010/main" val="28756522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Start Times</a:t>
            </a:r>
            <a:br>
              <a:rPr lang="en-US" dirty="0" smtClean="0"/>
            </a:br>
            <a:r>
              <a:rPr lang="en-US" sz="1600" dirty="0" smtClean="0"/>
              <a:t>WR3892 (In Analysis)</a:t>
            </a:r>
            <a:endParaRPr lang="en-US" sz="4400" dirty="0"/>
          </a:p>
        </p:txBody>
      </p:sp>
      <p:sp>
        <p:nvSpPr>
          <p:cNvPr id="3" name="Content Placeholder 2"/>
          <p:cNvSpPr>
            <a:spLocks noGrp="1"/>
          </p:cNvSpPr>
          <p:nvPr>
            <p:ph idx="1"/>
          </p:nvPr>
        </p:nvSpPr>
        <p:spPr/>
        <p:txBody>
          <a:bodyPr/>
          <a:lstStyle/>
          <a:p>
            <a:r>
              <a:rPr lang="en-US" dirty="0" smtClean="0"/>
              <a:t>On occasion the 16 bands will not have the same start time.</a:t>
            </a:r>
          </a:p>
          <a:p>
            <a:pPr lvl="1"/>
            <a:r>
              <a:rPr lang="en-US" sz="1400" dirty="0"/>
              <a:t>OR_ABI-L1b-RadF-M3C01_G16_s2017032010624</a:t>
            </a:r>
            <a:r>
              <a:rPr lang="en-US" sz="1400" dirty="0">
                <a:solidFill>
                  <a:srgbClr val="FF0000"/>
                </a:solidFill>
              </a:rPr>
              <a:t>7</a:t>
            </a:r>
            <a:r>
              <a:rPr lang="en-US" sz="1400" dirty="0"/>
              <a:t>_e20170320117013_c20170320117060.nc </a:t>
            </a:r>
            <a:endParaRPr lang="en-US" sz="1400" dirty="0" smtClean="0"/>
          </a:p>
          <a:p>
            <a:pPr lvl="1"/>
            <a:r>
              <a:rPr lang="en-US" sz="1400" dirty="0" smtClean="0"/>
              <a:t>OR_ABI-L1b-RadF-M3C02_G16_s2017032010624</a:t>
            </a:r>
            <a:r>
              <a:rPr lang="en-US" sz="1400" dirty="0" smtClean="0">
                <a:solidFill>
                  <a:srgbClr val="FF0000"/>
                </a:solidFill>
              </a:rPr>
              <a:t>6</a:t>
            </a:r>
            <a:r>
              <a:rPr lang="en-US" sz="1400" dirty="0" smtClean="0"/>
              <a:t>_e20170320117013_c20170320117048.nc</a:t>
            </a:r>
          </a:p>
          <a:p>
            <a:r>
              <a:rPr lang="en-US" sz="1800" dirty="0" smtClean="0"/>
              <a:t>This is a L1b radiance example, but the problem persists into corresponding CMIP files.</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86</a:t>
            </a:fld>
            <a:endParaRPr lang="en-US" altLang="en-US"/>
          </a:p>
        </p:txBody>
      </p:sp>
    </p:spTree>
    <p:extLst>
      <p:ext uri="{BB962C8B-B14F-4D97-AF65-F5344CB8AC3E}">
        <p14:creationId xmlns:p14="http://schemas.microsoft.com/office/powerpoint/2010/main" val="19622961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3200" dirty="0" smtClean="0"/>
              <a:t>Missing “Chunks”</a:t>
            </a:r>
            <a:endParaRPr lang="en-US" sz="3200" dirty="0"/>
          </a:p>
        </p:txBody>
      </p:sp>
      <p:sp>
        <p:nvSpPr>
          <p:cNvPr id="20" name="TextBox 19"/>
          <p:cNvSpPr txBox="1"/>
          <p:nvPr/>
        </p:nvSpPr>
        <p:spPr>
          <a:xfrm>
            <a:off x="659028" y="5754450"/>
            <a:ext cx="7478044" cy="923330"/>
          </a:xfrm>
          <a:prstGeom prst="rect">
            <a:avLst/>
          </a:prstGeom>
          <a:noFill/>
        </p:spPr>
        <p:txBody>
          <a:bodyPr wrap="square" rtlCol="0">
            <a:spAutoFit/>
          </a:bodyPr>
          <a:lstStyle/>
          <a:p>
            <a:pPr algn="ctr"/>
            <a:r>
              <a:rPr lang="en-US" b="1" dirty="0" smtClean="0">
                <a:solidFill>
                  <a:srgbClr val="FFFF00"/>
                </a:solidFill>
              </a:rPr>
              <a:t>Known </a:t>
            </a:r>
            <a:r>
              <a:rPr lang="en-US" b="1" dirty="0">
                <a:solidFill>
                  <a:srgbClr val="FFFF00"/>
                </a:solidFill>
              </a:rPr>
              <a:t>issue due to terrestrial GRB; will be resolved once GRB-RF is enabled with ABI data</a:t>
            </a:r>
          </a:p>
          <a:p>
            <a:pPr algn="ctr"/>
            <a:endParaRPr lang="en-US" b="1" dirty="0">
              <a:solidFill>
                <a:srgbClr val="FFFF00"/>
              </a:solidFill>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87</a:t>
            </a:fld>
            <a:endParaRPr lang="en-US" altLang="en-US"/>
          </a:p>
        </p:txBody>
      </p:sp>
      <p:sp>
        <p:nvSpPr>
          <p:cNvPr id="22" name="Footer Placeholder 7"/>
          <p:cNvSpPr>
            <a:spLocks noGrp="1"/>
          </p:cNvSpPr>
          <p:nvPr>
            <p:ph type="ftr" sz="quarter" idx="11"/>
          </p:nvPr>
        </p:nvSpPr>
        <p:spPr>
          <a:xfrm>
            <a:off x="650788" y="6455206"/>
            <a:ext cx="7825946" cy="365125"/>
          </a:xfrm>
        </p:spPr>
        <p:txBody>
          <a:bodyPr/>
          <a:lstStyle/>
          <a:p>
            <a:pPr>
              <a:defRPr/>
            </a:pPr>
            <a:r>
              <a:rPr lang="en-US" dirty="0" smtClean="0"/>
              <a:t>These GOES-16 data are preliminary, non-operational data and are undergoing testing. </a:t>
            </a:r>
          </a:p>
          <a:p>
            <a:pPr>
              <a:defRPr/>
            </a:pPr>
            <a:r>
              <a:rPr lang="en-US" dirty="0" smtClean="0"/>
              <a:t>Users bear all responsibility for inspecting the data prior to use and for the manner in which the data are utilized.</a:t>
            </a:r>
            <a:endParaRPr lang="en-US" dirty="0"/>
          </a:p>
        </p:txBody>
      </p:sp>
      <p:sp>
        <p:nvSpPr>
          <p:cNvPr id="21" name="Content Placeholder 2"/>
          <p:cNvSpPr>
            <a:spLocks noGrp="1"/>
          </p:cNvSpPr>
          <p:nvPr>
            <p:ph idx="1"/>
          </p:nvPr>
        </p:nvSpPr>
        <p:spPr>
          <a:xfrm>
            <a:off x="457200" y="1465263"/>
            <a:ext cx="8229600" cy="4525962"/>
          </a:xfrm>
        </p:spPr>
        <p:txBody>
          <a:bodyPr/>
          <a:lstStyle/>
          <a:p>
            <a:pPr marL="233363" indent="-233363"/>
            <a:r>
              <a:rPr lang="en-US" sz="2400" dirty="0" smtClean="0"/>
              <a:t>Missing “Chunks” of Data</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84" y="1975250"/>
            <a:ext cx="4637042" cy="370963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9894" y="2208548"/>
            <a:ext cx="4140925" cy="3312740"/>
          </a:xfrm>
          <a:prstGeom prst="rect">
            <a:avLst/>
          </a:prstGeom>
        </p:spPr>
      </p:pic>
    </p:spTree>
    <p:extLst>
      <p:ext uri="{BB962C8B-B14F-4D97-AF65-F5344CB8AC3E}">
        <p14:creationId xmlns:p14="http://schemas.microsoft.com/office/powerpoint/2010/main" val="27128641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15 Minute Cal Anomaly (PICA)</a:t>
            </a:r>
            <a:endParaRPr lang="en-US" dirty="0"/>
          </a:p>
        </p:txBody>
      </p:sp>
      <p:sp>
        <p:nvSpPr>
          <p:cNvPr id="3" name="Content Placeholder 2"/>
          <p:cNvSpPr>
            <a:spLocks noGrp="1"/>
          </p:cNvSpPr>
          <p:nvPr>
            <p:ph idx="1"/>
          </p:nvPr>
        </p:nvSpPr>
        <p:spPr/>
        <p:txBody>
          <a:bodyPr/>
          <a:lstStyle/>
          <a:p>
            <a:r>
              <a:rPr lang="en-US" dirty="0" smtClean="0"/>
              <a:t>There is a 15 minute periodicity to calibration that affects both CONUS and MESO</a:t>
            </a:r>
          </a:p>
          <a:p>
            <a:pPr lvl="1"/>
            <a:r>
              <a:rPr lang="en-US" dirty="0" smtClean="0"/>
              <a:t>Chad </a:t>
            </a:r>
            <a:r>
              <a:rPr lang="en-US" dirty="0" err="1" smtClean="0"/>
              <a:t>Gravelle</a:t>
            </a:r>
            <a:r>
              <a:rPr lang="en-US" dirty="0" smtClean="0"/>
              <a:t> and others noticed it in water vapor imagery.</a:t>
            </a:r>
          </a:p>
          <a:p>
            <a:pPr lvl="1"/>
            <a:r>
              <a:rPr lang="en-US" dirty="0" smtClean="0"/>
              <a:t>Field Campaign noticed it with MESOs</a:t>
            </a:r>
          </a:p>
          <a:p>
            <a:pPr lvl="1"/>
            <a:r>
              <a:rPr lang="en-US" dirty="0" smtClean="0"/>
              <a:t>Does not seem to affect Full Disks</a:t>
            </a:r>
          </a:p>
          <a:p>
            <a:pPr lvl="1"/>
            <a:r>
              <a:rPr lang="en-US" dirty="0" smtClean="0"/>
              <a:t>On the order of 0.1K</a:t>
            </a:r>
          </a:p>
          <a:p>
            <a:r>
              <a:rPr lang="en-US" dirty="0" smtClean="0"/>
              <a:t>Shown in the next slides as image differences in CONUS over consecutive scans in time for the 16 panels….</a:t>
            </a: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88</a:t>
            </a:fld>
            <a:endParaRPr lang="en-US" altLang="en-US"/>
          </a:p>
        </p:txBody>
      </p:sp>
    </p:spTree>
    <p:extLst>
      <p:ext uri="{BB962C8B-B14F-4D97-AF65-F5344CB8AC3E}">
        <p14:creationId xmlns:p14="http://schemas.microsoft.com/office/powerpoint/2010/main" val="4915879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A6736B2-5C5A-44FB-8F77-1103FB94D68D}" type="slidenum">
              <a:rPr lang="en-US" smtClean="0"/>
              <a:t>89</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 y="1175735"/>
            <a:ext cx="7543800" cy="4541292"/>
          </a:xfrm>
          <a:prstGeom prst="rect">
            <a:avLst/>
          </a:prstGeom>
        </p:spPr>
      </p:pic>
      <p:sp>
        <p:nvSpPr>
          <p:cNvPr id="4" name="TextBox 3"/>
          <p:cNvSpPr txBox="1"/>
          <p:nvPr/>
        </p:nvSpPr>
        <p:spPr>
          <a:xfrm>
            <a:off x="1258842" y="5846415"/>
            <a:ext cx="6626311" cy="507831"/>
          </a:xfrm>
          <a:prstGeom prst="rect">
            <a:avLst/>
          </a:prstGeom>
          <a:noFill/>
        </p:spPr>
        <p:txBody>
          <a:bodyPr wrap="square" rtlCol="0">
            <a:spAutoFit/>
          </a:bodyPr>
          <a:lstStyle/>
          <a:p>
            <a:pPr algn="ctr"/>
            <a:r>
              <a:rPr lang="en-US" sz="1350" dirty="0">
                <a:solidFill>
                  <a:schemeClr val="bg1"/>
                </a:solidFill>
              </a:rPr>
              <a:t>ABI Band Differences in time, consecutive CONUS scans, all 16 bands</a:t>
            </a:r>
          </a:p>
          <a:p>
            <a:pPr algn="ctr"/>
            <a:r>
              <a:rPr lang="en-US" sz="1350" dirty="0">
                <a:solidFill>
                  <a:schemeClr val="bg1"/>
                </a:solidFill>
              </a:rPr>
              <a:t>7:57:18 – 7:52:18 UTC on 10 May 2017</a:t>
            </a:r>
          </a:p>
        </p:txBody>
      </p:sp>
      <p:sp>
        <p:nvSpPr>
          <p:cNvPr id="5" name="TextBox 4"/>
          <p:cNvSpPr txBox="1"/>
          <p:nvPr/>
        </p:nvSpPr>
        <p:spPr>
          <a:xfrm>
            <a:off x="2256904" y="6352143"/>
            <a:ext cx="4630189" cy="369332"/>
          </a:xfrm>
          <a:prstGeom prst="rect">
            <a:avLst/>
          </a:prstGeom>
          <a:noFill/>
        </p:spPr>
        <p:txBody>
          <a:bodyPr wrap="square" rtlCol="0">
            <a:spAutoFit/>
          </a:bodyPr>
          <a:lstStyle/>
          <a:p>
            <a:pPr algn="ctr"/>
            <a:r>
              <a:rPr lang="en-US" dirty="0" smtClean="0">
                <a:solidFill>
                  <a:schemeClr val="bg1"/>
                </a:solidFill>
              </a:rPr>
              <a:t>Differences that are green are +/- 0.05K</a:t>
            </a:r>
            <a:endParaRPr lang="en-US" dirty="0">
              <a:solidFill>
                <a:schemeClr val="bg1"/>
              </a:solidFill>
            </a:endParaRPr>
          </a:p>
        </p:txBody>
      </p:sp>
    </p:spTree>
    <p:extLst>
      <p:ext uri="{BB962C8B-B14F-4D97-AF65-F5344CB8AC3E}">
        <p14:creationId xmlns:p14="http://schemas.microsoft.com/office/powerpoint/2010/main" val="40566169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373"/>
            <a:ext cx="8229600" cy="1143001"/>
          </a:xfrm>
        </p:spPr>
        <p:txBody>
          <a:bodyPr/>
          <a:lstStyle/>
          <a:p>
            <a:r>
              <a:rPr lang="en-US" sz="3400" dirty="0" smtClean="0"/>
              <a:t>Imagery RIMP PLPT-10 </a:t>
            </a:r>
            <a:br>
              <a:rPr lang="en-US" sz="3400" dirty="0" smtClean="0"/>
            </a:br>
            <a:r>
              <a:rPr lang="en-US" sz="3400" dirty="0" smtClean="0"/>
              <a:t>(ABI-MESO_CMI02)</a:t>
            </a:r>
            <a:endParaRPr lang="en-US" sz="3400" dirty="0"/>
          </a:p>
        </p:txBody>
      </p:sp>
      <p:sp>
        <p:nvSpPr>
          <p:cNvPr id="3" name="Content Placeholder 2"/>
          <p:cNvSpPr>
            <a:spLocks noGrp="1"/>
          </p:cNvSpPr>
          <p:nvPr>
            <p:ph idx="1"/>
          </p:nvPr>
        </p:nvSpPr>
        <p:spPr>
          <a:xfrm>
            <a:off x="465513" y="1202265"/>
            <a:ext cx="8229600" cy="4129014"/>
          </a:xfrm>
        </p:spPr>
        <p:txBody>
          <a:bodyPr>
            <a:normAutofit fontScale="92500" lnSpcReduction="20000"/>
          </a:bodyPr>
          <a:lstStyle/>
          <a:p>
            <a:pPr marL="233363" indent="-233363"/>
            <a:r>
              <a:rPr lang="en-US" sz="1800" b="1" dirty="0" smtClean="0"/>
              <a:t>ABI-MESO_CMI02:</a:t>
            </a:r>
            <a:r>
              <a:rPr lang="en-US" sz="1800" dirty="0" smtClean="0"/>
              <a:t> </a:t>
            </a:r>
            <a:r>
              <a:rPr lang="en-US" sz="1800" dirty="0"/>
              <a:t>assess the accuracy and precision of the Imagery </a:t>
            </a:r>
            <a:r>
              <a:rPr lang="en-US" sz="1800" dirty="0" smtClean="0"/>
              <a:t>mesoscale</a:t>
            </a:r>
            <a:r>
              <a:rPr lang="en-US" sz="1800" b="1" dirty="0" smtClean="0"/>
              <a:t> </a:t>
            </a:r>
            <a:r>
              <a:rPr lang="en-US" sz="1800" dirty="0" smtClean="0"/>
              <a:t>product</a:t>
            </a:r>
            <a:r>
              <a:rPr lang="en-US" sz="1800" dirty="0"/>
              <a:t>, for each </a:t>
            </a:r>
            <a:r>
              <a:rPr lang="en-US" sz="1800" dirty="0" smtClean="0"/>
              <a:t>ABI band</a:t>
            </a:r>
            <a:r>
              <a:rPr lang="en-US" sz="1800" dirty="0"/>
              <a:t>, over a large and wide range of representative conditions, to include </a:t>
            </a:r>
            <a:r>
              <a:rPr lang="en-US" sz="1800" dirty="0" smtClean="0"/>
              <a:t>quantitative consistency </a:t>
            </a:r>
            <a:r>
              <a:rPr lang="en-US" sz="1800" dirty="0"/>
              <a:t>between the input L1b data and the output </a:t>
            </a:r>
            <a:r>
              <a:rPr lang="en-US" sz="1800" dirty="0" smtClean="0"/>
              <a:t> </a:t>
            </a:r>
            <a:r>
              <a:rPr lang="en-US" sz="1800" dirty="0" err="1" smtClean="0"/>
              <a:t>reflectances</a:t>
            </a:r>
            <a:r>
              <a:rPr lang="en-US" sz="1800" dirty="0" smtClean="0"/>
              <a:t>/brightness </a:t>
            </a:r>
            <a:r>
              <a:rPr lang="en-US" sz="1800" dirty="0"/>
              <a:t>temperatures </a:t>
            </a:r>
            <a:r>
              <a:rPr lang="en-US" sz="1800" dirty="0" smtClean="0"/>
              <a:t>in the </a:t>
            </a:r>
            <a:r>
              <a:rPr lang="en-US" sz="1800" dirty="0"/>
              <a:t>Imagery output.</a:t>
            </a:r>
          </a:p>
          <a:p>
            <a:pPr marL="233363" indent="-233363"/>
            <a:endParaRPr lang="en-US" sz="1800" dirty="0" smtClean="0"/>
          </a:p>
          <a:p>
            <a:pPr marL="233363" indent="-233363"/>
            <a:r>
              <a:rPr lang="en-US" sz="1800" dirty="0" smtClean="0"/>
              <a:t>The L1b files were used to generate CMIP-like files at CIMSS and then those were compared to the operationally generated CMIP files for the same time and scan type.</a:t>
            </a:r>
          </a:p>
          <a:p>
            <a:pPr marL="233363" indent="-233363"/>
            <a:r>
              <a:rPr lang="en-US" sz="1800" dirty="0" smtClean="0"/>
              <a:t>16 bands, May 14, 2017 </a:t>
            </a:r>
            <a:r>
              <a:rPr lang="en-US" sz="1800" dirty="0"/>
              <a:t>at </a:t>
            </a:r>
            <a:r>
              <a:rPr lang="en-US" sz="1800" dirty="0" smtClean="0"/>
              <a:t>18:00:56.8Z</a:t>
            </a:r>
            <a:r>
              <a:rPr lang="en-US" sz="1800" dirty="0"/>
              <a:t>:  http://www.ssec.wisc.edu/grafiir/goesr/IDL_GRB_CMIP/unmodified/20170514/M2_withDQFfilter_epsilon/</a:t>
            </a:r>
            <a:endParaRPr lang="en-US" sz="1800" dirty="0" smtClean="0"/>
          </a:p>
          <a:p>
            <a:pPr marL="233363" indent="-233363"/>
            <a:r>
              <a:rPr lang="en-US" sz="1800" dirty="0" smtClean="0">
                <a:solidFill>
                  <a:srgbClr val="92D050"/>
                </a:solidFill>
              </a:rPr>
              <a:t>IR bands we can get to within 1 count (differences are either 0 counts or 1 count).</a:t>
            </a:r>
          </a:p>
          <a:p>
            <a:pPr marL="633413" lvl="1" indent="-233363"/>
            <a:r>
              <a:rPr lang="en-US" sz="1300" dirty="0" smtClean="0">
                <a:solidFill>
                  <a:srgbClr val="92D050"/>
                </a:solidFill>
              </a:rPr>
              <a:t>A 1 count difference is easily understandable  because of the steps we take in converting radiance to integer, </a:t>
            </a:r>
            <a:r>
              <a:rPr lang="en-US" sz="1300" dirty="0" err="1" smtClean="0">
                <a:solidFill>
                  <a:srgbClr val="92D050"/>
                </a:solidFill>
              </a:rPr>
              <a:t>unscaling</a:t>
            </a:r>
            <a:r>
              <a:rPr lang="en-US" sz="1300" dirty="0" smtClean="0">
                <a:solidFill>
                  <a:srgbClr val="92D050"/>
                </a:solidFill>
              </a:rPr>
              <a:t>, calculating a brightness temperature, and then converting the brightness temperature back into an integer, which then is unscaled to compared to an unscaled CMIP file.  Slight rounding differences here and there will lead to a 1 count difference in some pixels.</a:t>
            </a:r>
          </a:p>
          <a:p>
            <a:pPr marL="233363" indent="-233363"/>
            <a:r>
              <a:rPr lang="en-US" sz="1800" dirty="0" smtClean="0">
                <a:solidFill>
                  <a:srgbClr val="FF0000"/>
                </a:solidFill>
              </a:rPr>
              <a:t>VIS/NIR bands 1-6 we cannot match.  We see values off by as many as 49 counts.</a:t>
            </a:r>
          </a:p>
          <a:p>
            <a:pPr marL="633413" lvl="1" indent="-233363"/>
            <a:r>
              <a:rPr lang="en-US" sz="1400" dirty="0" smtClean="0">
                <a:solidFill>
                  <a:srgbClr val="FF0000"/>
                </a:solidFill>
              </a:rPr>
              <a:t>We think there are incorrect kappa0 values being stored in the file (or inconsistent from what is being used to create the CMI in the files).</a:t>
            </a:r>
          </a:p>
          <a:p>
            <a:pPr marL="233363" indent="-233363"/>
            <a:endParaRPr lang="en-US" sz="1200" dirty="0" smtClean="0"/>
          </a:p>
        </p:txBody>
      </p:sp>
      <p:sp>
        <p:nvSpPr>
          <p:cNvPr id="6" name="TextBox 5"/>
          <p:cNvSpPr txBox="1"/>
          <p:nvPr/>
        </p:nvSpPr>
        <p:spPr>
          <a:xfrm>
            <a:off x="8035809" y="5790007"/>
            <a:ext cx="984624" cy="400110"/>
          </a:xfrm>
          <a:prstGeom prst="rect">
            <a:avLst/>
          </a:prstGeom>
          <a:solidFill>
            <a:srgbClr val="00B050"/>
          </a:solidFill>
        </p:spPr>
        <p:txBody>
          <a:bodyPr wrap="square" rtlCol="0">
            <a:spAutoFit/>
          </a:bodyPr>
          <a:lstStyle/>
          <a:p>
            <a:pPr algn="ctr"/>
            <a:r>
              <a:rPr lang="en-US" sz="2000" dirty="0" smtClean="0">
                <a:solidFill>
                  <a:schemeClr val="bg1"/>
                </a:solidFill>
              </a:rPr>
              <a:t>PASSED</a:t>
            </a:r>
            <a:endParaRPr lang="en-US" sz="2000" dirty="0">
              <a:solidFill>
                <a:schemeClr val="bg1"/>
              </a:solidFill>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9</a:t>
            </a:fld>
            <a:endParaRPr lang="en-US" altLang="en-US" dirty="0"/>
          </a:p>
        </p:txBody>
      </p:sp>
    </p:spTree>
    <p:extLst>
      <p:ext uri="{BB962C8B-B14F-4D97-AF65-F5344CB8AC3E}">
        <p14:creationId xmlns:p14="http://schemas.microsoft.com/office/powerpoint/2010/main" val="104817840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A6736B2-5C5A-44FB-8F77-1103FB94D68D}" type="slidenum">
              <a:rPr lang="en-US" smtClean="0"/>
              <a:t>90</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 y="1177768"/>
            <a:ext cx="7543800" cy="4541292"/>
          </a:xfrm>
          <a:prstGeom prst="rect">
            <a:avLst/>
          </a:prstGeom>
        </p:spPr>
      </p:pic>
      <p:sp>
        <p:nvSpPr>
          <p:cNvPr id="4" name="TextBox 3"/>
          <p:cNvSpPr txBox="1"/>
          <p:nvPr/>
        </p:nvSpPr>
        <p:spPr>
          <a:xfrm>
            <a:off x="1258842" y="5715817"/>
            <a:ext cx="6626311" cy="507831"/>
          </a:xfrm>
          <a:prstGeom prst="rect">
            <a:avLst/>
          </a:prstGeom>
          <a:noFill/>
        </p:spPr>
        <p:txBody>
          <a:bodyPr wrap="square" rtlCol="0">
            <a:spAutoFit/>
          </a:bodyPr>
          <a:lstStyle/>
          <a:p>
            <a:pPr algn="ctr"/>
            <a:r>
              <a:rPr lang="en-US" sz="1350" dirty="0">
                <a:solidFill>
                  <a:schemeClr val="bg1"/>
                </a:solidFill>
              </a:rPr>
              <a:t>ABI Band Differences in time, consecutive CONUS scans, all 16 bands</a:t>
            </a:r>
          </a:p>
          <a:p>
            <a:pPr algn="ctr"/>
            <a:r>
              <a:rPr lang="en-US" sz="1350" dirty="0">
                <a:solidFill>
                  <a:schemeClr val="bg1"/>
                </a:solidFill>
              </a:rPr>
              <a:t>8:02:18 – 7:57:18 UTC on 10 May 2017</a:t>
            </a:r>
          </a:p>
        </p:txBody>
      </p:sp>
      <p:sp>
        <p:nvSpPr>
          <p:cNvPr id="5" name="TextBox 4"/>
          <p:cNvSpPr txBox="1"/>
          <p:nvPr/>
        </p:nvSpPr>
        <p:spPr>
          <a:xfrm>
            <a:off x="2256904" y="6267882"/>
            <a:ext cx="4630189" cy="369332"/>
          </a:xfrm>
          <a:prstGeom prst="rect">
            <a:avLst/>
          </a:prstGeom>
          <a:noFill/>
        </p:spPr>
        <p:txBody>
          <a:bodyPr wrap="square" rtlCol="0">
            <a:spAutoFit/>
          </a:bodyPr>
          <a:lstStyle/>
          <a:p>
            <a:pPr algn="ctr"/>
            <a:r>
              <a:rPr lang="en-US" dirty="0" smtClean="0">
                <a:solidFill>
                  <a:schemeClr val="bg1"/>
                </a:solidFill>
              </a:rPr>
              <a:t>Differences that are green are +/- 0.05K</a:t>
            </a:r>
            <a:endParaRPr lang="en-US" dirty="0">
              <a:solidFill>
                <a:schemeClr val="bg1"/>
              </a:solidFill>
            </a:endParaRPr>
          </a:p>
        </p:txBody>
      </p:sp>
    </p:spTree>
    <p:extLst>
      <p:ext uri="{BB962C8B-B14F-4D97-AF65-F5344CB8AC3E}">
        <p14:creationId xmlns:p14="http://schemas.microsoft.com/office/powerpoint/2010/main" val="365659558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A6736B2-5C5A-44FB-8F77-1103FB94D68D}" type="slidenum">
              <a:rPr lang="en-US" smtClean="0"/>
              <a:t>91</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 y="1177763"/>
            <a:ext cx="7543800" cy="4541292"/>
          </a:xfrm>
          <a:prstGeom prst="rect">
            <a:avLst/>
          </a:prstGeom>
        </p:spPr>
      </p:pic>
      <p:sp>
        <p:nvSpPr>
          <p:cNvPr id="4" name="TextBox 3"/>
          <p:cNvSpPr txBox="1"/>
          <p:nvPr/>
        </p:nvSpPr>
        <p:spPr>
          <a:xfrm>
            <a:off x="1258844" y="5736652"/>
            <a:ext cx="6626311" cy="507831"/>
          </a:xfrm>
          <a:prstGeom prst="rect">
            <a:avLst/>
          </a:prstGeom>
          <a:noFill/>
        </p:spPr>
        <p:txBody>
          <a:bodyPr wrap="square" rtlCol="0">
            <a:spAutoFit/>
          </a:bodyPr>
          <a:lstStyle/>
          <a:p>
            <a:pPr algn="ctr"/>
            <a:r>
              <a:rPr lang="en-US" sz="1350" dirty="0">
                <a:solidFill>
                  <a:schemeClr val="bg1"/>
                </a:solidFill>
              </a:rPr>
              <a:t>ABI Band Differences in time, consecutive CONUS scans, all 16 bands</a:t>
            </a:r>
          </a:p>
          <a:p>
            <a:pPr algn="ctr"/>
            <a:r>
              <a:rPr lang="en-US" sz="1350" dirty="0">
                <a:solidFill>
                  <a:schemeClr val="bg1"/>
                </a:solidFill>
              </a:rPr>
              <a:t>8:07:18 – 8:02:18 UTC on 10 May 2017</a:t>
            </a:r>
          </a:p>
        </p:txBody>
      </p:sp>
      <p:sp>
        <p:nvSpPr>
          <p:cNvPr id="5" name="TextBox 4"/>
          <p:cNvSpPr txBox="1"/>
          <p:nvPr/>
        </p:nvSpPr>
        <p:spPr>
          <a:xfrm>
            <a:off x="2256906" y="6126480"/>
            <a:ext cx="4630189" cy="646331"/>
          </a:xfrm>
          <a:prstGeom prst="rect">
            <a:avLst/>
          </a:prstGeom>
          <a:noFill/>
        </p:spPr>
        <p:txBody>
          <a:bodyPr wrap="square" rtlCol="0">
            <a:spAutoFit/>
          </a:bodyPr>
          <a:lstStyle/>
          <a:p>
            <a:pPr algn="ctr"/>
            <a:r>
              <a:rPr lang="en-US" dirty="0" smtClean="0">
                <a:solidFill>
                  <a:schemeClr val="bg1"/>
                </a:solidFill>
              </a:rPr>
              <a:t>Differences that are “butterscotch” are +/- .05 to +1.05K</a:t>
            </a:r>
            <a:endParaRPr lang="en-US" dirty="0">
              <a:solidFill>
                <a:schemeClr val="bg1"/>
              </a:solidFill>
            </a:endParaRPr>
          </a:p>
        </p:txBody>
      </p:sp>
    </p:spTree>
    <p:extLst>
      <p:ext uri="{BB962C8B-B14F-4D97-AF65-F5344CB8AC3E}">
        <p14:creationId xmlns:p14="http://schemas.microsoft.com/office/powerpoint/2010/main" val="383860838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smtClean="0"/>
              <a:t>Preliminary Field Campaign Results</a:t>
            </a:r>
            <a:endParaRPr lang="en-US" sz="3200"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37360" y="893604"/>
            <a:ext cx="5694218" cy="5694218"/>
          </a:xfrm>
        </p:spPr>
      </p:pic>
      <p:sp>
        <p:nvSpPr>
          <p:cNvPr id="3" name="Slide Number Placeholder 2"/>
          <p:cNvSpPr>
            <a:spLocks noGrp="1"/>
          </p:cNvSpPr>
          <p:nvPr>
            <p:ph type="sldNum" sz="quarter" idx="12"/>
          </p:nvPr>
        </p:nvSpPr>
        <p:spPr/>
        <p:txBody>
          <a:bodyPr/>
          <a:lstStyle/>
          <a:p>
            <a:fld id="{3121078A-E944-47F9-B7BA-CEAF4D470424}" type="slidenum">
              <a:rPr lang="en-US" altLang="en-US" smtClean="0"/>
              <a:pPr/>
              <a:t>92</a:t>
            </a:fld>
            <a:endParaRPr lang="en-US" altLang="en-US"/>
          </a:p>
        </p:txBody>
      </p:sp>
      <p:sp>
        <p:nvSpPr>
          <p:cNvPr id="9" name="TextBox 8"/>
          <p:cNvSpPr txBox="1"/>
          <p:nvPr/>
        </p:nvSpPr>
        <p:spPr>
          <a:xfrm>
            <a:off x="0" y="1554480"/>
            <a:ext cx="1737360" cy="3416320"/>
          </a:xfrm>
          <a:prstGeom prst="rect">
            <a:avLst/>
          </a:prstGeom>
          <a:noFill/>
        </p:spPr>
        <p:txBody>
          <a:bodyPr wrap="square" rtlCol="0">
            <a:spAutoFit/>
          </a:bodyPr>
          <a:lstStyle/>
          <a:p>
            <a:r>
              <a:rPr lang="en-US" dirty="0" smtClean="0">
                <a:solidFill>
                  <a:schemeClr val="bg1"/>
                </a:solidFill>
              </a:rPr>
              <a:t>Mean Radiances for Mesoscale scans on 16 Apr, considering only pixels with DQFs=0 &amp; 1.</a:t>
            </a:r>
          </a:p>
          <a:p>
            <a:endParaRPr lang="en-US" dirty="0">
              <a:solidFill>
                <a:schemeClr val="bg1"/>
              </a:solidFill>
            </a:endParaRPr>
          </a:p>
          <a:p>
            <a:r>
              <a:rPr lang="en-US" dirty="0" smtClean="0">
                <a:solidFill>
                  <a:schemeClr val="bg1"/>
                </a:solidFill>
              </a:rPr>
              <a:t>Note that in Mode 3 the FD start times are nominally at :00, :15, :30, :45</a:t>
            </a:r>
            <a:endParaRPr lang="en-US" dirty="0">
              <a:solidFill>
                <a:schemeClr val="bg1"/>
              </a:solidFill>
            </a:endParaRPr>
          </a:p>
        </p:txBody>
      </p:sp>
    </p:spTree>
    <p:extLst>
      <p:ext uri="{BB962C8B-B14F-4D97-AF65-F5344CB8AC3E}">
        <p14:creationId xmlns:p14="http://schemas.microsoft.com/office/powerpoint/2010/main" val="1100611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251"/>
            <a:ext cx="8229600" cy="1143001"/>
          </a:xfrm>
        </p:spPr>
        <p:txBody>
          <a:bodyPr/>
          <a:lstStyle/>
          <a:p>
            <a:r>
              <a:rPr lang="en-US" dirty="0" smtClean="0"/>
              <a:t>Max Inconsistent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Sometimes the min/max/mean/</a:t>
            </a:r>
            <a:r>
              <a:rPr lang="en-US" dirty="0" err="1" smtClean="0"/>
              <a:t>std</a:t>
            </a:r>
            <a:r>
              <a:rPr lang="en-US" dirty="0" smtClean="0"/>
              <a:t> stored in the file are not consistent with values derived from the data stored in the file.</a:t>
            </a:r>
          </a:p>
          <a:p>
            <a:pPr lvl="1"/>
            <a:r>
              <a:rPr lang="en-US" dirty="0" smtClean="0"/>
              <a:t>This could be related to the fact that these values are calculated “on the fabric” and not from the CMI file actually?</a:t>
            </a:r>
          </a:p>
          <a:p>
            <a:pPr lvl="1"/>
            <a:r>
              <a:rPr lang="en-US" dirty="0"/>
              <a:t>Example</a:t>
            </a:r>
            <a:r>
              <a:rPr lang="en-US" dirty="0" smtClean="0"/>
              <a:t>:</a:t>
            </a:r>
          </a:p>
          <a:p>
            <a:pPr lvl="2"/>
            <a:r>
              <a:rPr lang="en-US" dirty="0" smtClean="0"/>
              <a:t> OR_ABI-L2-CMIPF-M3C02_G16_s20171431730271_e20171431741037_c20171431741106.nc</a:t>
            </a:r>
          </a:p>
          <a:p>
            <a:pPr lvl="3"/>
            <a:r>
              <a:rPr lang="en-US" dirty="0" err="1"/>
              <a:t>max_reflectance_factor:valid_range</a:t>
            </a:r>
            <a:r>
              <a:rPr lang="en-US" dirty="0"/>
              <a:t> = 0.f, 1.f </a:t>
            </a:r>
            <a:endParaRPr lang="en-US" dirty="0" smtClean="0"/>
          </a:p>
          <a:p>
            <a:pPr lvl="3"/>
            <a:r>
              <a:rPr lang="en-US" dirty="0" err="1"/>
              <a:t>max_reflectance_factor</a:t>
            </a:r>
            <a:r>
              <a:rPr lang="en-US" dirty="0"/>
              <a:t> = 1.043138 </a:t>
            </a:r>
            <a:endParaRPr lang="en-US" dirty="0" smtClean="0"/>
          </a:p>
          <a:p>
            <a:pPr lvl="1"/>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93</a:t>
            </a:fld>
            <a:endParaRPr lang="en-US" altLang="en-US"/>
          </a:p>
        </p:txBody>
      </p:sp>
    </p:spTree>
    <p:extLst>
      <p:ext uri="{BB962C8B-B14F-4D97-AF65-F5344CB8AC3E}">
        <p14:creationId xmlns:p14="http://schemas.microsoft.com/office/powerpoint/2010/main" val="3365910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7" y="0"/>
            <a:ext cx="6553204" cy="1143001"/>
          </a:xfrm>
        </p:spPr>
        <p:txBody>
          <a:bodyPr/>
          <a:lstStyle/>
          <a:p>
            <a:r>
              <a:rPr lang="en-US" sz="3200" dirty="0" smtClean="0"/>
              <a:t>Fire Creates Artificially Cold Pixel?</a:t>
            </a:r>
            <a:endParaRPr lang="en-US" sz="32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3274" y="1465263"/>
            <a:ext cx="5657452" cy="4525962"/>
          </a:xfrm>
        </p:spPr>
      </p:pic>
      <p:sp>
        <p:nvSpPr>
          <p:cNvPr id="4" name="Footer Placeholder 3"/>
          <p:cNvSpPr>
            <a:spLocks noGrp="1"/>
          </p:cNvSpPr>
          <p:nvPr>
            <p:ph type="ftr" sz="quarter" idx="11"/>
          </p:nvPr>
        </p:nvSpPr>
        <p:spPr>
          <a:xfrm>
            <a:off x="955963" y="6353464"/>
            <a:ext cx="7232073" cy="365125"/>
          </a:xfrm>
        </p:spPr>
        <p:txBody>
          <a:bodyPr/>
          <a:lstStyle/>
          <a:p>
            <a:pPr>
              <a:defRPr/>
            </a:pPr>
            <a:r>
              <a:rPr lang="en-US" dirty="0" smtClean="0"/>
              <a:t>These GOES-16 data are preliminary, non-operational data and are undergoing testing. Users bear all responsibility for inspecting the data prior to use and for the manner in which the data are utilized.</a:t>
            </a: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94</a:t>
            </a:fld>
            <a:endParaRPr lang="en-US" altLang="en-US"/>
          </a:p>
        </p:txBody>
      </p:sp>
    </p:spTree>
    <p:extLst>
      <p:ext uri="{BB962C8B-B14F-4D97-AF65-F5344CB8AC3E}">
        <p14:creationId xmlns:p14="http://schemas.microsoft.com/office/powerpoint/2010/main" val="9883077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Scan Start Times “Slip”</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The 18:00:xx.x file from day to day slips some seconds.</a:t>
            </a:r>
          </a:p>
          <a:p>
            <a:pPr lvl="1"/>
            <a:r>
              <a:rPr lang="en-US" dirty="0" smtClean="0"/>
              <a:t>This is going to confuse users, cause problems with reprocessing, and make it difficult to find the “same” image from day to day.</a:t>
            </a:r>
          </a:p>
          <a:p>
            <a:pPr lvl="1"/>
            <a:endParaRPr lang="en-US" dirty="0"/>
          </a:p>
          <a:p>
            <a:pPr lvl="1"/>
            <a:r>
              <a:rPr lang="en-US" dirty="0" smtClean="0"/>
              <a:t>Full Disk “18Z” images…</a:t>
            </a:r>
          </a:p>
          <a:p>
            <a:pPr marL="457200" lvl="1" indent="0">
              <a:buNone/>
            </a:pPr>
            <a:r>
              <a:rPr lang="en-US" dirty="0" smtClean="0"/>
              <a:t>IMGLIST</a:t>
            </a:r>
            <a:r>
              <a:rPr lang="en-US" dirty="0"/>
              <a:t>  GOES16A/FD.-19 TIME=18 18:06 </a:t>
            </a:r>
            <a:br>
              <a:rPr lang="en-US" dirty="0"/>
            </a:br>
            <a:r>
              <a:rPr lang="en-US" dirty="0"/>
              <a:t>Image file directory listing for:GOES16A/FD </a:t>
            </a:r>
            <a:br>
              <a:rPr lang="en-US" dirty="0"/>
            </a:br>
            <a:r>
              <a:rPr lang="en-US" dirty="0"/>
              <a:t> </a:t>
            </a:r>
            <a:r>
              <a:rPr lang="en-US" dirty="0" err="1"/>
              <a:t>Pos</a:t>
            </a:r>
            <a:r>
              <a:rPr lang="en-US" dirty="0"/>
              <a:t> Satellite/         Date       Time      Center Band(s) </a:t>
            </a:r>
            <a:br>
              <a:rPr lang="en-US" dirty="0"/>
            </a:br>
            <a:r>
              <a:rPr lang="en-US" dirty="0"/>
              <a:t>     sensor                                 </a:t>
            </a:r>
            <a:r>
              <a:rPr lang="en-US" dirty="0" err="1"/>
              <a:t>Lat</a:t>
            </a:r>
            <a:r>
              <a:rPr lang="en-US" dirty="0"/>
              <a:t> Lon </a:t>
            </a:r>
            <a:br>
              <a:rPr lang="en-US" dirty="0"/>
            </a:br>
            <a:r>
              <a:rPr lang="en-US" dirty="0"/>
              <a:t> --- -------------  ------------  --------  ---- ---- ------------ </a:t>
            </a:r>
            <a:br>
              <a:rPr lang="en-US" dirty="0"/>
            </a:br>
            <a:r>
              <a:rPr lang="en-US" dirty="0"/>
              <a:t> </a:t>
            </a:r>
            <a:r>
              <a:rPr lang="en-US" dirty="0" smtClean="0"/>
              <a:t>480</a:t>
            </a:r>
            <a:r>
              <a:rPr lang="en-US" dirty="0"/>
              <a:t>  G-16 IMG      15 MAY 17135  18:00:</a:t>
            </a:r>
            <a:r>
              <a:rPr lang="en-US" dirty="0">
                <a:solidFill>
                  <a:srgbClr val="FF0000"/>
                </a:solidFill>
              </a:rPr>
              <a:t>22</a:t>
            </a:r>
            <a:r>
              <a:rPr lang="en-US" dirty="0"/>
              <a:t>     0   89 1-16 </a:t>
            </a:r>
            <a:br>
              <a:rPr lang="en-US" dirty="0"/>
            </a:br>
            <a:r>
              <a:rPr lang="en-US" dirty="0"/>
              <a:t> 217  G-16 IMG      14 MAY 17134  18:00:</a:t>
            </a:r>
            <a:r>
              <a:rPr lang="en-US" dirty="0">
                <a:solidFill>
                  <a:srgbClr val="FF0000"/>
                </a:solidFill>
              </a:rPr>
              <a:t>37</a:t>
            </a:r>
            <a:r>
              <a:rPr lang="en-US" dirty="0"/>
              <a:t>     0   89 1-16 </a:t>
            </a:r>
            <a:br>
              <a:rPr lang="en-US" dirty="0"/>
            </a:br>
            <a:r>
              <a:rPr lang="en-US" dirty="0"/>
              <a:t> 123  G-16 IMG      13 MAY 17133  18:00:</a:t>
            </a:r>
            <a:r>
              <a:rPr lang="en-US" dirty="0">
                <a:solidFill>
                  <a:srgbClr val="FF0000"/>
                </a:solidFill>
              </a:rPr>
              <a:t>25</a:t>
            </a:r>
            <a:r>
              <a:rPr lang="en-US" dirty="0"/>
              <a:t>     0   89 1-16 </a:t>
            </a:r>
            <a:br>
              <a:rPr lang="en-US" dirty="0"/>
            </a:br>
            <a:r>
              <a:rPr lang="en-US" dirty="0"/>
              <a:t> </a:t>
            </a:r>
            <a:r>
              <a:rPr lang="en-US" dirty="0" smtClean="0"/>
              <a:t>  </a:t>
            </a:r>
            <a:r>
              <a:rPr lang="en-US" dirty="0"/>
              <a:t>27  G-16 IMG      12 MAY 17132  18:00:</a:t>
            </a:r>
            <a:r>
              <a:rPr lang="en-US" dirty="0">
                <a:solidFill>
                  <a:srgbClr val="FF0000"/>
                </a:solidFill>
              </a:rPr>
              <a:t>37</a:t>
            </a:r>
            <a:r>
              <a:rPr lang="en-US" dirty="0"/>
              <a:t>     0   89 1-16 </a:t>
            </a:r>
            <a:br>
              <a:rPr lang="en-US" dirty="0"/>
            </a:br>
            <a:r>
              <a:rPr lang="en-US" dirty="0"/>
              <a:t>IMGLIST: done </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95</a:t>
            </a:fld>
            <a:endParaRPr lang="en-US" altLang="en-US" dirty="0"/>
          </a:p>
        </p:txBody>
      </p:sp>
    </p:spTree>
    <p:extLst>
      <p:ext uri="{BB962C8B-B14F-4D97-AF65-F5344CB8AC3E}">
        <p14:creationId xmlns:p14="http://schemas.microsoft.com/office/powerpoint/2010/main" val="21824442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of Issue After a Restart</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2" y="1465263"/>
            <a:ext cx="6034616" cy="4525962"/>
          </a:xfrm>
        </p:spPr>
      </p:pic>
      <p:sp>
        <p:nvSpPr>
          <p:cNvPr id="4" name="Footer Placeholder 3"/>
          <p:cNvSpPr>
            <a:spLocks noGrp="1"/>
          </p:cNvSpPr>
          <p:nvPr>
            <p:ph type="ftr" sz="quarter" idx="11"/>
          </p:nvPr>
        </p:nvSpPr>
        <p:spPr>
          <a:xfrm>
            <a:off x="1554692" y="6356350"/>
            <a:ext cx="6034616" cy="365125"/>
          </a:xfrm>
        </p:spPr>
        <p:txBody>
          <a:bodyPr/>
          <a:lstStyle/>
          <a:p>
            <a:pPr>
              <a:defRPr/>
            </a:pPr>
            <a:r>
              <a:rPr lang="en-US" dirty="0" smtClean="0"/>
              <a:t>These GOES-16 data are preliminary, non-operational data and are undergoing testing. Users bear all responsibility for inspecting the data prior to use and for the manner in which the data are utilized.</a:t>
            </a: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96</a:t>
            </a:fld>
            <a:endParaRPr lang="en-US" altLang="en-US"/>
          </a:p>
        </p:txBody>
      </p:sp>
    </p:spTree>
    <p:extLst>
      <p:ext uri="{BB962C8B-B14F-4D97-AF65-F5344CB8AC3E}">
        <p14:creationId xmlns:p14="http://schemas.microsoft.com/office/powerpoint/2010/main" val="27675035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SCMI Remapped </a:t>
            </a:r>
            <a:endParaRPr lang="en-US" dirty="0"/>
          </a:p>
        </p:txBody>
      </p:sp>
      <p:sp>
        <p:nvSpPr>
          <p:cNvPr id="3" name="Content Placeholder 2"/>
          <p:cNvSpPr>
            <a:spLocks noGrp="1"/>
          </p:cNvSpPr>
          <p:nvPr>
            <p:ph idx="1"/>
          </p:nvPr>
        </p:nvSpPr>
        <p:spPr/>
        <p:txBody>
          <a:bodyPr/>
          <a:lstStyle/>
          <a:p>
            <a:r>
              <a:rPr lang="en-US" dirty="0" smtClean="0"/>
              <a:t>Examples shown previously in Provisional slides.</a:t>
            </a:r>
          </a:p>
          <a:p>
            <a:r>
              <a:rPr lang="en-US" dirty="0" smtClean="0"/>
              <a:t>This issue is being worked currently with NWS</a:t>
            </a:r>
            <a:endParaRPr lang="en-US" dirty="0"/>
          </a:p>
        </p:txBody>
      </p:sp>
      <p:sp>
        <p:nvSpPr>
          <p:cNvPr id="4" name="Footer Placeholder 3"/>
          <p:cNvSpPr>
            <a:spLocks noGrp="1"/>
          </p:cNvSpPr>
          <p:nvPr>
            <p:ph type="ftr" sz="quarter" idx="11"/>
          </p:nvPr>
        </p:nvSpPr>
        <p:spPr>
          <a:xfrm>
            <a:off x="3124200" y="6198163"/>
            <a:ext cx="2895600" cy="365125"/>
          </a:xfrm>
        </p:spPr>
        <p:txBody>
          <a:bodyPr/>
          <a:lstStyle/>
          <a:p>
            <a:pPr>
              <a:defRPr/>
            </a:pPr>
            <a:r>
              <a:rPr lang="en-US" dirty="0" smtClean="0"/>
              <a:t>These GOES-16 data are preliminary, non-operational data and are undergoing testing. Users bear all responsibility for inspecting the data prior to use and for the manner in which the data are utilized.</a:t>
            </a: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97</a:t>
            </a:fld>
            <a:endParaRPr lang="en-US" altLang="en-US"/>
          </a:p>
        </p:txBody>
      </p:sp>
    </p:spTree>
    <p:extLst>
      <p:ext uri="{BB962C8B-B14F-4D97-AF65-F5344CB8AC3E}">
        <p14:creationId xmlns:p14="http://schemas.microsoft.com/office/powerpoint/2010/main" val="38878854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GRB Metadata Sent </a:t>
            </a:r>
            <a:r>
              <a:rPr lang="en-US" dirty="0"/>
              <a:t>T</a:t>
            </a:r>
            <a:r>
              <a:rPr lang="en-US" dirty="0" smtClean="0"/>
              <a:t>oo </a:t>
            </a:r>
            <a:r>
              <a:rPr lang="en-US" dirty="0"/>
              <a:t>S</a:t>
            </a:r>
            <a:r>
              <a:rPr lang="en-US" dirty="0" smtClean="0"/>
              <a:t>oon</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80497" y="1465263"/>
            <a:ext cx="7583005" cy="4525962"/>
          </a:xfrm>
        </p:spPr>
      </p:pic>
      <p:sp>
        <p:nvSpPr>
          <p:cNvPr id="4" name="Footer Placeholder 3"/>
          <p:cNvSpPr>
            <a:spLocks noGrp="1"/>
          </p:cNvSpPr>
          <p:nvPr>
            <p:ph type="ftr" sz="quarter" idx="11"/>
          </p:nvPr>
        </p:nvSpPr>
        <p:spPr>
          <a:xfrm>
            <a:off x="780497" y="6356350"/>
            <a:ext cx="7583005" cy="365125"/>
          </a:xfrm>
        </p:spPr>
        <p:txBody>
          <a:bodyPr/>
          <a:lstStyle/>
          <a:p>
            <a:pPr>
              <a:defRPr/>
            </a:pPr>
            <a:r>
              <a:rPr lang="en-US" dirty="0" smtClean="0"/>
              <a:t>These GOES-16 data are preliminary, non-operational data and are undergoing testing. Users bear all responsibility for inspecting the data prior to use and for the manner in which the data are utilized.</a:t>
            </a: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98</a:t>
            </a:fld>
            <a:endParaRPr lang="en-US" altLang="en-US"/>
          </a:p>
        </p:txBody>
      </p:sp>
      <p:sp>
        <p:nvSpPr>
          <p:cNvPr id="7" name="TextBox 6"/>
          <p:cNvSpPr txBox="1"/>
          <p:nvPr/>
        </p:nvSpPr>
        <p:spPr>
          <a:xfrm>
            <a:off x="780497" y="1163782"/>
            <a:ext cx="7583005" cy="646331"/>
          </a:xfrm>
          <a:prstGeom prst="rect">
            <a:avLst/>
          </a:prstGeom>
          <a:noFill/>
        </p:spPr>
        <p:txBody>
          <a:bodyPr wrap="square" rtlCol="0">
            <a:spAutoFit/>
          </a:bodyPr>
          <a:lstStyle/>
          <a:p>
            <a:r>
              <a:rPr lang="en-US" dirty="0" smtClean="0">
                <a:solidFill>
                  <a:schemeClr val="bg1"/>
                </a:solidFill>
              </a:rPr>
              <a:t>When the metadata arrives for a file, that is supposed to be the indicator that the entire file has been delivered….</a:t>
            </a:r>
            <a:endParaRPr lang="en-US" dirty="0">
              <a:solidFill>
                <a:schemeClr val="bg1"/>
              </a:solidFill>
            </a:endParaRPr>
          </a:p>
        </p:txBody>
      </p:sp>
    </p:spTree>
    <p:extLst>
      <p:ext uri="{BB962C8B-B14F-4D97-AF65-F5344CB8AC3E}">
        <p14:creationId xmlns:p14="http://schemas.microsoft.com/office/powerpoint/2010/main" val="26526142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179105"/>
            <a:ext cx="6096001" cy="1143001"/>
          </a:xfrm>
        </p:spPr>
        <p:txBody>
          <a:bodyPr/>
          <a:lstStyle/>
          <a:p>
            <a:r>
              <a:rPr lang="en-US" dirty="0" smtClean="0"/>
              <a:t>No Swath Times in Metadata</a:t>
            </a:r>
            <a:br>
              <a:rPr lang="en-US" dirty="0" smtClean="0"/>
            </a:br>
            <a:r>
              <a:rPr lang="en-US" sz="1200" dirty="0"/>
              <a:t>I</a:t>
            </a:r>
            <a:r>
              <a:rPr lang="en-US" sz="1200" dirty="0" smtClean="0"/>
              <a:t>magery team has requested this in the past and still thinks it’s a good idea for </a:t>
            </a:r>
            <a:r>
              <a:rPr lang="en-US" sz="1200" dirty="0" err="1" smtClean="0"/>
              <a:t>cal</a:t>
            </a:r>
            <a:r>
              <a:rPr lang="en-US" sz="1200" dirty="0" smtClean="0"/>
              <a:t>/</a:t>
            </a:r>
            <a:r>
              <a:rPr lang="en-US" sz="1200" dirty="0" err="1" smtClean="0"/>
              <a:t>val</a:t>
            </a:r>
            <a:r>
              <a:rPr lang="en-US" sz="1200" dirty="0" smtClean="0"/>
              <a:t> and user community. </a:t>
            </a:r>
            <a:endParaRPr lang="en-US" dirty="0"/>
          </a:p>
        </p:txBody>
      </p:sp>
      <p:sp>
        <p:nvSpPr>
          <p:cNvPr id="3" name="Content Placeholder 2"/>
          <p:cNvSpPr>
            <a:spLocks noGrp="1"/>
          </p:cNvSpPr>
          <p:nvPr>
            <p:ph idx="1"/>
          </p:nvPr>
        </p:nvSpPr>
        <p:spPr>
          <a:xfrm>
            <a:off x="457200" y="1574650"/>
            <a:ext cx="8229600" cy="4525962"/>
          </a:xfrm>
        </p:spPr>
        <p:txBody>
          <a:bodyPr/>
          <a:lstStyle/>
          <a:p>
            <a:r>
              <a:rPr lang="en-US" sz="2800" dirty="0" smtClean="0"/>
              <a:t>There are no swath start times in L1b and L2 files.</a:t>
            </a:r>
          </a:p>
          <a:p>
            <a:pPr lvl="1"/>
            <a:r>
              <a:rPr lang="en-US" sz="2600" dirty="0" smtClean="0"/>
              <a:t>This was requested in Imagery ATBD</a:t>
            </a:r>
            <a:endParaRPr lang="en-US" sz="2600"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99</a:t>
            </a:fld>
            <a:endParaRPr lang="en-US"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1473" y="2745981"/>
            <a:ext cx="4401054" cy="3792931"/>
          </a:xfrm>
          <a:prstGeom prst="rect">
            <a:avLst/>
          </a:prstGeom>
        </p:spPr>
      </p:pic>
    </p:spTree>
    <p:extLst>
      <p:ext uri="{BB962C8B-B14F-4D97-AF65-F5344CB8AC3E}">
        <p14:creationId xmlns:p14="http://schemas.microsoft.com/office/powerpoint/2010/main" val="2771920466"/>
      </p:ext>
    </p:extLst>
  </p:cSld>
  <p:clrMapOvr>
    <a:masterClrMapping/>
  </p:clrMapOvr>
</p:sld>
</file>

<file path=ppt/theme/theme1.xml><?xml version="1.0" encoding="utf-8"?>
<a:theme xmlns:a="http://schemas.openxmlformats.org/drawingml/2006/main" name="Presentation2_NoUpd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Presentation2_NoUpdate</Template>
  <TotalTime>62247</TotalTime>
  <Words>8266</Words>
  <Application>Microsoft Office PowerPoint</Application>
  <PresentationFormat>On-screen Show (4:3)</PresentationFormat>
  <Paragraphs>1236</Paragraphs>
  <Slides>101</Slides>
  <Notes>33</Notes>
  <HiddenSlides>4</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101</vt:i4>
      </vt:variant>
    </vt:vector>
  </HeadingPairs>
  <TitlesOfParts>
    <vt:vector size="113" baseType="lpstr">
      <vt:lpstr>MS PGothic</vt:lpstr>
      <vt:lpstr>Arial</vt:lpstr>
      <vt:lpstr>Calibri</vt:lpstr>
      <vt:lpstr>Calibri Light</vt:lpstr>
      <vt:lpstr>Myriad Pro</vt:lpstr>
      <vt:lpstr>Times New Roman</vt:lpstr>
      <vt:lpstr>Verdana</vt:lpstr>
      <vt:lpstr>Wingdings</vt:lpstr>
      <vt:lpstr>Presentation2_NoUpdate</vt:lpstr>
      <vt:lpstr>Custom Design</vt:lpstr>
      <vt:lpstr>Office Theme</vt:lpstr>
      <vt:lpstr>3_Office Theme</vt:lpstr>
      <vt:lpstr>GOES-16 Imagery Provisional PS-PVR</vt:lpstr>
      <vt:lpstr>Imagery Team</vt:lpstr>
      <vt:lpstr>Product Precedence Tree</vt:lpstr>
      <vt:lpstr>“Path to Provisional” from Beta</vt:lpstr>
      <vt:lpstr>Provisional PLPTs from  the CMI RIMP</vt:lpstr>
      <vt:lpstr>“quantitative consistency between the input L1b data and the output reflectances/brightness temperatures in the Imagery output.”</vt:lpstr>
      <vt:lpstr>“quantitative consistency between the input L1b data and the output reflectances/brightness temperatures in the Imagery output.”</vt:lpstr>
      <vt:lpstr>Scales and Offsets</vt:lpstr>
      <vt:lpstr>Imagery RIMP PLPT-10  (ABI-MESO_CMI02)</vt:lpstr>
      <vt:lpstr>IR bands Look Reasonable</vt:lpstr>
      <vt:lpstr>PowerPoint Presentation</vt:lpstr>
      <vt:lpstr>PowerPoint Presentation</vt:lpstr>
      <vt:lpstr>PowerPoint Presentation</vt:lpstr>
      <vt:lpstr>PowerPoint Presentation</vt:lpstr>
      <vt:lpstr>PowerPoint Presentation</vt:lpstr>
      <vt:lpstr>PowerPoint Presentation</vt:lpstr>
      <vt:lpstr>Vis/NIR bands are close</vt:lpstr>
      <vt:lpstr>PowerPoint Presentation</vt:lpstr>
      <vt:lpstr>PowerPoint Presentation</vt:lpstr>
      <vt:lpstr>PowerPoint Presentation</vt:lpstr>
      <vt:lpstr>PowerPoint Presentation</vt:lpstr>
      <vt:lpstr>Imagery RIMP PLPT-08  (ABI-FD_CMI04)</vt:lpstr>
      <vt:lpstr>Imagery RIMP PLPT-09  (ABI-CONUS_CMI02)</vt:lpstr>
      <vt:lpstr>Provisional PLPTs from  the CMI RIMP</vt:lpstr>
      <vt:lpstr>Specific Criteria for Provisional</vt:lpstr>
      <vt:lpstr>Other Scheduled-related Aspects</vt:lpstr>
      <vt:lpstr>Analysis Methods</vt:lpstr>
      <vt:lpstr>SCMI vs FGF</vt:lpstr>
      <vt:lpstr>PowerPoint Presentation</vt:lpstr>
      <vt:lpstr>PowerPoint Presentation</vt:lpstr>
      <vt:lpstr>Max Values (C) 14:26:56 UTC 28-March-2017 ABI Band 7 (3.9 um)</vt:lpstr>
      <vt:lpstr>PowerPoint Presentation</vt:lpstr>
      <vt:lpstr>PowerPoint Presentation</vt:lpstr>
      <vt:lpstr>PowerPoint Presentation</vt:lpstr>
      <vt:lpstr>PowerPoint Presentation</vt:lpstr>
      <vt:lpstr>ABI SCMI vs FGF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 inspection for feature determination and image-to-image consistency</vt:lpstr>
      <vt:lpstr>CONUS Loop 23-May-2017</vt:lpstr>
      <vt:lpstr>Analysis Methods</vt:lpstr>
      <vt:lpstr>ABI compared to Suomi NPP</vt:lpstr>
      <vt:lpstr>“GOES-R must produce Imagery  at least of similar quality to GOES”</vt:lpstr>
      <vt:lpstr>“GOES-R must produce Imagery  at least of similar quality to GOES”</vt:lpstr>
      <vt:lpstr>GOES-16 as GOES-East</vt:lpstr>
      <vt:lpstr>Quantitatively compare (CMI)  between CMIP files and that  produced from L1b…</vt:lpstr>
      <vt:lpstr>Mode 4 CONUS vs Full Disk</vt:lpstr>
      <vt:lpstr>“Path to Provisional” from Beta</vt:lpstr>
      <vt:lpstr>“Path to Provisional” from Beta</vt:lpstr>
      <vt:lpstr>Instrument/GPA Issues Identified  Pre-launch and Resolution Status</vt:lpstr>
      <vt:lpstr>Instrument/GPA Issues Identified  Post-launch and Resolution Status</vt:lpstr>
      <vt:lpstr>Product Maturity Assessment</vt:lpstr>
      <vt:lpstr>Provisional CMI Outcomes:   Summary</vt:lpstr>
      <vt:lpstr>Recommendation  for Provisional Maturity</vt:lpstr>
      <vt:lpstr>End Provisional Portion</vt:lpstr>
      <vt:lpstr>Path to Full Maturity</vt:lpstr>
      <vt:lpstr>Post-Launch Product Tests</vt:lpstr>
      <vt:lpstr>Path to Full Maturity</vt:lpstr>
      <vt:lpstr>Comparing L1b to L2 Coefficient Difference Results</vt:lpstr>
      <vt:lpstr>CMI Ranges are Inconsistent with L1b WR 3383 (DO.05.00)</vt:lpstr>
      <vt:lpstr>Proposed GOES-R ABI CMI RF Ranges</vt:lpstr>
      <vt:lpstr>Proposed GOES-R ABI Temperature Ranges</vt:lpstr>
      <vt:lpstr>L1b Rad to L2 CMI is Inconsistent</vt:lpstr>
      <vt:lpstr>Co-Registration WR3868 (In Analysis) WR 3824 (DO.04.03.01)</vt:lpstr>
      <vt:lpstr>Image to Image Navigation WRs associated with Nav: 3953, 3641, 3898 </vt:lpstr>
      <vt:lpstr>Striping</vt:lpstr>
      <vt:lpstr>Stray Light</vt:lpstr>
      <vt:lpstr>PowerPoint Presentation</vt:lpstr>
      <vt:lpstr>PowerPoint Presentation</vt:lpstr>
      <vt:lpstr>PowerPoint Presentation</vt:lpstr>
      <vt:lpstr>PowerPoint Presentation</vt:lpstr>
      <vt:lpstr>PowerPoint Presentation</vt:lpstr>
      <vt:lpstr>Imagery: near –IR uses at night Refineries/Fires (bands 5, 6, 7)</vt:lpstr>
      <vt:lpstr>Inconsistent Central Wavelengths </vt:lpstr>
      <vt:lpstr>Multiband Downscaling to 2km</vt:lpstr>
      <vt:lpstr>DQF Inconsistent In Space WR 2190 (DO.06.00) and 3971 (In analysis)</vt:lpstr>
      <vt:lpstr>DQF Metadata Misleading</vt:lpstr>
      <vt:lpstr>DQF for Band 09 May 22 at 07:15:27.1UTC </vt:lpstr>
      <vt:lpstr>DQF for Band 09 May 22 at 07:15:27.1UTC </vt:lpstr>
      <vt:lpstr>Different Start Times WR3892 (In Analysis)</vt:lpstr>
      <vt:lpstr>Missing “Chunks”</vt:lpstr>
      <vt:lpstr>15 Minute Cal Anomaly (PICA)</vt:lpstr>
      <vt:lpstr>PowerPoint Presentation</vt:lpstr>
      <vt:lpstr>PowerPoint Presentation</vt:lpstr>
      <vt:lpstr>PowerPoint Presentation</vt:lpstr>
      <vt:lpstr>Preliminary Field Campaign Results</vt:lpstr>
      <vt:lpstr>Max Inconsistent</vt:lpstr>
      <vt:lpstr>Fire Creates Artificially Cold Pixel?</vt:lpstr>
      <vt:lpstr>Scan Start Times “Slip”</vt:lpstr>
      <vt:lpstr>Sample of Issue After a Restart</vt:lpstr>
      <vt:lpstr>SCMI Remapped </vt:lpstr>
      <vt:lpstr>GRB Metadata Sent Too Soon</vt:lpstr>
      <vt:lpstr>No Swath Times in Metadata Imagery team has requested this in the past and still thinks it’s a good idea for cal/val and user community. </vt:lpstr>
      <vt:lpstr>Risks to Reaching Full Validation</vt:lpstr>
      <vt:lpstr>Imagery RIMP</vt:lpstr>
    </vt:vector>
  </TitlesOfParts>
  <Company>GOES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Beta PS-PVR Template</dc:title>
  <dc:creator>Fulbright, Jon P. (GSFC-416.0)[COLUMBUS TECHNOLOGIES AND SERVICES INC]</dc:creator>
  <cp:lastModifiedBy>Kline, Elizabeth McMichael (GSFC-4160)[NOAA]</cp:lastModifiedBy>
  <cp:revision>526</cp:revision>
  <dcterms:created xsi:type="dcterms:W3CDTF">2017-01-06T19:04:27Z</dcterms:created>
  <dcterms:modified xsi:type="dcterms:W3CDTF">2017-06-01T01:20:15Z</dcterms:modified>
</cp:coreProperties>
</file>