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0E6"/>
    <a:srgbClr val="CDE5E1"/>
    <a:srgbClr val="C8D5DE"/>
    <a:srgbClr val="D9E7ED"/>
    <a:srgbClr val="FFFFCC"/>
    <a:srgbClr val="CDEAFF"/>
    <a:srgbClr val="85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8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2447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25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impacts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8260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324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804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243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985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CE5EC75-C19C-42D8-BB67-92DD74DD0E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57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CE5EC75-C19C-42D8-BB67-92DD74DD0E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57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CE5EC75-C19C-42D8-BB67-92DD74DD0E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57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CE5EC75-C19C-42D8-BB67-92DD74DD0E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5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16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88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4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1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24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9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impacts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847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95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565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</p:spPr>
        <p:txBody>
          <a:bodyPr/>
          <a:lstStyle/>
          <a:p>
            <a:fld id="{4FF958AA-D609-4704-B5E1-56DFB6C16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5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DDEADC"/>
            </a:gs>
            <a:gs pos="35500">
              <a:srgbClr val="CDE5E1"/>
            </a:gs>
            <a:gs pos="0">
              <a:srgbClr val="D4E0E6"/>
            </a:gs>
            <a:gs pos="9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52400" y="209550"/>
            <a:ext cx="8839200" cy="22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/>
              <a:t>GOES-16 ABI</a:t>
            </a:r>
            <a:r>
              <a:rPr lang="en" sz="1600" b="1" dirty="0" smtClean="0"/>
              <a:t/>
            </a:r>
            <a:br>
              <a:rPr lang="en" sz="1600" b="1" dirty="0" smtClean="0"/>
            </a:br>
            <a:r>
              <a:rPr lang="en" sz="1600" dirty="0"/>
              <a:t/>
            </a:r>
            <a:br>
              <a:rPr lang="en" sz="1600" dirty="0"/>
            </a:br>
            <a:r>
              <a:rPr lang="en" sz="3600" b="1" dirty="0" smtClean="0"/>
              <a:t>Cloud </a:t>
            </a:r>
            <a:r>
              <a:rPr lang="en" sz="3600" b="1" dirty="0"/>
              <a:t>and Moisture Imagery in </a:t>
            </a:r>
            <a:r>
              <a:rPr lang="en" sz="3600" b="1" dirty="0" smtClean="0"/>
              <a:t>NWS</a:t>
            </a:r>
            <a:endParaRPr sz="4000" b="1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461850"/>
            <a:ext cx="8520600" cy="11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NWS </a:t>
            </a:r>
            <a:r>
              <a:rPr lang="e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 </a:t>
            </a:r>
            <a:r>
              <a:rPr lang="e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Full-Validation PS-PVR </a:t>
            </a:r>
            <a:r>
              <a:rPr lang="en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June 1, 2018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l="42697" t="46931" r="7269" b="5673"/>
          <a:stretch/>
        </p:blipFill>
        <p:spPr>
          <a:xfrm>
            <a:off x="703900" y="577300"/>
            <a:ext cx="7584948" cy="4300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Air Mass RGB (May 2018 Fixed Grid Sample)</a:t>
            </a:r>
            <a:endParaRPr sz="2400" b="1" dirty="0"/>
          </a:p>
        </p:txBody>
      </p:sp>
      <p:sp>
        <p:nvSpPr>
          <p:cNvPr id="145" name="Shape 145"/>
          <p:cNvSpPr txBox="1"/>
          <p:nvPr/>
        </p:nvSpPr>
        <p:spPr>
          <a:xfrm>
            <a:off x="1404550" y="4226500"/>
            <a:ext cx="4184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Example of striping shown in Air Mass RGB, based upon fixed grid sample tiles</a:t>
            </a:r>
            <a:endParaRPr>
              <a:solidFill>
                <a:srgbClr val="FFFF00"/>
              </a:solidFill>
            </a:endParaRPr>
          </a:p>
        </p:txBody>
      </p:sp>
      <p:cxnSp>
        <p:nvCxnSpPr>
          <p:cNvPr id="146" name="Shape 146"/>
          <p:cNvCxnSpPr>
            <a:stCxn id="145" idx="0"/>
          </p:cNvCxnSpPr>
          <p:nvPr/>
        </p:nvCxnSpPr>
        <p:spPr>
          <a:xfrm rot="10800000">
            <a:off x="3293350" y="2531500"/>
            <a:ext cx="203400" cy="16950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" name="Shape 147"/>
          <p:cNvCxnSpPr>
            <a:stCxn id="145" idx="0"/>
          </p:cNvCxnSpPr>
          <p:nvPr/>
        </p:nvCxnSpPr>
        <p:spPr>
          <a:xfrm rot="10800000" flipH="1">
            <a:off x="3496750" y="3964900"/>
            <a:ext cx="1472400" cy="2616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186600" y="39650"/>
            <a:ext cx="86457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Noteworthy Items </a:t>
            </a:r>
            <a:r>
              <a:rPr lang="en" sz="2400" b="1"/>
              <a:t>(</a:t>
            </a:r>
            <a:r>
              <a:rPr lang="en" sz="2400" b="1" smtClean="0"/>
              <a:t>2 of 2)</a:t>
            </a:r>
            <a:endParaRPr sz="2400" b="1" dirty="0"/>
          </a:p>
        </p:txBody>
      </p:sp>
      <p:sp>
        <p:nvSpPr>
          <p:cNvPr id="114" name="Shape 114"/>
          <p:cNvSpPr txBox="1"/>
          <p:nvPr/>
        </p:nvSpPr>
        <p:spPr>
          <a:xfrm>
            <a:off x="228600" y="704250"/>
            <a:ext cx="90420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4"/>
            </a:pPr>
            <a:r>
              <a:rPr lang="en" sz="1800" dirty="0" smtClean="0"/>
              <a:t>“</a:t>
            </a:r>
            <a:r>
              <a:rPr lang="en" sz="1800" dirty="0"/>
              <a:t>Checkerboard” display occurs in AWIPS for (non-Full Disk) channel differences and RGBs utilizing bands of differing spatial </a:t>
            </a:r>
            <a:r>
              <a:rPr lang="en" sz="1800" dirty="0" smtClean="0"/>
              <a:t>resolution</a:t>
            </a:r>
            <a:br>
              <a:rPr lang="en" sz="1800" dirty="0" smtClean="0"/>
            </a:br>
            <a:r>
              <a:rPr lang="en" sz="1800" dirty="0" smtClean="0"/>
              <a:t> </a:t>
            </a:r>
          </a:p>
          <a:p>
            <a:pPr marL="914400" lvl="1" indent="-342900">
              <a:buSzPts val="1800"/>
              <a:buFont typeface="Arial"/>
              <a:buChar char="○"/>
            </a:pPr>
            <a:r>
              <a:rPr lang="en" sz="1800" dirty="0" smtClean="0"/>
              <a:t>RGBs impacted</a:t>
            </a:r>
          </a:p>
          <a:p>
            <a:pPr marL="1371600" lvl="1" indent="-342900">
              <a:buSzPts val="1800"/>
              <a:buFont typeface="Arial"/>
              <a:buChar char="○"/>
            </a:pPr>
            <a:r>
              <a:rPr lang="en" sz="1800" dirty="0" smtClean="0"/>
              <a:t>Day </a:t>
            </a:r>
            <a:r>
              <a:rPr lang="en" sz="1800" dirty="0"/>
              <a:t>Convection (see next slide)</a:t>
            </a:r>
            <a:endParaRPr sz="1800" dirty="0"/>
          </a:p>
          <a:p>
            <a:pPr marL="13716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CIMSS Natural Color</a:t>
            </a:r>
            <a:endParaRPr sz="1800" dirty="0"/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 marL="914400" lvl="1" indent="-342900">
              <a:buSzPts val="1800"/>
              <a:buFont typeface="Arial"/>
              <a:buChar char="○"/>
            </a:pPr>
            <a:r>
              <a:rPr lang="en" sz="1800" dirty="0"/>
              <a:t>Channel Differences impacted</a:t>
            </a:r>
            <a:endParaRPr sz="1800" dirty="0"/>
          </a:p>
          <a:p>
            <a:pPr marL="1371600" lvl="1" indent="-342900">
              <a:buSzPts val="1800"/>
              <a:buFont typeface="Arial"/>
              <a:buChar char="○"/>
            </a:pPr>
            <a:r>
              <a:rPr lang="en" sz="1800" dirty="0"/>
              <a:t>Split Fire (2.2-1.6µm)</a:t>
            </a:r>
            <a:endParaRPr sz="1800" dirty="0"/>
          </a:p>
          <a:p>
            <a:pPr marL="1371600" lvl="1" indent="-342900">
              <a:buSzPts val="1800"/>
              <a:buFont typeface="Arial"/>
              <a:buChar char="○"/>
            </a:pPr>
            <a:r>
              <a:rPr lang="en" sz="1800" dirty="0"/>
              <a:t>Split Snow (1.6-0.64µm)</a:t>
            </a:r>
            <a:endParaRPr sz="1800" dirty="0"/>
          </a:p>
          <a:p>
            <a:pPr marL="1371600" lvl="1" indent="-342900">
              <a:buSzPts val="1800"/>
              <a:buFont typeface="Arial"/>
              <a:buChar char="○"/>
            </a:pPr>
            <a:r>
              <a:rPr lang="en" sz="1800" dirty="0"/>
              <a:t>Split Vegetation (0.64-0.87µm)</a:t>
            </a:r>
            <a:endParaRPr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9874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Day Convection RGB (SCMI Fixed Grid Samples)</a:t>
            </a:r>
            <a:endParaRPr sz="2400" b="1" dirty="0"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250" y="689225"/>
            <a:ext cx="6110750" cy="3569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58125" y="515700"/>
            <a:ext cx="3090000" cy="42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Current spatial alignment of tiles results in “checkerboard” in AWIPS for (non-Full Disk) channel differences when channel resolutions vary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For derived parameters to work, tiles must align spatially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Tile size must vary as a function of spatial resolution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1024x1024 (0.5km) should correspond to a 512x512 (1km), which should correspond to a 256x256 (2km) tile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All need the same northwest pixel origin, with appropriate resolution-based offset</a:t>
            </a:r>
            <a:endParaRPr dirty="0"/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l="56463" t="94569"/>
          <a:stretch/>
        </p:blipFill>
        <p:spPr>
          <a:xfrm>
            <a:off x="3148125" y="3822315"/>
            <a:ext cx="5995875" cy="4369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102635" y="4324350"/>
            <a:ext cx="4507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AWIPS/CAVE Screen Shot - “Checkerboard” Problem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186600" y="268250"/>
            <a:ext cx="86457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Summary Assessment</a:t>
            </a:r>
            <a:endParaRPr sz="2400" b="1" dirty="0"/>
          </a:p>
        </p:txBody>
      </p:sp>
      <p:sp>
        <p:nvSpPr>
          <p:cNvPr id="128" name="Shape 128"/>
          <p:cNvSpPr txBox="1"/>
          <p:nvPr/>
        </p:nvSpPr>
        <p:spPr>
          <a:xfrm>
            <a:off x="152400" y="971550"/>
            <a:ext cx="8875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GOES-16 ABI </a:t>
            </a:r>
            <a:r>
              <a:rPr lang="en" sz="2000" dirty="0" smtClean="0"/>
              <a:t>imagery is </a:t>
            </a:r>
            <a:r>
              <a:rPr lang="en" sz="2000" dirty="0"/>
              <a:t>successfully operational in NWS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 smtClean="0"/>
              <a:t>NWS/OPPSD GOES-16 Operational Test and Evaluation (OT&amp;E) Team conducted assessment, gathered feedback, summarized/reported results, and their Test </a:t>
            </a:r>
            <a:r>
              <a:rPr lang="en" sz="2000" dirty="0"/>
              <a:t>Review Group voted to recommend SCMI for operational deployment on April 26, 2018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 smtClean="0"/>
              <a:t>NWS requests continued GOES-R Program attention on GOES-16 ABI fixed </a:t>
            </a:r>
            <a:r>
              <a:rPr lang="en" sz="2000" dirty="0"/>
              <a:t>grid </a:t>
            </a:r>
            <a:r>
              <a:rPr lang="en" sz="2000" dirty="0" smtClean="0"/>
              <a:t>transition, correction of “checkerboard</a:t>
            </a:r>
            <a:r>
              <a:rPr lang="en" sz="2000" dirty="0"/>
              <a:t>” </a:t>
            </a:r>
            <a:r>
              <a:rPr lang="en" sz="2000" dirty="0" smtClean="0"/>
              <a:t>issue, and other product refinements</a:t>
            </a:r>
            <a:endParaRPr sz="20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D9E7ED"/>
            </a:gs>
            <a:gs pos="15000">
              <a:schemeClr val="accent3">
                <a:lumMod val="60000"/>
                <a:lumOff val="40000"/>
              </a:schemeClr>
            </a:gs>
            <a:gs pos="0">
              <a:srgbClr val="C8D5DE"/>
            </a:gs>
            <a:gs pos="9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339000" y="361950"/>
            <a:ext cx="85002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Thanks!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3000" b="1" dirty="0" smtClean="0">
              <a:solidFill>
                <a:srgbClr val="666666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3000" b="1" dirty="0">
              <a:solidFill>
                <a:srgbClr val="666666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3000" b="1" dirty="0">
              <a:solidFill>
                <a:srgbClr val="666666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solidFill>
                  <a:srgbClr val="666666"/>
                </a:solidFill>
              </a:rPr>
              <a:t>Questions</a:t>
            </a:r>
            <a:r>
              <a:rPr lang="en" sz="3000" b="1" dirty="0">
                <a:solidFill>
                  <a:srgbClr val="666666"/>
                </a:solidFill>
              </a:rPr>
              <a:t>?</a:t>
            </a:r>
            <a:endParaRPr sz="3000" b="1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186600" y="7429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solidFill>
                  <a:srgbClr val="666666"/>
                </a:solidFill>
              </a:rPr>
              <a:t>Back-up Slides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3000" b="1" dirty="0" smtClean="0">
              <a:solidFill>
                <a:srgbClr val="666666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3000" b="1" dirty="0" smtClean="0">
              <a:solidFill>
                <a:srgbClr val="666666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666666"/>
                </a:solidFill>
              </a:rPr>
              <a:t>Current NWS GOES-16 ABI Product Posture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>
                <a:solidFill>
                  <a:srgbClr val="666666"/>
                </a:solidFill>
              </a:rPr>
              <a:t>(excerpted from OBS/</a:t>
            </a:r>
            <a:r>
              <a:rPr lang="en" sz="2000" i="1" dirty="0" smtClean="0">
                <a:solidFill>
                  <a:srgbClr val="666666"/>
                </a:solidFill>
              </a:rPr>
              <a:t>TOWR-S update slides) </a:t>
            </a:r>
            <a:endParaRPr sz="2000" i="1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8AA-D609-4704-B5E1-56DFB6C16611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6858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8AA-D609-4704-B5E1-56DFB6C16611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6858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8AA-D609-4704-B5E1-56DFB6C16611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6858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8AA-D609-4704-B5E1-56DFB6C16611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6858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76200" y="138775"/>
            <a:ext cx="8915400" cy="604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GOES-16 Cloud and Moisture Imagery in AWIPS-2 and </a:t>
            </a:r>
            <a:r>
              <a:rPr lang="en" sz="2200" b="1" dirty="0" smtClean="0"/>
              <a:t>N-AWIPS</a:t>
            </a:r>
            <a:endParaRPr sz="2200" b="1" dirty="0"/>
          </a:p>
        </p:txBody>
      </p:sp>
      <p:sp>
        <p:nvSpPr>
          <p:cNvPr id="61" name="Shape 61"/>
          <p:cNvSpPr txBox="1"/>
          <p:nvPr/>
        </p:nvSpPr>
        <p:spPr>
          <a:xfrm>
            <a:off x="76200" y="790650"/>
            <a:ext cx="90282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Fielded AWIPS-2 baseline handles </a:t>
            </a:r>
            <a:r>
              <a:rPr lang="en" sz="1800" dirty="0" smtClean="0">
                <a:solidFill>
                  <a:schemeClr val="dk1"/>
                </a:solidFill>
              </a:rPr>
              <a:t>ingest/decode/store/display/purge </a:t>
            </a:r>
            <a:r>
              <a:rPr lang="en" sz="1800" dirty="0">
                <a:solidFill>
                  <a:schemeClr val="dk1"/>
                </a:solidFill>
              </a:rPr>
              <a:t>of ABI Imagery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All </a:t>
            </a:r>
            <a:r>
              <a:rPr lang="en" sz="1800" dirty="0" smtClean="0">
                <a:solidFill>
                  <a:schemeClr val="dk1"/>
                </a:solidFill>
              </a:rPr>
              <a:t>ABI channels</a:t>
            </a:r>
            <a:r>
              <a:rPr lang="en" sz="1800" dirty="0">
                <a:solidFill>
                  <a:schemeClr val="dk1"/>
                </a:solidFill>
              </a:rPr>
              <a:t>, all </a:t>
            </a:r>
            <a:r>
              <a:rPr lang="en" sz="1800" dirty="0" smtClean="0">
                <a:solidFill>
                  <a:schemeClr val="dk1"/>
                </a:solidFill>
              </a:rPr>
              <a:t>sectors (AWIPS </a:t>
            </a:r>
            <a:r>
              <a:rPr lang="en" sz="1800" dirty="0">
                <a:solidFill>
                  <a:schemeClr val="dk1"/>
                </a:solidFill>
              </a:rPr>
              <a:t>derives RGBs and channel </a:t>
            </a:r>
            <a:r>
              <a:rPr lang="en" sz="1800" dirty="0" smtClean="0">
                <a:solidFill>
                  <a:schemeClr val="dk1"/>
                </a:solidFill>
              </a:rPr>
              <a:t>differences)</a:t>
            </a:r>
          </a:p>
          <a:p>
            <a:pPr marL="914400" lvl="1" indent="-342900">
              <a:lnSpc>
                <a:spcPct val="120000"/>
              </a:lnSpc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WFOs/RFCs/RHQs receive SCMI for AWIPS-2 via SBN (since March 2, 2017</a:t>
            </a:r>
            <a:r>
              <a:rPr lang="en-US" sz="1800" dirty="0" smtClean="0">
                <a:solidFill>
                  <a:schemeClr val="dk1"/>
                </a:solidFill>
              </a:rPr>
              <a:t>)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Examples are shown in the following slides (AWIPS-2/CAVE </a:t>
            </a:r>
            <a:r>
              <a:rPr lang="en" sz="1800" dirty="0" smtClean="0">
                <a:solidFill>
                  <a:schemeClr val="dk1"/>
                </a:solidFill>
              </a:rPr>
              <a:t>screenshots)</a:t>
            </a:r>
            <a:r>
              <a:rPr lang="en" sz="100" dirty="0" smtClean="0">
                <a:solidFill>
                  <a:schemeClr val="dk1"/>
                </a:solidFill>
              </a:rPr>
              <a:t/>
            </a:r>
            <a:br>
              <a:rPr lang="en" sz="100" dirty="0" smtClean="0">
                <a:solidFill>
                  <a:schemeClr val="dk1"/>
                </a:solidFill>
              </a:rPr>
            </a:br>
            <a:endParaRPr lang="en" sz="100" dirty="0" smtClean="0">
              <a:solidFill>
                <a:schemeClr val="dk1"/>
              </a:solidFill>
            </a:endParaRPr>
          </a:p>
          <a:p>
            <a:pPr marL="457200" lvl="3" indent="-342900">
              <a:lnSpc>
                <a:spcPct val="120000"/>
              </a:lnSpc>
              <a:buClr>
                <a:schemeClr val="dk1"/>
              </a:buClr>
              <a:buSzPts val="1800"/>
              <a:buFont typeface="Arial"/>
              <a:buChar char="●"/>
            </a:pPr>
            <a:endParaRPr sz="900" dirty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Fielded </a:t>
            </a:r>
            <a:r>
              <a:rPr lang="en" sz="1800" dirty="0" smtClean="0">
                <a:solidFill>
                  <a:schemeClr val="dk1"/>
                </a:solidFill>
              </a:rPr>
              <a:t>N-AWIPS </a:t>
            </a:r>
            <a:r>
              <a:rPr lang="en" sz="1800" dirty="0">
                <a:solidFill>
                  <a:schemeClr val="dk1"/>
                </a:solidFill>
              </a:rPr>
              <a:t>baseline handles ingest and display of ABI Imagery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All channels, all sectors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Projected </a:t>
            </a:r>
            <a:r>
              <a:rPr lang="en" sz="1800" dirty="0" smtClean="0">
                <a:solidFill>
                  <a:schemeClr val="dk1"/>
                </a:solidFill>
              </a:rPr>
              <a:t>McIDAS </a:t>
            </a:r>
            <a:r>
              <a:rPr lang="en" sz="1800" dirty="0">
                <a:solidFill>
                  <a:schemeClr val="dk1"/>
                </a:solidFill>
              </a:rPr>
              <a:t>Area </a:t>
            </a:r>
            <a:r>
              <a:rPr lang="en" sz="1800" dirty="0" smtClean="0">
                <a:solidFill>
                  <a:schemeClr val="dk1"/>
                </a:solidFill>
              </a:rPr>
              <a:t>files</a:t>
            </a:r>
          </a:p>
          <a:p>
            <a:pPr marL="914400" lvl="1" indent="-342900">
              <a:lnSpc>
                <a:spcPct val="120000"/>
              </a:lnSpc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NCEP Centers receive CMI (for AWIPS and N-AWIPS) via GRB, with SBN as </a:t>
            </a:r>
            <a:r>
              <a:rPr lang="en-US" sz="1800" dirty="0" smtClean="0">
                <a:solidFill>
                  <a:schemeClr val="dk1"/>
                </a:solidFill>
              </a:rPr>
              <a:t>backup (since March 1, 2017)</a:t>
            </a:r>
            <a:endParaRPr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4564618"/>
            <a:ext cx="676339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lvl="1"/>
            <a:r>
              <a:rPr lang="en-US" sz="1800" b="1" dirty="0">
                <a:solidFill>
                  <a:srgbClr val="FFFF00"/>
                </a:solidFill>
              </a:rPr>
              <a:t>Backup slides summarize current NWS </a:t>
            </a:r>
            <a:r>
              <a:rPr lang="en-US" sz="1800" b="1" dirty="0" smtClean="0">
                <a:solidFill>
                  <a:srgbClr val="FFFF00"/>
                </a:solidFill>
              </a:rPr>
              <a:t>ABI product posture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72458" y="4692750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228600" y="115850"/>
            <a:ext cx="86457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200" b="1" dirty="0"/>
              <a:t>AWIPS-2 Visualization and </a:t>
            </a:r>
            <a:r>
              <a:rPr lang="en" sz="2200" b="1" dirty="0" smtClean="0"/>
              <a:t>Exploitation</a:t>
            </a:r>
            <a:endParaRPr sz="2200" b="1" dirty="0"/>
          </a:p>
        </p:txBody>
      </p:sp>
      <p:sp>
        <p:nvSpPr>
          <p:cNvPr id="67" name="Shape 67"/>
          <p:cNvSpPr txBox="1"/>
          <p:nvPr/>
        </p:nvSpPr>
        <p:spPr>
          <a:xfrm>
            <a:off x="115800" y="590550"/>
            <a:ext cx="88758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 dirty="0" smtClean="0">
                <a:solidFill>
                  <a:schemeClr val="dk1"/>
                </a:solidFill>
              </a:rPr>
              <a:t>16+ months of evolutionary improvements of GOES-16 ABI processing and rendering in NWS</a:t>
            </a:r>
            <a:r>
              <a:rPr lang="en" sz="800" dirty="0" smtClean="0">
                <a:solidFill>
                  <a:schemeClr val="dk1"/>
                </a:solidFill>
              </a:rPr>
              <a:t/>
            </a:r>
            <a:br>
              <a:rPr lang="en" sz="800" dirty="0" smtClean="0">
                <a:solidFill>
                  <a:schemeClr val="dk1"/>
                </a:solidFill>
              </a:rPr>
            </a:br>
            <a:endParaRPr sz="800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 smtClean="0">
                <a:solidFill>
                  <a:schemeClr val="dk1"/>
                </a:solidFill>
              </a:rPr>
              <a:t>Satellite </a:t>
            </a:r>
            <a:r>
              <a:rPr lang="en" sz="1800" dirty="0">
                <a:solidFill>
                  <a:schemeClr val="dk1"/>
                </a:solidFill>
              </a:rPr>
              <a:t>Enhancement Team (SET) review and approval process</a:t>
            </a:r>
            <a:endParaRPr sz="1800" dirty="0">
              <a:solidFill>
                <a:schemeClr val="dk1"/>
              </a:solidFill>
            </a:endParaRP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Collaborative activity among NWS </a:t>
            </a:r>
            <a:r>
              <a:rPr lang="en" sz="1800" dirty="0" smtClean="0">
                <a:solidFill>
                  <a:schemeClr val="dk1"/>
                </a:solidFill>
              </a:rPr>
              <a:t>regional/field </a:t>
            </a:r>
            <a:r>
              <a:rPr lang="en" sz="1800" dirty="0">
                <a:solidFill>
                  <a:schemeClr val="dk1"/>
                </a:solidFill>
              </a:rPr>
              <a:t>reps, cooperative institutes, NWS </a:t>
            </a:r>
            <a:r>
              <a:rPr lang="en" sz="1800" dirty="0" smtClean="0">
                <a:solidFill>
                  <a:schemeClr val="dk1"/>
                </a:solidFill>
              </a:rPr>
              <a:t>HQ (OBS/TOWR-S Team) </a:t>
            </a:r>
            <a:r>
              <a:rPr lang="en" sz="1800" dirty="0">
                <a:solidFill>
                  <a:schemeClr val="dk1"/>
                </a:solidFill>
              </a:rPr>
              <a:t>and GOES-R Program Office</a:t>
            </a:r>
            <a:endParaRPr sz="1800" dirty="0">
              <a:solidFill>
                <a:schemeClr val="dk1"/>
              </a:solidFill>
            </a:endParaRP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Defined menu structures, enhancement tables, RGB and difference </a:t>
            </a:r>
            <a:r>
              <a:rPr lang="en" sz="1800" dirty="0" smtClean="0">
                <a:solidFill>
                  <a:schemeClr val="dk1"/>
                </a:solidFill>
              </a:rPr>
              <a:t>definitions</a:t>
            </a:r>
            <a:r>
              <a:rPr lang="en" sz="600" dirty="0" smtClean="0">
                <a:solidFill>
                  <a:schemeClr val="dk1"/>
                </a:solidFill>
              </a:rPr>
              <a:t/>
            </a:r>
            <a:br>
              <a:rPr lang="en" sz="600" dirty="0" smtClean="0">
                <a:solidFill>
                  <a:schemeClr val="dk1"/>
                </a:solidFill>
              </a:rPr>
            </a:br>
            <a:endParaRPr lang="en" sz="600" dirty="0" smtClean="0">
              <a:solidFill>
                <a:schemeClr val="dk1"/>
              </a:solidFill>
            </a:endParaRPr>
          </a:p>
          <a:p>
            <a:pPr marL="457200" lvl="0" indent="-342900">
              <a:lnSpc>
                <a:spcPct val="120000"/>
              </a:lnSpc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Orderly deployment of 15 “RPM” updates to regional and national forecast offices</a:t>
            </a:r>
          </a:p>
          <a:p>
            <a:pPr marL="914400" lvl="1" indent="-342900">
              <a:lnSpc>
                <a:spcPct val="120000"/>
              </a:lnSpc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dirty="0" smtClean="0">
                <a:solidFill>
                  <a:schemeClr val="dk1"/>
                </a:solidFill>
              </a:rPr>
              <a:t>OBS/TOWR-S team coordinates and executes agile </a:t>
            </a:r>
            <a:r>
              <a:rPr lang="en-US" sz="1800" dirty="0">
                <a:solidFill>
                  <a:schemeClr val="dk1"/>
                </a:solidFill>
              </a:rPr>
              <a:t>RPM </a:t>
            </a:r>
            <a:r>
              <a:rPr lang="en-US" sz="1800" dirty="0" smtClean="0">
                <a:solidFill>
                  <a:schemeClr val="dk1"/>
                </a:solidFill>
              </a:rPr>
              <a:t>process which accelerates </a:t>
            </a:r>
            <a:r>
              <a:rPr lang="en-US" sz="1800" dirty="0">
                <a:solidFill>
                  <a:schemeClr val="dk1"/>
                </a:solidFill>
              </a:rPr>
              <a:t>changes into AWIPS (with baseline incorporation once functionality </a:t>
            </a:r>
            <a:r>
              <a:rPr lang="en-US" sz="1800" dirty="0" smtClean="0">
                <a:solidFill>
                  <a:schemeClr val="dk1"/>
                </a:solidFill>
              </a:rPr>
              <a:t>stabilizes)</a:t>
            </a:r>
            <a:endParaRPr lang="en-US" sz="500" dirty="0" smtClean="0">
              <a:solidFill>
                <a:schemeClr val="dk1"/>
              </a:solidFill>
            </a:endParaRPr>
          </a:p>
          <a:p>
            <a:pPr marL="914400" lvl="1" indent="-342900">
              <a:lnSpc>
                <a:spcPct val="120000"/>
              </a:lnSpc>
              <a:buClr>
                <a:schemeClr val="dk1"/>
              </a:buClr>
              <a:buSzPts val="1800"/>
              <a:buFont typeface="Arial"/>
              <a:buChar char="○"/>
            </a:pPr>
            <a:endParaRPr lang="en-US" sz="500" dirty="0" smtClean="0">
              <a:solidFill>
                <a:schemeClr val="dk1"/>
              </a:solidFill>
            </a:endParaRPr>
          </a:p>
          <a:p>
            <a:pPr marL="457200" indent="-342900">
              <a:lnSpc>
                <a:spcPct val="120000"/>
              </a:lnSpc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 smtClean="0">
                <a:solidFill>
                  <a:schemeClr val="dk1"/>
                </a:solidFill>
              </a:rPr>
              <a:t>AWIPS/N-AWIPS refinements and training continue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6750"/>
            <a:ext cx="4343400" cy="433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66"/>
          <p:cNvSpPr txBox="1">
            <a:spLocks/>
          </p:cNvSpPr>
          <p:nvPr/>
        </p:nvSpPr>
        <p:spPr>
          <a:xfrm>
            <a:off x="228600" y="115850"/>
            <a:ext cx="8645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200" b="1" dirty="0" smtClean="0"/>
              <a:t>Exploitation of GOES-16 ABI </a:t>
            </a:r>
            <a:r>
              <a:rPr lang="en-US" sz="2200" b="1" dirty="0" err="1" smtClean="0"/>
              <a:t>Mesos</a:t>
            </a:r>
            <a:r>
              <a:rPr lang="en-US" sz="2200" b="1" dirty="0" smtClean="0"/>
              <a:t> in NWS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895350"/>
            <a:ext cx="42671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process and tool for </a:t>
            </a:r>
            <a:r>
              <a:rPr lang="en-US" dirty="0" err="1" smtClean="0"/>
              <a:t>meso</a:t>
            </a:r>
            <a:r>
              <a:rPr lang="en-US" dirty="0" smtClean="0"/>
              <a:t> exploitation developed prior to GOES-16 T2O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Meso</a:t>
            </a:r>
            <a:r>
              <a:rPr lang="en-US" dirty="0" smtClean="0"/>
              <a:t> </a:t>
            </a:r>
            <a:r>
              <a:rPr lang="en-US" dirty="0"/>
              <a:t>Domain </a:t>
            </a:r>
            <a:r>
              <a:rPr lang="en-US" dirty="0" smtClean="0"/>
              <a:t>Scheduler (MDS, also known as </a:t>
            </a:r>
            <a:r>
              <a:rPr lang="en-US" dirty="0" err="1" smtClean="0"/>
              <a:t>Meso</a:t>
            </a:r>
            <a:r>
              <a:rPr lang="en-US" dirty="0" smtClean="0"/>
              <a:t> </a:t>
            </a:r>
            <a:r>
              <a:rPr lang="en-US" dirty="0"/>
              <a:t>Mission </a:t>
            </a:r>
            <a:r>
              <a:rPr lang="en-US" dirty="0" smtClean="0"/>
              <a:t>Manager, MMM) encourages </a:t>
            </a:r>
            <a:r>
              <a:rPr lang="en-US" dirty="0"/>
              <a:t>and </a:t>
            </a:r>
            <a:r>
              <a:rPr lang="en-US" dirty="0" smtClean="0"/>
              <a:t>facilitates </a:t>
            </a:r>
            <a:r>
              <a:rPr lang="en-US" dirty="0" err="1" smtClean="0"/>
              <a:t>meso</a:t>
            </a:r>
            <a:r>
              <a:rPr lang="en-US" dirty="0" smtClean="0"/>
              <a:t> collaboration and utilization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Operating Procedure documents mission priorities and the NESDIS/NWS </a:t>
            </a:r>
            <a:r>
              <a:rPr lang="en-US" dirty="0" err="1" smtClean="0"/>
              <a:t>meso</a:t>
            </a:r>
            <a:r>
              <a:rPr lang="en-US" dirty="0" smtClean="0"/>
              <a:t>-request process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NWS Governance of ABI/</a:t>
            </a:r>
            <a:r>
              <a:rPr lang="en-US" dirty="0" err="1" smtClean="0"/>
              <a:t>Meso</a:t>
            </a:r>
            <a:r>
              <a:rPr lang="en-US" dirty="0" smtClean="0"/>
              <a:t> process successfully transitioned to NWS Operations Division (Spring 2018)</a:t>
            </a:r>
          </a:p>
          <a:p>
            <a:pPr marL="64008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MDS/MMM tool and process supported by OBS/TOWR-S team</a:t>
            </a:r>
          </a:p>
          <a:p>
            <a:pPr marL="64008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Process evolution continues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75" y="401700"/>
            <a:ext cx="8132764" cy="47417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AWIPS example: </a:t>
            </a:r>
            <a:r>
              <a:rPr lang="en" sz="2400" dirty="0" smtClean="0"/>
              <a:t>0.64µm </a:t>
            </a:r>
            <a:r>
              <a:rPr lang="en" sz="2400" dirty="0"/>
              <a:t>East Full Disk</a:t>
            </a:r>
            <a:endParaRPr sz="2400" dirty="0"/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t="3063" r="86591" b="39895"/>
          <a:stretch/>
        </p:blipFill>
        <p:spPr>
          <a:xfrm>
            <a:off x="421800" y="660675"/>
            <a:ext cx="1777000" cy="440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t="842" r="49904" b="96632"/>
          <a:stretch/>
        </p:blipFill>
        <p:spPr>
          <a:xfrm>
            <a:off x="447475" y="423625"/>
            <a:ext cx="7120949" cy="20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l="77124" t="97820"/>
          <a:stretch/>
        </p:blipFill>
        <p:spPr>
          <a:xfrm>
            <a:off x="5477425" y="4933950"/>
            <a:ext cx="3666575" cy="2121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75" y="447825"/>
            <a:ext cx="8086150" cy="46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400" dirty="0"/>
              <a:t>AWIPS example: 0.64µm Mesoscale Sectors</a:t>
            </a:r>
            <a:endParaRPr sz="2400" dirty="0"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r="49297" b="96417"/>
          <a:stretch/>
        </p:blipFill>
        <p:spPr>
          <a:xfrm>
            <a:off x="445575" y="447825"/>
            <a:ext cx="7578348" cy="3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l="17162" t="9975" r="50735" b="52066"/>
          <a:stretch/>
        </p:blipFill>
        <p:spPr>
          <a:xfrm>
            <a:off x="532775" y="952500"/>
            <a:ext cx="4034975" cy="277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76458" t="94409"/>
          <a:stretch/>
        </p:blipFill>
        <p:spPr>
          <a:xfrm>
            <a:off x="4912396" y="4604874"/>
            <a:ext cx="3615454" cy="49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AWIPS example: Split Water Vapor Channel Difference</a:t>
            </a:r>
            <a:endParaRPr sz="2400" dirty="0"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25" y="401125"/>
            <a:ext cx="8220391" cy="474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l="1647" t="64570" r="82660" b="18056"/>
          <a:stretch/>
        </p:blipFill>
        <p:spPr>
          <a:xfrm>
            <a:off x="518550" y="3443200"/>
            <a:ext cx="2522999" cy="161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l="66184" t="95628"/>
          <a:stretch/>
        </p:blipFill>
        <p:spPr>
          <a:xfrm>
            <a:off x="4292576" y="4807701"/>
            <a:ext cx="4502852" cy="3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r="46328" b="96489"/>
          <a:stretch/>
        </p:blipFill>
        <p:spPr>
          <a:xfrm>
            <a:off x="422625" y="401125"/>
            <a:ext cx="6910002" cy="26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84" y="498600"/>
            <a:ext cx="8033294" cy="46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AWIPS example: Air Mass RGB</a:t>
            </a:r>
            <a:endParaRPr sz="2400" dirty="0"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l="10171" t="48405" r="64401" b="5300"/>
          <a:stretch/>
        </p:blipFill>
        <p:spPr>
          <a:xfrm>
            <a:off x="784600" y="1877875"/>
            <a:ext cx="3010873" cy="316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l="62618" t="97650"/>
          <a:stretch/>
        </p:blipFill>
        <p:spPr>
          <a:xfrm>
            <a:off x="4091000" y="4972375"/>
            <a:ext cx="4709676" cy="1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186600" y="39650"/>
            <a:ext cx="86457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Noteworthy Items (</a:t>
            </a:r>
            <a:r>
              <a:rPr lang="en" sz="2400" b="1" dirty="0" smtClean="0"/>
              <a:t>1 of 2)</a:t>
            </a:r>
            <a:endParaRPr sz="2400" b="1" dirty="0"/>
          </a:p>
        </p:txBody>
      </p:sp>
      <p:sp>
        <p:nvSpPr>
          <p:cNvPr id="108" name="Shape 108"/>
          <p:cNvSpPr txBox="1"/>
          <p:nvPr/>
        </p:nvSpPr>
        <p:spPr>
          <a:xfrm>
            <a:off x="34200" y="666750"/>
            <a:ext cx="9042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SCMI projected </a:t>
            </a:r>
            <a:r>
              <a:rPr lang="en" sz="1800" dirty="0" smtClean="0">
                <a:solidFill>
                  <a:schemeClr val="dk1"/>
                </a:solidFill>
              </a:rPr>
              <a:t>3.9</a:t>
            </a:r>
            <a:r>
              <a:rPr lang="en" sz="1800" dirty="0"/>
              <a:t>µ</a:t>
            </a:r>
            <a:r>
              <a:rPr lang="en" sz="1800" dirty="0" smtClean="0">
                <a:solidFill>
                  <a:schemeClr val="dk1"/>
                </a:solidFill>
              </a:rPr>
              <a:t>m </a:t>
            </a:r>
            <a:r>
              <a:rPr lang="en" sz="1800" dirty="0">
                <a:solidFill>
                  <a:schemeClr val="dk1"/>
                </a:solidFill>
              </a:rPr>
              <a:t>(band 7) Imagery</a:t>
            </a:r>
            <a:r>
              <a:rPr lang="en" sz="1800" dirty="0" smtClean="0">
                <a:solidFill>
                  <a:schemeClr val="dk1"/>
                </a:solidFill>
              </a:rPr>
              <a:t>: Cold </a:t>
            </a:r>
            <a:r>
              <a:rPr lang="en" sz="1800" dirty="0">
                <a:solidFill>
                  <a:schemeClr val="dk1"/>
                </a:solidFill>
              </a:rPr>
              <a:t>Pixels appear next to very hot pixels (NWS </a:t>
            </a:r>
            <a:r>
              <a:rPr lang="en" sz="1800" dirty="0" smtClean="0">
                <a:solidFill>
                  <a:schemeClr val="dk1"/>
                </a:solidFill>
              </a:rPr>
              <a:t>OTE TTR </a:t>
            </a:r>
            <a:r>
              <a:rPr lang="en" sz="1800" dirty="0">
                <a:solidFill>
                  <a:schemeClr val="dk1"/>
                </a:solidFill>
              </a:rPr>
              <a:t>36)</a:t>
            </a: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 startAt="2"/>
            </a:pPr>
            <a:r>
              <a:rPr lang="en" sz="1800" dirty="0">
                <a:solidFill>
                  <a:schemeClr val="dk1"/>
                </a:solidFill>
              </a:rPr>
              <a:t>Streaky lines (“striping”) (NWS </a:t>
            </a:r>
            <a:r>
              <a:rPr lang="en" sz="1800" dirty="0" smtClean="0">
                <a:solidFill>
                  <a:schemeClr val="dk1"/>
                </a:solidFill>
              </a:rPr>
              <a:t>OTE TTR </a:t>
            </a:r>
            <a:r>
              <a:rPr lang="en" sz="1800" dirty="0">
                <a:solidFill>
                  <a:schemeClr val="dk1"/>
                </a:solidFill>
              </a:rPr>
              <a:t>18). NESDIS </a:t>
            </a:r>
            <a:r>
              <a:rPr lang="en" sz="1800" dirty="0" smtClean="0">
                <a:solidFill>
                  <a:schemeClr val="dk1"/>
                </a:solidFill>
              </a:rPr>
              <a:t>is aware </a:t>
            </a:r>
            <a:r>
              <a:rPr lang="en" sz="1800" dirty="0">
                <a:solidFill>
                  <a:schemeClr val="dk1"/>
                </a:solidFill>
              </a:rPr>
              <a:t>and </a:t>
            </a:r>
            <a:r>
              <a:rPr lang="en" sz="1800" dirty="0" smtClean="0">
                <a:solidFill>
                  <a:schemeClr val="dk1"/>
                </a:solidFill>
              </a:rPr>
              <a:t>working.</a:t>
            </a: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"/>
            </a:pPr>
            <a:r>
              <a:rPr lang="en" sz="1800" dirty="0"/>
              <a:t>Received numerous requests to extend the Northern ECONUS farther northward</a:t>
            </a: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Relocation from </a:t>
            </a:r>
            <a:r>
              <a:rPr lang="en" sz="1800" dirty="0" smtClean="0"/>
              <a:t>89.5 deg. </a:t>
            </a:r>
            <a:r>
              <a:rPr lang="en" sz="1800" dirty="0"/>
              <a:t>to </a:t>
            </a:r>
            <a:r>
              <a:rPr lang="en" sz="1800" dirty="0" smtClean="0"/>
              <a:t>75.2 deg provided better coverage just north of CONUS</a:t>
            </a:r>
            <a:endParaRPr sz="18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 startAt="4"/>
            </a:pPr>
            <a:r>
              <a:rPr lang="en" sz="1800" dirty="0">
                <a:solidFill>
                  <a:schemeClr val="dk1"/>
                </a:solidFill>
              </a:rPr>
              <a:t>Projected imagery is sometimes degraded (shows significant pixelation) in basin-wide views, but disappears upon zoom-in, and warrants further investigation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NWS internal issue, will be worked within AWIPS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509</Words>
  <Application>Microsoft Office PowerPoint</Application>
  <PresentationFormat>On-screen Show (16:9)</PresentationFormat>
  <Paragraphs>119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Simple Light</vt:lpstr>
      <vt:lpstr>GOES-16 ABI  Cloud and Moisture Imagery in NWS</vt:lpstr>
      <vt:lpstr>GOES-16 Cloud and Moisture Imagery in AWIPS-2 and N-AWIPS</vt:lpstr>
      <vt:lpstr>AWIPS-2 Visualization and Exploitation</vt:lpstr>
      <vt:lpstr>PowerPoint Presentation</vt:lpstr>
      <vt:lpstr>AWIPS example: 0.64µm East Full Disk</vt:lpstr>
      <vt:lpstr>AWIPS example: 0.64µm Mesoscale Sectors</vt:lpstr>
      <vt:lpstr>AWIPS example: Split Water Vapor Channel Difference</vt:lpstr>
      <vt:lpstr>AWIPS example: Air Mass RGB</vt:lpstr>
      <vt:lpstr>Noteworthy Items (1 of 2)</vt:lpstr>
      <vt:lpstr>Air Mass RGB (May 2018 Fixed Grid Sample)</vt:lpstr>
      <vt:lpstr>Noteworthy Items (2 of 2)</vt:lpstr>
      <vt:lpstr>Day Convection RGB (SCMI Fixed Grid Samples)</vt:lpstr>
      <vt:lpstr>Summary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GOES-16 Sectorized Cloud and Moisture Imagery in AWIPS-2</dc:title>
  <dc:creator>Byerle, Lee</dc:creator>
  <cp:lastModifiedBy>Kline, Elizabeth McMichael (GSFC-4160)[NOAA]</cp:lastModifiedBy>
  <cp:revision>28</cp:revision>
  <dcterms:modified xsi:type="dcterms:W3CDTF">2018-06-01T19:29:08Z</dcterms:modified>
</cp:coreProperties>
</file>