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8" r:id="rId3"/>
    <p:sldMasterId id="2147483696" r:id="rId4"/>
    <p:sldMasterId id="2147483704" r:id="rId5"/>
    <p:sldMasterId id="2147483712" r:id="rId6"/>
    <p:sldMasterId id="2147483720" r:id="rId7"/>
  </p:sldMasterIdLst>
  <p:notesMasterIdLst>
    <p:notesMasterId r:id="rId19"/>
  </p:notesMasterIdLst>
  <p:handoutMasterIdLst>
    <p:handoutMasterId r:id="rId20"/>
  </p:handoutMasterIdLst>
  <p:sldIdLst>
    <p:sldId id="265" r:id="rId8"/>
    <p:sldId id="263" r:id="rId9"/>
    <p:sldId id="262" r:id="rId10"/>
    <p:sldId id="257" r:id="rId11"/>
    <p:sldId id="266" r:id="rId12"/>
    <p:sldId id="267" r:id="rId13"/>
    <p:sldId id="276" r:id="rId14"/>
    <p:sldId id="277" r:id="rId15"/>
    <p:sldId id="268" r:id="rId16"/>
    <p:sldId id="269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1292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0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emo\Documents\GeoThinkTank\NOAA\ABI_TEB\ABI_TEB_Validation_Analysis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emo\Documents\GeoThinkTank\NOAA\ABI_TEB\ABI_TEB_Validation_Analysis_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 Difference AVIRIS</a:t>
            </a:r>
            <a:r>
              <a:rPr lang="en-US" cap="none" dirty="0"/>
              <a:t>ng</a:t>
            </a:r>
            <a:r>
              <a:rPr lang="en-US" dirty="0"/>
              <a:t> vs ABI</a:t>
            </a:r>
          </a:p>
        </c:rich>
      </c:tx>
      <c:layout>
        <c:manualLayout>
          <c:xMode val="edge"/>
          <c:yMode val="edge"/>
          <c:x val="0.27611812224203403"/>
          <c:y val="4.793585201636309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539505947863636E-2"/>
          <c:y val="7.4284560934132091E-2"/>
          <c:w val="0.93834809246234863"/>
          <c:h val="0.865755866275038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'All Data'!$N$20:$N$24</c:f>
              <c:numCache>
                <c:formatCode>0.00</c:formatCode>
                <c:ptCount val="5"/>
                <c:pt idx="0">
                  <c:v>0.67856779349999996</c:v>
                </c:pt>
                <c:pt idx="1">
                  <c:v>7.0170902049999997</c:v>
                </c:pt>
                <c:pt idx="2">
                  <c:v>1.353673095</c:v>
                </c:pt>
                <c:pt idx="3">
                  <c:v>3.163907531</c:v>
                </c:pt>
                <c:pt idx="4">
                  <c:v>-0.79876730490000003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A2-734C-8F18-A9C80DFC49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90"/>
        <c:axId val="472770424"/>
        <c:axId val="472772776"/>
      </c:barChart>
      <c:catAx>
        <c:axId val="472770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ABI Band</a:t>
                </a:r>
              </a:p>
            </c:rich>
          </c:tx>
          <c:layout>
            <c:manualLayout>
              <c:xMode val="edge"/>
              <c:yMode val="edge"/>
              <c:x val="0.46957318179592561"/>
              <c:y val="0.94339431344888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772776"/>
        <c:crosses val="autoZero"/>
        <c:auto val="1"/>
        <c:lblAlgn val="ctr"/>
        <c:lblOffset val="100"/>
        <c:noMultiLvlLbl val="0"/>
      </c:catAx>
      <c:valAx>
        <c:axId val="47277277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Percent Difference (ABI - AVIRIS</a:t>
                </a:r>
                <a:r>
                  <a:rPr lang="en-US" sz="1400" b="1" cap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ng</a:t>
                </a:r>
                <a:r>
                  <a:rPr lang="en-US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 / </a:t>
                </a:r>
                <a:r>
                  <a:rPr lang="en-US" sz="14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aviris</a:t>
                </a:r>
                <a:r>
                  <a:rPr lang="en-US" sz="1400" b="1" cap="none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ng</a:t>
                </a:r>
                <a:r>
                  <a:rPr lang="en-US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* 100</a:t>
                </a:r>
              </a:p>
            </c:rich>
          </c:tx>
          <c:layout>
            <c:manualLayout>
              <c:xMode val="edge"/>
              <c:yMode val="edge"/>
              <c:x val="5.8606497175954864E-3"/>
              <c:y val="0.122403962600152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crossAx val="472770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(VIIRS - AVIRISng) / AVIRISng * 100</a:t>
            </a:r>
          </a:p>
        </c:rich>
      </c:tx>
      <c:layout>
        <c:manualLayout>
          <c:xMode val="edge"/>
          <c:yMode val="edge"/>
          <c:x val="0.27340365776623954"/>
          <c:y val="6.41037490216292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(VIIRS - AVIRISng) / AVIRISng * 100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1.730693566</c:v>
                </c:pt>
                <c:pt idx="1">
                  <c:v>-3.6564288060000001</c:v>
                </c:pt>
                <c:pt idx="2">
                  <c:v>-3.9884058599999999</c:v>
                </c:pt>
                <c:pt idx="3">
                  <c:v>-5.3443890029999999</c:v>
                </c:pt>
                <c:pt idx="4">
                  <c:v>-2.632760298</c:v>
                </c:pt>
                <c:pt idx="6">
                  <c:v>-1.6027014289999999</c:v>
                </c:pt>
                <c:pt idx="7">
                  <c:v>0.30360463459999998</c:v>
                </c:pt>
                <c:pt idx="9">
                  <c:v>1.79408513</c:v>
                </c:pt>
                <c:pt idx="10">
                  <c:v>2.556079585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F0-4F5C-89B4-E86F8A8FA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axId val="459552472"/>
        <c:axId val="459550120"/>
      </c:barChart>
      <c:catAx>
        <c:axId val="45955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550120"/>
        <c:crosses val="autoZero"/>
        <c:auto val="1"/>
        <c:lblAlgn val="ctr"/>
        <c:lblOffset val="100"/>
        <c:noMultiLvlLbl val="0"/>
      </c:catAx>
      <c:valAx>
        <c:axId val="459550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552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ABI NSS Brightness Temperature Diff: ABI - S-HIS [K]   (Relative to a 300 K BB) </a:t>
            </a:r>
            <a:endParaRPr lang="en-US">
              <a:effectLst/>
            </a:endParaRPr>
          </a:p>
        </c:rich>
      </c:tx>
      <c:layout>
        <c:manualLayout>
          <c:xMode val="edge"/>
          <c:yMode val="edge"/>
          <c:x val="0.13418318706670856"/>
          <c:y val="7.572257853416662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539505947863636E-2"/>
          <c:y val="0.16731430182795343"/>
          <c:w val="0.93834809246234863"/>
          <c:h val="0.712783399130809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'All Data'!$M$2:$M$11</c:f>
              <c:strCache>
                <c:ptCount val="10"/>
                <c:pt idx="0">
                  <c:v>Ch7</c:v>
                </c:pt>
                <c:pt idx="1">
                  <c:v>Ch8</c:v>
                </c:pt>
                <c:pt idx="2">
                  <c:v>Ch9</c:v>
                </c:pt>
                <c:pt idx="3">
                  <c:v>Ch10</c:v>
                </c:pt>
                <c:pt idx="4">
                  <c:v>Ch11</c:v>
                </c:pt>
                <c:pt idx="5">
                  <c:v>Ch12</c:v>
                </c:pt>
                <c:pt idx="6">
                  <c:v>Ch13</c:v>
                </c:pt>
                <c:pt idx="7">
                  <c:v>Ch14</c:v>
                </c:pt>
                <c:pt idx="8">
                  <c:v>Ch15</c:v>
                </c:pt>
                <c:pt idx="9">
                  <c:v>Ch16</c:v>
                </c:pt>
              </c:strCache>
            </c:strRef>
          </c:cat>
          <c:val>
            <c:numRef>
              <c:f>'All Data'!$N$2:$N$11</c:f>
              <c:numCache>
                <c:formatCode>0.00</c:formatCode>
                <c:ptCount val="10"/>
                <c:pt idx="0">
                  <c:v>6.3290667051524432E-2</c:v>
                </c:pt>
                <c:pt idx="1">
                  <c:v>-0.20939319911890245</c:v>
                </c:pt>
                <c:pt idx="2">
                  <c:v>-0.10524167186554877</c:v>
                </c:pt>
                <c:pt idx="3">
                  <c:v>-3.6999895380121967E-2</c:v>
                </c:pt>
                <c:pt idx="4">
                  <c:v>0.2352713129146343</c:v>
                </c:pt>
                <c:pt idx="6">
                  <c:v>-0.58955152824257451</c:v>
                </c:pt>
                <c:pt idx="7">
                  <c:v>-0.57540267118811883</c:v>
                </c:pt>
                <c:pt idx="8">
                  <c:v>-0.50142506202970316</c:v>
                </c:pt>
                <c:pt idx="9">
                  <c:v>-1.2247745296782173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A-454B-90F3-4007734268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90"/>
        <c:axId val="472770816"/>
        <c:axId val="472769640"/>
      </c:barChart>
      <c:catAx>
        <c:axId val="4727708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ABI Band</a:t>
                </a:r>
              </a:p>
            </c:rich>
          </c:tx>
          <c:layout>
            <c:manualLayout>
              <c:xMode val="edge"/>
              <c:yMode val="edge"/>
              <c:x val="0.46957318179592561"/>
              <c:y val="0.94971419566731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472769640"/>
        <c:crosses val="autoZero"/>
        <c:auto val="1"/>
        <c:lblAlgn val="ctr"/>
        <c:lblOffset val="100"/>
        <c:noMultiLvlLbl val="0"/>
      </c:catAx>
      <c:valAx>
        <c:axId val="47276964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>
                    <a:effectLst/>
                  </a:rPr>
                  <a:t>BrighTness Temp.  Difference (ABI - S-HIS [K]</a:t>
                </a:r>
                <a:endParaRPr lang="en-US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151756946573231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crossAx val="47277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11968-638B-4766-8292-5139E910940E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148C1-F57D-4201-A5BB-31139924F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72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5AB23-9EA0-4ECB-B05A-8BD67D0D08C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11748-1031-4D44-B34D-BB11BB9EE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7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758C-4687-48C4-851D-4E102315974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0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758C-4687-48C4-851D-4E102315974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9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758C-4687-48C4-851D-4E102315974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9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3758C-4687-48C4-851D-4E1023159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7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bg1"/>
                </a:solidFill>
                <a:ea typeface="Abadi MT Condensed Light" charset="0"/>
                <a:cs typeface="Abadi MT Condensed Light" charset="0"/>
              </a:rPr>
              <a:t>Impacts due to viewing altitude are channel dependent (Simulated contributions range from</a:t>
            </a:r>
            <a:r>
              <a:rPr lang="en-US" sz="1600" b="0" baseline="0" dirty="0">
                <a:solidFill>
                  <a:schemeClr val="bg1"/>
                </a:solidFill>
                <a:ea typeface="Abadi MT Condensed Light" charset="0"/>
                <a:cs typeface="Abadi MT Condensed Light" charset="0"/>
              </a:rPr>
              <a:t> near </a:t>
            </a:r>
            <a:r>
              <a:rPr lang="en-US" sz="1600" b="0" dirty="0">
                <a:solidFill>
                  <a:schemeClr val="bg1"/>
                </a:solidFill>
                <a:ea typeface="Abadi MT Condensed Light" charset="0"/>
                <a:cs typeface="Abadi MT Condensed Light" charset="0"/>
              </a:rPr>
              <a:t>negligible to 8+ K --</a:t>
            </a:r>
            <a:r>
              <a:rPr lang="en-US" sz="1600" b="0" baseline="0" dirty="0">
                <a:solidFill>
                  <a:schemeClr val="bg1"/>
                </a:solidFill>
                <a:ea typeface="Abadi MT Condensed Light" charset="0"/>
                <a:cs typeface="Abadi MT Condensed Light" charset="0"/>
              </a:rPr>
              <a:t> </a:t>
            </a:r>
            <a:r>
              <a:rPr lang="en-US" sz="1600" b="0" dirty="0">
                <a:solidFill>
                  <a:schemeClr val="bg1"/>
                </a:solidFill>
                <a:ea typeface="Abadi MT Condensed Light" charset="0"/>
                <a:cs typeface="Abadi MT Condensed Light" charset="0"/>
              </a:rPr>
              <a:t>Ex: +/- 0.15 K (Ch 8) to +/- 8.5 K (Ch 12)</a:t>
            </a:r>
            <a:endParaRPr lang="en-US" sz="1400" b="0" dirty="0">
              <a:solidFill>
                <a:schemeClr val="bg1"/>
              </a:solidFill>
              <a:ea typeface="Abadi MT Condensed Light" charset="0"/>
              <a:cs typeface="Abadi MT Condensed Light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758C-4687-48C4-851D-4E102315974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758C-4687-48C4-851D-4E102315974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9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2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»"/>
              <a:defRPr/>
            </a:lvl1pPr>
            <a:lvl2pPr>
              <a:buFont typeface="Wingdings" pitchFamily="2" charset="2"/>
              <a:buChar char="§"/>
              <a:defRPr/>
            </a:lvl2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35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1">
              <a:lumMod val="85000"/>
              <a:lumOff val="15000"/>
            </a:schemeClr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5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8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3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48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0223-05EE-44FF-993D-94E086F84C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30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»"/>
              <a:defRPr/>
            </a:lvl1pPr>
            <a:lvl2pPr>
              <a:buFont typeface="Wingdings" pitchFamily="2" charset="2"/>
              <a:buChar char="§"/>
              <a:defRPr/>
            </a:lvl2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1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1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3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1">
              <a:lumMod val="85000"/>
              <a:lumOff val="15000"/>
            </a:schemeClr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72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92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99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83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0223-05EE-44FF-993D-94E086F84C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21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»"/>
              <a:defRPr/>
            </a:lvl1pPr>
            <a:lvl2pPr>
              <a:buFont typeface="Wingdings" pitchFamily="2" charset="2"/>
              <a:buChar char="§"/>
              <a:defRPr/>
            </a:lvl2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74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04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solidFill>
            <a:schemeClr val="tx1">
              <a:lumMod val="85000"/>
              <a:lumOff val="15000"/>
            </a:schemeClr>
          </a:solidFill>
        </p:spPr>
        <p:txBody>
          <a:bodyPr anchor="t"/>
          <a:lstStyle>
            <a:lvl1pPr algn="l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7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9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34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68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6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0223-05EE-44FF-993D-94E086F84C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00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»"/>
              <a:defRPr/>
            </a:lvl1pPr>
            <a:lvl2pPr>
              <a:buFont typeface="Wingdings" pitchFamily="2" charset="2"/>
              <a:buChar char="§"/>
              <a:defRPr/>
            </a:lvl2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05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14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1">
              <a:lumMod val="85000"/>
              <a:lumOff val="15000"/>
            </a:schemeClr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31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48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43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10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0223-05EE-44FF-993D-94E086F84C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9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7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»"/>
              <a:defRPr/>
            </a:lvl1pPr>
            <a:lvl2pPr>
              <a:buFont typeface="Wingdings" pitchFamily="2" charset="2"/>
              <a:buChar char="§"/>
              <a:defRPr/>
            </a:lvl2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38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34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1">
              <a:lumMod val="85000"/>
              <a:lumOff val="15000"/>
            </a:schemeClr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6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57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10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11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0223-05EE-44FF-993D-94E086F84C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95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»"/>
              <a:defRPr/>
            </a:lvl1pPr>
            <a:lvl2pPr>
              <a:buFont typeface="Wingdings" pitchFamily="2" charset="2"/>
              <a:buChar char="§"/>
              <a:defRPr/>
            </a:lvl2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93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98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1">
              <a:lumMod val="85000"/>
              <a:lumOff val="15000"/>
            </a:schemeClr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5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42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24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69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85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0223-05EE-44FF-993D-94E086F84C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3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63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5E63-0D8B-41F9-A028-1A83907E43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C95DC-F045-4727-9DB1-0997F175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5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5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1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4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63605-52CA-4D65-BF5E-5CA57C98A3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8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015" t="4778" r="34" b="-24"/>
          <a:stretch/>
        </p:blipFill>
        <p:spPr>
          <a:xfrm>
            <a:off x="1" y="0"/>
            <a:ext cx="91410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5" y="11297"/>
            <a:ext cx="9144000" cy="892186"/>
          </a:xfrm>
          <a:solidFill>
            <a:srgbClr val="262626">
              <a:alpha val="85882"/>
            </a:srgbClr>
          </a:solidFill>
        </p:spPr>
        <p:txBody>
          <a:bodyPr>
            <a:noAutofit/>
          </a:bodyPr>
          <a:lstStyle/>
          <a:p>
            <a:r>
              <a:rPr lang="en-US" sz="2800" dirty="0"/>
              <a:t>GOES-R Airborne Science Validation Field </a:t>
            </a:r>
            <a:r>
              <a:rPr lang="en-US" sz="2800" dirty="0" smtClean="0"/>
              <a:t>Campaign Overview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7336" y="5765728"/>
            <a:ext cx="1600200" cy="224105"/>
          </a:xfrm>
        </p:spPr>
        <p:txBody>
          <a:bodyPr/>
          <a:lstStyle/>
          <a:p>
            <a:fld id="{92A8EDAB-E8B0-4B66-AF16-10B344D5068A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721" y="1781908"/>
            <a:ext cx="4084006" cy="407963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956" y="1283677"/>
            <a:ext cx="8634659" cy="5081953"/>
          </a:xfrm>
          <a:solidFill>
            <a:schemeClr val="tx1">
              <a:alpha val="7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sz="900" b="1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sz="1875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pPr lvl="4">
              <a:buFont typeface="Wingdings" pitchFamily="2" charset="2"/>
              <a:buChar char="§"/>
            </a:pPr>
            <a:endParaRPr lang="en-US" sz="1275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189" y="1441664"/>
            <a:ext cx="423299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3" algn="ctr" defTabSz="685800"/>
            <a:r>
              <a:rPr lang="en-US" sz="1600" b="1" dirty="0">
                <a:solidFill>
                  <a:prstClr val="white"/>
                </a:solidFill>
              </a:rPr>
              <a:t>Goal of the GOES-R field campaign was to support post-launch validation of ABI &amp; GLM L1b &amp; L2+ products: </a:t>
            </a:r>
          </a:p>
          <a:p>
            <a:pPr marL="42863" defTabSz="685800"/>
            <a:endParaRPr lang="en-US" sz="200" b="1" dirty="0">
              <a:solidFill>
                <a:prstClr val="white"/>
              </a:solidFill>
            </a:endParaRPr>
          </a:p>
          <a:p>
            <a:pPr marL="383381" lvl="1" indent="-171450" defTabSz="685800">
              <a:spcBef>
                <a:spcPts val="225"/>
              </a:spcBef>
              <a:buFont typeface="Calibri" pitchFamily="34" charset="0"/>
              <a:buChar char="−"/>
              <a:tabLst>
                <a:tab pos="685800" algn="l"/>
              </a:tabLst>
            </a:pPr>
            <a:endParaRPr lang="en-US" sz="1100" dirty="0">
              <a:solidFill>
                <a:prstClr val="white"/>
              </a:solidFill>
            </a:endParaRPr>
          </a:p>
          <a:p>
            <a:pPr marL="383381" lvl="1" indent="-171450" defTabSz="685800">
              <a:spcBef>
                <a:spcPts val="225"/>
              </a:spcBef>
              <a:buFont typeface="Calibri" pitchFamily="34" charset="0"/>
              <a:buChar char="−"/>
              <a:tabLst>
                <a:tab pos="685800" algn="l"/>
              </a:tabLst>
            </a:pPr>
            <a:r>
              <a:rPr lang="en-US" sz="1400" dirty="0" smtClean="0">
                <a:solidFill>
                  <a:prstClr val="white"/>
                </a:solidFill>
              </a:rPr>
              <a:t>High-altitude NASA ER-2 platform coordinated with ground based reference data over several Earth targets:</a:t>
            </a:r>
          </a:p>
          <a:p>
            <a:pPr marL="725091" lvl="1" indent="-126206" defTabSz="685800">
              <a:spcBef>
                <a:spcPts val="225"/>
              </a:spcBef>
              <a:buFont typeface="Calibri" pitchFamily="34" charset="0"/>
              <a:buChar char="−"/>
              <a:defRPr/>
            </a:pPr>
            <a:r>
              <a:rPr lang="en-US" sz="1400" dirty="0">
                <a:solidFill>
                  <a:prstClr val="white"/>
                </a:solidFill>
              </a:rPr>
              <a:t>March 21 – May 17, </a:t>
            </a:r>
            <a:r>
              <a:rPr lang="en-US" sz="1400" dirty="0" smtClean="0">
                <a:solidFill>
                  <a:prstClr val="white"/>
                </a:solidFill>
              </a:rPr>
              <a:t>2017</a:t>
            </a:r>
          </a:p>
          <a:p>
            <a:pPr marL="725091" lvl="1" indent="-126206" defTabSz="685800">
              <a:spcBef>
                <a:spcPts val="225"/>
              </a:spcBef>
              <a:buFont typeface="Calibri" pitchFamily="34" charset="0"/>
              <a:buChar char="−"/>
              <a:defRPr/>
            </a:pPr>
            <a:endParaRPr lang="en-US" sz="200" dirty="0">
              <a:solidFill>
                <a:prstClr val="white"/>
              </a:solidFill>
            </a:endParaRPr>
          </a:p>
          <a:p>
            <a:pPr marL="383381" lvl="1" indent="-171450" defTabSz="685800">
              <a:spcBef>
                <a:spcPts val="225"/>
              </a:spcBef>
              <a:buFont typeface="Calibri" pitchFamily="34" charset="0"/>
              <a:buChar char="−"/>
              <a:tabLst>
                <a:tab pos="685800" algn="l"/>
              </a:tabLst>
            </a:pPr>
            <a:r>
              <a:rPr lang="en-US" sz="1400" dirty="0" smtClean="0">
                <a:solidFill>
                  <a:prstClr val="white"/>
                </a:solidFill>
              </a:rPr>
              <a:t>Primary objective: all detector independent validation of ABI spectral radiance observations</a:t>
            </a:r>
          </a:p>
          <a:p>
            <a:pPr marL="383381" lvl="1" indent="-171450" defTabSz="685800">
              <a:spcBef>
                <a:spcPts val="225"/>
              </a:spcBef>
              <a:buFont typeface="Calibri" pitchFamily="34" charset="0"/>
              <a:buChar char="−"/>
              <a:tabLst>
                <a:tab pos="685800" algn="l"/>
              </a:tabLst>
            </a:pPr>
            <a:r>
              <a:rPr lang="en-US" sz="1400" dirty="0" smtClean="0">
                <a:solidFill>
                  <a:prstClr val="white"/>
                </a:solidFill>
              </a:rPr>
              <a:t>Validation analysis coordinated through an ABI field campaign analysis working group (Program Science, CWG, Univ. Wisc., JPL, NASA/GSFC) 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70238" y="2343280"/>
            <a:ext cx="385689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492" y="2344236"/>
            <a:ext cx="3939965" cy="2954974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891824" y="4692869"/>
            <a:ext cx="3264472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ABI Performance Metrics: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891824" y="5073868"/>
            <a:ext cx="3264472" cy="1066801"/>
          </a:xfrm>
          <a:prstGeom prst="rect">
            <a:avLst/>
          </a:prstGeom>
          <a:solidFill>
            <a:schemeClr val="tx1">
              <a:lumMod val="85000"/>
              <a:lumOff val="15000"/>
              <a:alpha val="48000"/>
            </a:schemeClr>
          </a:solidFill>
          <a:ln>
            <a:solidFill>
              <a:srgbClr val="FFFF00"/>
            </a:solidFill>
          </a:ln>
        </p:spPr>
        <p:txBody>
          <a:bodyPr anchor="ctr">
            <a:noAutofit/>
          </a:bodyPr>
          <a:lstStyle/>
          <a:p>
            <a:pPr marL="23177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Reflective Solar Bands (RSB)</a:t>
            </a:r>
          </a:p>
          <a:p>
            <a:pPr marL="566738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5 % radiometric uncertainty</a:t>
            </a:r>
          </a:p>
          <a:p>
            <a:pPr marL="23177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Thermal Emissive Bands (TEB)</a:t>
            </a:r>
          </a:p>
          <a:p>
            <a:pPr marL="566738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K radiometric uncertainty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756411" y="1839344"/>
            <a:ext cx="3862520" cy="3851651"/>
            <a:chOff x="4756411" y="1856928"/>
            <a:chExt cx="3862520" cy="3851651"/>
          </a:xfrm>
        </p:grpSpPr>
        <p:pic>
          <p:nvPicPr>
            <p:cNvPr id="17" name="Picture 16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6411" y="1856928"/>
              <a:ext cx="3862520" cy="385165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550961" y="2328195"/>
              <a:ext cx="19561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b="1" dirty="0">
                  <a:solidFill>
                    <a:srgbClr val="FFFF00"/>
                  </a:solidFill>
                </a:rPr>
                <a:t>GOES-R Spacecraft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2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B898490-5A86-B442-8771-F85A8B48E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6" t="5776" r="1274" b="2051"/>
          <a:stretch/>
        </p:blipFill>
        <p:spPr>
          <a:xfrm>
            <a:off x="6926122" y="1089161"/>
            <a:ext cx="2205756" cy="1560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C210503-36F0-4F43-828E-936821464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0" t="5998" r="1089" b="2051"/>
          <a:stretch/>
        </p:blipFill>
        <p:spPr>
          <a:xfrm>
            <a:off x="4696383" y="1099119"/>
            <a:ext cx="2213221" cy="155634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1E9CE5-D8D0-D848-81FD-113E4A1DC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8" t="6218" r="982" b="2933"/>
          <a:stretch/>
        </p:blipFill>
        <p:spPr>
          <a:xfrm>
            <a:off x="2469626" y="1100358"/>
            <a:ext cx="2208059" cy="15376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7D0712-A85E-904B-BBF4-3A635A937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9" t="6431" r="1082" b="2175"/>
          <a:stretch/>
        </p:blipFill>
        <p:spPr>
          <a:xfrm>
            <a:off x="237707" y="1102851"/>
            <a:ext cx="2213221" cy="15488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89FEE6-D496-3D43-80E5-19250763C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9" t="6227" r="1142" b="2907"/>
          <a:stretch/>
        </p:blipFill>
        <p:spPr>
          <a:xfrm>
            <a:off x="2463942" y="3153747"/>
            <a:ext cx="2209489" cy="15376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4D6B93C-2C8E-3D4F-9693-9C15B34DCF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3" t="6447" r="1244" b="2025"/>
          <a:stretch/>
        </p:blipFill>
        <p:spPr>
          <a:xfrm>
            <a:off x="234669" y="3157480"/>
            <a:ext cx="2204436" cy="154888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711BD93-897D-7D41-97AE-2632AFF713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64" t="5791" r="1435" b="1921"/>
          <a:stretch/>
        </p:blipFill>
        <p:spPr>
          <a:xfrm>
            <a:off x="6929854" y="3146282"/>
            <a:ext cx="2198292" cy="15600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769CFD-2DC4-8A45-8D69-58950D6BE5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94" t="6895" r="2211" b="1478"/>
          <a:stretch/>
        </p:blipFill>
        <p:spPr>
          <a:xfrm>
            <a:off x="4693381" y="3164945"/>
            <a:ext cx="2179532" cy="15488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76BCAD7-01DE-F643-AC7B-7D422A8077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07" t="5817" r="1622" b="1795"/>
          <a:stretch/>
        </p:blipFill>
        <p:spPr>
          <a:xfrm>
            <a:off x="6926617" y="5235548"/>
            <a:ext cx="2192942" cy="15617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64FC610-E665-7647-8C11-93F51832FF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7" t="5622" r="1798" b="2169"/>
          <a:stretch/>
        </p:blipFill>
        <p:spPr>
          <a:xfrm>
            <a:off x="4690804" y="5228875"/>
            <a:ext cx="2198294" cy="1560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79622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ABI </a:t>
            </a:r>
            <a:r>
              <a:rPr lang="en-US" sz="2700" dirty="0"/>
              <a:t>Independent Detector-Level Validation Results: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/>
              <a:t>Gulf of Mexico April 13, 2017 </a:t>
            </a:r>
            <a:r>
              <a:rPr lang="en-US" sz="1800" dirty="0" smtClean="0"/>
              <a:t>- Brightness </a:t>
            </a:r>
            <a:r>
              <a:rPr lang="en-US" sz="1800" dirty="0"/>
              <a:t>Temperature Difference </a:t>
            </a:r>
            <a:r>
              <a:rPr lang="en-US" sz="1800" dirty="0" smtClean="0"/>
              <a:t>[K] (ABI – S-HIS) Rel. 300 K BB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73300" y="716826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638" y="716826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31976" y="716826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49649A-25BF-A64C-A942-DA041A1312AB}"/>
              </a:ext>
            </a:extLst>
          </p:cNvPr>
          <p:cNvSpPr txBox="1"/>
          <p:nvPr/>
        </p:nvSpPr>
        <p:spPr>
          <a:xfrm>
            <a:off x="7305885" y="716826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5F8099-C7D0-4D4A-B635-3E4E7126F44F}"/>
              </a:ext>
            </a:extLst>
          </p:cNvPr>
          <p:cNvSpPr txBox="1"/>
          <p:nvPr/>
        </p:nvSpPr>
        <p:spPr>
          <a:xfrm>
            <a:off x="621202" y="2748168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AD0CCD-73E7-EC46-B33C-908ECE1121B7}"/>
              </a:ext>
            </a:extLst>
          </p:cNvPr>
          <p:cNvSpPr txBox="1"/>
          <p:nvPr/>
        </p:nvSpPr>
        <p:spPr>
          <a:xfrm>
            <a:off x="2850540" y="2748168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B94FBE-674E-654B-B619-E08A5204EFA9}"/>
              </a:ext>
            </a:extLst>
          </p:cNvPr>
          <p:cNvSpPr txBox="1"/>
          <p:nvPr/>
        </p:nvSpPr>
        <p:spPr>
          <a:xfrm>
            <a:off x="5079878" y="2748168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80E833-8926-6047-AAE5-E1FEDAC13A77}"/>
              </a:ext>
            </a:extLst>
          </p:cNvPr>
          <p:cNvSpPr txBox="1"/>
          <p:nvPr/>
        </p:nvSpPr>
        <p:spPr>
          <a:xfrm>
            <a:off x="7305885" y="2748168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B2D244-94E9-6A4F-A9D2-D84A27F59AFF}"/>
              </a:ext>
            </a:extLst>
          </p:cNvPr>
          <p:cNvSpPr txBox="1"/>
          <p:nvPr/>
        </p:nvSpPr>
        <p:spPr>
          <a:xfrm>
            <a:off x="5079878" y="4797837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89F29C-9776-4F48-9227-3771D5750BD7}"/>
              </a:ext>
            </a:extLst>
          </p:cNvPr>
          <p:cNvSpPr txBox="1"/>
          <p:nvPr/>
        </p:nvSpPr>
        <p:spPr>
          <a:xfrm>
            <a:off x="7305885" y="4797837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16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BDA2478-64C9-434D-9857-AC52A5A54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5112945"/>
            <a:ext cx="4033657" cy="1416809"/>
          </a:xfrm>
          <a:solidFill>
            <a:srgbClr val="0070C0">
              <a:alpha val="85882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61963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</a:rPr>
              <a:t>ABI detector-level inter-channel performance was found to be band dependent with some systematic effects to be further investigated in some channels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13C756-93FF-D14D-AB67-7C82CC3B881C}"/>
              </a:ext>
            </a:extLst>
          </p:cNvPr>
          <p:cNvSpPr txBox="1"/>
          <p:nvPr/>
        </p:nvSpPr>
        <p:spPr>
          <a:xfrm>
            <a:off x="2585382" y="3239201"/>
            <a:ext cx="210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7777"/>
                </a:solidFill>
              </a:rPr>
              <a:t>Ozone Ch. – Atm. above the aircraft not yet accounted for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667393" y="1674057"/>
            <a:ext cx="1549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BT Diff. ABI – S-HIS [K]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-667392" y="3714926"/>
            <a:ext cx="1549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BT Diff. ABI – S-HIS [K]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3789112" y="5812931"/>
            <a:ext cx="1549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BT Diff. ABI – S-HIS [K]</a:t>
            </a:r>
            <a:endParaRPr lang="en-US" sz="1200" dirty="0"/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53044"/>
            <a:ext cx="2133600" cy="204956"/>
          </a:xfrm>
        </p:spPr>
        <p:txBody>
          <a:bodyPr/>
          <a:lstStyle/>
          <a:p>
            <a:pPr algn="l"/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l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73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Independent Validation 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073" y="745128"/>
            <a:ext cx="8615855" cy="5624481"/>
          </a:xfrm>
        </p:spPr>
        <p:txBody>
          <a:bodyPr>
            <a:noAutofit/>
          </a:bodyPr>
          <a:lstStyle/>
          <a:p>
            <a:pPr marL="400050" lvl="1">
              <a:spcBef>
                <a:spcPts val="300"/>
              </a:spcBef>
              <a:buFont typeface="Calibri" panose="020F0502020204030204" pitchFamily="34" charset="0"/>
              <a:buChar char="»"/>
            </a:pPr>
            <a:r>
              <a:rPr lang="en-US" sz="2200" b="1" dirty="0"/>
              <a:t>GOES-R ABI detector-level SI traceability has been independently validated post-launch (AVIRISng &amp; S-HIS as references):</a:t>
            </a:r>
          </a:p>
          <a:p>
            <a:pPr lvl="2" indent="-22542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5696"/>
                </a:solidFill>
              </a:rPr>
              <a:t>Reflective Solar Bands: bias to reference ≤ 5 </a:t>
            </a:r>
            <a:r>
              <a:rPr lang="en-US" sz="2200" b="1" dirty="0" smtClean="0">
                <a:solidFill>
                  <a:srgbClr val="005696"/>
                </a:solidFill>
              </a:rPr>
              <a:t>%     </a:t>
            </a:r>
            <a:r>
              <a:rPr lang="en-US" sz="2200" b="1" dirty="0" smtClean="0">
                <a:solidFill>
                  <a:srgbClr val="005696"/>
                </a:solidFill>
              </a:rPr>
              <a:t>             (</a:t>
            </a:r>
            <a:r>
              <a:rPr lang="en-US" sz="2200" b="1" dirty="0">
                <a:solidFill>
                  <a:srgbClr val="005696"/>
                </a:solidFill>
              </a:rPr>
              <a:t>except ABI Ch.2:  ~7% bias)</a:t>
            </a:r>
          </a:p>
          <a:p>
            <a:pPr lvl="2" indent="-22542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5696"/>
                </a:solidFill>
              </a:rPr>
              <a:t>Thermal Emissive Bands: bias to reference ≤ 1 </a:t>
            </a:r>
            <a:r>
              <a:rPr lang="en-US" sz="2200" b="1" dirty="0" smtClean="0">
                <a:solidFill>
                  <a:srgbClr val="005696"/>
                </a:solidFill>
              </a:rPr>
              <a:t>K</a:t>
            </a:r>
          </a:p>
          <a:p>
            <a:pPr indent="-225425">
              <a:spcBef>
                <a:spcPts val="300"/>
              </a:spcBef>
            </a:pPr>
            <a:r>
              <a:rPr lang="en-US" sz="2200" dirty="0" smtClean="0"/>
              <a:t>Deep </a:t>
            </a:r>
            <a:r>
              <a:rPr lang="en-US" sz="2200" dirty="0"/>
              <a:t>dive </a:t>
            </a:r>
            <a:r>
              <a:rPr lang="en-US" sz="2200" dirty="0" smtClean="0"/>
              <a:t>analysis </a:t>
            </a:r>
            <a:r>
              <a:rPr lang="en-US" sz="2200" dirty="0"/>
              <a:t>is </a:t>
            </a:r>
            <a:r>
              <a:rPr lang="en-US" sz="2200" dirty="0" smtClean="0"/>
              <a:t>on-going by multiple </a:t>
            </a:r>
            <a:r>
              <a:rPr lang="en-US" sz="2200" dirty="0"/>
              <a:t>teams</a:t>
            </a:r>
          </a:p>
          <a:p>
            <a:pPr indent="-225425">
              <a:spcBef>
                <a:spcPts val="300"/>
              </a:spcBef>
            </a:pPr>
            <a:r>
              <a:rPr lang="en-US" sz="2200" dirty="0"/>
              <a:t>Open data access policy</a:t>
            </a:r>
            <a:r>
              <a:rPr lang="en-US" sz="2200" dirty="0" smtClean="0"/>
              <a:t>:</a:t>
            </a:r>
          </a:p>
          <a:p>
            <a:pPr lvl="1" indent="-225425">
              <a:spcBef>
                <a:spcPts val="300"/>
              </a:spcBef>
            </a:pPr>
            <a:r>
              <a:rPr lang="en-US" sz="1800" dirty="0"/>
              <a:t>D</a:t>
            </a:r>
            <a:r>
              <a:rPr lang="en-US" sz="1800" dirty="0" smtClean="0"/>
              <a:t>ata </a:t>
            </a:r>
            <a:r>
              <a:rPr lang="en-US" sz="1800" dirty="0"/>
              <a:t>portal </a:t>
            </a:r>
            <a:r>
              <a:rPr lang="en-US" sz="1800" dirty="0" smtClean="0"/>
              <a:t>- https</a:t>
            </a:r>
            <a:r>
              <a:rPr lang="en-US" sz="1800" dirty="0"/>
              <a:t>://goes-r.nsstc.nasa.gov/home</a:t>
            </a:r>
            <a:r>
              <a:rPr lang="en-US" sz="1800" dirty="0" smtClean="0"/>
              <a:t>/</a:t>
            </a:r>
          </a:p>
          <a:p>
            <a:pPr lvl="1" indent="-225425">
              <a:spcBef>
                <a:spcPts val="300"/>
              </a:spcBef>
            </a:pPr>
            <a:r>
              <a:rPr lang="en-US" sz="1800" dirty="0"/>
              <a:t>L</a:t>
            </a:r>
            <a:r>
              <a:rPr lang="en-US" sz="1800" dirty="0" smtClean="0"/>
              <a:t>ong-term </a:t>
            </a:r>
            <a:r>
              <a:rPr lang="en-US" sz="1800" dirty="0"/>
              <a:t>archive at NCEI/CLASS</a:t>
            </a:r>
          </a:p>
          <a:p>
            <a:pPr indent="-225425">
              <a:spcBef>
                <a:spcPts val="300"/>
              </a:spcBef>
            </a:pPr>
            <a:r>
              <a:rPr lang="en-US" sz="2200" dirty="0" smtClean="0"/>
              <a:t>Lessons learned:</a:t>
            </a:r>
          </a:p>
          <a:p>
            <a:pPr lvl="1" indent="-225425">
              <a:spcBef>
                <a:spcPts val="300"/>
              </a:spcBef>
            </a:pPr>
            <a:r>
              <a:rPr lang="en-US" sz="1800" dirty="0" smtClean="0"/>
              <a:t>Demonstrated the utility of ABI North-South Scans (NSS) to characterize &amp; validate on-orbit detector-level performance</a:t>
            </a:r>
            <a:endParaRPr lang="en-US" sz="1800" dirty="0"/>
          </a:p>
          <a:p>
            <a:pPr lvl="1" indent="-225425">
              <a:spcBef>
                <a:spcPts val="300"/>
              </a:spcBef>
            </a:pPr>
            <a:r>
              <a:rPr lang="en-US" sz="1800" dirty="0" smtClean="0"/>
              <a:t>Recommend </a:t>
            </a:r>
            <a:r>
              <a:rPr lang="en-US" sz="1800" dirty="0" smtClean="0"/>
              <a:t>that GEO-LEO validation inter-comparison results include a histogram </a:t>
            </a:r>
            <a:r>
              <a:rPr lang="en-US" sz="1800" dirty="0" smtClean="0"/>
              <a:t>of collocation </a:t>
            </a:r>
            <a:r>
              <a:rPr lang="en-US" sz="1800" dirty="0" smtClean="0"/>
              <a:t>pixels </a:t>
            </a:r>
            <a:r>
              <a:rPr lang="en-US" sz="1800" dirty="0" smtClean="0"/>
              <a:t>used (i.e</a:t>
            </a:r>
            <a:r>
              <a:rPr lang="en-US" sz="1800" dirty="0" smtClean="0"/>
              <a:t>. which detectors used) to track detector-level </a:t>
            </a:r>
            <a:r>
              <a:rPr lang="en-US" sz="1800" dirty="0" smtClean="0"/>
              <a:t>impacts </a:t>
            </a:r>
            <a:r>
              <a:rPr lang="en-US" sz="1800" dirty="0" smtClean="0"/>
              <a:t>to ensure traceability</a:t>
            </a:r>
          </a:p>
          <a:p>
            <a:pPr indent="-225425">
              <a:spcBef>
                <a:spcPts val="300"/>
              </a:spcBef>
            </a:pPr>
            <a:r>
              <a:rPr lang="en-US" sz="2200" dirty="0" smtClean="0"/>
              <a:t>These </a:t>
            </a:r>
            <a:r>
              <a:rPr lang="en-US" sz="2200" dirty="0"/>
              <a:t>collections &amp; data sets are unprecedented in geostationary Earth observation &amp; mark a major achievement towards the post-validation of the GOES-R series instruments</a:t>
            </a:r>
          </a:p>
          <a:p>
            <a:pPr lvl="2" indent="-225425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654" y="6464502"/>
            <a:ext cx="2133600" cy="365125"/>
          </a:xfrm>
        </p:spPr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21463"/>
          </a:xfrm>
        </p:spPr>
        <p:txBody>
          <a:bodyPr>
            <a:noAutofit/>
          </a:bodyPr>
          <a:lstStyle/>
          <a:p>
            <a:r>
              <a:rPr lang="en-US" sz="2400" dirty="0"/>
              <a:t>ABI Primary </a:t>
            </a:r>
            <a:r>
              <a:rPr lang="en-US" sz="2400" dirty="0" smtClean="0"/>
              <a:t>Validation with SI Traceable Airborne Instruments</a:t>
            </a:r>
            <a:endParaRPr lang="en-US" sz="2400" dirty="0"/>
          </a:p>
        </p:txBody>
      </p:sp>
      <p:pic>
        <p:nvPicPr>
          <p:cNvPr id="5" name="Picture 4" descr="https://shis.ssec.wisc.edu/static/shis_outside_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955" y="862154"/>
            <a:ext cx="4601740" cy="2512009"/>
          </a:xfrm>
          <a:prstGeom prst="rect">
            <a:avLst/>
          </a:prstGeom>
          <a:noFill/>
        </p:spPr>
      </p:pic>
      <p:pic>
        <p:nvPicPr>
          <p:cNvPr id="6" name="Picture 4" descr="instruments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62155"/>
            <a:ext cx="1886955" cy="2515943"/>
          </a:xfrm>
          <a:prstGeom prst="rect">
            <a:avLst/>
          </a:prstGeom>
          <a:noFill/>
        </p:spPr>
      </p:pic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1962509" y="2903752"/>
            <a:ext cx="99318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</a:rPr>
              <a:t>S-HIS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338663"/>
              </p:ext>
            </p:extLst>
          </p:nvPr>
        </p:nvGraphicFramePr>
        <p:xfrm>
          <a:off x="0" y="3424567"/>
          <a:ext cx="9144000" cy="3444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0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Instrument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Spectral</a:t>
                      </a:r>
                      <a:r>
                        <a:rPr lang="en-US" sz="1600" baseline="0" dirty="0"/>
                        <a:t> Range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Spatial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Swath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Radiometric Uncertainty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50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AVIRISng</a:t>
                      </a:r>
                    </a:p>
                    <a:p>
                      <a:pPr algn="ctr"/>
                      <a:r>
                        <a:rPr lang="en-US" sz="1600" b="0" i="1" dirty="0"/>
                        <a:t>(JPL)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0.38</a:t>
                      </a:r>
                      <a:r>
                        <a:rPr lang="en-US" sz="1600" baseline="0" dirty="0"/>
                        <a:t> –</a:t>
                      </a:r>
                      <a:r>
                        <a:rPr lang="en-US" sz="1600" dirty="0"/>
                        <a:t> 2.51</a:t>
                      </a:r>
                      <a:r>
                        <a:rPr lang="en-US" sz="1600" baseline="0" dirty="0"/>
                        <a:t> µm </a:t>
                      </a:r>
                    </a:p>
                    <a:p>
                      <a:pPr algn="ctr"/>
                      <a:r>
                        <a:rPr lang="en-US" sz="1600" baseline="0" dirty="0"/>
                        <a:t>(480 bands)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  <a:r>
                        <a:rPr lang="en-US" sz="1600" baseline="0" dirty="0"/>
                        <a:t> 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~11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3 %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(SI Traceability to NIST via FEL Lamp)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2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ABI Reflective</a:t>
                      </a:r>
                      <a:r>
                        <a:rPr lang="en-US" sz="16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Solar Bands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0.47</a:t>
                      </a:r>
                      <a:r>
                        <a:rPr lang="en-US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–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2.25</a:t>
                      </a:r>
                      <a:r>
                        <a:rPr lang="en-US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µm (6 bands)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500 m, 1 km, or 2</a:t>
                      </a:r>
                      <a:r>
                        <a:rPr lang="en-US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500 km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&lt;5 %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(SI Traceability ​NIST calibrated transfer sphere​ &amp; FEL Lamp)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2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S-HIS</a:t>
                      </a:r>
                    </a:p>
                    <a:p>
                      <a:pPr algn="ctr"/>
                      <a:r>
                        <a:rPr lang="en-US" sz="1600" b="0" i="1" dirty="0"/>
                        <a:t>(Univ. of Wisc.)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3.33</a:t>
                      </a:r>
                      <a:r>
                        <a:rPr lang="en-US" sz="1600" baseline="0" dirty="0"/>
                        <a:t> –</a:t>
                      </a:r>
                      <a:r>
                        <a:rPr lang="en-US" sz="1600" dirty="0"/>
                        <a:t> 17.24</a:t>
                      </a:r>
                      <a:r>
                        <a:rPr lang="en-US" sz="1600" baseline="0" dirty="0"/>
                        <a:t> µm </a:t>
                      </a:r>
                    </a:p>
                    <a:p>
                      <a:pPr algn="ctr"/>
                      <a:r>
                        <a:rPr lang="en-US" sz="1600" baseline="0" dirty="0"/>
                        <a:t>(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4607 channels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0.04 K</a:t>
                      </a:r>
                    </a:p>
                    <a:p>
                      <a:pPr algn="ctr"/>
                      <a:r>
                        <a:rPr lang="en-US" sz="1600" dirty="0"/>
                        <a:t> (</a:t>
                      </a:r>
                      <a:r>
                        <a:rPr lang="en-US" sz="1400" dirty="0"/>
                        <a:t>k=1</a:t>
                      </a:r>
                      <a:r>
                        <a:rPr lang="en-US" sz="1400" baseline="0" dirty="0"/>
                        <a:t>: over ABI bands and scene temperatures of interest)</a:t>
                      </a:r>
                      <a:endParaRPr lang="en-US" sz="1600" dirty="0"/>
                    </a:p>
                    <a:p>
                      <a:pPr algn="ctr"/>
                      <a:r>
                        <a:rPr lang="en-US" sz="1400" b="1" dirty="0"/>
                        <a:t>(SI Traceability NIST TXR)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6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ABI Thermal Emissive </a:t>
                      </a:r>
                      <a:r>
                        <a:rPr lang="en-US" sz="16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Bands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3.9</a:t>
                      </a:r>
                      <a:r>
                        <a:rPr lang="en-US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–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13.3</a:t>
                      </a:r>
                      <a:r>
                        <a:rPr lang="en-US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µm (10 bands)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 km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500 km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&lt;1 k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(SI Traceability NIST TXR)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2" descr="goes-r spacecraft view"/>
          <p:cNvPicPr>
            <a:picLocks noChangeAspect="1" noChangeArrowheads="1"/>
          </p:cNvPicPr>
          <p:nvPr/>
        </p:nvPicPr>
        <p:blipFill rotWithShape="1">
          <a:blip r:embed="rId5"/>
          <a:srcRect l="11814" t="39264"/>
          <a:stretch/>
        </p:blipFill>
        <p:spPr bwMode="auto">
          <a:xfrm>
            <a:off x="6488695" y="862155"/>
            <a:ext cx="2655305" cy="25170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4"/>
          <p:cNvSpPr txBox="1">
            <a:spLocks noChangeArrowheads="1"/>
          </p:cNvSpPr>
          <p:nvPr/>
        </p:nvSpPr>
        <p:spPr bwMode="auto">
          <a:xfrm>
            <a:off x="63354" y="2903219"/>
            <a:ext cx="138542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</a:rPr>
              <a:t>AVIRISng</a:t>
            </a:r>
          </a:p>
        </p:txBody>
      </p:sp>
      <p:sp>
        <p:nvSpPr>
          <p:cNvPr id="8" name="Text Box 54"/>
          <p:cNvSpPr txBox="1">
            <a:spLocks noChangeArrowheads="1"/>
          </p:cNvSpPr>
          <p:nvPr/>
        </p:nvSpPr>
        <p:spPr bwMode="auto">
          <a:xfrm>
            <a:off x="6564249" y="2903752"/>
            <a:ext cx="77908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</a:rPr>
              <a:t>ABI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873830" y="863232"/>
            <a:ext cx="0" cy="25159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88695" y="858220"/>
            <a:ext cx="0" cy="25159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3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5" y="2045525"/>
            <a:ext cx="8763000" cy="354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54"/>
          <p:cNvSpPr txBox="1">
            <a:spLocks noChangeArrowheads="1"/>
          </p:cNvSpPr>
          <p:nvPr/>
        </p:nvSpPr>
        <p:spPr bwMode="auto">
          <a:xfrm>
            <a:off x="6553200" y="5679375"/>
            <a:ext cx="92392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70C0"/>
                </a:solidFill>
              </a:rPr>
              <a:t>CPL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70C0"/>
                </a:solidFill>
              </a:rPr>
              <a:t>LIP</a:t>
            </a:r>
          </a:p>
        </p:txBody>
      </p:sp>
      <p:cxnSp>
        <p:nvCxnSpPr>
          <p:cNvPr id="5133" name="Straight Arrow Connector 5"/>
          <p:cNvCxnSpPr>
            <a:cxnSpLocks noChangeShapeType="1"/>
            <a:stCxn id="5130" idx="0"/>
          </p:cNvCxnSpPr>
          <p:nvPr/>
        </p:nvCxnSpPr>
        <p:spPr bwMode="auto">
          <a:xfrm flipH="1" flipV="1">
            <a:off x="6875813" y="4322619"/>
            <a:ext cx="139350" cy="1356756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8" name="Straight Arrow Connector 2"/>
          <p:cNvCxnSpPr>
            <a:cxnSpLocks noChangeShapeType="1"/>
            <a:stCxn id="38" idx="0"/>
          </p:cNvCxnSpPr>
          <p:nvPr/>
        </p:nvCxnSpPr>
        <p:spPr bwMode="auto">
          <a:xfrm flipV="1">
            <a:off x="5323689" y="4963887"/>
            <a:ext cx="43958" cy="286988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Line 4"/>
          <p:cNvSpPr>
            <a:spLocks noChangeShapeType="1"/>
          </p:cNvSpPr>
          <p:nvPr/>
        </p:nvSpPr>
        <p:spPr bwMode="auto">
          <a:xfrm flipH="1">
            <a:off x="4797630" y="2137559"/>
            <a:ext cx="201881" cy="1080655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557018" y="4993575"/>
            <a:ext cx="6119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CRS</a:t>
            </a:r>
          </a:p>
        </p:txBody>
      </p:sp>
      <p:cxnSp>
        <p:nvCxnSpPr>
          <p:cNvPr id="29" name="Straight Arrow Connector 2"/>
          <p:cNvCxnSpPr>
            <a:cxnSpLocks noChangeShapeType="1"/>
            <a:stCxn id="28" idx="0"/>
          </p:cNvCxnSpPr>
          <p:nvPr/>
        </p:nvCxnSpPr>
        <p:spPr bwMode="auto">
          <a:xfrm flipH="1" flipV="1">
            <a:off x="8182099" y="2897580"/>
            <a:ext cx="295151" cy="326570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Line 4"/>
          <p:cNvSpPr>
            <a:spLocks noChangeShapeType="1"/>
          </p:cNvSpPr>
          <p:nvPr/>
        </p:nvSpPr>
        <p:spPr bwMode="auto">
          <a:xfrm>
            <a:off x="2819400" y="2021775"/>
            <a:ext cx="1930729" cy="122019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8" name="Text Box 54"/>
          <p:cNvSpPr txBox="1">
            <a:spLocks noChangeArrowheads="1"/>
          </p:cNvSpPr>
          <p:nvPr/>
        </p:nvSpPr>
        <p:spPr bwMode="auto">
          <a:xfrm>
            <a:off x="4959242" y="5250875"/>
            <a:ext cx="72889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GCAS</a:t>
            </a:r>
          </a:p>
        </p:txBody>
      </p:sp>
      <p:cxnSp>
        <p:nvCxnSpPr>
          <p:cNvPr id="39" name="Straight Arrow Connector 2"/>
          <p:cNvCxnSpPr>
            <a:cxnSpLocks noChangeShapeType="1"/>
            <a:stCxn id="27" idx="3"/>
          </p:cNvCxnSpPr>
          <p:nvPr/>
        </p:nvCxnSpPr>
        <p:spPr bwMode="auto">
          <a:xfrm flipV="1">
            <a:off x="1168999" y="4108863"/>
            <a:ext cx="1930461" cy="1038601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 Box 54"/>
          <p:cNvSpPr txBox="1">
            <a:spLocks noChangeArrowheads="1"/>
          </p:cNvSpPr>
          <p:nvPr/>
        </p:nvSpPr>
        <p:spPr bwMode="auto">
          <a:xfrm>
            <a:off x="2667000" y="1869375"/>
            <a:ext cx="6119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LIP</a:t>
            </a:r>
          </a:p>
        </p:txBody>
      </p:sp>
      <p:sp>
        <p:nvSpPr>
          <p:cNvPr id="28" name="Text Box 54"/>
          <p:cNvSpPr txBox="1">
            <a:spLocks noChangeArrowheads="1"/>
          </p:cNvSpPr>
          <p:nvPr/>
        </p:nvSpPr>
        <p:spPr bwMode="auto">
          <a:xfrm>
            <a:off x="7962900" y="3224150"/>
            <a:ext cx="10287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EXRAD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12175"/>
            <a:ext cx="1209571" cy="806380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1804" y="5621145"/>
            <a:ext cx="863771" cy="11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2" name="Picture 61" descr="IMAG244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7" y="5362056"/>
            <a:ext cx="1474383" cy="831147"/>
          </a:xfrm>
          <a:prstGeom prst="rect">
            <a:avLst/>
          </a:prstGeom>
        </p:spPr>
      </p:pic>
      <p:pic>
        <p:nvPicPr>
          <p:cNvPr id="60" name="Picture 2" descr="&#10;cpl_image.psd                                                  0003AD69Macintosh HD                   BC591E22:"/>
          <p:cNvPicPr>
            <a:picLocks noChangeAspect="1" noChangeArrowheads="1"/>
          </p:cNvPicPr>
          <p:nvPr/>
        </p:nvPicPr>
        <p:blipFill>
          <a:blip r:embed="rId6" cstate="print"/>
          <a:srcRect b="443"/>
          <a:stretch>
            <a:fillRect/>
          </a:stretch>
        </p:blipFill>
        <p:spPr bwMode="auto">
          <a:xfrm>
            <a:off x="7543800" y="5362700"/>
            <a:ext cx="1392679" cy="107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 descr="http://har.gsfc.nasa.gov/uploads/images_db/Screen%20Shot%202014-06-16%20at%202_58_23%20PM.png"/>
          <p:cNvPicPr>
            <a:picLocks noChangeAspect="1" noChangeArrowheads="1"/>
          </p:cNvPicPr>
          <p:nvPr/>
        </p:nvPicPr>
        <p:blipFill>
          <a:blip r:embed="rId7" cstate="print"/>
          <a:srcRect r="45401" b="50000"/>
          <a:stretch>
            <a:fillRect/>
          </a:stretch>
        </p:blipFill>
        <p:spPr bwMode="auto">
          <a:xfrm>
            <a:off x="7624950" y="3598225"/>
            <a:ext cx="1447800" cy="818322"/>
          </a:xfrm>
          <a:prstGeom prst="rect">
            <a:avLst/>
          </a:prstGeom>
          <a:noFill/>
        </p:spPr>
      </p:pic>
      <p:sp>
        <p:nvSpPr>
          <p:cNvPr id="30" name="Line 4"/>
          <p:cNvSpPr>
            <a:spLocks noChangeShapeType="1"/>
          </p:cNvSpPr>
          <p:nvPr/>
        </p:nvSpPr>
        <p:spPr bwMode="auto">
          <a:xfrm flipH="1">
            <a:off x="5765800" y="2414777"/>
            <a:ext cx="71910" cy="645923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Text Box 54"/>
          <p:cNvSpPr txBox="1">
            <a:spLocks noChangeArrowheads="1"/>
          </p:cNvSpPr>
          <p:nvPr/>
        </p:nvSpPr>
        <p:spPr bwMode="auto">
          <a:xfrm>
            <a:off x="5257800" y="2346523"/>
            <a:ext cx="1143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INMARSAT</a:t>
            </a:r>
          </a:p>
        </p:txBody>
      </p:sp>
      <p:sp>
        <p:nvSpPr>
          <p:cNvPr id="36" name="Text Box 54"/>
          <p:cNvSpPr txBox="1">
            <a:spLocks noChangeArrowheads="1"/>
          </p:cNvSpPr>
          <p:nvPr/>
        </p:nvSpPr>
        <p:spPr bwMode="auto">
          <a:xfrm>
            <a:off x="4648201" y="1932582"/>
            <a:ext cx="68579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FEGS</a:t>
            </a:r>
          </a:p>
        </p:txBody>
      </p:sp>
      <p:pic>
        <p:nvPicPr>
          <p:cNvPr id="28673" name="Picture 1" descr="C:\Users\fpadula\Downloads\AFRC2016-0332-04.jpg"/>
          <p:cNvPicPr>
            <a:picLocks noChangeAspect="1" noChangeArrowheads="1"/>
          </p:cNvPicPr>
          <p:nvPr/>
        </p:nvPicPr>
        <p:blipFill>
          <a:blip r:embed="rId8" cstate="print"/>
          <a:srcRect l="8333" r="16667"/>
          <a:stretch>
            <a:fillRect/>
          </a:stretch>
        </p:blipFill>
        <p:spPr bwMode="auto">
          <a:xfrm>
            <a:off x="3505200" y="790575"/>
            <a:ext cx="1219199" cy="1083732"/>
          </a:xfrm>
          <a:prstGeom prst="rect">
            <a:avLst/>
          </a:prstGeom>
          <a:noFill/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34100" cy="672370"/>
          </a:xfrm>
        </p:spPr>
        <p:txBody>
          <a:bodyPr>
            <a:noAutofit/>
          </a:bodyPr>
          <a:lstStyle/>
          <a:p>
            <a:r>
              <a:rPr lang="en-US" sz="3200" dirty="0"/>
              <a:t>GOES-R Field Campaign ER-2 Based Instruments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72371"/>
            <a:ext cx="9144000" cy="6185629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Text Box 54"/>
          <p:cNvSpPr txBox="1">
            <a:spLocks noChangeArrowheads="1"/>
          </p:cNvSpPr>
          <p:nvPr/>
        </p:nvSpPr>
        <p:spPr bwMode="auto">
          <a:xfrm>
            <a:off x="5872162" y="1412175"/>
            <a:ext cx="113823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AVIRIS-NG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LIP</a:t>
            </a:r>
          </a:p>
        </p:txBody>
      </p:sp>
      <p:cxnSp>
        <p:nvCxnSpPr>
          <p:cNvPr id="5134" name="Straight Arrow Connector 7"/>
          <p:cNvCxnSpPr>
            <a:cxnSpLocks noChangeShapeType="1"/>
            <a:stCxn id="5126" idx="2"/>
          </p:cNvCxnSpPr>
          <p:nvPr/>
        </p:nvCxnSpPr>
        <p:spPr bwMode="auto">
          <a:xfrm>
            <a:off x="6441281" y="1935395"/>
            <a:ext cx="375155" cy="1270944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8852" name="Picture 4" descr="instruments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8475" y="843150"/>
            <a:ext cx="1071748" cy="1428999"/>
          </a:xfrm>
          <a:prstGeom prst="rect">
            <a:avLst/>
          </a:prstGeom>
          <a:noFill/>
        </p:spPr>
      </p:pic>
      <p:cxnSp>
        <p:nvCxnSpPr>
          <p:cNvPr id="5132" name="Straight Arrow Connector 3"/>
          <p:cNvCxnSpPr>
            <a:cxnSpLocks noChangeShapeType="1"/>
            <a:stCxn id="5124" idx="0"/>
          </p:cNvCxnSpPr>
          <p:nvPr/>
        </p:nvCxnSpPr>
        <p:spPr bwMode="auto">
          <a:xfrm flipV="1">
            <a:off x="3836988" y="4952011"/>
            <a:ext cx="117495" cy="298864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8" name="Picture 4" descr="https://shis.ssec.wisc.edu/static/shis_outside_diagra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5612104"/>
            <a:ext cx="2128662" cy="1161999"/>
          </a:xfrm>
          <a:prstGeom prst="rect">
            <a:avLst/>
          </a:prstGeom>
          <a:noFill/>
        </p:spPr>
      </p:pic>
      <p:sp>
        <p:nvSpPr>
          <p:cNvPr id="5124" name="Text Box 54"/>
          <p:cNvSpPr txBox="1">
            <a:spLocks noChangeArrowheads="1"/>
          </p:cNvSpPr>
          <p:nvPr/>
        </p:nvSpPr>
        <p:spPr bwMode="auto">
          <a:xfrm>
            <a:off x="3429000" y="5250875"/>
            <a:ext cx="81597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S-HIS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0500" y="6476050"/>
            <a:ext cx="2133600" cy="365125"/>
          </a:xfrm>
        </p:spPr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>
            <a:off x="4613209" y="895153"/>
            <a:ext cx="4553801" cy="2560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4" y="899748"/>
            <a:ext cx="4569249" cy="2598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128" y="1981162"/>
            <a:ext cx="1391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Desert Mission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"/>
            <a:ext cx="9144000" cy="422029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ABI Primary Validation Flights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624832-0F61-B34A-84BD-2DDF521BD026}"/>
              </a:ext>
            </a:extLst>
          </p:cNvPr>
          <p:cNvSpPr txBox="1"/>
          <p:nvPr/>
        </p:nvSpPr>
        <p:spPr>
          <a:xfrm>
            <a:off x="0" y="40574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</a:rPr>
              <a:t>Fully coordinated: </a:t>
            </a:r>
            <a:r>
              <a:rPr lang="en-US" sz="1400" dirty="0">
                <a:solidFill>
                  <a:prstClr val="black"/>
                </a:solidFill>
              </a:rPr>
              <a:t>90 minutes of continuous ABI </a:t>
            </a:r>
            <a:r>
              <a:rPr lang="en-US" sz="1400" dirty="0" smtClean="0">
                <a:solidFill>
                  <a:prstClr val="black"/>
                </a:solidFill>
              </a:rPr>
              <a:t>North-South Scan (NSS) </a:t>
            </a:r>
            <a:r>
              <a:rPr lang="en-US" sz="1400" dirty="0">
                <a:solidFill>
                  <a:prstClr val="black"/>
                </a:solidFill>
              </a:rPr>
              <a:t>collections concurrent with the ER-2 aircraft based reference sensors over ideal Earth targets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FC5815-A13E-5A4C-8721-EC83DEA4C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1" y="3455376"/>
            <a:ext cx="4530789" cy="33980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3" y="3806024"/>
            <a:ext cx="592866" cy="793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830" y="3823609"/>
            <a:ext cx="1427239" cy="79207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 flipV="1">
            <a:off x="4541499" y="767868"/>
            <a:ext cx="0" cy="60901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20193" y="1360392"/>
            <a:ext cx="139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</a:rPr>
              <a:t>Ocean Mission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59267" t="60778" r="193" b="28024"/>
          <a:stretch/>
        </p:blipFill>
        <p:spPr>
          <a:xfrm>
            <a:off x="7719646" y="3388444"/>
            <a:ext cx="1456156" cy="286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4BA2B-5FFD-624D-A405-2EBB81C15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001" y="3455376"/>
            <a:ext cx="4530789" cy="3398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978" y="3823609"/>
            <a:ext cx="1437401" cy="797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2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53" y="774478"/>
            <a:ext cx="7334818" cy="696438"/>
          </a:xfrm>
          <a:solidFill>
            <a:srgbClr val="0070C0">
              <a:alpha val="85882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339725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</a:rPr>
              <a:t>ABI RSB SI traceability was independently validated (all detectors) </a:t>
            </a:r>
          </a:p>
          <a:p>
            <a:pPr marL="339725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</a:rPr>
              <a:t>ABI Ch 2 showed larger biases than expected (consistent with previous findings)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3999" cy="64486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 algn="ctr" defTabSz="685800">
              <a:spcBef>
                <a:spcPct val="0"/>
              </a:spcBef>
            </a:pPr>
            <a:r>
              <a:rPr lang="en-US" dirty="0" smtClean="0">
                <a:solidFill>
                  <a:prstClr val="white"/>
                </a:solidFill>
              </a:rPr>
              <a:t>Independent </a:t>
            </a:r>
            <a:r>
              <a:rPr lang="en-US" dirty="0">
                <a:solidFill>
                  <a:prstClr val="white"/>
                </a:solidFill>
              </a:rPr>
              <a:t>Absolute Validation of ABI Reflective Solar Bands (RSB) All Detectors</a:t>
            </a:r>
          </a:p>
          <a:p>
            <a:pPr algn="ctr" defTabSz="685800">
              <a:spcBef>
                <a:spcPct val="0"/>
              </a:spcBef>
            </a:pPr>
            <a:r>
              <a:rPr lang="en-US" sz="1400" dirty="0">
                <a:solidFill>
                  <a:prstClr val="white"/>
                </a:solidFill>
              </a:rPr>
              <a:t>ABI NSS vs AVIRISng Comparison (March 28, 2017) – Band Average Results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4944" y="5661177"/>
            <a:ext cx="968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ABI Ch 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43178" y="5661177"/>
            <a:ext cx="968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ABI Ch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66461" y="5661177"/>
            <a:ext cx="968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ABI Ch 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19120" y="5661177"/>
            <a:ext cx="968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ABI Ch 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76457" y="5179664"/>
            <a:ext cx="968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ABI Ch 6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67BF047-22DF-384A-900F-645A8FA445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2038" y="1571490"/>
          <a:ext cx="8679925" cy="521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FB0682-E6A2-2A4B-80AC-BB45966CEC89}"/>
              </a:ext>
            </a:extLst>
          </p:cNvPr>
          <p:cNvSpPr/>
          <p:nvPr/>
        </p:nvSpPr>
        <p:spPr>
          <a:xfrm flipV="1">
            <a:off x="7745059" y="5661177"/>
            <a:ext cx="431330" cy="200361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5483" y="6484168"/>
            <a:ext cx="2133600" cy="365125"/>
          </a:xfrm>
        </p:spPr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18C1F7D-544F-2746-AD68-95702388D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7" r="9033"/>
          <a:stretch/>
        </p:blipFill>
        <p:spPr>
          <a:xfrm>
            <a:off x="3200399" y="779896"/>
            <a:ext cx="2872154" cy="2596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B470C-4F68-EC44-B21D-36083DC72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" r="8866"/>
          <a:stretch/>
        </p:blipFill>
        <p:spPr>
          <a:xfrm>
            <a:off x="105508" y="779901"/>
            <a:ext cx="3048000" cy="2592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81F2CC-3BE4-7D44-9453-02DE460E81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5" r="9052"/>
          <a:stretch/>
        </p:blipFill>
        <p:spPr>
          <a:xfrm>
            <a:off x="6107722" y="779901"/>
            <a:ext cx="2883876" cy="2592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7C301-E67D-BD47-9AF8-0C2EE3C0A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011" y="3389173"/>
            <a:ext cx="3456084" cy="2592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DB092C-92CB-E342-83CE-57E64226B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309" y="3388735"/>
            <a:ext cx="3456084" cy="2592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79622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ABI </a:t>
            </a:r>
            <a:r>
              <a:rPr lang="en-US" sz="2700" dirty="0"/>
              <a:t>Independent Detector-Level Validation Results: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/>
              <a:t>Sonoran Desert March 28, 2017 </a:t>
            </a:r>
            <a:endParaRPr lang="en-US" sz="3200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63951" y="6004469"/>
            <a:ext cx="8616099" cy="744718"/>
          </a:xfrm>
          <a:solidFill>
            <a:srgbClr val="0070C0">
              <a:alpha val="85882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61963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</a:rPr>
              <a:t>ABI detector-level performance showed inter-channel variability ≤ 3 % (k=1) for each channel</a:t>
            </a:r>
          </a:p>
          <a:p>
            <a:pPr marL="461963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</a:rPr>
              <a:t>Ch 5 &amp; Ch 6 demonstrate some systematic effects to be further investigated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3721" y="739265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1893" y="739214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78643" y="739214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66036" y="3336688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52334" y="3336688"/>
            <a:ext cx="13420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ABI Channel 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5314" y="6494003"/>
            <a:ext cx="2133600" cy="365125"/>
          </a:xfrm>
        </p:spPr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507"/>
          </a:xfrm>
        </p:spPr>
        <p:txBody>
          <a:bodyPr>
            <a:normAutofit/>
          </a:bodyPr>
          <a:lstStyle/>
          <a:p>
            <a:r>
              <a:rPr lang="en-US" sz="2800" dirty="0"/>
              <a:t>ABI &amp; VIIRS Intercomparison Using AVIRISng as a Reference</a:t>
            </a:r>
            <a:r>
              <a:rPr lang="en-US" sz="2700" dirty="0">
                <a:solidFill>
                  <a:schemeClr val="tx1"/>
                </a:solidFill>
              </a:rPr>
              <a:t/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000" dirty="0"/>
              <a:t>March 23, 2017 – Sonoran Desert Mission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43" name="Chart 42"/>
          <p:cNvGraphicFramePr>
            <a:graphicFrameLocks/>
          </p:cNvGraphicFramePr>
          <p:nvPr>
            <p:extLst/>
          </p:nvPr>
        </p:nvGraphicFramePr>
        <p:xfrm>
          <a:off x="443156" y="2789382"/>
          <a:ext cx="8201891" cy="378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941274" y="4418877"/>
            <a:ext cx="541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00871" y="4418877"/>
            <a:ext cx="541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M10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01983" y="4418877"/>
            <a:ext cx="541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M11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26365" y="4437344"/>
            <a:ext cx="397164" cy="323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423704" y="4460440"/>
            <a:ext cx="397164" cy="323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07205" y="4414260"/>
            <a:ext cx="397164" cy="323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795302" y="4428120"/>
            <a:ext cx="397164" cy="323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203846" y="4432736"/>
            <a:ext cx="397164" cy="323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623913" y="4418877"/>
            <a:ext cx="54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372060" y="4418877"/>
            <a:ext cx="54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33427" y="4418877"/>
            <a:ext cx="54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746579" y="4418877"/>
            <a:ext cx="54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47231" y="4418877"/>
            <a:ext cx="54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M7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805809" y="4418877"/>
            <a:ext cx="541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M8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-1698" y="4600817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257371" y="6453824"/>
            <a:ext cx="257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VIIRS Bands (M1 to M11)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000" y="888930"/>
            <a:ext cx="3736132" cy="21221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3589" y="944346"/>
            <a:ext cx="5295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ER-2 &amp; S-NPP coincident &amp; collocated nadir overpass of the Sonoran Desert: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3588" y="1712681"/>
            <a:ext cx="544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»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Collection provided validation of all NOAA next generation imagers on the same flight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5484" y="6484170"/>
            <a:ext cx="2133600" cy="365125"/>
          </a:xfrm>
        </p:spPr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65" y="4394404"/>
            <a:ext cx="8514271" cy="2344795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sz="2000" dirty="0" err="1" smtClean="0"/>
              <a:t>AVIRISng</a:t>
            </a:r>
            <a:r>
              <a:rPr lang="en-US" sz="2000" dirty="0" smtClean="0"/>
              <a:t> </a:t>
            </a:r>
            <a:r>
              <a:rPr lang="en-US" sz="2000" dirty="0"/>
              <a:t>is used as a reference standard to compare ABI with VIIRS.</a:t>
            </a:r>
          </a:p>
          <a:p>
            <a:r>
              <a:rPr lang="en-US" sz="2000" dirty="0"/>
              <a:t>Spectral differences between ABI </a:t>
            </a:r>
            <a:r>
              <a:rPr lang="en-US" sz="2000" dirty="0" smtClean="0"/>
              <a:t>&amp; </a:t>
            </a:r>
            <a:r>
              <a:rPr lang="en-US" sz="2000" dirty="0"/>
              <a:t>VIIRS are taken into account using </a:t>
            </a:r>
            <a:r>
              <a:rPr lang="en-US" sz="2000" dirty="0" err="1" smtClean="0"/>
              <a:t>AVIRISng</a:t>
            </a:r>
            <a:r>
              <a:rPr lang="en-US" sz="2000" dirty="0" smtClean="0"/>
              <a:t> </a:t>
            </a:r>
            <a:r>
              <a:rPr lang="en-US" sz="2000" dirty="0"/>
              <a:t>radiance spectra.</a:t>
            </a:r>
          </a:p>
          <a:p>
            <a:r>
              <a:rPr lang="en-US" sz="2000" dirty="0"/>
              <a:t>Comparison results consistent with biases previously reported between ABI &amp; </a:t>
            </a:r>
            <a:r>
              <a:rPr lang="en-US" sz="2000" dirty="0" smtClean="0"/>
              <a:t>S-NPP/VIIRS:</a:t>
            </a:r>
            <a:endParaRPr lang="en-US" sz="1600" dirty="0"/>
          </a:p>
          <a:p>
            <a:pPr lvl="1"/>
            <a:r>
              <a:rPr lang="en-US" sz="1600" dirty="0"/>
              <a:t>Investigating </a:t>
            </a:r>
            <a:r>
              <a:rPr lang="en-US" sz="1600" dirty="0" smtClean="0"/>
              <a:t>larger </a:t>
            </a:r>
            <a:r>
              <a:rPr lang="en-US" sz="1600" dirty="0"/>
              <a:t>than expected bias </a:t>
            </a:r>
            <a:r>
              <a:rPr lang="en-US" sz="1600" dirty="0" smtClean="0"/>
              <a:t>in band 6</a:t>
            </a:r>
            <a:r>
              <a:rPr lang="en-US" sz="1600" dirty="0"/>
              <a:t> </a:t>
            </a:r>
            <a:r>
              <a:rPr lang="en-US" sz="1600" dirty="0" smtClean="0"/>
              <a:t>– </a:t>
            </a:r>
            <a:r>
              <a:rPr lang="en-US" sz="1600" dirty="0" smtClean="0"/>
              <a:t>may </a:t>
            </a:r>
            <a:r>
              <a:rPr lang="en-US" sz="1600" dirty="0" smtClean="0"/>
              <a:t>be related to GEO-LEO collocation pixels used</a:t>
            </a:r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379383" y="851258"/>
            <a:ext cx="4190238" cy="1880790"/>
            <a:chOff x="2346270" y="1690688"/>
            <a:chExt cx="6716882" cy="331946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6270" y="1690688"/>
              <a:ext cx="6716882" cy="33194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463962" y="1987840"/>
              <a:ext cx="761231" cy="73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VIIRS</a:t>
              </a:r>
            </a:p>
            <a:p>
              <a:pPr algn="r" defTabSz="685800"/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ABI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129451" y="2242268"/>
              <a:ext cx="34985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129450" y="2474181"/>
              <a:ext cx="349857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256746" y="2358152"/>
              <a:ext cx="1630194" cy="651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Radiance</a:t>
              </a:r>
            </a:p>
            <a:p>
              <a:pPr defTabSz="685800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(W/[m2-sr-µm])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11136" y="2928507"/>
              <a:ext cx="1203291" cy="40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Reflectance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6733421" y="3165752"/>
              <a:ext cx="80847" cy="18466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4699214" y="2904042"/>
              <a:ext cx="95425" cy="154608"/>
            </a:xfrm>
            <a:prstGeom prst="straightConnector1">
              <a:avLst/>
            </a:prstGeom>
            <a:ln>
              <a:solidFill>
                <a:srgbClr val="6EF04B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7658971" y="1998728"/>
            <a:ext cx="7825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VIIRS Data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532004" y="2867933"/>
          <a:ext cx="3884996" cy="12685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51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u="none" strike="noStrike" dirty="0">
                          <a:effectLst/>
                        </a:rPr>
                        <a:t>ABI Bands (µm)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u="none" strike="noStrike" dirty="0">
                          <a:effectLst/>
                        </a:rPr>
                        <a:t>Observed Bias (%)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u="none" strike="noStrike" dirty="0">
                          <a:effectLst/>
                        </a:rPr>
                        <a:t>Spectral Bias using AVIRIS (%)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u="none" strike="noStrike" dirty="0">
                          <a:effectLst/>
                        </a:rPr>
                        <a:t>Actual Bias (%)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4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1 (0.450 - 0.490)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4.63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0.12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4.51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4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 dirty="0">
                          <a:effectLst/>
                        </a:rPr>
                        <a:t>2 (0.590 - 0.690)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9.65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-0.44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10.09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4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3 (0.846 - 0.885)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2.95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-0.33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3.28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4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5 (1.580 - 1.640)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1.37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-0.52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1.89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4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6 (2.225 - 2.275)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-3.35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>
                          <a:effectLst/>
                        </a:rPr>
                        <a:t>5.38</a:t>
                      </a:r>
                      <a:endParaRPr lang="en-US" sz="9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u="none" strike="noStrike" dirty="0">
                          <a:effectLst/>
                        </a:rPr>
                        <a:t>-8.73</a:t>
                      </a:r>
                      <a:endParaRPr lang="en-US" sz="9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02" y="1626338"/>
            <a:ext cx="4433598" cy="21790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72971" y="3282374"/>
            <a:ext cx="36722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Aft>
                <a:spcPts val="90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Bias= (ABI bias relative to  AVIRIS) – (VIIRS bias relative to AVIRIS)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86200" y="1329996"/>
            <a:ext cx="2830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ABI bias relative to S-NPP VIIRS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67962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/>
                </a:solidFill>
              </a:rPr>
              <a:t>ABI </a:t>
            </a:r>
            <a:r>
              <a:rPr lang="en-US" sz="2700" dirty="0" smtClean="0">
                <a:solidFill>
                  <a:schemeClr val="bg1"/>
                </a:solidFill>
              </a:rPr>
              <a:t>&amp; </a:t>
            </a:r>
            <a:r>
              <a:rPr lang="en-US" sz="2700" dirty="0">
                <a:solidFill>
                  <a:schemeClr val="bg1"/>
                </a:solidFill>
              </a:rPr>
              <a:t>VIIRS Inter-comparison Using </a:t>
            </a:r>
            <a:r>
              <a:rPr lang="en-US" sz="2700" dirty="0" err="1" smtClean="0">
                <a:solidFill>
                  <a:schemeClr val="bg1"/>
                </a:solidFill>
              </a:rPr>
              <a:t>AVIRISng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as Reference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5986" y="6484166"/>
            <a:ext cx="2133600" cy="365125"/>
          </a:xfrm>
        </p:spPr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24D7C52-3496-B741-AB46-2C7439895D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2037" y="829401"/>
          <a:ext cx="8679925" cy="602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81"/>
            <a:ext cx="9144000" cy="833882"/>
          </a:xfrm>
        </p:spPr>
        <p:txBody>
          <a:bodyPr>
            <a:noAutofit/>
          </a:bodyPr>
          <a:lstStyle/>
          <a:p>
            <a:pPr defTabSz="685800"/>
            <a:r>
              <a:rPr lang="en-US" sz="2000" dirty="0"/>
              <a:t>Preliminary Independent Absolute Validation of ABI Thermal Emissive Bands (TEB) </a:t>
            </a:r>
            <a:br>
              <a:rPr lang="en-US" sz="2000" dirty="0"/>
            </a:br>
            <a:r>
              <a:rPr lang="en-US" sz="1600" dirty="0"/>
              <a:t>ABI NSS Data vs S-HIS Comparison (April 13, 2017) – Band Average Results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65950" y="1449200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3.90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3519" y="1449200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6.19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1088" y="1449200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6.95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00380" y="1449200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7.34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07949" y="1449200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8.50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15518" y="1449200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9.61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23087" y="1449200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10.35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41207" y="1449200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11.20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59327" y="1449200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12.30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965728" y="1449200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13.30 </a:t>
            </a:r>
            <a:r>
              <a:rPr lang="el-GR" sz="1200" dirty="0">
                <a:solidFill>
                  <a:prstClr val="white"/>
                </a:solidFill>
              </a:rPr>
              <a:t>μ</a:t>
            </a:r>
            <a:r>
              <a:rPr lang="en-US" sz="12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49892" y="4961978"/>
            <a:ext cx="6857771" cy="968991"/>
          </a:xfrm>
          <a:prstGeom prst="rect">
            <a:avLst/>
          </a:prstGeom>
          <a:solidFill>
            <a:srgbClr val="0070C0">
              <a:alpha val="85882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159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white"/>
                </a:solidFill>
                <a:ea typeface="Abadi MT Condensed Light" charset="0"/>
                <a:cs typeface="Abadi MT Condensed Light" charset="0"/>
              </a:rPr>
              <a:t>ABI TEB SI traceability independently validated (</a:t>
            </a:r>
            <a:r>
              <a:rPr lang="en-US" sz="1600" b="1" dirty="0" err="1">
                <a:solidFill>
                  <a:prstClr val="white"/>
                </a:solidFill>
                <a:ea typeface="Abadi MT Condensed Light" charset="0"/>
                <a:cs typeface="Abadi MT Condensed Light" charset="0"/>
              </a:rPr>
              <a:t>obs</a:t>
            </a:r>
            <a:r>
              <a:rPr lang="en-US" sz="1600" b="1" dirty="0">
                <a:solidFill>
                  <a:prstClr val="white"/>
                </a:solidFill>
                <a:ea typeface="Abadi MT Condensed Light" charset="0"/>
                <a:cs typeface="Abadi MT Condensed Light" charset="0"/>
              </a:rPr>
              <a:t> vs </a:t>
            </a:r>
            <a:r>
              <a:rPr lang="en-US" sz="1600" b="1" dirty="0" err="1">
                <a:solidFill>
                  <a:prstClr val="white"/>
                </a:solidFill>
                <a:ea typeface="Abadi MT Condensed Light" charset="0"/>
                <a:cs typeface="Abadi MT Condensed Light" charset="0"/>
              </a:rPr>
              <a:t>obs</a:t>
            </a:r>
            <a:r>
              <a:rPr lang="en-US" sz="1600" b="1" dirty="0">
                <a:solidFill>
                  <a:prstClr val="white"/>
                </a:solidFill>
                <a:ea typeface="Abadi MT Condensed Light" charset="0"/>
                <a:cs typeface="Abadi MT Condensed Light" charset="0"/>
              </a:rPr>
              <a:t>) with biases ≤ 1 K </a:t>
            </a:r>
          </a:p>
          <a:p>
            <a:pPr marL="228600" indent="-2159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white"/>
                </a:solidFill>
                <a:ea typeface="Abadi MT Condensed Light" charset="0"/>
                <a:cs typeface="Abadi MT Condensed Light" charset="0"/>
              </a:rPr>
              <a:t>Analysis does NOT YET account for atmospheric contributions above the aircraft (20 km to TOA) which should reduce biases in most channels</a:t>
            </a:r>
          </a:p>
        </p:txBody>
      </p:sp>
      <p:sp>
        <p:nvSpPr>
          <p:cNvPr id="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653045"/>
            <a:ext cx="2133600" cy="204956"/>
          </a:xfrm>
        </p:spPr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89D51F-FB8F-5C40-9651-D47A108947A0}"/>
              </a:ext>
            </a:extLst>
          </p:cNvPr>
          <p:cNvSpPr/>
          <p:nvPr/>
        </p:nvSpPr>
        <p:spPr>
          <a:xfrm>
            <a:off x="665950" y="6242085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951650-5A7D-9448-995C-C44CB54CC4FA}"/>
              </a:ext>
            </a:extLst>
          </p:cNvPr>
          <p:cNvSpPr/>
          <p:nvPr/>
        </p:nvSpPr>
        <p:spPr>
          <a:xfrm>
            <a:off x="1473519" y="6242085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D0E76C-E0D5-6B43-83E6-34C39D86FB11}"/>
              </a:ext>
            </a:extLst>
          </p:cNvPr>
          <p:cNvSpPr/>
          <p:nvPr/>
        </p:nvSpPr>
        <p:spPr>
          <a:xfrm>
            <a:off x="2281088" y="6242085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94EEE3-EF9B-FD48-94F1-ED8B534F95F4}"/>
              </a:ext>
            </a:extLst>
          </p:cNvPr>
          <p:cNvSpPr/>
          <p:nvPr/>
        </p:nvSpPr>
        <p:spPr>
          <a:xfrm>
            <a:off x="3100380" y="6242085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F5C540-7D21-5544-A842-E4176CEF83F2}"/>
              </a:ext>
            </a:extLst>
          </p:cNvPr>
          <p:cNvSpPr/>
          <p:nvPr/>
        </p:nvSpPr>
        <p:spPr>
          <a:xfrm>
            <a:off x="3907949" y="6242085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CH11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850012-D7FD-D44E-BEFC-EC8C2114792A}"/>
              </a:ext>
            </a:extLst>
          </p:cNvPr>
          <p:cNvSpPr/>
          <p:nvPr/>
        </p:nvSpPr>
        <p:spPr>
          <a:xfrm>
            <a:off x="4715518" y="6242085"/>
            <a:ext cx="73152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CH12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9092DB-73BF-5B49-82E5-5CD77B92DBB5}"/>
              </a:ext>
            </a:extLst>
          </p:cNvPr>
          <p:cNvSpPr/>
          <p:nvPr/>
        </p:nvSpPr>
        <p:spPr>
          <a:xfrm>
            <a:off x="5523087" y="6242085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CH13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B198B7-E681-344E-A9C7-0EFF59F7ED26}"/>
              </a:ext>
            </a:extLst>
          </p:cNvPr>
          <p:cNvSpPr/>
          <p:nvPr/>
        </p:nvSpPr>
        <p:spPr>
          <a:xfrm>
            <a:off x="6341207" y="6242085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CH14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8CCF9C-F1AD-124F-B2BA-E5B16654AAEF}"/>
              </a:ext>
            </a:extLst>
          </p:cNvPr>
          <p:cNvSpPr/>
          <p:nvPr/>
        </p:nvSpPr>
        <p:spPr>
          <a:xfrm>
            <a:off x="7159327" y="6242085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CH15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41C7DB-5469-BD47-A854-83012FDE201C}"/>
              </a:ext>
            </a:extLst>
          </p:cNvPr>
          <p:cNvSpPr/>
          <p:nvPr/>
        </p:nvSpPr>
        <p:spPr>
          <a:xfrm>
            <a:off x="7965728" y="6242085"/>
            <a:ext cx="777240" cy="304800"/>
          </a:xfrm>
          <a:prstGeom prst="rect">
            <a:avLst/>
          </a:prstGeom>
          <a:solidFill>
            <a:schemeClr val="dk1">
              <a:alpha val="69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CH16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DC3190F-3AB8-A24D-8CCC-A0A01CD007C3}"/>
              </a:ext>
            </a:extLst>
          </p:cNvPr>
          <p:cNvSpPr txBox="1">
            <a:spLocks/>
          </p:cNvSpPr>
          <p:nvPr/>
        </p:nvSpPr>
        <p:spPr>
          <a:xfrm>
            <a:off x="4950" y="76275"/>
            <a:ext cx="9134100" cy="6723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</a:rPr>
              <a:t>GOES-R Field Campaign ER-2 Based Instruments</a:t>
            </a:r>
          </a:p>
        </p:txBody>
      </p:sp>
    </p:spTree>
    <p:extLst>
      <p:ext uri="{BB962C8B-B14F-4D97-AF65-F5344CB8AC3E}">
        <p14:creationId xmlns:p14="http://schemas.microsoft.com/office/powerpoint/2010/main" val="42873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11981</TotalTime>
  <Words>1017</Words>
  <Application>Microsoft Office PowerPoint</Application>
  <PresentationFormat>On-screen Show (4:3)</PresentationFormat>
  <Paragraphs>214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MS PGothic</vt:lpstr>
      <vt:lpstr>Abadi MT Condensed Light</vt:lpstr>
      <vt:lpstr>Arial</vt:lpstr>
      <vt:lpstr>Calibri</vt:lpstr>
      <vt:lpstr>Calibri Light</vt:lpstr>
      <vt:lpstr>Courier New</vt:lpstr>
      <vt:lpstr>Helvetica</vt:lpstr>
      <vt:lpstr>Wingdings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GOES-R Airborne Science Validation Field Campaign Overview</vt:lpstr>
      <vt:lpstr>ABI Primary Validation with SI Traceable Airborne Instruments</vt:lpstr>
      <vt:lpstr>GOES-R Field Campaign ER-2 Based Instruments</vt:lpstr>
      <vt:lpstr>PowerPoint Presentation</vt:lpstr>
      <vt:lpstr>PowerPoint Presentation</vt:lpstr>
      <vt:lpstr>ABI Independent Detector-Level Validation Results: Sonoran Desert March 28, 2017 </vt:lpstr>
      <vt:lpstr>ABI &amp; VIIRS Intercomparison Using AVIRISng as a Reference March 23, 2017 – Sonoran Desert Mission</vt:lpstr>
      <vt:lpstr>PowerPoint Presentation</vt:lpstr>
      <vt:lpstr>Preliminary Independent Absolute Validation of ABI Thermal Emissive Bands (TEB)  ABI NSS Data vs S-HIS Comparison (April 13, 2017) – Band Average Results</vt:lpstr>
      <vt:lpstr>ABI Independent Detector-Level Validation Results: Gulf of Mexico April 13, 2017 - Brightness Temperature Difference [K] (ABI – S-HIS) Rel. 300 K BB</vt:lpstr>
      <vt:lpstr>Independent Validation Summary</vt:lpstr>
    </vt:vector>
  </TitlesOfParts>
  <Company>DOC\NOAA\NESDIS\OACIO-S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Airborne Science Independent Validation Field Campaign</dc:title>
  <dc:creator>Frank Padula</dc:creator>
  <cp:lastModifiedBy>Padula, Francis (GSFC-417.0)[GEOTHINKTANK, LLC]</cp:lastModifiedBy>
  <cp:revision>22</cp:revision>
  <dcterms:created xsi:type="dcterms:W3CDTF">2018-05-16T13:40:38Z</dcterms:created>
  <dcterms:modified xsi:type="dcterms:W3CDTF">2018-05-31T15:05:59Z</dcterms:modified>
</cp:coreProperties>
</file>