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75"/>
  </p:notesMasterIdLst>
  <p:sldIdLst>
    <p:sldId id="257" r:id="rId2"/>
    <p:sldId id="258" r:id="rId3"/>
    <p:sldId id="522" r:id="rId4"/>
    <p:sldId id="525" r:id="rId5"/>
    <p:sldId id="526" r:id="rId6"/>
    <p:sldId id="527" r:id="rId7"/>
    <p:sldId id="572" r:id="rId8"/>
    <p:sldId id="658" r:id="rId9"/>
    <p:sldId id="659" r:id="rId10"/>
    <p:sldId id="531" r:id="rId11"/>
    <p:sldId id="574" r:id="rId12"/>
    <p:sldId id="565" r:id="rId13"/>
    <p:sldId id="650" r:id="rId14"/>
    <p:sldId id="524" r:id="rId15"/>
    <p:sldId id="560" r:id="rId16"/>
    <p:sldId id="536" r:id="rId17"/>
    <p:sldId id="557" r:id="rId18"/>
    <p:sldId id="533" r:id="rId19"/>
    <p:sldId id="558" r:id="rId20"/>
    <p:sldId id="559" r:id="rId21"/>
    <p:sldId id="549" r:id="rId22"/>
    <p:sldId id="550" r:id="rId23"/>
    <p:sldId id="586" r:id="rId24"/>
    <p:sldId id="563" r:id="rId25"/>
    <p:sldId id="612" r:id="rId26"/>
    <p:sldId id="538" r:id="rId27"/>
    <p:sldId id="551" r:id="rId28"/>
    <p:sldId id="576" r:id="rId29"/>
    <p:sldId id="657" r:id="rId30"/>
    <p:sldId id="259" r:id="rId31"/>
    <p:sldId id="616" r:id="rId32"/>
    <p:sldId id="617" r:id="rId33"/>
    <p:sldId id="618" r:id="rId34"/>
    <p:sldId id="619" r:id="rId35"/>
    <p:sldId id="620" r:id="rId36"/>
    <p:sldId id="621" r:id="rId37"/>
    <p:sldId id="622" r:id="rId38"/>
    <p:sldId id="623" r:id="rId39"/>
    <p:sldId id="624" r:id="rId40"/>
    <p:sldId id="625" r:id="rId41"/>
    <p:sldId id="626" r:id="rId42"/>
    <p:sldId id="627" r:id="rId43"/>
    <p:sldId id="628" r:id="rId44"/>
    <p:sldId id="629" r:id="rId45"/>
    <p:sldId id="630" r:id="rId46"/>
    <p:sldId id="631" r:id="rId47"/>
    <p:sldId id="632" r:id="rId48"/>
    <p:sldId id="633" r:id="rId49"/>
    <p:sldId id="634" r:id="rId50"/>
    <p:sldId id="635" r:id="rId51"/>
    <p:sldId id="636" r:id="rId52"/>
    <p:sldId id="637" r:id="rId53"/>
    <p:sldId id="638" r:id="rId54"/>
    <p:sldId id="639" r:id="rId55"/>
    <p:sldId id="642" r:id="rId56"/>
    <p:sldId id="643" r:id="rId57"/>
    <p:sldId id="645" r:id="rId58"/>
    <p:sldId id="646" r:id="rId59"/>
    <p:sldId id="647" r:id="rId60"/>
    <p:sldId id="648" r:id="rId61"/>
    <p:sldId id="649" r:id="rId62"/>
    <p:sldId id="580" r:id="rId63"/>
    <p:sldId id="552" r:id="rId64"/>
    <p:sldId id="577" r:id="rId65"/>
    <p:sldId id="554" r:id="rId66"/>
    <p:sldId id="548" r:id="rId67"/>
    <p:sldId id="582" r:id="rId68"/>
    <p:sldId id="651" r:id="rId69"/>
    <p:sldId id="652" r:id="rId70"/>
    <p:sldId id="653" r:id="rId71"/>
    <p:sldId id="656" r:id="rId72"/>
    <p:sldId id="583" r:id="rId73"/>
    <p:sldId id="584" r:id="rId7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0000FF"/>
    <a:srgbClr val="006600"/>
    <a:srgbClr val="FF9900"/>
    <a:srgbClr val="008000"/>
    <a:srgbClr val="FF3300"/>
    <a:srgbClr val="FF7C80"/>
    <a:srgbClr val="CCFFCC"/>
    <a:srgbClr val="99FF66"/>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524" autoAdjust="0"/>
  </p:normalViewPr>
  <p:slideViewPr>
    <p:cSldViewPr>
      <p:cViewPr varScale="1">
        <p:scale>
          <a:sx n="71" d="100"/>
          <a:sy n="71" d="100"/>
        </p:scale>
        <p:origin x="802" y="6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B0F8A6-59ED-4CA0-85FA-2B051A81B926}" type="datetimeFigureOut">
              <a:rPr lang="en-US" smtClean="0"/>
              <a:pPr/>
              <a:t>5/31/2017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03C173-D336-4429-BE64-F6CFCEA9010A}" type="slidenum">
              <a:rPr lang="en-US" smtClean="0"/>
              <a:pPr/>
              <a:t>‹#›</a:t>
            </a:fld>
            <a:endParaRPr lang="en-US" dirty="0"/>
          </a:p>
        </p:txBody>
      </p:sp>
    </p:spTree>
    <p:extLst>
      <p:ext uri="{BB962C8B-B14F-4D97-AF65-F5344CB8AC3E}">
        <p14:creationId xmlns:p14="http://schemas.microsoft.com/office/powerpoint/2010/main" val="2941317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1303C173-D336-4429-BE64-F6CFCEA9010A}" type="slidenum">
              <a:rPr lang="en-US" smtClean="0"/>
              <a:pPr/>
              <a:t>16</a:t>
            </a:fld>
            <a:endParaRPr lang="en-US" dirty="0"/>
          </a:p>
        </p:txBody>
      </p:sp>
    </p:spTree>
    <p:extLst>
      <p:ext uri="{BB962C8B-B14F-4D97-AF65-F5344CB8AC3E}">
        <p14:creationId xmlns:p14="http://schemas.microsoft.com/office/powerpoint/2010/main" val="26427715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98" name="Shape 1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4000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98" name="Shape 1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4000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98" name="Shape 1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4000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98" name="Shape 1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4000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98" name="Shape 1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4000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98" name="Shape 1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4000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98" name="Shape 1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4000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98" name="Shape 1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4000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98" name="Shape 1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4000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98" name="Shape 1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400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Performance</a:t>
            </a:r>
            <a:r>
              <a:rPr lang="en-US" baseline="0" dirty="0" smtClean="0"/>
              <a:t> Baseline from PORD082 results</a:t>
            </a:r>
            <a:endParaRPr lang="en-US" dirty="0"/>
          </a:p>
        </p:txBody>
      </p:sp>
      <p:sp>
        <p:nvSpPr>
          <p:cNvPr id="4" name="Slide Number Placeholder 3"/>
          <p:cNvSpPr>
            <a:spLocks noGrp="1"/>
          </p:cNvSpPr>
          <p:nvPr>
            <p:ph type="sldNum" sz="quarter" idx="10"/>
          </p:nvPr>
        </p:nvSpPr>
        <p:spPr/>
        <p:txBody>
          <a:bodyPr/>
          <a:lstStyle/>
          <a:p>
            <a:fld id="{1303C173-D336-4429-BE64-F6CFCEA9010A}" type="slidenum">
              <a:rPr lang="en-US" smtClean="0"/>
              <a:pPr/>
              <a:t>17</a:t>
            </a:fld>
            <a:endParaRPr lang="en-US" dirty="0"/>
          </a:p>
        </p:txBody>
      </p:sp>
    </p:spTree>
    <p:extLst>
      <p:ext uri="{BB962C8B-B14F-4D97-AF65-F5344CB8AC3E}">
        <p14:creationId xmlns:p14="http://schemas.microsoft.com/office/powerpoint/2010/main" val="3011485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98" name="Shape 1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4000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98" name="Shape 1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4000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98" name="Shape 1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4000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98" name="Shape 1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4000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98" name="Shape 1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4000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98" name="Shape 1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4000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98" name="Shape 1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4000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98" name="Shape 1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4000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98" name="Shape 1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4000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98" name="Shape 1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400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Performance</a:t>
            </a:r>
            <a:r>
              <a:rPr lang="en-US" baseline="0" dirty="0" smtClean="0"/>
              <a:t> Baseline from PORD082 results, rounded to integer percent.  Actual values from Performance Baseline report: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B01: 2.71%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B02: 2.53%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B03: 2.39%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B04: 3.77%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B05: 2.74%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B06: 2.71%</a:t>
            </a:r>
            <a:endParaRPr lang="en-US" dirty="0" smtClean="0"/>
          </a:p>
          <a:p>
            <a:endParaRPr lang="en-US" dirty="0"/>
          </a:p>
        </p:txBody>
      </p:sp>
      <p:sp>
        <p:nvSpPr>
          <p:cNvPr id="4" name="Slide Number Placeholder 3"/>
          <p:cNvSpPr>
            <a:spLocks noGrp="1"/>
          </p:cNvSpPr>
          <p:nvPr>
            <p:ph type="sldNum" sz="quarter" idx="10"/>
          </p:nvPr>
        </p:nvSpPr>
        <p:spPr/>
        <p:txBody>
          <a:bodyPr/>
          <a:lstStyle/>
          <a:p>
            <a:fld id="{1303C173-D336-4429-BE64-F6CFCEA9010A}" type="slidenum">
              <a:rPr lang="en-US" smtClean="0"/>
              <a:pPr/>
              <a:t>20</a:t>
            </a:fld>
            <a:endParaRPr lang="en-US" dirty="0"/>
          </a:p>
        </p:txBody>
      </p:sp>
    </p:spTree>
    <p:extLst>
      <p:ext uri="{BB962C8B-B14F-4D97-AF65-F5344CB8AC3E}">
        <p14:creationId xmlns:p14="http://schemas.microsoft.com/office/powerpoint/2010/main" val="14574598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98" name="Shape 1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4000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98" name="Shape 1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4000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C01F763-B810-475B-A8FE-B11C29D7B444}" type="slidenum">
              <a:rPr lang="en-US" smtClean="0"/>
              <a:pPr/>
              <a:t>57</a:t>
            </a:fld>
            <a:endParaRPr lang="en-US"/>
          </a:p>
        </p:txBody>
      </p:sp>
    </p:spTree>
    <p:extLst>
      <p:ext uri="{BB962C8B-B14F-4D97-AF65-F5344CB8AC3E}">
        <p14:creationId xmlns:p14="http://schemas.microsoft.com/office/powerpoint/2010/main" val="2934018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r>
              <a:rPr lang="en-US" b="0" dirty="0" smtClean="0">
                <a:solidFill>
                  <a:schemeClr val="tx1"/>
                </a:solidFill>
              </a:rPr>
              <a:t>Legend: Vector length of Channel-to-Channel Registration residuals is color-coded from 0 to 84 urad. Colors are applied to the squares defined by participating channels.  X- and Y-residuals are displayed in the range from -56 to +56 urad.</a:t>
            </a:r>
          </a:p>
          <a:p>
            <a:pPr>
              <a:buNone/>
            </a:pPr>
            <a:r>
              <a:rPr lang="en-US" b="0" dirty="0" smtClean="0">
                <a:solidFill>
                  <a:schemeClr val="tx1"/>
                </a:solidFill>
              </a:rPr>
              <a:t>	Lower row shows retrieval uncertainties. They are less than 1 km, mostly less than 0.5 km.</a:t>
            </a:r>
          </a:p>
          <a:p>
            <a:pPr>
              <a:buNone/>
            </a:pPr>
            <a:r>
              <a:rPr lang="en-US" b="0" dirty="0" smtClean="0">
                <a:solidFill>
                  <a:schemeClr val="tx1"/>
                </a:solidFill>
              </a:rPr>
              <a:t>Observations:  Inter-FPA CCR is still out of range because of large LWIR x-residuals.</a:t>
            </a:r>
            <a:endParaRPr lang="en-US" b="0" i="1" dirty="0" smtClean="0">
              <a:solidFill>
                <a:schemeClr val="tx1"/>
              </a:solidFill>
            </a:endParaRPr>
          </a:p>
        </p:txBody>
      </p:sp>
      <p:sp>
        <p:nvSpPr>
          <p:cNvPr id="4" name="Slide Number Placeholder 3"/>
          <p:cNvSpPr>
            <a:spLocks noGrp="1"/>
          </p:cNvSpPr>
          <p:nvPr>
            <p:ph type="sldNum" sz="quarter" idx="10"/>
          </p:nvPr>
        </p:nvSpPr>
        <p:spPr/>
        <p:txBody>
          <a:bodyPr/>
          <a:lstStyle/>
          <a:p>
            <a:fld id="{1303C173-D336-4429-BE64-F6CFCEA9010A}" type="slidenum">
              <a:rPr lang="en-US" smtClean="0"/>
              <a:pPr/>
              <a:t>23</a:t>
            </a:fld>
            <a:endParaRPr lang="en-US" dirty="0"/>
          </a:p>
        </p:txBody>
      </p:sp>
    </p:spTree>
    <p:extLst>
      <p:ext uri="{BB962C8B-B14F-4D97-AF65-F5344CB8AC3E}">
        <p14:creationId xmlns:p14="http://schemas.microsoft.com/office/powerpoint/2010/main" val="36431739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GS: Ground System.</a:t>
            </a:r>
          </a:p>
          <a:p>
            <a:r>
              <a:rPr lang="en-US" dirty="0" smtClean="0"/>
              <a:t>KF: Kalman filter</a:t>
            </a:r>
          </a:p>
          <a:p>
            <a:r>
              <a:rPr lang="en-US" dirty="0" smtClean="0"/>
              <a:t>RDP: Relative Detector</a:t>
            </a:r>
            <a:r>
              <a:rPr lang="en-US" baseline="0" dirty="0" smtClean="0"/>
              <a:t> Position.</a:t>
            </a:r>
          </a:p>
          <a:p>
            <a:r>
              <a:rPr lang="en-US" dirty="0" smtClean="0"/>
              <a:t>S/C: Space Craft.</a:t>
            </a:r>
          </a:p>
          <a:p>
            <a:r>
              <a:rPr lang="en-US" dirty="0" smtClean="0"/>
              <a:t>GNC: Guidance, Navigation, and Control.</a:t>
            </a:r>
          </a:p>
          <a:p>
            <a:r>
              <a:rPr lang="en-US" dirty="0" smtClean="0"/>
              <a:t>SSR: Swath-to-Swath Registration.</a:t>
            </a:r>
            <a:endParaRPr lang="en-US" dirty="0"/>
          </a:p>
        </p:txBody>
      </p:sp>
      <p:sp>
        <p:nvSpPr>
          <p:cNvPr id="4" name="Slide Number Placeholder 3"/>
          <p:cNvSpPr>
            <a:spLocks noGrp="1"/>
          </p:cNvSpPr>
          <p:nvPr>
            <p:ph type="sldNum" sz="quarter" idx="10"/>
          </p:nvPr>
        </p:nvSpPr>
        <p:spPr/>
        <p:txBody>
          <a:bodyPr/>
          <a:lstStyle/>
          <a:p>
            <a:fld id="{1303C173-D336-4429-BE64-F6CFCEA9010A}" type="slidenum">
              <a:rPr lang="en-US" smtClean="0"/>
              <a:pPr/>
              <a:t>24</a:t>
            </a:fld>
            <a:endParaRPr lang="en-US" dirty="0"/>
          </a:p>
        </p:txBody>
      </p:sp>
    </p:spTree>
    <p:extLst>
      <p:ext uri="{BB962C8B-B14F-4D97-AF65-F5344CB8AC3E}">
        <p14:creationId xmlns:p14="http://schemas.microsoft.com/office/powerpoint/2010/main" val="33513576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
        <p:nvSpPr>
          <p:cNvPr id="198" name="Shape 1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4000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
        <p:nvSpPr>
          <p:cNvPr id="198" name="Shape 1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4000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98" name="Shape 1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4000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98" name="Shape 1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4000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22612450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smtClean="0"/>
            </a:lvl1pPr>
          </a:lstStyle>
          <a:p>
            <a:r>
              <a:rPr lang="en-US" altLang="en-US" dirty="0" smtClean="0"/>
              <a:t>2/28/2017</a:t>
            </a:r>
            <a:endParaRPr lang="en-US" altLang="en-US" dirty="0"/>
          </a:p>
        </p:txBody>
      </p:sp>
      <p:sp>
        <p:nvSpPr>
          <p:cNvPr id="6" name="Slide Number Placeholder 5"/>
          <p:cNvSpPr>
            <a:spLocks noGrp="1"/>
          </p:cNvSpPr>
          <p:nvPr>
            <p:ph type="sldNum" sz="quarter" idx="12"/>
          </p:nvPr>
        </p:nvSpPr>
        <p:spPr/>
        <p:txBody>
          <a:bodyPr/>
          <a:lstStyle>
            <a:lvl1pPr>
              <a:defRPr/>
            </a:lvl1pPr>
          </a:lstStyle>
          <a:p>
            <a:fld id="{4AB52BE0-4CA4-4BD3-BC9F-B41F86E8D2EE}" type="slidenum">
              <a:rPr lang="en-US" altLang="en-US"/>
              <a:pPr/>
              <a:t>‹#›</a:t>
            </a:fld>
            <a:endParaRPr lang="en-US" altLang="en-US" dirty="0"/>
          </a:p>
        </p:txBody>
      </p:sp>
    </p:spTree>
    <p:extLst>
      <p:ext uri="{BB962C8B-B14F-4D97-AF65-F5344CB8AC3E}">
        <p14:creationId xmlns:p14="http://schemas.microsoft.com/office/powerpoint/2010/main" val="40909534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240632" y="6356350"/>
            <a:ext cx="914400" cy="365125"/>
          </a:xfrm>
        </p:spPr>
        <p:txBody>
          <a:bodyPr/>
          <a:lstStyle>
            <a:lvl1pPr>
              <a:defRPr smtClean="0"/>
            </a:lvl1pPr>
          </a:lstStyle>
          <a:p>
            <a:r>
              <a:rPr lang="en-US" altLang="en-US" dirty="0" smtClean="0"/>
              <a:t>2/28/2017</a:t>
            </a:r>
            <a:endParaRPr lang="en-US" altLang="en-US" dirty="0"/>
          </a:p>
        </p:txBody>
      </p:sp>
      <p:sp>
        <p:nvSpPr>
          <p:cNvPr id="6" name="Slide Number Placeholder 5"/>
          <p:cNvSpPr>
            <a:spLocks noGrp="1"/>
          </p:cNvSpPr>
          <p:nvPr>
            <p:ph type="sldNum" sz="quarter" idx="12"/>
          </p:nvPr>
        </p:nvSpPr>
        <p:spPr/>
        <p:txBody>
          <a:bodyPr/>
          <a:lstStyle>
            <a:lvl1pPr>
              <a:defRPr/>
            </a:lvl1pPr>
          </a:lstStyle>
          <a:p>
            <a:fld id="{615ADB79-25D6-47C0-AB51-22A13A0BBB50}" type="slidenum">
              <a:rPr lang="en-US" altLang="en-US"/>
              <a:pPr/>
              <a:t>‹#›</a:t>
            </a:fld>
            <a:endParaRPr lang="en-US" altLang="en-US" dirty="0"/>
          </a:p>
        </p:txBody>
      </p:sp>
    </p:spTree>
    <p:extLst>
      <p:ext uri="{BB962C8B-B14F-4D97-AF65-F5344CB8AC3E}">
        <p14:creationId xmlns:p14="http://schemas.microsoft.com/office/powerpoint/2010/main" val="228750494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smtClean="0"/>
            </a:lvl1pPr>
          </a:lstStyle>
          <a:p>
            <a:r>
              <a:rPr lang="en-US" altLang="en-US" dirty="0" smtClean="0"/>
              <a:t>2/28/2017</a:t>
            </a:r>
            <a:endParaRPr lang="en-US" altLang="en-US" dirty="0"/>
          </a:p>
        </p:txBody>
      </p:sp>
      <p:sp>
        <p:nvSpPr>
          <p:cNvPr id="4" name="Slide Number Placeholder 5"/>
          <p:cNvSpPr>
            <a:spLocks noGrp="1"/>
          </p:cNvSpPr>
          <p:nvPr>
            <p:ph type="sldNum" sz="quarter" idx="12"/>
          </p:nvPr>
        </p:nvSpPr>
        <p:spPr/>
        <p:txBody>
          <a:bodyPr/>
          <a:lstStyle>
            <a:lvl1pPr>
              <a:defRPr/>
            </a:lvl1pPr>
          </a:lstStyle>
          <a:p>
            <a:fld id="{3121078A-E944-47F9-B7BA-CEAF4D470424}" type="slidenum">
              <a:rPr lang="en-US" altLang="en-US"/>
              <a:pPr/>
              <a:t>‹#›</a:t>
            </a:fld>
            <a:endParaRPr lang="en-US" altLang="en-US" dirty="0"/>
          </a:p>
        </p:txBody>
      </p:sp>
    </p:spTree>
    <p:extLst>
      <p:ext uri="{BB962C8B-B14F-4D97-AF65-F5344CB8AC3E}">
        <p14:creationId xmlns:p14="http://schemas.microsoft.com/office/powerpoint/2010/main" val="416214638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le and two content">
    <p:spTree>
      <p:nvGrpSpPr>
        <p:cNvPr id="1" name=""/>
        <p:cNvGrpSpPr/>
        <p:nvPr/>
      </p:nvGrpSpPr>
      <p:grpSpPr>
        <a:xfrm>
          <a:off x="0" y="0"/>
          <a:ext cx="0" cy="0"/>
          <a:chOff x="0" y="0"/>
          <a:chExt cx="0" cy="0"/>
        </a:xfrm>
      </p:grpSpPr>
      <p:sp>
        <p:nvSpPr>
          <p:cNvPr id="5" name="Content Placeholder 7"/>
          <p:cNvSpPr>
            <a:spLocks noGrp="1"/>
          </p:cNvSpPr>
          <p:nvPr>
            <p:ph sz="quarter" idx="12"/>
          </p:nvPr>
        </p:nvSpPr>
        <p:spPr>
          <a:xfrm>
            <a:off x="4680523" y="958850"/>
            <a:ext cx="4111455" cy="5281613"/>
          </a:xfrm>
          <a:prstGeom prst="rect">
            <a:avLst/>
          </a:prstGeom>
        </p:spPr>
        <p:txBody>
          <a:bodyPr/>
          <a:lstStyle>
            <a:lvl1pPr marL="0" indent="0">
              <a:buNone/>
              <a:defRPr sz="2000" b="1">
                <a:latin typeface="Arial" panose="020B0604020202020204" pitchFamily="34" charset="0"/>
                <a:cs typeface="Arial" panose="020B0604020202020204" pitchFamily="34" charset="0"/>
              </a:defRPr>
            </a:lvl1pPr>
            <a:lvl2pPr marL="231775" indent="-231775">
              <a:buFont typeface="Arial" panose="020B0604020202020204" pitchFamily="34" charset="0"/>
              <a:buChar char="•"/>
              <a:defRPr sz="2000">
                <a:latin typeface="Arial" panose="020B0604020202020204" pitchFamily="34" charset="0"/>
                <a:cs typeface="Arial" panose="020B0604020202020204" pitchFamily="34" charset="0"/>
              </a:defRPr>
            </a:lvl2pPr>
            <a:lvl3pPr marL="457200" indent="-225425">
              <a:buFont typeface="Arial" panose="020B0604020202020204" pitchFamily="34" charset="0"/>
              <a:buChar char="‒"/>
              <a:defRPr sz="1800">
                <a:latin typeface="Arial" panose="020B0604020202020204" pitchFamily="34" charset="0"/>
                <a:cs typeface="Arial" panose="020B0604020202020204" pitchFamily="34" charset="0"/>
              </a:defRPr>
            </a:lvl3pPr>
            <a:lvl4pPr marL="688975" indent="-231775">
              <a:buFont typeface="Arial" panose="020B0604020202020204" pitchFamily="34" charset="0"/>
              <a:buChar char="•"/>
              <a:defRPr sz="1600">
                <a:latin typeface="Arial" panose="020B0604020202020204" pitchFamily="34" charset="0"/>
                <a:cs typeface="Arial" panose="020B0604020202020204" pitchFamily="34" charset="0"/>
              </a:defRPr>
            </a:lvl4pPr>
            <a:lvl5pPr marL="914400" indent="-225425">
              <a:buFont typeface="Arial" panose="020B0604020202020204" pitchFamily="34" charset="0"/>
              <a:buChar char="‒"/>
              <a:defRPr sz="1600">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1"/>
          <p:cNvSpPr>
            <a:spLocks noGrp="1"/>
          </p:cNvSpPr>
          <p:nvPr>
            <p:ph type="title" hasCustomPrompt="1"/>
          </p:nvPr>
        </p:nvSpPr>
        <p:spPr>
          <a:xfrm>
            <a:off x="353441" y="88777"/>
            <a:ext cx="6675120" cy="727969"/>
          </a:xfrm>
          <a:prstGeom prst="rect">
            <a:avLst/>
          </a:prstGeom>
        </p:spPr>
        <p:txBody>
          <a:bodyPr anchor="ctr">
            <a:normAutofit/>
          </a:bodyPr>
          <a:lstStyle>
            <a:lvl1pPr>
              <a:defRPr sz="2400" b="0">
                <a:solidFill>
                  <a:srgbClr val="CF102D"/>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10" name="Content Placeholder 7"/>
          <p:cNvSpPr>
            <a:spLocks noGrp="1"/>
          </p:cNvSpPr>
          <p:nvPr>
            <p:ph sz="quarter" idx="10"/>
          </p:nvPr>
        </p:nvSpPr>
        <p:spPr>
          <a:xfrm>
            <a:off x="354013" y="958850"/>
            <a:ext cx="4111455" cy="5281613"/>
          </a:xfrm>
          <a:prstGeom prst="rect">
            <a:avLst/>
          </a:prstGeom>
        </p:spPr>
        <p:txBody>
          <a:bodyPr/>
          <a:lstStyle>
            <a:lvl1pPr marL="0" indent="0">
              <a:buNone/>
              <a:defRPr sz="2000" b="1">
                <a:latin typeface="Arial" panose="020B0604020202020204" pitchFamily="34" charset="0"/>
                <a:cs typeface="Arial" panose="020B0604020202020204" pitchFamily="34" charset="0"/>
              </a:defRPr>
            </a:lvl1pPr>
            <a:lvl2pPr marL="231775" indent="-231775">
              <a:buFont typeface="Arial" panose="020B0604020202020204" pitchFamily="34" charset="0"/>
              <a:buChar char="•"/>
              <a:defRPr sz="2000">
                <a:latin typeface="Arial" panose="020B0604020202020204" pitchFamily="34" charset="0"/>
                <a:cs typeface="Arial" panose="020B0604020202020204" pitchFamily="34" charset="0"/>
              </a:defRPr>
            </a:lvl2pPr>
            <a:lvl3pPr marL="457200" indent="-225425">
              <a:buFont typeface="Arial" panose="020B0604020202020204" pitchFamily="34" charset="0"/>
              <a:buChar char="‒"/>
              <a:defRPr sz="1800">
                <a:latin typeface="Arial" panose="020B0604020202020204" pitchFamily="34" charset="0"/>
                <a:cs typeface="Arial" panose="020B0604020202020204" pitchFamily="34" charset="0"/>
              </a:defRPr>
            </a:lvl3pPr>
            <a:lvl4pPr marL="688975" indent="-231775">
              <a:buFont typeface="Arial" panose="020B0604020202020204" pitchFamily="34" charset="0"/>
              <a:buChar char="•"/>
              <a:defRPr sz="1600">
                <a:latin typeface="Arial" panose="020B0604020202020204" pitchFamily="34" charset="0"/>
                <a:cs typeface="Arial" panose="020B0604020202020204" pitchFamily="34" charset="0"/>
              </a:defRPr>
            </a:lvl4pPr>
            <a:lvl5pPr marL="914400" indent="-225425">
              <a:buFont typeface="Arial" panose="020B0604020202020204" pitchFamily="34" charset="0"/>
              <a:buChar char="‒"/>
              <a:defRPr sz="1600">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0132472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353441" y="88777"/>
            <a:ext cx="6675120" cy="727969"/>
          </a:xfrm>
          <a:prstGeom prst="rect">
            <a:avLst/>
          </a:prstGeom>
        </p:spPr>
        <p:txBody>
          <a:bodyPr anchor="ctr">
            <a:normAutofit/>
          </a:bodyPr>
          <a:lstStyle>
            <a:lvl1pPr>
              <a:defRPr sz="2400" b="0">
                <a:solidFill>
                  <a:srgbClr val="CF102D"/>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45166725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1564350" y="288575"/>
            <a:ext cx="5961300" cy="8537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FFFFFF"/>
              </a:buClr>
              <a:buFont typeface="Arial"/>
              <a:buNone/>
              <a:defRPr sz="2800" b="0" i="0" u="none" strike="noStrike" cap="none">
                <a:solidFill>
                  <a:srgbClr val="FFFFFF"/>
                </a:solidFill>
                <a:latin typeface="Arial"/>
                <a:ea typeface="Arial"/>
                <a:cs typeface="Arial"/>
                <a:sym typeface="Arial"/>
              </a:defRPr>
            </a:lvl1pPr>
            <a:lvl2pPr lvl="1" indent="0">
              <a:spcBef>
                <a:spcPts val="0"/>
              </a:spcBef>
              <a:buClr>
                <a:srgbClr val="FFFFFF"/>
              </a:buClr>
              <a:buFont typeface="Arial"/>
              <a:buNone/>
              <a:defRPr sz="2800">
                <a:solidFill>
                  <a:srgbClr val="FFFFFF"/>
                </a:solidFill>
              </a:defRPr>
            </a:lvl2pPr>
            <a:lvl3pPr lvl="2" indent="0">
              <a:spcBef>
                <a:spcPts val="0"/>
              </a:spcBef>
              <a:buClr>
                <a:srgbClr val="FFFFFF"/>
              </a:buClr>
              <a:buFont typeface="Arial"/>
              <a:buNone/>
              <a:defRPr sz="2800">
                <a:solidFill>
                  <a:srgbClr val="FFFFFF"/>
                </a:solidFill>
              </a:defRPr>
            </a:lvl3pPr>
            <a:lvl4pPr lvl="3" indent="0">
              <a:spcBef>
                <a:spcPts val="0"/>
              </a:spcBef>
              <a:buClr>
                <a:srgbClr val="FFFFFF"/>
              </a:buClr>
              <a:buFont typeface="Arial"/>
              <a:buNone/>
              <a:defRPr sz="2800">
                <a:solidFill>
                  <a:srgbClr val="FFFFFF"/>
                </a:solidFill>
              </a:defRPr>
            </a:lvl4pPr>
            <a:lvl5pPr lvl="4" indent="0">
              <a:spcBef>
                <a:spcPts val="0"/>
              </a:spcBef>
              <a:buClr>
                <a:srgbClr val="FFFFFF"/>
              </a:buClr>
              <a:buFont typeface="Arial"/>
              <a:buNone/>
              <a:defRPr sz="2800">
                <a:solidFill>
                  <a:srgbClr val="FFFFFF"/>
                </a:solidFill>
              </a:defRPr>
            </a:lvl5pPr>
            <a:lvl6pPr lvl="5" indent="0">
              <a:spcBef>
                <a:spcPts val="0"/>
              </a:spcBef>
              <a:buClr>
                <a:srgbClr val="FFFFFF"/>
              </a:buClr>
              <a:buFont typeface="Arial"/>
              <a:buNone/>
              <a:defRPr sz="2800">
                <a:solidFill>
                  <a:srgbClr val="FFFFFF"/>
                </a:solidFill>
              </a:defRPr>
            </a:lvl6pPr>
            <a:lvl7pPr lvl="6" indent="0">
              <a:spcBef>
                <a:spcPts val="0"/>
              </a:spcBef>
              <a:buClr>
                <a:srgbClr val="FFFFFF"/>
              </a:buClr>
              <a:buFont typeface="Arial"/>
              <a:buNone/>
              <a:defRPr sz="2800">
                <a:solidFill>
                  <a:srgbClr val="FFFFFF"/>
                </a:solidFill>
              </a:defRPr>
            </a:lvl7pPr>
            <a:lvl8pPr lvl="7" indent="0">
              <a:spcBef>
                <a:spcPts val="0"/>
              </a:spcBef>
              <a:buClr>
                <a:srgbClr val="FFFFFF"/>
              </a:buClr>
              <a:buFont typeface="Arial"/>
              <a:buNone/>
              <a:defRPr sz="2800">
                <a:solidFill>
                  <a:srgbClr val="FFFFFF"/>
                </a:solidFill>
              </a:defRPr>
            </a:lvl8pPr>
            <a:lvl9pPr lvl="8" indent="0">
              <a:spcBef>
                <a:spcPts val="0"/>
              </a:spcBef>
              <a:buClr>
                <a:srgbClr val="FFFFFF"/>
              </a:buClr>
              <a:buFont typeface="Arial"/>
              <a:buNone/>
              <a:defRPr sz="2800">
                <a:solidFill>
                  <a:srgbClr val="FFFFFF"/>
                </a:solidFill>
              </a:defRPr>
            </a:lvl9pPr>
          </a:lstStyle>
          <a:p>
            <a:endParaRPr/>
          </a:p>
        </p:txBody>
      </p:sp>
      <p:sp>
        <p:nvSpPr>
          <p:cNvPr id="15" name="Shape 15"/>
          <p:cNvSpPr txBox="1">
            <a:spLocks noGrp="1"/>
          </p:cNvSpPr>
          <p:nvPr>
            <p:ph type="body" idx="1"/>
          </p:nvPr>
        </p:nvSpPr>
        <p:spPr>
          <a:xfrm>
            <a:off x="311700" y="1536633"/>
            <a:ext cx="8520599" cy="4555199"/>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rgbClr val="FFFFFF"/>
              </a:buClr>
              <a:buFont typeface="Arial"/>
              <a:buNone/>
              <a:defRPr sz="1800" b="0" i="0" u="none" strike="noStrike" cap="none">
                <a:solidFill>
                  <a:srgbClr val="FFFFFF"/>
                </a:solidFill>
                <a:latin typeface="Arial"/>
                <a:ea typeface="Arial"/>
                <a:cs typeface="Arial"/>
                <a:sym typeface="Arial"/>
              </a:defRPr>
            </a:lvl1pPr>
            <a:lvl2pPr marL="457200" marR="0" lvl="1"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2pPr>
            <a:lvl3pPr marL="914400" marR="0" lvl="2"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3pPr>
            <a:lvl4pPr marL="1371600" marR="0" lvl="3"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4pPr>
            <a:lvl5pPr marL="1828800" marR="0" lvl="4"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5pPr>
            <a:lvl6pPr marL="2286000" marR="0" lvl="5"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6pPr>
            <a:lvl7pPr marL="2743200" marR="0" lvl="6"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7pPr>
            <a:lvl8pPr marL="3200400" marR="0" lvl="7"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8pPr>
            <a:lvl9pPr marL="3657600" marR="0" lvl="8"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9pPr>
          </a:lstStyle>
          <a:p>
            <a:endParaRPr/>
          </a:p>
        </p:txBody>
      </p:sp>
      <p:sp>
        <p:nvSpPr>
          <p:cNvPr id="16" name="Shape 16"/>
          <p:cNvSpPr txBox="1">
            <a:spLocks noGrp="1"/>
          </p:cNvSpPr>
          <p:nvPr>
            <p:ph type="sldNum" idx="12"/>
          </p:nvPr>
        </p:nvSpPr>
        <p:spPr>
          <a:xfrm>
            <a:off x="8472457" y="6217621"/>
            <a:ext cx="548699" cy="52469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r>
              <a:rPr lang="en-US" altLang="en-US" dirty="0" smtClean="0"/>
              <a:t>2/28/2017</a:t>
            </a:r>
            <a:endParaRPr lang="en-US" altLang="en-US" dirty="0"/>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r>
              <a:rPr lang="en-US" dirty="0" smtClean="0"/>
              <a:t>These GOES-16 data are preliminary, non-operational data and are undergoing testing. </a:t>
            </a:r>
          </a:p>
          <a:p>
            <a:pPr>
              <a:defRPr/>
            </a:pPr>
            <a:r>
              <a:rPr lang="en-US" dirty="0" smtClean="0"/>
              <a:t>Users bear all responsibility for inspecting the data prior to use and for the manner in which the data are utilized.</a:t>
            </a:r>
            <a:endParaRPr lang="en-US" dirty="0"/>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a:pPr/>
              <a:t>‹#›</a:t>
            </a:fld>
            <a:endParaRPr lang="en-US" altLang="en-US" dirty="0"/>
          </a:p>
        </p:txBody>
      </p:sp>
    </p:spTree>
    <p:extLst>
      <p:ext uri="{BB962C8B-B14F-4D97-AF65-F5344CB8AC3E}">
        <p14:creationId xmlns:p14="http://schemas.microsoft.com/office/powerpoint/2010/main" val="70036484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Lst>
  <p:timing>
    <p:tnLst>
      <p:par>
        <p:cTn id="1" dur="indefinite" restart="never" nodeType="tmRoot"/>
      </p:par>
    </p:tnLst>
  </p:timing>
  <p:hf hd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3.xml"/><Relationship Id="rId4" Type="http://schemas.openxmlformats.org/officeDocument/2006/relationships/image" Target="../media/image9.jpeg"/></Relationships>
</file>

<file path=ppt/slides/_rels/slide2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25.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4.jpeg"/><Relationship Id="rId5" Type="http://schemas.openxmlformats.org/officeDocument/2006/relationships/image" Target="../media/image23.wmf"/><Relationship Id="rId4" Type="http://schemas.openxmlformats.org/officeDocument/2006/relationships/oleObject" Target="../embeddings/oleObject1.bin"/></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3" Type="http://schemas.openxmlformats.org/officeDocument/2006/relationships/hyperlink" Target="http://rammb.cira.colostate.edu/templates/loop_directory.asp?data_folder=dev/lindsey/loops/9mar17_band13&amp;image_width=1020&amp;image_height=720&amp;loop_speed_ms=50"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jpeg"/></Relationships>
</file>

<file path=ppt/slides/_rels/slide39.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34.jpeg"/><Relationship Id="rId5" Type="http://schemas.openxmlformats.org/officeDocument/2006/relationships/image" Target="../media/image23.wmf"/><Relationship Id="rId4" Type="http://schemas.openxmlformats.org/officeDocument/2006/relationships/oleObject" Target="../embeddings/oleObject2.bin"/></Relationships>
</file>

<file path=ppt/slides/_rels/slide4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png"/></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gif"/></Relationships>
</file>

<file path=ppt/slides/_rels/slide4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48.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67.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jpe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5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5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75.png"/><Relationship Id="rId4" Type="http://schemas.openxmlformats.org/officeDocument/2006/relationships/image" Target="../media/image74.png"/></Relationships>
</file>

<file path=ppt/slides/_rels/slide5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3.xml"/><Relationship Id="rId4" Type="http://schemas.openxmlformats.org/officeDocument/2006/relationships/image" Target="../media/image78.png"/></Relationships>
</file>

<file path=ppt/slides/_rels/slide5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3.xml"/><Relationship Id="rId4" Type="http://schemas.openxmlformats.org/officeDocument/2006/relationships/image" Target="../media/image8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2.jpe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83.jpe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3.xml"/><Relationship Id="rId4" Type="http://schemas.openxmlformats.org/officeDocument/2006/relationships/image" Target="../media/image9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35205"/>
            <a:ext cx="7772400" cy="1765245"/>
          </a:xfrm>
        </p:spPr>
        <p:txBody>
          <a:bodyPr>
            <a:normAutofit fontScale="90000"/>
          </a:bodyPr>
          <a:lstStyle/>
          <a:p>
            <a:r>
              <a:rPr lang="en-US" sz="2700" dirty="0" smtClean="0"/>
              <a:t>Peer Stakeholder-Product Validation Review (PS-PVR) </a:t>
            </a:r>
            <a:br>
              <a:rPr lang="en-US" sz="2700" dirty="0" smtClean="0"/>
            </a:br>
            <a:r>
              <a:rPr lang="en-US" sz="5400" dirty="0" smtClean="0"/>
              <a:t>For the Provisional Maturity of GOES-16 ABI L1b Products</a:t>
            </a:r>
            <a:endParaRPr lang="en-US" sz="5400" dirty="0"/>
          </a:p>
        </p:txBody>
      </p:sp>
      <p:sp>
        <p:nvSpPr>
          <p:cNvPr id="3" name="Subtitle 2"/>
          <p:cNvSpPr>
            <a:spLocks noGrp="1"/>
          </p:cNvSpPr>
          <p:nvPr>
            <p:ph type="subTitle" idx="1"/>
          </p:nvPr>
        </p:nvSpPr>
        <p:spPr/>
        <p:txBody>
          <a:bodyPr>
            <a:normAutofit fontScale="70000" lnSpcReduction="20000"/>
          </a:bodyPr>
          <a:lstStyle/>
          <a:p>
            <a:r>
              <a:rPr lang="en-US" dirty="0" smtClean="0">
                <a:solidFill>
                  <a:srgbClr val="FFFF00"/>
                </a:solidFill>
              </a:rPr>
              <a:t>June 1, 2017</a:t>
            </a:r>
          </a:p>
          <a:p>
            <a:r>
              <a:rPr lang="en-US" dirty="0" smtClean="0">
                <a:solidFill>
                  <a:srgbClr val="FFFF00"/>
                </a:solidFill>
              </a:rPr>
              <a:t>GOES-R Calibration Working Group (CWG)</a:t>
            </a:r>
          </a:p>
          <a:p>
            <a:endParaRPr lang="en-US" dirty="0" smtClean="0"/>
          </a:p>
          <a:p>
            <a:r>
              <a:rPr lang="en-US" dirty="0" smtClean="0"/>
              <a:t>B. Efremova, R. Iacovazzi, V. Kondratovich, </a:t>
            </a:r>
          </a:p>
          <a:p>
            <a:r>
              <a:rPr lang="en-US" dirty="0" smtClean="0"/>
              <a:t>H. Qian, X. Shao, </a:t>
            </a:r>
            <a:r>
              <a:rPr lang="en-US" u="sng" dirty="0" smtClean="0"/>
              <a:t>X. Wu</a:t>
            </a:r>
            <a:r>
              <a:rPr lang="en-US" dirty="0" smtClean="0"/>
              <a:t>, H. Yoo, F. Yu, L. Zhu</a:t>
            </a:r>
          </a:p>
          <a:p>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Path to Provisional – PLPT</a:t>
            </a:r>
            <a:endParaRPr lang="en-US" b="1" dirty="0"/>
          </a:p>
        </p:txBody>
      </p:sp>
      <p:sp>
        <p:nvSpPr>
          <p:cNvPr id="3" name="Content Placeholder 2"/>
          <p:cNvSpPr>
            <a:spLocks noGrp="1"/>
          </p:cNvSpPr>
          <p:nvPr>
            <p:ph idx="1"/>
          </p:nvPr>
        </p:nvSpPr>
        <p:spPr>
          <a:xfrm>
            <a:off x="457200" y="1465262"/>
            <a:ext cx="8229600" cy="5087937"/>
          </a:xfrm>
        </p:spPr>
        <p:txBody>
          <a:bodyPr>
            <a:normAutofit fontScale="77500" lnSpcReduction="20000"/>
          </a:bodyPr>
          <a:lstStyle/>
          <a:p>
            <a:pPr marL="461963" indent="-461963"/>
            <a:r>
              <a:rPr lang="en-US" dirty="0" smtClean="0"/>
              <a:t>Types of PLPT:</a:t>
            </a:r>
          </a:p>
          <a:p>
            <a:pPr marL="914400" lvl="1" indent="-452438"/>
            <a:r>
              <a:rPr lang="en-US" dirty="0" smtClean="0"/>
              <a:t>Definitive, once for all.</a:t>
            </a:r>
          </a:p>
          <a:p>
            <a:pPr marL="914400" lvl="1" indent="-452438"/>
            <a:r>
              <a:rPr lang="en-US" dirty="0" smtClean="0"/>
              <a:t>Continuous, with interim reports at Provisional and Full Validation.</a:t>
            </a:r>
          </a:p>
          <a:p>
            <a:pPr marL="914400" lvl="1" indent="-452438"/>
            <a:r>
              <a:rPr lang="en-US" dirty="0" smtClean="0"/>
              <a:t>Data collection before Handover and data analysis afterward.</a:t>
            </a:r>
          </a:p>
          <a:p>
            <a:pPr marL="461963" indent="-461963"/>
            <a:r>
              <a:rPr lang="en-US" dirty="0" smtClean="0"/>
              <a:t>Summary of Status:</a:t>
            </a:r>
          </a:p>
          <a:p>
            <a:pPr marL="862013" lvl="1" indent="-461963"/>
            <a:r>
              <a:rPr lang="en-US" dirty="0" smtClean="0"/>
              <a:t>Individually, PLPTs are at various stage toward final completion.</a:t>
            </a:r>
          </a:p>
          <a:p>
            <a:pPr marL="862013" lvl="1" indent="-461963"/>
            <a:r>
              <a:rPr lang="en-US" dirty="0" smtClean="0"/>
              <a:t>Collectively, PLPTs are adequate to support Provisional PS-PVR.</a:t>
            </a:r>
          </a:p>
          <a:p>
            <a:pPr marL="461963" indent="-461963"/>
            <a:r>
              <a:rPr lang="en-US" dirty="0" smtClean="0"/>
              <a:t>Difference from Post-Launch Acceptance Review (PLAR)</a:t>
            </a:r>
          </a:p>
          <a:p>
            <a:pPr marL="862013" lvl="1" indent="-461963"/>
            <a:r>
              <a:rPr lang="en-US" dirty="0" smtClean="0"/>
              <a:t>Performance of ABI instrument, tend to use the better L1B data from Post Launch Enhanced Image And Data Evaluation System (PLEIADES)</a:t>
            </a:r>
          </a:p>
          <a:p>
            <a:pPr marL="862013" lvl="1" indent="-461963"/>
            <a:r>
              <a:rPr lang="en-US" dirty="0" smtClean="0"/>
              <a:t>Quality of ABI L1B data, tend to routinely use all data from Ground System (GS)</a:t>
            </a:r>
          </a:p>
          <a:p>
            <a:pPr marL="461963" indent="-461963"/>
            <a:r>
              <a:rPr lang="en-US" dirty="0" smtClean="0"/>
              <a:t>Well documented.  Will discuss in detail at request.</a:t>
            </a:r>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10</a:t>
            </a:fld>
            <a:endParaRPr lang="en-US" alt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Path to Provisional – PLPT</a:t>
            </a:r>
            <a:endParaRPr lang="en-US" dirty="0"/>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11</a:t>
            </a:fld>
            <a:endParaRPr lang="en-US" altLang="en-US" dirty="0"/>
          </a:p>
        </p:txBody>
      </p:sp>
      <p:graphicFrame>
        <p:nvGraphicFramePr>
          <p:cNvPr id="6" name="Content Placeholder 7"/>
          <p:cNvGraphicFramePr>
            <a:graphicFrameLocks noGrp="1"/>
          </p:cNvGraphicFramePr>
          <p:nvPr>
            <p:ph idx="1"/>
          </p:nvPr>
        </p:nvGraphicFramePr>
        <p:xfrm>
          <a:off x="457200" y="1142995"/>
          <a:ext cx="8229600" cy="5486412"/>
        </p:xfrm>
        <a:graphic>
          <a:graphicData uri="http://schemas.openxmlformats.org/drawingml/2006/table">
            <a:tbl>
              <a:tblPr firstRow="1" bandRow="1">
                <a:tableStyleId>{5C22544A-7EE6-4342-B048-85BDC9FD1C3A}</a:tableStyleId>
              </a:tblPr>
              <a:tblGrid>
                <a:gridCol w="1645920"/>
                <a:gridCol w="3291840"/>
                <a:gridCol w="1645920"/>
                <a:gridCol w="1645920"/>
              </a:tblGrid>
              <a:tr h="382772">
                <a:tc>
                  <a:txBody>
                    <a:bodyPr/>
                    <a:lstStyle/>
                    <a:p>
                      <a:pPr marL="0" algn="ctr" fontAlgn="b">
                        <a:lnSpc>
                          <a:spcPct val="100000"/>
                        </a:lnSpc>
                        <a:spcBef>
                          <a:spcPts val="0"/>
                        </a:spcBef>
                        <a:spcAft>
                          <a:spcPts val="0"/>
                        </a:spcAft>
                      </a:pPr>
                      <a:r>
                        <a:rPr lang="en-US" sz="1400" b="1" i="0" u="none" strike="noStrike" dirty="0">
                          <a:solidFill>
                            <a:srgbClr val="000000"/>
                          </a:solidFill>
                          <a:latin typeface="Times New Roman"/>
                        </a:rPr>
                        <a:t>Test ID</a:t>
                      </a:r>
                    </a:p>
                  </a:txBody>
                  <a:tcPr marL="9525" marR="9525" marT="9525" marB="0" anchor="ctr"/>
                </a:tc>
                <a:tc>
                  <a:txBody>
                    <a:bodyPr/>
                    <a:lstStyle/>
                    <a:p>
                      <a:pPr marL="0" algn="ctr" fontAlgn="b">
                        <a:lnSpc>
                          <a:spcPct val="100000"/>
                        </a:lnSpc>
                        <a:spcBef>
                          <a:spcPts val="0"/>
                        </a:spcBef>
                        <a:spcAft>
                          <a:spcPts val="0"/>
                        </a:spcAft>
                      </a:pPr>
                      <a:r>
                        <a:rPr lang="en-US" sz="1400" b="1" i="0" u="none" strike="noStrike" dirty="0">
                          <a:solidFill>
                            <a:srgbClr val="000000"/>
                          </a:solidFill>
                          <a:latin typeface="Times New Roman"/>
                        </a:rPr>
                        <a:t>Short Title</a:t>
                      </a:r>
                    </a:p>
                  </a:txBody>
                  <a:tcPr marL="9525" marR="9525" marT="9525" marB="0" anchor="ctr"/>
                </a:tc>
                <a:tc>
                  <a:txBody>
                    <a:bodyPr/>
                    <a:lstStyle/>
                    <a:p>
                      <a:pPr marL="0" algn="ctr" fontAlgn="b">
                        <a:lnSpc>
                          <a:spcPct val="100000"/>
                        </a:lnSpc>
                        <a:spcBef>
                          <a:spcPts val="0"/>
                        </a:spcBef>
                        <a:spcAft>
                          <a:spcPts val="0"/>
                        </a:spcAft>
                      </a:pPr>
                      <a:r>
                        <a:rPr lang="en-US" sz="1400" b="1" i="0" u="none" strike="noStrike" dirty="0" smtClean="0">
                          <a:solidFill>
                            <a:srgbClr val="000000"/>
                          </a:solidFill>
                          <a:latin typeface="Times New Roman"/>
                        </a:rPr>
                        <a:t>Lead</a:t>
                      </a:r>
                      <a:endParaRPr lang="en-US" sz="1400" b="1" i="0" u="none" strike="noStrike" dirty="0">
                        <a:solidFill>
                          <a:srgbClr val="000000"/>
                        </a:solidFill>
                        <a:latin typeface="Times New Roman"/>
                      </a:endParaRPr>
                    </a:p>
                  </a:txBody>
                  <a:tcPr marL="9525" marR="9525" marT="9525" marB="0" anchor="ctr"/>
                </a:tc>
                <a:tc>
                  <a:txBody>
                    <a:bodyPr/>
                    <a:lstStyle/>
                    <a:p>
                      <a:pPr marL="0" algn="ctr" fontAlgn="b">
                        <a:lnSpc>
                          <a:spcPct val="100000"/>
                        </a:lnSpc>
                        <a:spcBef>
                          <a:spcPts val="0"/>
                        </a:spcBef>
                        <a:spcAft>
                          <a:spcPts val="0"/>
                        </a:spcAft>
                      </a:pPr>
                      <a:r>
                        <a:rPr lang="en-US" sz="1400" b="1" i="0" u="none" strike="noStrike" dirty="0" smtClean="0">
                          <a:solidFill>
                            <a:srgbClr val="000000"/>
                          </a:solidFill>
                          <a:latin typeface="Times New Roman"/>
                        </a:rPr>
                        <a:t>Status</a:t>
                      </a:r>
                      <a:endParaRPr lang="en-US" sz="1400" b="1" i="0" u="none" strike="noStrike" dirty="0">
                        <a:solidFill>
                          <a:srgbClr val="000000"/>
                        </a:solidFill>
                        <a:latin typeface="Times New Roman"/>
                      </a:endParaRPr>
                    </a:p>
                  </a:txBody>
                  <a:tcPr marL="9525" marR="9525" marT="9525" marB="0" anchor="ctr"/>
                </a:tc>
              </a:tr>
              <a:tr h="255182">
                <a:tc>
                  <a:txBody>
                    <a:bodyPr/>
                    <a:lstStyle/>
                    <a:p>
                      <a:pPr marL="0" algn="ctr" fontAlgn="ctr">
                        <a:lnSpc>
                          <a:spcPct val="100000"/>
                        </a:lnSpc>
                        <a:spcBef>
                          <a:spcPts val="0"/>
                        </a:spcBef>
                        <a:spcAft>
                          <a:spcPts val="0"/>
                        </a:spcAft>
                      </a:pPr>
                      <a:r>
                        <a:rPr lang="en-US" sz="1400" b="0" i="0" u="none" strike="noStrike" dirty="0">
                          <a:solidFill>
                            <a:srgbClr val="000000"/>
                          </a:solidFill>
                          <a:latin typeface="Times New Roman"/>
                        </a:rPr>
                        <a:t>ABI-L1b-PLPT-001</a:t>
                      </a:r>
                    </a:p>
                  </a:txBody>
                  <a:tcPr marL="9525" marR="9525" marT="9525" marB="0" anchor="ctr"/>
                </a:tc>
                <a:tc>
                  <a:txBody>
                    <a:bodyPr/>
                    <a:lstStyle/>
                    <a:p>
                      <a:pPr marL="0" algn="ctr" fontAlgn="ctr">
                        <a:lnSpc>
                          <a:spcPct val="100000"/>
                        </a:lnSpc>
                        <a:spcBef>
                          <a:spcPts val="0"/>
                        </a:spcBef>
                        <a:spcAft>
                          <a:spcPts val="0"/>
                        </a:spcAft>
                      </a:pPr>
                      <a:r>
                        <a:rPr lang="en-US" sz="1400" b="0" i="0" u="none" strike="noStrike" dirty="0">
                          <a:solidFill>
                            <a:srgbClr val="FF0000"/>
                          </a:solidFill>
                          <a:latin typeface="Times New Roman"/>
                        </a:rPr>
                        <a:t>IR Validation IASI </a:t>
                      </a:r>
                      <a:r>
                        <a:rPr lang="en-US" sz="1400" b="0" i="0" u="none" strike="noStrike" dirty="0" err="1" smtClean="0">
                          <a:solidFill>
                            <a:srgbClr val="FF0000"/>
                          </a:solidFill>
                          <a:latin typeface="Times New Roman"/>
                        </a:rPr>
                        <a:t>CrIS</a:t>
                      </a:r>
                      <a:endParaRPr lang="en-US" sz="1400" b="0" i="0" u="none" strike="noStrike" dirty="0">
                        <a:solidFill>
                          <a:srgbClr val="FF0000"/>
                        </a:solidFill>
                        <a:latin typeface="Times New Roman"/>
                      </a:endParaRPr>
                    </a:p>
                  </a:txBody>
                  <a:tcPr marL="9525" marR="9525" marT="9525" marB="0" anchor="ctr"/>
                </a:tc>
                <a:tc>
                  <a:txBody>
                    <a:bodyPr/>
                    <a:lstStyle/>
                    <a:p>
                      <a:pPr marL="0" algn="ctr" fontAlgn="ctr">
                        <a:lnSpc>
                          <a:spcPct val="100000"/>
                        </a:lnSpc>
                        <a:spcBef>
                          <a:spcPts val="0"/>
                        </a:spcBef>
                        <a:spcAft>
                          <a:spcPts val="0"/>
                        </a:spcAft>
                      </a:pPr>
                      <a:r>
                        <a:rPr lang="en-US" sz="1400" b="0" i="0" u="none" strike="noStrike" dirty="0" smtClean="0">
                          <a:solidFill>
                            <a:schemeClr val="tx1"/>
                          </a:solidFill>
                          <a:latin typeface="Times New Roman"/>
                        </a:rPr>
                        <a:t>Yu</a:t>
                      </a:r>
                      <a:endParaRPr lang="en-US" sz="1400" b="0" i="0" u="none" strike="noStrike" dirty="0">
                        <a:solidFill>
                          <a:schemeClr val="tx1"/>
                        </a:solidFill>
                        <a:latin typeface="Times New Roman"/>
                      </a:endParaRPr>
                    </a:p>
                  </a:txBody>
                  <a:tcPr marL="9525" marR="9525" marT="9525" marB="0" anchor="ctr"/>
                </a:tc>
                <a:tc>
                  <a:txBody>
                    <a:bodyPr/>
                    <a:lstStyle/>
                    <a:p>
                      <a:pPr marL="0" algn="ctr" fontAlgn="ctr">
                        <a:lnSpc>
                          <a:spcPct val="100000"/>
                        </a:lnSpc>
                        <a:spcBef>
                          <a:spcPts val="0"/>
                        </a:spcBef>
                        <a:spcAft>
                          <a:spcPts val="0"/>
                        </a:spcAft>
                      </a:pPr>
                      <a:r>
                        <a:rPr lang="en-US" sz="1400" b="1" i="0" u="none" strike="noStrike" dirty="0" smtClean="0">
                          <a:solidFill>
                            <a:srgbClr val="0070C0"/>
                          </a:solidFill>
                          <a:latin typeface="Times New Roman"/>
                        </a:rPr>
                        <a:t>On Schedule</a:t>
                      </a:r>
                      <a:endParaRPr lang="en-US" sz="1400" b="1" i="0" u="none" strike="noStrike" dirty="0">
                        <a:solidFill>
                          <a:srgbClr val="0070C0"/>
                        </a:solidFill>
                        <a:latin typeface="Times New Roman"/>
                      </a:endParaRPr>
                    </a:p>
                  </a:txBody>
                  <a:tcPr marL="9525" marR="9525" marT="9525" marB="0" anchor="ctr"/>
                </a:tc>
              </a:tr>
              <a:tr h="255182">
                <a:tc>
                  <a:txBody>
                    <a:bodyPr/>
                    <a:lstStyle/>
                    <a:p>
                      <a:pPr marL="0" algn="ctr" fontAlgn="ctr">
                        <a:lnSpc>
                          <a:spcPct val="100000"/>
                        </a:lnSpc>
                        <a:spcBef>
                          <a:spcPts val="0"/>
                        </a:spcBef>
                        <a:spcAft>
                          <a:spcPts val="0"/>
                        </a:spcAft>
                      </a:pPr>
                      <a:r>
                        <a:rPr lang="en-US" sz="1400" b="0" i="0" u="none" strike="noStrike" dirty="0">
                          <a:solidFill>
                            <a:srgbClr val="000000"/>
                          </a:solidFill>
                          <a:latin typeface="Times New Roman"/>
                        </a:rPr>
                        <a:t>ABI-L1b-PLPT-002</a:t>
                      </a:r>
                    </a:p>
                  </a:txBody>
                  <a:tcPr marL="9525" marR="9525" marT="9525" marB="0" anchor="ctr"/>
                </a:tc>
                <a:tc>
                  <a:txBody>
                    <a:bodyPr/>
                    <a:lstStyle/>
                    <a:p>
                      <a:pPr marL="0" algn="ctr" fontAlgn="ctr">
                        <a:lnSpc>
                          <a:spcPct val="100000"/>
                        </a:lnSpc>
                        <a:spcBef>
                          <a:spcPts val="0"/>
                        </a:spcBef>
                        <a:spcAft>
                          <a:spcPts val="0"/>
                        </a:spcAft>
                      </a:pPr>
                      <a:r>
                        <a:rPr lang="en-US" sz="1400" b="0" i="0" u="none" strike="noStrike" dirty="0">
                          <a:solidFill>
                            <a:srgbClr val="000000"/>
                          </a:solidFill>
                          <a:latin typeface="Times New Roman"/>
                        </a:rPr>
                        <a:t>IR Validation CRTM</a:t>
                      </a:r>
                    </a:p>
                  </a:txBody>
                  <a:tcPr marL="9525" marR="9525" marT="9525" marB="0" anchor="ctr"/>
                </a:tc>
                <a:tc>
                  <a:txBody>
                    <a:bodyPr/>
                    <a:lstStyle/>
                    <a:p>
                      <a:pPr marL="0" algn="ctr" fontAlgn="ctr">
                        <a:lnSpc>
                          <a:spcPct val="100000"/>
                        </a:lnSpc>
                        <a:spcBef>
                          <a:spcPts val="0"/>
                        </a:spcBef>
                        <a:spcAft>
                          <a:spcPts val="0"/>
                        </a:spcAft>
                      </a:pPr>
                      <a:r>
                        <a:rPr lang="en-US" sz="1400" b="0" i="0" u="none" strike="noStrike" dirty="0" smtClean="0">
                          <a:solidFill>
                            <a:schemeClr val="tx1"/>
                          </a:solidFill>
                          <a:latin typeface="Times New Roman"/>
                        </a:rPr>
                        <a:t>Efremova/Qian</a:t>
                      </a:r>
                      <a:endParaRPr lang="en-US" sz="1400" b="0" i="0" u="none" strike="noStrike" dirty="0">
                        <a:solidFill>
                          <a:schemeClr val="tx1"/>
                        </a:solidFill>
                        <a:latin typeface="Times New Roman"/>
                      </a:endParaRPr>
                    </a:p>
                  </a:txBody>
                  <a:tcPr marL="9525" marR="9525" marT="9525" marB="0" anchor="ctr"/>
                </a:tc>
                <a:tc>
                  <a:txBody>
                    <a:bodyPr/>
                    <a:lstStyle/>
                    <a:p>
                      <a:pPr marL="0" algn="ctr" fontAlgn="ctr">
                        <a:lnSpc>
                          <a:spcPct val="100000"/>
                        </a:lnSpc>
                        <a:spcBef>
                          <a:spcPts val="0"/>
                        </a:spcBef>
                        <a:spcAft>
                          <a:spcPts val="0"/>
                        </a:spcAft>
                      </a:pPr>
                      <a:r>
                        <a:rPr lang="en-US" sz="1400" b="1" i="0" u="none" strike="noStrike" dirty="0" smtClean="0">
                          <a:solidFill>
                            <a:srgbClr val="0070C0"/>
                          </a:solidFill>
                          <a:latin typeface="Times New Roman"/>
                        </a:rPr>
                        <a:t>On Schedule</a:t>
                      </a:r>
                      <a:endParaRPr lang="en-US" sz="1400" b="1" i="0" u="none" strike="noStrike" dirty="0">
                        <a:solidFill>
                          <a:srgbClr val="0070C0"/>
                        </a:solidFill>
                        <a:latin typeface="Times New Roman"/>
                      </a:endParaRPr>
                    </a:p>
                  </a:txBody>
                  <a:tcPr marL="9525" marR="9525" marT="9525" marB="0" anchor="ctr"/>
                </a:tc>
              </a:tr>
              <a:tr h="255182">
                <a:tc>
                  <a:txBody>
                    <a:bodyPr/>
                    <a:lstStyle/>
                    <a:p>
                      <a:pPr marL="0" algn="ctr" fontAlgn="ctr">
                        <a:lnSpc>
                          <a:spcPct val="100000"/>
                        </a:lnSpc>
                        <a:spcBef>
                          <a:spcPts val="0"/>
                        </a:spcBef>
                        <a:spcAft>
                          <a:spcPts val="0"/>
                        </a:spcAft>
                      </a:pPr>
                      <a:r>
                        <a:rPr lang="en-US" sz="1400" b="0" i="0" u="none" strike="noStrike" dirty="0">
                          <a:solidFill>
                            <a:srgbClr val="000000"/>
                          </a:solidFill>
                          <a:latin typeface="Times New Roman"/>
                        </a:rPr>
                        <a:t>ABI-L1b-PLPT-003</a:t>
                      </a:r>
                    </a:p>
                  </a:txBody>
                  <a:tcPr marL="9525" marR="9525" marT="9525" marB="0" anchor="ctr"/>
                </a:tc>
                <a:tc>
                  <a:txBody>
                    <a:bodyPr/>
                    <a:lstStyle/>
                    <a:p>
                      <a:pPr marL="0" algn="ctr" fontAlgn="ctr">
                        <a:lnSpc>
                          <a:spcPct val="100000"/>
                        </a:lnSpc>
                        <a:spcBef>
                          <a:spcPts val="0"/>
                        </a:spcBef>
                        <a:spcAft>
                          <a:spcPts val="0"/>
                        </a:spcAft>
                      </a:pPr>
                      <a:r>
                        <a:rPr lang="en-US" sz="1400" b="0" i="0" u="none" strike="noStrike" dirty="0">
                          <a:solidFill>
                            <a:srgbClr val="000000"/>
                          </a:solidFill>
                          <a:latin typeface="Times New Roman"/>
                        </a:rPr>
                        <a:t>ZRDQ Performance</a:t>
                      </a:r>
                    </a:p>
                  </a:txBody>
                  <a:tcPr marL="9525" marR="9525" marT="9525" marB="0" anchor="ctr"/>
                </a:tc>
                <a:tc>
                  <a:txBody>
                    <a:bodyPr/>
                    <a:lstStyle/>
                    <a:p>
                      <a:pPr marL="0" algn="ctr" fontAlgn="ctr">
                        <a:lnSpc>
                          <a:spcPct val="100000"/>
                        </a:lnSpc>
                        <a:spcBef>
                          <a:spcPts val="0"/>
                        </a:spcBef>
                        <a:spcAft>
                          <a:spcPts val="0"/>
                        </a:spcAft>
                      </a:pPr>
                      <a:r>
                        <a:rPr lang="en-US" sz="1400" b="0" i="0" u="none" strike="noStrike" dirty="0" smtClean="0">
                          <a:solidFill>
                            <a:schemeClr val="tx1"/>
                          </a:solidFill>
                          <a:latin typeface="Times New Roman"/>
                        </a:rPr>
                        <a:t>Shao</a:t>
                      </a:r>
                      <a:endParaRPr lang="en-US" sz="1400" b="0" i="0" u="none" strike="noStrike" dirty="0">
                        <a:solidFill>
                          <a:schemeClr val="tx1"/>
                        </a:solidFill>
                        <a:latin typeface="Times New Roman"/>
                      </a:endParaRPr>
                    </a:p>
                  </a:txBody>
                  <a:tcPr marL="9525" marR="9525" marT="9525" marB="0" anchor="ctr"/>
                </a:tc>
                <a:tc>
                  <a:txBody>
                    <a:bodyPr/>
                    <a:lstStyle/>
                    <a:p>
                      <a:pPr marL="0" algn="ctr" fontAlgn="ctr">
                        <a:lnSpc>
                          <a:spcPct val="100000"/>
                        </a:lnSpc>
                        <a:spcBef>
                          <a:spcPts val="0"/>
                        </a:spcBef>
                        <a:spcAft>
                          <a:spcPts val="0"/>
                        </a:spcAft>
                      </a:pPr>
                      <a:r>
                        <a:rPr lang="en-US" sz="1400" b="1" i="0" u="none" strike="noStrike" dirty="0" smtClean="0">
                          <a:solidFill>
                            <a:srgbClr val="0070C0"/>
                          </a:solidFill>
                          <a:latin typeface="Times New Roman"/>
                        </a:rPr>
                        <a:t>On Schedule</a:t>
                      </a:r>
                      <a:endParaRPr lang="en-US" sz="1400" b="1" i="0" u="none" strike="noStrike" dirty="0">
                        <a:solidFill>
                          <a:srgbClr val="0070C0"/>
                        </a:solidFill>
                        <a:latin typeface="Times New Roman"/>
                      </a:endParaRPr>
                    </a:p>
                  </a:txBody>
                  <a:tcPr marL="9525" marR="9525" marT="9525" marB="0" anchor="ctr"/>
                </a:tc>
              </a:tr>
              <a:tr h="255182">
                <a:tc>
                  <a:txBody>
                    <a:bodyPr/>
                    <a:lstStyle/>
                    <a:p>
                      <a:pPr marL="0" algn="ctr" fontAlgn="ctr">
                        <a:lnSpc>
                          <a:spcPct val="100000"/>
                        </a:lnSpc>
                        <a:spcBef>
                          <a:spcPts val="0"/>
                        </a:spcBef>
                        <a:spcAft>
                          <a:spcPts val="0"/>
                        </a:spcAft>
                      </a:pPr>
                      <a:r>
                        <a:rPr lang="en-US" sz="1400" b="0" i="0" u="none" strike="noStrike" dirty="0">
                          <a:solidFill>
                            <a:srgbClr val="000000"/>
                          </a:solidFill>
                          <a:latin typeface="Times New Roman"/>
                        </a:rPr>
                        <a:t>ABI-L1b-PLPT-004</a:t>
                      </a:r>
                    </a:p>
                  </a:txBody>
                  <a:tcPr marL="9525" marR="9525" marT="9525" marB="0" anchor="ctr"/>
                </a:tc>
                <a:tc>
                  <a:txBody>
                    <a:bodyPr/>
                    <a:lstStyle/>
                    <a:p>
                      <a:pPr marL="0" algn="ctr" fontAlgn="ctr">
                        <a:lnSpc>
                          <a:spcPct val="100000"/>
                        </a:lnSpc>
                        <a:spcBef>
                          <a:spcPts val="0"/>
                        </a:spcBef>
                        <a:spcAft>
                          <a:spcPts val="0"/>
                        </a:spcAft>
                      </a:pPr>
                      <a:r>
                        <a:rPr lang="en-US" sz="1400" b="0" i="0" u="none" strike="noStrike" dirty="0">
                          <a:solidFill>
                            <a:srgbClr val="FF0000"/>
                          </a:solidFill>
                          <a:latin typeface="Times New Roman"/>
                        </a:rPr>
                        <a:t>VNIR Validation VIIRS</a:t>
                      </a:r>
                    </a:p>
                  </a:txBody>
                  <a:tcPr marL="9525" marR="9525" marT="9525" marB="0" anchor="ctr"/>
                </a:tc>
                <a:tc>
                  <a:txBody>
                    <a:bodyPr/>
                    <a:lstStyle/>
                    <a:p>
                      <a:pPr marL="0" algn="ctr" fontAlgn="ctr">
                        <a:lnSpc>
                          <a:spcPct val="100000"/>
                        </a:lnSpc>
                        <a:spcBef>
                          <a:spcPts val="0"/>
                        </a:spcBef>
                        <a:spcAft>
                          <a:spcPts val="0"/>
                        </a:spcAft>
                      </a:pPr>
                      <a:r>
                        <a:rPr lang="en-US" sz="1400" b="0" i="0" u="none" strike="noStrike" dirty="0" smtClean="0">
                          <a:solidFill>
                            <a:schemeClr val="tx1"/>
                          </a:solidFill>
                          <a:latin typeface="Times New Roman"/>
                        </a:rPr>
                        <a:t>Yu</a:t>
                      </a:r>
                      <a:endParaRPr lang="en-US" sz="1400" b="0" i="0" u="none" strike="noStrike" dirty="0">
                        <a:solidFill>
                          <a:schemeClr val="tx1"/>
                        </a:solidFill>
                        <a:latin typeface="Times New Roman"/>
                      </a:endParaRPr>
                    </a:p>
                  </a:txBody>
                  <a:tcPr marL="9525" marR="9525" marT="9525" marB="0" anchor="ctr"/>
                </a:tc>
                <a:tc>
                  <a:txBody>
                    <a:bodyPr/>
                    <a:lstStyle/>
                    <a:p>
                      <a:pPr marL="0" algn="ctr" fontAlgn="ctr">
                        <a:lnSpc>
                          <a:spcPct val="100000"/>
                        </a:lnSpc>
                        <a:spcBef>
                          <a:spcPts val="0"/>
                        </a:spcBef>
                        <a:spcAft>
                          <a:spcPts val="0"/>
                        </a:spcAft>
                      </a:pPr>
                      <a:r>
                        <a:rPr lang="en-US" sz="1400" b="1" i="0" u="none" strike="noStrike" dirty="0" smtClean="0">
                          <a:solidFill>
                            <a:srgbClr val="0070C0"/>
                          </a:solidFill>
                          <a:latin typeface="Times New Roman"/>
                        </a:rPr>
                        <a:t>On Schedule</a:t>
                      </a:r>
                      <a:endParaRPr lang="en-US" sz="1400" b="1" i="0" u="none" strike="noStrike" dirty="0">
                        <a:solidFill>
                          <a:srgbClr val="0070C0"/>
                        </a:solidFill>
                        <a:latin typeface="Times New Roman"/>
                      </a:endParaRPr>
                    </a:p>
                  </a:txBody>
                  <a:tcPr marL="9525" marR="9525" marT="9525" marB="0" anchor="ctr"/>
                </a:tc>
              </a:tr>
              <a:tr h="255182">
                <a:tc>
                  <a:txBody>
                    <a:bodyPr/>
                    <a:lstStyle/>
                    <a:p>
                      <a:pPr marL="0" algn="ctr" fontAlgn="ctr">
                        <a:lnSpc>
                          <a:spcPct val="100000"/>
                        </a:lnSpc>
                        <a:spcBef>
                          <a:spcPts val="0"/>
                        </a:spcBef>
                        <a:spcAft>
                          <a:spcPts val="0"/>
                        </a:spcAft>
                      </a:pPr>
                      <a:r>
                        <a:rPr lang="en-US" sz="1400" b="0" i="0" u="none" strike="noStrike" dirty="0">
                          <a:solidFill>
                            <a:srgbClr val="000000"/>
                          </a:solidFill>
                          <a:latin typeface="Times New Roman"/>
                        </a:rPr>
                        <a:t>ABI-L1b-PLPT-005</a:t>
                      </a:r>
                    </a:p>
                  </a:txBody>
                  <a:tcPr marL="9525" marR="9525" marT="9525" marB="0" anchor="ctr"/>
                </a:tc>
                <a:tc>
                  <a:txBody>
                    <a:bodyPr/>
                    <a:lstStyle/>
                    <a:p>
                      <a:pPr marL="0" algn="ctr" fontAlgn="ctr">
                        <a:lnSpc>
                          <a:spcPct val="100000"/>
                        </a:lnSpc>
                        <a:spcBef>
                          <a:spcPts val="0"/>
                        </a:spcBef>
                        <a:spcAft>
                          <a:spcPts val="0"/>
                        </a:spcAft>
                      </a:pPr>
                      <a:r>
                        <a:rPr lang="en-US" sz="1400" b="0" i="0" u="none" strike="noStrike" dirty="0">
                          <a:solidFill>
                            <a:srgbClr val="000000"/>
                          </a:solidFill>
                          <a:latin typeface="Times New Roman"/>
                        </a:rPr>
                        <a:t>VNIR Validation Sonora</a:t>
                      </a:r>
                    </a:p>
                  </a:txBody>
                  <a:tcPr marL="9525" marR="9525" marT="9525" marB="0" anchor="ctr"/>
                </a:tc>
                <a:tc>
                  <a:txBody>
                    <a:bodyPr/>
                    <a:lstStyle/>
                    <a:p>
                      <a:pPr marL="0" algn="ctr" fontAlgn="ctr">
                        <a:lnSpc>
                          <a:spcPct val="100000"/>
                        </a:lnSpc>
                        <a:spcBef>
                          <a:spcPts val="0"/>
                        </a:spcBef>
                        <a:spcAft>
                          <a:spcPts val="0"/>
                        </a:spcAft>
                      </a:pPr>
                      <a:r>
                        <a:rPr lang="en-US" sz="1400" b="0" i="0" u="none" strike="noStrike" dirty="0" smtClean="0">
                          <a:solidFill>
                            <a:schemeClr val="tx1"/>
                          </a:solidFill>
                          <a:latin typeface="Times New Roman"/>
                        </a:rPr>
                        <a:t>Yu</a:t>
                      </a:r>
                      <a:endParaRPr lang="en-US" sz="1400" b="0" i="0" u="none" strike="noStrike" dirty="0">
                        <a:solidFill>
                          <a:schemeClr val="tx1"/>
                        </a:solidFill>
                        <a:latin typeface="Times New Roman"/>
                      </a:endParaRPr>
                    </a:p>
                  </a:txBody>
                  <a:tcPr marL="9525" marR="9525" marT="9525" marB="0" anchor="ctr"/>
                </a:tc>
                <a:tc>
                  <a:txBody>
                    <a:bodyPr/>
                    <a:lstStyle/>
                    <a:p>
                      <a:pPr marL="0" algn="ctr" fontAlgn="ctr">
                        <a:lnSpc>
                          <a:spcPct val="100000"/>
                        </a:lnSpc>
                        <a:spcBef>
                          <a:spcPts val="0"/>
                        </a:spcBef>
                        <a:spcAft>
                          <a:spcPts val="0"/>
                        </a:spcAft>
                      </a:pPr>
                      <a:r>
                        <a:rPr lang="en-US" sz="1400" b="1" i="0" u="none" strike="noStrike" dirty="0" smtClean="0">
                          <a:solidFill>
                            <a:srgbClr val="0070C0"/>
                          </a:solidFill>
                          <a:latin typeface="Times New Roman"/>
                        </a:rPr>
                        <a:t>On Schedule</a:t>
                      </a:r>
                      <a:endParaRPr lang="en-US" sz="1400" b="1" i="0" u="none" strike="noStrike" dirty="0">
                        <a:solidFill>
                          <a:srgbClr val="0070C0"/>
                        </a:solidFill>
                        <a:latin typeface="Times New Roman"/>
                      </a:endParaRPr>
                    </a:p>
                  </a:txBody>
                  <a:tcPr marL="9525" marR="9525" marT="9525" marB="0" anchor="ctr"/>
                </a:tc>
              </a:tr>
              <a:tr h="255182">
                <a:tc>
                  <a:txBody>
                    <a:bodyPr/>
                    <a:lstStyle/>
                    <a:p>
                      <a:pPr marL="0" algn="ctr" fontAlgn="ctr">
                        <a:lnSpc>
                          <a:spcPct val="100000"/>
                        </a:lnSpc>
                        <a:spcBef>
                          <a:spcPts val="0"/>
                        </a:spcBef>
                        <a:spcAft>
                          <a:spcPts val="0"/>
                        </a:spcAft>
                      </a:pPr>
                      <a:r>
                        <a:rPr lang="en-US" sz="1400" b="0" i="0" u="none" strike="noStrike" dirty="0">
                          <a:solidFill>
                            <a:srgbClr val="000000"/>
                          </a:solidFill>
                          <a:latin typeface="Times New Roman"/>
                        </a:rPr>
                        <a:t>ABI-L1b-PLPT-006</a:t>
                      </a:r>
                    </a:p>
                  </a:txBody>
                  <a:tcPr marL="9525" marR="9525" marT="9525" marB="0" anchor="ctr"/>
                </a:tc>
                <a:tc>
                  <a:txBody>
                    <a:bodyPr/>
                    <a:lstStyle/>
                    <a:p>
                      <a:pPr marL="0" algn="ctr" fontAlgn="ctr">
                        <a:lnSpc>
                          <a:spcPct val="100000"/>
                        </a:lnSpc>
                        <a:spcBef>
                          <a:spcPts val="0"/>
                        </a:spcBef>
                        <a:spcAft>
                          <a:spcPts val="0"/>
                        </a:spcAft>
                      </a:pPr>
                      <a:r>
                        <a:rPr lang="en-US" sz="1400" b="0" i="0" u="none" strike="noStrike" dirty="0">
                          <a:solidFill>
                            <a:srgbClr val="000000"/>
                          </a:solidFill>
                          <a:latin typeface="Times New Roman"/>
                        </a:rPr>
                        <a:t>VNIR Validation RVS</a:t>
                      </a:r>
                    </a:p>
                  </a:txBody>
                  <a:tcPr marL="9525" marR="9525" marT="9525" marB="0" anchor="ctr"/>
                </a:tc>
                <a:tc>
                  <a:txBody>
                    <a:bodyPr/>
                    <a:lstStyle/>
                    <a:p>
                      <a:pPr marL="0" algn="ctr" fontAlgn="ctr">
                        <a:lnSpc>
                          <a:spcPct val="100000"/>
                        </a:lnSpc>
                        <a:spcBef>
                          <a:spcPts val="0"/>
                        </a:spcBef>
                        <a:spcAft>
                          <a:spcPts val="0"/>
                        </a:spcAft>
                      </a:pPr>
                      <a:r>
                        <a:rPr lang="en-US" sz="1400" b="0" i="0" u="none" strike="noStrike" dirty="0" smtClean="0">
                          <a:solidFill>
                            <a:schemeClr val="tx1"/>
                          </a:solidFill>
                          <a:latin typeface="Times New Roman"/>
                        </a:rPr>
                        <a:t>Yu</a:t>
                      </a:r>
                      <a:endParaRPr lang="en-US" sz="1400" b="0" i="0" u="none" strike="noStrike" dirty="0">
                        <a:solidFill>
                          <a:schemeClr val="tx1"/>
                        </a:solidFill>
                        <a:latin typeface="Times New Roman"/>
                      </a:endParaRPr>
                    </a:p>
                  </a:txBody>
                  <a:tcPr marL="9525" marR="9525" marT="9525" marB="0" anchor="ctr"/>
                </a:tc>
                <a:tc>
                  <a:txBody>
                    <a:bodyPr/>
                    <a:lstStyle/>
                    <a:p>
                      <a:pPr marL="0" algn="ctr" fontAlgn="ctr">
                        <a:lnSpc>
                          <a:spcPct val="100000"/>
                        </a:lnSpc>
                        <a:spcBef>
                          <a:spcPts val="0"/>
                        </a:spcBef>
                        <a:spcAft>
                          <a:spcPts val="0"/>
                        </a:spcAft>
                      </a:pPr>
                      <a:r>
                        <a:rPr lang="en-US" sz="1400" b="1" i="0" u="none" strike="noStrike" dirty="0" smtClean="0">
                          <a:solidFill>
                            <a:srgbClr val="0070C0"/>
                          </a:solidFill>
                          <a:latin typeface="Times New Roman"/>
                        </a:rPr>
                        <a:t>On Schedule</a:t>
                      </a:r>
                      <a:endParaRPr lang="en-US" sz="1400" b="1" i="0" u="none" strike="noStrike" dirty="0">
                        <a:solidFill>
                          <a:srgbClr val="0070C0"/>
                        </a:solidFill>
                        <a:latin typeface="Times New Roman"/>
                      </a:endParaRPr>
                    </a:p>
                  </a:txBody>
                  <a:tcPr marL="9525" marR="9525" marT="9525" marB="0" anchor="ctr"/>
                </a:tc>
              </a:tr>
              <a:tr h="255182">
                <a:tc>
                  <a:txBody>
                    <a:bodyPr/>
                    <a:lstStyle/>
                    <a:p>
                      <a:pPr marL="0" algn="ctr" fontAlgn="ctr">
                        <a:lnSpc>
                          <a:spcPct val="100000"/>
                        </a:lnSpc>
                        <a:spcBef>
                          <a:spcPts val="0"/>
                        </a:spcBef>
                        <a:spcAft>
                          <a:spcPts val="0"/>
                        </a:spcAft>
                      </a:pPr>
                      <a:r>
                        <a:rPr lang="en-US" sz="1400" b="0" i="0" u="none" strike="noStrike" dirty="0">
                          <a:solidFill>
                            <a:srgbClr val="000000"/>
                          </a:solidFill>
                          <a:latin typeface="Times New Roman"/>
                        </a:rPr>
                        <a:t>ABI-L1b-PLPT-007</a:t>
                      </a:r>
                    </a:p>
                  </a:txBody>
                  <a:tcPr marL="9525" marR="9525" marT="9525" marB="0" anchor="ctr"/>
                </a:tc>
                <a:tc>
                  <a:txBody>
                    <a:bodyPr/>
                    <a:lstStyle/>
                    <a:p>
                      <a:pPr marL="0" algn="ctr" fontAlgn="ctr">
                        <a:lnSpc>
                          <a:spcPct val="100000"/>
                        </a:lnSpc>
                        <a:spcBef>
                          <a:spcPts val="0"/>
                        </a:spcBef>
                        <a:spcAft>
                          <a:spcPts val="0"/>
                        </a:spcAft>
                      </a:pPr>
                      <a:r>
                        <a:rPr lang="en-US" sz="1400" b="0" i="0" u="none" strike="noStrike" dirty="0" smtClean="0">
                          <a:solidFill>
                            <a:srgbClr val="FF0000"/>
                          </a:solidFill>
                          <a:latin typeface="Times New Roman"/>
                        </a:rPr>
                        <a:t>Monitoring</a:t>
                      </a:r>
                      <a:endParaRPr lang="en-US" sz="1400" b="0" i="0" u="none" strike="noStrike" dirty="0">
                        <a:solidFill>
                          <a:srgbClr val="FF0000"/>
                        </a:solidFill>
                        <a:latin typeface="Times New Roman"/>
                      </a:endParaRPr>
                    </a:p>
                  </a:txBody>
                  <a:tcPr marL="9525" marR="9525" marT="9525" marB="0" anchor="ctr"/>
                </a:tc>
                <a:tc>
                  <a:txBody>
                    <a:bodyPr/>
                    <a:lstStyle/>
                    <a:p>
                      <a:pPr marL="0" algn="ctr" fontAlgn="ctr">
                        <a:lnSpc>
                          <a:spcPct val="100000"/>
                        </a:lnSpc>
                        <a:spcBef>
                          <a:spcPts val="0"/>
                        </a:spcBef>
                        <a:spcAft>
                          <a:spcPts val="0"/>
                        </a:spcAft>
                      </a:pPr>
                      <a:r>
                        <a:rPr lang="en-US" sz="1400" b="0" i="0" u="none" strike="noStrike" dirty="0" smtClean="0">
                          <a:solidFill>
                            <a:schemeClr val="tx1"/>
                          </a:solidFill>
                          <a:latin typeface="Times New Roman"/>
                        </a:rPr>
                        <a:t>Iacovazzi</a:t>
                      </a:r>
                      <a:endParaRPr lang="en-US" sz="1400" b="0" i="0" u="none" strike="noStrike" dirty="0">
                        <a:solidFill>
                          <a:schemeClr val="tx1"/>
                        </a:solidFill>
                        <a:latin typeface="Times New Roman"/>
                      </a:endParaRPr>
                    </a:p>
                  </a:txBody>
                  <a:tcPr marL="9525" marR="9525" marT="9525" marB="0" anchor="ctr"/>
                </a:tc>
                <a:tc>
                  <a:txBody>
                    <a:bodyPr/>
                    <a:lstStyle/>
                    <a:p>
                      <a:pPr marL="0" algn="ctr" fontAlgn="ctr">
                        <a:lnSpc>
                          <a:spcPct val="100000"/>
                        </a:lnSpc>
                        <a:spcBef>
                          <a:spcPts val="0"/>
                        </a:spcBef>
                        <a:spcAft>
                          <a:spcPts val="0"/>
                        </a:spcAft>
                      </a:pPr>
                      <a:r>
                        <a:rPr lang="en-US" sz="1400" b="1" i="0" u="none" strike="noStrike" dirty="0" smtClean="0">
                          <a:solidFill>
                            <a:srgbClr val="FF9900"/>
                          </a:solidFill>
                          <a:latin typeface="Times New Roman"/>
                        </a:rPr>
                        <a:t>Minor Delay</a:t>
                      </a:r>
                      <a:endParaRPr lang="en-US" sz="1400" b="1" i="0" u="none" strike="noStrike" dirty="0">
                        <a:solidFill>
                          <a:srgbClr val="FF9900"/>
                        </a:solidFill>
                        <a:latin typeface="Times New Roman"/>
                      </a:endParaRPr>
                    </a:p>
                  </a:txBody>
                  <a:tcPr marL="9525" marR="9525" marT="9525" marB="0" anchor="ctr"/>
                </a:tc>
              </a:tr>
              <a:tr h="255182">
                <a:tc>
                  <a:txBody>
                    <a:bodyPr/>
                    <a:lstStyle/>
                    <a:p>
                      <a:pPr marL="0" algn="ctr" fontAlgn="ctr">
                        <a:lnSpc>
                          <a:spcPct val="100000"/>
                        </a:lnSpc>
                        <a:spcBef>
                          <a:spcPts val="0"/>
                        </a:spcBef>
                        <a:spcAft>
                          <a:spcPts val="0"/>
                        </a:spcAft>
                      </a:pPr>
                      <a:r>
                        <a:rPr lang="en-US" sz="1400" b="0" i="0" u="none" strike="noStrike" dirty="0">
                          <a:solidFill>
                            <a:srgbClr val="000000"/>
                          </a:solidFill>
                          <a:latin typeface="Times New Roman"/>
                        </a:rPr>
                        <a:t>ABI-L1b-PLPT-008</a:t>
                      </a:r>
                    </a:p>
                  </a:txBody>
                  <a:tcPr marL="9525" marR="9525" marT="9525" marB="0" anchor="ctr"/>
                </a:tc>
                <a:tc>
                  <a:txBody>
                    <a:bodyPr/>
                    <a:lstStyle/>
                    <a:p>
                      <a:pPr marL="0" algn="ctr" fontAlgn="ctr">
                        <a:lnSpc>
                          <a:spcPct val="100000"/>
                        </a:lnSpc>
                        <a:spcBef>
                          <a:spcPts val="0"/>
                        </a:spcBef>
                        <a:spcAft>
                          <a:spcPts val="0"/>
                        </a:spcAft>
                      </a:pPr>
                      <a:r>
                        <a:rPr lang="en-US" sz="1400" b="0" i="0" u="none" strike="noStrike" dirty="0">
                          <a:solidFill>
                            <a:srgbClr val="000000"/>
                          </a:solidFill>
                          <a:latin typeface="Times New Roman"/>
                        </a:rPr>
                        <a:t>AD Converter</a:t>
                      </a:r>
                    </a:p>
                  </a:txBody>
                  <a:tcPr marL="9525" marR="9525" marT="9525" marB="0" anchor="ctr"/>
                </a:tc>
                <a:tc>
                  <a:txBody>
                    <a:bodyPr/>
                    <a:lstStyle/>
                    <a:p>
                      <a:pPr marL="0" algn="ctr" fontAlgn="ctr">
                        <a:lnSpc>
                          <a:spcPct val="100000"/>
                        </a:lnSpc>
                        <a:spcBef>
                          <a:spcPts val="0"/>
                        </a:spcBef>
                        <a:spcAft>
                          <a:spcPts val="0"/>
                        </a:spcAft>
                      </a:pPr>
                      <a:r>
                        <a:rPr lang="en-US" sz="1400" b="0" i="0" u="none" strike="noStrike" dirty="0" smtClean="0">
                          <a:solidFill>
                            <a:schemeClr val="tx1"/>
                          </a:solidFill>
                          <a:latin typeface="Times New Roman"/>
                        </a:rPr>
                        <a:t>Efremova/Wu</a:t>
                      </a:r>
                      <a:endParaRPr lang="en-US" sz="1400" b="0" i="0" u="none" strike="noStrike" dirty="0">
                        <a:solidFill>
                          <a:schemeClr val="tx1"/>
                        </a:solidFill>
                        <a:latin typeface="Times New Roman"/>
                      </a:endParaRPr>
                    </a:p>
                  </a:txBody>
                  <a:tcPr marL="9525" marR="9525" marT="9525" marB="0" anchor="ctr"/>
                </a:tc>
                <a:tc>
                  <a:txBody>
                    <a:bodyPr/>
                    <a:lstStyle/>
                    <a:p>
                      <a:pPr marL="0" algn="ctr" fontAlgn="ctr">
                        <a:lnSpc>
                          <a:spcPct val="100000"/>
                        </a:lnSpc>
                        <a:spcBef>
                          <a:spcPts val="0"/>
                        </a:spcBef>
                        <a:spcAft>
                          <a:spcPts val="0"/>
                        </a:spcAft>
                      </a:pPr>
                      <a:r>
                        <a:rPr lang="en-US" sz="1400" b="1" i="0" u="none" strike="noStrike" dirty="0" smtClean="0">
                          <a:solidFill>
                            <a:srgbClr val="008000"/>
                          </a:solidFill>
                          <a:latin typeface="Times New Roman"/>
                        </a:rPr>
                        <a:t>Completed</a:t>
                      </a:r>
                      <a:endParaRPr lang="en-US" sz="1400" b="1" i="0" u="none" strike="noStrike" dirty="0">
                        <a:solidFill>
                          <a:srgbClr val="008000"/>
                        </a:solidFill>
                        <a:latin typeface="Times New Roman"/>
                      </a:endParaRPr>
                    </a:p>
                  </a:txBody>
                  <a:tcPr marL="9525" marR="9525" marT="9525" marB="0" anchor="ctr"/>
                </a:tc>
              </a:tr>
              <a:tr h="255182">
                <a:tc>
                  <a:txBody>
                    <a:bodyPr/>
                    <a:lstStyle/>
                    <a:p>
                      <a:pPr marL="0" algn="ctr" fontAlgn="ctr">
                        <a:lnSpc>
                          <a:spcPct val="100000"/>
                        </a:lnSpc>
                        <a:spcBef>
                          <a:spcPts val="0"/>
                        </a:spcBef>
                        <a:spcAft>
                          <a:spcPts val="0"/>
                        </a:spcAft>
                      </a:pPr>
                      <a:r>
                        <a:rPr lang="en-US" sz="1400" b="0" i="0" u="none" strike="noStrike" dirty="0">
                          <a:solidFill>
                            <a:srgbClr val="000000"/>
                          </a:solidFill>
                          <a:latin typeface="Times New Roman"/>
                        </a:rPr>
                        <a:t>ABI-L1b-PLPT-009</a:t>
                      </a:r>
                    </a:p>
                  </a:txBody>
                  <a:tcPr marL="9525" marR="9525" marT="9525" marB="0" anchor="ctr"/>
                </a:tc>
                <a:tc>
                  <a:txBody>
                    <a:bodyPr/>
                    <a:lstStyle/>
                    <a:p>
                      <a:pPr marL="0" algn="ctr" fontAlgn="ctr">
                        <a:lnSpc>
                          <a:spcPct val="100000"/>
                        </a:lnSpc>
                        <a:spcBef>
                          <a:spcPts val="0"/>
                        </a:spcBef>
                        <a:spcAft>
                          <a:spcPts val="0"/>
                        </a:spcAft>
                      </a:pPr>
                      <a:r>
                        <a:rPr lang="en-US" sz="1400" b="0" i="0" u="none" strike="noStrike" dirty="0">
                          <a:solidFill>
                            <a:srgbClr val="000000"/>
                          </a:solidFill>
                          <a:latin typeface="Times New Roman"/>
                        </a:rPr>
                        <a:t>Low Light SNR</a:t>
                      </a:r>
                    </a:p>
                  </a:txBody>
                  <a:tcPr marL="9525" marR="9525" marT="9525" marB="0" anchor="ctr"/>
                </a:tc>
                <a:tc>
                  <a:txBody>
                    <a:bodyPr/>
                    <a:lstStyle/>
                    <a:p>
                      <a:pPr marL="0" algn="ctr" fontAlgn="ctr">
                        <a:lnSpc>
                          <a:spcPct val="100000"/>
                        </a:lnSpc>
                        <a:spcBef>
                          <a:spcPts val="0"/>
                        </a:spcBef>
                        <a:spcAft>
                          <a:spcPts val="0"/>
                        </a:spcAft>
                      </a:pPr>
                      <a:r>
                        <a:rPr lang="en-US" sz="1400" b="0" i="0" u="none" strike="noStrike" dirty="0" smtClean="0">
                          <a:solidFill>
                            <a:schemeClr val="tx1"/>
                          </a:solidFill>
                          <a:latin typeface="Times New Roman"/>
                        </a:rPr>
                        <a:t>Efremova/Wu</a:t>
                      </a:r>
                      <a:endParaRPr lang="en-US" sz="1400" b="0" i="0" u="none" strike="noStrike" dirty="0">
                        <a:solidFill>
                          <a:schemeClr val="tx1"/>
                        </a:solidFill>
                        <a:latin typeface="Times New Roman"/>
                      </a:endParaRPr>
                    </a:p>
                  </a:txBody>
                  <a:tcPr marL="9525" marR="9525" marT="9525" marB="0" anchor="ctr"/>
                </a:tc>
                <a:tc>
                  <a:txBody>
                    <a:bodyPr/>
                    <a:lstStyle/>
                    <a:p>
                      <a:pPr marL="0" algn="ctr" fontAlgn="ctr">
                        <a:lnSpc>
                          <a:spcPct val="100000"/>
                        </a:lnSpc>
                        <a:spcBef>
                          <a:spcPts val="0"/>
                        </a:spcBef>
                        <a:spcAft>
                          <a:spcPts val="0"/>
                        </a:spcAft>
                      </a:pPr>
                      <a:r>
                        <a:rPr lang="en-US" sz="1400" b="1" i="0" u="none" strike="noStrike" dirty="0" smtClean="0">
                          <a:solidFill>
                            <a:srgbClr val="FF9900"/>
                          </a:solidFill>
                          <a:latin typeface="Times New Roman"/>
                        </a:rPr>
                        <a:t>Minor Delay</a:t>
                      </a:r>
                      <a:endParaRPr lang="en-US" sz="1400" b="1" i="0" u="none" strike="noStrike" dirty="0">
                        <a:solidFill>
                          <a:srgbClr val="FF9900"/>
                        </a:solidFill>
                        <a:latin typeface="Times New Roman"/>
                      </a:endParaRPr>
                    </a:p>
                  </a:txBody>
                  <a:tcPr marL="9525" marR="9525" marT="9525" marB="0" anchor="ctr"/>
                </a:tc>
              </a:tr>
              <a:tr h="255182">
                <a:tc>
                  <a:txBody>
                    <a:bodyPr/>
                    <a:lstStyle/>
                    <a:p>
                      <a:pPr marL="0" algn="ctr" fontAlgn="ctr">
                        <a:lnSpc>
                          <a:spcPct val="100000"/>
                        </a:lnSpc>
                        <a:spcBef>
                          <a:spcPts val="0"/>
                        </a:spcBef>
                        <a:spcAft>
                          <a:spcPts val="0"/>
                        </a:spcAft>
                      </a:pPr>
                      <a:r>
                        <a:rPr lang="en-US" sz="1400" b="0" i="0" u="none" strike="noStrike" dirty="0">
                          <a:solidFill>
                            <a:srgbClr val="000000"/>
                          </a:solidFill>
                          <a:latin typeface="Times New Roman"/>
                        </a:rPr>
                        <a:t>ABI-L1b-PLPT-010</a:t>
                      </a:r>
                    </a:p>
                  </a:txBody>
                  <a:tcPr marL="9525" marR="9525" marT="9525" marB="0" anchor="ctr"/>
                </a:tc>
                <a:tc>
                  <a:txBody>
                    <a:bodyPr/>
                    <a:lstStyle/>
                    <a:p>
                      <a:pPr marL="0" algn="ctr" fontAlgn="ctr">
                        <a:lnSpc>
                          <a:spcPct val="100000"/>
                        </a:lnSpc>
                        <a:spcBef>
                          <a:spcPts val="0"/>
                        </a:spcBef>
                        <a:spcAft>
                          <a:spcPts val="0"/>
                        </a:spcAft>
                      </a:pPr>
                      <a:r>
                        <a:rPr lang="en-US" sz="1400" b="0" i="0" u="none" strike="noStrike" dirty="0">
                          <a:solidFill>
                            <a:srgbClr val="FF0000"/>
                          </a:solidFill>
                          <a:latin typeface="Times New Roman"/>
                        </a:rPr>
                        <a:t>Image Navigation</a:t>
                      </a:r>
                    </a:p>
                  </a:txBody>
                  <a:tcPr marL="9525" marR="9525" marT="9525" marB="0" anchor="ctr"/>
                </a:tc>
                <a:tc>
                  <a:txBody>
                    <a:bodyPr/>
                    <a:lstStyle/>
                    <a:p>
                      <a:pPr marL="0" algn="ctr" fontAlgn="ctr">
                        <a:lnSpc>
                          <a:spcPct val="100000"/>
                        </a:lnSpc>
                        <a:spcBef>
                          <a:spcPts val="0"/>
                        </a:spcBef>
                        <a:spcAft>
                          <a:spcPts val="0"/>
                        </a:spcAft>
                      </a:pPr>
                      <a:r>
                        <a:rPr lang="en-US" sz="1400" b="0" i="0" u="none" strike="noStrike" dirty="0" smtClean="0">
                          <a:solidFill>
                            <a:schemeClr val="tx1"/>
                          </a:solidFill>
                          <a:latin typeface="Times New Roman"/>
                        </a:rPr>
                        <a:t>Kondratovich</a:t>
                      </a:r>
                      <a:endParaRPr lang="en-US" sz="1400" b="0" i="0" u="none" strike="noStrike" dirty="0">
                        <a:solidFill>
                          <a:schemeClr val="tx1"/>
                        </a:solidFill>
                        <a:latin typeface="Times New Roman"/>
                      </a:endParaRPr>
                    </a:p>
                  </a:txBody>
                  <a:tcPr marL="9525" marR="9525" marT="9525" marB="0" anchor="ctr"/>
                </a:tc>
                <a:tc>
                  <a:txBody>
                    <a:bodyPr/>
                    <a:lstStyle/>
                    <a:p>
                      <a:pPr marL="0" algn="ctr" fontAlgn="ctr">
                        <a:lnSpc>
                          <a:spcPct val="100000"/>
                        </a:lnSpc>
                        <a:spcBef>
                          <a:spcPts val="0"/>
                        </a:spcBef>
                        <a:spcAft>
                          <a:spcPts val="0"/>
                        </a:spcAft>
                      </a:pPr>
                      <a:r>
                        <a:rPr lang="en-US" sz="1400" b="1" i="0" u="none" strike="noStrike" dirty="0" smtClean="0">
                          <a:solidFill>
                            <a:srgbClr val="0070C0"/>
                          </a:solidFill>
                          <a:latin typeface="Times New Roman"/>
                        </a:rPr>
                        <a:t>On Schedule</a:t>
                      </a:r>
                      <a:endParaRPr lang="en-US" sz="1400" b="1" i="0" u="none" strike="noStrike" dirty="0">
                        <a:solidFill>
                          <a:srgbClr val="0070C0"/>
                        </a:solidFill>
                        <a:latin typeface="Times New Roman"/>
                      </a:endParaRPr>
                    </a:p>
                  </a:txBody>
                  <a:tcPr marL="9525" marR="9525" marT="9525" marB="0" anchor="ctr"/>
                </a:tc>
              </a:tr>
              <a:tr h="255182">
                <a:tc>
                  <a:txBody>
                    <a:bodyPr/>
                    <a:lstStyle/>
                    <a:p>
                      <a:pPr marL="0" algn="ctr" fontAlgn="ctr">
                        <a:lnSpc>
                          <a:spcPct val="100000"/>
                        </a:lnSpc>
                        <a:spcBef>
                          <a:spcPts val="0"/>
                        </a:spcBef>
                        <a:spcAft>
                          <a:spcPts val="0"/>
                        </a:spcAft>
                      </a:pPr>
                      <a:r>
                        <a:rPr lang="en-US" sz="1400" b="0" i="0" u="none" strike="noStrike" dirty="0">
                          <a:solidFill>
                            <a:srgbClr val="000000"/>
                          </a:solidFill>
                          <a:latin typeface="Times New Roman"/>
                        </a:rPr>
                        <a:t>ABI-L1b-PLPT-011</a:t>
                      </a:r>
                    </a:p>
                  </a:txBody>
                  <a:tcPr marL="9525" marR="9525" marT="9525" marB="0" anchor="ctr"/>
                </a:tc>
                <a:tc>
                  <a:txBody>
                    <a:bodyPr/>
                    <a:lstStyle/>
                    <a:p>
                      <a:pPr marL="0" algn="ctr" fontAlgn="ctr">
                        <a:lnSpc>
                          <a:spcPct val="100000"/>
                        </a:lnSpc>
                        <a:spcBef>
                          <a:spcPts val="0"/>
                        </a:spcBef>
                        <a:spcAft>
                          <a:spcPts val="0"/>
                        </a:spcAft>
                      </a:pPr>
                      <a:r>
                        <a:rPr lang="en-US" sz="1400" b="0" i="0" u="none" strike="noStrike" dirty="0">
                          <a:solidFill>
                            <a:srgbClr val="FF0000"/>
                          </a:solidFill>
                          <a:latin typeface="Times New Roman"/>
                        </a:rPr>
                        <a:t>Image Registration</a:t>
                      </a:r>
                    </a:p>
                  </a:txBody>
                  <a:tcPr marL="9525" marR="9525" marT="9525" marB="0" anchor="ctr"/>
                </a:tc>
                <a:tc>
                  <a:txBody>
                    <a:bodyPr/>
                    <a:lstStyle/>
                    <a:p>
                      <a:pPr marL="0" algn="ctr" fontAlgn="ctr">
                        <a:lnSpc>
                          <a:spcPct val="100000"/>
                        </a:lnSpc>
                        <a:spcBef>
                          <a:spcPts val="0"/>
                        </a:spcBef>
                        <a:spcAft>
                          <a:spcPts val="0"/>
                        </a:spcAft>
                      </a:pPr>
                      <a:r>
                        <a:rPr lang="en-US" sz="1400" b="0" i="0" u="none" strike="noStrike" dirty="0" smtClean="0">
                          <a:solidFill>
                            <a:schemeClr val="tx1"/>
                          </a:solidFill>
                          <a:latin typeface="Times New Roman"/>
                        </a:rPr>
                        <a:t>Kondratovich</a:t>
                      </a:r>
                      <a:endParaRPr lang="en-US" sz="1400" b="0" i="0" u="none" strike="noStrike" dirty="0">
                        <a:solidFill>
                          <a:schemeClr val="tx1"/>
                        </a:solidFill>
                        <a:latin typeface="Times New Roman"/>
                      </a:endParaRPr>
                    </a:p>
                  </a:txBody>
                  <a:tcPr marL="9525" marR="9525" marT="9525" marB="0" anchor="ctr"/>
                </a:tc>
                <a:tc>
                  <a:txBody>
                    <a:bodyPr/>
                    <a:lstStyle/>
                    <a:p>
                      <a:pPr marL="0" algn="ctr" fontAlgn="ctr">
                        <a:lnSpc>
                          <a:spcPct val="100000"/>
                        </a:lnSpc>
                        <a:spcBef>
                          <a:spcPts val="0"/>
                        </a:spcBef>
                        <a:spcAft>
                          <a:spcPts val="0"/>
                        </a:spcAft>
                      </a:pPr>
                      <a:r>
                        <a:rPr lang="en-US" sz="1400" b="1" i="0" u="none" strike="noStrike" dirty="0" smtClean="0">
                          <a:solidFill>
                            <a:srgbClr val="0070C0"/>
                          </a:solidFill>
                          <a:latin typeface="Times New Roman"/>
                        </a:rPr>
                        <a:t>On Schedule</a:t>
                      </a:r>
                      <a:endParaRPr lang="en-US" sz="1400" b="1" i="0" u="none" strike="noStrike" dirty="0">
                        <a:solidFill>
                          <a:srgbClr val="0070C0"/>
                        </a:solidFill>
                        <a:latin typeface="Times New Roman"/>
                      </a:endParaRPr>
                    </a:p>
                  </a:txBody>
                  <a:tcPr marL="9525" marR="9525" marT="9525" marB="0" anchor="ctr"/>
                </a:tc>
              </a:tr>
              <a:tr h="255182">
                <a:tc>
                  <a:txBody>
                    <a:bodyPr/>
                    <a:lstStyle/>
                    <a:p>
                      <a:pPr marL="0" algn="ctr" fontAlgn="ctr">
                        <a:lnSpc>
                          <a:spcPct val="100000"/>
                        </a:lnSpc>
                        <a:spcBef>
                          <a:spcPts val="0"/>
                        </a:spcBef>
                        <a:spcAft>
                          <a:spcPts val="0"/>
                        </a:spcAft>
                      </a:pPr>
                      <a:r>
                        <a:rPr lang="en-US" sz="1400" b="0" i="0" u="none" strike="noStrike" dirty="0">
                          <a:solidFill>
                            <a:srgbClr val="000000"/>
                          </a:solidFill>
                          <a:latin typeface="Times New Roman"/>
                        </a:rPr>
                        <a:t>ABI-L1b-PLPT-012</a:t>
                      </a:r>
                    </a:p>
                  </a:txBody>
                  <a:tcPr marL="9525" marR="9525" marT="9525" marB="0" anchor="ctr"/>
                </a:tc>
                <a:tc>
                  <a:txBody>
                    <a:bodyPr/>
                    <a:lstStyle/>
                    <a:p>
                      <a:pPr marL="0" algn="ctr" fontAlgn="ctr">
                        <a:lnSpc>
                          <a:spcPct val="100000"/>
                        </a:lnSpc>
                        <a:spcBef>
                          <a:spcPts val="0"/>
                        </a:spcBef>
                        <a:spcAft>
                          <a:spcPts val="0"/>
                        </a:spcAft>
                      </a:pPr>
                      <a:r>
                        <a:rPr lang="en-US" sz="1400" b="0" i="0" u="none" strike="noStrike" dirty="0">
                          <a:solidFill>
                            <a:srgbClr val="000000"/>
                          </a:solidFill>
                          <a:latin typeface="Times New Roman"/>
                        </a:rPr>
                        <a:t>Image Stitching</a:t>
                      </a:r>
                    </a:p>
                  </a:txBody>
                  <a:tcPr marL="9525" marR="9525" marT="9525" marB="0" anchor="ctr"/>
                </a:tc>
                <a:tc>
                  <a:txBody>
                    <a:bodyPr/>
                    <a:lstStyle/>
                    <a:p>
                      <a:pPr marL="0" algn="ctr" fontAlgn="ctr">
                        <a:lnSpc>
                          <a:spcPct val="100000"/>
                        </a:lnSpc>
                        <a:spcBef>
                          <a:spcPts val="0"/>
                        </a:spcBef>
                        <a:spcAft>
                          <a:spcPts val="0"/>
                        </a:spcAft>
                      </a:pPr>
                      <a:r>
                        <a:rPr lang="en-US" sz="1400" b="0" i="0" u="none" strike="noStrike" dirty="0" smtClean="0">
                          <a:solidFill>
                            <a:schemeClr val="tx1"/>
                          </a:solidFill>
                          <a:latin typeface="Times New Roman"/>
                        </a:rPr>
                        <a:t>Kondratovich</a:t>
                      </a:r>
                      <a:endParaRPr lang="en-US" sz="1400" b="0" i="0" u="none" strike="noStrike" dirty="0">
                        <a:solidFill>
                          <a:schemeClr val="tx1"/>
                        </a:solidFill>
                        <a:latin typeface="Times New Roman"/>
                      </a:endParaRPr>
                    </a:p>
                  </a:txBody>
                  <a:tcPr marL="9525" marR="9525" marT="9525" marB="0" anchor="ctr"/>
                </a:tc>
                <a:tc>
                  <a:txBody>
                    <a:bodyPr/>
                    <a:lstStyle/>
                    <a:p>
                      <a:pPr marL="0" algn="ctr" fontAlgn="ctr">
                        <a:lnSpc>
                          <a:spcPct val="100000"/>
                        </a:lnSpc>
                        <a:spcBef>
                          <a:spcPts val="0"/>
                        </a:spcBef>
                        <a:spcAft>
                          <a:spcPts val="0"/>
                        </a:spcAft>
                      </a:pPr>
                      <a:r>
                        <a:rPr lang="en-US" sz="1400" b="1" i="0" u="none" strike="noStrike" dirty="0" smtClean="0">
                          <a:solidFill>
                            <a:srgbClr val="0070C0"/>
                          </a:solidFill>
                          <a:latin typeface="Times New Roman"/>
                        </a:rPr>
                        <a:t>On Schedule</a:t>
                      </a:r>
                      <a:endParaRPr lang="en-US" sz="1400" b="1" i="0" u="none" strike="noStrike" dirty="0">
                        <a:solidFill>
                          <a:srgbClr val="0070C0"/>
                        </a:solidFill>
                        <a:latin typeface="Times New Roman"/>
                      </a:endParaRPr>
                    </a:p>
                  </a:txBody>
                  <a:tcPr marL="9525" marR="9525" marT="9525" marB="0" anchor="ctr"/>
                </a:tc>
              </a:tr>
              <a:tr h="255182">
                <a:tc>
                  <a:txBody>
                    <a:bodyPr/>
                    <a:lstStyle/>
                    <a:p>
                      <a:pPr marL="0" algn="ctr" fontAlgn="ctr">
                        <a:lnSpc>
                          <a:spcPct val="100000"/>
                        </a:lnSpc>
                        <a:spcBef>
                          <a:spcPts val="0"/>
                        </a:spcBef>
                        <a:spcAft>
                          <a:spcPts val="0"/>
                        </a:spcAft>
                      </a:pPr>
                      <a:r>
                        <a:rPr lang="en-US" sz="1400" b="0" i="0" u="none" strike="noStrike" dirty="0">
                          <a:solidFill>
                            <a:srgbClr val="000000"/>
                          </a:solidFill>
                          <a:latin typeface="Times New Roman"/>
                        </a:rPr>
                        <a:t>ABI-L1b-PLPT-013</a:t>
                      </a:r>
                    </a:p>
                  </a:txBody>
                  <a:tcPr marL="9525" marR="9525" marT="9525" marB="0" anchor="ctr"/>
                </a:tc>
                <a:tc>
                  <a:txBody>
                    <a:bodyPr/>
                    <a:lstStyle/>
                    <a:p>
                      <a:pPr marL="0" algn="ctr" fontAlgn="ctr">
                        <a:lnSpc>
                          <a:spcPct val="100000"/>
                        </a:lnSpc>
                        <a:spcBef>
                          <a:spcPts val="0"/>
                        </a:spcBef>
                        <a:spcAft>
                          <a:spcPts val="0"/>
                        </a:spcAft>
                      </a:pPr>
                      <a:r>
                        <a:rPr lang="en-US" sz="1400" b="0" i="0" u="none" strike="noStrike" dirty="0">
                          <a:solidFill>
                            <a:srgbClr val="000000"/>
                          </a:solidFill>
                          <a:latin typeface="Times New Roman"/>
                        </a:rPr>
                        <a:t>VNIR Validation DCC</a:t>
                      </a:r>
                    </a:p>
                  </a:txBody>
                  <a:tcPr marL="9525" marR="9525" marT="9525" marB="0" anchor="ctr"/>
                </a:tc>
                <a:tc>
                  <a:txBody>
                    <a:bodyPr/>
                    <a:lstStyle/>
                    <a:p>
                      <a:pPr marL="0" algn="ctr" fontAlgn="ctr">
                        <a:lnSpc>
                          <a:spcPct val="100000"/>
                        </a:lnSpc>
                        <a:spcBef>
                          <a:spcPts val="0"/>
                        </a:spcBef>
                        <a:spcAft>
                          <a:spcPts val="0"/>
                        </a:spcAft>
                      </a:pPr>
                      <a:r>
                        <a:rPr lang="en-US" sz="1400" b="0" i="0" u="none" strike="noStrike" dirty="0" smtClean="0">
                          <a:solidFill>
                            <a:schemeClr val="tx1"/>
                          </a:solidFill>
                          <a:latin typeface="Times New Roman"/>
                        </a:rPr>
                        <a:t>Yu</a:t>
                      </a:r>
                      <a:endParaRPr lang="en-US" sz="1400" b="0" i="0" u="none" strike="noStrike" dirty="0">
                        <a:solidFill>
                          <a:schemeClr val="tx1"/>
                        </a:solidFill>
                        <a:latin typeface="Times New Roman"/>
                      </a:endParaRPr>
                    </a:p>
                  </a:txBody>
                  <a:tcPr marL="9525" marR="9525" marT="9525" marB="0" anchor="ctr"/>
                </a:tc>
                <a:tc>
                  <a:txBody>
                    <a:bodyPr/>
                    <a:lstStyle/>
                    <a:p>
                      <a:pPr marL="0" algn="ctr" fontAlgn="ctr">
                        <a:lnSpc>
                          <a:spcPct val="100000"/>
                        </a:lnSpc>
                        <a:spcBef>
                          <a:spcPts val="0"/>
                        </a:spcBef>
                        <a:spcAft>
                          <a:spcPts val="0"/>
                        </a:spcAft>
                      </a:pPr>
                      <a:r>
                        <a:rPr lang="en-US" sz="1400" b="1" i="0" u="none" strike="noStrike" dirty="0" smtClean="0">
                          <a:solidFill>
                            <a:srgbClr val="0070C0"/>
                          </a:solidFill>
                          <a:latin typeface="Times New Roman"/>
                        </a:rPr>
                        <a:t>On Schedule</a:t>
                      </a:r>
                      <a:endParaRPr lang="en-US" sz="1400" b="1" i="0" u="none" strike="noStrike" dirty="0">
                        <a:solidFill>
                          <a:srgbClr val="0070C0"/>
                        </a:solidFill>
                        <a:latin typeface="Times New Roman"/>
                      </a:endParaRPr>
                    </a:p>
                  </a:txBody>
                  <a:tcPr marL="9525" marR="9525" marT="9525" marB="0" anchor="ctr"/>
                </a:tc>
              </a:tr>
              <a:tr h="255182">
                <a:tc>
                  <a:txBody>
                    <a:bodyPr/>
                    <a:lstStyle/>
                    <a:p>
                      <a:pPr marL="0" algn="ctr" fontAlgn="t">
                        <a:lnSpc>
                          <a:spcPct val="100000"/>
                        </a:lnSpc>
                        <a:spcBef>
                          <a:spcPts val="0"/>
                        </a:spcBef>
                        <a:spcAft>
                          <a:spcPts val="0"/>
                        </a:spcAft>
                      </a:pPr>
                      <a:r>
                        <a:rPr lang="en-US" sz="1400" b="0" i="0" u="none" strike="noStrike" dirty="0">
                          <a:solidFill>
                            <a:srgbClr val="000000"/>
                          </a:solidFill>
                          <a:latin typeface="Times New Roman"/>
                        </a:rPr>
                        <a:t>ABI-L1b-PLPT-014</a:t>
                      </a:r>
                    </a:p>
                  </a:txBody>
                  <a:tcPr marL="9525" marR="9525" marT="9525" marB="0" anchor="ctr"/>
                </a:tc>
                <a:tc>
                  <a:txBody>
                    <a:bodyPr/>
                    <a:lstStyle/>
                    <a:p>
                      <a:pPr marL="0" algn="ctr" fontAlgn="t">
                        <a:lnSpc>
                          <a:spcPct val="100000"/>
                        </a:lnSpc>
                        <a:spcBef>
                          <a:spcPts val="0"/>
                        </a:spcBef>
                        <a:spcAft>
                          <a:spcPts val="0"/>
                        </a:spcAft>
                      </a:pPr>
                      <a:r>
                        <a:rPr lang="en-US" sz="1400" b="0" i="0" u="none" strike="noStrike" dirty="0">
                          <a:solidFill>
                            <a:srgbClr val="000000"/>
                          </a:solidFill>
                          <a:latin typeface="Times New Roman"/>
                        </a:rPr>
                        <a:t>Detector Uniformity Stability NSS</a:t>
                      </a:r>
                    </a:p>
                  </a:txBody>
                  <a:tcPr marL="9525" marR="9525" marT="9525" marB="0" anchor="ctr"/>
                </a:tc>
                <a:tc>
                  <a:txBody>
                    <a:bodyPr/>
                    <a:lstStyle/>
                    <a:p>
                      <a:pPr marL="0" algn="ctr" fontAlgn="t">
                        <a:lnSpc>
                          <a:spcPct val="100000"/>
                        </a:lnSpc>
                        <a:spcBef>
                          <a:spcPts val="0"/>
                        </a:spcBef>
                        <a:spcAft>
                          <a:spcPts val="0"/>
                        </a:spcAft>
                      </a:pPr>
                      <a:r>
                        <a:rPr lang="en-US" sz="1400" b="0" i="0" u="none" strike="noStrike" dirty="0" smtClean="0">
                          <a:solidFill>
                            <a:schemeClr val="tx1"/>
                          </a:solidFill>
                          <a:latin typeface="Times New Roman"/>
                        </a:rPr>
                        <a:t>Padula/Wu</a:t>
                      </a:r>
                      <a:endParaRPr lang="en-US" sz="1400" b="0" i="0" u="none" strike="noStrike" dirty="0">
                        <a:solidFill>
                          <a:schemeClr val="tx1"/>
                        </a:solidFill>
                        <a:latin typeface="Times New Roman"/>
                      </a:endParaRPr>
                    </a:p>
                  </a:txBody>
                  <a:tcPr marL="9525" marR="9525" marT="9525" marB="0" anchor="ctr"/>
                </a:tc>
                <a:tc>
                  <a:txBody>
                    <a:bodyPr/>
                    <a:lstStyle/>
                    <a:p>
                      <a:pPr marL="0" algn="ctr" fontAlgn="ctr">
                        <a:lnSpc>
                          <a:spcPct val="100000"/>
                        </a:lnSpc>
                        <a:spcBef>
                          <a:spcPts val="0"/>
                        </a:spcBef>
                        <a:spcAft>
                          <a:spcPts val="0"/>
                        </a:spcAft>
                      </a:pPr>
                      <a:r>
                        <a:rPr lang="en-US" sz="1400" b="1" i="0" u="none" strike="noStrike" dirty="0" smtClean="0">
                          <a:solidFill>
                            <a:srgbClr val="0070C0"/>
                          </a:solidFill>
                          <a:latin typeface="Times New Roman"/>
                        </a:rPr>
                        <a:t>On Schedule</a:t>
                      </a:r>
                      <a:endParaRPr lang="en-US" sz="1400" b="1" i="0" u="none" strike="noStrike" dirty="0">
                        <a:solidFill>
                          <a:srgbClr val="0070C0"/>
                        </a:solidFill>
                        <a:latin typeface="Times New Roman"/>
                      </a:endParaRPr>
                    </a:p>
                  </a:txBody>
                  <a:tcPr marL="9525" marR="9525" marT="9525" marB="0" anchor="ctr"/>
                </a:tc>
              </a:tr>
              <a:tr h="255182">
                <a:tc>
                  <a:txBody>
                    <a:bodyPr/>
                    <a:lstStyle/>
                    <a:p>
                      <a:pPr marL="0" algn="ctr" fontAlgn="t">
                        <a:lnSpc>
                          <a:spcPct val="100000"/>
                        </a:lnSpc>
                        <a:spcBef>
                          <a:spcPts val="0"/>
                        </a:spcBef>
                        <a:spcAft>
                          <a:spcPts val="0"/>
                        </a:spcAft>
                      </a:pPr>
                      <a:r>
                        <a:rPr lang="en-US" sz="1400" b="0" i="0" u="none" strike="noStrike" dirty="0">
                          <a:solidFill>
                            <a:srgbClr val="000000"/>
                          </a:solidFill>
                          <a:latin typeface="Times New Roman"/>
                        </a:rPr>
                        <a:t>ABI-L1b-PLPT-015</a:t>
                      </a:r>
                    </a:p>
                  </a:txBody>
                  <a:tcPr marL="9525" marR="9525" marT="9525" marB="0" anchor="ctr"/>
                </a:tc>
                <a:tc>
                  <a:txBody>
                    <a:bodyPr/>
                    <a:lstStyle/>
                    <a:p>
                      <a:pPr marL="0" algn="ctr" fontAlgn="t">
                        <a:lnSpc>
                          <a:spcPct val="100000"/>
                        </a:lnSpc>
                        <a:spcBef>
                          <a:spcPts val="0"/>
                        </a:spcBef>
                        <a:spcAft>
                          <a:spcPts val="0"/>
                        </a:spcAft>
                      </a:pPr>
                      <a:r>
                        <a:rPr lang="en-US" sz="1400" b="0" i="0" u="none" strike="noStrike" dirty="0">
                          <a:solidFill>
                            <a:srgbClr val="000000"/>
                          </a:solidFill>
                          <a:latin typeface="Times New Roman"/>
                        </a:rPr>
                        <a:t>Validation SNO NSS</a:t>
                      </a:r>
                    </a:p>
                  </a:txBody>
                  <a:tcPr marL="9525" marR="9525" marT="9525" marB="0" anchor="ctr"/>
                </a:tc>
                <a:tc>
                  <a:txBody>
                    <a:bodyPr/>
                    <a:lstStyle/>
                    <a:p>
                      <a:pPr marL="0" algn="ctr" fontAlgn="t">
                        <a:lnSpc>
                          <a:spcPct val="100000"/>
                        </a:lnSpc>
                        <a:spcBef>
                          <a:spcPts val="0"/>
                        </a:spcBef>
                        <a:spcAft>
                          <a:spcPts val="0"/>
                        </a:spcAft>
                      </a:pPr>
                      <a:r>
                        <a:rPr lang="en-US" sz="1400" b="0" i="0" u="none" strike="noStrike" dirty="0" smtClean="0">
                          <a:solidFill>
                            <a:schemeClr val="tx1"/>
                          </a:solidFill>
                          <a:latin typeface="Times New Roman"/>
                        </a:rPr>
                        <a:t>Padula/Wu</a:t>
                      </a:r>
                      <a:endParaRPr lang="en-US" sz="1400" b="0" i="0" u="none" strike="noStrike" dirty="0">
                        <a:solidFill>
                          <a:schemeClr val="tx1"/>
                        </a:solidFill>
                        <a:latin typeface="Times New Roman"/>
                      </a:endParaRPr>
                    </a:p>
                  </a:txBody>
                  <a:tcPr marL="9525" marR="9525" marT="9525" marB="0" anchor="ctr"/>
                </a:tc>
                <a:tc>
                  <a:txBody>
                    <a:bodyPr/>
                    <a:lstStyle/>
                    <a:p>
                      <a:pPr marL="0" algn="ctr" fontAlgn="ctr">
                        <a:lnSpc>
                          <a:spcPct val="100000"/>
                        </a:lnSpc>
                        <a:spcBef>
                          <a:spcPts val="0"/>
                        </a:spcBef>
                        <a:spcAft>
                          <a:spcPts val="0"/>
                        </a:spcAft>
                      </a:pPr>
                      <a:r>
                        <a:rPr lang="en-US" sz="1400" b="1" i="0" u="none" strike="noStrike" dirty="0" smtClean="0">
                          <a:solidFill>
                            <a:srgbClr val="0070C0"/>
                          </a:solidFill>
                          <a:latin typeface="Times New Roman"/>
                        </a:rPr>
                        <a:t>On Schedule</a:t>
                      </a:r>
                      <a:endParaRPr lang="en-US" sz="1400" b="1" i="0" u="none" strike="noStrike" dirty="0">
                        <a:solidFill>
                          <a:srgbClr val="0070C0"/>
                        </a:solidFill>
                        <a:latin typeface="Times New Roman"/>
                      </a:endParaRPr>
                    </a:p>
                  </a:txBody>
                  <a:tcPr marL="9525" marR="9525" marT="9525" marB="0" anchor="ctr"/>
                </a:tc>
              </a:tr>
              <a:tr h="255182">
                <a:tc>
                  <a:txBody>
                    <a:bodyPr/>
                    <a:lstStyle/>
                    <a:p>
                      <a:pPr marL="0" algn="ctr" fontAlgn="t">
                        <a:lnSpc>
                          <a:spcPct val="100000"/>
                        </a:lnSpc>
                        <a:spcBef>
                          <a:spcPts val="0"/>
                        </a:spcBef>
                        <a:spcAft>
                          <a:spcPts val="0"/>
                        </a:spcAft>
                      </a:pPr>
                      <a:r>
                        <a:rPr lang="en-US" sz="1400" b="0" i="0" u="none" strike="noStrike" dirty="0">
                          <a:solidFill>
                            <a:srgbClr val="000000"/>
                          </a:solidFill>
                          <a:latin typeface="Times New Roman"/>
                        </a:rPr>
                        <a:t>ABI-L1b-PLPT-016</a:t>
                      </a:r>
                    </a:p>
                  </a:txBody>
                  <a:tcPr marL="9525" marR="9525" marT="9525" marB="0" anchor="ctr"/>
                </a:tc>
                <a:tc>
                  <a:txBody>
                    <a:bodyPr/>
                    <a:lstStyle/>
                    <a:p>
                      <a:pPr marL="0" algn="ctr" fontAlgn="t">
                        <a:lnSpc>
                          <a:spcPct val="100000"/>
                        </a:lnSpc>
                        <a:spcBef>
                          <a:spcPts val="0"/>
                        </a:spcBef>
                        <a:spcAft>
                          <a:spcPts val="0"/>
                        </a:spcAft>
                      </a:pPr>
                      <a:r>
                        <a:rPr lang="en-US" sz="1400" b="0" i="0" u="none" strike="noStrike" dirty="0">
                          <a:solidFill>
                            <a:srgbClr val="000000"/>
                          </a:solidFill>
                          <a:latin typeface="Times New Roman"/>
                        </a:rPr>
                        <a:t>L2 Validation Support NSS</a:t>
                      </a:r>
                    </a:p>
                  </a:txBody>
                  <a:tcPr marL="9525" marR="9525" marT="9525" marB="0" anchor="ctr"/>
                </a:tc>
                <a:tc>
                  <a:txBody>
                    <a:bodyPr/>
                    <a:lstStyle/>
                    <a:p>
                      <a:pPr marL="0" algn="ctr" fontAlgn="t">
                        <a:lnSpc>
                          <a:spcPct val="100000"/>
                        </a:lnSpc>
                        <a:spcBef>
                          <a:spcPts val="0"/>
                        </a:spcBef>
                        <a:spcAft>
                          <a:spcPts val="0"/>
                        </a:spcAft>
                      </a:pPr>
                      <a:r>
                        <a:rPr lang="en-US" sz="1400" b="0" i="0" u="none" strike="noStrike" dirty="0" smtClean="0">
                          <a:solidFill>
                            <a:schemeClr val="tx1"/>
                          </a:solidFill>
                          <a:latin typeface="Times New Roman"/>
                        </a:rPr>
                        <a:t>Padula/Wu</a:t>
                      </a:r>
                      <a:endParaRPr lang="en-US" sz="1400" b="0" i="0" u="none" strike="noStrike" dirty="0">
                        <a:solidFill>
                          <a:schemeClr val="tx1"/>
                        </a:solidFill>
                        <a:latin typeface="Times New Roman"/>
                      </a:endParaRPr>
                    </a:p>
                  </a:txBody>
                  <a:tcPr marL="9525" marR="9525" marT="9525" marB="0" anchor="ctr"/>
                </a:tc>
                <a:tc>
                  <a:txBody>
                    <a:bodyPr/>
                    <a:lstStyle/>
                    <a:p>
                      <a:pPr marL="0" algn="ctr" fontAlgn="ctr">
                        <a:lnSpc>
                          <a:spcPct val="100000"/>
                        </a:lnSpc>
                        <a:spcBef>
                          <a:spcPts val="0"/>
                        </a:spcBef>
                        <a:spcAft>
                          <a:spcPts val="0"/>
                        </a:spcAft>
                      </a:pPr>
                      <a:r>
                        <a:rPr lang="en-US" sz="1400" b="1" i="0" u="none" strike="noStrike" dirty="0" smtClean="0">
                          <a:solidFill>
                            <a:srgbClr val="008000"/>
                          </a:solidFill>
                          <a:latin typeface="Times New Roman"/>
                        </a:rPr>
                        <a:t>Completed</a:t>
                      </a:r>
                      <a:endParaRPr lang="en-US" sz="1400" b="1" i="0" u="none" strike="noStrike" dirty="0">
                        <a:solidFill>
                          <a:srgbClr val="008000"/>
                        </a:solidFill>
                        <a:latin typeface="Times New Roman"/>
                      </a:endParaRPr>
                    </a:p>
                  </a:txBody>
                  <a:tcPr marL="9525" marR="9525" marT="9525" marB="0" anchor="ctr"/>
                </a:tc>
              </a:tr>
              <a:tr h="255182">
                <a:tc>
                  <a:txBody>
                    <a:bodyPr/>
                    <a:lstStyle/>
                    <a:p>
                      <a:pPr marL="0" algn="ctr" fontAlgn="t">
                        <a:lnSpc>
                          <a:spcPct val="100000"/>
                        </a:lnSpc>
                        <a:spcBef>
                          <a:spcPts val="0"/>
                        </a:spcBef>
                        <a:spcAft>
                          <a:spcPts val="0"/>
                        </a:spcAft>
                      </a:pPr>
                      <a:r>
                        <a:rPr lang="en-US" sz="1400" b="0" i="0" u="none" strike="noStrike" dirty="0">
                          <a:solidFill>
                            <a:srgbClr val="000000"/>
                          </a:solidFill>
                          <a:latin typeface="Times New Roman"/>
                        </a:rPr>
                        <a:t>ABI-L1b-PLPT-017</a:t>
                      </a:r>
                    </a:p>
                  </a:txBody>
                  <a:tcPr marL="9525" marR="9525" marT="9525" marB="0" anchor="ctr"/>
                </a:tc>
                <a:tc>
                  <a:txBody>
                    <a:bodyPr/>
                    <a:lstStyle/>
                    <a:p>
                      <a:pPr marL="0" algn="ctr" fontAlgn="t">
                        <a:lnSpc>
                          <a:spcPct val="100000"/>
                        </a:lnSpc>
                        <a:spcBef>
                          <a:spcPts val="0"/>
                        </a:spcBef>
                        <a:spcAft>
                          <a:spcPts val="0"/>
                        </a:spcAft>
                      </a:pPr>
                      <a:r>
                        <a:rPr lang="en-US" sz="1400" b="0" i="0" u="none" strike="noStrike" dirty="0">
                          <a:solidFill>
                            <a:srgbClr val="000000"/>
                          </a:solidFill>
                          <a:latin typeface="Times New Roman"/>
                        </a:rPr>
                        <a:t>Lunar NSS</a:t>
                      </a:r>
                    </a:p>
                  </a:txBody>
                  <a:tcPr marL="9525" marR="9525" marT="9525" marB="0" anchor="ctr"/>
                </a:tc>
                <a:tc>
                  <a:txBody>
                    <a:bodyPr/>
                    <a:lstStyle/>
                    <a:p>
                      <a:pPr marL="0" algn="ctr" fontAlgn="t">
                        <a:lnSpc>
                          <a:spcPct val="100000"/>
                        </a:lnSpc>
                        <a:spcBef>
                          <a:spcPts val="0"/>
                        </a:spcBef>
                        <a:spcAft>
                          <a:spcPts val="0"/>
                        </a:spcAft>
                      </a:pPr>
                      <a:r>
                        <a:rPr lang="en-US" sz="1400" b="0" i="0" u="none" strike="noStrike" dirty="0" smtClean="0">
                          <a:solidFill>
                            <a:schemeClr val="tx1"/>
                          </a:solidFill>
                          <a:latin typeface="Times New Roman"/>
                        </a:rPr>
                        <a:t>Yu</a:t>
                      </a:r>
                      <a:endParaRPr lang="en-US" sz="1400" b="0" i="0" u="none" strike="noStrike" dirty="0">
                        <a:solidFill>
                          <a:schemeClr val="tx1"/>
                        </a:solidFill>
                        <a:latin typeface="Times New Roman"/>
                      </a:endParaRPr>
                    </a:p>
                  </a:txBody>
                  <a:tcPr marL="9525" marR="9525" marT="9525" marB="0" anchor="ctr"/>
                </a:tc>
                <a:tc>
                  <a:txBody>
                    <a:bodyPr/>
                    <a:lstStyle/>
                    <a:p>
                      <a:pPr marL="0" algn="ctr" fontAlgn="ctr">
                        <a:lnSpc>
                          <a:spcPct val="100000"/>
                        </a:lnSpc>
                        <a:spcBef>
                          <a:spcPts val="0"/>
                        </a:spcBef>
                        <a:spcAft>
                          <a:spcPts val="0"/>
                        </a:spcAft>
                      </a:pPr>
                      <a:r>
                        <a:rPr lang="en-US" sz="1400" b="1" i="0" u="none" strike="noStrike" dirty="0" smtClean="0">
                          <a:solidFill>
                            <a:srgbClr val="0070C0"/>
                          </a:solidFill>
                          <a:latin typeface="Times New Roman"/>
                        </a:rPr>
                        <a:t>On Schedule</a:t>
                      </a:r>
                      <a:endParaRPr lang="en-US" sz="1400" b="1" i="0" u="none" strike="noStrike" dirty="0">
                        <a:solidFill>
                          <a:srgbClr val="0070C0"/>
                        </a:solidFill>
                        <a:latin typeface="Times New Roman"/>
                      </a:endParaRPr>
                    </a:p>
                  </a:txBody>
                  <a:tcPr marL="9525" marR="9525" marT="9525" marB="0" anchor="ctr"/>
                </a:tc>
              </a:tr>
              <a:tr h="255182">
                <a:tc>
                  <a:txBody>
                    <a:bodyPr/>
                    <a:lstStyle/>
                    <a:p>
                      <a:pPr marL="0" algn="ctr" fontAlgn="t">
                        <a:lnSpc>
                          <a:spcPct val="100000"/>
                        </a:lnSpc>
                        <a:spcBef>
                          <a:spcPts val="0"/>
                        </a:spcBef>
                        <a:spcAft>
                          <a:spcPts val="0"/>
                        </a:spcAft>
                      </a:pPr>
                      <a:r>
                        <a:rPr lang="en-US" sz="1400" b="0" i="0" u="none" strike="noStrike" dirty="0">
                          <a:solidFill>
                            <a:srgbClr val="000000"/>
                          </a:solidFill>
                          <a:latin typeface="Times New Roman"/>
                        </a:rPr>
                        <a:t>ABI-L1b-PLPT-018</a:t>
                      </a:r>
                    </a:p>
                  </a:txBody>
                  <a:tcPr marL="9525" marR="9525" marT="9525" marB="0" anchor="ctr"/>
                </a:tc>
                <a:tc>
                  <a:txBody>
                    <a:bodyPr/>
                    <a:lstStyle/>
                    <a:p>
                      <a:pPr marL="0" algn="ctr" fontAlgn="t">
                        <a:lnSpc>
                          <a:spcPct val="100000"/>
                        </a:lnSpc>
                        <a:spcBef>
                          <a:spcPts val="0"/>
                        </a:spcBef>
                        <a:spcAft>
                          <a:spcPts val="0"/>
                        </a:spcAft>
                      </a:pPr>
                      <a:r>
                        <a:rPr lang="en-US" sz="1400" b="0" i="0" u="none" strike="noStrike" dirty="0">
                          <a:solidFill>
                            <a:srgbClr val="FF0000"/>
                          </a:solidFill>
                          <a:latin typeface="Times New Roman"/>
                        </a:rPr>
                        <a:t>Detector Uniformity Investigation</a:t>
                      </a:r>
                    </a:p>
                  </a:txBody>
                  <a:tcPr marL="9525" marR="9525" marT="9525" marB="0" anchor="ctr"/>
                </a:tc>
                <a:tc>
                  <a:txBody>
                    <a:bodyPr/>
                    <a:lstStyle/>
                    <a:p>
                      <a:pPr marL="0" algn="ctr" fontAlgn="t">
                        <a:lnSpc>
                          <a:spcPct val="100000"/>
                        </a:lnSpc>
                        <a:spcBef>
                          <a:spcPts val="0"/>
                        </a:spcBef>
                        <a:spcAft>
                          <a:spcPts val="0"/>
                        </a:spcAft>
                      </a:pPr>
                      <a:r>
                        <a:rPr lang="en-US" sz="1400" b="0" i="0" u="none" strike="noStrike" dirty="0" smtClean="0">
                          <a:solidFill>
                            <a:schemeClr val="tx1"/>
                          </a:solidFill>
                          <a:latin typeface="Times New Roman"/>
                        </a:rPr>
                        <a:t>Efremova/Wu</a:t>
                      </a:r>
                      <a:endParaRPr lang="en-US" sz="1400" b="0" i="0" u="none" strike="noStrike" dirty="0">
                        <a:solidFill>
                          <a:schemeClr val="tx1"/>
                        </a:solidFill>
                        <a:latin typeface="Times New Roman"/>
                      </a:endParaRPr>
                    </a:p>
                  </a:txBody>
                  <a:tcPr marL="9525" marR="9525" marT="9525" marB="0" anchor="ctr"/>
                </a:tc>
                <a:tc>
                  <a:txBody>
                    <a:bodyPr/>
                    <a:lstStyle/>
                    <a:p>
                      <a:pPr marL="0" algn="ctr" fontAlgn="ctr">
                        <a:lnSpc>
                          <a:spcPct val="100000"/>
                        </a:lnSpc>
                        <a:spcBef>
                          <a:spcPts val="0"/>
                        </a:spcBef>
                        <a:spcAft>
                          <a:spcPts val="0"/>
                        </a:spcAft>
                      </a:pPr>
                      <a:r>
                        <a:rPr lang="en-US" sz="1400" b="1" i="0" u="none" strike="noStrike" dirty="0" smtClean="0">
                          <a:solidFill>
                            <a:srgbClr val="FF9900"/>
                          </a:solidFill>
                          <a:latin typeface="Times New Roman"/>
                        </a:rPr>
                        <a:t>Minor Delay</a:t>
                      </a:r>
                      <a:endParaRPr lang="en-US" sz="1400" b="1" i="0" u="none" strike="noStrike" dirty="0">
                        <a:solidFill>
                          <a:srgbClr val="FF9900"/>
                        </a:solidFill>
                        <a:latin typeface="Times New Roman"/>
                      </a:endParaRPr>
                    </a:p>
                  </a:txBody>
                  <a:tcPr marL="9525" marR="9525" marT="9525" marB="0" anchor="ctr"/>
                </a:tc>
              </a:tr>
              <a:tr h="255182">
                <a:tc>
                  <a:txBody>
                    <a:bodyPr/>
                    <a:lstStyle/>
                    <a:p>
                      <a:pPr marL="0" algn="ctr" fontAlgn="t">
                        <a:lnSpc>
                          <a:spcPct val="100000"/>
                        </a:lnSpc>
                        <a:spcBef>
                          <a:spcPts val="0"/>
                        </a:spcBef>
                        <a:spcAft>
                          <a:spcPts val="0"/>
                        </a:spcAft>
                      </a:pPr>
                      <a:r>
                        <a:rPr lang="en-US" sz="1400" b="0" i="0" u="none" strike="noStrike" dirty="0">
                          <a:solidFill>
                            <a:srgbClr val="000000"/>
                          </a:solidFill>
                          <a:latin typeface="Times New Roman"/>
                        </a:rPr>
                        <a:t>ABI-L1b-PLPT-019</a:t>
                      </a:r>
                    </a:p>
                  </a:txBody>
                  <a:tcPr marL="9525" marR="9525" marT="9525" marB="0" anchor="ctr"/>
                </a:tc>
                <a:tc>
                  <a:txBody>
                    <a:bodyPr/>
                    <a:lstStyle/>
                    <a:p>
                      <a:pPr marL="0" algn="ctr" fontAlgn="t">
                        <a:lnSpc>
                          <a:spcPct val="100000"/>
                        </a:lnSpc>
                        <a:spcBef>
                          <a:spcPts val="0"/>
                        </a:spcBef>
                        <a:spcAft>
                          <a:spcPts val="0"/>
                        </a:spcAft>
                      </a:pPr>
                      <a:r>
                        <a:rPr lang="en-US" sz="1400" b="0" i="0" u="none" strike="noStrike" dirty="0">
                          <a:solidFill>
                            <a:srgbClr val="FF0000"/>
                          </a:solidFill>
                          <a:latin typeface="Times New Roman"/>
                        </a:rPr>
                        <a:t>Initial Solar Calibration</a:t>
                      </a:r>
                    </a:p>
                  </a:txBody>
                  <a:tcPr marL="9525" marR="9525" marT="9525" marB="0" anchor="ctr"/>
                </a:tc>
                <a:tc>
                  <a:txBody>
                    <a:bodyPr/>
                    <a:lstStyle/>
                    <a:p>
                      <a:pPr marL="0" algn="ctr" fontAlgn="t">
                        <a:lnSpc>
                          <a:spcPct val="100000"/>
                        </a:lnSpc>
                        <a:spcBef>
                          <a:spcPts val="0"/>
                        </a:spcBef>
                        <a:spcAft>
                          <a:spcPts val="0"/>
                        </a:spcAft>
                      </a:pPr>
                      <a:r>
                        <a:rPr lang="en-US" sz="1400" b="0" i="0" u="none" strike="noStrike" dirty="0" smtClean="0">
                          <a:solidFill>
                            <a:schemeClr val="tx1"/>
                          </a:solidFill>
                          <a:latin typeface="Times New Roman"/>
                        </a:rPr>
                        <a:t>Efremova/Wu</a:t>
                      </a:r>
                      <a:endParaRPr lang="en-US" sz="1400" b="0" i="0" u="none" strike="noStrike" dirty="0">
                        <a:solidFill>
                          <a:schemeClr val="tx1"/>
                        </a:solidFill>
                        <a:latin typeface="Times New Roman"/>
                      </a:endParaRPr>
                    </a:p>
                  </a:txBody>
                  <a:tcPr marL="9525" marR="9525" marT="9525" marB="0" anchor="ctr"/>
                </a:tc>
                <a:tc>
                  <a:txBody>
                    <a:bodyPr/>
                    <a:lstStyle/>
                    <a:p>
                      <a:pPr marL="0" algn="ctr" fontAlgn="ctr">
                        <a:lnSpc>
                          <a:spcPct val="100000"/>
                        </a:lnSpc>
                        <a:spcBef>
                          <a:spcPts val="0"/>
                        </a:spcBef>
                        <a:spcAft>
                          <a:spcPts val="0"/>
                        </a:spcAft>
                      </a:pPr>
                      <a:r>
                        <a:rPr lang="en-US" sz="1400" b="1" i="0" u="none" strike="noStrike" dirty="0" smtClean="0">
                          <a:solidFill>
                            <a:srgbClr val="0070C0"/>
                          </a:solidFill>
                          <a:latin typeface="Times New Roman"/>
                        </a:rPr>
                        <a:t>On Schedule</a:t>
                      </a:r>
                      <a:endParaRPr lang="en-US" sz="1400" b="1" i="0" u="none" strike="noStrike" dirty="0">
                        <a:solidFill>
                          <a:srgbClr val="0070C0"/>
                        </a:solidFill>
                        <a:latin typeface="Times New Roman"/>
                      </a:endParaRPr>
                    </a:p>
                  </a:txBody>
                  <a:tcPr marL="9525" marR="9525" marT="9525" marB="0" anchor="ctr"/>
                </a:tc>
              </a:tr>
              <a:tr h="255182">
                <a:tc>
                  <a:txBody>
                    <a:bodyPr/>
                    <a:lstStyle/>
                    <a:p>
                      <a:pPr marL="0" algn="ctr" fontAlgn="t">
                        <a:lnSpc>
                          <a:spcPct val="100000"/>
                        </a:lnSpc>
                        <a:spcBef>
                          <a:spcPts val="0"/>
                        </a:spcBef>
                        <a:spcAft>
                          <a:spcPts val="0"/>
                        </a:spcAft>
                      </a:pPr>
                      <a:r>
                        <a:rPr lang="en-US" sz="1400" b="0" i="0" u="none" strike="noStrike" dirty="0">
                          <a:solidFill>
                            <a:srgbClr val="000000"/>
                          </a:solidFill>
                          <a:latin typeface="Times New Roman"/>
                        </a:rPr>
                        <a:t>ABI-L1b-PLPT-020</a:t>
                      </a:r>
                    </a:p>
                  </a:txBody>
                  <a:tcPr marL="9525" marR="9525" marT="9525" marB="0" anchor="ctr"/>
                </a:tc>
                <a:tc>
                  <a:txBody>
                    <a:bodyPr/>
                    <a:lstStyle/>
                    <a:p>
                      <a:pPr marL="0" algn="ctr" fontAlgn="t">
                        <a:lnSpc>
                          <a:spcPct val="100000"/>
                        </a:lnSpc>
                        <a:spcBef>
                          <a:spcPts val="0"/>
                        </a:spcBef>
                        <a:spcAft>
                          <a:spcPts val="0"/>
                        </a:spcAft>
                      </a:pPr>
                      <a:r>
                        <a:rPr lang="en-US" sz="1400" b="0" i="0" u="none" strike="noStrike" dirty="0">
                          <a:solidFill>
                            <a:srgbClr val="000000"/>
                          </a:solidFill>
                          <a:latin typeface="Times New Roman"/>
                        </a:rPr>
                        <a:t>IR Spatial Uniformity</a:t>
                      </a:r>
                    </a:p>
                  </a:txBody>
                  <a:tcPr marL="9525" marR="9525" marT="9525" marB="0" anchor="ctr"/>
                </a:tc>
                <a:tc>
                  <a:txBody>
                    <a:bodyPr/>
                    <a:lstStyle/>
                    <a:p>
                      <a:pPr marL="0" algn="ctr" fontAlgn="t">
                        <a:lnSpc>
                          <a:spcPct val="100000"/>
                        </a:lnSpc>
                        <a:spcBef>
                          <a:spcPts val="0"/>
                        </a:spcBef>
                        <a:spcAft>
                          <a:spcPts val="0"/>
                        </a:spcAft>
                      </a:pPr>
                      <a:r>
                        <a:rPr lang="en-US" sz="1400" b="0" i="0" u="none" strike="noStrike" dirty="0" smtClean="0">
                          <a:solidFill>
                            <a:schemeClr val="tx1"/>
                          </a:solidFill>
                          <a:latin typeface="Times New Roman"/>
                        </a:rPr>
                        <a:t>Efremova/Wu</a:t>
                      </a:r>
                      <a:endParaRPr lang="en-US" sz="1400" b="0" i="0" u="none" strike="noStrike" dirty="0">
                        <a:solidFill>
                          <a:schemeClr val="tx1"/>
                        </a:solidFill>
                        <a:latin typeface="Times New Roman"/>
                      </a:endParaRPr>
                    </a:p>
                  </a:txBody>
                  <a:tcPr marL="9525" marR="9525" marT="9525" marB="0" anchor="ctr"/>
                </a:tc>
                <a:tc>
                  <a:txBody>
                    <a:bodyPr/>
                    <a:lstStyle/>
                    <a:p>
                      <a:pPr marL="0" algn="ctr" fontAlgn="ctr">
                        <a:lnSpc>
                          <a:spcPct val="100000"/>
                        </a:lnSpc>
                        <a:spcBef>
                          <a:spcPts val="0"/>
                        </a:spcBef>
                        <a:spcAft>
                          <a:spcPts val="0"/>
                        </a:spcAft>
                      </a:pPr>
                      <a:r>
                        <a:rPr lang="en-US" sz="1400" b="1" i="0" u="none" strike="noStrike" dirty="0" smtClean="0">
                          <a:solidFill>
                            <a:srgbClr val="FF0000"/>
                          </a:solidFill>
                          <a:latin typeface="Times New Roman"/>
                        </a:rPr>
                        <a:t>Major Delay</a:t>
                      </a:r>
                      <a:endParaRPr lang="en-US" sz="1400" b="1" i="0" u="none" strike="noStrike" dirty="0">
                        <a:solidFill>
                          <a:srgbClr val="FF0000"/>
                        </a:solidFill>
                        <a:latin typeface="Times New Roman"/>
                      </a:endParaRP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Path to Provisional – Risks</a:t>
            </a:r>
            <a:endParaRPr lang="en-US" dirty="0"/>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12</a:t>
            </a:fld>
            <a:endParaRPr lang="en-US" altLang="en-US" dirty="0"/>
          </a:p>
        </p:txBody>
      </p:sp>
      <p:graphicFrame>
        <p:nvGraphicFramePr>
          <p:cNvPr id="7" name="Content Placeholder 5"/>
          <p:cNvGraphicFramePr>
            <a:graphicFrameLocks noGrp="1"/>
          </p:cNvGraphicFramePr>
          <p:nvPr>
            <p:ph idx="1"/>
            <p:extLst>
              <p:ext uri="{D42A27DB-BD31-4B8C-83A1-F6EECF244321}">
                <p14:modId xmlns:p14="http://schemas.microsoft.com/office/powerpoint/2010/main" val="585352461"/>
              </p:ext>
            </p:extLst>
          </p:nvPr>
        </p:nvGraphicFramePr>
        <p:xfrm>
          <a:off x="152400" y="1143000"/>
          <a:ext cx="8865704" cy="5516880"/>
        </p:xfrm>
        <a:graphic>
          <a:graphicData uri="http://schemas.openxmlformats.org/drawingml/2006/table">
            <a:tbl>
              <a:tblPr firstRow="1" bandRow="1">
                <a:tableStyleId>{5C22544A-7EE6-4342-B048-85BDC9FD1C3A}</a:tableStyleId>
              </a:tblPr>
              <a:tblGrid>
                <a:gridCol w="1162876"/>
                <a:gridCol w="2438400"/>
                <a:gridCol w="2362200"/>
                <a:gridCol w="2902228"/>
              </a:tblGrid>
              <a:tr h="370840">
                <a:tc>
                  <a:txBody>
                    <a:bodyPr/>
                    <a:lstStyle/>
                    <a:p>
                      <a:pPr algn="ctr"/>
                      <a:r>
                        <a:rPr lang="en-US" dirty="0" smtClean="0"/>
                        <a:t>Risk</a:t>
                      </a:r>
                      <a:r>
                        <a:rPr lang="en-US" baseline="0" dirty="0" smtClean="0"/>
                        <a:t> Name</a:t>
                      </a:r>
                      <a:endParaRPr lang="en-US" dirty="0"/>
                    </a:p>
                  </a:txBody>
                  <a:tcPr anchor="ctr">
                    <a:lnB w="12700" cap="flat" cmpd="sng" algn="ctr">
                      <a:solidFill>
                        <a:schemeClr val="tx1"/>
                      </a:solidFill>
                      <a:prstDash val="solid"/>
                      <a:round/>
                      <a:headEnd type="none" w="med" len="med"/>
                      <a:tailEnd type="none" w="med" len="med"/>
                    </a:lnB>
                  </a:tcPr>
                </a:tc>
                <a:tc>
                  <a:txBody>
                    <a:bodyPr/>
                    <a:lstStyle/>
                    <a:p>
                      <a:pPr algn="ctr"/>
                      <a:r>
                        <a:rPr lang="en-US" dirty="0" smtClean="0"/>
                        <a:t>Description</a:t>
                      </a:r>
                      <a:endParaRPr lang="en-US" dirty="0"/>
                    </a:p>
                  </a:txBody>
                  <a:tcPr anchor="ctr">
                    <a:lnB w="12700" cap="flat" cmpd="sng" algn="ctr">
                      <a:solidFill>
                        <a:schemeClr val="tx1"/>
                      </a:solidFill>
                      <a:prstDash val="solid"/>
                      <a:round/>
                      <a:headEnd type="none" w="med" len="med"/>
                      <a:tailEnd type="none" w="med" len="med"/>
                    </a:lnB>
                  </a:tcPr>
                </a:tc>
                <a:tc>
                  <a:txBody>
                    <a:bodyPr/>
                    <a:lstStyle/>
                    <a:p>
                      <a:pPr algn="ctr"/>
                      <a:r>
                        <a:rPr lang="en-US" dirty="0" smtClean="0"/>
                        <a:t>Impact</a:t>
                      </a:r>
                      <a:endParaRPr lang="en-US" dirty="0"/>
                    </a:p>
                  </a:txBody>
                  <a:tcPr anchor="ctr">
                    <a:lnB w="12700" cap="flat" cmpd="sng" algn="ctr">
                      <a:solidFill>
                        <a:schemeClr val="tx1"/>
                      </a:solidFill>
                      <a:prstDash val="solid"/>
                      <a:round/>
                      <a:headEnd type="none" w="med" len="med"/>
                      <a:tailEnd type="none" w="med" len="med"/>
                    </a:lnB>
                  </a:tcPr>
                </a:tc>
                <a:tc>
                  <a:txBody>
                    <a:bodyPr/>
                    <a:lstStyle/>
                    <a:p>
                      <a:pPr algn="ctr"/>
                      <a:r>
                        <a:rPr lang="en-US" dirty="0" smtClean="0"/>
                        <a:t>Mitigation</a:t>
                      </a:r>
                      <a:r>
                        <a:rPr lang="en-US" baseline="0" dirty="0" smtClean="0"/>
                        <a:t> and Schedule</a:t>
                      </a:r>
                      <a:endParaRPr lang="en-US" dirty="0"/>
                    </a:p>
                  </a:txBody>
                  <a:tcPr anchor="ctr">
                    <a:lnB w="12700" cap="flat" cmpd="sng" algn="ctr">
                      <a:solidFill>
                        <a:schemeClr val="tx1"/>
                      </a:solidFill>
                      <a:prstDash val="solid"/>
                      <a:round/>
                      <a:headEnd type="none" w="med" len="med"/>
                      <a:tailEnd type="none" w="med" len="med"/>
                    </a:lnB>
                  </a:tcPr>
                </a:tc>
              </a:tr>
              <a:tr h="370840">
                <a:tc>
                  <a:txBody>
                    <a:bodyPr/>
                    <a:lstStyle/>
                    <a:p>
                      <a:r>
                        <a:rPr lang="en-US" dirty="0" smtClean="0"/>
                        <a:t>Mission Data </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smtClean="0">
                          <a:solidFill>
                            <a:srgbClr val="FF0000"/>
                          </a:solidFill>
                        </a:rPr>
                        <a:t>IF</a:t>
                      </a:r>
                      <a:r>
                        <a:rPr lang="en-US" dirty="0" smtClean="0"/>
                        <a:t> CWG lack many critical meta data</a:t>
                      </a:r>
                    </a:p>
                    <a:p>
                      <a:endParaRPr lang="en-US" sz="1600" dirty="0" smtClean="0"/>
                    </a:p>
                    <a:p>
                      <a:endParaRPr lang="en-US" sz="1600" dirty="0" smtClean="0"/>
                    </a:p>
                    <a:p>
                      <a:endParaRPr lang="en-US" sz="16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smtClean="0">
                          <a:solidFill>
                            <a:srgbClr val="FF0000"/>
                          </a:solidFill>
                        </a:rPr>
                        <a:t>THEN </a:t>
                      </a:r>
                      <a:r>
                        <a:rPr lang="en-US" dirty="0" smtClean="0"/>
                        <a:t>CWG cannot function</a:t>
                      </a:r>
                      <a:r>
                        <a:rPr lang="en-US" baseline="0" dirty="0" smtClean="0"/>
                        <a:t> properly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30188" indent="-230188">
                        <a:buFont typeface="Arial" pitchFamily="34" charset="0"/>
                        <a:buChar char="•"/>
                      </a:pPr>
                      <a:r>
                        <a:rPr lang="en-US" dirty="0" smtClean="0"/>
                        <a:t>Raise awareness </a:t>
                      </a:r>
                    </a:p>
                    <a:p>
                      <a:pPr marL="230188" indent="-230188">
                        <a:buFont typeface="Arial" pitchFamily="34" charset="0"/>
                        <a:buChar char="•"/>
                      </a:pPr>
                      <a:r>
                        <a:rPr lang="en-US" dirty="0" smtClean="0"/>
                        <a:t>Work</a:t>
                      </a:r>
                      <a:r>
                        <a:rPr lang="en-US" baseline="0" dirty="0" smtClean="0"/>
                        <a:t> </a:t>
                      </a:r>
                      <a:r>
                        <a:rPr lang="en-US" dirty="0" smtClean="0"/>
                        <a:t>with Ground and vendor.</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r>
                        <a:rPr lang="en-US" dirty="0" smtClean="0"/>
                        <a:t>Operation Stability </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smtClean="0">
                          <a:solidFill>
                            <a:srgbClr val="FF0000"/>
                          </a:solidFill>
                        </a:rPr>
                        <a:t>IF</a:t>
                      </a:r>
                      <a:r>
                        <a:rPr lang="en-US" dirty="0" smtClean="0"/>
                        <a:t> corrections for known anomalies cannot</a:t>
                      </a:r>
                      <a:r>
                        <a:rPr lang="en-US" baseline="0" dirty="0" smtClean="0"/>
                        <a:t> be implemented timely</a:t>
                      </a:r>
                    </a:p>
                    <a:p>
                      <a:endParaRPr lang="en-US" sz="1600" baseline="0" dirty="0" smtClean="0"/>
                    </a:p>
                    <a:p>
                      <a:endParaRPr lang="en-US" sz="1600" baseline="0" dirty="0" smtClean="0"/>
                    </a:p>
                    <a:p>
                      <a:endParaRPr lang="en-US" sz="1600" baseline="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smtClean="0">
                          <a:solidFill>
                            <a:srgbClr val="FF0000"/>
                          </a:solidFill>
                        </a:rPr>
                        <a:t>THEN </a:t>
                      </a:r>
                      <a:r>
                        <a:rPr lang="en-US" dirty="0" smtClean="0"/>
                        <a:t>the operation will not reach steady state for evaluation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30188" indent="-230188">
                        <a:buFont typeface="Arial" pitchFamily="34" charset="0"/>
                        <a:buChar char="•"/>
                      </a:pPr>
                      <a:r>
                        <a:rPr lang="en-US" dirty="0" smtClean="0"/>
                        <a:t>Raise awareness </a:t>
                      </a:r>
                    </a:p>
                    <a:p>
                      <a:pPr marL="230188" indent="-230188">
                        <a:buFont typeface="Arial" pitchFamily="34" charset="0"/>
                        <a:buChar char="•"/>
                      </a:pPr>
                      <a:r>
                        <a:rPr lang="en-US" dirty="0" smtClean="0"/>
                        <a:t>Work</a:t>
                      </a:r>
                      <a:r>
                        <a:rPr lang="en-US" baseline="0" dirty="0" smtClean="0"/>
                        <a:t> </a:t>
                      </a:r>
                      <a:r>
                        <a:rPr lang="en-US" dirty="0" smtClean="0"/>
                        <a:t>with Ground and vendor.</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r>
                        <a:rPr lang="en-US" dirty="0" smtClean="0"/>
                        <a:t>GRATDAT</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smtClean="0">
                          <a:solidFill>
                            <a:srgbClr val="FF0000"/>
                          </a:solidFill>
                        </a:rPr>
                        <a:t>IF</a:t>
                      </a:r>
                      <a:r>
                        <a:rPr lang="en-US" dirty="0" smtClean="0"/>
                        <a:t> GRATDAT</a:t>
                      </a:r>
                      <a:r>
                        <a:rPr lang="en-US" baseline="0" dirty="0" smtClean="0"/>
                        <a:t> cannot process the ABI data beyond L1-alpha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smtClean="0">
                          <a:solidFill>
                            <a:srgbClr val="FF0000"/>
                          </a:solidFill>
                        </a:rPr>
                        <a:t>THEN </a:t>
                      </a:r>
                      <a:r>
                        <a:rPr lang="en-US" dirty="0" smtClean="0"/>
                        <a:t>CWG cannot</a:t>
                      </a:r>
                      <a:r>
                        <a:rPr lang="en-US" baseline="0" dirty="0" smtClean="0"/>
                        <a:t> perform several PLPTs.</a:t>
                      </a:r>
                    </a:p>
                    <a:p>
                      <a:endParaRPr lang="en-US" sz="1600" baseline="0" dirty="0" smtClean="0"/>
                    </a:p>
                    <a:p>
                      <a:endParaRPr lang="en-US" sz="1600" baseline="0" dirty="0" smtClean="0"/>
                    </a:p>
                    <a:p>
                      <a:endParaRPr lang="en-US" sz="1600" baseline="0" dirty="0" smtClean="0"/>
                    </a:p>
                    <a:p>
                      <a:endParaRPr lang="en-US" sz="1600" baseline="0" dirty="0" smtClean="0"/>
                    </a:p>
                    <a:p>
                      <a:endParaRPr lang="en-US" sz="1600" baseline="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30188" indent="-230188">
                        <a:buFont typeface="Arial" pitchFamily="34" charset="0"/>
                        <a:buChar char="•"/>
                      </a:pPr>
                      <a:r>
                        <a:rPr lang="en-US" strike="noStrike" dirty="0" smtClean="0"/>
                        <a:t>Work with PRO and developer.</a:t>
                      </a:r>
                    </a:p>
                    <a:p>
                      <a:pPr marL="230188" indent="-230188">
                        <a:buFont typeface="Arial" pitchFamily="34" charset="0"/>
                        <a:buChar char="•"/>
                      </a:pPr>
                      <a:r>
                        <a:rPr lang="en-US" dirty="0" smtClean="0"/>
                        <a:t>Develop capability within</a:t>
                      </a:r>
                      <a:r>
                        <a:rPr lang="en-US" baseline="0" dirty="0" smtClean="0"/>
                        <a:t> CWG.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Path to Provisional – Risks</a:t>
            </a:r>
            <a:endParaRPr lang="en-US" dirty="0"/>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13</a:t>
            </a:fld>
            <a:endParaRPr lang="en-US" altLang="en-US" dirty="0"/>
          </a:p>
        </p:txBody>
      </p:sp>
      <p:graphicFrame>
        <p:nvGraphicFramePr>
          <p:cNvPr id="7" name="Content Placeholder 5"/>
          <p:cNvGraphicFramePr>
            <a:graphicFrameLocks noGrp="1"/>
          </p:cNvGraphicFramePr>
          <p:nvPr>
            <p:ph idx="1"/>
            <p:extLst>
              <p:ext uri="{D42A27DB-BD31-4B8C-83A1-F6EECF244321}">
                <p14:modId xmlns:p14="http://schemas.microsoft.com/office/powerpoint/2010/main" val="585352461"/>
              </p:ext>
            </p:extLst>
          </p:nvPr>
        </p:nvGraphicFramePr>
        <p:xfrm>
          <a:off x="152400" y="1143000"/>
          <a:ext cx="8865704" cy="5516880"/>
        </p:xfrm>
        <a:graphic>
          <a:graphicData uri="http://schemas.openxmlformats.org/drawingml/2006/table">
            <a:tbl>
              <a:tblPr firstRow="1" bandRow="1">
                <a:tableStyleId>{5C22544A-7EE6-4342-B048-85BDC9FD1C3A}</a:tableStyleId>
              </a:tblPr>
              <a:tblGrid>
                <a:gridCol w="1162876"/>
                <a:gridCol w="2438400"/>
                <a:gridCol w="2362200"/>
                <a:gridCol w="2902228"/>
              </a:tblGrid>
              <a:tr h="370840">
                <a:tc>
                  <a:txBody>
                    <a:bodyPr/>
                    <a:lstStyle/>
                    <a:p>
                      <a:pPr algn="ctr"/>
                      <a:r>
                        <a:rPr lang="en-US" dirty="0" smtClean="0"/>
                        <a:t>Risk</a:t>
                      </a:r>
                      <a:r>
                        <a:rPr lang="en-US" baseline="0" dirty="0" smtClean="0"/>
                        <a:t> Name</a:t>
                      </a:r>
                      <a:endParaRPr lang="en-US" dirty="0"/>
                    </a:p>
                  </a:txBody>
                  <a:tcPr anchor="ctr">
                    <a:lnB w="12700" cap="flat" cmpd="sng" algn="ctr">
                      <a:solidFill>
                        <a:schemeClr val="tx1"/>
                      </a:solidFill>
                      <a:prstDash val="solid"/>
                      <a:round/>
                      <a:headEnd type="none" w="med" len="med"/>
                      <a:tailEnd type="none" w="med" len="med"/>
                    </a:lnB>
                  </a:tcPr>
                </a:tc>
                <a:tc>
                  <a:txBody>
                    <a:bodyPr/>
                    <a:lstStyle/>
                    <a:p>
                      <a:pPr algn="ctr"/>
                      <a:r>
                        <a:rPr lang="en-US" dirty="0" smtClean="0"/>
                        <a:t>Description</a:t>
                      </a:r>
                      <a:endParaRPr lang="en-US" dirty="0"/>
                    </a:p>
                  </a:txBody>
                  <a:tcPr anchor="ctr">
                    <a:lnB w="12700" cap="flat" cmpd="sng" algn="ctr">
                      <a:solidFill>
                        <a:schemeClr val="tx1"/>
                      </a:solidFill>
                      <a:prstDash val="solid"/>
                      <a:round/>
                      <a:headEnd type="none" w="med" len="med"/>
                      <a:tailEnd type="none" w="med" len="med"/>
                    </a:lnB>
                  </a:tcPr>
                </a:tc>
                <a:tc>
                  <a:txBody>
                    <a:bodyPr/>
                    <a:lstStyle/>
                    <a:p>
                      <a:pPr algn="ctr"/>
                      <a:r>
                        <a:rPr lang="en-US" dirty="0" smtClean="0"/>
                        <a:t>Impact</a:t>
                      </a:r>
                      <a:endParaRPr lang="en-US" dirty="0"/>
                    </a:p>
                  </a:txBody>
                  <a:tcPr anchor="ctr">
                    <a:lnB w="12700" cap="flat" cmpd="sng" algn="ctr">
                      <a:solidFill>
                        <a:schemeClr val="tx1"/>
                      </a:solidFill>
                      <a:prstDash val="solid"/>
                      <a:round/>
                      <a:headEnd type="none" w="med" len="med"/>
                      <a:tailEnd type="none" w="med" len="med"/>
                    </a:lnB>
                  </a:tcPr>
                </a:tc>
                <a:tc>
                  <a:txBody>
                    <a:bodyPr/>
                    <a:lstStyle/>
                    <a:p>
                      <a:pPr algn="ctr"/>
                      <a:r>
                        <a:rPr lang="en-US" dirty="0" smtClean="0"/>
                        <a:t>Mitigation</a:t>
                      </a:r>
                      <a:r>
                        <a:rPr lang="en-US" baseline="0" dirty="0" smtClean="0"/>
                        <a:t> and Schedule</a:t>
                      </a:r>
                      <a:endParaRPr lang="en-US" dirty="0"/>
                    </a:p>
                  </a:txBody>
                  <a:tcPr anchor="ctr">
                    <a:lnB w="12700" cap="flat" cmpd="sng" algn="ctr">
                      <a:solidFill>
                        <a:schemeClr val="tx1"/>
                      </a:solidFill>
                      <a:prstDash val="solid"/>
                      <a:round/>
                      <a:headEnd type="none" w="med" len="med"/>
                      <a:tailEnd type="none" w="med" len="med"/>
                    </a:lnB>
                  </a:tcPr>
                </a:tc>
              </a:tr>
              <a:tr h="370840">
                <a:tc>
                  <a:txBody>
                    <a:bodyPr/>
                    <a:lstStyle/>
                    <a:p>
                      <a:r>
                        <a:rPr lang="en-US" dirty="0" smtClean="0"/>
                        <a:t>Mission Data </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smtClean="0">
                          <a:solidFill>
                            <a:srgbClr val="FF0000"/>
                          </a:solidFill>
                        </a:rPr>
                        <a:t>IF</a:t>
                      </a:r>
                      <a:r>
                        <a:rPr lang="en-US" dirty="0" smtClean="0"/>
                        <a:t> CWG lack many critical meta data</a:t>
                      </a:r>
                    </a:p>
                    <a:p>
                      <a:r>
                        <a:rPr lang="en-US" sz="1600" b="1" dirty="0" smtClean="0">
                          <a:solidFill>
                            <a:srgbClr val="0070C0"/>
                          </a:solidFill>
                        </a:rPr>
                        <a:t>(</a:t>
                      </a:r>
                      <a:r>
                        <a:rPr lang="en-US" sz="1600" b="1" kern="1200" dirty="0" smtClean="0">
                          <a:solidFill>
                            <a:srgbClr val="0070C0"/>
                          </a:solidFill>
                          <a:latin typeface="+mn-lt"/>
                          <a:ea typeface="+mn-ea"/>
                          <a:cs typeface="+mn-cs"/>
                        </a:rPr>
                        <a:t>unavailable, empty, incomplete, incorrect, and misrepresented</a:t>
                      </a:r>
                      <a:r>
                        <a:rPr lang="en-US" sz="1600" b="1" dirty="0" smtClean="0">
                          <a:solidFill>
                            <a:srgbClr val="0070C0"/>
                          </a:solidFill>
                        </a:rPr>
                        <a:t>)</a:t>
                      </a:r>
                      <a:endParaRPr lang="en-US" sz="1600" b="1" dirty="0">
                        <a:solidFill>
                          <a:srgbClr val="0070C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smtClean="0">
                          <a:solidFill>
                            <a:srgbClr val="FF0000"/>
                          </a:solidFill>
                        </a:rPr>
                        <a:t>THEN </a:t>
                      </a:r>
                      <a:r>
                        <a:rPr lang="en-US" dirty="0" smtClean="0"/>
                        <a:t>CWG cannot function</a:t>
                      </a:r>
                      <a:r>
                        <a:rPr lang="en-US" baseline="0" dirty="0" smtClean="0"/>
                        <a:t> properly</a:t>
                      </a:r>
                    </a:p>
                    <a:p>
                      <a:r>
                        <a:rPr lang="en-US" sz="1600" b="1" baseline="0" dirty="0" smtClean="0">
                          <a:solidFill>
                            <a:srgbClr val="0070C0"/>
                          </a:solidFill>
                        </a:rPr>
                        <a:t>(IR calibration has been affected)</a:t>
                      </a:r>
                      <a:endParaRPr lang="en-US" sz="1600" b="1" dirty="0">
                        <a:solidFill>
                          <a:srgbClr val="0070C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30188" indent="-230188">
                        <a:buFont typeface="Arial" pitchFamily="34" charset="0"/>
                        <a:buChar char="•"/>
                      </a:pPr>
                      <a:r>
                        <a:rPr lang="en-US" dirty="0" smtClean="0"/>
                        <a:t>Raise awareness </a:t>
                      </a:r>
                    </a:p>
                    <a:p>
                      <a:pPr marL="230188" indent="-230188">
                        <a:buFont typeface="Arial" pitchFamily="34" charset="0"/>
                        <a:buChar char="•"/>
                      </a:pPr>
                      <a:r>
                        <a:rPr lang="en-US" dirty="0" smtClean="0"/>
                        <a:t>Work</a:t>
                      </a:r>
                      <a:r>
                        <a:rPr lang="en-US" baseline="0" dirty="0" smtClean="0"/>
                        <a:t> </a:t>
                      </a:r>
                      <a:r>
                        <a:rPr lang="en-US" dirty="0" smtClean="0"/>
                        <a:t>with Ground and vendor.</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r>
                        <a:rPr lang="en-US" dirty="0" smtClean="0"/>
                        <a:t>Operation Stability </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smtClean="0">
                          <a:solidFill>
                            <a:srgbClr val="FF0000"/>
                          </a:solidFill>
                        </a:rPr>
                        <a:t>IF</a:t>
                      </a:r>
                      <a:r>
                        <a:rPr lang="en-US" dirty="0" smtClean="0"/>
                        <a:t> corrections for known anomalies cannot</a:t>
                      </a:r>
                      <a:r>
                        <a:rPr lang="en-US" baseline="0" dirty="0" smtClean="0"/>
                        <a:t> be implemented timely</a:t>
                      </a:r>
                    </a:p>
                    <a:p>
                      <a:r>
                        <a:rPr lang="en-US" sz="1600" b="1" baseline="0" dirty="0" smtClean="0">
                          <a:solidFill>
                            <a:srgbClr val="FF0000"/>
                          </a:solidFill>
                        </a:rPr>
                        <a:t>(has been unstable for VNIR calibration and especially for INR)</a:t>
                      </a:r>
                      <a:endParaRPr lang="en-US" sz="16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smtClean="0">
                          <a:solidFill>
                            <a:srgbClr val="FF0000"/>
                          </a:solidFill>
                        </a:rPr>
                        <a:t>THEN </a:t>
                      </a:r>
                      <a:r>
                        <a:rPr lang="en-US" dirty="0" smtClean="0"/>
                        <a:t>the operation will not reach steady state for evaluation</a:t>
                      </a:r>
                    </a:p>
                    <a:p>
                      <a:r>
                        <a:rPr lang="en-US" sz="1600" b="1" dirty="0" smtClean="0">
                          <a:solidFill>
                            <a:srgbClr val="FF0000"/>
                          </a:solidFill>
                        </a:rPr>
                        <a:t>(evaluate what were in reality)</a:t>
                      </a:r>
                      <a:endParaRPr lang="en-US" sz="16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30188" indent="-230188">
                        <a:buFont typeface="Arial" pitchFamily="34" charset="0"/>
                        <a:buChar char="•"/>
                      </a:pPr>
                      <a:r>
                        <a:rPr lang="en-US" dirty="0" smtClean="0"/>
                        <a:t>Raise awareness </a:t>
                      </a:r>
                    </a:p>
                    <a:p>
                      <a:pPr marL="230188" indent="-230188">
                        <a:buFont typeface="Arial" pitchFamily="34" charset="0"/>
                        <a:buChar char="•"/>
                      </a:pPr>
                      <a:r>
                        <a:rPr lang="en-US" dirty="0" smtClean="0"/>
                        <a:t>Work</a:t>
                      </a:r>
                      <a:r>
                        <a:rPr lang="en-US" baseline="0" dirty="0" smtClean="0"/>
                        <a:t> </a:t>
                      </a:r>
                      <a:r>
                        <a:rPr lang="en-US" dirty="0" smtClean="0"/>
                        <a:t>with Ground and vendor.</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r>
                        <a:rPr lang="en-US" dirty="0" smtClean="0"/>
                        <a:t>GRATDAT</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smtClean="0">
                          <a:solidFill>
                            <a:srgbClr val="FF0000"/>
                          </a:solidFill>
                        </a:rPr>
                        <a:t>IF</a:t>
                      </a:r>
                      <a:r>
                        <a:rPr lang="en-US" dirty="0" smtClean="0"/>
                        <a:t> GRATDAT</a:t>
                      </a:r>
                      <a:r>
                        <a:rPr lang="en-US" baseline="0" dirty="0" smtClean="0"/>
                        <a:t> cannot process the ABI data beyond L1-alpha</a:t>
                      </a:r>
                    </a:p>
                    <a:p>
                      <a:r>
                        <a:rPr lang="en-US" sz="1600" b="1" baseline="0" dirty="0" smtClean="0">
                          <a:solidFill>
                            <a:srgbClr val="0070C0"/>
                          </a:solidFill>
                        </a:rPr>
                        <a:t>(improved over time, but some were too late and some still inadequate)</a:t>
                      </a:r>
                      <a:endParaRPr lang="en-US" sz="1600" b="1" dirty="0">
                        <a:solidFill>
                          <a:srgbClr val="0070C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smtClean="0">
                          <a:solidFill>
                            <a:srgbClr val="FF0000"/>
                          </a:solidFill>
                        </a:rPr>
                        <a:t>THEN </a:t>
                      </a:r>
                      <a:r>
                        <a:rPr lang="en-US" dirty="0" smtClean="0"/>
                        <a:t>CWG cannot</a:t>
                      </a:r>
                      <a:r>
                        <a:rPr lang="en-US" baseline="0" dirty="0" smtClean="0"/>
                        <a:t> perform several PLPTs.</a:t>
                      </a:r>
                    </a:p>
                    <a:p>
                      <a:r>
                        <a:rPr lang="en-US" sz="1600" b="1" baseline="0" dirty="0" smtClean="0">
                          <a:solidFill>
                            <a:srgbClr val="009900"/>
                          </a:solidFill>
                        </a:rPr>
                        <a:t>(delayed some analyses that are not due anyway. Did not affect critical data collection including Field Campaign)</a:t>
                      </a:r>
                      <a:endParaRPr lang="en-US" sz="1600" b="1" dirty="0">
                        <a:solidFill>
                          <a:srgbClr val="0099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30188" indent="-230188">
                        <a:buFont typeface="Arial" pitchFamily="34" charset="0"/>
                        <a:buChar char="•"/>
                      </a:pPr>
                      <a:r>
                        <a:rPr lang="en-US" strike="noStrike" dirty="0" smtClean="0"/>
                        <a:t>Work with PRO and developer.</a:t>
                      </a:r>
                    </a:p>
                    <a:p>
                      <a:pPr marL="230188" indent="-230188">
                        <a:buFont typeface="Arial" pitchFamily="34" charset="0"/>
                        <a:buChar char="•"/>
                      </a:pPr>
                      <a:r>
                        <a:rPr lang="en-US" dirty="0" smtClean="0"/>
                        <a:t>Develop capability within</a:t>
                      </a:r>
                      <a:r>
                        <a:rPr lang="en-US" baseline="0" dirty="0" smtClean="0"/>
                        <a:t> CWG.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Product quality assessment</a:t>
            </a:r>
            <a:endParaRPr lang="en-US" dirty="0"/>
          </a:p>
        </p:txBody>
      </p:sp>
      <p:sp>
        <p:nvSpPr>
          <p:cNvPr id="3" name="Text Placeholder 2"/>
          <p:cNvSpPr>
            <a:spLocks noGrp="1"/>
          </p:cNvSpPr>
          <p:nvPr>
            <p:ph type="body" idx="1"/>
          </p:nvPr>
        </p:nvSpPr>
        <p:spPr/>
        <p:txBody>
          <a:bodyPr/>
          <a:lstStyle/>
          <a:p>
            <a:r>
              <a:rPr lang="en-US" dirty="0" smtClean="0"/>
              <a:t>GOES-16 ABI L1b Products Provisional PS-PVR</a:t>
            </a:r>
            <a:endParaRPr lang="en-US" dirty="0"/>
          </a:p>
        </p:txBody>
      </p:sp>
      <p:sp>
        <p:nvSpPr>
          <p:cNvPr id="5" name="Slide Number Placeholder 4"/>
          <p:cNvSpPr>
            <a:spLocks noGrp="1"/>
          </p:cNvSpPr>
          <p:nvPr>
            <p:ph type="sldNum" sz="quarter" idx="12"/>
          </p:nvPr>
        </p:nvSpPr>
        <p:spPr/>
        <p:txBody>
          <a:bodyPr/>
          <a:lstStyle/>
          <a:p>
            <a:fld id="{4AB52BE0-4CA4-4BD3-BC9F-B41F86E8D2EE}" type="slidenum">
              <a:rPr lang="en-US" altLang="en-US" smtClean="0"/>
              <a:pPr/>
              <a:t>14</a:t>
            </a:fld>
            <a:endParaRPr lang="en-US" alt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General Approach</a:t>
            </a:r>
            <a:endParaRPr lang="en-US" b="1" dirty="0"/>
          </a:p>
        </p:txBody>
      </p:sp>
      <p:sp>
        <p:nvSpPr>
          <p:cNvPr id="3" name="Content Placeholder 2"/>
          <p:cNvSpPr>
            <a:spLocks noGrp="1"/>
          </p:cNvSpPr>
          <p:nvPr>
            <p:ph idx="1"/>
          </p:nvPr>
        </p:nvSpPr>
        <p:spPr>
          <a:xfrm>
            <a:off x="457200" y="1465263"/>
            <a:ext cx="8229600" cy="4822326"/>
          </a:xfrm>
        </p:spPr>
        <p:txBody>
          <a:bodyPr>
            <a:normAutofit fontScale="92500" lnSpcReduction="20000"/>
          </a:bodyPr>
          <a:lstStyle/>
          <a:p>
            <a:r>
              <a:rPr lang="en-US" dirty="0" smtClean="0"/>
              <a:t>Evaluate Performance and Detect Anomaly</a:t>
            </a:r>
          </a:p>
          <a:p>
            <a:pPr lvl="1"/>
            <a:r>
              <a:rPr lang="en-US" dirty="0" smtClean="0"/>
              <a:t>Validation, or Product (L1b) Quality Monitoring</a:t>
            </a:r>
          </a:p>
          <a:p>
            <a:pPr lvl="1"/>
            <a:r>
              <a:rPr lang="en-US" dirty="0" smtClean="0"/>
              <a:t>Reports from users in the field</a:t>
            </a:r>
          </a:p>
          <a:p>
            <a:r>
              <a:rPr lang="en-US" dirty="0" smtClean="0"/>
              <a:t>Identify Root Cause</a:t>
            </a:r>
          </a:p>
          <a:p>
            <a:pPr lvl="1"/>
            <a:r>
              <a:rPr lang="en-US" dirty="0" smtClean="0"/>
              <a:t>Radiometric and geometric calibration via off-line science code.</a:t>
            </a:r>
          </a:p>
          <a:p>
            <a:pPr lvl="1"/>
            <a:r>
              <a:rPr lang="en-US" dirty="0" smtClean="0"/>
              <a:t>Instrument Performance Monitoring</a:t>
            </a:r>
          </a:p>
          <a:p>
            <a:r>
              <a:rPr lang="en-US" dirty="0" smtClean="0"/>
              <a:t>Resolve Anomaly</a:t>
            </a:r>
          </a:p>
          <a:p>
            <a:pPr lvl="1"/>
            <a:r>
              <a:rPr lang="en-US" dirty="0" smtClean="0"/>
              <a:t>Combination of calibration and validation</a:t>
            </a:r>
          </a:p>
          <a:p>
            <a:pPr lvl="1"/>
            <a:r>
              <a:rPr lang="en-US" dirty="0" smtClean="0"/>
              <a:t>Collaboration with users</a:t>
            </a:r>
          </a:p>
          <a:p>
            <a:pPr lvl="1"/>
            <a:r>
              <a:rPr lang="en-US" dirty="0" smtClean="0"/>
              <a:t>Coordination with Ground</a:t>
            </a:r>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15</a:t>
            </a:fld>
            <a:endParaRPr lang="en-US" alt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Top Level Evaluation</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66715295"/>
              </p:ext>
            </p:extLst>
          </p:nvPr>
        </p:nvGraphicFramePr>
        <p:xfrm>
          <a:off x="228600" y="1465263"/>
          <a:ext cx="8686800" cy="5034280"/>
        </p:xfrm>
        <a:graphic>
          <a:graphicData uri="http://schemas.openxmlformats.org/drawingml/2006/table">
            <a:tbl>
              <a:tblPr firstRow="1" bandRow="1">
                <a:tableStyleId>{5C22544A-7EE6-4342-B048-85BDC9FD1C3A}</a:tableStyleId>
              </a:tblPr>
              <a:tblGrid>
                <a:gridCol w="1295400"/>
                <a:gridCol w="2438400"/>
                <a:gridCol w="2514600"/>
                <a:gridCol w="2438400"/>
              </a:tblGrid>
              <a:tr h="370840">
                <a:tc>
                  <a:txBody>
                    <a:bodyPr/>
                    <a:lstStyle/>
                    <a:p>
                      <a:pPr algn="ctr"/>
                      <a:endParaRPr lang="en-US" dirty="0"/>
                    </a:p>
                  </a:txBody>
                  <a:tcPr anchor="ctr"/>
                </a:tc>
                <a:tc>
                  <a:txBody>
                    <a:bodyPr/>
                    <a:lstStyle/>
                    <a:p>
                      <a:pPr algn="ctr"/>
                      <a:r>
                        <a:rPr lang="en-US" dirty="0" smtClean="0"/>
                        <a:t>Past Performance</a:t>
                      </a:r>
                      <a:endParaRPr lang="en-US" dirty="0"/>
                    </a:p>
                  </a:txBody>
                  <a:tcPr anchor="ctr"/>
                </a:tc>
                <a:tc>
                  <a:txBody>
                    <a:bodyPr/>
                    <a:lstStyle/>
                    <a:p>
                      <a:pPr algn="ctr"/>
                      <a:r>
                        <a:rPr lang="en-US" dirty="0" smtClean="0"/>
                        <a:t>Current Status</a:t>
                      </a:r>
                      <a:endParaRPr lang="en-US" dirty="0"/>
                    </a:p>
                  </a:txBody>
                  <a:tcPr anchor="ctr"/>
                </a:tc>
                <a:tc>
                  <a:txBody>
                    <a:bodyPr/>
                    <a:lstStyle/>
                    <a:p>
                      <a:pPr algn="ctr"/>
                      <a:r>
                        <a:rPr lang="en-US" dirty="0" smtClean="0"/>
                        <a:t>Future Outlook</a:t>
                      </a:r>
                      <a:endParaRPr lang="en-US" dirty="0"/>
                    </a:p>
                  </a:txBody>
                  <a:tcPr anchor="ctr"/>
                </a:tc>
              </a:tr>
              <a:tr h="370840">
                <a:tc>
                  <a:txBody>
                    <a:bodyPr/>
                    <a:lstStyle/>
                    <a:p>
                      <a:pPr algn="ctr"/>
                      <a:r>
                        <a:rPr lang="en-US" dirty="0" smtClean="0"/>
                        <a:t>IR Calibration</a:t>
                      </a:r>
                      <a:endParaRPr lang="en-US" dirty="0"/>
                    </a:p>
                  </a:txBody>
                  <a:tcPr anchor="ctr"/>
                </a:tc>
                <a:tc>
                  <a:txBody>
                    <a:bodyPr/>
                    <a:lstStyle/>
                    <a:p>
                      <a:pPr marL="111125" indent="-111125" algn="l">
                        <a:buFont typeface="Arial" pitchFamily="34" charset="0"/>
                        <a:buChar char="•"/>
                      </a:pPr>
                      <a:r>
                        <a:rPr lang="en-US" sz="1200" dirty="0" smtClean="0">
                          <a:solidFill>
                            <a:schemeClr val="bg1"/>
                          </a:solidFill>
                        </a:rPr>
                        <a:t>Accurate and stable.</a:t>
                      </a:r>
                    </a:p>
                    <a:p>
                      <a:pPr marL="111125" indent="-111125" algn="l">
                        <a:buFont typeface="Arial" pitchFamily="34" charset="0"/>
                        <a:buChar char="•"/>
                      </a:pPr>
                      <a:r>
                        <a:rPr lang="en-US" sz="1200" dirty="0" smtClean="0">
                          <a:solidFill>
                            <a:schemeClr val="bg1"/>
                          </a:solidFill>
                        </a:rPr>
                        <a:t>Acceptable noise, dynamic range, bias, and diurnal stability</a:t>
                      </a:r>
                      <a:r>
                        <a:rPr lang="en-US" sz="1200" baseline="0" dirty="0" smtClean="0">
                          <a:solidFill>
                            <a:schemeClr val="bg1"/>
                          </a:solidFill>
                        </a:rPr>
                        <a:t> from beginning.</a:t>
                      </a:r>
                      <a:endParaRPr lang="en-US" sz="1200" dirty="0" smtClean="0">
                        <a:solidFill>
                          <a:schemeClr val="bg1"/>
                        </a:solidFill>
                      </a:endParaRPr>
                    </a:p>
                    <a:p>
                      <a:pPr marL="111125" indent="-111125" algn="l">
                        <a:buFont typeface="Arial" pitchFamily="34" charset="0"/>
                        <a:buChar char="•"/>
                      </a:pPr>
                      <a:r>
                        <a:rPr lang="en-US" sz="1200" dirty="0" smtClean="0">
                          <a:solidFill>
                            <a:schemeClr val="bg1"/>
                          </a:solidFill>
                        </a:rPr>
                        <a:t>Critical </a:t>
                      </a:r>
                      <a:r>
                        <a:rPr lang="en-US" sz="1200" baseline="0" dirty="0" smtClean="0">
                          <a:solidFill>
                            <a:schemeClr val="bg1"/>
                          </a:solidFill>
                        </a:rPr>
                        <a:t>issues:</a:t>
                      </a:r>
                    </a:p>
                    <a:p>
                      <a:pPr marL="234950" lvl="1" indent="-111125" algn="l">
                        <a:buFont typeface="Wingdings" pitchFamily="2" charset="2"/>
                        <a:buChar char="§"/>
                      </a:pPr>
                      <a:r>
                        <a:rPr lang="en-US" sz="1200" dirty="0" smtClean="0">
                          <a:solidFill>
                            <a:schemeClr val="bg1"/>
                          </a:solidFill>
                        </a:rPr>
                        <a:t>None.</a:t>
                      </a:r>
                      <a:endParaRPr lang="en-US" sz="1200" dirty="0">
                        <a:solidFill>
                          <a:schemeClr val="bg1"/>
                        </a:solidFill>
                      </a:endParaRPr>
                    </a:p>
                  </a:txBody>
                  <a:tcPr>
                    <a:solidFill>
                      <a:srgbClr val="009900"/>
                    </a:solidFill>
                  </a:tcPr>
                </a:tc>
                <a:tc>
                  <a:txBody>
                    <a:bodyPr/>
                    <a:lstStyle/>
                    <a:p>
                      <a:pPr marL="111125" indent="-111125" algn="l">
                        <a:buFont typeface="Arial" pitchFamily="34" charset="0"/>
                        <a:buChar char="•"/>
                      </a:pPr>
                      <a:r>
                        <a:rPr lang="en-US" sz="1200" dirty="0" smtClean="0">
                          <a:solidFill>
                            <a:schemeClr val="bg1"/>
                          </a:solidFill>
                        </a:rPr>
                        <a:t>Performance has been good and stable without critical issues.</a:t>
                      </a:r>
                    </a:p>
                    <a:p>
                      <a:pPr marL="111125" indent="-111125" algn="l">
                        <a:buFont typeface="Arial" pitchFamily="34" charset="0"/>
                        <a:buChar char="•"/>
                      </a:pPr>
                      <a:r>
                        <a:rPr lang="en-US" sz="1200" dirty="0" smtClean="0">
                          <a:solidFill>
                            <a:schemeClr val="bg1"/>
                          </a:solidFill>
                        </a:rPr>
                        <a:t>Major</a:t>
                      </a:r>
                      <a:r>
                        <a:rPr lang="en-US" sz="1200" baseline="0" dirty="0" smtClean="0">
                          <a:solidFill>
                            <a:schemeClr val="bg1"/>
                          </a:solidFill>
                        </a:rPr>
                        <a:t> remaining issues:</a:t>
                      </a:r>
                    </a:p>
                    <a:p>
                      <a:pPr marL="230188" lvl="1" indent="-122238" algn="l">
                        <a:buFont typeface="Wingdings" pitchFamily="2" charset="2"/>
                        <a:buChar char="§"/>
                      </a:pPr>
                      <a:r>
                        <a:rPr lang="en-US" sz="1200" dirty="0" smtClean="0">
                          <a:solidFill>
                            <a:schemeClr val="bg1"/>
                          </a:solidFill>
                        </a:rPr>
                        <a:t>PICA</a:t>
                      </a:r>
                    </a:p>
                    <a:p>
                      <a:pPr marL="230188" lvl="1" indent="-122238" algn="l">
                        <a:buFont typeface="Wingdings" pitchFamily="2" charset="2"/>
                        <a:buChar char="§"/>
                      </a:pPr>
                      <a:r>
                        <a:rPr lang="en-US" sz="1200" dirty="0" smtClean="0">
                          <a:solidFill>
                            <a:schemeClr val="bg1"/>
                          </a:solidFill>
                        </a:rPr>
                        <a:t>Midnight (space look shift?)</a:t>
                      </a:r>
                      <a:endParaRPr lang="en-US" dirty="0">
                        <a:solidFill>
                          <a:schemeClr val="bg1"/>
                        </a:solidFill>
                      </a:endParaRPr>
                    </a:p>
                  </a:txBody>
                  <a:tcPr>
                    <a:solidFill>
                      <a:srgbClr val="009900"/>
                    </a:solidFill>
                  </a:tcPr>
                </a:tc>
                <a:tc>
                  <a:txBody>
                    <a:bodyPr/>
                    <a:lstStyle/>
                    <a:p>
                      <a:pPr marL="111125" indent="-111125" algn="l">
                        <a:buFont typeface="Arial" pitchFamily="34" charset="0"/>
                        <a:buChar char="•"/>
                      </a:pPr>
                      <a:r>
                        <a:rPr lang="en-US" sz="1200" dirty="0" smtClean="0"/>
                        <a:t>Good start</a:t>
                      </a:r>
                    </a:p>
                    <a:p>
                      <a:pPr marL="111125" marR="0" indent="-111125"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200" dirty="0" smtClean="0">
                          <a:solidFill>
                            <a:srgbClr val="C00000"/>
                          </a:solidFill>
                        </a:rPr>
                        <a:t>Lack</a:t>
                      </a:r>
                      <a:r>
                        <a:rPr lang="en-US" sz="1200" baseline="0" dirty="0" smtClean="0">
                          <a:solidFill>
                            <a:srgbClr val="C00000"/>
                          </a:solidFill>
                        </a:rPr>
                        <a:t> of hands-on experience, due to lack of INST-ENG data.</a:t>
                      </a:r>
                      <a:endParaRPr lang="en-US" sz="1200" dirty="0" smtClean="0">
                        <a:solidFill>
                          <a:srgbClr val="C00000"/>
                        </a:solidFill>
                      </a:endParaRPr>
                    </a:p>
                  </a:txBody>
                  <a:tcPr>
                    <a:solidFill>
                      <a:srgbClr val="99FF66"/>
                    </a:solidFill>
                  </a:tcPr>
                </a:tc>
              </a:tr>
              <a:tr h="370840">
                <a:tc>
                  <a:txBody>
                    <a:bodyPr/>
                    <a:lstStyle/>
                    <a:p>
                      <a:pPr algn="ctr"/>
                      <a:r>
                        <a:rPr lang="en-US" dirty="0" smtClean="0"/>
                        <a:t>VNIR Calibration</a:t>
                      </a:r>
                      <a:endParaRPr lang="en-US" dirty="0"/>
                    </a:p>
                  </a:txBody>
                  <a:tcPr anchor="ctr"/>
                </a:tc>
                <a:tc>
                  <a:txBody>
                    <a:bodyPr/>
                    <a:lstStyle/>
                    <a:p>
                      <a:pPr marL="111125" indent="-111125" algn="l">
                        <a:buFont typeface="Arial" pitchFamily="34" charset="0"/>
                        <a:buChar char="•"/>
                      </a:pPr>
                      <a:r>
                        <a:rPr lang="en-US" sz="1200" dirty="0" smtClean="0"/>
                        <a:t>Accurate, but unstable</a:t>
                      </a:r>
                    </a:p>
                    <a:p>
                      <a:pPr marL="111125" indent="-111125" algn="l">
                        <a:buFont typeface="Arial" pitchFamily="34" charset="0"/>
                        <a:buChar char="•"/>
                      </a:pPr>
                      <a:r>
                        <a:rPr lang="en-US" sz="1200" dirty="0" smtClean="0"/>
                        <a:t>Critical </a:t>
                      </a:r>
                      <a:r>
                        <a:rPr lang="en-US" sz="1200" baseline="0" dirty="0" smtClean="0"/>
                        <a:t>issues:</a:t>
                      </a:r>
                      <a:endParaRPr lang="en-US" sz="1200" dirty="0" smtClean="0"/>
                    </a:p>
                    <a:p>
                      <a:pPr marL="234950" lvl="1" indent="-111125" algn="l">
                        <a:buFont typeface="Wingdings" pitchFamily="2" charset="2"/>
                        <a:buChar char="§"/>
                      </a:pPr>
                      <a:r>
                        <a:rPr lang="en-US" sz="1200" dirty="0" smtClean="0"/>
                        <a:t>Initial bias</a:t>
                      </a:r>
                    </a:p>
                    <a:p>
                      <a:pPr marL="234950" lvl="1" indent="-111125" algn="l">
                        <a:buFont typeface="Wingdings" pitchFamily="2" charset="2"/>
                        <a:buChar char="§"/>
                      </a:pPr>
                      <a:r>
                        <a:rPr lang="en-US" sz="1200" dirty="0" smtClean="0"/>
                        <a:t>Banding and striping</a:t>
                      </a:r>
                    </a:p>
                    <a:p>
                      <a:pPr marL="234950" lvl="1" indent="-111125" algn="l">
                        <a:buFont typeface="Wingdings" pitchFamily="2" charset="2"/>
                        <a:buChar char="§"/>
                      </a:pPr>
                      <a:r>
                        <a:rPr lang="en-US" sz="1200" dirty="0" smtClean="0"/>
                        <a:t>10% bias</a:t>
                      </a:r>
                      <a:endParaRPr lang="en-US" sz="1200" dirty="0"/>
                    </a:p>
                  </a:txBody>
                  <a:tcPr>
                    <a:solidFill>
                      <a:srgbClr val="FF7C80"/>
                    </a:solidFill>
                  </a:tcPr>
                </a:tc>
                <a:tc>
                  <a:txBody>
                    <a:bodyPr/>
                    <a:lstStyle/>
                    <a:p>
                      <a:pPr marL="111125" indent="-111125" algn="l">
                        <a:buFont typeface="Arial" pitchFamily="34" charset="0"/>
                        <a:buChar char="•"/>
                      </a:pPr>
                      <a:r>
                        <a:rPr lang="en-US" sz="1200" dirty="0" smtClean="0"/>
                        <a:t>Critical issues have been resolved.</a:t>
                      </a:r>
                    </a:p>
                    <a:p>
                      <a:pPr marL="111125" indent="-111125" algn="l">
                        <a:buFont typeface="Arial" pitchFamily="34" charset="0"/>
                        <a:buChar char="•"/>
                      </a:pPr>
                      <a:r>
                        <a:rPr lang="en-US" sz="1200" dirty="0" smtClean="0"/>
                        <a:t>Overall performance </a:t>
                      </a:r>
                      <a:r>
                        <a:rPr lang="en-US" sz="1200" baseline="0" dirty="0" smtClean="0"/>
                        <a:t>acceptable.</a:t>
                      </a:r>
                    </a:p>
                    <a:p>
                      <a:pPr marL="111125" indent="-111125" algn="l">
                        <a:buFont typeface="Arial" pitchFamily="34" charset="0"/>
                        <a:buChar char="•"/>
                      </a:pPr>
                      <a:r>
                        <a:rPr lang="en-US" sz="1200" baseline="0" dirty="0" smtClean="0"/>
                        <a:t>B02 bias well known.</a:t>
                      </a:r>
                    </a:p>
                    <a:p>
                      <a:pPr marL="111125" indent="-111125" algn="l">
                        <a:buFont typeface="Arial" pitchFamily="34" charset="0"/>
                        <a:buChar char="•"/>
                      </a:pPr>
                      <a:r>
                        <a:rPr lang="en-US" sz="1200" baseline="0" dirty="0" smtClean="0"/>
                        <a:t>Major remaining issues:</a:t>
                      </a:r>
                      <a:endParaRPr lang="en-US" sz="1200" dirty="0" smtClean="0"/>
                    </a:p>
                    <a:p>
                      <a:pPr marL="234950" lvl="1" indent="-111125" algn="l">
                        <a:buFont typeface="Wingdings" pitchFamily="2" charset="2"/>
                        <a:buChar char="§"/>
                      </a:pPr>
                      <a:r>
                        <a:rPr lang="en-US" sz="1200" dirty="0" smtClean="0"/>
                        <a:t>B02 differs from prelaunch  ~7%</a:t>
                      </a:r>
                    </a:p>
                    <a:p>
                      <a:pPr marL="234950" lvl="1" indent="-111125" algn="l">
                        <a:buFont typeface="Wingdings" pitchFamily="2" charset="2"/>
                        <a:buChar char="§"/>
                      </a:pPr>
                      <a:r>
                        <a:rPr lang="en-US" sz="1200" dirty="0" smtClean="0"/>
                        <a:t>B02 jumped</a:t>
                      </a:r>
                      <a:r>
                        <a:rPr lang="en-US" sz="1200" baseline="0" dirty="0" smtClean="0"/>
                        <a:t> ~4%</a:t>
                      </a:r>
                    </a:p>
                    <a:p>
                      <a:pPr marL="234950" lvl="1" indent="-111125" algn="l">
                        <a:buFont typeface="Wingdings" pitchFamily="2" charset="2"/>
                        <a:buChar char="§"/>
                      </a:pPr>
                      <a:r>
                        <a:rPr lang="en-US" sz="1200" baseline="0" dirty="0" smtClean="0"/>
                        <a:t>Striping (nonlinearity?)</a:t>
                      </a:r>
                    </a:p>
                    <a:p>
                      <a:pPr marL="234950" lvl="1" indent="-111125" algn="l">
                        <a:buFont typeface="Wingdings" pitchFamily="2" charset="2"/>
                        <a:buChar char="§"/>
                      </a:pPr>
                      <a:r>
                        <a:rPr lang="en-US" sz="1200" baseline="0" dirty="0" smtClean="0"/>
                        <a:t>Decouple solar cal and update</a:t>
                      </a:r>
                    </a:p>
                  </a:txBody>
                  <a:tcPr>
                    <a:solidFill>
                      <a:srgbClr val="FFFF00"/>
                    </a:solidFill>
                  </a:tcPr>
                </a:tc>
                <a:tc>
                  <a:txBody>
                    <a:bodyPr/>
                    <a:lstStyle/>
                    <a:p>
                      <a:pPr marL="111125" indent="-111125" algn="l">
                        <a:buFont typeface="Arial" pitchFamily="34" charset="0"/>
                        <a:buChar char="•"/>
                      </a:pPr>
                      <a:r>
                        <a:rPr lang="en-US" sz="1200" baseline="0" dirty="0" smtClean="0"/>
                        <a:t>Team expertise. </a:t>
                      </a:r>
                    </a:p>
                    <a:p>
                      <a:pPr marL="111125" indent="-111125" algn="l">
                        <a:buFont typeface="Arial" pitchFamily="34" charset="0"/>
                        <a:buChar char="•"/>
                      </a:pPr>
                      <a:r>
                        <a:rPr lang="en-US" sz="1200" baseline="0" dirty="0" smtClean="0"/>
                        <a:t>Good understanding of major issues.</a:t>
                      </a:r>
                    </a:p>
                    <a:p>
                      <a:pPr marL="111125" indent="-111125" algn="l">
                        <a:buFont typeface="Arial" pitchFamily="34" charset="0"/>
                        <a:buChar char="•"/>
                      </a:pPr>
                      <a:r>
                        <a:rPr lang="en-US" sz="1200" baseline="0" dirty="0" smtClean="0"/>
                        <a:t>Good instrument.</a:t>
                      </a:r>
                    </a:p>
                    <a:p>
                      <a:pPr marL="111125" indent="-111125" algn="l">
                        <a:buFont typeface="Arial" pitchFamily="34" charset="0"/>
                        <a:buChar char="•"/>
                      </a:pPr>
                      <a:r>
                        <a:rPr lang="en-US" sz="1200" baseline="0" dirty="0" smtClean="0">
                          <a:solidFill>
                            <a:srgbClr val="C00000"/>
                          </a:solidFill>
                        </a:rPr>
                        <a:t>Need to work on some hard core problems that may require algorithm change</a:t>
                      </a:r>
                      <a:endParaRPr lang="en-US" sz="1200" dirty="0" smtClean="0">
                        <a:solidFill>
                          <a:srgbClr val="C00000"/>
                        </a:solidFill>
                      </a:endParaRPr>
                    </a:p>
                  </a:txBody>
                  <a:tcPr>
                    <a:solidFill>
                      <a:srgbClr val="99FF66"/>
                    </a:solidFill>
                  </a:tcPr>
                </a:tc>
              </a:tr>
              <a:tr h="370840">
                <a:tc>
                  <a:txBody>
                    <a:bodyPr/>
                    <a:lstStyle/>
                    <a:p>
                      <a:pPr algn="ctr"/>
                      <a:r>
                        <a:rPr lang="en-US" dirty="0" smtClean="0"/>
                        <a:t>INR</a:t>
                      </a:r>
                      <a:endParaRPr lang="en-US" dirty="0"/>
                    </a:p>
                  </a:txBody>
                  <a:tcPr anchor="ctr"/>
                </a:tc>
                <a:tc>
                  <a:txBody>
                    <a:bodyPr/>
                    <a:lstStyle/>
                    <a:p>
                      <a:pPr marL="111125" marR="0" indent="-111125"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200" dirty="0" smtClean="0"/>
                        <a:t>Often inaccurate</a:t>
                      </a:r>
                      <a:r>
                        <a:rPr lang="en-US" sz="1200" baseline="0" dirty="0" smtClean="0"/>
                        <a:t> </a:t>
                      </a:r>
                      <a:r>
                        <a:rPr lang="en-US" sz="1200" dirty="0" smtClean="0"/>
                        <a:t>and unstable</a:t>
                      </a:r>
                      <a:r>
                        <a:rPr lang="en-US" sz="1200" baseline="0" dirty="0" smtClean="0"/>
                        <a:t>.</a:t>
                      </a:r>
                      <a:endParaRPr lang="en-US" sz="1200" dirty="0" smtClean="0"/>
                    </a:p>
                    <a:p>
                      <a:pPr marL="111125" marR="0" lvl="1" indent="-111125"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200" dirty="0" smtClean="0"/>
                        <a:t>Good first light navigation </a:t>
                      </a:r>
                      <a:r>
                        <a:rPr lang="en-US" sz="1200" baseline="0" dirty="0" smtClean="0"/>
                        <a:t>– good foundation without Kalman filter.</a:t>
                      </a:r>
                      <a:endParaRPr lang="en-US" sz="1200" dirty="0" smtClean="0"/>
                    </a:p>
                    <a:p>
                      <a:pPr marL="111125" marR="0" lvl="1" indent="-111125"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200" dirty="0" smtClean="0"/>
                        <a:t>Kalman filter works under favorable conditions</a:t>
                      </a:r>
                      <a:r>
                        <a:rPr lang="en-US" sz="1200" baseline="0" dirty="0" smtClean="0"/>
                        <a:t>.</a:t>
                      </a:r>
                    </a:p>
                    <a:p>
                      <a:pPr marL="111125" marR="0" lvl="1" indent="-111125"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200" dirty="0" smtClean="0"/>
                        <a:t>Critical issues:</a:t>
                      </a:r>
                    </a:p>
                    <a:p>
                      <a:pPr marL="234950" marR="0" lvl="2" indent="-111125"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200" dirty="0" smtClean="0"/>
                        <a:t>Ingest</a:t>
                      </a:r>
                      <a:r>
                        <a:rPr lang="en-US" sz="1200" baseline="0" dirty="0" smtClean="0"/>
                        <a:t> of star data, esp. IR</a:t>
                      </a:r>
                    </a:p>
                    <a:p>
                      <a:pPr marL="234950" marR="0" lvl="2" indent="-111125"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smtClean="0"/>
                        <a:t>Continuity of coregistration files</a:t>
                      </a:r>
                    </a:p>
                    <a:p>
                      <a:pPr marL="234950" marR="0" lvl="2" indent="-111125"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smtClean="0"/>
                        <a:t>Gyro spike</a:t>
                      </a:r>
                    </a:p>
                    <a:p>
                      <a:pPr marL="234950" marR="0" lvl="2" indent="-111125"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smtClean="0"/>
                        <a:t>RDP</a:t>
                      </a:r>
                      <a:endParaRPr lang="en-US" sz="1200" dirty="0" smtClean="0"/>
                    </a:p>
                  </a:txBody>
                  <a:tcPr>
                    <a:solidFill>
                      <a:srgbClr val="FF7C80"/>
                    </a:solidFill>
                  </a:tcPr>
                </a:tc>
                <a:tc>
                  <a:txBody>
                    <a:bodyPr/>
                    <a:lstStyle/>
                    <a:p>
                      <a:pPr marL="111125" indent="-111125" algn="l">
                        <a:buFont typeface="Arial" pitchFamily="34" charset="0"/>
                        <a:buChar char="•"/>
                      </a:pPr>
                      <a:r>
                        <a:rPr lang="en-US" sz="1200" dirty="0" smtClean="0">
                          <a:solidFill>
                            <a:schemeClr val="tx1"/>
                          </a:solidFill>
                        </a:rPr>
                        <a:t>Critical issues have been resolved.</a:t>
                      </a:r>
                    </a:p>
                    <a:p>
                      <a:pPr marL="111125" indent="-111125" algn="l">
                        <a:buFont typeface="Arial" pitchFamily="34" charset="0"/>
                        <a:buChar char="•"/>
                      </a:pPr>
                      <a:r>
                        <a:rPr lang="en-US" sz="1200" dirty="0" smtClean="0">
                          <a:solidFill>
                            <a:schemeClr val="tx1"/>
                          </a:solidFill>
                        </a:rPr>
                        <a:t>Recent performance becomes </a:t>
                      </a:r>
                      <a:r>
                        <a:rPr lang="en-US" sz="1200" baseline="0" dirty="0" smtClean="0">
                          <a:solidFill>
                            <a:schemeClr val="tx1"/>
                          </a:solidFill>
                        </a:rPr>
                        <a:t>acceptable.</a:t>
                      </a:r>
                    </a:p>
                    <a:p>
                      <a:pPr marL="111125" indent="-111125" algn="l">
                        <a:buFont typeface="Arial" pitchFamily="34" charset="0"/>
                        <a:buChar char="•"/>
                      </a:pPr>
                      <a:r>
                        <a:rPr lang="en-US" sz="1200" baseline="0" dirty="0" smtClean="0">
                          <a:solidFill>
                            <a:schemeClr val="tx1"/>
                          </a:solidFill>
                        </a:rPr>
                        <a:t>Major remaining issues:</a:t>
                      </a:r>
                      <a:endParaRPr lang="en-US" sz="1200" dirty="0" smtClean="0">
                        <a:solidFill>
                          <a:schemeClr val="tx1"/>
                        </a:solidFill>
                      </a:endParaRPr>
                    </a:p>
                    <a:p>
                      <a:pPr marL="234950" lvl="1" indent="-111125" algn="l">
                        <a:buFont typeface="Wingdings" pitchFamily="2" charset="2"/>
                        <a:buChar char="§"/>
                      </a:pPr>
                      <a:r>
                        <a:rPr lang="en-US" sz="1200" baseline="0" dirty="0" smtClean="0">
                          <a:solidFill>
                            <a:schemeClr val="tx1"/>
                          </a:solidFill>
                        </a:rPr>
                        <a:t>Stability</a:t>
                      </a:r>
                    </a:p>
                    <a:p>
                      <a:pPr marL="234950" lvl="1" indent="-111125" algn="l">
                        <a:buFont typeface="Wingdings" pitchFamily="2" charset="2"/>
                        <a:buChar char="§"/>
                      </a:pPr>
                      <a:r>
                        <a:rPr lang="en-US" sz="1200" baseline="0" dirty="0" smtClean="0">
                          <a:solidFill>
                            <a:schemeClr val="tx1"/>
                          </a:solidFill>
                        </a:rPr>
                        <a:t>Large NS navigation accuracy (update RDP).</a:t>
                      </a:r>
                    </a:p>
                    <a:p>
                      <a:pPr marL="234950" lvl="1" indent="-111125" algn="l">
                        <a:buFont typeface="Wingdings" pitchFamily="2" charset="2"/>
                        <a:buChar char="§"/>
                      </a:pPr>
                      <a:r>
                        <a:rPr lang="en-US" sz="1200" baseline="0" dirty="0" smtClean="0">
                          <a:solidFill>
                            <a:schemeClr val="tx1"/>
                          </a:solidFill>
                        </a:rPr>
                        <a:t>CCR (</a:t>
                      </a:r>
                      <a:r>
                        <a:rPr lang="en-US" sz="1200" baseline="0" smtClean="0">
                          <a:solidFill>
                            <a:schemeClr val="tx1"/>
                          </a:solidFill>
                        </a:rPr>
                        <a:t>Channel-to-Channel Registration)</a:t>
                      </a:r>
                      <a:endParaRPr lang="en-US" sz="1200" baseline="0" dirty="0" smtClean="0">
                        <a:solidFill>
                          <a:schemeClr val="tx1"/>
                        </a:solidFill>
                      </a:endParaRPr>
                    </a:p>
                  </a:txBody>
                  <a:tcPr>
                    <a:solidFill>
                      <a:srgbClr val="FFFF00"/>
                    </a:solidFill>
                  </a:tcPr>
                </a:tc>
                <a:tc>
                  <a:txBody>
                    <a:bodyPr/>
                    <a:lstStyle/>
                    <a:p>
                      <a:pPr marL="111125" indent="-111125" algn="l">
                        <a:buFont typeface="Arial" pitchFamily="34" charset="0"/>
                        <a:buChar char="•"/>
                      </a:pPr>
                      <a:r>
                        <a:rPr lang="en-US" sz="1200" baseline="0" dirty="0" smtClean="0">
                          <a:solidFill>
                            <a:schemeClr val="tx1"/>
                          </a:solidFill>
                        </a:rPr>
                        <a:t>Team expertise. </a:t>
                      </a:r>
                    </a:p>
                    <a:p>
                      <a:pPr marL="111125" marR="0" indent="-111125"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smtClean="0"/>
                        <a:t>Concept of KF-based INR strategy has been demonstrated.</a:t>
                      </a:r>
                    </a:p>
                    <a:p>
                      <a:pPr marL="111125" indent="-111125" algn="l">
                        <a:buFont typeface="Arial" pitchFamily="34" charset="0"/>
                        <a:buChar char="•"/>
                      </a:pPr>
                      <a:r>
                        <a:rPr lang="en-US" sz="1200" baseline="0" dirty="0" smtClean="0"/>
                        <a:t>Good understanding of major issues. Corrections are in various stages of</a:t>
                      </a:r>
                      <a:r>
                        <a:rPr lang="en-US" sz="1200" dirty="0" smtClean="0"/>
                        <a:t> implementation in GS.</a:t>
                      </a:r>
                    </a:p>
                    <a:p>
                      <a:pPr marL="111125" indent="-111125" algn="l">
                        <a:buFont typeface="Arial" pitchFamily="34" charset="0"/>
                        <a:buChar char="•"/>
                      </a:pPr>
                      <a:r>
                        <a:rPr lang="en-US" sz="1200" dirty="0" smtClean="0">
                          <a:solidFill>
                            <a:srgbClr val="C00000"/>
                          </a:solidFill>
                        </a:rPr>
                        <a:t>This has</a:t>
                      </a:r>
                      <a:r>
                        <a:rPr lang="en-US" sz="1200" baseline="0" dirty="0" smtClean="0">
                          <a:solidFill>
                            <a:srgbClr val="C00000"/>
                          </a:solidFill>
                        </a:rPr>
                        <a:t> been expected as the </a:t>
                      </a:r>
                      <a:r>
                        <a:rPr lang="en-US" sz="1200" dirty="0" smtClean="0">
                          <a:solidFill>
                            <a:srgbClr val="C00000"/>
                          </a:solidFill>
                        </a:rPr>
                        <a:t>difficult problem.</a:t>
                      </a:r>
                    </a:p>
                  </a:txBody>
                  <a:tcPr>
                    <a:solidFill>
                      <a:srgbClr val="99FF66"/>
                    </a:solidFill>
                  </a:tcPr>
                </a:tc>
              </a:tr>
            </a:tbl>
          </a:graphicData>
        </a:graphic>
      </p:graphicFrame>
      <p:sp>
        <p:nvSpPr>
          <p:cNvPr id="4" name="Slide Number Placeholder 3"/>
          <p:cNvSpPr>
            <a:spLocks noGrp="1"/>
          </p:cNvSpPr>
          <p:nvPr>
            <p:ph type="sldNum" sz="quarter" idx="12"/>
          </p:nvPr>
        </p:nvSpPr>
        <p:spPr/>
        <p:txBody>
          <a:bodyPr/>
          <a:lstStyle/>
          <a:p>
            <a:fld id="{615ADB79-25D6-47C0-AB51-22A13A0BBB50}" type="slidenum">
              <a:rPr lang="en-US" altLang="en-US" smtClean="0"/>
              <a:pPr/>
              <a:t>16</a:t>
            </a:fld>
            <a:endParaRPr lang="en-US" alt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16ABI_GEO2LEO_B14_night.png"/>
          <p:cNvPicPr>
            <a:picLocks noChangeAspect="1"/>
          </p:cNvPicPr>
          <p:nvPr/>
        </p:nvPicPr>
        <p:blipFill>
          <a:blip r:embed="rId3" cstate="print"/>
          <a:stretch>
            <a:fillRect/>
          </a:stretch>
        </p:blipFill>
        <p:spPr>
          <a:xfrm>
            <a:off x="914400" y="1143000"/>
            <a:ext cx="7315200" cy="3200400"/>
          </a:xfrm>
          <a:prstGeom prst="rect">
            <a:avLst/>
          </a:prstGeom>
        </p:spPr>
      </p:pic>
      <p:sp>
        <p:nvSpPr>
          <p:cNvPr id="5" name="Slide Number Placeholder 4"/>
          <p:cNvSpPr>
            <a:spLocks noGrp="1"/>
          </p:cNvSpPr>
          <p:nvPr>
            <p:ph type="sldNum" sz="quarter" idx="12"/>
          </p:nvPr>
        </p:nvSpPr>
        <p:spPr/>
        <p:txBody>
          <a:bodyPr/>
          <a:lstStyle/>
          <a:p>
            <a:fld id="{615ADB79-25D6-47C0-AB51-22A13A0BBB50}" type="slidenum">
              <a:rPr lang="en-US" altLang="en-US" smtClean="0"/>
              <a:pPr/>
              <a:t>17</a:t>
            </a:fld>
            <a:endParaRPr lang="en-US" altLang="en-US" dirty="0"/>
          </a:p>
        </p:txBody>
      </p:sp>
      <p:sp>
        <p:nvSpPr>
          <p:cNvPr id="18" name="TextBox 17"/>
          <p:cNvSpPr txBox="1"/>
          <p:nvPr/>
        </p:nvSpPr>
        <p:spPr>
          <a:xfrm>
            <a:off x="3200400" y="1752600"/>
            <a:ext cx="4343400" cy="338554"/>
          </a:xfrm>
          <a:prstGeom prst="rect">
            <a:avLst/>
          </a:prstGeom>
          <a:noFill/>
        </p:spPr>
        <p:txBody>
          <a:bodyPr wrap="square" rtlCol="0">
            <a:spAutoFit/>
          </a:bodyPr>
          <a:lstStyle/>
          <a:p>
            <a:pPr algn="ctr"/>
            <a:r>
              <a:rPr lang="en-US" sz="1600" dirty="0" smtClean="0"/>
              <a:t>The most common, important, and widely used</a:t>
            </a:r>
          </a:p>
        </p:txBody>
      </p:sp>
      <p:graphicFrame>
        <p:nvGraphicFramePr>
          <p:cNvPr id="20" name="Table 19"/>
          <p:cNvGraphicFramePr>
            <a:graphicFrameLocks noGrp="1"/>
          </p:cNvGraphicFramePr>
          <p:nvPr>
            <p:extLst>
              <p:ext uri="{D42A27DB-BD31-4B8C-83A1-F6EECF244321}">
                <p14:modId xmlns:p14="http://schemas.microsoft.com/office/powerpoint/2010/main" val="1110958148"/>
              </p:ext>
            </p:extLst>
          </p:nvPr>
        </p:nvGraphicFramePr>
        <p:xfrm>
          <a:off x="304804" y="4404360"/>
          <a:ext cx="8381996" cy="2296160"/>
        </p:xfrm>
        <a:graphic>
          <a:graphicData uri="http://schemas.openxmlformats.org/drawingml/2006/table">
            <a:tbl>
              <a:tblPr firstRow="1" bandRow="1">
                <a:tableStyleId>{5C22544A-7EE6-4342-B048-85BDC9FD1C3A}</a:tableStyleId>
              </a:tblPr>
              <a:tblGrid>
                <a:gridCol w="1523996"/>
                <a:gridCol w="685800"/>
                <a:gridCol w="685800"/>
                <a:gridCol w="685800"/>
                <a:gridCol w="685800"/>
                <a:gridCol w="685800"/>
                <a:gridCol w="685800"/>
                <a:gridCol w="685800"/>
                <a:gridCol w="685800"/>
                <a:gridCol w="685800"/>
                <a:gridCol w="685800"/>
              </a:tblGrid>
              <a:tr h="142240">
                <a:tc>
                  <a:txBody>
                    <a:bodyPr/>
                    <a:lstStyle/>
                    <a:p>
                      <a:pPr algn="ctr"/>
                      <a:r>
                        <a:rPr lang="en-US" dirty="0" smtClean="0"/>
                        <a:t> On-orbit</a:t>
                      </a:r>
                      <a:r>
                        <a:rPr lang="en-US" baseline="0" dirty="0" smtClean="0"/>
                        <a:t> Calibration </a:t>
                      </a:r>
                      <a:r>
                        <a:rPr lang="en-US" dirty="0" smtClean="0"/>
                        <a:t>Accuracy</a:t>
                      </a:r>
                      <a:endParaRPr lang="en-US" dirty="0"/>
                    </a:p>
                  </a:txBody>
                  <a:tcPr anchor="ctr"/>
                </a:tc>
                <a:tc>
                  <a:txBody>
                    <a:bodyPr/>
                    <a:lstStyle/>
                    <a:p>
                      <a:pPr algn="ctr"/>
                      <a:r>
                        <a:rPr lang="en-US" dirty="0" smtClean="0"/>
                        <a:t>B07</a:t>
                      </a:r>
                      <a:endParaRPr lang="en-US" dirty="0"/>
                    </a:p>
                  </a:txBody>
                  <a:tcPr anchor="ctr"/>
                </a:tc>
                <a:tc>
                  <a:txBody>
                    <a:bodyPr/>
                    <a:lstStyle/>
                    <a:p>
                      <a:pPr algn="ctr"/>
                      <a:r>
                        <a:rPr lang="en-US" dirty="0" smtClean="0"/>
                        <a:t>B08</a:t>
                      </a:r>
                      <a:endParaRPr lang="en-US" dirty="0"/>
                    </a:p>
                  </a:txBody>
                  <a:tcPr anchor="ctr"/>
                </a:tc>
                <a:tc>
                  <a:txBody>
                    <a:bodyPr/>
                    <a:lstStyle/>
                    <a:p>
                      <a:pPr algn="ctr"/>
                      <a:r>
                        <a:rPr lang="en-US" dirty="0" smtClean="0"/>
                        <a:t>B09</a:t>
                      </a:r>
                      <a:endParaRPr lang="en-US" dirty="0"/>
                    </a:p>
                  </a:txBody>
                  <a:tcPr anchor="ctr"/>
                </a:tc>
                <a:tc>
                  <a:txBody>
                    <a:bodyPr/>
                    <a:lstStyle/>
                    <a:p>
                      <a:pPr algn="ctr"/>
                      <a:r>
                        <a:rPr lang="en-US" dirty="0" smtClean="0"/>
                        <a:t>B10</a:t>
                      </a:r>
                      <a:endParaRPr lang="en-US" dirty="0"/>
                    </a:p>
                  </a:txBody>
                  <a:tcPr anchor="ctr"/>
                </a:tc>
                <a:tc>
                  <a:txBody>
                    <a:bodyPr/>
                    <a:lstStyle/>
                    <a:p>
                      <a:pPr algn="ctr"/>
                      <a:r>
                        <a:rPr lang="en-US" dirty="0" smtClean="0"/>
                        <a:t>B11</a:t>
                      </a:r>
                      <a:endParaRPr lang="en-US" dirty="0"/>
                    </a:p>
                  </a:txBody>
                  <a:tcPr anchor="ctr"/>
                </a:tc>
                <a:tc>
                  <a:txBody>
                    <a:bodyPr/>
                    <a:lstStyle/>
                    <a:p>
                      <a:pPr algn="ctr"/>
                      <a:r>
                        <a:rPr lang="en-US" dirty="0" smtClean="0"/>
                        <a:t>B12</a:t>
                      </a:r>
                      <a:endParaRPr lang="en-US" dirty="0"/>
                    </a:p>
                  </a:txBody>
                  <a:tcPr anchor="ctr"/>
                </a:tc>
                <a:tc>
                  <a:txBody>
                    <a:bodyPr/>
                    <a:lstStyle/>
                    <a:p>
                      <a:pPr algn="ctr"/>
                      <a:r>
                        <a:rPr lang="en-US" dirty="0" smtClean="0"/>
                        <a:t>B13</a:t>
                      </a:r>
                      <a:endParaRPr lang="en-US" dirty="0"/>
                    </a:p>
                  </a:txBody>
                  <a:tcPr anchor="ctr"/>
                </a:tc>
                <a:tc>
                  <a:txBody>
                    <a:bodyPr/>
                    <a:lstStyle/>
                    <a:p>
                      <a:pPr algn="ctr"/>
                      <a:r>
                        <a:rPr lang="en-US" dirty="0" smtClean="0"/>
                        <a:t>B14</a:t>
                      </a:r>
                      <a:endParaRPr lang="en-US" dirty="0"/>
                    </a:p>
                  </a:txBody>
                  <a:tcPr anchor="ctr"/>
                </a:tc>
                <a:tc>
                  <a:txBody>
                    <a:bodyPr/>
                    <a:lstStyle/>
                    <a:p>
                      <a:pPr algn="ctr"/>
                      <a:r>
                        <a:rPr lang="en-US" dirty="0" smtClean="0"/>
                        <a:t>B15</a:t>
                      </a:r>
                      <a:endParaRPr lang="en-US" dirty="0"/>
                    </a:p>
                  </a:txBody>
                  <a:tcPr anchor="ctr"/>
                </a:tc>
                <a:tc>
                  <a:txBody>
                    <a:bodyPr/>
                    <a:lstStyle/>
                    <a:p>
                      <a:pPr algn="ctr"/>
                      <a:r>
                        <a:rPr lang="en-US" dirty="0" smtClean="0"/>
                        <a:t>B16</a:t>
                      </a:r>
                      <a:endParaRPr lang="en-US" dirty="0"/>
                    </a:p>
                  </a:txBody>
                  <a:tcPr anchor="ctr"/>
                </a:tc>
              </a:tr>
              <a:tr h="370840">
                <a:tc>
                  <a:txBody>
                    <a:bodyPr/>
                    <a:lstStyle/>
                    <a:p>
                      <a:pPr algn="ctr"/>
                      <a:r>
                        <a:rPr lang="en-US" dirty="0" smtClean="0">
                          <a:solidFill>
                            <a:schemeClr val="tx1">
                              <a:lumMod val="50000"/>
                              <a:lumOff val="50000"/>
                            </a:schemeClr>
                          </a:solidFill>
                        </a:rPr>
                        <a:t>Required (K)</a:t>
                      </a:r>
                      <a:endParaRPr lang="en-US" dirty="0">
                        <a:solidFill>
                          <a:schemeClr val="tx1">
                            <a:lumMod val="50000"/>
                            <a:lumOff val="50000"/>
                          </a:schemeClr>
                        </a:solidFill>
                      </a:endParaRPr>
                    </a:p>
                  </a:txBody>
                  <a:tcPr anchor="ctr"/>
                </a:tc>
                <a:tc>
                  <a:txBody>
                    <a:bodyPr/>
                    <a:lstStyle/>
                    <a:p>
                      <a:pPr algn="ctr"/>
                      <a:r>
                        <a:rPr lang="en-US" dirty="0" smtClean="0">
                          <a:solidFill>
                            <a:schemeClr val="tx1">
                              <a:lumMod val="50000"/>
                              <a:lumOff val="50000"/>
                            </a:schemeClr>
                          </a:solidFill>
                        </a:rPr>
                        <a:t>1</a:t>
                      </a:r>
                      <a:endParaRPr lang="en-US" dirty="0">
                        <a:solidFill>
                          <a:schemeClr val="tx1">
                            <a:lumMod val="50000"/>
                            <a:lumOff val="50000"/>
                          </a:schemeClr>
                        </a:solidFill>
                      </a:endParaRPr>
                    </a:p>
                  </a:txBody>
                  <a:tcPr anchor="ctr"/>
                </a:tc>
                <a:tc>
                  <a:txBody>
                    <a:bodyPr/>
                    <a:lstStyle/>
                    <a:p>
                      <a:pPr algn="ctr"/>
                      <a:r>
                        <a:rPr lang="en-US" dirty="0" smtClean="0">
                          <a:solidFill>
                            <a:schemeClr val="tx1">
                              <a:lumMod val="50000"/>
                              <a:lumOff val="50000"/>
                            </a:schemeClr>
                          </a:solidFill>
                        </a:rPr>
                        <a:t>1</a:t>
                      </a:r>
                      <a:endParaRPr lang="en-US" dirty="0">
                        <a:solidFill>
                          <a:schemeClr val="tx1">
                            <a:lumMod val="50000"/>
                            <a:lumOff val="50000"/>
                          </a:schemeClr>
                        </a:solidFill>
                      </a:endParaRPr>
                    </a:p>
                  </a:txBody>
                  <a:tcPr anchor="ctr"/>
                </a:tc>
                <a:tc>
                  <a:txBody>
                    <a:bodyPr/>
                    <a:lstStyle/>
                    <a:p>
                      <a:pPr algn="ctr"/>
                      <a:r>
                        <a:rPr lang="en-US" dirty="0" smtClean="0">
                          <a:solidFill>
                            <a:schemeClr val="tx1">
                              <a:lumMod val="50000"/>
                              <a:lumOff val="50000"/>
                            </a:schemeClr>
                          </a:solidFill>
                        </a:rPr>
                        <a:t>1</a:t>
                      </a:r>
                      <a:endParaRPr lang="en-US" dirty="0">
                        <a:solidFill>
                          <a:schemeClr val="tx1">
                            <a:lumMod val="50000"/>
                            <a:lumOff val="50000"/>
                          </a:schemeClr>
                        </a:solidFill>
                      </a:endParaRPr>
                    </a:p>
                  </a:txBody>
                  <a:tcPr anchor="ctr"/>
                </a:tc>
                <a:tc>
                  <a:txBody>
                    <a:bodyPr/>
                    <a:lstStyle/>
                    <a:p>
                      <a:pPr algn="ctr"/>
                      <a:r>
                        <a:rPr lang="en-US" dirty="0" smtClean="0">
                          <a:solidFill>
                            <a:schemeClr val="tx1">
                              <a:lumMod val="50000"/>
                              <a:lumOff val="50000"/>
                            </a:schemeClr>
                          </a:solidFill>
                        </a:rPr>
                        <a:t>1</a:t>
                      </a:r>
                      <a:endParaRPr lang="en-US" dirty="0">
                        <a:solidFill>
                          <a:schemeClr val="tx1">
                            <a:lumMod val="50000"/>
                            <a:lumOff val="50000"/>
                          </a:schemeClr>
                        </a:solidFill>
                      </a:endParaRPr>
                    </a:p>
                  </a:txBody>
                  <a:tcPr anchor="ctr"/>
                </a:tc>
                <a:tc>
                  <a:txBody>
                    <a:bodyPr/>
                    <a:lstStyle/>
                    <a:p>
                      <a:pPr algn="ctr"/>
                      <a:r>
                        <a:rPr lang="en-US" dirty="0" smtClean="0">
                          <a:solidFill>
                            <a:schemeClr val="tx1">
                              <a:lumMod val="50000"/>
                              <a:lumOff val="50000"/>
                            </a:schemeClr>
                          </a:solidFill>
                        </a:rPr>
                        <a:t>1</a:t>
                      </a:r>
                      <a:endParaRPr lang="en-US" dirty="0">
                        <a:solidFill>
                          <a:schemeClr val="tx1">
                            <a:lumMod val="50000"/>
                            <a:lumOff val="50000"/>
                          </a:schemeClr>
                        </a:solidFill>
                      </a:endParaRPr>
                    </a:p>
                  </a:txBody>
                  <a:tcPr anchor="ctr"/>
                </a:tc>
                <a:tc>
                  <a:txBody>
                    <a:bodyPr/>
                    <a:lstStyle/>
                    <a:p>
                      <a:pPr algn="ctr"/>
                      <a:r>
                        <a:rPr lang="en-US" dirty="0" smtClean="0">
                          <a:solidFill>
                            <a:schemeClr val="tx1">
                              <a:lumMod val="50000"/>
                              <a:lumOff val="50000"/>
                            </a:schemeClr>
                          </a:solidFill>
                        </a:rPr>
                        <a:t>1</a:t>
                      </a:r>
                      <a:endParaRPr lang="en-US" dirty="0">
                        <a:solidFill>
                          <a:schemeClr val="tx1">
                            <a:lumMod val="50000"/>
                            <a:lumOff val="50000"/>
                          </a:schemeClr>
                        </a:solidFill>
                      </a:endParaRPr>
                    </a:p>
                  </a:txBody>
                  <a:tcPr anchor="ctr"/>
                </a:tc>
                <a:tc>
                  <a:txBody>
                    <a:bodyPr/>
                    <a:lstStyle/>
                    <a:p>
                      <a:pPr algn="ctr"/>
                      <a:r>
                        <a:rPr lang="en-US" dirty="0" smtClean="0">
                          <a:solidFill>
                            <a:schemeClr val="tx1">
                              <a:lumMod val="50000"/>
                              <a:lumOff val="50000"/>
                            </a:schemeClr>
                          </a:solidFill>
                        </a:rPr>
                        <a:t>1</a:t>
                      </a:r>
                      <a:endParaRPr lang="en-US" dirty="0">
                        <a:solidFill>
                          <a:schemeClr val="tx1">
                            <a:lumMod val="50000"/>
                            <a:lumOff val="50000"/>
                          </a:schemeClr>
                        </a:solidFill>
                      </a:endParaRPr>
                    </a:p>
                  </a:txBody>
                  <a:tcPr anchor="ctr"/>
                </a:tc>
                <a:tc>
                  <a:txBody>
                    <a:bodyPr/>
                    <a:lstStyle/>
                    <a:p>
                      <a:pPr algn="ctr"/>
                      <a:r>
                        <a:rPr lang="en-US" dirty="0" smtClean="0">
                          <a:solidFill>
                            <a:schemeClr val="tx1">
                              <a:lumMod val="50000"/>
                              <a:lumOff val="50000"/>
                            </a:schemeClr>
                          </a:solidFill>
                        </a:rPr>
                        <a:t>1</a:t>
                      </a:r>
                      <a:endParaRPr lang="en-US" dirty="0">
                        <a:solidFill>
                          <a:schemeClr val="tx1">
                            <a:lumMod val="50000"/>
                            <a:lumOff val="50000"/>
                          </a:schemeClr>
                        </a:solidFill>
                      </a:endParaRPr>
                    </a:p>
                  </a:txBody>
                  <a:tcPr anchor="ctr"/>
                </a:tc>
                <a:tc>
                  <a:txBody>
                    <a:bodyPr/>
                    <a:lstStyle/>
                    <a:p>
                      <a:pPr algn="ctr"/>
                      <a:r>
                        <a:rPr lang="en-US" dirty="0" smtClean="0">
                          <a:solidFill>
                            <a:schemeClr val="tx1">
                              <a:lumMod val="50000"/>
                              <a:lumOff val="50000"/>
                            </a:schemeClr>
                          </a:solidFill>
                        </a:rPr>
                        <a:t>1</a:t>
                      </a:r>
                      <a:endParaRPr lang="en-US" dirty="0">
                        <a:solidFill>
                          <a:schemeClr val="tx1">
                            <a:lumMod val="50000"/>
                            <a:lumOff val="50000"/>
                          </a:schemeClr>
                        </a:solidFill>
                      </a:endParaRPr>
                    </a:p>
                  </a:txBody>
                  <a:tcPr anchor="ctr"/>
                </a:tc>
                <a:tc>
                  <a:txBody>
                    <a:bodyPr/>
                    <a:lstStyle/>
                    <a:p>
                      <a:pPr algn="ctr"/>
                      <a:r>
                        <a:rPr lang="en-US" dirty="0" smtClean="0">
                          <a:solidFill>
                            <a:schemeClr val="tx1">
                              <a:lumMod val="50000"/>
                              <a:lumOff val="50000"/>
                            </a:schemeClr>
                          </a:solidFill>
                        </a:rPr>
                        <a:t>1</a:t>
                      </a:r>
                      <a:endParaRPr lang="en-US" dirty="0">
                        <a:solidFill>
                          <a:schemeClr val="tx1">
                            <a:lumMod val="50000"/>
                            <a:lumOff val="50000"/>
                          </a:schemeClr>
                        </a:solidFill>
                      </a:endParaRPr>
                    </a:p>
                  </a:txBody>
                  <a:tcPr anchor="ctr"/>
                </a:tc>
              </a:tr>
              <a:tr h="370840">
                <a:tc>
                  <a:txBody>
                    <a:bodyPr/>
                    <a:lstStyle/>
                    <a:p>
                      <a:pPr algn="ctr"/>
                      <a:r>
                        <a:rPr lang="en-US" dirty="0" smtClean="0">
                          <a:solidFill>
                            <a:schemeClr val="tx1">
                              <a:lumMod val="50000"/>
                              <a:lumOff val="50000"/>
                            </a:schemeClr>
                          </a:solidFill>
                        </a:rPr>
                        <a:t>Performance Baseline </a:t>
                      </a:r>
                      <a:r>
                        <a:rPr lang="en-US" dirty="0" smtClean="0">
                          <a:solidFill>
                            <a:schemeClr val="tx1">
                              <a:lumMod val="50000"/>
                              <a:lumOff val="50000"/>
                            </a:schemeClr>
                          </a:solidFill>
                        </a:rPr>
                        <a:t>(K)</a:t>
                      </a:r>
                      <a:endParaRPr lang="en-US" dirty="0">
                        <a:solidFill>
                          <a:schemeClr val="tx1">
                            <a:lumMod val="50000"/>
                            <a:lumOff val="50000"/>
                          </a:schemeClr>
                        </a:solidFill>
                      </a:endParaRPr>
                    </a:p>
                  </a:txBody>
                  <a:tcPr anchor="ctr"/>
                </a:tc>
                <a:tc>
                  <a:txBody>
                    <a:bodyPr/>
                    <a:lstStyle/>
                    <a:p>
                      <a:pPr algn="ctr"/>
                      <a:r>
                        <a:rPr lang="en-US" dirty="0" smtClean="0">
                          <a:solidFill>
                            <a:schemeClr val="tx1">
                              <a:lumMod val="50000"/>
                              <a:lumOff val="50000"/>
                            </a:schemeClr>
                          </a:solidFill>
                        </a:rPr>
                        <a:t>0.87</a:t>
                      </a:r>
                      <a:endParaRPr lang="en-US" dirty="0">
                        <a:solidFill>
                          <a:schemeClr val="tx1">
                            <a:lumMod val="50000"/>
                            <a:lumOff val="50000"/>
                          </a:schemeClr>
                        </a:solidFill>
                      </a:endParaRPr>
                    </a:p>
                  </a:txBody>
                  <a:tcPr anchor="ctr"/>
                </a:tc>
                <a:tc>
                  <a:txBody>
                    <a:bodyPr/>
                    <a:lstStyle/>
                    <a:p>
                      <a:pPr algn="ctr"/>
                      <a:r>
                        <a:rPr lang="en-US" dirty="0" smtClean="0">
                          <a:solidFill>
                            <a:schemeClr val="tx1">
                              <a:lumMod val="50000"/>
                              <a:lumOff val="50000"/>
                            </a:schemeClr>
                          </a:solidFill>
                        </a:rPr>
                        <a:t>0.64</a:t>
                      </a:r>
                      <a:endParaRPr lang="en-US" dirty="0">
                        <a:solidFill>
                          <a:schemeClr val="tx1">
                            <a:lumMod val="50000"/>
                            <a:lumOff val="50000"/>
                          </a:schemeClr>
                        </a:solidFill>
                      </a:endParaRPr>
                    </a:p>
                  </a:txBody>
                  <a:tcPr anchor="ctr"/>
                </a:tc>
                <a:tc>
                  <a:txBody>
                    <a:bodyPr/>
                    <a:lstStyle/>
                    <a:p>
                      <a:pPr algn="ctr"/>
                      <a:r>
                        <a:rPr lang="en-US" dirty="0" smtClean="0">
                          <a:solidFill>
                            <a:schemeClr val="tx1">
                              <a:lumMod val="50000"/>
                              <a:lumOff val="50000"/>
                            </a:schemeClr>
                          </a:solidFill>
                        </a:rPr>
                        <a:t>0.66</a:t>
                      </a:r>
                      <a:endParaRPr lang="en-US" dirty="0">
                        <a:solidFill>
                          <a:schemeClr val="tx1">
                            <a:lumMod val="50000"/>
                            <a:lumOff val="50000"/>
                          </a:schemeClr>
                        </a:solidFill>
                      </a:endParaRPr>
                    </a:p>
                  </a:txBody>
                  <a:tcPr anchor="ctr"/>
                </a:tc>
                <a:tc>
                  <a:txBody>
                    <a:bodyPr/>
                    <a:lstStyle/>
                    <a:p>
                      <a:pPr algn="ctr"/>
                      <a:r>
                        <a:rPr lang="en-US" dirty="0" smtClean="0">
                          <a:solidFill>
                            <a:schemeClr val="tx1">
                              <a:lumMod val="50000"/>
                              <a:lumOff val="50000"/>
                            </a:schemeClr>
                          </a:solidFill>
                        </a:rPr>
                        <a:t>0.65</a:t>
                      </a:r>
                      <a:endParaRPr lang="en-US" dirty="0">
                        <a:solidFill>
                          <a:schemeClr val="tx1">
                            <a:lumMod val="50000"/>
                            <a:lumOff val="50000"/>
                          </a:schemeClr>
                        </a:solidFill>
                      </a:endParaRPr>
                    </a:p>
                  </a:txBody>
                  <a:tcPr anchor="ctr"/>
                </a:tc>
                <a:tc>
                  <a:txBody>
                    <a:bodyPr/>
                    <a:lstStyle/>
                    <a:p>
                      <a:pPr algn="ctr"/>
                      <a:r>
                        <a:rPr lang="en-US" dirty="0" smtClean="0">
                          <a:solidFill>
                            <a:schemeClr val="tx1">
                              <a:lumMod val="50000"/>
                              <a:lumOff val="50000"/>
                            </a:schemeClr>
                          </a:solidFill>
                        </a:rPr>
                        <a:t>0.61</a:t>
                      </a:r>
                      <a:endParaRPr lang="en-US" dirty="0">
                        <a:solidFill>
                          <a:schemeClr val="tx1">
                            <a:lumMod val="50000"/>
                            <a:lumOff val="50000"/>
                          </a:schemeClr>
                        </a:solidFill>
                      </a:endParaRPr>
                    </a:p>
                  </a:txBody>
                  <a:tcPr anchor="ctr"/>
                </a:tc>
                <a:tc>
                  <a:txBody>
                    <a:bodyPr/>
                    <a:lstStyle/>
                    <a:p>
                      <a:pPr algn="ctr"/>
                      <a:r>
                        <a:rPr lang="en-US" dirty="0" smtClean="0">
                          <a:solidFill>
                            <a:schemeClr val="tx1">
                              <a:lumMod val="50000"/>
                              <a:lumOff val="50000"/>
                            </a:schemeClr>
                          </a:solidFill>
                        </a:rPr>
                        <a:t>0.61</a:t>
                      </a:r>
                      <a:endParaRPr lang="en-US" dirty="0">
                        <a:solidFill>
                          <a:schemeClr val="tx1">
                            <a:lumMod val="50000"/>
                            <a:lumOff val="50000"/>
                          </a:schemeClr>
                        </a:solidFill>
                      </a:endParaRPr>
                    </a:p>
                  </a:txBody>
                  <a:tcPr anchor="ctr"/>
                </a:tc>
                <a:tc>
                  <a:txBody>
                    <a:bodyPr/>
                    <a:lstStyle/>
                    <a:p>
                      <a:pPr algn="ctr"/>
                      <a:r>
                        <a:rPr lang="en-US" dirty="0" smtClean="0">
                          <a:solidFill>
                            <a:schemeClr val="tx1">
                              <a:lumMod val="50000"/>
                              <a:lumOff val="50000"/>
                            </a:schemeClr>
                          </a:solidFill>
                        </a:rPr>
                        <a:t>0.62</a:t>
                      </a:r>
                      <a:endParaRPr lang="en-US" dirty="0">
                        <a:solidFill>
                          <a:schemeClr val="tx1">
                            <a:lumMod val="50000"/>
                            <a:lumOff val="50000"/>
                          </a:schemeClr>
                        </a:solidFill>
                      </a:endParaRPr>
                    </a:p>
                  </a:txBody>
                  <a:tcPr anchor="ctr"/>
                </a:tc>
                <a:tc>
                  <a:txBody>
                    <a:bodyPr/>
                    <a:lstStyle/>
                    <a:p>
                      <a:pPr algn="ctr"/>
                      <a:r>
                        <a:rPr lang="en-US" dirty="0" smtClean="0">
                          <a:solidFill>
                            <a:schemeClr val="tx1">
                              <a:lumMod val="50000"/>
                              <a:lumOff val="50000"/>
                            </a:schemeClr>
                          </a:solidFill>
                        </a:rPr>
                        <a:t>0.64</a:t>
                      </a:r>
                      <a:endParaRPr lang="en-US" dirty="0">
                        <a:solidFill>
                          <a:schemeClr val="tx1">
                            <a:lumMod val="50000"/>
                            <a:lumOff val="50000"/>
                          </a:schemeClr>
                        </a:solidFill>
                      </a:endParaRPr>
                    </a:p>
                  </a:txBody>
                  <a:tcPr anchor="ctr"/>
                </a:tc>
                <a:tc>
                  <a:txBody>
                    <a:bodyPr/>
                    <a:lstStyle/>
                    <a:p>
                      <a:pPr algn="ctr"/>
                      <a:r>
                        <a:rPr lang="en-US" dirty="0" smtClean="0">
                          <a:solidFill>
                            <a:schemeClr val="tx1">
                              <a:lumMod val="50000"/>
                              <a:lumOff val="50000"/>
                            </a:schemeClr>
                          </a:solidFill>
                        </a:rPr>
                        <a:t>0.68</a:t>
                      </a:r>
                      <a:endParaRPr lang="en-US" dirty="0">
                        <a:solidFill>
                          <a:schemeClr val="tx1">
                            <a:lumMod val="50000"/>
                            <a:lumOff val="50000"/>
                          </a:schemeClr>
                        </a:solidFill>
                      </a:endParaRPr>
                    </a:p>
                  </a:txBody>
                  <a:tcPr anchor="ctr"/>
                </a:tc>
                <a:tc>
                  <a:txBody>
                    <a:bodyPr/>
                    <a:lstStyle/>
                    <a:p>
                      <a:pPr algn="ctr"/>
                      <a:r>
                        <a:rPr lang="en-US" dirty="0" smtClean="0">
                          <a:solidFill>
                            <a:schemeClr val="tx1">
                              <a:lumMod val="50000"/>
                              <a:lumOff val="50000"/>
                            </a:schemeClr>
                          </a:solidFill>
                        </a:rPr>
                        <a:t>0.71</a:t>
                      </a:r>
                      <a:endParaRPr lang="en-US" dirty="0">
                        <a:solidFill>
                          <a:schemeClr val="tx1">
                            <a:lumMod val="50000"/>
                            <a:lumOff val="50000"/>
                          </a:schemeClr>
                        </a:solidFill>
                      </a:endParaRPr>
                    </a:p>
                  </a:txBody>
                  <a:tcPr anchor="ctr"/>
                </a:tc>
              </a:tr>
              <a:tr h="370840">
                <a:tc>
                  <a:txBody>
                    <a:bodyPr/>
                    <a:lstStyle/>
                    <a:p>
                      <a:pPr algn="ctr"/>
                      <a:r>
                        <a:rPr lang="en-US" dirty="0" smtClean="0"/>
                        <a:t>On-Orbit </a:t>
                      </a:r>
                      <a:r>
                        <a:rPr lang="en-US" dirty="0" smtClean="0"/>
                        <a:t>(K</a:t>
                      </a:r>
                      <a:r>
                        <a:rPr lang="en-US" dirty="0" smtClean="0"/>
                        <a:t>)</a:t>
                      </a:r>
                      <a:endParaRPr lang="en-US" dirty="0"/>
                    </a:p>
                  </a:txBody>
                  <a:tcPr anchor="ctr"/>
                </a:tc>
                <a:tc>
                  <a:txBody>
                    <a:bodyPr/>
                    <a:lstStyle/>
                    <a:p>
                      <a:pPr algn="ctr"/>
                      <a:r>
                        <a:rPr lang="en-US" dirty="0" smtClean="0"/>
                        <a:t>-0.19</a:t>
                      </a:r>
                      <a:endParaRPr lang="en-US" dirty="0"/>
                    </a:p>
                  </a:txBody>
                  <a:tcPr anchor="ctr"/>
                </a:tc>
                <a:tc>
                  <a:txBody>
                    <a:bodyPr/>
                    <a:lstStyle/>
                    <a:p>
                      <a:pPr algn="ctr"/>
                      <a:r>
                        <a:rPr lang="en-US" dirty="0" smtClean="0"/>
                        <a:t>-0.32</a:t>
                      </a:r>
                      <a:endParaRPr lang="en-US" dirty="0"/>
                    </a:p>
                  </a:txBody>
                  <a:tcPr anchor="ctr"/>
                </a:tc>
                <a:tc>
                  <a:txBody>
                    <a:bodyPr/>
                    <a:lstStyle/>
                    <a:p>
                      <a:pPr algn="ctr"/>
                      <a:r>
                        <a:rPr lang="en-US" dirty="0" smtClean="0"/>
                        <a:t>-0.32</a:t>
                      </a:r>
                      <a:endParaRPr lang="en-US" dirty="0"/>
                    </a:p>
                  </a:txBody>
                  <a:tcPr anchor="ctr"/>
                </a:tc>
                <a:tc>
                  <a:txBody>
                    <a:bodyPr/>
                    <a:lstStyle/>
                    <a:p>
                      <a:pPr algn="ctr"/>
                      <a:r>
                        <a:rPr lang="en-US" dirty="0" smtClean="0"/>
                        <a:t>-0.24</a:t>
                      </a:r>
                      <a:endParaRPr lang="en-US" dirty="0"/>
                    </a:p>
                  </a:txBody>
                  <a:tcPr anchor="ctr"/>
                </a:tc>
                <a:tc>
                  <a:txBody>
                    <a:bodyPr/>
                    <a:lstStyle/>
                    <a:p>
                      <a:pPr algn="ctr"/>
                      <a:r>
                        <a:rPr lang="en-US" dirty="0" smtClean="0"/>
                        <a:t>-0.24</a:t>
                      </a:r>
                      <a:endParaRPr lang="en-US" dirty="0"/>
                    </a:p>
                  </a:txBody>
                  <a:tcPr anchor="ctr"/>
                </a:tc>
                <a:tc>
                  <a:txBody>
                    <a:bodyPr/>
                    <a:lstStyle/>
                    <a:p>
                      <a:pPr algn="ctr"/>
                      <a:r>
                        <a:rPr lang="en-US" dirty="0" smtClean="0"/>
                        <a:t>-0.21</a:t>
                      </a:r>
                      <a:endParaRPr lang="en-US" dirty="0"/>
                    </a:p>
                  </a:txBody>
                  <a:tcPr anchor="ctr"/>
                </a:tc>
                <a:tc>
                  <a:txBody>
                    <a:bodyPr/>
                    <a:lstStyle/>
                    <a:p>
                      <a:pPr algn="ctr"/>
                      <a:r>
                        <a:rPr lang="en-US" dirty="0" smtClean="0"/>
                        <a:t>-0.21</a:t>
                      </a:r>
                      <a:endParaRPr lang="en-US" dirty="0"/>
                    </a:p>
                  </a:txBody>
                  <a:tcPr anchor="ctr"/>
                </a:tc>
                <a:tc>
                  <a:txBody>
                    <a:bodyPr/>
                    <a:lstStyle/>
                    <a:p>
                      <a:pPr algn="ctr"/>
                      <a:r>
                        <a:rPr lang="en-US" dirty="0" smtClean="0"/>
                        <a:t>-0.14</a:t>
                      </a:r>
                      <a:endParaRPr lang="en-US" dirty="0"/>
                    </a:p>
                  </a:txBody>
                  <a:tcPr anchor="ctr"/>
                </a:tc>
                <a:tc>
                  <a:txBody>
                    <a:bodyPr/>
                    <a:lstStyle/>
                    <a:p>
                      <a:pPr algn="ctr"/>
                      <a:r>
                        <a:rPr lang="en-US" dirty="0" smtClean="0"/>
                        <a:t>-0.12</a:t>
                      </a:r>
                      <a:endParaRPr lang="en-US" dirty="0"/>
                    </a:p>
                  </a:txBody>
                  <a:tcPr anchor="ctr"/>
                </a:tc>
                <a:tc>
                  <a:txBody>
                    <a:bodyPr/>
                    <a:lstStyle/>
                    <a:p>
                      <a:pPr algn="ctr"/>
                      <a:r>
                        <a:rPr lang="en-US" dirty="0" smtClean="0"/>
                        <a:t>-0.28</a:t>
                      </a:r>
                      <a:endParaRPr lang="en-US" dirty="0"/>
                    </a:p>
                  </a:txBody>
                  <a:tcPr anchor="ctr"/>
                </a:tc>
              </a:tr>
            </a:tbl>
          </a:graphicData>
        </a:graphic>
      </p:graphicFrame>
      <p:sp>
        <p:nvSpPr>
          <p:cNvPr id="2" name="Title 1"/>
          <p:cNvSpPr>
            <a:spLocks noGrp="1"/>
          </p:cNvSpPr>
          <p:nvPr>
            <p:ph type="title"/>
          </p:nvPr>
        </p:nvSpPr>
        <p:spPr/>
        <p:txBody>
          <a:bodyPr/>
          <a:lstStyle/>
          <a:p>
            <a:r>
              <a:rPr lang="en-US" b="1" dirty="0" smtClean="0"/>
              <a:t>IR Calibration</a:t>
            </a:r>
            <a:endParaRPr lang="en-US" b="1" dirty="0"/>
          </a:p>
        </p:txBody>
      </p:sp>
      <p:sp>
        <p:nvSpPr>
          <p:cNvPr id="19" name="Oval 18"/>
          <p:cNvSpPr/>
          <p:nvPr/>
        </p:nvSpPr>
        <p:spPr>
          <a:xfrm>
            <a:off x="4343400" y="1066800"/>
            <a:ext cx="1219200" cy="457200"/>
          </a:xfrm>
          <a:prstGeom prst="ellipse">
            <a:avLst/>
          </a:prstGeom>
          <a:noFill/>
          <a:ln w="28575">
            <a:solidFill>
              <a:srgbClr val="FF33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IR Calibration</a:t>
            </a:r>
            <a:endParaRPr lang="en-US" b="1" dirty="0"/>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18</a:t>
            </a:fld>
            <a:endParaRPr lang="en-US" altLang="en-US" dirty="0"/>
          </a:p>
        </p:txBody>
      </p:sp>
      <p:graphicFrame>
        <p:nvGraphicFramePr>
          <p:cNvPr id="6" name="Table 5"/>
          <p:cNvGraphicFramePr>
            <a:graphicFrameLocks noGrp="1"/>
          </p:cNvGraphicFramePr>
          <p:nvPr/>
        </p:nvGraphicFramePr>
        <p:xfrm>
          <a:off x="228600" y="1366520"/>
          <a:ext cx="8686800" cy="2016760"/>
        </p:xfrm>
        <a:graphic>
          <a:graphicData uri="http://schemas.openxmlformats.org/drawingml/2006/table">
            <a:tbl>
              <a:tblPr firstRow="1" bandRow="1">
                <a:tableStyleId>{5C22544A-7EE6-4342-B048-85BDC9FD1C3A}</a:tableStyleId>
              </a:tblPr>
              <a:tblGrid>
                <a:gridCol w="3200400"/>
                <a:gridCol w="3200400"/>
                <a:gridCol w="2286000"/>
              </a:tblGrid>
              <a:tr h="142240">
                <a:tc>
                  <a:txBody>
                    <a:bodyPr/>
                    <a:lstStyle/>
                    <a:p>
                      <a:pPr algn="ctr"/>
                      <a:r>
                        <a:rPr lang="en-US" dirty="0" smtClean="0"/>
                        <a:t>Issue</a:t>
                      </a:r>
                      <a:endParaRPr lang="en-US" dirty="0"/>
                    </a:p>
                  </a:txBody>
                  <a:tcPr/>
                </a:tc>
                <a:tc>
                  <a:txBody>
                    <a:bodyPr/>
                    <a:lstStyle/>
                    <a:p>
                      <a:pPr algn="ctr"/>
                      <a:r>
                        <a:rPr lang="en-US" dirty="0" smtClean="0"/>
                        <a:t>Cause</a:t>
                      </a:r>
                      <a:endParaRPr lang="en-US" dirty="0"/>
                    </a:p>
                  </a:txBody>
                  <a:tcPr/>
                </a:tc>
                <a:tc>
                  <a:txBody>
                    <a:bodyPr/>
                    <a:lstStyle/>
                    <a:p>
                      <a:pPr algn="ctr"/>
                      <a:r>
                        <a:rPr lang="en-US" dirty="0" smtClean="0"/>
                        <a:t>Status</a:t>
                      </a:r>
                      <a:endParaRPr lang="en-US" dirty="0"/>
                    </a:p>
                  </a:txBody>
                  <a:tcPr/>
                </a:tc>
              </a:tr>
              <a:tr h="370840">
                <a:tc>
                  <a:txBody>
                    <a:bodyPr/>
                    <a:lstStyle/>
                    <a:p>
                      <a:r>
                        <a:rPr lang="en-US" dirty="0" smtClean="0">
                          <a:solidFill>
                            <a:schemeClr val="tx1"/>
                          </a:solidFill>
                        </a:rPr>
                        <a:t>Striping</a:t>
                      </a:r>
                      <a:endParaRPr lang="en-US" dirty="0">
                        <a:solidFill>
                          <a:schemeClr val="tx1"/>
                        </a:solidFill>
                      </a:endParaRPr>
                    </a:p>
                  </a:txBody>
                  <a:tcPr/>
                </a:tc>
                <a:tc>
                  <a:txBody>
                    <a:bodyPr/>
                    <a:lstStyle/>
                    <a:p>
                      <a:r>
                        <a:rPr lang="en-US" dirty="0" smtClean="0"/>
                        <a:t>Incorrect BDS</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rgbClr val="008000"/>
                          </a:solidFill>
                        </a:rPr>
                        <a:t>Resolved Feb</a:t>
                      </a:r>
                      <a:r>
                        <a:rPr lang="en-US" baseline="0" dirty="0" smtClean="0">
                          <a:solidFill>
                            <a:srgbClr val="008000"/>
                          </a:solidFill>
                        </a:rPr>
                        <a:t> 19.</a:t>
                      </a:r>
                      <a:endParaRPr lang="en-US" dirty="0" smtClean="0">
                        <a:solidFill>
                          <a:srgbClr val="008000"/>
                        </a:solidFill>
                      </a:endParaRPr>
                    </a:p>
                  </a:txBody>
                  <a:tcPr/>
                </a:tc>
              </a:tr>
              <a:tr h="370840">
                <a:tc>
                  <a:txBody>
                    <a:bodyPr/>
                    <a:lstStyle/>
                    <a:p>
                      <a:r>
                        <a:rPr lang="en-US" dirty="0" smtClean="0"/>
                        <a:t>Periodic IR Calibration Anomaly (PICA)</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Space look timing and position?</a:t>
                      </a:r>
                    </a:p>
                  </a:txBody>
                  <a:tcPr/>
                </a:tc>
                <a:tc>
                  <a:txBody>
                    <a:bodyPr/>
                    <a:lstStyle/>
                    <a:p>
                      <a:r>
                        <a:rPr lang="en-US" dirty="0" smtClean="0">
                          <a:solidFill>
                            <a:srgbClr val="FF9900"/>
                          </a:solidFill>
                        </a:rPr>
                        <a:t>Under Investigation</a:t>
                      </a:r>
                      <a:endParaRPr lang="en-US" dirty="0">
                        <a:solidFill>
                          <a:srgbClr val="FF9900"/>
                        </a:solidFill>
                      </a:endParaRPr>
                    </a:p>
                  </a:txBody>
                  <a:tcPr/>
                </a:tc>
              </a:tr>
              <a:tr h="370840">
                <a:tc>
                  <a:txBody>
                    <a:bodyPr/>
                    <a:lstStyle/>
                    <a:p>
                      <a:r>
                        <a:rPr lang="en-US" dirty="0" smtClean="0"/>
                        <a:t>Minor discontinuity around noon and midnight</a:t>
                      </a:r>
                      <a:endParaRPr lang="en-US" dirty="0"/>
                    </a:p>
                  </a:txBody>
                  <a:tcPr/>
                </a:tc>
                <a:tc>
                  <a:txBody>
                    <a:bodyPr/>
                    <a:lstStyle/>
                    <a:p>
                      <a:r>
                        <a:rPr lang="en-US" dirty="0" smtClean="0"/>
                        <a:t>Space</a:t>
                      </a:r>
                      <a:r>
                        <a:rPr lang="en-US" baseline="0" dirty="0" smtClean="0"/>
                        <a:t> </a:t>
                      </a:r>
                      <a:r>
                        <a:rPr lang="en-US" dirty="0" smtClean="0"/>
                        <a:t>look side shift?</a:t>
                      </a:r>
                      <a:endParaRPr lang="en-US" dirty="0"/>
                    </a:p>
                  </a:txBody>
                  <a:tcPr/>
                </a:tc>
                <a:tc>
                  <a:txBody>
                    <a:bodyPr/>
                    <a:lstStyle/>
                    <a:p>
                      <a:r>
                        <a:rPr lang="en-US" dirty="0" smtClean="0">
                          <a:solidFill>
                            <a:srgbClr val="FF9900"/>
                          </a:solidFill>
                        </a:rPr>
                        <a:t>Under Investigation</a:t>
                      </a:r>
                      <a:endParaRPr lang="en-US" dirty="0">
                        <a:solidFill>
                          <a:srgbClr val="FF9900"/>
                        </a:solidFill>
                      </a:endParaRPr>
                    </a:p>
                  </a:txBody>
                  <a:tcPr/>
                </a:tc>
              </a:tr>
            </a:tbl>
          </a:graphicData>
        </a:graphic>
      </p:graphicFrame>
      <p:sp>
        <p:nvSpPr>
          <p:cNvPr id="7" name="TextBox 6"/>
          <p:cNvSpPr txBox="1"/>
          <p:nvPr/>
        </p:nvSpPr>
        <p:spPr>
          <a:xfrm>
            <a:off x="914400" y="4114800"/>
            <a:ext cx="7315200" cy="461665"/>
          </a:xfrm>
          <a:prstGeom prst="rect">
            <a:avLst/>
          </a:prstGeom>
          <a:noFill/>
        </p:spPr>
        <p:txBody>
          <a:bodyPr wrap="square" rtlCol="0">
            <a:spAutoFit/>
          </a:bodyPr>
          <a:lstStyle/>
          <a:p>
            <a:pPr algn="ctr"/>
            <a:r>
              <a:rPr lang="en-US" sz="2400" b="1" dirty="0" smtClean="0">
                <a:solidFill>
                  <a:srgbClr val="FFC000"/>
                </a:solidFill>
              </a:rPr>
              <a:t>Precise, accurate, and stable (though not yet long term).</a:t>
            </a:r>
            <a:endParaRPr lang="en-US" sz="2400" b="1" dirty="0">
              <a:solidFill>
                <a:srgbClr val="FFC000"/>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VNIR Calibration</a:t>
            </a:r>
            <a:endParaRPr lang="en-US" b="1" dirty="0"/>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19</a:t>
            </a:fld>
            <a:endParaRPr lang="en-US" altLang="en-US" dirty="0"/>
          </a:p>
        </p:txBody>
      </p:sp>
      <p:pic>
        <p:nvPicPr>
          <p:cNvPr id="7" name="Content Placeholder 10"/>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1142999"/>
            <a:ext cx="6413936" cy="5257801"/>
          </a:xfrm>
        </p:spPr>
      </p:pic>
      <p:sp>
        <p:nvSpPr>
          <p:cNvPr id="8" name="TextBox 7"/>
          <p:cNvSpPr txBox="1"/>
          <p:nvPr/>
        </p:nvSpPr>
        <p:spPr>
          <a:xfrm>
            <a:off x="1156136" y="3048000"/>
            <a:ext cx="2209800" cy="307777"/>
          </a:xfrm>
          <a:prstGeom prst="rect">
            <a:avLst/>
          </a:prstGeom>
          <a:noFill/>
        </p:spPr>
        <p:txBody>
          <a:bodyPr wrap="square" rtlCol="0">
            <a:spAutoFit/>
          </a:bodyPr>
          <a:lstStyle/>
          <a:p>
            <a:pPr algn="ctr"/>
            <a:r>
              <a:rPr lang="en-US" sz="1400" dirty="0" smtClean="0">
                <a:solidFill>
                  <a:srgbClr val="0070C0"/>
                </a:solidFill>
              </a:rPr>
              <a:t>Sol Cal anomaly in mid-Feb</a:t>
            </a:r>
            <a:endParaRPr lang="en-US" sz="1400" dirty="0">
              <a:solidFill>
                <a:srgbClr val="0070C0"/>
              </a:solidFill>
            </a:endParaRPr>
          </a:p>
        </p:txBody>
      </p:sp>
      <p:sp>
        <p:nvSpPr>
          <p:cNvPr id="9" name="TextBox 8"/>
          <p:cNvSpPr txBox="1"/>
          <p:nvPr/>
        </p:nvSpPr>
        <p:spPr>
          <a:xfrm>
            <a:off x="4280336" y="3048000"/>
            <a:ext cx="2362200" cy="307777"/>
          </a:xfrm>
          <a:prstGeom prst="rect">
            <a:avLst/>
          </a:prstGeom>
          <a:noFill/>
        </p:spPr>
        <p:txBody>
          <a:bodyPr wrap="square" rtlCol="0">
            <a:spAutoFit/>
          </a:bodyPr>
          <a:lstStyle/>
          <a:p>
            <a:pPr algn="ctr"/>
            <a:r>
              <a:rPr lang="en-US" sz="1400" dirty="0" smtClean="0">
                <a:solidFill>
                  <a:srgbClr val="0070C0"/>
                </a:solidFill>
              </a:rPr>
              <a:t>Sol Cal anomaly 3/16 – 4/28</a:t>
            </a:r>
            <a:endParaRPr lang="en-US" sz="1400" dirty="0">
              <a:solidFill>
                <a:srgbClr val="0070C0"/>
              </a:solidFill>
            </a:endParaRPr>
          </a:p>
        </p:txBody>
      </p:sp>
      <p:sp>
        <p:nvSpPr>
          <p:cNvPr id="10" name="TextBox 9"/>
          <p:cNvSpPr txBox="1"/>
          <p:nvPr/>
        </p:nvSpPr>
        <p:spPr>
          <a:xfrm>
            <a:off x="6934200" y="3124200"/>
            <a:ext cx="2057400" cy="1569660"/>
          </a:xfrm>
          <a:prstGeom prst="rect">
            <a:avLst/>
          </a:prstGeom>
          <a:noFill/>
        </p:spPr>
        <p:txBody>
          <a:bodyPr wrap="square" rtlCol="0">
            <a:spAutoFit/>
          </a:bodyPr>
          <a:lstStyle/>
          <a:p>
            <a:pPr algn="r"/>
            <a:r>
              <a:rPr lang="en-US" sz="2400" b="1" dirty="0" smtClean="0">
                <a:solidFill>
                  <a:srgbClr val="FF9900"/>
                </a:solidFill>
              </a:rPr>
              <a:t>Reasonably accurate, but not quite stable.</a:t>
            </a:r>
            <a:endParaRPr lang="en-US" sz="2400" b="1" dirty="0">
              <a:solidFill>
                <a:srgbClr val="FF9900"/>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Outline</a:t>
            </a:r>
            <a:endParaRPr lang="en-US" b="1" dirty="0"/>
          </a:p>
        </p:txBody>
      </p:sp>
      <p:sp>
        <p:nvSpPr>
          <p:cNvPr id="3" name="Content Placeholder 2"/>
          <p:cNvSpPr>
            <a:spLocks noGrp="1"/>
          </p:cNvSpPr>
          <p:nvPr>
            <p:ph idx="1"/>
          </p:nvPr>
        </p:nvSpPr>
        <p:spPr>
          <a:xfrm>
            <a:off x="457200" y="1465262"/>
            <a:ext cx="8229600" cy="5011738"/>
          </a:xfrm>
        </p:spPr>
        <p:txBody>
          <a:bodyPr>
            <a:normAutofit fontScale="77500" lnSpcReduction="20000"/>
          </a:bodyPr>
          <a:lstStyle/>
          <a:p>
            <a:pPr marL="461963" indent="-461963"/>
            <a:r>
              <a:rPr lang="en-US" dirty="0" smtClean="0"/>
              <a:t>Review of Beta Maturity</a:t>
            </a:r>
          </a:p>
          <a:p>
            <a:pPr marL="461963" indent="-461963"/>
            <a:r>
              <a:rPr lang="en-US" dirty="0" smtClean="0"/>
              <a:t>Product Quality Evaluation</a:t>
            </a:r>
          </a:p>
          <a:p>
            <a:pPr marL="862013" lvl="1" indent="-461963"/>
            <a:r>
              <a:rPr lang="en-US" dirty="0" smtClean="0"/>
              <a:t>General approach </a:t>
            </a:r>
          </a:p>
          <a:p>
            <a:pPr marL="862013" lvl="1" indent="-461963"/>
            <a:r>
              <a:rPr lang="en-US" dirty="0" smtClean="0"/>
              <a:t>Glance of the past, current, and future</a:t>
            </a:r>
          </a:p>
          <a:p>
            <a:pPr marL="862013" lvl="1" indent="-461963"/>
            <a:r>
              <a:rPr lang="en-US" dirty="0" smtClean="0"/>
              <a:t>IR Calibration</a:t>
            </a:r>
          </a:p>
          <a:p>
            <a:pPr marL="862013" lvl="1" indent="-461963"/>
            <a:r>
              <a:rPr lang="en-US" dirty="0" smtClean="0"/>
              <a:t>VNIR Calibration</a:t>
            </a:r>
          </a:p>
          <a:p>
            <a:pPr marL="862013" lvl="1" indent="-461963"/>
            <a:r>
              <a:rPr lang="en-US" dirty="0" smtClean="0"/>
              <a:t>Image Navigation and Registration (INR)</a:t>
            </a:r>
          </a:p>
          <a:p>
            <a:pPr marL="461963" indent="-461963"/>
            <a:r>
              <a:rPr lang="en-US" dirty="0" smtClean="0"/>
              <a:t>Provisional Maturity Assessment</a:t>
            </a:r>
          </a:p>
          <a:p>
            <a:pPr marL="461963" indent="-461963"/>
            <a:r>
              <a:rPr lang="en-US" dirty="0" smtClean="0"/>
              <a:t>Path to Full Validation Maturity</a:t>
            </a:r>
          </a:p>
          <a:p>
            <a:pPr marL="862013" lvl="1" indent="-461963"/>
            <a:r>
              <a:rPr lang="en-US" dirty="0" smtClean="0"/>
              <a:t>Issues and status</a:t>
            </a:r>
          </a:p>
          <a:p>
            <a:pPr marL="862013" lvl="1" indent="-461963"/>
            <a:r>
              <a:rPr lang="en-US" dirty="0" smtClean="0"/>
              <a:t>PLPT</a:t>
            </a:r>
          </a:p>
          <a:p>
            <a:pPr marL="862013" lvl="1" indent="-461963"/>
            <a:r>
              <a:rPr lang="en-US" dirty="0" smtClean="0"/>
              <a:t>Risks</a:t>
            </a:r>
          </a:p>
          <a:p>
            <a:pPr marL="461963" indent="-461963"/>
            <a:r>
              <a:rPr lang="en-US" dirty="0" smtClean="0"/>
              <a:t>Summary and Recommendations</a:t>
            </a:r>
          </a:p>
          <a:p>
            <a:pPr marL="461963" indent="-461963"/>
            <a:r>
              <a:rPr lang="en-US" dirty="0" smtClean="0"/>
              <a:t>Backup – Highlights of Individual PLPT</a:t>
            </a:r>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2</a:t>
            </a:fld>
            <a:endParaRPr lang="en-US" alt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VNIR Calibration</a:t>
            </a:r>
            <a:endParaRPr lang="en-US" b="1" dirty="0"/>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20</a:t>
            </a:fld>
            <a:endParaRPr lang="en-US" altLang="en-US" dirty="0"/>
          </a:p>
        </p:txBody>
      </p:sp>
      <p:pic>
        <p:nvPicPr>
          <p:cNvPr id="11" name="Content Placeholder 10" descr="trends-updated to 05.14.jpg"/>
          <p:cNvPicPr>
            <a:picLocks noGrp="1"/>
          </p:cNvPicPr>
          <p:nvPr>
            <p:ph idx="1"/>
          </p:nvPr>
        </p:nvPicPr>
        <p:blipFill>
          <a:blip r:embed="rId3" cstate="print"/>
          <a:stretch>
            <a:fillRect/>
          </a:stretch>
        </p:blipFill>
        <p:spPr>
          <a:xfrm>
            <a:off x="1828800" y="1143000"/>
            <a:ext cx="5486400" cy="3200400"/>
          </a:xfrm>
          <a:prstGeom prst="rect">
            <a:avLst/>
          </a:prstGeom>
        </p:spPr>
      </p:pic>
      <p:graphicFrame>
        <p:nvGraphicFramePr>
          <p:cNvPr id="12" name="Table 11"/>
          <p:cNvGraphicFramePr>
            <a:graphicFrameLocks noGrp="1"/>
          </p:cNvGraphicFramePr>
          <p:nvPr>
            <p:extLst>
              <p:ext uri="{D42A27DB-BD31-4B8C-83A1-F6EECF244321}">
                <p14:modId xmlns:p14="http://schemas.microsoft.com/office/powerpoint/2010/main" val="1629054128"/>
              </p:ext>
            </p:extLst>
          </p:nvPr>
        </p:nvGraphicFramePr>
        <p:xfrm>
          <a:off x="533403" y="4572000"/>
          <a:ext cx="7711437" cy="1854200"/>
        </p:xfrm>
        <a:graphic>
          <a:graphicData uri="http://schemas.openxmlformats.org/drawingml/2006/table">
            <a:tbl>
              <a:tblPr firstRow="1" bandRow="1">
                <a:tableStyleId>{5C22544A-7EE6-4342-B048-85BDC9FD1C3A}</a:tableStyleId>
              </a:tblPr>
              <a:tblGrid>
                <a:gridCol w="1600197"/>
                <a:gridCol w="1018540"/>
                <a:gridCol w="1018540"/>
                <a:gridCol w="1018540"/>
                <a:gridCol w="1018540"/>
                <a:gridCol w="1018540"/>
                <a:gridCol w="1018540"/>
              </a:tblGrid>
              <a:tr h="370840">
                <a:tc>
                  <a:txBody>
                    <a:bodyPr/>
                    <a:lstStyle/>
                    <a:p>
                      <a:pPr algn="ctr"/>
                      <a:endParaRPr lang="en-US" dirty="0"/>
                    </a:p>
                  </a:txBody>
                  <a:tcPr anchor="ctr"/>
                </a:tc>
                <a:tc>
                  <a:txBody>
                    <a:bodyPr/>
                    <a:lstStyle/>
                    <a:p>
                      <a:pPr algn="ctr"/>
                      <a:r>
                        <a:rPr lang="en-US" dirty="0" smtClean="0"/>
                        <a:t>B01</a:t>
                      </a:r>
                      <a:endParaRPr lang="en-US" dirty="0"/>
                    </a:p>
                  </a:txBody>
                  <a:tcPr anchor="ctr"/>
                </a:tc>
                <a:tc>
                  <a:txBody>
                    <a:bodyPr/>
                    <a:lstStyle/>
                    <a:p>
                      <a:pPr algn="ctr"/>
                      <a:r>
                        <a:rPr lang="en-US" dirty="0" smtClean="0"/>
                        <a:t>B02</a:t>
                      </a:r>
                      <a:endParaRPr lang="en-US" dirty="0"/>
                    </a:p>
                  </a:txBody>
                  <a:tcPr anchor="ctr"/>
                </a:tc>
                <a:tc>
                  <a:txBody>
                    <a:bodyPr/>
                    <a:lstStyle/>
                    <a:p>
                      <a:pPr algn="ctr"/>
                      <a:r>
                        <a:rPr lang="en-US" dirty="0" smtClean="0"/>
                        <a:t>B03</a:t>
                      </a:r>
                      <a:endParaRPr lang="en-US" dirty="0"/>
                    </a:p>
                  </a:txBody>
                  <a:tcPr anchor="ctr"/>
                </a:tc>
                <a:tc>
                  <a:txBody>
                    <a:bodyPr/>
                    <a:lstStyle/>
                    <a:p>
                      <a:pPr algn="ctr"/>
                      <a:r>
                        <a:rPr lang="en-US" dirty="0" smtClean="0"/>
                        <a:t>B04</a:t>
                      </a:r>
                      <a:endParaRPr lang="en-US" dirty="0"/>
                    </a:p>
                  </a:txBody>
                  <a:tcPr anchor="ctr"/>
                </a:tc>
                <a:tc>
                  <a:txBody>
                    <a:bodyPr/>
                    <a:lstStyle/>
                    <a:p>
                      <a:pPr algn="ctr"/>
                      <a:r>
                        <a:rPr lang="en-US" dirty="0" smtClean="0"/>
                        <a:t>B05</a:t>
                      </a:r>
                      <a:endParaRPr lang="en-US" dirty="0"/>
                    </a:p>
                  </a:txBody>
                  <a:tcPr anchor="ctr"/>
                </a:tc>
                <a:tc>
                  <a:txBody>
                    <a:bodyPr/>
                    <a:lstStyle/>
                    <a:p>
                      <a:pPr algn="ctr"/>
                      <a:r>
                        <a:rPr lang="en-US" dirty="0" smtClean="0"/>
                        <a:t>B06</a:t>
                      </a:r>
                      <a:endParaRPr lang="en-US" dirty="0"/>
                    </a:p>
                  </a:txBody>
                  <a:tcPr anchor="ctr"/>
                </a:tc>
              </a:tr>
              <a:tr h="370840">
                <a:tc>
                  <a:txBody>
                    <a:bodyPr/>
                    <a:lstStyle/>
                    <a:p>
                      <a:pPr algn="ctr"/>
                      <a:r>
                        <a:rPr lang="en-US" dirty="0" smtClean="0"/>
                        <a:t>Required</a:t>
                      </a:r>
                      <a:endParaRPr lang="en-US" dirty="0"/>
                    </a:p>
                  </a:txBody>
                  <a:tcPr anchor="ctr"/>
                </a:tc>
                <a:tc>
                  <a:txBody>
                    <a:bodyPr/>
                    <a:lstStyle/>
                    <a:p>
                      <a:pPr algn="ctr"/>
                      <a:r>
                        <a:rPr lang="en-US" dirty="0" smtClean="0"/>
                        <a:t>5%</a:t>
                      </a:r>
                      <a:endParaRPr lang="en-US" dirty="0"/>
                    </a:p>
                  </a:txBody>
                  <a:tcPr anchor="ctr"/>
                </a:tc>
                <a:tc>
                  <a:txBody>
                    <a:bodyPr/>
                    <a:lstStyle/>
                    <a:p>
                      <a:pPr algn="ctr"/>
                      <a:r>
                        <a:rPr lang="en-US" smtClean="0"/>
                        <a:t>5%</a:t>
                      </a:r>
                      <a:endParaRPr lang="en-US" dirty="0"/>
                    </a:p>
                  </a:txBody>
                  <a:tcPr anchor="ctr"/>
                </a:tc>
                <a:tc>
                  <a:txBody>
                    <a:bodyPr/>
                    <a:lstStyle/>
                    <a:p>
                      <a:pPr algn="ctr"/>
                      <a:r>
                        <a:rPr lang="en-US" smtClean="0"/>
                        <a:t>5%</a:t>
                      </a:r>
                      <a:endParaRPr lang="en-US" dirty="0"/>
                    </a:p>
                  </a:txBody>
                  <a:tcPr anchor="ctr"/>
                </a:tc>
                <a:tc>
                  <a:txBody>
                    <a:bodyPr/>
                    <a:lstStyle/>
                    <a:p>
                      <a:pPr algn="ctr"/>
                      <a:r>
                        <a:rPr lang="en-US" smtClean="0"/>
                        <a:t>5%</a:t>
                      </a:r>
                      <a:endParaRPr lang="en-US" dirty="0"/>
                    </a:p>
                  </a:txBody>
                  <a:tcPr anchor="ctr"/>
                </a:tc>
                <a:tc>
                  <a:txBody>
                    <a:bodyPr/>
                    <a:lstStyle/>
                    <a:p>
                      <a:pPr algn="ctr"/>
                      <a:r>
                        <a:rPr lang="en-US" smtClean="0"/>
                        <a:t>5%</a:t>
                      </a:r>
                      <a:endParaRPr lang="en-US" dirty="0"/>
                    </a:p>
                  </a:txBody>
                  <a:tcPr anchor="ctr"/>
                </a:tc>
                <a:tc>
                  <a:txBody>
                    <a:bodyPr/>
                    <a:lstStyle/>
                    <a:p>
                      <a:pPr algn="ctr"/>
                      <a:r>
                        <a:rPr lang="en-US" dirty="0" smtClean="0"/>
                        <a:t>5%</a:t>
                      </a:r>
                      <a:endParaRPr lang="en-US" dirty="0"/>
                    </a:p>
                  </a:txBody>
                  <a:tcPr anchor="ctr"/>
                </a:tc>
              </a:tr>
              <a:tr h="370840">
                <a:tc>
                  <a:txBody>
                    <a:bodyPr/>
                    <a:lstStyle/>
                    <a:p>
                      <a:pPr algn="ctr"/>
                      <a:r>
                        <a:rPr lang="en-US" dirty="0" smtClean="0"/>
                        <a:t>Perf. Baseline</a:t>
                      </a:r>
                      <a:endParaRPr lang="en-US" dirty="0"/>
                    </a:p>
                  </a:txBody>
                  <a:tcPr anchor="ctr"/>
                </a:tc>
                <a:tc>
                  <a:txBody>
                    <a:bodyPr/>
                    <a:lstStyle/>
                    <a:p>
                      <a:pPr algn="ctr"/>
                      <a:r>
                        <a:rPr lang="en-US" dirty="0" smtClean="0"/>
                        <a:t>3%</a:t>
                      </a:r>
                      <a:endParaRPr lang="en-US" dirty="0"/>
                    </a:p>
                  </a:txBody>
                  <a:tcPr anchor="ctr"/>
                </a:tc>
                <a:tc>
                  <a:txBody>
                    <a:bodyPr/>
                    <a:lstStyle/>
                    <a:p>
                      <a:pPr algn="ctr"/>
                      <a:r>
                        <a:rPr lang="en-US" dirty="0" smtClean="0"/>
                        <a:t>3%</a:t>
                      </a:r>
                      <a:endParaRPr lang="en-US" dirty="0"/>
                    </a:p>
                  </a:txBody>
                  <a:tcPr anchor="ctr"/>
                </a:tc>
                <a:tc>
                  <a:txBody>
                    <a:bodyPr/>
                    <a:lstStyle/>
                    <a:p>
                      <a:pPr algn="ctr"/>
                      <a:r>
                        <a:rPr lang="en-US" dirty="0" smtClean="0"/>
                        <a:t>3%</a:t>
                      </a:r>
                      <a:endParaRPr lang="en-US" dirty="0"/>
                    </a:p>
                  </a:txBody>
                  <a:tcPr anchor="ctr"/>
                </a:tc>
                <a:tc>
                  <a:txBody>
                    <a:bodyPr/>
                    <a:lstStyle/>
                    <a:p>
                      <a:pPr algn="ctr"/>
                      <a:r>
                        <a:rPr lang="en-US" dirty="0" smtClean="0"/>
                        <a:t>4%</a:t>
                      </a:r>
                      <a:endParaRPr lang="en-US" dirty="0"/>
                    </a:p>
                  </a:txBody>
                  <a:tcPr anchor="ctr"/>
                </a:tc>
                <a:tc>
                  <a:txBody>
                    <a:bodyPr/>
                    <a:lstStyle/>
                    <a:p>
                      <a:pPr algn="ctr"/>
                      <a:r>
                        <a:rPr lang="en-US" dirty="0" smtClean="0"/>
                        <a:t>3%</a:t>
                      </a:r>
                      <a:endParaRPr lang="en-US" dirty="0"/>
                    </a:p>
                  </a:txBody>
                  <a:tcPr anchor="ctr"/>
                </a:tc>
                <a:tc>
                  <a:txBody>
                    <a:bodyPr/>
                    <a:lstStyle/>
                    <a:p>
                      <a:pPr algn="ctr"/>
                      <a:r>
                        <a:rPr lang="en-US" dirty="0" smtClean="0"/>
                        <a:t>3%</a:t>
                      </a:r>
                      <a:endParaRPr lang="en-US" dirty="0"/>
                    </a:p>
                  </a:txBody>
                  <a:tcPr anchor="ctr"/>
                </a:tc>
              </a:tr>
              <a:tr h="370840">
                <a:tc>
                  <a:txBody>
                    <a:bodyPr/>
                    <a:lstStyle/>
                    <a:p>
                      <a:pPr algn="ctr"/>
                      <a:r>
                        <a:rPr lang="en-US" dirty="0" smtClean="0"/>
                        <a:t>On-Orbit</a:t>
                      </a:r>
                      <a:endParaRPr lang="en-US" dirty="0"/>
                    </a:p>
                  </a:txBody>
                  <a:tcPr anchor="ctr"/>
                </a:tc>
                <a:tc>
                  <a:txBody>
                    <a:bodyPr/>
                    <a:lstStyle/>
                    <a:p>
                      <a:pPr algn="ctr"/>
                      <a:r>
                        <a:rPr lang="en-US" dirty="0" smtClean="0"/>
                        <a:t>4.2%</a:t>
                      </a:r>
                      <a:endParaRPr lang="en-US" dirty="0"/>
                    </a:p>
                  </a:txBody>
                  <a:tcPr anchor="ctr"/>
                </a:tc>
                <a:tc>
                  <a:txBody>
                    <a:bodyPr/>
                    <a:lstStyle/>
                    <a:p>
                      <a:pPr algn="ctr"/>
                      <a:r>
                        <a:rPr lang="en-US" dirty="0" smtClean="0"/>
                        <a:t>7.3%</a:t>
                      </a:r>
                      <a:endParaRPr lang="en-US" dirty="0"/>
                    </a:p>
                  </a:txBody>
                  <a:tcPr anchor="ctr">
                    <a:solidFill>
                      <a:srgbClr val="FF9900"/>
                    </a:solidFill>
                  </a:tcPr>
                </a:tc>
                <a:tc>
                  <a:txBody>
                    <a:bodyPr/>
                    <a:lstStyle/>
                    <a:p>
                      <a:pPr algn="ctr"/>
                      <a:r>
                        <a:rPr lang="en-US" dirty="0" smtClean="0"/>
                        <a:t>1.7%</a:t>
                      </a:r>
                      <a:endParaRPr lang="en-US" dirty="0"/>
                    </a:p>
                  </a:txBody>
                  <a:tcPr anchor="ctr"/>
                </a:tc>
                <a:tc>
                  <a:txBody>
                    <a:bodyPr/>
                    <a:lstStyle/>
                    <a:p>
                      <a:pPr algn="ctr"/>
                      <a:r>
                        <a:rPr lang="en-US" dirty="0" smtClean="0"/>
                        <a:t>-5.0%</a:t>
                      </a:r>
                      <a:endParaRPr lang="en-US" dirty="0"/>
                    </a:p>
                  </a:txBody>
                  <a:tcPr anchor="ctr"/>
                </a:tc>
                <a:tc>
                  <a:txBody>
                    <a:bodyPr/>
                    <a:lstStyle/>
                    <a:p>
                      <a:pPr algn="ctr"/>
                      <a:r>
                        <a:rPr lang="en-US" dirty="0" smtClean="0"/>
                        <a:t>4.5%</a:t>
                      </a:r>
                      <a:endParaRPr lang="en-US" dirty="0"/>
                    </a:p>
                  </a:txBody>
                  <a:tcPr anchor="ctr"/>
                </a:tc>
                <a:tc>
                  <a:txBody>
                    <a:bodyPr/>
                    <a:lstStyle/>
                    <a:p>
                      <a:pPr algn="ctr"/>
                      <a:r>
                        <a:rPr lang="en-US" dirty="0" smtClean="0"/>
                        <a:t>-0.2%</a:t>
                      </a:r>
                      <a:endParaRPr lang="en-US" dirty="0"/>
                    </a:p>
                  </a:txBody>
                  <a:tcPr anchor="ctr"/>
                </a:tc>
              </a:tr>
              <a:tr h="370840">
                <a:tc>
                  <a:txBody>
                    <a:bodyPr/>
                    <a:lstStyle/>
                    <a:p>
                      <a:pPr algn="ctr"/>
                      <a:r>
                        <a:rPr lang="en-US" dirty="0" smtClean="0"/>
                        <a:t>Pre-Launch</a:t>
                      </a:r>
                      <a:endParaRPr lang="en-US" dirty="0"/>
                    </a:p>
                  </a:txBody>
                  <a:tcPr anchor="ctr"/>
                </a:tc>
                <a:tc>
                  <a:txBody>
                    <a:bodyPr/>
                    <a:lstStyle/>
                    <a:p>
                      <a:pPr algn="ctr"/>
                      <a:r>
                        <a:rPr lang="en-US" dirty="0" smtClean="0"/>
                        <a:t>-0.9%</a:t>
                      </a:r>
                      <a:endParaRPr lang="en-US" dirty="0"/>
                    </a:p>
                  </a:txBody>
                  <a:tcPr anchor="ctr"/>
                </a:tc>
                <a:tc>
                  <a:txBody>
                    <a:bodyPr/>
                    <a:lstStyle/>
                    <a:p>
                      <a:pPr algn="ctr"/>
                      <a:r>
                        <a:rPr lang="en-US" dirty="0" smtClean="0"/>
                        <a:t>7.2%</a:t>
                      </a:r>
                      <a:endParaRPr lang="en-US" dirty="0"/>
                    </a:p>
                  </a:txBody>
                  <a:tcPr anchor="ctr">
                    <a:solidFill>
                      <a:srgbClr val="FF9900"/>
                    </a:solidFill>
                  </a:tcPr>
                </a:tc>
                <a:tc>
                  <a:txBody>
                    <a:bodyPr/>
                    <a:lstStyle/>
                    <a:p>
                      <a:pPr algn="ctr"/>
                      <a:r>
                        <a:rPr lang="en-US" dirty="0" smtClean="0"/>
                        <a:t>1.2%</a:t>
                      </a:r>
                      <a:endParaRPr lang="en-US" dirty="0"/>
                    </a:p>
                  </a:txBody>
                  <a:tcPr anchor="ctr"/>
                </a:tc>
                <a:tc>
                  <a:txBody>
                    <a:bodyPr/>
                    <a:lstStyle/>
                    <a:p>
                      <a:pPr algn="ctr"/>
                      <a:r>
                        <a:rPr lang="en-US" dirty="0" smtClean="0"/>
                        <a:t>-8.7%</a:t>
                      </a:r>
                      <a:endParaRPr lang="en-US" dirty="0"/>
                    </a:p>
                  </a:txBody>
                  <a:tcPr anchor="ctr"/>
                </a:tc>
                <a:tc>
                  <a:txBody>
                    <a:bodyPr/>
                    <a:lstStyle/>
                    <a:p>
                      <a:pPr algn="ctr"/>
                      <a:r>
                        <a:rPr lang="en-US" dirty="0" smtClean="0"/>
                        <a:t>1.8%</a:t>
                      </a:r>
                      <a:endParaRPr lang="en-US" dirty="0"/>
                    </a:p>
                  </a:txBody>
                  <a:tcPr anchor="ctr"/>
                </a:tc>
                <a:tc>
                  <a:txBody>
                    <a:bodyPr/>
                    <a:lstStyle/>
                    <a:p>
                      <a:pPr algn="ctr"/>
                      <a:r>
                        <a:rPr lang="en-US" dirty="0" smtClean="0"/>
                        <a:t>3.4%</a:t>
                      </a:r>
                      <a:endParaRPr lang="en-US" dirty="0"/>
                    </a:p>
                  </a:txBody>
                  <a:tcPr anchor="ctr"/>
                </a:tc>
              </a:tr>
            </a:tbl>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VNIR Calibration</a:t>
            </a:r>
            <a:endParaRPr lang="en-US" b="1" dirty="0"/>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21</a:t>
            </a:fld>
            <a:endParaRPr lang="en-US" altLang="en-US" dirty="0"/>
          </a:p>
        </p:txBody>
      </p:sp>
      <p:graphicFrame>
        <p:nvGraphicFramePr>
          <p:cNvPr id="6" name="Table 5"/>
          <p:cNvGraphicFramePr>
            <a:graphicFrameLocks noGrp="1"/>
          </p:cNvGraphicFramePr>
          <p:nvPr/>
        </p:nvGraphicFramePr>
        <p:xfrm>
          <a:off x="228600" y="1366520"/>
          <a:ext cx="8686800" cy="3972560"/>
        </p:xfrm>
        <a:graphic>
          <a:graphicData uri="http://schemas.openxmlformats.org/drawingml/2006/table">
            <a:tbl>
              <a:tblPr firstRow="1" bandRow="1">
                <a:tableStyleId>{5C22544A-7EE6-4342-B048-85BDC9FD1C3A}</a:tableStyleId>
              </a:tblPr>
              <a:tblGrid>
                <a:gridCol w="3200400"/>
                <a:gridCol w="3200400"/>
                <a:gridCol w="2286000"/>
              </a:tblGrid>
              <a:tr h="142240">
                <a:tc>
                  <a:txBody>
                    <a:bodyPr/>
                    <a:lstStyle/>
                    <a:p>
                      <a:pPr algn="ctr"/>
                      <a:r>
                        <a:rPr lang="en-US" dirty="0" smtClean="0"/>
                        <a:t>Issue</a:t>
                      </a:r>
                      <a:endParaRPr lang="en-US" dirty="0"/>
                    </a:p>
                  </a:txBody>
                  <a:tcPr/>
                </a:tc>
                <a:tc>
                  <a:txBody>
                    <a:bodyPr/>
                    <a:lstStyle/>
                    <a:p>
                      <a:pPr algn="ctr"/>
                      <a:r>
                        <a:rPr lang="en-US" dirty="0" smtClean="0"/>
                        <a:t>Cause</a:t>
                      </a:r>
                      <a:endParaRPr lang="en-US" dirty="0"/>
                    </a:p>
                  </a:txBody>
                  <a:tcPr/>
                </a:tc>
                <a:tc>
                  <a:txBody>
                    <a:bodyPr/>
                    <a:lstStyle/>
                    <a:p>
                      <a:pPr algn="ctr"/>
                      <a:r>
                        <a:rPr lang="en-US" dirty="0" smtClean="0"/>
                        <a:t>Status</a:t>
                      </a:r>
                      <a:endParaRPr lang="en-US" dirty="0"/>
                    </a:p>
                  </a:txBody>
                  <a:tcPr/>
                </a:tc>
              </a:tr>
              <a:tr h="370840">
                <a:tc>
                  <a:txBody>
                    <a:bodyPr/>
                    <a:lstStyle/>
                    <a:p>
                      <a:r>
                        <a:rPr lang="en-US" dirty="0" smtClean="0">
                          <a:solidFill>
                            <a:schemeClr val="tx1"/>
                          </a:solidFill>
                        </a:rPr>
                        <a:t>Large</a:t>
                      </a:r>
                      <a:r>
                        <a:rPr lang="en-US" baseline="0" dirty="0" smtClean="0">
                          <a:solidFill>
                            <a:schemeClr val="tx1"/>
                          </a:solidFill>
                        </a:rPr>
                        <a:t> </a:t>
                      </a:r>
                      <a:r>
                        <a:rPr lang="en-US" dirty="0" smtClean="0">
                          <a:solidFill>
                            <a:schemeClr val="tx1"/>
                          </a:solidFill>
                        </a:rPr>
                        <a:t>bias,</a:t>
                      </a:r>
                      <a:r>
                        <a:rPr lang="en-US" baseline="0" dirty="0" smtClean="0">
                          <a:solidFill>
                            <a:schemeClr val="tx1"/>
                          </a:solidFill>
                        </a:rPr>
                        <a:t> all bands.</a:t>
                      </a:r>
                      <a:endParaRPr lang="en-US" dirty="0">
                        <a:solidFill>
                          <a:schemeClr val="tx1"/>
                        </a:solidFill>
                      </a:endParaRPr>
                    </a:p>
                  </a:txBody>
                  <a:tcPr/>
                </a:tc>
                <a:tc>
                  <a:txBody>
                    <a:bodyPr/>
                    <a:lstStyle/>
                    <a:p>
                      <a:r>
                        <a:rPr lang="en-US" dirty="0" smtClean="0"/>
                        <a:t>Outdated</a:t>
                      </a:r>
                      <a:r>
                        <a:rPr lang="en-US" baseline="0" dirty="0" smtClean="0"/>
                        <a:t> </a:t>
                      </a:r>
                      <a:r>
                        <a:rPr lang="en-US" dirty="0" smtClean="0"/>
                        <a:t>LUT</a:t>
                      </a:r>
                      <a:endParaRPr lang="en-US" dirty="0"/>
                    </a:p>
                  </a:txBody>
                  <a:tcPr/>
                </a:tc>
                <a:tc>
                  <a:txBody>
                    <a:bodyPr/>
                    <a:lstStyle/>
                    <a:p>
                      <a:r>
                        <a:rPr lang="en-US" dirty="0" smtClean="0">
                          <a:solidFill>
                            <a:srgbClr val="008000"/>
                          </a:solidFill>
                        </a:rPr>
                        <a:t>Resolved</a:t>
                      </a:r>
                      <a:r>
                        <a:rPr lang="en-US" baseline="0" dirty="0" smtClean="0">
                          <a:solidFill>
                            <a:srgbClr val="008000"/>
                          </a:solidFill>
                        </a:rPr>
                        <a:t> Jan 15.</a:t>
                      </a:r>
                      <a:endParaRPr lang="en-US" dirty="0">
                        <a:solidFill>
                          <a:schemeClr val="tx1"/>
                        </a:solidFill>
                      </a:endParaRPr>
                    </a:p>
                  </a:txBody>
                  <a:tcPr/>
                </a:tc>
              </a:tr>
              <a:tr h="370840">
                <a:tc>
                  <a:txBody>
                    <a:bodyPr/>
                    <a:lstStyle/>
                    <a:p>
                      <a:r>
                        <a:rPr lang="en-US" dirty="0" smtClean="0">
                          <a:solidFill>
                            <a:schemeClr val="tx1"/>
                          </a:solidFill>
                        </a:rPr>
                        <a:t>Banding</a:t>
                      </a:r>
                      <a:r>
                        <a:rPr lang="en-US" baseline="0" dirty="0" smtClean="0">
                          <a:solidFill>
                            <a:schemeClr val="tx1"/>
                          </a:solidFill>
                        </a:rPr>
                        <a:t> </a:t>
                      </a:r>
                      <a:r>
                        <a:rPr lang="en-US" dirty="0" smtClean="0">
                          <a:solidFill>
                            <a:schemeClr val="tx1"/>
                          </a:solidFill>
                        </a:rPr>
                        <a:t>and striping,</a:t>
                      </a:r>
                      <a:r>
                        <a:rPr lang="en-US" baseline="0" dirty="0" smtClean="0">
                          <a:solidFill>
                            <a:schemeClr val="tx1"/>
                          </a:solidFill>
                        </a:rPr>
                        <a:t> all bands.</a:t>
                      </a:r>
                      <a:endParaRPr lang="en-US" dirty="0">
                        <a:solidFill>
                          <a:schemeClr val="tx1"/>
                        </a:solidFill>
                      </a:endParaRPr>
                    </a:p>
                  </a:txBody>
                  <a:tcPr/>
                </a:tc>
                <a:tc>
                  <a:txBody>
                    <a:bodyPr/>
                    <a:lstStyle/>
                    <a:p>
                      <a:r>
                        <a:rPr lang="en-US" dirty="0" smtClean="0"/>
                        <a:t>Reversed order in a LUT</a:t>
                      </a:r>
                      <a:endParaRPr lang="en-US" dirty="0"/>
                    </a:p>
                  </a:txBody>
                  <a:tcPr/>
                </a:tc>
                <a:tc>
                  <a:txBody>
                    <a:bodyPr/>
                    <a:lstStyle/>
                    <a:p>
                      <a:r>
                        <a:rPr lang="en-US" dirty="0" smtClean="0">
                          <a:solidFill>
                            <a:srgbClr val="008000"/>
                          </a:solidFill>
                        </a:rPr>
                        <a:t>Resolved Mar 16.</a:t>
                      </a:r>
                      <a:endParaRPr lang="en-US" dirty="0">
                        <a:solidFill>
                          <a:srgbClr val="008000"/>
                        </a:solidFill>
                      </a:endParaRPr>
                    </a:p>
                  </a:txBody>
                  <a:tcPr/>
                </a:tc>
              </a:tr>
              <a:tr h="370840">
                <a:tc>
                  <a:txBody>
                    <a:bodyPr/>
                    <a:lstStyle/>
                    <a:p>
                      <a:r>
                        <a:rPr lang="en-US" dirty="0" smtClean="0">
                          <a:solidFill>
                            <a:schemeClr val="tx1"/>
                          </a:solidFill>
                        </a:rPr>
                        <a:t>~10%</a:t>
                      </a:r>
                      <a:r>
                        <a:rPr lang="en-US" baseline="0" dirty="0" smtClean="0">
                          <a:solidFill>
                            <a:schemeClr val="tx1"/>
                          </a:solidFill>
                        </a:rPr>
                        <a:t> brighter since Mar 16.</a:t>
                      </a:r>
                      <a:endParaRPr lang="en-US" dirty="0">
                        <a:solidFill>
                          <a:schemeClr val="tx1"/>
                        </a:solidFill>
                      </a:endParaRPr>
                    </a:p>
                  </a:txBody>
                  <a:tcPr/>
                </a:tc>
                <a:tc>
                  <a:txBody>
                    <a:bodyPr/>
                    <a:lstStyle/>
                    <a:p>
                      <a:r>
                        <a:rPr lang="en-US" dirty="0" smtClean="0"/>
                        <a:t>Incorrect integration time</a:t>
                      </a:r>
                      <a:endParaRPr lang="en-US" dirty="0"/>
                    </a:p>
                  </a:txBody>
                  <a:tcPr/>
                </a:tc>
                <a:tc>
                  <a:txBody>
                    <a:bodyPr/>
                    <a:lstStyle/>
                    <a:p>
                      <a:r>
                        <a:rPr lang="en-US" dirty="0" smtClean="0">
                          <a:solidFill>
                            <a:srgbClr val="008000"/>
                          </a:solidFill>
                        </a:rPr>
                        <a:t>Resolved Apr 29.</a:t>
                      </a:r>
                      <a:endParaRPr lang="en-US" dirty="0">
                        <a:solidFill>
                          <a:srgbClr val="008000"/>
                        </a:solidFill>
                      </a:endParaRPr>
                    </a:p>
                  </a:txBody>
                  <a:tcPr/>
                </a:tc>
              </a:tr>
              <a:tr h="370840">
                <a:tc>
                  <a:txBody>
                    <a:bodyPr/>
                    <a:lstStyle/>
                    <a:p>
                      <a:r>
                        <a:rPr lang="en-US" dirty="0" smtClean="0"/>
                        <a:t>Solar cal</a:t>
                      </a:r>
                      <a:r>
                        <a:rPr lang="en-US" baseline="0" dirty="0" smtClean="0"/>
                        <a:t> stability</a:t>
                      </a:r>
                      <a:endParaRPr lang="en-US" dirty="0"/>
                    </a:p>
                  </a:txBody>
                  <a:tcPr/>
                </a:tc>
                <a:tc>
                  <a:txBody>
                    <a:bodyPr/>
                    <a:lstStyle/>
                    <a:p>
                      <a:r>
                        <a:rPr lang="en-US" dirty="0" smtClean="0"/>
                        <a:t>Not at</a:t>
                      </a:r>
                      <a:r>
                        <a:rPr lang="en-US" baseline="0" dirty="0" smtClean="0"/>
                        <a:t> the </a:t>
                      </a:r>
                      <a:r>
                        <a:rPr lang="en-US" dirty="0" smtClean="0"/>
                        <a:t>fixed sidereal time.</a:t>
                      </a:r>
                      <a:endParaRPr lang="en-US" dirty="0"/>
                    </a:p>
                  </a:txBody>
                  <a:tcPr/>
                </a:tc>
                <a:tc>
                  <a:txBody>
                    <a:bodyPr/>
                    <a:lstStyle/>
                    <a:p>
                      <a:r>
                        <a:rPr lang="en-US" dirty="0" smtClean="0">
                          <a:solidFill>
                            <a:srgbClr val="0070C0"/>
                          </a:solidFill>
                        </a:rPr>
                        <a:t>In progress</a:t>
                      </a:r>
                      <a:endParaRPr lang="en-US" dirty="0">
                        <a:solidFill>
                          <a:srgbClr val="0070C0"/>
                        </a:solidFill>
                      </a:endParaRPr>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Solar cal</a:t>
                      </a:r>
                      <a:r>
                        <a:rPr lang="en-US" baseline="0" dirty="0" smtClean="0"/>
                        <a:t> stability</a:t>
                      </a:r>
                      <a:endParaRPr lang="en-US" dirty="0" smtClean="0"/>
                    </a:p>
                  </a:txBody>
                  <a:tcPr/>
                </a:tc>
                <a:tc>
                  <a:txBody>
                    <a:bodyPr/>
                    <a:lstStyle/>
                    <a:p>
                      <a:r>
                        <a:rPr lang="en-US" dirty="0" smtClean="0"/>
                        <a:t>No</a:t>
                      </a:r>
                      <a:r>
                        <a:rPr lang="en-US" baseline="0" dirty="0" smtClean="0"/>
                        <a:t> human-in-the-loop</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rgbClr val="0070C0"/>
                          </a:solidFill>
                        </a:rPr>
                        <a:t>In progress</a:t>
                      </a:r>
                    </a:p>
                  </a:txBody>
                  <a:tcPr/>
                </a:tc>
              </a:tr>
              <a:tr h="370840">
                <a:tc>
                  <a:txBody>
                    <a:bodyPr/>
                    <a:lstStyle/>
                    <a:p>
                      <a:r>
                        <a:rPr lang="en-US" dirty="0" smtClean="0"/>
                        <a:t>Stray light at night</a:t>
                      </a:r>
                      <a:endParaRPr lang="en-US" dirty="0"/>
                    </a:p>
                  </a:txBody>
                  <a:tcPr/>
                </a:tc>
                <a:tc>
                  <a:txBody>
                    <a:bodyPr/>
                    <a:lstStyle/>
                    <a:p>
                      <a:r>
                        <a:rPr lang="en-US" dirty="0" smtClean="0"/>
                        <a:t>No requirement.</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rgbClr val="0070C0"/>
                          </a:solidFill>
                        </a:rPr>
                        <a:t>In progress</a:t>
                      </a:r>
                    </a:p>
                  </a:txBody>
                  <a:tcPr/>
                </a:tc>
              </a:tr>
              <a:tr h="370840">
                <a:tc>
                  <a:txBody>
                    <a:bodyPr/>
                    <a:lstStyle/>
                    <a:p>
                      <a:r>
                        <a:rPr lang="en-US" dirty="0" smtClean="0"/>
                        <a:t>B02 ~4% brighter since Mar 16.</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Operational?</a:t>
                      </a:r>
                    </a:p>
                  </a:txBody>
                  <a:tcPr/>
                </a:tc>
                <a:tc>
                  <a:txBody>
                    <a:bodyPr/>
                    <a:lstStyle/>
                    <a:p>
                      <a:r>
                        <a:rPr lang="en-US" dirty="0" smtClean="0">
                          <a:solidFill>
                            <a:srgbClr val="FF9900"/>
                          </a:solidFill>
                        </a:rPr>
                        <a:t>Under Investigation</a:t>
                      </a:r>
                      <a:endParaRPr lang="en-US" dirty="0">
                        <a:solidFill>
                          <a:srgbClr val="FF9900"/>
                        </a:solidFill>
                      </a:endParaRPr>
                    </a:p>
                  </a:txBody>
                  <a:tcPr/>
                </a:tc>
              </a:tr>
              <a:tr h="370840">
                <a:tc>
                  <a:txBody>
                    <a:bodyPr/>
                    <a:lstStyle/>
                    <a:p>
                      <a:r>
                        <a:rPr lang="en-US" dirty="0" smtClean="0"/>
                        <a:t>Striping</a:t>
                      </a:r>
                      <a:endParaRPr lang="en-US" dirty="0"/>
                    </a:p>
                  </a:txBody>
                  <a:tcPr/>
                </a:tc>
                <a:tc>
                  <a:txBody>
                    <a:bodyPr/>
                    <a:lstStyle/>
                    <a:p>
                      <a:r>
                        <a:rPr lang="en-US" baseline="0" dirty="0" smtClean="0"/>
                        <a:t>Nonlinear cal coefficients?</a:t>
                      </a:r>
                      <a:endParaRPr lang="en-US" dirty="0"/>
                    </a:p>
                  </a:txBody>
                  <a:tcPr/>
                </a:tc>
                <a:tc>
                  <a:txBody>
                    <a:bodyPr/>
                    <a:lstStyle/>
                    <a:p>
                      <a:r>
                        <a:rPr lang="en-US" dirty="0" smtClean="0">
                          <a:solidFill>
                            <a:srgbClr val="FF9900"/>
                          </a:solidFill>
                        </a:rPr>
                        <a:t>Under Investigation</a:t>
                      </a:r>
                      <a:endParaRPr lang="en-US" dirty="0">
                        <a:solidFill>
                          <a:srgbClr val="FF9900"/>
                        </a:solidFill>
                      </a:endParaRPr>
                    </a:p>
                  </a:txBody>
                  <a:tcPr/>
                </a:tc>
              </a:tr>
              <a:tr h="370840">
                <a:tc>
                  <a:txBody>
                    <a:bodyPr/>
                    <a:lstStyle/>
                    <a:p>
                      <a:r>
                        <a:rPr lang="en-US" dirty="0" smtClean="0">
                          <a:solidFill>
                            <a:srgbClr val="FF9900"/>
                          </a:solidFill>
                        </a:rPr>
                        <a:t>B02 is ~7% brighter than prelaunch</a:t>
                      </a:r>
                      <a:endParaRPr lang="en-US" dirty="0">
                        <a:solidFill>
                          <a:srgbClr val="FF9900"/>
                        </a:solidFill>
                      </a:endParaRPr>
                    </a:p>
                  </a:txBody>
                  <a:tcPr/>
                </a:tc>
                <a:tc>
                  <a:txBody>
                    <a:bodyPr/>
                    <a:lstStyle/>
                    <a:p>
                      <a:r>
                        <a:rPr lang="en-US" dirty="0" smtClean="0">
                          <a:solidFill>
                            <a:srgbClr val="FF9900"/>
                          </a:solidFill>
                        </a:rPr>
                        <a:t>Unknown</a:t>
                      </a:r>
                      <a:endParaRPr lang="en-US" dirty="0">
                        <a:solidFill>
                          <a:srgbClr val="FF9900"/>
                        </a:solidFill>
                      </a:endParaRPr>
                    </a:p>
                  </a:txBody>
                  <a:tcPr/>
                </a:tc>
                <a:tc>
                  <a:txBody>
                    <a:bodyPr/>
                    <a:lstStyle/>
                    <a:p>
                      <a:r>
                        <a:rPr lang="en-US" dirty="0" smtClean="0">
                          <a:solidFill>
                            <a:srgbClr val="FF9900"/>
                          </a:solidFill>
                        </a:rPr>
                        <a:t>Under Investigation</a:t>
                      </a:r>
                      <a:endParaRPr lang="en-US" dirty="0">
                        <a:solidFill>
                          <a:srgbClr val="FF9900"/>
                        </a:solidFill>
                      </a:endParaRPr>
                    </a:p>
                  </a:txBody>
                  <a:tcPr/>
                </a:tc>
              </a:tr>
            </a:tbl>
          </a:graphicData>
        </a:graphic>
      </p:graphicFrame>
      <p:sp>
        <p:nvSpPr>
          <p:cNvPr id="9" name="TextBox 8"/>
          <p:cNvSpPr txBox="1"/>
          <p:nvPr/>
        </p:nvSpPr>
        <p:spPr>
          <a:xfrm>
            <a:off x="914400" y="5867400"/>
            <a:ext cx="7315200" cy="461665"/>
          </a:xfrm>
          <a:prstGeom prst="rect">
            <a:avLst/>
          </a:prstGeom>
          <a:noFill/>
        </p:spPr>
        <p:txBody>
          <a:bodyPr wrap="square" rtlCol="0">
            <a:spAutoFit/>
          </a:bodyPr>
          <a:lstStyle/>
          <a:p>
            <a:pPr algn="ctr"/>
            <a:r>
              <a:rPr lang="en-US" sz="2400" b="1" dirty="0" smtClean="0">
                <a:solidFill>
                  <a:srgbClr val="FFC000"/>
                </a:solidFill>
              </a:rPr>
              <a:t>Precise, accurate, and becoming stable.</a:t>
            </a:r>
            <a:endParaRPr lang="en-US" sz="2400" b="1" dirty="0">
              <a:solidFill>
                <a:srgbClr val="FFC000"/>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Content Placeholder 26" descr="Channel_x-residuals_from_0301_to_0427.jpg"/>
          <p:cNvPicPr>
            <a:picLocks noGrp="1" noChangeAspect="1"/>
          </p:cNvPicPr>
          <p:nvPr>
            <p:ph idx="1"/>
          </p:nvPr>
        </p:nvPicPr>
        <p:blipFill>
          <a:blip r:embed="rId2" cstate="print"/>
          <a:srcRect l="4706" t="10909" r="3529" b="11818"/>
          <a:stretch>
            <a:fillRect/>
          </a:stretch>
        </p:blipFill>
        <p:spPr>
          <a:xfrm>
            <a:off x="228600" y="1371600"/>
            <a:ext cx="5257800" cy="4572000"/>
          </a:xfrm>
          <a:prstGeom prst="rect">
            <a:avLst/>
          </a:prstGeom>
        </p:spPr>
      </p:pic>
      <p:sp>
        <p:nvSpPr>
          <p:cNvPr id="2" name="Title 1"/>
          <p:cNvSpPr>
            <a:spLocks noGrp="1"/>
          </p:cNvSpPr>
          <p:nvPr>
            <p:ph type="title"/>
          </p:nvPr>
        </p:nvSpPr>
        <p:spPr/>
        <p:txBody>
          <a:bodyPr/>
          <a:lstStyle/>
          <a:p>
            <a:r>
              <a:rPr lang="en-US" b="1" dirty="0" smtClean="0"/>
              <a:t>INR: Navigation </a:t>
            </a:r>
            <a:r>
              <a:rPr lang="en-US" b="1" smtClean="0"/>
              <a:t>(x-direction)</a:t>
            </a:r>
            <a:endParaRPr lang="en-US" b="1" dirty="0"/>
          </a:p>
        </p:txBody>
      </p:sp>
      <p:pic>
        <p:nvPicPr>
          <p:cNvPr id="26" name="Picture 25" descr="Channel_x-residuals_from_0401_to_0521.jpg"/>
          <p:cNvPicPr>
            <a:picLocks noChangeAspect="1"/>
          </p:cNvPicPr>
          <p:nvPr/>
        </p:nvPicPr>
        <p:blipFill>
          <a:blip r:embed="rId3" cstate="print"/>
          <a:srcRect l="3529" t="10909" r="3529" b="11818"/>
          <a:stretch>
            <a:fillRect/>
          </a:stretch>
        </p:blipFill>
        <p:spPr>
          <a:xfrm>
            <a:off x="3657600" y="1371600"/>
            <a:ext cx="5257800" cy="4572000"/>
          </a:xfrm>
          <a:prstGeom prst="rect">
            <a:avLst/>
          </a:prstGeom>
        </p:spPr>
      </p:pic>
      <p:pic>
        <p:nvPicPr>
          <p:cNvPr id="6" name="Picture 5" descr="Channel_y-residuals_from_0506_to_0506.jpg"/>
          <p:cNvPicPr>
            <a:picLocks noChangeAspect="1"/>
          </p:cNvPicPr>
          <p:nvPr/>
        </p:nvPicPr>
        <p:blipFill>
          <a:blip r:embed="rId4" cstate="print"/>
          <a:srcRect l="3529" t="10909" r="3529" b="11818"/>
          <a:stretch>
            <a:fillRect/>
          </a:stretch>
        </p:blipFill>
        <p:spPr>
          <a:xfrm>
            <a:off x="838200" y="2071878"/>
            <a:ext cx="4235828" cy="45575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6019800"/>
            <a:ext cx="8839200" cy="685800"/>
          </a:xfrm>
          <a:noFill/>
        </p:spPr>
        <p:txBody>
          <a:bodyPr>
            <a:normAutofit/>
          </a:bodyPr>
          <a:lstStyle/>
          <a:p>
            <a:pPr algn="ctr">
              <a:buNone/>
            </a:pPr>
            <a:r>
              <a:rPr lang="en-US" dirty="0" smtClean="0"/>
              <a:t>Sometimes </a:t>
            </a:r>
            <a:r>
              <a:rPr lang="en-US" dirty="0" smtClean="0"/>
              <a:t>acceptable, but not stable.</a:t>
            </a:r>
          </a:p>
        </p:txBody>
      </p:sp>
      <p:pic>
        <p:nvPicPr>
          <p:cNvPr id="13" name="Picture 12" descr="20170517_1800_G16_ABI_INR_CCR_average_vector_residuals.png"/>
          <p:cNvPicPr>
            <a:picLocks noChangeAspect="1"/>
          </p:cNvPicPr>
          <p:nvPr/>
        </p:nvPicPr>
        <p:blipFill>
          <a:blip r:embed="rId3" cstate="print"/>
          <a:stretch>
            <a:fillRect/>
          </a:stretch>
        </p:blipFill>
        <p:spPr>
          <a:xfrm>
            <a:off x="762000" y="990600"/>
            <a:ext cx="2590800" cy="2523213"/>
          </a:xfrm>
          <a:prstGeom prst="rect">
            <a:avLst/>
          </a:prstGeom>
          <a:solidFill>
            <a:schemeClr val="bg1"/>
          </a:solidFill>
        </p:spPr>
      </p:pic>
      <p:pic>
        <p:nvPicPr>
          <p:cNvPr id="14" name="Picture 13" descr="20170517_1800_G16_ABI_INR_CCR_average_x_residuals.png"/>
          <p:cNvPicPr>
            <a:picLocks noChangeAspect="1"/>
          </p:cNvPicPr>
          <p:nvPr/>
        </p:nvPicPr>
        <p:blipFill>
          <a:blip r:embed="rId4" cstate="print"/>
          <a:stretch>
            <a:fillRect/>
          </a:stretch>
        </p:blipFill>
        <p:spPr>
          <a:xfrm>
            <a:off x="3276600" y="990600"/>
            <a:ext cx="2667000" cy="2514600"/>
          </a:xfrm>
          <a:prstGeom prst="rect">
            <a:avLst/>
          </a:prstGeom>
          <a:solidFill>
            <a:schemeClr val="bg1"/>
          </a:solidFill>
        </p:spPr>
      </p:pic>
      <p:pic>
        <p:nvPicPr>
          <p:cNvPr id="15" name="Picture 14" descr="20170517_1800_G16_ABI_INR_CCR_average_y_residuals.png"/>
          <p:cNvPicPr>
            <a:picLocks noChangeAspect="1"/>
          </p:cNvPicPr>
          <p:nvPr/>
        </p:nvPicPr>
        <p:blipFill>
          <a:blip r:embed="rId5" cstate="print"/>
          <a:stretch>
            <a:fillRect/>
          </a:stretch>
        </p:blipFill>
        <p:spPr>
          <a:xfrm>
            <a:off x="5791200" y="990600"/>
            <a:ext cx="2738438" cy="2514600"/>
          </a:xfrm>
          <a:prstGeom prst="rect">
            <a:avLst/>
          </a:prstGeom>
          <a:solidFill>
            <a:schemeClr val="bg1"/>
          </a:solidFill>
        </p:spPr>
      </p:pic>
      <p:pic>
        <p:nvPicPr>
          <p:cNvPr id="16" name="Picture 15" descr="20170518_1800_G16_ABI_INR_CCR_average_vector_residuals.png"/>
          <p:cNvPicPr>
            <a:picLocks noChangeAspect="1"/>
          </p:cNvPicPr>
          <p:nvPr/>
        </p:nvPicPr>
        <p:blipFill>
          <a:blip r:embed="rId6" cstate="print"/>
          <a:stretch>
            <a:fillRect/>
          </a:stretch>
        </p:blipFill>
        <p:spPr>
          <a:xfrm>
            <a:off x="762000" y="3505200"/>
            <a:ext cx="2667000" cy="2590800"/>
          </a:xfrm>
          <a:prstGeom prst="rect">
            <a:avLst/>
          </a:prstGeom>
          <a:solidFill>
            <a:schemeClr val="bg1"/>
          </a:solidFill>
        </p:spPr>
      </p:pic>
      <p:pic>
        <p:nvPicPr>
          <p:cNvPr id="17" name="Picture 16" descr="20170518_1800_G16_ABI_INR_CCR_average_x_residuals.png"/>
          <p:cNvPicPr>
            <a:picLocks noChangeAspect="1"/>
          </p:cNvPicPr>
          <p:nvPr/>
        </p:nvPicPr>
        <p:blipFill>
          <a:blip r:embed="rId7" cstate="print"/>
          <a:stretch>
            <a:fillRect/>
          </a:stretch>
        </p:blipFill>
        <p:spPr>
          <a:xfrm>
            <a:off x="3200400" y="3505200"/>
            <a:ext cx="2660196" cy="2590800"/>
          </a:xfrm>
          <a:prstGeom prst="rect">
            <a:avLst/>
          </a:prstGeom>
          <a:solidFill>
            <a:schemeClr val="bg1"/>
          </a:solidFill>
        </p:spPr>
      </p:pic>
      <p:pic>
        <p:nvPicPr>
          <p:cNvPr id="18" name="Picture 17" descr="20170518_1800_G16_ABI_INR_CCR_average_y_residuals.png"/>
          <p:cNvPicPr>
            <a:picLocks noChangeAspect="1"/>
          </p:cNvPicPr>
          <p:nvPr/>
        </p:nvPicPr>
        <p:blipFill>
          <a:blip r:embed="rId8" cstate="print"/>
          <a:stretch>
            <a:fillRect/>
          </a:stretch>
        </p:blipFill>
        <p:spPr>
          <a:xfrm>
            <a:off x="5791200" y="3505200"/>
            <a:ext cx="2738437" cy="2590800"/>
          </a:xfrm>
          <a:prstGeom prst="rect">
            <a:avLst/>
          </a:prstGeom>
          <a:solidFill>
            <a:schemeClr val="bg1"/>
          </a:solidFill>
        </p:spPr>
      </p:pic>
      <p:sp>
        <p:nvSpPr>
          <p:cNvPr id="21" name="Title 1"/>
          <p:cNvSpPr>
            <a:spLocks noGrp="1"/>
          </p:cNvSpPr>
          <p:nvPr>
            <p:ph type="title"/>
          </p:nvPr>
        </p:nvSpPr>
        <p:spPr>
          <a:xfrm>
            <a:off x="1371600" y="128337"/>
            <a:ext cx="6408821" cy="968626"/>
          </a:xfrm>
        </p:spPr>
        <p:txBody>
          <a:bodyPr/>
          <a:lstStyle/>
          <a:p>
            <a:r>
              <a:rPr lang="en-US" b="1" dirty="0" smtClean="0"/>
              <a:t>INR: Channel-to-Channel</a:t>
            </a:r>
            <a:endParaRPr lang="en-US" b="1"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INR</a:t>
            </a:r>
            <a:endParaRPr lang="en-US" b="1" dirty="0"/>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24</a:t>
            </a:fld>
            <a:endParaRPr lang="en-US" altLang="en-US" dirty="0"/>
          </a:p>
        </p:txBody>
      </p:sp>
      <p:graphicFrame>
        <p:nvGraphicFramePr>
          <p:cNvPr id="6" name="Table 5"/>
          <p:cNvGraphicFramePr>
            <a:graphicFrameLocks noGrp="1"/>
          </p:cNvGraphicFramePr>
          <p:nvPr>
            <p:extLst>
              <p:ext uri="{D42A27DB-BD31-4B8C-83A1-F6EECF244321}">
                <p14:modId xmlns:p14="http://schemas.microsoft.com/office/powerpoint/2010/main" val="2217965535"/>
              </p:ext>
            </p:extLst>
          </p:nvPr>
        </p:nvGraphicFramePr>
        <p:xfrm>
          <a:off x="228600" y="1366520"/>
          <a:ext cx="8686800" cy="4846320"/>
        </p:xfrm>
        <a:graphic>
          <a:graphicData uri="http://schemas.openxmlformats.org/drawingml/2006/table">
            <a:tbl>
              <a:tblPr firstRow="1" bandRow="1">
                <a:tableStyleId>{5C22544A-7EE6-4342-B048-85BDC9FD1C3A}</a:tableStyleId>
              </a:tblPr>
              <a:tblGrid>
                <a:gridCol w="1981200"/>
                <a:gridCol w="3810000"/>
                <a:gridCol w="2895600"/>
              </a:tblGrid>
              <a:tr h="182880">
                <a:tc>
                  <a:txBody>
                    <a:bodyPr/>
                    <a:lstStyle/>
                    <a:p>
                      <a:pPr algn="ctr"/>
                      <a:r>
                        <a:rPr lang="en-US" sz="1800" dirty="0" smtClean="0">
                          <a:solidFill>
                            <a:schemeClr val="tx1"/>
                          </a:solidFill>
                          <a:latin typeface="Times New Roman" pitchFamily="18" charset="0"/>
                          <a:cs typeface="Times New Roman" pitchFamily="18" charset="0"/>
                        </a:rPr>
                        <a:t>Dates</a:t>
                      </a:r>
                      <a:endParaRPr lang="en-US" sz="1800" dirty="0">
                        <a:solidFill>
                          <a:schemeClr val="tx1"/>
                        </a:solidFill>
                        <a:latin typeface="Times New Roman" pitchFamily="18" charset="0"/>
                        <a:cs typeface="Times New Roman" pitchFamily="18" charset="0"/>
                      </a:endParaRPr>
                    </a:p>
                  </a:txBody>
                  <a:tcPr/>
                </a:tc>
                <a:tc>
                  <a:txBody>
                    <a:bodyPr/>
                    <a:lstStyle/>
                    <a:p>
                      <a:pPr algn="ctr"/>
                      <a:r>
                        <a:rPr lang="en-US" sz="1800" dirty="0" smtClean="0">
                          <a:solidFill>
                            <a:schemeClr val="tx1"/>
                          </a:solidFill>
                          <a:latin typeface="Times New Roman" pitchFamily="18" charset="0"/>
                          <a:cs typeface="Times New Roman" pitchFamily="18" charset="0"/>
                        </a:rPr>
                        <a:t>Event</a:t>
                      </a:r>
                      <a:endParaRPr lang="en-US" sz="1800" dirty="0">
                        <a:solidFill>
                          <a:schemeClr val="tx1"/>
                        </a:solidFill>
                        <a:latin typeface="Times New Roman" pitchFamily="18" charset="0"/>
                        <a:cs typeface="Times New Roman" pitchFamily="18" charset="0"/>
                      </a:endParaRPr>
                    </a:p>
                  </a:txBody>
                  <a:tcPr/>
                </a:tc>
                <a:tc>
                  <a:txBody>
                    <a:bodyPr/>
                    <a:lstStyle/>
                    <a:p>
                      <a:pPr algn="ctr"/>
                      <a:r>
                        <a:rPr lang="en-US" sz="1800" dirty="0" smtClean="0">
                          <a:solidFill>
                            <a:schemeClr val="tx1"/>
                          </a:solidFill>
                          <a:latin typeface="Times New Roman" pitchFamily="18" charset="0"/>
                          <a:cs typeface="Times New Roman" pitchFamily="18" charset="0"/>
                        </a:rPr>
                        <a:t>Comments</a:t>
                      </a:r>
                      <a:endParaRPr lang="en-US" sz="1800" dirty="0">
                        <a:solidFill>
                          <a:schemeClr val="tx1"/>
                        </a:solidFill>
                        <a:latin typeface="Times New Roman" pitchFamily="18" charset="0"/>
                        <a:cs typeface="Times New Roman" pitchFamily="18" charset="0"/>
                      </a:endParaRPr>
                    </a:p>
                  </a:txBody>
                  <a:tcPr/>
                </a:tc>
              </a:tr>
              <a:tr h="182880">
                <a:tc>
                  <a:txBody>
                    <a:bodyPr/>
                    <a:lstStyle/>
                    <a:p>
                      <a:pPr algn="just">
                        <a:spcAft>
                          <a:spcPts val="0"/>
                        </a:spcAft>
                      </a:pPr>
                      <a:r>
                        <a:rPr lang="en-US" sz="1800" dirty="0" smtClean="0">
                          <a:solidFill>
                            <a:schemeClr val="tx1"/>
                          </a:solidFill>
                          <a:latin typeface="Times New Roman" pitchFamily="18" charset="0"/>
                          <a:cs typeface="Times New Roman" pitchFamily="18" charset="0"/>
                        </a:rPr>
                        <a:t>Jan 08 – Jan 14 </a:t>
                      </a:r>
                      <a:endParaRPr lang="en-US" sz="1800" dirty="0">
                        <a:solidFill>
                          <a:schemeClr val="tx1"/>
                        </a:solidFill>
                        <a:latin typeface="Times New Roman" pitchFamily="18" charset="0"/>
                        <a:cs typeface="Times New Roman" pitchFamily="18" charset="0"/>
                      </a:endParaRPr>
                    </a:p>
                  </a:txBody>
                  <a:tcPr marL="68580" marR="68580" marT="0" marB="0" anchor="ctr"/>
                </a:tc>
                <a:tc>
                  <a:txBody>
                    <a:bodyPr/>
                    <a:lstStyle/>
                    <a:p>
                      <a:pPr algn="just">
                        <a:spcAft>
                          <a:spcPts val="0"/>
                        </a:spcAft>
                      </a:pPr>
                      <a:r>
                        <a:rPr lang="en-US" sz="1800" dirty="0" smtClean="0">
                          <a:solidFill>
                            <a:schemeClr val="tx1"/>
                          </a:solidFill>
                          <a:latin typeface="Times New Roman" pitchFamily="18" charset="0"/>
                          <a:cs typeface="Times New Roman" pitchFamily="18" charset="0"/>
                        </a:rPr>
                        <a:t>First </a:t>
                      </a:r>
                      <a:r>
                        <a:rPr lang="en-US" sz="1800" dirty="0">
                          <a:solidFill>
                            <a:schemeClr val="tx1"/>
                          </a:solidFill>
                          <a:latin typeface="Times New Roman" pitchFamily="18" charset="0"/>
                          <a:cs typeface="Times New Roman" pitchFamily="18" charset="0"/>
                        </a:rPr>
                        <a:t>Light </a:t>
                      </a:r>
                      <a:r>
                        <a:rPr lang="en-US" sz="1800" dirty="0" smtClean="0">
                          <a:solidFill>
                            <a:schemeClr val="tx1"/>
                          </a:solidFill>
                          <a:latin typeface="Times New Roman" pitchFamily="18" charset="0"/>
                          <a:cs typeface="Times New Roman" pitchFamily="18" charset="0"/>
                        </a:rPr>
                        <a:t>for B01-B03 (Jan 08),</a:t>
                      </a:r>
                      <a:r>
                        <a:rPr lang="en-US" sz="1800" baseline="0" dirty="0" smtClean="0">
                          <a:solidFill>
                            <a:schemeClr val="tx1"/>
                          </a:solidFill>
                          <a:latin typeface="Times New Roman" pitchFamily="18" charset="0"/>
                          <a:cs typeface="Times New Roman" pitchFamily="18" charset="0"/>
                        </a:rPr>
                        <a:t> then </a:t>
                      </a:r>
                      <a:r>
                        <a:rPr lang="en-US" sz="1800" dirty="0" smtClean="0">
                          <a:solidFill>
                            <a:schemeClr val="tx1"/>
                          </a:solidFill>
                          <a:latin typeface="Times New Roman" pitchFamily="18" charset="0"/>
                          <a:cs typeface="Times New Roman" pitchFamily="18" charset="0"/>
                        </a:rPr>
                        <a:t>all bands (Jan 14).</a:t>
                      </a:r>
                      <a:endParaRPr lang="en-US" sz="1800" dirty="0">
                        <a:solidFill>
                          <a:schemeClr val="tx1"/>
                        </a:solidFill>
                        <a:latin typeface="Times New Roman" pitchFamily="18" charset="0"/>
                        <a:cs typeface="Times New Roman" pitchFamily="18" charset="0"/>
                      </a:endParaRPr>
                    </a:p>
                  </a:txBody>
                  <a:tcPr marL="68580" marR="68580" marT="0" marB="0" anchor="ctr"/>
                </a:tc>
                <a:tc>
                  <a:txBody>
                    <a:bodyPr/>
                    <a:lstStyle/>
                    <a:p>
                      <a:r>
                        <a:rPr lang="en-US" sz="1800" i="0" dirty="0" smtClean="0">
                          <a:solidFill>
                            <a:schemeClr val="tx1"/>
                          </a:solidFill>
                          <a:latin typeface="Times New Roman" pitchFamily="18" charset="0"/>
                          <a:cs typeface="Times New Roman" pitchFamily="18" charset="0"/>
                        </a:rPr>
                        <a:t>Satisfactory</a:t>
                      </a:r>
                      <a:r>
                        <a:rPr lang="en-US" sz="1800" i="0" baseline="0" dirty="0" smtClean="0">
                          <a:solidFill>
                            <a:schemeClr val="tx1"/>
                          </a:solidFill>
                          <a:latin typeface="Times New Roman" pitchFamily="18" charset="0"/>
                          <a:cs typeface="Times New Roman" pitchFamily="18" charset="0"/>
                        </a:rPr>
                        <a:t> initial </a:t>
                      </a:r>
                      <a:r>
                        <a:rPr lang="en-US" sz="1800" i="0" dirty="0" smtClean="0">
                          <a:solidFill>
                            <a:schemeClr val="tx1"/>
                          </a:solidFill>
                          <a:latin typeface="Times New Roman" pitchFamily="18" charset="0"/>
                          <a:cs typeface="Times New Roman" pitchFamily="18" charset="0"/>
                        </a:rPr>
                        <a:t>INR without KF,</a:t>
                      </a:r>
                      <a:r>
                        <a:rPr lang="en-US" sz="1800" i="0" baseline="0" dirty="0" smtClean="0">
                          <a:solidFill>
                            <a:schemeClr val="tx1"/>
                          </a:solidFill>
                          <a:latin typeface="Times New Roman" pitchFamily="18" charset="0"/>
                          <a:cs typeface="Times New Roman" pitchFamily="18" charset="0"/>
                        </a:rPr>
                        <a:t> indicating g</a:t>
                      </a:r>
                      <a:r>
                        <a:rPr lang="en-US" sz="1800" i="0" dirty="0" smtClean="0">
                          <a:solidFill>
                            <a:schemeClr val="tx1"/>
                          </a:solidFill>
                          <a:latin typeface="Times New Roman" pitchFamily="18" charset="0"/>
                          <a:cs typeface="Times New Roman" pitchFamily="18" charset="0"/>
                        </a:rPr>
                        <a:t>ood S/C</a:t>
                      </a:r>
                      <a:r>
                        <a:rPr lang="en-US" sz="1800" i="0" baseline="0" dirty="0" smtClean="0">
                          <a:solidFill>
                            <a:schemeClr val="tx1"/>
                          </a:solidFill>
                          <a:latin typeface="Times New Roman" pitchFamily="18" charset="0"/>
                          <a:cs typeface="Times New Roman" pitchFamily="18" charset="0"/>
                        </a:rPr>
                        <a:t> GNC &amp; alignment</a:t>
                      </a:r>
                      <a:endParaRPr lang="en-US" sz="1800" i="0" dirty="0">
                        <a:solidFill>
                          <a:schemeClr val="tx1"/>
                        </a:solidFill>
                        <a:latin typeface="Times New Roman" pitchFamily="18" charset="0"/>
                        <a:cs typeface="Times New Roman" pitchFamily="18" charset="0"/>
                      </a:endParaRPr>
                    </a:p>
                  </a:txBody>
                  <a:tcPr/>
                </a:tc>
              </a:tr>
              <a:tr h="182880">
                <a:tc>
                  <a:txBody>
                    <a:bodyPr/>
                    <a:lstStyle/>
                    <a:p>
                      <a:pPr algn="just">
                        <a:spcAft>
                          <a:spcPts val="0"/>
                        </a:spcAft>
                      </a:pPr>
                      <a:r>
                        <a:rPr lang="en-US" sz="1800" dirty="0" smtClean="0">
                          <a:solidFill>
                            <a:schemeClr val="tx1"/>
                          </a:solidFill>
                          <a:latin typeface="Times New Roman" pitchFamily="18" charset="0"/>
                          <a:cs typeface="Times New Roman" pitchFamily="18" charset="0"/>
                        </a:rPr>
                        <a:t>Jan 15 – Feb 20</a:t>
                      </a:r>
                      <a:endParaRPr lang="en-US" sz="1800" dirty="0">
                        <a:solidFill>
                          <a:schemeClr val="tx1"/>
                        </a:solidFill>
                        <a:latin typeface="Times New Roman" pitchFamily="18" charset="0"/>
                        <a:cs typeface="Times New Roman" pitchFamily="18" charset="0"/>
                      </a:endParaRPr>
                    </a:p>
                  </a:txBody>
                  <a:tcPr marL="68580" marR="68580" marT="0" marB="0" anchor="ctr"/>
                </a:tc>
                <a:tc>
                  <a:txBody>
                    <a:bodyPr/>
                    <a:lstStyle/>
                    <a:p>
                      <a:pPr algn="just">
                        <a:spcAft>
                          <a:spcPts val="0"/>
                        </a:spcAft>
                      </a:pPr>
                      <a:r>
                        <a:rPr lang="en-US" sz="1800" dirty="0" smtClean="0">
                          <a:solidFill>
                            <a:schemeClr val="tx1"/>
                          </a:solidFill>
                          <a:latin typeface="Times New Roman" pitchFamily="18" charset="0"/>
                          <a:cs typeface="Times New Roman" pitchFamily="18" charset="0"/>
                        </a:rPr>
                        <a:t>KF with inadequate star data ingest, especially for IR.</a:t>
                      </a:r>
                      <a:endParaRPr lang="en-US" sz="1800" dirty="0">
                        <a:solidFill>
                          <a:schemeClr val="tx1"/>
                        </a:solidFill>
                        <a:latin typeface="Times New Roman" pitchFamily="18" charset="0"/>
                        <a:cs typeface="Times New Roman" pitchFamily="18" charset="0"/>
                      </a:endParaRPr>
                    </a:p>
                  </a:txBody>
                  <a:tcPr marL="68580" marR="68580" marT="0" marB="0" anchor="ctr"/>
                </a:tc>
                <a:tc>
                  <a:txBody>
                    <a:bodyPr/>
                    <a:lstStyle/>
                    <a:p>
                      <a:r>
                        <a:rPr lang="en-US" sz="1800" i="0" dirty="0" smtClean="0">
                          <a:solidFill>
                            <a:schemeClr val="tx1"/>
                          </a:solidFill>
                          <a:latin typeface="Times New Roman" pitchFamily="18" charset="0"/>
                          <a:cs typeface="Times New Roman" pitchFamily="18" charset="0"/>
                        </a:rPr>
                        <a:t>Deteriorated INR due to non-converging</a:t>
                      </a:r>
                      <a:r>
                        <a:rPr lang="en-US" sz="1800" i="0" baseline="0" dirty="0" smtClean="0">
                          <a:solidFill>
                            <a:schemeClr val="tx1"/>
                          </a:solidFill>
                          <a:latin typeface="Times New Roman" pitchFamily="18" charset="0"/>
                          <a:cs typeface="Times New Roman" pitchFamily="18" charset="0"/>
                        </a:rPr>
                        <a:t> KF.</a:t>
                      </a:r>
                      <a:endParaRPr lang="en-US" sz="1800" i="0" dirty="0">
                        <a:solidFill>
                          <a:schemeClr val="tx1"/>
                        </a:solidFill>
                        <a:latin typeface="Times New Roman" pitchFamily="18" charset="0"/>
                        <a:cs typeface="Times New Roman" pitchFamily="18" charset="0"/>
                      </a:endParaRPr>
                    </a:p>
                  </a:txBody>
                  <a:tcPr/>
                </a:tc>
              </a:tr>
              <a:tr h="182880">
                <a:tc>
                  <a:txBody>
                    <a:bodyPr/>
                    <a:lstStyle/>
                    <a:p>
                      <a:pPr algn="just">
                        <a:spcAft>
                          <a:spcPts val="0"/>
                        </a:spcAft>
                      </a:pPr>
                      <a:r>
                        <a:rPr lang="en-US" sz="1800" dirty="0" smtClean="0">
                          <a:solidFill>
                            <a:schemeClr val="tx1"/>
                          </a:solidFill>
                          <a:latin typeface="Times New Roman" pitchFamily="18" charset="0"/>
                          <a:cs typeface="Times New Roman" pitchFamily="18" charset="0"/>
                        </a:rPr>
                        <a:t>Feb 13</a:t>
                      </a:r>
                      <a:endParaRPr lang="en-US" sz="1800" dirty="0">
                        <a:solidFill>
                          <a:schemeClr val="tx1"/>
                        </a:solidFill>
                        <a:latin typeface="Times New Roman" pitchFamily="18" charset="0"/>
                        <a:cs typeface="Times New Roman" pitchFamily="18" charset="0"/>
                      </a:endParaRPr>
                    </a:p>
                  </a:txBody>
                  <a:tcPr marL="68580" marR="68580" marT="0" marB="0" anchor="ctr"/>
                </a:tc>
                <a:tc>
                  <a:txBody>
                    <a:bodyPr/>
                    <a:lstStyle/>
                    <a:p>
                      <a:pPr algn="just">
                        <a:spcAft>
                          <a:spcPts val="0"/>
                        </a:spcAft>
                      </a:pPr>
                      <a:r>
                        <a:rPr lang="en-US" sz="1800" dirty="0">
                          <a:solidFill>
                            <a:schemeClr val="tx1"/>
                          </a:solidFill>
                          <a:latin typeface="Times New Roman" pitchFamily="18" charset="0"/>
                          <a:cs typeface="Times New Roman" pitchFamily="18" charset="0"/>
                        </a:rPr>
                        <a:t>EPP Lock </a:t>
                      </a:r>
                      <a:r>
                        <a:rPr lang="en-US" sz="1800" dirty="0" smtClean="0">
                          <a:solidFill>
                            <a:schemeClr val="tx1"/>
                          </a:solidFill>
                          <a:latin typeface="Times New Roman" pitchFamily="18" charset="0"/>
                          <a:cs typeface="Times New Roman" pitchFamily="18" charset="0"/>
                        </a:rPr>
                        <a:t>release, reduced jitter.</a:t>
                      </a:r>
                      <a:endParaRPr lang="en-US" sz="1800" dirty="0">
                        <a:solidFill>
                          <a:schemeClr val="tx1"/>
                        </a:solidFill>
                        <a:latin typeface="Times New Roman" pitchFamily="18" charset="0"/>
                        <a:cs typeface="Times New Roman" pitchFamily="18" charset="0"/>
                      </a:endParaRPr>
                    </a:p>
                  </a:txBody>
                  <a:tcPr marL="68580" marR="68580" marT="0" marB="0" anchor="ctr"/>
                </a:tc>
                <a:tc>
                  <a:txBody>
                    <a:bodyPr/>
                    <a:lstStyle/>
                    <a:p>
                      <a:r>
                        <a:rPr lang="en-US" sz="1800" i="0" dirty="0" smtClean="0">
                          <a:solidFill>
                            <a:schemeClr val="tx1"/>
                          </a:solidFill>
                          <a:latin typeface="Times New Roman" pitchFamily="18" charset="0"/>
                          <a:cs typeface="Times New Roman" pitchFamily="18" charset="0"/>
                        </a:rPr>
                        <a:t>Improved SSR for B02,</a:t>
                      </a:r>
                      <a:r>
                        <a:rPr lang="en-US" sz="1800" i="0" baseline="0" dirty="0" smtClean="0">
                          <a:solidFill>
                            <a:schemeClr val="tx1"/>
                          </a:solidFill>
                          <a:latin typeface="Times New Roman" pitchFamily="18" charset="0"/>
                          <a:cs typeface="Times New Roman" pitchFamily="18" charset="0"/>
                        </a:rPr>
                        <a:t> </a:t>
                      </a:r>
                      <a:r>
                        <a:rPr lang="en-US" sz="1800" i="0" dirty="0" smtClean="0">
                          <a:solidFill>
                            <a:schemeClr val="tx1"/>
                          </a:solidFill>
                          <a:latin typeface="Times New Roman" pitchFamily="18" charset="0"/>
                          <a:cs typeface="Times New Roman" pitchFamily="18" charset="0"/>
                        </a:rPr>
                        <a:t>especially</a:t>
                      </a:r>
                      <a:r>
                        <a:rPr lang="en-US" sz="1800" i="0" baseline="0" dirty="0" smtClean="0">
                          <a:solidFill>
                            <a:schemeClr val="tx1"/>
                          </a:solidFill>
                          <a:latin typeface="Times New Roman" pitchFamily="18" charset="0"/>
                          <a:cs typeface="Times New Roman" pitchFamily="18" charset="0"/>
                        </a:rPr>
                        <a:t> </a:t>
                      </a:r>
                      <a:r>
                        <a:rPr lang="en-US" sz="1800" i="0" dirty="0" smtClean="0">
                          <a:solidFill>
                            <a:schemeClr val="tx1"/>
                          </a:solidFill>
                          <a:latin typeface="Times New Roman" pitchFamily="18" charset="0"/>
                          <a:cs typeface="Times New Roman" pitchFamily="18" charset="0"/>
                        </a:rPr>
                        <a:t>N-S direction.</a:t>
                      </a:r>
                      <a:endParaRPr lang="en-US" sz="1800" i="0" dirty="0">
                        <a:solidFill>
                          <a:schemeClr val="tx1"/>
                        </a:solidFill>
                        <a:latin typeface="Times New Roman" pitchFamily="18" charset="0"/>
                        <a:cs typeface="Times New Roman" pitchFamily="18" charset="0"/>
                      </a:endParaRPr>
                    </a:p>
                  </a:txBody>
                  <a:tcPr/>
                </a:tc>
              </a:tr>
              <a:tr h="182880">
                <a:tc>
                  <a:txBody>
                    <a:bodyPr/>
                    <a:lstStyle/>
                    <a:p>
                      <a:pPr algn="just">
                        <a:spcAft>
                          <a:spcPts val="0"/>
                        </a:spcAft>
                      </a:pPr>
                      <a:r>
                        <a:rPr lang="en-US" sz="1800" dirty="0" smtClean="0">
                          <a:solidFill>
                            <a:schemeClr val="tx1"/>
                          </a:solidFill>
                          <a:latin typeface="Times New Roman" pitchFamily="18" charset="0"/>
                          <a:cs typeface="Times New Roman" pitchFamily="18" charset="0"/>
                        </a:rPr>
                        <a:t>Feb 20 – Mar 27</a:t>
                      </a:r>
                      <a:endParaRPr lang="en-US" sz="1800" dirty="0">
                        <a:solidFill>
                          <a:schemeClr val="tx1"/>
                        </a:solidFill>
                        <a:latin typeface="Times New Roman" pitchFamily="18" charset="0"/>
                        <a:cs typeface="Times New Roman" pitchFamily="18" charset="0"/>
                      </a:endParaRPr>
                    </a:p>
                  </a:txBody>
                  <a:tcPr marL="68580" marR="68580" marT="0" marB="0" anchor="ctr"/>
                </a:tc>
                <a:tc>
                  <a:txBody>
                    <a:bodyPr/>
                    <a:lstStyle/>
                    <a:p>
                      <a:r>
                        <a:rPr lang="en-US" sz="1800" i="0" dirty="0" smtClean="0">
                          <a:solidFill>
                            <a:schemeClr val="tx1"/>
                          </a:solidFill>
                          <a:latin typeface="Times New Roman" pitchFamily="18" charset="0"/>
                          <a:cs typeface="Times New Roman" pitchFamily="18" charset="0"/>
                        </a:rPr>
                        <a:t>Star data ingest stabilized.</a:t>
                      </a:r>
                      <a:endParaRPr lang="en-US" sz="1800" i="0" dirty="0">
                        <a:solidFill>
                          <a:schemeClr val="tx1"/>
                        </a:solidFill>
                        <a:latin typeface="Times New Roman" pitchFamily="18" charset="0"/>
                        <a:cs typeface="Times New Roman" pitchFamily="18" charset="0"/>
                      </a:endParaRPr>
                    </a:p>
                  </a:txBody>
                  <a:tcPr marL="68580" marR="68580" marT="0" marB="0" anchor="ctr"/>
                </a:tc>
                <a:tc>
                  <a:txBody>
                    <a:bodyPr/>
                    <a:lstStyle/>
                    <a:p>
                      <a:r>
                        <a:rPr lang="en-US" sz="1800" i="0" dirty="0" smtClean="0">
                          <a:solidFill>
                            <a:schemeClr val="tx1"/>
                          </a:solidFill>
                          <a:latin typeface="Times New Roman" pitchFamily="18" charset="0"/>
                          <a:cs typeface="Times New Roman" pitchFamily="18" charset="0"/>
                        </a:rPr>
                        <a:t>Improved INR overall.</a:t>
                      </a:r>
                      <a:endParaRPr lang="en-US" sz="1800" i="0" dirty="0">
                        <a:solidFill>
                          <a:schemeClr val="tx1"/>
                        </a:solidFill>
                        <a:latin typeface="Times New Roman" pitchFamily="18" charset="0"/>
                        <a:cs typeface="Times New Roman" pitchFamily="18" charset="0"/>
                      </a:endParaRPr>
                    </a:p>
                  </a:txBody>
                  <a:tcPr/>
                </a:tc>
              </a:tr>
              <a:tr h="182880">
                <a:tc>
                  <a:txBody>
                    <a:bodyPr/>
                    <a:lstStyle/>
                    <a:p>
                      <a:pPr algn="just">
                        <a:spcAft>
                          <a:spcPts val="0"/>
                        </a:spcAft>
                      </a:pPr>
                      <a:r>
                        <a:rPr lang="en-US" sz="1800" dirty="0" smtClean="0">
                          <a:solidFill>
                            <a:schemeClr val="tx1"/>
                          </a:solidFill>
                          <a:latin typeface="Times New Roman" pitchFamily="18" charset="0"/>
                          <a:cs typeface="Times New Roman" pitchFamily="18" charset="0"/>
                        </a:rPr>
                        <a:t>Mar 27 – Apr 24</a:t>
                      </a:r>
                      <a:endParaRPr lang="en-US" sz="1800" dirty="0">
                        <a:solidFill>
                          <a:schemeClr val="tx1"/>
                        </a:solidFill>
                        <a:latin typeface="Times New Roman" pitchFamily="18" charset="0"/>
                        <a:cs typeface="Times New Roman" pitchFamily="18" charset="0"/>
                      </a:endParaRPr>
                    </a:p>
                  </a:txBody>
                  <a:tcPr marL="68580" marR="68580" marT="0" marB="0" anchor="ctr"/>
                </a:tc>
                <a:tc>
                  <a:txBody>
                    <a:bodyPr/>
                    <a:lstStyle/>
                    <a:p>
                      <a:pPr algn="just">
                        <a:spcAft>
                          <a:spcPts val="0"/>
                        </a:spcAft>
                      </a:pPr>
                      <a:r>
                        <a:rPr lang="en-US" sz="1800" dirty="0" smtClean="0">
                          <a:solidFill>
                            <a:schemeClr val="tx1"/>
                          </a:solidFill>
                          <a:latin typeface="Times New Roman" pitchFamily="18" charset="0"/>
                          <a:cs typeface="Times New Roman" pitchFamily="18" charset="0"/>
                        </a:rPr>
                        <a:t>Automatic and frequent KF reset </a:t>
                      </a:r>
                      <a:endParaRPr lang="en-US" sz="1800" dirty="0">
                        <a:solidFill>
                          <a:schemeClr val="tx1"/>
                        </a:solidFill>
                        <a:latin typeface="Times New Roman" pitchFamily="18" charset="0"/>
                        <a:cs typeface="Times New Roman" pitchFamily="18" charset="0"/>
                      </a:endParaRPr>
                    </a:p>
                  </a:txBody>
                  <a:tcPr marL="68580" marR="68580" marT="0" marB="0" anchor="ctr"/>
                </a:tc>
                <a:tc>
                  <a:txBody>
                    <a:bodyPr/>
                    <a:lstStyle/>
                    <a:p>
                      <a:r>
                        <a:rPr lang="en-US" sz="1800" i="0" dirty="0" smtClean="0">
                          <a:solidFill>
                            <a:schemeClr val="tx1"/>
                          </a:solidFill>
                          <a:latin typeface="Times New Roman" pitchFamily="18" charset="0"/>
                          <a:cs typeface="Times New Roman" pitchFamily="18" charset="0"/>
                        </a:rPr>
                        <a:t>Deteriorated INR due to non-converging</a:t>
                      </a:r>
                      <a:r>
                        <a:rPr lang="en-US" sz="1800" i="0" baseline="0" dirty="0" smtClean="0">
                          <a:solidFill>
                            <a:schemeClr val="tx1"/>
                          </a:solidFill>
                          <a:latin typeface="Times New Roman" pitchFamily="18" charset="0"/>
                          <a:cs typeface="Times New Roman" pitchFamily="18" charset="0"/>
                        </a:rPr>
                        <a:t> KF.</a:t>
                      </a:r>
                      <a:endParaRPr lang="en-US" sz="1800" i="0" dirty="0">
                        <a:solidFill>
                          <a:schemeClr val="tx1"/>
                        </a:solidFill>
                        <a:latin typeface="Times New Roman" pitchFamily="18" charset="0"/>
                        <a:cs typeface="Times New Roman" pitchFamily="18" charset="0"/>
                      </a:endParaRPr>
                    </a:p>
                  </a:txBody>
                  <a:tcPr/>
                </a:tc>
              </a:tr>
              <a:tr h="182880">
                <a:tc>
                  <a:txBody>
                    <a:bodyPr/>
                    <a:lstStyle/>
                    <a:p>
                      <a:pPr algn="just">
                        <a:spcAft>
                          <a:spcPts val="0"/>
                        </a:spcAft>
                      </a:pPr>
                      <a:r>
                        <a:rPr lang="en-US" sz="1800" dirty="0" smtClean="0">
                          <a:solidFill>
                            <a:schemeClr val="tx1"/>
                          </a:solidFill>
                          <a:latin typeface="Times New Roman" pitchFamily="18" charset="0"/>
                          <a:cs typeface="Times New Roman" pitchFamily="18" charset="0"/>
                        </a:rPr>
                        <a:t>Apr 21 – Present</a:t>
                      </a:r>
                      <a:endParaRPr lang="en-US" sz="1800" dirty="0">
                        <a:solidFill>
                          <a:schemeClr val="tx1"/>
                        </a:solidFill>
                        <a:latin typeface="Times New Roman" pitchFamily="18" charset="0"/>
                        <a:cs typeface="Times New Roman" pitchFamily="18" charset="0"/>
                      </a:endParaRPr>
                    </a:p>
                  </a:txBody>
                  <a:tcPr marL="68580" marR="68580" marT="0" marB="0" anchor="ctr"/>
                </a:tc>
                <a:tc>
                  <a:txBody>
                    <a:bodyPr/>
                    <a:lstStyle/>
                    <a:p>
                      <a:pPr algn="l">
                        <a:spcAft>
                          <a:spcPts val="0"/>
                        </a:spcAft>
                      </a:pPr>
                      <a:r>
                        <a:rPr lang="en-US" sz="1800" dirty="0" smtClean="0">
                          <a:solidFill>
                            <a:schemeClr val="tx1"/>
                          </a:solidFill>
                          <a:latin typeface="Times New Roman" pitchFamily="18" charset="0"/>
                          <a:cs typeface="Times New Roman" pitchFamily="18" charset="0"/>
                        </a:rPr>
                        <a:t>Maintained</a:t>
                      </a:r>
                      <a:r>
                        <a:rPr lang="en-US" sz="1800" baseline="0" dirty="0" smtClean="0">
                          <a:solidFill>
                            <a:schemeClr val="tx1"/>
                          </a:solidFill>
                          <a:latin typeface="Times New Roman" pitchFamily="18" charset="0"/>
                          <a:cs typeface="Times New Roman" pitchFamily="18" charset="0"/>
                        </a:rPr>
                        <a:t> the continuity of coregistration files</a:t>
                      </a:r>
                      <a:endParaRPr lang="en-US" sz="1800" dirty="0">
                        <a:solidFill>
                          <a:schemeClr val="tx1"/>
                        </a:solidFill>
                        <a:latin typeface="Times New Roman" pitchFamily="18" charset="0"/>
                        <a:cs typeface="Times New Roman" pitchFamily="18" charset="0"/>
                      </a:endParaRPr>
                    </a:p>
                  </a:txBody>
                  <a:tcPr marL="68580" marR="68580" marT="0" marB="0"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i="0" dirty="0" smtClean="0">
                          <a:solidFill>
                            <a:schemeClr val="tx1"/>
                          </a:solidFill>
                          <a:latin typeface="Times New Roman" pitchFamily="18" charset="0"/>
                          <a:cs typeface="Times New Roman" pitchFamily="18" charset="0"/>
                        </a:rPr>
                        <a:t>Improved INR overall.</a:t>
                      </a:r>
                    </a:p>
                  </a:txBody>
                  <a:tcPr/>
                </a:tc>
              </a:tr>
              <a:tr h="182880">
                <a:tc>
                  <a:txBody>
                    <a:bodyPr/>
                    <a:lstStyle/>
                    <a:p>
                      <a:pPr algn="just">
                        <a:spcAft>
                          <a:spcPts val="0"/>
                        </a:spcAft>
                      </a:pPr>
                      <a:r>
                        <a:rPr lang="en-US" sz="1800" dirty="0" smtClean="0">
                          <a:solidFill>
                            <a:schemeClr val="tx1"/>
                          </a:solidFill>
                          <a:latin typeface="Times New Roman" pitchFamily="18" charset="0"/>
                          <a:cs typeface="Times New Roman" pitchFamily="18" charset="0"/>
                        </a:rPr>
                        <a:t>June</a:t>
                      </a:r>
                      <a:r>
                        <a:rPr lang="en-US" sz="1800" baseline="0" dirty="0" smtClean="0">
                          <a:solidFill>
                            <a:schemeClr val="tx1"/>
                          </a:solidFill>
                          <a:latin typeface="Times New Roman" pitchFamily="18" charset="0"/>
                          <a:cs typeface="Times New Roman" pitchFamily="18" charset="0"/>
                        </a:rPr>
                        <a:t> 5-6</a:t>
                      </a:r>
                      <a:endParaRPr lang="en-US" sz="1800" dirty="0">
                        <a:solidFill>
                          <a:schemeClr val="tx1"/>
                        </a:solidFill>
                        <a:latin typeface="Times New Roman" pitchFamily="18" charset="0"/>
                        <a:cs typeface="Times New Roman" pitchFamily="18" charset="0"/>
                      </a:endParaRPr>
                    </a:p>
                  </a:txBody>
                  <a:tcPr marL="68580" marR="68580" marT="0" marB="0" anchor="ctr"/>
                </a:tc>
                <a:tc>
                  <a:txBody>
                    <a:bodyPr/>
                    <a:lstStyle/>
                    <a:p>
                      <a:pPr algn="just">
                        <a:spcAft>
                          <a:spcPts val="0"/>
                        </a:spcAft>
                      </a:pPr>
                      <a:r>
                        <a:rPr lang="en-US" sz="1800" dirty="0" smtClean="0">
                          <a:solidFill>
                            <a:schemeClr val="tx1"/>
                          </a:solidFill>
                          <a:latin typeface="Times New Roman" pitchFamily="18" charset="0"/>
                          <a:cs typeface="Times New Roman" pitchFamily="18" charset="0"/>
                        </a:rPr>
                        <a:t>Gyro </a:t>
                      </a:r>
                      <a:r>
                        <a:rPr lang="en-US" sz="1800" dirty="0" smtClean="0">
                          <a:solidFill>
                            <a:schemeClr val="tx1"/>
                          </a:solidFill>
                          <a:latin typeface="Times New Roman" pitchFamily="18" charset="0"/>
                          <a:cs typeface="Times New Roman" pitchFamily="18" charset="0"/>
                        </a:rPr>
                        <a:t>spike Flight Software update</a:t>
                      </a:r>
                      <a:endParaRPr lang="en-US" sz="1800" dirty="0">
                        <a:solidFill>
                          <a:schemeClr val="tx1"/>
                        </a:solidFill>
                        <a:latin typeface="Times New Roman" pitchFamily="18" charset="0"/>
                        <a:cs typeface="Times New Roman" pitchFamily="18" charset="0"/>
                      </a:endParaRPr>
                    </a:p>
                  </a:txBody>
                  <a:tcPr marL="68580" marR="68580" marT="0" marB="0" anchor="ctr"/>
                </a:tc>
                <a:tc>
                  <a:txBody>
                    <a:bodyPr/>
                    <a:lstStyle/>
                    <a:p>
                      <a:r>
                        <a:rPr lang="en-US" sz="1800" i="0" dirty="0" smtClean="0">
                          <a:solidFill>
                            <a:schemeClr val="tx1"/>
                          </a:solidFill>
                          <a:latin typeface="Times New Roman" pitchFamily="18" charset="0"/>
                          <a:cs typeface="Times New Roman" pitchFamily="18" charset="0"/>
                        </a:rPr>
                        <a:t>Improve</a:t>
                      </a:r>
                      <a:r>
                        <a:rPr lang="en-US" sz="1800" i="0" baseline="0" dirty="0" smtClean="0">
                          <a:solidFill>
                            <a:schemeClr val="tx1"/>
                          </a:solidFill>
                          <a:latin typeface="Times New Roman" pitchFamily="18" charset="0"/>
                          <a:cs typeface="Times New Roman" pitchFamily="18" charset="0"/>
                        </a:rPr>
                        <a:t> stability.</a:t>
                      </a:r>
                      <a:endParaRPr lang="en-US" sz="1800" i="0" dirty="0">
                        <a:solidFill>
                          <a:schemeClr val="tx1"/>
                        </a:solidFill>
                        <a:latin typeface="Times New Roman" pitchFamily="18" charset="0"/>
                        <a:cs typeface="Times New Roman" pitchFamily="18" charset="0"/>
                      </a:endParaRPr>
                    </a:p>
                  </a:txBody>
                  <a:tcPr/>
                </a:tc>
              </a:tr>
              <a:tr h="182880">
                <a:tc>
                  <a:txBody>
                    <a:bodyPr/>
                    <a:lstStyle/>
                    <a:p>
                      <a:pPr algn="just">
                        <a:spcAft>
                          <a:spcPts val="0"/>
                        </a:spcAft>
                      </a:pPr>
                      <a:r>
                        <a:rPr lang="en-US" sz="1800" dirty="0" smtClean="0">
                          <a:solidFill>
                            <a:schemeClr val="tx1"/>
                          </a:solidFill>
                          <a:latin typeface="Times New Roman" pitchFamily="18" charset="0"/>
                          <a:cs typeface="Times New Roman" pitchFamily="18" charset="0"/>
                        </a:rPr>
                        <a:t>In</a:t>
                      </a:r>
                      <a:r>
                        <a:rPr lang="en-US" sz="1800" baseline="0" dirty="0" smtClean="0">
                          <a:solidFill>
                            <a:schemeClr val="tx1"/>
                          </a:solidFill>
                          <a:latin typeface="Times New Roman" pitchFamily="18" charset="0"/>
                          <a:cs typeface="Times New Roman" pitchFamily="18" charset="0"/>
                        </a:rPr>
                        <a:t> Near Future</a:t>
                      </a:r>
                      <a:endParaRPr lang="en-US" sz="1800" dirty="0">
                        <a:solidFill>
                          <a:schemeClr val="tx1"/>
                        </a:solidFill>
                        <a:latin typeface="Times New Roman" pitchFamily="18" charset="0"/>
                        <a:cs typeface="Times New Roman" pitchFamily="18" charset="0"/>
                      </a:endParaRPr>
                    </a:p>
                  </a:txBody>
                  <a:tcPr marL="68580" marR="68580" marT="0" marB="0" anchor="ctr"/>
                </a:tc>
                <a:tc>
                  <a:txBody>
                    <a:bodyPr/>
                    <a:lstStyle/>
                    <a:p>
                      <a:pPr algn="just">
                        <a:spcAft>
                          <a:spcPts val="0"/>
                        </a:spcAft>
                      </a:pPr>
                      <a:r>
                        <a:rPr lang="en-US" sz="1800" dirty="0" smtClean="0">
                          <a:solidFill>
                            <a:schemeClr val="tx1"/>
                          </a:solidFill>
                          <a:latin typeface="Times New Roman" pitchFamily="18" charset="0"/>
                          <a:cs typeface="Times New Roman" pitchFamily="18" charset="0"/>
                        </a:rPr>
                        <a:t>Delta-RDP</a:t>
                      </a:r>
                      <a:endParaRPr lang="en-US" sz="1800" dirty="0">
                        <a:solidFill>
                          <a:schemeClr val="tx1"/>
                        </a:solidFill>
                        <a:latin typeface="Times New Roman" pitchFamily="18" charset="0"/>
                        <a:cs typeface="Times New Roman" pitchFamily="18" charset="0"/>
                      </a:endParaRPr>
                    </a:p>
                  </a:txBody>
                  <a:tcPr marL="68580" marR="68580" marT="0" marB="0" anchor="ctr"/>
                </a:tc>
                <a:tc>
                  <a:txBody>
                    <a:bodyPr/>
                    <a:lstStyle/>
                    <a:p>
                      <a:r>
                        <a:rPr lang="en-US" sz="1800" i="0" dirty="0" smtClean="0">
                          <a:solidFill>
                            <a:schemeClr val="tx1"/>
                          </a:solidFill>
                          <a:latin typeface="Times New Roman" pitchFamily="18" charset="0"/>
                          <a:cs typeface="Times New Roman" pitchFamily="18" charset="0"/>
                        </a:rPr>
                        <a:t>Reduce image rotation</a:t>
                      </a:r>
                      <a:endParaRPr lang="en-US" sz="1800" i="0" dirty="0">
                        <a:solidFill>
                          <a:schemeClr val="tx1"/>
                        </a:solidFill>
                        <a:latin typeface="Times New Roman" pitchFamily="18" charset="0"/>
                        <a:cs typeface="Times New Roman" pitchFamily="18" charset="0"/>
                      </a:endParaRPr>
                    </a:p>
                  </a:txBody>
                  <a:tcPr/>
                </a:tc>
              </a:tr>
            </a:tbl>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INR</a:t>
            </a:r>
            <a:endParaRPr lang="en-US" dirty="0"/>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25</a:t>
            </a:fld>
            <a:endParaRPr lang="en-US" altLang="en-US" dirty="0"/>
          </a:p>
        </p:txBody>
      </p:sp>
      <p:sp>
        <p:nvSpPr>
          <p:cNvPr id="5" name="TextBox 4"/>
          <p:cNvSpPr txBox="1"/>
          <p:nvPr/>
        </p:nvSpPr>
        <p:spPr>
          <a:xfrm>
            <a:off x="4495800" y="5867400"/>
            <a:ext cx="4114800" cy="830997"/>
          </a:xfrm>
          <a:prstGeom prst="rect">
            <a:avLst/>
          </a:prstGeom>
          <a:noFill/>
        </p:spPr>
        <p:txBody>
          <a:bodyPr wrap="square" rtlCol="0">
            <a:spAutoFit/>
          </a:bodyPr>
          <a:lstStyle/>
          <a:p>
            <a:pPr algn="ctr"/>
            <a:r>
              <a:rPr lang="en-US" sz="2400" b="1" dirty="0" smtClean="0">
                <a:solidFill>
                  <a:srgbClr val="FFC000"/>
                </a:solidFill>
              </a:rPr>
              <a:t>Less mature than calibration overall, as expected.</a:t>
            </a:r>
            <a:endParaRPr lang="en-US" sz="2400" b="1" dirty="0">
              <a:solidFill>
                <a:srgbClr val="FFC000"/>
              </a:solidFill>
            </a:endParaRPr>
          </a:p>
        </p:txBody>
      </p:sp>
      <p:pic>
        <p:nvPicPr>
          <p:cNvPr id="8" name="Picture 7"/>
          <p:cNvPicPr/>
          <p:nvPr/>
        </p:nvPicPr>
        <p:blipFill>
          <a:blip r:embed="rId2" cstate="print"/>
          <a:srcRect l="17343" t="39061" r="19384" b="10516"/>
          <a:stretch>
            <a:fillRect/>
          </a:stretch>
        </p:blipFill>
        <p:spPr bwMode="auto">
          <a:xfrm>
            <a:off x="4495800" y="1600200"/>
            <a:ext cx="4343400" cy="2395454"/>
          </a:xfrm>
          <a:prstGeom prst="rect">
            <a:avLst/>
          </a:prstGeom>
          <a:noFill/>
          <a:ln w="9525">
            <a:noFill/>
            <a:miter lim="800000"/>
            <a:headEnd/>
            <a:tailEnd/>
          </a:ln>
        </p:spPr>
      </p:pic>
      <p:pic>
        <p:nvPicPr>
          <p:cNvPr id="9" name="Picture 8"/>
          <p:cNvPicPr/>
          <p:nvPr/>
        </p:nvPicPr>
        <p:blipFill>
          <a:blip r:embed="rId3" cstate="print"/>
          <a:srcRect l="17343" t="42825" r="22444" b="14275"/>
          <a:stretch>
            <a:fillRect/>
          </a:stretch>
        </p:blipFill>
        <p:spPr bwMode="auto">
          <a:xfrm>
            <a:off x="4495800" y="4038600"/>
            <a:ext cx="4343400" cy="1828800"/>
          </a:xfrm>
          <a:prstGeom prst="rect">
            <a:avLst/>
          </a:prstGeom>
          <a:noFill/>
          <a:ln w="9525">
            <a:noFill/>
            <a:miter lim="800000"/>
            <a:headEnd/>
            <a:tailEnd/>
          </a:ln>
        </p:spPr>
      </p:pic>
      <p:pic>
        <p:nvPicPr>
          <p:cNvPr id="10" name="Picture 9"/>
          <p:cNvPicPr/>
          <p:nvPr/>
        </p:nvPicPr>
        <p:blipFill>
          <a:blip r:embed="rId4" cstate="print"/>
          <a:srcRect l="17343" t="42825" r="22444" b="14275"/>
          <a:stretch>
            <a:fillRect/>
          </a:stretch>
        </p:blipFill>
        <p:spPr bwMode="auto">
          <a:xfrm>
            <a:off x="228600" y="3352800"/>
            <a:ext cx="4133850" cy="1719203"/>
          </a:xfrm>
          <a:prstGeom prst="rect">
            <a:avLst/>
          </a:prstGeom>
          <a:noFill/>
          <a:ln w="9525">
            <a:noFill/>
            <a:miter lim="800000"/>
            <a:headEnd/>
            <a:tailEnd/>
          </a:ln>
        </p:spPr>
      </p:pic>
      <p:pic>
        <p:nvPicPr>
          <p:cNvPr id="11" name="Picture 10"/>
          <p:cNvPicPr/>
          <p:nvPr/>
        </p:nvPicPr>
        <p:blipFill>
          <a:blip r:embed="rId5" cstate="print"/>
          <a:srcRect l="20404" t="45354" r="19384" b="13228"/>
          <a:stretch>
            <a:fillRect/>
          </a:stretch>
        </p:blipFill>
        <p:spPr bwMode="auto">
          <a:xfrm>
            <a:off x="228600" y="5105400"/>
            <a:ext cx="4133850" cy="1566827"/>
          </a:xfrm>
          <a:prstGeom prst="rect">
            <a:avLst/>
          </a:prstGeom>
          <a:noFill/>
          <a:ln w="9525">
            <a:noFill/>
            <a:miter lim="800000"/>
            <a:headEnd/>
            <a:tailEnd/>
          </a:ln>
        </p:spPr>
      </p:pic>
      <p:pic>
        <p:nvPicPr>
          <p:cNvPr id="12" name="Picture 11"/>
          <p:cNvPicPr/>
          <p:nvPr/>
        </p:nvPicPr>
        <p:blipFill>
          <a:blip r:embed="rId6" cstate="print"/>
          <a:srcRect l="17343" t="41575" r="22444" b="13228"/>
          <a:stretch>
            <a:fillRect/>
          </a:stretch>
        </p:blipFill>
        <p:spPr bwMode="auto">
          <a:xfrm>
            <a:off x="228600" y="1600200"/>
            <a:ext cx="4133850" cy="170970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Provisional Maturity Assessment</a:t>
            </a:r>
            <a:endParaRPr lang="en-US" dirty="0"/>
          </a:p>
        </p:txBody>
      </p:sp>
      <p:sp>
        <p:nvSpPr>
          <p:cNvPr id="3" name="Text Placeholder 2"/>
          <p:cNvSpPr>
            <a:spLocks noGrp="1"/>
          </p:cNvSpPr>
          <p:nvPr>
            <p:ph type="body" idx="1"/>
          </p:nvPr>
        </p:nvSpPr>
        <p:spPr/>
        <p:txBody>
          <a:bodyPr/>
          <a:lstStyle/>
          <a:p>
            <a:r>
              <a:rPr lang="en-US" dirty="0" smtClean="0"/>
              <a:t>GOES-16 ABI L1b Products Provisional PS-PVR</a:t>
            </a:r>
            <a:endParaRPr lang="en-US" dirty="0"/>
          </a:p>
        </p:txBody>
      </p:sp>
      <p:sp>
        <p:nvSpPr>
          <p:cNvPr id="5" name="Slide Number Placeholder 4"/>
          <p:cNvSpPr>
            <a:spLocks noGrp="1"/>
          </p:cNvSpPr>
          <p:nvPr>
            <p:ph type="sldNum" sz="quarter" idx="12"/>
          </p:nvPr>
        </p:nvSpPr>
        <p:spPr/>
        <p:txBody>
          <a:bodyPr/>
          <a:lstStyle/>
          <a:p>
            <a:fld id="{4AB52BE0-4CA4-4BD3-BC9F-B41F86E8D2EE}" type="slidenum">
              <a:rPr lang="en-US" altLang="en-US" smtClean="0"/>
              <a:pPr/>
              <a:t>26</a:t>
            </a:fld>
            <a:endParaRPr lang="en-US" alt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1599862" y="226429"/>
            <a:ext cx="5961300" cy="8537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en" sz="2800" b="0" i="0" u="none" strike="noStrike" cap="none" dirty="0" smtClean="0">
                <a:solidFill>
                  <a:srgbClr val="FFFFFF"/>
                </a:solidFill>
                <a:latin typeface="Arial"/>
                <a:ea typeface="Arial"/>
                <a:cs typeface="Arial"/>
                <a:sym typeface="Arial"/>
              </a:rPr>
              <a:t>Provisional </a:t>
            </a:r>
            <a:r>
              <a:rPr lang="en" sz="2800" b="0" i="0" u="none" strike="noStrike" cap="none" dirty="0">
                <a:solidFill>
                  <a:srgbClr val="FFFFFF"/>
                </a:solidFill>
                <a:latin typeface="Arial"/>
                <a:ea typeface="Arial"/>
                <a:cs typeface="Arial"/>
                <a:sym typeface="Arial"/>
              </a:rPr>
              <a:t>Validation</a:t>
            </a:r>
          </a:p>
        </p:txBody>
      </p:sp>
      <p:sp>
        <p:nvSpPr>
          <p:cNvPr id="201" name="Shape 201"/>
          <p:cNvSpPr txBox="1">
            <a:spLocks noGrp="1"/>
          </p:cNvSpPr>
          <p:nvPr>
            <p:ph type="sldNum" idx="12"/>
          </p:nvPr>
        </p:nvSpPr>
        <p:spPr>
          <a:xfrm>
            <a:off x="8472457" y="6217621"/>
            <a:ext cx="548699" cy="52469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lt1"/>
              </a:buClr>
              <a:buSzPct val="25000"/>
              <a:buFont typeface="Arial"/>
              <a:buNone/>
            </a:pPr>
            <a:fld id="{00000000-1234-1234-1234-123412341234}" type="slidenum">
              <a:rPr lang="en" sz="1400" b="0" i="0" u="none" strike="noStrike" cap="none">
                <a:solidFill>
                  <a:schemeClr val="lt1"/>
                </a:solidFill>
                <a:latin typeface="Arial"/>
                <a:ea typeface="Arial"/>
                <a:cs typeface="Arial"/>
                <a:sym typeface="Arial"/>
              </a:rPr>
              <a:pPr marL="0" marR="0" lvl="0" indent="0" algn="l" rtl="0">
                <a:lnSpc>
                  <a:spcPct val="100000"/>
                </a:lnSpc>
                <a:spcBef>
                  <a:spcPts val="0"/>
                </a:spcBef>
                <a:spcAft>
                  <a:spcPts val="0"/>
                </a:spcAft>
                <a:buClr>
                  <a:schemeClr val="lt1"/>
                </a:buClr>
                <a:buSzPct val="25000"/>
                <a:buFont typeface="Arial"/>
                <a:buNone/>
              </a:pPr>
              <a:t>27</a:t>
            </a:fld>
            <a:endParaRPr lang="en" sz="1400" b="0" i="0" u="none" strike="noStrike" cap="none">
              <a:solidFill>
                <a:schemeClr val="lt1"/>
              </a:solidFill>
              <a:latin typeface="Arial"/>
              <a:ea typeface="Arial"/>
              <a:cs typeface="Arial"/>
              <a:sym typeface="Arial"/>
            </a:endParaRPr>
          </a:p>
        </p:txBody>
      </p:sp>
      <p:graphicFrame>
        <p:nvGraphicFramePr>
          <p:cNvPr id="202" name="Shape 202"/>
          <p:cNvGraphicFramePr/>
          <p:nvPr>
            <p:extLst>
              <p:ext uri="{D42A27DB-BD31-4B8C-83A1-F6EECF244321}">
                <p14:modId xmlns:p14="http://schemas.microsoft.com/office/powerpoint/2010/main" val="518190588"/>
              </p:ext>
            </p:extLst>
          </p:nvPr>
        </p:nvGraphicFramePr>
        <p:xfrm>
          <a:off x="228600" y="1143000"/>
          <a:ext cx="8686800" cy="3840520"/>
        </p:xfrm>
        <a:graphic>
          <a:graphicData uri="http://schemas.openxmlformats.org/drawingml/2006/table">
            <a:tbl>
              <a:tblPr>
                <a:noFill/>
              </a:tblPr>
              <a:tblGrid>
                <a:gridCol w="4343400"/>
                <a:gridCol w="4343400"/>
              </a:tblGrid>
              <a:tr h="409100">
                <a:tc>
                  <a:txBody>
                    <a:bodyPr/>
                    <a:lstStyle/>
                    <a:p>
                      <a:pPr marL="0" marR="0" lvl="0" indent="0" algn="ctr" rtl="0">
                        <a:lnSpc>
                          <a:spcPct val="100000"/>
                        </a:lnSpc>
                        <a:spcBef>
                          <a:spcPts val="0"/>
                        </a:spcBef>
                        <a:spcAft>
                          <a:spcPts val="0"/>
                        </a:spcAft>
                        <a:buClr>
                          <a:srgbClr val="000000"/>
                        </a:buClr>
                        <a:buSzPct val="25000"/>
                        <a:buFont typeface="Arial"/>
                        <a:buNone/>
                      </a:pPr>
                      <a:r>
                        <a:rPr lang="en" sz="2800" b="1" u="none" strike="noStrike" cap="none" dirty="0">
                          <a:solidFill>
                            <a:srgbClr val="FFFFFF"/>
                          </a:solidFill>
                        </a:rPr>
                        <a:t>Preparation Activities</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38100" cap="flat" cmpd="sng">
                      <a:solidFill>
                        <a:srgbClr val="FFFFFF"/>
                      </a:solidFill>
                      <a:prstDash val="solid"/>
                      <a:round/>
                      <a:headEnd type="none" w="med" len="med"/>
                      <a:tailEnd type="none" w="med" len="med"/>
                    </a:lnB>
                    <a:solidFill>
                      <a:srgbClr val="4F81BD"/>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2800" b="1" u="none" strike="noStrike" cap="none" dirty="0">
                          <a:solidFill>
                            <a:srgbClr val="FFFFFF"/>
                          </a:solidFill>
                        </a:rPr>
                        <a:t>Assessment</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tr>
              <a:tr h="470744">
                <a:tc>
                  <a:txBody>
                    <a:bodyPr/>
                    <a:lstStyle/>
                    <a:p>
                      <a:pPr marL="0" marR="0" lvl="0" indent="0" algn="l" rtl="0">
                        <a:lnSpc>
                          <a:spcPct val="100000"/>
                        </a:lnSpc>
                        <a:spcBef>
                          <a:spcPts val="0"/>
                        </a:spcBef>
                        <a:spcAft>
                          <a:spcPts val="0"/>
                        </a:spcAft>
                        <a:buClr>
                          <a:srgbClr val="000000"/>
                        </a:buClr>
                        <a:buSzPct val="25000"/>
                        <a:buFont typeface="Arial"/>
                        <a:buNone/>
                      </a:pPr>
                      <a:r>
                        <a:rPr lang="en" sz="2000" b="0" i="0" u="none" strike="noStrike" cap="none" dirty="0" smtClean="0">
                          <a:solidFill>
                            <a:schemeClr val="tx1"/>
                          </a:solidFill>
                          <a:latin typeface="+mn-lt"/>
                          <a:ea typeface="Arial"/>
                          <a:cs typeface="Arial"/>
                          <a:sym typeface="Arial"/>
                        </a:rPr>
                        <a:t>Validation activities are ongoing and the general research community is now encouraged to participate.</a:t>
                      </a:r>
                      <a:endParaRPr lang="en" sz="2000" u="none" strike="noStrike" cap="none" dirty="0">
                        <a:solidFill>
                          <a:schemeClr val="tx1"/>
                        </a:solidFill>
                      </a:endParaRP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 sz="2000" b="0" i="0" u="none" strike="noStrike" cap="none" dirty="0" smtClean="0">
                          <a:solidFill>
                            <a:schemeClr val="tx1"/>
                          </a:solidFill>
                          <a:latin typeface="+mn-lt"/>
                          <a:ea typeface="Arial"/>
                          <a:cs typeface="Arial"/>
                          <a:sym typeface="Arial"/>
                        </a:rPr>
                        <a:t>Validation activities are ongoing.</a:t>
                      </a:r>
                      <a:r>
                        <a:rPr lang="en" sz="2000" b="0" i="0" u="none" strike="noStrike" cap="none" baseline="0" dirty="0" smtClean="0">
                          <a:solidFill>
                            <a:schemeClr val="tx1"/>
                          </a:solidFill>
                          <a:latin typeface="+mn-lt"/>
                          <a:ea typeface="Arial"/>
                          <a:cs typeface="Arial"/>
                          <a:sym typeface="Arial"/>
                        </a:rPr>
                        <a:t> </a:t>
                      </a:r>
                      <a:r>
                        <a:rPr lang="en-US" sz="2000" b="0" i="0" u="none" strike="noStrike" cap="none" baseline="0" dirty="0" smtClean="0">
                          <a:solidFill>
                            <a:schemeClr val="tx1"/>
                          </a:solidFill>
                          <a:latin typeface="+mn-lt"/>
                          <a:ea typeface="Arial"/>
                          <a:cs typeface="Arial"/>
                          <a:sym typeface="Arial"/>
                        </a:rPr>
                        <a:t>T</a:t>
                      </a:r>
                      <a:r>
                        <a:rPr lang="en" sz="2000" b="0" i="0" u="none" strike="noStrike" cap="none" baseline="0" dirty="0" smtClean="0">
                          <a:solidFill>
                            <a:schemeClr val="tx1"/>
                          </a:solidFill>
                          <a:latin typeface="+mn-lt"/>
                          <a:ea typeface="Arial"/>
                          <a:cs typeface="Arial"/>
                          <a:sym typeface="Arial"/>
                        </a:rPr>
                        <a:t>he </a:t>
                      </a:r>
                      <a:r>
                        <a:rPr lang="en" sz="2000" b="0" i="0" u="none" strike="noStrike" cap="none" dirty="0" smtClean="0">
                          <a:solidFill>
                            <a:schemeClr val="tx1"/>
                          </a:solidFill>
                          <a:latin typeface="+mn-lt"/>
                          <a:ea typeface="Arial"/>
                          <a:cs typeface="Arial"/>
                          <a:sym typeface="Arial"/>
                        </a:rPr>
                        <a:t>general research community has been participating</a:t>
                      </a:r>
                      <a:r>
                        <a:rPr lang="en" sz="2000" b="0" i="0" u="none" strike="noStrike" cap="none" baseline="0" dirty="0" smtClean="0">
                          <a:solidFill>
                            <a:schemeClr val="tx1"/>
                          </a:solidFill>
                          <a:latin typeface="+mn-lt"/>
                          <a:ea typeface="Arial"/>
                          <a:cs typeface="Arial"/>
                          <a:sym typeface="Arial"/>
                        </a:rPr>
                        <a:t> and providing feedback.</a:t>
                      </a:r>
                      <a:endParaRPr lang="en" sz="2000" u="none" strike="noStrike" cap="none" dirty="0">
                        <a:solidFill>
                          <a:schemeClr val="tx1"/>
                        </a:solidFill>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381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r>
              <a:tr h="470744">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2000" b="0" i="0" u="none" strike="noStrike" cap="none" dirty="0" smtClean="0">
                          <a:solidFill>
                            <a:schemeClr val="tx1"/>
                          </a:solidFill>
                          <a:latin typeface="+mn-lt"/>
                          <a:ea typeface="Arial"/>
                          <a:cs typeface="Arial"/>
                          <a:sym typeface="Arial"/>
                        </a:rPr>
                        <a:t>Severe algorithm anomalies are identified and under analysis. Solutions to anomalies are in development and testing.</a:t>
                      </a: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US" sz="2000" b="0" i="0" u="none" strike="noStrike" cap="none" dirty="0" smtClean="0">
                          <a:solidFill>
                            <a:schemeClr val="tx1"/>
                          </a:solidFill>
                          <a:latin typeface="+mn-lt"/>
                          <a:ea typeface="Arial"/>
                          <a:cs typeface="Arial"/>
                          <a:sym typeface="Arial"/>
                        </a:rPr>
                        <a:t>O</a:t>
                      </a:r>
                      <a:r>
                        <a:rPr lang="en" sz="2000" b="0" i="0" u="none" strike="noStrike" cap="none" dirty="0" smtClean="0">
                          <a:solidFill>
                            <a:schemeClr val="tx1"/>
                          </a:solidFill>
                          <a:latin typeface="+mn-lt"/>
                          <a:ea typeface="Arial"/>
                          <a:cs typeface="Arial"/>
                          <a:sym typeface="Arial"/>
                        </a:rPr>
                        <a:t>perational and algorithm</a:t>
                      </a:r>
                      <a:r>
                        <a:rPr lang="en" sz="2000" b="0" i="0" u="none" strike="noStrike" cap="none" baseline="0" dirty="0" smtClean="0">
                          <a:solidFill>
                            <a:schemeClr val="tx1"/>
                          </a:solidFill>
                          <a:latin typeface="+mn-lt"/>
                          <a:ea typeface="Arial"/>
                          <a:cs typeface="Arial"/>
                          <a:sym typeface="Arial"/>
                        </a:rPr>
                        <a:t> </a:t>
                      </a:r>
                      <a:r>
                        <a:rPr lang="en" sz="2000" b="0" i="0" u="none" strike="noStrike" cap="none" dirty="0" smtClean="0">
                          <a:solidFill>
                            <a:schemeClr val="tx1"/>
                          </a:solidFill>
                          <a:latin typeface="+mn-lt"/>
                          <a:ea typeface="Arial"/>
                          <a:cs typeface="Arial"/>
                          <a:sym typeface="Arial"/>
                        </a:rPr>
                        <a:t>anomalies have been identified.</a:t>
                      </a:r>
                      <a:r>
                        <a:rPr lang="en" sz="2000" b="0" i="0" u="none" strike="noStrike" cap="none" baseline="0" dirty="0" smtClean="0">
                          <a:solidFill>
                            <a:schemeClr val="tx1"/>
                          </a:solidFill>
                          <a:latin typeface="+mn-lt"/>
                          <a:ea typeface="Arial"/>
                          <a:cs typeface="Arial"/>
                          <a:sym typeface="Arial"/>
                        </a:rPr>
                        <a:t> </a:t>
                      </a:r>
                      <a:r>
                        <a:rPr lang="en-US" sz="2000" b="0" i="0" u="none" strike="noStrike" cap="none" baseline="0" dirty="0" smtClean="0">
                          <a:solidFill>
                            <a:schemeClr val="tx1"/>
                          </a:solidFill>
                          <a:latin typeface="+mn-lt"/>
                          <a:ea typeface="Arial"/>
                          <a:cs typeface="Arial"/>
                          <a:sym typeface="Arial"/>
                        </a:rPr>
                        <a:t>C</a:t>
                      </a:r>
                      <a:r>
                        <a:rPr lang="en" sz="2000" b="0" i="0" u="none" strike="noStrike" cap="none" baseline="0" dirty="0" smtClean="0">
                          <a:solidFill>
                            <a:schemeClr val="tx1"/>
                          </a:solidFill>
                          <a:latin typeface="+mn-lt"/>
                          <a:ea typeface="Arial"/>
                          <a:cs typeface="Arial"/>
                          <a:sym typeface="Arial"/>
                        </a:rPr>
                        <a:t>ritical ones have been resolved; others in various stages of implementation; a few under investigation.</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tr>
              <a:tr h="409100">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2000" b="0" i="0" u="none" strike="noStrike" cap="none" dirty="0" smtClean="0">
                          <a:solidFill>
                            <a:schemeClr val="tx1"/>
                          </a:solidFill>
                          <a:latin typeface="+mn-lt"/>
                          <a:ea typeface="Arial"/>
                          <a:cs typeface="Arial"/>
                          <a:sym typeface="Arial"/>
                        </a:rPr>
                        <a:t>Incremental product improvements may still be occurring.</a:t>
                      </a:r>
                      <a:endParaRPr lang="en" sz="2000" u="none" strike="noStrike" cap="none" dirty="0">
                        <a:solidFill>
                          <a:schemeClr val="tx1"/>
                        </a:solidFill>
                      </a:endParaRP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2000" b="0" i="0" u="none" strike="noStrike" cap="none" dirty="0" smtClean="0">
                          <a:solidFill>
                            <a:schemeClr val="tx1"/>
                          </a:solidFill>
                          <a:latin typeface="+mn-lt"/>
                          <a:ea typeface="Arial"/>
                          <a:cs typeface="Arial"/>
                          <a:sym typeface="Arial"/>
                        </a:rPr>
                        <a:t>Incremental product improvements are expected.</a:t>
                      </a:r>
                      <a:endParaRPr lang="en" sz="2000" u="none" strike="noStrike" cap="none" dirty="0">
                        <a:solidFill>
                          <a:schemeClr val="tx1"/>
                        </a:solidFill>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r>
            </a:tbl>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1599862" y="226429"/>
            <a:ext cx="5961300" cy="8537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en" sz="2800" b="0" i="0" u="none" strike="noStrike" cap="none" dirty="0" smtClean="0">
                <a:solidFill>
                  <a:srgbClr val="FFFFFF"/>
                </a:solidFill>
                <a:latin typeface="Arial"/>
                <a:ea typeface="Arial"/>
                <a:cs typeface="Arial"/>
                <a:sym typeface="Arial"/>
              </a:rPr>
              <a:t>Provisional </a:t>
            </a:r>
            <a:r>
              <a:rPr lang="en" sz="2800" b="0" i="0" u="none" strike="noStrike" cap="none" dirty="0">
                <a:solidFill>
                  <a:srgbClr val="FFFFFF"/>
                </a:solidFill>
                <a:latin typeface="Arial"/>
                <a:ea typeface="Arial"/>
                <a:cs typeface="Arial"/>
                <a:sym typeface="Arial"/>
              </a:rPr>
              <a:t>Validation</a:t>
            </a:r>
          </a:p>
        </p:txBody>
      </p:sp>
      <p:sp>
        <p:nvSpPr>
          <p:cNvPr id="201" name="Shape 201"/>
          <p:cNvSpPr txBox="1">
            <a:spLocks noGrp="1"/>
          </p:cNvSpPr>
          <p:nvPr>
            <p:ph type="sldNum" idx="12"/>
          </p:nvPr>
        </p:nvSpPr>
        <p:spPr>
          <a:xfrm>
            <a:off x="8472457" y="6217621"/>
            <a:ext cx="548699" cy="52469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lt1"/>
              </a:buClr>
              <a:buSzPct val="25000"/>
              <a:buFont typeface="Arial"/>
              <a:buNone/>
            </a:pPr>
            <a:fld id="{00000000-1234-1234-1234-123412341234}" type="slidenum">
              <a:rPr lang="en" sz="1400" b="0" i="0" u="none" strike="noStrike" cap="none">
                <a:solidFill>
                  <a:schemeClr val="lt1"/>
                </a:solidFill>
                <a:latin typeface="Arial"/>
                <a:ea typeface="Arial"/>
                <a:cs typeface="Arial"/>
                <a:sym typeface="Arial"/>
              </a:rPr>
              <a:pPr marL="0" marR="0" lvl="0" indent="0" algn="l" rtl="0">
                <a:lnSpc>
                  <a:spcPct val="100000"/>
                </a:lnSpc>
                <a:spcBef>
                  <a:spcPts val="0"/>
                </a:spcBef>
                <a:spcAft>
                  <a:spcPts val="0"/>
                </a:spcAft>
                <a:buClr>
                  <a:schemeClr val="lt1"/>
                </a:buClr>
                <a:buSzPct val="25000"/>
                <a:buFont typeface="Arial"/>
                <a:buNone/>
              </a:pPr>
              <a:t>28</a:t>
            </a:fld>
            <a:endParaRPr lang="en" sz="1400" b="0" i="0" u="none" strike="noStrike" cap="none">
              <a:solidFill>
                <a:schemeClr val="lt1"/>
              </a:solidFill>
              <a:latin typeface="Arial"/>
              <a:ea typeface="Arial"/>
              <a:cs typeface="Arial"/>
              <a:sym typeface="Arial"/>
            </a:endParaRPr>
          </a:p>
        </p:txBody>
      </p:sp>
      <p:graphicFrame>
        <p:nvGraphicFramePr>
          <p:cNvPr id="202" name="Shape 202"/>
          <p:cNvGraphicFramePr/>
          <p:nvPr>
            <p:extLst>
              <p:ext uri="{D42A27DB-BD31-4B8C-83A1-F6EECF244321}">
                <p14:modId xmlns:p14="http://schemas.microsoft.com/office/powerpoint/2010/main" val="518190588"/>
              </p:ext>
            </p:extLst>
          </p:nvPr>
        </p:nvGraphicFramePr>
        <p:xfrm>
          <a:off x="228600" y="1143000"/>
          <a:ext cx="8686800" cy="5303580"/>
        </p:xfrm>
        <a:graphic>
          <a:graphicData uri="http://schemas.openxmlformats.org/drawingml/2006/table">
            <a:tbl>
              <a:tblPr>
                <a:noFill/>
              </a:tblPr>
              <a:tblGrid>
                <a:gridCol w="5715000"/>
                <a:gridCol w="2971800"/>
              </a:tblGrid>
              <a:tr h="409100">
                <a:tc>
                  <a:txBody>
                    <a:bodyPr/>
                    <a:lstStyle/>
                    <a:p>
                      <a:pPr marL="0" marR="0" lvl="0" indent="0" algn="ctr" rtl="0">
                        <a:lnSpc>
                          <a:spcPct val="100000"/>
                        </a:lnSpc>
                        <a:spcBef>
                          <a:spcPts val="0"/>
                        </a:spcBef>
                        <a:spcAft>
                          <a:spcPts val="0"/>
                        </a:spcAft>
                        <a:buClr>
                          <a:schemeClr val="lt1"/>
                        </a:buClr>
                        <a:buSzPct val="25000"/>
                        <a:buFont typeface="Arial"/>
                        <a:buNone/>
                      </a:pPr>
                      <a:r>
                        <a:rPr lang="en" sz="2400" b="1" u="none" strike="noStrike" cap="none" dirty="0">
                          <a:solidFill>
                            <a:schemeClr val="lt1"/>
                          </a:solidFill>
                        </a:rPr>
                        <a:t>End State</a:t>
                      </a: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4F81BD"/>
                    </a:solidFill>
                  </a:tcPr>
                </a:tc>
                <a:tc>
                  <a:txBody>
                    <a:bodyPr/>
                    <a:lstStyle/>
                    <a:p>
                      <a:pPr marL="0" marR="0" lvl="0" indent="0" algn="ctr" rtl="0">
                        <a:lnSpc>
                          <a:spcPct val="100000"/>
                        </a:lnSpc>
                        <a:spcBef>
                          <a:spcPts val="0"/>
                        </a:spcBef>
                        <a:spcAft>
                          <a:spcPts val="0"/>
                        </a:spcAft>
                        <a:buClr>
                          <a:schemeClr val="lt1"/>
                        </a:buClr>
                        <a:buSzPct val="25000"/>
                        <a:buFont typeface="Arial"/>
                        <a:buNone/>
                      </a:pPr>
                      <a:r>
                        <a:rPr lang="en" sz="2400" b="1" u="none" strike="noStrike" cap="none" dirty="0">
                          <a:solidFill>
                            <a:schemeClr val="lt1"/>
                          </a:solidFill>
                        </a:rPr>
                        <a:t>Assessment</a:t>
                      </a:r>
                    </a:p>
                  </a:txBody>
                  <a:tcPr marL="91450" marR="91450" marT="45725" marB="45725" anchor="ctr">
                    <a:lnL w="12700" cap="flat" cmpd="sng" algn="ctr">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r>
              <a:tr h="655675">
                <a:tc>
                  <a:txBody>
                    <a:bodyPr/>
                    <a:lstStyle/>
                    <a:p>
                      <a:pPr marL="0" marR="0" lvl="0" indent="0" algn="l" rtl="0">
                        <a:lnSpc>
                          <a:spcPct val="100000"/>
                        </a:lnSpc>
                        <a:spcBef>
                          <a:spcPts val="0"/>
                        </a:spcBef>
                        <a:spcAft>
                          <a:spcPts val="0"/>
                        </a:spcAft>
                        <a:buClr>
                          <a:schemeClr val="lt1"/>
                        </a:buClr>
                        <a:buSzPct val="100000"/>
                        <a:buFont typeface="Arial"/>
                        <a:buNone/>
                      </a:pPr>
                      <a:r>
                        <a:rPr lang="en" sz="1800" b="0" i="0" u="none" strike="noStrike" cap="none" dirty="0" smtClean="0">
                          <a:solidFill>
                            <a:schemeClr val="tx1"/>
                          </a:solidFill>
                          <a:latin typeface="+mn-lt"/>
                          <a:ea typeface="Arial"/>
                          <a:cs typeface="Arial"/>
                          <a:sym typeface="Arial"/>
                        </a:rPr>
                        <a:t>Product performance has been demonstrated through analysis of a small number of independent measurements obtained from select locations, periods, and associated ground truth or field campaign efforts.</a:t>
                      </a: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F4"/>
                    </a:solidFill>
                  </a:tcPr>
                </a:tc>
                <a:tc>
                  <a:txBody>
                    <a:bodyPr/>
                    <a:lstStyle/>
                    <a:p>
                      <a:pPr marL="0" marR="0" lvl="0" indent="0" algn="l" rtl="0">
                        <a:lnSpc>
                          <a:spcPct val="100000"/>
                        </a:lnSpc>
                        <a:spcBef>
                          <a:spcPts val="0"/>
                        </a:spcBef>
                        <a:spcAft>
                          <a:spcPts val="0"/>
                        </a:spcAft>
                        <a:buClr>
                          <a:schemeClr val="lt1"/>
                        </a:buClr>
                        <a:buSzPct val="100000"/>
                        <a:buFont typeface="Arial"/>
                        <a:buNone/>
                      </a:pPr>
                      <a:r>
                        <a:rPr lang="en-US" sz="1800" b="0" i="0" u="none" strike="noStrike" cap="none" dirty="0" smtClean="0">
                          <a:solidFill>
                            <a:schemeClr val="tx1"/>
                          </a:solidFill>
                          <a:latin typeface="+mn-lt"/>
                          <a:ea typeface="Arial"/>
                          <a:cs typeface="Arial"/>
                          <a:sym typeface="Arial"/>
                        </a:rPr>
                        <a:t>T</a:t>
                      </a:r>
                      <a:r>
                        <a:rPr lang="en" sz="1800" b="0" i="0" u="none" strike="noStrike" cap="none" dirty="0" smtClean="0">
                          <a:solidFill>
                            <a:schemeClr val="tx1"/>
                          </a:solidFill>
                          <a:latin typeface="+mn-lt"/>
                          <a:ea typeface="Arial"/>
                          <a:cs typeface="Arial"/>
                          <a:sym typeface="Arial"/>
                        </a:rPr>
                        <a:t>his has been demonstrated.</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F4"/>
                    </a:solidFill>
                  </a:tcPr>
                </a:tc>
              </a:tr>
              <a:tr h="470744">
                <a:tc>
                  <a:txBody>
                    <a:bodyPr/>
                    <a:lstStyle/>
                    <a:p>
                      <a:pPr marL="0" marR="0" lvl="0" indent="0" algn="l" rtl="0">
                        <a:lnSpc>
                          <a:spcPct val="100000"/>
                        </a:lnSpc>
                        <a:spcBef>
                          <a:spcPts val="0"/>
                        </a:spcBef>
                        <a:spcAft>
                          <a:spcPts val="0"/>
                        </a:spcAft>
                        <a:buClr>
                          <a:srgbClr val="000000"/>
                        </a:buClr>
                        <a:buSzPct val="25000"/>
                        <a:buFont typeface="Arial"/>
                        <a:buNone/>
                      </a:pPr>
                      <a:r>
                        <a:rPr lang="en" sz="1800" b="0" i="0" u="none" strike="noStrike" cap="none" dirty="0" smtClean="0">
                          <a:solidFill>
                            <a:schemeClr val="tx1"/>
                          </a:solidFill>
                          <a:latin typeface="+mn-lt"/>
                          <a:ea typeface="Arial"/>
                          <a:cs typeface="Arial"/>
                          <a:sym typeface="Arial"/>
                        </a:rPr>
                        <a:t>Product analysis is sufficient to communicate product performance to users relative to expectations (Performance Baseline).</a:t>
                      </a:r>
                      <a:endParaRPr lang="en" sz="1800" u="none" strike="noStrike" cap="none" dirty="0">
                        <a:solidFill>
                          <a:schemeClr val="tx1"/>
                        </a:solidFill>
                      </a:endParaRP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b="0" i="0" u="none" strike="noStrike" cap="none" dirty="0" smtClean="0">
                          <a:solidFill>
                            <a:schemeClr val="tx1"/>
                          </a:solidFill>
                          <a:latin typeface="+mn-lt"/>
                          <a:ea typeface="Arial"/>
                          <a:cs typeface="Arial"/>
                          <a:sym typeface="Arial"/>
                        </a:rPr>
                        <a:t>T</a:t>
                      </a:r>
                      <a:r>
                        <a:rPr lang="en" sz="1800" b="0" i="0" u="none" strike="noStrike" cap="none" dirty="0" smtClean="0">
                          <a:solidFill>
                            <a:schemeClr val="tx1"/>
                          </a:solidFill>
                          <a:latin typeface="+mn-lt"/>
                          <a:ea typeface="Arial"/>
                          <a:cs typeface="Arial"/>
                          <a:sym typeface="Arial"/>
                        </a:rPr>
                        <a:t>his has been communicated</a:t>
                      </a:r>
                      <a:r>
                        <a:rPr lang="en" sz="1800" b="0" i="0" u="none" strike="noStrike" cap="none" baseline="0" dirty="0" smtClean="0">
                          <a:solidFill>
                            <a:schemeClr val="tx1"/>
                          </a:solidFill>
                          <a:latin typeface="+mn-lt"/>
                          <a:ea typeface="Arial"/>
                          <a:cs typeface="Arial"/>
                          <a:sym typeface="Arial"/>
                        </a:rPr>
                        <a:t> in PS-PVR.</a:t>
                      </a:r>
                      <a:endParaRPr lang="en" sz="1800" u="none" strike="noStrike" cap="none" dirty="0">
                        <a:solidFill>
                          <a:schemeClr val="tx1"/>
                        </a:solidFill>
                      </a:endParaRPr>
                    </a:p>
                  </a:txBody>
                  <a:tcPr marL="91450" marR="91450" marT="45725" marB="45725" anchor="ctr">
                    <a:lnL w="12700" cap="flat" cmpd="sng" algn="ctr">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r>
              <a:tr h="840605">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1800" b="0" i="0" u="none" strike="noStrike" cap="none" dirty="0" smtClean="0">
                          <a:solidFill>
                            <a:schemeClr val="tx1"/>
                          </a:solidFill>
                          <a:latin typeface="+mn-lt"/>
                          <a:ea typeface="Arial"/>
                          <a:cs typeface="Arial"/>
                          <a:sym typeface="Arial"/>
                        </a:rPr>
                        <a:t>Documentation of product performance exists that includes recommended remediation strategies for all anomalies and weaknesses. Any algorithm changes associated with severe anomalies have been documented, implemented, tested, and shared with the user community.</a:t>
                      </a: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US" sz="1800" b="0" i="0" u="none" strike="noStrike" cap="none" dirty="0" smtClean="0">
                          <a:solidFill>
                            <a:schemeClr val="tx1"/>
                          </a:solidFill>
                          <a:latin typeface="+mn-lt"/>
                          <a:ea typeface="Arial"/>
                          <a:cs typeface="Arial"/>
                          <a:sym typeface="Arial"/>
                        </a:rPr>
                        <a:t>T</a:t>
                      </a:r>
                      <a:r>
                        <a:rPr lang="en" sz="1800" b="0" i="0" u="none" strike="noStrike" cap="none" dirty="0" smtClean="0">
                          <a:solidFill>
                            <a:schemeClr val="tx1"/>
                          </a:solidFill>
                          <a:latin typeface="+mn-lt"/>
                          <a:ea typeface="Arial"/>
                          <a:cs typeface="Arial"/>
                          <a:sym typeface="Arial"/>
                        </a:rPr>
                        <a:t>hese</a:t>
                      </a:r>
                      <a:r>
                        <a:rPr lang="en" sz="1800" b="0" i="0" u="none" strike="noStrike" cap="none" baseline="0" dirty="0" smtClean="0">
                          <a:solidFill>
                            <a:schemeClr val="tx1"/>
                          </a:solidFill>
                          <a:latin typeface="+mn-lt"/>
                          <a:ea typeface="Arial"/>
                          <a:cs typeface="Arial"/>
                          <a:sym typeface="Arial"/>
                        </a:rPr>
                        <a:t> have been documented, for example test report and ReadMe file.</a:t>
                      </a:r>
                      <a:endParaRPr lang="en" sz="1800" b="0" i="0" u="none" strike="noStrike" cap="none" dirty="0" smtClean="0">
                        <a:solidFill>
                          <a:schemeClr val="tx1"/>
                        </a:solidFill>
                        <a:latin typeface="+mn-lt"/>
                        <a:ea typeface="Arial"/>
                        <a:cs typeface="Arial"/>
                        <a:sym typeface="Arial"/>
                      </a:endParaRPr>
                    </a:p>
                  </a:txBody>
                  <a:tcPr marL="91450" marR="91450" marT="45725" marB="45725" anchor="ctr">
                    <a:lnL w="12700" cap="flat" cmpd="sng" algn="ctr">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tr>
              <a:tr h="409100">
                <a:tc>
                  <a:txBody>
                    <a:bodyPr/>
                    <a:lstStyle/>
                    <a:p>
                      <a:pPr marL="0" marR="0" lvl="0" indent="0" algn="l" rtl="0">
                        <a:lnSpc>
                          <a:spcPct val="100000"/>
                        </a:lnSpc>
                        <a:spcBef>
                          <a:spcPts val="0"/>
                        </a:spcBef>
                        <a:spcAft>
                          <a:spcPts val="0"/>
                        </a:spcAft>
                        <a:buClr>
                          <a:schemeClr val="lt1"/>
                        </a:buClr>
                        <a:buSzPct val="100000"/>
                        <a:buFont typeface="Arial"/>
                        <a:buNone/>
                      </a:pPr>
                      <a:r>
                        <a:rPr lang="en" sz="1800" b="0" i="0" u="none" strike="noStrike" cap="none" dirty="0" smtClean="0">
                          <a:solidFill>
                            <a:schemeClr val="tx1"/>
                          </a:solidFill>
                          <a:latin typeface="+mn-lt"/>
                          <a:ea typeface="Arial"/>
                          <a:cs typeface="Arial"/>
                          <a:sym typeface="Arial"/>
                        </a:rPr>
                        <a:t>Testing has been fully documented.</a:t>
                      </a: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rtl="0">
                        <a:lnSpc>
                          <a:spcPct val="100000"/>
                        </a:lnSpc>
                        <a:spcBef>
                          <a:spcPts val="0"/>
                        </a:spcBef>
                        <a:spcAft>
                          <a:spcPts val="0"/>
                        </a:spcAft>
                        <a:buClr>
                          <a:schemeClr val="lt1"/>
                        </a:buClr>
                        <a:buSzPct val="100000"/>
                        <a:buFont typeface="Arial"/>
                        <a:buNone/>
                      </a:pPr>
                      <a:r>
                        <a:rPr lang="en" sz="1800" b="0" i="0" u="none" strike="noStrike" cap="none" dirty="0" smtClean="0">
                          <a:solidFill>
                            <a:schemeClr val="tx1"/>
                          </a:solidFill>
                          <a:latin typeface="+mn-lt"/>
                          <a:ea typeface="Arial"/>
                          <a:cs typeface="Arial"/>
                          <a:sym typeface="Arial"/>
                        </a:rPr>
                        <a:t>Testing has been fully documented</a:t>
                      </a:r>
                      <a:r>
                        <a:rPr lang="en" sz="1800" b="0" i="0" u="none" strike="noStrike" cap="none" baseline="0" dirty="0" smtClean="0">
                          <a:solidFill>
                            <a:schemeClr val="tx1"/>
                          </a:solidFill>
                          <a:latin typeface="+mn-lt"/>
                          <a:ea typeface="Arial"/>
                          <a:cs typeface="Arial"/>
                          <a:sym typeface="Arial"/>
                        </a:rPr>
                        <a:t> in PLPT Report.</a:t>
                      </a:r>
                      <a:endParaRPr lang="en" sz="1800" b="0" i="0" u="none" strike="noStrike" cap="none" dirty="0" smtClean="0">
                        <a:solidFill>
                          <a:schemeClr val="tx1"/>
                        </a:solidFill>
                        <a:latin typeface="+mn-lt"/>
                        <a:ea typeface="Arial"/>
                        <a:cs typeface="Arial"/>
                        <a:sym typeface="Arial"/>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r>
              <a:tr h="470744">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1800" b="0" i="0" u="none" strike="noStrike" cap="none" dirty="0" smtClean="0">
                          <a:solidFill>
                            <a:schemeClr val="tx1"/>
                          </a:solidFill>
                          <a:latin typeface="+mn-lt"/>
                          <a:ea typeface="Arial"/>
                          <a:cs typeface="Arial"/>
                          <a:sym typeface="Arial"/>
                        </a:rPr>
                        <a:t>Product is ready for operational use and for use in comprehensive cal/val activities and product optimization.</a:t>
                      </a: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US" sz="1800" b="0" i="0" u="none" strike="noStrike" cap="none" dirty="0" smtClean="0">
                          <a:solidFill>
                            <a:schemeClr val="tx1"/>
                          </a:solidFill>
                          <a:latin typeface="+mn-lt"/>
                          <a:ea typeface="Arial"/>
                          <a:cs typeface="Arial"/>
                          <a:sym typeface="Arial"/>
                        </a:rPr>
                        <a:t>W</a:t>
                      </a:r>
                      <a:r>
                        <a:rPr lang="en" sz="1800" b="0" i="0" u="none" strike="noStrike" cap="none" dirty="0" smtClean="0">
                          <a:solidFill>
                            <a:schemeClr val="tx1"/>
                          </a:solidFill>
                          <a:latin typeface="+mn-lt"/>
                          <a:ea typeface="Arial"/>
                          <a:cs typeface="Arial"/>
                          <a:sym typeface="Arial"/>
                        </a:rPr>
                        <a:t>e</a:t>
                      </a:r>
                      <a:r>
                        <a:rPr lang="en" sz="1800" b="0" i="0" u="none" strike="noStrike" cap="none" baseline="0" dirty="0" smtClean="0">
                          <a:solidFill>
                            <a:schemeClr val="tx1"/>
                          </a:solidFill>
                          <a:latin typeface="+mn-lt"/>
                          <a:ea typeface="Arial"/>
                          <a:cs typeface="Arial"/>
                          <a:sym typeface="Arial"/>
                        </a:rPr>
                        <a:t> concur.</a:t>
                      </a:r>
                      <a:endParaRPr lang="en" sz="1800" b="0" i="0" u="none" strike="noStrike" cap="none" dirty="0" smtClean="0">
                        <a:solidFill>
                          <a:schemeClr val="tx1"/>
                        </a:solidFill>
                        <a:latin typeface="+mn-lt"/>
                        <a:ea typeface="Arial"/>
                        <a:cs typeface="Arial"/>
                        <a:sym typeface="Arial"/>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tr>
            </a:tbl>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Recommendation</a:t>
            </a:r>
            <a:endParaRPr lang="en-US" b="1" dirty="0"/>
          </a:p>
        </p:txBody>
      </p:sp>
      <p:sp>
        <p:nvSpPr>
          <p:cNvPr id="3" name="Content Placeholder 2"/>
          <p:cNvSpPr>
            <a:spLocks noGrp="1"/>
          </p:cNvSpPr>
          <p:nvPr>
            <p:ph idx="1"/>
          </p:nvPr>
        </p:nvSpPr>
        <p:spPr/>
        <p:txBody>
          <a:bodyPr/>
          <a:lstStyle/>
          <a:p>
            <a:r>
              <a:rPr lang="en-US" dirty="0" smtClean="0"/>
              <a:t>CWG believes that the GOES-16 ABI L1b products has reached the Provisional Maturity as defined by the GOES-R Program.</a:t>
            </a:r>
            <a:endParaRPr lang="en-US" dirty="0"/>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29</a:t>
            </a:fld>
            <a:endParaRPr lang="en-US" altLang="en-US" dirty="0"/>
          </a:p>
        </p:txBody>
      </p:sp>
    </p:spTree>
    <p:extLst>
      <p:ext uri="{BB962C8B-B14F-4D97-AF65-F5344CB8AC3E}">
        <p14:creationId xmlns:p14="http://schemas.microsoft.com/office/powerpoint/2010/main" val="28593543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461963" indent="-461963"/>
            <a:r>
              <a:rPr lang="en-US" dirty="0" smtClean="0"/>
              <a:t>Review of Beta </a:t>
            </a:r>
            <a:r>
              <a:rPr lang="en-US" dirty="0" smtClean="0"/>
              <a:t>Maturity </a:t>
            </a:r>
            <a:endParaRPr lang="en-US" dirty="0" smtClean="0"/>
          </a:p>
        </p:txBody>
      </p:sp>
      <p:sp>
        <p:nvSpPr>
          <p:cNvPr id="3" name="Text Placeholder 2"/>
          <p:cNvSpPr>
            <a:spLocks noGrp="1"/>
          </p:cNvSpPr>
          <p:nvPr>
            <p:ph type="body" idx="1"/>
          </p:nvPr>
        </p:nvSpPr>
        <p:spPr/>
        <p:txBody>
          <a:bodyPr/>
          <a:lstStyle/>
          <a:p>
            <a:r>
              <a:rPr lang="en-US" dirty="0" smtClean="0"/>
              <a:t>GOES-16 ABI L1b Products Provisional PS-PVR</a:t>
            </a:r>
            <a:endParaRPr lang="en-US" dirty="0"/>
          </a:p>
        </p:txBody>
      </p:sp>
      <p:sp>
        <p:nvSpPr>
          <p:cNvPr id="5" name="Slide Number Placeholder 4"/>
          <p:cNvSpPr>
            <a:spLocks noGrp="1"/>
          </p:cNvSpPr>
          <p:nvPr>
            <p:ph type="sldNum" sz="quarter" idx="12"/>
          </p:nvPr>
        </p:nvSpPr>
        <p:spPr/>
        <p:txBody>
          <a:bodyPr/>
          <a:lstStyle/>
          <a:p>
            <a:fld id="{4AB52BE0-4CA4-4BD3-BC9F-B41F86E8D2EE}" type="slidenum">
              <a:rPr lang="en-US" altLang="en-US" smtClean="0"/>
              <a:pPr/>
              <a:t>3</a:t>
            </a:fld>
            <a:endParaRPr lang="en-US" alt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Path to full Validation Maturity</a:t>
            </a:r>
            <a:endParaRPr lang="en-US" dirty="0"/>
          </a:p>
        </p:txBody>
      </p:sp>
      <p:sp>
        <p:nvSpPr>
          <p:cNvPr id="3" name="Text Placeholder 2"/>
          <p:cNvSpPr>
            <a:spLocks noGrp="1"/>
          </p:cNvSpPr>
          <p:nvPr>
            <p:ph type="body" idx="1"/>
          </p:nvPr>
        </p:nvSpPr>
        <p:spPr/>
        <p:txBody>
          <a:bodyPr/>
          <a:lstStyle/>
          <a:p>
            <a:r>
              <a:rPr lang="en-US" dirty="0" smtClean="0"/>
              <a:t>GOES-16 ABI L1b Products Provisional PS-PVR</a:t>
            </a:r>
            <a:endParaRPr lang="en-US" dirty="0"/>
          </a:p>
        </p:txBody>
      </p:sp>
      <p:sp>
        <p:nvSpPr>
          <p:cNvPr id="5" name="Slide Number Placeholder 4"/>
          <p:cNvSpPr>
            <a:spLocks noGrp="1"/>
          </p:cNvSpPr>
          <p:nvPr>
            <p:ph type="sldNum" sz="quarter" idx="12"/>
          </p:nvPr>
        </p:nvSpPr>
        <p:spPr/>
        <p:txBody>
          <a:bodyPr/>
          <a:lstStyle/>
          <a:p>
            <a:fld id="{4AB52BE0-4CA4-4BD3-BC9F-B41F86E8D2EE}" type="slidenum">
              <a:rPr lang="en-US" altLang="en-US" smtClean="0"/>
              <a:pPr/>
              <a:t>30</a:t>
            </a:fld>
            <a:endParaRPr lang="en-US" alt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1599862" y="76200"/>
            <a:ext cx="5961300" cy="8537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en" dirty="0" smtClean="0"/>
              <a:t>Impacting </a:t>
            </a:r>
            <a:r>
              <a:rPr lang="en" sz="2800" b="0" i="0" u="none" strike="noStrike" cap="none" dirty="0" smtClean="0">
                <a:solidFill>
                  <a:srgbClr val="FFFFFF"/>
                </a:solidFill>
                <a:latin typeface="Arial"/>
                <a:ea typeface="Arial"/>
                <a:cs typeface="Arial"/>
                <a:sym typeface="Arial"/>
              </a:rPr>
              <a:t>Radiometric Calibration ADRs/WRs Page (1 of </a:t>
            </a:r>
            <a:r>
              <a:rPr lang="en-US" sz="2800" b="0" i="0" u="none" strike="noStrike" cap="none" dirty="0" smtClean="0">
                <a:solidFill>
                  <a:srgbClr val="FFFFFF"/>
                </a:solidFill>
                <a:latin typeface="Arial"/>
                <a:ea typeface="Arial"/>
                <a:cs typeface="Arial"/>
                <a:sym typeface="Arial"/>
              </a:rPr>
              <a:t>2</a:t>
            </a:r>
            <a:r>
              <a:rPr lang="en" sz="2800" b="0" i="0" u="none" strike="noStrike" cap="none" dirty="0" smtClean="0">
                <a:solidFill>
                  <a:srgbClr val="FFFFFF"/>
                </a:solidFill>
                <a:latin typeface="Arial"/>
                <a:ea typeface="Arial"/>
                <a:cs typeface="Arial"/>
                <a:sym typeface="Arial"/>
              </a:rPr>
              <a:t>)</a:t>
            </a:r>
            <a:endParaRPr lang="en" sz="2800" b="0" i="0" u="none" strike="noStrike" cap="none" dirty="0">
              <a:solidFill>
                <a:srgbClr val="FFFFFF"/>
              </a:solidFill>
              <a:latin typeface="Arial"/>
              <a:ea typeface="Arial"/>
              <a:cs typeface="Arial"/>
              <a:sym typeface="Arial"/>
            </a:endParaRPr>
          </a:p>
        </p:txBody>
      </p:sp>
      <p:sp>
        <p:nvSpPr>
          <p:cNvPr id="201" name="Shape 201"/>
          <p:cNvSpPr txBox="1">
            <a:spLocks noGrp="1"/>
          </p:cNvSpPr>
          <p:nvPr>
            <p:ph type="sldNum" idx="12"/>
          </p:nvPr>
        </p:nvSpPr>
        <p:spPr>
          <a:xfrm>
            <a:off x="8472457" y="6217621"/>
            <a:ext cx="548699" cy="52469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lt1"/>
              </a:buClr>
              <a:buSzPct val="25000"/>
              <a:buFont typeface="Arial"/>
              <a:buNone/>
            </a:pPr>
            <a:fld id="{00000000-1234-1234-1234-123412341234}" type="slidenum">
              <a:rPr lang="en" sz="1400" b="0" i="0" u="none" strike="noStrike" cap="none">
                <a:solidFill>
                  <a:schemeClr val="lt1"/>
                </a:solidFill>
                <a:latin typeface="Arial"/>
                <a:ea typeface="Arial"/>
                <a:cs typeface="Arial"/>
                <a:sym typeface="Arial"/>
              </a:rPr>
              <a:pPr marL="0" marR="0" lvl="0" indent="0" algn="l" rtl="0">
                <a:lnSpc>
                  <a:spcPct val="100000"/>
                </a:lnSpc>
                <a:spcBef>
                  <a:spcPts val="0"/>
                </a:spcBef>
                <a:spcAft>
                  <a:spcPts val="0"/>
                </a:spcAft>
                <a:buClr>
                  <a:schemeClr val="lt1"/>
                </a:buClr>
                <a:buSzPct val="25000"/>
                <a:buFont typeface="Arial"/>
                <a:buNone/>
              </a:pPr>
              <a:t>31</a:t>
            </a:fld>
            <a:endParaRPr lang="en" sz="1400" b="0" i="0" u="none" strike="noStrike" cap="none">
              <a:solidFill>
                <a:schemeClr val="lt1"/>
              </a:solidFill>
              <a:latin typeface="Arial"/>
              <a:ea typeface="Arial"/>
              <a:cs typeface="Arial"/>
              <a:sym typeface="Arial"/>
            </a:endParaRPr>
          </a:p>
        </p:txBody>
      </p:sp>
      <p:graphicFrame>
        <p:nvGraphicFramePr>
          <p:cNvPr id="5" name="Table 4"/>
          <p:cNvGraphicFramePr>
            <a:graphicFrameLocks noGrp="1"/>
          </p:cNvGraphicFramePr>
          <p:nvPr>
            <p:extLst>
              <p:ext uri="{D42A27DB-BD31-4B8C-83A1-F6EECF244321}">
                <p14:modId xmlns:p14="http://schemas.microsoft.com/office/powerpoint/2010/main" val="458096615"/>
              </p:ext>
            </p:extLst>
          </p:nvPr>
        </p:nvGraphicFramePr>
        <p:xfrm>
          <a:off x="228600" y="1143000"/>
          <a:ext cx="8763000" cy="5486400"/>
        </p:xfrm>
        <a:graphic>
          <a:graphicData uri="http://schemas.openxmlformats.org/drawingml/2006/table">
            <a:tbl>
              <a:tblPr firstRow="1" bandRow="1">
                <a:tableStyleId>{5C22544A-7EE6-4342-B048-85BDC9FD1C3A}</a:tableStyleId>
              </a:tblPr>
              <a:tblGrid>
                <a:gridCol w="838200"/>
                <a:gridCol w="685800"/>
                <a:gridCol w="4648200"/>
                <a:gridCol w="838200"/>
                <a:gridCol w="1752600"/>
              </a:tblGrid>
              <a:tr h="370840">
                <a:tc>
                  <a:txBody>
                    <a:bodyPr/>
                    <a:lstStyle/>
                    <a:p>
                      <a:r>
                        <a:rPr lang="en-US" sz="2000" dirty="0" smtClean="0"/>
                        <a:t>ADR#</a:t>
                      </a:r>
                      <a:endParaRPr lang="en-US" sz="2000" dirty="0"/>
                    </a:p>
                  </a:txBody>
                  <a:tcPr anchor="ctr"/>
                </a:tc>
                <a:tc>
                  <a:txBody>
                    <a:bodyPr/>
                    <a:lstStyle/>
                    <a:p>
                      <a:r>
                        <a:rPr lang="en-US" sz="2000" dirty="0" smtClean="0"/>
                        <a:t>WR#</a:t>
                      </a:r>
                      <a:endParaRPr lang="en-US" sz="2000" dirty="0"/>
                    </a:p>
                  </a:txBody>
                  <a:tcPr anchor="ctr"/>
                </a:tc>
                <a:tc>
                  <a:txBody>
                    <a:bodyPr/>
                    <a:lstStyle/>
                    <a:p>
                      <a:r>
                        <a:rPr lang="en-US" sz="2000" dirty="0" smtClean="0"/>
                        <a:t>Short Description</a:t>
                      </a:r>
                      <a:endParaRPr lang="en-US" sz="2000" dirty="0"/>
                    </a:p>
                  </a:txBody>
                  <a:tcPr anchor="ctr"/>
                </a:tc>
                <a:tc>
                  <a:txBody>
                    <a:bodyPr/>
                    <a:lstStyle/>
                    <a:p>
                      <a:r>
                        <a:rPr lang="en-US" sz="2000" dirty="0" smtClean="0"/>
                        <a:t>Status</a:t>
                      </a:r>
                      <a:endParaRPr lang="en-US" sz="2000" dirty="0"/>
                    </a:p>
                  </a:txBody>
                  <a:tcPr anchor="ctr"/>
                </a:tc>
                <a:tc>
                  <a:txBody>
                    <a:bodyPr/>
                    <a:lstStyle/>
                    <a:p>
                      <a:r>
                        <a:rPr lang="en-US" sz="2000" dirty="0" smtClean="0"/>
                        <a:t>Expected Closure</a:t>
                      </a:r>
                      <a:endParaRPr lang="en-US" sz="2000" dirty="0"/>
                    </a:p>
                  </a:txBody>
                  <a:tcPr anchor="ctr"/>
                </a:tc>
              </a:tr>
              <a:tr h="370840">
                <a:tc>
                  <a:txBody>
                    <a:bodyPr/>
                    <a:lstStyle/>
                    <a:p>
                      <a:r>
                        <a:rPr lang="en-US" dirty="0" smtClean="0"/>
                        <a:t>193</a:t>
                      </a:r>
                      <a:endParaRPr lang="en-US" dirty="0"/>
                    </a:p>
                  </a:txBody>
                  <a:tcPr anchor="ctr"/>
                </a:tc>
                <a:tc>
                  <a:txBody>
                    <a:bodyPr/>
                    <a:lstStyle/>
                    <a:p>
                      <a:r>
                        <a:rPr lang="en-US" dirty="0" smtClean="0"/>
                        <a:t>3773</a:t>
                      </a:r>
                      <a:endParaRPr lang="en-US" dirty="0"/>
                    </a:p>
                  </a:txBody>
                  <a:tcPr anchor="ctr"/>
                </a:tc>
                <a:tc>
                  <a:txBody>
                    <a:bodyPr/>
                    <a:lstStyle/>
                    <a:p>
                      <a:r>
                        <a:rPr lang="en-US" sz="1800" b="0" i="0" kern="1200" dirty="0" smtClean="0">
                          <a:solidFill>
                            <a:schemeClr val="dk1"/>
                          </a:solidFill>
                          <a:latin typeface="+mn-lt"/>
                          <a:ea typeface="+mn-ea"/>
                          <a:cs typeface="+mn-cs"/>
                        </a:rPr>
                        <a:t>Incorrect CDRL 79 </a:t>
                      </a:r>
                      <a:r>
                        <a:rPr lang="en-US" sz="1800" b="0" i="0" kern="1200" dirty="0" err="1" smtClean="0">
                          <a:solidFill>
                            <a:schemeClr val="dk1"/>
                          </a:solidFill>
                          <a:latin typeface="+mn-lt"/>
                          <a:ea typeface="+mn-ea"/>
                          <a:cs typeface="+mn-cs"/>
                        </a:rPr>
                        <a:t>resampling</a:t>
                      </a:r>
                      <a:r>
                        <a:rPr lang="en-US" sz="1800" b="0" i="0" kern="1200" dirty="0" smtClean="0">
                          <a:solidFill>
                            <a:schemeClr val="dk1"/>
                          </a:solidFill>
                          <a:latin typeface="+mn-lt"/>
                          <a:ea typeface="+mn-ea"/>
                          <a:cs typeface="+mn-cs"/>
                        </a:rPr>
                        <a:t> kernel implementation</a:t>
                      </a:r>
                      <a:endParaRPr lang="en-US" dirty="0"/>
                    </a:p>
                  </a:txBody>
                  <a:tcPr anchor="ctr"/>
                </a:tc>
                <a:tc>
                  <a:txBody>
                    <a:bodyPr/>
                    <a:lstStyle/>
                    <a:p>
                      <a:r>
                        <a:rPr lang="en-US" dirty="0" smtClean="0"/>
                        <a:t>AART</a:t>
                      </a:r>
                      <a:endParaRPr lang="en-US" dirty="0"/>
                    </a:p>
                  </a:txBody>
                  <a:tcPr anchor="ctr"/>
                </a:tc>
                <a:tc>
                  <a:txBody>
                    <a:bodyPr/>
                    <a:lstStyle/>
                    <a:p>
                      <a:r>
                        <a:rPr lang="en-US" dirty="0" smtClean="0"/>
                        <a:t>DO.05.00.00</a:t>
                      </a:r>
                      <a:endParaRPr lang="en-US" dirty="0"/>
                    </a:p>
                  </a:txBody>
                  <a:tcPr anchor="ctr"/>
                </a:tc>
              </a:tr>
              <a:tr h="370840">
                <a:tc>
                  <a:txBody>
                    <a:bodyPr/>
                    <a:lstStyle/>
                    <a:p>
                      <a:r>
                        <a:rPr lang="en-US" dirty="0" smtClean="0"/>
                        <a:t>208</a:t>
                      </a:r>
                      <a:endParaRPr lang="en-US" dirty="0"/>
                    </a:p>
                  </a:txBody>
                  <a:tcPr anchor="ctr"/>
                </a:tc>
                <a:tc>
                  <a:txBody>
                    <a:bodyPr/>
                    <a:lstStyle/>
                    <a:p>
                      <a:r>
                        <a:rPr lang="en-US" dirty="0" smtClean="0"/>
                        <a:t>3824</a:t>
                      </a:r>
                      <a:endParaRPr lang="en-US" dirty="0"/>
                    </a:p>
                  </a:txBody>
                  <a:tcPr anchor="ctr"/>
                </a:tc>
                <a:tc>
                  <a:txBody>
                    <a:bodyPr/>
                    <a:lstStyle/>
                    <a:p>
                      <a:r>
                        <a:rPr lang="en-US" dirty="0" smtClean="0"/>
                        <a:t>Band 12 striping</a:t>
                      </a:r>
                      <a:endParaRPr lang="en-US" dirty="0">
                        <a:solidFill>
                          <a:srgbClr val="FF0000"/>
                        </a:solidFill>
                      </a:endParaRPr>
                    </a:p>
                  </a:txBody>
                  <a:tcPr anchor="ctr"/>
                </a:tc>
                <a:tc>
                  <a:txBody>
                    <a:bodyPr/>
                    <a:lstStyle/>
                    <a:p>
                      <a:r>
                        <a:rPr lang="en-US" dirty="0" smtClean="0"/>
                        <a:t>CWG</a:t>
                      </a:r>
                      <a:endParaRPr lang="en-US" dirty="0"/>
                    </a:p>
                  </a:txBody>
                  <a:tcPr anchor="ctr"/>
                </a:tc>
                <a:tc>
                  <a:txBody>
                    <a:bodyPr/>
                    <a:lstStyle/>
                    <a:p>
                      <a:r>
                        <a:rPr lang="en-US" dirty="0" smtClean="0"/>
                        <a:t>DO.04.03.01</a:t>
                      </a:r>
                      <a:endParaRPr lang="en-US" dirty="0"/>
                    </a:p>
                  </a:txBody>
                  <a:tcPr anchor="ctr"/>
                </a:tc>
              </a:tr>
              <a:tr h="370840">
                <a:tc>
                  <a:txBody>
                    <a:bodyPr/>
                    <a:lstStyle/>
                    <a:p>
                      <a:r>
                        <a:rPr lang="en-US" dirty="0" smtClean="0"/>
                        <a:t>209</a:t>
                      </a:r>
                      <a:endParaRPr lang="en-US" dirty="0"/>
                    </a:p>
                  </a:txBody>
                  <a:tcPr anchor="ctr"/>
                </a:tc>
                <a:tc>
                  <a:txBody>
                    <a:bodyPr/>
                    <a:lstStyle/>
                    <a:p>
                      <a:r>
                        <a:rPr lang="en-US" dirty="0" smtClean="0"/>
                        <a:t>3831</a:t>
                      </a:r>
                      <a:endParaRPr lang="en-US" dirty="0"/>
                    </a:p>
                  </a:txBody>
                  <a:tcPr anchor="ctr"/>
                </a:tc>
                <a:tc>
                  <a:txBody>
                    <a:bodyPr/>
                    <a:lstStyle/>
                    <a:p>
                      <a:r>
                        <a:rPr lang="en-US" sz="1800" b="0" i="0" kern="1200" dirty="0" smtClean="0">
                          <a:solidFill>
                            <a:schemeClr val="dk1"/>
                          </a:solidFill>
                          <a:latin typeface="+mn-lt"/>
                          <a:ea typeface="+mn-ea"/>
                          <a:cs typeface="+mn-cs"/>
                        </a:rPr>
                        <a:t>ABI thermal channel space view anomalies</a:t>
                      </a:r>
                      <a:endParaRPr lang="en-US" dirty="0"/>
                    </a:p>
                  </a:txBody>
                  <a:tcPr anchor="ctr"/>
                </a:tc>
                <a:tc>
                  <a:txBody>
                    <a:bodyPr/>
                    <a:lstStyle/>
                    <a:p>
                      <a:r>
                        <a:rPr lang="en-US" dirty="0" smtClean="0"/>
                        <a:t>CWG</a:t>
                      </a:r>
                      <a:endParaRPr lang="en-US" dirty="0"/>
                    </a:p>
                  </a:txBody>
                  <a:tcPr anchor="ctr"/>
                </a:tc>
                <a:tc>
                  <a:txBody>
                    <a:bodyPr/>
                    <a:lstStyle/>
                    <a:p>
                      <a:r>
                        <a:rPr lang="en-US" dirty="0" smtClean="0"/>
                        <a:t>WR In-analysis</a:t>
                      </a:r>
                      <a:endParaRPr lang="en-US" dirty="0"/>
                    </a:p>
                  </a:txBody>
                  <a:tcPr anchor="ctr"/>
                </a:tc>
              </a:tr>
              <a:tr h="370840">
                <a:tc>
                  <a:txBody>
                    <a:bodyPr/>
                    <a:lstStyle/>
                    <a:p>
                      <a:r>
                        <a:rPr lang="en-US" dirty="0" smtClean="0"/>
                        <a:t>226</a:t>
                      </a:r>
                      <a:endParaRPr lang="en-US" dirty="0"/>
                    </a:p>
                  </a:txBody>
                  <a:tcPr anchor="ctr"/>
                </a:tc>
                <a:tc>
                  <a:txBody>
                    <a:bodyPr/>
                    <a:lstStyle/>
                    <a:p>
                      <a:r>
                        <a:rPr lang="en-US" dirty="0" smtClean="0"/>
                        <a:t>4016</a:t>
                      </a:r>
                      <a:endParaRPr lang="en-US" dirty="0"/>
                    </a:p>
                  </a:txBody>
                  <a:tcPr anchor="ctr"/>
                </a:tc>
                <a:tc>
                  <a:txBody>
                    <a:bodyPr/>
                    <a:lstStyle/>
                    <a:p>
                      <a:r>
                        <a:rPr lang="en-US" sz="1800" b="0" i="0" kern="1200" dirty="0" smtClean="0">
                          <a:solidFill>
                            <a:schemeClr val="dk1"/>
                          </a:solidFill>
                          <a:latin typeface="+mn-lt"/>
                          <a:ea typeface="+mn-ea"/>
                          <a:cs typeface="+mn-cs"/>
                        </a:rPr>
                        <a:t>Swapped order of solar diffuser K-coefficients</a:t>
                      </a:r>
                      <a:endParaRPr lang="en-US" dirty="0"/>
                    </a:p>
                  </a:txBody>
                  <a:tcPr anchor="ctr"/>
                </a:tc>
                <a:tc>
                  <a:txBody>
                    <a:bodyPr/>
                    <a:lstStyle/>
                    <a:p>
                      <a:r>
                        <a:rPr lang="en-US" dirty="0" smtClean="0"/>
                        <a:t>AART</a:t>
                      </a:r>
                      <a:endParaRPr lang="en-US" dirty="0"/>
                    </a:p>
                  </a:txBody>
                  <a:tcPr anchor="ctr"/>
                </a:tc>
                <a:tc>
                  <a:txBody>
                    <a:bodyPr/>
                    <a:lstStyle/>
                    <a:p>
                      <a:r>
                        <a:rPr lang="en-US" dirty="0" smtClean="0"/>
                        <a:t>OCCR Fix and DO.05.00 BL</a:t>
                      </a:r>
                      <a:endParaRPr lang="en-US" dirty="0"/>
                    </a:p>
                  </a:txBody>
                  <a:tcPr anchor="ctr"/>
                </a:tc>
              </a:tr>
              <a:tr h="370840">
                <a:tc>
                  <a:txBody>
                    <a:bodyPr/>
                    <a:lstStyle/>
                    <a:p>
                      <a:r>
                        <a:rPr lang="en-US" dirty="0" smtClean="0"/>
                        <a:t>254</a:t>
                      </a:r>
                      <a:endParaRPr lang="en-US" dirty="0"/>
                    </a:p>
                  </a:txBody>
                  <a:tcPr anchor="ctr"/>
                </a:tc>
                <a:tc>
                  <a:txBody>
                    <a:bodyPr/>
                    <a:lstStyle/>
                    <a:p>
                      <a:endParaRPr lang="en-US"/>
                    </a:p>
                  </a:txBody>
                  <a:tcPr anchor="ctr"/>
                </a:tc>
                <a:tc>
                  <a:txBody>
                    <a:bodyPr/>
                    <a:lstStyle/>
                    <a:p>
                      <a:r>
                        <a:rPr lang="en-US" sz="1800" b="0" i="0" kern="1200" dirty="0" smtClean="0">
                          <a:solidFill>
                            <a:schemeClr val="dk1"/>
                          </a:solidFill>
                          <a:latin typeface="+mn-lt"/>
                          <a:ea typeface="+mn-ea"/>
                          <a:cs typeface="+mn-cs"/>
                        </a:rPr>
                        <a:t>Positive radiance bias (9%) in ABI B02</a:t>
                      </a:r>
                      <a:endParaRPr lang="en-US" dirty="0"/>
                    </a:p>
                  </a:txBody>
                  <a:tcPr anchor="ctr"/>
                </a:tc>
                <a:tc>
                  <a:txBody>
                    <a:bodyPr/>
                    <a:lstStyle/>
                    <a:p>
                      <a:r>
                        <a:rPr lang="en-US" dirty="0" smtClean="0"/>
                        <a:t>CWG</a:t>
                      </a:r>
                      <a:endParaRPr lang="en-US" dirty="0"/>
                    </a:p>
                  </a:txBody>
                  <a:tcPr anchor="ctr"/>
                </a:tc>
                <a:tc>
                  <a:txBody>
                    <a:bodyPr/>
                    <a:lstStyle/>
                    <a:p>
                      <a:r>
                        <a:rPr lang="en-US" dirty="0" smtClean="0"/>
                        <a:t>Update 1JUL17</a:t>
                      </a:r>
                      <a:endParaRPr lang="en-US" dirty="0"/>
                    </a:p>
                  </a:txBody>
                  <a:tcPr anchor="ctr"/>
                </a:tc>
              </a:tr>
              <a:tr h="370840">
                <a:tc>
                  <a:txBody>
                    <a:bodyPr/>
                    <a:lstStyle/>
                    <a:p>
                      <a:r>
                        <a:rPr lang="en-US" dirty="0" smtClean="0"/>
                        <a:t>288</a:t>
                      </a:r>
                      <a:endParaRPr lang="en-US" dirty="0"/>
                    </a:p>
                  </a:txBody>
                  <a:tcPr anchor="ctr"/>
                </a:tc>
                <a:tc>
                  <a:txBody>
                    <a:bodyPr/>
                    <a:lstStyle/>
                    <a:p>
                      <a:endParaRPr lang="en-US" dirty="0"/>
                    </a:p>
                  </a:txBody>
                  <a:tcPr anchor="ctr"/>
                </a:tc>
                <a:tc>
                  <a:txBody>
                    <a:bodyPr/>
                    <a:lstStyle/>
                    <a:p>
                      <a:r>
                        <a:rPr lang="fr-FR" sz="1800" b="0" i="0" kern="1200" dirty="0" smtClean="0">
                          <a:solidFill>
                            <a:schemeClr val="dk1"/>
                          </a:solidFill>
                          <a:latin typeface="+mn-lt"/>
                          <a:ea typeface="+mn-ea"/>
                          <a:cs typeface="+mn-cs"/>
                        </a:rPr>
                        <a:t>ABI-Mode3 CONUS thermal IR radiance variation</a:t>
                      </a:r>
                      <a:endParaRPr lang="en-US" dirty="0"/>
                    </a:p>
                  </a:txBody>
                  <a:tcPr anchor="ctr"/>
                </a:tc>
                <a:tc>
                  <a:txBody>
                    <a:bodyPr/>
                    <a:lstStyle/>
                    <a:p>
                      <a:r>
                        <a:rPr lang="en-US" dirty="0" smtClean="0"/>
                        <a:t>CWG</a:t>
                      </a:r>
                      <a:endParaRPr lang="en-US" dirty="0"/>
                    </a:p>
                  </a:txBody>
                  <a:tcPr anchor="ctr"/>
                </a:tc>
                <a:tc>
                  <a:txBody>
                    <a:bodyPr/>
                    <a:lstStyle/>
                    <a:p>
                      <a:r>
                        <a:rPr lang="en-US" dirty="0" smtClean="0"/>
                        <a:t>Update 1JUL17</a:t>
                      </a:r>
                      <a:endParaRPr lang="en-US" dirty="0"/>
                    </a:p>
                  </a:txBody>
                  <a:tcPr anchor="ctr"/>
                </a:tc>
              </a:tr>
              <a:tr h="370840">
                <a:tc>
                  <a:txBody>
                    <a:bodyPr/>
                    <a:lstStyle/>
                    <a:p>
                      <a:r>
                        <a:rPr lang="en-US" dirty="0" smtClean="0"/>
                        <a:t>289</a:t>
                      </a:r>
                      <a:endParaRPr lang="en-US" dirty="0"/>
                    </a:p>
                  </a:txBody>
                  <a:tcPr anchor="ctr"/>
                </a:tc>
                <a:tc>
                  <a:txBody>
                    <a:bodyPr/>
                    <a:lstStyle/>
                    <a:p>
                      <a:r>
                        <a:rPr lang="en-US" dirty="0" smtClean="0"/>
                        <a:t>4005</a:t>
                      </a:r>
                      <a:endParaRPr lang="en-US" dirty="0"/>
                    </a:p>
                  </a:txBody>
                  <a:tcPr anchor="ctr"/>
                </a:tc>
                <a:tc>
                  <a:txBody>
                    <a:bodyPr/>
                    <a:lstStyle/>
                    <a:p>
                      <a:r>
                        <a:rPr lang="en-US" dirty="0" smtClean="0"/>
                        <a:t>Band02</a:t>
                      </a:r>
                      <a:r>
                        <a:rPr lang="en-US" baseline="0" dirty="0" smtClean="0"/>
                        <a:t> striping</a:t>
                      </a:r>
                      <a:endParaRPr lang="en-US" dirty="0"/>
                    </a:p>
                  </a:txBody>
                  <a:tcPr anchor="ctr"/>
                </a:tc>
                <a:tc>
                  <a:txBody>
                    <a:bodyPr/>
                    <a:lstStyle/>
                    <a:p>
                      <a:r>
                        <a:rPr lang="en-US" dirty="0" smtClean="0"/>
                        <a:t>CWG</a:t>
                      </a:r>
                      <a:endParaRPr lang="en-US" dirty="0"/>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DO.05.00.01</a:t>
                      </a:r>
                      <a:endParaRPr lang="en-US" dirty="0" smtClean="0"/>
                    </a:p>
                  </a:txBody>
                  <a:tcPr anchor="ctr"/>
                </a:tc>
              </a:tr>
              <a:tr h="370840">
                <a:tc>
                  <a:txBody>
                    <a:bodyPr/>
                    <a:lstStyle/>
                    <a:p>
                      <a:r>
                        <a:rPr lang="en-US" dirty="0" smtClean="0"/>
                        <a:t>290</a:t>
                      </a:r>
                      <a:endParaRPr lang="en-US" dirty="0"/>
                    </a:p>
                  </a:txBody>
                  <a:tcPr anchor="ctr"/>
                </a:tc>
                <a:tc>
                  <a:txBody>
                    <a:bodyPr/>
                    <a:lstStyle/>
                    <a:p>
                      <a:r>
                        <a:rPr lang="en-US" dirty="0" smtClean="0"/>
                        <a:t>2710</a:t>
                      </a:r>
                      <a:endParaRPr lang="en-US" dirty="0"/>
                    </a:p>
                  </a:txBody>
                  <a:tcPr anchor="ctr"/>
                </a:tc>
                <a:tc>
                  <a:txBody>
                    <a:bodyPr/>
                    <a:lstStyle/>
                    <a:p>
                      <a:r>
                        <a:rPr lang="en-US" sz="1800" b="0" i="0" kern="1200" dirty="0" smtClean="0">
                          <a:solidFill>
                            <a:schemeClr val="dk1"/>
                          </a:solidFill>
                          <a:latin typeface="+mn-lt"/>
                          <a:ea typeface="+mn-ea"/>
                          <a:cs typeface="+mn-cs"/>
                        </a:rPr>
                        <a:t>ABI solar cal time deviates from best opportunity</a:t>
                      </a:r>
                      <a:endParaRPr lang="en-US" dirty="0"/>
                    </a:p>
                  </a:txBody>
                  <a:tcPr anchor="ctr"/>
                </a:tc>
                <a:tc>
                  <a:txBody>
                    <a:bodyPr/>
                    <a:lstStyle/>
                    <a:p>
                      <a:r>
                        <a:rPr lang="en-US" dirty="0" smtClean="0"/>
                        <a:t>AART</a:t>
                      </a:r>
                      <a:endParaRPr lang="en-US" dirty="0"/>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Hold until </a:t>
                      </a:r>
                      <a:r>
                        <a:rPr lang="en-US" dirty="0" smtClean="0"/>
                        <a:t>post-MM.05.00</a:t>
                      </a:r>
                      <a:r>
                        <a:rPr lang="en-US" baseline="0" dirty="0" smtClean="0"/>
                        <a:t> test</a:t>
                      </a:r>
                      <a:endParaRPr lang="en-US" dirty="0" smtClean="0"/>
                    </a:p>
                  </a:txBody>
                  <a:tcPr anchor="ctr"/>
                </a:tc>
              </a:tr>
              <a:tr h="370840">
                <a:tc>
                  <a:txBody>
                    <a:bodyPr/>
                    <a:lstStyle/>
                    <a:p>
                      <a:r>
                        <a:rPr lang="en-US" dirty="0" smtClean="0"/>
                        <a:t>299</a:t>
                      </a:r>
                      <a:endParaRPr lang="en-US" dirty="0"/>
                    </a:p>
                  </a:txBody>
                  <a:tcPr anchor="ctr"/>
                </a:tc>
                <a:tc>
                  <a:txBody>
                    <a:bodyPr/>
                    <a:lstStyle/>
                    <a:p>
                      <a:endParaRPr lang="en-US"/>
                    </a:p>
                  </a:txBody>
                  <a:tcPr anchor="ctr"/>
                </a:tc>
                <a:tc>
                  <a:txBody>
                    <a:bodyPr/>
                    <a:lstStyle/>
                    <a:p>
                      <a:r>
                        <a:rPr lang="en-US" dirty="0" smtClean="0"/>
                        <a:t>Cold bias around Fire</a:t>
                      </a:r>
                      <a:endParaRPr lang="en-US" dirty="0"/>
                    </a:p>
                  </a:txBody>
                  <a:tcPr anchor="ctr"/>
                </a:tc>
                <a:tc>
                  <a:txBody>
                    <a:bodyPr/>
                    <a:lstStyle/>
                    <a:p>
                      <a:r>
                        <a:rPr lang="en-US" dirty="0" smtClean="0"/>
                        <a:t>CWG</a:t>
                      </a:r>
                      <a:endParaRPr lang="en-US" dirty="0"/>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Update 1JUL17</a:t>
                      </a:r>
                    </a:p>
                  </a:txBody>
                  <a:tcPr anchor="ctr"/>
                </a:tc>
              </a:tr>
              <a:tr h="370840">
                <a:tc>
                  <a:txBody>
                    <a:bodyPr/>
                    <a:lstStyle/>
                    <a:p>
                      <a:r>
                        <a:rPr lang="en-US" dirty="0" smtClean="0"/>
                        <a:t>301</a:t>
                      </a:r>
                      <a:endParaRPr lang="en-US" dirty="0"/>
                    </a:p>
                  </a:txBody>
                  <a:tcPr anchor="ctr"/>
                </a:tc>
                <a:tc>
                  <a:txBody>
                    <a:bodyPr/>
                    <a:lstStyle/>
                    <a:p>
                      <a:endParaRPr lang="en-US"/>
                    </a:p>
                  </a:txBody>
                  <a:tcPr anchor="ctr"/>
                </a:tc>
                <a:tc>
                  <a:txBody>
                    <a:bodyPr/>
                    <a:lstStyle/>
                    <a:p>
                      <a:r>
                        <a:rPr lang="en-US" sz="1800" b="0" i="0" kern="1200" dirty="0" smtClean="0">
                          <a:solidFill>
                            <a:schemeClr val="dk1"/>
                          </a:solidFill>
                          <a:latin typeface="+mn-lt"/>
                          <a:ea typeface="+mn-ea"/>
                          <a:cs typeface="+mn-cs"/>
                        </a:rPr>
                        <a:t>Discontinuity of 4% in Channel 2 gain</a:t>
                      </a:r>
                      <a:endParaRPr lang="en-US" dirty="0"/>
                    </a:p>
                  </a:txBody>
                  <a:tcPr anchor="ctr"/>
                </a:tc>
                <a:tc>
                  <a:txBody>
                    <a:bodyPr/>
                    <a:lstStyle/>
                    <a:p>
                      <a:r>
                        <a:rPr lang="en-US" dirty="0" smtClean="0"/>
                        <a:t>CWG</a:t>
                      </a:r>
                      <a:endParaRPr lang="en-US" dirty="0"/>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Update 1JUL17</a:t>
                      </a:r>
                    </a:p>
                  </a:txBody>
                  <a:tcPr anchor="ctr"/>
                </a:tc>
              </a:tr>
            </a:tbl>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1599862" y="76200"/>
            <a:ext cx="5961300" cy="853799"/>
          </a:xfrm>
          <a:prstGeom prst="rect">
            <a:avLst/>
          </a:prstGeom>
          <a:noFill/>
          <a:ln>
            <a:noFill/>
          </a:ln>
        </p:spPr>
        <p:txBody>
          <a:bodyPr lIns="91425" tIns="91425" rIns="91425" bIns="91425" anchor="ctr" anchorCtr="0">
            <a:noAutofit/>
          </a:bodyPr>
          <a:lstStyle/>
          <a:p>
            <a:pPr lvl="0" algn="ctr">
              <a:buSzPct val="25000"/>
            </a:pPr>
            <a:r>
              <a:rPr lang="en" dirty="0" smtClean="0"/>
              <a:t>Impacting </a:t>
            </a:r>
            <a:r>
              <a:rPr lang="en" sz="2800" b="0" i="0" u="none" strike="noStrike" cap="none" dirty="0" smtClean="0">
                <a:solidFill>
                  <a:srgbClr val="FFFFFF"/>
                </a:solidFill>
                <a:latin typeface="Arial"/>
                <a:ea typeface="Arial"/>
                <a:cs typeface="Arial"/>
                <a:sym typeface="Arial"/>
              </a:rPr>
              <a:t>Radiometric Calibration ADRs/WRs Page (</a:t>
            </a:r>
            <a:r>
              <a:rPr lang="en-US" sz="2800" b="0" i="0" u="none" strike="noStrike" cap="none" dirty="0" smtClean="0">
                <a:solidFill>
                  <a:srgbClr val="FFFFFF"/>
                </a:solidFill>
                <a:latin typeface="Arial"/>
                <a:ea typeface="Arial"/>
                <a:cs typeface="Arial"/>
                <a:sym typeface="Arial"/>
              </a:rPr>
              <a:t>2</a:t>
            </a:r>
            <a:r>
              <a:rPr lang="en" sz="2800" b="0" i="0" u="none" strike="noStrike" cap="none" dirty="0" smtClean="0">
                <a:solidFill>
                  <a:srgbClr val="FFFFFF"/>
                </a:solidFill>
                <a:latin typeface="Arial"/>
                <a:ea typeface="Arial"/>
                <a:cs typeface="Arial"/>
                <a:sym typeface="Arial"/>
              </a:rPr>
              <a:t> of </a:t>
            </a:r>
            <a:r>
              <a:rPr lang="en-US" sz="2800" b="0" i="0" u="none" strike="noStrike" cap="none" dirty="0" smtClean="0">
                <a:solidFill>
                  <a:srgbClr val="FFFFFF"/>
                </a:solidFill>
                <a:latin typeface="Arial"/>
                <a:ea typeface="Arial"/>
                <a:cs typeface="Arial"/>
                <a:sym typeface="Arial"/>
              </a:rPr>
              <a:t>2</a:t>
            </a:r>
            <a:r>
              <a:rPr lang="en" sz="2800" b="0" i="0" u="none" strike="noStrike" cap="none" dirty="0" smtClean="0">
                <a:solidFill>
                  <a:srgbClr val="FFFFFF"/>
                </a:solidFill>
                <a:latin typeface="Arial"/>
                <a:ea typeface="Arial"/>
                <a:cs typeface="Arial"/>
                <a:sym typeface="Arial"/>
              </a:rPr>
              <a:t>)</a:t>
            </a:r>
            <a:endParaRPr lang="en" sz="2800" b="0" i="0" u="none" strike="noStrike" cap="none" dirty="0">
              <a:solidFill>
                <a:srgbClr val="FFFFFF"/>
              </a:solidFill>
              <a:latin typeface="Arial"/>
              <a:ea typeface="Arial"/>
              <a:cs typeface="Arial"/>
              <a:sym typeface="Arial"/>
            </a:endParaRPr>
          </a:p>
        </p:txBody>
      </p:sp>
      <p:sp>
        <p:nvSpPr>
          <p:cNvPr id="201" name="Shape 201"/>
          <p:cNvSpPr txBox="1">
            <a:spLocks noGrp="1"/>
          </p:cNvSpPr>
          <p:nvPr>
            <p:ph type="sldNum" idx="12"/>
          </p:nvPr>
        </p:nvSpPr>
        <p:spPr>
          <a:xfrm>
            <a:off x="8472457" y="6217621"/>
            <a:ext cx="548699" cy="52469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lt1"/>
              </a:buClr>
              <a:buSzPct val="25000"/>
              <a:buFont typeface="Arial"/>
              <a:buNone/>
            </a:pPr>
            <a:fld id="{00000000-1234-1234-1234-123412341234}" type="slidenum">
              <a:rPr lang="en" sz="1400" b="0" i="0" u="none" strike="noStrike" cap="none">
                <a:solidFill>
                  <a:schemeClr val="lt1"/>
                </a:solidFill>
                <a:latin typeface="Arial"/>
                <a:ea typeface="Arial"/>
                <a:cs typeface="Arial"/>
                <a:sym typeface="Arial"/>
              </a:rPr>
              <a:pPr marL="0" marR="0" lvl="0" indent="0" algn="l" rtl="0">
                <a:lnSpc>
                  <a:spcPct val="100000"/>
                </a:lnSpc>
                <a:spcBef>
                  <a:spcPts val="0"/>
                </a:spcBef>
                <a:spcAft>
                  <a:spcPts val="0"/>
                </a:spcAft>
                <a:buClr>
                  <a:schemeClr val="lt1"/>
                </a:buClr>
                <a:buSzPct val="25000"/>
                <a:buFont typeface="Arial"/>
                <a:buNone/>
              </a:pPr>
              <a:t>32</a:t>
            </a:fld>
            <a:endParaRPr lang="en" sz="1400" b="0" i="0" u="none" strike="noStrike" cap="none">
              <a:solidFill>
                <a:schemeClr val="lt1"/>
              </a:solidFill>
              <a:latin typeface="Arial"/>
              <a:ea typeface="Arial"/>
              <a:cs typeface="Arial"/>
              <a:sym typeface="Arial"/>
            </a:endParaRPr>
          </a:p>
        </p:txBody>
      </p:sp>
      <p:graphicFrame>
        <p:nvGraphicFramePr>
          <p:cNvPr id="5" name="Table 4"/>
          <p:cNvGraphicFramePr>
            <a:graphicFrameLocks noGrp="1"/>
          </p:cNvGraphicFramePr>
          <p:nvPr>
            <p:extLst>
              <p:ext uri="{D42A27DB-BD31-4B8C-83A1-F6EECF244321}">
                <p14:modId xmlns:p14="http://schemas.microsoft.com/office/powerpoint/2010/main" val="1034296856"/>
              </p:ext>
            </p:extLst>
          </p:nvPr>
        </p:nvGraphicFramePr>
        <p:xfrm>
          <a:off x="228600" y="1143000"/>
          <a:ext cx="8763000" cy="2722880"/>
        </p:xfrm>
        <a:graphic>
          <a:graphicData uri="http://schemas.openxmlformats.org/drawingml/2006/table">
            <a:tbl>
              <a:tblPr firstRow="1" bandRow="1">
                <a:tableStyleId>{5C22544A-7EE6-4342-B048-85BDC9FD1C3A}</a:tableStyleId>
              </a:tblPr>
              <a:tblGrid>
                <a:gridCol w="838200"/>
                <a:gridCol w="685800"/>
                <a:gridCol w="4648200"/>
                <a:gridCol w="838200"/>
                <a:gridCol w="1752600"/>
              </a:tblGrid>
              <a:tr h="370840">
                <a:tc>
                  <a:txBody>
                    <a:bodyPr/>
                    <a:lstStyle/>
                    <a:p>
                      <a:r>
                        <a:rPr lang="en-US" sz="2000" dirty="0" smtClean="0"/>
                        <a:t>ADR#</a:t>
                      </a:r>
                      <a:endParaRPr lang="en-US" sz="2000" dirty="0"/>
                    </a:p>
                  </a:txBody>
                  <a:tcPr anchor="ctr"/>
                </a:tc>
                <a:tc>
                  <a:txBody>
                    <a:bodyPr/>
                    <a:lstStyle/>
                    <a:p>
                      <a:r>
                        <a:rPr lang="en-US" sz="2000" dirty="0" smtClean="0"/>
                        <a:t>WR#</a:t>
                      </a:r>
                      <a:endParaRPr lang="en-US" sz="2000" dirty="0"/>
                    </a:p>
                  </a:txBody>
                  <a:tcPr anchor="ctr"/>
                </a:tc>
                <a:tc>
                  <a:txBody>
                    <a:bodyPr/>
                    <a:lstStyle/>
                    <a:p>
                      <a:r>
                        <a:rPr lang="en-US" sz="2000" dirty="0" smtClean="0"/>
                        <a:t>Short Description</a:t>
                      </a:r>
                      <a:endParaRPr lang="en-US" sz="2000" dirty="0"/>
                    </a:p>
                  </a:txBody>
                  <a:tcPr anchor="ctr"/>
                </a:tc>
                <a:tc>
                  <a:txBody>
                    <a:bodyPr/>
                    <a:lstStyle/>
                    <a:p>
                      <a:r>
                        <a:rPr lang="en-US" sz="2000" dirty="0" smtClean="0"/>
                        <a:t>Status</a:t>
                      </a:r>
                      <a:endParaRPr lang="en-US" sz="2000" dirty="0"/>
                    </a:p>
                  </a:txBody>
                  <a:tcPr anchor="ctr"/>
                </a:tc>
                <a:tc>
                  <a:txBody>
                    <a:bodyPr/>
                    <a:lstStyle/>
                    <a:p>
                      <a:r>
                        <a:rPr lang="en-US" sz="2000" dirty="0" smtClean="0"/>
                        <a:t>Expected Closure</a:t>
                      </a:r>
                      <a:endParaRPr lang="en-US" sz="2000" dirty="0"/>
                    </a:p>
                  </a:txBody>
                  <a:tcPr anchor="ctr"/>
                </a:tc>
              </a:tr>
              <a:tr h="370840">
                <a:tc>
                  <a:txBody>
                    <a:bodyPr/>
                    <a:lstStyle/>
                    <a:p>
                      <a:r>
                        <a:rPr lang="en-US" dirty="0" smtClean="0"/>
                        <a:t>331</a:t>
                      </a:r>
                      <a:endParaRPr lang="en-US" dirty="0"/>
                    </a:p>
                  </a:txBody>
                  <a:tcPr anchor="ctr"/>
                </a:tc>
                <a:tc>
                  <a:txBody>
                    <a:bodyPr/>
                    <a:lstStyle/>
                    <a:p>
                      <a:endParaRPr lang="en-US"/>
                    </a:p>
                  </a:txBody>
                  <a:tcPr anchor="ctr"/>
                </a:tc>
                <a:tc>
                  <a:txBody>
                    <a:bodyPr/>
                    <a:lstStyle/>
                    <a:p>
                      <a:r>
                        <a:rPr lang="en-US" sz="1800" b="0" i="0" kern="1200" dirty="0" smtClean="0">
                          <a:solidFill>
                            <a:schemeClr val="dk1"/>
                          </a:solidFill>
                          <a:latin typeface="+mn-lt"/>
                          <a:ea typeface="+mn-ea"/>
                          <a:cs typeface="+mn-cs"/>
                        </a:rPr>
                        <a:t>Clipped or missing ABI moon images</a:t>
                      </a:r>
                      <a:endParaRPr lang="en-US" dirty="0"/>
                    </a:p>
                  </a:txBody>
                  <a:tcPr anchor="ctr"/>
                </a:tc>
                <a:tc>
                  <a:txBody>
                    <a:bodyPr/>
                    <a:lstStyle/>
                    <a:p>
                      <a:r>
                        <a:rPr lang="en-US" dirty="0" smtClean="0"/>
                        <a:t>CWG</a:t>
                      </a:r>
                      <a:endParaRPr lang="en-US" dirty="0"/>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Revisit 19JUN17</a:t>
                      </a:r>
                      <a:endParaRPr lang="en-US" dirty="0" smtClean="0"/>
                    </a:p>
                  </a:txBody>
                  <a:tcPr anchor="ctr"/>
                </a:tc>
              </a:tr>
              <a:tr h="370840">
                <a:tc>
                  <a:txBody>
                    <a:bodyPr/>
                    <a:lstStyle/>
                    <a:p>
                      <a:r>
                        <a:rPr lang="en-US" dirty="0" smtClean="0"/>
                        <a:t>343</a:t>
                      </a:r>
                      <a:endParaRPr lang="en-US" dirty="0"/>
                    </a:p>
                  </a:txBody>
                  <a:tcPr anchor="ctr"/>
                </a:tc>
                <a:tc>
                  <a:txBody>
                    <a:bodyPr/>
                    <a:lstStyle/>
                    <a:p>
                      <a:r>
                        <a:rPr lang="en-US" dirty="0" smtClean="0"/>
                        <a:t>4564</a:t>
                      </a:r>
                      <a:endParaRPr lang="en-US" dirty="0"/>
                    </a:p>
                  </a:txBody>
                  <a:tcPr anchor="ctr"/>
                </a:tc>
                <a:tc>
                  <a:txBody>
                    <a:bodyPr/>
                    <a:lstStyle/>
                    <a:p>
                      <a:r>
                        <a:rPr lang="en-US" sz="1800" b="0" i="0" kern="1200" dirty="0" smtClean="0">
                          <a:solidFill>
                            <a:schemeClr val="dk1"/>
                          </a:solidFill>
                          <a:latin typeface="+mn-lt"/>
                          <a:ea typeface="+mn-ea"/>
                          <a:cs typeface="+mn-cs"/>
                        </a:rPr>
                        <a:t>Incorrect "t" </a:t>
                      </a:r>
                      <a:r>
                        <a:rPr lang="en-US" sz="1800" b="0" i="0" kern="1200" dirty="0" smtClean="0">
                          <a:solidFill>
                            <a:schemeClr val="dk1"/>
                          </a:solidFill>
                          <a:latin typeface="+mn-lt"/>
                          <a:ea typeface="+mn-ea"/>
                          <a:cs typeface="+mn-cs"/>
                        </a:rPr>
                        <a:t>(time</a:t>
                      </a:r>
                      <a:r>
                        <a:rPr lang="en-US" sz="1800" b="0" i="0" kern="1200" baseline="0" dirty="0" smtClean="0">
                          <a:solidFill>
                            <a:schemeClr val="dk1"/>
                          </a:solidFill>
                          <a:latin typeface="+mn-lt"/>
                          <a:ea typeface="+mn-ea"/>
                          <a:cs typeface="+mn-cs"/>
                        </a:rPr>
                        <a:t> variable) </a:t>
                      </a:r>
                      <a:r>
                        <a:rPr lang="en-US" sz="1800" b="0" i="0" kern="1200" dirty="0" smtClean="0">
                          <a:solidFill>
                            <a:schemeClr val="dk1"/>
                          </a:solidFill>
                          <a:latin typeface="+mn-lt"/>
                          <a:ea typeface="+mn-ea"/>
                          <a:cs typeface="+mn-cs"/>
                        </a:rPr>
                        <a:t>values </a:t>
                      </a:r>
                      <a:r>
                        <a:rPr lang="en-US" sz="1800" b="0" i="0" kern="1200" dirty="0" smtClean="0">
                          <a:solidFill>
                            <a:schemeClr val="dk1"/>
                          </a:solidFill>
                          <a:latin typeface="+mn-lt"/>
                          <a:ea typeface="+mn-ea"/>
                          <a:cs typeface="+mn-cs"/>
                        </a:rPr>
                        <a:t>in Lunar L1alpha B02 files</a:t>
                      </a:r>
                      <a:endParaRPr lang="en-US" dirty="0"/>
                    </a:p>
                  </a:txBody>
                  <a:tcPr anchor="ctr"/>
                </a:tc>
                <a:tc>
                  <a:txBody>
                    <a:bodyPr/>
                    <a:lstStyle/>
                    <a:p>
                      <a:r>
                        <a:rPr lang="en-US" dirty="0" smtClean="0"/>
                        <a:t>AART</a:t>
                      </a:r>
                      <a:endParaRPr lang="en-US" dirty="0"/>
                    </a:p>
                  </a:txBody>
                  <a:tcPr anchor="ctr"/>
                </a:tc>
                <a:tc>
                  <a:txBody>
                    <a:bodyPr/>
                    <a:lstStyle/>
                    <a:p>
                      <a:r>
                        <a:rPr lang="en-US" dirty="0" smtClean="0"/>
                        <a:t>WR In-analysis</a:t>
                      </a:r>
                      <a:endParaRPr lang="en-US" dirty="0"/>
                    </a:p>
                  </a:txBody>
                  <a:tcPr anchor="ctr"/>
                </a:tc>
              </a:tr>
              <a:tr h="370840">
                <a:tc>
                  <a:txBody>
                    <a:bodyPr/>
                    <a:lstStyle/>
                    <a:p>
                      <a:pPr algn="l"/>
                      <a:r>
                        <a:rPr lang="en-US" dirty="0" smtClean="0"/>
                        <a:t>360</a:t>
                      </a:r>
                      <a:endParaRPr lang="en-US" dirty="0"/>
                    </a:p>
                  </a:txBody>
                  <a:tcPr anchor="ctr"/>
                </a:tc>
                <a:tc>
                  <a:txBody>
                    <a:bodyPr/>
                    <a:lstStyle/>
                    <a:p>
                      <a:pPr algn="l"/>
                      <a:r>
                        <a:rPr lang="en-US" dirty="0" smtClean="0"/>
                        <a:t>4602</a:t>
                      </a:r>
                      <a:endParaRPr lang="en-US" dirty="0"/>
                    </a:p>
                  </a:txBody>
                  <a:tcPr anchor="ctr"/>
                </a:tc>
                <a:tc>
                  <a:txBody>
                    <a:bodyPr/>
                    <a:lstStyle/>
                    <a:p>
                      <a:pPr algn="l"/>
                      <a:r>
                        <a:rPr lang="en-US" sz="1800" b="0" i="0" kern="1200" dirty="0" smtClean="0">
                          <a:solidFill>
                            <a:schemeClr val="dk1"/>
                          </a:solidFill>
                          <a:latin typeface="+mn-lt"/>
                          <a:ea typeface="+mn-ea"/>
                          <a:cs typeface="+mn-cs"/>
                        </a:rPr>
                        <a:t>ABI CDRL-0079-2F calibration data books PFM</a:t>
                      </a:r>
                      <a:endParaRPr lang="en-US" dirty="0">
                        <a:solidFill>
                          <a:srgbClr val="FF0000"/>
                        </a:solidFill>
                      </a:endParaRPr>
                    </a:p>
                  </a:txBody>
                  <a:tcPr anchor="ctr"/>
                </a:tc>
                <a:tc>
                  <a:txBody>
                    <a:bodyPr/>
                    <a:lstStyle/>
                    <a:p>
                      <a:pPr algn="l"/>
                      <a:r>
                        <a:rPr lang="en-US" dirty="0" smtClean="0"/>
                        <a:t>AART</a:t>
                      </a:r>
                      <a:endParaRPr lang="en-US" dirty="0"/>
                    </a:p>
                  </a:txBody>
                  <a:tcPr anchor="ctr"/>
                </a:tc>
                <a:tc>
                  <a:txBody>
                    <a:bodyPr/>
                    <a:lstStyle/>
                    <a:p>
                      <a:pPr algn="l"/>
                      <a:r>
                        <a:rPr lang="en-US" dirty="0" smtClean="0"/>
                        <a:t>LUTs</a:t>
                      </a:r>
                      <a:r>
                        <a:rPr lang="en-US" baseline="0" dirty="0" smtClean="0"/>
                        <a:t> delivered 24MAY17</a:t>
                      </a:r>
                      <a:endParaRPr lang="en-US" dirty="0"/>
                    </a:p>
                  </a:txBody>
                  <a:tcPr anchor="ctr"/>
                </a:tc>
              </a:tr>
              <a:tr h="370840">
                <a:tc>
                  <a:txBody>
                    <a:bodyPr/>
                    <a:lstStyle/>
                    <a:p>
                      <a:r>
                        <a:rPr lang="en-US" dirty="0" smtClean="0"/>
                        <a:t>362</a:t>
                      </a:r>
                      <a:endParaRPr lang="en-US" dirty="0"/>
                    </a:p>
                  </a:txBody>
                  <a:tcPr anchor="ctr"/>
                </a:tc>
                <a:tc>
                  <a:txBody>
                    <a:bodyPr/>
                    <a:lstStyle/>
                    <a:p>
                      <a:endParaRPr lang="en-US" dirty="0"/>
                    </a:p>
                  </a:txBody>
                  <a:tcPr anchor="ctr"/>
                </a:tc>
                <a:tc>
                  <a:txBody>
                    <a:bodyPr/>
                    <a:lstStyle/>
                    <a:p>
                      <a:r>
                        <a:rPr lang="en-US" sz="1800" b="0" i="0" kern="1200" dirty="0" smtClean="0">
                          <a:solidFill>
                            <a:schemeClr val="dk1"/>
                          </a:solidFill>
                          <a:latin typeface="+mn-lt"/>
                          <a:ea typeface="+mn-ea"/>
                          <a:cs typeface="+mn-cs"/>
                        </a:rPr>
                        <a:t>Band-07 striping</a:t>
                      </a:r>
                      <a:endParaRPr lang="en-US" dirty="0"/>
                    </a:p>
                  </a:txBody>
                  <a:tcPr anchor="ctr"/>
                </a:tc>
                <a:tc>
                  <a:txBody>
                    <a:bodyPr/>
                    <a:lstStyle/>
                    <a:p>
                      <a:r>
                        <a:rPr lang="en-US" dirty="0" smtClean="0"/>
                        <a:t>AART</a:t>
                      </a:r>
                      <a:endParaRPr lang="en-US" dirty="0"/>
                    </a:p>
                  </a:txBody>
                  <a:tcPr anchor="ctr"/>
                </a:tc>
                <a:tc>
                  <a:txBody>
                    <a:bodyPr/>
                    <a:lstStyle/>
                    <a:p>
                      <a:r>
                        <a:rPr lang="en-US" dirty="0" smtClean="0"/>
                        <a:t>Revisit 6JUN17</a:t>
                      </a:r>
                      <a:endParaRPr lang="en-US" dirty="0"/>
                    </a:p>
                  </a:txBody>
                  <a:tcPr anchor="ctr"/>
                </a:tc>
              </a:tr>
            </a:tbl>
          </a:graphicData>
        </a:graphic>
      </p:graphicFrame>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1599862" y="76200"/>
            <a:ext cx="5961300" cy="8537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en" sz="2800" b="0" i="0" u="none" strike="noStrike" cap="none" dirty="0" smtClean="0">
                <a:solidFill>
                  <a:srgbClr val="FFFFFF"/>
                </a:solidFill>
                <a:latin typeface="Arial"/>
                <a:ea typeface="Arial"/>
                <a:cs typeface="Arial"/>
                <a:sym typeface="Arial"/>
              </a:rPr>
              <a:t>ARD-208: Band-12 Striping</a:t>
            </a:r>
            <a:endParaRPr lang="en" sz="2800" b="0" i="0" u="none" strike="noStrike" cap="none" dirty="0">
              <a:solidFill>
                <a:srgbClr val="FFFFFF"/>
              </a:solidFill>
              <a:latin typeface="Arial"/>
              <a:ea typeface="Arial"/>
              <a:cs typeface="Arial"/>
              <a:sym typeface="Arial"/>
            </a:endParaRPr>
          </a:p>
        </p:txBody>
      </p:sp>
      <p:sp>
        <p:nvSpPr>
          <p:cNvPr id="201" name="Shape 201"/>
          <p:cNvSpPr txBox="1">
            <a:spLocks noGrp="1"/>
          </p:cNvSpPr>
          <p:nvPr>
            <p:ph type="sldNum" idx="12"/>
          </p:nvPr>
        </p:nvSpPr>
        <p:spPr>
          <a:xfrm>
            <a:off x="8472457" y="6217621"/>
            <a:ext cx="548699" cy="52469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lt1"/>
              </a:buClr>
              <a:buSzPct val="25000"/>
              <a:buFont typeface="Arial"/>
              <a:buNone/>
            </a:pPr>
            <a:fld id="{00000000-1234-1234-1234-123412341234}" type="slidenum">
              <a:rPr lang="en" sz="1400" b="0" i="0" u="none" strike="noStrike" cap="none">
                <a:solidFill>
                  <a:schemeClr val="lt1"/>
                </a:solidFill>
                <a:latin typeface="Arial"/>
                <a:ea typeface="Arial"/>
                <a:cs typeface="Arial"/>
                <a:sym typeface="Arial"/>
              </a:rPr>
              <a:pPr marL="0" marR="0" lvl="0" indent="0" algn="l" rtl="0">
                <a:lnSpc>
                  <a:spcPct val="100000"/>
                </a:lnSpc>
                <a:spcBef>
                  <a:spcPts val="0"/>
                </a:spcBef>
                <a:spcAft>
                  <a:spcPts val="0"/>
                </a:spcAft>
                <a:buClr>
                  <a:schemeClr val="lt1"/>
                </a:buClr>
                <a:buSzPct val="25000"/>
                <a:buFont typeface="Arial"/>
                <a:buNone/>
              </a:pPr>
              <a:t>33</a:t>
            </a:fld>
            <a:endParaRPr lang="en" sz="1400" b="0" i="0" u="none" strike="noStrike" cap="none">
              <a:solidFill>
                <a:schemeClr val="lt1"/>
              </a:solidFill>
              <a:latin typeface="Arial"/>
              <a:ea typeface="Arial"/>
              <a:cs typeface="Arial"/>
              <a:sym typeface="Arial"/>
            </a:endParaRPr>
          </a:p>
        </p:txBody>
      </p:sp>
      <p:sp>
        <p:nvSpPr>
          <p:cNvPr id="18" name="TextBox 17"/>
          <p:cNvSpPr txBox="1"/>
          <p:nvPr/>
        </p:nvSpPr>
        <p:spPr>
          <a:xfrm>
            <a:off x="4724400" y="1295400"/>
            <a:ext cx="3792705" cy="369332"/>
          </a:xfrm>
          <a:prstGeom prst="rect">
            <a:avLst/>
          </a:prstGeom>
          <a:noFill/>
          <a:ln>
            <a:solidFill>
              <a:srgbClr val="FF0000"/>
            </a:solidFill>
          </a:ln>
        </p:spPr>
        <p:txBody>
          <a:bodyPr wrap="none" rtlCol="0">
            <a:spAutoFit/>
          </a:bodyPr>
          <a:lstStyle/>
          <a:p>
            <a:r>
              <a:rPr lang="en-US" dirty="0" smtClean="0">
                <a:solidFill>
                  <a:srgbClr val="FF0000"/>
                </a:solidFill>
              </a:rPr>
              <a:t>L1alpha offline cal - GS coefficients</a:t>
            </a:r>
            <a:endParaRPr lang="en-US" dirty="0">
              <a:solidFill>
                <a:srgbClr val="FF0000"/>
              </a:solidFill>
            </a:endParaRPr>
          </a:p>
        </p:txBody>
      </p:sp>
      <p:pic>
        <p:nvPicPr>
          <p:cNvPr id="19" name="Picture 18" descr="b12_l1b.jpg"/>
          <p:cNvPicPr>
            <a:picLocks noChangeAspect="1"/>
          </p:cNvPicPr>
          <p:nvPr/>
        </p:nvPicPr>
        <p:blipFill>
          <a:blip r:embed="rId3" cstate="print"/>
          <a:stretch>
            <a:fillRect/>
          </a:stretch>
        </p:blipFill>
        <p:spPr>
          <a:xfrm>
            <a:off x="1" y="1676400"/>
            <a:ext cx="4495800" cy="4648200"/>
          </a:xfrm>
          <a:prstGeom prst="rect">
            <a:avLst/>
          </a:prstGeom>
        </p:spPr>
      </p:pic>
      <p:grpSp>
        <p:nvGrpSpPr>
          <p:cNvPr id="2" name="Group 19"/>
          <p:cNvGrpSpPr/>
          <p:nvPr/>
        </p:nvGrpSpPr>
        <p:grpSpPr>
          <a:xfrm>
            <a:off x="4648200" y="1676400"/>
            <a:ext cx="4495800" cy="4648200"/>
            <a:chOff x="0" y="2057400"/>
            <a:chExt cx="4669436" cy="4800600"/>
          </a:xfrm>
        </p:grpSpPr>
        <p:pic>
          <p:nvPicPr>
            <p:cNvPr id="21" name="Picture 20" descr="b12_gs.jpg"/>
            <p:cNvPicPr>
              <a:picLocks noChangeAspect="1"/>
            </p:cNvPicPr>
            <p:nvPr/>
          </p:nvPicPr>
          <p:blipFill>
            <a:blip r:embed="rId4" cstate="print"/>
            <a:stretch>
              <a:fillRect/>
            </a:stretch>
          </p:blipFill>
          <p:spPr>
            <a:xfrm>
              <a:off x="0" y="2057400"/>
              <a:ext cx="4669436" cy="4800600"/>
            </a:xfrm>
            <a:prstGeom prst="rect">
              <a:avLst/>
            </a:prstGeom>
          </p:spPr>
        </p:pic>
        <p:sp>
          <p:nvSpPr>
            <p:cNvPr id="22" name="TextBox 21"/>
            <p:cNvSpPr txBox="1"/>
            <p:nvPr/>
          </p:nvSpPr>
          <p:spPr>
            <a:xfrm>
              <a:off x="152400" y="3124200"/>
              <a:ext cx="864339" cy="369332"/>
            </a:xfrm>
            <a:prstGeom prst="rect">
              <a:avLst/>
            </a:prstGeom>
            <a:noFill/>
          </p:spPr>
          <p:txBody>
            <a:bodyPr wrap="none" rtlCol="0">
              <a:spAutoFit/>
            </a:bodyPr>
            <a:lstStyle/>
            <a:p>
              <a:r>
                <a:rPr lang="en-US" dirty="0" smtClean="0"/>
                <a:t>D#234</a:t>
              </a:r>
              <a:endParaRPr lang="en-US" dirty="0"/>
            </a:p>
          </p:txBody>
        </p:sp>
      </p:grpSp>
      <p:sp>
        <p:nvSpPr>
          <p:cNvPr id="23" name="TextBox 22"/>
          <p:cNvSpPr txBox="1"/>
          <p:nvPr/>
        </p:nvSpPr>
        <p:spPr>
          <a:xfrm>
            <a:off x="0" y="1295400"/>
            <a:ext cx="2685351" cy="369332"/>
          </a:xfrm>
          <a:prstGeom prst="rect">
            <a:avLst/>
          </a:prstGeom>
          <a:noFill/>
          <a:ln>
            <a:solidFill>
              <a:srgbClr val="FF0000"/>
            </a:solidFill>
          </a:ln>
        </p:spPr>
        <p:txBody>
          <a:bodyPr wrap="none" rtlCol="0">
            <a:spAutoFit/>
          </a:bodyPr>
          <a:lstStyle/>
          <a:p>
            <a:r>
              <a:rPr lang="en-US" dirty="0" smtClean="0">
                <a:solidFill>
                  <a:srgbClr val="FF0000"/>
                </a:solidFill>
              </a:rPr>
              <a:t>L1b Jan 15 2017 16:47Z</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1599862" y="76200"/>
            <a:ext cx="5961300" cy="990600"/>
          </a:xfrm>
          <a:prstGeom prst="rect">
            <a:avLst/>
          </a:prstGeom>
          <a:noFill/>
          <a:ln>
            <a:noFill/>
          </a:ln>
        </p:spPr>
        <p:txBody>
          <a:bodyPr lIns="91425" tIns="91425" rIns="91425" bIns="91425" anchor="ctr" anchorCtr="0">
            <a:noAutofit/>
          </a:bodyPr>
          <a:lstStyle/>
          <a:p>
            <a:pPr algn="ctr">
              <a:buSzPct val="25000"/>
            </a:pPr>
            <a:r>
              <a:rPr lang="en" sz="2800" b="0" i="0" u="none" strike="noStrike" cap="none" dirty="0" smtClean="0">
                <a:solidFill>
                  <a:srgbClr val="FFFFFF"/>
                </a:solidFill>
                <a:latin typeface="Arial"/>
                <a:ea typeface="Arial"/>
                <a:cs typeface="Arial"/>
                <a:sym typeface="Arial"/>
              </a:rPr>
              <a:t>ADR-209 </a:t>
            </a:r>
            <a:r>
              <a:rPr lang="en-US" dirty="0" smtClean="0">
                <a:solidFill>
                  <a:schemeClr val="bg1"/>
                </a:solidFill>
              </a:rPr>
              <a:t>ABI Thermal Channel Space View Anomalies</a:t>
            </a:r>
            <a:endParaRPr lang="en" sz="2800" b="0" i="0" u="none" strike="noStrike" cap="none" dirty="0">
              <a:solidFill>
                <a:schemeClr val="bg1"/>
              </a:solidFill>
              <a:latin typeface="Arial"/>
              <a:ea typeface="Arial"/>
              <a:cs typeface="Arial"/>
              <a:sym typeface="Arial"/>
            </a:endParaRPr>
          </a:p>
        </p:txBody>
      </p:sp>
      <p:sp>
        <p:nvSpPr>
          <p:cNvPr id="201" name="Shape 201"/>
          <p:cNvSpPr txBox="1">
            <a:spLocks noGrp="1"/>
          </p:cNvSpPr>
          <p:nvPr>
            <p:ph type="sldNum" idx="12"/>
          </p:nvPr>
        </p:nvSpPr>
        <p:spPr>
          <a:xfrm>
            <a:off x="8548657" y="3626821"/>
            <a:ext cx="548699" cy="52469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lt1"/>
              </a:buClr>
              <a:buSzPct val="25000"/>
              <a:buFont typeface="Arial"/>
              <a:buNone/>
            </a:pPr>
            <a:fld id="{00000000-1234-1234-1234-123412341234}" type="slidenum">
              <a:rPr lang="en" sz="1400" b="0" i="0" u="none" strike="noStrike" cap="none">
                <a:solidFill>
                  <a:schemeClr val="lt1"/>
                </a:solidFill>
                <a:latin typeface="Arial"/>
                <a:ea typeface="Arial"/>
                <a:cs typeface="Arial"/>
                <a:sym typeface="Arial"/>
              </a:rPr>
              <a:pPr marL="0" marR="0" lvl="0" indent="0" algn="l" rtl="0">
                <a:lnSpc>
                  <a:spcPct val="100000"/>
                </a:lnSpc>
                <a:spcBef>
                  <a:spcPts val="0"/>
                </a:spcBef>
                <a:spcAft>
                  <a:spcPts val="0"/>
                </a:spcAft>
                <a:buClr>
                  <a:schemeClr val="lt1"/>
                </a:buClr>
                <a:buSzPct val="25000"/>
                <a:buFont typeface="Arial"/>
                <a:buNone/>
              </a:pPr>
              <a:t>34</a:t>
            </a:fld>
            <a:endParaRPr lang="en" sz="1400" b="0" i="0" u="none" strike="noStrike" cap="none">
              <a:solidFill>
                <a:schemeClr val="lt1"/>
              </a:solidFill>
              <a:latin typeface="Arial"/>
              <a:ea typeface="Arial"/>
              <a:cs typeface="Arial"/>
              <a:sym typeface="Arial"/>
            </a:endParaRPr>
          </a:p>
        </p:txBody>
      </p:sp>
      <p:sp>
        <p:nvSpPr>
          <p:cNvPr id="11" name="Slide Number Placeholder 3"/>
          <p:cNvSpPr txBox="1">
            <a:spLocks/>
          </p:cNvSpPr>
          <p:nvPr/>
        </p:nvSpPr>
        <p:spPr>
          <a:xfrm>
            <a:off x="8488363" y="3733800"/>
            <a:ext cx="655637" cy="46037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A684DD1-2060-4C6F-916F-C43C2951B649}" type="slidenum">
              <a:rPr kumimoji="0" lang="en-GB" sz="1800" b="0" i="0" u="none" strike="noStrike" kern="1200" cap="none" spc="0" normalizeH="0" baseline="0" noProof="0" smtClean="0">
                <a:ln>
                  <a:noFill/>
                </a:ln>
                <a:solidFill>
                  <a:schemeClr val="tx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GB" sz="1800" b="0" i="0" u="none" strike="noStrike" kern="1200" cap="none" spc="0" normalizeH="0" baseline="0" noProof="0" dirty="0">
              <a:ln>
                <a:noFill/>
              </a:ln>
              <a:solidFill>
                <a:schemeClr val="tx1"/>
              </a:solidFill>
              <a:effectLst/>
              <a:uLnTx/>
              <a:uFillTx/>
              <a:latin typeface="+mn-lt"/>
              <a:ea typeface="+mn-ea"/>
              <a:cs typeface="+mn-cs"/>
            </a:endParaRPr>
          </a:p>
        </p:txBody>
      </p:sp>
      <p:graphicFrame>
        <p:nvGraphicFramePr>
          <p:cNvPr id="12" name="Object 11"/>
          <p:cNvGraphicFramePr>
            <a:graphicFrameLocks noChangeAspect="1"/>
          </p:cNvGraphicFramePr>
          <p:nvPr/>
        </p:nvGraphicFramePr>
        <p:xfrm>
          <a:off x="4514850" y="4464050"/>
          <a:ext cx="114300" cy="215900"/>
        </p:xfrm>
        <a:graphic>
          <a:graphicData uri="http://schemas.openxmlformats.org/presentationml/2006/ole">
            <mc:AlternateContent xmlns:mc="http://schemas.openxmlformats.org/markup-compatibility/2006">
              <mc:Choice xmlns:v="urn:schemas-microsoft-com:vml" Requires="v">
                <p:oleObj spid="_x0000_s25609" name="Equation" r:id="rId4" imgW="113956" imgH="215801" progId="Equation.3">
                  <p:embed/>
                </p:oleObj>
              </mc:Choice>
              <mc:Fallback>
                <p:oleObj name="Equation" r:id="rId4" imgW="113956" imgH="215801"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4464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3" name="Picture 12" descr="plot_gain_b12_d257_12-0.jpg"/>
          <p:cNvPicPr>
            <a:picLocks noChangeAspect="1"/>
          </p:cNvPicPr>
          <p:nvPr/>
        </p:nvPicPr>
        <p:blipFill>
          <a:blip r:embed="rId6" cstate="print"/>
          <a:srcRect b="49260"/>
          <a:stretch>
            <a:fillRect/>
          </a:stretch>
        </p:blipFill>
        <p:spPr>
          <a:xfrm>
            <a:off x="1955800" y="2133600"/>
            <a:ext cx="7188200" cy="1524000"/>
          </a:xfrm>
          <a:prstGeom prst="rect">
            <a:avLst/>
          </a:prstGeom>
        </p:spPr>
      </p:pic>
      <p:pic>
        <p:nvPicPr>
          <p:cNvPr id="14" name="Picture 13" descr="plot_gain_b12_d257_12-1.jpg"/>
          <p:cNvPicPr>
            <a:picLocks noChangeAspect="1"/>
          </p:cNvPicPr>
          <p:nvPr/>
        </p:nvPicPr>
        <p:blipFill>
          <a:blip r:embed="rId7" cstate="print"/>
          <a:srcRect t="50000"/>
          <a:stretch>
            <a:fillRect/>
          </a:stretch>
        </p:blipFill>
        <p:spPr>
          <a:xfrm>
            <a:off x="1955800" y="3733800"/>
            <a:ext cx="7188200" cy="1447800"/>
          </a:xfrm>
          <a:prstGeom prst="rect">
            <a:avLst/>
          </a:prstGeom>
        </p:spPr>
      </p:pic>
      <p:sp>
        <p:nvSpPr>
          <p:cNvPr id="15" name="TextBox 14"/>
          <p:cNvSpPr txBox="1"/>
          <p:nvPr/>
        </p:nvSpPr>
        <p:spPr>
          <a:xfrm>
            <a:off x="4775200" y="2895600"/>
            <a:ext cx="3371436" cy="369332"/>
          </a:xfrm>
          <a:prstGeom prst="rect">
            <a:avLst/>
          </a:prstGeom>
          <a:noFill/>
        </p:spPr>
        <p:txBody>
          <a:bodyPr wrap="none" rtlCol="0">
            <a:spAutoFit/>
          </a:bodyPr>
          <a:lstStyle/>
          <a:p>
            <a:r>
              <a:rPr lang="en-US" dirty="0" smtClean="0">
                <a:solidFill>
                  <a:srgbClr val="FF0000"/>
                </a:solidFill>
              </a:rPr>
              <a:t>“</a:t>
            </a:r>
            <a:r>
              <a:rPr lang="en-US" dirty="0" err="1" smtClean="0">
                <a:solidFill>
                  <a:srgbClr val="FF0000"/>
                </a:solidFill>
              </a:rPr>
              <a:t>spacelook_mean</a:t>
            </a:r>
            <a:r>
              <a:rPr lang="en-US" dirty="0" smtClean="0">
                <a:solidFill>
                  <a:srgbClr val="FF0000"/>
                </a:solidFill>
              </a:rPr>
              <a:t>”= 3573.4688</a:t>
            </a:r>
            <a:endParaRPr lang="en-US" dirty="0">
              <a:solidFill>
                <a:srgbClr val="FF0000"/>
              </a:solidFill>
            </a:endParaRPr>
          </a:p>
        </p:txBody>
      </p:sp>
      <p:sp>
        <p:nvSpPr>
          <p:cNvPr id="17" name="TextBox 16"/>
          <p:cNvSpPr txBox="1"/>
          <p:nvPr/>
        </p:nvSpPr>
        <p:spPr>
          <a:xfrm>
            <a:off x="6070600" y="4191000"/>
            <a:ext cx="774571" cy="369332"/>
          </a:xfrm>
          <a:prstGeom prst="rect">
            <a:avLst/>
          </a:prstGeom>
          <a:noFill/>
        </p:spPr>
        <p:txBody>
          <a:bodyPr wrap="none" rtlCol="0">
            <a:spAutoFit/>
          </a:bodyPr>
          <a:lstStyle/>
          <a:p>
            <a:r>
              <a:rPr lang="en-US" dirty="0" smtClean="0">
                <a:solidFill>
                  <a:srgbClr val="FF0000"/>
                </a:solidFill>
              </a:rPr>
              <a:t>“gain”</a:t>
            </a:r>
            <a:endParaRPr lang="en-US" dirty="0">
              <a:solidFill>
                <a:srgbClr val="FF0000"/>
              </a:solidFill>
            </a:endParaRPr>
          </a:p>
        </p:txBody>
      </p:sp>
      <p:cxnSp>
        <p:nvCxnSpPr>
          <p:cNvPr id="20" name="Straight Arrow Connector 19"/>
          <p:cNvCxnSpPr/>
          <p:nvPr/>
        </p:nvCxnSpPr>
        <p:spPr bwMode="auto">
          <a:xfrm flipV="1">
            <a:off x="7543800" y="2438400"/>
            <a:ext cx="304800" cy="304800"/>
          </a:xfrm>
          <a:prstGeom prst="straightConnector1">
            <a:avLst/>
          </a:prstGeom>
          <a:solidFill>
            <a:srgbClr val="00B8FF"/>
          </a:solidFill>
          <a:ln w="9525" cap="flat" cmpd="sng" algn="ctr">
            <a:solidFill>
              <a:srgbClr val="FF0000"/>
            </a:solidFill>
            <a:prstDash val="solid"/>
            <a:round/>
            <a:headEnd type="none" w="med" len="med"/>
            <a:tailEnd type="arrow"/>
          </a:ln>
          <a:effectLst/>
        </p:spPr>
      </p:cxnSp>
      <p:sp>
        <p:nvSpPr>
          <p:cNvPr id="25" name="TextBox 24"/>
          <p:cNvSpPr txBox="1"/>
          <p:nvPr/>
        </p:nvSpPr>
        <p:spPr>
          <a:xfrm>
            <a:off x="-1" y="2514600"/>
            <a:ext cx="2133601" cy="2308324"/>
          </a:xfrm>
          <a:prstGeom prst="rect">
            <a:avLst/>
          </a:prstGeom>
          <a:noFill/>
        </p:spPr>
        <p:txBody>
          <a:bodyPr wrap="square" rtlCol="0">
            <a:spAutoFit/>
          </a:bodyPr>
          <a:lstStyle/>
          <a:p>
            <a:r>
              <a:rPr lang="en-US" dirty="0" smtClean="0">
                <a:solidFill>
                  <a:schemeClr val="bg1"/>
                </a:solidFill>
              </a:rPr>
              <a:t>“</a:t>
            </a:r>
            <a:r>
              <a:rPr lang="en-US" dirty="0" err="1" smtClean="0">
                <a:solidFill>
                  <a:schemeClr val="bg1"/>
                </a:solidFill>
              </a:rPr>
              <a:t>Spacelook_mean</a:t>
            </a:r>
            <a:r>
              <a:rPr lang="en-US" dirty="0" smtClean="0">
                <a:solidFill>
                  <a:schemeClr val="bg1"/>
                </a:solidFill>
              </a:rPr>
              <a:t>” anomaly on Jan 17 creates a gain anomaly for all detectors of all thermal channels of over 5% for some channels</a:t>
            </a:r>
          </a:p>
        </p:txBody>
      </p:sp>
      <p:cxnSp>
        <p:nvCxnSpPr>
          <p:cNvPr id="26" name="Straight Arrow Connector 25"/>
          <p:cNvCxnSpPr/>
          <p:nvPr/>
        </p:nvCxnSpPr>
        <p:spPr bwMode="auto">
          <a:xfrm flipV="1">
            <a:off x="1981200" y="2667000"/>
            <a:ext cx="2057400" cy="457200"/>
          </a:xfrm>
          <a:prstGeom prst="straightConnector1">
            <a:avLst/>
          </a:prstGeom>
          <a:solidFill>
            <a:srgbClr val="00B8FF"/>
          </a:solidFill>
          <a:ln w="9525" cap="flat" cmpd="sng" algn="ctr">
            <a:solidFill>
              <a:schemeClr val="tx1"/>
            </a:solidFill>
            <a:prstDash val="solid"/>
            <a:round/>
            <a:headEnd type="none" w="med" len="med"/>
            <a:tailEnd type="arrow"/>
          </a:ln>
          <a:effectLst/>
        </p:spPr>
      </p:cxnSp>
      <p:cxnSp>
        <p:nvCxnSpPr>
          <p:cNvPr id="27" name="Straight Arrow Connector 26"/>
          <p:cNvCxnSpPr/>
          <p:nvPr/>
        </p:nvCxnSpPr>
        <p:spPr bwMode="auto">
          <a:xfrm>
            <a:off x="1981200" y="3200400"/>
            <a:ext cx="2057400" cy="762000"/>
          </a:xfrm>
          <a:prstGeom prst="straightConnector1">
            <a:avLst/>
          </a:prstGeom>
          <a:solidFill>
            <a:srgbClr val="00B8FF"/>
          </a:solidFill>
          <a:ln w="9525" cap="flat" cmpd="sng" algn="ctr">
            <a:solidFill>
              <a:schemeClr val="tx1"/>
            </a:solidFill>
            <a:prstDash val="solid"/>
            <a:round/>
            <a:headEnd type="none" w="med" len="med"/>
            <a:tailEnd type="arrow"/>
          </a:ln>
          <a:effectLst/>
        </p:spPr>
      </p:cxn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1599862" y="76200"/>
            <a:ext cx="5961300" cy="853799"/>
          </a:xfrm>
          <a:prstGeom prst="rect">
            <a:avLst/>
          </a:prstGeom>
          <a:noFill/>
          <a:ln>
            <a:noFill/>
          </a:ln>
        </p:spPr>
        <p:txBody>
          <a:bodyPr lIns="91425" tIns="91425" rIns="91425" bIns="91425" anchor="ctr" anchorCtr="0">
            <a:noAutofit/>
          </a:bodyPr>
          <a:lstStyle/>
          <a:p>
            <a:pPr algn="ctr">
              <a:buSzPct val="25000"/>
            </a:pPr>
            <a:r>
              <a:rPr lang="en" sz="2800" b="0" i="0" u="none" strike="noStrike" cap="none" dirty="0" smtClean="0">
                <a:solidFill>
                  <a:srgbClr val="FFFFFF"/>
                </a:solidFill>
                <a:latin typeface="Arial"/>
                <a:ea typeface="Arial"/>
                <a:cs typeface="Arial"/>
                <a:sym typeface="Arial"/>
              </a:rPr>
              <a:t>ADR-254 </a:t>
            </a:r>
            <a:r>
              <a:rPr lang="en-US" dirty="0" smtClean="0"/>
              <a:t>Positive Radiance Bias (9%) in ABI B02</a:t>
            </a:r>
            <a:endParaRPr lang="en" sz="2800" b="0" i="0" u="none" strike="noStrike" cap="none" dirty="0">
              <a:solidFill>
                <a:srgbClr val="FFFFFF"/>
              </a:solidFill>
              <a:latin typeface="Arial"/>
              <a:ea typeface="Arial"/>
              <a:cs typeface="Arial"/>
              <a:sym typeface="Arial"/>
            </a:endParaRPr>
          </a:p>
        </p:txBody>
      </p:sp>
      <p:sp>
        <p:nvSpPr>
          <p:cNvPr id="201" name="Shape 201"/>
          <p:cNvSpPr txBox="1">
            <a:spLocks noGrp="1"/>
          </p:cNvSpPr>
          <p:nvPr>
            <p:ph type="sldNum" idx="12"/>
          </p:nvPr>
        </p:nvSpPr>
        <p:spPr>
          <a:xfrm>
            <a:off x="8472457" y="6217621"/>
            <a:ext cx="548699" cy="52469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lt1"/>
              </a:buClr>
              <a:buSzPct val="25000"/>
              <a:buFont typeface="Arial"/>
              <a:buNone/>
            </a:pPr>
            <a:fld id="{00000000-1234-1234-1234-123412341234}" type="slidenum">
              <a:rPr lang="en" sz="1400" b="0" i="0" u="none" strike="noStrike" cap="none">
                <a:solidFill>
                  <a:schemeClr val="lt1"/>
                </a:solidFill>
                <a:latin typeface="Arial"/>
                <a:ea typeface="Arial"/>
                <a:cs typeface="Arial"/>
                <a:sym typeface="Arial"/>
              </a:rPr>
              <a:pPr marL="0" marR="0" lvl="0" indent="0" algn="l" rtl="0">
                <a:lnSpc>
                  <a:spcPct val="100000"/>
                </a:lnSpc>
                <a:spcBef>
                  <a:spcPts val="0"/>
                </a:spcBef>
                <a:spcAft>
                  <a:spcPts val="0"/>
                </a:spcAft>
                <a:buClr>
                  <a:schemeClr val="lt1"/>
                </a:buClr>
                <a:buSzPct val="25000"/>
                <a:buFont typeface="Arial"/>
                <a:buNone/>
              </a:pPr>
              <a:t>35</a:t>
            </a:fld>
            <a:endParaRPr lang="en" sz="1400" b="0" i="0" u="none" strike="noStrike" cap="none">
              <a:solidFill>
                <a:schemeClr val="lt1"/>
              </a:solidFill>
              <a:latin typeface="Arial"/>
              <a:ea typeface="Arial"/>
              <a:cs typeface="Arial"/>
              <a:sym typeface="Arial"/>
            </a:endParaRPr>
          </a:p>
        </p:txBody>
      </p:sp>
      <p:pic>
        <p:nvPicPr>
          <p:cNvPr id="4098" name="Picture 2"/>
          <p:cNvPicPr>
            <a:picLocks noChangeAspect="1" noChangeArrowheads="1"/>
          </p:cNvPicPr>
          <p:nvPr/>
        </p:nvPicPr>
        <p:blipFill>
          <a:blip r:embed="rId3" cstate="print"/>
          <a:srcRect/>
          <a:stretch>
            <a:fillRect/>
          </a:stretch>
        </p:blipFill>
        <p:spPr bwMode="auto">
          <a:xfrm>
            <a:off x="228600" y="2209800"/>
            <a:ext cx="3733800" cy="3200400"/>
          </a:xfrm>
          <a:prstGeom prst="rect">
            <a:avLst/>
          </a:prstGeom>
          <a:noFill/>
          <a:ln w="9525">
            <a:noFill/>
            <a:miter lim="800000"/>
            <a:headEnd/>
            <a:tailEnd/>
          </a:ln>
        </p:spPr>
      </p:pic>
      <p:sp>
        <p:nvSpPr>
          <p:cNvPr id="6" name="Rectangle 5"/>
          <p:cNvSpPr/>
          <p:nvPr/>
        </p:nvSpPr>
        <p:spPr>
          <a:xfrm>
            <a:off x="304800" y="5638800"/>
            <a:ext cx="3657600" cy="646331"/>
          </a:xfrm>
          <a:prstGeom prst="rect">
            <a:avLst/>
          </a:prstGeom>
        </p:spPr>
        <p:txBody>
          <a:bodyPr wrap="square">
            <a:spAutoFit/>
          </a:bodyPr>
          <a:lstStyle/>
          <a:p>
            <a:r>
              <a:rPr lang="en-US" dirty="0" smtClean="0">
                <a:solidFill>
                  <a:schemeClr val="bg1"/>
                </a:solidFill>
              </a:rPr>
              <a:t>ABI vs. VIIRS Collocated Reflectance Ratio (Feb 19-25, 2017)</a:t>
            </a:r>
            <a:endParaRPr lang="en-US" dirty="0">
              <a:solidFill>
                <a:schemeClr val="bg1"/>
              </a:solidFill>
            </a:endParaRPr>
          </a:p>
        </p:txBody>
      </p:sp>
      <p:pic>
        <p:nvPicPr>
          <p:cNvPr id="4099" name="Picture 3"/>
          <p:cNvPicPr>
            <a:picLocks noChangeAspect="1" noChangeArrowheads="1"/>
          </p:cNvPicPr>
          <p:nvPr/>
        </p:nvPicPr>
        <p:blipFill>
          <a:blip r:embed="rId4" cstate="print"/>
          <a:srcRect l="68047" t="41250" r="10947" b="25000"/>
          <a:stretch>
            <a:fillRect/>
          </a:stretch>
        </p:blipFill>
        <p:spPr bwMode="auto">
          <a:xfrm>
            <a:off x="4154311" y="1959735"/>
            <a:ext cx="4837289" cy="367906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1599862" y="76200"/>
            <a:ext cx="5961300" cy="853799"/>
          </a:xfrm>
          <a:prstGeom prst="rect">
            <a:avLst/>
          </a:prstGeom>
          <a:noFill/>
          <a:ln>
            <a:noFill/>
          </a:ln>
        </p:spPr>
        <p:txBody>
          <a:bodyPr lIns="91425" tIns="91425" rIns="91425" bIns="91425" anchor="ctr" anchorCtr="0">
            <a:noAutofit/>
          </a:bodyPr>
          <a:lstStyle/>
          <a:p>
            <a:pPr algn="ctr">
              <a:buSzPct val="25000"/>
            </a:pPr>
            <a:r>
              <a:rPr lang="en" sz="2800" b="0" i="0" u="none" strike="noStrike" cap="none" dirty="0" smtClean="0">
                <a:solidFill>
                  <a:srgbClr val="FFFFFF"/>
                </a:solidFill>
                <a:latin typeface="Arial"/>
                <a:ea typeface="Arial"/>
                <a:cs typeface="Arial"/>
                <a:sym typeface="Arial"/>
              </a:rPr>
              <a:t>ADR-288 </a:t>
            </a:r>
            <a:r>
              <a:rPr lang="fr-FR" dirty="0" smtClean="0">
                <a:solidFill>
                  <a:schemeClr val="bg1"/>
                </a:solidFill>
              </a:rPr>
              <a:t>ABI-Mode3 CONUS Thermal IR Radiance</a:t>
            </a:r>
            <a:endParaRPr lang="en" sz="2800" b="0" i="0" u="none" strike="noStrike" cap="none" dirty="0">
              <a:solidFill>
                <a:schemeClr val="bg1"/>
              </a:solidFill>
              <a:latin typeface="Arial"/>
              <a:ea typeface="Arial"/>
              <a:cs typeface="Arial"/>
              <a:sym typeface="Arial"/>
            </a:endParaRPr>
          </a:p>
        </p:txBody>
      </p:sp>
      <p:sp>
        <p:nvSpPr>
          <p:cNvPr id="201" name="Shape 201"/>
          <p:cNvSpPr txBox="1">
            <a:spLocks noGrp="1"/>
          </p:cNvSpPr>
          <p:nvPr>
            <p:ph type="sldNum" idx="12"/>
          </p:nvPr>
        </p:nvSpPr>
        <p:spPr>
          <a:xfrm>
            <a:off x="8472457" y="6217621"/>
            <a:ext cx="548699" cy="52469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lt1"/>
              </a:buClr>
              <a:buSzPct val="25000"/>
              <a:buFont typeface="Arial"/>
              <a:buNone/>
            </a:pPr>
            <a:fld id="{00000000-1234-1234-1234-123412341234}" type="slidenum">
              <a:rPr lang="en" sz="1400" b="0" i="0" u="none" strike="noStrike" cap="none">
                <a:solidFill>
                  <a:schemeClr val="lt1"/>
                </a:solidFill>
                <a:latin typeface="Arial"/>
                <a:ea typeface="Arial"/>
                <a:cs typeface="Arial"/>
                <a:sym typeface="Arial"/>
              </a:rPr>
              <a:pPr marL="0" marR="0" lvl="0" indent="0" algn="l" rtl="0">
                <a:lnSpc>
                  <a:spcPct val="100000"/>
                </a:lnSpc>
                <a:spcBef>
                  <a:spcPts val="0"/>
                </a:spcBef>
                <a:spcAft>
                  <a:spcPts val="0"/>
                </a:spcAft>
                <a:buClr>
                  <a:schemeClr val="lt1"/>
                </a:buClr>
                <a:buSzPct val="25000"/>
                <a:buFont typeface="Arial"/>
                <a:buNone/>
              </a:pPr>
              <a:t>36</a:t>
            </a:fld>
            <a:endParaRPr lang="en" sz="1400" b="0" i="0" u="none" strike="noStrike" cap="none">
              <a:solidFill>
                <a:schemeClr val="lt1"/>
              </a:solidFill>
              <a:latin typeface="Arial"/>
              <a:ea typeface="Arial"/>
              <a:cs typeface="Arial"/>
              <a:sym typeface="Arial"/>
            </a:endParaRPr>
          </a:p>
        </p:txBody>
      </p:sp>
      <p:sp>
        <p:nvSpPr>
          <p:cNvPr id="8" name="TextBox 7"/>
          <p:cNvSpPr txBox="1"/>
          <p:nvPr/>
        </p:nvSpPr>
        <p:spPr>
          <a:xfrm>
            <a:off x="1828800" y="1524000"/>
            <a:ext cx="5562600" cy="1077218"/>
          </a:xfrm>
          <a:prstGeom prst="rect">
            <a:avLst/>
          </a:prstGeom>
          <a:solidFill>
            <a:schemeClr val="bg1"/>
          </a:solidFill>
        </p:spPr>
        <p:txBody>
          <a:bodyPr wrap="square" rtlCol="0">
            <a:spAutoFit/>
          </a:bodyPr>
          <a:lstStyle/>
          <a:p>
            <a:pPr algn="ctr"/>
            <a:r>
              <a:rPr lang="en-US" sz="3200" dirty="0" smtClean="0">
                <a:hlinkClick r:id="rId3"/>
              </a:rPr>
              <a:t>RAMM</a:t>
            </a:r>
            <a:r>
              <a:rPr lang="en-US" sz="3200" dirty="0" smtClean="0">
                <a:solidFill>
                  <a:schemeClr val="bg1"/>
                </a:solidFill>
                <a:hlinkClick r:id="rId3"/>
              </a:rPr>
              <a:t>B Example of Periodic IR Calibration Anomaly (PICA)</a:t>
            </a:r>
            <a:endParaRPr lang="en-US" sz="3200" dirty="0">
              <a:solidFill>
                <a:schemeClr val="bg1"/>
              </a:solidFill>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1200" y="2895600"/>
            <a:ext cx="5181600" cy="3808697"/>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1599862" y="76200"/>
            <a:ext cx="5961300" cy="853799"/>
          </a:xfrm>
          <a:prstGeom prst="rect">
            <a:avLst/>
          </a:prstGeom>
          <a:noFill/>
          <a:ln>
            <a:noFill/>
          </a:ln>
        </p:spPr>
        <p:txBody>
          <a:bodyPr lIns="91425" tIns="91425" rIns="91425" bIns="91425" anchor="ctr" anchorCtr="0">
            <a:noAutofit/>
          </a:bodyPr>
          <a:lstStyle/>
          <a:p>
            <a:pPr algn="ctr">
              <a:buSzPct val="25000"/>
            </a:pPr>
            <a:r>
              <a:rPr lang="en" sz="2800" b="0" i="0" u="none" strike="noStrike" cap="none" dirty="0" smtClean="0">
                <a:solidFill>
                  <a:srgbClr val="FFFFFF"/>
                </a:solidFill>
                <a:latin typeface="Arial"/>
                <a:ea typeface="Arial"/>
                <a:cs typeface="Arial"/>
                <a:sym typeface="Arial"/>
              </a:rPr>
              <a:t>ADR-</a:t>
            </a:r>
            <a:r>
              <a:rPr lang="fr-FR" dirty="0" smtClean="0">
                <a:solidFill>
                  <a:schemeClr val="bg1"/>
                </a:solidFill>
              </a:rPr>
              <a:t>289 </a:t>
            </a:r>
            <a:r>
              <a:rPr lang="en-US" dirty="0" smtClean="0"/>
              <a:t>Band02 Striping</a:t>
            </a:r>
            <a:endParaRPr lang="en" sz="2800" b="0" i="0" u="none" strike="noStrike" cap="none" dirty="0">
              <a:solidFill>
                <a:schemeClr val="bg1"/>
              </a:solidFill>
              <a:latin typeface="Arial"/>
              <a:ea typeface="Arial"/>
              <a:cs typeface="Arial"/>
              <a:sym typeface="Arial"/>
            </a:endParaRPr>
          </a:p>
        </p:txBody>
      </p:sp>
      <p:sp>
        <p:nvSpPr>
          <p:cNvPr id="201" name="Shape 201"/>
          <p:cNvSpPr txBox="1">
            <a:spLocks noGrp="1"/>
          </p:cNvSpPr>
          <p:nvPr>
            <p:ph type="sldNum" idx="12"/>
          </p:nvPr>
        </p:nvSpPr>
        <p:spPr>
          <a:xfrm>
            <a:off x="8472457" y="6217621"/>
            <a:ext cx="548699" cy="52469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lt1"/>
              </a:buClr>
              <a:buSzPct val="25000"/>
              <a:buFont typeface="Arial"/>
              <a:buNone/>
            </a:pPr>
            <a:fld id="{00000000-1234-1234-1234-123412341234}" type="slidenum">
              <a:rPr lang="en" sz="1400" b="0" i="0" u="none" strike="noStrike" cap="none">
                <a:solidFill>
                  <a:schemeClr val="lt1"/>
                </a:solidFill>
                <a:latin typeface="Arial"/>
                <a:ea typeface="Arial"/>
                <a:cs typeface="Arial"/>
                <a:sym typeface="Arial"/>
              </a:rPr>
              <a:pPr marL="0" marR="0" lvl="0" indent="0" algn="l" rtl="0">
                <a:lnSpc>
                  <a:spcPct val="100000"/>
                </a:lnSpc>
                <a:spcBef>
                  <a:spcPts val="0"/>
                </a:spcBef>
                <a:spcAft>
                  <a:spcPts val="0"/>
                </a:spcAft>
                <a:buClr>
                  <a:schemeClr val="lt1"/>
                </a:buClr>
                <a:buSzPct val="25000"/>
                <a:buFont typeface="Arial"/>
                <a:buNone/>
              </a:pPr>
              <a:t>37</a:t>
            </a:fld>
            <a:endParaRPr lang="en" sz="1400" b="0" i="0" u="none" strike="noStrike" cap="none">
              <a:solidFill>
                <a:schemeClr val="lt1"/>
              </a:solidFill>
              <a:latin typeface="Arial"/>
              <a:ea typeface="Arial"/>
              <a:cs typeface="Arial"/>
              <a:sym typeface="Aria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3600" y="1371600"/>
            <a:ext cx="6692900" cy="4724400"/>
          </a:xfrm>
          <a:prstGeom prst="rect">
            <a:avLst/>
          </a:prstGeom>
        </p:spPr>
      </p:pic>
      <p:cxnSp>
        <p:nvCxnSpPr>
          <p:cNvPr id="7" name="Straight Arrow Connector 6"/>
          <p:cNvCxnSpPr/>
          <p:nvPr/>
        </p:nvCxnSpPr>
        <p:spPr>
          <a:xfrm>
            <a:off x="2797474" y="3131583"/>
            <a:ext cx="2462" cy="544963"/>
          </a:xfrm>
          <a:prstGeom prst="straightConnector1">
            <a:avLst/>
          </a:prstGeom>
          <a:ln w="3492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483274" y="3131583"/>
            <a:ext cx="2462" cy="544963"/>
          </a:xfrm>
          <a:prstGeom prst="straightConnector1">
            <a:avLst/>
          </a:prstGeom>
          <a:ln w="349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702474" y="1607583"/>
            <a:ext cx="1780876" cy="1754326"/>
          </a:xfrm>
          <a:prstGeom prst="rect">
            <a:avLst/>
          </a:prstGeom>
          <a:noFill/>
        </p:spPr>
        <p:txBody>
          <a:bodyPr wrap="square" rtlCol="0">
            <a:spAutoFit/>
          </a:bodyPr>
          <a:lstStyle/>
          <a:p>
            <a:r>
              <a:rPr lang="en-US" dirty="0" smtClean="0">
                <a:solidFill>
                  <a:schemeClr val="bg1"/>
                </a:solidFill>
              </a:rPr>
              <a:t>Less extreme stripes do exist and can be seen most easily with relatively large </a:t>
            </a:r>
            <a:r>
              <a:rPr lang="en-US" dirty="0" err="1" smtClean="0">
                <a:solidFill>
                  <a:schemeClr val="bg1"/>
                </a:solidFill>
              </a:rPr>
              <a:t>reflectances</a:t>
            </a:r>
            <a:endParaRPr lang="en-US" dirty="0">
              <a:solidFill>
                <a:schemeClr val="bg1"/>
              </a:solidFill>
            </a:endParaRPr>
          </a:p>
        </p:txBody>
      </p:sp>
      <p:cxnSp>
        <p:nvCxnSpPr>
          <p:cNvPr id="12" name="Straight Arrow Connector 11"/>
          <p:cNvCxnSpPr/>
          <p:nvPr/>
        </p:nvCxnSpPr>
        <p:spPr>
          <a:xfrm>
            <a:off x="5235874" y="3512583"/>
            <a:ext cx="2462" cy="544963"/>
          </a:xfrm>
          <a:prstGeom prst="straightConnector1">
            <a:avLst/>
          </a:prstGeom>
          <a:ln w="3492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5769274" y="3512583"/>
            <a:ext cx="2462" cy="544963"/>
          </a:xfrm>
          <a:prstGeom prst="straightConnector1">
            <a:avLst/>
          </a:prstGeom>
          <a:ln w="349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340274" y="2140983"/>
            <a:ext cx="1780876" cy="923330"/>
          </a:xfrm>
          <a:prstGeom prst="rect">
            <a:avLst/>
          </a:prstGeom>
          <a:noFill/>
        </p:spPr>
        <p:txBody>
          <a:bodyPr wrap="square" rtlCol="0">
            <a:spAutoFit/>
          </a:bodyPr>
          <a:lstStyle/>
          <a:p>
            <a:r>
              <a:rPr lang="en-US" dirty="0" smtClean="0">
                <a:solidFill>
                  <a:schemeClr val="bg1"/>
                </a:solidFill>
              </a:rPr>
              <a:t>Some stripes more significant than others</a:t>
            </a:r>
            <a:endParaRPr lang="en-US" dirty="0">
              <a:solidFill>
                <a:schemeClr val="bg1"/>
              </a:solidFill>
            </a:endParaRPr>
          </a:p>
        </p:txBody>
      </p:sp>
      <p:sp>
        <p:nvSpPr>
          <p:cNvPr id="15" name="TextBox 14"/>
          <p:cNvSpPr txBox="1"/>
          <p:nvPr/>
        </p:nvSpPr>
        <p:spPr>
          <a:xfrm>
            <a:off x="152400" y="2971800"/>
            <a:ext cx="2057400" cy="1323439"/>
          </a:xfrm>
          <a:prstGeom prst="rect">
            <a:avLst/>
          </a:prstGeom>
          <a:noFill/>
        </p:spPr>
        <p:txBody>
          <a:bodyPr wrap="square" rtlCol="0">
            <a:spAutoFit/>
          </a:bodyPr>
          <a:lstStyle/>
          <a:p>
            <a:r>
              <a:rPr lang="en-US" sz="3200" dirty="0" smtClean="0">
                <a:solidFill>
                  <a:schemeClr val="bg1"/>
                </a:solidFill>
              </a:rPr>
              <a:t>Band 2</a:t>
            </a:r>
          </a:p>
          <a:p>
            <a:endParaRPr lang="en-US" sz="2400" dirty="0">
              <a:solidFill>
                <a:schemeClr val="bg1"/>
              </a:solidFill>
            </a:endParaRPr>
          </a:p>
          <a:p>
            <a:r>
              <a:rPr lang="en-US" sz="2400" dirty="0" smtClean="0">
                <a:solidFill>
                  <a:schemeClr val="bg1"/>
                </a:solidFill>
              </a:rPr>
              <a:t>21 March 2017</a:t>
            </a:r>
            <a:endParaRPr lang="en-US" sz="2400" dirty="0">
              <a:solidFill>
                <a:schemeClr val="bg1"/>
              </a:solidFill>
            </a:endParaRPr>
          </a:p>
        </p:txBody>
      </p:sp>
      <p:sp>
        <p:nvSpPr>
          <p:cNvPr id="2" name="TextBox 1"/>
          <p:cNvSpPr txBox="1"/>
          <p:nvPr/>
        </p:nvSpPr>
        <p:spPr>
          <a:xfrm>
            <a:off x="457200" y="6217621"/>
            <a:ext cx="8015257" cy="369332"/>
          </a:xfrm>
          <a:prstGeom prst="rect">
            <a:avLst/>
          </a:prstGeom>
          <a:noFill/>
        </p:spPr>
        <p:txBody>
          <a:bodyPr wrap="square" rtlCol="0">
            <a:spAutoFit/>
          </a:bodyPr>
          <a:lstStyle/>
          <a:p>
            <a:r>
              <a:rPr lang="en-US" dirty="0" smtClean="0">
                <a:solidFill>
                  <a:schemeClr val="bg1"/>
                </a:solidFill>
              </a:rPr>
              <a:t>Mitigation:  WR4005 in patch DO.05.00.01 (to be released with DO.05.00.00)</a:t>
            </a:r>
            <a:endParaRPr lang="en-US" dirty="0">
              <a:solidFill>
                <a:schemeClr val="bg1"/>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1599862" y="76200"/>
            <a:ext cx="5961300" cy="853799"/>
          </a:xfrm>
          <a:prstGeom prst="rect">
            <a:avLst/>
          </a:prstGeom>
          <a:noFill/>
          <a:ln>
            <a:noFill/>
          </a:ln>
        </p:spPr>
        <p:txBody>
          <a:bodyPr lIns="91425" tIns="91425" rIns="91425" bIns="91425" anchor="ctr" anchorCtr="0">
            <a:noAutofit/>
          </a:bodyPr>
          <a:lstStyle/>
          <a:p>
            <a:pPr algn="ctr">
              <a:buSzPct val="25000"/>
            </a:pPr>
            <a:r>
              <a:rPr lang="en" sz="2800" b="0" i="0" u="none" strike="noStrike" cap="none" dirty="0" smtClean="0">
                <a:solidFill>
                  <a:srgbClr val="FFFFFF"/>
                </a:solidFill>
                <a:latin typeface="Arial"/>
                <a:ea typeface="Arial"/>
                <a:cs typeface="Arial"/>
                <a:sym typeface="Arial"/>
              </a:rPr>
              <a:t>ADR-</a:t>
            </a:r>
            <a:r>
              <a:rPr lang="fr-FR" dirty="0" smtClean="0">
                <a:solidFill>
                  <a:schemeClr val="bg1"/>
                </a:solidFill>
              </a:rPr>
              <a:t>290 </a:t>
            </a:r>
            <a:r>
              <a:rPr lang="en-US" dirty="0">
                <a:solidFill>
                  <a:schemeClr val="bg1"/>
                </a:solidFill>
              </a:rPr>
              <a:t>ABI </a:t>
            </a:r>
            <a:r>
              <a:rPr lang="en-US" dirty="0" smtClean="0">
                <a:solidFill>
                  <a:schemeClr val="bg1"/>
                </a:solidFill>
              </a:rPr>
              <a:t>Solar </a:t>
            </a:r>
            <a:r>
              <a:rPr lang="en-US" dirty="0">
                <a:solidFill>
                  <a:schemeClr val="bg1"/>
                </a:solidFill>
              </a:rPr>
              <a:t>C</a:t>
            </a:r>
            <a:r>
              <a:rPr lang="en-US" dirty="0" smtClean="0">
                <a:solidFill>
                  <a:schemeClr val="bg1"/>
                </a:solidFill>
              </a:rPr>
              <a:t>al </a:t>
            </a:r>
            <a:r>
              <a:rPr lang="en-US" dirty="0">
                <a:solidFill>
                  <a:schemeClr val="bg1"/>
                </a:solidFill>
              </a:rPr>
              <a:t>T</a:t>
            </a:r>
            <a:r>
              <a:rPr lang="en-US" dirty="0" smtClean="0">
                <a:solidFill>
                  <a:schemeClr val="bg1"/>
                </a:solidFill>
              </a:rPr>
              <a:t>ime </a:t>
            </a:r>
            <a:r>
              <a:rPr lang="en-US" dirty="0">
                <a:solidFill>
                  <a:schemeClr val="bg1"/>
                </a:solidFill>
              </a:rPr>
              <a:t>D</a:t>
            </a:r>
            <a:r>
              <a:rPr lang="en-US" dirty="0" smtClean="0">
                <a:solidFill>
                  <a:schemeClr val="bg1"/>
                </a:solidFill>
              </a:rPr>
              <a:t>eviates </a:t>
            </a:r>
            <a:r>
              <a:rPr lang="en-US" dirty="0">
                <a:solidFill>
                  <a:schemeClr val="bg1"/>
                </a:solidFill>
              </a:rPr>
              <a:t>from </a:t>
            </a:r>
            <a:r>
              <a:rPr lang="en-US" dirty="0" smtClean="0">
                <a:solidFill>
                  <a:schemeClr val="bg1"/>
                </a:solidFill>
              </a:rPr>
              <a:t>Best </a:t>
            </a:r>
            <a:r>
              <a:rPr lang="en-US" dirty="0">
                <a:solidFill>
                  <a:schemeClr val="bg1"/>
                </a:solidFill>
              </a:rPr>
              <a:t>O</a:t>
            </a:r>
            <a:r>
              <a:rPr lang="en-US" dirty="0" smtClean="0">
                <a:solidFill>
                  <a:schemeClr val="bg1"/>
                </a:solidFill>
              </a:rPr>
              <a:t>pportunity</a:t>
            </a:r>
            <a:endParaRPr lang="en" sz="2800" b="0" i="0" u="none" strike="noStrike" cap="none" dirty="0">
              <a:solidFill>
                <a:schemeClr val="bg1"/>
              </a:solidFill>
              <a:latin typeface="Arial"/>
              <a:ea typeface="Arial"/>
              <a:cs typeface="Arial"/>
              <a:sym typeface="Arial"/>
            </a:endParaRPr>
          </a:p>
        </p:txBody>
      </p:sp>
      <p:sp>
        <p:nvSpPr>
          <p:cNvPr id="201" name="Shape 201"/>
          <p:cNvSpPr txBox="1">
            <a:spLocks noGrp="1"/>
          </p:cNvSpPr>
          <p:nvPr>
            <p:ph type="sldNum" idx="12"/>
          </p:nvPr>
        </p:nvSpPr>
        <p:spPr>
          <a:xfrm>
            <a:off x="8472457" y="6217621"/>
            <a:ext cx="548699" cy="52469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lt1"/>
              </a:buClr>
              <a:buSzPct val="25000"/>
              <a:buFont typeface="Arial"/>
              <a:buNone/>
            </a:pPr>
            <a:fld id="{00000000-1234-1234-1234-123412341234}" type="slidenum">
              <a:rPr lang="en" sz="1400" b="0" i="0" u="none" strike="noStrike" cap="none">
                <a:solidFill>
                  <a:schemeClr val="lt1"/>
                </a:solidFill>
                <a:latin typeface="Arial"/>
                <a:ea typeface="Arial"/>
                <a:cs typeface="Arial"/>
                <a:sym typeface="Arial"/>
              </a:rPr>
              <a:pPr marL="0" marR="0" lvl="0" indent="0" algn="l" rtl="0">
                <a:lnSpc>
                  <a:spcPct val="100000"/>
                </a:lnSpc>
                <a:spcBef>
                  <a:spcPts val="0"/>
                </a:spcBef>
                <a:spcAft>
                  <a:spcPts val="0"/>
                </a:spcAft>
                <a:buClr>
                  <a:schemeClr val="lt1"/>
                </a:buClr>
                <a:buSzPct val="25000"/>
                <a:buFont typeface="Arial"/>
                <a:buNone/>
              </a:pPr>
              <a:t>38</a:t>
            </a:fld>
            <a:endParaRPr lang="en" sz="1400" b="0" i="0" u="none" strike="noStrike" cap="none">
              <a:solidFill>
                <a:schemeClr val="lt1"/>
              </a:solidFill>
              <a:latin typeface="Arial"/>
              <a:ea typeface="Arial"/>
              <a:cs typeface="Arial"/>
              <a:sym typeface="Arial"/>
            </a:endParaRPr>
          </a:p>
        </p:txBody>
      </p:sp>
      <p:pic>
        <p:nvPicPr>
          <p:cNvPr id="16" name="Picture 15" descr="solar_angle_sim-0.jpg"/>
          <p:cNvPicPr>
            <a:picLocks noChangeAspect="1"/>
          </p:cNvPicPr>
          <p:nvPr/>
        </p:nvPicPr>
        <p:blipFill>
          <a:blip r:embed="rId3" cstate="print"/>
          <a:srcRect t="52222"/>
          <a:stretch>
            <a:fillRect/>
          </a:stretch>
        </p:blipFill>
        <p:spPr>
          <a:xfrm>
            <a:off x="152400" y="3352803"/>
            <a:ext cx="4111721" cy="3259205"/>
          </a:xfrm>
          <a:prstGeom prst="rect">
            <a:avLst/>
          </a:prstGeom>
        </p:spPr>
      </p:pic>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b="50000"/>
          <a:stretch/>
        </p:blipFill>
        <p:spPr>
          <a:xfrm>
            <a:off x="4264137" y="3352800"/>
            <a:ext cx="4143201" cy="3259208"/>
          </a:xfrm>
          <a:prstGeom prst="rect">
            <a:avLst/>
          </a:prstGeom>
        </p:spPr>
      </p:pic>
      <p:cxnSp>
        <p:nvCxnSpPr>
          <p:cNvPr id="18" name="Straight Arrow Connector 17"/>
          <p:cNvCxnSpPr>
            <a:stCxn id="20" idx="2"/>
          </p:cNvCxnSpPr>
          <p:nvPr/>
        </p:nvCxnSpPr>
        <p:spPr bwMode="auto">
          <a:xfrm>
            <a:off x="2201543" y="5714988"/>
            <a:ext cx="2672178" cy="228600"/>
          </a:xfrm>
          <a:prstGeom prst="straightConnector1">
            <a:avLst/>
          </a:prstGeom>
          <a:solidFill>
            <a:srgbClr val="00B8FF"/>
          </a:solidFill>
          <a:ln w="9525" cap="flat" cmpd="sng" algn="ctr">
            <a:solidFill>
              <a:schemeClr val="tx1"/>
            </a:solidFill>
            <a:prstDash val="solid"/>
            <a:round/>
            <a:headEnd type="none" w="med" len="med"/>
            <a:tailEnd type="triangle"/>
          </a:ln>
          <a:effectLst/>
        </p:spPr>
      </p:cxnSp>
      <p:cxnSp>
        <p:nvCxnSpPr>
          <p:cNvPr id="19" name="Straight Arrow Connector 18"/>
          <p:cNvCxnSpPr>
            <a:stCxn id="20" idx="0"/>
          </p:cNvCxnSpPr>
          <p:nvPr/>
        </p:nvCxnSpPr>
        <p:spPr bwMode="auto">
          <a:xfrm flipV="1">
            <a:off x="2201543" y="3657589"/>
            <a:ext cx="2644615" cy="431214"/>
          </a:xfrm>
          <a:prstGeom prst="straightConnector1">
            <a:avLst/>
          </a:prstGeom>
          <a:solidFill>
            <a:srgbClr val="00B8FF"/>
          </a:solidFill>
          <a:ln w="9525" cap="flat" cmpd="sng" algn="ctr">
            <a:solidFill>
              <a:schemeClr val="tx1"/>
            </a:solidFill>
            <a:prstDash val="solid"/>
            <a:round/>
            <a:headEnd type="none" w="med" len="med"/>
            <a:tailEnd type="triangle"/>
          </a:ln>
          <a:effectLst/>
        </p:spPr>
      </p:cxnSp>
      <p:sp>
        <p:nvSpPr>
          <p:cNvPr id="20" name="Rectangle 19"/>
          <p:cNvSpPr/>
          <p:nvPr/>
        </p:nvSpPr>
        <p:spPr bwMode="auto">
          <a:xfrm>
            <a:off x="2130521" y="4088803"/>
            <a:ext cx="142043" cy="1626185"/>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smtClean="0">
              <a:ln>
                <a:noFill/>
              </a:ln>
              <a:solidFill>
                <a:schemeClr val="bg1"/>
              </a:solidFill>
              <a:effectLst/>
              <a:latin typeface="Arial" charset="0"/>
            </a:endParaRPr>
          </a:p>
        </p:txBody>
      </p:sp>
      <p:pic>
        <p:nvPicPr>
          <p:cNvPr id="21" name="Picture 20"/>
          <p:cNvPicPr>
            <a:picLocks noChangeAspect="1"/>
          </p:cNvPicPr>
          <p:nvPr/>
        </p:nvPicPr>
        <p:blipFill rotWithShape="1">
          <a:blip r:embed="rId5" cstate="print">
            <a:extLst>
              <a:ext uri="{28A0092B-C50C-407E-A947-70E740481C1C}">
                <a14:useLocalDpi xmlns:a14="http://schemas.microsoft.com/office/drawing/2010/main" val="0"/>
              </a:ext>
            </a:extLst>
          </a:blip>
          <a:srcRect b="51111"/>
          <a:stretch/>
        </p:blipFill>
        <p:spPr>
          <a:xfrm>
            <a:off x="2438400" y="1058183"/>
            <a:ext cx="4381807" cy="2142217"/>
          </a:xfrm>
          <a:prstGeom prst="rect">
            <a:avLst/>
          </a:prstGeom>
        </p:spPr>
      </p:pic>
      <p:sp>
        <p:nvSpPr>
          <p:cNvPr id="22" name="TextBox 21"/>
          <p:cNvSpPr txBox="1"/>
          <p:nvPr/>
        </p:nvSpPr>
        <p:spPr>
          <a:xfrm>
            <a:off x="5255501" y="1521023"/>
            <a:ext cx="1450099" cy="307777"/>
          </a:xfrm>
          <a:prstGeom prst="rect">
            <a:avLst/>
          </a:prstGeom>
          <a:noFill/>
        </p:spPr>
        <p:txBody>
          <a:bodyPr wrap="none" rtlCol="0">
            <a:spAutoFit/>
          </a:bodyPr>
          <a:lstStyle/>
          <a:p>
            <a:r>
              <a:rPr lang="en-US" sz="1400" dirty="0" smtClean="0">
                <a:solidFill>
                  <a:srgbClr val="00B0F0"/>
                </a:solidFill>
              </a:rPr>
              <a:t>Tested Geometry</a:t>
            </a:r>
            <a:endParaRPr lang="en-US" sz="1400" dirty="0">
              <a:solidFill>
                <a:srgbClr val="00B0F0"/>
              </a:solidFill>
            </a:endParaRPr>
          </a:p>
        </p:txBody>
      </p:sp>
      <p:sp>
        <p:nvSpPr>
          <p:cNvPr id="23" name="TextBox 22"/>
          <p:cNvSpPr txBox="1"/>
          <p:nvPr/>
        </p:nvSpPr>
        <p:spPr>
          <a:xfrm>
            <a:off x="4648200" y="2057400"/>
            <a:ext cx="1870339" cy="307777"/>
          </a:xfrm>
          <a:prstGeom prst="rect">
            <a:avLst/>
          </a:prstGeom>
          <a:noFill/>
        </p:spPr>
        <p:txBody>
          <a:bodyPr wrap="square" rtlCol="0">
            <a:spAutoFit/>
          </a:bodyPr>
          <a:lstStyle/>
          <a:p>
            <a:r>
              <a:rPr lang="en-US" sz="1400" dirty="0" smtClean="0">
                <a:solidFill>
                  <a:srgbClr val="FF0000"/>
                </a:solidFill>
              </a:rPr>
              <a:t>On-orbit Observation</a:t>
            </a:r>
            <a:endParaRPr lang="en-US" sz="1400" dirty="0">
              <a:solidFill>
                <a:srgbClr val="FF0000"/>
              </a:solidFill>
            </a:endParaRPr>
          </a:p>
        </p:txBody>
      </p:sp>
      <p:sp>
        <p:nvSpPr>
          <p:cNvPr id="12" name="TextBox 11"/>
          <p:cNvSpPr txBox="1"/>
          <p:nvPr/>
        </p:nvSpPr>
        <p:spPr>
          <a:xfrm>
            <a:off x="152400" y="1619071"/>
            <a:ext cx="2201500" cy="1477328"/>
          </a:xfrm>
          <a:prstGeom prst="rect">
            <a:avLst/>
          </a:prstGeom>
          <a:noFill/>
        </p:spPr>
        <p:txBody>
          <a:bodyPr wrap="square" rtlCol="0">
            <a:spAutoFit/>
          </a:bodyPr>
          <a:lstStyle/>
          <a:p>
            <a:r>
              <a:rPr lang="en-US" dirty="0" smtClean="0">
                <a:solidFill>
                  <a:schemeClr val="bg1"/>
                </a:solidFill>
              </a:rPr>
              <a:t>Mitigation:  MM.05 update allows for SCT to occur at fixed local (satellite) solar time.  To be tested.</a:t>
            </a:r>
            <a:endParaRPr lang="en-US" dirty="0">
              <a:solidFill>
                <a:schemeClr val="bg1"/>
              </a:solidFill>
            </a:endParaRPr>
          </a:p>
        </p:txBody>
      </p:sp>
    </p:spTree>
    <p:extLst>
      <p:ext uri="{BB962C8B-B14F-4D97-AF65-F5344CB8AC3E}">
        <p14:creationId xmlns:p14="http://schemas.microsoft.com/office/powerpoint/2010/main" val="65341307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1599862" y="76200"/>
            <a:ext cx="5961300" cy="853799"/>
          </a:xfrm>
          <a:prstGeom prst="rect">
            <a:avLst/>
          </a:prstGeom>
          <a:noFill/>
          <a:ln>
            <a:noFill/>
          </a:ln>
        </p:spPr>
        <p:txBody>
          <a:bodyPr lIns="91425" tIns="91425" rIns="91425" bIns="91425" anchor="ctr" anchorCtr="0">
            <a:noAutofit/>
          </a:bodyPr>
          <a:lstStyle/>
          <a:p>
            <a:pPr algn="ctr">
              <a:buSzPct val="25000"/>
            </a:pPr>
            <a:r>
              <a:rPr lang="en" sz="2800" b="0" i="0" u="none" strike="noStrike" cap="none" dirty="0" smtClean="0">
                <a:solidFill>
                  <a:srgbClr val="FFFFFF"/>
                </a:solidFill>
                <a:latin typeface="Arial"/>
                <a:ea typeface="Arial"/>
                <a:cs typeface="Arial"/>
                <a:sym typeface="Arial"/>
              </a:rPr>
              <a:t>ADR-</a:t>
            </a:r>
            <a:r>
              <a:rPr lang="fr-FR" dirty="0" smtClean="0">
                <a:solidFill>
                  <a:schemeClr val="bg1"/>
                </a:solidFill>
              </a:rPr>
              <a:t>299 </a:t>
            </a:r>
            <a:r>
              <a:rPr lang="en-US" dirty="0"/>
              <a:t>Cold B</a:t>
            </a:r>
            <a:r>
              <a:rPr lang="en-US" dirty="0" smtClean="0"/>
              <a:t>ias </a:t>
            </a:r>
            <a:r>
              <a:rPr lang="en-US" dirty="0"/>
              <a:t>Around Fire</a:t>
            </a:r>
            <a:endParaRPr lang="en" sz="2800" b="0" i="0" u="none" strike="noStrike" cap="none" dirty="0">
              <a:solidFill>
                <a:schemeClr val="bg1"/>
              </a:solidFill>
              <a:latin typeface="Arial"/>
              <a:ea typeface="Arial"/>
              <a:cs typeface="Arial"/>
              <a:sym typeface="Arial"/>
            </a:endParaRPr>
          </a:p>
        </p:txBody>
      </p:sp>
      <p:sp>
        <p:nvSpPr>
          <p:cNvPr id="201" name="Shape 201"/>
          <p:cNvSpPr txBox="1">
            <a:spLocks noGrp="1"/>
          </p:cNvSpPr>
          <p:nvPr>
            <p:ph type="sldNum" idx="12"/>
          </p:nvPr>
        </p:nvSpPr>
        <p:spPr>
          <a:xfrm>
            <a:off x="8472457" y="6217621"/>
            <a:ext cx="548699" cy="52469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lt1"/>
              </a:buClr>
              <a:buSzPct val="25000"/>
              <a:buFont typeface="Arial"/>
              <a:buNone/>
            </a:pPr>
            <a:fld id="{00000000-1234-1234-1234-123412341234}" type="slidenum">
              <a:rPr lang="en" sz="1400" b="0" i="0" u="none" strike="noStrike" cap="none">
                <a:solidFill>
                  <a:schemeClr val="lt1"/>
                </a:solidFill>
                <a:latin typeface="Arial"/>
                <a:ea typeface="Arial"/>
                <a:cs typeface="Arial"/>
                <a:sym typeface="Arial"/>
              </a:rPr>
              <a:pPr marL="0" marR="0" lvl="0" indent="0" algn="l" rtl="0">
                <a:lnSpc>
                  <a:spcPct val="100000"/>
                </a:lnSpc>
                <a:spcBef>
                  <a:spcPts val="0"/>
                </a:spcBef>
                <a:spcAft>
                  <a:spcPts val="0"/>
                </a:spcAft>
                <a:buClr>
                  <a:schemeClr val="lt1"/>
                </a:buClr>
                <a:buSzPct val="25000"/>
                <a:buFont typeface="Arial"/>
                <a:buNone/>
              </a:pPr>
              <a:t>39</a:t>
            </a:fld>
            <a:endParaRPr lang="en" sz="1400" b="0" i="0" u="none" strike="noStrike" cap="none">
              <a:solidFill>
                <a:schemeClr val="lt1"/>
              </a:solidFill>
              <a:latin typeface="Arial"/>
              <a:ea typeface="Arial"/>
              <a:cs typeface="Arial"/>
              <a:sym typeface="Arial"/>
            </a:endParaRPr>
          </a:p>
        </p:txBody>
      </p:sp>
      <p:sp>
        <p:nvSpPr>
          <p:cNvPr id="4" name="Content Placeholder 2"/>
          <p:cNvSpPr txBox="1">
            <a:spLocks/>
          </p:cNvSpPr>
          <p:nvPr/>
        </p:nvSpPr>
        <p:spPr bwMode="auto">
          <a:xfrm>
            <a:off x="533400" y="1066800"/>
            <a:ext cx="83820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normAutofit fontScale="25000" lnSpcReduction="20000"/>
          </a:bodyPr>
          <a:lstStyle>
            <a:lvl1pPr marL="0" marR="0" lvl="0" indent="0" algn="l" defTabSz="457200" rtl="0" eaLnBrk="1" fontAlgn="base" hangingPunct="1">
              <a:lnSpc>
                <a:spcPct val="115000"/>
              </a:lnSpc>
              <a:spcBef>
                <a:spcPts val="0"/>
              </a:spcBef>
              <a:spcAft>
                <a:spcPts val="1600"/>
              </a:spcAft>
              <a:buClr>
                <a:srgbClr val="FFFFFF"/>
              </a:buClr>
              <a:buFont typeface="Arial"/>
              <a:buNone/>
              <a:defRPr sz="1800" b="0" i="0" u="none" strike="noStrike" kern="1200" cap="none">
                <a:solidFill>
                  <a:srgbClr val="FFFFFF"/>
                </a:solidFill>
                <a:latin typeface="Arial"/>
                <a:ea typeface="Arial"/>
                <a:cs typeface="Arial"/>
                <a:sym typeface="Arial"/>
              </a:defRPr>
            </a:lvl1pPr>
            <a:lvl2pPr marL="457200" marR="0" lvl="1" indent="0" algn="l" defTabSz="457200" rtl="0" eaLnBrk="1" fontAlgn="base" hangingPunct="1">
              <a:lnSpc>
                <a:spcPct val="115000"/>
              </a:lnSpc>
              <a:spcBef>
                <a:spcPts val="0"/>
              </a:spcBef>
              <a:spcAft>
                <a:spcPts val="1600"/>
              </a:spcAft>
              <a:buClr>
                <a:srgbClr val="FFFFFF"/>
              </a:buClr>
              <a:buFont typeface="Arial"/>
              <a:buNone/>
              <a:defRPr sz="1400" b="0" i="0" u="none" strike="noStrike" kern="1200" cap="none">
                <a:solidFill>
                  <a:srgbClr val="FFFFFF"/>
                </a:solidFill>
                <a:latin typeface="Arial"/>
                <a:ea typeface="Arial"/>
                <a:cs typeface="Arial"/>
                <a:sym typeface="Arial"/>
              </a:defRPr>
            </a:lvl2pPr>
            <a:lvl3pPr marL="914400" marR="0" lvl="2" indent="0" algn="l" defTabSz="457200" rtl="0" eaLnBrk="1" fontAlgn="base" hangingPunct="1">
              <a:lnSpc>
                <a:spcPct val="115000"/>
              </a:lnSpc>
              <a:spcBef>
                <a:spcPts val="0"/>
              </a:spcBef>
              <a:spcAft>
                <a:spcPts val="1600"/>
              </a:spcAft>
              <a:buClr>
                <a:srgbClr val="FFFFFF"/>
              </a:buClr>
              <a:buFont typeface="Arial"/>
              <a:buNone/>
              <a:defRPr sz="1400" b="0" i="0" u="none" strike="noStrike" kern="1200" cap="none">
                <a:solidFill>
                  <a:srgbClr val="FFFFFF"/>
                </a:solidFill>
                <a:latin typeface="Arial"/>
                <a:ea typeface="Arial"/>
                <a:cs typeface="Arial"/>
                <a:sym typeface="Arial"/>
              </a:defRPr>
            </a:lvl3pPr>
            <a:lvl4pPr marL="1371600" marR="0" lvl="3" indent="0" algn="l" defTabSz="457200" rtl="0" eaLnBrk="1" fontAlgn="base" hangingPunct="1">
              <a:lnSpc>
                <a:spcPct val="115000"/>
              </a:lnSpc>
              <a:spcBef>
                <a:spcPts val="0"/>
              </a:spcBef>
              <a:spcAft>
                <a:spcPts val="1600"/>
              </a:spcAft>
              <a:buClr>
                <a:srgbClr val="FFFFFF"/>
              </a:buClr>
              <a:buFont typeface="Arial"/>
              <a:buNone/>
              <a:defRPr sz="1400" b="0" i="0" u="none" strike="noStrike" kern="1200" cap="none">
                <a:solidFill>
                  <a:srgbClr val="FFFFFF"/>
                </a:solidFill>
                <a:latin typeface="Arial"/>
                <a:ea typeface="Arial"/>
                <a:cs typeface="Arial"/>
                <a:sym typeface="Arial"/>
              </a:defRPr>
            </a:lvl4pPr>
            <a:lvl5pPr marL="1828800" marR="0" lvl="4" indent="0" algn="l" defTabSz="457200" rtl="0" eaLnBrk="1" fontAlgn="base" hangingPunct="1">
              <a:lnSpc>
                <a:spcPct val="115000"/>
              </a:lnSpc>
              <a:spcBef>
                <a:spcPts val="0"/>
              </a:spcBef>
              <a:spcAft>
                <a:spcPts val="1600"/>
              </a:spcAft>
              <a:buClr>
                <a:srgbClr val="FFFFFF"/>
              </a:buClr>
              <a:buFont typeface="Arial"/>
              <a:buNone/>
              <a:defRPr sz="1400" b="0" i="0" u="none" strike="noStrike" kern="1200" cap="none">
                <a:solidFill>
                  <a:srgbClr val="FFFFFF"/>
                </a:solidFill>
                <a:latin typeface="Arial"/>
                <a:ea typeface="Arial"/>
                <a:cs typeface="Arial"/>
                <a:sym typeface="Arial"/>
              </a:defRPr>
            </a:lvl5pPr>
            <a:lvl6pPr marL="2286000" marR="0" lvl="5" indent="0" algn="l" defTabSz="457200" rtl="0" eaLnBrk="1" latinLnBrk="0" hangingPunct="1">
              <a:lnSpc>
                <a:spcPct val="115000"/>
              </a:lnSpc>
              <a:spcBef>
                <a:spcPts val="0"/>
              </a:spcBef>
              <a:spcAft>
                <a:spcPts val="1600"/>
              </a:spcAft>
              <a:buClr>
                <a:srgbClr val="FFFFFF"/>
              </a:buClr>
              <a:buFont typeface="Arial"/>
              <a:buNone/>
              <a:defRPr sz="1400" b="0" i="0" u="none" strike="noStrike" kern="1200" cap="none">
                <a:solidFill>
                  <a:srgbClr val="FFFFFF"/>
                </a:solidFill>
                <a:latin typeface="Arial"/>
                <a:ea typeface="Arial"/>
                <a:cs typeface="Arial"/>
                <a:sym typeface="Arial"/>
              </a:defRPr>
            </a:lvl6pPr>
            <a:lvl7pPr marL="2743200" marR="0" lvl="6" indent="0" algn="l" defTabSz="457200" rtl="0" eaLnBrk="1" latinLnBrk="0" hangingPunct="1">
              <a:lnSpc>
                <a:spcPct val="115000"/>
              </a:lnSpc>
              <a:spcBef>
                <a:spcPts val="0"/>
              </a:spcBef>
              <a:spcAft>
                <a:spcPts val="1600"/>
              </a:spcAft>
              <a:buClr>
                <a:srgbClr val="FFFFFF"/>
              </a:buClr>
              <a:buFont typeface="Arial"/>
              <a:buNone/>
              <a:defRPr sz="1400" b="0" i="0" u="none" strike="noStrike" kern="1200" cap="none">
                <a:solidFill>
                  <a:srgbClr val="FFFFFF"/>
                </a:solidFill>
                <a:latin typeface="Arial"/>
                <a:ea typeface="Arial"/>
                <a:cs typeface="Arial"/>
                <a:sym typeface="Arial"/>
              </a:defRPr>
            </a:lvl7pPr>
            <a:lvl8pPr marL="3200400" marR="0" lvl="7" indent="0" algn="l" defTabSz="457200" rtl="0" eaLnBrk="1" latinLnBrk="0" hangingPunct="1">
              <a:lnSpc>
                <a:spcPct val="115000"/>
              </a:lnSpc>
              <a:spcBef>
                <a:spcPts val="0"/>
              </a:spcBef>
              <a:spcAft>
                <a:spcPts val="1600"/>
              </a:spcAft>
              <a:buClr>
                <a:srgbClr val="FFFFFF"/>
              </a:buClr>
              <a:buFont typeface="Arial"/>
              <a:buNone/>
              <a:defRPr sz="1400" b="0" i="0" u="none" strike="noStrike" kern="1200" cap="none">
                <a:solidFill>
                  <a:srgbClr val="FFFFFF"/>
                </a:solidFill>
                <a:latin typeface="Arial"/>
                <a:ea typeface="Arial"/>
                <a:cs typeface="Arial"/>
                <a:sym typeface="Arial"/>
              </a:defRPr>
            </a:lvl8pPr>
            <a:lvl9pPr marL="3657600" marR="0" lvl="8" indent="0" algn="l" defTabSz="457200" rtl="0" eaLnBrk="1" latinLnBrk="0" hangingPunct="1">
              <a:lnSpc>
                <a:spcPct val="115000"/>
              </a:lnSpc>
              <a:spcBef>
                <a:spcPts val="0"/>
              </a:spcBef>
              <a:spcAft>
                <a:spcPts val="1600"/>
              </a:spcAft>
              <a:buClr>
                <a:srgbClr val="FFFFFF"/>
              </a:buClr>
              <a:buFont typeface="Arial"/>
              <a:buNone/>
              <a:defRPr sz="1400" b="0" i="0" u="none" strike="noStrike" kern="1200" cap="none">
                <a:solidFill>
                  <a:srgbClr val="FFFFFF"/>
                </a:solidFill>
                <a:latin typeface="Arial"/>
                <a:ea typeface="Arial"/>
                <a:cs typeface="Arial"/>
                <a:sym typeface="Arial"/>
              </a:defRPr>
            </a:lvl9pPr>
          </a:lstStyle>
          <a:p>
            <a:pPr algn="ctr"/>
            <a:r>
              <a:rPr lang="en-US" sz="7200" dirty="0" smtClean="0"/>
              <a:t>Cold bias is observed in channel 7 (3.9 micron) image (inverted </a:t>
            </a:r>
            <a:r>
              <a:rPr lang="en-US" sz="7200" dirty="0" err="1" smtClean="0"/>
              <a:t>grayscale</a:t>
            </a:r>
            <a:r>
              <a:rPr lang="en-US" sz="7200" dirty="0" smtClean="0"/>
              <a:t>).</a:t>
            </a:r>
          </a:p>
          <a:p>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6400" y="1524000"/>
            <a:ext cx="5943600" cy="4953000"/>
          </a:xfrm>
          <a:prstGeom prst="rect">
            <a:avLst/>
          </a:prstGeom>
        </p:spPr>
      </p:pic>
    </p:spTree>
    <p:extLst>
      <p:ext uri="{BB962C8B-B14F-4D97-AF65-F5344CB8AC3E}">
        <p14:creationId xmlns:p14="http://schemas.microsoft.com/office/powerpoint/2010/main" val="10503691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Advanced Baseline Imager (ABI)</a:t>
            </a:r>
            <a:endParaRPr lang="en-US" b="1" dirty="0"/>
          </a:p>
        </p:txBody>
      </p:sp>
      <p:pic>
        <p:nvPicPr>
          <p:cNvPr id="6" name="Content Placeholder 5" descr="goes-r spacecraft view"/>
          <p:cNvPicPr>
            <a:picLocks noGrp="1"/>
          </p:cNvPicPr>
          <p:nvPr>
            <p:ph idx="1"/>
          </p:nvPr>
        </p:nvPicPr>
        <p:blipFill>
          <a:blip r:embed="rId2" cstate="print"/>
          <a:srcRect/>
          <a:stretch>
            <a:fillRect/>
          </a:stretch>
        </p:blipFill>
        <p:spPr bwMode="auto">
          <a:xfrm>
            <a:off x="1524000" y="1651794"/>
            <a:ext cx="6096000" cy="41529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615ADB79-25D6-47C0-AB51-22A13A0BBB50}" type="slidenum">
              <a:rPr lang="en-US" altLang="en-US" smtClean="0"/>
              <a:pPr/>
              <a:t>4</a:t>
            </a:fld>
            <a:endParaRPr lang="en-US" alt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1599862" y="76200"/>
            <a:ext cx="5961300" cy="853799"/>
          </a:xfrm>
          <a:prstGeom prst="rect">
            <a:avLst/>
          </a:prstGeom>
          <a:noFill/>
          <a:ln>
            <a:noFill/>
          </a:ln>
        </p:spPr>
        <p:txBody>
          <a:bodyPr lIns="91425" tIns="91425" rIns="91425" bIns="91425" anchor="ctr" anchorCtr="0">
            <a:noAutofit/>
          </a:bodyPr>
          <a:lstStyle/>
          <a:p>
            <a:pPr algn="ctr"/>
            <a:r>
              <a:rPr lang="en" sz="2800" b="0" i="0" u="none" strike="noStrike" cap="none" dirty="0" smtClean="0">
                <a:solidFill>
                  <a:srgbClr val="FFFFFF"/>
                </a:solidFill>
                <a:latin typeface="Arial"/>
                <a:ea typeface="Arial"/>
                <a:cs typeface="Arial"/>
                <a:sym typeface="Arial"/>
              </a:rPr>
              <a:t>ADR-</a:t>
            </a:r>
            <a:r>
              <a:rPr lang="fr-FR" dirty="0" smtClean="0">
                <a:solidFill>
                  <a:schemeClr val="bg1"/>
                </a:solidFill>
              </a:rPr>
              <a:t>301 </a:t>
            </a:r>
            <a:r>
              <a:rPr lang="en-US" dirty="0"/>
              <a:t>Discontinuity of 4% in Channel 2 </a:t>
            </a:r>
            <a:r>
              <a:rPr lang="en-US" dirty="0" smtClean="0"/>
              <a:t>Gain</a:t>
            </a:r>
            <a:endParaRPr lang="en-US" dirty="0"/>
          </a:p>
        </p:txBody>
      </p:sp>
      <p:sp>
        <p:nvSpPr>
          <p:cNvPr id="201" name="Shape 201"/>
          <p:cNvSpPr txBox="1">
            <a:spLocks noGrp="1"/>
          </p:cNvSpPr>
          <p:nvPr>
            <p:ph type="sldNum" idx="12"/>
          </p:nvPr>
        </p:nvSpPr>
        <p:spPr>
          <a:xfrm>
            <a:off x="8472457" y="6217621"/>
            <a:ext cx="548699" cy="52469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lt1"/>
              </a:buClr>
              <a:buSzPct val="25000"/>
              <a:buFont typeface="Arial"/>
              <a:buNone/>
            </a:pPr>
            <a:fld id="{00000000-1234-1234-1234-123412341234}" type="slidenum">
              <a:rPr lang="en" sz="1400" b="0" i="0" u="none" strike="noStrike" cap="none">
                <a:solidFill>
                  <a:schemeClr val="lt1"/>
                </a:solidFill>
                <a:latin typeface="Arial"/>
                <a:ea typeface="Arial"/>
                <a:cs typeface="Arial"/>
                <a:sym typeface="Arial"/>
              </a:rPr>
              <a:pPr marL="0" marR="0" lvl="0" indent="0" algn="l" rtl="0">
                <a:lnSpc>
                  <a:spcPct val="100000"/>
                </a:lnSpc>
                <a:spcBef>
                  <a:spcPts val="0"/>
                </a:spcBef>
                <a:spcAft>
                  <a:spcPts val="0"/>
                </a:spcAft>
                <a:buClr>
                  <a:schemeClr val="lt1"/>
                </a:buClr>
                <a:buSzPct val="25000"/>
                <a:buFont typeface="Arial"/>
                <a:buNone/>
              </a:pPr>
              <a:t>40</a:t>
            </a:fld>
            <a:endParaRPr lang="en" sz="1400" b="0" i="0" u="none" strike="noStrike" cap="none">
              <a:solidFill>
                <a:schemeClr val="lt1"/>
              </a:solidFill>
              <a:latin typeface="Arial"/>
              <a:ea typeface="Arial"/>
              <a:cs typeface="Arial"/>
              <a:sym typeface="Arial"/>
            </a:endParaRPr>
          </a:p>
        </p:txBody>
      </p:sp>
      <p:grpSp>
        <p:nvGrpSpPr>
          <p:cNvPr id="2" name="Group 3"/>
          <p:cNvGrpSpPr>
            <a:grpSpLocks noChangeAspect="1"/>
          </p:cNvGrpSpPr>
          <p:nvPr/>
        </p:nvGrpSpPr>
        <p:grpSpPr>
          <a:xfrm>
            <a:off x="152400" y="1964597"/>
            <a:ext cx="8842245" cy="3979003"/>
            <a:chOff x="0" y="1729878"/>
            <a:chExt cx="9144000" cy="2810212"/>
          </a:xfrm>
        </p:grpSpPr>
        <p:graphicFrame>
          <p:nvGraphicFramePr>
            <p:cNvPr id="5" name="Object 4"/>
            <p:cNvGraphicFramePr>
              <a:graphicFrameLocks noChangeAspect="1"/>
            </p:cNvGraphicFramePr>
            <p:nvPr>
              <p:extLst>
                <p:ext uri="{D42A27DB-BD31-4B8C-83A1-F6EECF244321}">
                  <p14:modId xmlns:p14="http://schemas.microsoft.com/office/powerpoint/2010/main" val="2208211273"/>
                </p:ext>
              </p:extLst>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26632" name="Equation" r:id="rId4" imgW="113956" imgH="215801" progId="Equation.3">
                    <p:embed/>
                  </p:oleObj>
                </mc:Choice>
                <mc:Fallback>
                  <p:oleObj name="Equation" r:id="rId4" imgW="113956" imgH="215801"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b="51292"/>
            <a:stretch/>
          </p:blipFill>
          <p:spPr>
            <a:xfrm>
              <a:off x="0" y="2220911"/>
              <a:ext cx="9144000" cy="1970089"/>
            </a:xfrm>
            <a:prstGeom prst="rect">
              <a:avLst/>
            </a:prstGeom>
          </p:spPr>
        </p:pic>
        <p:cxnSp>
          <p:nvCxnSpPr>
            <p:cNvPr id="7" name="Straight Arrow Connector 6"/>
            <p:cNvCxnSpPr/>
            <p:nvPr/>
          </p:nvCxnSpPr>
          <p:spPr bwMode="auto">
            <a:xfrm>
              <a:off x="1524000" y="3048000"/>
              <a:ext cx="0" cy="488950"/>
            </a:xfrm>
            <a:prstGeom prst="straightConnector1">
              <a:avLst/>
            </a:prstGeom>
            <a:solidFill>
              <a:srgbClr val="00B8FF"/>
            </a:solidFill>
            <a:ln w="9525" cap="flat" cmpd="sng" algn="ctr">
              <a:solidFill>
                <a:srgbClr val="00B050"/>
              </a:solidFill>
              <a:prstDash val="solid"/>
              <a:round/>
              <a:headEnd type="triangle"/>
              <a:tailEnd type="triangle"/>
            </a:ln>
            <a:effectLst/>
          </p:spPr>
        </p:cxnSp>
        <p:sp>
          <p:nvSpPr>
            <p:cNvPr id="8" name="TextBox 7"/>
            <p:cNvSpPr txBox="1"/>
            <p:nvPr/>
          </p:nvSpPr>
          <p:spPr>
            <a:xfrm rot="16200000">
              <a:off x="1024728" y="3037678"/>
              <a:ext cx="629211" cy="369332"/>
            </a:xfrm>
            <a:prstGeom prst="rect">
              <a:avLst/>
            </a:prstGeom>
            <a:noFill/>
            <a:ln>
              <a:solidFill>
                <a:srgbClr val="00B050"/>
              </a:solidFill>
            </a:ln>
          </p:spPr>
          <p:txBody>
            <a:bodyPr wrap="none" rtlCol="0">
              <a:spAutoFit/>
            </a:bodyPr>
            <a:lstStyle/>
            <a:p>
              <a:r>
                <a:rPr lang="en-US" dirty="0" smtClean="0">
                  <a:solidFill>
                    <a:srgbClr val="00B050"/>
                  </a:solidFill>
                </a:rPr>
                <a:t>11%</a:t>
              </a:r>
              <a:endParaRPr lang="en-US" dirty="0">
                <a:solidFill>
                  <a:srgbClr val="00B050"/>
                </a:solidFill>
              </a:endParaRPr>
            </a:p>
          </p:txBody>
        </p:sp>
        <p:cxnSp>
          <p:nvCxnSpPr>
            <p:cNvPr id="9" name="Straight Arrow Connector 8"/>
            <p:cNvCxnSpPr/>
            <p:nvPr/>
          </p:nvCxnSpPr>
          <p:spPr bwMode="auto">
            <a:xfrm>
              <a:off x="2209799" y="3016250"/>
              <a:ext cx="0" cy="488950"/>
            </a:xfrm>
            <a:prstGeom prst="straightConnector1">
              <a:avLst/>
            </a:prstGeom>
            <a:solidFill>
              <a:srgbClr val="00B8FF"/>
            </a:solidFill>
            <a:ln w="9525" cap="flat" cmpd="sng" algn="ctr">
              <a:solidFill>
                <a:srgbClr val="00B050"/>
              </a:solidFill>
              <a:prstDash val="solid"/>
              <a:round/>
              <a:headEnd type="triangle"/>
              <a:tailEnd type="triangle"/>
            </a:ln>
            <a:effectLst/>
          </p:spPr>
        </p:cxnSp>
        <p:sp>
          <p:nvSpPr>
            <p:cNvPr id="10" name="TextBox 9"/>
            <p:cNvSpPr txBox="1"/>
            <p:nvPr/>
          </p:nvSpPr>
          <p:spPr>
            <a:xfrm rot="16200000">
              <a:off x="1710528" y="3005928"/>
              <a:ext cx="629211" cy="369332"/>
            </a:xfrm>
            <a:prstGeom prst="rect">
              <a:avLst/>
            </a:prstGeom>
            <a:noFill/>
            <a:ln>
              <a:solidFill>
                <a:srgbClr val="00B050"/>
              </a:solidFill>
            </a:ln>
          </p:spPr>
          <p:txBody>
            <a:bodyPr wrap="none" rtlCol="0">
              <a:spAutoFit/>
            </a:bodyPr>
            <a:lstStyle/>
            <a:p>
              <a:r>
                <a:rPr lang="en-US" dirty="0" smtClean="0">
                  <a:solidFill>
                    <a:srgbClr val="00B050"/>
                  </a:solidFill>
                </a:rPr>
                <a:t>11%</a:t>
              </a:r>
              <a:endParaRPr lang="en-US" dirty="0">
                <a:solidFill>
                  <a:srgbClr val="00B050"/>
                </a:solidFill>
              </a:endParaRPr>
            </a:p>
          </p:txBody>
        </p:sp>
        <p:cxnSp>
          <p:nvCxnSpPr>
            <p:cNvPr id="11" name="Straight Arrow Connector 10"/>
            <p:cNvCxnSpPr/>
            <p:nvPr/>
          </p:nvCxnSpPr>
          <p:spPr bwMode="auto">
            <a:xfrm flipH="1" flipV="1">
              <a:off x="5638800" y="2546309"/>
              <a:ext cx="533400" cy="1515540"/>
            </a:xfrm>
            <a:prstGeom prst="straightConnector1">
              <a:avLst/>
            </a:prstGeom>
            <a:solidFill>
              <a:srgbClr val="00B8FF"/>
            </a:solidFill>
            <a:ln w="9525" cap="flat" cmpd="sng" algn="ctr">
              <a:solidFill>
                <a:srgbClr val="00B050"/>
              </a:solidFill>
              <a:prstDash val="solid"/>
              <a:round/>
              <a:headEnd type="none" w="med" len="med"/>
              <a:tailEnd type="triangle"/>
            </a:ln>
            <a:effectLst/>
          </p:spPr>
        </p:cxnSp>
        <p:cxnSp>
          <p:nvCxnSpPr>
            <p:cNvPr id="12" name="Straight Arrow Connector 11"/>
            <p:cNvCxnSpPr/>
            <p:nvPr/>
          </p:nvCxnSpPr>
          <p:spPr bwMode="auto">
            <a:xfrm flipV="1">
              <a:off x="6172200" y="2907738"/>
              <a:ext cx="2152651" cy="1154111"/>
            </a:xfrm>
            <a:prstGeom prst="straightConnector1">
              <a:avLst/>
            </a:prstGeom>
            <a:solidFill>
              <a:srgbClr val="00B8FF"/>
            </a:solidFill>
            <a:ln w="9525" cap="flat" cmpd="sng" algn="ctr">
              <a:solidFill>
                <a:srgbClr val="00B050"/>
              </a:solidFill>
              <a:prstDash val="solid"/>
              <a:round/>
              <a:headEnd type="none" w="med" len="med"/>
              <a:tailEnd type="triangle"/>
            </a:ln>
            <a:effectLst/>
          </p:spPr>
        </p:cxnSp>
        <p:cxnSp>
          <p:nvCxnSpPr>
            <p:cNvPr id="13" name="Straight Arrow Connector 12"/>
            <p:cNvCxnSpPr/>
            <p:nvPr/>
          </p:nvCxnSpPr>
          <p:spPr bwMode="auto">
            <a:xfrm>
              <a:off x="8229601" y="2926282"/>
              <a:ext cx="0" cy="488950"/>
            </a:xfrm>
            <a:prstGeom prst="straightConnector1">
              <a:avLst/>
            </a:prstGeom>
            <a:solidFill>
              <a:srgbClr val="00B8FF"/>
            </a:solidFill>
            <a:ln w="9525" cap="flat" cmpd="sng" algn="ctr">
              <a:solidFill>
                <a:srgbClr val="00B050"/>
              </a:solidFill>
              <a:prstDash val="solid"/>
              <a:round/>
              <a:headEnd type="triangle"/>
              <a:tailEnd type="triangle"/>
            </a:ln>
            <a:effectLst/>
          </p:spPr>
        </p:cxnSp>
        <p:sp>
          <p:nvSpPr>
            <p:cNvPr id="14" name="TextBox 13"/>
            <p:cNvSpPr txBox="1"/>
            <p:nvPr/>
          </p:nvSpPr>
          <p:spPr>
            <a:xfrm rot="16200000">
              <a:off x="7730328" y="2915960"/>
              <a:ext cx="629211" cy="369332"/>
            </a:xfrm>
            <a:prstGeom prst="rect">
              <a:avLst/>
            </a:prstGeom>
            <a:noFill/>
            <a:ln>
              <a:solidFill>
                <a:srgbClr val="00B050"/>
              </a:solidFill>
            </a:ln>
          </p:spPr>
          <p:txBody>
            <a:bodyPr wrap="none" rtlCol="0">
              <a:spAutoFit/>
            </a:bodyPr>
            <a:lstStyle/>
            <a:p>
              <a:r>
                <a:rPr lang="en-US" dirty="0" smtClean="0">
                  <a:solidFill>
                    <a:srgbClr val="00B050"/>
                  </a:solidFill>
                </a:rPr>
                <a:t>11%</a:t>
              </a:r>
              <a:endParaRPr lang="en-US" dirty="0">
                <a:solidFill>
                  <a:srgbClr val="00B050"/>
                </a:solidFill>
              </a:endParaRPr>
            </a:p>
          </p:txBody>
        </p:sp>
        <p:sp>
          <p:nvSpPr>
            <p:cNvPr id="15" name="Rectangle 14"/>
            <p:cNvSpPr/>
            <p:nvPr/>
          </p:nvSpPr>
          <p:spPr>
            <a:xfrm>
              <a:off x="5638800" y="4170758"/>
              <a:ext cx="1845377" cy="369332"/>
            </a:xfrm>
            <a:prstGeom prst="rect">
              <a:avLst/>
            </a:prstGeom>
            <a:ln>
              <a:solidFill>
                <a:srgbClr val="00B050"/>
              </a:solidFill>
            </a:ln>
          </p:spPr>
          <p:txBody>
            <a:bodyPr wrap="none">
              <a:spAutoFit/>
            </a:bodyPr>
            <a:lstStyle/>
            <a:p>
              <a:r>
                <a:rPr lang="en-US" dirty="0">
                  <a:solidFill>
                    <a:srgbClr val="00B050"/>
                  </a:solidFill>
                  <a:latin typeface="Calibri" pitchFamily="34" charset="0"/>
                  <a:cs typeface="Times New Roman" pitchFamily="16" charset="0"/>
                </a:rPr>
                <a:t>ADR286, WR4301</a:t>
              </a:r>
              <a:endParaRPr lang="en-US" dirty="0">
                <a:solidFill>
                  <a:srgbClr val="00B050"/>
                </a:solidFill>
              </a:endParaRPr>
            </a:p>
          </p:txBody>
        </p:sp>
        <p:cxnSp>
          <p:nvCxnSpPr>
            <p:cNvPr id="16" name="Straight Arrow Connector 15"/>
            <p:cNvCxnSpPr>
              <a:endCxn id="17" idx="1"/>
            </p:cNvCxnSpPr>
            <p:nvPr/>
          </p:nvCxnSpPr>
          <p:spPr bwMode="auto">
            <a:xfrm>
              <a:off x="4819651" y="1729878"/>
              <a:ext cx="256976" cy="1229228"/>
            </a:xfrm>
            <a:prstGeom prst="straightConnector1">
              <a:avLst/>
            </a:prstGeom>
            <a:solidFill>
              <a:srgbClr val="00B8FF"/>
            </a:solidFill>
            <a:ln w="9525" cap="flat" cmpd="sng" algn="ctr">
              <a:solidFill>
                <a:srgbClr val="0066FF"/>
              </a:solidFill>
              <a:prstDash val="solid"/>
              <a:round/>
              <a:headEnd type="none" w="med" len="med"/>
              <a:tailEnd type="triangle"/>
            </a:ln>
            <a:effectLst/>
          </p:spPr>
        </p:cxnSp>
        <p:sp>
          <p:nvSpPr>
            <p:cNvPr id="17" name="Oval 16"/>
            <p:cNvSpPr/>
            <p:nvPr/>
          </p:nvSpPr>
          <p:spPr bwMode="auto">
            <a:xfrm>
              <a:off x="5029200" y="2875988"/>
              <a:ext cx="323851" cy="567561"/>
            </a:xfrm>
            <a:prstGeom prst="ellipse">
              <a:avLst/>
            </a:prstGeom>
            <a:noFill/>
            <a:ln w="9525" cap="flat" cmpd="sng" algn="ctr">
              <a:solidFill>
                <a:srgbClr val="00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smtClean="0">
                <a:ln>
                  <a:noFill/>
                </a:ln>
                <a:solidFill>
                  <a:schemeClr val="bg1"/>
                </a:solidFill>
                <a:effectLst/>
                <a:latin typeface="Arial" charset="0"/>
              </a:endParaRPr>
            </a:p>
          </p:txBody>
        </p:sp>
      </p:grpSp>
      <p:sp>
        <p:nvSpPr>
          <p:cNvPr id="18" name="TextBox 17"/>
          <p:cNvSpPr txBox="1"/>
          <p:nvPr/>
        </p:nvSpPr>
        <p:spPr>
          <a:xfrm>
            <a:off x="4295775" y="4495800"/>
            <a:ext cx="1724025" cy="584775"/>
          </a:xfrm>
          <a:prstGeom prst="rect">
            <a:avLst/>
          </a:prstGeom>
          <a:noFill/>
          <a:ln>
            <a:solidFill>
              <a:srgbClr val="0066FF"/>
            </a:solidFill>
          </a:ln>
        </p:spPr>
        <p:txBody>
          <a:bodyPr wrap="square" rtlCol="0">
            <a:spAutoFit/>
          </a:bodyPr>
          <a:lstStyle/>
          <a:p>
            <a:r>
              <a:rPr lang="en-US" sz="1600" dirty="0" smtClean="0">
                <a:solidFill>
                  <a:srgbClr val="0066FF"/>
                </a:solidFill>
              </a:rPr>
              <a:t>4% discontinuity after Mar 16</a:t>
            </a:r>
            <a:r>
              <a:rPr lang="en-US" sz="1600" baseline="30000" dirty="0" smtClean="0">
                <a:solidFill>
                  <a:srgbClr val="0066FF"/>
                </a:solidFill>
              </a:rPr>
              <a:t>th</a:t>
            </a:r>
            <a:r>
              <a:rPr lang="en-US" sz="1600" dirty="0" smtClean="0">
                <a:solidFill>
                  <a:srgbClr val="0066FF"/>
                </a:solidFill>
              </a:rPr>
              <a:t>.</a:t>
            </a:r>
            <a:endParaRPr lang="en-US" sz="1600" dirty="0">
              <a:solidFill>
                <a:srgbClr val="0066FF"/>
              </a:solidFill>
            </a:endParaRPr>
          </a:p>
        </p:txBody>
      </p:sp>
    </p:spTree>
    <p:extLst>
      <p:ext uri="{BB962C8B-B14F-4D97-AF65-F5344CB8AC3E}">
        <p14:creationId xmlns:p14="http://schemas.microsoft.com/office/powerpoint/2010/main" val="408890126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1599862" y="76200"/>
            <a:ext cx="5961300" cy="853799"/>
          </a:xfrm>
          <a:prstGeom prst="rect">
            <a:avLst/>
          </a:prstGeom>
          <a:noFill/>
          <a:ln>
            <a:noFill/>
          </a:ln>
        </p:spPr>
        <p:txBody>
          <a:bodyPr lIns="91425" tIns="91425" rIns="91425" bIns="91425" anchor="ctr" anchorCtr="0">
            <a:noAutofit/>
          </a:bodyPr>
          <a:lstStyle/>
          <a:p>
            <a:pPr algn="ctr">
              <a:buSzPct val="25000"/>
            </a:pPr>
            <a:r>
              <a:rPr lang="en" sz="2800" b="0" i="0" u="none" strike="noStrike" cap="none" dirty="0" smtClean="0">
                <a:solidFill>
                  <a:srgbClr val="FFFFFF"/>
                </a:solidFill>
                <a:latin typeface="Arial"/>
                <a:ea typeface="Arial"/>
                <a:cs typeface="Arial"/>
                <a:sym typeface="Arial"/>
              </a:rPr>
              <a:t>ADR-</a:t>
            </a:r>
            <a:r>
              <a:rPr lang="fr-FR" dirty="0" smtClean="0">
                <a:solidFill>
                  <a:schemeClr val="bg1"/>
                </a:solidFill>
              </a:rPr>
              <a:t>331 </a:t>
            </a:r>
            <a:r>
              <a:rPr lang="en-US" dirty="0"/>
              <a:t>Clipped or Missing ABI Moon </a:t>
            </a:r>
            <a:r>
              <a:rPr lang="en-US" dirty="0" smtClean="0"/>
              <a:t>Images</a:t>
            </a:r>
            <a:endParaRPr lang="en" sz="2800" b="0" i="0" u="none" strike="noStrike" cap="none" dirty="0">
              <a:solidFill>
                <a:schemeClr val="bg1"/>
              </a:solidFill>
              <a:latin typeface="Arial"/>
              <a:ea typeface="Arial"/>
              <a:cs typeface="Arial"/>
              <a:sym typeface="Arial"/>
            </a:endParaRPr>
          </a:p>
        </p:txBody>
      </p:sp>
      <p:sp>
        <p:nvSpPr>
          <p:cNvPr id="201" name="Shape 201"/>
          <p:cNvSpPr txBox="1">
            <a:spLocks noGrp="1"/>
          </p:cNvSpPr>
          <p:nvPr>
            <p:ph type="sldNum" idx="12"/>
          </p:nvPr>
        </p:nvSpPr>
        <p:spPr>
          <a:xfrm>
            <a:off x="8472457" y="6217621"/>
            <a:ext cx="548699" cy="52469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lt1"/>
              </a:buClr>
              <a:buSzPct val="25000"/>
              <a:buFont typeface="Arial"/>
              <a:buNone/>
            </a:pPr>
            <a:fld id="{00000000-1234-1234-1234-123412341234}" type="slidenum">
              <a:rPr lang="en" sz="1400" b="0" i="0" u="none" strike="noStrike" cap="none">
                <a:solidFill>
                  <a:schemeClr val="lt1"/>
                </a:solidFill>
                <a:latin typeface="Arial"/>
                <a:ea typeface="Arial"/>
                <a:cs typeface="Arial"/>
                <a:sym typeface="Arial"/>
              </a:rPr>
              <a:pPr marL="0" marR="0" lvl="0" indent="0" algn="l" rtl="0">
                <a:lnSpc>
                  <a:spcPct val="100000"/>
                </a:lnSpc>
                <a:spcBef>
                  <a:spcPts val="0"/>
                </a:spcBef>
                <a:spcAft>
                  <a:spcPts val="0"/>
                </a:spcAft>
                <a:buClr>
                  <a:schemeClr val="lt1"/>
                </a:buClr>
                <a:buSzPct val="25000"/>
                <a:buFont typeface="Arial"/>
                <a:buNone/>
              </a:pPr>
              <a:t>41</a:t>
            </a:fld>
            <a:endParaRPr lang="en" sz="1400" b="0" i="0" u="none" strike="noStrike" cap="none">
              <a:solidFill>
                <a:schemeClr val="lt1"/>
              </a:solidFill>
              <a:latin typeface="Arial"/>
              <a:ea typeface="Arial"/>
              <a:cs typeface="Arial"/>
              <a:sym typeface="Arial"/>
            </a:endParaRPr>
          </a:p>
        </p:txBody>
      </p:sp>
      <p:pic>
        <p:nvPicPr>
          <p:cNvPr id="5"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t="16916" b="16337"/>
          <a:stretch/>
        </p:blipFill>
        <p:spPr bwMode="auto">
          <a:xfrm>
            <a:off x="304800" y="1354740"/>
            <a:ext cx="5787851" cy="45489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Straight Arrow Connector 5"/>
          <p:cNvCxnSpPr/>
          <p:nvPr/>
        </p:nvCxnSpPr>
        <p:spPr>
          <a:xfrm flipH="1" flipV="1">
            <a:off x="1751762" y="3118994"/>
            <a:ext cx="4772968" cy="24599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6524729" y="2909462"/>
            <a:ext cx="2181282" cy="525122"/>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6524732" y="2289539"/>
            <a:ext cx="2181279" cy="525123"/>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24730" y="1679611"/>
            <a:ext cx="2181282" cy="525124"/>
          </a:xfrm>
          <a:prstGeom prst="rect">
            <a:avLst/>
          </a:prstGeom>
        </p:spPr>
      </p:pic>
      <p:cxnSp>
        <p:nvCxnSpPr>
          <p:cNvPr id="10" name="Straight Arrow Connector 9"/>
          <p:cNvCxnSpPr/>
          <p:nvPr/>
        </p:nvCxnSpPr>
        <p:spPr>
          <a:xfrm flipH="1">
            <a:off x="1723296" y="2708293"/>
            <a:ext cx="4801434" cy="3490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1723296" y="1968687"/>
            <a:ext cx="4650713" cy="67971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6454394" y="5366715"/>
            <a:ext cx="2471892" cy="653085"/>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V="1">
            <a:off x="6454394" y="4649872"/>
            <a:ext cx="2471892" cy="653085"/>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V="1">
            <a:off x="6454394" y="3961611"/>
            <a:ext cx="2471892" cy="653085"/>
          </a:xfrm>
          <a:prstGeom prst="rect">
            <a:avLst/>
          </a:prstGeom>
        </p:spPr>
      </p:pic>
      <p:cxnSp>
        <p:nvCxnSpPr>
          <p:cNvPr id="15" name="Straight Arrow Connector 14"/>
          <p:cNvCxnSpPr>
            <a:stCxn id="14" idx="1"/>
          </p:cNvCxnSpPr>
          <p:nvPr/>
        </p:nvCxnSpPr>
        <p:spPr>
          <a:xfrm flipH="1" flipV="1">
            <a:off x="1590989" y="3857363"/>
            <a:ext cx="4863405" cy="43079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13" idx="1"/>
          </p:cNvCxnSpPr>
          <p:nvPr/>
        </p:nvCxnSpPr>
        <p:spPr>
          <a:xfrm flipH="1" flipV="1">
            <a:off x="1616950" y="3926435"/>
            <a:ext cx="4837444" cy="104997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2" idx="1"/>
          </p:cNvCxnSpPr>
          <p:nvPr/>
        </p:nvCxnSpPr>
        <p:spPr>
          <a:xfrm flipH="1" flipV="1">
            <a:off x="1743390" y="4366138"/>
            <a:ext cx="4711004" cy="132711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219200" y="1643376"/>
            <a:ext cx="1508746" cy="369332"/>
          </a:xfrm>
          <a:prstGeom prst="rect">
            <a:avLst/>
          </a:prstGeom>
          <a:noFill/>
        </p:spPr>
        <p:txBody>
          <a:bodyPr wrap="none" rtlCol="0">
            <a:spAutoFit/>
          </a:bodyPr>
          <a:lstStyle/>
          <a:p>
            <a:r>
              <a:rPr lang="en-US" b="1" dirty="0" smtClean="0">
                <a:solidFill>
                  <a:srgbClr val="FF0000"/>
                </a:solidFill>
              </a:rPr>
              <a:t>April 11, 2017</a:t>
            </a:r>
            <a:endParaRPr lang="en-US" b="1" dirty="0">
              <a:solidFill>
                <a:srgbClr val="FF0000"/>
              </a:solidFill>
            </a:endParaRPr>
          </a:p>
        </p:txBody>
      </p:sp>
      <p:sp>
        <p:nvSpPr>
          <p:cNvPr id="19" name="Left Brace 18"/>
          <p:cNvSpPr/>
          <p:nvPr/>
        </p:nvSpPr>
        <p:spPr>
          <a:xfrm rot="16200000">
            <a:off x="3396755" y="10931"/>
            <a:ext cx="211862" cy="3205427"/>
          </a:xfrm>
          <a:prstGeom prst="leftBrace">
            <a:avLst>
              <a:gd name="adj1" fmla="val 8333"/>
              <a:gd name="adj2" fmla="val 49686"/>
            </a:avLst>
          </a:prstGeom>
          <a:no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a:solidFill>
                  <a:srgbClr val="FF0000"/>
                </a:solidFill>
              </a:ln>
            </a:endParaRPr>
          </a:p>
        </p:txBody>
      </p:sp>
      <p:sp>
        <p:nvSpPr>
          <p:cNvPr id="20" name="TextBox 19"/>
          <p:cNvSpPr txBox="1"/>
          <p:nvPr/>
        </p:nvSpPr>
        <p:spPr>
          <a:xfrm>
            <a:off x="2667000" y="1567176"/>
            <a:ext cx="1814151" cy="369332"/>
          </a:xfrm>
          <a:prstGeom prst="rect">
            <a:avLst/>
          </a:prstGeom>
          <a:noFill/>
        </p:spPr>
        <p:txBody>
          <a:bodyPr wrap="none" rtlCol="0">
            <a:spAutoFit/>
          </a:bodyPr>
          <a:lstStyle/>
          <a:p>
            <a:r>
              <a:rPr lang="en-US" dirty="0" smtClean="0"/>
              <a:t>Earth Occultation</a:t>
            </a:r>
            <a:endParaRPr lang="en-US" dirty="0"/>
          </a:p>
        </p:txBody>
      </p:sp>
      <p:sp>
        <p:nvSpPr>
          <p:cNvPr id="2" name="TextBox 1"/>
          <p:cNvSpPr txBox="1"/>
          <p:nvPr/>
        </p:nvSpPr>
        <p:spPr>
          <a:xfrm>
            <a:off x="1189612" y="6246010"/>
            <a:ext cx="6781800" cy="369332"/>
          </a:xfrm>
          <a:prstGeom prst="rect">
            <a:avLst/>
          </a:prstGeom>
          <a:noFill/>
        </p:spPr>
        <p:txBody>
          <a:bodyPr wrap="square" rtlCol="0">
            <a:spAutoFit/>
          </a:bodyPr>
          <a:lstStyle/>
          <a:p>
            <a:r>
              <a:rPr lang="en-US" dirty="0" smtClean="0">
                <a:solidFill>
                  <a:schemeClr val="bg1"/>
                </a:solidFill>
              </a:rPr>
              <a:t>Mitigation:  More frequent </a:t>
            </a:r>
            <a:r>
              <a:rPr lang="en-US" dirty="0" err="1" smtClean="0">
                <a:solidFill>
                  <a:schemeClr val="bg1"/>
                </a:solidFill>
              </a:rPr>
              <a:t>meso</a:t>
            </a:r>
            <a:r>
              <a:rPr lang="en-US" dirty="0" smtClean="0">
                <a:solidFill>
                  <a:schemeClr val="bg1"/>
                </a:solidFill>
              </a:rPr>
              <a:t> center shifts during June 2017 tracing</a:t>
            </a:r>
            <a:endParaRPr lang="en-US" dirty="0">
              <a:solidFill>
                <a:schemeClr val="bg1"/>
              </a:solidFill>
            </a:endParaRPr>
          </a:p>
        </p:txBody>
      </p:sp>
    </p:spTree>
    <p:extLst>
      <p:ext uri="{BB962C8B-B14F-4D97-AF65-F5344CB8AC3E}">
        <p14:creationId xmlns:p14="http://schemas.microsoft.com/office/powerpoint/2010/main" val="257779041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1599862" y="76200"/>
            <a:ext cx="5961300" cy="853799"/>
          </a:xfrm>
          <a:prstGeom prst="rect">
            <a:avLst/>
          </a:prstGeom>
          <a:noFill/>
          <a:ln>
            <a:noFill/>
          </a:ln>
        </p:spPr>
        <p:txBody>
          <a:bodyPr lIns="91425" tIns="91425" rIns="91425" bIns="91425" anchor="ctr" anchorCtr="0">
            <a:noAutofit/>
          </a:bodyPr>
          <a:lstStyle/>
          <a:p>
            <a:pPr algn="ctr">
              <a:buSzPct val="25000"/>
            </a:pPr>
            <a:r>
              <a:rPr lang="en" sz="2800" b="0" i="0" u="none" strike="noStrike" cap="none" dirty="0" smtClean="0">
                <a:solidFill>
                  <a:srgbClr val="FFFFFF"/>
                </a:solidFill>
                <a:latin typeface="Arial"/>
                <a:ea typeface="Arial"/>
                <a:cs typeface="Arial"/>
                <a:sym typeface="Arial"/>
              </a:rPr>
              <a:t>ADR-</a:t>
            </a:r>
            <a:r>
              <a:rPr lang="fr-FR" dirty="0" smtClean="0">
                <a:solidFill>
                  <a:schemeClr val="bg1"/>
                </a:solidFill>
              </a:rPr>
              <a:t>362 </a:t>
            </a:r>
            <a:r>
              <a:rPr lang="en-US" dirty="0" smtClean="0"/>
              <a:t>Band07 Striping</a:t>
            </a:r>
            <a:endParaRPr lang="en" sz="2800" b="0" i="0" u="none" strike="noStrike" cap="none" dirty="0">
              <a:solidFill>
                <a:schemeClr val="bg1"/>
              </a:solidFill>
              <a:latin typeface="Arial"/>
              <a:ea typeface="Arial"/>
              <a:cs typeface="Arial"/>
              <a:sym typeface="Arial"/>
            </a:endParaRPr>
          </a:p>
        </p:txBody>
      </p:sp>
      <p:sp>
        <p:nvSpPr>
          <p:cNvPr id="201" name="Shape 201"/>
          <p:cNvSpPr txBox="1">
            <a:spLocks noGrp="1"/>
          </p:cNvSpPr>
          <p:nvPr>
            <p:ph type="sldNum" idx="12"/>
          </p:nvPr>
        </p:nvSpPr>
        <p:spPr>
          <a:xfrm>
            <a:off x="8472457" y="6217621"/>
            <a:ext cx="548699" cy="52469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lt1"/>
              </a:buClr>
              <a:buSzPct val="25000"/>
              <a:buFont typeface="Arial"/>
              <a:buNone/>
            </a:pPr>
            <a:fld id="{00000000-1234-1234-1234-123412341234}" type="slidenum">
              <a:rPr lang="en" sz="1400" b="0" i="0" u="none" strike="noStrike" cap="none">
                <a:solidFill>
                  <a:schemeClr val="lt1"/>
                </a:solidFill>
                <a:latin typeface="Arial"/>
                <a:ea typeface="Arial"/>
                <a:cs typeface="Arial"/>
                <a:sym typeface="Arial"/>
              </a:rPr>
              <a:pPr marL="0" marR="0" lvl="0" indent="0" algn="l" rtl="0">
                <a:lnSpc>
                  <a:spcPct val="100000"/>
                </a:lnSpc>
                <a:spcBef>
                  <a:spcPts val="0"/>
                </a:spcBef>
                <a:spcAft>
                  <a:spcPts val="0"/>
                </a:spcAft>
                <a:buClr>
                  <a:schemeClr val="lt1"/>
                </a:buClr>
                <a:buSzPct val="25000"/>
                <a:buFont typeface="Arial"/>
                <a:buNone/>
              </a:pPr>
              <a:t>42</a:t>
            </a:fld>
            <a:endParaRPr lang="en" sz="1400" b="0" i="0" u="none" strike="noStrike" cap="none">
              <a:solidFill>
                <a:schemeClr val="lt1"/>
              </a:solidFill>
              <a:latin typeface="Arial"/>
              <a:ea typeface="Arial"/>
              <a:cs typeface="Arial"/>
              <a:sym typeface="Arial"/>
            </a:endParaRPr>
          </a:p>
        </p:txBody>
      </p:sp>
      <p:pic>
        <p:nvPicPr>
          <p:cNvPr id="2" name="Picture 1"/>
          <p:cNvPicPr>
            <a:picLocks noChangeAspect="1"/>
          </p:cNvPicPr>
          <p:nvPr/>
        </p:nvPicPr>
        <p:blipFill>
          <a:blip r:embed="rId3" cstate="print"/>
          <a:stretch>
            <a:fillRect/>
          </a:stretch>
        </p:blipFill>
        <p:spPr>
          <a:xfrm>
            <a:off x="2209800" y="1066800"/>
            <a:ext cx="6248400" cy="5207000"/>
          </a:xfrm>
          <a:prstGeom prst="rect">
            <a:avLst/>
          </a:prstGeom>
        </p:spPr>
      </p:pic>
      <p:sp>
        <p:nvSpPr>
          <p:cNvPr id="3" name="TextBox 2"/>
          <p:cNvSpPr txBox="1"/>
          <p:nvPr/>
        </p:nvSpPr>
        <p:spPr>
          <a:xfrm>
            <a:off x="228600" y="2362200"/>
            <a:ext cx="1676400" cy="1200329"/>
          </a:xfrm>
          <a:prstGeom prst="rect">
            <a:avLst/>
          </a:prstGeom>
          <a:noFill/>
        </p:spPr>
        <p:txBody>
          <a:bodyPr wrap="square" rtlCol="0">
            <a:spAutoFit/>
          </a:bodyPr>
          <a:lstStyle/>
          <a:p>
            <a:r>
              <a:rPr lang="en-US" dirty="0" smtClean="0">
                <a:solidFill>
                  <a:srgbClr val="FFFFFF"/>
                </a:solidFill>
              </a:rPr>
              <a:t>GOES-16 Band 7 Image from 22 May 2017 at 12:57:07 UTC</a:t>
            </a:r>
            <a:endParaRPr lang="en-US" dirty="0">
              <a:solidFill>
                <a:srgbClr val="FFFFFF"/>
              </a:solidFill>
            </a:endParaRPr>
          </a:p>
        </p:txBody>
      </p:sp>
    </p:spTree>
    <p:extLst>
      <p:ext uri="{BB962C8B-B14F-4D97-AF65-F5344CB8AC3E}">
        <p14:creationId xmlns:p14="http://schemas.microsoft.com/office/powerpoint/2010/main" val="22655717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1599862" y="76200"/>
            <a:ext cx="5961300" cy="853799"/>
          </a:xfrm>
          <a:prstGeom prst="rect">
            <a:avLst/>
          </a:prstGeom>
          <a:noFill/>
          <a:ln>
            <a:noFill/>
          </a:ln>
        </p:spPr>
        <p:txBody>
          <a:bodyPr lIns="91425" tIns="91425" rIns="91425" bIns="91425" anchor="ctr" anchorCtr="0">
            <a:noAutofit/>
          </a:bodyPr>
          <a:lstStyle/>
          <a:p>
            <a:pPr lvl="0" algn="ctr">
              <a:buSzPct val="25000"/>
            </a:pPr>
            <a:r>
              <a:rPr lang="en" dirty="0" smtClean="0"/>
              <a:t>Impacting </a:t>
            </a:r>
            <a:r>
              <a:rPr lang="en-US" dirty="0" smtClean="0"/>
              <a:t>Geometric</a:t>
            </a:r>
            <a:r>
              <a:rPr lang="en" sz="2800" b="0" i="0" u="none" strike="noStrike" cap="none" dirty="0" smtClean="0">
                <a:solidFill>
                  <a:srgbClr val="FFFFFF"/>
                </a:solidFill>
                <a:latin typeface="Arial"/>
                <a:ea typeface="Arial"/>
                <a:cs typeface="Arial"/>
                <a:sym typeface="Arial"/>
              </a:rPr>
              <a:t> Calibration ADRs/WRs</a:t>
            </a:r>
            <a:endParaRPr lang="en" sz="2800" b="0" i="0" u="none" strike="noStrike" cap="none" dirty="0">
              <a:solidFill>
                <a:srgbClr val="FFFFFF"/>
              </a:solidFill>
              <a:latin typeface="Arial"/>
              <a:ea typeface="Arial"/>
              <a:cs typeface="Arial"/>
              <a:sym typeface="Arial"/>
            </a:endParaRPr>
          </a:p>
        </p:txBody>
      </p:sp>
      <p:sp>
        <p:nvSpPr>
          <p:cNvPr id="201" name="Shape 201"/>
          <p:cNvSpPr txBox="1">
            <a:spLocks noGrp="1"/>
          </p:cNvSpPr>
          <p:nvPr>
            <p:ph type="sldNum" idx="12"/>
          </p:nvPr>
        </p:nvSpPr>
        <p:spPr>
          <a:xfrm>
            <a:off x="8472457" y="6217621"/>
            <a:ext cx="548699" cy="52469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lt1"/>
              </a:buClr>
              <a:buSzPct val="25000"/>
              <a:buFont typeface="Arial"/>
              <a:buNone/>
            </a:pPr>
            <a:fld id="{00000000-1234-1234-1234-123412341234}" type="slidenum">
              <a:rPr lang="en" sz="1400" b="0" i="0" u="none" strike="noStrike" cap="none">
                <a:solidFill>
                  <a:schemeClr val="lt1"/>
                </a:solidFill>
                <a:latin typeface="Arial"/>
                <a:ea typeface="Arial"/>
                <a:cs typeface="Arial"/>
                <a:sym typeface="Arial"/>
              </a:rPr>
              <a:pPr marL="0" marR="0" lvl="0" indent="0" algn="l" rtl="0">
                <a:lnSpc>
                  <a:spcPct val="100000"/>
                </a:lnSpc>
                <a:spcBef>
                  <a:spcPts val="0"/>
                </a:spcBef>
                <a:spcAft>
                  <a:spcPts val="0"/>
                </a:spcAft>
                <a:buClr>
                  <a:schemeClr val="lt1"/>
                </a:buClr>
                <a:buSzPct val="25000"/>
                <a:buFont typeface="Arial"/>
                <a:buNone/>
              </a:pPr>
              <a:t>43</a:t>
            </a:fld>
            <a:endParaRPr lang="en" sz="1400" b="0" i="0" u="none" strike="noStrike" cap="none">
              <a:solidFill>
                <a:schemeClr val="lt1"/>
              </a:solidFill>
              <a:latin typeface="Arial"/>
              <a:ea typeface="Arial"/>
              <a:cs typeface="Arial"/>
              <a:sym typeface="Arial"/>
            </a:endParaRPr>
          </a:p>
        </p:txBody>
      </p:sp>
      <p:graphicFrame>
        <p:nvGraphicFramePr>
          <p:cNvPr id="5" name="Table 4"/>
          <p:cNvGraphicFramePr>
            <a:graphicFrameLocks noGrp="1"/>
          </p:cNvGraphicFramePr>
          <p:nvPr>
            <p:extLst>
              <p:ext uri="{D42A27DB-BD31-4B8C-83A1-F6EECF244321}">
                <p14:modId xmlns:p14="http://schemas.microsoft.com/office/powerpoint/2010/main" val="365778191"/>
              </p:ext>
            </p:extLst>
          </p:nvPr>
        </p:nvGraphicFramePr>
        <p:xfrm>
          <a:off x="228600" y="1610360"/>
          <a:ext cx="8763000" cy="4648200"/>
        </p:xfrm>
        <a:graphic>
          <a:graphicData uri="http://schemas.openxmlformats.org/drawingml/2006/table">
            <a:tbl>
              <a:tblPr firstRow="1" bandRow="1">
                <a:tableStyleId>{5C22544A-7EE6-4342-B048-85BDC9FD1C3A}</a:tableStyleId>
              </a:tblPr>
              <a:tblGrid>
                <a:gridCol w="838200"/>
                <a:gridCol w="685800"/>
                <a:gridCol w="4648200"/>
                <a:gridCol w="838200"/>
                <a:gridCol w="1752600"/>
              </a:tblGrid>
              <a:tr h="370840">
                <a:tc>
                  <a:txBody>
                    <a:bodyPr/>
                    <a:lstStyle/>
                    <a:p>
                      <a:r>
                        <a:rPr lang="en-US" sz="2000" dirty="0" smtClean="0"/>
                        <a:t>ADR#</a:t>
                      </a:r>
                      <a:endParaRPr lang="en-US" sz="2000" dirty="0"/>
                    </a:p>
                  </a:txBody>
                  <a:tcPr/>
                </a:tc>
                <a:tc>
                  <a:txBody>
                    <a:bodyPr/>
                    <a:lstStyle/>
                    <a:p>
                      <a:r>
                        <a:rPr lang="en-US" sz="2000" dirty="0" smtClean="0"/>
                        <a:t>WR#</a:t>
                      </a:r>
                      <a:endParaRPr lang="en-US" sz="2000" dirty="0"/>
                    </a:p>
                  </a:txBody>
                  <a:tcPr/>
                </a:tc>
                <a:tc>
                  <a:txBody>
                    <a:bodyPr/>
                    <a:lstStyle/>
                    <a:p>
                      <a:r>
                        <a:rPr lang="en-US" sz="2000" dirty="0" smtClean="0"/>
                        <a:t>Short Description</a:t>
                      </a:r>
                      <a:endParaRPr lang="en-US" sz="2000" dirty="0"/>
                    </a:p>
                  </a:txBody>
                  <a:tcPr/>
                </a:tc>
                <a:tc>
                  <a:txBody>
                    <a:bodyPr/>
                    <a:lstStyle/>
                    <a:p>
                      <a:r>
                        <a:rPr lang="en-US" sz="2000" dirty="0" smtClean="0"/>
                        <a:t>Status</a:t>
                      </a:r>
                      <a:endParaRPr lang="en-US" sz="2000" dirty="0"/>
                    </a:p>
                  </a:txBody>
                  <a:tcPr/>
                </a:tc>
                <a:tc>
                  <a:txBody>
                    <a:bodyPr/>
                    <a:lstStyle/>
                    <a:p>
                      <a:r>
                        <a:rPr lang="en-US" sz="2000" dirty="0" smtClean="0"/>
                        <a:t>Expected Closure</a:t>
                      </a:r>
                      <a:endParaRPr lang="en-US" sz="2000" dirty="0"/>
                    </a:p>
                  </a:txBody>
                  <a:tcPr/>
                </a:tc>
              </a:tr>
              <a:tr h="370840">
                <a:tc>
                  <a:txBody>
                    <a:bodyPr/>
                    <a:lstStyle/>
                    <a:p>
                      <a:r>
                        <a:rPr lang="en-US" dirty="0" smtClean="0"/>
                        <a:t>275</a:t>
                      </a:r>
                      <a:endParaRPr lang="en-US" dirty="0"/>
                    </a:p>
                  </a:txBody>
                  <a:tcPr/>
                </a:tc>
                <a:tc>
                  <a:txBody>
                    <a:bodyPr/>
                    <a:lstStyle/>
                    <a:p>
                      <a:r>
                        <a:rPr lang="en-US" dirty="0" smtClean="0"/>
                        <a:t>4187</a:t>
                      </a:r>
                      <a:endParaRPr lang="en-US" dirty="0"/>
                    </a:p>
                  </a:txBody>
                  <a:tcPr/>
                </a:tc>
                <a:tc>
                  <a:txBody>
                    <a:bodyPr/>
                    <a:lstStyle/>
                    <a:p>
                      <a:r>
                        <a:rPr lang="en-US" sz="1800" b="0" i="0" u="none" strike="noStrike" kern="1200" dirty="0" smtClean="0">
                          <a:solidFill>
                            <a:schemeClr val="dk1"/>
                          </a:solidFill>
                          <a:effectLst/>
                          <a:latin typeface="+mn-lt"/>
                          <a:ea typeface="+mn-ea"/>
                          <a:cs typeface="+mn-cs"/>
                        </a:rPr>
                        <a:t>Anomalous EW navigation biases</a:t>
                      </a:r>
                      <a:endParaRPr lang="en-US" dirty="0"/>
                    </a:p>
                  </a:txBody>
                  <a:tcPr/>
                </a:tc>
                <a:tc>
                  <a:txBody>
                    <a:bodyPr/>
                    <a:lstStyle/>
                    <a:p>
                      <a:r>
                        <a:rPr lang="en-US" dirty="0" smtClean="0"/>
                        <a:t>AART</a:t>
                      </a:r>
                      <a:endParaRPr lang="en-US" dirty="0"/>
                    </a:p>
                  </a:txBody>
                  <a:tcPr/>
                </a:tc>
                <a:tc>
                  <a:txBody>
                    <a:bodyPr/>
                    <a:lstStyle/>
                    <a:p>
                      <a:r>
                        <a:rPr lang="en-US" dirty="0" smtClean="0"/>
                        <a:t>DO.06.00</a:t>
                      </a:r>
                      <a:endParaRPr lang="en-US" dirty="0"/>
                    </a:p>
                  </a:txBody>
                  <a:tcPr/>
                </a:tc>
              </a:tr>
              <a:tr h="370840">
                <a:tc>
                  <a:txBody>
                    <a:bodyPr/>
                    <a:lstStyle/>
                    <a:p>
                      <a:r>
                        <a:rPr lang="en-US" b="0" dirty="0" smtClean="0"/>
                        <a:t>294</a:t>
                      </a:r>
                      <a:endParaRPr lang="en-US" b="0" dirty="0"/>
                    </a:p>
                  </a:txBody>
                  <a:tcPr/>
                </a:tc>
                <a:tc>
                  <a:txBody>
                    <a:bodyPr/>
                    <a:lstStyle/>
                    <a:p>
                      <a:r>
                        <a:rPr lang="en-US" dirty="0" smtClean="0"/>
                        <a:t>4304</a:t>
                      </a:r>
                      <a:endParaRPr lang="en-US" dirty="0"/>
                    </a:p>
                  </a:txBody>
                  <a:tcPr/>
                </a:tc>
                <a:tc>
                  <a:txBody>
                    <a:bodyPr/>
                    <a:lstStyle/>
                    <a:p>
                      <a:r>
                        <a:rPr lang="en-US" sz="1800" b="0" i="0" u="none" strike="noStrike" kern="1200" dirty="0" smtClean="0">
                          <a:solidFill>
                            <a:schemeClr val="dk1"/>
                          </a:solidFill>
                          <a:effectLst/>
                          <a:latin typeface="+mn-lt"/>
                          <a:ea typeface="+mn-ea"/>
                          <a:cs typeface="+mn-cs"/>
                        </a:rPr>
                        <a:t>Recurring swings in ABI image navigation</a:t>
                      </a:r>
                      <a:endParaRPr lang="en-US" dirty="0">
                        <a:solidFill>
                          <a:srgbClr val="FF0000"/>
                        </a:solidFill>
                      </a:endParaRPr>
                    </a:p>
                  </a:txBody>
                  <a:tcPr/>
                </a:tc>
                <a:tc>
                  <a:txBody>
                    <a:bodyPr/>
                    <a:lstStyle/>
                    <a:p>
                      <a:r>
                        <a:rPr lang="en-US" dirty="0" smtClean="0"/>
                        <a:t>AART</a:t>
                      </a:r>
                      <a:endParaRPr lang="en-US" dirty="0"/>
                    </a:p>
                  </a:txBody>
                  <a:tcPr/>
                </a:tc>
                <a:tc>
                  <a:txBody>
                    <a:bodyPr/>
                    <a:lstStyle/>
                    <a:p>
                      <a:r>
                        <a:rPr lang="en-US" dirty="0" smtClean="0"/>
                        <a:t>DO.06.00</a:t>
                      </a:r>
                      <a:endParaRPr lang="en-US" dirty="0"/>
                    </a:p>
                  </a:txBody>
                  <a:tcPr/>
                </a:tc>
              </a:tr>
              <a:tr h="370840">
                <a:tc>
                  <a:txBody>
                    <a:bodyPr/>
                    <a:lstStyle/>
                    <a:p>
                      <a:r>
                        <a:rPr lang="en-US" dirty="0" smtClean="0"/>
                        <a:t>295</a:t>
                      </a:r>
                      <a:endParaRPr lang="en-US" dirty="0"/>
                    </a:p>
                  </a:txBody>
                  <a:tcPr/>
                </a:tc>
                <a:tc>
                  <a:txBody>
                    <a:bodyPr/>
                    <a:lstStyle/>
                    <a:p>
                      <a:r>
                        <a:rPr lang="en-US" dirty="0" smtClean="0"/>
                        <a:t>4304</a:t>
                      </a:r>
                      <a:endParaRPr lang="en-US" dirty="0"/>
                    </a:p>
                  </a:txBody>
                  <a:tcPr/>
                </a:tc>
                <a:tc>
                  <a:txBody>
                    <a:bodyPr/>
                    <a:lstStyle/>
                    <a:p>
                      <a:r>
                        <a:rPr lang="en-US" sz="1800" b="0" i="0" u="none" strike="noStrike" kern="1200" dirty="0" smtClean="0">
                          <a:solidFill>
                            <a:schemeClr val="dk1"/>
                          </a:solidFill>
                          <a:effectLst/>
                          <a:latin typeface="+mn-lt"/>
                          <a:ea typeface="+mn-ea"/>
                          <a:cs typeface="+mn-cs"/>
                        </a:rPr>
                        <a:t>Anomalous FFR errors in MWIR and LWIR Channels</a:t>
                      </a:r>
                      <a:endParaRPr lang="en-US" dirty="0"/>
                    </a:p>
                  </a:txBody>
                  <a:tcPr/>
                </a:tc>
                <a:tc>
                  <a:txBody>
                    <a:bodyPr/>
                    <a:lstStyle/>
                    <a:p>
                      <a:r>
                        <a:rPr lang="en-US" dirty="0" smtClean="0"/>
                        <a:t>AART</a:t>
                      </a:r>
                      <a:endParaRPr lang="en-US" dirty="0"/>
                    </a:p>
                  </a:txBody>
                  <a:tcPr/>
                </a:tc>
                <a:tc>
                  <a:txBody>
                    <a:bodyPr/>
                    <a:lstStyle/>
                    <a:p>
                      <a:r>
                        <a:rPr lang="en-US" dirty="0" smtClean="0"/>
                        <a:t>DO.06.00</a:t>
                      </a:r>
                      <a:endParaRPr lang="en-US" dirty="0"/>
                    </a:p>
                  </a:txBody>
                  <a:tcPr/>
                </a:tc>
              </a:tr>
              <a:tr h="370840">
                <a:tc>
                  <a:txBody>
                    <a:bodyPr/>
                    <a:lstStyle/>
                    <a:p>
                      <a:r>
                        <a:rPr lang="en-US" dirty="0" smtClean="0"/>
                        <a:t>296</a:t>
                      </a:r>
                      <a:endParaRPr lang="en-US" dirty="0"/>
                    </a:p>
                  </a:txBody>
                  <a:tcPr/>
                </a:tc>
                <a:tc>
                  <a:txBody>
                    <a:bodyPr/>
                    <a:lstStyle/>
                    <a:p>
                      <a:r>
                        <a:rPr lang="en-US" dirty="0" smtClean="0"/>
                        <a:t>4304</a:t>
                      </a:r>
                      <a:endParaRPr lang="en-US" dirty="0"/>
                    </a:p>
                  </a:txBody>
                  <a:tcPr/>
                </a:tc>
                <a:tc>
                  <a:txBody>
                    <a:bodyPr/>
                    <a:lstStyle/>
                    <a:p>
                      <a:r>
                        <a:rPr lang="en-US" sz="1800" b="0" i="0" u="none" strike="noStrike" kern="1200" dirty="0" smtClean="0">
                          <a:solidFill>
                            <a:schemeClr val="dk1"/>
                          </a:solidFill>
                          <a:effectLst/>
                          <a:latin typeface="+mn-lt"/>
                          <a:ea typeface="+mn-ea"/>
                          <a:cs typeface="+mn-cs"/>
                        </a:rPr>
                        <a:t>Large SSR errors in ABI MWIR and LWIR channels</a:t>
                      </a:r>
                      <a:endParaRPr lang="en-US" dirty="0"/>
                    </a:p>
                  </a:txBody>
                  <a:tcPr/>
                </a:tc>
                <a:tc>
                  <a:txBody>
                    <a:bodyPr/>
                    <a:lstStyle/>
                    <a:p>
                      <a:r>
                        <a:rPr lang="en-US" dirty="0" smtClean="0"/>
                        <a:t>AART</a:t>
                      </a:r>
                      <a:endParaRPr lang="en-US" dirty="0"/>
                    </a:p>
                  </a:txBody>
                  <a:tcPr/>
                </a:tc>
                <a:tc>
                  <a:txBody>
                    <a:bodyPr/>
                    <a:lstStyle/>
                    <a:p>
                      <a:r>
                        <a:rPr lang="en-US" dirty="0" smtClean="0"/>
                        <a:t>DO.06.00</a:t>
                      </a:r>
                      <a:endParaRPr lang="en-US" dirty="0"/>
                    </a:p>
                  </a:txBody>
                  <a:tcPr/>
                </a:tc>
              </a:tr>
              <a:tr h="370840">
                <a:tc>
                  <a:txBody>
                    <a:bodyPr/>
                    <a:lstStyle/>
                    <a:p>
                      <a:r>
                        <a:rPr lang="en-US" b="0" dirty="0" smtClean="0"/>
                        <a:t>300</a:t>
                      </a:r>
                      <a:endParaRPr lang="en-US" b="0" dirty="0"/>
                    </a:p>
                  </a:txBody>
                  <a:tcPr/>
                </a:tc>
                <a:tc>
                  <a:txBody>
                    <a:bodyPr/>
                    <a:lstStyle/>
                    <a:p>
                      <a:r>
                        <a:rPr lang="en-US" dirty="0" smtClean="0"/>
                        <a:t>3888</a:t>
                      </a:r>
                      <a:endParaRPr lang="en-US" dirty="0"/>
                    </a:p>
                  </a:txBody>
                  <a:tcPr/>
                </a:tc>
                <a:tc>
                  <a:txBody>
                    <a:bodyPr/>
                    <a:lstStyle/>
                    <a:p>
                      <a:r>
                        <a:rPr lang="en-US" sz="1800" b="0" i="0" u="none" strike="noStrike" kern="1200" dirty="0" smtClean="0">
                          <a:solidFill>
                            <a:schemeClr val="dk1"/>
                          </a:solidFill>
                          <a:effectLst/>
                          <a:latin typeface="+mn-lt"/>
                          <a:ea typeface="+mn-ea"/>
                          <a:cs typeface="+mn-cs"/>
                        </a:rPr>
                        <a:t>Large navigation error in ABI MESO scan</a:t>
                      </a:r>
                      <a:endParaRPr lang="en-US" dirty="0"/>
                    </a:p>
                  </a:txBody>
                  <a:tcPr/>
                </a:tc>
                <a:tc>
                  <a:txBody>
                    <a:bodyPr/>
                    <a:lstStyle/>
                    <a:p>
                      <a:r>
                        <a:rPr lang="en-US" dirty="0" smtClean="0"/>
                        <a:t>AART</a:t>
                      </a:r>
                      <a:endParaRPr lang="en-US" dirty="0"/>
                    </a:p>
                  </a:txBody>
                  <a:tcPr/>
                </a:tc>
                <a:tc>
                  <a:txBody>
                    <a:bodyPr/>
                    <a:lstStyle/>
                    <a:p>
                      <a:r>
                        <a:rPr lang="en-US" dirty="0" smtClean="0"/>
                        <a:t>New Residual WRs Will be Needed for PP</a:t>
                      </a:r>
                      <a:endParaRPr lang="en-US" dirty="0"/>
                    </a:p>
                  </a:txBody>
                  <a:tcPr/>
                </a:tc>
              </a:tr>
              <a:tr h="370840">
                <a:tc>
                  <a:txBody>
                    <a:bodyPr/>
                    <a:lstStyle/>
                    <a:p>
                      <a:r>
                        <a:rPr lang="en-US" b="0" dirty="0" smtClean="0"/>
                        <a:t>319</a:t>
                      </a:r>
                      <a:endParaRPr lang="en-US" b="0" dirty="0"/>
                    </a:p>
                  </a:txBody>
                  <a:tcPr/>
                </a:tc>
                <a:tc>
                  <a:txBody>
                    <a:bodyPr/>
                    <a:lstStyle/>
                    <a:p>
                      <a:endParaRPr lang="en-US" dirty="0"/>
                    </a:p>
                  </a:txBody>
                  <a:tcPr/>
                </a:tc>
                <a:tc>
                  <a:txBody>
                    <a:bodyPr/>
                    <a:lstStyle/>
                    <a:p>
                      <a:r>
                        <a:rPr lang="en-US" sz="1800" b="0" i="0" u="none" strike="noStrike" kern="1200" dirty="0" smtClean="0">
                          <a:solidFill>
                            <a:schemeClr val="dk1"/>
                          </a:solidFill>
                          <a:effectLst/>
                          <a:latin typeface="+mn-lt"/>
                          <a:ea typeface="+mn-ea"/>
                          <a:cs typeface="+mn-cs"/>
                        </a:rPr>
                        <a:t>Large </a:t>
                      </a:r>
                      <a:r>
                        <a:rPr lang="en-US" sz="1800" b="0" i="0" u="none" strike="noStrike" kern="1200" dirty="0" err="1" smtClean="0">
                          <a:solidFill>
                            <a:schemeClr val="dk1"/>
                          </a:solidFill>
                          <a:effectLst/>
                          <a:latin typeface="+mn-lt"/>
                          <a:ea typeface="+mn-ea"/>
                          <a:cs typeface="+mn-cs"/>
                        </a:rPr>
                        <a:t>nav</a:t>
                      </a:r>
                      <a:r>
                        <a:rPr lang="en-US" sz="1800" b="0" i="0" u="none" strike="noStrike" kern="1200" dirty="0" smtClean="0">
                          <a:solidFill>
                            <a:schemeClr val="dk1"/>
                          </a:solidFill>
                          <a:effectLst/>
                          <a:latin typeface="+mn-lt"/>
                          <a:ea typeface="+mn-ea"/>
                          <a:cs typeface="+mn-cs"/>
                        </a:rPr>
                        <a:t> error in ABI MESO scan after empty frame</a:t>
                      </a:r>
                      <a:endParaRPr lang="en-US" dirty="0"/>
                    </a:p>
                  </a:txBody>
                  <a:tcPr/>
                </a:tc>
                <a:tc>
                  <a:txBody>
                    <a:bodyPr/>
                    <a:lstStyle/>
                    <a:p>
                      <a:r>
                        <a:rPr lang="en-US" dirty="0" smtClean="0"/>
                        <a:t>CWG</a:t>
                      </a:r>
                      <a:endParaRPr lang="en-US" dirty="0"/>
                    </a:p>
                  </a:txBody>
                  <a:tcPr/>
                </a:tc>
                <a:tc>
                  <a:txBody>
                    <a:bodyPr/>
                    <a:lstStyle/>
                    <a:p>
                      <a:r>
                        <a:rPr lang="en-US" dirty="0" smtClean="0"/>
                        <a:t>TBD</a:t>
                      </a:r>
                      <a:endParaRPr lang="en-US" dirty="0"/>
                    </a:p>
                  </a:txBody>
                  <a:tcPr/>
                </a:tc>
              </a:tr>
              <a:tr h="370840">
                <a:tc>
                  <a:txBody>
                    <a:bodyPr/>
                    <a:lstStyle/>
                    <a:p>
                      <a:r>
                        <a:rPr lang="en-US" dirty="0" smtClean="0"/>
                        <a:t>351</a:t>
                      </a:r>
                      <a:endParaRPr lang="en-US" dirty="0"/>
                    </a:p>
                  </a:txBody>
                  <a:tcPr/>
                </a:tc>
                <a:tc>
                  <a:txBody>
                    <a:bodyPr/>
                    <a:lstStyle/>
                    <a:p>
                      <a:endParaRPr lang="en-US"/>
                    </a:p>
                  </a:txBody>
                  <a:tcPr/>
                </a:tc>
                <a:tc>
                  <a:txBody>
                    <a:bodyPr/>
                    <a:lstStyle/>
                    <a:p>
                      <a:r>
                        <a:rPr lang="en-US" sz="1800" b="0" i="0" u="none" strike="noStrike" kern="1200" dirty="0" smtClean="0">
                          <a:solidFill>
                            <a:schemeClr val="dk1"/>
                          </a:solidFill>
                          <a:effectLst/>
                          <a:latin typeface="+mn-lt"/>
                          <a:ea typeface="+mn-ea"/>
                          <a:cs typeface="+mn-cs"/>
                        </a:rPr>
                        <a:t>Large NS swings in ABI image navigation</a:t>
                      </a:r>
                      <a:endParaRPr lang="en-US" dirty="0"/>
                    </a:p>
                  </a:txBody>
                  <a:tcPr/>
                </a:tc>
                <a:tc>
                  <a:txBody>
                    <a:bodyPr/>
                    <a:lstStyle/>
                    <a:p>
                      <a:r>
                        <a:rPr lang="en-US" dirty="0" smtClean="0"/>
                        <a:t>AART</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TBD</a:t>
                      </a:r>
                    </a:p>
                  </a:txBody>
                  <a:tcPr/>
                </a:tc>
              </a:tr>
            </a:tbl>
          </a:graphicData>
        </a:graphic>
      </p:graphicFrame>
    </p:spTree>
    <p:extLst>
      <p:ext uri="{BB962C8B-B14F-4D97-AF65-F5344CB8AC3E}">
        <p14:creationId xmlns:p14="http://schemas.microsoft.com/office/powerpoint/2010/main" val="59752706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1599862" y="76200"/>
            <a:ext cx="5961300" cy="853799"/>
          </a:xfrm>
          <a:prstGeom prst="rect">
            <a:avLst/>
          </a:prstGeom>
          <a:noFill/>
          <a:ln>
            <a:noFill/>
          </a:ln>
        </p:spPr>
        <p:txBody>
          <a:bodyPr lIns="91425" tIns="91425" rIns="91425" bIns="91425" anchor="ctr" anchorCtr="0">
            <a:noAutofit/>
          </a:bodyPr>
          <a:lstStyle/>
          <a:p>
            <a:pPr algn="ctr"/>
            <a:r>
              <a:rPr lang="en" sz="2800" b="0" i="0" u="none" strike="noStrike" cap="none" dirty="0" smtClean="0">
                <a:latin typeface="Arial"/>
                <a:ea typeface="Arial"/>
                <a:cs typeface="Arial"/>
                <a:sym typeface="Arial"/>
              </a:rPr>
              <a:t>ADR-</a:t>
            </a:r>
            <a:r>
              <a:rPr lang="fr-FR" dirty="0" smtClean="0"/>
              <a:t>275 </a:t>
            </a:r>
            <a:r>
              <a:rPr lang="en-US" dirty="0"/>
              <a:t>Anomalous EW </a:t>
            </a:r>
            <a:r>
              <a:rPr lang="en-US" dirty="0" smtClean="0"/>
              <a:t>Navigation </a:t>
            </a:r>
            <a:r>
              <a:rPr lang="en-US" dirty="0"/>
              <a:t>B</a:t>
            </a:r>
            <a:r>
              <a:rPr lang="en-US" dirty="0" smtClean="0"/>
              <a:t>iases</a:t>
            </a:r>
            <a:endParaRPr lang="en-US" dirty="0"/>
          </a:p>
        </p:txBody>
      </p:sp>
      <p:sp>
        <p:nvSpPr>
          <p:cNvPr id="201" name="Shape 201"/>
          <p:cNvSpPr txBox="1">
            <a:spLocks noGrp="1"/>
          </p:cNvSpPr>
          <p:nvPr>
            <p:ph type="sldNum" idx="12"/>
          </p:nvPr>
        </p:nvSpPr>
        <p:spPr>
          <a:xfrm>
            <a:off x="8472457" y="6217621"/>
            <a:ext cx="548699" cy="52469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lt1"/>
              </a:buClr>
              <a:buSzPct val="25000"/>
              <a:buFont typeface="Arial"/>
              <a:buNone/>
            </a:pPr>
            <a:fld id="{00000000-1234-1234-1234-123412341234}" type="slidenum">
              <a:rPr lang="en" sz="1400" b="0" i="0" u="none" strike="noStrike" cap="none">
                <a:solidFill>
                  <a:schemeClr val="lt1"/>
                </a:solidFill>
                <a:latin typeface="Arial"/>
                <a:ea typeface="Arial"/>
                <a:cs typeface="Arial"/>
                <a:sym typeface="Arial"/>
              </a:rPr>
              <a:pPr marL="0" marR="0" lvl="0" indent="0" algn="l" rtl="0">
                <a:lnSpc>
                  <a:spcPct val="100000"/>
                </a:lnSpc>
                <a:spcBef>
                  <a:spcPts val="0"/>
                </a:spcBef>
                <a:spcAft>
                  <a:spcPts val="0"/>
                </a:spcAft>
                <a:buClr>
                  <a:schemeClr val="lt1"/>
                </a:buClr>
                <a:buSzPct val="25000"/>
                <a:buFont typeface="Arial"/>
                <a:buNone/>
              </a:pPr>
              <a:t>44</a:t>
            </a:fld>
            <a:endParaRPr lang="en" sz="1400" b="0" i="0" u="none" strike="noStrike" cap="none">
              <a:solidFill>
                <a:schemeClr val="lt1"/>
              </a:solidFill>
              <a:latin typeface="Arial"/>
              <a:ea typeface="Arial"/>
              <a:cs typeface="Arial"/>
              <a:sym typeface="Arial"/>
            </a:endParaRPr>
          </a:p>
        </p:txBody>
      </p:sp>
      <p:pic>
        <p:nvPicPr>
          <p:cNvPr id="4" name="Picture 3" descr="Channel_x-residuals_from_0220_to_0316.jpg"/>
          <p:cNvPicPr>
            <a:picLocks noChangeAspect="1"/>
          </p:cNvPicPr>
          <p:nvPr/>
        </p:nvPicPr>
        <p:blipFill>
          <a:blip r:embed="rId3" cstate="print"/>
          <a:srcRect l="3529" t="10909" r="2353" b="11818"/>
          <a:stretch>
            <a:fillRect/>
          </a:stretch>
        </p:blipFill>
        <p:spPr>
          <a:xfrm>
            <a:off x="3962400" y="1371600"/>
            <a:ext cx="5009948" cy="5323021"/>
          </a:xfrm>
          <a:prstGeom prst="rect">
            <a:avLst/>
          </a:prstGeom>
        </p:spPr>
      </p:pic>
      <p:sp>
        <p:nvSpPr>
          <p:cNvPr id="5" name="Rectangle 4"/>
          <p:cNvSpPr/>
          <p:nvPr/>
        </p:nvSpPr>
        <p:spPr>
          <a:xfrm>
            <a:off x="4495800" y="990600"/>
            <a:ext cx="3505200" cy="369332"/>
          </a:xfrm>
          <a:prstGeom prst="rect">
            <a:avLst/>
          </a:prstGeom>
        </p:spPr>
        <p:txBody>
          <a:bodyPr wrap="square">
            <a:spAutoFit/>
          </a:bodyPr>
          <a:lstStyle/>
          <a:p>
            <a:r>
              <a:rPr lang="en-US" b="1" dirty="0" smtClean="0">
                <a:solidFill>
                  <a:schemeClr val="bg1"/>
                </a:solidFill>
              </a:rPr>
              <a:t>Channel X-Residuals (East-West) </a:t>
            </a:r>
            <a:endParaRPr lang="en-US" dirty="0">
              <a:solidFill>
                <a:schemeClr val="bg1"/>
              </a:solidFill>
            </a:endParaRPr>
          </a:p>
        </p:txBody>
      </p:sp>
      <p:sp>
        <p:nvSpPr>
          <p:cNvPr id="6" name="Content Placeholder 2"/>
          <p:cNvSpPr txBox="1">
            <a:spLocks/>
          </p:cNvSpPr>
          <p:nvPr/>
        </p:nvSpPr>
        <p:spPr bwMode="auto">
          <a:xfrm>
            <a:off x="152400" y="2667000"/>
            <a:ext cx="3657600"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noAutofit/>
          </a:bodyPr>
          <a:lstStyle/>
          <a:p>
            <a:pPr marR="0" lvl="0" algn="l" defTabSz="457200" rtl="0" eaLnBrk="1" fontAlgn="base" latinLnBrk="0" hangingPunct="1">
              <a:lnSpc>
                <a:spcPct val="115000"/>
              </a:lnSpc>
              <a:spcBef>
                <a:spcPts val="0"/>
              </a:spcBef>
              <a:buClr>
                <a:srgbClr val="FFFFFF"/>
              </a:buClr>
              <a:buSzTx/>
              <a:buFont typeface="Arial"/>
              <a:buNone/>
              <a:tabLst/>
              <a:defRPr/>
            </a:pPr>
            <a:r>
              <a:rPr kumimoji="0" lang="en-US" sz="1100" b="1" i="0" u="none" strike="noStrike" kern="1200" cap="none" spc="0" normalizeH="0" baseline="0" noProof="0" dirty="0" smtClean="0">
                <a:ln>
                  <a:noFill/>
                </a:ln>
                <a:solidFill>
                  <a:srgbClr val="FFFFFF"/>
                </a:solidFill>
                <a:effectLst/>
                <a:uLnTx/>
                <a:uFillTx/>
                <a:latin typeface="Arial"/>
                <a:ea typeface="Arial"/>
                <a:cs typeface="Arial"/>
                <a:sym typeface="Arial"/>
              </a:rPr>
              <a:t>Legend:</a:t>
            </a:r>
          </a:p>
          <a:p>
            <a:pPr marR="0" lvl="0" algn="l" defTabSz="457200" rtl="0" eaLnBrk="1" fontAlgn="base" latinLnBrk="0" hangingPunct="1">
              <a:lnSpc>
                <a:spcPct val="115000"/>
              </a:lnSpc>
              <a:spcBef>
                <a:spcPts val="0"/>
              </a:spcBef>
              <a:buClr>
                <a:srgbClr val="FFFFFF"/>
              </a:buClr>
              <a:buSzTx/>
              <a:buFont typeface="Arial"/>
              <a:buNone/>
              <a:tabLst/>
              <a:defRPr/>
            </a:pPr>
            <a:r>
              <a:rPr kumimoji="0" lang="en-US" sz="1100" b="1" i="0" u="none" strike="noStrike" kern="1200" cap="none" spc="0" normalizeH="0" baseline="0" noProof="0" dirty="0" smtClean="0">
                <a:ln>
                  <a:noFill/>
                </a:ln>
                <a:solidFill>
                  <a:srgbClr val="FFFFFF"/>
                </a:solidFill>
                <a:effectLst/>
                <a:uLnTx/>
                <a:uFillTx/>
                <a:latin typeface="Arial"/>
                <a:ea typeface="Arial"/>
                <a:cs typeface="Arial"/>
                <a:sym typeface="Arial"/>
              </a:rPr>
              <a:t>- </a:t>
            </a:r>
            <a:r>
              <a:rPr kumimoji="0" lang="en-US" sz="1100" b="0" i="0" u="none" strike="noStrike" kern="1200" cap="none" spc="0" normalizeH="0" baseline="0" noProof="0" dirty="0" smtClean="0">
                <a:ln>
                  <a:noFill/>
                </a:ln>
                <a:solidFill>
                  <a:srgbClr val="FFFFFF"/>
                </a:solidFill>
                <a:effectLst/>
                <a:uLnTx/>
                <a:uFillTx/>
                <a:latin typeface="Arial"/>
                <a:ea typeface="Arial"/>
                <a:cs typeface="Arial"/>
                <a:sym typeface="Arial"/>
              </a:rPr>
              <a:t>X-residuals for all window channels are plotted at different heights corresponding to the channel number. </a:t>
            </a:r>
          </a:p>
          <a:p>
            <a:pPr marR="0" lvl="0" algn="l" defTabSz="457200" rtl="0" eaLnBrk="1" fontAlgn="base" latinLnBrk="0" hangingPunct="1">
              <a:lnSpc>
                <a:spcPct val="115000"/>
              </a:lnSpc>
              <a:spcBef>
                <a:spcPts val="0"/>
              </a:spcBef>
              <a:buClr>
                <a:srgbClr val="FFFFFF"/>
              </a:buClr>
              <a:buSzTx/>
              <a:buFont typeface="Arial"/>
              <a:buNone/>
              <a:tabLst/>
              <a:defRPr/>
            </a:pPr>
            <a:r>
              <a:rPr kumimoji="0" lang="en-US" sz="1100" b="0" i="0" u="none" strike="noStrike" kern="1200" cap="none" spc="0" normalizeH="0" baseline="0" noProof="0" dirty="0" smtClean="0">
                <a:ln>
                  <a:noFill/>
                </a:ln>
                <a:solidFill>
                  <a:srgbClr val="FFFFFF"/>
                </a:solidFill>
                <a:effectLst/>
                <a:uLnTx/>
                <a:uFillTx/>
                <a:latin typeface="Arial"/>
                <a:ea typeface="Arial"/>
                <a:cs typeface="Arial"/>
                <a:sym typeface="Arial"/>
              </a:rPr>
              <a:t>- Zero residual corresponds to the straight horizontal line. Positive residuals deviate upward, negative – downward. The distance between lines correspond to 50 </a:t>
            </a:r>
            <a:r>
              <a:rPr kumimoji="0" lang="en-US" sz="1100" b="0" i="0" u="none" strike="noStrike" kern="1200" cap="none" spc="0" normalizeH="0" baseline="0" noProof="0" dirty="0" err="1" smtClean="0">
                <a:ln>
                  <a:noFill/>
                </a:ln>
                <a:solidFill>
                  <a:srgbClr val="FFFFFF"/>
                </a:solidFill>
                <a:effectLst/>
                <a:uLnTx/>
                <a:uFillTx/>
                <a:latin typeface="Arial"/>
                <a:ea typeface="Arial"/>
                <a:cs typeface="Arial"/>
                <a:sym typeface="Arial"/>
              </a:rPr>
              <a:t>μrad</a:t>
            </a:r>
            <a:r>
              <a:rPr kumimoji="0" lang="en-US" sz="1100" b="0" i="0" u="none" strike="noStrike" kern="1200" cap="none" spc="0" normalizeH="0" baseline="0" noProof="0" dirty="0" smtClean="0">
                <a:ln>
                  <a:noFill/>
                </a:ln>
                <a:solidFill>
                  <a:srgbClr val="FFFFFF"/>
                </a:solidFill>
                <a:effectLst/>
                <a:uLnTx/>
                <a:uFillTx/>
                <a:latin typeface="Arial"/>
                <a:ea typeface="Arial"/>
                <a:cs typeface="Arial"/>
                <a:sym typeface="Arial"/>
              </a:rPr>
              <a:t> (≈ 2 km). </a:t>
            </a:r>
          </a:p>
          <a:p>
            <a:pPr marR="0" lvl="0" algn="l" defTabSz="457200" rtl="0" eaLnBrk="1" fontAlgn="base" latinLnBrk="0" hangingPunct="1">
              <a:lnSpc>
                <a:spcPct val="115000"/>
              </a:lnSpc>
              <a:spcBef>
                <a:spcPts val="0"/>
              </a:spcBef>
              <a:buClr>
                <a:srgbClr val="FFFFFF"/>
              </a:buClr>
              <a:buSzTx/>
              <a:buFontTx/>
              <a:buChar char="-"/>
              <a:tabLst/>
              <a:defRPr/>
            </a:pPr>
            <a:r>
              <a:rPr kumimoji="0" lang="en-US" sz="1100" b="0" i="0" u="none" strike="noStrike" kern="1200" cap="none" spc="0" normalizeH="0" baseline="0" noProof="0" dirty="0" smtClean="0">
                <a:ln>
                  <a:noFill/>
                </a:ln>
                <a:solidFill>
                  <a:srgbClr val="FFFFFF"/>
                </a:solidFill>
                <a:effectLst/>
                <a:uLnTx/>
                <a:uFillTx/>
                <a:latin typeface="Arial"/>
                <a:ea typeface="Arial"/>
                <a:cs typeface="Arial"/>
                <a:sym typeface="Arial"/>
              </a:rPr>
              <a:t>Different colors are used to distinguish neighboring lines. </a:t>
            </a:r>
            <a:r>
              <a:rPr kumimoji="0" lang="en-US" sz="1100" b="0" i="0" u="none" strike="noStrike" kern="1200" cap="none" spc="0" normalizeH="0" baseline="0" noProof="0" dirty="0" smtClean="0">
                <a:ln>
                  <a:noFill/>
                </a:ln>
                <a:solidFill>
                  <a:srgbClr val="00B050"/>
                </a:solidFill>
                <a:effectLst/>
                <a:uLnTx/>
                <a:uFillTx/>
                <a:latin typeface="Arial"/>
                <a:ea typeface="Arial"/>
                <a:cs typeface="Arial"/>
                <a:sym typeface="Arial"/>
              </a:rPr>
              <a:t>Green</a:t>
            </a:r>
            <a:r>
              <a:rPr kumimoji="0" lang="en-US" sz="1100" b="0" i="0" u="none" strike="noStrike" kern="1200" cap="none" spc="0" normalizeH="0" baseline="0" noProof="0" dirty="0" smtClean="0">
                <a:ln>
                  <a:noFill/>
                </a:ln>
                <a:solidFill>
                  <a:srgbClr val="FFFFFF"/>
                </a:solidFill>
                <a:effectLst/>
                <a:uLnTx/>
                <a:uFillTx/>
                <a:latin typeface="Arial"/>
                <a:ea typeface="Arial"/>
                <a:cs typeface="Arial"/>
                <a:sym typeface="Arial"/>
              </a:rPr>
              <a:t> is used for MWIR channels.</a:t>
            </a:r>
          </a:p>
          <a:p>
            <a:pPr marR="0" lvl="0" algn="l" defTabSz="457200" rtl="0" eaLnBrk="1" fontAlgn="base" latinLnBrk="0" hangingPunct="1">
              <a:lnSpc>
                <a:spcPct val="115000"/>
              </a:lnSpc>
              <a:spcBef>
                <a:spcPts val="0"/>
              </a:spcBef>
              <a:buClr>
                <a:srgbClr val="FFFFFF"/>
              </a:buClr>
              <a:buSzTx/>
              <a:buFontTx/>
              <a:buChar char="-"/>
              <a:tabLst/>
              <a:defRPr/>
            </a:pPr>
            <a:r>
              <a:rPr kumimoji="0" lang="en-US" sz="1100" b="0" i="0" u="none" strike="noStrike" kern="1200" cap="none" spc="0" normalizeH="0" baseline="0" noProof="0" dirty="0" smtClean="0">
                <a:ln>
                  <a:noFill/>
                </a:ln>
                <a:solidFill>
                  <a:srgbClr val="FFFFFF"/>
                </a:solidFill>
                <a:effectLst/>
                <a:uLnTx/>
                <a:uFillTx/>
                <a:latin typeface="Arial"/>
                <a:ea typeface="Arial"/>
                <a:cs typeface="Arial"/>
                <a:sym typeface="Arial"/>
              </a:rPr>
              <a:t>Vertical bars outline PORD requirement of ±21 </a:t>
            </a:r>
            <a:r>
              <a:rPr kumimoji="0" lang="el-GR" sz="1100" b="0" i="0" u="none" strike="noStrike" kern="1200" cap="none" spc="0" normalizeH="0" baseline="0" noProof="0" dirty="0" smtClean="0">
                <a:ln>
                  <a:noFill/>
                </a:ln>
                <a:solidFill>
                  <a:srgbClr val="FFFFFF"/>
                </a:solidFill>
                <a:effectLst/>
                <a:uLnTx/>
                <a:uFillTx/>
                <a:latin typeface="Arial"/>
                <a:ea typeface="Arial"/>
                <a:cs typeface="Arial"/>
                <a:sym typeface="Arial"/>
              </a:rPr>
              <a:t>μ</a:t>
            </a:r>
            <a:r>
              <a:rPr kumimoji="0" lang="en-US" sz="1100" b="0" i="0" u="none" strike="noStrike" kern="1200" cap="none" spc="0" normalizeH="0" baseline="0" noProof="0" dirty="0" err="1" smtClean="0">
                <a:ln>
                  <a:noFill/>
                </a:ln>
                <a:solidFill>
                  <a:srgbClr val="FFFFFF"/>
                </a:solidFill>
                <a:effectLst/>
                <a:uLnTx/>
                <a:uFillTx/>
                <a:latin typeface="Arial"/>
                <a:ea typeface="Arial"/>
                <a:cs typeface="Arial"/>
                <a:sym typeface="Arial"/>
              </a:rPr>
              <a:t>rad</a:t>
            </a:r>
            <a:endParaRPr kumimoji="0" lang="en-US" sz="1100" b="0" i="0" u="none" strike="noStrike" kern="1200" cap="none" spc="0" normalizeH="0" baseline="0" noProof="0" dirty="0" smtClean="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365860590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1599862" y="76200"/>
            <a:ext cx="5961300" cy="853799"/>
          </a:xfrm>
          <a:prstGeom prst="rect">
            <a:avLst/>
          </a:prstGeom>
          <a:noFill/>
          <a:ln>
            <a:noFill/>
          </a:ln>
        </p:spPr>
        <p:txBody>
          <a:bodyPr lIns="91425" tIns="91425" rIns="91425" bIns="91425" anchor="ctr" anchorCtr="0">
            <a:noAutofit/>
          </a:bodyPr>
          <a:lstStyle/>
          <a:p>
            <a:pPr algn="ctr"/>
            <a:r>
              <a:rPr lang="en" sz="2800" b="0" i="0" u="none" strike="noStrike" cap="none" dirty="0" smtClean="0">
                <a:latin typeface="Arial"/>
                <a:ea typeface="Arial"/>
                <a:cs typeface="Arial"/>
                <a:sym typeface="Arial"/>
              </a:rPr>
              <a:t>ADR-</a:t>
            </a:r>
            <a:r>
              <a:rPr lang="fr-FR" dirty="0" smtClean="0"/>
              <a:t>294 </a:t>
            </a:r>
            <a:r>
              <a:rPr lang="en-US" dirty="0"/>
              <a:t>Recurring </a:t>
            </a:r>
            <a:r>
              <a:rPr lang="en-US" dirty="0" smtClean="0"/>
              <a:t>Swings </a:t>
            </a:r>
            <a:r>
              <a:rPr lang="en-US" dirty="0"/>
              <a:t>in ABI </a:t>
            </a:r>
            <a:r>
              <a:rPr lang="en-US" dirty="0" smtClean="0"/>
              <a:t>Image </a:t>
            </a:r>
            <a:r>
              <a:rPr lang="en-US" dirty="0"/>
              <a:t>N</a:t>
            </a:r>
            <a:r>
              <a:rPr lang="en-US" dirty="0" smtClean="0"/>
              <a:t>avigation</a:t>
            </a:r>
            <a:endParaRPr lang="en-US" dirty="0"/>
          </a:p>
        </p:txBody>
      </p:sp>
      <p:sp>
        <p:nvSpPr>
          <p:cNvPr id="201" name="Shape 201"/>
          <p:cNvSpPr txBox="1">
            <a:spLocks noGrp="1"/>
          </p:cNvSpPr>
          <p:nvPr>
            <p:ph type="sldNum" idx="12"/>
          </p:nvPr>
        </p:nvSpPr>
        <p:spPr>
          <a:xfrm>
            <a:off x="8472457" y="6217621"/>
            <a:ext cx="548699" cy="52469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lt1"/>
              </a:buClr>
              <a:buSzPct val="25000"/>
              <a:buFont typeface="Arial"/>
              <a:buNone/>
            </a:pPr>
            <a:fld id="{00000000-1234-1234-1234-123412341234}" type="slidenum">
              <a:rPr lang="en" sz="1400" b="0" i="0" u="none" strike="noStrike" cap="none">
                <a:solidFill>
                  <a:schemeClr val="lt1"/>
                </a:solidFill>
                <a:latin typeface="Arial"/>
                <a:ea typeface="Arial"/>
                <a:cs typeface="Arial"/>
                <a:sym typeface="Arial"/>
              </a:rPr>
              <a:pPr marL="0" marR="0" lvl="0" indent="0" algn="l" rtl="0">
                <a:lnSpc>
                  <a:spcPct val="100000"/>
                </a:lnSpc>
                <a:spcBef>
                  <a:spcPts val="0"/>
                </a:spcBef>
                <a:spcAft>
                  <a:spcPts val="0"/>
                </a:spcAft>
                <a:buClr>
                  <a:schemeClr val="lt1"/>
                </a:buClr>
                <a:buSzPct val="25000"/>
                <a:buFont typeface="Arial"/>
                <a:buNone/>
              </a:pPr>
              <a:t>45</a:t>
            </a:fld>
            <a:endParaRPr lang="en" sz="1400" b="0" i="0" u="none" strike="noStrike" cap="none">
              <a:solidFill>
                <a:schemeClr val="lt1"/>
              </a:solidFill>
              <a:latin typeface="Arial"/>
              <a:ea typeface="Arial"/>
              <a:cs typeface="Arial"/>
              <a:sym typeface="Arial"/>
            </a:endParaRPr>
          </a:p>
        </p:txBody>
      </p:sp>
      <p:pic>
        <p:nvPicPr>
          <p:cNvPr id="4" name="Picture 3" descr="Channel_x-residuals_from_0220_to_0328.jpg"/>
          <p:cNvPicPr>
            <a:picLocks noChangeAspect="1"/>
          </p:cNvPicPr>
          <p:nvPr/>
        </p:nvPicPr>
        <p:blipFill>
          <a:blip r:embed="rId3" cstate="print"/>
          <a:srcRect l="3529" t="10909" r="3529" b="10909"/>
          <a:stretch>
            <a:fillRect/>
          </a:stretch>
        </p:blipFill>
        <p:spPr>
          <a:xfrm>
            <a:off x="2514600" y="2057400"/>
            <a:ext cx="3219888" cy="3505200"/>
          </a:xfrm>
          <a:prstGeom prst="rect">
            <a:avLst/>
          </a:prstGeom>
        </p:spPr>
      </p:pic>
      <p:pic>
        <p:nvPicPr>
          <p:cNvPr id="5" name="Picture 4" descr="Channel_y-residuals_from_0220_to_0328.jpg"/>
          <p:cNvPicPr>
            <a:picLocks noChangeAspect="1"/>
          </p:cNvPicPr>
          <p:nvPr/>
        </p:nvPicPr>
        <p:blipFill>
          <a:blip r:embed="rId4" cstate="print"/>
          <a:srcRect l="3529" t="10909" r="3529" b="10909"/>
          <a:stretch>
            <a:fillRect/>
          </a:stretch>
        </p:blipFill>
        <p:spPr>
          <a:xfrm>
            <a:off x="5847968" y="2057400"/>
            <a:ext cx="3219832" cy="3505200"/>
          </a:xfrm>
          <a:prstGeom prst="rect">
            <a:avLst/>
          </a:prstGeom>
        </p:spPr>
      </p:pic>
      <p:sp>
        <p:nvSpPr>
          <p:cNvPr id="2" name="TextBox 1"/>
          <p:cNvSpPr txBox="1"/>
          <p:nvPr/>
        </p:nvSpPr>
        <p:spPr>
          <a:xfrm>
            <a:off x="2895600" y="1600200"/>
            <a:ext cx="2590800" cy="369332"/>
          </a:xfrm>
          <a:prstGeom prst="rect">
            <a:avLst/>
          </a:prstGeom>
          <a:noFill/>
        </p:spPr>
        <p:txBody>
          <a:bodyPr wrap="square" rtlCol="0">
            <a:spAutoFit/>
          </a:bodyPr>
          <a:lstStyle/>
          <a:p>
            <a:r>
              <a:rPr lang="en-US" dirty="0" smtClean="0">
                <a:solidFill>
                  <a:srgbClr val="FFFFFF"/>
                </a:solidFill>
              </a:rPr>
              <a:t>X-Residuals (East-West)</a:t>
            </a:r>
            <a:endParaRPr lang="en-US" dirty="0">
              <a:solidFill>
                <a:srgbClr val="FFFFFF"/>
              </a:solidFill>
            </a:endParaRPr>
          </a:p>
        </p:txBody>
      </p:sp>
      <p:sp>
        <p:nvSpPr>
          <p:cNvPr id="7" name="TextBox 6"/>
          <p:cNvSpPr txBox="1"/>
          <p:nvPr/>
        </p:nvSpPr>
        <p:spPr>
          <a:xfrm>
            <a:off x="6172200" y="1600200"/>
            <a:ext cx="2590800" cy="369332"/>
          </a:xfrm>
          <a:prstGeom prst="rect">
            <a:avLst/>
          </a:prstGeom>
          <a:noFill/>
        </p:spPr>
        <p:txBody>
          <a:bodyPr wrap="square" rtlCol="0">
            <a:spAutoFit/>
          </a:bodyPr>
          <a:lstStyle/>
          <a:p>
            <a:r>
              <a:rPr lang="en-US" dirty="0">
                <a:solidFill>
                  <a:srgbClr val="FFFFFF"/>
                </a:solidFill>
              </a:rPr>
              <a:t>Y</a:t>
            </a:r>
            <a:r>
              <a:rPr lang="en-US" dirty="0" smtClean="0">
                <a:solidFill>
                  <a:srgbClr val="FFFFFF"/>
                </a:solidFill>
              </a:rPr>
              <a:t>-Residuals (North-South)</a:t>
            </a:r>
            <a:endParaRPr lang="en-US" dirty="0">
              <a:solidFill>
                <a:srgbClr val="FFFFFF"/>
              </a:solidFill>
            </a:endParaRPr>
          </a:p>
        </p:txBody>
      </p:sp>
      <p:sp>
        <p:nvSpPr>
          <p:cNvPr id="8" name="Content Placeholder 2"/>
          <p:cNvSpPr txBox="1">
            <a:spLocks/>
          </p:cNvSpPr>
          <p:nvPr/>
        </p:nvSpPr>
        <p:spPr bwMode="auto">
          <a:xfrm>
            <a:off x="152400" y="2133600"/>
            <a:ext cx="22098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noAutofit/>
          </a:bodyPr>
          <a:lstStyle/>
          <a:p>
            <a:pPr marR="0" lvl="0" algn="l" defTabSz="457200" rtl="0" eaLnBrk="1" fontAlgn="base" latinLnBrk="0" hangingPunct="1">
              <a:lnSpc>
                <a:spcPct val="115000"/>
              </a:lnSpc>
              <a:spcBef>
                <a:spcPts val="0"/>
              </a:spcBef>
              <a:buClr>
                <a:srgbClr val="FFFFFF"/>
              </a:buClr>
              <a:buSzTx/>
              <a:buFont typeface="Arial"/>
              <a:buNone/>
              <a:tabLst/>
              <a:defRPr/>
            </a:pPr>
            <a:r>
              <a:rPr kumimoji="0" lang="en-US" sz="1100" b="1" i="0" u="none" strike="noStrike" kern="1200" cap="none" spc="0" normalizeH="0" baseline="0" noProof="0" dirty="0" smtClean="0">
                <a:ln>
                  <a:noFill/>
                </a:ln>
                <a:solidFill>
                  <a:srgbClr val="FFFFFF"/>
                </a:solidFill>
                <a:effectLst/>
                <a:uLnTx/>
                <a:uFillTx/>
                <a:latin typeface="Arial"/>
                <a:ea typeface="Arial"/>
                <a:cs typeface="Arial"/>
                <a:sym typeface="Arial"/>
              </a:rPr>
              <a:t>Legend:</a:t>
            </a:r>
          </a:p>
          <a:p>
            <a:pPr marR="0" lvl="0" algn="l" defTabSz="457200" rtl="0" eaLnBrk="1" fontAlgn="base" latinLnBrk="0" hangingPunct="1">
              <a:lnSpc>
                <a:spcPct val="115000"/>
              </a:lnSpc>
              <a:spcBef>
                <a:spcPts val="0"/>
              </a:spcBef>
              <a:buClr>
                <a:srgbClr val="FFFFFF"/>
              </a:buClr>
              <a:buSzTx/>
              <a:buFont typeface="Arial"/>
              <a:buNone/>
              <a:tabLst/>
              <a:defRPr/>
            </a:pPr>
            <a:r>
              <a:rPr kumimoji="0" lang="en-US" sz="1100" b="1" i="0" u="none" strike="noStrike" kern="1200" cap="none" spc="0" normalizeH="0" baseline="0" noProof="0" dirty="0" smtClean="0">
                <a:ln>
                  <a:noFill/>
                </a:ln>
                <a:solidFill>
                  <a:srgbClr val="FFFFFF"/>
                </a:solidFill>
                <a:effectLst/>
                <a:uLnTx/>
                <a:uFillTx/>
                <a:latin typeface="Arial"/>
                <a:ea typeface="Arial"/>
                <a:cs typeface="Arial"/>
                <a:sym typeface="Arial"/>
              </a:rPr>
              <a:t>- </a:t>
            </a:r>
            <a:r>
              <a:rPr kumimoji="0" lang="en-US" sz="1100" b="0" i="0" u="none" strike="noStrike" kern="1200" cap="none" spc="0" normalizeH="0" baseline="0" noProof="0" dirty="0" smtClean="0">
                <a:ln>
                  <a:noFill/>
                </a:ln>
                <a:solidFill>
                  <a:srgbClr val="FFFFFF"/>
                </a:solidFill>
                <a:effectLst/>
                <a:uLnTx/>
                <a:uFillTx/>
                <a:latin typeface="Arial"/>
                <a:ea typeface="Arial"/>
                <a:cs typeface="Arial"/>
                <a:sym typeface="Arial"/>
              </a:rPr>
              <a:t>X-residuals for all window channels are plotted at different heights corresponding to the channel number. </a:t>
            </a:r>
          </a:p>
          <a:p>
            <a:pPr marR="0" lvl="0" algn="l" defTabSz="457200" rtl="0" eaLnBrk="1" fontAlgn="base" latinLnBrk="0" hangingPunct="1">
              <a:lnSpc>
                <a:spcPct val="115000"/>
              </a:lnSpc>
              <a:spcBef>
                <a:spcPts val="0"/>
              </a:spcBef>
              <a:buClr>
                <a:srgbClr val="FFFFFF"/>
              </a:buClr>
              <a:buSzTx/>
              <a:buFont typeface="Arial"/>
              <a:buNone/>
              <a:tabLst/>
              <a:defRPr/>
            </a:pPr>
            <a:r>
              <a:rPr kumimoji="0" lang="en-US" sz="1100" b="0" i="0" u="none" strike="noStrike" kern="1200" cap="none" spc="0" normalizeH="0" baseline="0" noProof="0" dirty="0" smtClean="0">
                <a:ln>
                  <a:noFill/>
                </a:ln>
                <a:solidFill>
                  <a:srgbClr val="FFFFFF"/>
                </a:solidFill>
                <a:effectLst/>
                <a:uLnTx/>
                <a:uFillTx/>
                <a:latin typeface="Arial"/>
                <a:ea typeface="Arial"/>
                <a:cs typeface="Arial"/>
                <a:sym typeface="Arial"/>
              </a:rPr>
              <a:t>- Zero residual corresponds to the straight horizontal line. Positive residuals deviate upward, negative – downward. The distance between lines correspond to 50 </a:t>
            </a:r>
            <a:r>
              <a:rPr kumimoji="0" lang="en-US" sz="1100" b="0" i="0" u="none" strike="noStrike" kern="1200" cap="none" spc="0" normalizeH="0" baseline="0" noProof="0" dirty="0" err="1" smtClean="0">
                <a:ln>
                  <a:noFill/>
                </a:ln>
                <a:solidFill>
                  <a:srgbClr val="FFFFFF"/>
                </a:solidFill>
                <a:effectLst/>
                <a:uLnTx/>
                <a:uFillTx/>
                <a:latin typeface="Arial"/>
                <a:ea typeface="Arial"/>
                <a:cs typeface="Arial"/>
                <a:sym typeface="Arial"/>
              </a:rPr>
              <a:t>μrad</a:t>
            </a:r>
            <a:r>
              <a:rPr kumimoji="0" lang="en-US" sz="1100" b="0" i="0" u="none" strike="noStrike" kern="1200" cap="none" spc="0" normalizeH="0" baseline="0" noProof="0" dirty="0" smtClean="0">
                <a:ln>
                  <a:noFill/>
                </a:ln>
                <a:solidFill>
                  <a:srgbClr val="FFFFFF"/>
                </a:solidFill>
                <a:effectLst/>
                <a:uLnTx/>
                <a:uFillTx/>
                <a:latin typeface="Arial"/>
                <a:ea typeface="Arial"/>
                <a:cs typeface="Arial"/>
                <a:sym typeface="Arial"/>
              </a:rPr>
              <a:t> (≈ 2 km). </a:t>
            </a:r>
          </a:p>
          <a:p>
            <a:pPr marR="0" lvl="0" algn="l" defTabSz="457200" rtl="0" eaLnBrk="1" fontAlgn="base" latinLnBrk="0" hangingPunct="1">
              <a:lnSpc>
                <a:spcPct val="115000"/>
              </a:lnSpc>
              <a:spcBef>
                <a:spcPts val="0"/>
              </a:spcBef>
              <a:buClr>
                <a:srgbClr val="FFFFFF"/>
              </a:buClr>
              <a:buSzTx/>
              <a:buFontTx/>
              <a:buChar char="-"/>
              <a:tabLst/>
              <a:defRPr/>
            </a:pPr>
            <a:r>
              <a:rPr kumimoji="0" lang="en-US" sz="1100" b="0" i="0" u="none" strike="noStrike" kern="1200" cap="none" spc="0" normalizeH="0" baseline="0" noProof="0" dirty="0" smtClean="0">
                <a:ln>
                  <a:noFill/>
                </a:ln>
                <a:solidFill>
                  <a:srgbClr val="FFFFFF"/>
                </a:solidFill>
                <a:effectLst/>
                <a:uLnTx/>
                <a:uFillTx/>
                <a:latin typeface="Arial"/>
                <a:ea typeface="Arial"/>
                <a:cs typeface="Arial"/>
                <a:sym typeface="Arial"/>
              </a:rPr>
              <a:t>Different colors are used to distinguish neighboring lines. </a:t>
            </a:r>
            <a:r>
              <a:rPr kumimoji="0" lang="en-US" sz="1100" b="0" i="0" u="none" strike="noStrike" kern="1200" cap="none" spc="0" normalizeH="0" baseline="0" noProof="0" dirty="0" smtClean="0">
                <a:ln>
                  <a:noFill/>
                </a:ln>
                <a:solidFill>
                  <a:srgbClr val="00B050"/>
                </a:solidFill>
                <a:effectLst/>
                <a:uLnTx/>
                <a:uFillTx/>
                <a:latin typeface="Arial"/>
                <a:ea typeface="Arial"/>
                <a:cs typeface="Arial"/>
                <a:sym typeface="Arial"/>
              </a:rPr>
              <a:t>Green</a:t>
            </a:r>
            <a:r>
              <a:rPr kumimoji="0" lang="en-US" sz="1100" b="0" i="0" u="none" strike="noStrike" kern="1200" cap="none" spc="0" normalizeH="0" baseline="0" noProof="0" dirty="0" smtClean="0">
                <a:ln>
                  <a:noFill/>
                </a:ln>
                <a:solidFill>
                  <a:srgbClr val="FFFFFF"/>
                </a:solidFill>
                <a:effectLst/>
                <a:uLnTx/>
                <a:uFillTx/>
                <a:latin typeface="Arial"/>
                <a:ea typeface="Arial"/>
                <a:cs typeface="Arial"/>
                <a:sym typeface="Arial"/>
              </a:rPr>
              <a:t> is used for MWIR channels.</a:t>
            </a:r>
          </a:p>
          <a:p>
            <a:pPr marR="0" lvl="0" algn="l" defTabSz="457200" rtl="0" eaLnBrk="1" fontAlgn="base" latinLnBrk="0" hangingPunct="1">
              <a:lnSpc>
                <a:spcPct val="115000"/>
              </a:lnSpc>
              <a:spcBef>
                <a:spcPts val="0"/>
              </a:spcBef>
              <a:buClr>
                <a:srgbClr val="FFFFFF"/>
              </a:buClr>
              <a:buSzTx/>
              <a:buFontTx/>
              <a:buChar char="-"/>
              <a:tabLst/>
              <a:defRPr/>
            </a:pPr>
            <a:r>
              <a:rPr kumimoji="0" lang="en-US" sz="1100" b="0" i="0" u="none" strike="noStrike" kern="1200" cap="none" spc="0" normalizeH="0" baseline="0" noProof="0" dirty="0" smtClean="0">
                <a:ln>
                  <a:noFill/>
                </a:ln>
                <a:solidFill>
                  <a:srgbClr val="FFFFFF"/>
                </a:solidFill>
                <a:effectLst/>
                <a:uLnTx/>
                <a:uFillTx/>
                <a:latin typeface="Arial"/>
                <a:ea typeface="Arial"/>
                <a:cs typeface="Arial"/>
                <a:sym typeface="Arial"/>
              </a:rPr>
              <a:t>Vertical bars outline PORD requirement of ±21 </a:t>
            </a:r>
            <a:r>
              <a:rPr kumimoji="0" lang="el-GR" sz="1100" b="0" i="0" u="none" strike="noStrike" kern="1200" cap="none" spc="0" normalizeH="0" baseline="0" noProof="0" dirty="0" smtClean="0">
                <a:ln>
                  <a:noFill/>
                </a:ln>
                <a:solidFill>
                  <a:srgbClr val="FFFFFF"/>
                </a:solidFill>
                <a:effectLst/>
                <a:uLnTx/>
                <a:uFillTx/>
                <a:latin typeface="Arial"/>
                <a:ea typeface="Arial"/>
                <a:cs typeface="Arial"/>
                <a:sym typeface="Arial"/>
              </a:rPr>
              <a:t>μ</a:t>
            </a:r>
            <a:r>
              <a:rPr kumimoji="0" lang="en-US" sz="1100" b="0" i="0" u="none" strike="noStrike" kern="1200" cap="none" spc="0" normalizeH="0" baseline="0" noProof="0" dirty="0" err="1" smtClean="0">
                <a:ln>
                  <a:noFill/>
                </a:ln>
                <a:solidFill>
                  <a:srgbClr val="FFFFFF"/>
                </a:solidFill>
                <a:effectLst/>
                <a:uLnTx/>
                <a:uFillTx/>
                <a:latin typeface="Arial"/>
                <a:ea typeface="Arial"/>
                <a:cs typeface="Arial"/>
                <a:sym typeface="Arial"/>
              </a:rPr>
              <a:t>rad</a:t>
            </a:r>
            <a:endParaRPr kumimoji="0" lang="en-US" sz="1100" b="0" i="0" u="none" strike="noStrike" kern="1200" cap="none" spc="0" normalizeH="0" baseline="0" noProof="0" dirty="0" smtClean="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160662011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1599862" y="76200"/>
            <a:ext cx="5961300" cy="853799"/>
          </a:xfrm>
          <a:prstGeom prst="rect">
            <a:avLst/>
          </a:prstGeom>
          <a:noFill/>
          <a:ln>
            <a:noFill/>
          </a:ln>
        </p:spPr>
        <p:txBody>
          <a:bodyPr lIns="91425" tIns="91425" rIns="91425" bIns="91425" anchor="ctr" anchorCtr="0">
            <a:noAutofit/>
          </a:bodyPr>
          <a:lstStyle/>
          <a:p>
            <a:pPr algn="ctr"/>
            <a:r>
              <a:rPr lang="en" sz="2800" b="0" i="0" u="none" strike="noStrike" cap="none" dirty="0" smtClean="0">
                <a:latin typeface="Arial"/>
                <a:ea typeface="Arial"/>
                <a:cs typeface="Arial"/>
                <a:sym typeface="Arial"/>
              </a:rPr>
              <a:t>ADR-</a:t>
            </a:r>
            <a:r>
              <a:rPr lang="fr-FR" dirty="0" smtClean="0"/>
              <a:t>295 </a:t>
            </a:r>
            <a:r>
              <a:rPr lang="en-US" dirty="0"/>
              <a:t>Anomalous FFR Errors in MWIR and LWIR Channels</a:t>
            </a:r>
          </a:p>
        </p:txBody>
      </p:sp>
      <p:sp>
        <p:nvSpPr>
          <p:cNvPr id="201" name="Shape 201"/>
          <p:cNvSpPr txBox="1">
            <a:spLocks noGrp="1"/>
          </p:cNvSpPr>
          <p:nvPr>
            <p:ph type="sldNum" idx="12"/>
          </p:nvPr>
        </p:nvSpPr>
        <p:spPr>
          <a:xfrm>
            <a:off x="8472457" y="6217621"/>
            <a:ext cx="548699" cy="52469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lt1"/>
              </a:buClr>
              <a:buSzPct val="25000"/>
              <a:buFont typeface="Arial"/>
              <a:buNone/>
            </a:pPr>
            <a:fld id="{00000000-1234-1234-1234-123412341234}" type="slidenum">
              <a:rPr lang="en" sz="1400" b="0" i="0" u="none" strike="noStrike" cap="none">
                <a:solidFill>
                  <a:schemeClr val="lt1"/>
                </a:solidFill>
                <a:latin typeface="Arial"/>
                <a:ea typeface="Arial"/>
                <a:cs typeface="Arial"/>
                <a:sym typeface="Arial"/>
              </a:rPr>
              <a:pPr marL="0" marR="0" lvl="0" indent="0" algn="l" rtl="0">
                <a:lnSpc>
                  <a:spcPct val="100000"/>
                </a:lnSpc>
                <a:spcBef>
                  <a:spcPts val="0"/>
                </a:spcBef>
                <a:spcAft>
                  <a:spcPts val="0"/>
                </a:spcAft>
                <a:buClr>
                  <a:schemeClr val="lt1"/>
                </a:buClr>
                <a:buSzPct val="25000"/>
                <a:buFont typeface="Arial"/>
                <a:buNone/>
              </a:pPr>
              <a:t>46</a:t>
            </a:fld>
            <a:endParaRPr lang="en" sz="1400" b="0" i="0" u="none" strike="noStrike" cap="none">
              <a:solidFill>
                <a:schemeClr val="lt1"/>
              </a:solidFill>
              <a:latin typeface="Arial"/>
              <a:ea typeface="Arial"/>
              <a:cs typeface="Arial"/>
              <a:sym typeface="Arial"/>
            </a:endParaRPr>
          </a:p>
        </p:txBody>
      </p:sp>
      <p:sp>
        <p:nvSpPr>
          <p:cNvPr id="19" name="Rectangle 18"/>
          <p:cNvSpPr/>
          <p:nvPr/>
        </p:nvSpPr>
        <p:spPr>
          <a:xfrm>
            <a:off x="152400" y="1658779"/>
            <a:ext cx="8839200" cy="41148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itle 1"/>
          <p:cNvSpPr txBox="1">
            <a:spLocks/>
          </p:cNvSpPr>
          <p:nvPr/>
        </p:nvSpPr>
        <p:spPr bwMode="auto">
          <a:xfrm>
            <a:off x="1066800" y="1143000"/>
            <a:ext cx="6705600" cy="487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noAutofit/>
          </a:bodyPr>
          <a:lstStyle/>
          <a:p>
            <a:pPr marL="0" marR="0" lvl="0" indent="0" algn="l" defTabSz="457200" rtl="0" eaLnBrk="1" fontAlgn="base" latinLnBrk="0" hangingPunct="1">
              <a:lnSpc>
                <a:spcPct val="100000"/>
              </a:lnSpc>
              <a:spcBef>
                <a:spcPts val="0"/>
              </a:spcBef>
              <a:spcAft>
                <a:spcPts val="0"/>
              </a:spcAft>
              <a:buClr>
                <a:srgbClr val="FFFFFF"/>
              </a:buClr>
              <a:buSzTx/>
              <a:buFont typeface="Arial"/>
              <a:buNone/>
              <a:tabLst/>
              <a:defRPr/>
            </a:pPr>
            <a:r>
              <a:rPr kumimoji="0" lang="en-US" b="1" i="0" u="none" strike="noStrike" kern="1200" cap="none" spc="0" normalizeH="0" baseline="0" noProof="0" dirty="0" smtClean="0">
                <a:ln>
                  <a:noFill/>
                </a:ln>
                <a:solidFill>
                  <a:srgbClr val="FFFFFF"/>
                </a:solidFill>
                <a:effectLst/>
                <a:uLnTx/>
                <a:uFillTx/>
                <a:latin typeface="Arial"/>
                <a:ea typeface="Arial"/>
                <a:cs typeface="Arial"/>
                <a:sym typeface="Arial"/>
              </a:rPr>
              <a:t>FD Image Distortion at Anomaly onset, March 20 11:36 UTC</a:t>
            </a:r>
            <a:endParaRPr kumimoji="0" lang="en-US" b="1" i="0" u="none" strike="noStrike" kern="1200" cap="none" spc="0" normalizeH="0" baseline="0" noProof="0" dirty="0">
              <a:ln>
                <a:noFill/>
              </a:ln>
              <a:solidFill>
                <a:srgbClr val="FFFFFF"/>
              </a:solidFill>
              <a:effectLst/>
              <a:uLnTx/>
              <a:uFillTx/>
              <a:latin typeface="Arial"/>
              <a:ea typeface="Arial"/>
              <a:cs typeface="Arial"/>
              <a:sym typeface="Arial"/>
            </a:endParaRPr>
          </a:p>
        </p:txBody>
      </p:sp>
      <p:pic>
        <p:nvPicPr>
          <p:cNvPr id="21" name="Picture 20" descr="Rad14-1121.png"/>
          <p:cNvPicPr>
            <a:picLocks noChangeAspect="1"/>
          </p:cNvPicPr>
          <p:nvPr/>
        </p:nvPicPr>
        <p:blipFill>
          <a:blip r:embed="rId3" cstate="print"/>
          <a:stretch>
            <a:fillRect/>
          </a:stretch>
        </p:blipFill>
        <p:spPr>
          <a:xfrm>
            <a:off x="228600" y="1963579"/>
            <a:ext cx="1981200" cy="1981200"/>
          </a:xfrm>
          <a:prstGeom prst="rect">
            <a:avLst/>
          </a:prstGeom>
        </p:spPr>
      </p:pic>
      <p:pic>
        <p:nvPicPr>
          <p:cNvPr id="22" name="Picture 21" descr="Rad14-1136.gif"/>
          <p:cNvPicPr>
            <a:picLocks noChangeAspect="1"/>
          </p:cNvPicPr>
          <p:nvPr/>
        </p:nvPicPr>
        <p:blipFill>
          <a:blip r:embed="rId4" cstate="print"/>
          <a:stretch>
            <a:fillRect/>
          </a:stretch>
        </p:blipFill>
        <p:spPr>
          <a:xfrm>
            <a:off x="3352800" y="1963579"/>
            <a:ext cx="1905000" cy="1905000"/>
          </a:xfrm>
          <a:prstGeom prst="rect">
            <a:avLst/>
          </a:prstGeom>
        </p:spPr>
      </p:pic>
      <p:pic>
        <p:nvPicPr>
          <p:cNvPr id="23" name="Picture 22" descr="Rad14-1606.png"/>
          <p:cNvPicPr>
            <a:picLocks noChangeAspect="1"/>
          </p:cNvPicPr>
          <p:nvPr/>
        </p:nvPicPr>
        <p:blipFill>
          <a:blip r:embed="rId5" cstate="print"/>
          <a:stretch>
            <a:fillRect/>
          </a:stretch>
        </p:blipFill>
        <p:spPr>
          <a:xfrm>
            <a:off x="6705600" y="1963579"/>
            <a:ext cx="1905000" cy="1905000"/>
          </a:xfrm>
          <a:prstGeom prst="rect">
            <a:avLst/>
          </a:prstGeom>
        </p:spPr>
      </p:pic>
      <p:pic>
        <p:nvPicPr>
          <p:cNvPr id="24" name="Picture 23" descr="Rad06-1136.png"/>
          <p:cNvPicPr>
            <a:picLocks noChangeAspect="1"/>
          </p:cNvPicPr>
          <p:nvPr/>
        </p:nvPicPr>
        <p:blipFill>
          <a:blip r:embed="rId6" cstate="print"/>
          <a:stretch>
            <a:fillRect/>
          </a:stretch>
        </p:blipFill>
        <p:spPr>
          <a:xfrm>
            <a:off x="2438400" y="3716179"/>
            <a:ext cx="1828800" cy="1828800"/>
          </a:xfrm>
          <a:prstGeom prst="rect">
            <a:avLst/>
          </a:prstGeom>
        </p:spPr>
      </p:pic>
      <p:pic>
        <p:nvPicPr>
          <p:cNvPr id="25" name="Picture 24" descr="Rad11-1136.png"/>
          <p:cNvPicPr>
            <a:picLocks noChangeAspect="1"/>
          </p:cNvPicPr>
          <p:nvPr/>
        </p:nvPicPr>
        <p:blipFill>
          <a:blip r:embed="rId7" cstate="print"/>
          <a:stretch>
            <a:fillRect/>
          </a:stretch>
        </p:blipFill>
        <p:spPr>
          <a:xfrm>
            <a:off x="4648200" y="3563779"/>
            <a:ext cx="1905000" cy="1905000"/>
          </a:xfrm>
          <a:prstGeom prst="rect">
            <a:avLst/>
          </a:prstGeom>
        </p:spPr>
      </p:pic>
      <p:sp>
        <p:nvSpPr>
          <p:cNvPr id="26" name="TextBox 25"/>
          <p:cNvSpPr txBox="1"/>
          <p:nvPr/>
        </p:nvSpPr>
        <p:spPr>
          <a:xfrm>
            <a:off x="8529935" y="2344579"/>
            <a:ext cx="461665" cy="1143000"/>
          </a:xfrm>
          <a:prstGeom prst="rect">
            <a:avLst/>
          </a:prstGeom>
          <a:noFill/>
        </p:spPr>
        <p:txBody>
          <a:bodyPr vert="vert270" wrap="square" rtlCol="0">
            <a:spAutoFit/>
          </a:bodyPr>
          <a:lstStyle/>
          <a:p>
            <a:r>
              <a:rPr lang="en-US" dirty="0" smtClean="0"/>
              <a:t>Channel 14</a:t>
            </a:r>
            <a:endParaRPr lang="en-US" dirty="0"/>
          </a:p>
        </p:txBody>
      </p:sp>
      <p:sp>
        <p:nvSpPr>
          <p:cNvPr id="27" name="TextBox 26"/>
          <p:cNvSpPr txBox="1"/>
          <p:nvPr/>
        </p:nvSpPr>
        <p:spPr>
          <a:xfrm>
            <a:off x="6477000" y="4173379"/>
            <a:ext cx="461665" cy="1143000"/>
          </a:xfrm>
          <a:prstGeom prst="rect">
            <a:avLst/>
          </a:prstGeom>
          <a:noFill/>
        </p:spPr>
        <p:txBody>
          <a:bodyPr vert="vert270" wrap="square" rtlCol="0">
            <a:spAutoFit/>
          </a:bodyPr>
          <a:lstStyle/>
          <a:p>
            <a:r>
              <a:rPr lang="en-US" dirty="0" smtClean="0"/>
              <a:t>Channel 11</a:t>
            </a:r>
            <a:endParaRPr lang="en-US" dirty="0"/>
          </a:p>
        </p:txBody>
      </p:sp>
      <p:sp>
        <p:nvSpPr>
          <p:cNvPr id="28" name="TextBox 27"/>
          <p:cNvSpPr txBox="1"/>
          <p:nvPr/>
        </p:nvSpPr>
        <p:spPr>
          <a:xfrm>
            <a:off x="1295400" y="4173379"/>
            <a:ext cx="461665" cy="1143000"/>
          </a:xfrm>
          <a:prstGeom prst="rect">
            <a:avLst/>
          </a:prstGeom>
          <a:noFill/>
        </p:spPr>
        <p:txBody>
          <a:bodyPr vert="vert270" wrap="square" rtlCol="0">
            <a:spAutoFit/>
          </a:bodyPr>
          <a:lstStyle/>
          <a:p>
            <a:r>
              <a:rPr lang="en-US" dirty="0" smtClean="0"/>
              <a:t>Channel 6</a:t>
            </a:r>
            <a:endParaRPr lang="en-US" dirty="0"/>
          </a:p>
        </p:txBody>
      </p:sp>
      <p:sp>
        <p:nvSpPr>
          <p:cNvPr id="29" name="TextBox 28"/>
          <p:cNvSpPr txBox="1"/>
          <p:nvPr/>
        </p:nvSpPr>
        <p:spPr>
          <a:xfrm>
            <a:off x="914400" y="1734979"/>
            <a:ext cx="762000" cy="246221"/>
          </a:xfrm>
          <a:prstGeom prst="rect">
            <a:avLst/>
          </a:prstGeom>
          <a:noFill/>
        </p:spPr>
        <p:txBody>
          <a:bodyPr wrap="square" rtlCol="0">
            <a:spAutoFit/>
          </a:bodyPr>
          <a:lstStyle/>
          <a:p>
            <a:r>
              <a:rPr lang="en-US" sz="1000" dirty="0" smtClean="0"/>
              <a:t>11:21 UTC</a:t>
            </a:r>
            <a:endParaRPr lang="en-US" sz="1000" dirty="0"/>
          </a:p>
        </p:txBody>
      </p:sp>
      <p:sp>
        <p:nvSpPr>
          <p:cNvPr id="30" name="TextBox 29"/>
          <p:cNvSpPr txBox="1"/>
          <p:nvPr/>
        </p:nvSpPr>
        <p:spPr>
          <a:xfrm>
            <a:off x="3886200" y="1734979"/>
            <a:ext cx="762000" cy="246221"/>
          </a:xfrm>
          <a:prstGeom prst="rect">
            <a:avLst/>
          </a:prstGeom>
          <a:noFill/>
        </p:spPr>
        <p:txBody>
          <a:bodyPr wrap="square" rtlCol="0">
            <a:spAutoFit/>
          </a:bodyPr>
          <a:lstStyle/>
          <a:p>
            <a:r>
              <a:rPr lang="en-US" sz="1000" dirty="0" smtClean="0"/>
              <a:t>11:36 UTC</a:t>
            </a:r>
            <a:endParaRPr lang="en-US" sz="1000" dirty="0"/>
          </a:p>
        </p:txBody>
      </p:sp>
      <p:sp>
        <p:nvSpPr>
          <p:cNvPr id="31" name="TextBox 30"/>
          <p:cNvSpPr txBox="1"/>
          <p:nvPr/>
        </p:nvSpPr>
        <p:spPr>
          <a:xfrm>
            <a:off x="7239000" y="1734979"/>
            <a:ext cx="762000" cy="246221"/>
          </a:xfrm>
          <a:prstGeom prst="rect">
            <a:avLst/>
          </a:prstGeom>
          <a:noFill/>
        </p:spPr>
        <p:txBody>
          <a:bodyPr wrap="square" rtlCol="0">
            <a:spAutoFit/>
          </a:bodyPr>
          <a:lstStyle/>
          <a:p>
            <a:r>
              <a:rPr lang="en-US" sz="1000" dirty="0" smtClean="0"/>
              <a:t>11:51 UTC</a:t>
            </a:r>
            <a:endParaRPr lang="en-US" sz="1000" dirty="0"/>
          </a:p>
        </p:txBody>
      </p:sp>
      <p:sp>
        <p:nvSpPr>
          <p:cNvPr id="32" name="TextBox 31"/>
          <p:cNvSpPr txBox="1"/>
          <p:nvPr/>
        </p:nvSpPr>
        <p:spPr>
          <a:xfrm>
            <a:off x="2895600" y="5544979"/>
            <a:ext cx="762000" cy="246221"/>
          </a:xfrm>
          <a:prstGeom prst="rect">
            <a:avLst/>
          </a:prstGeom>
          <a:noFill/>
        </p:spPr>
        <p:txBody>
          <a:bodyPr wrap="square" rtlCol="0">
            <a:spAutoFit/>
          </a:bodyPr>
          <a:lstStyle/>
          <a:p>
            <a:r>
              <a:rPr lang="en-US" sz="1000" dirty="0" smtClean="0"/>
              <a:t>11:36 UTC</a:t>
            </a:r>
            <a:endParaRPr lang="en-US" sz="1000" dirty="0"/>
          </a:p>
        </p:txBody>
      </p:sp>
      <p:sp>
        <p:nvSpPr>
          <p:cNvPr id="33" name="TextBox 32"/>
          <p:cNvSpPr txBox="1"/>
          <p:nvPr/>
        </p:nvSpPr>
        <p:spPr>
          <a:xfrm>
            <a:off x="5257800" y="5468779"/>
            <a:ext cx="762000" cy="246221"/>
          </a:xfrm>
          <a:prstGeom prst="rect">
            <a:avLst/>
          </a:prstGeom>
          <a:noFill/>
        </p:spPr>
        <p:txBody>
          <a:bodyPr wrap="square" rtlCol="0">
            <a:spAutoFit/>
          </a:bodyPr>
          <a:lstStyle/>
          <a:p>
            <a:r>
              <a:rPr lang="en-US" sz="1000" dirty="0" smtClean="0"/>
              <a:t>11:36 UTC</a:t>
            </a:r>
            <a:endParaRPr lang="en-US" sz="1000" dirty="0"/>
          </a:p>
        </p:txBody>
      </p:sp>
      <p:sp>
        <p:nvSpPr>
          <p:cNvPr id="34" name="Content Placeholder 2"/>
          <p:cNvSpPr txBox="1">
            <a:spLocks/>
          </p:cNvSpPr>
          <p:nvPr/>
        </p:nvSpPr>
        <p:spPr bwMode="auto">
          <a:xfrm>
            <a:off x="0" y="5943600"/>
            <a:ext cx="91440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noAutofit/>
          </a:bodyPr>
          <a:lstStyle/>
          <a:p>
            <a:pPr marL="233363" marR="0" lvl="0" indent="-233363" algn="l" defTabSz="457200" rtl="0" eaLnBrk="1" fontAlgn="base" latinLnBrk="0" hangingPunct="1">
              <a:lnSpc>
                <a:spcPct val="115000"/>
              </a:lnSpc>
              <a:spcBef>
                <a:spcPts val="0"/>
              </a:spcBef>
              <a:buClr>
                <a:srgbClr val="FFFFFF"/>
              </a:buClr>
              <a:buSzTx/>
              <a:buFont typeface="Arial"/>
              <a:buNone/>
              <a:tabLst/>
              <a:defRPr/>
            </a:pPr>
            <a:r>
              <a:rPr kumimoji="0" lang="en-US" sz="1400" b="0" i="0" u="none" strike="noStrike" kern="1200" cap="none" spc="0" normalizeH="0" baseline="0" noProof="0" dirty="0" smtClean="0">
                <a:ln>
                  <a:noFill/>
                </a:ln>
                <a:solidFill>
                  <a:srgbClr val="FFFFFF"/>
                </a:solidFill>
                <a:effectLst/>
                <a:uLnTx/>
                <a:uFillTx/>
                <a:latin typeface="Arial"/>
                <a:ea typeface="Arial"/>
                <a:cs typeface="Arial"/>
                <a:sym typeface="Arial"/>
              </a:rPr>
              <a:t>X-residual change in the MWIR and LWIR channels leads to a partial (March 20 11:36) or complete (February 22 and March 27 19:00) image distortion. </a:t>
            </a:r>
          </a:p>
          <a:p>
            <a:pPr marL="233363" marR="0" lvl="0" indent="-233363" algn="l" defTabSz="457200" rtl="0" eaLnBrk="1" fontAlgn="base" latinLnBrk="0" hangingPunct="1">
              <a:lnSpc>
                <a:spcPct val="115000"/>
              </a:lnSpc>
              <a:spcBef>
                <a:spcPts val="0"/>
              </a:spcBef>
              <a:buClr>
                <a:srgbClr val="FFFFFF"/>
              </a:buClr>
              <a:buSzTx/>
              <a:buFont typeface="Arial"/>
              <a:buNone/>
              <a:tabLst/>
              <a:defRPr/>
            </a:pPr>
            <a:r>
              <a:rPr kumimoji="0" lang="en-US" sz="1400" b="0" i="0" u="none" strike="noStrike" kern="1200" cap="none" spc="0" normalizeH="0" baseline="0" noProof="0" dirty="0" smtClean="0">
                <a:ln>
                  <a:noFill/>
                </a:ln>
                <a:solidFill>
                  <a:srgbClr val="FFFFFF"/>
                </a:solidFill>
                <a:effectLst/>
                <a:uLnTx/>
                <a:uFillTx/>
                <a:latin typeface="Arial"/>
                <a:ea typeface="Arial"/>
                <a:cs typeface="Arial"/>
                <a:sym typeface="Arial"/>
              </a:rPr>
              <a:t>VNIR channels are not distorted, though they suffer the same damage/outage as the MWIR and LWIR channels.</a:t>
            </a:r>
          </a:p>
        </p:txBody>
      </p:sp>
    </p:spTree>
    <p:extLst>
      <p:ext uri="{BB962C8B-B14F-4D97-AF65-F5344CB8AC3E}">
        <p14:creationId xmlns:p14="http://schemas.microsoft.com/office/powerpoint/2010/main" val="267203161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1599862" y="76200"/>
            <a:ext cx="5961300" cy="853799"/>
          </a:xfrm>
          <a:prstGeom prst="rect">
            <a:avLst/>
          </a:prstGeom>
          <a:noFill/>
          <a:ln>
            <a:noFill/>
          </a:ln>
        </p:spPr>
        <p:txBody>
          <a:bodyPr lIns="91425" tIns="91425" rIns="91425" bIns="91425" anchor="ctr" anchorCtr="0">
            <a:noAutofit/>
          </a:bodyPr>
          <a:lstStyle/>
          <a:p>
            <a:pPr algn="ctr"/>
            <a:r>
              <a:rPr lang="en" sz="2800" b="0" i="0" u="none" strike="noStrike" cap="none" dirty="0" smtClean="0">
                <a:latin typeface="Arial"/>
                <a:ea typeface="Arial"/>
                <a:cs typeface="Arial"/>
                <a:sym typeface="Arial"/>
              </a:rPr>
              <a:t>ADR-</a:t>
            </a:r>
            <a:r>
              <a:rPr lang="fr-FR" dirty="0" smtClean="0"/>
              <a:t>296 </a:t>
            </a:r>
            <a:r>
              <a:rPr lang="en-US" dirty="0"/>
              <a:t>Large SSR Errors in ABI MWIR and LWIR </a:t>
            </a:r>
            <a:r>
              <a:rPr lang="en-US" dirty="0" smtClean="0"/>
              <a:t>Channels</a:t>
            </a:r>
            <a:endParaRPr lang="en-US" dirty="0"/>
          </a:p>
        </p:txBody>
      </p:sp>
      <p:sp>
        <p:nvSpPr>
          <p:cNvPr id="201" name="Shape 201"/>
          <p:cNvSpPr txBox="1">
            <a:spLocks noGrp="1"/>
          </p:cNvSpPr>
          <p:nvPr>
            <p:ph type="sldNum" idx="12"/>
          </p:nvPr>
        </p:nvSpPr>
        <p:spPr>
          <a:xfrm>
            <a:off x="8472457" y="6217621"/>
            <a:ext cx="548699" cy="52469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lt1"/>
              </a:buClr>
              <a:buSzPct val="25000"/>
              <a:buFont typeface="Arial"/>
              <a:buNone/>
            </a:pPr>
            <a:fld id="{00000000-1234-1234-1234-123412341234}" type="slidenum">
              <a:rPr lang="en" sz="1400" b="0" i="0" u="none" strike="noStrike" cap="none">
                <a:solidFill>
                  <a:schemeClr val="lt1"/>
                </a:solidFill>
                <a:latin typeface="Arial"/>
                <a:ea typeface="Arial"/>
                <a:cs typeface="Arial"/>
                <a:sym typeface="Arial"/>
              </a:rPr>
              <a:pPr marL="0" marR="0" lvl="0" indent="0" algn="l" rtl="0">
                <a:lnSpc>
                  <a:spcPct val="100000"/>
                </a:lnSpc>
                <a:spcBef>
                  <a:spcPts val="0"/>
                </a:spcBef>
                <a:spcAft>
                  <a:spcPts val="0"/>
                </a:spcAft>
                <a:buClr>
                  <a:schemeClr val="lt1"/>
                </a:buClr>
                <a:buSzPct val="25000"/>
                <a:buFont typeface="Arial"/>
                <a:buNone/>
              </a:pPr>
              <a:t>47</a:t>
            </a:fld>
            <a:endParaRPr lang="en" sz="1400" b="0" i="0" u="none" strike="noStrike" cap="none">
              <a:solidFill>
                <a:schemeClr val="lt1"/>
              </a:solidFill>
              <a:latin typeface="Arial"/>
              <a:ea typeface="Arial"/>
              <a:cs typeface="Arial"/>
              <a:sym typeface="Arial"/>
            </a:endParaRPr>
          </a:p>
        </p:txBody>
      </p:sp>
      <p:sp>
        <p:nvSpPr>
          <p:cNvPr id="24" name="Rectangle 23"/>
          <p:cNvSpPr/>
          <p:nvPr/>
        </p:nvSpPr>
        <p:spPr>
          <a:xfrm>
            <a:off x="152400" y="1828800"/>
            <a:ext cx="8763000" cy="41148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5257800" y="4343400"/>
            <a:ext cx="430887" cy="914400"/>
          </a:xfrm>
          <a:prstGeom prst="rect">
            <a:avLst/>
          </a:prstGeom>
          <a:noFill/>
        </p:spPr>
        <p:txBody>
          <a:bodyPr vert="vert270" wrap="square" lIns="0" rIns="0" rtlCol="0">
            <a:spAutoFit/>
          </a:bodyPr>
          <a:lstStyle/>
          <a:p>
            <a:pPr algn="ctr"/>
            <a:r>
              <a:rPr lang="en-US" sz="1400" dirty="0" smtClean="0">
                <a:solidFill>
                  <a:srgbClr val="FF0000"/>
                </a:solidFill>
              </a:rPr>
              <a:t>MWIR</a:t>
            </a:r>
          </a:p>
          <a:p>
            <a:pPr algn="ctr"/>
            <a:r>
              <a:rPr lang="en-US" sz="1400" dirty="0" smtClean="0"/>
              <a:t>Channel 7</a:t>
            </a:r>
            <a:endParaRPr lang="en-US" sz="1400" dirty="0"/>
          </a:p>
        </p:txBody>
      </p:sp>
      <p:pic>
        <p:nvPicPr>
          <p:cNvPr id="26" name="Picture 25" descr="20170320_1951_G16_ABI_INR_average_swath_residuals_ch12.png"/>
          <p:cNvPicPr>
            <a:picLocks noChangeAspect="1"/>
          </p:cNvPicPr>
          <p:nvPr/>
        </p:nvPicPr>
        <p:blipFill>
          <a:blip r:embed="rId3" cstate="print"/>
          <a:stretch>
            <a:fillRect/>
          </a:stretch>
        </p:blipFill>
        <p:spPr>
          <a:xfrm>
            <a:off x="228600" y="1905000"/>
            <a:ext cx="2057400" cy="2003729"/>
          </a:xfrm>
          <a:prstGeom prst="rect">
            <a:avLst/>
          </a:prstGeom>
        </p:spPr>
      </p:pic>
      <p:pic>
        <p:nvPicPr>
          <p:cNvPr id="27" name="Picture 26" descr="20170320_1951_G16_ABI_INR_average_swath_residuals_ch13.png"/>
          <p:cNvPicPr>
            <a:picLocks noChangeAspect="1"/>
          </p:cNvPicPr>
          <p:nvPr/>
        </p:nvPicPr>
        <p:blipFill>
          <a:blip r:embed="rId4" cstate="print"/>
          <a:stretch>
            <a:fillRect/>
          </a:stretch>
        </p:blipFill>
        <p:spPr>
          <a:xfrm>
            <a:off x="1752600" y="1905000"/>
            <a:ext cx="2057399" cy="2003728"/>
          </a:xfrm>
          <a:prstGeom prst="rect">
            <a:avLst/>
          </a:prstGeom>
        </p:spPr>
      </p:pic>
      <p:pic>
        <p:nvPicPr>
          <p:cNvPr id="28" name="Picture 27" descr="20170320_1951_G16_ABI_INR_average_swath_residuals_ch14.png"/>
          <p:cNvPicPr>
            <a:picLocks noChangeAspect="1"/>
          </p:cNvPicPr>
          <p:nvPr/>
        </p:nvPicPr>
        <p:blipFill>
          <a:blip r:embed="rId5" cstate="print"/>
          <a:stretch>
            <a:fillRect/>
          </a:stretch>
        </p:blipFill>
        <p:spPr>
          <a:xfrm>
            <a:off x="3429000" y="1905000"/>
            <a:ext cx="2057399" cy="2003728"/>
          </a:xfrm>
          <a:prstGeom prst="rect">
            <a:avLst/>
          </a:prstGeom>
        </p:spPr>
      </p:pic>
      <p:pic>
        <p:nvPicPr>
          <p:cNvPr id="29" name="Picture 28" descr="20170320_1951_G16_ABI_INR_average_swath_residuals_ch15.png"/>
          <p:cNvPicPr>
            <a:picLocks noChangeAspect="1"/>
          </p:cNvPicPr>
          <p:nvPr/>
        </p:nvPicPr>
        <p:blipFill>
          <a:blip r:embed="rId6" cstate="print"/>
          <a:stretch>
            <a:fillRect/>
          </a:stretch>
        </p:blipFill>
        <p:spPr>
          <a:xfrm>
            <a:off x="5105400" y="1905000"/>
            <a:ext cx="2057400" cy="2003729"/>
          </a:xfrm>
          <a:prstGeom prst="rect">
            <a:avLst/>
          </a:prstGeom>
        </p:spPr>
      </p:pic>
      <p:pic>
        <p:nvPicPr>
          <p:cNvPr id="30" name="Picture 29" descr="20170320_1951_G16_ABI_INR_average_swath_residuals_ch16.png"/>
          <p:cNvPicPr>
            <a:picLocks noChangeAspect="1"/>
          </p:cNvPicPr>
          <p:nvPr/>
        </p:nvPicPr>
        <p:blipFill>
          <a:blip r:embed="rId7" cstate="print"/>
          <a:stretch>
            <a:fillRect/>
          </a:stretch>
        </p:blipFill>
        <p:spPr>
          <a:xfrm>
            <a:off x="6781801" y="1905000"/>
            <a:ext cx="2057400" cy="2003729"/>
          </a:xfrm>
          <a:prstGeom prst="rect">
            <a:avLst/>
          </a:prstGeom>
        </p:spPr>
      </p:pic>
      <p:sp>
        <p:nvSpPr>
          <p:cNvPr id="31" name="TextBox 30"/>
          <p:cNvSpPr txBox="1"/>
          <p:nvPr/>
        </p:nvSpPr>
        <p:spPr>
          <a:xfrm>
            <a:off x="228600" y="2286000"/>
            <a:ext cx="430887" cy="914400"/>
          </a:xfrm>
          <a:prstGeom prst="rect">
            <a:avLst/>
          </a:prstGeom>
          <a:noFill/>
        </p:spPr>
        <p:txBody>
          <a:bodyPr vert="vert270" wrap="square" lIns="0" rIns="0" rtlCol="0">
            <a:spAutoFit/>
          </a:bodyPr>
          <a:lstStyle/>
          <a:p>
            <a:pPr algn="ctr"/>
            <a:r>
              <a:rPr lang="en-US" sz="1400" dirty="0" smtClean="0">
                <a:solidFill>
                  <a:srgbClr val="FF0000"/>
                </a:solidFill>
              </a:rPr>
              <a:t>LWIR</a:t>
            </a:r>
          </a:p>
          <a:p>
            <a:pPr algn="ctr"/>
            <a:r>
              <a:rPr lang="en-US" sz="1400" dirty="0" smtClean="0"/>
              <a:t>Channel 12</a:t>
            </a:r>
            <a:endParaRPr lang="en-US" sz="1400" dirty="0"/>
          </a:p>
        </p:txBody>
      </p:sp>
      <p:sp>
        <p:nvSpPr>
          <p:cNvPr id="32" name="TextBox 31"/>
          <p:cNvSpPr txBox="1"/>
          <p:nvPr/>
        </p:nvSpPr>
        <p:spPr>
          <a:xfrm>
            <a:off x="2057400" y="2286000"/>
            <a:ext cx="215444" cy="914400"/>
          </a:xfrm>
          <a:prstGeom prst="rect">
            <a:avLst/>
          </a:prstGeom>
          <a:noFill/>
        </p:spPr>
        <p:txBody>
          <a:bodyPr vert="vert270" wrap="square" lIns="0" rIns="0" rtlCol="0">
            <a:spAutoFit/>
          </a:bodyPr>
          <a:lstStyle/>
          <a:p>
            <a:r>
              <a:rPr lang="en-US" sz="1400" dirty="0" smtClean="0"/>
              <a:t>Channel 13</a:t>
            </a:r>
            <a:endParaRPr lang="en-US" sz="1400" dirty="0"/>
          </a:p>
        </p:txBody>
      </p:sp>
      <p:sp>
        <p:nvSpPr>
          <p:cNvPr id="33" name="TextBox 32"/>
          <p:cNvSpPr txBox="1"/>
          <p:nvPr/>
        </p:nvSpPr>
        <p:spPr>
          <a:xfrm>
            <a:off x="3733800" y="2286000"/>
            <a:ext cx="215444" cy="914400"/>
          </a:xfrm>
          <a:prstGeom prst="rect">
            <a:avLst/>
          </a:prstGeom>
          <a:noFill/>
        </p:spPr>
        <p:txBody>
          <a:bodyPr vert="vert270" wrap="square" lIns="0" rIns="0" rtlCol="0">
            <a:spAutoFit/>
          </a:bodyPr>
          <a:lstStyle/>
          <a:p>
            <a:r>
              <a:rPr lang="en-US" sz="1400" dirty="0" smtClean="0"/>
              <a:t>Channel 14</a:t>
            </a:r>
            <a:endParaRPr lang="en-US" sz="1400" dirty="0"/>
          </a:p>
        </p:txBody>
      </p:sp>
      <p:sp>
        <p:nvSpPr>
          <p:cNvPr id="34" name="TextBox 33"/>
          <p:cNvSpPr txBox="1"/>
          <p:nvPr/>
        </p:nvSpPr>
        <p:spPr>
          <a:xfrm>
            <a:off x="5410200" y="2286000"/>
            <a:ext cx="215444" cy="914400"/>
          </a:xfrm>
          <a:prstGeom prst="rect">
            <a:avLst/>
          </a:prstGeom>
          <a:noFill/>
        </p:spPr>
        <p:txBody>
          <a:bodyPr vert="vert270" wrap="square" lIns="0" rIns="0" rtlCol="0">
            <a:spAutoFit/>
          </a:bodyPr>
          <a:lstStyle/>
          <a:p>
            <a:r>
              <a:rPr lang="en-US" sz="1400" dirty="0" smtClean="0"/>
              <a:t>Channel 15</a:t>
            </a:r>
            <a:endParaRPr lang="en-US" sz="1400" dirty="0"/>
          </a:p>
        </p:txBody>
      </p:sp>
      <p:sp>
        <p:nvSpPr>
          <p:cNvPr id="35" name="TextBox 34"/>
          <p:cNvSpPr txBox="1"/>
          <p:nvPr/>
        </p:nvSpPr>
        <p:spPr>
          <a:xfrm>
            <a:off x="7086600" y="2286000"/>
            <a:ext cx="215444" cy="914400"/>
          </a:xfrm>
          <a:prstGeom prst="rect">
            <a:avLst/>
          </a:prstGeom>
          <a:noFill/>
        </p:spPr>
        <p:txBody>
          <a:bodyPr vert="vert270" wrap="square" lIns="0" rIns="0" rtlCol="0">
            <a:spAutoFit/>
          </a:bodyPr>
          <a:lstStyle/>
          <a:p>
            <a:r>
              <a:rPr lang="en-US" sz="1400" dirty="0" smtClean="0"/>
              <a:t>Channel 16</a:t>
            </a:r>
            <a:endParaRPr lang="en-US" sz="1400" dirty="0"/>
          </a:p>
        </p:txBody>
      </p:sp>
      <p:pic>
        <p:nvPicPr>
          <p:cNvPr id="36" name="Picture 35" descr="20170320_1951_G16_ABI_INR_average_swath_residuals_ch1.png"/>
          <p:cNvPicPr>
            <a:picLocks noChangeAspect="1"/>
          </p:cNvPicPr>
          <p:nvPr/>
        </p:nvPicPr>
        <p:blipFill>
          <a:blip r:embed="rId8" cstate="print"/>
          <a:stretch>
            <a:fillRect/>
          </a:stretch>
        </p:blipFill>
        <p:spPr>
          <a:xfrm>
            <a:off x="228600" y="3962400"/>
            <a:ext cx="1956027" cy="1905000"/>
          </a:xfrm>
          <a:prstGeom prst="rect">
            <a:avLst/>
          </a:prstGeom>
        </p:spPr>
      </p:pic>
      <p:pic>
        <p:nvPicPr>
          <p:cNvPr id="37" name="Picture 36" descr="20170320_1951_G16_ABI_INR_average_swath_residuals_ch2.png"/>
          <p:cNvPicPr>
            <a:picLocks noChangeAspect="1"/>
          </p:cNvPicPr>
          <p:nvPr/>
        </p:nvPicPr>
        <p:blipFill>
          <a:blip r:embed="rId9" cstate="print"/>
          <a:stretch>
            <a:fillRect/>
          </a:stretch>
        </p:blipFill>
        <p:spPr>
          <a:xfrm>
            <a:off x="1676400" y="3962400"/>
            <a:ext cx="1956026" cy="1904999"/>
          </a:xfrm>
          <a:prstGeom prst="rect">
            <a:avLst/>
          </a:prstGeom>
        </p:spPr>
      </p:pic>
      <p:pic>
        <p:nvPicPr>
          <p:cNvPr id="38" name="Picture 37" descr="20170320_1951_G16_ABI_INR_average_swath_residuals_ch3.png"/>
          <p:cNvPicPr>
            <a:picLocks noChangeAspect="1"/>
          </p:cNvPicPr>
          <p:nvPr/>
        </p:nvPicPr>
        <p:blipFill>
          <a:blip r:embed="rId10" cstate="print"/>
          <a:stretch>
            <a:fillRect/>
          </a:stretch>
        </p:blipFill>
        <p:spPr>
          <a:xfrm>
            <a:off x="3276599" y="3962401"/>
            <a:ext cx="1981201" cy="1929518"/>
          </a:xfrm>
          <a:prstGeom prst="rect">
            <a:avLst/>
          </a:prstGeom>
        </p:spPr>
      </p:pic>
      <p:pic>
        <p:nvPicPr>
          <p:cNvPr id="39" name="Picture 38" descr="20170320_1951_G16_ABI_INR_average_swath_residuals_ch7.png"/>
          <p:cNvPicPr>
            <a:picLocks noChangeAspect="1"/>
          </p:cNvPicPr>
          <p:nvPr/>
        </p:nvPicPr>
        <p:blipFill>
          <a:blip r:embed="rId11" cstate="print"/>
          <a:stretch>
            <a:fillRect/>
          </a:stretch>
        </p:blipFill>
        <p:spPr>
          <a:xfrm>
            <a:off x="5181600" y="3962400"/>
            <a:ext cx="1956026" cy="1905000"/>
          </a:xfrm>
          <a:prstGeom prst="rect">
            <a:avLst/>
          </a:prstGeom>
        </p:spPr>
      </p:pic>
      <p:pic>
        <p:nvPicPr>
          <p:cNvPr id="40" name="Picture 39" descr="20170320_1951_G16_ABI_INR_average_swath_residuals_ch11.png"/>
          <p:cNvPicPr>
            <a:picLocks noChangeAspect="1"/>
          </p:cNvPicPr>
          <p:nvPr/>
        </p:nvPicPr>
        <p:blipFill>
          <a:blip r:embed="rId12" cstate="print"/>
          <a:stretch>
            <a:fillRect/>
          </a:stretch>
        </p:blipFill>
        <p:spPr>
          <a:xfrm>
            <a:off x="6934200" y="3962400"/>
            <a:ext cx="1956027" cy="1905000"/>
          </a:xfrm>
          <a:prstGeom prst="rect">
            <a:avLst/>
          </a:prstGeom>
        </p:spPr>
      </p:pic>
      <p:sp>
        <p:nvSpPr>
          <p:cNvPr id="41" name="TextBox 40"/>
          <p:cNvSpPr txBox="1"/>
          <p:nvPr/>
        </p:nvSpPr>
        <p:spPr>
          <a:xfrm>
            <a:off x="228600" y="4343400"/>
            <a:ext cx="430887" cy="914400"/>
          </a:xfrm>
          <a:prstGeom prst="rect">
            <a:avLst/>
          </a:prstGeom>
          <a:noFill/>
        </p:spPr>
        <p:txBody>
          <a:bodyPr vert="vert270" wrap="square" lIns="0" rIns="0" rtlCol="0">
            <a:spAutoFit/>
          </a:bodyPr>
          <a:lstStyle/>
          <a:p>
            <a:pPr algn="ctr"/>
            <a:r>
              <a:rPr lang="en-US" sz="1400" dirty="0" smtClean="0">
                <a:solidFill>
                  <a:srgbClr val="FF0000"/>
                </a:solidFill>
              </a:rPr>
              <a:t>VNIR</a:t>
            </a:r>
          </a:p>
          <a:p>
            <a:pPr algn="ctr"/>
            <a:r>
              <a:rPr lang="en-US" sz="1400" dirty="0" smtClean="0"/>
              <a:t>Channel 1</a:t>
            </a:r>
            <a:endParaRPr lang="en-US" sz="1400" dirty="0"/>
          </a:p>
        </p:txBody>
      </p:sp>
      <p:sp>
        <p:nvSpPr>
          <p:cNvPr id="42" name="TextBox 41"/>
          <p:cNvSpPr txBox="1"/>
          <p:nvPr/>
        </p:nvSpPr>
        <p:spPr>
          <a:xfrm>
            <a:off x="2057400" y="4343400"/>
            <a:ext cx="215444" cy="914400"/>
          </a:xfrm>
          <a:prstGeom prst="rect">
            <a:avLst/>
          </a:prstGeom>
          <a:noFill/>
        </p:spPr>
        <p:txBody>
          <a:bodyPr vert="vert270" wrap="square" lIns="0" rIns="0" rtlCol="0">
            <a:spAutoFit/>
          </a:bodyPr>
          <a:lstStyle/>
          <a:p>
            <a:r>
              <a:rPr lang="en-US" sz="1400" dirty="0" smtClean="0"/>
              <a:t>Channel 2</a:t>
            </a:r>
            <a:endParaRPr lang="en-US" sz="1400" dirty="0"/>
          </a:p>
        </p:txBody>
      </p:sp>
      <p:sp>
        <p:nvSpPr>
          <p:cNvPr id="43" name="TextBox 42"/>
          <p:cNvSpPr txBox="1"/>
          <p:nvPr/>
        </p:nvSpPr>
        <p:spPr>
          <a:xfrm>
            <a:off x="3657600" y="4343400"/>
            <a:ext cx="215444" cy="914400"/>
          </a:xfrm>
          <a:prstGeom prst="rect">
            <a:avLst/>
          </a:prstGeom>
          <a:noFill/>
        </p:spPr>
        <p:txBody>
          <a:bodyPr vert="vert270" wrap="square" lIns="0" rIns="0" rtlCol="0">
            <a:spAutoFit/>
          </a:bodyPr>
          <a:lstStyle/>
          <a:p>
            <a:r>
              <a:rPr lang="en-US" sz="1400" dirty="0" smtClean="0"/>
              <a:t>Channel 3</a:t>
            </a:r>
            <a:endParaRPr lang="en-US" sz="1400" dirty="0"/>
          </a:p>
        </p:txBody>
      </p:sp>
      <p:sp>
        <p:nvSpPr>
          <p:cNvPr id="44" name="TextBox 43"/>
          <p:cNvSpPr txBox="1"/>
          <p:nvPr/>
        </p:nvSpPr>
        <p:spPr>
          <a:xfrm>
            <a:off x="7086600" y="4343400"/>
            <a:ext cx="215444" cy="914400"/>
          </a:xfrm>
          <a:prstGeom prst="rect">
            <a:avLst/>
          </a:prstGeom>
          <a:noFill/>
        </p:spPr>
        <p:txBody>
          <a:bodyPr vert="vert270" wrap="square" lIns="0" rIns="0" rtlCol="0">
            <a:spAutoFit/>
          </a:bodyPr>
          <a:lstStyle/>
          <a:p>
            <a:r>
              <a:rPr lang="en-US" sz="1400" dirty="0" smtClean="0"/>
              <a:t>Channel 11</a:t>
            </a:r>
            <a:endParaRPr lang="en-US" sz="1400" dirty="0"/>
          </a:p>
        </p:txBody>
      </p:sp>
      <p:sp>
        <p:nvSpPr>
          <p:cNvPr id="45" name="Title 1"/>
          <p:cNvSpPr txBox="1">
            <a:spLocks/>
          </p:cNvSpPr>
          <p:nvPr/>
        </p:nvSpPr>
        <p:spPr bwMode="auto">
          <a:xfrm>
            <a:off x="1371600" y="1066800"/>
            <a:ext cx="6477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noAutofit/>
          </a:bodyPr>
          <a:lstStyle/>
          <a:p>
            <a:pPr marL="0" marR="0" lvl="0" indent="0" algn="ctr" defTabSz="457200" rtl="0" eaLnBrk="1" fontAlgn="base" latinLnBrk="0" hangingPunct="1">
              <a:lnSpc>
                <a:spcPct val="100000"/>
              </a:lnSpc>
              <a:spcBef>
                <a:spcPts val="0"/>
              </a:spcBef>
              <a:spcAft>
                <a:spcPts val="0"/>
              </a:spcAft>
              <a:buClr>
                <a:srgbClr val="FFFFFF"/>
              </a:buClr>
              <a:buSzTx/>
              <a:buFont typeface="Arial"/>
              <a:buNone/>
              <a:tabLst/>
              <a:defRPr/>
            </a:pPr>
            <a:r>
              <a:rPr kumimoji="0" lang="en-US" b="1" i="0" u="none" strike="noStrike" kern="1200" cap="none" spc="0" normalizeH="0" baseline="0" noProof="0" dirty="0" smtClean="0">
                <a:ln>
                  <a:noFill/>
                </a:ln>
                <a:solidFill>
                  <a:srgbClr val="FFFFFF"/>
                </a:solidFill>
                <a:effectLst/>
                <a:uLnTx/>
                <a:uFillTx/>
                <a:latin typeface="Arial"/>
                <a:ea typeface="Arial"/>
                <a:cs typeface="Arial"/>
                <a:sym typeface="Arial"/>
              </a:rPr>
              <a:t>Swath Residual Behavior, Navigation-Swing Anomaly, </a:t>
            </a:r>
            <a:br>
              <a:rPr kumimoji="0" lang="en-US" b="1" i="0" u="none" strike="noStrike" kern="1200" cap="none" spc="0" normalizeH="0" baseline="0" noProof="0" dirty="0" smtClean="0">
                <a:ln>
                  <a:noFill/>
                </a:ln>
                <a:solidFill>
                  <a:srgbClr val="FFFFFF"/>
                </a:solidFill>
                <a:effectLst/>
                <a:uLnTx/>
                <a:uFillTx/>
                <a:latin typeface="Arial"/>
                <a:ea typeface="Arial"/>
                <a:cs typeface="Arial"/>
                <a:sym typeface="Arial"/>
              </a:rPr>
            </a:br>
            <a:r>
              <a:rPr kumimoji="0" lang="en-US" b="1" i="0" u="none" strike="noStrike" kern="1200" cap="none" spc="0" normalizeH="0" baseline="0" noProof="0" dirty="0" smtClean="0">
                <a:ln>
                  <a:noFill/>
                </a:ln>
                <a:solidFill>
                  <a:srgbClr val="FFFFFF"/>
                </a:solidFill>
                <a:effectLst/>
                <a:uLnTx/>
                <a:uFillTx/>
                <a:latin typeface="Arial"/>
                <a:ea typeface="Arial"/>
                <a:cs typeface="Arial"/>
                <a:sym typeface="Arial"/>
              </a:rPr>
              <a:t>March 20 19:51 UTC</a:t>
            </a:r>
            <a:endParaRPr kumimoji="0" lang="en-US" b="1" i="0" u="none" strike="noStrike" kern="1200" cap="none" spc="0" normalizeH="0" baseline="0" noProof="0" dirty="0">
              <a:ln>
                <a:noFill/>
              </a:ln>
              <a:solidFill>
                <a:srgbClr val="FFFFFF"/>
              </a:solidFill>
              <a:effectLst/>
              <a:uLnTx/>
              <a:uFillTx/>
              <a:latin typeface="Arial"/>
              <a:ea typeface="Arial"/>
              <a:cs typeface="Arial"/>
              <a:sym typeface="Arial"/>
            </a:endParaRPr>
          </a:p>
        </p:txBody>
      </p:sp>
      <p:sp>
        <p:nvSpPr>
          <p:cNvPr id="46" name="Rectangle 45"/>
          <p:cNvSpPr/>
          <p:nvPr/>
        </p:nvSpPr>
        <p:spPr>
          <a:xfrm>
            <a:off x="152400" y="6015335"/>
            <a:ext cx="8458200" cy="738664"/>
          </a:xfrm>
          <a:prstGeom prst="rect">
            <a:avLst/>
          </a:prstGeom>
        </p:spPr>
        <p:txBody>
          <a:bodyPr wrap="square">
            <a:spAutoFit/>
          </a:bodyPr>
          <a:lstStyle/>
          <a:p>
            <a:r>
              <a:rPr lang="en-US" sz="1400" dirty="0" smtClean="0">
                <a:solidFill>
                  <a:schemeClr val="bg1"/>
                </a:solidFill>
              </a:rPr>
              <a:t>Legend: Landmark residuals are averaged by swaths and plotted with respect to the vertical line with swath numbers on it. </a:t>
            </a:r>
            <a:r>
              <a:rPr lang="en-US" sz="1400" dirty="0" smtClean="0">
                <a:solidFill>
                  <a:srgbClr val="FF0000"/>
                </a:solidFill>
              </a:rPr>
              <a:t>Red diamonds </a:t>
            </a:r>
            <a:r>
              <a:rPr lang="en-US" sz="1400" dirty="0" smtClean="0">
                <a:solidFill>
                  <a:schemeClr val="bg1"/>
                </a:solidFill>
              </a:rPr>
              <a:t>denote x-residuals</a:t>
            </a:r>
            <a:r>
              <a:rPr lang="en-US" sz="1400" dirty="0" smtClean="0">
                <a:solidFill>
                  <a:srgbClr val="0070C0"/>
                </a:solidFill>
              </a:rPr>
              <a:t>, blue </a:t>
            </a:r>
            <a:r>
              <a:rPr lang="en-US" sz="1400" dirty="0" smtClean="0">
                <a:solidFill>
                  <a:schemeClr val="bg1"/>
                </a:solidFill>
              </a:rPr>
              <a:t>squares are y-residuals. If a swath contains only one working landmark, it is plotted </a:t>
            </a:r>
            <a:r>
              <a:rPr lang="en-US" sz="1400" dirty="0" smtClean="0">
                <a:solidFill>
                  <a:srgbClr val="00B050"/>
                </a:solidFill>
              </a:rPr>
              <a:t>green</a:t>
            </a:r>
            <a:r>
              <a:rPr lang="en-US" sz="1400" dirty="0" smtClean="0">
                <a:solidFill>
                  <a:schemeClr val="bg1"/>
                </a:solidFill>
              </a:rPr>
              <a:t>.</a:t>
            </a:r>
          </a:p>
        </p:txBody>
      </p:sp>
    </p:spTree>
    <p:extLst>
      <p:ext uri="{BB962C8B-B14F-4D97-AF65-F5344CB8AC3E}">
        <p14:creationId xmlns:p14="http://schemas.microsoft.com/office/powerpoint/2010/main" val="396558598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1599862" y="76200"/>
            <a:ext cx="5961300" cy="853799"/>
          </a:xfrm>
          <a:prstGeom prst="rect">
            <a:avLst/>
          </a:prstGeom>
          <a:noFill/>
          <a:ln>
            <a:noFill/>
          </a:ln>
        </p:spPr>
        <p:txBody>
          <a:bodyPr lIns="91425" tIns="91425" rIns="91425" bIns="91425" anchor="ctr" anchorCtr="0">
            <a:noAutofit/>
          </a:bodyPr>
          <a:lstStyle/>
          <a:p>
            <a:pPr algn="ctr"/>
            <a:r>
              <a:rPr lang="en" sz="2800" b="0" i="0" u="none" strike="noStrike" cap="none" dirty="0" smtClean="0">
                <a:latin typeface="Arial"/>
                <a:ea typeface="Arial"/>
                <a:cs typeface="Arial"/>
                <a:sym typeface="Arial"/>
              </a:rPr>
              <a:t>ADR-</a:t>
            </a:r>
            <a:r>
              <a:rPr lang="fr-FR" dirty="0" smtClean="0"/>
              <a:t>300 </a:t>
            </a:r>
            <a:r>
              <a:rPr lang="en-US" dirty="0"/>
              <a:t>Large </a:t>
            </a:r>
            <a:r>
              <a:rPr lang="en-US" dirty="0" smtClean="0"/>
              <a:t>Navigation </a:t>
            </a:r>
            <a:r>
              <a:rPr lang="en-US" dirty="0"/>
              <a:t>E</a:t>
            </a:r>
            <a:r>
              <a:rPr lang="en-US" dirty="0" smtClean="0"/>
              <a:t>rror </a:t>
            </a:r>
            <a:r>
              <a:rPr lang="en-US" dirty="0"/>
              <a:t>in ABI MESO </a:t>
            </a:r>
            <a:r>
              <a:rPr lang="en-US" dirty="0" smtClean="0"/>
              <a:t>Scan</a:t>
            </a:r>
            <a:endParaRPr lang="en-US" dirty="0"/>
          </a:p>
        </p:txBody>
      </p:sp>
      <p:sp>
        <p:nvSpPr>
          <p:cNvPr id="201" name="Shape 201"/>
          <p:cNvSpPr txBox="1">
            <a:spLocks noGrp="1"/>
          </p:cNvSpPr>
          <p:nvPr>
            <p:ph type="sldNum" idx="12"/>
          </p:nvPr>
        </p:nvSpPr>
        <p:spPr>
          <a:xfrm>
            <a:off x="8472457" y="6217621"/>
            <a:ext cx="548699" cy="52469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lt1"/>
              </a:buClr>
              <a:buSzPct val="25000"/>
              <a:buFont typeface="Arial"/>
              <a:buNone/>
            </a:pPr>
            <a:fld id="{00000000-1234-1234-1234-123412341234}" type="slidenum">
              <a:rPr lang="en" sz="1400" b="0" i="0" u="none" strike="noStrike" cap="none">
                <a:solidFill>
                  <a:schemeClr val="lt1"/>
                </a:solidFill>
                <a:latin typeface="Arial"/>
                <a:ea typeface="Arial"/>
                <a:cs typeface="Arial"/>
                <a:sym typeface="Arial"/>
              </a:rPr>
              <a:pPr marL="0" marR="0" lvl="0" indent="0" algn="l" rtl="0">
                <a:lnSpc>
                  <a:spcPct val="100000"/>
                </a:lnSpc>
                <a:spcBef>
                  <a:spcPts val="0"/>
                </a:spcBef>
                <a:spcAft>
                  <a:spcPts val="0"/>
                </a:spcAft>
                <a:buClr>
                  <a:schemeClr val="lt1"/>
                </a:buClr>
                <a:buSzPct val="25000"/>
                <a:buFont typeface="Arial"/>
                <a:buNone/>
              </a:pPr>
              <a:t>48</a:t>
            </a:fld>
            <a:endParaRPr lang="en" sz="1400" b="0" i="0" u="none" strike="noStrike" cap="none">
              <a:solidFill>
                <a:schemeClr val="lt1"/>
              </a:solidFill>
              <a:latin typeface="Arial"/>
              <a:ea typeface="Arial"/>
              <a:cs typeface="Arial"/>
              <a:sym typeface="Arial"/>
            </a:endParaRPr>
          </a:p>
        </p:txBody>
      </p:sp>
      <p:pic>
        <p:nvPicPr>
          <p:cNvPr id="4" name="Picture 3" descr="16MAR2017_NAV_M1.GIF"/>
          <p:cNvPicPr>
            <a:picLocks noChangeAspect="1"/>
          </p:cNvPicPr>
          <p:nvPr/>
        </p:nvPicPr>
        <p:blipFill>
          <a:blip r:embed="rId3" cstate="print"/>
          <a:stretch>
            <a:fillRect/>
          </a:stretch>
        </p:blipFill>
        <p:spPr>
          <a:xfrm>
            <a:off x="2209800" y="1295400"/>
            <a:ext cx="6477000" cy="5181600"/>
          </a:xfrm>
          <a:prstGeom prst="rect">
            <a:avLst/>
          </a:prstGeom>
        </p:spPr>
      </p:pic>
      <p:sp>
        <p:nvSpPr>
          <p:cNvPr id="5" name="TextBox 4"/>
          <p:cNvSpPr txBox="1"/>
          <p:nvPr/>
        </p:nvSpPr>
        <p:spPr>
          <a:xfrm>
            <a:off x="228600" y="2362200"/>
            <a:ext cx="1676400" cy="1200329"/>
          </a:xfrm>
          <a:prstGeom prst="rect">
            <a:avLst/>
          </a:prstGeom>
          <a:noFill/>
        </p:spPr>
        <p:txBody>
          <a:bodyPr wrap="square" rtlCol="0">
            <a:spAutoFit/>
          </a:bodyPr>
          <a:lstStyle/>
          <a:p>
            <a:r>
              <a:rPr lang="en-US" dirty="0" smtClean="0">
                <a:solidFill>
                  <a:srgbClr val="FFFFFF"/>
                </a:solidFill>
              </a:rPr>
              <a:t>GOES-16 Band 2 Image from 16 March 2017 </a:t>
            </a:r>
            <a:r>
              <a:rPr lang="en-US" smtClean="0">
                <a:solidFill>
                  <a:srgbClr val="FFFFFF"/>
                </a:solidFill>
              </a:rPr>
              <a:t>at 16:20:58 </a:t>
            </a:r>
            <a:r>
              <a:rPr lang="en-US" dirty="0" smtClean="0">
                <a:solidFill>
                  <a:srgbClr val="FFFFFF"/>
                </a:solidFill>
              </a:rPr>
              <a:t>UTC</a:t>
            </a:r>
            <a:endParaRPr lang="en-US" dirty="0">
              <a:solidFill>
                <a:srgbClr val="FFFFFF"/>
              </a:solidFill>
            </a:endParaRPr>
          </a:p>
        </p:txBody>
      </p:sp>
    </p:spTree>
    <p:extLst>
      <p:ext uri="{BB962C8B-B14F-4D97-AF65-F5344CB8AC3E}">
        <p14:creationId xmlns:p14="http://schemas.microsoft.com/office/powerpoint/2010/main" val="209678726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1599862" y="76200"/>
            <a:ext cx="5961300" cy="853799"/>
          </a:xfrm>
          <a:prstGeom prst="rect">
            <a:avLst/>
          </a:prstGeom>
          <a:noFill/>
          <a:ln>
            <a:noFill/>
          </a:ln>
        </p:spPr>
        <p:txBody>
          <a:bodyPr lIns="91425" tIns="91425" rIns="91425" bIns="91425" anchor="ctr" anchorCtr="0">
            <a:noAutofit/>
          </a:bodyPr>
          <a:lstStyle/>
          <a:p>
            <a:pPr algn="ctr"/>
            <a:r>
              <a:rPr lang="en" sz="2800" b="0" i="0" u="none" strike="noStrike" cap="none" dirty="0" smtClean="0">
                <a:latin typeface="Arial"/>
                <a:ea typeface="Arial"/>
                <a:cs typeface="Arial"/>
                <a:sym typeface="Arial"/>
              </a:rPr>
              <a:t>ADR-</a:t>
            </a:r>
            <a:r>
              <a:rPr lang="fr-FR" dirty="0" smtClean="0"/>
              <a:t>319 </a:t>
            </a:r>
            <a:r>
              <a:rPr lang="en-US" dirty="0"/>
              <a:t>Large </a:t>
            </a:r>
            <a:r>
              <a:rPr lang="en-US" dirty="0" smtClean="0"/>
              <a:t>Navigation </a:t>
            </a:r>
            <a:r>
              <a:rPr lang="en-US" dirty="0"/>
              <a:t>E</a:t>
            </a:r>
            <a:r>
              <a:rPr lang="en-US" dirty="0" smtClean="0"/>
              <a:t>rror </a:t>
            </a:r>
            <a:r>
              <a:rPr lang="en-US" dirty="0"/>
              <a:t>in ABI MESO </a:t>
            </a:r>
            <a:r>
              <a:rPr lang="en-US" dirty="0" smtClean="0"/>
              <a:t>Scan </a:t>
            </a:r>
            <a:r>
              <a:rPr lang="en-US" dirty="0"/>
              <a:t>A</a:t>
            </a:r>
            <a:r>
              <a:rPr lang="en-US" dirty="0" smtClean="0"/>
              <a:t>fter </a:t>
            </a:r>
            <a:r>
              <a:rPr lang="en-US" dirty="0"/>
              <a:t>E</a:t>
            </a:r>
            <a:r>
              <a:rPr lang="en-US" dirty="0" smtClean="0"/>
              <a:t>mpty </a:t>
            </a:r>
            <a:r>
              <a:rPr lang="en-US" dirty="0"/>
              <a:t>F</a:t>
            </a:r>
            <a:r>
              <a:rPr lang="en-US" dirty="0" smtClean="0"/>
              <a:t>rame</a:t>
            </a:r>
            <a:endParaRPr lang="en-US" dirty="0"/>
          </a:p>
        </p:txBody>
      </p:sp>
      <p:sp>
        <p:nvSpPr>
          <p:cNvPr id="201" name="Shape 201"/>
          <p:cNvSpPr txBox="1">
            <a:spLocks noGrp="1"/>
          </p:cNvSpPr>
          <p:nvPr>
            <p:ph type="sldNum" idx="12"/>
          </p:nvPr>
        </p:nvSpPr>
        <p:spPr>
          <a:xfrm>
            <a:off x="8472457" y="6217621"/>
            <a:ext cx="548699" cy="52469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lt1"/>
              </a:buClr>
              <a:buSzPct val="25000"/>
              <a:buFont typeface="Arial"/>
              <a:buNone/>
            </a:pPr>
            <a:fld id="{00000000-1234-1234-1234-123412341234}" type="slidenum">
              <a:rPr lang="en" sz="1400" b="0" i="0" u="none" strike="noStrike" cap="none">
                <a:solidFill>
                  <a:schemeClr val="lt1"/>
                </a:solidFill>
                <a:latin typeface="Arial"/>
                <a:ea typeface="Arial"/>
                <a:cs typeface="Arial"/>
                <a:sym typeface="Arial"/>
              </a:rPr>
              <a:pPr marL="0" marR="0" lvl="0" indent="0" algn="l" rtl="0">
                <a:lnSpc>
                  <a:spcPct val="100000"/>
                </a:lnSpc>
                <a:spcBef>
                  <a:spcPts val="0"/>
                </a:spcBef>
                <a:spcAft>
                  <a:spcPts val="0"/>
                </a:spcAft>
                <a:buClr>
                  <a:schemeClr val="lt1"/>
                </a:buClr>
                <a:buSzPct val="25000"/>
                <a:buFont typeface="Arial"/>
                <a:buNone/>
              </a:pPr>
              <a:t>49</a:t>
            </a:fld>
            <a:endParaRPr lang="en" sz="1400" b="0" i="0" u="none" strike="noStrike" cap="none">
              <a:solidFill>
                <a:schemeClr val="lt1"/>
              </a:solidFill>
              <a:latin typeface="Arial"/>
              <a:ea typeface="Arial"/>
              <a:cs typeface="Arial"/>
              <a:sym typeface="Arial"/>
            </a:endParaRPr>
          </a:p>
        </p:txBody>
      </p:sp>
      <p:pic>
        <p:nvPicPr>
          <p:cNvPr id="4" name="Picture 3" descr="MORE_MESO_BAND-NAV_02"/>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2057400" y="1143000"/>
            <a:ext cx="7010400" cy="5257800"/>
          </a:xfrm>
          <a:prstGeom prst="rect">
            <a:avLst/>
          </a:prstGeom>
        </p:spPr>
      </p:pic>
      <p:sp>
        <p:nvSpPr>
          <p:cNvPr id="5" name="TextBox 4"/>
          <p:cNvSpPr txBox="1"/>
          <p:nvPr/>
        </p:nvSpPr>
        <p:spPr>
          <a:xfrm>
            <a:off x="228600" y="2362200"/>
            <a:ext cx="1676400" cy="1200329"/>
          </a:xfrm>
          <a:prstGeom prst="rect">
            <a:avLst/>
          </a:prstGeom>
          <a:noFill/>
        </p:spPr>
        <p:txBody>
          <a:bodyPr wrap="square" rtlCol="0">
            <a:spAutoFit/>
          </a:bodyPr>
          <a:lstStyle/>
          <a:p>
            <a:r>
              <a:rPr lang="en-US" dirty="0" smtClean="0">
                <a:solidFill>
                  <a:srgbClr val="FFFFFF"/>
                </a:solidFill>
              </a:rPr>
              <a:t>GOES-16 Band 2 Image from 8 April 2017 at 13:06:56 UTC</a:t>
            </a:r>
            <a:endParaRPr lang="en-US" dirty="0">
              <a:solidFill>
                <a:srgbClr val="FFFFFF"/>
              </a:solidFill>
            </a:endParaRPr>
          </a:p>
        </p:txBody>
      </p:sp>
      <p:sp>
        <p:nvSpPr>
          <p:cNvPr id="2" name="Oval 1"/>
          <p:cNvSpPr/>
          <p:nvPr/>
        </p:nvSpPr>
        <p:spPr>
          <a:xfrm>
            <a:off x="3352800" y="2743200"/>
            <a:ext cx="4038600" cy="1600200"/>
          </a:xfrm>
          <a:prstGeom prst="ellipse">
            <a:avLst/>
          </a:prstGeom>
          <a:noFill/>
          <a:ln w="57150"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17591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Improvements</a:t>
            </a:r>
            <a:endParaRPr lang="en-US" b="1" dirty="0"/>
          </a:p>
        </p:txBody>
      </p:sp>
      <p:sp>
        <p:nvSpPr>
          <p:cNvPr id="3" name="Content Placeholder 2"/>
          <p:cNvSpPr>
            <a:spLocks noGrp="1"/>
          </p:cNvSpPr>
          <p:nvPr>
            <p:ph idx="1"/>
          </p:nvPr>
        </p:nvSpPr>
        <p:spPr>
          <a:xfrm>
            <a:off x="457200" y="1295400"/>
            <a:ext cx="8229600" cy="5334000"/>
          </a:xfrm>
        </p:spPr>
        <p:txBody>
          <a:bodyPr>
            <a:normAutofit fontScale="85000" lnSpcReduction="20000"/>
          </a:bodyPr>
          <a:lstStyle/>
          <a:p>
            <a:r>
              <a:rPr lang="en-US" dirty="0" smtClean="0">
                <a:solidFill>
                  <a:srgbClr val="FF9900"/>
                </a:solidFill>
              </a:rPr>
              <a:t>Three times more channels</a:t>
            </a:r>
          </a:p>
          <a:p>
            <a:pPr lvl="1"/>
            <a:r>
              <a:rPr lang="en-US" dirty="0" smtClean="0"/>
              <a:t>From 5 bands to 16 bands.</a:t>
            </a:r>
          </a:p>
          <a:p>
            <a:r>
              <a:rPr lang="en-US" dirty="0" smtClean="0">
                <a:solidFill>
                  <a:srgbClr val="FF9900"/>
                </a:solidFill>
              </a:rPr>
              <a:t>Four times finer resolution</a:t>
            </a:r>
          </a:p>
          <a:p>
            <a:pPr lvl="1"/>
            <a:r>
              <a:rPr lang="en-US" dirty="0" smtClean="0"/>
              <a:t>IR bands from 4-km to 2-km; </a:t>
            </a:r>
          </a:p>
          <a:p>
            <a:pPr lvl="1"/>
            <a:r>
              <a:rPr lang="en-US" dirty="0" smtClean="0"/>
              <a:t>Visible band from 1-km to 0.5 km</a:t>
            </a:r>
          </a:p>
          <a:p>
            <a:r>
              <a:rPr lang="en-US" dirty="0" smtClean="0">
                <a:solidFill>
                  <a:srgbClr val="FF9900"/>
                </a:solidFill>
              </a:rPr>
              <a:t>Five times faster scan</a:t>
            </a:r>
          </a:p>
          <a:p>
            <a:pPr lvl="1"/>
            <a:r>
              <a:rPr lang="en-US" dirty="0" smtClean="0"/>
              <a:t>Full Disk scan from 26 min to 5 min</a:t>
            </a:r>
          </a:p>
          <a:p>
            <a:r>
              <a:rPr lang="en-US" dirty="0" smtClean="0">
                <a:solidFill>
                  <a:srgbClr val="FF9900"/>
                </a:solidFill>
              </a:rPr>
              <a:t>Six times better quality</a:t>
            </a:r>
          </a:p>
          <a:p>
            <a:pPr lvl="1"/>
            <a:r>
              <a:rPr lang="en-US" dirty="0" smtClean="0"/>
              <a:t>Radiometric requirements</a:t>
            </a:r>
          </a:p>
          <a:p>
            <a:pPr lvl="2"/>
            <a:r>
              <a:rPr lang="en-US" dirty="0" smtClean="0"/>
              <a:t>SNR for Visible from 100(TBR) to 300</a:t>
            </a:r>
          </a:p>
          <a:p>
            <a:pPr lvl="2"/>
            <a:r>
              <a:rPr lang="en-US" dirty="0" smtClean="0"/>
              <a:t>NEdT for IR from 0.35K to 0.1K</a:t>
            </a:r>
          </a:p>
          <a:p>
            <a:pPr lvl="1"/>
            <a:r>
              <a:rPr lang="en-US" dirty="0" smtClean="0"/>
              <a:t>Spectral requirements</a:t>
            </a:r>
          </a:p>
          <a:p>
            <a:pPr lvl="2"/>
            <a:r>
              <a:rPr lang="en-US" dirty="0" smtClean="0"/>
              <a:t>Narrower by ~half to optimize applications</a:t>
            </a:r>
            <a:endParaRPr lang="en-US" dirty="0" smtClean="0">
              <a:solidFill>
                <a:srgbClr val="FF9900"/>
              </a:solidFill>
            </a:endParaRPr>
          </a:p>
          <a:p>
            <a:r>
              <a:rPr lang="en-US" dirty="0" smtClean="0"/>
              <a:t>3×4×5×6 = 100s times performance improvement.</a:t>
            </a:r>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5</a:t>
            </a:fld>
            <a:endParaRPr lang="en-US" altLang="en-US" dirty="0"/>
          </a:p>
        </p:txBody>
      </p:sp>
      <p:pic>
        <p:nvPicPr>
          <p:cNvPr id="6" name="Picture 5" descr="goes_r_abi_vis_IR_SRF.png"/>
          <p:cNvPicPr>
            <a:picLocks noChangeAspect="1"/>
          </p:cNvPicPr>
          <p:nvPr/>
        </p:nvPicPr>
        <p:blipFill>
          <a:blip r:embed="rId2" cstate="print"/>
          <a:stretch>
            <a:fillRect/>
          </a:stretch>
        </p:blipFill>
        <p:spPr>
          <a:xfrm>
            <a:off x="5710425" y="3049525"/>
            <a:ext cx="3241678" cy="2523897"/>
          </a:xfrm>
          <a:prstGeom prst="rect">
            <a:avLst/>
          </a:prstGeom>
          <a:solidFill>
            <a:schemeClr val="bg1"/>
          </a:solid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1599862" y="76200"/>
            <a:ext cx="5961300" cy="853799"/>
          </a:xfrm>
          <a:prstGeom prst="rect">
            <a:avLst/>
          </a:prstGeom>
          <a:noFill/>
          <a:ln>
            <a:noFill/>
          </a:ln>
        </p:spPr>
        <p:txBody>
          <a:bodyPr lIns="91425" tIns="91425" rIns="91425" bIns="91425" anchor="ctr" anchorCtr="0">
            <a:noAutofit/>
          </a:bodyPr>
          <a:lstStyle/>
          <a:p>
            <a:pPr algn="ctr"/>
            <a:r>
              <a:rPr lang="en" sz="2800" b="0" i="0" u="none" strike="noStrike" cap="none" dirty="0" smtClean="0">
                <a:latin typeface="Arial"/>
                <a:ea typeface="Arial"/>
                <a:cs typeface="Arial"/>
                <a:sym typeface="Arial"/>
              </a:rPr>
              <a:t>ADR-</a:t>
            </a:r>
            <a:r>
              <a:rPr lang="fr-FR" dirty="0" smtClean="0"/>
              <a:t>351 </a:t>
            </a:r>
            <a:r>
              <a:rPr lang="en-US" dirty="0"/>
              <a:t>Large NS </a:t>
            </a:r>
            <a:r>
              <a:rPr lang="en-US" dirty="0" smtClean="0"/>
              <a:t>Swings </a:t>
            </a:r>
            <a:r>
              <a:rPr lang="en-US" dirty="0"/>
              <a:t>in ABI </a:t>
            </a:r>
            <a:r>
              <a:rPr lang="en-US" dirty="0" smtClean="0"/>
              <a:t>Image </a:t>
            </a:r>
            <a:r>
              <a:rPr lang="en-US" dirty="0"/>
              <a:t>N</a:t>
            </a:r>
            <a:r>
              <a:rPr lang="en-US" dirty="0" smtClean="0"/>
              <a:t>avigation</a:t>
            </a:r>
            <a:endParaRPr lang="en-US" dirty="0"/>
          </a:p>
        </p:txBody>
      </p:sp>
      <p:sp>
        <p:nvSpPr>
          <p:cNvPr id="201" name="Shape 201"/>
          <p:cNvSpPr txBox="1">
            <a:spLocks noGrp="1"/>
          </p:cNvSpPr>
          <p:nvPr>
            <p:ph type="sldNum" idx="12"/>
          </p:nvPr>
        </p:nvSpPr>
        <p:spPr>
          <a:xfrm>
            <a:off x="8472457" y="6217621"/>
            <a:ext cx="548699" cy="52469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lt1"/>
              </a:buClr>
              <a:buSzPct val="25000"/>
              <a:buFont typeface="Arial"/>
              <a:buNone/>
            </a:pPr>
            <a:fld id="{00000000-1234-1234-1234-123412341234}" type="slidenum">
              <a:rPr lang="en" sz="1400" b="0" i="0" u="none" strike="noStrike" cap="none">
                <a:solidFill>
                  <a:schemeClr val="lt1"/>
                </a:solidFill>
                <a:latin typeface="Arial"/>
                <a:ea typeface="Arial"/>
                <a:cs typeface="Arial"/>
                <a:sym typeface="Arial"/>
              </a:rPr>
              <a:pPr marL="0" marR="0" lvl="0" indent="0" algn="l" rtl="0">
                <a:lnSpc>
                  <a:spcPct val="100000"/>
                </a:lnSpc>
                <a:spcBef>
                  <a:spcPts val="0"/>
                </a:spcBef>
                <a:spcAft>
                  <a:spcPts val="0"/>
                </a:spcAft>
                <a:buClr>
                  <a:schemeClr val="lt1"/>
                </a:buClr>
                <a:buSzPct val="25000"/>
                <a:buFont typeface="Arial"/>
                <a:buNone/>
              </a:pPr>
              <a:t>50</a:t>
            </a:fld>
            <a:endParaRPr lang="en" sz="1400" b="0" i="0" u="none" strike="noStrike" cap="none">
              <a:solidFill>
                <a:schemeClr val="lt1"/>
              </a:solidFill>
              <a:latin typeface="Arial"/>
              <a:ea typeface="Arial"/>
              <a:cs typeface="Arial"/>
              <a:sym typeface="Arial"/>
            </a:endParaRPr>
          </a:p>
        </p:txBody>
      </p:sp>
      <p:sp>
        <p:nvSpPr>
          <p:cNvPr id="4" name="Title 1"/>
          <p:cNvSpPr txBox="1">
            <a:spLocks/>
          </p:cNvSpPr>
          <p:nvPr/>
        </p:nvSpPr>
        <p:spPr bwMode="auto">
          <a:xfrm>
            <a:off x="23091" y="1173480"/>
            <a:ext cx="2567709" cy="28651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noAutofit/>
          </a:bodyPr>
          <a:lstStyle>
            <a:lvl1pPr marL="0" marR="0" lvl="0" indent="0" algn="l" defTabSz="457200" rtl="0" eaLnBrk="1" fontAlgn="base" hangingPunct="1">
              <a:lnSpc>
                <a:spcPct val="100000"/>
              </a:lnSpc>
              <a:spcBef>
                <a:spcPts val="0"/>
              </a:spcBef>
              <a:spcAft>
                <a:spcPts val="0"/>
              </a:spcAft>
              <a:buClr>
                <a:srgbClr val="FFFFFF"/>
              </a:buClr>
              <a:buFont typeface="Arial"/>
              <a:buNone/>
              <a:defRPr sz="2800" b="0" i="0" u="none" strike="noStrike" kern="1200" cap="none">
                <a:solidFill>
                  <a:srgbClr val="FFFFFF"/>
                </a:solidFill>
                <a:latin typeface="Arial"/>
                <a:ea typeface="Arial"/>
                <a:cs typeface="Arial"/>
                <a:sym typeface="Arial"/>
              </a:defRPr>
            </a:lvl1pPr>
            <a:lvl2pPr lvl="1" indent="0" algn="ctr" defTabSz="457200" rtl="0" eaLnBrk="1" fontAlgn="base" hangingPunct="1">
              <a:spcBef>
                <a:spcPts val="0"/>
              </a:spcBef>
              <a:spcAft>
                <a:spcPct val="0"/>
              </a:spcAft>
              <a:buClr>
                <a:srgbClr val="FFFFFF"/>
              </a:buClr>
              <a:buFont typeface="Arial"/>
              <a:buNone/>
              <a:defRPr sz="2800">
                <a:solidFill>
                  <a:srgbClr val="FFFFFF"/>
                </a:solidFill>
                <a:latin typeface="Calibri" panose="020F0502020204030204" pitchFamily="34" charset="0"/>
                <a:ea typeface="MS PGothic" panose="020B0600070205080204" pitchFamily="34" charset="-128"/>
              </a:defRPr>
            </a:lvl2pPr>
            <a:lvl3pPr lvl="2" indent="0" algn="ctr" defTabSz="457200" rtl="0" eaLnBrk="1" fontAlgn="base" hangingPunct="1">
              <a:spcBef>
                <a:spcPts val="0"/>
              </a:spcBef>
              <a:spcAft>
                <a:spcPct val="0"/>
              </a:spcAft>
              <a:buClr>
                <a:srgbClr val="FFFFFF"/>
              </a:buClr>
              <a:buFont typeface="Arial"/>
              <a:buNone/>
              <a:defRPr sz="2800">
                <a:solidFill>
                  <a:srgbClr val="FFFFFF"/>
                </a:solidFill>
                <a:latin typeface="Calibri" panose="020F0502020204030204" pitchFamily="34" charset="0"/>
                <a:ea typeface="MS PGothic" panose="020B0600070205080204" pitchFamily="34" charset="-128"/>
              </a:defRPr>
            </a:lvl3pPr>
            <a:lvl4pPr lvl="3" indent="0" algn="ctr" defTabSz="457200" rtl="0" eaLnBrk="1" fontAlgn="base" hangingPunct="1">
              <a:spcBef>
                <a:spcPts val="0"/>
              </a:spcBef>
              <a:spcAft>
                <a:spcPct val="0"/>
              </a:spcAft>
              <a:buClr>
                <a:srgbClr val="FFFFFF"/>
              </a:buClr>
              <a:buFont typeface="Arial"/>
              <a:buNone/>
              <a:defRPr sz="2800">
                <a:solidFill>
                  <a:srgbClr val="FFFFFF"/>
                </a:solidFill>
                <a:latin typeface="Calibri" panose="020F0502020204030204" pitchFamily="34" charset="0"/>
                <a:ea typeface="MS PGothic" panose="020B0600070205080204" pitchFamily="34" charset="-128"/>
              </a:defRPr>
            </a:lvl4pPr>
            <a:lvl5pPr lvl="4" indent="0" algn="ctr" defTabSz="457200" rtl="0" eaLnBrk="1" fontAlgn="base" hangingPunct="1">
              <a:spcBef>
                <a:spcPts val="0"/>
              </a:spcBef>
              <a:spcAft>
                <a:spcPct val="0"/>
              </a:spcAft>
              <a:buClr>
                <a:srgbClr val="FFFFFF"/>
              </a:buClr>
              <a:buFont typeface="Arial"/>
              <a:buNone/>
              <a:defRPr sz="2800">
                <a:solidFill>
                  <a:srgbClr val="FFFFFF"/>
                </a:solidFill>
                <a:latin typeface="Calibri" panose="020F0502020204030204" pitchFamily="34" charset="0"/>
                <a:ea typeface="MS PGothic" panose="020B0600070205080204" pitchFamily="34" charset="-128"/>
              </a:defRPr>
            </a:lvl5pPr>
            <a:lvl6pPr marL="457200" lvl="5" indent="0" algn="ctr" defTabSz="457200" rtl="0" eaLnBrk="1" fontAlgn="base" hangingPunct="1">
              <a:spcBef>
                <a:spcPts val="0"/>
              </a:spcBef>
              <a:spcAft>
                <a:spcPct val="0"/>
              </a:spcAft>
              <a:buClr>
                <a:srgbClr val="FFFFFF"/>
              </a:buClr>
              <a:buFont typeface="Arial"/>
              <a:buNone/>
              <a:defRPr sz="2800">
                <a:solidFill>
                  <a:srgbClr val="FFFFFF"/>
                </a:solidFill>
                <a:latin typeface="Calibri" panose="020F0502020204030204" pitchFamily="34" charset="0"/>
                <a:ea typeface="MS PGothic" panose="020B0600070205080204" pitchFamily="34" charset="-128"/>
              </a:defRPr>
            </a:lvl6pPr>
            <a:lvl7pPr marL="914400" lvl="6" indent="0" algn="ctr" defTabSz="457200" rtl="0" eaLnBrk="1" fontAlgn="base" hangingPunct="1">
              <a:spcBef>
                <a:spcPts val="0"/>
              </a:spcBef>
              <a:spcAft>
                <a:spcPct val="0"/>
              </a:spcAft>
              <a:buClr>
                <a:srgbClr val="FFFFFF"/>
              </a:buClr>
              <a:buFont typeface="Arial"/>
              <a:buNone/>
              <a:defRPr sz="2800">
                <a:solidFill>
                  <a:srgbClr val="FFFFFF"/>
                </a:solidFill>
                <a:latin typeface="Calibri" panose="020F0502020204030204" pitchFamily="34" charset="0"/>
                <a:ea typeface="MS PGothic" panose="020B0600070205080204" pitchFamily="34" charset="-128"/>
              </a:defRPr>
            </a:lvl7pPr>
            <a:lvl8pPr marL="1371600" lvl="7" indent="0" algn="ctr" defTabSz="457200" rtl="0" eaLnBrk="1" fontAlgn="base" hangingPunct="1">
              <a:spcBef>
                <a:spcPts val="0"/>
              </a:spcBef>
              <a:spcAft>
                <a:spcPct val="0"/>
              </a:spcAft>
              <a:buClr>
                <a:srgbClr val="FFFFFF"/>
              </a:buClr>
              <a:buFont typeface="Arial"/>
              <a:buNone/>
              <a:defRPr sz="2800">
                <a:solidFill>
                  <a:srgbClr val="FFFFFF"/>
                </a:solidFill>
                <a:latin typeface="Calibri" panose="020F0502020204030204" pitchFamily="34" charset="0"/>
                <a:ea typeface="MS PGothic" panose="020B0600070205080204" pitchFamily="34" charset="-128"/>
              </a:defRPr>
            </a:lvl8pPr>
            <a:lvl9pPr marL="1828800" lvl="8" indent="0" algn="ctr" defTabSz="457200" rtl="0" eaLnBrk="1" fontAlgn="base" hangingPunct="1">
              <a:spcBef>
                <a:spcPts val="0"/>
              </a:spcBef>
              <a:spcAft>
                <a:spcPct val="0"/>
              </a:spcAft>
              <a:buClr>
                <a:srgbClr val="FFFFFF"/>
              </a:buClr>
              <a:buFont typeface="Arial"/>
              <a:buNone/>
              <a:defRPr sz="2800">
                <a:solidFill>
                  <a:srgbClr val="FFFFFF"/>
                </a:solidFill>
                <a:latin typeface="Calibri" panose="020F0502020204030204" pitchFamily="34" charset="0"/>
                <a:ea typeface="MS PGothic" panose="020B0600070205080204" pitchFamily="34" charset="-128"/>
              </a:defRPr>
            </a:lvl9pPr>
          </a:lstStyle>
          <a:p>
            <a:pPr algn="ctr"/>
            <a:r>
              <a:rPr lang="en-US" sz="2000" b="1" dirty="0" smtClean="0"/>
              <a:t>May 2, 2017 </a:t>
            </a:r>
          </a:p>
          <a:p>
            <a:pPr algn="r"/>
            <a:endParaRPr lang="en-US" sz="2000" b="1" dirty="0" smtClean="0"/>
          </a:p>
          <a:p>
            <a:pPr algn="r"/>
            <a:r>
              <a:rPr lang="en-US" sz="2000" b="1" dirty="0" smtClean="0"/>
              <a:t>Navigation Residuals</a:t>
            </a:r>
          </a:p>
          <a:p>
            <a:endParaRPr lang="en-US" sz="2000" b="1" dirty="0"/>
          </a:p>
          <a:p>
            <a:endParaRPr lang="en-US" sz="2000" b="1" dirty="0" smtClean="0"/>
          </a:p>
          <a:p>
            <a:pPr algn="ctr"/>
            <a:r>
              <a:rPr lang="en-US" sz="2000" b="1" dirty="0" smtClean="0"/>
              <a:t>Channel-to-Channel Registration</a:t>
            </a:r>
            <a:endParaRPr lang="en-US" sz="2000" b="1" dirty="0"/>
          </a:p>
        </p:txBody>
      </p:sp>
      <p:pic>
        <p:nvPicPr>
          <p:cNvPr id="5" name="Picture 4" descr="Channel_x-residuals_from_0502_to_0502.jpg"/>
          <p:cNvPicPr>
            <a:picLocks noChangeAspect="1"/>
          </p:cNvPicPr>
          <p:nvPr/>
        </p:nvPicPr>
        <p:blipFill>
          <a:blip r:embed="rId3" cstate="print"/>
          <a:srcRect l="3529" t="10909" r="3529" b="11818"/>
          <a:stretch>
            <a:fillRect/>
          </a:stretch>
        </p:blipFill>
        <p:spPr>
          <a:xfrm>
            <a:off x="2743200" y="1066800"/>
            <a:ext cx="2762020" cy="2971800"/>
          </a:xfrm>
          <a:prstGeom prst="rect">
            <a:avLst/>
          </a:prstGeom>
        </p:spPr>
      </p:pic>
      <p:pic>
        <p:nvPicPr>
          <p:cNvPr id="6" name="Picture 5" descr="Channel_y-residuals_from_0502_to_0502.jpg"/>
          <p:cNvPicPr>
            <a:picLocks noChangeAspect="1"/>
          </p:cNvPicPr>
          <p:nvPr/>
        </p:nvPicPr>
        <p:blipFill>
          <a:blip r:embed="rId4" cstate="print"/>
          <a:srcRect l="3529" t="10909" r="3529" b="11818"/>
          <a:stretch>
            <a:fillRect/>
          </a:stretch>
        </p:blipFill>
        <p:spPr>
          <a:xfrm>
            <a:off x="5715000" y="1066800"/>
            <a:ext cx="2762058" cy="2971800"/>
          </a:xfrm>
          <a:prstGeom prst="rect">
            <a:avLst/>
          </a:prstGeom>
        </p:spPr>
      </p:pic>
      <p:sp>
        <p:nvSpPr>
          <p:cNvPr id="2" name="Rectangle 1"/>
          <p:cNvSpPr/>
          <p:nvPr/>
        </p:nvSpPr>
        <p:spPr>
          <a:xfrm>
            <a:off x="381000" y="4110162"/>
            <a:ext cx="8077200" cy="2667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20170502_1700_G16_ABI_INR_CCR_average_vector_residuals.png"/>
          <p:cNvPicPr>
            <a:picLocks noChangeAspect="1"/>
          </p:cNvPicPr>
          <p:nvPr/>
        </p:nvPicPr>
        <p:blipFill>
          <a:blip r:embed="rId5" cstate="print"/>
          <a:stretch>
            <a:fillRect/>
          </a:stretch>
        </p:blipFill>
        <p:spPr>
          <a:xfrm>
            <a:off x="457200" y="4186362"/>
            <a:ext cx="2590800" cy="2523214"/>
          </a:xfrm>
          <a:prstGeom prst="rect">
            <a:avLst/>
          </a:prstGeom>
        </p:spPr>
      </p:pic>
      <p:pic>
        <p:nvPicPr>
          <p:cNvPr id="12" name="Picture 11" descr="20170502_1700_G16_ABI_INR_CCR_average_x_residuals.png"/>
          <p:cNvPicPr>
            <a:picLocks noChangeAspect="1"/>
          </p:cNvPicPr>
          <p:nvPr/>
        </p:nvPicPr>
        <p:blipFill>
          <a:blip r:embed="rId6" cstate="print"/>
          <a:stretch>
            <a:fillRect/>
          </a:stretch>
        </p:blipFill>
        <p:spPr>
          <a:xfrm>
            <a:off x="3124200" y="4186362"/>
            <a:ext cx="2590800" cy="2523214"/>
          </a:xfrm>
          <a:prstGeom prst="rect">
            <a:avLst/>
          </a:prstGeom>
        </p:spPr>
      </p:pic>
      <p:pic>
        <p:nvPicPr>
          <p:cNvPr id="13" name="Picture 12" descr="20170502_1700_G16_ABI_INR_CCR_average_y_residuals.png"/>
          <p:cNvPicPr>
            <a:picLocks noChangeAspect="1"/>
          </p:cNvPicPr>
          <p:nvPr/>
        </p:nvPicPr>
        <p:blipFill>
          <a:blip r:embed="rId7" cstate="print"/>
          <a:stretch>
            <a:fillRect/>
          </a:stretch>
        </p:blipFill>
        <p:spPr>
          <a:xfrm>
            <a:off x="5638800" y="4110162"/>
            <a:ext cx="2743200" cy="2671638"/>
          </a:xfrm>
          <a:prstGeom prst="rect">
            <a:avLst/>
          </a:prstGeom>
        </p:spPr>
      </p:pic>
    </p:spTree>
    <p:extLst>
      <p:ext uri="{BB962C8B-B14F-4D97-AF65-F5344CB8AC3E}">
        <p14:creationId xmlns:p14="http://schemas.microsoft.com/office/powerpoint/2010/main" val="1899663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1599862" y="76200"/>
            <a:ext cx="5961300" cy="853799"/>
          </a:xfrm>
          <a:prstGeom prst="rect">
            <a:avLst/>
          </a:prstGeom>
          <a:noFill/>
          <a:ln>
            <a:noFill/>
          </a:ln>
        </p:spPr>
        <p:txBody>
          <a:bodyPr lIns="91425" tIns="91425" rIns="91425" bIns="91425" anchor="ctr" anchorCtr="0">
            <a:noAutofit/>
          </a:bodyPr>
          <a:lstStyle/>
          <a:p>
            <a:pPr lvl="0" algn="ctr">
              <a:buSzPct val="25000"/>
            </a:pPr>
            <a:r>
              <a:rPr lang="en" dirty="0" smtClean="0"/>
              <a:t>Impacting Instrument Monitoring </a:t>
            </a:r>
            <a:r>
              <a:rPr lang="en" sz="2800" b="0" i="0" u="none" strike="noStrike" cap="none" dirty="0" smtClean="0">
                <a:solidFill>
                  <a:srgbClr val="FFFFFF"/>
                </a:solidFill>
                <a:latin typeface="Arial"/>
                <a:ea typeface="Arial"/>
                <a:cs typeface="Arial"/>
                <a:sym typeface="Arial"/>
              </a:rPr>
              <a:t>ADRs/WRs</a:t>
            </a:r>
            <a:endParaRPr lang="en" sz="2800" b="0" i="0" u="none" strike="noStrike" cap="none" dirty="0">
              <a:solidFill>
                <a:srgbClr val="FFFFFF"/>
              </a:solidFill>
              <a:latin typeface="Arial"/>
              <a:ea typeface="Arial"/>
              <a:cs typeface="Arial"/>
              <a:sym typeface="Arial"/>
            </a:endParaRPr>
          </a:p>
        </p:txBody>
      </p:sp>
      <p:sp>
        <p:nvSpPr>
          <p:cNvPr id="201" name="Shape 201"/>
          <p:cNvSpPr txBox="1">
            <a:spLocks noGrp="1"/>
          </p:cNvSpPr>
          <p:nvPr>
            <p:ph type="sldNum" idx="12"/>
          </p:nvPr>
        </p:nvSpPr>
        <p:spPr>
          <a:xfrm>
            <a:off x="8472457" y="6217621"/>
            <a:ext cx="548699" cy="52469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lt1"/>
              </a:buClr>
              <a:buSzPct val="25000"/>
              <a:buFont typeface="Arial"/>
              <a:buNone/>
            </a:pPr>
            <a:fld id="{00000000-1234-1234-1234-123412341234}" type="slidenum">
              <a:rPr lang="en" sz="1400" b="0" i="0" u="none" strike="noStrike" cap="none">
                <a:solidFill>
                  <a:schemeClr val="lt1"/>
                </a:solidFill>
                <a:latin typeface="Arial"/>
                <a:ea typeface="Arial"/>
                <a:cs typeface="Arial"/>
                <a:sym typeface="Arial"/>
              </a:rPr>
              <a:pPr marL="0" marR="0" lvl="0" indent="0" algn="l" rtl="0">
                <a:lnSpc>
                  <a:spcPct val="100000"/>
                </a:lnSpc>
                <a:spcBef>
                  <a:spcPts val="0"/>
                </a:spcBef>
                <a:spcAft>
                  <a:spcPts val="0"/>
                </a:spcAft>
                <a:buClr>
                  <a:schemeClr val="lt1"/>
                </a:buClr>
                <a:buSzPct val="25000"/>
                <a:buFont typeface="Arial"/>
                <a:buNone/>
              </a:pPr>
              <a:t>51</a:t>
            </a:fld>
            <a:endParaRPr lang="en" sz="1400" b="0" i="0" u="none" strike="noStrike" cap="none">
              <a:solidFill>
                <a:schemeClr val="lt1"/>
              </a:solidFill>
              <a:latin typeface="Arial"/>
              <a:ea typeface="Arial"/>
              <a:cs typeface="Arial"/>
              <a:sym typeface="Arial"/>
            </a:endParaRPr>
          </a:p>
        </p:txBody>
      </p:sp>
      <p:graphicFrame>
        <p:nvGraphicFramePr>
          <p:cNvPr id="5" name="Table 4"/>
          <p:cNvGraphicFramePr>
            <a:graphicFrameLocks noGrp="1"/>
          </p:cNvGraphicFramePr>
          <p:nvPr/>
        </p:nvGraphicFramePr>
        <p:xfrm>
          <a:off x="228600" y="1143000"/>
          <a:ext cx="8763000" cy="2453640"/>
        </p:xfrm>
        <a:graphic>
          <a:graphicData uri="http://schemas.openxmlformats.org/drawingml/2006/table">
            <a:tbl>
              <a:tblPr firstRow="1" bandRow="1">
                <a:tableStyleId>{5C22544A-7EE6-4342-B048-85BDC9FD1C3A}</a:tableStyleId>
              </a:tblPr>
              <a:tblGrid>
                <a:gridCol w="838200"/>
                <a:gridCol w="685800"/>
                <a:gridCol w="4648200"/>
                <a:gridCol w="838200"/>
                <a:gridCol w="1752600"/>
              </a:tblGrid>
              <a:tr h="370840">
                <a:tc>
                  <a:txBody>
                    <a:bodyPr/>
                    <a:lstStyle/>
                    <a:p>
                      <a:r>
                        <a:rPr lang="en-US" sz="2000" dirty="0" smtClean="0"/>
                        <a:t>ADR#</a:t>
                      </a:r>
                      <a:endParaRPr lang="en-US" sz="2000" dirty="0"/>
                    </a:p>
                  </a:txBody>
                  <a:tcPr/>
                </a:tc>
                <a:tc>
                  <a:txBody>
                    <a:bodyPr/>
                    <a:lstStyle/>
                    <a:p>
                      <a:r>
                        <a:rPr lang="en-US" sz="2000" dirty="0" smtClean="0"/>
                        <a:t>WR#</a:t>
                      </a:r>
                      <a:endParaRPr lang="en-US" sz="2000" dirty="0"/>
                    </a:p>
                  </a:txBody>
                  <a:tcPr/>
                </a:tc>
                <a:tc>
                  <a:txBody>
                    <a:bodyPr/>
                    <a:lstStyle/>
                    <a:p>
                      <a:r>
                        <a:rPr lang="en-US" sz="2000" dirty="0" smtClean="0"/>
                        <a:t>Short Description</a:t>
                      </a:r>
                      <a:endParaRPr lang="en-US" sz="2000" dirty="0"/>
                    </a:p>
                  </a:txBody>
                  <a:tcPr/>
                </a:tc>
                <a:tc>
                  <a:txBody>
                    <a:bodyPr/>
                    <a:lstStyle/>
                    <a:p>
                      <a:r>
                        <a:rPr lang="en-US" sz="2000" dirty="0" smtClean="0"/>
                        <a:t>Status</a:t>
                      </a:r>
                      <a:endParaRPr lang="en-US" sz="2000" dirty="0"/>
                    </a:p>
                  </a:txBody>
                  <a:tcPr/>
                </a:tc>
                <a:tc>
                  <a:txBody>
                    <a:bodyPr/>
                    <a:lstStyle/>
                    <a:p>
                      <a:r>
                        <a:rPr lang="en-US" sz="2000" dirty="0" smtClean="0"/>
                        <a:t>Expected Closure</a:t>
                      </a:r>
                      <a:endParaRPr lang="en-US" sz="2000" dirty="0"/>
                    </a:p>
                  </a:txBody>
                  <a:tcPr/>
                </a:tc>
              </a:tr>
              <a:tr h="370840">
                <a:tc>
                  <a:txBody>
                    <a:bodyPr/>
                    <a:lstStyle/>
                    <a:p>
                      <a:r>
                        <a:rPr lang="en-US" dirty="0" smtClean="0"/>
                        <a:t>188</a:t>
                      </a:r>
                    </a:p>
                  </a:txBody>
                  <a:tcPr/>
                </a:tc>
                <a:tc>
                  <a:txBody>
                    <a:bodyPr/>
                    <a:lstStyle/>
                    <a:p>
                      <a:r>
                        <a:rPr lang="en-US" dirty="0" smtClean="0"/>
                        <a:t>3305</a:t>
                      </a:r>
                      <a:endParaRPr lang="en-US" dirty="0"/>
                    </a:p>
                  </a:txBody>
                  <a:tcPr/>
                </a:tc>
                <a:tc>
                  <a:txBody>
                    <a:bodyPr/>
                    <a:lstStyle/>
                    <a:p>
                      <a:r>
                        <a:rPr lang="en-US" sz="1800" b="0" i="0" kern="1200" dirty="0" smtClean="0">
                          <a:solidFill>
                            <a:schemeClr val="dk1"/>
                          </a:solidFill>
                          <a:latin typeface="+mn-lt"/>
                          <a:ea typeface="+mn-ea"/>
                          <a:cs typeface="+mn-cs"/>
                        </a:rPr>
                        <a:t>Increase the number of </a:t>
                      </a:r>
                      <a:r>
                        <a:rPr lang="en-US" sz="1800" b="0" i="0" kern="1200" dirty="0" err="1" smtClean="0">
                          <a:solidFill>
                            <a:schemeClr val="dk1"/>
                          </a:solidFill>
                          <a:latin typeface="+mn-lt"/>
                          <a:ea typeface="+mn-ea"/>
                          <a:cs typeface="+mn-cs"/>
                        </a:rPr>
                        <a:t>Spacelook</a:t>
                      </a:r>
                      <a:r>
                        <a:rPr lang="en-US" sz="1800" b="0" i="0" kern="1200" dirty="0" smtClean="0">
                          <a:solidFill>
                            <a:schemeClr val="dk1"/>
                          </a:solidFill>
                          <a:latin typeface="+mn-lt"/>
                          <a:ea typeface="+mn-ea"/>
                          <a:cs typeface="+mn-cs"/>
                        </a:rPr>
                        <a:t> samples saved in Instrument Calibration Data files</a:t>
                      </a:r>
                    </a:p>
                  </a:txBody>
                  <a:tcPr/>
                </a:tc>
                <a:tc>
                  <a:txBody>
                    <a:bodyPr/>
                    <a:lstStyle/>
                    <a:p>
                      <a:r>
                        <a:rPr lang="en-US" dirty="0" smtClean="0"/>
                        <a:t>AART</a:t>
                      </a:r>
                      <a:endParaRPr lang="en-US" dirty="0"/>
                    </a:p>
                  </a:txBody>
                  <a:tcPr/>
                </a:tc>
                <a:tc>
                  <a:txBody>
                    <a:bodyPr/>
                    <a:lstStyle/>
                    <a:p>
                      <a:r>
                        <a:rPr lang="en-US" dirty="0" smtClean="0"/>
                        <a:t>DO.05.00</a:t>
                      </a:r>
                      <a:endParaRPr lang="en-US" dirty="0"/>
                    </a:p>
                  </a:txBody>
                  <a:tcPr/>
                </a:tc>
              </a:tr>
              <a:tr h="370840">
                <a:tc>
                  <a:txBody>
                    <a:bodyPr/>
                    <a:lstStyle/>
                    <a:p>
                      <a:r>
                        <a:rPr lang="en-US" dirty="0" smtClean="0"/>
                        <a:t>292</a:t>
                      </a:r>
                    </a:p>
                  </a:txBody>
                  <a:tcPr/>
                </a:tc>
                <a:tc>
                  <a:txBody>
                    <a:bodyPr/>
                    <a:lstStyle/>
                    <a:p>
                      <a:r>
                        <a:rPr lang="en-US" dirty="0" smtClean="0"/>
                        <a:t>4293</a:t>
                      </a:r>
                      <a:endParaRPr lang="en-US" dirty="0"/>
                    </a:p>
                  </a:txBody>
                  <a:tcPr/>
                </a:tc>
                <a:tc>
                  <a:txBody>
                    <a:bodyPr/>
                    <a:lstStyle/>
                    <a:p>
                      <a:r>
                        <a:rPr lang="en-US" sz="1800" b="0" i="0" kern="1200" dirty="0" smtClean="0">
                          <a:solidFill>
                            <a:schemeClr val="dk1"/>
                          </a:solidFill>
                          <a:latin typeface="+mn-lt"/>
                          <a:ea typeface="+mn-ea"/>
                          <a:cs typeface="+mn-cs"/>
                        </a:rPr>
                        <a:t>ABI INST-CAL Offset Field irregularities</a:t>
                      </a:r>
                    </a:p>
                  </a:txBody>
                  <a:tcPr/>
                </a:tc>
                <a:tc>
                  <a:txBody>
                    <a:bodyPr/>
                    <a:lstStyle/>
                    <a:p>
                      <a:r>
                        <a:rPr lang="en-US" dirty="0" smtClean="0"/>
                        <a:t>AART</a:t>
                      </a:r>
                      <a:endParaRPr lang="en-US" dirty="0"/>
                    </a:p>
                  </a:txBody>
                  <a:tcPr/>
                </a:tc>
                <a:tc>
                  <a:txBody>
                    <a:bodyPr/>
                    <a:lstStyle/>
                    <a:p>
                      <a:r>
                        <a:rPr lang="en-US" dirty="0" smtClean="0"/>
                        <a:t>DO.06.00</a:t>
                      </a:r>
                      <a:endParaRPr lang="en-US" dirty="0"/>
                    </a:p>
                  </a:txBody>
                  <a:tcPr/>
                </a:tc>
              </a:tr>
              <a:tr h="370840">
                <a:tc>
                  <a:txBody>
                    <a:bodyPr/>
                    <a:lstStyle/>
                    <a:p>
                      <a:r>
                        <a:rPr lang="en-US" dirty="0" smtClean="0"/>
                        <a:t>303</a:t>
                      </a:r>
                    </a:p>
                  </a:txBody>
                  <a:tcPr/>
                </a:tc>
                <a:tc>
                  <a:txBody>
                    <a:bodyPr/>
                    <a:lstStyle/>
                    <a:p>
                      <a:r>
                        <a:rPr lang="en-US" dirty="0" smtClean="0"/>
                        <a:t>4345</a:t>
                      </a:r>
                      <a:endParaRPr lang="en-US" dirty="0"/>
                    </a:p>
                  </a:txBody>
                  <a:tcPr/>
                </a:tc>
                <a:tc>
                  <a:txBody>
                    <a:bodyPr/>
                    <a:lstStyle/>
                    <a:p>
                      <a:r>
                        <a:rPr lang="en-US" sz="1800" b="0" i="0" kern="1200" dirty="0" smtClean="0">
                          <a:solidFill>
                            <a:schemeClr val="dk1"/>
                          </a:solidFill>
                          <a:latin typeface="+mn-lt"/>
                          <a:ea typeface="+mn-ea"/>
                          <a:cs typeface="+mn-cs"/>
                        </a:rPr>
                        <a:t>ABI M3/M4 INST-CAL Data Not Sent to PDA</a:t>
                      </a:r>
                    </a:p>
                  </a:txBody>
                  <a:tcPr/>
                </a:tc>
                <a:tc>
                  <a:txBody>
                    <a:bodyPr/>
                    <a:lstStyle/>
                    <a:p>
                      <a:r>
                        <a:rPr lang="en-US" dirty="0" smtClean="0"/>
                        <a:t>AART</a:t>
                      </a:r>
                      <a:endParaRPr lang="en-US" dirty="0"/>
                    </a:p>
                  </a:txBody>
                  <a:tcPr/>
                </a:tc>
                <a:tc>
                  <a:txBody>
                    <a:bodyPr/>
                    <a:lstStyle/>
                    <a:p>
                      <a:r>
                        <a:rPr lang="en-US" dirty="0" smtClean="0"/>
                        <a:t>DO.06.00</a:t>
                      </a:r>
                      <a:endParaRPr lang="en-US" dirty="0"/>
                    </a:p>
                  </a:txBody>
                  <a:tcPr/>
                </a:tc>
              </a:tr>
              <a:tr h="370840">
                <a:tc>
                  <a:txBody>
                    <a:bodyPr/>
                    <a:lstStyle/>
                    <a:p>
                      <a:r>
                        <a:rPr lang="en-US" dirty="0" smtClean="0"/>
                        <a:t>345</a:t>
                      </a:r>
                    </a:p>
                  </a:txBody>
                  <a:tcPr/>
                </a:tc>
                <a:tc>
                  <a:txBody>
                    <a:bodyPr/>
                    <a:lstStyle/>
                    <a:p>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ABI Ch 2 INST-CAL File Size Inflation</a:t>
                      </a:r>
                    </a:p>
                  </a:txBody>
                  <a:tcPr/>
                </a:tc>
                <a:tc>
                  <a:txBody>
                    <a:bodyPr/>
                    <a:lstStyle/>
                    <a:p>
                      <a:r>
                        <a:rPr lang="en-US" dirty="0" smtClean="0"/>
                        <a:t>AART</a:t>
                      </a:r>
                      <a:endParaRPr lang="en-US" dirty="0"/>
                    </a:p>
                  </a:txBody>
                  <a:tcPr/>
                </a:tc>
                <a:tc>
                  <a:txBody>
                    <a:bodyPr/>
                    <a:lstStyle/>
                    <a:p>
                      <a:r>
                        <a:rPr lang="en-US" dirty="0" smtClean="0"/>
                        <a:t>DO.05.00</a:t>
                      </a:r>
                      <a:endParaRPr lang="en-US" dirty="0"/>
                    </a:p>
                  </a:txBody>
                  <a:tcPr/>
                </a:tc>
              </a:tr>
            </a:tbl>
          </a:graphicData>
        </a:graphic>
      </p:graphicFrame>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1599862" y="136801"/>
            <a:ext cx="5961300" cy="853799"/>
          </a:xfrm>
          <a:prstGeom prst="rect">
            <a:avLst/>
          </a:prstGeom>
          <a:noFill/>
          <a:ln>
            <a:noFill/>
          </a:ln>
        </p:spPr>
        <p:txBody>
          <a:bodyPr lIns="91425" tIns="91425" rIns="91425" bIns="91425" anchor="ctr" anchorCtr="0">
            <a:noAutofit/>
          </a:bodyPr>
          <a:lstStyle/>
          <a:p>
            <a:pPr algn="ctr"/>
            <a:r>
              <a:rPr lang="en" sz="2800" b="0" i="0" u="none" strike="noStrike" cap="none" dirty="0" smtClean="0">
                <a:solidFill>
                  <a:schemeClr val="bg1"/>
                </a:solidFill>
                <a:latin typeface="Arial"/>
                <a:ea typeface="Arial"/>
                <a:cs typeface="Arial"/>
                <a:sym typeface="Arial"/>
              </a:rPr>
              <a:t>ADR-</a:t>
            </a:r>
            <a:r>
              <a:rPr lang="fr-FR" dirty="0" smtClean="0">
                <a:solidFill>
                  <a:schemeClr val="bg1"/>
                </a:solidFill>
              </a:rPr>
              <a:t>303 </a:t>
            </a:r>
            <a:r>
              <a:rPr lang="en-US" dirty="0" smtClean="0">
                <a:solidFill>
                  <a:schemeClr val="bg1"/>
                </a:solidFill>
              </a:rPr>
              <a:t>ABI INST-CAL Offset Field Irregularities</a:t>
            </a:r>
            <a:endParaRPr lang="en-US" dirty="0">
              <a:solidFill>
                <a:schemeClr val="bg1"/>
              </a:solidFill>
            </a:endParaRPr>
          </a:p>
        </p:txBody>
      </p:sp>
      <p:sp>
        <p:nvSpPr>
          <p:cNvPr id="201" name="Shape 201"/>
          <p:cNvSpPr txBox="1">
            <a:spLocks noGrp="1"/>
          </p:cNvSpPr>
          <p:nvPr>
            <p:ph type="sldNum" idx="12"/>
          </p:nvPr>
        </p:nvSpPr>
        <p:spPr>
          <a:xfrm>
            <a:off x="8472457" y="6217621"/>
            <a:ext cx="548699" cy="52469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lt1"/>
              </a:buClr>
              <a:buSzPct val="25000"/>
              <a:buFont typeface="Arial"/>
              <a:buNone/>
            </a:pPr>
            <a:fld id="{00000000-1234-1234-1234-123412341234}" type="slidenum">
              <a:rPr lang="en" sz="1400" b="0" i="0" u="none" strike="noStrike" cap="none">
                <a:solidFill>
                  <a:schemeClr val="lt1"/>
                </a:solidFill>
                <a:latin typeface="Arial"/>
                <a:ea typeface="Arial"/>
                <a:cs typeface="Arial"/>
                <a:sym typeface="Arial"/>
              </a:rPr>
              <a:pPr marL="0" marR="0" lvl="0" indent="0" algn="l" rtl="0">
                <a:lnSpc>
                  <a:spcPct val="100000"/>
                </a:lnSpc>
                <a:spcBef>
                  <a:spcPts val="0"/>
                </a:spcBef>
                <a:spcAft>
                  <a:spcPts val="0"/>
                </a:spcAft>
                <a:buClr>
                  <a:schemeClr val="lt1"/>
                </a:buClr>
                <a:buSzPct val="25000"/>
                <a:buFont typeface="Arial"/>
                <a:buNone/>
              </a:pPr>
              <a:t>52</a:t>
            </a:fld>
            <a:endParaRPr lang="en" sz="1400" b="0" i="0" u="none" strike="noStrike" cap="none">
              <a:solidFill>
                <a:schemeClr val="lt1"/>
              </a:solidFill>
              <a:latin typeface="Arial"/>
              <a:ea typeface="Arial"/>
              <a:cs typeface="Arial"/>
              <a:sym typeface="Arial"/>
            </a:endParaRPr>
          </a:p>
        </p:txBody>
      </p:sp>
      <p:pic>
        <p:nvPicPr>
          <p:cNvPr id="7" name="Picture 6" descr="20170328_G16_ABI_CH16_GAIN_CHANNEL_MIN+MAX+MEAN.png"/>
          <p:cNvPicPr>
            <a:picLocks noChangeAspect="1"/>
          </p:cNvPicPr>
          <p:nvPr/>
        </p:nvPicPr>
        <p:blipFill>
          <a:blip r:embed="rId3" cstate="print"/>
          <a:stretch>
            <a:fillRect/>
          </a:stretch>
        </p:blipFill>
        <p:spPr>
          <a:xfrm>
            <a:off x="152400" y="2362200"/>
            <a:ext cx="4267200" cy="3093720"/>
          </a:xfrm>
          <a:prstGeom prst="rect">
            <a:avLst/>
          </a:prstGeom>
        </p:spPr>
      </p:pic>
      <p:pic>
        <p:nvPicPr>
          <p:cNvPr id="8" name="Picture 7" descr="20170328_G16_ABI_CH16_OFFSET_CHANNEL_MIN+MAX+MEAN.png"/>
          <p:cNvPicPr>
            <a:picLocks noChangeAspect="1"/>
          </p:cNvPicPr>
          <p:nvPr/>
        </p:nvPicPr>
        <p:blipFill>
          <a:blip r:embed="rId4" cstate="print"/>
          <a:stretch>
            <a:fillRect/>
          </a:stretch>
        </p:blipFill>
        <p:spPr>
          <a:xfrm>
            <a:off x="4648200" y="2337435"/>
            <a:ext cx="4343400" cy="3148965"/>
          </a:xfrm>
          <a:prstGeom prst="rect">
            <a:avLst/>
          </a:prstGeom>
        </p:spPr>
      </p:pic>
      <p:sp>
        <p:nvSpPr>
          <p:cNvPr id="9" name="TextBox 8"/>
          <p:cNvSpPr txBox="1"/>
          <p:nvPr/>
        </p:nvSpPr>
        <p:spPr>
          <a:xfrm>
            <a:off x="4953000" y="1676400"/>
            <a:ext cx="3886200" cy="646331"/>
          </a:xfrm>
          <a:prstGeom prst="rect">
            <a:avLst/>
          </a:prstGeom>
          <a:noFill/>
        </p:spPr>
        <p:txBody>
          <a:bodyPr wrap="square" rtlCol="0">
            <a:spAutoFit/>
          </a:bodyPr>
          <a:lstStyle/>
          <a:p>
            <a:r>
              <a:rPr lang="en-US" b="1" dirty="0" smtClean="0">
                <a:solidFill>
                  <a:schemeClr val="bg1"/>
                </a:solidFill>
              </a:rPr>
              <a:t>ABI CH-16 Min, Max and Mean Offset (repeat of gain except for long outage</a:t>
            </a:r>
            <a:r>
              <a:rPr lang="en-US" dirty="0" smtClean="0">
                <a:solidFill>
                  <a:schemeClr val="bg1"/>
                </a:solidFill>
              </a:rPr>
              <a:t>)</a:t>
            </a:r>
            <a:endParaRPr lang="en-US" dirty="0">
              <a:solidFill>
                <a:schemeClr val="bg1"/>
              </a:solidFill>
            </a:endParaRPr>
          </a:p>
        </p:txBody>
      </p:sp>
      <p:sp>
        <p:nvSpPr>
          <p:cNvPr id="10" name="TextBox 9"/>
          <p:cNvSpPr txBox="1"/>
          <p:nvPr/>
        </p:nvSpPr>
        <p:spPr>
          <a:xfrm>
            <a:off x="609600" y="1828800"/>
            <a:ext cx="3657600" cy="369332"/>
          </a:xfrm>
          <a:prstGeom prst="rect">
            <a:avLst/>
          </a:prstGeom>
          <a:noFill/>
        </p:spPr>
        <p:txBody>
          <a:bodyPr wrap="square" rtlCol="0">
            <a:spAutoFit/>
          </a:bodyPr>
          <a:lstStyle/>
          <a:p>
            <a:r>
              <a:rPr lang="en-US" b="1" dirty="0" smtClean="0">
                <a:solidFill>
                  <a:schemeClr val="bg1"/>
                </a:solidFill>
              </a:rPr>
              <a:t>ABI CH-16 Min, Max and Mean Gain</a:t>
            </a:r>
            <a:endParaRPr lang="en-US" b="1" dirty="0">
              <a:solidFill>
                <a:schemeClr val="bg1"/>
              </a:solidFill>
            </a:endParaRPr>
          </a:p>
        </p:txBody>
      </p:sp>
    </p:spTree>
    <p:extLst>
      <p:ext uri="{BB962C8B-B14F-4D97-AF65-F5344CB8AC3E}">
        <p14:creationId xmlns:p14="http://schemas.microsoft.com/office/powerpoint/2010/main" val="399175913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1599862" y="76200"/>
            <a:ext cx="5961300" cy="853799"/>
          </a:xfrm>
          <a:prstGeom prst="rect">
            <a:avLst/>
          </a:prstGeom>
          <a:noFill/>
          <a:ln>
            <a:noFill/>
          </a:ln>
        </p:spPr>
        <p:txBody>
          <a:bodyPr lIns="91425" tIns="91425" rIns="91425" bIns="91425" anchor="ctr" anchorCtr="0">
            <a:noAutofit/>
          </a:bodyPr>
          <a:lstStyle/>
          <a:p>
            <a:pPr algn="ctr"/>
            <a:r>
              <a:rPr lang="en" sz="2800" b="0" i="0" u="none" strike="noStrike" cap="none" dirty="0" smtClean="0">
                <a:solidFill>
                  <a:schemeClr val="bg1"/>
                </a:solidFill>
                <a:latin typeface="Arial"/>
                <a:ea typeface="Arial"/>
                <a:cs typeface="Arial"/>
                <a:sym typeface="Arial"/>
              </a:rPr>
              <a:t>ADR-</a:t>
            </a:r>
            <a:r>
              <a:rPr lang="fr-FR" dirty="0" smtClean="0">
                <a:solidFill>
                  <a:schemeClr val="bg1"/>
                </a:solidFill>
              </a:rPr>
              <a:t>319 </a:t>
            </a:r>
            <a:r>
              <a:rPr lang="en-US" dirty="0" smtClean="0">
                <a:solidFill>
                  <a:schemeClr val="bg1"/>
                </a:solidFill>
              </a:rPr>
              <a:t>ABI M3/M4 INST-CAL Data Not Sent to PDA</a:t>
            </a:r>
            <a:endParaRPr lang="en-US" dirty="0">
              <a:solidFill>
                <a:schemeClr val="bg1"/>
              </a:solidFill>
            </a:endParaRPr>
          </a:p>
        </p:txBody>
      </p:sp>
      <p:sp>
        <p:nvSpPr>
          <p:cNvPr id="201" name="Shape 201"/>
          <p:cNvSpPr txBox="1">
            <a:spLocks noGrp="1"/>
          </p:cNvSpPr>
          <p:nvPr>
            <p:ph type="sldNum" idx="12"/>
          </p:nvPr>
        </p:nvSpPr>
        <p:spPr>
          <a:xfrm>
            <a:off x="8472457" y="6217621"/>
            <a:ext cx="548699" cy="52469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lt1"/>
              </a:buClr>
              <a:buSzPct val="25000"/>
              <a:buFont typeface="Arial"/>
              <a:buNone/>
            </a:pPr>
            <a:fld id="{00000000-1234-1234-1234-123412341234}" type="slidenum">
              <a:rPr lang="en" sz="1400" b="0" i="0" u="none" strike="noStrike" cap="none">
                <a:solidFill>
                  <a:schemeClr val="lt1"/>
                </a:solidFill>
                <a:latin typeface="Arial"/>
                <a:ea typeface="Arial"/>
                <a:cs typeface="Arial"/>
                <a:sym typeface="Arial"/>
              </a:rPr>
              <a:pPr marL="0" marR="0" lvl="0" indent="0" algn="l" rtl="0">
                <a:lnSpc>
                  <a:spcPct val="100000"/>
                </a:lnSpc>
                <a:spcBef>
                  <a:spcPts val="0"/>
                </a:spcBef>
                <a:spcAft>
                  <a:spcPts val="0"/>
                </a:spcAft>
                <a:buClr>
                  <a:schemeClr val="lt1"/>
                </a:buClr>
                <a:buSzPct val="25000"/>
                <a:buFont typeface="Arial"/>
                <a:buNone/>
              </a:pPr>
              <a:t>53</a:t>
            </a:fld>
            <a:endParaRPr lang="en" sz="1400" b="0" i="0" u="none" strike="noStrike" cap="none">
              <a:solidFill>
                <a:schemeClr val="lt1"/>
              </a:solidFill>
              <a:latin typeface="Arial"/>
              <a:ea typeface="Arial"/>
              <a:cs typeface="Arial"/>
              <a:sym typeface="Arial"/>
            </a:endParaRPr>
          </a:p>
        </p:txBody>
      </p:sp>
      <p:pic>
        <p:nvPicPr>
          <p:cNvPr id="4" name="Picture 3" descr="abi_temp_ict_2017112.180000_2017116.192333.png"/>
          <p:cNvPicPr>
            <a:picLocks noChangeAspect="1"/>
          </p:cNvPicPr>
          <p:nvPr/>
        </p:nvPicPr>
        <p:blipFill>
          <a:blip r:embed="rId3" cstate="print"/>
          <a:stretch>
            <a:fillRect/>
          </a:stretch>
        </p:blipFill>
        <p:spPr>
          <a:xfrm>
            <a:off x="457200" y="1809750"/>
            <a:ext cx="4191000" cy="3143250"/>
          </a:xfrm>
          <a:prstGeom prst="rect">
            <a:avLst/>
          </a:prstGeom>
        </p:spPr>
      </p:pic>
      <p:pic>
        <p:nvPicPr>
          <p:cNvPr id="5" name="Picture 4" descr="20170427_G16_ABI_ICTTEMP_SA_MIN+MAX+MEAN.png"/>
          <p:cNvPicPr>
            <a:picLocks noChangeAspect="1"/>
          </p:cNvPicPr>
          <p:nvPr/>
        </p:nvPicPr>
        <p:blipFill>
          <a:blip r:embed="rId4" cstate="print"/>
          <a:stretch>
            <a:fillRect/>
          </a:stretch>
        </p:blipFill>
        <p:spPr>
          <a:xfrm>
            <a:off x="4495800" y="3429000"/>
            <a:ext cx="4114800" cy="2983229"/>
          </a:xfrm>
          <a:prstGeom prst="rect">
            <a:avLst/>
          </a:prstGeom>
        </p:spPr>
      </p:pic>
      <p:sp>
        <p:nvSpPr>
          <p:cNvPr id="6" name="TextBox 5"/>
          <p:cNvSpPr txBox="1"/>
          <p:nvPr/>
        </p:nvSpPr>
        <p:spPr>
          <a:xfrm>
            <a:off x="990600" y="1258669"/>
            <a:ext cx="3810000" cy="646331"/>
          </a:xfrm>
          <a:prstGeom prst="rect">
            <a:avLst/>
          </a:prstGeom>
          <a:noFill/>
        </p:spPr>
        <p:txBody>
          <a:bodyPr wrap="square" rtlCol="0">
            <a:spAutoFit/>
          </a:bodyPr>
          <a:lstStyle/>
          <a:p>
            <a:pPr algn="ctr"/>
            <a:r>
              <a:rPr lang="en-US" b="1" dirty="0" smtClean="0">
                <a:solidFill>
                  <a:schemeClr val="bg1"/>
                </a:solidFill>
              </a:rPr>
              <a:t>CASSIE Internal Cal Target Output: Mean: ~302K  Range: ~ 0.25K</a:t>
            </a:r>
            <a:endParaRPr lang="en-US" b="1" dirty="0">
              <a:solidFill>
                <a:schemeClr val="bg1"/>
              </a:solidFill>
            </a:endParaRPr>
          </a:p>
        </p:txBody>
      </p:sp>
      <p:sp>
        <p:nvSpPr>
          <p:cNvPr id="7" name="TextBox 6"/>
          <p:cNvSpPr txBox="1"/>
          <p:nvPr/>
        </p:nvSpPr>
        <p:spPr>
          <a:xfrm>
            <a:off x="4724400" y="2743200"/>
            <a:ext cx="3505200" cy="923330"/>
          </a:xfrm>
          <a:prstGeom prst="rect">
            <a:avLst/>
          </a:prstGeom>
          <a:noFill/>
        </p:spPr>
        <p:txBody>
          <a:bodyPr wrap="square" rtlCol="0">
            <a:spAutoFit/>
          </a:bodyPr>
          <a:lstStyle/>
          <a:p>
            <a:pPr algn="ctr"/>
            <a:r>
              <a:rPr lang="en-US" b="1" dirty="0" smtClean="0">
                <a:solidFill>
                  <a:schemeClr val="bg1"/>
                </a:solidFill>
              </a:rPr>
              <a:t>INST-CAL Internal Cal Target Output: Mean: ~283K  Range: </a:t>
            </a:r>
            <a:r>
              <a:rPr lang="en-US" b="1" dirty="0" smtClean="0">
                <a:solidFill>
                  <a:schemeClr val="bg1"/>
                </a:solidFill>
              </a:rPr>
              <a:t>~ </a:t>
            </a:r>
            <a:r>
              <a:rPr lang="en-US" b="1" dirty="0" smtClean="0">
                <a:solidFill>
                  <a:schemeClr val="bg1"/>
                </a:solidFill>
              </a:rPr>
              <a:t>6.0K</a:t>
            </a:r>
            <a:endParaRPr lang="en-US" b="1" dirty="0">
              <a:solidFill>
                <a:schemeClr val="bg1"/>
              </a:solidFill>
            </a:endParaRPr>
          </a:p>
        </p:txBody>
      </p:sp>
    </p:spTree>
    <p:extLst>
      <p:ext uri="{BB962C8B-B14F-4D97-AF65-F5344CB8AC3E}">
        <p14:creationId xmlns:p14="http://schemas.microsoft.com/office/powerpoint/2010/main" val="399175913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1599862" y="136801"/>
            <a:ext cx="5961300" cy="853799"/>
          </a:xfrm>
          <a:prstGeom prst="rect">
            <a:avLst/>
          </a:prstGeom>
          <a:noFill/>
          <a:ln>
            <a:noFill/>
          </a:ln>
        </p:spPr>
        <p:txBody>
          <a:bodyPr lIns="91425" tIns="91425" rIns="91425" bIns="91425" anchor="ctr" anchorCtr="0">
            <a:noAutofit/>
          </a:bodyPr>
          <a:lstStyle/>
          <a:p>
            <a:pPr algn="ctr"/>
            <a:r>
              <a:rPr lang="en" sz="2800" b="0" i="0" u="none" strike="noStrike" cap="none" dirty="0" smtClean="0">
                <a:latin typeface="Arial"/>
                <a:ea typeface="Arial"/>
                <a:cs typeface="Arial"/>
                <a:sym typeface="Arial"/>
              </a:rPr>
              <a:t>ADR-</a:t>
            </a:r>
            <a:r>
              <a:rPr lang="fr-FR" dirty="0" smtClean="0"/>
              <a:t>345 </a:t>
            </a:r>
            <a:r>
              <a:rPr lang="en-US" dirty="0" smtClean="0"/>
              <a:t>ABI Ch 2 INST-CAL File Size Inflation</a:t>
            </a:r>
            <a:endParaRPr lang="en-US" dirty="0"/>
          </a:p>
        </p:txBody>
      </p:sp>
      <p:sp>
        <p:nvSpPr>
          <p:cNvPr id="201" name="Shape 201"/>
          <p:cNvSpPr txBox="1">
            <a:spLocks noGrp="1"/>
          </p:cNvSpPr>
          <p:nvPr>
            <p:ph type="sldNum" idx="12"/>
          </p:nvPr>
        </p:nvSpPr>
        <p:spPr>
          <a:xfrm>
            <a:off x="8472457" y="6217621"/>
            <a:ext cx="548699" cy="52469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lt1"/>
              </a:buClr>
              <a:buSzPct val="25000"/>
              <a:buFont typeface="Arial"/>
              <a:buNone/>
            </a:pPr>
            <a:fld id="{00000000-1234-1234-1234-123412341234}" type="slidenum">
              <a:rPr lang="en" sz="1400" b="0" i="0" u="none" strike="noStrike" cap="none">
                <a:solidFill>
                  <a:schemeClr val="lt1"/>
                </a:solidFill>
                <a:latin typeface="Arial"/>
                <a:ea typeface="Arial"/>
                <a:cs typeface="Arial"/>
                <a:sym typeface="Arial"/>
              </a:rPr>
              <a:pPr marL="0" marR="0" lvl="0" indent="0" algn="l" rtl="0">
                <a:lnSpc>
                  <a:spcPct val="100000"/>
                </a:lnSpc>
                <a:spcBef>
                  <a:spcPts val="0"/>
                </a:spcBef>
                <a:spcAft>
                  <a:spcPts val="0"/>
                </a:spcAft>
                <a:buClr>
                  <a:schemeClr val="lt1"/>
                </a:buClr>
                <a:buSzPct val="25000"/>
                <a:buFont typeface="Arial"/>
                <a:buNone/>
              </a:pPr>
              <a:t>54</a:t>
            </a:fld>
            <a:endParaRPr lang="en" sz="1400" b="0" i="0" u="none" strike="noStrike" cap="none">
              <a:solidFill>
                <a:schemeClr val="lt1"/>
              </a:solidFill>
              <a:latin typeface="Arial"/>
              <a:ea typeface="Arial"/>
              <a:cs typeface="Arial"/>
              <a:sym typeface="Arial"/>
            </a:endParaRPr>
          </a:p>
        </p:txBody>
      </p:sp>
      <p:sp>
        <p:nvSpPr>
          <p:cNvPr id="31746" name="AutoShape 2" descr="Displaying INST-CAL_sizes_per_day.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1748" name="AutoShape 4" descr="Displaying INST-CAL_sizes_per_day.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1750" name="AutoShape 6" descr="Displaying INST-CAL_sizes_per_day.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 name="Picture 6" descr="INST-CAL_sizes_per_day.png"/>
          <p:cNvPicPr>
            <a:picLocks noChangeAspect="1"/>
          </p:cNvPicPr>
          <p:nvPr/>
        </p:nvPicPr>
        <p:blipFill>
          <a:blip r:embed="rId3" cstate="print"/>
          <a:stretch>
            <a:fillRect/>
          </a:stretch>
        </p:blipFill>
        <p:spPr>
          <a:xfrm>
            <a:off x="381000" y="1828800"/>
            <a:ext cx="8128004" cy="4876800"/>
          </a:xfrm>
          <a:prstGeom prst="rect">
            <a:avLst/>
          </a:prstGeom>
        </p:spPr>
      </p:pic>
      <p:sp>
        <p:nvSpPr>
          <p:cNvPr id="8" name="TextBox 7"/>
          <p:cNvSpPr txBox="1"/>
          <p:nvPr/>
        </p:nvSpPr>
        <p:spPr>
          <a:xfrm>
            <a:off x="457200" y="1371600"/>
            <a:ext cx="7848600" cy="369332"/>
          </a:xfrm>
          <a:prstGeom prst="rect">
            <a:avLst/>
          </a:prstGeom>
          <a:noFill/>
        </p:spPr>
        <p:txBody>
          <a:bodyPr wrap="square" rtlCol="0">
            <a:spAutoFit/>
          </a:bodyPr>
          <a:lstStyle/>
          <a:p>
            <a:pPr algn="ctr"/>
            <a:r>
              <a:rPr lang="en-US" b="1" dirty="0" smtClean="0">
                <a:solidFill>
                  <a:schemeClr val="bg1"/>
                </a:solidFill>
              </a:rPr>
              <a:t>ABI Mode-3 and Mode-4 INST-CAL File Sizes (all channels) Per Day Since Launch</a:t>
            </a:r>
            <a:endParaRPr lang="en-US" b="1" dirty="0">
              <a:solidFill>
                <a:schemeClr val="bg1"/>
              </a:solidFill>
            </a:endParaRPr>
          </a:p>
        </p:txBody>
      </p:sp>
    </p:spTree>
    <p:extLst>
      <p:ext uri="{BB962C8B-B14F-4D97-AF65-F5344CB8AC3E}">
        <p14:creationId xmlns:p14="http://schemas.microsoft.com/office/powerpoint/2010/main" val="399175913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Path to Full Validation – PLPT</a:t>
            </a:r>
            <a:endParaRPr lang="en-US" dirty="0"/>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55</a:t>
            </a:fld>
            <a:endParaRPr lang="en-US" altLang="en-US" dirty="0"/>
          </a:p>
        </p:txBody>
      </p:sp>
      <p:graphicFrame>
        <p:nvGraphicFramePr>
          <p:cNvPr id="6" name="Content Placeholder 7"/>
          <p:cNvGraphicFramePr>
            <a:graphicFrameLocks noGrp="1"/>
          </p:cNvGraphicFramePr>
          <p:nvPr>
            <p:ph idx="1"/>
            <p:extLst>
              <p:ext uri="{D42A27DB-BD31-4B8C-83A1-F6EECF244321}">
                <p14:modId xmlns:p14="http://schemas.microsoft.com/office/powerpoint/2010/main" val="2388761607"/>
              </p:ext>
            </p:extLst>
          </p:nvPr>
        </p:nvGraphicFramePr>
        <p:xfrm>
          <a:off x="1295400" y="1142995"/>
          <a:ext cx="6583680" cy="5486412"/>
        </p:xfrm>
        <a:graphic>
          <a:graphicData uri="http://schemas.openxmlformats.org/drawingml/2006/table">
            <a:tbl>
              <a:tblPr firstRow="1" bandRow="1">
                <a:tableStyleId>{5C22544A-7EE6-4342-B048-85BDC9FD1C3A}</a:tableStyleId>
              </a:tblPr>
              <a:tblGrid>
                <a:gridCol w="1645920"/>
                <a:gridCol w="3291840"/>
                <a:gridCol w="1645920"/>
              </a:tblGrid>
              <a:tr h="382772">
                <a:tc>
                  <a:txBody>
                    <a:bodyPr/>
                    <a:lstStyle/>
                    <a:p>
                      <a:pPr marL="0" algn="ctr" fontAlgn="b">
                        <a:lnSpc>
                          <a:spcPct val="100000"/>
                        </a:lnSpc>
                        <a:spcBef>
                          <a:spcPts val="0"/>
                        </a:spcBef>
                        <a:spcAft>
                          <a:spcPts val="0"/>
                        </a:spcAft>
                      </a:pPr>
                      <a:r>
                        <a:rPr lang="en-US" sz="1400" b="1" i="0" u="none" strike="noStrike" dirty="0">
                          <a:solidFill>
                            <a:srgbClr val="000000"/>
                          </a:solidFill>
                          <a:latin typeface="Times New Roman"/>
                        </a:rPr>
                        <a:t>Test ID</a:t>
                      </a:r>
                    </a:p>
                  </a:txBody>
                  <a:tcPr marL="9525" marR="9525" marT="9525" marB="0" anchor="ctr"/>
                </a:tc>
                <a:tc>
                  <a:txBody>
                    <a:bodyPr/>
                    <a:lstStyle/>
                    <a:p>
                      <a:pPr marL="0" algn="ctr" fontAlgn="b">
                        <a:lnSpc>
                          <a:spcPct val="100000"/>
                        </a:lnSpc>
                        <a:spcBef>
                          <a:spcPts val="0"/>
                        </a:spcBef>
                        <a:spcAft>
                          <a:spcPts val="0"/>
                        </a:spcAft>
                      </a:pPr>
                      <a:r>
                        <a:rPr lang="en-US" sz="1400" b="1" i="0" u="none" strike="noStrike" dirty="0">
                          <a:solidFill>
                            <a:srgbClr val="000000"/>
                          </a:solidFill>
                          <a:latin typeface="Times New Roman"/>
                        </a:rPr>
                        <a:t>Short Title</a:t>
                      </a:r>
                    </a:p>
                  </a:txBody>
                  <a:tcPr marL="9525" marR="9525" marT="9525" marB="0" anchor="ctr"/>
                </a:tc>
                <a:tc>
                  <a:txBody>
                    <a:bodyPr/>
                    <a:lstStyle/>
                    <a:p>
                      <a:pPr marL="0" algn="ctr" fontAlgn="b">
                        <a:lnSpc>
                          <a:spcPct val="100000"/>
                        </a:lnSpc>
                        <a:spcBef>
                          <a:spcPts val="0"/>
                        </a:spcBef>
                        <a:spcAft>
                          <a:spcPts val="0"/>
                        </a:spcAft>
                      </a:pPr>
                      <a:r>
                        <a:rPr lang="en-US" sz="1400" b="1" i="0" u="none" strike="noStrike" dirty="0" smtClean="0">
                          <a:solidFill>
                            <a:srgbClr val="000000"/>
                          </a:solidFill>
                          <a:latin typeface="Times New Roman"/>
                        </a:rPr>
                        <a:t>Status</a:t>
                      </a:r>
                      <a:endParaRPr lang="en-US" sz="1400" b="1" i="0" u="none" strike="noStrike" dirty="0">
                        <a:solidFill>
                          <a:srgbClr val="000000"/>
                        </a:solidFill>
                        <a:latin typeface="Times New Roman"/>
                      </a:endParaRPr>
                    </a:p>
                  </a:txBody>
                  <a:tcPr marL="9525" marR="9525" marT="9525" marB="0" anchor="ctr"/>
                </a:tc>
              </a:tr>
              <a:tr h="255182">
                <a:tc>
                  <a:txBody>
                    <a:bodyPr/>
                    <a:lstStyle/>
                    <a:p>
                      <a:pPr marL="0" algn="ctr" fontAlgn="ctr">
                        <a:lnSpc>
                          <a:spcPct val="100000"/>
                        </a:lnSpc>
                        <a:spcBef>
                          <a:spcPts val="0"/>
                        </a:spcBef>
                        <a:spcAft>
                          <a:spcPts val="0"/>
                        </a:spcAft>
                      </a:pPr>
                      <a:r>
                        <a:rPr lang="en-US" sz="1400" b="0" i="0" u="none" strike="noStrike" dirty="0">
                          <a:solidFill>
                            <a:srgbClr val="000000"/>
                          </a:solidFill>
                          <a:latin typeface="Times New Roman"/>
                        </a:rPr>
                        <a:t>ABI-L1b-PLPT-001</a:t>
                      </a:r>
                    </a:p>
                  </a:txBody>
                  <a:tcPr marL="9525" marR="9525" marT="9525" marB="0" anchor="ctr"/>
                </a:tc>
                <a:tc>
                  <a:txBody>
                    <a:bodyPr/>
                    <a:lstStyle/>
                    <a:p>
                      <a:pPr marL="0" algn="ctr" fontAlgn="ctr">
                        <a:lnSpc>
                          <a:spcPct val="100000"/>
                        </a:lnSpc>
                        <a:spcBef>
                          <a:spcPts val="0"/>
                        </a:spcBef>
                        <a:spcAft>
                          <a:spcPts val="0"/>
                        </a:spcAft>
                      </a:pPr>
                      <a:r>
                        <a:rPr lang="en-US" sz="1400" b="0" i="0" u="none" strike="noStrike" dirty="0">
                          <a:solidFill>
                            <a:srgbClr val="FF0000"/>
                          </a:solidFill>
                          <a:latin typeface="Times New Roman"/>
                        </a:rPr>
                        <a:t>IR Validation IASI </a:t>
                      </a:r>
                      <a:r>
                        <a:rPr lang="en-US" sz="1400" b="0" i="0" u="none" strike="noStrike" dirty="0" smtClean="0">
                          <a:solidFill>
                            <a:srgbClr val="FF0000"/>
                          </a:solidFill>
                          <a:latin typeface="Times New Roman"/>
                        </a:rPr>
                        <a:t>Cries</a:t>
                      </a:r>
                      <a:endParaRPr lang="en-US" sz="1400" b="0" i="0" u="none" strike="noStrike" dirty="0">
                        <a:solidFill>
                          <a:srgbClr val="FF0000"/>
                        </a:solidFill>
                        <a:latin typeface="Times New Roman"/>
                      </a:endParaRPr>
                    </a:p>
                  </a:txBody>
                  <a:tcPr marL="9525" marR="9525" marT="9525" marB="0" anchor="ctr"/>
                </a:tc>
                <a:tc>
                  <a:txBody>
                    <a:bodyPr/>
                    <a:lstStyle/>
                    <a:p>
                      <a:pPr marL="0" algn="ctr" fontAlgn="ctr">
                        <a:lnSpc>
                          <a:spcPct val="100000"/>
                        </a:lnSpc>
                        <a:spcBef>
                          <a:spcPts val="0"/>
                        </a:spcBef>
                        <a:spcAft>
                          <a:spcPts val="0"/>
                        </a:spcAft>
                      </a:pPr>
                      <a:r>
                        <a:rPr lang="en-US" sz="1400" b="1" i="0" u="none" strike="noStrike" dirty="0" smtClean="0">
                          <a:solidFill>
                            <a:srgbClr val="0070C0"/>
                          </a:solidFill>
                          <a:latin typeface="Times New Roman"/>
                        </a:rPr>
                        <a:t>On Schedule</a:t>
                      </a:r>
                      <a:endParaRPr lang="en-US" sz="1400" b="1" i="0" u="none" strike="noStrike" dirty="0">
                        <a:solidFill>
                          <a:srgbClr val="0070C0"/>
                        </a:solidFill>
                        <a:latin typeface="Times New Roman"/>
                      </a:endParaRPr>
                    </a:p>
                  </a:txBody>
                  <a:tcPr marL="9525" marR="9525" marT="9525" marB="0" anchor="ctr"/>
                </a:tc>
              </a:tr>
              <a:tr h="255182">
                <a:tc>
                  <a:txBody>
                    <a:bodyPr/>
                    <a:lstStyle/>
                    <a:p>
                      <a:pPr marL="0" algn="ctr" fontAlgn="ctr">
                        <a:lnSpc>
                          <a:spcPct val="100000"/>
                        </a:lnSpc>
                        <a:spcBef>
                          <a:spcPts val="0"/>
                        </a:spcBef>
                        <a:spcAft>
                          <a:spcPts val="0"/>
                        </a:spcAft>
                      </a:pPr>
                      <a:r>
                        <a:rPr lang="en-US" sz="1400" b="0" i="0" u="none" strike="noStrike" dirty="0">
                          <a:solidFill>
                            <a:srgbClr val="000000"/>
                          </a:solidFill>
                          <a:latin typeface="Times New Roman"/>
                        </a:rPr>
                        <a:t>ABI-L1b-PLPT-002</a:t>
                      </a:r>
                    </a:p>
                  </a:txBody>
                  <a:tcPr marL="9525" marR="9525" marT="9525" marB="0" anchor="ctr"/>
                </a:tc>
                <a:tc>
                  <a:txBody>
                    <a:bodyPr/>
                    <a:lstStyle/>
                    <a:p>
                      <a:pPr marL="0" algn="ctr" fontAlgn="ctr">
                        <a:lnSpc>
                          <a:spcPct val="100000"/>
                        </a:lnSpc>
                        <a:spcBef>
                          <a:spcPts val="0"/>
                        </a:spcBef>
                        <a:spcAft>
                          <a:spcPts val="0"/>
                        </a:spcAft>
                      </a:pPr>
                      <a:r>
                        <a:rPr lang="en-US" sz="1400" b="0" i="0" u="none" strike="noStrike" dirty="0">
                          <a:solidFill>
                            <a:srgbClr val="000000"/>
                          </a:solidFill>
                          <a:latin typeface="Times New Roman"/>
                        </a:rPr>
                        <a:t>IR Validation CRTM</a:t>
                      </a:r>
                    </a:p>
                  </a:txBody>
                  <a:tcPr marL="9525" marR="9525" marT="9525" marB="0" anchor="ctr"/>
                </a:tc>
                <a:tc>
                  <a:txBody>
                    <a:bodyPr/>
                    <a:lstStyle/>
                    <a:p>
                      <a:pPr marL="0" algn="ctr" fontAlgn="ctr">
                        <a:lnSpc>
                          <a:spcPct val="100000"/>
                        </a:lnSpc>
                        <a:spcBef>
                          <a:spcPts val="0"/>
                        </a:spcBef>
                        <a:spcAft>
                          <a:spcPts val="0"/>
                        </a:spcAft>
                      </a:pPr>
                      <a:r>
                        <a:rPr lang="en-US" sz="1400" b="1" i="0" u="none" strike="noStrike" dirty="0" smtClean="0">
                          <a:solidFill>
                            <a:srgbClr val="0070C0"/>
                          </a:solidFill>
                          <a:latin typeface="Times New Roman"/>
                        </a:rPr>
                        <a:t>On Schedule</a:t>
                      </a:r>
                      <a:endParaRPr lang="en-US" sz="1400" b="1" i="0" u="none" strike="noStrike" dirty="0">
                        <a:solidFill>
                          <a:srgbClr val="0070C0"/>
                        </a:solidFill>
                        <a:latin typeface="Times New Roman"/>
                      </a:endParaRPr>
                    </a:p>
                  </a:txBody>
                  <a:tcPr marL="9525" marR="9525" marT="9525" marB="0" anchor="ctr"/>
                </a:tc>
              </a:tr>
              <a:tr h="255182">
                <a:tc>
                  <a:txBody>
                    <a:bodyPr/>
                    <a:lstStyle/>
                    <a:p>
                      <a:pPr marL="0" algn="ctr" fontAlgn="ctr">
                        <a:lnSpc>
                          <a:spcPct val="100000"/>
                        </a:lnSpc>
                        <a:spcBef>
                          <a:spcPts val="0"/>
                        </a:spcBef>
                        <a:spcAft>
                          <a:spcPts val="0"/>
                        </a:spcAft>
                      </a:pPr>
                      <a:r>
                        <a:rPr lang="en-US" sz="1400" b="0" i="0" u="none" strike="noStrike" dirty="0">
                          <a:solidFill>
                            <a:srgbClr val="000000"/>
                          </a:solidFill>
                          <a:latin typeface="Times New Roman"/>
                        </a:rPr>
                        <a:t>ABI-L1b-PLPT-003</a:t>
                      </a:r>
                    </a:p>
                  </a:txBody>
                  <a:tcPr marL="9525" marR="9525" marT="9525" marB="0" anchor="ctr"/>
                </a:tc>
                <a:tc>
                  <a:txBody>
                    <a:bodyPr/>
                    <a:lstStyle/>
                    <a:p>
                      <a:pPr marL="0" algn="ctr" fontAlgn="ctr">
                        <a:lnSpc>
                          <a:spcPct val="100000"/>
                        </a:lnSpc>
                        <a:spcBef>
                          <a:spcPts val="0"/>
                        </a:spcBef>
                        <a:spcAft>
                          <a:spcPts val="0"/>
                        </a:spcAft>
                      </a:pPr>
                      <a:r>
                        <a:rPr lang="en-US" sz="1400" b="0" i="0" u="none" strike="noStrike" dirty="0">
                          <a:solidFill>
                            <a:srgbClr val="000000"/>
                          </a:solidFill>
                          <a:latin typeface="Times New Roman"/>
                        </a:rPr>
                        <a:t>ZRDQ Performance</a:t>
                      </a:r>
                    </a:p>
                  </a:txBody>
                  <a:tcPr marL="9525" marR="9525" marT="9525" marB="0" anchor="ctr"/>
                </a:tc>
                <a:tc>
                  <a:txBody>
                    <a:bodyPr/>
                    <a:lstStyle/>
                    <a:p>
                      <a:pPr marL="0" algn="ctr" fontAlgn="ctr">
                        <a:lnSpc>
                          <a:spcPct val="100000"/>
                        </a:lnSpc>
                        <a:spcBef>
                          <a:spcPts val="0"/>
                        </a:spcBef>
                        <a:spcAft>
                          <a:spcPts val="0"/>
                        </a:spcAft>
                      </a:pPr>
                      <a:r>
                        <a:rPr lang="en-US" sz="1400" b="1" i="0" u="none" strike="noStrike" dirty="0" smtClean="0">
                          <a:solidFill>
                            <a:srgbClr val="0070C0"/>
                          </a:solidFill>
                          <a:latin typeface="Times New Roman"/>
                        </a:rPr>
                        <a:t>On Schedule</a:t>
                      </a:r>
                      <a:endParaRPr lang="en-US" sz="1400" b="1" i="0" u="none" strike="noStrike" dirty="0">
                        <a:solidFill>
                          <a:srgbClr val="0070C0"/>
                        </a:solidFill>
                        <a:latin typeface="Times New Roman"/>
                      </a:endParaRPr>
                    </a:p>
                  </a:txBody>
                  <a:tcPr marL="9525" marR="9525" marT="9525" marB="0" anchor="ctr"/>
                </a:tc>
              </a:tr>
              <a:tr h="255182">
                <a:tc>
                  <a:txBody>
                    <a:bodyPr/>
                    <a:lstStyle/>
                    <a:p>
                      <a:pPr marL="0" algn="ctr" fontAlgn="ctr">
                        <a:lnSpc>
                          <a:spcPct val="100000"/>
                        </a:lnSpc>
                        <a:spcBef>
                          <a:spcPts val="0"/>
                        </a:spcBef>
                        <a:spcAft>
                          <a:spcPts val="0"/>
                        </a:spcAft>
                      </a:pPr>
                      <a:r>
                        <a:rPr lang="en-US" sz="1400" b="0" i="0" u="none" strike="noStrike" dirty="0">
                          <a:solidFill>
                            <a:srgbClr val="000000"/>
                          </a:solidFill>
                          <a:latin typeface="Times New Roman"/>
                        </a:rPr>
                        <a:t>ABI-L1b-PLPT-004</a:t>
                      </a:r>
                    </a:p>
                  </a:txBody>
                  <a:tcPr marL="9525" marR="9525" marT="9525" marB="0" anchor="ctr"/>
                </a:tc>
                <a:tc>
                  <a:txBody>
                    <a:bodyPr/>
                    <a:lstStyle/>
                    <a:p>
                      <a:pPr marL="0" algn="ctr" fontAlgn="ctr">
                        <a:lnSpc>
                          <a:spcPct val="100000"/>
                        </a:lnSpc>
                        <a:spcBef>
                          <a:spcPts val="0"/>
                        </a:spcBef>
                        <a:spcAft>
                          <a:spcPts val="0"/>
                        </a:spcAft>
                      </a:pPr>
                      <a:r>
                        <a:rPr lang="en-US" sz="1400" b="0" i="0" u="none" strike="noStrike" dirty="0">
                          <a:solidFill>
                            <a:srgbClr val="FF0000"/>
                          </a:solidFill>
                          <a:latin typeface="Times New Roman"/>
                        </a:rPr>
                        <a:t>VNIR Validation VIIRS</a:t>
                      </a:r>
                    </a:p>
                  </a:txBody>
                  <a:tcPr marL="9525" marR="9525" marT="9525" marB="0" anchor="ctr"/>
                </a:tc>
                <a:tc>
                  <a:txBody>
                    <a:bodyPr/>
                    <a:lstStyle/>
                    <a:p>
                      <a:pPr marL="0" algn="ctr" fontAlgn="ctr">
                        <a:lnSpc>
                          <a:spcPct val="100000"/>
                        </a:lnSpc>
                        <a:spcBef>
                          <a:spcPts val="0"/>
                        </a:spcBef>
                        <a:spcAft>
                          <a:spcPts val="0"/>
                        </a:spcAft>
                      </a:pPr>
                      <a:r>
                        <a:rPr lang="en-US" sz="1400" b="1" i="0" u="none" strike="noStrike" dirty="0" smtClean="0">
                          <a:solidFill>
                            <a:srgbClr val="0070C0"/>
                          </a:solidFill>
                          <a:latin typeface="Times New Roman"/>
                        </a:rPr>
                        <a:t>On Schedule</a:t>
                      </a:r>
                      <a:endParaRPr lang="en-US" sz="1400" b="1" i="0" u="none" strike="noStrike" dirty="0">
                        <a:solidFill>
                          <a:srgbClr val="0070C0"/>
                        </a:solidFill>
                        <a:latin typeface="Times New Roman"/>
                      </a:endParaRPr>
                    </a:p>
                  </a:txBody>
                  <a:tcPr marL="9525" marR="9525" marT="9525" marB="0" anchor="ctr"/>
                </a:tc>
              </a:tr>
              <a:tr h="255182">
                <a:tc>
                  <a:txBody>
                    <a:bodyPr/>
                    <a:lstStyle/>
                    <a:p>
                      <a:pPr marL="0" algn="ctr" fontAlgn="ctr">
                        <a:lnSpc>
                          <a:spcPct val="100000"/>
                        </a:lnSpc>
                        <a:spcBef>
                          <a:spcPts val="0"/>
                        </a:spcBef>
                        <a:spcAft>
                          <a:spcPts val="0"/>
                        </a:spcAft>
                      </a:pPr>
                      <a:r>
                        <a:rPr lang="en-US" sz="1400" b="0" i="0" u="none" strike="noStrike" dirty="0">
                          <a:solidFill>
                            <a:srgbClr val="000000"/>
                          </a:solidFill>
                          <a:latin typeface="Times New Roman"/>
                        </a:rPr>
                        <a:t>ABI-L1b-PLPT-005</a:t>
                      </a:r>
                    </a:p>
                  </a:txBody>
                  <a:tcPr marL="9525" marR="9525" marT="9525" marB="0" anchor="ctr"/>
                </a:tc>
                <a:tc>
                  <a:txBody>
                    <a:bodyPr/>
                    <a:lstStyle/>
                    <a:p>
                      <a:pPr marL="0" algn="ctr" fontAlgn="ctr">
                        <a:lnSpc>
                          <a:spcPct val="100000"/>
                        </a:lnSpc>
                        <a:spcBef>
                          <a:spcPts val="0"/>
                        </a:spcBef>
                        <a:spcAft>
                          <a:spcPts val="0"/>
                        </a:spcAft>
                      </a:pPr>
                      <a:r>
                        <a:rPr lang="en-US" sz="1400" b="0" i="0" u="none" strike="noStrike" dirty="0">
                          <a:solidFill>
                            <a:srgbClr val="000000"/>
                          </a:solidFill>
                          <a:latin typeface="Times New Roman"/>
                        </a:rPr>
                        <a:t>VNIR Validation Sonora</a:t>
                      </a:r>
                    </a:p>
                  </a:txBody>
                  <a:tcPr marL="9525" marR="9525" marT="9525" marB="0" anchor="ctr"/>
                </a:tc>
                <a:tc>
                  <a:txBody>
                    <a:bodyPr/>
                    <a:lstStyle/>
                    <a:p>
                      <a:pPr marL="0" algn="ctr" fontAlgn="ctr">
                        <a:lnSpc>
                          <a:spcPct val="100000"/>
                        </a:lnSpc>
                        <a:spcBef>
                          <a:spcPts val="0"/>
                        </a:spcBef>
                        <a:spcAft>
                          <a:spcPts val="0"/>
                        </a:spcAft>
                      </a:pPr>
                      <a:r>
                        <a:rPr lang="en-US" sz="1400" b="1" i="0" u="none" strike="noStrike" dirty="0" smtClean="0">
                          <a:solidFill>
                            <a:srgbClr val="0070C0"/>
                          </a:solidFill>
                          <a:latin typeface="Times New Roman"/>
                        </a:rPr>
                        <a:t>On Schedule</a:t>
                      </a:r>
                      <a:endParaRPr lang="en-US" sz="1400" b="1" i="0" u="none" strike="noStrike" dirty="0">
                        <a:solidFill>
                          <a:srgbClr val="0070C0"/>
                        </a:solidFill>
                        <a:latin typeface="Times New Roman"/>
                      </a:endParaRPr>
                    </a:p>
                  </a:txBody>
                  <a:tcPr marL="9525" marR="9525" marT="9525" marB="0" anchor="ctr"/>
                </a:tc>
              </a:tr>
              <a:tr h="255182">
                <a:tc>
                  <a:txBody>
                    <a:bodyPr/>
                    <a:lstStyle/>
                    <a:p>
                      <a:pPr marL="0" algn="ctr" fontAlgn="ctr">
                        <a:lnSpc>
                          <a:spcPct val="100000"/>
                        </a:lnSpc>
                        <a:spcBef>
                          <a:spcPts val="0"/>
                        </a:spcBef>
                        <a:spcAft>
                          <a:spcPts val="0"/>
                        </a:spcAft>
                      </a:pPr>
                      <a:r>
                        <a:rPr lang="en-US" sz="1400" b="0" i="0" u="none" strike="noStrike" dirty="0">
                          <a:solidFill>
                            <a:srgbClr val="000000"/>
                          </a:solidFill>
                          <a:latin typeface="Times New Roman"/>
                        </a:rPr>
                        <a:t>ABI-L1b-PLPT-006</a:t>
                      </a:r>
                    </a:p>
                  </a:txBody>
                  <a:tcPr marL="9525" marR="9525" marT="9525" marB="0" anchor="ctr"/>
                </a:tc>
                <a:tc>
                  <a:txBody>
                    <a:bodyPr/>
                    <a:lstStyle/>
                    <a:p>
                      <a:pPr marL="0" algn="ctr" fontAlgn="ctr">
                        <a:lnSpc>
                          <a:spcPct val="100000"/>
                        </a:lnSpc>
                        <a:spcBef>
                          <a:spcPts val="0"/>
                        </a:spcBef>
                        <a:spcAft>
                          <a:spcPts val="0"/>
                        </a:spcAft>
                      </a:pPr>
                      <a:r>
                        <a:rPr lang="en-US" sz="1400" b="0" i="0" u="none" strike="noStrike" dirty="0">
                          <a:solidFill>
                            <a:srgbClr val="000000"/>
                          </a:solidFill>
                          <a:latin typeface="Times New Roman"/>
                        </a:rPr>
                        <a:t>VNIR Validation RVS</a:t>
                      </a:r>
                    </a:p>
                  </a:txBody>
                  <a:tcPr marL="9525" marR="9525" marT="9525" marB="0" anchor="ctr"/>
                </a:tc>
                <a:tc>
                  <a:txBody>
                    <a:bodyPr/>
                    <a:lstStyle/>
                    <a:p>
                      <a:pPr marL="0" algn="ctr" fontAlgn="ctr">
                        <a:lnSpc>
                          <a:spcPct val="100000"/>
                        </a:lnSpc>
                        <a:spcBef>
                          <a:spcPts val="0"/>
                        </a:spcBef>
                        <a:spcAft>
                          <a:spcPts val="0"/>
                        </a:spcAft>
                      </a:pPr>
                      <a:r>
                        <a:rPr lang="en-US" sz="1400" b="1" i="0" u="none" strike="noStrike" dirty="0" smtClean="0">
                          <a:solidFill>
                            <a:srgbClr val="0070C0"/>
                          </a:solidFill>
                          <a:latin typeface="Times New Roman"/>
                        </a:rPr>
                        <a:t>On Schedule</a:t>
                      </a:r>
                      <a:endParaRPr lang="en-US" sz="1400" b="1" i="0" u="none" strike="noStrike" dirty="0">
                        <a:solidFill>
                          <a:srgbClr val="0070C0"/>
                        </a:solidFill>
                        <a:latin typeface="Times New Roman"/>
                      </a:endParaRPr>
                    </a:p>
                  </a:txBody>
                  <a:tcPr marL="9525" marR="9525" marT="9525" marB="0" anchor="ctr"/>
                </a:tc>
              </a:tr>
              <a:tr h="255182">
                <a:tc>
                  <a:txBody>
                    <a:bodyPr/>
                    <a:lstStyle/>
                    <a:p>
                      <a:pPr marL="0" algn="ctr" fontAlgn="ctr">
                        <a:lnSpc>
                          <a:spcPct val="100000"/>
                        </a:lnSpc>
                        <a:spcBef>
                          <a:spcPts val="0"/>
                        </a:spcBef>
                        <a:spcAft>
                          <a:spcPts val="0"/>
                        </a:spcAft>
                      </a:pPr>
                      <a:r>
                        <a:rPr lang="en-US" sz="1400" b="0" i="0" u="none" strike="noStrike" dirty="0">
                          <a:solidFill>
                            <a:srgbClr val="000000"/>
                          </a:solidFill>
                          <a:latin typeface="Times New Roman"/>
                        </a:rPr>
                        <a:t>ABI-L1b-PLPT-007</a:t>
                      </a:r>
                    </a:p>
                  </a:txBody>
                  <a:tcPr marL="9525" marR="9525" marT="9525" marB="0" anchor="ctr"/>
                </a:tc>
                <a:tc>
                  <a:txBody>
                    <a:bodyPr/>
                    <a:lstStyle/>
                    <a:p>
                      <a:pPr marL="0" algn="ctr" fontAlgn="ctr">
                        <a:lnSpc>
                          <a:spcPct val="100000"/>
                        </a:lnSpc>
                        <a:spcBef>
                          <a:spcPts val="0"/>
                        </a:spcBef>
                        <a:spcAft>
                          <a:spcPts val="0"/>
                        </a:spcAft>
                      </a:pPr>
                      <a:r>
                        <a:rPr lang="en-US" sz="1400" b="0" i="0" u="none" strike="noStrike" dirty="0" smtClean="0">
                          <a:solidFill>
                            <a:srgbClr val="FF0000"/>
                          </a:solidFill>
                          <a:latin typeface="Times New Roman"/>
                        </a:rPr>
                        <a:t>Monitoring</a:t>
                      </a:r>
                      <a:endParaRPr lang="en-US" sz="1400" b="0" i="0" u="none" strike="noStrike" dirty="0">
                        <a:solidFill>
                          <a:srgbClr val="FF0000"/>
                        </a:solidFill>
                        <a:latin typeface="Times New Roman"/>
                      </a:endParaRPr>
                    </a:p>
                  </a:txBody>
                  <a:tcPr marL="9525" marR="9525" marT="9525" marB="0" anchor="ctr"/>
                </a:tc>
                <a:tc>
                  <a:txBody>
                    <a:bodyPr/>
                    <a:lstStyle/>
                    <a:p>
                      <a:pPr marL="0" algn="ctr" fontAlgn="ctr">
                        <a:lnSpc>
                          <a:spcPct val="100000"/>
                        </a:lnSpc>
                        <a:spcBef>
                          <a:spcPts val="0"/>
                        </a:spcBef>
                        <a:spcAft>
                          <a:spcPts val="0"/>
                        </a:spcAft>
                      </a:pPr>
                      <a:r>
                        <a:rPr lang="en-US" sz="1400" b="1" i="0" u="none" strike="noStrike" dirty="0" smtClean="0">
                          <a:solidFill>
                            <a:srgbClr val="FF9900"/>
                          </a:solidFill>
                          <a:latin typeface="Times New Roman"/>
                        </a:rPr>
                        <a:t>Minor Delay</a:t>
                      </a:r>
                      <a:endParaRPr lang="en-US" sz="1400" b="1" i="0" u="none" strike="noStrike" dirty="0">
                        <a:solidFill>
                          <a:srgbClr val="FF9900"/>
                        </a:solidFill>
                        <a:latin typeface="Times New Roman"/>
                      </a:endParaRPr>
                    </a:p>
                  </a:txBody>
                  <a:tcPr marL="9525" marR="9525" marT="9525" marB="0" anchor="ctr"/>
                </a:tc>
              </a:tr>
              <a:tr h="255182">
                <a:tc>
                  <a:txBody>
                    <a:bodyPr/>
                    <a:lstStyle/>
                    <a:p>
                      <a:pPr marL="0" algn="ctr" fontAlgn="ctr">
                        <a:lnSpc>
                          <a:spcPct val="100000"/>
                        </a:lnSpc>
                        <a:spcBef>
                          <a:spcPts val="0"/>
                        </a:spcBef>
                        <a:spcAft>
                          <a:spcPts val="0"/>
                        </a:spcAft>
                      </a:pPr>
                      <a:r>
                        <a:rPr lang="en-US" sz="1400" b="0" i="0" u="none" strike="sngStrike" dirty="0">
                          <a:solidFill>
                            <a:srgbClr val="000000"/>
                          </a:solidFill>
                          <a:latin typeface="Times New Roman"/>
                        </a:rPr>
                        <a:t>ABI-L1b-PLPT-008</a:t>
                      </a:r>
                    </a:p>
                  </a:txBody>
                  <a:tcPr marL="9525" marR="9525" marT="9525" marB="0" anchor="ctr"/>
                </a:tc>
                <a:tc>
                  <a:txBody>
                    <a:bodyPr/>
                    <a:lstStyle/>
                    <a:p>
                      <a:pPr marL="0" algn="ctr" fontAlgn="ctr">
                        <a:lnSpc>
                          <a:spcPct val="100000"/>
                        </a:lnSpc>
                        <a:spcBef>
                          <a:spcPts val="0"/>
                        </a:spcBef>
                        <a:spcAft>
                          <a:spcPts val="0"/>
                        </a:spcAft>
                      </a:pPr>
                      <a:r>
                        <a:rPr lang="en-US" sz="1400" b="0" i="0" u="none" strike="sngStrike" dirty="0">
                          <a:solidFill>
                            <a:srgbClr val="000000"/>
                          </a:solidFill>
                          <a:latin typeface="Times New Roman"/>
                        </a:rPr>
                        <a:t>AD Converter</a:t>
                      </a:r>
                    </a:p>
                  </a:txBody>
                  <a:tcPr marL="9525" marR="9525" marT="9525" marB="0" anchor="ctr"/>
                </a:tc>
                <a:tc>
                  <a:txBody>
                    <a:bodyPr/>
                    <a:lstStyle/>
                    <a:p>
                      <a:pPr marL="0" algn="ctr" fontAlgn="ctr">
                        <a:lnSpc>
                          <a:spcPct val="100000"/>
                        </a:lnSpc>
                        <a:spcBef>
                          <a:spcPts val="0"/>
                        </a:spcBef>
                        <a:spcAft>
                          <a:spcPts val="0"/>
                        </a:spcAft>
                      </a:pPr>
                      <a:r>
                        <a:rPr lang="en-US" sz="1400" b="1" i="0" u="none" strike="sngStrike" dirty="0" smtClean="0">
                          <a:solidFill>
                            <a:srgbClr val="008000"/>
                          </a:solidFill>
                          <a:latin typeface="Times New Roman"/>
                        </a:rPr>
                        <a:t>Completed</a:t>
                      </a:r>
                      <a:endParaRPr lang="en-US" sz="1400" b="1" i="0" u="none" strike="sngStrike" dirty="0">
                        <a:solidFill>
                          <a:srgbClr val="008000"/>
                        </a:solidFill>
                        <a:latin typeface="Times New Roman"/>
                      </a:endParaRPr>
                    </a:p>
                  </a:txBody>
                  <a:tcPr marL="9525" marR="9525" marT="9525" marB="0" anchor="ctr"/>
                </a:tc>
              </a:tr>
              <a:tr h="255182">
                <a:tc>
                  <a:txBody>
                    <a:bodyPr/>
                    <a:lstStyle/>
                    <a:p>
                      <a:pPr marL="0" algn="ctr" fontAlgn="ctr">
                        <a:lnSpc>
                          <a:spcPct val="100000"/>
                        </a:lnSpc>
                        <a:spcBef>
                          <a:spcPts val="0"/>
                        </a:spcBef>
                        <a:spcAft>
                          <a:spcPts val="0"/>
                        </a:spcAft>
                      </a:pPr>
                      <a:r>
                        <a:rPr lang="en-US" sz="1400" b="0" i="0" u="none" strike="noStrike" dirty="0">
                          <a:solidFill>
                            <a:srgbClr val="000000"/>
                          </a:solidFill>
                          <a:latin typeface="Times New Roman"/>
                        </a:rPr>
                        <a:t>ABI-L1b-PLPT-009</a:t>
                      </a:r>
                    </a:p>
                  </a:txBody>
                  <a:tcPr marL="9525" marR="9525" marT="9525" marB="0" anchor="ctr"/>
                </a:tc>
                <a:tc>
                  <a:txBody>
                    <a:bodyPr/>
                    <a:lstStyle/>
                    <a:p>
                      <a:pPr marL="0" algn="ctr" fontAlgn="ctr">
                        <a:lnSpc>
                          <a:spcPct val="100000"/>
                        </a:lnSpc>
                        <a:spcBef>
                          <a:spcPts val="0"/>
                        </a:spcBef>
                        <a:spcAft>
                          <a:spcPts val="0"/>
                        </a:spcAft>
                      </a:pPr>
                      <a:r>
                        <a:rPr lang="en-US" sz="1400" b="0" i="0" u="none" strike="noStrike" dirty="0">
                          <a:solidFill>
                            <a:srgbClr val="000000"/>
                          </a:solidFill>
                          <a:latin typeface="Times New Roman"/>
                        </a:rPr>
                        <a:t>Low Light SNR</a:t>
                      </a:r>
                    </a:p>
                  </a:txBody>
                  <a:tcPr marL="9525" marR="9525" marT="9525" marB="0" anchor="ctr"/>
                </a:tc>
                <a:tc>
                  <a:txBody>
                    <a:bodyPr/>
                    <a:lstStyle/>
                    <a:p>
                      <a:pPr marL="0" algn="ctr" fontAlgn="ctr">
                        <a:lnSpc>
                          <a:spcPct val="100000"/>
                        </a:lnSpc>
                        <a:spcBef>
                          <a:spcPts val="0"/>
                        </a:spcBef>
                        <a:spcAft>
                          <a:spcPts val="0"/>
                        </a:spcAft>
                      </a:pPr>
                      <a:r>
                        <a:rPr lang="en-US" sz="1400" b="1" i="0" u="none" strike="noStrike" dirty="0" smtClean="0">
                          <a:solidFill>
                            <a:srgbClr val="FF9900"/>
                          </a:solidFill>
                          <a:latin typeface="Times New Roman"/>
                        </a:rPr>
                        <a:t>Minor Delay</a:t>
                      </a:r>
                      <a:endParaRPr lang="en-US" sz="1400" b="1" i="0" u="none" strike="noStrike" dirty="0">
                        <a:solidFill>
                          <a:srgbClr val="FF9900"/>
                        </a:solidFill>
                        <a:latin typeface="Times New Roman"/>
                      </a:endParaRPr>
                    </a:p>
                  </a:txBody>
                  <a:tcPr marL="9525" marR="9525" marT="9525" marB="0" anchor="ctr"/>
                </a:tc>
              </a:tr>
              <a:tr h="255182">
                <a:tc>
                  <a:txBody>
                    <a:bodyPr/>
                    <a:lstStyle/>
                    <a:p>
                      <a:pPr marL="0" algn="ctr" fontAlgn="ctr">
                        <a:lnSpc>
                          <a:spcPct val="100000"/>
                        </a:lnSpc>
                        <a:spcBef>
                          <a:spcPts val="0"/>
                        </a:spcBef>
                        <a:spcAft>
                          <a:spcPts val="0"/>
                        </a:spcAft>
                      </a:pPr>
                      <a:r>
                        <a:rPr lang="en-US" sz="1400" b="0" i="0" u="none" strike="noStrike" dirty="0">
                          <a:solidFill>
                            <a:srgbClr val="000000"/>
                          </a:solidFill>
                          <a:latin typeface="Times New Roman"/>
                        </a:rPr>
                        <a:t>ABI-L1b-PLPT-010</a:t>
                      </a:r>
                    </a:p>
                  </a:txBody>
                  <a:tcPr marL="9525" marR="9525" marT="9525" marB="0" anchor="ctr"/>
                </a:tc>
                <a:tc>
                  <a:txBody>
                    <a:bodyPr/>
                    <a:lstStyle/>
                    <a:p>
                      <a:pPr marL="0" algn="ctr" fontAlgn="ctr">
                        <a:lnSpc>
                          <a:spcPct val="100000"/>
                        </a:lnSpc>
                        <a:spcBef>
                          <a:spcPts val="0"/>
                        </a:spcBef>
                        <a:spcAft>
                          <a:spcPts val="0"/>
                        </a:spcAft>
                      </a:pPr>
                      <a:r>
                        <a:rPr lang="en-US" sz="1400" b="0" i="0" u="none" strike="noStrike" dirty="0">
                          <a:solidFill>
                            <a:srgbClr val="FF0000"/>
                          </a:solidFill>
                          <a:latin typeface="Times New Roman"/>
                        </a:rPr>
                        <a:t>Image Navigation</a:t>
                      </a:r>
                    </a:p>
                  </a:txBody>
                  <a:tcPr marL="9525" marR="9525" marT="9525" marB="0" anchor="ctr"/>
                </a:tc>
                <a:tc>
                  <a:txBody>
                    <a:bodyPr/>
                    <a:lstStyle/>
                    <a:p>
                      <a:pPr marL="0" algn="ctr" fontAlgn="ctr">
                        <a:lnSpc>
                          <a:spcPct val="100000"/>
                        </a:lnSpc>
                        <a:spcBef>
                          <a:spcPts val="0"/>
                        </a:spcBef>
                        <a:spcAft>
                          <a:spcPts val="0"/>
                        </a:spcAft>
                      </a:pPr>
                      <a:r>
                        <a:rPr lang="en-US" sz="1400" b="1" i="0" u="none" strike="noStrike" dirty="0" smtClean="0">
                          <a:solidFill>
                            <a:srgbClr val="0070C0"/>
                          </a:solidFill>
                          <a:latin typeface="Times New Roman"/>
                        </a:rPr>
                        <a:t>On Schedule</a:t>
                      </a:r>
                      <a:endParaRPr lang="en-US" sz="1400" b="1" i="0" u="none" strike="noStrike" dirty="0">
                        <a:solidFill>
                          <a:srgbClr val="0070C0"/>
                        </a:solidFill>
                        <a:latin typeface="Times New Roman"/>
                      </a:endParaRPr>
                    </a:p>
                  </a:txBody>
                  <a:tcPr marL="9525" marR="9525" marT="9525" marB="0" anchor="ctr"/>
                </a:tc>
              </a:tr>
              <a:tr h="255182">
                <a:tc>
                  <a:txBody>
                    <a:bodyPr/>
                    <a:lstStyle/>
                    <a:p>
                      <a:pPr marL="0" algn="ctr" fontAlgn="ctr">
                        <a:lnSpc>
                          <a:spcPct val="100000"/>
                        </a:lnSpc>
                        <a:spcBef>
                          <a:spcPts val="0"/>
                        </a:spcBef>
                        <a:spcAft>
                          <a:spcPts val="0"/>
                        </a:spcAft>
                      </a:pPr>
                      <a:r>
                        <a:rPr lang="en-US" sz="1400" b="0" i="0" u="none" strike="noStrike" dirty="0">
                          <a:solidFill>
                            <a:srgbClr val="000000"/>
                          </a:solidFill>
                          <a:latin typeface="Times New Roman"/>
                        </a:rPr>
                        <a:t>ABI-L1b-PLPT-011</a:t>
                      </a:r>
                    </a:p>
                  </a:txBody>
                  <a:tcPr marL="9525" marR="9525" marT="9525" marB="0" anchor="ctr"/>
                </a:tc>
                <a:tc>
                  <a:txBody>
                    <a:bodyPr/>
                    <a:lstStyle/>
                    <a:p>
                      <a:pPr marL="0" algn="ctr" fontAlgn="ctr">
                        <a:lnSpc>
                          <a:spcPct val="100000"/>
                        </a:lnSpc>
                        <a:spcBef>
                          <a:spcPts val="0"/>
                        </a:spcBef>
                        <a:spcAft>
                          <a:spcPts val="0"/>
                        </a:spcAft>
                      </a:pPr>
                      <a:r>
                        <a:rPr lang="en-US" sz="1400" b="0" i="0" u="none" strike="noStrike" dirty="0">
                          <a:solidFill>
                            <a:srgbClr val="FF0000"/>
                          </a:solidFill>
                          <a:latin typeface="Times New Roman"/>
                        </a:rPr>
                        <a:t>Image Registration</a:t>
                      </a:r>
                    </a:p>
                  </a:txBody>
                  <a:tcPr marL="9525" marR="9525" marT="9525" marB="0" anchor="ctr"/>
                </a:tc>
                <a:tc>
                  <a:txBody>
                    <a:bodyPr/>
                    <a:lstStyle/>
                    <a:p>
                      <a:pPr marL="0" algn="ctr" fontAlgn="ctr">
                        <a:lnSpc>
                          <a:spcPct val="100000"/>
                        </a:lnSpc>
                        <a:spcBef>
                          <a:spcPts val="0"/>
                        </a:spcBef>
                        <a:spcAft>
                          <a:spcPts val="0"/>
                        </a:spcAft>
                      </a:pPr>
                      <a:r>
                        <a:rPr lang="en-US" sz="1400" b="1" i="0" u="none" strike="noStrike" dirty="0" smtClean="0">
                          <a:solidFill>
                            <a:srgbClr val="0070C0"/>
                          </a:solidFill>
                          <a:latin typeface="Times New Roman"/>
                        </a:rPr>
                        <a:t>On Schedule</a:t>
                      </a:r>
                      <a:endParaRPr lang="en-US" sz="1400" b="1" i="0" u="none" strike="noStrike" dirty="0">
                        <a:solidFill>
                          <a:srgbClr val="0070C0"/>
                        </a:solidFill>
                        <a:latin typeface="Times New Roman"/>
                      </a:endParaRPr>
                    </a:p>
                  </a:txBody>
                  <a:tcPr marL="9525" marR="9525" marT="9525" marB="0" anchor="ctr"/>
                </a:tc>
              </a:tr>
              <a:tr h="255182">
                <a:tc>
                  <a:txBody>
                    <a:bodyPr/>
                    <a:lstStyle/>
                    <a:p>
                      <a:pPr marL="0" algn="ctr" fontAlgn="ctr">
                        <a:lnSpc>
                          <a:spcPct val="100000"/>
                        </a:lnSpc>
                        <a:spcBef>
                          <a:spcPts val="0"/>
                        </a:spcBef>
                        <a:spcAft>
                          <a:spcPts val="0"/>
                        </a:spcAft>
                      </a:pPr>
                      <a:r>
                        <a:rPr lang="en-US" sz="1400" b="0" i="0" u="none" strike="noStrike" dirty="0">
                          <a:solidFill>
                            <a:srgbClr val="000000"/>
                          </a:solidFill>
                          <a:latin typeface="Times New Roman"/>
                        </a:rPr>
                        <a:t>ABI-L1b-PLPT-012</a:t>
                      </a:r>
                    </a:p>
                  </a:txBody>
                  <a:tcPr marL="9525" marR="9525" marT="9525" marB="0" anchor="ctr"/>
                </a:tc>
                <a:tc>
                  <a:txBody>
                    <a:bodyPr/>
                    <a:lstStyle/>
                    <a:p>
                      <a:pPr marL="0" algn="ctr" fontAlgn="ctr">
                        <a:lnSpc>
                          <a:spcPct val="100000"/>
                        </a:lnSpc>
                        <a:spcBef>
                          <a:spcPts val="0"/>
                        </a:spcBef>
                        <a:spcAft>
                          <a:spcPts val="0"/>
                        </a:spcAft>
                      </a:pPr>
                      <a:r>
                        <a:rPr lang="en-US" sz="1400" b="0" i="0" u="none" strike="noStrike" dirty="0">
                          <a:solidFill>
                            <a:srgbClr val="000000"/>
                          </a:solidFill>
                          <a:latin typeface="Times New Roman"/>
                        </a:rPr>
                        <a:t>Image Stitching</a:t>
                      </a:r>
                    </a:p>
                  </a:txBody>
                  <a:tcPr marL="9525" marR="9525" marT="9525" marB="0" anchor="ctr"/>
                </a:tc>
                <a:tc>
                  <a:txBody>
                    <a:bodyPr/>
                    <a:lstStyle/>
                    <a:p>
                      <a:pPr marL="0" algn="ctr" fontAlgn="ctr">
                        <a:lnSpc>
                          <a:spcPct val="100000"/>
                        </a:lnSpc>
                        <a:spcBef>
                          <a:spcPts val="0"/>
                        </a:spcBef>
                        <a:spcAft>
                          <a:spcPts val="0"/>
                        </a:spcAft>
                      </a:pPr>
                      <a:r>
                        <a:rPr lang="en-US" sz="1400" b="1" i="0" u="none" strike="noStrike" dirty="0" smtClean="0">
                          <a:solidFill>
                            <a:srgbClr val="0070C0"/>
                          </a:solidFill>
                          <a:latin typeface="Times New Roman"/>
                        </a:rPr>
                        <a:t>On Schedule</a:t>
                      </a:r>
                      <a:endParaRPr lang="en-US" sz="1400" b="1" i="0" u="none" strike="noStrike" dirty="0">
                        <a:solidFill>
                          <a:srgbClr val="0070C0"/>
                        </a:solidFill>
                        <a:latin typeface="Times New Roman"/>
                      </a:endParaRPr>
                    </a:p>
                  </a:txBody>
                  <a:tcPr marL="9525" marR="9525" marT="9525" marB="0" anchor="ctr"/>
                </a:tc>
              </a:tr>
              <a:tr h="255182">
                <a:tc>
                  <a:txBody>
                    <a:bodyPr/>
                    <a:lstStyle/>
                    <a:p>
                      <a:pPr marL="0" algn="ctr" fontAlgn="ctr">
                        <a:lnSpc>
                          <a:spcPct val="100000"/>
                        </a:lnSpc>
                        <a:spcBef>
                          <a:spcPts val="0"/>
                        </a:spcBef>
                        <a:spcAft>
                          <a:spcPts val="0"/>
                        </a:spcAft>
                      </a:pPr>
                      <a:r>
                        <a:rPr lang="en-US" sz="1400" b="0" i="0" u="none" strike="noStrike" dirty="0">
                          <a:solidFill>
                            <a:srgbClr val="000000"/>
                          </a:solidFill>
                          <a:latin typeface="Times New Roman"/>
                        </a:rPr>
                        <a:t>ABI-L1b-PLPT-013</a:t>
                      </a:r>
                    </a:p>
                  </a:txBody>
                  <a:tcPr marL="9525" marR="9525" marT="9525" marB="0" anchor="ctr"/>
                </a:tc>
                <a:tc>
                  <a:txBody>
                    <a:bodyPr/>
                    <a:lstStyle/>
                    <a:p>
                      <a:pPr marL="0" algn="ctr" fontAlgn="ctr">
                        <a:lnSpc>
                          <a:spcPct val="100000"/>
                        </a:lnSpc>
                        <a:spcBef>
                          <a:spcPts val="0"/>
                        </a:spcBef>
                        <a:spcAft>
                          <a:spcPts val="0"/>
                        </a:spcAft>
                      </a:pPr>
                      <a:r>
                        <a:rPr lang="en-US" sz="1400" b="0" i="0" u="none" strike="noStrike" dirty="0">
                          <a:solidFill>
                            <a:srgbClr val="000000"/>
                          </a:solidFill>
                          <a:latin typeface="Times New Roman"/>
                        </a:rPr>
                        <a:t>VNIR Validation DCC</a:t>
                      </a:r>
                    </a:p>
                  </a:txBody>
                  <a:tcPr marL="9525" marR="9525" marT="9525" marB="0" anchor="ctr"/>
                </a:tc>
                <a:tc>
                  <a:txBody>
                    <a:bodyPr/>
                    <a:lstStyle/>
                    <a:p>
                      <a:pPr marL="0" algn="ctr" fontAlgn="ctr">
                        <a:lnSpc>
                          <a:spcPct val="100000"/>
                        </a:lnSpc>
                        <a:spcBef>
                          <a:spcPts val="0"/>
                        </a:spcBef>
                        <a:spcAft>
                          <a:spcPts val="0"/>
                        </a:spcAft>
                      </a:pPr>
                      <a:r>
                        <a:rPr lang="en-US" sz="1400" b="1" i="0" u="none" strike="noStrike" dirty="0" smtClean="0">
                          <a:solidFill>
                            <a:srgbClr val="0070C0"/>
                          </a:solidFill>
                          <a:latin typeface="Times New Roman"/>
                        </a:rPr>
                        <a:t>On Schedule</a:t>
                      </a:r>
                      <a:endParaRPr lang="en-US" sz="1400" b="1" i="0" u="none" strike="noStrike" dirty="0">
                        <a:solidFill>
                          <a:srgbClr val="0070C0"/>
                        </a:solidFill>
                        <a:latin typeface="Times New Roman"/>
                      </a:endParaRPr>
                    </a:p>
                  </a:txBody>
                  <a:tcPr marL="9525" marR="9525" marT="9525" marB="0" anchor="ctr"/>
                </a:tc>
              </a:tr>
              <a:tr h="255182">
                <a:tc>
                  <a:txBody>
                    <a:bodyPr/>
                    <a:lstStyle/>
                    <a:p>
                      <a:pPr marL="0" algn="ctr" fontAlgn="t">
                        <a:lnSpc>
                          <a:spcPct val="100000"/>
                        </a:lnSpc>
                        <a:spcBef>
                          <a:spcPts val="0"/>
                        </a:spcBef>
                        <a:spcAft>
                          <a:spcPts val="0"/>
                        </a:spcAft>
                      </a:pPr>
                      <a:r>
                        <a:rPr lang="en-US" sz="1400" b="0" i="0" u="none" strike="noStrike" dirty="0">
                          <a:solidFill>
                            <a:srgbClr val="000000"/>
                          </a:solidFill>
                          <a:latin typeface="Times New Roman"/>
                        </a:rPr>
                        <a:t>ABI-L1b-PLPT-014</a:t>
                      </a:r>
                    </a:p>
                  </a:txBody>
                  <a:tcPr marL="9525" marR="9525" marT="9525" marB="0" anchor="ctr"/>
                </a:tc>
                <a:tc>
                  <a:txBody>
                    <a:bodyPr/>
                    <a:lstStyle/>
                    <a:p>
                      <a:pPr marL="0" algn="ctr" fontAlgn="t">
                        <a:lnSpc>
                          <a:spcPct val="100000"/>
                        </a:lnSpc>
                        <a:spcBef>
                          <a:spcPts val="0"/>
                        </a:spcBef>
                        <a:spcAft>
                          <a:spcPts val="0"/>
                        </a:spcAft>
                      </a:pPr>
                      <a:r>
                        <a:rPr lang="en-US" sz="1400" b="0" i="0" u="none" strike="noStrike" dirty="0">
                          <a:solidFill>
                            <a:srgbClr val="000000"/>
                          </a:solidFill>
                          <a:latin typeface="Times New Roman"/>
                        </a:rPr>
                        <a:t>Detector Uniformity Stability NSS</a:t>
                      </a:r>
                    </a:p>
                  </a:txBody>
                  <a:tcPr marL="9525" marR="9525" marT="9525" marB="0" anchor="ctr"/>
                </a:tc>
                <a:tc>
                  <a:txBody>
                    <a:bodyPr/>
                    <a:lstStyle/>
                    <a:p>
                      <a:pPr marL="0" algn="ctr" fontAlgn="ctr">
                        <a:lnSpc>
                          <a:spcPct val="100000"/>
                        </a:lnSpc>
                        <a:spcBef>
                          <a:spcPts val="0"/>
                        </a:spcBef>
                        <a:spcAft>
                          <a:spcPts val="0"/>
                        </a:spcAft>
                      </a:pPr>
                      <a:r>
                        <a:rPr lang="en-US" sz="1400" b="1" i="0" u="none" strike="noStrike" dirty="0" smtClean="0">
                          <a:solidFill>
                            <a:srgbClr val="0070C0"/>
                          </a:solidFill>
                          <a:latin typeface="Times New Roman"/>
                        </a:rPr>
                        <a:t>On Schedule</a:t>
                      </a:r>
                      <a:endParaRPr lang="en-US" sz="1400" b="1" i="0" u="none" strike="noStrike" dirty="0">
                        <a:solidFill>
                          <a:srgbClr val="0070C0"/>
                        </a:solidFill>
                        <a:latin typeface="Times New Roman"/>
                      </a:endParaRPr>
                    </a:p>
                  </a:txBody>
                  <a:tcPr marL="9525" marR="9525" marT="9525" marB="0" anchor="ctr"/>
                </a:tc>
              </a:tr>
              <a:tr h="255182">
                <a:tc>
                  <a:txBody>
                    <a:bodyPr/>
                    <a:lstStyle/>
                    <a:p>
                      <a:pPr marL="0" algn="ctr" fontAlgn="t">
                        <a:lnSpc>
                          <a:spcPct val="100000"/>
                        </a:lnSpc>
                        <a:spcBef>
                          <a:spcPts val="0"/>
                        </a:spcBef>
                        <a:spcAft>
                          <a:spcPts val="0"/>
                        </a:spcAft>
                      </a:pPr>
                      <a:r>
                        <a:rPr lang="en-US" sz="1400" b="0" i="0" u="none" strike="noStrike" dirty="0">
                          <a:solidFill>
                            <a:srgbClr val="000000"/>
                          </a:solidFill>
                          <a:latin typeface="Times New Roman"/>
                        </a:rPr>
                        <a:t>ABI-L1b-PLPT-015</a:t>
                      </a:r>
                    </a:p>
                  </a:txBody>
                  <a:tcPr marL="9525" marR="9525" marT="9525" marB="0" anchor="ctr"/>
                </a:tc>
                <a:tc>
                  <a:txBody>
                    <a:bodyPr/>
                    <a:lstStyle/>
                    <a:p>
                      <a:pPr marL="0" algn="ctr" fontAlgn="t">
                        <a:lnSpc>
                          <a:spcPct val="100000"/>
                        </a:lnSpc>
                        <a:spcBef>
                          <a:spcPts val="0"/>
                        </a:spcBef>
                        <a:spcAft>
                          <a:spcPts val="0"/>
                        </a:spcAft>
                      </a:pPr>
                      <a:r>
                        <a:rPr lang="en-US" sz="1400" b="0" i="0" u="none" strike="noStrike" dirty="0">
                          <a:solidFill>
                            <a:srgbClr val="000000"/>
                          </a:solidFill>
                          <a:latin typeface="Times New Roman"/>
                        </a:rPr>
                        <a:t>Validation SNO NSS</a:t>
                      </a:r>
                    </a:p>
                  </a:txBody>
                  <a:tcPr marL="9525" marR="9525" marT="9525" marB="0" anchor="ctr"/>
                </a:tc>
                <a:tc>
                  <a:txBody>
                    <a:bodyPr/>
                    <a:lstStyle/>
                    <a:p>
                      <a:pPr marL="0" algn="ctr" fontAlgn="ctr">
                        <a:lnSpc>
                          <a:spcPct val="100000"/>
                        </a:lnSpc>
                        <a:spcBef>
                          <a:spcPts val="0"/>
                        </a:spcBef>
                        <a:spcAft>
                          <a:spcPts val="0"/>
                        </a:spcAft>
                      </a:pPr>
                      <a:r>
                        <a:rPr lang="en-US" sz="1400" b="1" i="0" u="none" strike="noStrike" dirty="0" smtClean="0">
                          <a:solidFill>
                            <a:srgbClr val="0070C0"/>
                          </a:solidFill>
                          <a:latin typeface="Times New Roman"/>
                        </a:rPr>
                        <a:t>On Schedule</a:t>
                      </a:r>
                      <a:endParaRPr lang="en-US" sz="1400" b="1" i="0" u="none" strike="noStrike" dirty="0">
                        <a:solidFill>
                          <a:srgbClr val="0070C0"/>
                        </a:solidFill>
                        <a:latin typeface="Times New Roman"/>
                      </a:endParaRPr>
                    </a:p>
                  </a:txBody>
                  <a:tcPr marL="9525" marR="9525" marT="9525" marB="0" anchor="ctr"/>
                </a:tc>
              </a:tr>
              <a:tr h="255182">
                <a:tc>
                  <a:txBody>
                    <a:bodyPr/>
                    <a:lstStyle/>
                    <a:p>
                      <a:pPr marL="0" algn="ctr" fontAlgn="t">
                        <a:lnSpc>
                          <a:spcPct val="100000"/>
                        </a:lnSpc>
                        <a:spcBef>
                          <a:spcPts val="0"/>
                        </a:spcBef>
                        <a:spcAft>
                          <a:spcPts val="0"/>
                        </a:spcAft>
                      </a:pPr>
                      <a:r>
                        <a:rPr lang="en-US" sz="1400" b="0" i="0" u="none" strike="sngStrike" dirty="0">
                          <a:solidFill>
                            <a:srgbClr val="000000"/>
                          </a:solidFill>
                          <a:latin typeface="Times New Roman"/>
                        </a:rPr>
                        <a:t>ABI-L1b-PLPT-016</a:t>
                      </a:r>
                    </a:p>
                  </a:txBody>
                  <a:tcPr marL="9525" marR="9525" marT="9525" marB="0" anchor="ctr"/>
                </a:tc>
                <a:tc>
                  <a:txBody>
                    <a:bodyPr/>
                    <a:lstStyle/>
                    <a:p>
                      <a:pPr marL="0" algn="ctr" fontAlgn="t">
                        <a:lnSpc>
                          <a:spcPct val="100000"/>
                        </a:lnSpc>
                        <a:spcBef>
                          <a:spcPts val="0"/>
                        </a:spcBef>
                        <a:spcAft>
                          <a:spcPts val="0"/>
                        </a:spcAft>
                      </a:pPr>
                      <a:r>
                        <a:rPr lang="en-US" sz="1400" b="0" i="0" u="none" strike="sngStrike" dirty="0">
                          <a:solidFill>
                            <a:srgbClr val="000000"/>
                          </a:solidFill>
                          <a:latin typeface="Times New Roman"/>
                        </a:rPr>
                        <a:t>L2 Validation Support NSS</a:t>
                      </a:r>
                    </a:p>
                  </a:txBody>
                  <a:tcPr marL="9525" marR="9525" marT="9525" marB="0" anchor="ctr"/>
                </a:tc>
                <a:tc>
                  <a:txBody>
                    <a:bodyPr/>
                    <a:lstStyle/>
                    <a:p>
                      <a:pPr marL="0" algn="ctr" fontAlgn="ctr">
                        <a:lnSpc>
                          <a:spcPct val="100000"/>
                        </a:lnSpc>
                        <a:spcBef>
                          <a:spcPts val="0"/>
                        </a:spcBef>
                        <a:spcAft>
                          <a:spcPts val="0"/>
                        </a:spcAft>
                      </a:pPr>
                      <a:r>
                        <a:rPr lang="en-US" sz="1400" b="1" i="0" u="none" strike="sngStrike" dirty="0" smtClean="0">
                          <a:solidFill>
                            <a:srgbClr val="008000"/>
                          </a:solidFill>
                          <a:latin typeface="Times New Roman"/>
                        </a:rPr>
                        <a:t>Completed</a:t>
                      </a:r>
                      <a:endParaRPr lang="en-US" sz="1400" b="1" i="0" u="none" strike="sngStrike" dirty="0">
                        <a:solidFill>
                          <a:srgbClr val="008000"/>
                        </a:solidFill>
                        <a:latin typeface="Times New Roman"/>
                      </a:endParaRPr>
                    </a:p>
                  </a:txBody>
                  <a:tcPr marL="9525" marR="9525" marT="9525" marB="0" anchor="ctr"/>
                </a:tc>
              </a:tr>
              <a:tr h="255182">
                <a:tc>
                  <a:txBody>
                    <a:bodyPr/>
                    <a:lstStyle/>
                    <a:p>
                      <a:pPr marL="0" algn="ctr" fontAlgn="t">
                        <a:lnSpc>
                          <a:spcPct val="100000"/>
                        </a:lnSpc>
                        <a:spcBef>
                          <a:spcPts val="0"/>
                        </a:spcBef>
                        <a:spcAft>
                          <a:spcPts val="0"/>
                        </a:spcAft>
                      </a:pPr>
                      <a:r>
                        <a:rPr lang="en-US" sz="1400" b="0" i="0" u="none" strike="noStrike" dirty="0">
                          <a:solidFill>
                            <a:srgbClr val="000000"/>
                          </a:solidFill>
                          <a:latin typeface="Times New Roman"/>
                        </a:rPr>
                        <a:t>ABI-L1b-PLPT-017</a:t>
                      </a:r>
                    </a:p>
                  </a:txBody>
                  <a:tcPr marL="9525" marR="9525" marT="9525" marB="0" anchor="ctr"/>
                </a:tc>
                <a:tc>
                  <a:txBody>
                    <a:bodyPr/>
                    <a:lstStyle/>
                    <a:p>
                      <a:pPr marL="0" algn="ctr" fontAlgn="t">
                        <a:lnSpc>
                          <a:spcPct val="100000"/>
                        </a:lnSpc>
                        <a:spcBef>
                          <a:spcPts val="0"/>
                        </a:spcBef>
                        <a:spcAft>
                          <a:spcPts val="0"/>
                        </a:spcAft>
                      </a:pPr>
                      <a:r>
                        <a:rPr lang="en-US" sz="1400" b="0" i="0" u="none" strike="noStrike" dirty="0">
                          <a:solidFill>
                            <a:srgbClr val="000000"/>
                          </a:solidFill>
                          <a:latin typeface="Times New Roman"/>
                        </a:rPr>
                        <a:t>Lunar NSS</a:t>
                      </a:r>
                    </a:p>
                  </a:txBody>
                  <a:tcPr marL="9525" marR="9525" marT="9525" marB="0" anchor="ctr"/>
                </a:tc>
                <a:tc>
                  <a:txBody>
                    <a:bodyPr/>
                    <a:lstStyle/>
                    <a:p>
                      <a:pPr marL="0" algn="ctr" fontAlgn="ctr">
                        <a:lnSpc>
                          <a:spcPct val="100000"/>
                        </a:lnSpc>
                        <a:spcBef>
                          <a:spcPts val="0"/>
                        </a:spcBef>
                        <a:spcAft>
                          <a:spcPts val="0"/>
                        </a:spcAft>
                      </a:pPr>
                      <a:r>
                        <a:rPr lang="en-US" sz="1400" b="1" i="0" u="none" strike="noStrike" dirty="0" smtClean="0">
                          <a:solidFill>
                            <a:srgbClr val="0070C0"/>
                          </a:solidFill>
                          <a:latin typeface="Times New Roman"/>
                        </a:rPr>
                        <a:t>On Schedule</a:t>
                      </a:r>
                      <a:endParaRPr lang="en-US" sz="1400" b="1" i="0" u="none" strike="noStrike" dirty="0">
                        <a:solidFill>
                          <a:srgbClr val="0070C0"/>
                        </a:solidFill>
                        <a:latin typeface="Times New Roman"/>
                      </a:endParaRPr>
                    </a:p>
                  </a:txBody>
                  <a:tcPr marL="9525" marR="9525" marT="9525" marB="0" anchor="ctr"/>
                </a:tc>
              </a:tr>
              <a:tr h="255182">
                <a:tc>
                  <a:txBody>
                    <a:bodyPr/>
                    <a:lstStyle/>
                    <a:p>
                      <a:pPr marL="0" algn="ctr" fontAlgn="t">
                        <a:lnSpc>
                          <a:spcPct val="100000"/>
                        </a:lnSpc>
                        <a:spcBef>
                          <a:spcPts val="0"/>
                        </a:spcBef>
                        <a:spcAft>
                          <a:spcPts val="0"/>
                        </a:spcAft>
                      </a:pPr>
                      <a:r>
                        <a:rPr lang="en-US" sz="1400" b="0" i="0" u="none" strike="noStrike" dirty="0">
                          <a:solidFill>
                            <a:srgbClr val="000000"/>
                          </a:solidFill>
                          <a:latin typeface="Times New Roman"/>
                        </a:rPr>
                        <a:t>ABI-L1b-PLPT-018</a:t>
                      </a:r>
                    </a:p>
                  </a:txBody>
                  <a:tcPr marL="9525" marR="9525" marT="9525" marB="0" anchor="ctr"/>
                </a:tc>
                <a:tc>
                  <a:txBody>
                    <a:bodyPr/>
                    <a:lstStyle/>
                    <a:p>
                      <a:pPr marL="0" algn="ctr" fontAlgn="t">
                        <a:lnSpc>
                          <a:spcPct val="100000"/>
                        </a:lnSpc>
                        <a:spcBef>
                          <a:spcPts val="0"/>
                        </a:spcBef>
                        <a:spcAft>
                          <a:spcPts val="0"/>
                        </a:spcAft>
                      </a:pPr>
                      <a:r>
                        <a:rPr lang="en-US" sz="1400" b="0" i="0" u="none" strike="noStrike" dirty="0">
                          <a:solidFill>
                            <a:srgbClr val="FF0000"/>
                          </a:solidFill>
                          <a:latin typeface="Times New Roman"/>
                        </a:rPr>
                        <a:t>Detector Uniformity Investigation</a:t>
                      </a:r>
                    </a:p>
                  </a:txBody>
                  <a:tcPr marL="9525" marR="9525" marT="9525" marB="0" anchor="ctr"/>
                </a:tc>
                <a:tc>
                  <a:txBody>
                    <a:bodyPr/>
                    <a:lstStyle/>
                    <a:p>
                      <a:pPr marL="0" algn="ctr" fontAlgn="ctr">
                        <a:lnSpc>
                          <a:spcPct val="100000"/>
                        </a:lnSpc>
                        <a:spcBef>
                          <a:spcPts val="0"/>
                        </a:spcBef>
                        <a:spcAft>
                          <a:spcPts val="0"/>
                        </a:spcAft>
                      </a:pPr>
                      <a:r>
                        <a:rPr lang="en-US" sz="1400" b="1" i="0" u="none" strike="noStrike" dirty="0" smtClean="0">
                          <a:solidFill>
                            <a:srgbClr val="FF9900"/>
                          </a:solidFill>
                          <a:latin typeface="Times New Roman"/>
                        </a:rPr>
                        <a:t>Minor Delay</a:t>
                      </a:r>
                      <a:endParaRPr lang="en-US" sz="1400" b="1" i="0" u="none" strike="noStrike" dirty="0">
                        <a:solidFill>
                          <a:srgbClr val="FF9900"/>
                        </a:solidFill>
                        <a:latin typeface="Times New Roman"/>
                      </a:endParaRPr>
                    </a:p>
                  </a:txBody>
                  <a:tcPr marL="9525" marR="9525" marT="9525" marB="0" anchor="ctr"/>
                </a:tc>
              </a:tr>
              <a:tr h="255182">
                <a:tc>
                  <a:txBody>
                    <a:bodyPr/>
                    <a:lstStyle/>
                    <a:p>
                      <a:pPr marL="0" algn="ctr" fontAlgn="t">
                        <a:lnSpc>
                          <a:spcPct val="100000"/>
                        </a:lnSpc>
                        <a:spcBef>
                          <a:spcPts val="0"/>
                        </a:spcBef>
                        <a:spcAft>
                          <a:spcPts val="0"/>
                        </a:spcAft>
                      </a:pPr>
                      <a:r>
                        <a:rPr lang="en-US" sz="1400" b="0" i="0" u="none" strike="noStrike" dirty="0">
                          <a:solidFill>
                            <a:srgbClr val="000000"/>
                          </a:solidFill>
                          <a:latin typeface="Times New Roman"/>
                        </a:rPr>
                        <a:t>ABI-L1b-PLPT-019</a:t>
                      </a:r>
                    </a:p>
                  </a:txBody>
                  <a:tcPr marL="9525" marR="9525" marT="9525" marB="0" anchor="ctr"/>
                </a:tc>
                <a:tc>
                  <a:txBody>
                    <a:bodyPr/>
                    <a:lstStyle/>
                    <a:p>
                      <a:pPr marL="0" algn="ctr" fontAlgn="t">
                        <a:lnSpc>
                          <a:spcPct val="100000"/>
                        </a:lnSpc>
                        <a:spcBef>
                          <a:spcPts val="0"/>
                        </a:spcBef>
                        <a:spcAft>
                          <a:spcPts val="0"/>
                        </a:spcAft>
                      </a:pPr>
                      <a:r>
                        <a:rPr lang="en-US" sz="1400" b="0" i="0" u="none" strike="noStrike" dirty="0">
                          <a:solidFill>
                            <a:srgbClr val="FF0000"/>
                          </a:solidFill>
                          <a:latin typeface="Times New Roman"/>
                        </a:rPr>
                        <a:t>Initial Solar Calibration</a:t>
                      </a:r>
                    </a:p>
                  </a:txBody>
                  <a:tcPr marL="9525" marR="9525" marT="9525" marB="0" anchor="ctr"/>
                </a:tc>
                <a:tc>
                  <a:txBody>
                    <a:bodyPr/>
                    <a:lstStyle/>
                    <a:p>
                      <a:pPr marL="0" algn="ctr" fontAlgn="ctr">
                        <a:lnSpc>
                          <a:spcPct val="100000"/>
                        </a:lnSpc>
                        <a:spcBef>
                          <a:spcPts val="0"/>
                        </a:spcBef>
                        <a:spcAft>
                          <a:spcPts val="0"/>
                        </a:spcAft>
                      </a:pPr>
                      <a:r>
                        <a:rPr lang="en-US" sz="1400" b="1" i="0" u="none" strike="noStrike" dirty="0" smtClean="0">
                          <a:solidFill>
                            <a:srgbClr val="0070C0"/>
                          </a:solidFill>
                          <a:latin typeface="Times New Roman"/>
                        </a:rPr>
                        <a:t>On Schedule</a:t>
                      </a:r>
                      <a:endParaRPr lang="en-US" sz="1400" b="1" i="0" u="none" strike="noStrike" dirty="0">
                        <a:solidFill>
                          <a:srgbClr val="0070C0"/>
                        </a:solidFill>
                        <a:latin typeface="Times New Roman"/>
                      </a:endParaRPr>
                    </a:p>
                  </a:txBody>
                  <a:tcPr marL="9525" marR="9525" marT="9525" marB="0" anchor="ctr"/>
                </a:tc>
              </a:tr>
              <a:tr h="255182">
                <a:tc>
                  <a:txBody>
                    <a:bodyPr/>
                    <a:lstStyle/>
                    <a:p>
                      <a:pPr marL="0" algn="ctr" fontAlgn="t">
                        <a:lnSpc>
                          <a:spcPct val="100000"/>
                        </a:lnSpc>
                        <a:spcBef>
                          <a:spcPts val="0"/>
                        </a:spcBef>
                        <a:spcAft>
                          <a:spcPts val="0"/>
                        </a:spcAft>
                      </a:pPr>
                      <a:r>
                        <a:rPr lang="en-US" sz="1400" b="0" i="0" u="none" strike="noStrike" dirty="0">
                          <a:solidFill>
                            <a:srgbClr val="000000"/>
                          </a:solidFill>
                          <a:latin typeface="Times New Roman"/>
                        </a:rPr>
                        <a:t>ABI-L1b-PLPT-020</a:t>
                      </a:r>
                    </a:p>
                  </a:txBody>
                  <a:tcPr marL="9525" marR="9525" marT="9525" marB="0" anchor="ctr"/>
                </a:tc>
                <a:tc>
                  <a:txBody>
                    <a:bodyPr/>
                    <a:lstStyle/>
                    <a:p>
                      <a:pPr marL="0" algn="ctr" fontAlgn="t">
                        <a:lnSpc>
                          <a:spcPct val="100000"/>
                        </a:lnSpc>
                        <a:spcBef>
                          <a:spcPts val="0"/>
                        </a:spcBef>
                        <a:spcAft>
                          <a:spcPts val="0"/>
                        </a:spcAft>
                      </a:pPr>
                      <a:r>
                        <a:rPr lang="en-US" sz="1400" b="0" i="0" u="none" strike="noStrike" dirty="0">
                          <a:solidFill>
                            <a:srgbClr val="000000"/>
                          </a:solidFill>
                          <a:latin typeface="Times New Roman"/>
                        </a:rPr>
                        <a:t>IR Spatial Uniformity</a:t>
                      </a:r>
                    </a:p>
                  </a:txBody>
                  <a:tcPr marL="9525" marR="9525" marT="9525" marB="0" anchor="ctr"/>
                </a:tc>
                <a:tc>
                  <a:txBody>
                    <a:bodyPr/>
                    <a:lstStyle/>
                    <a:p>
                      <a:pPr marL="0" algn="ctr" fontAlgn="ctr">
                        <a:lnSpc>
                          <a:spcPct val="100000"/>
                        </a:lnSpc>
                        <a:spcBef>
                          <a:spcPts val="0"/>
                        </a:spcBef>
                        <a:spcAft>
                          <a:spcPts val="0"/>
                        </a:spcAft>
                      </a:pPr>
                      <a:r>
                        <a:rPr lang="en-US" sz="1400" b="1" i="0" u="none" strike="noStrike" dirty="0" smtClean="0">
                          <a:solidFill>
                            <a:srgbClr val="FF0000"/>
                          </a:solidFill>
                          <a:latin typeface="Times New Roman"/>
                        </a:rPr>
                        <a:t>Major Delay</a:t>
                      </a:r>
                      <a:endParaRPr lang="en-US" sz="1400" b="1" i="0" u="none" strike="noStrike" dirty="0">
                        <a:solidFill>
                          <a:srgbClr val="FF0000"/>
                        </a:solidFill>
                        <a:latin typeface="Times New Roman"/>
                      </a:endParaRP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Path to Full Validation – PLPT</a:t>
            </a:r>
            <a:endParaRPr lang="en-US" dirty="0"/>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56</a:t>
            </a:fld>
            <a:endParaRPr lang="en-US" altLang="en-US" dirty="0"/>
          </a:p>
        </p:txBody>
      </p:sp>
      <p:graphicFrame>
        <p:nvGraphicFramePr>
          <p:cNvPr id="6" name="Content Placeholder 7"/>
          <p:cNvGraphicFramePr>
            <a:graphicFrameLocks noGrp="1"/>
          </p:cNvGraphicFramePr>
          <p:nvPr>
            <p:ph idx="1"/>
            <p:extLst>
              <p:ext uri="{D42A27DB-BD31-4B8C-83A1-F6EECF244321}">
                <p14:modId xmlns:p14="http://schemas.microsoft.com/office/powerpoint/2010/main" val="3442447624"/>
              </p:ext>
            </p:extLst>
          </p:nvPr>
        </p:nvGraphicFramePr>
        <p:xfrm>
          <a:off x="1295400" y="1142995"/>
          <a:ext cx="6583680" cy="4465684"/>
        </p:xfrm>
        <a:graphic>
          <a:graphicData uri="http://schemas.openxmlformats.org/drawingml/2006/table">
            <a:tbl>
              <a:tblPr firstRow="1" bandRow="1">
                <a:tableStyleId>{5C22544A-7EE6-4342-B048-85BDC9FD1C3A}</a:tableStyleId>
              </a:tblPr>
              <a:tblGrid>
                <a:gridCol w="1645920"/>
                <a:gridCol w="3291840"/>
                <a:gridCol w="1645920"/>
              </a:tblGrid>
              <a:tr h="382772">
                <a:tc>
                  <a:txBody>
                    <a:bodyPr/>
                    <a:lstStyle/>
                    <a:p>
                      <a:pPr marL="0" algn="ctr" fontAlgn="b">
                        <a:lnSpc>
                          <a:spcPct val="100000"/>
                        </a:lnSpc>
                        <a:spcBef>
                          <a:spcPts val="0"/>
                        </a:spcBef>
                        <a:spcAft>
                          <a:spcPts val="0"/>
                        </a:spcAft>
                      </a:pPr>
                      <a:r>
                        <a:rPr lang="en-US" sz="1400" b="1" i="0" u="none" strike="noStrike" dirty="0">
                          <a:solidFill>
                            <a:srgbClr val="000000"/>
                          </a:solidFill>
                          <a:latin typeface="Times New Roman"/>
                        </a:rPr>
                        <a:t>Test ID</a:t>
                      </a:r>
                    </a:p>
                  </a:txBody>
                  <a:tcPr marL="9525" marR="9525" marT="9525" marB="0" anchor="ctr"/>
                </a:tc>
                <a:tc>
                  <a:txBody>
                    <a:bodyPr/>
                    <a:lstStyle/>
                    <a:p>
                      <a:pPr marL="0" algn="ctr" fontAlgn="b">
                        <a:lnSpc>
                          <a:spcPct val="100000"/>
                        </a:lnSpc>
                        <a:spcBef>
                          <a:spcPts val="0"/>
                        </a:spcBef>
                        <a:spcAft>
                          <a:spcPts val="0"/>
                        </a:spcAft>
                      </a:pPr>
                      <a:r>
                        <a:rPr lang="en-US" sz="1400" b="1" i="0" u="none" strike="noStrike" dirty="0">
                          <a:solidFill>
                            <a:srgbClr val="000000"/>
                          </a:solidFill>
                          <a:latin typeface="Times New Roman"/>
                        </a:rPr>
                        <a:t>Short Title</a:t>
                      </a:r>
                    </a:p>
                  </a:txBody>
                  <a:tcPr marL="9525" marR="9525" marT="9525" marB="0" anchor="ctr"/>
                </a:tc>
                <a:tc>
                  <a:txBody>
                    <a:bodyPr/>
                    <a:lstStyle/>
                    <a:p>
                      <a:pPr marL="0" algn="ctr" fontAlgn="b">
                        <a:lnSpc>
                          <a:spcPct val="100000"/>
                        </a:lnSpc>
                        <a:spcBef>
                          <a:spcPts val="0"/>
                        </a:spcBef>
                        <a:spcAft>
                          <a:spcPts val="0"/>
                        </a:spcAft>
                      </a:pPr>
                      <a:r>
                        <a:rPr lang="en-US" sz="1400" b="1" i="0" u="none" strike="noStrike" dirty="0" smtClean="0">
                          <a:solidFill>
                            <a:srgbClr val="000000"/>
                          </a:solidFill>
                          <a:latin typeface="Times New Roman"/>
                        </a:rPr>
                        <a:t>Status</a:t>
                      </a:r>
                      <a:endParaRPr lang="en-US" sz="1400" b="1" i="0" u="none" strike="noStrike" dirty="0">
                        <a:solidFill>
                          <a:srgbClr val="000000"/>
                        </a:solidFill>
                        <a:latin typeface="Times New Roman"/>
                      </a:endParaRPr>
                    </a:p>
                  </a:txBody>
                  <a:tcPr marL="9525" marR="9525" marT="9525" marB="0" anchor="ctr"/>
                </a:tc>
              </a:tr>
              <a:tr h="255182">
                <a:tc>
                  <a:txBody>
                    <a:bodyPr/>
                    <a:lstStyle/>
                    <a:p>
                      <a:pPr marL="0" algn="ctr" fontAlgn="ctr">
                        <a:lnSpc>
                          <a:spcPct val="100000"/>
                        </a:lnSpc>
                        <a:spcBef>
                          <a:spcPts val="0"/>
                        </a:spcBef>
                        <a:spcAft>
                          <a:spcPts val="0"/>
                        </a:spcAft>
                      </a:pPr>
                      <a:r>
                        <a:rPr lang="en-US" sz="1400" b="0" i="0" u="none" strike="noStrike" dirty="0" smtClean="0">
                          <a:solidFill>
                            <a:srgbClr val="000000"/>
                          </a:solidFill>
                          <a:latin typeface="Times New Roman"/>
                        </a:rPr>
                        <a:t>ABI-L1b-PLPT-021</a:t>
                      </a:r>
                      <a:endParaRPr lang="en-US" sz="1400" b="0" i="0" u="none" strike="noStrike" dirty="0">
                        <a:solidFill>
                          <a:srgbClr val="000000"/>
                        </a:solidFill>
                        <a:latin typeface="Times New Roman"/>
                      </a:endParaRPr>
                    </a:p>
                  </a:txBody>
                  <a:tcPr marL="9525" marR="9525" marT="9525" marB="0" anchor="ctr"/>
                </a:tc>
                <a:tc>
                  <a:txBody>
                    <a:bodyPr/>
                    <a:lstStyle/>
                    <a:p>
                      <a:pPr marL="0" algn="ctr" fontAlgn="ctr">
                        <a:lnSpc>
                          <a:spcPct val="100000"/>
                        </a:lnSpc>
                        <a:spcBef>
                          <a:spcPts val="0"/>
                        </a:spcBef>
                        <a:spcAft>
                          <a:spcPts val="0"/>
                        </a:spcAft>
                      </a:pPr>
                      <a:r>
                        <a:rPr lang="en-US" sz="1400" b="0" i="0" u="none" strike="noStrike" dirty="0" smtClean="0">
                          <a:solidFill>
                            <a:schemeClr val="tx1"/>
                          </a:solidFill>
                          <a:latin typeface="Times New Roman"/>
                        </a:rPr>
                        <a:t>SRF Verification</a:t>
                      </a:r>
                      <a:endParaRPr lang="en-US" sz="1400" b="0" i="0" u="none" strike="noStrike" dirty="0">
                        <a:solidFill>
                          <a:schemeClr val="tx1"/>
                        </a:solidFill>
                        <a:latin typeface="Times New Roman"/>
                      </a:endParaRPr>
                    </a:p>
                  </a:txBody>
                  <a:tcPr marL="9525" marR="9525" marT="9525" marB="0" anchor="ctr"/>
                </a:tc>
                <a:tc>
                  <a:txBody>
                    <a:bodyPr/>
                    <a:lstStyle/>
                    <a:p>
                      <a:pPr marL="0" algn="ctr" fontAlgn="ctr">
                        <a:lnSpc>
                          <a:spcPct val="100000"/>
                        </a:lnSpc>
                        <a:spcBef>
                          <a:spcPts val="0"/>
                        </a:spcBef>
                        <a:spcAft>
                          <a:spcPts val="0"/>
                        </a:spcAft>
                      </a:pPr>
                      <a:r>
                        <a:rPr lang="en-US" sz="1400" b="0" i="0" u="none" strike="noStrike" dirty="0" smtClean="0">
                          <a:solidFill>
                            <a:schemeClr val="tx1"/>
                          </a:solidFill>
                          <a:latin typeface="Times New Roman"/>
                        </a:rPr>
                        <a:t>Data Collected</a:t>
                      </a:r>
                      <a:endParaRPr lang="en-US" sz="1400" b="0" i="0" u="none" strike="noStrike" dirty="0">
                        <a:solidFill>
                          <a:schemeClr val="tx1"/>
                        </a:solidFill>
                        <a:latin typeface="Times New Roman"/>
                      </a:endParaRPr>
                    </a:p>
                  </a:txBody>
                  <a:tcPr marL="9525" marR="9525" marT="9525" marB="0" anchor="ctr"/>
                </a:tc>
              </a:tr>
              <a:tr h="255182">
                <a:tc>
                  <a:txBody>
                    <a:bodyPr/>
                    <a:lstStyle/>
                    <a:p>
                      <a:pPr marL="0" algn="ctr" fontAlgn="ctr">
                        <a:lnSpc>
                          <a:spcPct val="100000"/>
                        </a:lnSpc>
                        <a:spcBef>
                          <a:spcPts val="0"/>
                        </a:spcBef>
                        <a:spcAft>
                          <a:spcPts val="0"/>
                        </a:spcAft>
                      </a:pPr>
                      <a:r>
                        <a:rPr lang="en-US" sz="1400" b="0" i="0" u="none" strike="noStrike" dirty="0" smtClean="0">
                          <a:solidFill>
                            <a:srgbClr val="000000"/>
                          </a:solidFill>
                          <a:latin typeface="Times New Roman"/>
                        </a:rPr>
                        <a:t>ABI-L1b-PLPT-022</a:t>
                      </a:r>
                      <a:endParaRPr lang="en-US" sz="1400" b="0" i="0" u="none" strike="noStrike" dirty="0">
                        <a:solidFill>
                          <a:srgbClr val="000000"/>
                        </a:solidFill>
                        <a:latin typeface="Times New Roman"/>
                      </a:endParaRPr>
                    </a:p>
                  </a:txBody>
                  <a:tcPr marL="9525" marR="9525" marT="9525" marB="0" anchor="ctr"/>
                </a:tc>
                <a:tc>
                  <a:txBody>
                    <a:bodyPr/>
                    <a:lstStyle/>
                    <a:p>
                      <a:pPr marL="0" algn="ctr" fontAlgn="ctr">
                        <a:lnSpc>
                          <a:spcPct val="100000"/>
                        </a:lnSpc>
                        <a:spcBef>
                          <a:spcPts val="0"/>
                        </a:spcBef>
                        <a:spcAft>
                          <a:spcPts val="0"/>
                        </a:spcAft>
                      </a:pPr>
                      <a:r>
                        <a:rPr lang="en-US" sz="1400" b="0" i="0" u="none" strike="noStrike" dirty="0" smtClean="0">
                          <a:solidFill>
                            <a:schemeClr val="tx1"/>
                          </a:solidFill>
                          <a:latin typeface="Times New Roman"/>
                        </a:rPr>
                        <a:t>OOB Response</a:t>
                      </a:r>
                      <a:endParaRPr lang="en-US" sz="1400" b="0" i="0" u="none" strike="noStrike" dirty="0">
                        <a:solidFill>
                          <a:schemeClr val="tx1"/>
                        </a:solidFill>
                        <a:latin typeface="Times New Roman"/>
                      </a:endParaRPr>
                    </a:p>
                  </a:txBody>
                  <a:tcPr marL="9525" marR="9525" marT="9525" marB="0" anchor="ctr"/>
                </a:tc>
                <a:tc>
                  <a:txBody>
                    <a:bodyPr/>
                    <a:lstStyle/>
                    <a:p>
                      <a:pPr marL="0" algn="ctr" fontAlgn="ctr">
                        <a:lnSpc>
                          <a:spcPct val="100000"/>
                        </a:lnSpc>
                        <a:spcBef>
                          <a:spcPts val="0"/>
                        </a:spcBef>
                        <a:spcAft>
                          <a:spcPts val="0"/>
                        </a:spcAft>
                      </a:pPr>
                      <a:r>
                        <a:rPr lang="en-US" sz="1400" b="0" i="0" u="none" strike="noStrike" dirty="0" smtClean="0">
                          <a:solidFill>
                            <a:schemeClr val="tx1"/>
                          </a:solidFill>
                          <a:latin typeface="Times New Roman"/>
                        </a:rPr>
                        <a:t>Data Collected</a:t>
                      </a:r>
                      <a:endParaRPr lang="en-US" sz="1400" b="0" i="0" u="none" strike="noStrike" dirty="0">
                        <a:solidFill>
                          <a:schemeClr val="tx1"/>
                        </a:solidFill>
                        <a:latin typeface="Times New Roman"/>
                      </a:endParaRPr>
                    </a:p>
                  </a:txBody>
                  <a:tcPr marL="9525" marR="9525" marT="9525" marB="0" anchor="ctr"/>
                </a:tc>
              </a:tr>
              <a:tr h="255182">
                <a:tc>
                  <a:txBody>
                    <a:bodyPr/>
                    <a:lstStyle/>
                    <a:p>
                      <a:pPr marL="0" algn="ctr" fontAlgn="ctr">
                        <a:lnSpc>
                          <a:spcPct val="100000"/>
                        </a:lnSpc>
                        <a:spcBef>
                          <a:spcPts val="0"/>
                        </a:spcBef>
                        <a:spcAft>
                          <a:spcPts val="0"/>
                        </a:spcAft>
                      </a:pPr>
                      <a:r>
                        <a:rPr lang="en-US" sz="1400" b="0" i="0" u="none" strike="noStrike" dirty="0" smtClean="0">
                          <a:solidFill>
                            <a:srgbClr val="000000"/>
                          </a:solidFill>
                          <a:latin typeface="Times New Roman"/>
                        </a:rPr>
                        <a:t>ABI-L1b-PLPT-023</a:t>
                      </a:r>
                      <a:endParaRPr lang="en-US" sz="1400" b="0" i="0" u="none" strike="noStrike" dirty="0">
                        <a:solidFill>
                          <a:srgbClr val="000000"/>
                        </a:solidFill>
                        <a:latin typeface="Times New Roman"/>
                      </a:endParaRPr>
                    </a:p>
                  </a:txBody>
                  <a:tcPr marL="9525" marR="9525" marT="9525" marB="0" anchor="ctr"/>
                </a:tc>
                <a:tc>
                  <a:txBody>
                    <a:bodyPr/>
                    <a:lstStyle/>
                    <a:p>
                      <a:pPr marL="0" algn="ctr" fontAlgn="ctr">
                        <a:lnSpc>
                          <a:spcPct val="100000"/>
                        </a:lnSpc>
                        <a:spcBef>
                          <a:spcPts val="0"/>
                        </a:spcBef>
                        <a:spcAft>
                          <a:spcPts val="0"/>
                        </a:spcAft>
                      </a:pPr>
                      <a:r>
                        <a:rPr lang="en-US" sz="1400" b="0" i="0" u="none" strike="noStrike" dirty="0" smtClean="0">
                          <a:solidFill>
                            <a:schemeClr val="tx1"/>
                          </a:solidFill>
                          <a:latin typeface="Times New Roman"/>
                        </a:rPr>
                        <a:t>Polarization</a:t>
                      </a:r>
                      <a:endParaRPr lang="en-US" sz="1400" b="0" i="0" u="none" strike="noStrike" dirty="0">
                        <a:solidFill>
                          <a:schemeClr val="tx1"/>
                        </a:solidFill>
                        <a:latin typeface="Times New Roman"/>
                      </a:endParaRPr>
                    </a:p>
                  </a:txBody>
                  <a:tcPr marL="9525" marR="9525" marT="9525" marB="0" anchor="ctr"/>
                </a:tc>
                <a:tc>
                  <a:txBody>
                    <a:bodyPr/>
                    <a:lstStyle/>
                    <a:p>
                      <a:pPr marL="0" algn="ctr" fontAlgn="ctr">
                        <a:lnSpc>
                          <a:spcPct val="100000"/>
                        </a:lnSpc>
                        <a:spcBef>
                          <a:spcPts val="0"/>
                        </a:spcBef>
                        <a:spcAft>
                          <a:spcPts val="0"/>
                        </a:spcAft>
                      </a:pPr>
                      <a:r>
                        <a:rPr lang="en-US" sz="1400" b="0" i="0" u="none" strike="noStrike" dirty="0" smtClean="0">
                          <a:solidFill>
                            <a:schemeClr val="tx1"/>
                          </a:solidFill>
                          <a:latin typeface="Times New Roman"/>
                        </a:rPr>
                        <a:t>Not started</a:t>
                      </a:r>
                      <a:endParaRPr lang="en-US" sz="1400" b="0" i="0" u="none" strike="noStrike" dirty="0">
                        <a:solidFill>
                          <a:schemeClr val="tx1"/>
                        </a:solidFill>
                        <a:latin typeface="Times New Roman"/>
                      </a:endParaRPr>
                    </a:p>
                  </a:txBody>
                  <a:tcPr marL="9525" marR="9525" marT="9525" marB="0" anchor="ctr"/>
                </a:tc>
              </a:tr>
              <a:tr h="255182">
                <a:tc>
                  <a:txBody>
                    <a:bodyPr/>
                    <a:lstStyle/>
                    <a:p>
                      <a:pPr marL="0" algn="ctr" fontAlgn="ctr">
                        <a:lnSpc>
                          <a:spcPct val="100000"/>
                        </a:lnSpc>
                        <a:spcBef>
                          <a:spcPts val="0"/>
                        </a:spcBef>
                        <a:spcAft>
                          <a:spcPts val="0"/>
                        </a:spcAft>
                      </a:pPr>
                      <a:r>
                        <a:rPr lang="en-US" sz="1400" b="0" i="0" u="none" strike="noStrike" dirty="0" smtClean="0">
                          <a:solidFill>
                            <a:srgbClr val="000000"/>
                          </a:solidFill>
                          <a:latin typeface="Times New Roman"/>
                        </a:rPr>
                        <a:t>ABI-L1b-PLPT-024</a:t>
                      </a:r>
                      <a:endParaRPr lang="en-US" sz="1400" b="0" i="0" u="none" strike="noStrike" dirty="0">
                        <a:solidFill>
                          <a:srgbClr val="000000"/>
                        </a:solidFill>
                        <a:latin typeface="Times New Roman"/>
                      </a:endParaRPr>
                    </a:p>
                  </a:txBody>
                  <a:tcPr marL="9525" marR="9525" marT="9525" marB="0" anchor="ctr"/>
                </a:tc>
                <a:tc>
                  <a:txBody>
                    <a:bodyPr/>
                    <a:lstStyle/>
                    <a:p>
                      <a:pPr marL="0" algn="ctr" fontAlgn="ctr">
                        <a:lnSpc>
                          <a:spcPct val="100000"/>
                        </a:lnSpc>
                        <a:spcBef>
                          <a:spcPts val="0"/>
                        </a:spcBef>
                        <a:spcAft>
                          <a:spcPts val="0"/>
                        </a:spcAft>
                      </a:pPr>
                      <a:r>
                        <a:rPr lang="en-US" sz="1400" b="0" i="0" u="none" strike="noStrike" dirty="0" smtClean="0">
                          <a:solidFill>
                            <a:schemeClr val="tx1"/>
                          </a:solidFill>
                          <a:latin typeface="Times New Roman"/>
                        </a:rPr>
                        <a:t>Cal-to-Cal</a:t>
                      </a:r>
                      <a:r>
                        <a:rPr lang="en-US" sz="1400" b="0" i="0" u="none" strike="noStrike" baseline="0" dirty="0" smtClean="0">
                          <a:solidFill>
                            <a:schemeClr val="tx1"/>
                          </a:solidFill>
                          <a:latin typeface="Times New Roman"/>
                        </a:rPr>
                        <a:t> Repeatability</a:t>
                      </a:r>
                      <a:endParaRPr lang="en-US" sz="1400" b="0" i="0" u="none" strike="noStrike" dirty="0">
                        <a:solidFill>
                          <a:schemeClr val="tx1"/>
                        </a:solidFill>
                        <a:latin typeface="Times New Roman"/>
                      </a:endParaRPr>
                    </a:p>
                  </a:txBody>
                  <a:tcPr marL="9525" marR="9525" marT="9525" marB="0" anchor="ctr"/>
                </a:tc>
                <a:tc>
                  <a:txBody>
                    <a:bodyPr/>
                    <a:lstStyle/>
                    <a:p>
                      <a:pPr marL="0" algn="ctr" fontAlgn="ctr">
                        <a:lnSpc>
                          <a:spcPct val="100000"/>
                        </a:lnSpc>
                        <a:spcBef>
                          <a:spcPts val="0"/>
                        </a:spcBef>
                        <a:spcAft>
                          <a:spcPts val="0"/>
                        </a:spcAft>
                      </a:pPr>
                      <a:r>
                        <a:rPr lang="en-US" sz="1400" b="0" i="0" u="none" strike="noStrike" dirty="0" smtClean="0">
                          <a:solidFill>
                            <a:schemeClr val="tx1"/>
                          </a:solidFill>
                          <a:latin typeface="Times New Roman"/>
                        </a:rPr>
                        <a:t>Not started</a:t>
                      </a:r>
                      <a:endParaRPr lang="en-US" sz="1400" b="0" i="0" u="none" strike="noStrike" dirty="0">
                        <a:solidFill>
                          <a:schemeClr val="tx1"/>
                        </a:solidFill>
                        <a:latin typeface="Times New Roman"/>
                      </a:endParaRPr>
                    </a:p>
                  </a:txBody>
                  <a:tcPr marL="9525" marR="9525" marT="9525" marB="0" anchor="ctr"/>
                </a:tc>
              </a:tr>
              <a:tr h="255182">
                <a:tc>
                  <a:txBody>
                    <a:bodyPr/>
                    <a:lstStyle/>
                    <a:p>
                      <a:pPr marL="0" algn="ctr" fontAlgn="ctr">
                        <a:lnSpc>
                          <a:spcPct val="100000"/>
                        </a:lnSpc>
                        <a:spcBef>
                          <a:spcPts val="0"/>
                        </a:spcBef>
                        <a:spcAft>
                          <a:spcPts val="0"/>
                        </a:spcAft>
                      </a:pPr>
                      <a:r>
                        <a:rPr lang="en-US" sz="1400" b="0" i="0" u="none" strike="noStrike" dirty="0" smtClean="0">
                          <a:solidFill>
                            <a:srgbClr val="000000"/>
                          </a:solidFill>
                          <a:latin typeface="Times New Roman"/>
                        </a:rPr>
                        <a:t>ABI-L1b-PLPT-025</a:t>
                      </a:r>
                      <a:endParaRPr lang="en-US" sz="1400" b="0" i="0" u="none" strike="noStrike" dirty="0">
                        <a:solidFill>
                          <a:srgbClr val="000000"/>
                        </a:solidFill>
                        <a:latin typeface="Times New Roman"/>
                      </a:endParaRPr>
                    </a:p>
                  </a:txBody>
                  <a:tcPr marL="9525" marR="9525" marT="9525" marB="0" anchor="ctr"/>
                </a:tc>
                <a:tc>
                  <a:txBody>
                    <a:bodyPr/>
                    <a:lstStyle/>
                    <a:p>
                      <a:pPr marL="0" algn="ctr" fontAlgn="ctr">
                        <a:lnSpc>
                          <a:spcPct val="100000"/>
                        </a:lnSpc>
                        <a:spcBef>
                          <a:spcPts val="0"/>
                        </a:spcBef>
                        <a:spcAft>
                          <a:spcPts val="0"/>
                        </a:spcAft>
                      </a:pPr>
                      <a:r>
                        <a:rPr lang="en-US" sz="1400" b="0" i="0" u="none" strike="noStrike" dirty="0" smtClean="0">
                          <a:solidFill>
                            <a:schemeClr val="tx1"/>
                          </a:solidFill>
                          <a:latin typeface="Times New Roman"/>
                        </a:rPr>
                        <a:t>Linearity</a:t>
                      </a:r>
                      <a:endParaRPr lang="en-US" sz="1400" b="0" i="0" u="none" strike="noStrike" dirty="0">
                        <a:solidFill>
                          <a:schemeClr val="tx1"/>
                        </a:solidFill>
                        <a:latin typeface="Times New Roman"/>
                      </a:endParaRPr>
                    </a:p>
                  </a:txBody>
                  <a:tcPr marL="9525" marR="9525" marT="9525" marB="0" anchor="ctr"/>
                </a:tc>
                <a:tc>
                  <a:txBody>
                    <a:bodyPr/>
                    <a:lstStyle/>
                    <a:p>
                      <a:pPr marL="0" algn="ctr" fontAlgn="ctr">
                        <a:lnSpc>
                          <a:spcPct val="100000"/>
                        </a:lnSpc>
                        <a:spcBef>
                          <a:spcPts val="0"/>
                        </a:spcBef>
                        <a:spcAft>
                          <a:spcPts val="0"/>
                        </a:spcAft>
                      </a:pPr>
                      <a:r>
                        <a:rPr lang="en-US" sz="1400" b="0" i="0" u="none" strike="noStrike" dirty="0" smtClean="0">
                          <a:solidFill>
                            <a:schemeClr val="tx1"/>
                          </a:solidFill>
                          <a:latin typeface="Times New Roman"/>
                        </a:rPr>
                        <a:t>Not started</a:t>
                      </a:r>
                      <a:endParaRPr lang="en-US" sz="1400" b="0" i="0" u="none" strike="noStrike" dirty="0">
                        <a:solidFill>
                          <a:schemeClr val="tx1"/>
                        </a:solidFill>
                        <a:latin typeface="Times New Roman"/>
                      </a:endParaRPr>
                    </a:p>
                  </a:txBody>
                  <a:tcPr marL="9525" marR="9525" marT="9525" marB="0" anchor="ctr"/>
                </a:tc>
              </a:tr>
              <a:tr h="255182">
                <a:tc>
                  <a:txBody>
                    <a:bodyPr/>
                    <a:lstStyle/>
                    <a:p>
                      <a:pPr marL="0" algn="ctr" fontAlgn="ctr">
                        <a:lnSpc>
                          <a:spcPct val="100000"/>
                        </a:lnSpc>
                        <a:spcBef>
                          <a:spcPts val="0"/>
                        </a:spcBef>
                        <a:spcAft>
                          <a:spcPts val="0"/>
                        </a:spcAft>
                      </a:pPr>
                      <a:r>
                        <a:rPr lang="en-US" sz="1400" b="0" i="0" u="none" strike="noStrike" dirty="0" smtClean="0">
                          <a:solidFill>
                            <a:srgbClr val="000000"/>
                          </a:solidFill>
                          <a:latin typeface="Times New Roman"/>
                        </a:rPr>
                        <a:t>ABI-L1b-PLPT-026</a:t>
                      </a:r>
                      <a:endParaRPr lang="en-US" sz="1400" b="0" i="0" u="none" strike="noStrike" dirty="0">
                        <a:solidFill>
                          <a:srgbClr val="000000"/>
                        </a:solidFill>
                        <a:latin typeface="Times New Roman"/>
                      </a:endParaRPr>
                    </a:p>
                  </a:txBody>
                  <a:tcPr marL="9525" marR="9525" marT="9525" marB="0" anchor="ctr"/>
                </a:tc>
                <a:tc>
                  <a:txBody>
                    <a:bodyPr/>
                    <a:lstStyle/>
                    <a:p>
                      <a:pPr marL="0" algn="ctr" fontAlgn="ctr">
                        <a:lnSpc>
                          <a:spcPct val="100000"/>
                        </a:lnSpc>
                        <a:spcBef>
                          <a:spcPts val="0"/>
                        </a:spcBef>
                        <a:spcAft>
                          <a:spcPts val="0"/>
                        </a:spcAft>
                      </a:pPr>
                      <a:r>
                        <a:rPr lang="en-US" sz="1400" b="0" i="0" u="none" strike="noStrike" dirty="0" smtClean="0">
                          <a:solidFill>
                            <a:schemeClr val="tx1"/>
                          </a:solidFill>
                          <a:latin typeface="Times New Roman"/>
                        </a:rPr>
                        <a:t>Ghosting</a:t>
                      </a:r>
                      <a:endParaRPr lang="en-US" sz="1400" b="0" i="0" u="none" strike="noStrike" dirty="0">
                        <a:solidFill>
                          <a:schemeClr val="tx1"/>
                        </a:solidFill>
                        <a:latin typeface="Times New Roman"/>
                      </a:endParaRPr>
                    </a:p>
                  </a:txBody>
                  <a:tcPr marL="9525" marR="9525" marT="9525" marB="0" anchor="ctr"/>
                </a:tc>
                <a:tc>
                  <a:txBody>
                    <a:bodyPr/>
                    <a:lstStyle/>
                    <a:p>
                      <a:pPr marL="0" algn="ctr" fontAlgn="ctr">
                        <a:lnSpc>
                          <a:spcPct val="100000"/>
                        </a:lnSpc>
                        <a:spcBef>
                          <a:spcPts val="0"/>
                        </a:spcBef>
                        <a:spcAft>
                          <a:spcPts val="0"/>
                        </a:spcAft>
                      </a:pPr>
                      <a:r>
                        <a:rPr lang="en-US" sz="1400" b="0" i="0" u="none" strike="noStrike" dirty="0" smtClean="0">
                          <a:solidFill>
                            <a:schemeClr val="tx1"/>
                          </a:solidFill>
                          <a:latin typeface="Times New Roman"/>
                        </a:rPr>
                        <a:t>Data Collected</a:t>
                      </a:r>
                      <a:endParaRPr lang="en-US" sz="1400" b="0" i="0" u="none" strike="noStrike" dirty="0">
                        <a:solidFill>
                          <a:schemeClr val="tx1"/>
                        </a:solidFill>
                        <a:latin typeface="Times New Roman"/>
                      </a:endParaRPr>
                    </a:p>
                  </a:txBody>
                  <a:tcPr marL="9525" marR="9525" marT="9525" marB="0" anchor="ctr"/>
                </a:tc>
              </a:tr>
              <a:tr h="255182">
                <a:tc>
                  <a:txBody>
                    <a:bodyPr/>
                    <a:lstStyle/>
                    <a:p>
                      <a:pPr marL="0" algn="ctr" fontAlgn="ctr">
                        <a:lnSpc>
                          <a:spcPct val="100000"/>
                        </a:lnSpc>
                        <a:spcBef>
                          <a:spcPts val="0"/>
                        </a:spcBef>
                        <a:spcAft>
                          <a:spcPts val="0"/>
                        </a:spcAft>
                      </a:pPr>
                      <a:r>
                        <a:rPr lang="en-US" sz="1400" b="0" i="0" u="none" strike="noStrike" dirty="0" smtClean="0">
                          <a:solidFill>
                            <a:srgbClr val="000000"/>
                          </a:solidFill>
                          <a:latin typeface="Times New Roman"/>
                        </a:rPr>
                        <a:t>ABI-L1b-PLPT-027</a:t>
                      </a:r>
                      <a:endParaRPr lang="en-US" sz="1400" b="0" i="0" u="none" strike="noStrike" dirty="0">
                        <a:solidFill>
                          <a:srgbClr val="000000"/>
                        </a:solidFill>
                        <a:latin typeface="Times New Roman"/>
                      </a:endParaRPr>
                    </a:p>
                  </a:txBody>
                  <a:tcPr marL="9525" marR="9525" marT="9525" marB="0" anchor="ctr"/>
                </a:tc>
                <a:tc>
                  <a:txBody>
                    <a:bodyPr/>
                    <a:lstStyle/>
                    <a:p>
                      <a:pPr marL="0" algn="ctr" fontAlgn="ctr">
                        <a:lnSpc>
                          <a:spcPct val="100000"/>
                        </a:lnSpc>
                        <a:spcBef>
                          <a:spcPts val="0"/>
                        </a:spcBef>
                        <a:spcAft>
                          <a:spcPts val="0"/>
                        </a:spcAft>
                      </a:pPr>
                      <a:r>
                        <a:rPr lang="en-US" sz="1400" b="0" i="0" u="none" strike="noStrike" dirty="0" smtClean="0">
                          <a:solidFill>
                            <a:schemeClr val="tx1"/>
                          </a:solidFill>
                          <a:latin typeface="Times New Roman"/>
                        </a:rPr>
                        <a:t>Field Campaign – Aircraft</a:t>
                      </a:r>
                      <a:endParaRPr lang="en-US" sz="1400" b="0" i="0" u="none" strike="noStrike" dirty="0">
                        <a:solidFill>
                          <a:schemeClr val="tx1"/>
                        </a:solidFill>
                        <a:latin typeface="Times New Roman"/>
                      </a:endParaRPr>
                    </a:p>
                  </a:txBody>
                  <a:tcPr marL="9525" marR="9525" marT="9525" marB="0" anchor="ctr"/>
                </a:tc>
                <a:tc>
                  <a:txBody>
                    <a:bodyPr/>
                    <a:lstStyle/>
                    <a:p>
                      <a:pPr marL="0" algn="ctr" fontAlgn="ctr">
                        <a:lnSpc>
                          <a:spcPct val="100000"/>
                        </a:lnSpc>
                        <a:spcBef>
                          <a:spcPts val="0"/>
                        </a:spcBef>
                        <a:spcAft>
                          <a:spcPts val="0"/>
                        </a:spcAft>
                      </a:pPr>
                      <a:r>
                        <a:rPr lang="en-US" sz="1400" b="0" i="0" u="none" strike="noStrike" dirty="0" smtClean="0">
                          <a:solidFill>
                            <a:schemeClr val="tx1"/>
                          </a:solidFill>
                          <a:latin typeface="Times New Roman"/>
                        </a:rPr>
                        <a:t>Data Collected</a:t>
                      </a:r>
                      <a:endParaRPr lang="en-US" sz="1400" b="0" i="0" u="none" strike="noStrike" dirty="0">
                        <a:solidFill>
                          <a:schemeClr val="tx1"/>
                        </a:solidFill>
                        <a:latin typeface="Times New Roman"/>
                      </a:endParaRPr>
                    </a:p>
                  </a:txBody>
                  <a:tcPr marL="9525" marR="9525" marT="9525" marB="0" anchor="ctr"/>
                </a:tc>
              </a:tr>
              <a:tr h="255182">
                <a:tc>
                  <a:txBody>
                    <a:bodyPr/>
                    <a:lstStyle/>
                    <a:p>
                      <a:pPr marL="0" algn="ctr" fontAlgn="ctr">
                        <a:lnSpc>
                          <a:spcPct val="100000"/>
                        </a:lnSpc>
                        <a:spcBef>
                          <a:spcPts val="0"/>
                        </a:spcBef>
                        <a:spcAft>
                          <a:spcPts val="0"/>
                        </a:spcAft>
                      </a:pPr>
                      <a:r>
                        <a:rPr lang="en-US" sz="1400" b="0" i="0" u="none" strike="noStrike" dirty="0" smtClean="0">
                          <a:solidFill>
                            <a:srgbClr val="000000"/>
                          </a:solidFill>
                          <a:latin typeface="Times New Roman"/>
                        </a:rPr>
                        <a:t>ABI-L1b-PLPT-028</a:t>
                      </a:r>
                      <a:endParaRPr lang="en-US" sz="1400" b="0" i="0" u="none" strike="noStrike" dirty="0">
                        <a:solidFill>
                          <a:srgbClr val="000000"/>
                        </a:solidFill>
                        <a:latin typeface="Times New Roman"/>
                      </a:endParaRPr>
                    </a:p>
                  </a:txBody>
                  <a:tcPr marL="9525" marR="9525" marT="9525" marB="0" anchor="ctr"/>
                </a:tc>
                <a:tc>
                  <a:txBody>
                    <a:bodyPr/>
                    <a:lstStyle/>
                    <a:p>
                      <a:pPr marL="0" algn="ctr" fontAlgn="ctr">
                        <a:lnSpc>
                          <a:spcPct val="100000"/>
                        </a:lnSpc>
                        <a:spcBef>
                          <a:spcPts val="0"/>
                        </a:spcBef>
                        <a:spcAft>
                          <a:spcPts val="0"/>
                        </a:spcAft>
                      </a:pPr>
                      <a:r>
                        <a:rPr lang="en-US" sz="1400" b="0" i="0" u="none" strike="noStrike" dirty="0" smtClean="0">
                          <a:solidFill>
                            <a:schemeClr val="tx1"/>
                          </a:solidFill>
                          <a:latin typeface="Times New Roman"/>
                        </a:rPr>
                        <a:t>Field Campaign – Surface</a:t>
                      </a:r>
                      <a:endParaRPr lang="en-US" sz="1400" b="0" i="0" u="none" strike="noStrike" dirty="0">
                        <a:solidFill>
                          <a:schemeClr val="tx1"/>
                        </a:solidFill>
                        <a:latin typeface="Times New Roman"/>
                      </a:endParaRPr>
                    </a:p>
                  </a:txBody>
                  <a:tcPr marL="9525" marR="9525" marT="9525" marB="0" anchor="ctr"/>
                </a:tc>
                <a:tc>
                  <a:txBody>
                    <a:bodyPr/>
                    <a:lstStyle/>
                    <a:p>
                      <a:pPr marL="0" algn="ctr" fontAlgn="ctr">
                        <a:lnSpc>
                          <a:spcPct val="100000"/>
                        </a:lnSpc>
                        <a:spcBef>
                          <a:spcPts val="0"/>
                        </a:spcBef>
                        <a:spcAft>
                          <a:spcPts val="0"/>
                        </a:spcAft>
                      </a:pPr>
                      <a:r>
                        <a:rPr lang="en-US" sz="1400" b="0" i="0" u="none" strike="noStrike" dirty="0" smtClean="0">
                          <a:solidFill>
                            <a:schemeClr val="tx1"/>
                          </a:solidFill>
                          <a:latin typeface="Times New Roman"/>
                        </a:rPr>
                        <a:t>Data Collected</a:t>
                      </a:r>
                      <a:endParaRPr lang="en-US" sz="1400" b="0" i="0" u="none" strike="noStrike" dirty="0">
                        <a:solidFill>
                          <a:schemeClr val="tx1"/>
                        </a:solidFill>
                        <a:latin typeface="Times New Roman"/>
                      </a:endParaRPr>
                    </a:p>
                  </a:txBody>
                  <a:tcPr marL="9525" marR="9525" marT="9525" marB="0" anchor="ctr"/>
                </a:tc>
              </a:tr>
              <a:tr h="255182">
                <a:tc>
                  <a:txBody>
                    <a:bodyPr/>
                    <a:lstStyle/>
                    <a:p>
                      <a:pPr marL="0" algn="ctr" fontAlgn="ctr">
                        <a:lnSpc>
                          <a:spcPct val="100000"/>
                        </a:lnSpc>
                        <a:spcBef>
                          <a:spcPts val="0"/>
                        </a:spcBef>
                        <a:spcAft>
                          <a:spcPts val="0"/>
                        </a:spcAft>
                      </a:pPr>
                      <a:r>
                        <a:rPr lang="en-US" sz="1400" b="0" i="0" u="none" strike="noStrike" dirty="0" smtClean="0">
                          <a:solidFill>
                            <a:srgbClr val="000000"/>
                          </a:solidFill>
                          <a:latin typeface="Times New Roman"/>
                        </a:rPr>
                        <a:t>ABI-L1b-PLPT-029</a:t>
                      </a:r>
                      <a:endParaRPr lang="en-US" sz="1400" b="0" i="0" u="none" strike="noStrike" dirty="0">
                        <a:solidFill>
                          <a:srgbClr val="000000"/>
                        </a:solidFill>
                        <a:latin typeface="Times New Roman"/>
                      </a:endParaRPr>
                    </a:p>
                  </a:txBody>
                  <a:tcPr marL="9525" marR="9525" marT="9525" marB="0" anchor="ctr"/>
                </a:tc>
                <a:tc>
                  <a:txBody>
                    <a:bodyPr/>
                    <a:lstStyle/>
                    <a:p>
                      <a:pPr marL="0" algn="ctr" fontAlgn="ctr">
                        <a:lnSpc>
                          <a:spcPct val="100000"/>
                        </a:lnSpc>
                        <a:spcBef>
                          <a:spcPts val="0"/>
                        </a:spcBef>
                        <a:spcAft>
                          <a:spcPts val="0"/>
                        </a:spcAft>
                      </a:pPr>
                      <a:r>
                        <a:rPr lang="en-US" sz="1400" b="0" i="0" u="none" strike="noStrike" dirty="0" smtClean="0">
                          <a:solidFill>
                            <a:schemeClr val="tx1"/>
                          </a:solidFill>
                          <a:latin typeface="Times New Roman"/>
                        </a:rPr>
                        <a:t>VNIR</a:t>
                      </a:r>
                      <a:r>
                        <a:rPr lang="en-US" sz="1400" b="0" i="0" u="none" strike="noStrike" baseline="0" dirty="0" smtClean="0">
                          <a:solidFill>
                            <a:schemeClr val="tx1"/>
                          </a:solidFill>
                          <a:latin typeface="Times New Roman"/>
                        </a:rPr>
                        <a:t> Verification – Rayleigh</a:t>
                      </a:r>
                      <a:endParaRPr lang="en-US" sz="1400" b="0" i="0" u="none" strike="noStrike" dirty="0">
                        <a:solidFill>
                          <a:schemeClr val="tx1"/>
                        </a:solidFill>
                        <a:latin typeface="Times New Roman"/>
                      </a:endParaRPr>
                    </a:p>
                  </a:txBody>
                  <a:tcPr marL="9525" marR="9525" marT="9525" marB="0" anchor="ctr"/>
                </a:tc>
                <a:tc>
                  <a:txBody>
                    <a:bodyPr/>
                    <a:lstStyle/>
                    <a:p>
                      <a:pPr marL="0" algn="ctr" fontAlgn="ctr">
                        <a:lnSpc>
                          <a:spcPct val="100000"/>
                        </a:lnSpc>
                        <a:spcBef>
                          <a:spcPts val="0"/>
                        </a:spcBef>
                        <a:spcAft>
                          <a:spcPts val="0"/>
                        </a:spcAft>
                      </a:pPr>
                      <a:r>
                        <a:rPr lang="en-US" sz="1400" b="0" i="0" u="none" strike="noStrike" dirty="0" smtClean="0">
                          <a:solidFill>
                            <a:schemeClr val="tx1"/>
                          </a:solidFill>
                          <a:latin typeface="Times New Roman"/>
                        </a:rPr>
                        <a:t>Substantial</a:t>
                      </a:r>
                      <a:r>
                        <a:rPr lang="en-US" sz="1400" b="0" i="0" u="none" strike="noStrike" baseline="0" dirty="0" smtClean="0">
                          <a:solidFill>
                            <a:schemeClr val="tx1"/>
                          </a:solidFill>
                          <a:latin typeface="Times New Roman"/>
                        </a:rPr>
                        <a:t> </a:t>
                      </a:r>
                      <a:endParaRPr lang="en-US" sz="1400" b="0" i="0" u="none" strike="noStrike" dirty="0">
                        <a:solidFill>
                          <a:schemeClr val="tx1"/>
                        </a:solidFill>
                        <a:latin typeface="Times New Roman"/>
                      </a:endParaRPr>
                    </a:p>
                  </a:txBody>
                  <a:tcPr marL="9525" marR="9525" marT="9525" marB="0" anchor="ctr"/>
                </a:tc>
              </a:tr>
              <a:tr h="255182">
                <a:tc>
                  <a:txBody>
                    <a:bodyPr/>
                    <a:lstStyle/>
                    <a:p>
                      <a:pPr marL="0" algn="ctr" fontAlgn="ctr">
                        <a:lnSpc>
                          <a:spcPct val="100000"/>
                        </a:lnSpc>
                        <a:spcBef>
                          <a:spcPts val="0"/>
                        </a:spcBef>
                        <a:spcAft>
                          <a:spcPts val="0"/>
                        </a:spcAft>
                      </a:pPr>
                      <a:r>
                        <a:rPr lang="en-US" sz="1400" b="0" i="0" u="none" strike="noStrike" dirty="0" smtClean="0">
                          <a:solidFill>
                            <a:srgbClr val="000000"/>
                          </a:solidFill>
                          <a:latin typeface="Times New Roman"/>
                        </a:rPr>
                        <a:t>ABI-L1b-PLPT-030</a:t>
                      </a:r>
                      <a:endParaRPr lang="en-US" sz="1400" b="0" i="0" u="none" strike="noStrike" dirty="0">
                        <a:solidFill>
                          <a:srgbClr val="000000"/>
                        </a:solidFill>
                        <a:latin typeface="Times New Roman"/>
                      </a:endParaRPr>
                    </a:p>
                  </a:txBody>
                  <a:tcPr marL="9525" marR="9525" marT="9525" marB="0" anchor="ctr"/>
                </a:tc>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n-US" sz="1400" b="0" i="0" u="none" strike="noStrike" dirty="0" smtClean="0">
                          <a:solidFill>
                            <a:schemeClr val="tx1"/>
                          </a:solidFill>
                          <a:latin typeface="Times New Roman"/>
                        </a:rPr>
                        <a:t>VNIR</a:t>
                      </a:r>
                      <a:r>
                        <a:rPr lang="en-US" sz="1400" b="0" i="0" u="none" strike="noStrike" baseline="0" dirty="0" smtClean="0">
                          <a:solidFill>
                            <a:schemeClr val="tx1"/>
                          </a:solidFill>
                          <a:latin typeface="Times New Roman"/>
                        </a:rPr>
                        <a:t> Verification – </a:t>
                      </a:r>
                      <a:r>
                        <a:rPr lang="en-US" sz="1400" b="0" i="0" u="none" strike="noStrike" baseline="0" dirty="0" err="1" smtClean="0">
                          <a:solidFill>
                            <a:schemeClr val="tx1"/>
                          </a:solidFill>
                          <a:latin typeface="Times New Roman"/>
                        </a:rPr>
                        <a:t>Uyuni</a:t>
                      </a:r>
                      <a:endParaRPr lang="en-US" sz="1400" b="0" i="0" u="none" strike="noStrike" dirty="0" smtClean="0">
                        <a:solidFill>
                          <a:schemeClr val="tx1"/>
                        </a:solidFill>
                        <a:latin typeface="Times New Roman"/>
                      </a:endParaRPr>
                    </a:p>
                  </a:txBody>
                  <a:tcPr marL="9525" marR="9525" marT="9525" marB="0" anchor="ctr"/>
                </a:tc>
                <a:tc>
                  <a:txBody>
                    <a:bodyPr/>
                    <a:lstStyle/>
                    <a:p>
                      <a:pPr marL="0" algn="ctr" fontAlgn="ctr">
                        <a:lnSpc>
                          <a:spcPct val="100000"/>
                        </a:lnSpc>
                        <a:spcBef>
                          <a:spcPts val="0"/>
                        </a:spcBef>
                        <a:spcAft>
                          <a:spcPts val="0"/>
                        </a:spcAft>
                      </a:pPr>
                      <a:r>
                        <a:rPr lang="en-US" sz="1400" b="0" i="0" u="none" strike="noStrike" dirty="0" smtClean="0">
                          <a:solidFill>
                            <a:schemeClr val="tx1"/>
                          </a:solidFill>
                          <a:latin typeface="Times New Roman"/>
                        </a:rPr>
                        <a:t>Substantial</a:t>
                      </a:r>
                      <a:r>
                        <a:rPr lang="en-US" sz="1400" b="0" i="0" u="none" strike="noStrike" baseline="0" dirty="0" smtClean="0">
                          <a:solidFill>
                            <a:schemeClr val="tx1"/>
                          </a:solidFill>
                          <a:latin typeface="Times New Roman"/>
                        </a:rPr>
                        <a:t> </a:t>
                      </a:r>
                      <a:endParaRPr lang="en-US" sz="1400" b="0" i="0" u="none" strike="noStrike" dirty="0">
                        <a:solidFill>
                          <a:schemeClr val="tx1"/>
                        </a:solidFill>
                        <a:latin typeface="Times New Roman"/>
                      </a:endParaRPr>
                    </a:p>
                  </a:txBody>
                  <a:tcPr marL="9525" marR="9525" marT="9525" marB="0" anchor="ctr"/>
                </a:tc>
              </a:tr>
              <a:tr h="255182">
                <a:tc>
                  <a:txBody>
                    <a:bodyPr/>
                    <a:lstStyle/>
                    <a:p>
                      <a:pPr marL="0" algn="ctr" fontAlgn="ctr">
                        <a:lnSpc>
                          <a:spcPct val="100000"/>
                        </a:lnSpc>
                        <a:spcBef>
                          <a:spcPts val="0"/>
                        </a:spcBef>
                        <a:spcAft>
                          <a:spcPts val="0"/>
                        </a:spcAft>
                      </a:pPr>
                      <a:r>
                        <a:rPr lang="en-US" sz="1400" b="0" i="0" u="none" strike="noStrike" dirty="0" smtClean="0">
                          <a:solidFill>
                            <a:srgbClr val="000000"/>
                          </a:solidFill>
                          <a:latin typeface="Times New Roman"/>
                        </a:rPr>
                        <a:t>ABI-L1b-PLPT-031</a:t>
                      </a:r>
                      <a:endParaRPr lang="en-US" sz="1400" b="0" i="0" u="none" strike="noStrike" dirty="0">
                        <a:solidFill>
                          <a:srgbClr val="000000"/>
                        </a:solidFill>
                        <a:latin typeface="Times New Roman"/>
                      </a:endParaRPr>
                    </a:p>
                  </a:txBody>
                  <a:tcPr marL="9525" marR="9525" marT="9525" marB="0" anchor="ctr"/>
                </a:tc>
                <a:tc>
                  <a:txBody>
                    <a:bodyPr/>
                    <a:lstStyle/>
                    <a:p>
                      <a:pPr marL="0" algn="ctr" fontAlgn="ctr">
                        <a:lnSpc>
                          <a:spcPct val="100000"/>
                        </a:lnSpc>
                        <a:spcBef>
                          <a:spcPts val="0"/>
                        </a:spcBef>
                        <a:spcAft>
                          <a:spcPts val="0"/>
                        </a:spcAft>
                      </a:pPr>
                      <a:r>
                        <a:rPr lang="en-US" sz="1400" b="0" i="0" u="none" strike="noStrike" dirty="0" smtClean="0">
                          <a:solidFill>
                            <a:schemeClr val="tx1"/>
                          </a:solidFill>
                          <a:latin typeface="Times New Roman"/>
                        </a:rPr>
                        <a:t>BDS</a:t>
                      </a:r>
                      <a:endParaRPr lang="en-US" sz="1400" b="0" i="0" u="none" strike="noStrike" dirty="0">
                        <a:solidFill>
                          <a:schemeClr val="tx1"/>
                        </a:solidFill>
                        <a:latin typeface="Times New Roman"/>
                      </a:endParaRPr>
                    </a:p>
                  </a:txBody>
                  <a:tcPr marL="9525" marR="9525" marT="9525" marB="0" anchor="ctr"/>
                </a:tc>
                <a:tc>
                  <a:txBody>
                    <a:bodyPr/>
                    <a:lstStyle/>
                    <a:p>
                      <a:pPr marL="0" algn="ctr" fontAlgn="ctr">
                        <a:lnSpc>
                          <a:spcPct val="100000"/>
                        </a:lnSpc>
                        <a:spcBef>
                          <a:spcPts val="0"/>
                        </a:spcBef>
                        <a:spcAft>
                          <a:spcPts val="0"/>
                        </a:spcAft>
                      </a:pPr>
                      <a:r>
                        <a:rPr lang="en-US" sz="1400" b="0" i="0" u="none" strike="noStrike" dirty="0" smtClean="0">
                          <a:solidFill>
                            <a:schemeClr val="tx1"/>
                          </a:solidFill>
                          <a:latin typeface="Times New Roman"/>
                        </a:rPr>
                        <a:t>Data Collected</a:t>
                      </a:r>
                      <a:endParaRPr lang="en-US" sz="1400" b="0" i="0" u="none" strike="noStrike" dirty="0">
                        <a:solidFill>
                          <a:schemeClr val="tx1"/>
                        </a:solidFill>
                        <a:latin typeface="Times New Roman"/>
                      </a:endParaRPr>
                    </a:p>
                  </a:txBody>
                  <a:tcPr marL="9525" marR="9525" marT="9525" marB="0" anchor="ctr"/>
                </a:tc>
              </a:tr>
              <a:tr h="255182">
                <a:tc>
                  <a:txBody>
                    <a:bodyPr/>
                    <a:lstStyle/>
                    <a:p>
                      <a:pPr marL="0" algn="ctr" fontAlgn="ctr">
                        <a:lnSpc>
                          <a:spcPct val="100000"/>
                        </a:lnSpc>
                        <a:spcBef>
                          <a:spcPts val="0"/>
                        </a:spcBef>
                        <a:spcAft>
                          <a:spcPts val="0"/>
                        </a:spcAft>
                      </a:pPr>
                      <a:r>
                        <a:rPr lang="en-US" sz="1400" b="0" i="0" u="none" strike="noStrike" dirty="0" smtClean="0">
                          <a:solidFill>
                            <a:srgbClr val="000000"/>
                          </a:solidFill>
                          <a:latin typeface="Times New Roman"/>
                        </a:rPr>
                        <a:t>ABI-L1b-PLPT-032</a:t>
                      </a:r>
                      <a:endParaRPr lang="en-US" sz="1400" b="0" i="0" u="none" strike="noStrike" dirty="0">
                        <a:solidFill>
                          <a:srgbClr val="000000"/>
                        </a:solidFill>
                        <a:latin typeface="Times New Roman"/>
                      </a:endParaRPr>
                    </a:p>
                  </a:txBody>
                  <a:tcPr marL="9525" marR="9525" marT="9525" marB="0" anchor="ctr"/>
                </a:tc>
                <a:tc>
                  <a:txBody>
                    <a:bodyPr/>
                    <a:lstStyle/>
                    <a:p>
                      <a:pPr marL="0" algn="ctr" fontAlgn="ctr">
                        <a:lnSpc>
                          <a:spcPct val="100000"/>
                        </a:lnSpc>
                        <a:spcBef>
                          <a:spcPts val="0"/>
                        </a:spcBef>
                        <a:spcAft>
                          <a:spcPts val="0"/>
                        </a:spcAft>
                      </a:pPr>
                      <a:r>
                        <a:rPr lang="en-US" sz="1400" b="0" i="0" u="none" strike="noStrike" dirty="0" smtClean="0">
                          <a:solidFill>
                            <a:schemeClr val="tx1"/>
                          </a:solidFill>
                          <a:latin typeface="Times New Roman"/>
                        </a:rPr>
                        <a:t>VNIR SNR &amp; Dynamic Range</a:t>
                      </a:r>
                      <a:endParaRPr lang="en-US" sz="1400" b="0" i="0" u="none" strike="noStrike" dirty="0">
                        <a:solidFill>
                          <a:schemeClr val="tx1"/>
                        </a:solidFill>
                        <a:latin typeface="Times New Roman"/>
                      </a:endParaRPr>
                    </a:p>
                  </a:txBody>
                  <a:tcPr marL="9525" marR="9525" marT="9525" marB="0" anchor="ctr"/>
                </a:tc>
                <a:tc>
                  <a:txBody>
                    <a:bodyPr/>
                    <a:lstStyle/>
                    <a:p>
                      <a:pPr marL="0" algn="ctr" fontAlgn="ctr">
                        <a:lnSpc>
                          <a:spcPct val="100000"/>
                        </a:lnSpc>
                        <a:spcBef>
                          <a:spcPts val="0"/>
                        </a:spcBef>
                        <a:spcAft>
                          <a:spcPts val="0"/>
                        </a:spcAft>
                      </a:pPr>
                      <a:r>
                        <a:rPr lang="en-US" sz="1400" b="0" i="0" u="none" strike="noStrike" dirty="0" smtClean="0">
                          <a:solidFill>
                            <a:schemeClr val="tx1"/>
                          </a:solidFill>
                          <a:latin typeface="Times New Roman"/>
                        </a:rPr>
                        <a:t>Data Collected</a:t>
                      </a:r>
                      <a:endParaRPr lang="en-US" sz="1400" b="0" i="0" u="none" strike="noStrike" dirty="0">
                        <a:solidFill>
                          <a:schemeClr val="tx1"/>
                        </a:solidFill>
                        <a:latin typeface="Times New Roman"/>
                      </a:endParaRPr>
                    </a:p>
                  </a:txBody>
                  <a:tcPr marL="9525" marR="9525" marT="9525" marB="0" anchor="ctr"/>
                </a:tc>
              </a:tr>
              <a:tr h="255182">
                <a:tc>
                  <a:txBody>
                    <a:bodyPr/>
                    <a:lstStyle/>
                    <a:p>
                      <a:pPr marL="0" algn="ctr" fontAlgn="ctr">
                        <a:lnSpc>
                          <a:spcPct val="100000"/>
                        </a:lnSpc>
                        <a:spcBef>
                          <a:spcPts val="0"/>
                        </a:spcBef>
                        <a:spcAft>
                          <a:spcPts val="0"/>
                        </a:spcAft>
                      </a:pPr>
                      <a:r>
                        <a:rPr lang="en-US" sz="1400" b="0" i="0" u="none" strike="noStrike" dirty="0" smtClean="0">
                          <a:solidFill>
                            <a:srgbClr val="000000"/>
                          </a:solidFill>
                          <a:latin typeface="Times New Roman"/>
                        </a:rPr>
                        <a:t>ABI-L1b-PLPT-033</a:t>
                      </a:r>
                      <a:endParaRPr lang="en-US" sz="1400" b="0" i="0" u="none" strike="noStrike" dirty="0">
                        <a:solidFill>
                          <a:srgbClr val="000000"/>
                        </a:solidFill>
                        <a:latin typeface="Times New Roman"/>
                      </a:endParaRPr>
                    </a:p>
                  </a:txBody>
                  <a:tcPr marL="9525" marR="9525" marT="9525" marB="0" anchor="ctr"/>
                </a:tc>
                <a:tc>
                  <a:txBody>
                    <a:bodyPr/>
                    <a:lstStyle/>
                    <a:p>
                      <a:pPr marL="0" algn="ctr" fontAlgn="ctr">
                        <a:lnSpc>
                          <a:spcPct val="100000"/>
                        </a:lnSpc>
                        <a:spcBef>
                          <a:spcPts val="0"/>
                        </a:spcBef>
                        <a:spcAft>
                          <a:spcPts val="0"/>
                        </a:spcAft>
                      </a:pPr>
                      <a:r>
                        <a:rPr lang="en-US" sz="1400" b="0" i="0" u="none" strike="noStrike" dirty="0" smtClean="0">
                          <a:solidFill>
                            <a:schemeClr val="tx1"/>
                          </a:solidFill>
                          <a:latin typeface="Times New Roman"/>
                        </a:rPr>
                        <a:t>IR Cal Stability</a:t>
                      </a:r>
                      <a:endParaRPr lang="en-US" sz="1400" b="0" i="0" u="none" strike="noStrike" dirty="0">
                        <a:solidFill>
                          <a:schemeClr val="tx1"/>
                        </a:solidFill>
                        <a:latin typeface="Times New Roman"/>
                      </a:endParaRPr>
                    </a:p>
                  </a:txBody>
                  <a:tcPr marL="9525" marR="9525" marT="9525" marB="0" anchor="ctr"/>
                </a:tc>
                <a:tc>
                  <a:txBody>
                    <a:bodyPr/>
                    <a:lstStyle/>
                    <a:p>
                      <a:pPr marL="0" algn="ctr" fontAlgn="ctr">
                        <a:lnSpc>
                          <a:spcPct val="100000"/>
                        </a:lnSpc>
                        <a:spcBef>
                          <a:spcPts val="0"/>
                        </a:spcBef>
                        <a:spcAft>
                          <a:spcPts val="0"/>
                        </a:spcAft>
                      </a:pPr>
                      <a:r>
                        <a:rPr lang="en-US" sz="1400" b="0" i="0" u="none" strike="noStrike" dirty="0" smtClean="0">
                          <a:solidFill>
                            <a:schemeClr val="tx1"/>
                          </a:solidFill>
                          <a:latin typeface="Times New Roman"/>
                        </a:rPr>
                        <a:t>Not started</a:t>
                      </a:r>
                      <a:endParaRPr lang="en-US" sz="1400" b="0" i="0" u="none" strike="noStrike" dirty="0">
                        <a:solidFill>
                          <a:schemeClr val="tx1"/>
                        </a:solidFill>
                        <a:latin typeface="Times New Roman"/>
                      </a:endParaRPr>
                    </a:p>
                  </a:txBody>
                  <a:tcPr marL="9525" marR="9525" marT="9525" marB="0" anchor="ctr"/>
                </a:tc>
              </a:tr>
              <a:tr h="255182">
                <a:tc>
                  <a:txBody>
                    <a:bodyPr/>
                    <a:lstStyle/>
                    <a:p>
                      <a:pPr marL="0" algn="ctr" fontAlgn="t">
                        <a:lnSpc>
                          <a:spcPct val="100000"/>
                        </a:lnSpc>
                        <a:spcBef>
                          <a:spcPts val="0"/>
                        </a:spcBef>
                        <a:spcAft>
                          <a:spcPts val="0"/>
                        </a:spcAft>
                      </a:pPr>
                      <a:r>
                        <a:rPr lang="en-US" sz="1400" b="0" i="0" u="none" strike="noStrike" dirty="0" smtClean="0">
                          <a:solidFill>
                            <a:srgbClr val="000000"/>
                          </a:solidFill>
                          <a:latin typeface="Times New Roman"/>
                        </a:rPr>
                        <a:t>ABI-L1b-PLPT-034</a:t>
                      </a:r>
                      <a:endParaRPr lang="en-US" sz="1400" b="0" i="0" u="none" strike="noStrike" dirty="0">
                        <a:solidFill>
                          <a:srgbClr val="000000"/>
                        </a:solidFill>
                        <a:latin typeface="Times New Roman"/>
                      </a:endParaRPr>
                    </a:p>
                  </a:txBody>
                  <a:tcPr marL="9525" marR="9525" marT="9525" marB="0" anchor="ctr"/>
                </a:tc>
                <a:tc>
                  <a:txBody>
                    <a:bodyPr/>
                    <a:lstStyle/>
                    <a:p>
                      <a:pPr marL="0" algn="ctr" fontAlgn="t">
                        <a:lnSpc>
                          <a:spcPct val="100000"/>
                        </a:lnSpc>
                        <a:spcBef>
                          <a:spcPts val="0"/>
                        </a:spcBef>
                        <a:spcAft>
                          <a:spcPts val="0"/>
                        </a:spcAft>
                      </a:pPr>
                      <a:r>
                        <a:rPr lang="en-US" sz="1400" b="0" i="0" u="none" strike="noStrike" dirty="0" smtClean="0">
                          <a:solidFill>
                            <a:schemeClr val="tx1"/>
                          </a:solidFill>
                          <a:latin typeface="Times New Roman"/>
                        </a:rPr>
                        <a:t>MTF</a:t>
                      </a:r>
                      <a:endParaRPr lang="en-US" sz="1400" b="0" i="0" u="none" strike="noStrike" dirty="0">
                        <a:solidFill>
                          <a:schemeClr val="tx1"/>
                        </a:solidFill>
                        <a:latin typeface="Times New Roman"/>
                      </a:endParaRPr>
                    </a:p>
                  </a:txBody>
                  <a:tcPr marL="9525" marR="9525" marT="9525" marB="0" anchor="ctr"/>
                </a:tc>
                <a:tc>
                  <a:txBody>
                    <a:bodyPr/>
                    <a:lstStyle/>
                    <a:p>
                      <a:pPr marL="0" algn="ctr" fontAlgn="ctr">
                        <a:lnSpc>
                          <a:spcPct val="100000"/>
                        </a:lnSpc>
                        <a:spcBef>
                          <a:spcPts val="0"/>
                        </a:spcBef>
                        <a:spcAft>
                          <a:spcPts val="0"/>
                        </a:spcAft>
                      </a:pPr>
                      <a:r>
                        <a:rPr lang="en-US" sz="1400" b="0" i="0" u="none" strike="noStrike" dirty="0" smtClean="0">
                          <a:solidFill>
                            <a:schemeClr val="tx1"/>
                          </a:solidFill>
                          <a:latin typeface="Times New Roman"/>
                        </a:rPr>
                        <a:t>Data Collected</a:t>
                      </a:r>
                      <a:endParaRPr lang="en-US" sz="1400" b="0" i="0" u="none" strike="noStrike" dirty="0">
                        <a:solidFill>
                          <a:schemeClr val="tx1"/>
                        </a:solidFill>
                        <a:latin typeface="Times New Roman"/>
                      </a:endParaRPr>
                    </a:p>
                  </a:txBody>
                  <a:tcPr marL="9525" marR="9525" marT="9525" marB="0" anchor="ctr"/>
                </a:tc>
              </a:tr>
              <a:tr h="255182">
                <a:tc>
                  <a:txBody>
                    <a:bodyPr/>
                    <a:lstStyle/>
                    <a:p>
                      <a:pPr marL="0" algn="ctr" fontAlgn="t">
                        <a:lnSpc>
                          <a:spcPct val="100000"/>
                        </a:lnSpc>
                        <a:spcBef>
                          <a:spcPts val="0"/>
                        </a:spcBef>
                        <a:spcAft>
                          <a:spcPts val="0"/>
                        </a:spcAft>
                      </a:pPr>
                      <a:r>
                        <a:rPr lang="en-US" sz="1400" b="0" i="0" u="none" strike="noStrike" dirty="0" smtClean="0">
                          <a:solidFill>
                            <a:srgbClr val="000000"/>
                          </a:solidFill>
                          <a:latin typeface="Times New Roman"/>
                        </a:rPr>
                        <a:t>ABI-L1b-PLPT-035</a:t>
                      </a:r>
                      <a:endParaRPr lang="en-US" sz="1400" b="0" i="0" u="none" strike="noStrike" dirty="0">
                        <a:solidFill>
                          <a:srgbClr val="000000"/>
                        </a:solidFill>
                        <a:latin typeface="Times New Roman"/>
                      </a:endParaRPr>
                    </a:p>
                  </a:txBody>
                  <a:tcPr marL="9525" marR="9525" marT="9525" marB="0" anchor="ctr"/>
                </a:tc>
                <a:tc>
                  <a:txBody>
                    <a:bodyPr/>
                    <a:lstStyle/>
                    <a:p>
                      <a:pPr marL="0" algn="ctr" fontAlgn="t">
                        <a:lnSpc>
                          <a:spcPct val="100000"/>
                        </a:lnSpc>
                        <a:spcBef>
                          <a:spcPts val="0"/>
                        </a:spcBef>
                        <a:spcAft>
                          <a:spcPts val="0"/>
                        </a:spcAft>
                      </a:pPr>
                      <a:r>
                        <a:rPr lang="en-US" sz="1400" b="0" i="0" u="none" strike="noStrike" dirty="0" smtClean="0">
                          <a:solidFill>
                            <a:schemeClr val="tx1"/>
                          </a:solidFill>
                          <a:latin typeface="Times New Roman"/>
                        </a:rPr>
                        <a:t>Coherent Noise</a:t>
                      </a:r>
                      <a:endParaRPr lang="en-US" sz="1400" b="0" i="0" u="none" strike="noStrike" dirty="0">
                        <a:solidFill>
                          <a:schemeClr val="tx1"/>
                        </a:solidFill>
                        <a:latin typeface="Times New Roman"/>
                      </a:endParaRPr>
                    </a:p>
                  </a:txBody>
                  <a:tcPr marL="9525" marR="9525" marT="9525" marB="0" anchor="ctr"/>
                </a:tc>
                <a:tc>
                  <a:txBody>
                    <a:bodyPr/>
                    <a:lstStyle/>
                    <a:p>
                      <a:pPr marL="0" algn="ctr" fontAlgn="ctr">
                        <a:lnSpc>
                          <a:spcPct val="100000"/>
                        </a:lnSpc>
                        <a:spcBef>
                          <a:spcPts val="0"/>
                        </a:spcBef>
                        <a:spcAft>
                          <a:spcPts val="0"/>
                        </a:spcAft>
                      </a:pPr>
                      <a:r>
                        <a:rPr lang="en-US" sz="1400" b="0" i="0" u="none" strike="noStrike" dirty="0" smtClean="0">
                          <a:solidFill>
                            <a:schemeClr val="tx1"/>
                          </a:solidFill>
                          <a:latin typeface="Times New Roman"/>
                        </a:rPr>
                        <a:t>Not started</a:t>
                      </a:r>
                      <a:endParaRPr lang="en-US" sz="1400" b="0" i="0" u="none" strike="noStrike" dirty="0">
                        <a:solidFill>
                          <a:schemeClr val="tx1"/>
                        </a:solidFill>
                        <a:latin typeface="Times New Roman"/>
                      </a:endParaRPr>
                    </a:p>
                  </a:txBody>
                  <a:tcPr marL="9525" marR="9525" marT="9525" marB="0" anchor="ctr"/>
                </a:tc>
              </a:tr>
              <a:tr h="255182">
                <a:tc>
                  <a:txBody>
                    <a:bodyPr/>
                    <a:lstStyle/>
                    <a:p>
                      <a:pPr marL="0" algn="ctr" fontAlgn="t">
                        <a:lnSpc>
                          <a:spcPct val="100000"/>
                        </a:lnSpc>
                        <a:spcBef>
                          <a:spcPts val="0"/>
                        </a:spcBef>
                        <a:spcAft>
                          <a:spcPts val="0"/>
                        </a:spcAft>
                      </a:pPr>
                      <a:r>
                        <a:rPr lang="en-US" sz="1400" b="0" i="0" u="none" strike="noStrike" dirty="0" smtClean="0">
                          <a:solidFill>
                            <a:srgbClr val="000000"/>
                          </a:solidFill>
                          <a:latin typeface="Times New Roman"/>
                        </a:rPr>
                        <a:t>ABI-L1b-PLPT-036</a:t>
                      </a:r>
                      <a:endParaRPr lang="en-US" sz="1400" b="0" i="0" u="none" strike="noStrike" dirty="0">
                        <a:solidFill>
                          <a:srgbClr val="000000"/>
                        </a:solidFill>
                        <a:latin typeface="Times New Roman"/>
                      </a:endParaRPr>
                    </a:p>
                  </a:txBody>
                  <a:tcPr marL="9525" marR="9525" marT="9525" marB="0" anchor="ctr"/>
                </a:tc>
                <a:tc>
                  <a:txBody>
                    <a:bodyPr/>
                    <a:lstStyle/>
                    <a:p>
                      <a:pPr marL="0" marR="0" indent="0" algn="ctr" defTabSz="457200" rtl="0" eaLnBrk="1" fontAlgn="t" latinLnBrk="0" hangingPunct="1">
                        <a:lnSpc>
                          <a:spcPct val="100000"/>
                        </a:lnSpc>
                        <a:spcBef>
                          <a:spcPts val="0"/>
                        </a:spcBef>
                        <a:spcAft>
                          <a:spcPts val="0"/>
                        </a:spcAft>
                        <a:buClrTx/>
                        <a:buSzTx/>
                        <a:buFontTx/>
                        <a:buNone/>
                        <a:tabLst/>
                        <a:defRPr/>
                      </a:pPr>
                      <a:r>
                        <a:rPr lang="en-US" sz="1400" b="0" i="0" u="none" strike="noStrike" dirty="0" smtClean="0">
                          <a:solidFill>
                            <a:schemeClr val="tx1"/>
                          </a:solidFill>
                          <a:latin typeface="Times New Roman"/>
                        </a:rPr>
                        <a:t>IR SNR &amp; Dynamic Range</a:t>
                      </a:r>
                    </a:p>
                  </a:txBody>
                  <a:tcPr marL="9525" marR="9525" marT="9525" marB="0" anchor="ctr"/>
                </a:tc>
                <a:tc>
                  <a:txBody>
                    <a:bodyPr/>
                    <a:lstStyle/>
                    <a:p>
                      <a:pPr marL="0" algn="ctr" fontAlgn="ctr">
                        <a:lnSpc>
                          <a:spcPct val="100000"/>
                        </a:lnSpc>
                        <a:spcBef>
                          <a:spcPts val="0"/>
                        </a:spcBef>
                        <a:spcAft>
                          <a:spcPts val="0"/>
                        </a:spcAft>
                      </a:pPr>
                      <a:r>
                        <a:rPr lang="en-US" sz="1400" b="0" i="0" u="none" strike="noStrike" dirty="0" smtClean="0">
                          <a:solidFill>
                            <a:schemeClr val="tx1"/>
                          </a:solidFill>
                          <a:latin typeface="Times New Roman"/>
                        </a:rPr>
                        <a:t>Data Collected</a:t>
                      </a:r>
                      <a:endParaRPr lang="en-US" sz="1400" b="0" i="0" u="none" strike="noStrike" dirty="0">
                        <a:solidFill>
                          <a:schemeClr val="tx1"/>
                        </a:solidFill>
                        <a:latin typeface="Times New Roman"/>
                      </a:endParaRP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GOES-16 ABI and S-HIS Comparison </a:t>
            </a:r>
            <a:br>
              <a:rPr lang="en-US" sz="2800" dirty="0" smtClean="0"/>
            </a:br>
            <a:r>
              <a:rPr lang="en-US" sz="2800" dirty="0" smtClean="0"/>
              <a:t>Field Campaign, Mar 28, 2017</a:t>
            </a:r>
            <a:endParaRPr lang="en-US" sz="2800" dirty="0"/>
          </a:p>
        </p:txBody>
      </p:sp>
      <p:pic>
        <p:nvPicPr>
          <p:cNvPr id="1026" name="Picture 2" descr="C:\Users\XShao\Documents\NOAA\GOES-R\Field Campaign\0328_ana\B7-16SRF.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777" y="1962150"/>
            <a:ext cx="4495801" cy="337185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a:xfrm flipH="1">
            <a:off x="2700391" y="4368797"/>
            <a:ext cx="76200" cy="457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438400" y="3657600"/>
            <a:ext cx="1392577" cy="830997"/>
          </a:xfrm>
          <a:prstGeom prst="rect">
            <a:avLst/>
          </a:prstGeom>
          <a:noFill/>
        </p:spPr>
        <p:txBody>
          <a:bodyPr wrap="square" rtlCol="0">
            <a:spAutoFit/>
          </a:bodyPr>
          <a:lstStyle/>
          <a:p>
            <a:r>
              <a:rPr lang="en-US" altLang="zh-CN" sz="1600" dirty="0" smtClean="0"/>
              <a:t>Normalized </a:t>
            </a:r>
          </a:p>
          <a:p>
            <a:r>
              <a:rPr lang="en-US" altLang="zh-CN" sz="1600" dirty="0" smtClean="0"/>
              <a:t>S-HIS Radiance</a:t>
            </a:r>
            <a:endParaRPr lang="en-US" sz="1600" dirty="0"/>
          </a:p>
        </p:txBody>
      </p:sp>
      <p:pic>
        <p:nvPicPr>
          <p:cNvPr id="1027" name="Picture 3" descr="C:\Users\XShao\Documents\NOAA\GOES-R\Field Campaign\0328_ana\B1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1295400"/>
            <a:ext cx="4174067" cy="31305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30233" y="4113202"/>
            <a:ext cx="365760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5943600" y="1490246"/>
            <a:ext cx="2062616" cy="338554"/>
          </a:xfrm>
          <a:prstGeom prst="rect">
            <a:avLst/>
          </a:prstGeom>
          <a:noFill/>
        </p:spPr>
        <p:txBody>
          <a:bodyPr wrap="none" rtlCol="0">
            <a:spAutoFit/>
          </a:bodyPr>
          <a:lstStyle/>
          <a:p>
            <a:r>
              <a:rPr lang="en-US" sz="1600" dirty="0" smtClean="0"/>
              <a:t>ABI B14 L1-Beta MESO</a:t>
            </a:r>
            <a:endParaRPr lang="en-US" sz="1600" dirty="0"/>
          </a:p>
        </p:txBody>
      </p:sp>
      <p:cxnSp>
        <p:nvCxnSpPr>
          <p:cNvPr id="9" name="Straight Arrow Connector 8"/>
          <p:cNvCxnSpPr>
            <a:stCxn id="10" idx="0"/>
          </p:cNvCxnSpPr>
          <p:nvPr/>
        </p:nvCxnSpPr>
        <p:spPr>
          <a:xfrm flipV="1">
            <a:off x="3963141" y="5791200"/>
            <a:ext cx="1447059" cy="762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200400" y="5867400"/>
            <a:ext cx="1525482" cy="369332"/>
          </a:xfrm>
          <a:prstGeom prst="rect">
            <a:avLst/>
          </a:prstGeom>
          <a:noFill/>
        </p:spPr>
        <p:txBody>
          <a:bodyPr wrap="none" rtlCol="0">
            <a:spAutoFit/>
          </a:bodyPr>
          <a:lstStyle/>
          <a:p>
            <a:r>
              <a:rPr lang="en-US" dirty="0" smtClean="0">
                <a:solidFill>
                  <a:schemeClr val="bg1"/>
                </a:solidFill>
              </a:rPr>
              <a:t>ER2 Trajectory</a:t>
            </a:r>
            <a:endParaRPr lang="en-US" dirty="0">
              <a:solidFill>
                <a:schemeClr val="bg1"/>
              </a:solidFill>
            </a:endParaRPr>
          </a:p>
        </p:txBody>
      </p:sp>
      <p:sp>
        <p:nvSpPr>
          <p:cNvPr id="12" name="TextBox 11"/>
          <p:cNvSpPr txBox="1"/>
          <p:nvPr/>
        </p:nvSpPr>
        <p:spPr>
          <a:xfrm>
            <a:off x="609600" y="5486400"/>
            <a:ext cx="1582484" cy="369332"/>
          </a:xfrm>
          <a:prstGeom prst="rect">
            <a:avLst/>
          </a:prstGeom>
          <a:noFill/>
        </p:spPr>
        <p:txBody>
          <a:bodyPr wrap="none" rtlCol="0">
            <a:spAutoFit/>
          </a:bodyPr>
          <a:lstStyle/>
          <a:p>
            <a:pPr>
              <a:buFont typeface="Arial" pitchFamily="34" charset="0"/>
              <a:buChar char="•"/>
            </a:pPr>
            <a:r>
              <a:rPr lang="en-US" dirty="0" smtClean="0">
                <a:solidFill>
                  <a:schemeClr val="bg1"/>
                </a:solidFill>
              </a:rPr>
              <a:t> ABI Mode 25 </a:t>
            </a:r>
            <a:endParaRPr lang="en-US" dirty="0">
              <a:solidFill>
                <a:schemeClr val="bg1"/>
              </a:solidFill>
            </a:endParaRPr>
          </a:p>
        </p:txBody>
      </p:sp>
      <p:sp>
        <p:nvSpPr>
          <p:cNvPr id="13" name="TextBox 12"/>
          <p:cNvSpPr txBox="1"/>
          <p:nvPr/>
        </p:nvSpPr>
        <p:spPr>
          <a:xfrm>
            <a:off x="1676400" y="5029200"/>
            <a:ext cx="1451359" cy="369332"/>
          </a:xfrm>
          <a:prstGeom prst="rect">
            <a:avLst/>
          </a:prstGeom>
          <a:noFill/>
        </p:spPr>
        <p:txBody>
          <a:bodyPr wrap="none" rtlCol="0">
            <a:spAutoFit/>
          </a:bodyPr>
          <a:lstStyle/>
          <a:p>
            <a:r>
              <a:rPr lang="en-US" dirty="0" err="1" smtClean="0"/>
              <a:t>Wavenumber</a:t>
            </a:r>
            <a:endParaRPr lang="en-US" dirty="0"/>
          </a:p>
        </p:txBody>
      </p:sp>
      <p:sp>
        <p:nvSpPr>
          <p:cNvPr id="14" name="TextBox 13"/>
          <p:cNvSpPr txBox="1"/>
          <p:nvPr/>
        </p:nvSpPr>
        <p:spPr>
          <a:xfrm rot="16200000">
            <a:off x="-816244" y="3330844"/>
            <a:ext cx="2549865" cy="307777"/>
          </a:xfrm>
          <a:prstGeom prst="rect">
            <a:avLst/>
          </a:prstGeom>
          <a:noFill/>
        </p:spPr>
        <p:txBody>
          <a:bodyPr wrap="none" rtlCol="0">
            <a:spAutoFit/>
          </a:bodyPr>
          <a:lstStyle/>
          <a:p>
            <a:r>
              <a:rPr lang="en-US" sz="1400" dirty="0" smtClean="0"/>
              <a:t>ABI SRF &amp; Normalized S-HIS Rad.</a:t>
            </a:r>
            <a:endParaRPr lang="en-US" sz="1400" dirty="0"/>
          </a:p>
        </p:txBody>
      </p:sp>
      <p:cxnSp>
        <p:nvCxnSpPr>
          <p:cNvPr id="15" name="Straight Arrow Connector 14"/>
          <p:cNvCxnSpPr/>
          <p:nvPr/>
        </p:nvCxnSpPr>
        <p:spPr>
          <a:xfrm>
            <a:off x="4876800" y="2544566"/>
            <a:ext cx="1676400" cy="4623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267200" y="2133600"/>
            <a:ext cx="1143000" cy="523220"/>
          </a:xfrm>
          <a:prstGeom prst="rect">
            <a:avLst/>
          </a:prstGeom>
          <a:noFill/>
        </p:spPr>
        <p:txBody>
          <a:bodyPr wrap="square" rtlCol="0">
            <a:spAutoFit/>
          </a:bodyPr>
          <a:lstStyle/>
          <a:p>
            <a:r>
              <a:rPr lang="en-US" sz="1400" dirty="0" smtClean="0"/>
              <a:t>ER2 Trajectory</a:t>
            </a:r>
            <a:endParaRPr lang="en-US" sz="1400" dirty="0"/>
          </a:p>
        </p:txBody>
      </p:sp>
    </p:spTree>
    <p:extLst>
      <p:ext uri="{BB962C8B-B14F-4D97-AF65-F5344CB8AC3E}">
        <p14:creationId xmlns:p14="http://schemas.microsoft.com/office/powerpoint/2010/main" val="141023457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GOES-16 ABI and S-HIS Comparison f</a:t>
            </a:r>
            <a:r>
              <a:rPr lang="en-US" altLang="zh-CN" sz="2800" dirty="0" smtClean="0"/>
              <a:t>or CH14 Matching </a:t>
            </a:r>
            <a:r>
              <a:rPr lang="en-US" sz="2800" dirty="0" smtClean="0"/>
              <a:t>during Field Campaign on Mar. 28, 2017</a:t>
            </a:r>
            <a:endParaRPr lang="en-US" sz="2800" dirty="0"/>
          </a:p>
        </p:txBody>
      </p:sp>
      <p:pic>
        <p:nvPicPr>
          <p:cNvPr id="2051" name="Picture 3" descr="C:\Users\XShao\Documents\NOAA\GOES-R\Field Campaign\0328_ana\B14_ABI_SHI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10200" y="1066800"/>
            <a:ext cx="3505200" cy="26289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518413" y="3493370"/>
            <a:ext cx="649537" cy="369332"/>
          </a:xfrm>
          <a:prstGeom prst="rect">
            <a:avLst/>
          </a:prstGeom>
          <a:noFill/>
        </p:spPr>
        <p:txBody>
          <a:bodyPr wrap="none" rtlCol="0">
            <a:spAutoFit/>
          </a:bodyPr>
          <a:lstStyle/>
          <a:p>
            <a:r>
              <a:rPr lang="en-US" dirty="0" smtClean="0"/>
              <a:t>Time</a:t>
            </a:r>
            <a:endParaRPr lang="en-US" dirty="0"/>
          </a:p>
        </p:txBody>
      </p:sp>
      <p:sp>
        <p:nvSpPr>
          <p:cNvPr id="5" name="TextBox 4"/>
          <p:cNvSpPr txBox="1"/>
          <p:nvPr/>
        </p:nvSpPr>
        <p:spPr>
          <a:xfrm rot="16200000">
            <a:off x="4617331" y="2240669"/>
            <a:ext cx="1040670" cy="369332"/>
          </a:xfrm>
          <a:prstGeom prst="rect">
            <a:avLst/>
          </a:prstGeom>
          <a:noFill/>
        </p:spPr>
        <p:txBody>
          <a:bodyPr wrap="none" rtlCol="0">
            <a:spAutoFit/>
          </a:bodyPr>
          <a:lstStyle/>
          <a:p>
            <a:r>
              <a:rPr lang="en-US" dirty="0" smtClean="0">
                <a:solidFill>
                  <a:schemeClr val="bg1"/>
                </a:solidFill>
              </a:rPr>
              <a:t>Radiance</a:t>
            </a:r>
            <a:endParaRPr lang="en-US" dirty="0">
              <a:solidFill>
                <a:schemeClr val="bg1"/>
              </a:solidFill>
            </a:endParaRPr>
          </a:p>
        </p:txBody>
      </p:sp>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9983" y="1371600"/>
            <a:ext cx="4586817" cy="3440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28600" y="4826675"/>
            <a:ext cx="5078895" cy="2031325"/>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chemeClr val="bg1"/>
                </a:solidFill>
              </a:rPr>
              <a:t>“+” shows location of ER2 with Ch14 Radiance Difference between ABI and SHIS &lt; 1%</a:t>
            </a:r>
          </a:p>
          <a:p>
            <a:pPr marL="285750" indent="-285750">
              <a:buFont typeface="Arial" panose="020B0604020202020204" pitchFamily="34" charset="0"/>
              <a:buChar char="•"/>
            </a:pPr>
            <a:r>
              <a:rPr lang="en-US" dirty="0" smtClean="0">
                <a:solidFill>
                  <a:schemeClr val="bg1"/>
                </a:solidFill>
              </a:rPr>
              <a:t>Mostly matched over the land and ocean  with uniform scene (due to INR uncertainty in ABI since there is no INR calibration for ABI Mode 25)</a:t>
            </a:r>
          </a:p>
          <a:p>
            <a:pPr marL="285750" indent="-285750">
              <a:buFont typeface="Arial" panose="020B0604020202020204" pitchFamily="34" charset="0"/>
              <a:buChar char="•"/>
            </a:pPr>
            <a:r>
              <a:rPr lang="en-US" dirty="0" smtClean="0">
                <a:solidFill>
                  <a:schemeClr val="bg1"/>
                </a:solidFill>
              </a:rPr>
              <a:t>Large amount of matched validation points with BT difference &lt; 1K for ABI CH14 </a:t>
            </a:r>
          </a:p>
        </p:txBody>
      </p:sp>
      <p:pic>
        <p:nvPicPr>
          <p:cNvPr id="2053"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667"/>
          <a:stretch/>
        </p:blipFill>
        <p:spPr bwMode="auto">
          <a:xfrm>
            <a:off x="5155327" y="3771900"/>
            <a:ext cx="3810000" cy="2781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5638800" y="1383268"/>
            <a:ext cx="2027543" cy="369332"/>
          </a:xfrm>
          <a:prstGeom prst="rect">
            <a:avLst/>
          </a:prstGeom>
          <a:noFill/>
        </p:spPr>
        <p:txBody>
          <a:bodyPr wrap="none" rtlCol="0">
            <a:spAutoFit/>
          </a:bodyPr>
          <a:lstStyle/>
          <a:p>
            <a:r>
              <a:rPr lang="en-US" dirty="0" smtClean="0"/>
              <a:t>Overall Comparison</a:t>
            </a:r>
            <a:endParaRPr lang="en-US" dirty="0"/>
          </a:p>
        </p:txBody>
      </p:sp>
      <p:sp>
        <p:nvSpPr>
          <p:cNvPr id="8" name="TextBox 7"/>
          <p:cNvSpPr txBox="1"/>
          <p:nvPr/>
        </p:nvSpPr>
        <p:spPr>
          <a:xfrm>
            <a:off x="6553200" y="6400800"/>
            <a:ext cx="1083374" cy="369332"/>
          </a:xfrm>
          <a:prstGeom prst="rect">
            <a:avLst/>
          </a:prstGeom>
          <a:solidFill>
            <a:schemeClr val="bg1"/>
          </a:solidFill>
        </p:spPr>
        <p:txBody>
          <a:bodyPr wrap="none" rtlCol="0">
            <a:spAutoFit/>
          </a:bodyPr>
          <a:lstStyle/>
          <a:p>
            <a:r>
              <a:rPr lang="en-US" dirty="0" smtClean="0"/>
              <a:t>ABI BT (k)</a:t>
            </a:r>
            <a:endParaRPr lang="en-US" dirty="0"/>
          </a:p>
        </p:txBody>
      </p:sp>
      <p:sp>
        <p:nvSpPr>
          <p:cNvPr id="9" name="TextBox 8"/>
          <p:cNvSpPr txBox="1"/>
          <p:nvPr/>
        </p:nvSpPr>
        <p:spPr>
          <a:xfrm rot="16200000">
            <a:off x="4664222" y="4139712"/>
            <a:ext cx="1251689" cy="369332"/>
          </a:xfrm>
          <a:prstGeom prst="rect">
            <a:avLst/>
          </a:prstGeom>
          <a:solidFill>
            <a:schemeClr val="bg1"/>
          </a:solidFill>
        </p:spPr>
        <p:txBody>
          <a:bodyPr wrap="none" rtlCol="0">
            <a:spAutoFit/>
          </a:bodyPr>
          <a:lstStyle/>
          <a:p>
            <a:r>
              <a:rPr lang="en-US" dirty="0" smtClean="0"/>
              <a:t>S-HIS BT (k)</a:t>
            </a:r>
            <a:endParaRPr lang="en-US" dirty="0"/>
          </a:p>
        </p:txBody>
      </p:sp>
      <p:sp>
        <p:nvSpPr>
          <p:cNvPr id="14" name="TextBox 13"/>
          <p:cNvSpPr txBox="1"/>
          <p:nvPr/>
        </p:nvSpPr>
        <p:spPr>
          <a:xfrm rot="16200000">
            <a:off x="4470219" y="5588181"/>
            <a:ext cx="1792094" cy="369332"/>
          </a:xfrm>
          <a:prstGeom prst="rect">
            <a:avLst/>
          </a:prstGeom>
          <a:solidFill>
            <a:schemeClr val="bg1"/>
          </a:solidFill>
        </p:spPr>
        <p:txBody>
          <a:bodyPr wrap="none" rtlCol="0">
            <a:spAutoFit/>
          </a:bodyPr>
          <a:lstStyle/>
          <a:p>
            <a:r>
              <a:rPr lang="en-US" dirty="0" smtClean="0"/>
              <a:t> BT Difference (k)</a:t>
            </a:r>
            <a:endParaRPr lang="en-US" dirty="0"/>
          </a:p>
        </p:txBody>
      </p:sp>
      <p:sp>
        <p:nvSpPr>
          <p:cNvPr id="15" name="TextBox 14"/>
          <p:cNvSpPr txBox="1"/>
          <p:nvPr/>
        </p:nvSpPr>
        <p:spPr>
          <a:xfrm>
            <a:off x="6096000" y="3962400"/>
            <a:ext cx="1595501" cy="369332"/>
          </a:xfrm>
          <a:prstGeom prst="rect">
            <a:avLst/>
          </a:prstGeom>
          <a:noFill/>
        </p:spPr>
        <p:txBody>
          <a:bodyPr wrap="none" rtlCol="0">
            <a:spAutoFit/>
          </a:bodyPr>
          <a:lstStyle/>
          <a:p>
            <a:r>
              <a:rPr lang="en-US" dirty="0" smtClean="0"/>
              <a:t>With screening</a:t>
            </a:r>
            <a:endParaRPr lang="en-US" dirty="0"/>
          </a:p>
        </p:txBody>
      </p:sp>
      <p:sp>
        <p:nvSpPr>
          <p:cNvPr id="16" name="TextBox 15"/>
          <p:cNvSpPr txBox="1"/>
          <p:nvPr/>
        </p:nvSpPr>
        <p:spPr>
          <a:xfrm>
            <a:off x="6705600" y="4953000"/>
            <a:ext cx="884153" cy="307777"/>
          </a:xfrm>
          <a:prstGeom prst="rect">
            <a:avLst/>
          </a:prstGeom>
          <a:noFill/>
        </p:spPr>
        <p:txBody>
          <a:bodyPr wrap="none" rtlCol="0">
            <a:spAutoFit/>
          </a:bodyPr>
          <a:lstStyle/>
          <a:p>
            <a:r>
              <a:rPr lang="en-US" sz="1400" dirty="0" smtClean="0"/>
              <a:t>ABI BT (k)</a:t>
            </a:r>
            <a:endParaRPr lang="en-US" sz="1400" dirty="0"/>
          </a:p>
        </p:txBody>
      </p:sp>
    </p:spTree>
    <p:extLst>
      <p:ext uri="{BB962C8B-B14F-4D97-AF65-F5344CB8AC3E}">
        <p14:creationId xmlns:p14="http://schemas.microsoft.com/office/powerpoint/2010/main" val="42846650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143000"/>
          </a:xfrm>
        </p:spPr>
        <p:txBody>
          <a:bodyPr>
            <a:noAutofit/>
          </a:bodyPr>
          <a:lstStyle/>
          <a:p>
            <a:r>
              <a:rPr lang="en-US" sz="2400" dirty="0"/>
              <a:t>GOES-16 ABI and </a:t>
            </a:r>
            <a:r>
              <a:rPr lang="en-US" sz="2400" dirty="0" smtClean="0"/>
              <a:t>S-HIS </a:t>
            </a:r>
            <a:r>
              <a:rPr lang="en-US" sz="2400" dirty="0"/>
              <a:t>Comparison f</a:t>
            </a:r>
            <a:r>
              <a:rPr lang="en-US" altLang="zh-CN" sz="2400" dirty="0"/>
              <a:t>or </a:t>
            </a:r>
            <a:r>
              <a:rPr lang="en-US" altLang="zh-CN" sz="2400" dirty="0" smtClean="0"/>
              <a:t>Multi-ABI Channel Matching </a:t>
            </a:r>
            <a:r>
              <a:rPr lang="en-US" sz="2400" dirty="0" smtClean="0"/>
              <a:t>during </a:t>
            </a:r>
            <a:r>
              <a:rPr lang="en-US" sz="2400" dirty="0"/>
              <a:t>Field Campaign on Mar. 28, 2017</a:t>
            </a:r>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143000"/>
            <a:ext cx="4495800" cy="3371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183"/>
          <a:stretch/>
        </p:blipFill>
        <p:spPr bwMode="auto">
          <a:xfrm>
            <a:off x="4982593" y="1078786"/>
            <a:ext cx="4097787" cy="2914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524000" y="4419600"/>
            <a:ext cx="1844544" cy="369332"/>
          </a:xfrm>
          <a:prstGeom prst="rect">
            <a:avLst/>
          </a:prstGeom>
          <a:noFill/>
        </p:spPr>
        <p:txBody>
          <a:bodyPr wrap="none" rtlCol="0">
            <a:spAutoFit/>
          </a:bodyPr>
          <a:lstStyle/>
          <a:p>
            <a:r>
              <a:rPr lang="en-US" dirty="0" smtClean="0">
                <a:solidFill>
                  <a:schemeClr val="bg1"/>
                </a:solidFill>
              </a:rPr>
              <a:t>Multiple-Location</a:t>
            </a:r>
            <a:endParaRPr lang="en-US" dirty="0">
              <a:solidFill>
                <a:schemeClr val="bg1"/>
              </a:solidFill>
            </a:endParaRPr>
          </a:p>
        </p:txBody>
      </p:sp>
      <p:cxnSp>
        <p:nvCxnSpPr>
          <p:cNvPr id="7" name="Straight Arrow Connector 6"/>
          <p:cNvCxnSpPr/>
          <p:nvPr/>
        </p:nvCxnSpPr>
        <p:spPr>
          <a:xfrm flipV="1">
            <a:off x="1981200" y="2828925"/>
            <a:ext cx="65616" cy="166687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5400" y="3918959"/>
            <a:ext cx="3810000" cy="28628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rot="16200000">
            <a:off x="3801389" y="5089697"/>
            <a:ext cx="2608022" cy="369332"/>
          </a:xfrm>
          <a:prstGeom prst="rect">
            <a:avLst/>
          </a:prstGeom>
          <a:solidFill>
            <a:schemeClr val="bg1"/>
          </a:solidFill>
        </p:spPr>
        <p:txBody>
          <a:bodyPr wrap="none" rtlCol="0">
            <a:spAutoFit/>
          </a:bodyPr>
          <a:lstStyle/>
          <a:p>
            <a:r>
              <a:rPr lang="en-US" dirty="0" smtClean="0"/>
              <a:t>SHIS-ABI BT Difference (K)</a:t>
            </a:r>
            <a:endParaRPr lang="en-US" dirty="0"/>
          </a:p>
        </p:txBody>
      </p:sp>
      <p:sp>
        <p:nvSpPr>
          <p:cNvPr id="11" name="TextBox 10"/>
          <p:cNvSpPr txBox="1"/>
          <p:nvPr/>
        </p:nvSpPr>
        <p:spPr>
          <a:xfrm>
            <a:off x="6326004" y="6285312"/>
            <a:ext cx="1410964" cy="369332"/>
          </a:xfrm>
          <a:prstGeom prst="rect">
            <a:avLst/>
          </a:prstGeom>
          <a:noFill/>
        </p:spPr>
        <p:txBody>
          <a:bodyPr wrap="none" rtlCol="0">
            <a:spAutoFit/>
          </a:bodyPr>
          <a:lstStyle/>
          <a:p>
            <a:r>
              <a:rPr lang="en-US" dirty="0" smtClean="0"/>
              <a:t>ABI Channels</a:t>
            </a:r>
            <a:endParaRPr lang="en-US" dirty="0"/>
          </a:p>
        </p:txBody>
      </p:sp>
      <p:cxnSp>
        <p:nvCxnSpPr>
          <p:cNvPr id="13" name="Straight Arrow Connector 12"/>
          <p:cNvCxnSpPr>
            <a:stCxn id="14" idx="2"/>
          </p:cNvCxnSpPr>
          <p:nvPr/>
        </p:nvCxnSpPr>
        <p:spPr>
          <a:xfrm>
            <a:off x="4740533" y="1865531"/>
            <a:ext cx="898267" cy="420469"/>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114800" y="1219200"/>
            <a:ext cx="1251466" cy="646331"/>
          </a:xfrm>
          <a:prstGeom prst="rect">
            <a:avLst/>
          </a:prstGeom>
          <a:solidFill>
            <a:schemeClr val="bg1">
              <a:lumMod val="95000"/>
            </a:schemeClr>
          </a:solidFill>
        </p:spPr>
        <p:txBody>
          <a:bodyPr wrap="square" rtlCol="0">
            <a:spAutoFit/>
          </a:bodyPr>
          <a:lstStyle/>
          <a:p>
            <a:r>
              <a:rPr lang="en-US" dirty="0" smtClean="0">
                <a:solidFill>
                  <a:schemeClr val="accent6"/>
                </a:solidFill>
              </a:rPr>
              <a:t>S-HIS Spectrum</a:t>
            </a:r>
            <a:endParaRPr lang="en-US" dirty="0">
              <a:solidFill>
                <a:schemeClr val="accent6"/>
              </a:solidFill>
            </a:endParaRPr>
          </a:p>
        </p:txBody>
      </p:sp>
      <p:cxnSp>
        <p:nvCxnSpPr>
          <p:cNvPr id="16" name="Straight Arrow Connector 15"/>
          <p:cNvCxnSpPr/>
          <p:nvPr/>
        </p:nvCxnSpPr>
        <p:spPr>
          <a:xfrm flipV="1">
            <a:off x="2133600" y="2828926"/>
            <a:ext cx="152400" cy="166687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04800" y="4724400"/>
            <a:ext cx="4419600" cy="2031325"/>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chemeClr val="bg1"/>
                </a:solidFill>
              </a:rPr>
              <a:t>Identified six locations (white circles) along ER2 trajectory with matched ABI and SHIS radiometric performance</a:t>
            </a:r>
          </a:p>
          <a:p>
            <a:pPr marL="285750" indent="-285750">
              <a:buFont typeface="Arial" panose="020B0604020202020204" pitchFamily="34" charset="0"/>
              <a:buChar char="•"/>
            </a:pPr>
            <a:r>
              <a:rPr lang="en-US" dirty="0" smtClean="0">
                <a:solidFill>
                  <a:schemeClr val="bg1"/>
                </a:solidFill>
              </a:rPr>
              <a:t>Overall assessment: BT of ABI CH07 to CH16 between ABI and SHIS agree within 0.45K except CH12</a:t>
            </a:r>
          </a:p>
          <a:p>
            <a:pPr marL="285750" indent="-285750">
              <a:buFont typeface="Arial" panose="020B0604020202020204" pitchFamily="34" charset="0"/>
              <a:buChar char="•"/>
            </a:pPr>
            <a:r>
              <a:rPr lang="en-US" dirty="0" smtClean="0">
                <a:solidFill>
                  <a:schemeClr val="bg1"/>
                </a:solidFill>
              </a:rPr>
              <a:t>CH12 needs further validation</a:t>
            </a:r>
          </a:p>
        </p:txBody>
      </p:sp>
      <p:cxnSp>
        <p:nvCxnSpPr>
          <p:cNvPr id="22" name="Straight Arrow Connector 21"/>
          <p:cNvCxnSpPr/>
          <p:nvPr/>
        </p:nvCxnSpPr>
        <p:spPr>
          <a:xfrm flipV="1">
            <a:off x="2209800" y="2057400"/>
            <a:ext cx="914400" cy="24384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83772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Challenges</a:t>
            </a:r>
            <a:endParaRPr lang="en-US" b="1" dirty="0"/>
          </a:p>
        </p:txBody>
      </p:sp>
      <p:sp>
        <p:nvSpPr>
          <p:cNvPr id="3" name="Content Placeholder 2"/>
          <p:cNvSpPr>
            <a:spLocks noGrp="1"/>
          </p:cNvSpPr>
          <p:nvPr>
            <p:ph idx="1"/>
          </p:nvPr>
        </p:nvSpPr>
        <p:spPr>
          <a:xfrm>
            <a:off x="457200" y="1465262"/>
            <a:ext cx="8229600" cy="5011737"/>
          </a:xfrm>
        </p:spPr>
        <p:txBody>
          <a:bodyPr>
            <a:normAutofit fontScale="85000" lnSpcReduction="20000"/>
          </a:bodyPr>
          <a:lstStyle/>
          <a:p>
            <a:r>
              <a:rPr lang="en-US" dirty="0" smtClean="0"/>
              <a:t>100s times more detectors</a:t>
            </a:r>
          </a:p>
          <a:p>
            <a:r>
              <a:rPr lang="en-US" dirty="0" smtClean="0">
                <a:solidFill>
                  <a:srgbClr val="FF9900"/>
                </a:solidFill>
              </a:rPr>
              <a:t>Massive arrays of detectors</a:t>
            </a:r>
          </a:p>
          <a:p>
            <a:pPr lvl="1"/>
            <a:r>
              <a:rPr lang="en-US" dirty="0" smtClean="0"/>
              <a:t>Uniformity, striping</a:t>
            </a:r>
          </a:p>
          <a:p>
            <a:pPr lvl="1"/>
            <a:r>
              <a:rPr lang="en-US" dirty="0" smtClean="0"/>
              <a:t>Stitching</a:t>
            </a:r>
          </a:p>
          <a:p>
            <a:pPr lvl="1"/>
            <a:r>
              <a:rPr lang="en-US" dirty="0" smtClean="0"/>
              <a:t>Redundancy </a:t>
            </a:r>
          </a:p>
          <a:p>
            <a:r>
              <a:rPr lang="en-US" dirty="0" smtClean="0">
                <a:solidFill>
                  <a:srgbClr val="FF9900"/>
                </a:solidFill>
              </a:rPr>
              <a:t>Coordinate all those detectors</a:t>
            </a:r>
          </a:p>
          <a:p>
            <a:pPr lvl="1"/>
            <a:r>
              <a:rPr lang="en-US" dirty="0" smtClean="0"/>
              <a:t>New paradigm of INR, from “point-aim-shoot” to “shoot-point-process”</a:t>
            </a:r>
          </a:p>
          <a:p>
            <a:pPr lvl="1"/>
            <a:r>
              <a:rPr lang="en-US" dirty="0" smtClean="0"/>
              <a:t>Kalman filter, Re-sampling</a:t>
            </a:r>
          </a:p>
          <a:p>
            <a:r>
              <a:rPr lang="en-US" dirty="0" smtClean="0">
                <a:solidFill>
                  <a:srgbClr val="FF9900"/>
                </a:solidFill>
              </a:rPr>
              <a:t>Onboard calibration for VNIR</a:t>
            </a:r>
          </a:p>
          <a:p>
            <a:pPr lvl="1"/>
            <a:r>
              <a:rPr lang="en-US" dirty="0" smtClean="0"/>
              <a:t>Non-trivial to move to geostationary platform</a:t>
            </a:r>
          </a:p>
          <a:p>
            <a:r>
              <a:rPr lang="en-US" dirty="0" smtClean="0">
                <a:solidFill>
                  <a:srgbClr val="FFFF00"/>
                </a:solidFill>
              </a:rPr>
              <a:t>These challenges are directly related to PLAR users experience – INR, VNIR calibration, and striping.</a:t>
            </a:r>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6</a:t>
            </a:fld>
            <a:endParaRPr lang="en-US"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anim calcmode="lin" valueType="num">
                                      <p:cBhvr additive="base">
                                        <p:cTn id="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of Early </a:t>
            </a:r>
            <a:br>
              <a:rPr lang="en-US" dirty="0" smtClean="0"/>
            </a:br>
            <a:r>
              <a:rPr lang="en-US" dirty="0" smtClean="0"/>
              <a:t>Field Campaign Analysis</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S-HIS data from Field Campaign are </a:t>
            </a:r>
            <a:r>
              <a:rPr lang="en-US" dirty="0" smtClean="0"/>
              <a:t>to be used </a:t>
            </a:r>
            <a:r>
              <a:rPr lang="en-US" dirty="0" smtClean="0"/>
              <a:t>to validate the radiometric calibration of ABI IR channels.</a:t>
            </a:r>
          </a:p>
          <a:p>
            <a:r>
              <a:rPr lang="en-US" dirty="0" smtClean="0"/>
              <a:t>Preliminary analysis shows that brightness temperature differences between ABI and S-HIS for all IR bands (except for B12 at 9.6 µm) are within 0.45K.</a:t>
            </a:r>
          </a:p>
          <a:p>
            <a:pPr marL="285750" indent="-285750"/>
            <a:r>
              <a:rPr lang="en-US" dirty="0" smtClean="0"/>
              <a:t>Caveats – The following have not been accounted for:</a:t>
            </a:r>
          </a:p>
          <a:p>
            <a:pPr lvl="1"/>
            <a:r>
              <a:rPr lang="en-US" dirty="0" smtClean="0"/>
              <a:t>INR error due to the lack of </a:t>
            </a:r>
            <a:r>
              <a:rPr lang="en-US" dirty="0" err="1" smtClean="0"/>
              <a:t>Kalman</a:t>
            </a:r>
            <a:r>
              <a:rPr lang="en-US" dirty="0" smtClean="0"/>
              <a:t> Filter for special scan</a:t>
            </a:r>
          </a:p>
          <a:p>
            <a:pPr lvl="1"/>
            <a:r>
              <a:rPr lang="en-US" dirty="0" smtClean="0"/>
              <a:t>FOV difference between S-HIS and ABI</a:t>
            </a:r>
          </a:p>
          <a:p>
            <a:pPr lvl="1"/>
            <a:r>
              <a:rPr lang="en-US" dirty="0" smtClean="0"/>
              <a:t>Absorption and emission by the atmosphere above ER-2, in particular for CH12 due to stratospheric O</a:t>
            </a:r>
            <a:r>
              <a:rPr lang="en-US" baseline="-25000" dirty="0" smtClean="0"/>
              <a:t>3</a:t>
            </a:r>
            <a:r>
              <a:rPr lang="en-US" dirty="0" smtClean="0"/>
              <a:t> absorption.</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CC92CFC-D429-494E-860C-EBB75C38C3B4}" type="slidenum">
              <a:rPr lang="en-US" smtClean="0"/>
              <a:pPr/>
              <a:t>61</a:t>
            </a:fld>
            <a:endParaRPr lang="en-US"/>
          </a:p>
        </p:txBody>
      </p:sp>
      <p:sp>
        <p:nvSpPr>
          <p:cNvPr id="7" name="Title 1"/>
          <p:cNvSpPr>
            <a:spLocks noGrp="1"/>
          </p:cNvSpPr>
          <p:nvPr>
            <p:ph type="title"/>
          </p:nvPr>
        </p:nvSpPr>
        <p:spPr>
          <a:xfrm>
            <a:off x="924026" y="35697"/>
            <a:ext cx="7045692" cy="1017468"/>
          </a:xfrm>
        </p:spPr>
        <p:txBody>
          <a:bodyPr>
            <a:noAutofit/>
          </a:bodyPr>
          <a:lstStyle/>
          <a:p>
            <a:pPr lvl="0" defTabSz="914400">
              <a:spcBef>
                <a:spcPts val="0"/>
              </a:spcBef>
            </a:pPr>
            <a:r>
              <a:rPr lang="en-US" sz="2400" b="1" dirty="0" smtClean="0">
                <a:ea typeface="+mn-ea"/>
                <a:cs typeface="+mn-cs"/>
              </a:rPr>
              <a:t>GOES-16 ABI L1b </a:t>
            </a:r>
            <a:r>
              <a:rPr lang="en-US" sz="2400" b="1" dirty="0" smtClean="0">
                <a:ea typeface="+mn-ea"/>
                <a:cs typeface="+mn-cs"/>
              </a:rPr>
              <a:t>PLPT-029:  </a:t>
            </a:r>
            <a:br>
              <a:rPr lang="en-US" sz="2400" b="1" dirty="0" smtClean="0">
                <a:ea typeface="+mn-ea"/>
                <a:cs typeface="+mn-cs"/>
              </a:rPr>
            </a:br>
            <a:r>
              <a:rPr lang="en-US" sz="2400" b="1" dirty="0" smtClean="0">
                <a:ea typeface="+mn-ea"/>
                <a:cs typeface="+mn-cs"/>
              </a:rPr>
              <a:t>Rayleigh Scattering </a:t>
            </a:r>
            <a:r>
              <a:rPr lang="en-US" sz="2400" b="1" dirty="0" smtClean="0">
                <a:ea typeface="+mn-ea"/>
                <a:cs typeface="+mn-cs"/>
              </a:rPr>
              <a:t>Calibration Summary</a:t>
            </a:r>
            <a:endParaRPr lang="en-US" sz="2400" dirty="0"/>
          </a:p>
        </p:txBody>
      </p:sp>
      <p:sp>
        <p:nvSpPr>
          <p:cNvPr id="8" name="Rectangle 7"/>
          <p:cNvSpPr/>
          <p:nvPr/>
        </p:nvSpPr>
        <p:spPr>
          <a:xfrm>
            <a:off x="4745095" y="2369825"/>
            <a:ext cx="4193714" cy="2985433"/>
          </a:xfrm>
          <a:prstGeom prst="rect">
            <a:avLst/>
          </a:prstGeom>
          <a:ln w="12700" cmpd="sng">
            <a:solidFill>
              <a:schemeClr val="tx1"/>
            </a:solidFill>
          </a:ln>
        </p:spPr>
        <p:txBody>
          <a:bodyPr wrap="square">
            <a:spAutoFit/>
          </a:bodyPr>
          <a:lstStyle/>
          <a:p>
            <a:pPr algn="ctr"/>
            <a:r>
              <a:rPr lang="en-US" sz="1600" b="1" dirty="0" smtClean="0">
                <a:solidFill>
                  <a:schemeClr val="bg1"/>
                </a:solidFill>
              </a:rPr>
              <a:t>Valid Rayleigh scattering calibration locations from a study performed by </a:t>
            </a:r>
            <a:r>
              <a:rPr lang="en-US" sz="1600" b="1" dirty="0" err="1" smtClean="0">
                <a:solidFill>
                  <a:schemeClr val="bg1"/>
                </a:solidFill>
              </a:rPr>
              <a:t>Fougnie</a:t>
            </a:r>
            <a:r>
              <a:rPr lang="en-US" sz="1600" b="1" dirty="0" smtClean="0">
                <a:solidFill>
                  <a:schemeClr val="bg1"/>
                </a:solidFill>
              </a:rPr>
              <a:t> et al. (2002) for GOES-16 at its test location of 89.5</a:t>
            </a:r>
            <a:r>
              <a:rPr lang="en-US" sz="1600" b="1" baseline="30000" dirty="0" smtClean="0">
                <a:solidFill>
                  <a:schemeClr val="bg1"/>
                </a:solidFill>
              </a:rPr>
              <a:t>o</a:t>
            </a:r>
            <a:r>
              <a:rPr lang="en-US" sz="1600" b="1" dirty="0" smtClean="0">
                <a:solidFill>
                  <a:schemeClr val="bg1"/>
                </a:solidFill>
              </a:rPr>
              <a:t> West longitude </a:t>
            </a:r>
          </a:p>
          <a:p>
            <a:pPr algn="ctr"/>
            <a:endParaRPr lang="en-US" sz="1600" b="1" dirty="0" smtClean="0">
              <a:solidFill>
                <a:schemeClr val="bg1"/>
              </a:solidFill>
            </a:endParaRPr>
          </a:p>
          <a:p>
            <a:endParaRPr lang="en-US" b="1" dirty="0">
              <a:solidFill>
                <a:schemeClr val="bg1"/>
              </a:solidFill>
            </a:endParaRPr>
          </a:p>
          <a:p>
            <a:endParaRPr lang="en-US" b="1" dirty="0" smtClean="0">
              <a:solidFill>
                <a:schemeClr val="bg1"/>
              </a:solidFill>
            </a:endParaRPr>
          </a:p>
          <a:p>
            <a:endParaRPr lang="en-US" b="1" dirty="0">
              <a:solidFill>
                <a:schemeClr val="bg1"/>
              </a:solidFill>
            </a:endParaRPr>
          </a:p>
          <a:p>
            <a:endParaRPr lang="en-US" b="1" dirty="0" smtClean="0">
              <a:solidFill>
                <a:schemeClr val="bg1"/>
              </a:solidFill>
            </a:endParaRPr>
          </a:p>
          <a:p>
            <a:endParaRPr lang="en-US" b="1" dirty="0">
              <a:solidFill>
                <a:schemeClr val="bg1"/>
              </a:solidFill>
            </a:endParaRPr>
          </a:p>
          <a:p>
            <a:endParaRPr lang="en-US" b="1" dirty="0">
              <a:solidFill>
                <a:schemeClr val="bg1"/>
              </a:solidFill>
            </a:endParaRPr>
          </a:p>
        </p:txBody>
      </p:sp>
      <p:graphicFrame>
        <p:nvGraphicFramePr>
          <p:cNvPr id="18" name="Table 17"/>
          <p:cNvGraphicFramePr>
            <a:graphicFrameLocks noGrp="1"/>
          </p:cNvGraphicFramePr>
          <p:nvPr>
            <p:extLst>
              <p:ext uri="{D42A27DB-BD31-4B8C-83A1-F6EECF244321}">
                <p14:modId xmlns:p14="http://schemas.microsoft.com/office/powerpoint/2010/main" val="571559940"/>
              </p:ext>
            </p:extLst>
          </p:nvPr>
        </p:nvGraphicFramePr>
        <p:xfrm>
          <a:off x="139682" y="1387012"/>
          <a:ext cx="4526030" cy="4212001"/>
        </p:xfrm>
        <a:graphic>
          <a:graphicData uri="http://schemas.openxmlformats.org/drawingml/2006/table">
            <a:tbl>
              <a:tblPr firstRow="1" bandRow="1">
                <a:tableStyleId>{5C22544A-7EE6-4342-B048-85BDC9FD1C3A}</a:tableStyleId>
              </a:tblPr>
              <a:tblGrid>
                <a:gridCol w="2330366"/>
                <a:gridCol w="2195664"/>
              </a:tblGrid>
              <a:tr h="330461">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Full Validation</a:t>
                      </a:r>
                      <a:r>
                        <a:rPr lang="en-US" baseline="0" dirty="0" smtClean="0"/>
                        <a:t> </a:t>
                      </a:r>
                      <a:r>
                        <a:rPr lang="en-US" dirty="0" smtClean="0"/>
                        <a:t>Success</a:t>
                      </a:r>
                      <a:r>
                        <a:rPr lang="en-US" baseline="0" dirty="0" smtClean="0"/>
                        <a:t> Criteria </a:t>
                      </a:r>
                      <a:endParaRPr lang="en-US" dirty="0" smtClean="0"/>
                    </a:p>
                  </a:txBody>
                  <a:tcPr/>
                </a:tc>
                <a:tc>
                  <a:txBody>
                    <a:bodyPr/>
                    <a:lstStyle/>
                    <a:p>
                      <a:pPr algn="ctr"/>
                      <a:r>
                        <a:rPr lang="en-US" dirty="0" smtClean="0"/>
                        <a:t>Provisional</a:t>
                      </a:r>
                      <a:r>
                        <a:rPr lang="en-US" baseline="0" dirty="0" smtClean="0"/>
                        <a:t> Maturity </a:t>
                      </a:r>
                      <a:r>
                        <a:rPr lang="en-US" dirty="0" smtClean="0"/>
                        <a:t>Status</a:t>
                      </a:r>
                      <a:endParaRPr lang="en-US" dirty="0"/>
                    </a:p>
                  </a:txBody>
                  <a:tcPr/>
                </a:tc>
              </a:tr>
              <a:tr h="516062">
                <a:tc>
                  <a:txBody>
                    <a:bodyPr/>
                    <a:lstStyle/>
                    <a:p>
                      <a:r>
                        <a:rPr lang="en-US" sz="1600" dirty="0" smtClean="0"/>
                        <a:t>Monitoring and Validation of Band 1</a:t>
                      </a:r>
                      <a:r>
                        <a:rPr lang="en-US" sz="1600" baseline="0" dirty="0" smtClean="0"/>
                        <a:t> R</a:t>
                      </a:r>
                      <a:r>
                        <a:rPr lang="en-US" sz="1600" dirty="0" smtClean="0"/>
                        <a:t>adiance Stability and Accuracy</a:t>
                      </a:r>
                    </a:p>
                  </a:txBody>
                  <a:tcPr anchor="ctr"/>
                </a:tc>
                <a:tc>
                  <a:txBody>
                    <a:bodyPr/>
                    <a:lstStyle/>
                    <a:p>
                      <a:r>
                        <a:rPr lang="en-US" sz="1600" b="1" i="1" dirty="0" smtClean="0"/>
                        <a:t>Pass</a:t>
                      </a:r>
                      <a:r>
                        <a:rPr lang="en-US" sz="1600" baseline="0" dirty="0" smtClean="0"/>
                        <a:t> – Reveals PLPT 10% deviations in </a:t>
                      </a:r>
                      <a:r>
                        <a:rPr lang="en-US" sz="1600" dirty="0" smtClean="0"/>
                        <a:t>observed to simulated</a:t>
                      </a:r>
                      <a:r>
                        <a:rPr lang="en-US" sz="1600" baseline="0" dirty="0" smtClean="0"/>
                        <a:t> radiance s</a:t>
                      </a:r>
                      <a:r>
                        <a:rPr lang="en-US" sz="1600" dirty="0" smtClean="0"/>
                        <a:t>ignal </a:t>
                      </a:r>
                      <a:r>
                        <a:rPr lang="en-US" sz="1600" baseline="0" dirty="0" smtClean="0"/>
                        <a:t>due to gain changes</a:t>
                      </a:r>
                      <a:endParaRPr lang="en-US" sz="1600" dirty="0"/>
                    </a:p>
                  </a:txBody>
                  <a:tcPr>
                    <a:solidFill>
                      <a:srgbClr val="008000"/>
                    </a:solidFill>
                  </a:tcPr>
                </a:tc>
              </a:tr>
              <a:tr h="1037049">
                <a:tc>
                  <a:txBody>
                    <a:bodyPr/>
                    <a:lstStyle/>
                    <a:p>
                      <a:r>
                        <a:rPr lang="en-US" sz="1600" dirty="0" smtClean="0"/>
                        <a:t>Monitoring and Validation of Band 2</a:t>
                      </a:r>
                      <a:r>
                        <a:rPr lang="en-US" sz="1600" baseline="0" dirty="0" smtClean="0"/>
                        <a:t> R</a:t>
                      </a:r>
                      <a:r>
                        <a:rPr lang="en-US" sz="1600" dirty="0" smtClean="0"/>
                        <a:t>adiance Stability and</a:t>
                      </a:r>
                      <a:r>
                        <a:rPr lang="en-US" sz="1600" baseline="0" dirty="0" smtClean="0"/>
                        <a:t> A</a:t>
                      </a:r>
                      <a:r>
                        <a:rPr lang="en-US" sz="1600" dirty="0" smtClean="0"/>
                        <a:t>ccuracy</a:t>
                      </a:r>
                    </a:p>
                  </a:txBody>
                  <a:tcPr anchor="ctr"/>
                </a:tc>
                <a:tc>
                  <a:txBody>
                    <a:bodyPr/>
                    <a:lstStyle/>
                    <a:p>
                      <a:r>
                        <a:rPr lang="en-US" sz="1600" b="1" i="1" dirty="0" smtClean="0"/>
                        <a:t>Fail</a:t>
                      </a:r>
                      <a:r>
                        <a:rPr lang="en-US" sz="1600" dirty="0" smtClean="0"/>
                        <a:t> – observed to simulated</a:t>
                      </a:r>
                      <a:r>
                        <a:rPr lang="en-US" sz="1600" baseline="0" dirty="0" smtClean="0"/>
                        <a:t> radiance s</a:t>
                      </a:r>
                      <a:r>
                        <a:rPr lang="en-US" sz="1600" dirty="0" smtClean="0"/>
                        <a:t>ignal eclipse by dependence</a:t>
                      </a:r>
                      <a:r>
                        <a:rPr lang="en-US" sz="1600" baseline="0" dirty="0" smtClean="0"/>
                        <a:t> on sun-scene-satellite angle</a:t>
                      </a:r>
                      <a:endParaRPr lang="en-US" sz="1600" dirty="0"/>
                    </a:p>
                  </a:txBody>
                  <a:tcPr>
                    <a:solidFill>
                      <a:srgbClr val="FF0000"/>
                    </a:solidFill>
                  </a:tcPr>
                </a:tc>
              </a:tr>
              <a:tr h="950641">
                <a:tc>
                  <a:txBody>
                    <a:bodyPr/>
                    <a:lstStyle/>
                    <a:p>
                      <a:r>
                        <a:rPr lang="en-US" sz="1600" dirty="0" smtClean="0"/>
                        <a:t>Ability to produce or improve true color images with ABI data</a:t>
                      </a:r>
                    </a:p>
                  </a:txBody>
                  <a:tcPr anchor="ctr"/>
                </a:tc>
                <a:tc>
                  <a:txBody>
                    <a:bodyPr/>
                    <a:lstStyle/>
                    <a:p>
                      <a:r>
                        <a:rPr lang="en-US" sz="1600" b="1" i="1" dirty="0" smtClean="0"/>
                        <a:t>Not Started</a:t>
                      </a:r>
                      <a:endParaRPr lang="en-US" sz="1600" dirty="0"/>
                    </a:p>
                  </a:txBody>
                  <a:tcPr>
                    <a:solidFill>
                      <a:srgbClr val="FFFF00"/>
                    </a:solidFill>
                  </a:tcPr>
                </a:tc>
              </a:tr>
            </a:tbl>
          </a:graphicData>
        </a:graphic>
      </p:graphicFrame>
      <p:sp>
        <p:nvSpPr>
          <p:cNvPr id="19" name="TextBox 18"/>
          <p:cNvSpPr txBox="1"/>
          <p:nvPr/>
        </p:nvSpPr>
        <p:spPr>
          <a:xfrm>
            <a:off x="5000904" y="1572211"/>
            <a:ext cx="3782916" cy="584776"/>
          </a:xfrm>
          <a:prstGeom prst="rect">
            <a:avLst/>
          </a:prstGeom>
          <a:noFill/>
          <a:ln w="12700" cmpd="sng">
            <a:solidFill>
              <a:schemeClr val="tx1"/>
            </a:solidFill>
          </a:ln>
        </p:spPr>
        <p:txBody>
          <a:bodyPr wrap="square" rtlCol="0">
            <a:spAutoFit/>
          </a:bodyPr>
          <a:lstStyle/>
          <a:p>
            <a:pPr algn="ctr"/>
            <a:r>
              <a:rPr lang="en-US" sz="1600" b="1" dirty="0" smtClean="0">
                <a:solidFill>
                  <a:schemeClr val="bg1"/>
                </a:solidFill>
              </a:rPr>
              <a:t>ABI L1b Data Used in Test: </a:t>
            </a:r>
            <a:r>
              <a:rPr lang="en-US" sz="1600" dirty="0" smtClean="0">
                <a:solidFill>
                  <a:schemeClr val="bg1"/>
                </a:solidFill>
              </a:rPr>
              <a:t>(15 January – 20 April 2017)</a:t>
            </a:r>
            <a:endParaRPr lang="en-US" sz="1600" dirty="0">
              <a:solidFill>
                <a:schemeClr val="bg1"/>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4140630696"/>
              </p:ext>
            </p:extLst>
          </p:nvPr>
        </p:nvGraphicFramePr>
        <p:xfrm>
          <a:off x="4802566" y="3519662"/>
          <a:ext cx="4070222" cy="1576197"/>
        </p:xfrm>
        <a:graphic>
          <a:graphicData uri="http://schemas.openxmlformats.org/drawingml/2006/table">
            <a:tbl>
              <a:tblPr/>
              <a:tblGrid>
                <a:gridCol w="1231779"/>
                <a:gridCol w="633477"/>
                <a:gridCol w="652670"/>
                <a:gridCol w="740869"/>
                <a:gridCol w="811427"/>
              </a:tblGrid>
              <a:tr h="314325">
                <a:tc>
                  <a:txBody>
                    <a:bodyPr/>
                    <a:lstStyle/>
                    <a:p>
                      <a:pPr marL="0" marR="0">
                        <a:lnSpc>
                          <a:spcPct val="115000"/>
                        </a:lnSpc>
                        <a:spcBef>
                          <a:spcPts val="0"/>
                        </a:spcBef>
                        <a:spcAft>
                          <a:spcPts val="0"/>
                        </a:spcAft>
                      </a:pPr>
                      <a:r>
                        <a:rPr lang="en-US" sz="1200" b="1" dirty="0">
                          <a:solidFill>
                            <a:schemeClr val="bg1"/>
                          </a:solidFill>
                          <a:latin typeface="Calibri"/>
                          <a:ea typeface="Calibri"/>
                          <a:cs typeface="Times New Roman"/>
                        </a:rPr>
                        <a:t>Site Name</a:t>
                      </a:r>
                      <a:endParaRPr lang="en-US" sz="1100" dirty="0">
                        <a:solidFill>
                          <a:schemeClr val="bg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marL="0" marR="0">
                        <a:lnSpc>
                          <a:spcPct val="115000"/>
                        </a:lnSpc>
                        <a:spcBef>
                          <a:spcPts val="0"/>
                        </a:spcBef>
                        <a:spcAft>
                          <a:spcPts val="0"/>
                        </a:spcAft>
                      </a:pPr>
                      <a:r>
                        <a:rPr lang="en-US" sz="1200" b="1" dirty="0" err="1" smtClean="0">
                          <a:solidFill>
                            <a:schemeClr val="bg1"/>
                          </a:solidFill>
                          <a:latin typeface="Calibri"/>
                          <a:ea typeface="Calibri"/>
                          <a:cs typeface="Times New Roman"/>
                        </a:rPr>
                        <a:t>Lat</a:t>
                      </a:r>
                      <a:r>
                        <a:rPr lang="en-US" sz="1200" b="1" dirty="0" smtClean="0">
                          <a:solidFill>
                            <a:schemeClr val="bg1"/>
                          </a:solidFill>
                          <a:latin typeface="Calibri"/>
                          <a:ea typeface="Calibri"/>
                          <a:cs typeface="Times New Roman"/>
                        </a:rPr>
                        <a:t> </a:t>
                      </a:r>
                      <a:r>
                        <a:rPr lang="en-US" sz="1200" b="1" dirty="0">
                          <a:solidFill>
                            <a:schemeClr val="bg1"/>
                          </a:solidFill>
                          <a:latin typeface="Calibri"/>
                          <a:ea typeface="Calibri"/>
                          <a:cs typeface="Times New Roman"/>
                        </a:rPr>
                        <a:t>Min</a:t>
                      </a:r>
                      <a:endParaRPr lang="en-US" sz="1100" dirty="0">
                        <a:solidFill>
                          <a:schemeClr val="bg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marL="0" marR="0">
                        <a:lnSpc>
                          <a:spcPct val="115000"/>
                        </a:lnSpc>
                        <a:spcBef>
                          <a:spcPts val="0"/>
                        </a:spcBef>
                        <a:spcAft>
                          <a:spcPts val="0"/>
                        </a:spcAft>
                      </a:pPr>
                      <a:r>
                        <a:rPr lang="en-US" sz="1200" b="1" dirty="0" err="1" smtClean="0">
                          <a:solidFill>
                            <a:schemeClr val="bg1"/>
                          </a:solidFill>
                          <a:latin typeface="Calibri"/>
                          <a:ea typeface="Calibri"/>
                          <a:cs typeface="Times New Roman"/>
                        </a:rPr>
                        <a:t>Lat</a:t>
                      </a:r>
                      <a:r>
                        <a:rPr lang="en-US" sz="1200" b="1" dirty="0" smtClean="0">
                          <a:solidFill>
                            <a:schemeClr val="bg1"/>
                          </a:solidFill>
                          <a:latin typeface="Calibri"/>
                          <a:ea typeface="Calibri"/>
                          <a:cs typeface="Times New Roman"/>
                        </a:rPr>
                        <a:t> </a:t>
                      </a:r>
                      <a:r>
                        <a:rPr lang="en-US" sz="1200" b="1" dirty="0">
                          <a:solidFill>
                            <a:schemeClr val="bg1"/>
                          </a:solidFill>
                          <a:latin typeface="Calibri"/>
                          <a:ea typeface="Calibri"/>
                          <a:cs typeface="Times New Roman"/>
                        </a:rPr>
                        <a:t>Max</a:t>
                      </a:r>
                      <a:endParaRPr lang="en-US" sz="1100" dirty="0">
                        <a:solidFill>
                          <a:schemeClr val="bg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marL="0" marR="0">
                        <a:lnSpc>
                          <a:spcPct val="115000"/>
                        </a:lnSpc>
                        <a:spcBef>
                          <a:spcPts val="0"/>
                        </a:spcBef>
                        <a:spcAft>
                          <a:spcPts val="0"/>
                        </a:spcAft>
                      </a:pPr>
                      <a:r>
                        <a:rPr lang="en-US" sz="1200" b="1" dirty="0" smtClean="0">
                          <a:solidFill>
                            <a:schemeClr val="bg1"/>
                          </a:solidFill>
                          <a:latin typeface="Calibri"/>
                          <a:ea typeface="Calibri"/>
                          <a:cs typeface="Times New Roman"/>
                        </a:rPr>
                        <a:t>Long </a:t>
                      </a:r>
                      <a:r>
                        <a:rPr lang="en-US" sz="1200" b="1" dirty="0">
                          <a:solidFill>
                            <a:schemeClr val="bg1"/>
                          </a:solidFill>
                          <a:latin typeface="Calibri"/>
                          <a:ea typeface="Calibri"/>
                          <a:cs typeface="Times New Roman"/>
                        </a:rPr>
                        <a:t>Min</a:t>
                      </a:r>
                      <a:endParaRPr lang="en-US" sz="1100" dirty="0">
                        <a:solidFill>
                          <a:schemeClr val="bg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marL="0" marR="0">
                        <a:lnSpc>
                          <a:spcPct val="115000"/>
                        </a:lnSpc>
                        <a:spcBef>
                          <a:spcPts val="0"/>
                        </a:spcBef>
                        <a:spcAft>
                          <a:spcPts val="0"/>
                        </a:spcAft>
                      </a:pPr>
                      <a:r>
                        <a:rPr lang="en-US" sz="1200" b="1" dirty="0" smtClean="0">
                          <a:solidFill>
                            <a:schemeClr val="bg1"/>
                          </a:solidFill>
                          <a:latin typeface="Calibri"/>
                          <a:ea typeface="Calibri"/>
                          <a:cs typeface="Times New Roman"/>
                        </a:rPr>
                        <a:t>Long</a:t>
                      </a:r>
                      <a:r>
                        <a:rPr lang="en-US" sz="1200" b="1" baseline="0" dirty="0" smtClean="0">
                          <a:solidFill>
                            <a:schemeClr val="bg1"/>
                          </a:solidFill>
                          <a:latin typeface="Calibri"/>
                          <a:ea typeface="Calibri"/>
                          <a:cs typeface="Times New Roman"/>
                        </a:rPr>
                        <a:t> </a:t>
                      </a:r>
                      <a:r>
                        <a:rPr lang="en-US" sz="1200" b="1" dirty="0" smtClean="0">
                          <a:solidFill>
                            <a:schemeClr val="bg1"/>
                          </a:solidFill>
                          <a:latin typeface="Calibri"/>
                          <a:ea typeface="Calibri"/>
                          <a:cs typeface="Times New Roman"/>
                        </a:rPr>
                        <a:t>Max</a:t>
                      </a:r>
                      <a:endParaRPr lang="en-US" sz="1100" dirty="0">
                        <a:solidFill>
                          <a:schemeClr val="bg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r>
              <a:tr h="314325">
                <a:tc>
                  <a:txBody>
                    <a:bodyPr/>
                    <a:lstStyle/>
                    <a:p>
                      <a:pPr marL="0" marR="0">
                        <a:lnSpc>
                          <a:spcPct val="115000"/>
                        </a:lnSpc>
                        <a:spcBef>
                          <a:spcPts val="0"/>
                        </a:spcBef>
                        <a:spcAft>
                          <a:spcPts val="0"/>
                        </a:spcAft>
                      </a:pPr>
                      <a:r>
                        <a:rPr lang="en-US" sz="1200">
                          <a:solidFill>
                            <a:schemeClr val="bg1"/>
                          </a:solidFill>
                          <a:latin typeface="Calibri"/>
                          <a:ea typeface="Calibri"/>
                          <a:cs typeface="Times New Roman"/>
                        </a:rPr>
                        <a:t>Scene-0 Pacific Southeast</a:t>
                      </a:r>
                      <a:endParaRPr lang="en-US" sz="1100">
                        <a:solidFill>
                          <a:schemeClr val="bg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marL="0" marR="0">
                        <a:lnSpc>
                          <a:spcPct val="115000"/>
                        </a:lnSpc>
                        <a:spcBef>
                          <a:spcPts val="0"/>
                        </a:spcBef>
                        <a:spcAft>
                          <a:spcPts val="0"/>
                        </a:spcAft>
                      </a:pPr>
                      <a:r>
                        <a:rPr lang="en-US" sz="1200" dirty="0">
                          <a:solidFill>
                            <a:schemeClr val="bg1"/>
                          </a:solidFill>
                          <a:latin typeface="Calibri"/>
                          <a:ea typeface="Calibri"/>
                          <a:cs typeface="Times New Roman"/>
                        </a:rPr>
                        <a:t>35</a:t>
                      </a:r>
                      <a:r>
                        <a:rPr lang="en-US" sz="1200" baseline="30000" dirty="0">
                          <a:solidFill>
                            <a:schemeClr val="bg1"/>
                          </a:solidFill>
                          <a:latin typeface="Calibri"/>
                          <a:ea typeface="Calibri"/>
                          <a:cs typeface="Times New Roman"/>
                        </a:rPr>
                        <a:t>o</a:t>
                      </a:r>
                      <a:r>
                        <a:rPr lang="en-US" sz="1200" dirty="0">
                          <a:solidFill>
                            <a:schemeClr val="bg1"/>
                          </a:solidFill>
                          <a:latin typeface="Calibri"/>
                          <a:ea typeface="Calibri"/>
                          <a:cs typeface="Times New Roman"/>
                        </a:rPr>
                        <a:t> S</a:t>
                      </a:r>
                      <a:endParaRPr lang="en-US" sz="1100" dirty="0">
                        <a:solidFill>
                          <a:schemeClr val="bg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marL="0" marR="0">
                        <a:lnSpc>
                          <a:spcPct val="115000"/>
                        </a:lnSpc>
                        <a:spcBef>
                          <a:spcPts val="0"/>
                        </a:spcBef>
                        <a:spcAft>
                          <a:spcPts val="0"/>
                        </a:spcAft>
                      </a:pPr>
                      <a:r>
                        <a:rPr lang="en-US" sz="1200" dirty="0">
                          <a:solidFill>
                            <a:schemeClr val="bg1"/>
                          </a:solidFill>
                          <a:latin typeface="Calibri"/>
                          <a:ea typeface="Calibri"/>
                          <a:cs typeface="Times New Roman"/>
                        </a:rPr>
                        <a:t>31</a:t>
                      </a:r>
                      <a:r>
                        <a:rPr lang="en-US" sz="1200" baseline="30000" dirty="0">
                          <a:solidFill>
                            <a:schemeClr val="bg1"/>
                          </a:solidFill>
                          <a:latin typeface="Calibri"/>
                          <a:ea typeface="Calibri"/>
                          <a:cs typeface="Times New Roman"/>
                        </a:rPr>
                        <a:t>o</a:t>
                      </a:r>
                      <a:r>
                        <a:rPr lang="en-US" sz="1200" dirty="0">
                          <a:solidFill>
                            <a:schemeClr val="bg1"/>
                          </a:solidFill>
                          <a:latin typeface="Calibri"/>
                          <a:ea typeface="Calibri"/>
                          <a:cs typeface="Times New Roman"/>
                        </a:rPr>
                        <a:t> S</a:t>
                      </a:r>
                      <a:endParaRPr lang="en-US" sz="1100" dirty="0">
                        <a:solidFill>
                          <a:schemeClr val="bg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marL="0" marR="0">
                        <a:lnSpc>
                          <a:spcPct val="115000"/>
                        </a:lnSpc>
                        <a:spcBef>
                          <a:spcPts val="0"/>
                        </a:spcBef>
                        <a:spcAft>
                          <a:spcPts val="0"/>
                        </a:spcAft>
                      </a:pPr>
                      <a:r>
                        <a:rPr lang="en-US" sz="1200">
                          <a:solidFill>
                            <a:schemeClr val="bg1"/>
                          </a:solidFill>
                          <a:latin typeface="Calibri"/>
                          <a:ea typeface="Calibri"/>
                          <a:cs typeface="Times New Roman"/>
                        </a:rPr>
                        <a:t>124</a:t>
                      </a:r>
                      <a:r>
                        <a:rPr lang="en-US" sz="1200" baseline="30000">
                          <a:solidFill>
                            <a:schemeClr val="bg1"/>
                          </a:solidFill>
                          <a:latin typeface="Calibri"/>
                          <a:ea typeface="Calibri"/>
                          <a:cs typeface="Times New Roman"/>
                        </a:rPr>
                        <a:t>o</a:t>
                      </a:r>
                      <a:r>
                        <a:rPr lang="en-US" sz="1200">
                          <a:solidFill>
                            <a:schemeClr val="bg1"/>
                          </a:solidFill>
                          <a:latin typeface="Calibri"/>
                          <a:ea typeface="Calibri"/>
                          <a:cs typeface="Times New Roman"/>
                        </a:rPr>
                        <a:t> W</a:t>
                      </a:r>
                      <a:endParaRPr lang="en-US" sz="1100">
                        <a:solidFill>
                          <a:schemeClr val="bg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marL="0" marR="0">
                        <a:lnSpc>
                          <a:spcPct val="115000"/>
                        </a:lnSpc>
                        <a:spcBef>
                          <a:spcPts val="0"/>
                        </a:spcBef>
                        <a:spcAft>
                          <a:spcPts val="0"/>
                        </a:spcAft>
                      </a:pPr>
                      <a:r>
                        <a:rPr lang="en-US" sz="1200">
                          <a:solidFill>
                            <a:schemeClr val="bg1"/>
                          </a:solidFill>
                          <a:latin typeface="Calibri"/>
                          <a:ea typeface="Calibri"/>
                          <a:cs typeface="Times New Roman"/>
                        </a:rPr>
                        <a:t>116</a:t>
                      </a:r>
                      <a:r>
                        <a:rPr lang="en-US" sz="1200" baseline="30000">
                          <a:solidFill>
                            <a:schemeClr val="bg1"/>
                          </a:solidFill>
                          <a:latin typeface="Calibri"/>
                          <a:ea typeface="Calibri"/>
                          <a:cs typeface="Times New Roman"/>
                        </a:rPr>
                        <a:t>o</a:t>
                      </a:r>
                      <a:r>
                        <a:rPr lang="en-US" sz="1200">
                          <a:solidFill>
                            <a:schemeClr val="bg1"/>
                          </a:solidFill>
                          <a:latin typeface="Calibri"/>
                          <a:ea typeface="Calibri"/>
                          <a:cs typeface="Times New Roman"/>
                        </a:rPr>
                        <a:t> W</a:t>
                      </a:r>
                      <a:endParaRPr lang="en-US" sz="1100">
                        <a:solidFill>
                          <a:schemeClr val="bg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r>
              <a:tr h="314325">
                <a:tc>
                  <a:txBody>
                    <a:bodyPr/>
                    <a:lstStyle/>
                    <a:p>
                      <a:pPr marL="0" marR="0">
                        <a:lnSpc>
                          <a:spcPct val="115000"/>
                        </a:lnSpc>
                        <a:spcBef>
                          <a:spcPts val="0"/>
                        </a:spcBef>
                        <a:spcAft>
                          <a:spcPts val="0"/>
                        </a:spcAft>
                      </a:pPr>
                      <a:r>
                        <a:rPr lang="en-US" sz="1200">
                          <a:solidFill>
                            <a:schemeClr val="bg1"/>
                          </a:solidFill>
                          <a:latin typeface="Calibri"/>
                          <a:ea typeface="Calibri"/>
                          <a:cs typeface="Times New Roman"/>
                        </a:rPr>
                        <a:t>Scene-3 Atlantic North</a:t>
                      </a:r>
                      <a:endParaRPr lang="en-US" sz="1100">
                        <a:solidFill>
                          <a:schemeClr val="bg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marL="0" marR="0">
                        <a:lnSpc>
                          <a:spcPct val="115000"/>
                        </a:lnSpc>
                        <a:spcBef>
                          <a:spcPts val="0"/>
                        </a:spcBef>
                        <a:spcAft>
                          <a:spcPts val="0"/>
                        </a:spcAft>
                      </a:pPr>
                      <a:r>
                        <a:rPr lang="en-US" sz="1200">
                          <a:solidFill>
                            <a:schemeClr val="bg1"/>
                          </a:solidFill>
                          <a:latin typeface="Calibri"/>
                          <a:ea typeface="Calibri"/>
                          <a:cs typeface="Times New Roman"/>
                        </a:rPr>
                        <a:t>17.5</a:t>
                      </a:r>
                      <a:r>
                        <a:rPr lang="en-US" sz="1200" baseline="30000">
                          <a:solidFill>
                            <a:schemeClr val="bg1"/>
                          </a:solidFill>
                          <a:latin typeface="Calibri"/>
                          <a:ea typeface="Calibri"/>
                          <a:cs typeface="Times New Roman"/>
                        </a:rPr>
                        <a:t>o</a:t>
                      </a:r>
                      <a:r>
                        <a:rPr lang="en-US" sz="1200">
                          <a:solidFill>
                            <a:schemeClr val="bg1"/>
                          </a:solidFill>
                          <a:latin typeface="Calibri"/>
                          <a:ea typeface="Calibri"/>
                          <a:cs typeface="Times New Roman"/>
                        </a:rPr>
                        <a:t> N</a:t>
                      </a:r>
                      <a:endParaRPr lang="en-US" sz="1100">
                        <a:solidFill>
                          <a:schemeClr val="bg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marL="0" marR="0">
                        <a:lnSpc>
                          <a:spcPct val="115000"/>
                        </a:lnSpc>
                        <a:spcBef>
                          <a:spcPts val="0"/>
                        </a:spcBef>
                        <a:spcAft>
                          <a:spcPts val="0"/>
                        </a:spcAft>
                      </a:pPr>
                      <a:r>
                        <a:rPr lang="en-US" sz="1200">
                          <a:solidFill>
                            <a:schemeClr val="bg1"/>
                          </a:solidFill>
                          <a:latin typeface="Calibri"/>
                          <a:ea typeface="Calibri"/>
                          <a:cs typeface="Times New Roman"/>
                        </a:rPr>
                        <a:t>21.5</a:t>
                      </a:r>
                      <a:r>
                        <a:rPr lang="en-US" sz="1200" baseline="30000">
                          <a:solidFill>
                            <a:schemeClr val="bg1"/>
                          </a:solidFill>
                          <a:latin typeface="Calibri"/>
                          <a:ea typeface="Calibri"/>
                          <a:cs typeface="Times New Roman"/>
                        </a:rPr>
                        <a:t>o</a:t>
                      </a:r>
                      <a:r>
                        <a:rPr lang="en-US" sz="1200">
                          <a:solidFill>
                            <a:schemeClr val="bg1"/>
                          </a:solidFill>
                          <a:latin typeface="Calibri"/>
                          <a:ea typeface="Calibri"/>
                          <a:cs typeface="Times New Roman"/>
                        </a:rPr>
                        <a:t> N</a:t>
                      </a:r>
                      <a:endParaRPr lang="en-US" sz="1100">
                        <a:solidFill>
                          <a:schemeClr val="bg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marL="0" marR="0">
                        <a:lnSpc>
                          <a:spcPct val="115000"/>
                        </a:lnSpc>
                        <a:spcBef>
                          <a:spcPts val="0"/>
                        </a:spcBef>
                        <a:spcAft>
                          <a:spcPts val="0"/>
                        </a:spcAft>
                      </a:pPr>
                      <a:r>
                        <a:rPr lang="en-US" sz="1200" dirty="0">
                          <a:solidFill>
                            <a:schemeClr val="bg1"/>
                          </a:solidFill>
                          <a:latin typeface="Calibri"/>
                          <a:ea typeface="Calibri"/>
                          <a:cs typeface="Times New Roman"/>
                        </a:rPr>
                        <a:t>60</a:t>
                      </a:r>
                      <a:r>
                        <a:rPr lang="en-US" sz="1200" baseline="30000" dirty="0">
                          <a:solidFill>
                            <a:schemeClr val="bg1"/>
                          </a:solidFill>
                          <a:latin typeface="Calibri"/>
                          <a:ea typeface="Calibri"/>
                          <a:cs typeface="Times New Roman"/>
                        </a:rPr>
                        <a:t>o</a:t>
                      </a:r>
                      <a:r>
                        <a:rPr lang="en-US" sz="1200" dirty="0">
                          <a:solidFill>
                            <a:schemeClr val="bg1"/>
                          </a:solidFill>
                          <a:latin typeface="Calibri"/>
                          <a:ea typeface="Calibri"/>
                          <a:cs typeface="Times New Roman"/>
                        </a:rPr>
                        <a:t> W</a:t>
                      </a:r>
                      <a:endParaRPr lang="en-US" sz="1100" dirty="0">
                        <a:solidFill>
                          <a:schemeClr val="bg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marL="0" marR="0">
                        <a:lnSpc>
                          <a:spcPct val="115000"/>
                        </a:lnSpc>
                        <a:spcBef>
                          <a:spcPts val="0"/>
                        </a:spcBef>
                        <a:spcAft>
                          <a:spcPts val="0"/>
                        </a:spcAft>
                      </a:pPr>
                      <a:r>
                        <a:rPr lang="en-US" sz="1200">
                          <a:solidFill>
                            <a:schemeClr val="bg1"/>
                          </a:solidFill>
                          <a:latin typeface="Calibri"/>
                          <a:ea typeface="Calibri"/>
                          <a:cs typeface="Times New Roman"/>
                        </a:rPr>
                        <a:t>52</a:t>
                      </a:r>
                      <a:r>
                        <a:rPr lang="en-US" sz="1200" baseline="30000">
                          <a:solidFill>
                            <a:schemeClr val="bg1"/>
                          </a:solidFill>
                          <a:latin typeface="Calibri"/>
                          <a:ea typeface="Calibri"/>
                          <a:cs typeface="Times New Roman"/>
                        </a:rPr>
                        <a:t>o</a:t>
                      </a:r>
                      <a:r>
                        <a:rPr lang="en-US" sz="1200">
                          <a:solidFill>
                            <a:schemeClr val="bg1"/>
                          </a:solidFill>
                          <a:latin typeface="Calibri"/>
                          <a:ea typeface="Calibri"/>
                          <a:cs typeface="Times New Roman"/>
                        </a:rPr>
                        <a:t> W</a:t>
                      </a:r>
                      <a:endParaRPr lang="en-US" sz="1100">
                        <a:solidFill>
                          <a:schemeClr val="bg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r>
              <a:tr h="314325">
                <a:tc>
                  <a:txBody>
                    <a:bodyPr/>
                    <a:lstStyle/>
                    <a:p>
                      <a:pPr marL="0" marR="0">
                        <a:lnSpc>
                          <a:spcPct val="115000"/>
                        </a:lnSpc>
                        <a:spcBef>
                          <a:spcPts val="0"/>
                        </a:spcBef>
                        <a:spcAft>
                          <a:spcPts val="0"/>
                        </a:spcAft>
                      </a:pPr>
                      <a:r>
                        <a:rPr lang="en-US" sz="1200" dirty="0">
                          <a:solidFill>
                            <a:schemeClr val="bg1"/>
                          </a:solidFill>
                          <a:latin typeface="Calibri"/>
                          <a:ea typeface="Calibri"/>
                          <a:cs typeface="Times New Roman"/>
                        </a:rPr>
                        <a:t>Scene-8 Costa Rica Dome</a:t>
                      </a:r>
                      <a:endParaRPr lang="en-US" sz="1100" dirty="0">
                        <a:solidFill>
                          <a:schemeClr val="bg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marL="0" marR="0">
                        <a:lnSpc>
                          <a:spcPct val="115000"/>
                        </a:lnSpc>
                        <a:spcBef>
                          <a:spcPts val="0"/>
                        </a:spcBef>
                        <a:spcAft>
                          <a:spcPts val="0"/>
                        </a:spcAft>
                      </a:pPr>
                      <a:r>
                        <a:rPr lang="en-US" sz="1200" dirty="0">
                          <a:solidFill>
                            <a:schemeClr val="bg1"/>
                          </a:solidFill>
                          <a:latin typeface="Calibri"/>
                          <a:ea typeface="Calibri"/>
                          <a:cs typeface="Times New Roman"/>
                        </a:rPr>
                        <a:t>13.5</a:t>
                      </a:r>
                      <a:r>
                        <a:rPr lang="en-US" sz="1200" baseline="30000" dirty="0">
                          <a:solidFill>
                            <a:schemeClr val="bg1"/>
                          </a:solidFill>
                          <a:latin typeface="Calibri"/>
                          <a:ea typeface="Calibri"/>
                          <a:cs typeface="Times New Roman"/>
                        </a:rPr>
                        <a:t>o</a:t>
                      </a:r>
                      <a:r>
                        <a:rPr lang="en-US" sz="1200" dirty="0">
                          <a:solidFill>
                            <a:schemeClr val="bg1"/>
                          </a:solidFill>
                          <a:latin typeface="Calibri"/>
                          <a:ea typeface="Calibri"/>
                          <a:cs typeface="Times New Roman"/>
                        </a:rPr>
                        <a:t> N</a:t>
                      </a:r>
                      <a:endParaRPr lang="en-US" sz="1100" dirty="0">
                        <a:solidFill>
                          <a:schemeClr val="bg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marL="0" marR="0">
                        <a:lnSpc>
                          <a:spcPct val="115000"/>
                        </a:lnSpc>
                        <a:spcBef>
                          <a:spcPts val="0"/>
                        </a:spcBef>
                        <a:spcAft>
                          <a:spcPts val="0"/>
                        </a:spcAft>
                      </a:pPr>
                      <a:r>
                        <a:rPr lang="en-US" sz="1200">
                          <a:solidFill>
                            <a:schemeClr val="bg1"/>
                          </a:solidFill>
                          <a:latin typeface="Calibri"/>
                          <a:ea typeface="Calibri"/>
                          <a:cs typeface="Times New Roman"/>
                        </a:rPr>
                        <a:t>17.5</a:t>
                      </a:r>
                      <a:r>
                        <a:rPr lang="en-US" sz="1200" baseline="30000">
                          <a:solidFill>
                            <a:schemeClr val="bg1"/>
                          </a:solidFill>
                          <a:latin typeface="Calibri"/>
                          <a:ea typeface="Calibri"/>
                          <a:cs typeface="Times New Roman"/>
                        </a:rPr>
                        <a:t>o</a:t>
                      </a:r>
                      <a:r>
                        <a:rPr lang="en-US" sz="1200">
                          <a:solidFill>
                            <a:schemeClr val="bg1"/>
                          </a:solidFill>
                          <a:latin typeface="Calibri"/>
                          <a:ea typeface="Calibri"/>
                          <a:cs typeface="Times New Roman"/>
                        </a:rPr>
                        <a:t> N</a:t>
                      </a:r>
                      <a:endParaRPr lang="en-US" sz="1100">
                        <a:solidFill>
                          <a:schemeClr val="bg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marL="0" marR="0">
                        <a:lnSpc>
                          <a:spcPct val="115000"/>
                        </a:lnSpc>
                        <a:spcBef>
                          <a:spcPts val="0"/>
                        </a:spcBef>
                        <a:spcAft>
                          <a:spcPts val="0"/>
                        </a:spcAft>
                      </a:pPr>
                      <a:r>
                        <a:rPr lang="en-US" sz="1200">
                          <a:solidFill>
                            <a:schemeClr val="bg1"/>
                          </a:solidFill>
                          <a:latin typeface="Calibri"/>
                          <a:ea typeface="Calibri"/>
                          <a:cs typeface="Times New Roman"/>
                        </a:rPr>
                        <a:t>120</a:t>
                      </a:r>
                      <a:r>
                        <a:rPr lang="en-US" sz="1200" baseline="30000">
                          <a:solidFill>
                            <a:schemeClr val="bg1"/>
                          </a:solidFill>
                          <a:latin typeface="Calibri"/>
                          <a:ea typeface="Calibri"/>
                          <a:cs typeface="Times New Roman"/>
                        </a:rPr>
                        <a:t>o</a:t>
                      </a:r>
                      <a:r>
                        <a:rPr lang="en-US" sz="1200">
                          <a:solidFill>
                            <a:schemeClr val="bg1"/>
                          </a:solidFill>
                          <a:latin typeface="Calibri"/>
                          <a:ea typeface="Calibri"/>
                          <a:cs typeface="Times New Roman"/>
                        </a:rPr>
                        <a:t> W</a:t>
                      </a:r>
                      <a:endParaRPr lang="en-US" sz="1100">
                        <a:solidFill>
                          <a:schemeClr val="bg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marL="0" marR="0">
                        <a:lnSpc>
                          <a:spcPct val="115000"/>
                        </a:lnSpc>
                        <a:spcBef>
                          <a:spcPts val="0"/>
                        </a:spcBef>
                        <a:spcAft>
                          <a:spcPts val="0"/>
                        </a:spcAft>
                      </a:pPr>
                      <a:r>
                        <a:rPr lang="en-US" sz="1200" dirty="0">
                          <a:solidFill>
                            <a:schemeClr val="bg1"/>
                          </a:solidFill>
                          <a:latin typeface="Calibri"/>
                          <a:ea typeface="Calibri"/>
                          <a:cs typeface="Times New Roman"/>
                        </a:rPr>
                        <a:t>112</a:t>
                      </a:r>
                      <a:r>
                        <a:rPr lang="en-US" sz="1200" baseline="30000" dirty="0">
                          <a:solidFill>
                            <a:schemeClr val="bg1"/>
                          </a:solidFill>
                          <a:latin typeface="Calibri"/>
                          <a:ea typeface="Calibri"/>
                          <a:cs typeface="Times New Roman"/>
                        </a:rPr>
                        <a:t>o</a:t>
                      </a:r>
                      <a:r>
                        <a:rPr lang="en-US" sz="1200" dirty="0">
                          <a:solidFill>
                            <a:schemeClr val="bg1"/>
                          </a:solidFill>
                          <a:latin typeface="Calibri"/>
                          <a:ea typeface="Calibri"/>
                          <a:cs typeface="Times New Roman"/>
                        </a:rPr>
                        <a:t> W</a:t>
                      </a:r>
                      <a:endParaRPr lang="en-US" sz="1100" dirty="0">
                        <a:solidFill>
                          <a:schemeClr val="bg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r>
            </a:tbl>
          </a:graphicData>
        </a:graphic>
      </p:graphicFrame>
      <p:sp>
        <p:nvSpPr>
          <p:cNvPr id="3" name="TextBox 2"/>
          <p:cNvSpPr txBox="1"/>
          <p:nvPr/>
        </p:nvSpPr>
        <p:spPr>
          <a:xfrm>
            <a:off x="582111" y="5776552"/>
            <a:ext cx="7082356" cy="1015663"/>
          </a:xfrm>
          <a:prstGeom prst="rect">
            <a:avLst/>
          </a:prstGeom>
          <a:noFill/>
        </p:spPr>
        <p:txBody>
          <a:bodyPr wrap="square" rtlCol="0">
            <a:spAutoFit/>
          </a:bodyPr>
          <a:lstStyle/>
          <a:p>
            <a:r>
              <a:rPr lang="en-US" b="1" i="1" dirty="0" smtClean="0">
                <a:solidFill>
                  <a:schemeClr val="bg1"/>
                </a:solidFill>
              </a:rPr>
              <a:t>Future Rayleigh Scattering Developments Towards Full Validation</a:t>
            </a:r>
            <a:r>
              <a:rPr lang="en-US" dirty="0" smtClean="0">
                <a:solidFill>
                  <a:schemeClr val="bg1"/>
                </a:solidFill>
              </a:rPr>
              <a:t>:</a:t>
            </a:r>
          </a:p>
          <a:p>
            <a:pPr marL="285750" indent="-285750">
              <a:buFont typeface="Arial"/>
              <a:buChar char="•"/>
            </a:pPr>
            <a:r>
              <a:rPr lang="en-US" sz="1400" dirty="0" smtClean="0">
                <a:solidFill>
                  <a:schemeClr val="bg1"/>
                </a:solidFill>
              </a:rPr>
              <a:t>Accumulate much larger sample size over the course of the year</a:t>
            </a:r>
          </a:p>
          <a:p>
            <a:pPr marL="285750" indent="-285750">
              <a:buFont typeface="Arial"/>
              <a:buChar char="•"/>
            </a:pPr>
            <a:r>
              <a:rPr lang="en-US" sz="1400" dirty="0" smtClean="0">
                <a:solidFill>
                  <a:schemeClr val="bg1"/>
                </a:solidFill>
              </a:rPr>
              <a:t>Limit range of </a:t>
            </a:r>
            <a:r>
              <a:rPr lang="en-US" sz="1400" dirty="0">
                <a:solidFill>
                  <a:schemeClr val="bg1"/>
                </a:solidFill>
              </a:rPr>
              <a:t>sun-scene-satellite </a:t>
            </a:r>
            <a:r>
              <a:rPr lang="en-US" sz="1400" dirty="0" smtClean="0">
                <a:solidFill>
                  <a:schemeClr val="bg1"/>
                </a:solidFill>
              </a:rPr>
              <a:t>angle in analysis to reduce variability</a:t>
            </a:r>
          </a:p>
          <a:p>
            <a:pPr marL="285750" indent="-285750">
              <a:buFont typeface="Arial"/>
              <a:buChar char="•"/>
            </a:pPr>
            <a:r>
              <a:rPr lang="en-US" sz="1400" dirty="0" smtClean="0">
                <a:solidFill>
                  <a:schemeClr val="bg1"/>
                </a:solidFill>
              </a:rPr>
              <a:t>Begin analysis leading to improved true color images </a:t>
            </a:r>
            <a:endParaRPr lang="en-US" sz="1400" dirty="0">
              <a:solidFill>
                <a:schemeClr val="bg1"/>
              </a:solidFill>
            </a:endParaRPr>
          </a:p>
        </p:txBody>
      </p:sp>
    </p:spTree>
    <p:extLst>
      <p:ext uri="{BB962C8B-B14F-4D97-AF65-F5344CB8AC3E}">
        <p14:creationId xmlns:p14="http://schemas.microsoft.com/office/powerpoint/2010/main" val="186477902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Path to Full Validation – Risks</a:t>
            </a:r>
            <a:endParaRPr lang="en-US" dirty="0"/>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62</a:t>
            </a:fld>
            <a:endParaRPr lang="en-US" altLang="en-US" dirty="0"/>
          </a:p>
        </p:txBody>
      </p:sp>
      <p:graphicFrame>
        <p:nvGraphicFramePr>
          <p:cNvPr id="7" name="Content Placeholder 5"/>
          <p:cNvGraphicFramePr>
            <a:graphicFrameLocks noGrp="1"/>
          </p:cNvGraphicFramePr>
          <p:nvPr>
            <p:ph idx="1"/>
            <p:extLst>
              <p:ext uri="{D42A27DB-BD31-4B8C-83A1-F6EECF244321}">
                <p14:modId xmlns:p14="http://schemas.microsoft.com/office/powerpoint/2010/main" val="585352461"/>
              </p:ext>
            </p:extLst>
          </p:nvPr>
        </p:nvGraphicFramePr>
        <p:xfrm>
          <a:off x="132524" y="1465263"/>
          <a:ext cx="8865704" cy="2194560"/>
        </p:xfrm>
        <a:graphic>
          <a:graphicData uri="http://schemas.openxmlformats.org/drawingml/2006/table">
            <a:tbl>
              <a:tblPr firstRow="1" bandRow="1">
                <a:tableStyleId>{5C22544A-7EE6-4342-B048-85BDC9FD1C3A}</a:tableStyleId>
              </a:tblPr>
              <a:tblGrid>
                <a:gridCol w="1162876"/>
                <a:gridCol w="2438400"/>
                <a:gridCol w="2362200"/>
                <a:gridCol w="2902228"/>
              </a:tblGrid>
              <a:tr h="370840">
                <a:tc>
                  <a:txBody>
                    <a:bodyPr/>
                    <a:lstStyle/>
                    <a:p>
                      <a:pPr algn="ctr"/>
                      <a:r>
                        <a:rPr lang="en-US" dirty="0" smtClean="0"/>
                        <a:t>Risk</a:t>
                      </a:r>
                      <a:r>
                        <a:rPr lang="en-US" baseline="0" dirty="0" smtClean="0"/>
                        <a:t> Name</a:t>
                      </a:r>
                      <a:endParaRPr lang="en-US" dirty="0"/>
                    </a:p>
                  </a:txBody>
                  <a:tcPr anchor="ctr">
                    <a:lnB w="12700" cap="flat" cmpd="sng" algn="ctr">
                      <a:solidFill>
                        <a:schemeClr val="tx1"/>
                      </a:solidFill>
                      <a:prstDash val="solid"/>
                      <a:round/>
                      <a:headEnd type="none" w="med" len="med"/>
                      <a:tailEnd type="none" w="med" len="med"/>
                    </a:lnB>
                  </a:tcPr>
                </a:tc>
                <a:tc>
                  <a:txBody>
                    <a:bodyPr/>
                    <a:lstStyle/>
                    <a:p>
                      <a:pPr algn="ctr"/>
                      <a:r>
                        <a:rPr lang="en-US" dirty="0" smtClean="0"/>
                        <a:t>Description</a:t>
                      </a:r>
                      <a:endParaRPr lang="en-US" dirty="0"/>
                    </a:p>
                  </a:txBody>
                  <a:tcPr anchor="ctr">
                    <a:lnB w="12700" cap="flat" cmpd="sng" algn="ctr">
                      <a:solidFill>
                        <a:schemeClr val="tx1"/>
                      </a:solidFill>
                      <a:prstDash val="solid"/>
                      <a:round/>
                      <a:headEnd type="none" w="med" len="med"/>
                      <a:tailEnd type="none" w="med" len="med"/>
                    </a:lnB>
                  </a:tcPr>
                </a:tc>
                <a:tc>
                  <a:txBody>
                    <a:bodyPr/>
                    <a:lstStyle/>
                    <a:p>
                      <a:pPr algn="ctr"/>
                      <a:r>
                        <a:rPr lang="en-US" dirty="0" smtClean="0"/>
                        <a:t>Impact</a:t>
                      </a:r>
                      <a:endParaRPr lang="en-US" dirty="0"/>
                    </a:p>
                  </a:txBody>
                  <a:tcPr anchor="ctr">
                    <a:lnB w="12700" cap="flat" cmpd="sng" algn="ctr">
                      <a:solidFill>
                        <a:schemeClr val="tx1"/>
                      </a:solidFill>
                      <a:prstDash val="solid"/>
                      <a:round/>
                      <a:headEnd type="none" w="med" len="med"/>
                      <a:tailEnd type="none" w="med" len="med"/>
                    </a:lnB>
                  </a:tcPr>
                </a:tc>
                <a:tc>
                  <a:txBody>
                    <a:bodyPr/>
                    <a:lstStyle/>
                    <a:p>
                      <a:pPr algn="ctr"/>
                      <a:r>
                        <a:rPr lang="en-US" dirty="0" smtClean="0"/>
                        <a:t>Mitigation</a:t>
                      </a:r>
                      <a:r>
                        <a:rPr lang="en-US" baseline="0" dirty="0" smtClean="0"/>
                        <a:t> and Schedule</a:t>
                      </a:r>
                      <a:endParaRPr lang="en-US" dirty="0"/>
                    </a:p>
                  </a:txBody>
                  <a:tcPr anchor="ctr">
                    <a:lnB w="12700" cap="flat" cmpd="sng" algn="ctr">
                      <a:solidFill>
                        <a:schemeClr val="tx1"/>
                      </a:solidFill>
                      <a:prstDash val="solid"/>
                      <a:round/>
                      <a:headEnd type="none" w="med" len="med"/>
                      <a:tailEnd type="none" w="med" len="med"/>
                    </a:lnB>
                  </a:tcPr>
                </a:tc>
              </a:tr>
              <a:tr h="370840">
                <a:tc>
                  <a:txBody>
                    <a:bodyPr/>
                    <a:lstStyle/>
                    <a:p>
                      <a:pPr algn="ctr"/>
                      <a:r>
                        <a:rPr lang="en-US" dirty="0" smtClean="0"/>
                        <a:t>Mission Data </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smtClean="0">
                          <a:solidFill>
                            <a:srgbClr val="FF0000"/>
                          </a:solidFill>
                        </a:rPr>
                        <a:t>IF</a:t>
                      </a:r>
                      <a:r>
                        <a:rPr lang="en-US" dirty="0" smtClean="0"/>
                        <a:t> CWG lacks many critical meta data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smtClean="0">
                          <a:solidFill>
                            <a:srgbClr val="FF0000"/>
                          </a:solidFill>
                        </a:rPr>
                        <a:t>THEN </a:t>
                      </a:r>
                      <a:r>
                        <a:rPr lang="en-US" dirty="0" smtClean="0"/>
                        <a:t>CWG cannot function</a:t>
                      </a:r>
                      <a:r>
                        <a:rPr lang="en-US" baseline="0" dirty="0" smtClean="0"/>
                        <a:t> properly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30188" indent="-230188">
                        <a:buFont typeface="Arial" pitchFamily="34" charset="0"/>
                        <a:buChar char="•"/>
                      </a:pPr>
                      <a:r>
                        <a:rPr lang="en-US" dirty="0" smtClean="0"/>
                        <a:t>Raise awareness </a:t>
                      </a:r>
                    </a:p>
                    <a:p>
                      <a:pPr marL="230188" indent="-230188">
                        <a:buFont typeface="Arial" pitchFamily="34" charset="0"/>
                        <a:buChar char="•"/>
                      </a:pPr>
                      <a:r>
                        <a:rPr lang="en-US" dirty="0" smtClean="0"/>
                        <a:t>Work</a:t>
                      </a:r>
                      <a:r>
                        <a:rPr lang="en-US" baseline="0" dirty="0" smtClean="0"/>
                        <a:t> </a:t>
                      </a:r>
                      <a:r>
                        <a:rPr lang="en-US" dirty="0" smtClean="0"/>
                        <a:t>with Ground</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pPr algn="ctr"/>
                      <a:r>
                        <a:rPr lang="en-US" dirty="0" smtClean="0"/>
                        <a:t>Operation Stability </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smtClean="0">
                          <a:solidFill>
                            <a:srgbClr val="FF0000"/>
                          </a:solidFill>
                        </a:rPr>
                        <a:t>IF</a:t>
                      </a:r>
                      <a:r>
                        <a:rPr lang="en-US" dirty="0" smtClean="0"/>
                        <a:t> corrections for known anomalies cannot</a:t>
                      </a:r>
                      <a:r>
                        <a:rPr lang="en-US" baseline="0" dirty="0" smtClean="0"/>
                        <a:t> be implemented timely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smtClean="0">
                          <a:solidFill>
                            <a:srgbClr val="FF0000"/>
                          </a:solidFill>
                        </a:rPr>
                        <a:t>THEN </a:t>
                      </a:r>
                      <a:r>
                        <a:rPr lang="en-US" dirty="0" smtClean="0"/>
                        <a:t>the operation will not reach steady state for evaluation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30188" indent="-230188">
                        <a:buFont typeface="Arial" pitchFamily="34" charset="0"/>
                        <a:buChar char="•"/>
                      </a:pPr>
                      <a:r>
                        <a:rPr lang="en-US" dirty="0" smtClean="0"/>
                        <a:t>Raise awareness </a:t>
                      </a:r>
                    </a:p>
                    <a:p>
                      <a:pPr marL="230188" indent="-230188">
                        <a:buFont typeface="Arial" pitchFamily="34" charset="0"/>
                        <a:buChar char="•"/>
                      </a:pPr>
                      <a:r>
                        <a:rPr lang="en-US" dirty="0" smtClean="0"/>
                        <a:t>Work</a:t>
                      </a:r>
                      <a:r>
                        <a:rPr lang="en-US" baseline="0" dirty="0" smtClean="0"/>
                        <a:t> </a:t>
                      </a:r>
                      <a:r>
                        <a:rPr lang="en-US" dirty="0" smtClean="0"/>
                        <a:t>with Ground</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&amp; Recommendations</a:t>
            </a:r>
            <a:endParaRPr lang="en-US" dirty="0"/>
          </a:p>
        </p:txBody>
      </p:sp>
      <p:sp>
        <p:nvSpPr>
          <p:cNvPr id="3" name="Text Placeholder 2"/>
          <p:cNvSpPr>
            <a:spLocks noGrp="1"/>
          </p:cNvSpPr>
          <p:nvPr>
            <p:ph type="body" idx="1"/>
          </p:nvPr>
        </p:nvSpPr>
        <p:spPr/>
        <p:txBody>
          <a:bodyPr/>
          <a:lstStyle/>
          <a:p>
            <a:r>
              <a:rPr lang="en-US" dirty="0" smtClean="0"/>
              <a:t>GOES-16 ABI L1b Products Provisional PS-PVR</a:t>
            </a:r>
            <a:endParaRPr lang="en-US" dirty="0"/>
          </a:p>
        </p:txBody>
      </p:sp>
      <p:sp>
        <p:nvSpPr>
          <p:cNvPr id="5" name="Slide Number Placeholder 4"/>
          <p:cNvSpPr>
            <a:spLocks noGrp="1"/>
          </p:cNvSpPr>
          <p:nvPr>
            <p:ph type="sldNum" sz="quarter" idx="12"/>
          </p:nvPr>
        </p:nvSpPr>
        <p:spPr/>
        <p:txBody>
          <a:bodyPr/>
          <a:lstStyle/>
          <a:p>
            <a:fld id="{4AB52BE0-4CA4-4BD3-BC9F-B41F86E8D2EE}" type="slidenum">
              <a:rPr lang="en-US" altLang="en-US" smtClean="0"/>
              <a:pPr/>
              <a:t>63</a:t>
            </a:fld>
            <a:endParaRPr lang="en-US" altLang="en-US"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Summary</a:t>
            </a:r>
            <a:endParaRPr lang="en-US" b="1" dirty="0"/>
          </a:p>
        </p:txBody>
      </p:sp>
      <p:sp>
        <p:nvSpPr>
          <p:cNvPr id="3" name="Content Placeholder 2"/>
          <p:cNvSpPr>
            <a:spLocks noGrp="1"/>
          </p:cNvSpPr>
          <p:nvPr>
            <p:ph idx="1"/>
          </p:nvPr>
        </p:nvSpPr>
        <p:spPr>
          <a:xfrm>
            <a:off x="457200" y="1465262"/>
            <a:ext cx="8229600" cy="4706937"/>
          </a:xfrm>
        </p:spPr>
        <p:txBody>
          <a:bodyPr>
            <a:normAutofit fontScale="92500" lnSpcReduction="20000"/>
          </a:bodyPr>
          <a:lstStyle/>
          <a:p>
            <a:pPr marL="461963" indent="-461963"/>
            <a:r>
              <a:rPr lang="en-US" dirty="0" smtClean="0"/>
              <a:t>Reviewed progress since Beta Maturity</a:t>
            </a:r>
          </a:p>
          <a:p>
            <a:pPr marL="461963" indent="-461963"/>
            <a:r>
              <a:rPr lang="en-US" dirty="0" smtClean="0"/>
              <a:t>Evaluated ABI L1b Product Quality</a:t>
            </a:r>
          </a:p>
          <a:p>
            <a:pPr marL="862013" lvl="1" indent="-461963"/>
            <a:r>
              <a:rPr lang="en-US" dirty="0" smtClean="0"/>
              <a:t>General Approach </a:t>
            </a:r>
          </a:p>
          <a:p>
            <a:pPr marL="862013" lvl="1" indent="-461963"/>
            <a:r>
              <a:rPr lang="en-US" dirty="0" smtClean="0"/>
              <a:t>Past Performance, Current Status, and Future Outlooks</a:t>
            </a:r>
          </a:p>
          <a:p>
            <a:pPr marL="862013" lvl="1" indent="-461963"/>
            <a:r>
              <a:rPr lang="en-US" dirty="0" smtClean="0"/>
              <a:t>IR Calibration, VNIR Calibration, and INR</a:t>
            </a:r>
          </a:p>
          <a:p>
            <a:pPr marL="461963" indent="-461963"/>
            <a:r>
              <a:rPr lang="en-US" dirty="0" smtClean="0"/>
              <a:t>Assessed Provisional Maturity per GOES-R Program</a:t>
            </a:r>
          </a:p>
          <a:p>
            <a:pPr marL="461963" indent="-461963"/>
            <a:r>
              <a:rPr lang="en-US" dirty="0" smtClean="0"/>
              <a:t>Outlined the Path to Full Validation Maturity</a:t>
            </a:r>
          </a:p>
          <a:p>
            <a:pPr marL="862013" lvl="1" indent="-461963"/>
            <a:r>
              <a:rPr lang="en-US" dirty="0" smtClean="0"/>
              <a:t>Issues and status</a:t>
            </a:r>
          </a:p>
          <a:p>
            <a:pPr marL="862013" lvl="1" indent="-461963"/>
            <a:r>
              <a:rPr lang="en-US" dirty="0" smtClean="0"/>
              <a:t>Risks</a:t>
            </a:r>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64</a:t>
            </a:fld>
            <a:endParaRPr lang="en-US" altLang="en-US"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Recommendation</a:t>
            </a:r>
            <a:endParaRPr lang="en-US" b="1" dirty="0"/>
          </a:p>
        </p:txBody>
      </p:sp>
      <p:sp>
        <p:nvSpPr>
          <p:cNvPr id="3" name="Content Placeholder 2"/>
          <p:cNvSpPr>
            <a:spLocks noGrp="1"/>
          </p:cNvSpPr>
          <p:nvPr>
            <p:ph idx="1"/>
          </p:nvPr>
        </p:nvSpPr>
        <p:spPr/>
        <p:txBody>
          <a:bodyPr/>
          <a:lstStyle/>
          <a:p>
            <a:r>
              <a:rPr lang="en-US" dirty="0" smtClean="0"/>
              <a:t>CWG believes that the GOES-16 ABI L1b products has reached the Provisional Maturity as defined by the GOES-R Program.</a:t>
            </a:r>
            <a:endParaRPr lang="en-US" dirty="0"/>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65</a:t>
            </a:fld>
            <a:endParaRPr lang="en-US" altLang="en-US"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 slides</a:t>
            </a:r>
          </a:p>
        </p:txBody>
      </p:sp>
      <p:sp>
        <p:nvSpPr>
          <p:cNvPr id="3" name="Text Placeholder 2"/>
          <p:cNvSpPr>
            <a:spLocks noGrp="1"/>
          </p:cNvSpPr>
          <p:nvPr>
            <p:ph type="body" idx="1"/>
          </p:nvPr>
        </p:nvSpPr>
        <p:spPr/>
        <p:txBody>
          <a:bodyPr/>
          <a:lstStyle/>
          <a:p>
            <a:r>
              <a:rPr lang="en-US" dirty="0" smtClean="0"/>
              <a:t>GOES-16 ABI L1b Products Provisional PS-PVR</a:t>
            </a:r>
            <a:endParaRPr lang="en-US" dirty="0"/>
          </a:p>
        </p:txBody>
      </p:sp>
      <p:sp>
        <p:nvSpPr>
          <p:cNvPr id="5" name="Slide Number Placeholder 4"/>
          <p:cNvSpPr>
            <a:spLocks noGrp="1"/>
          </p:cNvSpPr>
          <p:nvPr>
            <p:ph type="sldNum" sz="quarter" idx="12"/>
          </p:nvPr>
        </p:nvSpPr>
        <p:spPr/>
        <p:txBody>
          <a:bodyPr/>
          <a:lstStyle/>
          <a:p>
            <a:fld id="{4AB52BE0-4CA4-4BD3-BC9F-B41F86E8D2EE}" type="slidenum">
              <a:rPr lang="en-US" altLang="en-US" smtClean="0"/>
              <a:pPr/>
              <a:t>66</a:t>
            </a:fld>
            <a:endParaRPr lang="en-US" altLang="en-US"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28336"/>
            <a:ext cx="6408821" cy="1471863"/>
          </a:xfrm>
        </p:spPr>
        <p:txBody>
          <a:bodyPr/>
          <a:lstStyle/>
          <a:p>
            <a:pPr marL="461963" indent="-461963"/>
            <a:r>
              <a:rPr lang="en-US" b="1" dirty="0" smtClean="0"/>
              <a:t>PLPT-010</a:t>
            </a:r>
            <a:br>
              <a:rPr lang="en-US" b="1" dirty="0" smtClean="0"/>
            </a:br>
            <a:r>
              <a:rPr lang="en-US" sz="2000" dirty="0" smtClean="0"/>
              <a:t>Navigation residuals are assessed every 15 minutes</a:t>
            </a:r>
            <a:endParaRPr lang="en-US" b="1" dirty="0"/>
          </a:p>
        </p:txBody>
      </p:sp>
      <p:pic>
        <p:nvPicPr>
          <p:cNvPr id="11" name="Picture 10" descr="Channel_x-residuals_from_0506_to_0506.jpg"/>
          <p:cNvPicPr>
            <a:picLocks noChangeAspect="1"/>
          </p:cNvPicPr>
          <p:nvPr/>
        </p:nvPicPr>
        <p:blipFill>
          <a:blip r:embed="rId2" cstate="print"/>
          <a:srcRect l="3529" t="10909" r="3529" b="11818"/>
          <a:stretch>
            <a:fillRect/>
          </a:stretch>
        </p:blipFill>
        <p:spPr>
          <a:xfrm>
            <a:off x="228600" y="1752600"/>
            <a:ext cx="4343400" cy="4571028"/>
          </a:xfrm>
          <a:prstGeom prst="rect">
            <a:avLst/>
          </a:prstGeom>
        </p:spPr>
      </p:pic>
      <p:pic>
        <p:nvPicPr>
          <p:cNvPr id="12" name="Picture 11" descr="Channel_y-residuals_from_0506_to_0506.jpg"/>
          <p:cNvPicPr>
            <a:picLocks noChangeAspect="1"/>
          </p:cNvPicPr>
          <p:nvPr/>
        </p:nvPicPr>
        <p:blipFill>
          <a:blip r:embed="rId3" cstate="print"/>
          <a:srcRect l="3529" t="10909" r="3529" b="11818"/>
          <a:stretch>
            <a:fillRect/>
          </a:stretch>
        </p:blipFill>
        <p:spPr>
          <a:xfrm>
            <a:off x="4572000" y="1751628"/>
            <a:ext cx="4343400" cy="4572000"/>
          </a:xfrm>
          <a:prstGeom prst="rect">
            <a:avLst/>
          </a:prstGeom>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461963" lvl="0" indent="-461963">
              <a:spcBef>
                <a:spcPct val="20000"/>
              </a:spcBef>
              <a:defRPr/>
            </a:pPr>
            <a:r>
              <a:rPr lang="en-US" b="1" dirty="0" smtClean="0"/>
              <a:t>PLPT-010</a:t>
            </a:r>
            <a:br>
              <a:rPr lang="en-US" b="1" dirty="0" smtClean="0"/>
            </a:br>
            <a:r>
              <a:rPr lang="en-US" b="1" dirty="0" smtClean="0"/>
              <a:t>D</a:t>
            </a:r>
            <a:r>
              <a:rPr lang="en-US" sz="2800" b="1" dirty="0" smtClean="0"/>
              <a:t>aily trending of </a:t>
            </a:r>
            <a:r>
              <a:rPr lang="en-US" sz="2800" dirty="0" smtClean="0"/>
              <a:t>Navigation residuals</a:t>
            </a:r>
            <a:endParaRPr lang="en-US" b="1" dirty="0"/>
          </a:p>
        </p:txBody>
      </p:sp>
      <p:pic>
        <p:nvPicPr>
          <p:cNvPr id="14" name="Picture 13" descr="Channel_y-residuals_from_0401_to_0521.jpg"/>
          <p:cNvPicPr>
            <a:picLocks noChangeAspect="1"/>
          </p:cNvPicPr>
          <p:nvPr/>
        </p:nvPicPr>
        <p:blipFill>
          <a:blip r:embed="rId2" cstate="print"/>
          <a:srcRect l="3529" t="10909" r="3529" b="11818"/>
          <a:stretch>
            <a:fillRect/>
          </a:stretch>
        </p:blipFill>
        <p:spPr>
          <a:xfrm>
            <a:off x="4648200" y="1600200"/>
            <a:ext cx="4317475" cy="3124200"/>
          </a:xfrm>
          <a:prstGeom prst="rect">
            <a:avLst/>
          </a:prstGeom>
        </p:spPr>
      </p:pic>
      <p:pic>
        <p:nvPicPr>
          <p:cNvPr id="15" name="Picture 14" descr="Channel_x-residuals_from_0401_to_0521.jpg"/>
          <p:cNvPicPr>
            <a:picLocks noChangeAspect="1"/>
          </p:cNvPicPr>
          <p:nvPr/>
        </p:nvPicPr>
        <p:blipFill>
          <a:blip r:embed="rId3" cstate="print"/>
          <a:srcRect l="3529" t="10909" r="3529" b="11818"/>
          <a:stretch>
            <a:fillRect/>
          </a:stretch>
        </p:blipFill>
        <p:spPr>
          <a:xfrm>
            <a:off x="152400" y="1600200"/>
            <a:ext cx="4343400" cy="3124201"/>
          </a:xfrm>
          <a:prstGeom prst="rect">
            <a:avLst/>
          </a:prstGeom>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PLPT-010</a:t>
            </a:r>
            <a:br>
              <a:rPr lang="en-US" b="1" dirty="0" smtClean="0"/>
            </a:br>
            <a:r>
              <a:rPr lang="en-US" b="1" dirty="0" smtClean="0"/>
              <a:t>WIFR and FFR</a:t>
            </a:r>
            <a:endParaRPr lang="en-US" b="1" dirty="0"/>
          </a:p>
        </p:txBody>
      </p:sp>
      <p:pic>
        <p:nvPicPr>
          <p:cNvPr id="18" name="Picture 17" descr="20170508_1800_G16_ABI_INR_WIFR.png"/>
          <p:cNvPicPr/>
          <p:nvPr/>
        </p:nvPicPr>
        <p:blipFill>
          <a:blip r:embed="rId2" cstate="print"/>
          <a:stretch>
            <a:fillRect/>
          </a:stretch>
        </p:blipFill>
        <p:spPr>
          <a:xfrm>
            <a:off x="457200" y="1600200"/>
            <a:ext cx="4038600" cy="4114800"/>
          </a:xfrm>
          <a:prstGeom prst="rect">
            <a:avLst/>
          </a:prstGeom>
          <a:solidFill>
            <a:schemeClr val="bg1"/>
          </a:solidFill>
        </p:spPr>
      </p:pic>
      <p:pic>
        <p:nvPicPr>
          <p:cNvPr id="19" name="Picture 18" descr="20170519_1800_G16_ABI_INR_FFR_residual_channels_1800vs1815.png"/>
          <p:cNvPicPr>
            <a:picLocks noChangeAspect="1"/>
          </p:cNvPicPr>
          <p:nvPr/>
        </p:nvPicPr>
        <p:blipFill>
          <a:blip r:embed="rId3" cstate="print"/>
          <a:stretch>
            <a:fillRect/>
          </a:stretch>
        </p:blipFill>
        <p:spPr>
          <a:xfrm>
            <a:off x="4724400" y="1600200"/>
            <a:ext cx="3962400" cy="4114800"/>
          </a:xfrm>
          <a:prstGeom prst="rect">
            <a:avLst/>
          </a:prstGeom>
          <a:solidFill>
            <a:schemeClr val="bg1"/>
          </a:solid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Path to Provisional</a:t>
            </a:r>
            <a:endParaRPr lang="en-US" dirty="0"/>
          </a:p>
        </p:txBody>
      </p:sp>
      <p:sp>
        <p:nvSpPr>
          <p:cNvPr id="3" name="Content Placeholder 2"/>
          <p:cNvSpPr>
            <a:spLocks noGrp="1"/>
          </p:cNvSpPr>
          <p:nvPr>
            <p:ph idx="1"/>
          </p:nvPr>
        </p:nvSpPr>
        <p:spPr>
          <a:xfrm>
            <a:off x="457200" y="1143000"/>
            <a:ext cx="8229600" cy="5029200"/>
          </a:xfrm>
        </p:spPr>
        <p:txBody>
          <a:bodyPr>
            <a:normAutofit/>
          </a:bodyPr>
          <a:lstStyle/>
          <a:p>
            <a:r>
              <a:rPr lang="en-US" dirty="0" smtClean="0"/>
              <a:t>Resolve issues (WR)</a:t>
            </a:r>
          </a:p>
          <a:p>
            <a:r>
              <a:rPr lang="en-US" dirty="0" smtClean="0"/>
              <a:t>Complete Post-Launch Product Tests (PLPT).</a:t>
            </a:r>
          </a:p>
          <a:p>
            <a:r>
              <a:rPr lang="en-US" dirty="0" smtClean="0"/>
              <a:t>Watch for risks</a:t>
            </a:r>
            <a:endParaRPr lang="en-US" dirty="0"/>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7</a:t>
            </a:fld>
            <a:endParaRPr lang="en-US" altLang="en-US"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461963" lvl="0" indent="-461963">
              <a:spcBef>
                <a:spcPct val="20000"/>
              </a:spcBef>
              <a:defRPr/>
            </a:pPr>
            <a:r>
              <a:rPr lang="en-US" b="1" dirty="0" smtClean="0"/>
              <a:t>PLPT-010</a:t>
            </a:r>
            <a:br>
              <a:rPr lang="en-US" b="1" dirty="0" smtClean="0"/>
            </a:br>
            <a:r>
              <a:rPr lang="en-US" sz="2400" dirty="0" smtClean="0"/>
              <a:t> Kalman Filter (KF) Performance monitoring</a:t>
            </a:r>
            <a:endParaRPr lang="en-US" b="1" dirty="0"/>
          </a:p>
        </p:txBody>
      </p:sp>
      <p:pic>
        <p:nvPicPr>
          <p:cNvPr id="21" name="Picture 20"/>
          <p:cNvPicPr/>
          <p:nvPr/>
        </p:nvPicPr>
        <p:blipFill>
          <a:blip r:embed="rId2" cstate="print"/>
          <a:srcRect l="18218" t="17567" r="3168" b="5167"/>
          <a:stretch>
            <a:fillRect/>
          </a:stretch>
        </p:blipFill>
        <p:spPr bwMode="auto">
          <a:xfrm>
            <a:off x="914400" y="1600200"/>
            <a:ext cx="7391400" cy="5029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461963" lvl="0" indent="-461963">
              <a:spcBef>
                <a:spcPct val="20000"/>
              </a:spcBef>
              <a:defRPr/>
            </a:pPr>
            <a:r>
              <a:rPr lang="en-US" b="1" dirty="0" smtClean="0"/>
              <a:t>PLPT-010</a:t>
            </a:r>
            <a:br>
              <a:rPr lang="en-US" b="1" dirty="0" smtClean="0"/>
            </a:br>
            <a:r>
              <a:rPr lang="en-US" dirty="0" smtClean="0"/>
              <a:t>User Inputs</a:t>
            </a:r>
            <a:endParaRPr lang="en-US" b="1" dirty="0"/>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71</a:t>
            </a:fld>
            <a:endParaRPr lang="en-US" altLang="en-US" dirty="0"/>
          </a:p>
        </p:txBody>
      </p:sp>
      <p:sp>
        <p:nvSpPr>
          <p:cNvPr id="10" name="Slide Number Placeholder 4"/>
          <p:cNvSpPr txBox="1">
            <a:spLocks/>
          </p:cNvSpPr>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ADB79-25D6-47C0-AB51-22A13A0BBB50}" type="slidenum">
              <a:rPr kumimoji="0" lang="en-US" altLang="en-US" sz="120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altLang="en-US" sz="1200" b="0" i="0" u="none" strike="noStrike" kern="1200" cap="none" spc="0" normalizeH="0" baseline="0" noProof="0" dirty="0">
              <a:ln>
                <a:noFill/>
              </a:ln>
              <a:solidFill>
                <a:schemeClr val="bg1"/>
              </a:solidFill>
              <a:effectLst/>
              <a:uLnTx/>
              <a:uFillTx/>
              <a:latin typeface="+mn-lt"/>
              <a:ea typeface="+mn-ea"/>
              <a:cs typeface="+mn-cs"/>
            </a:endParaRPr>
          </a:p>
        </p:txBody>
      </p:sp>
      <p:pic>
        <p:nvPicPr>
          <p:cNvPr id="23" name="Picture 22"/>
          <p:cNvPicPr/>
          <p:nvPr/>
        </p:nvPicPr>
        <p:blipFill>
          <a:blip r:embed="rId2" cstate="print"/>
          <a:srcRect l="19112" t="17847" r="3675" b="24423"/>
          <a:stretch>
            <a:fillRect/>
          </a:stretch>
        </p:blipFill>
        <p:spPr bwMode="auto">
          <a:xfrm>
            <a:off x="228600" y="3200400"/>
            <a:ext cx="5257800" cy="3276600"/>
          </a:xfrm>
          <a:prstGeom prst="rect">
            <a:avLst/>
          </a:prstGeom>
          <a:noFill/>
          <a:ln w="9525">
            <a:noFill/>
            <a:miter lim="800000"/>
            <a:headEnd/>
            <a:tailEnd/>
          </a:ln>
        </p:spPr>
      </p:pic>
      <p:pic>
        <p:nvPicPr>
          <p:cNvPr id="24" name="Picture 23"/>
          <p:cNvPicPr/>
          <p:nvPr/>
        </p:nvPicPr>
        <p:blipFill>
          <a:blip r:embed="rId3" cstate="print"/>
          <a:srcRect l="19802" t="17567" r="5545" b="9300"/>
          <a:stretch>
            <a:fillRect/>
          </a:stretch>
        </p:blipFill>
        <p:spPr bwMode="auto">
          <a:xfrm>
            <a:off x="4953000" y="1295400"/>
            <a:ext cx="4038600" cy="3429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INR</a:t>
            </a:r>
            <a:endParaRPr lang="en-US" b="1" dirty="0"/>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72</a:t>
            </a:fld>
            <a:endParaRPr lang="en-US" altLang="en-US" dirty="0"/>
          </a:p>
        </p:txBody>
      </p:sp>
      <p:sp>
        <p:nvSpPr>
          <p:cNvPr id="7" name="Rectangle 6"/>
          <p:cNvSpPr/>
          <p:nvPr/>
        </p:nvSpPr>
        <p:spPr>
          <a:xfrm>
            <a:off x="4800600" y="2438400"/>
            <a:ext cx="3657600" cy="35052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685800" y="2362200"/>
            <a:ext cx="3657600" cy="35814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Content Placeholder 2"/>
          <p:cNvSpPr>
            <a:spLocks noGrp="1"/>
          </p:cNvSpPr>
          <p:nvPr>
            <p:ph idx="1"/>
          </p:nvPr>
        </p:nvSpPr>
        <p:spPr>
          <a:xfrm>
            <a:off x="685800" y="1524000"/>
            <a:ext cx="3733800" cy="592137"/>
          </a:xfrm>
          <a:ln w="19050">
            <a:solidFill>
              <a:schemeClr val="bg1"/>
            </a:solidFill>
          </a:ln>
        </p:spPr>
        <p:txBody>
          <a:bodyPr>
            <a:noAutofit/>
          </a:bodyPr>
          <a:lstStyle/>
          <a:p>
            <a:pPr marL="461963" indent="-461963" algn="ctr">
              <a:buNone/>
            </a:pPr>
            <a:r>
              <a:rPr lang="en-US" sz="1600" dirty="0" smtClean="0"/>
              <a:t>Coregistration of window channels with help of landmarks</a:t>
            </a:r>
          </a:p>
        </p:txBody>
      </p:sp>
      <p:sp>
        <p:nvSpPr>
          <p:cNvPr id="10" name="Content Placeholder 2"/>
          <p:cNvSpPr txBox="1">
            <a:spLocks/>
          </p:cNvSpPr>
          <p:nvPr/>
        </p:nvSpPr>
        <p:spPr bwMode="auto">
          <a:xfrm>
            <a:off x="4800600" y="1524000"/>
            <a:ext cx="3657600" cy="592137"/>
          </a:xfrm>
          <a:prstGeom prst="rect">
            <a:avLst/>
          </a:prstGeom>
          <a:noFill/>
          <a:ln w="19050">
            <a:solidFill>
              <a:schemeClr val="bg1"/>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noAutofit/>
          </a:bodyPr>
          <a:lstStyle/>
          <a:p>
            <a:pPr marL="461963" marR="0" lvl="0" indent="-461963" algn="ctr" defTabSz="457200" rtl="0" eaLnBrk="1" fontAlgn="base" latinLnBrk="0" hangingPunct="1">
              <a:lnSpc>
                <a:spcPct val="100000"/>
              </a:lnSpc>
              <a:spcBef>
                <a:spcPct val="20000"/>
              </a:spcBef>
              <a:spcAft>
                <a:spcPct val="0"/>
              </a:spcAft>
              <a:buClrTx/>
              <a:buSzTx/>
              <a:tabLst/>
              <a:defRPr/>
            </a:pPr>
            <a:r>
              <a:rPr lang="en-US" sz="1600" dirty="0" smtClean="0">
                <a:solidFill>
                  <a:schemeClr val="bg1"/>
                </a:solidFill>
                <a:ea typeface="MS PGothic" panose="020B0600070205080204" pitchFamily="34" charset="-128"/>
              </a:rPr>
              <a:t>Direct coregistration of all channels</a:t>
            </a:r>
            <a:endParaRPr kumimoji="0" lang="en-US" sz="1600" b="0" i="0" u="none" strike="noStrike" kern="1200" cap="none" spc="0" normalizeH="0" baseline="0" noProof="0" dirty="0" smtClean="0">
              <a:ln>
                <a:noFill/>
              </a:ln>
              <a:solidFill>
                <a:schemeClr val="bg1"/>
              </a:solidFill>
              <a:effectLst/>
              <a:uLnTx/>
              <a:uFillTx/>
              <a:latin typeface="+mn-lt"/>
              <a:ea typeface="MS PGothic" panose="020B0600070205080204" pitchFamily="34" charset="-128"/>
              <a:cs typeface="+mn-cs"/>
            </a:endParaRPr>
          </a:p>
        </p:txBody>
      </p:sp>
      <p:pic>
        <p:nvPicPr>
          <p:cNvPr id="11" name="Picture 10" descr="20170426_1730_G16_ABI_INR_CCR_average_vector_residuals.png"/>
          <p:cNvPicPr>
            <a:picLocks noChangeAspect="1"/>
          </p:cNvPicPr>
          <p:nvPr/>
        </p:nvPicPr>
        <p:blipFill>
          <a:blip r:embed="rId2" cstate="print"/>
          <a:stretch>
            <a:fillRect/>
          </a:stretch>
        </p:blipFill>
        <p:spPr>
          <a:xfrm>
            <a:off x="685800" y="2362200"/>
            <a:ext cx="3677330" cy="3581400"/>
          </a:xfrm>
          <a:prstGeom prst="rect">
            <a:avLst/>
          </a:prstGeom>
        </p:spPr>
      </p:pic>
      <p:pic>
        <p:nvPicPr>
          <p:cNvPr id="12" name="Picture 11" descr="20170214_1806_G16_ABI_INR_direct_CCR_average_vector_residuals.png"/>
          <p:cNvPicPr/>
          <p:nvPr/>
        </p:nvPicPr>
        <p:blipFill>
          <a:blip r:embed="rId3" cstate="print"/>
          <a:stretch>
            <a:fillRect/>
          </a:stretch>
        </p:blipFill>
        <p:spPr>
          <a:xfrm>
            <a:off x="4800600" y="2438400"/>
            <a:ext cx="3657600" cy="3505200"/>
          </a:xfrm>
          <a:prstGeom prst="rect">
            <a:avLst/>
          </a:prstGeom>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INR</a:t>
            </a:r>
            <a:endParaRPr lang="en-US" b="1" dirty="0"/>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73</a:t>
            </a:fld>
            <a:endParaRPr lang="en-US" altLang="en-US" dirty="0"/>
          </a:p>
        </p:txBody>
      </p:sp>
      <p:sp>
        <p:nvSpPr>
          <p:cNvPr id="7" name="Content Placeholder 2"/>
          <p:cNvSpPr>
            <a:spLocks noGrp="1"/>
          </p:cNvSpPr>
          <p:nvPr>
            <p:ph idx="1"/>
          </p:nvPr>
        </p:nvSpPr>
        <p:spPr>
          <a:xfrm>
            <a:off x="533400" y="1371601"/>
            <a:ext cx="8077200" cy="457200"/>
          </a:xfrm>
          <a:ln w="19050">
            <a:solidFill>
              <a:schemeClr val="bg1"/>
            </a:solidFill>
          </a:ln>
        </p:spPr>
        <p:txBody>
          <a:bodyPr>
            <a:noAutofit/>
          </a:bodyPr>
          <a:lstStyle/>
          <a:p>
            <a:pPr marL="461963" indent="-461963" algn="ctr">
              <a:buNone/>
            </a:pPr>
            <a:r>
              <a:rPr lang="en-US" sz="1600" dirty="0" smtClean="0"/>
              <a:t>To date, this PLPT paid major attention to swath registration problem in ABI images.</a:t>
            </a:r>
          </a:p>
        </p:txBody>
      </p:sp>
      <p:sp>
        <p:nvSpPr>
          <p:cNvPr id="8" name="Slide Number Placeholder 4"/>
          <p:cNvSpPr txBox="1">
            <a:spLocks/>
          </p:cNvSpPr>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ADB79-25D6-47C0-AB51-22A13A0BBB50}" type="slidenum">
              <a:rPr kumimoji="0" lang="en-US" altLang="en-US" sz="120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altLang="en-US" sz="1200" b="0" i="0" u="none" strike="noStrike" kern="1200" cap="none" spc="0" normalizeH="0" baseline="0" noProof="0" dirty="0">
              <a:ln>
                <a:noFill/>
              </a:ln>
              <a:solidFill>
                <a:schemeClr val="bg1"/>
              </a:solidFill>
              <a:effectLst/>
              <a:uLnTx/>
              <a:uFillTx/>
              <a:latin typeface="+mn-lt"/>
              <a:ea typeface="+mn-ea"/>
              <a:cs typeface="+mn-cs"/>
            </a:endParaRPr>
          </a:p>
        </p:txBody>
      </p:sp>
      <p:pic>
        <p:nvPicPr>
          <p:cNvPr id="9" name="Picture 8"/>
          <p:cNvPicPr/>
          <p:nvPr/>
        </p:nvPicPr>
        <p:blipFill>
          <a:blip r:embed="rId2" cstate="print"/>
          <a:srcRect l="18349" t="17567" r="3336" b="10334"/>
          <a:stretch>
            <a:fillRect/>
          </a:stretch>
        </p:blipFill>
        <p:spPr bwMode="auto">
          <a:xfrm>
            <a:off x="228600" y="2438400"/>
            <a:ext cx="4267200" cy="3276600"/>
          </a:xfrm>
          <a:prstGeom prst="rect">
            <a:avLst/>
          </a:prstGeom>
          <a:noFill/>
          <a:ln w="9525">
            <a:noFill/>
            <a:miter lim="800000"/>
            <a:headEnd/>
            <a:tailEnd/>
          </a:ln>
        </p:spPr>
      </p:pic>
      <p:pic>
        <p:nvPicPr>
          <p:cNvPr id="10" name="Picture 9"/>
          <p:cNvPicPr/>
          <p:nvPr/>
        </p:nvPicPr>
        <p:blipFill>
          <a:blip r:embed="rId3" cstate="print"/>
          <a:srcRect l="18349" t="17567" r="3336" b="10334"/>
          <a:stretch>
            <a:fillRect/>
          </a:stretch>
        </p:blipFill>
        <p:spPr bwMode="auto">
          <a:xfrm>
            <a:off x="4572000" y="2438400"/>
            <a:ext cx="4419600" cy="3276600"/>
          </a:xfrm>
          <a:prstGeom prst="rect">
            <a:avLst/>
          </a:prstGeom>
          <a:noFill/>
          <a:ln w="9525">
            <a:noFill/>
            <a:miter lim="800000"/>
            <a:headEnd/>
            <a:tailEnd/>
          </a:ln>
        </p:spPr>
      </p:pic>
      <p:pic>
        <p:nvPicPr>
          <p:cNvPr id="11" name="Picture 10"/>
          <p:cNvPicPr/>
          <p:nvPr/>
        </p:nvPicPr>
        <p:blipFill>
          <a:blip r:embed="rId4" cstate="print"/>
          <a:srcRect l="18349" t="17567" r="3336" b="10334"/>
          <a:stretch>
            <a:fillRect/>
          </a:stretch>
        </p:blipFill>
        <p:spPr bwMode="auto">
          <a:xfrm>
            <a:off x="2133600" y="3429000"/>
            <a:ext cx="4405032" cy="3276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smtClean="0">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8</a:t>
            </a:fld>
            <a:endParaRPr lang="en" sz="1400" b="0" i="0" u="none" strike="noStrike" cap="none">
              <a:solidFill>
                <a:srgbClr val="000000"/>
              </a:solidFill>
              <a:latin typeface="Arial"/>
              <a:ea typeface="Arial"/>
              <a:cs typeface="Arial"/>
              <a:sym typeface="Arial"/>
            </a:endParaRPr>
          </a:p>
        </p:txBody>
      </p:sp>
      <p:sp>
        <p:nvSpPr>
          <p:cNvPr id="6" name="Shape 200"/>
          <p:cNvSpPr txBox="1">
            <a:spLocks noGrp="1"/>
          </p:cNvSpPr>
          <p:nvPr>
            <p:ph type="title"/>
          </p:nvPr>
        </p:nvSpPr>
        <p:spPr>
          <a:xfrm>
            <a:off x="1599862" y="76200"/>
            <a:ext cx="5961300" cy="853799"/>
          </a:xfrm>
          <a:prstGeom prst="rect">
            <a:avLst/>
          </a:prstGeom>
          <a:noFill/>
          <a:ln>
            <a:noFill/>
          </a:ln>
        </p:spPr>
        <p:txBody>
          <a:bodyPr lIns="91425" tIns="91425" rIns="91425" bIns="91425" anchor="ctr" anchorCtr="0">
            <a:normAutofit fontScale="90000"/>
          </a:bodyPr>
          <a:lstStyle/>
          <a:p>
            <a:pPr marL="0" marR="0" lvl="0" indent="0" algn="ctr" rtl="0">
              <a:lnSpc>
                <a:spcPct val="100000"/>
              </a:lnSpc>
              <a:spcBef>
                <a:spcPts val="0"/>
              </a:spcBef>
              <a:spcAft>
                <a:spcPts val="0"/>
              </a:spcAft>
              <a:buClr>
                <a:srgbClr val="FFFFFF"/>
              </a:buClr>
              <a:buSzPct val="25000"/>
              <a:buFont typeface="Arial"/>
              <a:buNone/>
            </a:pPr>
            <a:r>
              <a:rPr lang="en" sz="2800" b="0" i="0" u="none" strike="noStrike" cap="none" dirty="0" smtClean="0">
                <a:solidFill>
                  <a:srgbClr val="FFFFFF"/>
                </a:solidFill>
                <a:latin typeface="Arial"/>
                <a:ea typeface="Arial"/>
                <a:cs typeface="Arial"/>
                <a:sym typeface="Arial"/>
              </a:rPr>
              <a:t>Update of WRs Registered Before Beta Maturity (Page 1 of 2)</a:t>
            </a:r>
            <a:endParaRPr lang="en" sz="2800" b="0" i="0" u="none" strike="noStrike" cap="none" dirty="0">
              <a:solidFill>
                <a:srgbClr val="FFFFFF"/>
              </a:solidFill>
              <a:latin typeface="Arial"/>
              <a:ea typeface="Arial"/>
              <a:cs typeface="Arial"/>
              <a:sym typeface="Arial"/>
            </a:endParaRPr>
          </a:p>
        </p:txBody>
      </p:sp>
      <p:sp>
        <p:nvSpPr>
          <p:cNvPr id="7" name="TextBox 6"/>
          <p:cNvSpPr txBox="1"/>
          <p:nvPr/>
        </p:nvSpPr>
        <p:spPr>
          <a:xfrm>
            <a:off x="914400" y="5105400"/>
            <a:ext cx="7315200" cy="1477328"/>
          </a:xfrm>
          <a:prstGeom prst="rect">
            <a:avLst/>
          </a:prstGeom>
          <a:solidFill>
            <a:schemeClr val="bg1"/>
          </a:solidFill>
        </p:spPr>
        <p:txBody>
          <a:bodyPr wrap="square" rtlCol="0">
            <a:spAutoFit/>
          </a:bodyPr>
          <a:lstStyle/>
          <a:p>
            <a:r>
              <a:rPr lang="en-US" b="1" u="sng" dirty="0" smtClean="0"/>
              <a:t>Legend</a:t>
            </a:r>
          </a:p>
          <a:p>
            <a:pPr marL="228600" indent="-228600"/>
            <a:r>
              <a:rPr lang="en-US" b="1" dirty="0" smtClean="0">
                <a:solidFill>
                  <a:srgbClr val="008000"/>
                </a:solidFill>
              </a:rPr>
              <a:t>Green: Completed</a:t>
            </a:r>
          </a:p>
          <a:p>
            <a:pPr marL="228600" indent="-228600"/>
            <a:r>
              <a:rPr lang="en-US" b="1" dirty="0" smtClean="0">
                <a:solidFill>
                  <a:srgbClr val="0C00FE"/>
                </a:solidFill>
              </a:rPr>
              <a:t>Blue: Upcoming Change In DO Build Release, or DO Build Release Results to be Validated by CWG</a:t>
            </a:r>
          </a:p>
          <a:p>
            <a:pPr marL="228600" indent="-228600"/>
            <a:r>
              <a:rPr lang="en-US" b="1" dirty="0" smtClean="0">
                <a:solidFill>
                  <a:srgbClr val="C00000"/>
                </a:solidFill>
              </a:rPr>
              <a:t>Red: Not Completed and Not in Upcoming DO Build Release</a:t>
            </a:r>
            <a:endParaRPr lang="en-US" dirty="0">
              <a:solidFill>
                <a:srgbClr val="C00000"/>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381210005"/>
              </p:ext>
            </p:extLst>
          </p:nvPr>
        </p:nvGraphicFramePr>
        <p:xfrm>
          <a:off x="808612" y="1371779"/>
          <a:ext cx="7543800" cy="3291840"/>
        </p:xfrm>
        <a:graphic>
          <a:graphicData uri="http://schemas.openxmlformats.org/drawingml/2006/table">
            <a:tbl>
              <a:tblPr firstRow="1" bandRow="1">
                <a:tableStyleId>{5C22544A-7EE6-4342-B048-85BDC9FD1C3A}</a:tableStyleId>
              </a:tblPr>
              <a:tblGrid>
                <a:gridCol w="1143000"/>
                <a:gridCol w="685800"/>
                <a:gridCol w="4572000"/>
                <a:gridCol w="1143000"/>
              </a:tblGrid>
              <a:tr h="274320">
                <a:tc>
                  <a:txBody>
                    <a:bodyPr/>
                    <a:lstStyle/>
                    <a:p>
                      <a:pPr algn="ctr" fontAlgn="b"/>
                      <a:r>
                        <a:rPr lang="en-US" sz="1600" b="0" i="0" u="none" strike="noStrike" dirty="0">
                          <a:solidFill>
                            <a:schemeClr val="bg1"/>
                          </a:solidFill>
                          <a:latin typeface="Calibri"/>
                        </a:rPr>
                        <a:t>Product </a:t>
                      </a:r>
                    </a:p>
                  </a:txBody>
                  <a:tcPr marL="9525" marR="9525" marT="9525" marB="0" anchor="ctr">
                    <a:solidFill>
                      <a:schemeClr val="tx1">
                        <a:lumMod val="65000"/>
                        <a:lumOff val="35000"/>
                      </a:schemeClr>
                    </a:solidFill>
                  </a:tcPr>
                </a:tc>
                <a:tc>
                  <a:txBody>
                    <a:bodyPr/>
                    <a:lstStyle/>
                    <a:p>
                      <a:pPr algn="ctr" fontAlgn="b"/>
                      <a:r>
                        <a:rPr lang="en-US" sz="1600" b="0" i="0" u="none" strike="noStrike" dirty="0">
                          <a:solidFill>
                            <a:schemeClr val="bg1"/>
                          </a:solidFill>
                          <a:latin typeface="Calibri"/>
                        </a:rPr>
                        <a:t>WR </a:t>
                      </a:r>
                    </a:p>
                  </a:txBody>
                  <a:tcPr marL="9525" marR="9525" marT="9525" marB="0" anchor="ctr">
                    <a:solidFill>
                      <a:schemeClr val="tx1">
                        <a:lumMod val="65000"/>
                        <a:lumOff val="35000"/>
                      </a:schemeClr>
                    </a:solidFill>
                  </a:tcPr>
                </a:tc>
                <a:tc>
                  <a:txBody>
                    <a:bodyPr/>
                    <a:lstStyle/>
                    <a:p>
                      <a:pPr algn="ctr" fontAlgn="b"/>
                      <a:r>
                        <a:rPr lang="en-US" sz="1600" b="0" i="0" u="none" strike="noStrike" dirty="0">
                          <a:solidFill>
                            <a:schemeClr val="bg1"/>
                          </a:solidFill>
                          <a:latin typeface="Calibri"/>
                        </a:rPr>
                        <a:t>Description </a:t>
                      </a:r>
                    </a:p>
                  </a:txBody>
                  <a:tcPr marL="9525" marR="9525" marT="9525" marB="0" anchor="ctr">
                    <a:solidFill>
                      <a:schemeClr val="tx1">
                        <a:lumMod val="65000"/>
                        <a:lumOff val="35000"/>
                      </a:schemeClr>
                    </a:solidFill>
                  </a:tcPr>
                </a:tc>
                <a:tc>
                  <a:txBody>
                    <a:bodyPr/>
                    <a:lstStyle/>
                    <a:p>
                      <a:pPr algn="ctr" fontAlgn="b"/>
                      <a:r>
                        <a:rPr lang="en-US" sz="1600" b="0" i="0" u="none" strike="noStrike" dirty="0">
                          <a:solidFill>
                            <a:schemeClr val="bg1"/>
                          </a:solidFill>
                          <a:latin typeface="Calibri"/>
                        </a:rPr>
                        <a:t>Build </a:t>
                      </a:r>
                    </a:p>
                  </a:txBody>
                  <a:tcPr marL="9525" marR="9525" marT="9525" marB="0" anchor="ctr">
                    <a:solidFill>
                      <a:schemeClr val="tx1">
                        <a:lumMod val="65000"/>
                        <a:lumOff val="35000"/>
                      </a:schemeClr>
                    </a:solidFill>
                  </a:tcPr>
                </a:tc>
              </a:tr>
              <a:tr h="274320">
                <a:tc>
                  <a:txBody>
                    <a:bodyPr/>
                    <a:lstStyle/>
                    <a:p>
                      <a:pPr algn="l" fontAlgn="b"/>
                      <a:r>
                        <a:rPr lang="en-US" sz="1600" b="0" i="0" u="none" strike="noStrike" dirty="0">
                          <a:solidFill>
                            <a:schemeClr val="bg1"/>
                          </a:solidFill>
                          <a:latin typeface="Calibri"/>
                        </a:rPr>
                        <a:t>Radiances </a:t>
                      </a:r>
                    </a:p>
                  </a:txBody>
                  <a:tcPr marL="9525" marR="9525" marT="9525" marB="0" anchor="b">
                    <a:solidFill>
                      <a:srgbClr val="009900"/>
                    </a:solidFill>
                  </a:tcPr>
                </a:tc>
                <a:tc>
                  <a:txBody>
                    <a:bodyPr/>
                    <a:lstStyle/>
                    <a:p>
                      <a:pPr algn="ctr" fontAlgn="b"/>
                      <a:r>
                        <a:rPr lang="en-US" sz="1600" b="0" i="0" u="none" strike="noStrike" dirty="0">
                          <a:solidFill>
                            <a:schemeClr val="bg1"/>
                          </a:solidFill>
                          <a:latin typeface="Calibri"/>
                        </a:rPr>
                        <a:t>1552</a:t>
                      </a:r>
                    </a:p>
                  </a:txBody>
                  <a:tcPr marL="9525" marR="9525" marT="9525" marB="0" anchor="b">
                    <a:solidFill>
                      <a:srgbClr val="009900"/>
                    </a:solidFill>
                  </a:tcPr>
                </a:tc>
                <a:tc>
                  <a:txBody>
                    <a:bodyPr/>
                    <a:lstStyle/>
                    <a:p>
                      <a:pPr algn="l" fontAlgn="b"/>
                      <a:r>
                        <a:rPr lang="en-US" sz="1600" b="0" i="0" u="none" strike="noStrike">
                          <a:solidFill>
                            <a:schemeClr val="bg1"/>
                          </a:solidFill>
                          <a:latin typeface="Calibri"/>
                        </a:rPr>
                        <a:t>Discrepancy in detector rows </a:t>
                      </a:r>
                    </a:p>
                  </a:txBody>
                  <a:tcPr marL="9525" marR="9525" marT="9525" marB="0" anchor="b">
                    <a:solidFill>
                      <a:srgbClr val="009900"/>
                    </a:solidFill>
                  </a:tcPr>
                </a:tc>
                <a:tc>
                  <a:txBody>
                    <a:bodyPr/>
                    <a:lstStyle/>
                    <a:p>
                      <a:pPr algn="l" fontAlgn="b"/>
                      <a:r>
                        <a:rPr lang="en-US" sz="1600" b="0" i="0" u="none" strike="noStrike" dirty="0">
                          <a:solidFill>
                            <a:schemeClr val="bg1"/>
                          </a:solidFill>
                          <a:latin typeface="Calibri"/>
                        </a:rPr>
                        <a:t>DO.04.04 </a:t>
                      </a:r>
                    </a:p>
                  </a:txBody>
                  <a:tcPr marL="9525" marR="9525" marT="9525" marB="0" anchor="b">
                    <a:solidFill>
                      <a:srgbClr val="009900"/>
                    </a:solidFill>
                  </a:tcPr>
                </a:tc>
              </a:tr>
              <a:tr h="274320">
                <a:tc>
                  <a:txBody>
                    <a:bodyPr/>
                    <a:lstStyle/>
                    <a:p>
                      <a:pPr algn="l" fontAlgn="b"/>
                      <a:r>
                        <a:rPr lang="en-US" sz="1600" b="0" i="0" u="none" strike="noStrike" dirty="0">
                          <a:solidFill>
                            <a:schemeClr val="bg1"/>
                          </a:solidFill>
                          <a:latin typeface="Calibri"/>
                        </a:rPr>
                        <a:t>Radiances </a:t>
                      </a:r>
                    </a:p>
                  </a:txBody>
                  <a:tcPr marL="9525" marR="9525" marT="9525" marB="0" anchor="b">
                    <a:solidFill>
                      <a:srgbClr val="0000FF"/>
                    </a:solidFill>
                  </a:tcPr>
                </a:tc>
                <a:tc>
                  <a:txBody>
                    <a:bodyPr/>
                    <a:lstStyle/>
                    <a:p>
                      <a:pPr algn="ctr" fontAlgn="b"/>
                      <a:r>
                        <a:rPr lang="en-US" sz="1600" b="0" i="0" u="none" strike="noStrike" dirty="0">
                          <a:solidFill>
                            <a:schemeClr val="bg1"/>
                          </a:solidFill>
                          <a:latin typeface="Calibri"/>
                        </a:rPr>
                        <a:t>2190</a:t>
                      </a:r>
                    </a:p>
                  </a:txBody>
                  <a:tcPr marL="9525" marR="9525" marT="9525" marB="0" anchor="b">
                    <a:solidFill>
                      <a:srgbClr val="0000FF"/>
                    </a:solidFill>
                  </a:tcPr>
                </a:tc>
                <a:tc>
                  <a:txBody>
                    <a:bodyPr/>
                    <a:lstStyle/>
                    <a:p>
                      <a:pPr algn="l" fontAlgn="b"/>
                      <a:r>
                        <a:rPr lang="en-US" sz="1600" b="0" i="0" u="none" strike="noStrike" dirty="0">
                          <a:solidFill>
                            <a:schemeClr val="bg1"/>
                          </a:solidFill>
                          <a:latin typeface="Calibri"/>
                        </a:rPr>
                        <a:t>Different DQF values for "processed space pixels" </a:t>
                      </a:r>
                    </a:p>
                  </a:txBody>
                  <a:tcPr marL="9525" marR="9525" marT="9525" marB="0" anchor="b">
                    <a:solidFill>
                      <a:srgbClr val="0000FF"/>
                    </a:solidFill>
                  </a:tcPr>
                </a:tc>
                <a:tc>
                  <a:txBody>
                    <a:bodyPr/>
                    <a:lstStyle/>
                    <a:p>
                      <a:pPr algn="l" fontAlgn="b"/>
                      <a:r>
                        <a:rPr lang="en-US" sz="1600" b="0" i="0" u="none" strike="noStrike">
                          <a:solidFill>
                            <a:schemeClr val="bg1"/>
                          </a:solidFill>
                          <a:latin typeface="Calibri"/>
                        </a:rPr>
                        <a:t>DO.06.00 </a:t>
                      </a:r>
                    </a:p>
                  </a:txBody>
                  <a:tcPr marL="9525" marR="9525" marT="9525" marB="0" anchor="b">
                    <a:solidFill>
                      <a:srgbClr val="0000FF"/>
                    </a:solidFill>
                  </a:tcPr>
                </a:tc>
              </a:tr>
              <a:tr h="274320">
                <a:tc>
                  <a:txBody>
                    <a:bodyPr/>
                    <a:lstStyle/>
                    <a:p>
                      <a:pPr algn="l" fontAlgn="b"/>
                      <a:r>
                        <a:rPr lang="en-US" sz="1600" b="0" i="0" u="none" strike="noStrike" dirty="0">
                          <a:solidFill>
                            <a:schemeClr val="bg1"/>
                          </a:solidFill>
                          <a:latin typeface="Calibri"/>
                        </a:rPr>
                        <a:t>Radiances </a:t>
                      </a:r>
                    </a:p>
                  </a:txBody>
                  <a:tcPr marL="9525" marR="9525" marT="9525" marB="0" anchor="b">
                    <a:solidFill>
                      <a:srgbClr val="0000FF"/>
                    </a:solidFill>
                  </a:tcPr>
                </a:tc>
                <a:tc>
                  <a:txBody>
                    <a:bodyPr/>
                    <a:lstStyle/>
                    <a:p>
                      <a:pPr algn="ctr" fontAlgn="b"/>
                      <a:r>
                        <a:rPr lang="en-US" sz="1600" b="0" i="0" u="none" strike="noStrike" dirty="0">
                          <a:solidFill>
                            <a:schemeClr val="bg1"/>
                          </a:solidFill>
                          <a:latin typeface="Calibri"/>
                        </a:rPr>
                        <a:t>2283</a:t>
                      </a:r>
                    </a:p>
                  </a:txBody>
                  <a:tcPr marL="9525" marR="9525" marT="9525" marB="0" anchor="b">
                    <a:solidFill>
                      <a:srgbClr val="0000FF"/>
                    </a:solidFill>
                  </a:tcPr>
                </a:tc>
                <a:tc>
                  <a:txBody>
                    <a:bodyPr/>
                    <a:lstStyle/>
                    <a:p>
                      <a:pPr algn="l" fontAlgn="b"/>
                      <a:r>
                        <a:rPr lang="en-US" sz="1600" b="0" i="0" u="none" strike="noStrike" dirty="0">
                          <a:solidFill>
                            <a:schemeClr val="bg1"/>
                          </a:solidFill>
                          <a:latin typeface="Calibri"/>
                        </a:rPr>
                        <a:t>ABI L1b Calibration Defects (set 2) </a:t>
                      </a:r>
                    </a:p>
                  </a:txBody>
                  <a:tcPr marL="9525" marR="9525" marT="9525" marB="0" anchor="b">
                    <a:solidFill>
                      <a:srgbClr val="0000FF"/>
                    </a:solidFill>
                  </a:tcPr>
                </a:tc>
                <a:tc>
                  <a:txBody>
                    <a:bodyPr/>
                    <a:lstStyle/>
                    <a:p>
                      <a:pPr algn="l" fontAlgn="b"/>
                      <a:r>
                        <a:rPr lang="en-US" sz="1600" b="0" i="0" u="none" strike="noStrike">
                          <a:solidFill>
                            <a:schemeClr val="bg1"/>
                          </a:solidFill>
                          <a:latin typeface="Calibri"/>
                        </a:rPr>
                        <a:t>DO.05.00 </a:t>
                      </a:r>
                    </a:p>
                  </a:txBody>
                  <a:tcPr marL="9525" marR="9525" marT="9525" marB="0" anchor="b">
                    <a:solidFill>
                      <a:srgbClr val="0000FF"/>
                    </a:solidFill>
                  </a:tcPr>
                </a:tc>
              </a:tr>
              <a:tr h="274320">
                <a:tc>
                  <a:txBody>
                    <a:bodyPr/>
                    <a:lstStyle/>
                    <a:p>
                      <a:pPr algn="l" fontAlgn="b"/>
                      <a:r>
                        <a:rPr lang="en-US" sz="1600" b="0" i="0" u="none" strike="noStrike">
                          <a:solidFill>
                            <a:schemeClr val="bg1"/>
                          </a:solidFill>
                          <a:latin typeface="Calibri"/>
                        </a:rPr>
                        <a:t>Radiances </a:t>
                      </a:r>
                    </a:p>
                  </a:txBody>
                  <a:tcPr marL="9525" marR="9525" marT="9525" marB="0" anchor="b">
                    <a:solidFill>
                      <a:srgbClr val="0000FF"/>
                    </a:solidFill>
                  </a:tcPr>
                </a:tc>
                <a:tc>
                  <a:txBody>
                    <a:bodyPr/>
                    <a:lstStyle/>
                    <a:p>
                      <a:pPr algn="ctr" fontAlgn="b"/>
                      <a:r>
                        <a:rPr lang="en-US" sz="1600" b="0" i="0" u="none" strike="noStrike" dirty="0">
                          <a:solidFill>
                            <a:schemeClr val="bg1"/>
                          </a:solidFill>
                          <a:latin typeface="Calibri"/>
                        </a:rPr>
                        <a:t>2311</a:t>
                      </a:r>
                    </a:p>
                  </a:txBody>
                  <a:tcPr marL="9525" marR="9525" marT="9525" marB="0" anchor="b">
                    <a:solidFill>
                      <a:srgbClr val="0000FF"/>
                    </a:solidFill>
                  </a:tcPr>
                </a:tc>
                <a:tc>
                  <a:txBody>
                    <a:bodyPr/>
                    <a:lstStyle/>
                    <a:p>
                      <a:pPr algn="l" fontAlgn="b"/>
                      <a:r>
                        <a:rPr lang="en-US" sz="1600" b="0" i="0" u="none" strike="noStrike" dirty="0">
                          <a:solidFill>
                            <a:schemeClr val="bg1"/>
                          </a:solidFill>
                          <a:latin typeface="Calibri"/>
                        </a:rPr>
                        <a:t>ABI L1b Algorithm CSC ADD </a:t>
                      </a:r>
                    </a:p>
                  </a:txBody>
                  <a:tcPr marL="9525" marR="9525" marT="9525" marB="0" anchor="b">
                    <a:solidFill>
                      <a:srgbClr val="0000FF"/>
                    </a:solidFill>
                  </a:tcPr>
                </a:tc>
                <a:tc>
                  <a:txBody>
                    <a:bodyPr/>
                    <a:lstStyle/>
                    <a:p>
                      <a:pPr algn="l" fontAlgn="b"/>
                      <a:r>
                        <a:rPr lang="en-US" sz="1600" b="0" i="0" u="none" strike="noStrike" dirty="0">
                          <a:solidFill>
                            <a:schemeClr val="bg1"/>
                          </a:solidFill>
                          <a:latin typeface="Calibri"/>
                        </a:rPr>
                        <a:t>DO.05.00 </a:t>
                      </a:r>
                    </a:p>
                  </a:txBody>
                  <a:tcPr marL="9525" marR="9525" marT="9525" marB="0" anchor="b">
                    <a:solidFill>
                      <a:srgbClr val="0000FF"/>
                    </a:solidFill>
                  </a:tcPr>
                </a:tc>
              </a:tr>
              <a:tr h="274320">
                <a:tc>
                  <a:txBody>
                    <a:bodyPr/>
                    <a:lstStyle/>
                    <a:p>
                      <a:pPr algn="l" fontAlgn="b"/>
                      <a:r>
                        <a:rPr lang="en-US" sz="1600" b="0" i="0" u="none" strike="noStrike" dirty="0">
                          <a:solidFill>
                            <a:schemeClr val="bg1"/>
                          </a:solidFill>
                          <a:latin typeface="Calibri"/>
                        </a:rPr>
                        <a:t>Radiances </a:t>
                      </a:r>
                    </a:p>
                  </a:txBody>
                  <a:tcPr marL="9525" marR="9525" marT="9525" marB="0" anchor="b">
                    <a:solidFill>
                      <a:srgbClr val="0000FF"/>
                    </a:solidFill>
                  </a:tcPr>
                </a:tc>
                <a:tc>
                  <a:txBody>
                    <a:bodyPr/>
                    <a:lstStyle/>
                    <a:p>
                      <a:pPr algn="ctr" fontAlgn="b"/>
                      <a:r>
                        <a:rPr lang="en-US" sz="1600" b="0" i="0" u="none" strike="noStrike" dirty="0">
                          <a:solidFill>
                            <a:schemeClr val="bg1"/>
                          </a:solidFill>
                          <a:latin typeface="Calibri"/>
                        </a:rPr>
                        <a:t>2374</a:t>
                      </a:r>
                    </a:p>
                  </a:txBody>
                  <a:tcPr marL="9525" marR="9525" marT="9525" marB="0" anchor="b">
                    <a:solidFill>
                      <a:srgbClr val="0000FF"/>
                    </a:solidFill>
                  </a:tcPr>
                </a:tc>
                <a:tc>
                  <a:txBody>
                    <a:bodyPr/>
                    <a:lstStyle/>
                    <a:p>
                      <a:pPr algn="l" fontAlgn="b"/>
                      <a:r>
                        <a:rPr lang="en-US" sz="1600" b="0" i="0" u="none" strike="noStrike" dirty="0">
                          <a:solidFill>
                            <a:schemeClr val="bg1"/>
                          </a:solidFill>
                          <a:latin typeface="Calibri"/>
                        </a:rPr>
                        <a:t>ABI L1b OMAS uses default timestamps incorrectly </a:t>
                      </a:r>
                    </a:p>
                  </a:txBody>
                  <a:tcPr marL="9525" marR="9525" marT="9525" marB="0" anchor="b">
                    <a:solidFill>
                      <a:srgbClr val="0000FF"/>
                    </a:solidFill>
                  </a:tcPr>
                </a:tc>
                <a:tc>
                  <a:txBody>
                    <a:bodyPr/>
                    <a:lstStyle/>
                    <a:p>
                      <a:pPr algn="l" fontAlgn="b"/>
                      <a:r>
                        <a:rPr lang="en-US" sz="1600" b="0" i="0" u="none" strike="noStrike" dirty="0">
                          <a:solidFill>
                            <a:schemeClr val="bg1"/>
                          </a:solidFill>
                          <a:latin typeface="Calibri"/>
                        </a:rPr>
                        <a:t>DO.05.00 </a:t>
                      </a:r>
                    </a:p>
                  </a:txBody>
                  <a:tcPr marL="9525" marR="9525" marT="9525" marB="0" anchor="b">
                    <a:solidFill>
                      <a:srgbClr val="0000FF"/>
                    </a:solidFill>
                  </a:tcPr>
                </a:tc>
              </a:tr>
              <a:tr h="274320">
                <a:tc>
                  <a:txBody>
                    <a:bodyPr/>
                    <a:lstStyle/>
                    <a:p>
                      <a:pPr algn="l" fontAlgn="b"/>
                      <a:r>
                        <a:rPr lang="en-US" sz="1600" b="0" i="0" u="none" strike="noStrike">
                          <a:solidFill>
                            <a:schemeClr val="bg1"/>
                          </a:solidFill>
                          <a:latin typeface="Calibri"/>
                        </a:rPr>
                        <a:t>Radiances </a:t>
                      </a:r>
                    </a:p>
                  </a:txBody>
                  <a:tcPr marL="9525" marR="9525" marT="9525" marB="0" anchor="b">
                    <a:solidFill>
                      <a:srgbClr val="009900"/>
                    </a:solidFill>
                  </a:tcPr>
                </a:tc>
                <a:tc>
                  <a:txBody>
                    <a:bodyPr/>
                    <a:lstStyle/>
                    <a:p>
                      <a:pPr algn="ctr" fontAlgn="b"/>
                      <a:r>
                        <a:rPr lang="en-US" sz="1600" b="0" i="0" u="none" strike="noStrike" dirty="0">
                          <a:solidFill>
                            <a:schemeClr val="bg1"/>
                          </a:solidFill>
                          <a:latin typeface="Calibri"/>
                        </a:rPr>
                        <a:t>2670</a:t>
                      </a:r>
                    </a:p>
                  </a:txBody>
                  <a:tcPr marL="9525" marR="9525" marT="9525" marB="0" anchor="b">
                    <a:solidFill>
                      <a:srgbClr val="009900"/>
                    </a:solidFill>
                  </a:tcPr>
                </a:tc>
                <a:tc>
                  <a:txBody>
                    <a:bodyPr/>
                    <a:lstStyle/>
                    <a:p>
                      <a:pPr algn="l" fontAlgn="b"/>
                      <a:r>
                        <a:rPr lang="en-US" sz="1600" b="0" i="0" u="none" strike="noStrike" dirty="0">
                          <a:solidFill>
                            <a:schemeClr val="bg1"/>
                          </a:solidFill>
                          <a:latin typeface="Calibri"/>
                        </a:rPr>
                        <a:t>ICT statistics in </a:t>
                      </a:r>
                      <a:r>
                        <a:rPr lang="en-US" sz="1600" b="0" i="0" u="none" strike="noStrike" dirty="0" err="1">
                          <a:solidFill>
                            <a:schemeClr val="bg1"/>
                          </a:solidFill>
                          <a:latin typeface="Calibri"/>
                        </a:rPr>
                        <a:t>Inst_Cal</a:t>
                      </a:r>
                      <a:r>
                        <a:rPr lang="en-US" sz="1600" b="0" i="0" u="none" strike="noStrike" dirty="0">
                          <a:solidFill>
                            <a:schemeClr val="bg1"/>
                          </a:solidFill>
                          <a:latin typeface="Calibri"/>
                        </a:rPr>
                        <a:t> files correction </a:t>
                      </a:r>
                    </a:p>
                  </a:txBody>
                  <a:tcPr marL="9525" marR="9525" marT="9525" marB="0" anchor="b">
                    <a:solidFill>
                      <a:srgbClr val="009900"/>
                    </a:solidFill>
                  </a:tcPr>
                </a:tc>
                <a:tc>
                  <a:txBody>
                    <a:bodyPr/>
                    <a:lstStyle/>
                    <a:p>
                      <a:pPr algn="l" fontAlgn="b"/>
                      <a:r>
                        <a:rPr lang="en-US" sz="1600" b="0" i="0" u="none" strike="noStrike" dirty="0">
                          <a:solidFill>
                            <a:schemeClr val="bg1"/>
                          </a:solidFill>
                          <a:latin typeface="Calibri"/>
                        </a:rPr>
                        <a:t>DO.04.04 </a:t>
                      </a:r>
                    </a:p>
                  </a:txBody>
                  <a:tcPr marL="9525" marR="9525" marT="9525" marB="0" anchor="b">
                    <a:solidFill>
                      <a:srgbClr val="009900"/>
                    </a:solidFill>
                  </a:tcPr>
                </a:tc>
              </a:tr>
              <a:tr h="274320">
                <a:tc>
                  <a:txBody>
                    <a:bodyPr/>
                    <a:lstStyle/>
                    <a:p>
                      <a:pPr algn="l" fontAlgn="b"/>
                      <a:r>
                        <a:rPr lang="en-US" sz="1600" b="0" i="0" u="none" strike="noStrike">
                          <a:solidFill>
                            <a:schemeClr val="bg1"/>
                          </a:solidFill>
                          <a:latin typeface="Calibri"/>
                        </a:rPr>
                        <a:t>Radiances </a:t>
                      </a:r>
                    </a:p>
                  </a:txBody>
                  <a:tcPr marL="9525" marR="9525" marT="9525" marB="0" anchor="b">
                    <a:solidFill>
                      <a:srgbClr val="0000FF"/>
                    </a:solidFill>
                  </a:tcPr>
                </a:tc>
                <a:tc>
                  <a:txBody>
                    <a:bodyPr/>
                    <a:lstStyle/>
                    <a:p>
                      <a:pPr algn="ctr" fontAlgn="b"/>
                      <a:r>
                        <a:rPr lang="en-US" sz="1600" b="0" i="0" u="none" strike="noStrike" dirty="0">
                          <a:solidFill>
                            <a:schemeClr val="bg1"/>
                          </a:solidFill>
                          <a:latin typeface="Calibri"/>
                        </a:rPr>
                        <a:t>2689</a:t>
                      </a:r>
                    </a:p>
                  </a:txBody>
                  <a:tcPr marL="9525" marR="9525" marT="9525" marB="0" anchor="b">
                    <a:solidFill>
                      <a:srgbClr val="0000FF"/>
                    </a:solidFill>
                  </a:tcPr>
                </a:tc>
                <a:tc>
                  <a:txBody>
                    <a:bodyPr/>
                    <a:lstStyle/>
                    <a:p>
                      <a:pPr algn="l" fontAlgn="b"/>
                      <a:r>
                        <a:rPr lang="en-US" sz="1600" b="0" i="0" u="none" strike="noStrike" dirty="0">
                          <a:solidFill>
                            <a:schemeClr val="bg1"/>
                          </a:solidFill>
                          <a:latin typeface="Calibri"/>
                        </a:rPr>
                        <a:t>Lunar cal products have wrong instrument ID </a:t>
                      </a:r>
                    </a:p>
                  </a:txBody>
                  <a:tcPr marL="9525" marR="9525" marT="9525" marB="0" anchor="b">
                    <a:solidFill>
                      <a:srgbClr val="0000FF"/>
                    </a:solidFill>
                  </a:tcPr>
                </a:tc>
                <a:tc>
                  <a:txBody>
                    <a:bodyPr/>
                    <a:lstStyle/>
                    <a:p>
                      <a:pPr algn="l" fontAlgn="b"/>
                      <a:r>
                        <a:rPr lang="en-US" sz="1600" b="0" i="0" u="none" strike="noStrike">
                          <a:solidFill>
                            <a:schemeClr val="bg1"/>
                          </a:solidFill>
                          <a:latin typeface="Calibri"/>
                        </a:rPr>
                        <a:t>DO.05.00 </a:t>
                      </a:r>
                    </a:p>
                  </a:txBody>
                  <a:tcPr marL="9525" marR="9525" marT="9525" marB="0" anchor="b">
                    <a:solidFill>
                      <a:srgbClr val="0000FF"/>
                    </a:solidFill>
                  </a:tcPr>
                </a:tc>
              </a:tr>
              <a:tr h="274320">
                <a:tc>
                  <a:txBody>
                    <a:bodyPr/>
                    <a:lstStyle/>
                    <a:p>
                      <a:pPr algn="l" fontAlgn="b"/>
                      <a:r>
                        <a:rPr lang="en-US" sz="1600" b="0" i="0" u="none" strike="noStrike">
                          <a:solidFill>
                            <a:schemeClr val="bg1"/>
                          </a:solidFill>
                          <a:latin typeface="Calibri"/>
                        </a:rPr>
                        <a:t>Radiances </a:t>
                      </a:r>
                    </a:p>
                  </a:txBody>
                  <a:tcPr marL="9525" marR="9525" marT="9525" marB="0" anchor="b">
                    <a:solidFill>
                      <a:srgbClr val="0000FF"/>
                    </a:solidFill>
                  </a:tcPr>
                </a:tc>
                <a:tc>
                  <a:txBody>
                    <a:bodyPr/>
                    <a:lstStyle/>
                    <a:p>
                      <a:pPr algn="ctr" fontAlgn="b"/>
                      <a:r>
                        <a:rPr lang="en-US" sz="1600" b="0" i="0" u="none" strike="noStrike" dirty="0">
                          <a:solidFill>
                            <a:schemeClr val="bg1"/>
                          </a:solidFill>
                          <a:latin typeface="Calibri"/>
                        </a:rPr>
                        <a:t>2931</a:t>
                      </a:r>
                    </a:p>
                  </a:txBody>
                  <a:tcPr marL="9525" marR="9525" marT="9525" marB="0" anchor="b">
                    <a:solidFill>
                      <a:srgbClr val="0000FF"/>
                    </a:solidFill>
                  </a:tcPr>
                </a:tc>
                <a:tc>
                  <a:txBody>
                    <a:bodyPr/>
                    <a:lstStyle/>
                    <a:p>
                      <a:pPr algn="l" fontAlgn="b"/>
                      <a:r>
                        <a:rPr lang="en-US" sz="1600" b="0" i="0" u="none" strike="noStrike" dirty="0">
                          <a:solidFill>
                            <a:schemeClr val="bg1"/>
                          </a:solidFill>
                          <a:latin typeface="Calibri"/>
                        </a:rPr>
                        <a:t>Missing 5 channels of ABI L1beta </a:t>
                      </a:r>
                    </a:p>
                  </a:txBody>
                  <a:tcPr marL="9525" marR="9525" marT="9525" marB="0" anchor="b">
                    <a:solidFill>
                      <a:srgbClr val="0000FF"/>
                    </a:solidFill>
                  </a:tcPr>
                </a:tc>
                <a:tc>
                  <a:txBody>
                    <a:bodyPr/>
                    <a:lstStyle/>
                    <a:p>
                      <a:pPr algn="l" fontAlgn="b"/>
                      <a:r>
                        <a:rPr lang="en-US" sz="1600" b="0" i="0" u="none" strike="noStrike">
                          <a:solidFill>
                            <a:schemeClr val="bg1"/>
                          </a:solidFill>
                          <a:latin typeface="Calibri"/>
                        </a:rPr>
                        <a:t>DO.05.00 </a:t>
                      </a:r>
                    </a:p>
                  </a:txBody>
                  <a:tcPr marL="9525" marR="9525" marT="9525" marB="0" anchor="b">
                    <a:solidFill>
                      <a:srgbClr val="0000FF"/>
                    </a:solidFill>
                  </a:tcPr>
                </a:tc>
              </a:tr>
              <a:tr h="274320">
                <a:tc>
                  <a:txBody>
                    <a:bodyPr/>
                    <a:lstStyle/>
                    <a:p>
                      <a:pPr algn="l" fontAlgn="b"/>
                      <a:r>
                        <a:rPr lang="en-US" sz="1600" b="0" i="0" u="none" strike="noStrike">
                          <a:solidFill>
                            <a:schemeClr val="bg1"/>
                          </a:solidFill>
                          <a:latin typeface="Calibri"/>
                        </a:rPr>
                        <a:t>Radiances </a:t>
                      </a:r>
                    </a:p>
                  </a:txBody>
                  <a:tcPr marL="9525" marR="9525" marT="9525" marB="0" anchor="b">
                    <a:solidFill>
                      <a:srgbClr val="0000FF"/>
                    </a:solidFill>
                  </a:tcPr>
                </a:tc>
                <a:tc>
                  <a:txBody>
                    <a:bodyPr/>
                    <a:lstStyle/>
                    <a:p>
                      <a:pPr algn="ctr" fontAlgn="b"/>
                      <a:r>
                        <a:rPr lang="en-US" sz="1600" b="0" i="0" u="none" strike="noStrike" dirty="0">
                          <a:solidFill>
                            <a:schemeClr val="bg1"/>
                          </a:solidFill>
                          <a:latin typeface="Calibri"/>
                        </a:rPr>
                        <a:t>3305</a:t>
                      </a:r>
                    </a:p>
                  </a:txBody>
                  <a:tcPr marL="9525" marR="9525" marT="9525" marB="0" anchor="b">
                    <a:solidFill>
                      <a:srgbClr val="0000FF"/>
                    </a:solidFill>
                  </a:tcPr>
                </a:tc>
                <a:tc>
                  <a:txBody>
                    <a:bodyPr/>
                    <a:lstStyle/>
                    <a:p>
                      <a:pPr algn="l" fontAlgn="b"/>
                      <a:r>
                        <a:rPr lang="en-US" sz="1600" b="0" i="0" u="none" strike="noStrike" dirty="0">
                          <a:solidFill>
                            <a:schemeClr val="bg1"/>
                          </a:solidFill>
                          <a:latin typeface="Calibri"/>
                        </a:rPr>
                        <a:t>Increasing size of saved space look samples </a:t>
                      </a:r>
                    </a:p>
                  </a:txBody>
                  <a:tcPr marL="9525" marR="9525" marT="9525" marB="0" anchor="b">
                    <a:solidFill>
                      <a:srgbClr val="0000FF"/>
                    </a:solidFill>
                  </a:tcPr>
                </a:tc>
                <a:tc>
                  <a:txBody>
                    <a:bodyPr/>
                    <a:lstStyle/>
                    <a:p>
                      <a:pPr algn="l" fontAlgn="b"/>
                      <a:r>
                        <a:rPr lang="en-US" sz="1600" b="0" i="0" u="none" strike="noStrike">
                          <a:solidFill>
                            <a:schemeClr val="bg1"/>
                          </a:solidFill>
                          <a:latin typeface="Calibri"/>
                        </a:rPr>
                        <a:t>DO.05.00 </a:t>
                      </a:r>
                    </a:p>
                  </a:txBody>
                  <a:tcPr marL="9525" marR="9525" marT="9525" marB="0" anchor="b">
                    <a:solidFill>
                      <a:srgbClr val="0000FF"/>
                    </a:solidFill>
                  </a:tcPr>
                </a:tc>
              </a:tr>
              <a:tr h="274320">
                <a:tc>
                  <a:txBody>
                    <a:bodyPr/>
                    <a:lstStyle/>
                    <a:p>
                      <a:pPr algn="l" fontAlgn="b"/>
                      <a:r>
                        <a:rPr lang="en-US" sz="1600" b="0" i="0" u="none" strike="noStrike">
                          <a:solidFill>
                            <a:schemeClr val="bg1"/>
                          </a:solidFill>
                          <a:latin typeface="Calibri"/>
                        </a:rPr>
                        <a:t>Radiances </a:t>
                      </a:r>
                    </a:p>
                  </a:txBody>
                  <a:tcPr marL="9525" marR="9525" marT="9525" marB="0" anchor="b">
                    <a:solidFill>
                      <a:srgbClr val="0000FF"/>
                    </a:solidFill>
                  </a:tcPr>
                </a:tc>
                <a:tc>
                  <a:txBody>
                    <a:bodyPr/>
                    <a:lstStyle/>
                    <a:p>
                      <a:pPr algn="ctr" fontAlgn="b"/>
                      <a:r>
                        <a:rPr lang="en-US" sz="1600" b="0" i="0" u="none" strike="noStrike" dirty="0">
                          <a:solidFill>
                            <a:schemeClr val="bg1"/>
                          </a:solidFill>
                          <a:latin typeface="Calibri"/>
                        </a:rPr>
                        <a:t>3408</a:t>
                      </a:r>
                    </a:p>
                  </a:txBody>
                  <a:tcPr marL="9525" marR="9525" marT="9525" marB="0" anchor="b">
                    <a:solidFill>
                      <a:srgbClr val="0000FF"/>
                    </a:solidFill>
                  </a:tcPr>
                </a:tc>
                <a:tc>
                  <a:txBody>
                    <a:bodyPr/>
                    <a:lstStyle/>
                    <a:p>
                      <a:pPr algn="l" fontAlgn="b"/>
                      <a:r>
                        <a:rPr lang="en-US" sz="1600" b="0" i="0" u="none" strike="noStrike">
                          <a:solidFill>
                            <a:schemeClr val="bg1"/>
                          </a:solidFill>
                          <a:latin typeface="Calibri"/>
                        </a:rPr>
                        <a:t>SCT calibration coeff not migrated after event </a:t>
                      </a:r>
                    </a:p>
                  </a:txBody>
                  <a:tcPr marL="9525" marR="9525" marT="9525" marB="0" anchor="b">
                    <a:solidFill>
                      <a:srgbClr val="0000FF"/>
                    </a:solidFill>
                  </a:tcPr>
                </a:tc>
                <a:tc>
                  <a:txBody>
                    <a:bodyPr/>
                    <a:lstStyle/>
                    <a:p>
                      <a:pPr algn="l" fontAlgn="b"/>
                      <a:r>
                        <a:rPr lang="en-US" sz="1600" b="0" i="0" u="none" strike="noStrike">
                          <a:solidFill>
                            <a:schemeClr val="bg1"/>
                          </a:solidFill>
                          <a:latin typeface="Calibri"/>
                        </a:rPr>
                        <a:t>DO.05.00 </a:t>
                      </a:r>
                    </a:p>
                  </a:txBody>
                  <a:tcPr marL="9525" marR="9525" marT="9525" marB="0" anchor="b">
                    <a:solidFill>
                      <a:srgbClr val="0000FF"/>
                    </a:solidFill>
                  </a:tcPr>
                </a:tc>
              </a:tr>
              <a:tr h="274320">
                <a:tc>
                  <a:txBody>
                    <a:bodyPr/>
                    <a:lstStyle/>
                    <a:p>
                      <a:pPr algn="l" fontAlgn="b"/>
                      <a:r>
                        <a:rPr lang="en-US" sz="1600" b="0" i="0" u="none" strike="noStrike">
                          <a:solidFill>
                            <a:schemeClr val="bg1"/>
                          </a:solidFill>
                          <a:latin typeface="Calibri"/>
                        </a:rPr>
                        <a:t>Radiances </a:t>
                      </a:r>
                    </a:p>
                  </a:txBody>
                  <a:tcPr marL="9525" marR="9525" marT="9525" marB="0" anchor="b">
                    <a:solidFill>
                      <a:srgbClr val="009900"/>
                    </a:solidFill>
                  </a:tcPr>
                </a:tc>
                <a:tc>
                  <a:txBody>
                    <a:bodyPr/>
                    <a:lstStyle/>
                    <a:p>
                      <a:pPr algn="ctr" fontAlgn="b"/>
                      <a:r>
                        <a:rPr lang="en-US" sz="1600" b="0" i="0" u="none" strike="noStrike" dirty="0">
                          <a:solidFill>
                            <a:schemeClr val="bg1"/>
                          </a:solidFill>
                          <a:latin typeface="Calibri"/>
                        </a:rPr>
                        <a:t>3452</a:t>
                      </a:r>
                    </a:p>
                  </a:txBody>
                  <a:tcPr marL="9525" marR="9525" marT="9525" marB="0" anchor="b">
                    <a:solidFill>
                      <a:srgbClr val="009900"/>
                    </a:solidFill>
                  </a:tcPr>
                </a:tc>
                <a:tc>
                  <a:txBody>
                    <a:bodyPr/>
                    <a:lstStyle/>
                    <a:p>
                      <a:pPr algn="l" fontAlgn="b"/>
                      <a:r>
                        <a:rPr lang="en-US" sz="1600" b="0" i="0" u="none" strike="noStrike">
                          <a:solidFill>
                            <a:schemeClr val="bg1"/>
                          </a:solidFill>
                          <a:latin typeface="Calibri"/>
                        </a:rPr>
                        <a:t>Esun variable update </a:t>
                      </a:r>
                    </a:p>
                  </a:txBody>
                  <a:tcPr marL="9525" marR="9525" marT="9525" marB="0" anchor="b">
                    <a:solidFill>
                      <a:srgbClr val="009900"/>
                    </a:solidFill>
                  </a:tcPr>
                </a:tc>
                <a:tc>
                  <a:txBody>
                    <a:bodyPr/>
                    <a:lstStyle/>
                    <a:p>
                      <a:pPr algn="l" fontAlgn="b"/>
                      <a:r>
                        <a:rPr lang="en-US" sz="1600" b="0" i="0" u="none" strike="noStrike" dirty="0">
                          <a:solidFill>
                            <a:schemeClr val="bg1"/>
                          </a:solidFill>
                          <a:latin typeface="Calibri"/>
                        </a:rPr>
                        <a:t>DO.04.04 </a:t>
                      </a:r>
                    </a:p>
                  </a:txBody>
                  <a:tcPr marL="9525" marR="9525" marT="9525" marB="0" anchor="b">
                    <a:solidFill>
                      <a:srgbClr val="009900"/>
                    </a:solidFill>
                  </a:tcPr>
                </a:tc>
              </a:tr>
            </a:tbl>
          </a:graphicData>
        </a:graphic>
      </p:graphicFrame>
    </p:spTree>
    <p:extLst>
      <p:ext uri="{BB962C8B-B14F-4D97-AF65-F5344CB8AC3E}">
        <p14:creationId xmlns:p14="http://schemas.microsoft.com/office/powerpoint/2010/main" val="18010686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smtClean="0">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9</a:t>
            </a:fld>
            <a:endParaRPr lang="en" sz="1400" b="0" i="0" u="none" strike="noStrike" cap="none">
              <a:solidFill>
                <a:srgbClr val="000000"/>
              </a:solidFill>
              <a:latin typeface="Arial"/>
              <a:ea typeface="Arial"/>
              <a:cs typeface="Arial"/>
              <a:sym typeface="Arial"/>
            </a:endParaRPr>
          </a:p>
        </p:txBody>
      </p:sp>
      <p:sp>
        <p:nvSpPr>
          <p:cNvPr id="6" name="Shape 200"/>
          <p:cNvSpPr txBox="1">
            <a:spLocks noGrp="1"/>
          </p:cNvSpPr>
          <p:nvPr>
            <p:ph type="title"/>
          </p:nvPr>
        </p:nvSpPr>
        <p:spPr>
          <a:xfrm>
            <a:off x="1599862" y="76200"/>
            <a:ext cx="5961300" cy="8537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en" sz="2800" b="0" i="0" u="none" strike="noStrike" cap="none" dirty="0" smtClean="0">
                <a:solidFill>
                  <a:srgbClr val="FFFFFF"/>
                </a:solidFill>
                <a:latin typeface="Arial"/>
                <a:ea typeface="Arial"/>
                <a:cs typeface="Arial"/>
                <a:sym typeface="Arial"/>
              </a:rPr>
              <a:t>Update of WRs Registered Before Beta Maturity (Page 2 of 2)</a:t>
            </a:r>
            <a:endParaRPr lang="en" sz="2800" b="0" i="0" u="none" strike="noStrike" cap="none" dirty="0">
              <a:solidFill>
                <a:srgbClr val="FFFFFF"/>
              </a:solidFill>
              <a:latin typeface="Arial"/>
              <a:ea typeface="Arial"/>
              <a:cs typeface="Arial"/>
              <a:sym typeface="Arial"/>
            </a:endParaRPr>
          </a:p>
        </p:txBody>
      </p:sp>
      <p:graphicFrame>
        <p:nvGraphicFramePr>
          <p:cNvPr id="5" name="Table 4"/>
          <p:cNvGraphicFramePr>
            <a:graphicFrameLocks noGrp="1"/>
          </p:cNvGraphicFramePr>
          <p:nvPr>
            <p:extLst>
              <p:ext uri="{D42A27DB-BD31-4B8C-83A1-F6EECF244321}">
                <p14:modId xmlns:p14="http://schemas.microsoft.com/office/powerpoint/2010/main" val="1794097943"/>
              </p:ext>
            </p:extLst>
          </p:nvPr>
        </p:nvGraphicFramePr>
        <p:xfrm>
          <a:off x="846712" y="1021080"/>
          <a:ext cx="7467600" cy="5760720"/>
        </p:xfrm>
        <a:graphic>
          <a:graphicData uri="http://schemas.openxmlformats.org/drawingml/2006/table">
            <a:tbl>
              <a:tblPr firstRow="1" bandRow="1">
                <a:tableStyleId>{5C22544A-7EE6-4342-B048-85BDC9FD1C3A}</a:tableStyleId>
              </a:tblPr>
              <a:tblGrid>
                <a:gridCol w="1143000"/>
                <a:gridCol w="685800"/>
                <a:gridCol w="4572000"/>
                <a:gridCol w="1066800"/>
              </a:tblGrid>
              <a:tr h="182880">
                <a:tc>
                  <a:txBody>
                    <a:bodyPr/>
                    <a:lstStyle/>
                    <a:p>
                      <a:pPr algn="ctr" rtl="0" fontAlgn="ctr"/>
                      <a:r>
                        <a:rPr lang="en-US" sz="1400" b="0" i="0" u="none" strike="noStrike" dirty="0">
                          <a:solidFill>
                            <a:schemeClr val="bg1"/>
                          </a:solidFill>
                          <a:latin typeface="Calibri"/>
                        </a:rPr>
                        <a:t>Product </a:t>
                      </a:r>
                    </a:p>
                  </a:txBody>
                  <a:tcPr marL="0" marR="0" marT="0" marB="0" anchor="ctr">
                    <a:solidFill>
                      <a:schemeClr val="tx1">
                        <a:lumMod val="65000"/>
                        <a:lumOff val="35000"/>
                      </a:schemeClr>
                    </a:solidFill>
                  </a:tcPr>
                </a:tc>
                <a:tc>
                  <a:txBody>
                    <a:bodyPr/>
                    <a:lstStyle/>
                    <a:p>
                      <a:pPr algn="ctr" rtl="0" fontAlgn="ctr"/>
                      <a:r>
                        <a:rPr lang="en-US" sz="1400" b="0" i="0" u="none" strike="noStrike" dirty="0">
                          <a:solidFill>
                            <a:schemeClr val="bg1"/>
                          </a:solidFill>
                          <a:latin typeface="Calibri"/>
                        </a:rPr>
                        <a:t>WR </a:t>
                      </a:r>
                    </a:p>
                  </a:txBody>
                  <a:tcPr marL="0" marR="0" marT="0" marB="0" anchor="ctr">
                    <a:solidFill>
                      <a:schemeClr val="tx1">
                        <a:lumMod val="65000"/>
                        <a:lumOff val="35000"/>
                      </a:schemeClr>
                    </a:solidFill>
                  </a:tcPr>
                </a:tc>
                <a:tc>
                  <a:txBody>
                    <a:bodyPr/>
                    <a:lstStyle/>
                    <a:p>
                      <a:pPr algn="ctr" rtl="0" fontAlgn="ctr"/>
                      <a:r>
                        <a:rPr lang="en-US" sz="1400" b="0" i="0" u="none" strike="noStrike" dirty="0">
                          <a:solidFill>
                            <a:schemeClr val="bg1"/>
                          </a:solidFill>
                          <a:latin typeface="Calibri"/>
                        </a:rPr>
                        <a:t>Description </a:t>
                      </a:r>
                    </a:p>
                  </a:txBody>
                  <a:tcPr marL="0" marR="0" marT="0" marB="0" anchor="ctr">
                    <a:solidFill>
                      <a:schemeClr val="tx1">
                        <a:lumMod val="65000"/>
                        <a:lumOff val="35000"/>
                      </a:schemeClr>
                    </a:solidFill>
                  </a:tcPr>
                </a:tc>
                <a:tc>
                  <a:txBody>
                    <a:bodyPr/>
                    <a:lstStyle/>
                    <a:p>
                      <a:pPr algn="ctr" rtl="0" fontAlgn="ctr"/>
                      <a:r>
                        <a:rPr lang="en-US" sz="1400" b="0" i="0" u="none" strike="noStrike" dirty="0">
                          <a:solidFill>
                            <a:schemeClr val="bg1"/>
                          </a:solidFill>
                          <a:latin typeface="Calibri"/>
                        </a:rPr>
                        <a:t>Build </a:t>
                      </a:r>
                    </a:p>
                  </a:txBody>
                  <a:tcPr marL="0" marR="0" marT="0" marB="0" anchor="ctr">
                    <a:solidFill>
                      <a:schemeClr val="tx1">
                        <a:lumMod val="65000"/>
                        <a:lumOff val="35000"/>
                      </a:schemeClr>
                    </a:solidFill>
                  </a:tcPr>
                </a:tc>
              </a:tr>
              <a:tr h="182880">
                <a:tc>
                  <a:txBody>
                    <a:bodyPr/>
                    <a:lstStyle/>
                    <a:p>
                      <a:pPr algn="ctr" rtl="0" fontAlgn="b"/>
                      <a:r>
                        <a:rPr lang="en-US" sz="1400" b="0" i="0" u="none" strike="noStrike" dirty="0">
                          <a:solidFill>
                            <a:schemeClr val="bg1"/>
                          </a:solidFill>
                          <a:latin typeface="Calibri"/>
                        </a:rPr>
                        <a:t>Radiances </a:t>
                      </a:r>
                    </a:p>
                  </a:txBody>
                  <a:tcPr marL="0" marR="0" marT="0" marB="0" anchor="b">
                    <a:solidFill>
                      <a:srgbClr val="0000FF"/>
                    </a:solidFill>
                  </a:tcPr>
                </a:tc>
                <a:tc>
                  <a:txBody>
                    <a:bodyPr/>
                    <a:lstStyle/>
                    <a:p>
                      <a:pPr algn="ctr" rtl="0" fontAlgn="b"/>
                      <a:r>
                        <a:rPr lang="en-US" sz="1400" b="0" i="0" u="none" strike="noStrike" dirty="0">
                          <a:solidFill>
                            <a:schemeClr val="bg1"/>
                          </a:solidFill>
                          <a:latin typeface="Calibri"/>
                        </a:rPr>
                        <a:t>3600</a:t>
                      </a:r>
                    </a:p>
                  </a:txBody>
                  <a:tcPr marL="0" marR="0" marT="0" marB="0" anchor="b">
                    <a:solidFill>
                      <a:srgbClr val="0000FF"/>
                    </a:solidFill>
                  </a:tcPr>
                </a:tc>
                <a:tc>
                  <a:txBody>
                    <a:bodyPr/>
                    <a:lstStyle/>
                    <a:p>
                      <a:pPr algn="l" rtl="0" fontAlgn="b"/>
                      <a:r>
                        <a:rPr lang="en-US" sz="1400" b="0" i="0" u="none" strike="noStrike" dirty="0">
                          <a:solidFill>
                            <a:schemeClr val="bg1"/>
                          </a:solidFill>
                          <a:latin typeface="Calibri"/>
                        </a:rPr>
                        <a:t>Update Spacecraft APID151 handling </a:t>
                      </a:r>
                    </a:p>
                  </a:txBody>
                  <a:tcPr marL="0" marR="0" marT="0" marB="0" anchor="b">
                    <a:solidFill>
                      <a:srgbClr val="0000FF"/>
                    </a:solidFill>
                  </a:tcPr>
                </a:tc>
                <a:tc>
                  <a:txBody>
                    <a:bodyPr/>
                    <a:lstStyle/>
                    <a:p>
                      <a:pPr algn="ctr" rtl="0" fontAlgn="b"/>
                      <a:r>
                        <a:rPr lang="en-US" sz="1400" b="0" i="0" u="none" strike="noStrike" dirty="0">
                          <a:solidFill>
                            <a:schemeClr val="bg1"/>
                          </a:solidFill>
                          <a:latin typeface="Calibri"/>
                        </a:rPr>
                        <a:t>DO.05.00 </a:t>
                      </a:r>
                    </a:p>
                  </a:txBody>
                  <a:tcPr marL="0" marR="0" marT="0" marB="0" anchor="b">
                    <a:solidFill>
                      <a:srgbClr val="0000FF"/>
                    </a:solidFill>
                  </a:tcPr>
                </a:tc>
              </a:tr>
              <a:tr h="182880">
                <a:tc>
                  <a:txBody>
                    <a:bodyPr/>
                    <a:lstStyle/>
                    <a:p>
                      <a:pPr algn="ctr" rtl="0" fontAlgn="b"/>
                      <a:r>
                        <a:rPr lang="en-US" sz="1400" b="0" i="0" u="none" strike="noStrike" dirty="0">
                          <a:solidFill>
                            <a:schemeClr val="bg1"/>
                          </a:solidFill>
                          <a:latin typeface="Calibri"/>
                        </a:rPr>
                        <a:t>Radiances </a:t>
                      </a:r>
                    </a:p>
                  </a:txBody>
                  <a:tcPr marL="0" marR="0" marT="0" marB="0" anchor="b">
                    <a:solidFill>
                      <a:srgbClr val="009900"/>
                    </a:solidFill>
                  </a:tcPr>
                </a:tc>
                <a:tc>
                  <a:txBody>
                    <a:bodyPr/>
                    <a:lstStyle/>
                    <a:p>
                      <a:pPr algn="ctr" rtl="0" fontAlgn="b"/>
                      <a:r>
                        <a:rPr lang="en-US" sz="1400" b="0" i="0" u="none" strike="noStrike" dirty="0">
                          <a:solidFill>
                            <a:schemeClr val="bg1"/>
                          </a:solidFill>
                          <a:latin typeface="Calibri"/>
                        </a:rPr>
                        <a:t>3619</a:t>
                      </a:r>
                    </a:p>
                  </a:txBody>
                  <a:tcPr marL="0" marR="0" marT="0" marB="0" anchor="b">
                    <a:solidFill>
                      <a:srgbClr val="009900"/>
                    </a:solidFill>
                  </a:tcPr>
                </a:tc>
                <a:tc>
                  <a:txBody>
                    <a:bodyPr/>
                    <a:lstStyle/>
                    <a:p>
                      <a:pPr algn="l" rtl="0" fontAlgn="b"/>
                      <a:r>
                        <a:rPr lang="en-US" sz="1400" b="0" i="0" u="none" strike="noStrike" dirty="0">
                          <a:solidFill>
                            <a:schemeClr val="bg1"/>
                          </a:solidFill>
                          <a:latin typeface="Calibri"/>
                        </a:rPr>
                        <a:t>Create INST_CAL_ENG files – Did not fix problem. </a:t>
                      </a:r>
                    </a:p>
                  </a:txBody>
                  <a:tcPr marL="0" marR="0" marT="0" marB="0" anchor="b">
                    <a:solidFill>
                      <a:srgbClr val="009900"/>
                    </a:solidFill>
                  </a:tcPr>
                </a:tc>
                <a:tc>
                  <a:txBody>
                    <a:bodyPr/>
                    <a:lstStyle/>
                    <a:p>
                      <a:pPr algn="ctr" rtl="0" fontAlgn="b"/>
                      <a:r>
                        <a:rPr lang="en-US" sz="1400" b="0" i="0" u="none" strike="noStrike" dirty="0">
                          <a:solidFill>
                            <a:schemeClr val="bg1"/>
                          </a:solidFill>
                          <a:latin typeface="Calibri"/>
                        </a:rPr>
                        <a:t>DO.04.03 </a:t>
                      </a:r>
                    </a:p>
                  </a:txBody>
                  <a:tcPr marL="0" marR="0" marT="0" marB="0" anchor="b">
                    <a:solidFill>
                      <a:srgbClr val="009900"/>
                    </a:solidFill>
                  </a:tcPr>
                </a:tc>
              </a:tr>
              <a:tr h="182880">
                <a:tc>
                  <a:txBody>
                    <a:bodyPr/>
                    <a:lstStyle/>
                    <a:p>
                      <a:pPr algn="ctr" rtl="0" fontAlgn="b"/>
                      <a:r>
                        <a:rPr lang="en-US" sz="1400" b="0" i="0" u="none" strike="noStrike" dirty="0">
                          <a:solidFill>
                            <a:schemeClr val="bg1"/>
                          </a:solidFill>
                          <a:latin typeface="Calibri"/>
                        </a:rPr>
                        <a:t>Radiances </a:t>
                      </a:r>
                    </a:p>
                  </a:txBody>
                  <a:tcPr marL="0" marR="0" marT="0" marB="0" anchor="b">
                    <a:solidFill>
                      <a:srgbClr val="0000FF"/>
                    </a:solidFill>
                  </a:tcPr>
                </a:tc>
                <a:tc>
                  <a:txBody>
                    <a:bodyPr/>
                    <a:lstStyle/>
                    <a:p>
                      <a:pPr algn="ctr" rtl="0" fontAlgn="b"/>
                      <a:r>
                        <a:rPr lang="en-US" sz="1400" b="0" i="0" u="none" strike="noStrike" dirty="0">
                          <a:solidFill>
                            <a:schemeClr val="bg1"/>
                          </a:solidFill>
                          <a:latin typeface="Calibri"/>
                        </a:rPr>
                        <a:t>3641</a:t>
                      </a:r>
                    </a:p>
                  </a:txBody>
                  <a:tcPr marL="0" marR="0" marT="0" marB="0" anchor="b">
                    <a:solidFill>
                      <a:srgbClr val="0000FF"/>
                    </a:solidFill>
                  </a:tcPr>
                </a:tc>
                <a:tc>
                  <a:txBody>
                    <a:bodyPr/>
                    <a:lstStyle/>
                    <a:p>
                      <a:pPr algn="l" rtl="0" fontAlgn="b"/>
                      <a:r>
                        <a:rPr lang="en-US" sz="1400" b="0" i="0" u="none" strike="noStrike" dirty="0">
                          <a:solidFill>
                            <a:schemeClr val="bg1"/>
                          </a:solidFill>
                          <a:latin typeface="Calibri"/>
                        </a:rPr>
                        <a:t>ABI Image Navigation using S/C orbit/attitude data </a:t>
                      </a:r>
                    </a:p>
                  </a:txBody>
                  <a:tcPr marL="0" marR="0" marT="0" marB="0" anchor="b">
                    <a:solidFill>
                      <a:srgbClr val="0000FF"/>
                    </a:solidFill>
                  </a:tcPr>
                </a:tc>
                <a:tc>
                  <a:txBody>
                    <a:bodyPr/>
                    <a:lstStyle/>
                    <a:p>
                      <a:pPr algn="ctr" rtl="0" fontAlgn="b"/>
                      <a:r>
                        <a:rPr lang="en-US" sz="1400" b="0" i="0" u="none" strike="noStrike" dirty="0">
                          <a:solidFill>
                            <a:schemeClr val="bg1"/>
                          </a:solidFill>
                          <a:latin typeface="Calibri"/>
                        </a:rPr>
                        <a:t>DO.07.00 </a:t>
                      </a:r>
                    </a:p>
                  </a:txBody>
                  <a:tcPr marL="0" marR="0" marT="0" marB="0" anchor="b">
                    <a:solidFill>
                      <a:srgbClr val="0000FF"/>
                    </a:solidFill>
                  </a:tcPr>
                </a:tc>
              </a:tr>
              <a:tr h="182880">
                <a:tc>
                  <a:txBody>
                    <a:bodyPr/>
                    <a:lstStyle/>
                    <a:p>
                      <a:pPr algn="ctr" rtl="0" fontAlgn="ctr"/>
                      <a:r>
                        <a:rPr lang="en-US" sz="1400" b="0" i="0" u="none" strike="noStrike" dirty="0">
                          <a:solidFill>
                            <a:schemeClr val="bg1"/>
                          </a:solidFill>
                          <a:latin typeface="Calibri"/>
                        </a:rPr>
                        <a:t>ABI </a:t>
                      </a:r>
                    </a:p>
                  </a:txBody>
                  <a:tcPr marL="0" marR="0" marT="0" marB="0" anchor="ctr">
                    <a:solidFill>
                      <a:srgbClr val="009900"/>
                    </a:solidFill>
                  </a:tcPr>
                </a:tc>
                <a:tc>
                  <a:txBody>
                    <a:bodyPr/>
                    <a:lstStyle/>
                    <a:p>
                      <a:pPr algn="ctr" rtl="0" fontAlgn="b"/>
                      <a:r>
                        <a:rPr lang="en-US" sz="1400" b="0" i="0" u="none" strike="noStrike">
                          <a:solidFill>
                            <a:schemeClr val="bg1"/>
                          </a:solidFill>
                          <a:latin typeface="Calibri"/>
                        </a:rPr>
                        <a:t>3663</a:t>
                      </a:r>
                    </a:p>
                  </a:txBody>
                  <a:tcPr marL="0" marR="0" marT="0" marB="0" anchor="b">
                    <a:solidFill>
                      <a:srgbClr val="009900"/>
                    </a:solidFill>
                  </a:tcPr>
                </a:tc>
                <a:tc>
                  <a:txBody>
                    <a:bodyPr/>
                    <a:lstStyle/>
                    <a:p>
                      <a:pPr algn="l" rtl="0" fontAlgn="b"/>
                      <a:r>
                        <a:rPr lang="en-US" sz="1400" b="0" i="0" u="none" strike="noStrike">
                          <a:solidFill>
                            <a:schemeClr val="bg1"/>
                          </a:solidFill>
                          <a:latin typeface="Calibri"/>
                        </a:rPr>
                        <a:t>FTE Scanner Cal file not created during FTE calibration PLT </a:t>
                      </a:r>
                    </a:p>
                  </a:txBody>
                  <a:tcPr marL="85725" marR="0" marT="0" marB="0" anchor="b">
                    <a:solidFill>
                      <a:srgbClr val="009900"/>
                    </a:solidFill>
                  </a:tcPr>
                </a:tc>
                <a:tc>
                  <a:txBody>
                    <a:bodyPr/>
                    <a:lstStyle/>
                    <a:p>
                      <a:pPr algn="ctr" rtl="0" fontAlgn="b"/>
                      <a:r>
                        <a:rPr lang="en-US" sz="1400" b="0" i="0" u="none" strike="noStrike">
                          <a:solidFill>
                            <a:schemeClr val="bg1"/>
                          </a:solidFill>
                          <a:latin typeface="Calibri"/>
                        </a:rPr>
                        <a:t>DO.04.04</a:t>
                      </a:r>
                    </a:p>
                  </a:txBody>
                  <a:tcPr marL="0" marR="0" marT="0" marB="0" anchor="b">
                    <a:solidFill>
                      <a:srgbClr val="009900"/>
                    </a:solidFill>
                  </a:tcPr>
                </a:tc>
              </a:tr>
              <a:tr h="182880">
                <a:tc>
                  <a:txBody>
                    <a:bodyPr/>
                    <a:lstStyle/>
                    <a:p>
                      <a:pPr algn="ctr" rtl="0" fontAlgn="b"/>
                      <a:r>
                        <a:rPr lang="en-US" sz="1400" b="0" i="0" u="none" strike="noStrike" dirty="0">
                          <a:solidFill>
                            <a:schemeClr val="bg1"/>
                          </a:solidFill>
                          <a:latin typeface="Calibri"/>
                        </a:rPr>
                        <a:t>Radiances </a:t>
                      </a:r>
                    </a:p>
                  </a:txBody>
                  <a:tcPr marL="0" marR="0" marT="0" marB="0" anchor="b">
                    <a:solidFill>
                      <a:srgbClr val="009900"/>
                    </a:solidFill>
                  </a:tcPr>
                </a:tc>
                <a:tc>
                  <a:txBody>
                    <a:bodyPr/>
                    <a:lstStyle/>
                    <a:p>
                      <a:pPr algn="ctr" rtl="0" fontAlgn="b"/>
                      <a:r>
                        <a:rPr lang="en-US" sz="1400" b="0" i="0" u="none" strike="noStrike">
                          <a:solidFill>
                            <a:schemeClr val="bg1"/>
                          </a:solidFill>
                          <a:latin typeface="Calibri"/>
                        </a:rPr>
                        <a:t>3668</a:t>
                      </a:r>
                    </a:p>
                  </a:txBody>
                  <a:tcPr marL="0" marR="0" marT="0" marB="0" anchor="b">
                    <a:solidFill>
                      <a:srgbClr val="009900"/>
                    </a:solidFill>
                  </a:tcPr>
                </a:tc>
                <a:tc>
                  <a:txBody>
                    <a:bodyPr/>
                    <a:lstStyle/>
                    <a:p>
                      <a:pPr algn="l" rtl="0" fontAlgn="b"/>
                      <a:r>
                        <a:rPr lang="en-US" sz="1400" b="0" i="0" u="none" strike="noStrike">
                          <a:solidFill>
                            <a:schemeClr val="bg1"/>
                          </a:solidFill>
                          <a:latin typeface="Calibri"/>
                        </a:rPr>
                        <a:t>ABI Detector Select Map offsets written incorrectly </a:t>
                      </a:r>
                    </a:p>
                  </a:txBody>
                  <a:tcPr marL="0" marR="0" marT="0" marB="0" anchor="b">
                    <a:solidFill>
                      <a:srgbClr val="009900"/>
                    </a:solidFill>
                  </a:tcPr>
                </a:tc>
                <a:tc>
                  <a:txBody>
                    <a:bodyPr/>
                    <a:lstStyle/>
                    <a:p>
                      <a:pPr algn="ctr" rtl="0" fontAlgn="b"/>
                      <a:r>
                        <a:rPr lang="en-US" sz="1400" b="0" i="0" u="none" strike="noStrike">
                          <a:solidFill>
                            <a:schemeClr val="bg1"/>
                          </a:solidFill>
                          <a:latin typeface="Calibri"/>
                        </a:rPr>
                        <a:t>DO.06.00 </a:t>
                      </a:r>
                    </a:p>
                  </a:txBody>
                  <a:tcPr marL="0" marR="0" marT="0" marB="0" anchor="b">
                    <a:solidFill>
                      <a:srgbClr val="009900"/>
                    </a:solidFill>
                  </a:tcPr>
                </a:tc>
              </a:tr>
              <a:tr h="182880">
                <a:tc>
                  <a:txBody>
                    <a:bodyPr/>
                    <a:lstStyle/>
                    <a:p>
                      <a:pPr algn="ctr" rtl="0" fontAlgn="ctr"/>
                      <a:r>
                        <a:rPr lang="en-US" sz="1400" b="0" i="0" u="none" strike="noStrike" dirty="0">
                          <a:solidFill>
                            <a:schemeClr val="bg1"/>
                          </a:solidFill>
                          <a:latin typeface="Calibri"/>
                        </a:rPr>
                        <a:t>ABI </a:t>
                      </a:r>
                    </a:p>
                  </a:txBody>
                  <a:tcPr marL="0" marR="0" marT="0" marB="0" anchor="ctr">
                    <a:solidFill>
                      <a:srgbClr val="009900"/>
                    </a:solidFill>
                  </a:tcPr>
                </a:tc>
                <a:tc>
                  <a:txBody>
                    <a:bodyPr/>
                    <a:lstStyle/>
                    <a:p>
                      <a:pPr algn="ctr" rtl="0" fontAlgn="b"/>
                      <a:r>
                        <a:rPr lang="en-US" sz="1400" b="0" i="0" u="none" strike="noStrike" dirty="0">
                          <a:solidFill>
                            <a:schemeClr val="bg1"/>
                          </a:solidFill>
                          <a:latin typeface="Calibri"/>
                        </a:rPr>
                        <a:t>3680</a:t>
                      </a:r>
                    </a:p>
                  </a:txBody>
                  <a:tcPr marL="0" marR="0" marT="0" marB="0" anchor="b">
                    <a:solidFill>
                      <a:srgbClr val="009900"/>
                    </a:solidFill>
                  </a:tcPr>
                </a:tc>
                <a:tc>
                  <a:txBody>
                    <a:bodyPr/>
                    <a:lstStyle/>
                    <a:p>
                      <a:pPr algn="l" rtl="0" fontAlgn="b"/>
                      <a:r>
                        <a:rPr lang="en-US" sz="1400" b="0" i="0" u="none" strike="noStrike" dirty="0">
                          <a:solidFill>
                            <a:schemeClr val="bg1"/>
                          </a:solidFill>
                          <a:latin typeface="Calibri"/>
                        </a:rPr>
                        <a:t>FTE coefficients from GS different from PLEIADES results </a:t>
                      </a:r>
                    </a:p>
                  </a:txBody>
                  <a:tcPr marL="85725" marR="0" marT="0" marB="0" anchor="b">
                    <a:solidFill>
                      <a:srgbClr val="009900"/>
                    </a:solidFill>
                  </a:tcPr>
                </a:tc>
                <a:tc>
                  <a:txBody>
                    <a:bodyPr/>
                    <a:lstStyle/>
                    <a:p>
                      <a:pPr algn="ctr" rtl="0" fontAlgn="b"/>
                      <a:r>
                        <a:rPr lang="en-US" sz="1400" b="0" i="0" u="none" strike="noStrike" dirty="0">
                          <a:solidFill>
                            <a:schemeClr val="bg1"/>
                          </a:solidFill>
                          <a:latin typeface="Calibri"/>
                        </a:rPr>
                        <a:t>Closed </a:t>
                      </a:r>
                    </a:p>
                  </a:txBody>
                  <a:tcPr marL="0" marR="0" marT="0" marB="0" anchor="b">
                    <a:solidFill>
                      <a:srgbClr val="009900"/>
                    </a:solidFill>
                  </a:tcPr>
                </a:tc>
              </a:tr>
              <a:tr h="182880">
                <a:tc>
                  <a:txBody>
                    <a:bodyPr/>
                    <a:lstStyle/>
                    <a:p>
                      <a:pPr algn="ctr" rtl="0" fontAlgn="b"/>
                      <a:r>
                        <a:rPr lang="en-US" sz="1400" b="0" i="0" u="none" strike="noStrike" dirty="0">
                          <a:solidFill>
                            <a:schemeClr val="bg1"/>
                          </a:solidFill>
                          <a:latin typeface="Calibri"/>
                        </a:rPr>
                        <a:t>Radiances </a:t>
                      </a:r>
                    </a:p>
                  </a:txBody>
                  <a:tcPr marL="0" marR="0" marT="0" marB="0" anchor="b">
                    <a:solidFill>
                      <a:srgbClr val="0000FF"/>
                    </a:solidFill>
                  </a:tcPr>
                </a:tc>
                <a:tc>
                  <a:txBody>
                    <a:bodyPr/>
                    <a:lstStyle/>
                    <a:p>
                      <a:pPr algn="ctr" rtl="0" fontAlgn="b"/>
                      <a:r>
                        <a:rPr lang="en-US" sz="1400" b="0" i="0" u="none" strike="noStrike">
                          <a:solidFill>
                            <a:schemeClr val="bg1"/>
                          </a:solidFill>
                          <a:latin typeface="Calibri"/>
                        </a:rPr>
                        <a:t>3698</a:t>
                      </a:r>
                    </a:p>
                  </a:txBody>
                  <a:tcPr marL="0" marR="0" marT="0" marB="0" anchor="b">
                    <a:solidFill>
                      <a:srgbClr val="0000FF"/>
                    </a:solidFill>
                  </a:tcPr>
                </a:tc>
                <a:tc>
                  <a:txBody>
                    <a:bodyPr/>
                    <a:lstStyle/>
                    <a:p>
                      <a:pPr algn="l" rtl="0" fontAlgn="b"/>
                      <a:r>
                        <a:rPr lang="en-US" sz="1400" b="0" i="0" u="none" strike="noStrike">
                          <a:solidFill>
                            <a:schemeClr val="bg1"/>
                          </a:solidFill>
                          <a:latin typeface="Calibri"/>
                        </a:rPr>
                        <a:t>ABI Inst_Cal_ENG files out-of-order </a:t>
                      </a:r>
                    </a:p>
                  </a:txBody>
                  <a:tcPr marL="0" marR="0" marT="0" marB="0" anchor="b">
                    <a:solidFill>
                      <a:srgbClr val="0000FF"/>
                    </a:solidFill>
                  </a:tcPr>
                </a:tc>
                <a:tc>
                  <a:txBody>
                    <a:bodyPr/>
                    <a:lstStyle/>
                    <a:p>
                      <a:pPr algn="ctr" rtl="0" fontAlgn="b"/>
                      <a:r>
                        <a:rPr lang="en-US" sz="1400" b="0" i="0" u="none" strike="noStrike">
                          <a:solidFill>
                            <a:schemeClr val="bg1"/>
                          </a:solidFill>
                          <a:latin typeface="Calibri"/>
                        </a:rPr>
                        <a:t>DO.07.00 </a:t>
                      </a:r>
                    </a:p>
                  </a:txBody>
                  <a:tcPr marL="0" marR="0" marT="0" marB="0" anchor="b">
                    <a:solidFill>
                      <a:srgbClr val="0000FF"/>
                    </a:solidFill>
                  </a:tcPr>
                </a:tc>
              </a:tr>
              <a:tr h="182880">
                <a:tc>
                  <a:txBody>
                    <a:bodyPr/>
                    <a:lstStyle/>
                    <a:p>
                      <a:pPr algn="ctr" rtl="0" fontAlgn="ctr"/>
                      <a:r>
                        <a:rPr lang="en-US" sz="1400" b="0" i="0" u="none" strike="noStrike" dirty="0">
                          <a:solidFill>
                            <a:schemeClr val="bg1"/>
                          </a:solidFill>
                          <a:latin typeface="Calibri"/>
                        </a:rPr>
                        <a:t>ABI </a:t>
                      </a:r>
                    </a:p>
                  </a:txBody>
                  <a:tcPr marL="0" marR="0" marT="0" marB="0" anchor="ctr">
                    <a:solidFill>
                      <a:srgbClr val="0000FF"/>
                    </a:solidFill>
                  </a:tcPr>
                </a:tc>
                <a:tc>
                  <a:txBody>
                    <a:bodyPr/>
                    <a:lstStyle/>
                    <a:p>
                      <a:pPr algn="ctr" rtl="0" fontAlgn="b"/>
                      <a:r>
                        <a:rPr lang="en-US" sz="1400" b="0" i="0" u="none" strike="noStrike">
                          <a:solidFill>
                            <a:schemeClr val="bg1"/>
                          </a:solidFill>
                          <a:latin typeface="Calibri"/>
                        </a:rPr>
                        <a:t>3746</a:t>
                      </a:r>
                    </a:p>
                  </a:txBody>
                  <a:tcPr marL="0" marR="0" marT="0" marB="0" anchor="b">
                    <a:solidFill>
                      <a:srgbClr val="0000FF"/>
                    </a:solidFill>
                  </a:tcPr>
                </a:tc>
                <a:tc>
                  <a:txBody>
                    <a:bodyPr/>
                    <a:lstStyle/>
                    <a:p>
                      <a:pPr algn="l" rtl="0" fontAlgn="b"/>
                      <a:r>
                        <a:rPr lang="en-US" sz="1400" b="0" i="0" u="none" strike="noStrike" dirty="0">
                          <a:solidFill>
                            <a:schemeClr val="bg1"/>
                          </a:solidFill>
                          <a:latin typeface="Calibri"/>
                        </a:rPr>
                        <a:t>Scan mirrors in park position could overheat the ICT </a:t>
                      </a:r>
                    </a:p>
                  </a:txBody>
                  <a:tcPr marL="85725" marR="0" marT="0" marB="0" anchor="b">
                    <a:solidFill>
                      <a:srgbClr val="0000FF"/>
                    </a:solidFill>
                  </a:tcPr>
                </a:tc>
                <a:tc>
                  <a:txBody>
                    <a:bodyPr/>
                    <a:lstStyle/>
                    <a:p>
                      <a:pPr algn="ctr" rtl="0" fontAlgn="b"/>
                      <a:r>
                        <a:rPr lang="en-US" sz="1400" b="0" i="0" u="none" strike="noStrike">
                          <a:solidFill>
                            <a:schemeClr val="bg1"/>
                          </a:solidFill>
                          <a:latin typeface="Calibri"/>
                        </a:rPr>
                        <a:t>In_Analysis </a:t>
                      </a:r>
                    </a:p>
                  </a:txBody>
                  <a:tcPr marL="0" marR="0" marT="0" marB="0" anchor="b">
                    <a:solidFill>
                      <a:srgbClr val="0000FF"/>
                    </a:solidFill>
                  </a:tcPr>
                </a:tc>
              </a:tr>
              <a:tr h="182880">
                <a:tc>
                  <a:txBody>
                    <a:bodyPr/>
                    <a:lstStyle/>
                    <a:p>
                      <a:pPr algn="ctr" rtl="0" fontAlgn="b"/>
                      <a:r>
                        <a:rPr lang="en-US" sz="1400" b="0" i="0" u="none" strike="noStrike" dirty="0">
                          <a:solidFill>
                            <a:schemeClr val="bg1"/>
                          </a:solidFill>
                          <a:latin typeface="Calibri"/>
                        </a:rPr>
                        <a:t>Radiances </a:t>
                      </a:r>
                    </a:p>
                  </a:txBody>
                  <a:tcPr marL="0" marR="0" marT="0" marB="0" anchor="b">
                    <a:solidFill>
                      <a:srgbClr val="0000FF"/>
                    </a:solidFill>
                  </a:tcPr>
                </a:tc>
                <a:tc>
                  <a:txBody>
                    <a:bodyPr/>
                    <a:lstStyle/>
                    <a:p>
                      <a:pPr algn="ctr" rtl="0" fontAlgn="b"/>
                      <a:r>
                        <a:rPr lang="en-US" sz="1400" b="0" i="0" u="none" strike="noStrike">
                          <a:solidFill>
                            <a:schemeClr val="bg1"/>
                          </a:solidFill>
                          <a:latin typeface="Calibri"/>
                        </a:rPr>
                        <a:t>3773</a:t>
                      </a:r>
                    </a:p>
                  </a:txBody>
                  <a:tcPr marL="0" marR="0" marT="0" marB="0" anchor="b">
                    <a:solidFill>
                      <a:srgbClr val="0000FF"/>
                    </a:solidFill>
                  </a:tcPr>
                </a:tc>
                <a:tc>
                  <a:txBody>
                    <a:bodyPr/>
                    <a:lstStyle/>
                    <a:p>
                      <a:pPr algn="l" rtl="0" fontAlgn="b"/>
                      <a:r>
                        <a:rPr lang="en-US" sz="1400" b="0" i="0" u="none" strike="noStrike">
                          <a:solidFill>
                            <a:schemeClr val="bg1"/>
                          </a:solidFill>
                          <a:latin typeface="Calibri"/>
                        </a:rPr>
                        <a:t>Incorrect CDRL 79 resampling kernel implementation </a:t>
                      </a:r>
                    </a:p>
                  </a:txBody>
                  <a:tcPr marL="0" marR="0" marT="0" marB="0" anchor="b">
                    <a:solidFill>
                      <a:srgbClr val="0000FF"/>
                    </a:solidFill>
                  </a:tcPr>
                </a:tc>
                <a:tc>
                  <a:txBody>
                    <a:bodyPr/>
                    <a:lstStyle/>
                    <a:p>
                      <a:pPr algn="ctr" rtl="0" fontAlgn="b"/>
                      <a:r>
                        <a:rPr lang="en-US" sz="1400" b="0" i="0" u="none" strike="noStrike">
                          <a:solidFill>
                            <a:schemeClr val="bg1"/>
                          </a:solidFill>
                          <a:latin typeface="Calibri"/>
                        </a:rPr>
                        <a:t>DO.05.00 </a:t>
                      </a:r>
                    </a:p>
                  </a:txBody>
                  <a:tcPr marL="0" marR="0" marT="0" marB="0" anchor="b">
                    <a:solidFill>
                      <a:srgbClr val="0000FF"/>
                    </a:solidFill>
                  </a:tcPr>
                </a:tc>
              </a:tr>
              <a:tr h="182880">
                <a:tc>
                  <a:txBody>
                    <a:bodyPr/>
                    <a:lstStyle/>
                    <a:p>
                      <a:pPr algn="ctr" rtl="0" fontAlgn="b"/>
                      <a:r>
                        <a:rPr lang="en-US" sz="1400" b="0" i="0" u="none" strike="noStrike" dirty="0">
                          <a:solidFill>
                            <a:schemeClr val="bg1"/>
                          </a:solidFill>
                          <a:latin typeface="Calibri"/>
                        </a:rPr>
                        <a:t>Radiances </a:t>
                      </a:r>
                    </a:p>
                  </a:txBody>
                  <a:tcPr marL="0" marR="0" marT="0" marB="0" anchor="b">
                    <a:solidFill>
                      <a:srgbClr val="0000FF"/>
                    </a:solidFill>
                  </a:tcPr>
                </a:tc>
                <a:tc>
                  <a:txBody>
                    <a:bodyPr/>
                    <a:lstStyle/>
                    <a:p>
                      <a:pPr algn="ctr" rtl="0" fontAlgn="b"/>
                      <a:r>
                        <a:rPr lang="en-US" sz="1400" b="0" i="0" u="none" strike="noStrike" dirty="0">
                          <a:solidFill>
                            <a:schemeClr val="bg1"/>
                          </a:solidFill>
                          <a:latin typeface="Calibri"/>
                        </a:rPr>
                        <a:t>3776</a:t>
                      </a:r>
                    </a:p>
                  </a:txBody>
                  <a:tcPr marL="0" marR="0" marT="0" marB="0" anchor="b">
                    <a:solidFill>
                      <a:srgbClr val="0000FF"/>
                    </a:solidFill>
                  </a:tcPr>
                </a:tc>
                <a:tc>
                  <a:txBody>
                    <a:bodyPr/>
                    <a:lstStyle/>
                    <a:p>
                      <a:pPr algn="l" rtl="0" fontAlgn="b"/>
                      <a:r>
                        <a:rPr lang="en-US" sz="1400" b="0" i="0" u="none" strike="noStrike" dirty="0">
                          <a:solidFill>
                            <a:schemeClr val="bg1"/>
                          </a:solidFill>
                          <a:latin typeface="Calibri"/>
                        </a:rPr>
                        <a:t>CRTM coefficient updates </a:t>
                      </a:r>
                    </a:p>
                  </a:txBody>
                  <a:tcPr marL="0" marR="0" marT="0" marB="0" anchor="b">
                    <a:solidFill>
                      <a:srgbClr val="0000FF"/>
                    </a:solidFill>
                  </a:tcPr>
                </a:tc>
                <a:tc>
                  <a:txBody>
                    <a:bodyPr/>
                    <a:lstStyle/>
                    <a:p>
                      <a:pPr algn="ctr" rtl="0" fontAlgn="b"/>
                      <a:r>
                        <a:rPr lang="en-US" sz="1400" b="0" i="0" u="none" strike="noStrike" dirty="0">
                          <a:solidFill>
                            <a:schemeClr val="bg1"/>
                          </a:solidFill>
                          <a:latin typeface="Calibri"/>
                        </a:rPr>
                        <a:t>DO.05.00 </a:t>
                      </a:r>
                    </a:p>
                  </a:txBody>
                  <a:tcPr marL="0" marR="0" marT="0" marB="0" anchor="b">
                    <a:solidFill>
                      <a:srgbClr val="0000FF"/>
                    </a:solidFill>
                  </a:tcPr>
                </a:tc>
              </a:tr>
              <a:tr h="182880">
                <a:tc>
                  <a:txBody>
                    <a:bodyPr/>
                    <a:lstStyle/>
                    <a:p>
                      <a:pPr algn="ctr" rtl="0" fontAlgn="ctr"/>
                      <a:r>
                        <a:rPr lang="en-US" sz="1400" b="0" i="0" u="none" strike="noStrike" dirty="0">
                          <a:solidFill>
                            <a:schemeClr val="bg1"/>
                          </a:solidFill>
                          <a:latin typeface="Calibri"/>
                        </a:rPr>
                        <a:t>ABI </a:t>
                      </a:r>
                    </a:p>
                  </a:txBody>
                  <a:tcPr marL="0" marR="0" marT="0" marB="0" anchor="ctr">
                    <a:solidFill>
                      <a:srgbClr val="009900"/>
                    </a:solidFill>
                  </a:tcPr>
                </a:tc>
                <a:tc>
                  <a:txBody>
                    <a:bodyPr/>
                    <a:lstStyle/>
                    <a:p>
                      <a:pPr algn="ctr" rtl="0" fontAlgn="b"/>
                      <a:r>
                        <a:rPr lang="en-US" sz="1400" b="0" i="0" u="none" strike="noStrike" dirty="0">
                          <a:solidFill>
                            <a:schemeClr val="bg1"/>
                          </a:solidFill>
                          <a:latin typeface="Calibri"/>
                        </a:rPr>
                        <a:t>3785</a:t>
                      </a:r>
                    </a:p>
                  </a:txBody>
                  <a:tcPr marL="0" marR="0" marT="0" marB="0" anchor="b">
                    <a:solidFill>
                      <a:srgbClr val="009900"/>
                    </a:solidFill>
                  </a:tcPr>
                </a:tc>
                <a:tc>
                  <a:txBody>
                    <a:bodyPr/>
                    <a:lstStyle/>
                    <a:p>
                      <a:pPr algn="l" rtl="0" fontAlgn="b"/>
                      <a:r>
                        <a:rPr lang="en-US" sz="1400" b="0" i="0" u="none" strike="noStrike" dirty="0">
                          <a:solidFill>
                            <a:schemeClr val="bg1"/>
                          </a:solidFill>
                          <a:latin typeface="Calibri"/>
                        </a:rPr>
                        <a:t>ABI Loop Heat Pipe 2 not operating normally </a:t>
                      </a:r>
                    </a:p>
                  </a:txBody>
                  <a:tcPr marL="85725" marR="0" marT="0" marB="0" anchor="b">
                    <a:solidFill>
                      <a:srgbClr val="009900"/>
                    </a:solidFill>
                  </a:tcPr>
                </a:tc>
                <a:tc>
                  <a:txBody>
                    <a:bodyPr/>
                    <a:lstStyle/>
                    <a:p>
                      <a:pPr algn="ctr" rtl="0" fontAlgn="b"/>
                      <a:r>
                        <a:rPr lang="en-US" sz="1400" b="0" i="0" u="none" strike="noStrike" dirty="0">
                          <a:solidFill>
                            <a:schemeClr val="bg1"/>
                          </a:solidFill>
                          <a:latin typeface="Calibri"/>
                        </a:rPr>
                        <a:t>Closed </a:t>
                      </a:r>
                    </a:p>
                  </a:txBody>
                  <a:tcPr marL="0" marR="0" marT="0" marB="0" anchor="b">
                    <a:solidFill>
                      <a:srgbClr val="009900"/>
                    </a:solidFill>
                  </a:tcPr>
                </a:tc>
              </a:tr>
              <a:tr h="182880">
                <a:tc>
                  <a:txBody>
                    <a:bodyPr/>
                    <a:lstStyle/>
                    <a:p>
                      <a:pPr algn="ctr" rtl="0" fontAlgn="b"/>
                      <a:r>
                        <a:rPr lang="en-US" sz="1400" b="0" i="0" u="none" strike="noStrike" dirty="0">
                          <a:solidFill>
                            <a:schemeClr val="bg1"/>
                          </a:solidFill>
                          <a:latin typeface="Calibri"/>
                        </a:rPr>
                        <a:t>Radiances </a:t>
                      </a:r>
                    </a:p>
                  </a:txBody>
                  <a:tcPr marL="0" marR="0" marT="0" marB="0" anchor="b">
                    <a:solidFill>
                      <a:srgbClr val="0000FF"/>
                    </a:solidFill>
                  </a:tcPr>
                </a:tc>
                <a:tc>
                  <a:txBody>
                    <a:bodyPr/>
                    <a:lstStyle/>
                    <a:p>
                      <a:pPr algn="ctr" rtl="0" fontAlgn="b"/>
                      <a:r>
                        <a:rPr lang="en-US" sz="1400" b="0" i="0" u="none" strike="noStrike">
                          <a:solidFill>
                            <a:schemeClr val="bg1"/>
                          </a:solidFill>
                          <a:latin typeface="Calibri"/>
                        </a:rPr>
                        <a:t>3786</a:t>
                      </a:r>
                    </a:p>
                  </a:txBody>
                  <a:tcPr marL="0" marR="0" marT="0" marB="0" anchor="b">
                    <a:solidFill>
                      <a:srgbClr val="0000FF"/>
                    </a:solidFill>
                  </a:tcPr>
                </a:tc>
                <a:tc>
                  <a:txBody>
                    <a:bodyPr/>
                    <a:lstStyle/>
                    <a:p>
                      <a:pPr algn="l" rtl="0" fontAlgn="b"/>
                      <a:r>
                        <a:rPr lang="en-US" sz="1400" b="0" i="0" u="none" strike="noStrike" dirty="0">
                          <a:solidFill>
                            <a:schemeClr val="bg1"/>
                          </a:solidFill>
                          <a:latin typeface="Calibri"/>
                        </a:rPr>
                        <a:t>ABI L1Beta imagery does not set radiance fill values properly </a:t>
                      </a:r>
                    </a:p>
                  </a:txBody>
                  <a:tcPr marL="0" marR="0" marT="0" marB="0" anchor="b">
                    <a:solidFill>
                      <a:srgbClr val="0000FF"/>
                    </a:solidFill>
                  </a:tcPr>
                </a:tc>
                <a:tc>
                  <a:txBody>
                    <a:bodyPr/>
                    <a:lstStyle/>
                    <a:p>
                      <a:pPr algn="ctr" rtl="0" fontAlgn="b"/>
                      <a:r>
                        <a:rPr lang="en-US" sz="1400" b="0" i="0" u="none" strike="noStrike" dirty="0">
                          <a:solidFill>
                            <a:schemeClr val="bg1"/>
                          </a:solidFill>
                          <a:latin typeface="Calibri"/>
                        </a:rPr>
                        <a:t>DO.06.00 </a:t>
                      </a:r>
                    </a:p>
                  </a:txBody>
                  <a:tcPr marL="0" marR="0" marT="0" marB="0" anchor="b">
                    <a:solidFill>
                      <a:srgbClr val="0000FF"/>
                    </a:solidFill>
                  </a:tcPr>
                </a:tc>
              </a:tr>
              <a:tr h="182880">
                <a:tc>
                  <a:txBody>
                    <a:bodyPr/>
                    <a:lstStyle/>
                    <a:p>
                      <a:pPr algn="ctr" rtl="0" fontAlgn="ctr"/>
                      <a:r>
                        <a:rPr lang="en-US" sz="1400" b="0" i="0" u="none" strike="noStrike" dirty="0">
                          <a:solidFill>
                            <a:schemeClr val="bg1"/>
                          </a:solidFill>
                          <a:latin typeface="Calibri"/>
                        </a:rPr>
                        <a:t>ABI </a:t>
                      </a:r>
                    </a:p>
                  </a:txBody>
                  <a:tcPr marL="0" marR="0" marT="0" marB="0" anchor="ctr">
                    <a:solidFill>
                      <a:srgbClr val="009900"/>
                    </a:solidFill>
                  </a:tcPr>
                </a:tc>
                <a:tc>
                  <a:txBody>
                    <a:bodyPr/>
                    <a:lstStyle/>
                    <a:p>
                      <a:pPr algn="ctr" rtl="0" fontAlgn="b"/>
                      <a:r>
                        <a:rPr lang="en-US" sz="1400" b="0" i="0" u="none" strike="noStrike" dirty="0">
                          <a:solidFill>
                            <a:schemeClr val="bg1"/>
                          </a:solidFill>
                          <a:latin typeface="Calibri"/>
                        </a:rPr>
                        <a:t>3803</a:t>
                      </a:r>
                    </a:p>
                  </a:txBody>
                  <a:tcPr marL="0" marR="0" marT="0" marB="0" anchor="b">
                    <a:solidFill>
                      <a:srgbClr val="009900"/>
                    </a:solidFill>
                  </a:tcPr>
                </a:tc>
                <a:tc>
                  <a:txBody>
                    <a:bodyPr/>
                    <a:lstStyle/>
                    <a:p>
                      <a:pPr algn="l" rtl="0" fontAlgn="b"/>
                      <a:r>
                        <a:rPr lang="en-US" sz="1400" b="0" i="0" u="none" strike="noStrike" dirty="0">
                          <a:solidFill>
                            <a:schemeClr val="bg1"/>
                          </a:solidFill>
                          <a:latin typeface="Calibri"/>
                        </a:rPr>
                        <a:t>ICTs getting hotter than control heaters </a:t>
                      </a:r>
                    </a:p>
                  </a:txBody>
                  <a:tcPr marL="85725" marR="0" marT="0" marB="0" anchor="b">
                    <a:solidFill>
                      <a:srgbClr val="009900"/>
                    </a:solidFill>
                  </a:tcPr>
                </a:tc>
                <a:tc>
                  <a:txBody>
                    <a:bodyPr/>
                    <a:lstStyle/>
                    <a:p>
                      <a:pPr algn="ctr" rtl="0" fontAlgn="b"/>
                      <a:r>
                        <a:rPr lang="en-US" sz="1400" b="0" i="0" u="none" strike="noStrike" dirty="0">
                          <a:solidFill>
                            <a:schemeClr val="bg1"/>
                          </a:solidFill>
                          <a:latin typeface="Calibri"/>
                        </a:rPr>
                        <a:t>Closed </a:t>
                      </a:r>
                    </a:p>
                  </a:txBody>
                  <a:tcPr marL="0" marR="0" marT="0" marB="0" anchor="b">
                    <a:solidFill>
                      <a:srgbClr val="009900"/>
                    </a:solidFill>
                  </a:tcPr>
                </a:tc>
              </a:tr>
              <a:tr h="182880">
                <a:tc>
                  <a:txBody>
                    <a:bodyPr/>
                    <a:lstStyle/>
                    <a:p>
                      <a:pPr algn="ctr" rtl="0" fontAlgn="b"/>
                      <a:r>
                        <a:rPr lang="en-US" sz="1400" b="0" i="0" u="none" strike="noStrike" dirty="0">
                          <a:solidFill>
                            <a:schemeClr val="bg1"/>
                          </a:solidFill>
                          <a:latin typeface="Calibri"/>
                        </a:rPr>
                        <a:t>Radiances </a:t>
                      </a:r>
                    </a:p>
                  </a:txBody>
                  <a:tcPr marL="0" marR="0" marT="0" marB="0" anchor="b">
                    <a:solidFill>
                      <a:srgbClr val="009900"/>
                    </a:solidFill>
                  </a:tcPr>
                </a:tc>
                <a:tc>
                  <a:txBody>
                    <a:bodyPr/>
                    <a:lstStyle/>
                    <a:p>
                      <a:pPr algn="ctr" rtl="0" fontAlgn="b"/>
                      <a:r>
                        <a:rPr lang="en-US" sz="1400" b="0" i="0" u="none" strike="noStrike" dirty="0">
                          <a:solidFill>
                            <a:schemeClr val="bg1"/>
                          </a:solidFill>
                          <a:latin typeface="Calibri"/>
                        </a:rPr>
                        <a:t>3804</a:t>
                      </a:r>
                    </a:p>
                  </a:txBody>
                  <a:tcPr marL="0" marR="0" marT="0" marB="0" anchor="b">
                    <a:solidFill>
                      <a:srgbClr val="009900"/>
                    </a:solidFill>
                  </a:tcPr>
                </a:tc>
                <a:tc>
                  <a:txBody>
                    <a:bodyPr/>
                    <a:lstStyle/>
                    <a:p>
                      <a:pPr algn="l" rtl="0" fontAlgn="b"/>
                      <a:r>
                        <a:rPr lang="en-US" sz="1400" b="0" i="0" u="none" strike="noStrike">
                          <a:solidFill>
                            <a:schemeClr val="bg1"/>
                          </a:solidFill>
                          <a:latin typeface="Calibri"/>
                        </a:rPr>
                        <a:t>Bad Radiance-to-Brightness Temperature Conversion Coeff </a:t>
                      </a:r>
                    </a:p>
                  </a:txBody>
                  <a:tcPr marL="0" marR="0" marT="0" marB="0" anchor="b">
                    <a:solidFill>
                      <a:srgbClr val="009900"/>
                    </a:solidFill>
                  </a:tcPr>
                </a:tc>
                <a:tc>
                  <a:txBody>
                    <a:bodyPr/>
                    <a:lstStyle/>
                    <a:p>
                      <a:pPr algn="ctr" rtl="0" fontAlgn="b"/>
                      <a:r>
                        <a:rPr lang="en-US" sz="1400" b="0" i="0" u="none" strike="noStrike" dirty="0">
                          <a:solidFill>
                            <a:schemeClr val="bg1"/>
                          </a:solidFill>
                          <a:latin typeface="Calibri"/>
                        </a:rPr>
                        <a:t>DO.04.04 </a:t>
                      </a:r>
                    </a:p>
                  </a:txBody>
                  <a:tcPr marL="0" marR="0" marT="0" marB="0" anchor="b">
                    <a:solidFill>
                      <a:srgbClr val="009900"/>
                    </a:solidFill>
                  </a:tcPr>
                </a:tc>
              </a:tr>
              <a:tr h="182880">
                <a:tc>
                  <a:txBody>
                    <a:bodyPr/>
                    <a:lstStyle/>
                    <a:p>
                      <a:pPr algn="ctr" rtl="0" fontAlgn="b"/>
                      <a:r>
                        <a:rPr lang="en-US" sz="1400" b="0" i="0" u="none" strike="noStrike" dirty="0">
                          <a:solidFill>
                            <a:schemeClr val="bg1"/>
                          </a:solidFill>
                          <a:latin typeface="Calibri"/>
                        </a:rPr>
                        <a:t>Radiances </a:t>
                      </a:r>
                    </a:p>
                  </a:txBody>
                  <a:tcPr marL="0" marR="0" marT="0" marB="0" anchor="b">
                    <a:solidFill>
                      <a:srgbClr val="0000FF"/>
                    </a:solidFill>
                  </a:tcPr>
                </a:tc>
                <a:tc>
                  <a:txBody>
                    <a:bodyPr/>
                    <a:lstStyle/>
                    <a:p>
                      <a:pPr algn="ctr" rtl="0" fontAlgn="b"/>
                      <a:r>
                        <a:rPr lang="en-US" sz="1400" b="0" i="0" u="none" strike="noStrike" dirty="0">
                          <a:solidFill>
                            <a:schemeClr val="bg1"/>
                          </a:solidFill>
                          <a:latin typeface="Calibri"/>
                        </a:rPr>
                        <a:t>3805</a:t>
                      </a:r>
                    </a:p>
                  </a:txBody>
                  <a:tcPr marL="0" marR="0" marT="0" marB="0" anchor="b">
                    <a:solidFill>
                      <a:srgbClr val="0000FF"/>
                    </a:solidFill>
                  </a:tcPr>
                </a:tc>
                <a:tc>
                  <a:txBody>
                    <a:bodyPr/>
                    <a:lstStyle/>
                    <a:p>
                      <a:pPr algn="l" rtl="0" fontAlgn="b"/>
                      <a:r>
                        <a:rPr lang="en-US" sz="1400" b="0" i="0" u="none" strike="noStrike">
                          <a:solidFill>
                            <a:schemeClr val="bg1"/>
                          </a:solidFill>
                          <a:latin typeface="Calibri"/>
                        </a:rPr>
                        <a:t>Update radiance-to-brightness temp coefficients </a:t>
                      </a:r>
                    </a:p>
                  </a:txBody>
                  <a:tcPr marL="0" marR="0" marT="0" marB="0" anchor="b">
                    <a:solidFill>
                      <a:srgbClr val="0000FF"/>
                    </a:solidFill>
                  </a:tcPr>
                </a:tc>
                <a:tc>
                  <a:txBody>
                    <a:bodyPr/>
                    <a:lstStyle/>
                    <a:p>
                      <a:pPr algn="ctr" rtl="0" fontAlgn="b"/>
                      <a:r>
                        <a:rPr lang="en-US" sz="1400" b="0" i="0" u="none" strike="noStrike" dirty="0">
                          <a:solidFill>
                            <a:schemeClr val="bg1"/>
                          </a:solidFill>
                          <a:latin typeface="Calibri"/>
                        </a:rPr>
                        <a:t>DO.05.00 </a:t>
                      </a:r>
                    </a:p>
                  </a:txBody>
                  <a:tcPr marL="0" marR="0" marT="0" marB="0" anchor="b">
                    <a:solidFill>
                      <a:srgbClr val="0000FF"/>
                    </a:solidFill>
                  </a:tcPr>
                </a:tc>
              </a:tr>
              <a:tr h="182880">
                <a:tc>
                  <a:txBody>
                    <a:bodyPr/>
                    <a:lstStyle/>
                    <a:p>
                      <a:pPr algn="ctr" rtl="0" fontAlgn="b"/>
                      <a:r>
                        <a:rPr lang="en-US" sz="1400" b="0" i="0" u="none" strike="noStrike" dirty="0">
                          <a:solidFill>
                            <a:schemeClr val="bg1"/>
                          </a:solidFill>
                          <a:latin typeface="Calibri"/>
                        </a:rPr>
                        <a:t>Radiances </a:t>
                      </a:r>
                    </a:p>
                  </a:txBody>
                  <a:tcPr marL="0" marR="0" marT="0" marB="0" anchor="b">
                    <a:solidFill>
                      <a:srgbClr val="009900"/>
                    </a:solidFill>
                  </a:tcPr>
                </a:tc>
                <a:tc>
                  <a:txBody>
                    <a:bodyPr/>
                    <a:lstStyle/>
                    <a:p>
                      <a:pPr algn="ctr" rtl="0" fontAlgn="b"/>
                      <a:r>
                        <a:rPr lang="en-US" sz="1400" b="0" i="0" u="none" strike="noStrike" dirty="0">
                          <a:solidFill>
                            <a:schemeClr val="bg1"/>
                          </a:solidFill>
                          <a:latin typeface="Calibri"/>
                        </a:rPr>
                        <a:t>3824</a:t>
                      </a:r>
                    </a:p>
                  </a:txBody>
                  <a:tcPr marL="0" marR="0" marT="0" marB="0" anchor="b">
                    <a:solidFill>
                      <a:srgbClr val="009900"/>
                    </a:solidFill>
                  </a:tcPr>
                </a:tc>
                <a:tc>
                  <a:txBody>
                    <a:bodyPr/>
                    <a:lstStyle/>
                    <a:p>
                      <a:pPr algn="l" rtl="0" fontAlgn="b"/>
                      <a:r>
                        <a:rPr lang="es-ES" sz="1400" b="0" i="0" u="none" strike="noStrike" dirty="0">
                          <a:solidFill>
                            <a:schemeClr val="bg1"/>
                          </a:solidFill>
                          <a:latin typeface="Calibri"/>
                        </a:rPr>
                        <a:t>Error </a:t>
                      </a:r>
                      <a:r>
                        <a:rPr lang="es-ES" sz="1400" b="0" i="0" u="none" strike="noStrike" dirty="0" err="1">
                          <a:solidFill>
                            <a:schemeClr val="bg1"/>
                          </a:solidFill>
                          <a:latin typeface="Calibri"/>
                        </a:rPr>
                        <a:t>locating</a:t>
                      </a:r>
                      <a:r>
                        <a:rPr lang="es-ES" sz="1400" b="0" i="0" u="none" strike="noStrike" dirty="0">
                          <a:solidFill>
                            <a:schemeClr val="bg1"/>
                          </a:solidFill>
                          <a:latin typeface="Calibri"/>
                        </a:rPr>
                        <a:t> IR </a:t>
                      </a:r>
                      <a:r>
                        <a:rPr lang="es-ES" sz="1400" b="0" i="0" u="none" strike="noStrike" dirty="0" err="1">
                          <a:solidFill>
                            <a:schemeClr val="bg1"/>
                          </a:solidFill>
                          <a:latin typeface="Calibri"/>
                        </a:rPr>
                        <a:t>star</a:t>
                      </a:r>
                      <a:r>
                        <a:rPr lang="es-ES" sz="1400" b="0" i="0" u="none" strike="noStrike" dirty="0">
                          <a:solidFill>
                            <a:schemeClr val="bg1"/>
                          </a:solidFill>
                          <a:latin typeface="Calibri"/>
                        </a:rPr>
                        <a:t> </a:t>
                      </a:r>
                      <a:r>
                        <a:rPr lang="es-ES" sz="1400" b="0" i="0" u="none" strike="noStrike" dirty="0" err="1">
                          <a:solidFill>
                            <a:schemeClr val="bg1"/>
                          </a:solidFill>
                          <a:latin typeface="Calibri"/>
                        </a:rPr>
                        <a:t>scene</a:t>
                      </a:r>
                      <a:r>
                        <a:rPr lang="es-ES" sz="1400" b="0" i="0" u="none" strike="noStrike" dirty="0">
                          <a:solidFill>
                            <a:schemeClr val="bg1"/>
                          </a:solidFill>
                          <a:latin typeface="Calibri"/>
                        </a:rPr>
                        <a:t> </a:t>
                      </a:r>
                    </a:p>
                  </a:txBody>
                  <a:tcPr marL="0" marR="0" marT="0" marB="0" anchor="b">
                    <a:solidFill>
                      <a:srgbClr val="009900"/>
                    </a:solidFill>
                  </a:tcPr>
                </a:tc>
                <a:tc>
                  <a:txBody>
                    <a:bodyPr/>
                    <a:lstStyle/>
                    <a:p>
                      <a:pPr algn="ctr" rtl="0" fontAlgn="b"/>
                      <a:r>
                        <a:rPr lang="en-US" sz="1400" b="0" i="0" u="none" strike="noStrike" dirty="0">
                          <a:solidFill>
                            <a:schemeClr val="bg1"/>
                          </a:solidFill>
                          <a:latin typeface="Calibri"/>
                        </a:rPr>
                        <a:t>DO 04.03.01 </a:t>
                      </a:r>
                    </a:p>
                  </a:txBody>
                  <a:tcPr marL="0" marR="0" marT="0" marB="0" anchor="b">
                    <a:solidFill>
                      <a:srgbClr val="009900"/>
                    </a:solidFill>
                  </a:tcPr>
                </a:tc>
              </a:tr>
              <a:tr h="182880">
                <a:tc>
                  <a:txBody>
                    <a:bodyPr/>
                    <a:lstStyle/>
                    <a:p>
                      <a:pPr algn="ctr" rtl="0" fontAlgn="b"/>
                      <a:r>
                        <a:rPr lang="en-US" sz="1400" b="0" i="0" u="none" strike="noStrike" dirty="0">
                          <a:solidFill>
                            <a:schemeClr val="bg1"/>
                          </a:solidFill>
                          <a:latin typeface="Calibri"/>
                        </a:rPr>
                        <a:t>Radiances </a:t>
                      </a:r>
                    </a:p>
                  </a:txBody>
                  <a:tcPr marL="0" marR="0" marT="0" marB="0" anchor="b">
                    <a:solidFill>
                      <a:srgbClr val="009900"/>
                    </a:solidFill>
                  </a:tcPr>
                </a:tc>
                <a:tc>
                  <a:txBody>
                    <a:bodyPr/>
                    <a:lstStyle/>
                    <a:p>
                      <a:pPr algn="ctr" rtl="0" fontAlgn="b"/>
                      <a:r>
                        <a:rPr lang="en-US" sz="1400" b="0" i="0" u="none" strike="noStrike" dirty="0">
                          <a:solidFill>
                            <a:schemeClr val="bg1"/>
                          </a:solidFill>
                          <a:latin typeface="Calibri"/>
                        </a:rPr>
                        <a:t>3832</a:t>
                      </a:r>
                    </a:p>
                  </a:txBody>
                  <a:tcPr marL="0" marR="0" marT="0" marB="0" anchor="b">
                    <a:solidFill>
                      <a:srgbClr val="009900"/>
                    </a:solidFill>
                  </a:tcPr>
                </a:tc>
                <a:tc>
                  <a:txBody>
                    <a:bodyPr/>
                    <a:lstStyle/>
                    <a:p>
                      <a:pPr algn="l" rtl="0" fontAlgn="b"/>
                      <a:r>
                        <a:rPr lang="en-US" sz="1400" b="0" i="0" u="none" strike="noStrike" dirty="0">
                          <a:solidFill>
                            <a:schemeClr val="bg1"/>
                          </a:solidFill>
                          <a:latin typeface="Calibri"/>
                        </a:rPr>
                        <a:t>Switching ABI </a:t>
                      </a:r>
                      <a:r>
                        <a:rPr lang="en-US" sz="1400" b="0" i="0" u="none" strike="noStrike" dirty="0" err="1">
                          <a:solidFill>
                            <a:schemeClr val="bg1"/>
                          </a:solidFill>
                          <a:latin typeface="Calibri"/>
                        </a:rPr>
                        <a:t>Meso</a:t>
                      </a:r>
                      <a:r>
                        <a:rPr lang="en-US" sz="1400" b="0" i="0" u="none" strike="noStrike" dirty="0">
                          <a:solidFill>
                            <a:schemeClr val="bg1"/>
                          </a:solidFill>
                          <a:latin typeface="Calibri"/>
                        </a:rPr>
                        <a:t> scenes cause L1b data loss </a:t>
                      </a:r>
                    </a:p>
                  </a:txBody>
                  <a:tcPr marL="0" marR="0" marT="0" marB="0" anchor="b">
                    <a:solidFill>
                      <a:srgbClr val="009900"/>
                    </a:solidFill>
                  </a:tcPr>
                </a:tc>
                <a:tc>
                  <a:txBody>
                    <a:bodyPr/>
                    <a:lstStyle/>
                    <a:p>
                      <a:pPr algn="ctr" rtl="0" fontAlgn="b"/>
                      <a:r>
                        <a:rPr lang="en-US" sz="1400" b="0" i="0" u="none" strike="noStrike" dirty="0">
                          <a:solidFill>
                            <a:schemeClr val="bg1"/>
                          </a:solidFill>
                          <a:latin typeface="Calibri"/>
                        </a:rPr>
                        <a:t>DO 04.03.01 </a:t>
                      </a:r>
                    </a:p>
                  </a:txBody>
                  <a:tcPr marL="0" marR="0" marT="0" marB="0" anchor="b">
                    <a:solidFill>
                      <a:srgbClr val="009900"/>
                    </a:solidFill>
                  </a:tcPr>
                </a:tc>
              </a:tr>
              <a:tr h="182880">
                <a:tc>
                  <a:txBody>
                    <a:bodyPr/>
                    <a:lstStyle/>
                    <a:p>
                      <a:pPr algn="ctr" rtl="0" fontAlgn="b"/>
                      <a:r>
                        <a:rPr lang="en-US" sz="1400" b="0" i="0" u="none" strike="noStrike" dirty="0">
                          <a:solidFill>
                            <a:schemeClr val="bg1"/>
                          </a:solidFill>
                          <a:latin typeface="Calibri"/>
                        </a:rPr>
                        <a:t>Radiances </a:t>
                      </a:r>
                    </a:p>
                  </a:txBody>
                  <a:tcPr marL="0" marR="0" marT="0" marB="0" anchor="b">
                    <a:solidFill>
                      <a:srgbClr val="0000FF"/>
                    </a:solidFill>
                  </a:tcPr>
                </a:tc>
                <a:tc>
                  <a:txBody>
                    <a:bodyPr/>
                    <a:lstStyle/>
                    <a:p>
                      <a:pPr algn="ctr" rtl="0" fontAlgn="b"/>
                      <a:r>
                        <a:rPr lang="en-US" sz="1400" b="0" i="0" u="none" strike="noStrike">
                          <a:solidFill>
                            <a:schemeClr val="bg1"/>
                          </a:solidFill>
                          <a:latin typeface="Calibri"/>
                        </a:rPr>
                        <a:t>3888</a:t>
                      </a:r>
                    </a:p>
                  </a:txBody>
                  <a:tcPr marL="0" marR="0" marT="0" marB="0" anchor="b">
                    <a:solidFill>
                      <a:srgbClr val="0000FF"/>
                    </a:solidFill>
                  </a:tcPr>
                </a:tc>
                <a:tc>
                  <a:txBody>
                    <a:bodyPr/>
                    <a:lstStyle/>
                    <a:p>
                      <a:pPr algn="l" rtl="0" fontAlgn="b"/>
                      <a:r>
                        <a:rPr lang="en-US" sz="1400" b="0" i="0" u="none" strike="noStrike">
                          <a:solidFill>
                            <a:schemeClr val="bg1"/>
                          </a:solidFill>
                          <a:latin typeface="Calibri"/>
                        </a:rPr>
                        <a:t>ABI imagery shifted after executing desert monitoring timeline </a:t>
                      </a:r>
                    </a:p>
                  </a:txBody>
                  <a:tcPr marL="0" marR="0" marT="0" marB="0" anchor="b">
                    <a:solidFill>
                      <a:srgbClr val="0000FF"/>
                    </a:solidFill>
                  </a:tcPr>
                </a:tc>
                <a:tc>
                  <a:txBody>
                    <a:bodyPr/>
                    <a:lstStyle/>
                    <a:p>
                      <a:pPr algn="ctr" rtl="0" fontAlgn="b"/>
                      <a:r>
                        <a:rPr lang="en-US" sz="1400" b="0" i="0" u="none" strike="noStrike" dirty="0">
                          <a:solidFill>
                            <a:schemeClr val="bg1"/>
                          </a:solidFill>
                          <a:latin typeface="Calibri"/>
                        </a:rPr>
                        <a:t>DO.06.00 </a:t>
                      </a:r>
                    </a:p>
                  </a:txBody>
                  <a:tcPr marL="0" marR="0" marT="0" marB="0" anchor="b">
                    <a:solidFill>
                      <a:srgbClr val="0000FF"/>
                    </a:solidFill>
                  </a:tcPr>
                </a:tc>
              </a:tr>
              <a:tr h="182880">
                <a:tc>
                  <a:txBody>
                    <a:bodyPr/>
                    <a:lstStyle/>
                    <a:p>
                      <a:pPr algn="ctr" rtl="0" fontAlgn="b"/>
                      <a:r>
                        <a:rPr lang="en-US" sz="1400" b="0" i="0" u="none" strike="noStrike" dirty="0">
                          <a:solidFill>
                            <a:schemeClr val="bg1"/>
                          </a:solidFill>
                          <a:latin typeface="Calibri"/>
                        </a:rPr>
                        <a:t>Radiances </a:t>
                      </a:r>
                    </a:p>
                  </a:txBody>
                  <a:tcPr marL="0" marR="0" marT="0" marB="0" anchor="b">
                    <a:solidFill>
                      <a:srgbClr val="0000FF"/>
                    </a:solidFill>
                  </a:tcPr>
                </a:tc>
                <a:tc>
                  <a:txBody>
                    <a:bodyPr/>
                    <a:lstStyle/>
                    <a:p>
                      <a:pPr algn="ctr" rtl="0" fontAlgn="b"/>
                      <a:r>
                        <a:rPr lang="en-US" sz="1400" b="0" i="0" u="none" strike="noStrike" dirty="0">
                          <a:solidFill>
                            <a:schemeClr val="bg1"/>
                          </a:solidFill>
                          <a:latin typeface="Calibri"/>
                        </a:rPr>
                        <a:t>3892</a:t>
                      </a:r>
                    </a:p>
                  </a:txBody>
                  <a:tcPr marL="0" marR="0" marT="0" marB="0" anchor="b">
                    <a:solidFill>
                      <a:srgbClr val="0000FF"/>
                    </a:solidFill>
                  </a:tcPr>
                </a:tc>
                <a:tc>
                  <a:txBody>
                    <a:bodyPr/>
                    <a:lstStyle/>
                    <a:p>
                      <a:pPr algn="l" rtl="0" fontAlgn="b"/>
                      <a:r>
                        <a:rPr lang="en-US" sz="1400" b="0" i="0" u="none" strike="noStrike" dirty="0">
                          <a:solidFill>
                            <a:schemeClr val="bg1"/>
                          </a:solidFill>
                          <a:latin typeface="Calibri"/>
                        </a:rPr>
                        <a:t>ABI L1b filename issue </a:t>
                      </a:r>
                    </a:p>
                  </a:txBody>
                  <a:tcPr marL="0" marR="0" marT="0" marB="0" anchor="b">
                    <a:solidFill>
                      <a:srgbClr val="0000FF"/>
                    </a:solidFill>
                  </a:tcPr>
                </a:tc>
                <a:tc>
                  <a:txBody>
                    <a:bodyPr/>
                    <a:lstStyle/>
                    <a:p>
                      <a:pPr algn="ctr" rtl="0" fontAlgn="b"/>
                      <a:r>
                        <a:rPr lang="en-US" sz="1400" b="0" i="0" u="none" strike="noStrike" dirty="0">
                          <a:solidFill>
                            <a:schemeClr val="bg1"/>
                          </a:solidFill>
                          <a:latin typeface="Calibri"/>
                        </a:rPr>
                        <a:t>DO.06.00 </a:t>
                      </a:r>
                    </a:p>
                  </a:txBody>
                  <a:tcPr marL="0" marR="0" marT="0" marB="0" anchor="b">
                    <a:solidFill>
                      <a:srgbClr val="0000FF"/>
                    </a:solidFill>
                  </a:tcPr>
                </a:tc>
              </a:tr>
              <a:tr h="182880">
                <a:tc>
                  <a:txBody>
                    <a:bodyPr/>
                    <a:lstStyle/>
                    <a:p>
                      <a:pPr algn="ctr" rtl="0" fontAlgn="b"/>
                      <a:r>
                        <a:rPr lang="en-US" sz="1400" b="0" i="0" u="none" strike="noStrike" dirty="0">
                          <a:solidFill>
                            <a:schemeClr val="bg1"/>
                          </a:solidFill>
                          <a:latin typeface="Calibri"/>
                        </a:rPr>
                        <a:t>Radiances </a:t>
                      </a:r>
                    </a:p>
                  </a:txBody>
                  <a:tcPr marL="0" marR="0" marT="0" marB="0" anchor="b">
                    <a:solidFill>
                      <a:srgbClr val="FF0000"/>
                    </a:solidFill>
                  </a:tcPr>
                </a:tc>
                <a:tc>
                  <a:txBody>
                    <a:bodyPr/>
                    <a:lstStyle/>
                    <a:p>
                      <a:pPr algn="ctr" rtl="0" fontAlgn="b"/>
                      <a:r>
                        <a:rPr lang="en-US" sz="1400" b="0" i="0" u="none" strike="noStrike" dirty="0">
                          <a:solidFill>
                            <a:schemeClr val="bg1"/>
                          </a:solidFill>
                          <a:latin typeface="Calibri"/>
                        </a:rPr>
                        <a:t>3894</a:t>
                      </a:r>
                    </a:p>
                  </a:txBody>
                  <a:tcPr marL="0" marR="0" marT="0" marB="0" anchor="b">
                    <a:solidFill>
                      <a:srgbClr val="FF0000"/>
                    </a:solidFill>
                  </a:tcPr>
                </a:tc>
                <a:tc>
                  <a:txBody>
                    <a:bodyPr/>
                    <a:lstStyle/>
                    <a:p>
                      <a:pPr algn="l" rtl="0" fontAlgn="b"/>
                      <a:r>
                        <a:rPr lang="en-US" sz="1400" b="0" i="0" u="none" strike="noStrike" dirty="0">
                          <a:solidFill>
                            <a:schemeClr val="bg1"/>
                          </a:solidFill>
                          <a:latin typeface="Calibri"/>
                        </a:rPr>
                        <a:t>Missing Line 102 in B06 lunar L1alpha images </a:t>
                      </a:r>
                    </a:p>
                  </a:txBody>
                  <a:tcPr marL="0" marR="0" marT="0" marB="0" anchor="b">
                    <a:solidFill>
                      <a:srgbClr val="FF0000"/>
                    </a:solidFill>
                  </a:tcPr>
                </a:tc>
                <a:tc>
                  <a:txBody>
                    <a:bodyPr/>
                    <a:lstStyle/>
                    <a:p>
                      <a:pPr algn="ctr" rtl="0" fontAlgn="b"/>
                      <a:r>
                        <a:rPr lang="en-US" sz="1400" b="0" i="0" u="none" strike="noStrike" dirty="0" smtClean="0">
                          <a:solidFill>
                            <a:schemeClr val="bg1"/>
                          </a:solidFill>
                          <a:latin typeface="Calibri"/>
                        </a:rPr>
                        <a:t>On-hold</a:t>
                      </a:r>
                      <a:endParaRPr lang="en-US" sz="1400" b="0" i="0" u="none" strike="noStrike" dirty="0">
                        <a:solidFill>
                          <a:schemeClr val="bg1"/>
                        </a:solidFill>
                        <a:latin typeface="Calibri"/>
                      </a:endParaRPr>
                    </a:p>
                  </a:txBody>
                  <a:tcPr marL="0" marR="0" marT="0" marB="0" anchor="b">
                    <a:solidFill>
                      <a:srgbClr val="FF0000"/>
                    </a:solidFill>
                  </a:tcPr>
                </a:tc>
              </a:tr>
              <a:tr h="182880">
                <a:tc>
                  <a:txBody>
                    <a:bodyPr/>
                    <a:lstStyle/>
                    <a:p>
                      <a:pPr algn="ctr" rtl="0" fontAlgn="b"/>
                      <a:r>
                        <a:rPr lang="en-US" sz="1400" b="0" i="0" u="none" strike="noStrike" dirty="0">
                          <a:solidFill>
                            <a:schemeClr val="bg1"/>
                          </a:solidFill>
                          <a:latin typeface="Calibri"/>
                        </a:rPr>
                        <a:t>Radiances </a:t>
                      </a:r>
                    </a:p>
                  </a:txBody>
                  <a:tcPr marL="0" marR="0" marT="0" marB="0" anchor="b">
                    <a:solidFill>
                      <a:srgbClr val="009900"/>
                    </a:solidFill>
                  </a:tcPr>
                </a:tc>
                <a:tc>
                  <a:txBody>
                    <a:bodyPr/>
                    <a:lstStyle/>
                    <a:p>
                      <a:pPr algn="ctr" rtl="0" fontAlgn="b"/>
                      <a:r>
                        <a:rPr lang="en-US" sz="1400" b="0" i="0" u="none" strike="noStrike" dirty="0">
                          <a:solidFill>
                            <a:schemeClr val="bg1"/>
                          </a:solidFill>
                          <a:latin typeface="Calibri"/>
                        </a:rPr>
                        <a:t>3898</a:t>
                      </a:r>
                    </a:p>
                  </a:txBody>
                  <a:tcPr marL="0" marR="0" marT="0" marB="0" anchor="b">
                    <a:solidFill>
                      <a:srgbClr val="009900"/>
                    </a:solidFill>
                  </a:tcPr>
                </a:tc>
                <a:tc>
                  <a:txBody>
                    <a:bodyPr/>
                    <a:lstStyle/>
                    <a:p>
                      <a:pPr algn="l" rtl="0" fontAlgn="b"/>
                      <a:r>
                        <a:rPr lang="en-US" sz="1400" b="0" i="0" u="none" strike="noStrike" dirty="0">
                          <a:solidFill>
                            <a:schemeClr val="bg1"/>
                          </a:solidFill>
                          <a:latin typeface="Calibri"/>
                        </a:rPr>
                        <a:t>Anomalous pattern in channel navigation residuals </a:t>
                      </a:r>
                    </a:p>
                  </a:txBody>
                  <a:tcPr marL="0" marR="0" marT="0" marB="0" anchor="b">
                    <a:solidFill>
                      <a:srgbClr val="009900"/>
                    </a:solidFill>
                  </a:tcPr>
                </a:tc>
                <a:tc>
                  <a:txBody>
                    <a:bodyPr/>
                    <a:lstStyle/>
                    <a:p>
                      <a:pPr algn="ctr" rtl="0" fontAlgn="b"/>
                      <a:r>
                        <a:rPr lang="en-US" sz="1400" b="0" i="0" u="none" strike="noStrike" dirty="0" smtClean="0">
                          <a:solidFill>
                            <a:schemeClr val="bg1"/>
                          </a:solidFill>
                          <a:latin typeface="Calibri"/>
                        </a:rPr>
                        <a:t>Closed</a:t>
                      </a:r>
                      <a:endParaRPr lang="en-US" sz="1400" b="0" i="0" u="none" strike="noStrike" dirty="0">
                        <a:solidFill>
                          <a:schemeClr val="bg1"/>
                        </a:solidFill>
                        <a:latin typeface="Calibri"/>
                      </a:endParaRPr>
                    </a:p>
                  </a:txBody>
                  <a:tcPr marL="0" marR="0" marT="0" marB="0" anchor="b">
                    <a:solidFill>
                      <a:srgbClr val="009900"/>
                    </a:solidFill>
                  </a:tcPr>
                </a:tc>
              </a:tr>
              <a:tr h="182880">
                <a:tc>
                  <a:txBody>
                    <a:bodyPr/>
                    <a:lstStyle/>
                    <a:p>
                      <a:pPr algn="ctr" rtl="0" fontAlgn="b"/>
                      <a:r>
                        <a:rPr lang="en-US" sz="1400" b="0" i="0" u="none" strike="noStrike" dirty="0">
                          <a:solidFill>
                            <a:schemeClr val="bg1"/>
                          </a:solidFill>
                          <a:latin typeface="Calibri"/>
                        </a:rPr>
                        <a:t>Radiances </a:t>
                      </a:r>
                    </a:p>
                  </a:txBody>
                  <a:tcPr marL="0" marR="0" marT="0" marB="0" anchor="b">
                    <a:solidFill>
                      <a:srgbClr val="0000FF"/>
                    </a:solidFill>
                  </a:tcPr>
                </a:tc>
                <a:tc>
                  <a:txBody>
                    <a:bodyPr/>
                    <a:lstStyle/>
                    <a:p>
                      <a:pPr algn="ctr" rtl="0" fontAlgn="b"/>
                      <a:r>
                        <a:rPr lang="en-US" sz="1400" b="0" i="0" u="none" strike="noStrike" dirty="0">
                          <a:solidFill>
                            <a:schemeClr val="bg1"/>
                          </a:solidFill>
                          <a:latin typeface="Calibri"/>
                        </a:rPr>
                        <a:t>3913</a:t>
                      </a:r>
                    </a:p>
                  </a:txBody>
                  <a:tcPr marL="0" marR="0" marT="0" marB="0" anchor="b">
                    <a:solidFill>
                      <a:srgbClr val="0000FF"/>
                    </a:solidFill>
                  </a:tcPr>
                </a:tc>
                <a:tc>
                  <a:txBody>
                    <a:bodyPr/>
                    <a:lstStyle/>
                    <a:p>
                      <a:pPr algn="l" rtl="0" fontAlgn="b"/>
                      <a:r>
                        <a:rPr lang="en-US" sz="1400" b="0" i="0" u="none" strike="noStrike" dirty="0">
                          <a:solidFill>
                            <a:schemeClr val="bg1"/>
                          </a:solidFill>
                          <a:latin typeface="Calibri"/>
                        </a:rPr>
                        <a:t>Telemetry in ABI-Inst-Cal-</a:t>
                      </a:r>
                      <a:r>
                        <a:rPr lang="en-US" sz="1400" b="0" i="0" u="none" strike="noStrike" dirty="0" err="1">
                          <a:solidFill>
                            <a:schemeClr val="bg1"/>
                          </a:solidFill>
                          <a:latin typeface="Calibri"/>
                        </a:rPr>
                        <a:t>Eng</a:t>
                      </a:r>
                      <a:r>
                        <a:rPr lang="en-US" sz="1400" b="0" i="0" u="none" strike="noStrike" dirty="0">
                          <a:solidFill>
                            <a:schemeClr val="bg1"/>
                          </a:solidFill>
                          <a:latin typeface="Calibri"/>
                        </a:rPr>
                        <a:t> empty </a:t>
                      </a:r>
                    </a:p>
                  </a:txBody>
                  <a:tcPr marL="0" marR="0" marT="0" marB="0" anchor="b">
                    <a:solidFill>
                      <a:srgbClr val="0000FF"/>
                    </a:solidFill>
                  </a:tcPr>
                </a:tc>
                <a:tc>
                  <a:txBody>
                    <a:bodyPr/>
                    <a:lstStyle/>
                    <a:p>
                      <a:pPr algn="ctr" rtl="0" fontAlgn="b"/>
                      <a:r>
                        <a:rPr lang="en-US" sz="1400" b="0" i="0" u="none" strike="noStrike" dirty="0">
                          <a:solidFill>
                            <a:schemeClr val="bg1"/>
                          </a:solidFill>
                          <a:latin typeface="Calibri"/>
                        </a:rPr>
                        <a:t>DO.05.00 </a:t>
                      </a:r>
                    </a:p>
                  </a:txBody>
                  <a:tcPr marL="0" marR="0" marT="0" marB="0" anchor="b">
                    <a:solidFill>
                      <a:srgbClr val="0000FF"/>
                    </a:solidFill>
                  </a:tcPr>
                </a:tc>
              </a:tr>
              <a:tr h="182880">
                <a:tc>
                  <a:txBody>
                    <a:bodyPr/>
                    <a:lstStyle/>
                    <a:p>
                      <a:pPr algn="ctr" rtl="0" fontAlgn="ctr"/>
                      <a:r>
                        <a:rPr lang="en-US" sz="1400" b="0" i="0" u="none" strike="noStrike" dirty="0">
                          <a:solidFill>
                            <a:schemeClr val="bg1"/>
                          </a:solidFill>
                          <a:latin typeface="Calibri"/>
                        </a:rPr>
                        <a:t>ABI </a:t>
                      </a:r>
                    </a:p>
                  </a:txBody>
                  <a:tcPr marL="0" marR="0" marT="0" marB="0" anchor="ctr">
                    <a:solidFill>
                      <a:srgbClr val="009900"/>
                    </a:solidFill>
                  </a:tcPr>
                </a:tc>
                <a:tc>
                  <a:txBody>
                    <a:bodyPr/>
                    <a:lstStyle/>
                    <a:p>
                      <a:pPr algn="ctr" rtl="0" fontAlgn="b"/>
                      <a:r>
                        <a:rPr lang="en-US" sz="1400" b="0" i="0" u="none" strike="noStrike" dirty="0">
                          <a:solidFill>
                            <a:schemeClr val="bg1"/>
                          </a:solidFill>
                          <a:latin typeface="Calibri"/>
                        </a:rPr>
                        <a:t>3933</a:t>
                      </a:r>
                    </a:p>
                  </a:txBody>
                  <a:tcPr marL="0" marR="0" marT="0" marB="0" anchor="b">
                    <a:solidFill>
                      <a:srgbClr val="009900"/>
                    </a:solidFill>
                  </a:tcPr>
                </a:tc>
                <a:tc>
                  <a:txBody>
                    <a:bodyPr/>
                    <a:lstStyle/>
                    <a:p>
                      <a:pPr algn="l" rtl="0" fontAlgn="b"/>
                      <a:r>
                        <a:rPr lang="en-US" sz="1400" b="0" i="0" u="none" strike="noStrike" dirty="0">
                          <a:solidFill>
                            <a:schemeClr val="bg1"/>
                          </a:solidFill>
                          <a:latin typeface="Calibri"/>
                        </a:rPr>
                        <a:t>Vehicle attitude rate induced shear in ABI navigated images </a:t>
                      </a:r>
                    </a:p>
                  </a:txBody>
                  <a:tcPr marL="85725" marR="0" marT="0" marB="0" anchor="b">
                    <a:solidFill>
                      <a:srgbClr val="009900"/>
                    </a:solidFill>
                  </a:tcPr>
                </a:tc>
                <a:tc>
                  <a:txBody>
                    <a:bodyPr/>
                    <a:lstStyle/>
                    <a:p>
                      <a:pPr algn="ctr" rtl="0" fontAlgn="b"/>
                      <a:r>
                        <a:rPr lang="en-US" sz="1400" b="0" i="0" u="none" strike="noStrike" dirty="0">
                          <a:solidFill>
                            <a:schemeClr val="bg1"/>
                          </a:solidFill>
                          <a:latin typeface="Calibri"/>
                        </a:rPr>
                        <a:t>Closed </a:t>
                      </a:r>
                    </a:p>
                  </a:txBody>
                  <a:tcPr marL="0" marR="0" marT="0" marB="0" anchor="b">
                    <a:solidFill>
                      <a:srgbClr val="009900"/>
                    </a:solidFill>
                  </a:tcPr>
                </a:tc>
              </a:tr>
              <a:tr h="182880">
                <a:tc>
                  <a:txBody>
                    <a:bodyPr/>
                    <a:lstStyle/>
                    <a:p>
                      <a:pPr algn="ctr" rtl="0" fontAlgn="ctr"/>
                      <a:r>
                        <a:rPr lang="en-US" sz="1400" b="0" i="0" u="none" strike="noStrike" dirty="0">
                          <a:solidFill>
                            <a:schemeClr val="bg1"/>
                          </a:solidFill>
                          <a:latin typeface="Calibri"/>
                        </a:rPr>
                        <a:t>ABI </a:t>
                      </a:r>
                    </a:p>
                  </a:txBody>
                  <a:tcPr marL="0" marR="0" marT="0" marB="0" anchor="ctr">
                    <a:solidFill>
                      <a:srgbClr val="0000FF"/>
                    </a:solidFill>
                  </a:tcPr>
                </a:tc>
                <a:tc>
                  <a:txBody>
                    <a:bodyPr/>
                    <a:lstStyle/>
                    <a:p>
                      <a:pPr algn="ctr" rtl="0" fontAlgn="b"/>
                      <a:r>
                        <a:rPr lang="en-US" sz="1400" b="0" i="0" u="none" strike="noStrike" dirty="0">
                          <a:solidFill>
                            <a:schemeClr val="bg1"/>
                          </a:solidFill>
                          <a:latin typeface="Calibri"/>
                        </a:rPr>
                        <a:t>3936</a:t>
                      </a:r>
                    </a:p>
                  </a:txBody>
                  <a:tcPr marL="0" marR="0" marT="0" marB="0" anchor="b">
                    <a:solidFill>
                      <a:srgbClr val="0000FF"/>
                    </a:solidFill>
                  </a:tcPr>
                </a:tc>
                <a:tc>
                  <a:txBody>
                    <a:bodyPr/>
                    <a:lstStyle/>
                    <a:p>
                      <a:pPr algn="l" rtl="0" fontAlgn="b"/>
                      <a:r>
                        <a:rPr lang="en-US" sz="1400" b="0" i="0" u="none" strike="noStrike" dirty="0">
                          <a:solidFill>
                            <a:schemeClr val="bg1"/>
                          </a:solidFill>
                          <a:latin typeface="Calibri"/>
                        </a:rPr>
                        <a:t>Gyro rate spikes pass through GNC filter; </a:t>
                      </a:r>
                      <a:r>
                        <a:rPr lang="en-US" sz="1400" b="0" i="0" u="none" strike="noStrike" dirty="0" err="1">
                          <a:solidFill>
                            <a:schemeClr val="bg1"/>
                          </a:solidFill>
                          <a:latin typeface="Calibri"/>
                        </a:rPr>
                        <a:t>Kalman</a:t>
                      </a:r>
                      <a:r>
                        <a:rPr lang="en-US" sz="1400" b="0" i="0" u="none" strike="noStrike" dirty="0">
                          <a:solidFill>
                            <a:schemeClr val="bg1"/>
                          </a:solidFill>
                          <a:latin typeface="Calibri"/>
                        </a:rPr>
                        <a:t> errors </a:t>
                      </a:r>
                    </a:p>
                  </a:txBody>
                  <a:tcPr marL="85725" marR="0" marT="0" marB="0" anchor="b">
                    <a:solidFill>
                      <a:srgbClr val="0000FF"/>
                    </a:solidFill>
                  </a:tcPr>
                </a:tc>
                <a:tc>
                  <a:txBody>
                    <a:bodyPr/>
                    <a:lstStyle/>
                    <a:p>
                      <a:pPr algn="ctr" rtl="0" fontAlgn="b"/>
                      <a:r>
                        <a:rPr lang="en-US" sz="1400" b="0" i="0" u="none" strike="noStrike" dirty="0">
                          <a:solidFill>
                            <a:schemeClr val="bg1"/>
                          </a:solidFill>
                          <a:latin typeface="Calibri"/>
                        </a:rPr>
                        <a:t>FSW 10 June </a:t>
                      </a:r>
                    </a:p>
                  </a:txBody>
                  <a:tcPr marL="0" marR="0" marT="0" marB="0" anchor="b">
                    <a:solidFill>
                      <a:srgbClr val="0000FF"/>
                    </a:solidFill>
                  </a:tcPr>
                </a:tc>
              </a:tr>
              <a:tr h="182880">
                <a:tc>
                  <a:txBody>
                    <a:bodyPr/>
                    <a:lstStyle/>
                    <a:p>
                      <a:pPr algn="ctr" rtl="0" fontAlgn="b"/>
                      <a:r>
                        <a:rPr lang="en-US" sz="1400" b="0" i="0" u="none" strike="noStrike" dirty="0">
                          <a:solidFill>
                            <a:schemeClr val="bg1"/>
                          </a:solidFill>
                          <a:latin typeface="Calibri"/>
                        </a:rPr>
                        <a:t>Radiances </a:t>
                      </a:r>
                    </a:p>
                  </a:txBody>
                  <a:tcPr marL="0" marR="0" marT="0" marB="0" anchor="b">
                    <a:solidFill>
                      <a:srgbClr val="0000FF"/>
                    </a:solidFill>
                  </a:tcPr>
                </a:tc>
                <a:tc>
                  <a:txBody>
                    <a:bodyPr/>
                    <a:lstStyle/>
                    <a:p>
                      <a:pPr algn="ctr" rtl="0" fontAlgn="b"/>
                      <a:r>
                        <a:rPr lang="en-US" sz="1400" b="0" i="0" u="none" strike="noStrike">
                          <a:solidFill>
                            <a:schemeClr val="bg1"/>
                          </a:solidFill>
                          <a:latin typeface="Calibri"/>
                        </a:rPr>
                        <a:t>3953</a:t>
                      </a:r>
                    </a:p>
                  </a:txBody>
                  <a:tcPr marL="0" marR="0" marT="0" marB="0" anchor="b">
                    <a:solidFill>
                      <a:srgbClr val="0000FF"/>
                    </a:solidFill>
                  </a:tcPr>
                </a:tc>
                <a:tc>
                  <a:txBody>
                    <a:bodyPr/>
                    <a:lstStyle/>
                    <a:p>
                      <a:pPr algn="l" rtl="0" fontAlgn="b"/>
                      <a:r>
                        <a:rPr lang="en-US" sz="1400" b="0" i="0" u="none" strike="noStrike">
                          <a:solidFill>
                            <a:schemeClr val="bg1"/>
                          </a:solidFill>
                          <a:latin typeface="Calibri"/>
                        </a:rPr>
                        <a:t>The azi nav grids for GOES-16 L1beta swaths are incorrect </a:t>
                      </a:r>
                    </a:p>
                  </a:txBody>
                  <a:tcPr marL="0" marR="0" marT="0" marB="0" anchor="b">
                    <a:solidFill>
                      <a:srgbClr val="0000FF"/>
                    </a:solidFill>
                  </a:tcPr>
                </a:tc>
                <a:tc>
                  <a:txBody>
                    <a:bodyPr/>
                    <a:lstStyle/>
                    <a:p>
                      <a:pPr algn="ctr" rtl="0" fontAlgn="b"/>
                      <a:r>
                        <a:rPr lang="en-US" sz="1400" b="0" i="0" u="none" strike="noStrike">
                          <a:solidFill>
                            <a:schemeClr val="bg1"/>
                          </a:solidFill>
                          <a:latin typeface="Calibri"/>
                        </a:rPr>
                        <a:t>DO.06.00 </a:t>
                      </a:r>
                    </a:p>
                  </a:txBody>
                  <a:tcPr marL="0" marR="0" marT="0" marB="0" anchor="b">
                    <a:solidFill>
                      <a:srgbClr val="0000FF"/>
                    </a:solidFill>
                  </a:tcPr>
                </a:tc>
              </a:tr>
              <a:tr h="182880">
                <a:tc>
                  <a:txBody>
                    <a:bodyPr/>
                    <a:lstStyle/>
                    <a:p>
                      <a:pPr algn="ctr" rtl="0" fontAlgn="b"/>
                      <a:r>
                        <a:rPr lang="en-US" sz="1400" b="0" i="0" u="none" strike="noStrike" dirty="0">
                          <a:solidFill>
                            <a:schemeClr val="bg1"/>
                          </a:solidFill>
                          <a:latin typeface="Calibri"/>
                        </a:rPr>
                        <a:t>Radiances </a:t>
                      </a:r>
                    </a:p>
                  </a:txBody>
                  <a:tcPr marL="0" marR="0" marT="0" marB="0" anchor="b">
                    <a:solidFill>
                      <a:srgbClr val="0000FF"/>
                    </a:solidFill>
                  </a:tcPr>
                </a:tc>
                <a:tc>
                  <a:txBody>
                    <a:bodyPr/>
                    <a:lstStyle/>
                    <a:p>
                      <a:pPr algn="ctr" rtl="0" fontAlgn="b"/>
                      <a:r>
                        <a:rPr lang="en-US" sz="1400" b="0" i="0" u="none" strike="noStrike" dirty="0">
                          <a:solidFill>
                            <a:schemeClr val="bg1"/>
                          </a:solidFill>
                          <a:latin typeface="Calibri"/>
                        </a:rPr>
                        <a:t>3971</a:t>
                      </a:r>
                    </a:p>
                  </a:txBody>
                  <a:tcPr marL="0" marR="0" marT="0" marB="0" anchor="b">
                    <a:solidFill>
                      <a:srgbClr val="0000FF"/>
                    </a:solidFill>
                  </a:tcPr>
                </a:tc>
                <a:tc>
                  <a:txBody>
                    <a:bodyPr/>
                    <a:lstStyle/>
                    <a:p>
                      <a:pPr algn="l" rtl="0" fontAlgn="b"/>
                      <a:r>
                        <a:rPr lang="en-US" sz="1400" b="0" i="0" u="none" strike="noStrike" dirty="0">
                          <a:solidFill>
                            <a:schemeClr val="bg1"/>
                          </a:solidFill>
                          <a:latin typeface="Calibri"/>
                        </a:rPr>
                        <a:t>L1b space pixels marked with “</a:t>
                      </a:r>
                      <a:r>
                        <a:rPr lang="en-US" sz="1400" b="0" i="0" u="none" strike="noStrike" dirty="0" err="1">
                          <a:solidFill>
                            <a:schemeClr val="bg1"/>
                          </a:solidFill>
                          <a:latin typeface="Calibri"/>
                        </a:rPr>
                        <a:t>no_value_pixel</a:t>
                      </a:r>
                      <a:r>
                        <a:rPr lang="en-US" sz="1400" b="0" i="0" u="none" strike="noStrike" dirty="0">
                          <a:solidFill>
                            <a:schemeClr val="bg1"/>
                          </a:solidFill>
                          <a:latin typeface="Calibri"/>
                        </a:rPr>
                        <a:t>” in DQF </a:t>
                      </a:r>
                    </a:p>
                  </a:txBody>
                  <a:tcPr marL="0" marR="0" marT="0" marB="0" anchor="b">
                    <a:solidFill>
                      <a:srgbClr val="0000FF"/>
                    </a:solidFill>
                  </a:tcPr>
                </a:tc>
                <a:tc>
                  <a:txBody>
                    <a:bodyPr/>
                    <a:lstStyle/>
                    <a:p>
                      <a:pPr algn="ctr" rtl="0" fontAlgn="b"/>
                      <a:r>
                        <a:rPr lang="en-US" sz="1400" b="0" i="0" u="none" strike="noStrike" dirty="0">
                          <a:solidFill>
                            <a:schemeClr val="bg1"/>
                          </a:solidFill>
                          <a:latin typeface="Calibri"/>
                        </a:rPr>
                        <a:t>DO.06.00 </a:t>
                      </a:r>
                    </a:p>
                  </a:txBody>
                  <a:tcPr marL="0" marR="0" marT="0" marB="0" anchor="b">
                    <a:solidFill>
                      <a:srgbClr val="0000FF"/>
                    </a:solidFill>
                  </a:tcPr>
                </a:tc>
              </a:tr>
            </a:tbl>
          </a:graphicData>
        </a:graphic>
      </p:graphicFrame>
    </p:spTree>
    <p:extLst>
      <p:ext uri="{BB962C8B-B14F-4D97-AF65-F5344CB8AC3E}">
        <p14:creationId xmlns:p14="http://schemas.microsoft.com/office/powerpoint/2010/main" val="3811183324"/>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11732</TotalTime>
  <Words>4549</Words>
  <Application>Microsoft Office PowerPoint</Application>
  <PresentationFormat>On-screen Show (4:3)</PresentationFormat>
  <Paragraphs>1182</Paragraphs>
  <Slides>73</Slides>
  <Notes>32</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73</vt:i4>
      </vt:variant>
    </vt:vector>
  </HeadingPairs>
  <TitlesOfParts>
    <vt:vector size="82" baseType="lpstr">
      <vt:lpstr>MS PGothic</vt:lpstr>
      <vt:lpstr>SimSun</vt:lpstr>
      <vt:lpstr>Arial</vt:lpstr>
      <vt:lpstr>Calibri</vt:lpstr>
      <vt:lpstr>Courier New</vt:lpstr>
      <vt:lpstr>Times New Roman</vt:lpstr>
      <vt:lpstr>Wingdings</vt:lpstr>
      <vt:lpstr>Custom Design</vt:lpstr>
      <vt:lpstr>Equation</vt:lpstr>
      <vt:lpstr>Peer Stakeholder-Product Validation Review (PS-PVR)  For the Provisional Maturity of GOES-16 ABI L1b Products</vt:lpstr>
      <vt:lpstr>Outline</vt:lpstr>
      <vt:lpstr>Review of Beta Maturity </vt:lpstr>
      <vt:lpstr>Advanced Baseline Imager (ABI)</vt:lpstr>
      <vt:lpstr>Improvements</vt:lpstr>
      <vt:lpstr>Challenges</vt:lpstr>
      <vt:lpstr>Path to Provisional</vt:lpstr>
      <vt:lpstr>Update of WRs Registered Before Beta Maturity (Page 1 of 2)</vt:lpstr>
      <vt:lpstr>Update of WRs Registered Before Beta Maturity (Page 2 of 2)</vt:lpstr>
      <vt:lpstr>Path to Provisional – PLPT</vt:lpstr>
      <vt:lpstr>Path to Provisional – PLPT</vt:lpstr>
      <vt:lpstr>Path to Provisional – Risks</vt:lpstr>
      <vt:lpstr>Path to Provisional – Risks</vt:lpstr>
      <vt:lpstr>Product quality assessment</vt:lpstr>
      <vt:lpstr>General Approach</vt:lpstr>
      <vt:lpstr>Top Level Evaluation</vt:lpstr>
      <vt:lpstr>IR Calibration</vt:lpstr>
      <vt:lpstr>IR Calibration</vt:lpstr>
      <vt:lpstr>VNIR Calibration</vt:lpstr>
      <vt:lpstr>VNIR Calibration</vt:lpstr>
      <vt:lpstr>VNIR Calibration</vt:lpstr>
      <vt:lpstr>INR: Navigation (x-direction)</vt:lpstr>
      <vt:lpstr>INR: Channel-to-Channel</vt:lpstr>
      <vt:lpstr>INR</vt:lpstr>
      <vt:lpstr>INR</vt:lpstr>
      <vt:lpstr>Provisional Maturity Assessment</vt:lpstr>
      <vt:lpstr>Provisional Validation</vt:lpstr>
      <vt:lpstr>Provisional Validation</vt:lpstr>
      <vt:lpstr>Recommendation</vt:lpstr>
      <vt:lpstr>Path to full Validation Maturity</vt:lpstr>
      <vt:lpstr>Impacting Radiometric Calibration ADRs/WRs Page (1 of 2)</vt:lpstr>
      <vt:lpstr>Impacting Radiometric Calibration ADRs/WRs Page (2 of 2)</vt:lpstr>
      <vt:lpstr>ARD-208: Band-12 Striping</vt:lpstr>
      <vt:lpstr>ADR-209 ABI Thermal Channel Space View Anomalies</vt:lpstr>
      <vt:lpstr>ADR-254 Positive Radiance Bias (9%) in ABI B02</vt:lpstr>
      <vt:lpstr>ADR-288 ABI-Mode3 CONUS Thermal IR Radiance</vt:lpstr>
      <vt:lpstr>ADR-289 Band02 Striping</vt:lpstr>
      <vt:lpstr>ADR-290 ABI Solar Cal Time Deviates from Best Opportunity</vt:lpstr>
      <vt:lpstr>ADR-299 Cold Bias Around Fire</vt:lpstr>
      <vt:lpstr>ADR-301 Discontinuity of 4% in Channel 2 Gain</vt:lpstr>
      <vt:lpstr>ADR-331 Clipped or Missing ABI Moon Images</vt:lpstr>
      <vt:lpstr>ADR-362 Band07 Striping</vt:lpstr>
      <vt:lpstr>Impacting Geometric Calibration ADRs/WRs</vt:lpstr>
      <vt:lpstr>ADR-275 Anomalous EW Navigation Biases</vt:lpstr>
      <vt:lpstr>ADR-294 Recurring Swings in ABI Image Navigation</vt:lpstr>
      <vt:lpstr>ADR-295 Anomalous FFR Errors in MWIR and LWIR Channels</vt:lpstr>
      <vt:lpstr>ADR-296 Large SSR Errors in ABI MWIR and LWIR Channels</vt:lpstr>
      <vt:lpstr>ADR-300 Large Navigation Error in ABI MESO Scan</vt:lpstr>
      <vt:lpstr>ADR-319 Large Navigation Error in ABI MESO Scan After Empty Frame</vt:lpstr>
      <vt:lpstr>ADR-351 Large NS Swings in ABI Image Navigation</vt:lpstr>
      <vt:lpstr>Impacting Instrument Monitoring ADRs/WRs</vt:lpstr>
      <vt:lpstr>ADR-303 ABI INST-CAL Offset Field Irregularities</vt:lpstr>
      <vt:lpstr>ADR-319 ABI M3/M4 INST-CAL Data Not Sent to PDA</vt:lpstr>
      <vt:lpstr>ADR-345 ABI Ch 2 INST-CAL File Size Inflation</vt:lpstr>
      <vt:lpstr>Path to Full Validation – PLPT</vt:lpstr>
      <vt:lpstr>Path to Full Validation – PLPT</vt:lpstr>
      <vt:lpstr>GOES-16 ABI and S-HIS Comparison  Field Campaign, Mar 28, 2017</vt:lpstr>
      <vt:lpstr>GOES-16 ABI and S-HIS Comparison for CH14 Matching during Field Campaign on Mar. 28, 2017</vt:lpstr>
      <vt:lpstr>GOES-16 ABI and S-HIS Comparison for Multi-ABI Channel Matching during Field Campaign on Mar. 28, 2017</vt:lpstr>
      <vt:lpstr>Summary of Early  Field Campaign Analysis</vt:lpstr>
      <vt:lpstr>GOES-16 ABI L1b PLPT-029:   Rayleigh Scattering Calibration Summary</vt:lpstr>
      <vt:lpstr>Path to Full Validation – Risks</vt:lpstr>
      <vt:lpstr>Summary &amp; Recommendations</vt:lpstr>
      <vt:lpstr>Summary</vt:lpstr>
      <vt:lpstr>Recommendation</vt:lpstr>
      <vt:lpstr>Backup slides</vt:lpstr>
      <vt:lpstr>PLPT-010 Navigation residuals are assessed every 15 minutes</vt:lpstr>
      <vt:lpstr>PLPT-010 Daily trending of Navigation residuals</vt:lpstr>
      <vt:lpstr>PLPT-010 WIFR and FFR</vt:lpstr>
      <vt:lpstr>PLPT-010  Kalman Filter (KF) Performance monitoring</vt:lpstr>
      <vt:lpstr>PLPT-010 User Inputs</vt:lpstr>
      <vt:lpstr>INR</vt:lpstr>
      <vt:lpstr>INR</vt:lpstr>
    </vt:vector>
  </TitlesOfParts>
  <Company>NOAA / NESDIS / STAR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Xiangqian Wu</dc:creator>
  <cp:lastModifiedBy>Fulbright, Jon P. (GSFC-416.0)[COLUMBUS TECHNOLOGIES AND SERVICES INC]</cp:lastModifiedBy>
  <cp:revision>43</cp:revision>
  <dcterms:created xsi:type="dcterms:W3CDTF">2017-02-26T14:41:57Z</dcterms:created>
  <dcterms:modified xsi:type="dcterms:W3CDTF">2017-06-01T04:22:38Z</dcterms:modified>
</cp:coreProperties>
</file>