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5" r:id="rId2"/>
  </p:sldMasterIdLst>
  <p:notesMasterIdLst>
    <p:notesMasterId r:id="rId60"/>
  </p:notesMasterIdLst>
  <p:sldIdLst>
    <p:sldId id="256" r:id="rId3"/>
    <p:sldId id="257" r:id="rId4"/>
    <p:sldId id="258" r:id="rId5"/>
    <p:sldId id="337" r:id="rId6"/>
    <p:sldId id="341" r:id="rId7"/>
    <p:sldId id="342" r:id="rId8"/>
    <p:sldId id="344" r:id="rId9"/>
    <p:sldId id="343" r:id="rId10"/>
    <p:sldId id="345" r:id="rId11"/>
    <p:sldId id="346" r:id="rId12"/>
    <p:sldId id="261" r:id="rId13"/>
    <p:sldId id="379" r:id="rId14"/>
    <p:sldId id="360" r:id="rId15"/>
    <p:sldId id="361" r:id="rId16"/>
    <p:sldId id="362" r:id="rId17"/>
    <p:sldId id="363" r:id="rId18"/>
    <p:sldId id="364" r:id="rId19"/>
    <p:sldId id="348" r:id="rId20"/>
    <p:sldId id="339" r:id="rId21"/>
    <p:sldId id="266" r:id="rId22"/>
    <p:sldId id="340" r:id="rId23"/>
    <p:sldId id="353" r:id="rId24"/>
    <p:sldId id="351" r:id="rId25"/>
    <p:sldId id="352" r:id="rId26"/>
    <p:sldId id="359" r:id="rId27"/>
    <p:sldId id="365" r:id="rId28"/>
    <p:sldId id="366" r:id="rId29"/>
    <p:sldId id="367" r:id="rId30"/>
    <p:sldId id="270" r:id="rId31"/>
    <p:sldId id="369" r:id="rId32"/>
    <p:sldId id="370" r:id="rId33"/>
    <p:sldId id="368" r:id="rId34"/>
    <p:sldId id="371" r:id="rId35"/>
    <p:sldId id="298" r:id="rId36"/>
    <p:sldId id="372" r:id="rId37"/>
    <p:sldId id="373" r:id="rId38"/>
    <p:sldId id="382" r:id="rId39"/>
    <p:sldId id="383" r:id="rId40"/>
    <p:sldId id="381" r:id="rId41"/>
    <p:sldId id="384" r:id="rId42"/>
    <p:sldId id="385" r:id="rId43"/>
    <p:sldId id="386" r:id="rId44"/>
    <p:sldId id="387" r:id="rId45"/>
    <p:sldId id="396" r:id="rId46"/>
    <p:sldId id="401" r:id="rId47"/>
    <p:sldId id="389" r:id="rId48"/>
    <p:sldId id="394" r:id="rId49"/>
    <p:sldId id="395" r:id="rId50"/>
    <p:sldId id="397" r:id="rId51"/>
    <p:sldId id="398" r:id="rId52"/>
    <p:sldId id="390" r:id="rId53"/>
    <p:sldId id="391" r:id="rId54"/>
    <p:sldId id="392" r:id="rId55"/>
    <p:sldId id="393" r:id="rId56"/>
    <p:sldId id="402" r:id="rId57"/>
    <p:sldId id="403" r:id="rId58"/>
    <p:sldId id="404" r:id="rId59"/>
  </p:sldIdLst>
  <p:sldSz cx="9144000" cy="6858000" type="screen4x3"/>
  <p:notesSz cx="6894513" cy="9180513"/>
  <p:embeddedFontLst>
    <p:embeddedFont>
      <p:font typeface="Calibri" panose="020F0502020204030204" pitchFamily="34" charset="0"/>
      <p:regular r:id="rId61"/>
      <p:bold r:id="rId62"/>
      <p:italic r:id="rId63"/>
      <p:boldItalic r:id="rId64"/>
    </p:embeddedFont>
    <p:embeddedFont>
      <p:font typeface="ＭＳ Ｐゴシック" panose="020B0600070205080204" pitchFamily="34" charset="-128"/>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HEIDINGER" initials="" lastIdx="5" clrIdx="0"/>
  <p:cmAuthor id="1" name="WILLIAM STRAKA"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FFFF"/>
    <a:srgbClr val="0000FF"/>
    <a:srgbClr val="FF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C103E9-34DA-44BB-98E6-2290BE24BCFF}">
  <a:tblStyle styleId="{F9C103E9-34DA-44BB-98E6-2290BE24BCFF}"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EF39A4-3B55-471D-9E2F-5EDBCC4E9E3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D581AED4-AC8C-4BF9-BF54-93E1DEDC6E0E}" styleName="Table_2">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70F47C-D8E7-4EC8-BBA5-23F8C8E1780F}" styleName="Table_3">
    <a:wholeTbl>
      <a:tcTxStyle>
        <a:font>
          <a:latin typeface="Arial"/>
          <a:ea typeface="Arial"/>
          <a:cs typeface="Arial"/>
        </a:font>
        <a:schemeClr val="tx1"/>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540B48-E21A-49F2-B2EA-D80C7953BA77}"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A869AD-AC64-4E45-B35F-26F21F98B5B5}" styleName="Table_5">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87621" cy="460620"/>
          </a:xfrm>
          <a:prstGeom prst="rect">
            <a:avLst/>
          </a:prstGeom>
          <a:noFill/>
          <a:ln>
            <a:noFill/>
          </a:ln>
        </p:spPr>
        <p:txBody>
          <a:bodyPr spcFirstLastPara="1" wrap="square" lIns="91836" tIns="91836" rIns="91836" bIns="91836"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05295" y="0"/>
            <a:ext cx="2987621" cy="460620"/>
          </a:xfrm>
          <a:prstGeom prst="rect">
            <a:avLst/>
          </a:prstGeom>
          <a:noFill/>
          <a:ln>
            <a:noFill/>
          </a:ln>
        </p:spPr>
        <p:txBody>
          <a:bodyPr spcFirstLastPara="1" wrap="square" lIns="91836" tIns="91836" rIns="91836" bIns="91836"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9452" y="4418122"/>
            <a:ext cx="5515609" cy="3614827"/>
          </a:xfrm>
          <a:prstGeom prst="rect">
            <a:avLst/>
          </a:prstGeom>
          <a:noFill/>
          <a:ln>
            <a:noFill/>
          </a:ln>
        </p:spPr>
        <p:txBody>
          <a:bodyPr spcFirstLastPara="1" wrap="square" lIns="91836" tIns="91836" rIns="91836" bIns="91836"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19894"/>
            <a:ext cx="2987621" cy="460618"/>
          </a:xfrm>
          <a:prstGeom prst="rect">
            <a:avLst/>
          </a:prstGeom>
          <a:noFill/>
          <a:ln>
            <a:noFill/>
          </a:ln>
        </p:spPr>
        <p:txBody>
          <a:bodyPr spcFirstLastPara="1" wrap="square" lIns="91836" tIns="91836" rIns="91836" bIns="91836"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05295" y="8719894"/>
            <a:ext cx="2987621" cy="460618"/>
          </a:xfrm>
          <a:prstGeom prst="rect">
            <a:avLst/>
          </a:prstGeom>
          <a:noFill/>
          <a:ln>
            <a:noFill/>
          </a:ln>
        </p:spPr>
        <p:txBody>
          <a:bodyPr spcFirstLastPara="1" wrap="square" lIns="91836" tIns="45906" rIns="91836" bIns="45906" anchor="b" anchorCtr="0">
            <a:noAutofit/>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3839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386" name="Shape 386"/>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1</a:t>
            </a:fld>
            <a:endParaRPr/>
          </a:p>
        </p:txBody>
      </p:sp>
    </p:spTree>
    <p:extLst>
      <p:ext uri="{BB962C8B-B14F-4D97-AF65-F5344CB8AC3E}">
        <p14:creationId xmlns:p14="http://schemas.microsoft.com/office/powerpoint/2010/main" val="347026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8232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487" name="Shape 487"/>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20</a:t>
            </a:fld>
            <a:endParaRPr/>
          </a:p>
        </p:txBody>
      </p:sp>
    </p:spTree>
    <p:extLst>
      <p:ext uri="{BB962C8B-B14F-4D97-AF65-F5344CB8AC3E}">
        <p14:creationId xmlns:p14="http://schemas.microsoft.com/office/powerpoint/2010/main" val="421962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09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23</a:t>
            </a:fld>
            <a:endParaRPr/>
          </a:p>
        </p:txBody>
      </p:sp>
    </p:spTree>
    <p:extLst>
      <p:ext uri="{BB962C8B-B14F-4D97-AF65-F5344CB8AC3E}">
        <p14:creationId xmlns:p14="http://schemas.microsoft.com/office/powerpoint/2010/main" val="48916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24</a:t>
            </a:fld>
            <a:endParaRPr/>
          </a:p>
        </p:txBody>
      </p:sp>
    </p:spTree>
    <p:extLst>
      <p:ext uri="{BB962C8B-B14F-4D97-AF65-F5344CB8AC3E}">
        <p14:creationId xmlns:p14="http://schemas.microsoft.com/office/powerpoint/2010/main" val="1431344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25</a:t>
            </a:fld>
            <a:endParaRPr/>
          </a:p>
        </p:txBody>
      </p:sp>
    </p:spTree>
    <p:extLst>
      <p:ext uri="{BB962C8B-B14F-4D97-AF65-F5344CB8AC3E}">
        <p14:creationId xmlns:p14="http://schemas.microsoft.com/office/powerpoint/2010/main" val="274545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589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27</a:t>
            </a:fld>
            <a:endParaRPr/>
          </a:p>
        </p:txBody>
      </p:sp>
    </p:spTree>
    <p:extLst>
      <p:ext uri="{BB962C8B-B14F-4D97-AF65-F5344CB8AC3E}">
        <p14:creationId xmlns:p14="http://schemas.microsoft.com/office/powerpoint/2010/main" val="179835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28</a:t>
            </a:fld>
            <a:endParaRPr/>
          </a:p>
        </p:txBody>
      </p:sp>
    </p:spTree>
    <p:extLst>
      <p:ext uri="{BB962C8B-B14F-4D97-AF65-F5344CB8AC3E}">
        <p14:creationId xmlns:p14="http://schemas.microsoft.com/office/powerpoint/2010/main" val="872483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2" name="Shape 522"/>
          <p:cNvSpPr txBox="1">
            <a:spLocks noGrp="1"/>
          </p:cNvSpPr>
          <p:nvPr>
            <p:ph type="body" idx="1"/>
          </p:nvPr>
        </p:nvSpPr>
        <p:spPr>
          <a:xfrm>
            <a:off x="689452" y="4418122"/>
            <a:ext cx="5515610" cy="3614978"/>
          </a:xfrm>
          <a:prstGeom prst="rect">
            <a:avLst/>
          </a:prstGeom>
          <a:noFill/>
          <a:ln>
            <a:noFill/>
          </a:ln>
        </p:spPr>
        <p:txBody>
          <a:bodyPr spcFirstLastPara="1" wrap="square" lIns="91836" tIns="91836" rIns="91836" bIns="91836" anchor="t" anchorCtr="0">
            <a:noAutofit/>
          </a:bodyPr>
          <a:lstStyle/>
          <a:p>
            <a:pPr marL="0" indent="0"/>
            <a:endParaRPr/>
          </a:p>
        </p:txBody>
      </p:sp>
      <p:sp>
        <p:nvSpPr>
          <p:cNvPr id="523" name="Shape 523"/>
          <p:cNvSpPr txBox="1">
            <a:spLocks noGrp="1"/>
          </p:cNvSpPr>
          <p:nvPr>
            <p:ph type="sldNum" idx="12"/>
          </p:nvPr>
        </p:nvSpPr>
        <p:spPr>
          <a:xfrm>
            <a:off x="3905294" y="8719894"/>
            <a:ext cx="2987622" cy="460532"/>
          </a:xfrm>
          <a:prstGeom prst="rect">
            <a:avLst/>
          </a:prstGeom>
          <a:noFill/>
          <a:ln>
            <a:noFill/>
          </a:ln>
        </p:spPr>
        <p:txBody>
          <a:bodyPr spcFirstLastPara="1" wrap="square" lIns="91836" tIns="45906" rIns="91836" bIns="45906" anchor="b" anchorCtr="0">
            <a:noAutofit/>
          </a:bodyPr>
          <a:lstStyle/>
          <a:p>
            <a:pPr>
              <a:buSzPts val="350"/>
            </a:pPr>
            <a:fld id="{00000000-1234-1234-1234-123412341234}" type="slidenum">
              <a:rPr lang="en-US"/>
              <a:pPr>
                <a:buSzPts val="350"/>
              </a:pPr>
              <a:t>29</a:t>
            </a:fld>
            <a:endParaRPr/>
          </a:p>
        </p:txBody>
      </p:sp>
    </p:spTree>
    <p:extLst>
      <p:ext uri="{BB962C8B-B14F-4D97-AF65-F5344CB8AC3E}">
        <p14:creationId xmlns:p14="http://schemas.microsoft.com/office/powerpoint/2010/main" val="372562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9452" y="4418122"/>
            <a:ext cx="5515609" cy="3614827"/>
          </a:xfrm>
          <a:prstGeom prst="rect">
            <a:avLst/>
          </a:prstGeom>
          <a:noFill/>
          <a:ln>
            <a:noFill/>
          </a:ln>
        </p:spPr>
        <p:txBody>
          <a:bodyPr spcFirstLastPara="1" wrap="square" lIns="91836" tIns="45906" rIns="91836" bIns="45906" anchor="t" anchorCtr="0">
            <a:noAutofit/>
          </a:bodyPr>
          <a:lstStyle/>
          <a:p>
            <a:pPr marL="0" indent="0">
              <a:buSzPts val="300"/>
            </a:pPr>
            <a:endParaRPr/>
          </a:p>
        </p:txBody>
      </p:sp>
      <p:sp>
        <p:nvSpPr>
          <p:cNvPr id="397" name="Shape 397"/>
          <p:cNvSpPr txBox="1">
            <a:spLocks noGrp="1"/>
          </p:cNvSpPr>
          <p:nvPr>
            <p:ph type="sldNum" idx="12"/>
          </p:nvPr>
        </p:nvSpPr>
        <p:spPr>
          <a:xfrm>
            <a:off x="3905295" y="8719894"/>
            <a:ext cx="2987621" cy="460618"/>
          </a:xfrm>
          <a:prstGeom prst="rect">
            <a:avLst/>
          </a:prstGeom>
          <a:noFill/>
          <a:ln>
            <a:noFill/>
          </a:ln>
        </p:spPr>
        <p:txBody>
          <a:bodyPr spcFirstLastPara="1" wrap="square" lIns="91836" tIns="45906" rIns="91836" bIns="45906"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9443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1" name="Shape 871"/>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872" name="Shape 872"/>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34</a:t>
            </a:fld>
            <a:endParaRPr/>
          </a:p>
        </p:txBody>
      </p:sp>
    </p:spTree>
    <p:extLst>
      <p:ext uri="{BB962C8B-B14F-4D97-AF65-F5344CB8AC3E}">
        <p14:creationId xmlns:p14="http://schemas.microsoft.com/office/powerpoint/2010/main" val="3096158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1" name="Shape 871"/>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872" name="Shape 872"/>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37</a:t>
            </a:fld>
            <a:endParaRPr/>
          </a:p>
        </p:txBody>
      </p:sp>
    </p:spTree>
    <p:extLst>
      <p:ext uri="{BB962C8B-B14F-4D97-AF65-F5344CB8AC3E}">
        <p14:creationId xmlns:p14="http://schemas.microsoft.com/office/powerpoint/2010/main" val="185945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6" name="Shape 886"/>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PRO Fills In</a:t>
            </a:r>
            <a:endParaRPr/>
          </a:p>
        </p:txBody>
      </p:sp>
      <p:sp>
        <p:nvSpPr>
          <p:cNvPr id="887" name="Shape 887"/>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9187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1" name="Shape 871"/>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872" name="Shape 872"/>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44</a:t>
            </a:fld>
            <a:endParaRPr/>
          </a:p>
        </p:txBody>
      </p:sp>
    </p:spTree>
    <p:extLst>
      <p:ext uri="{BB962C8B-B14F-4D97-AF65-F5344CB8AC3E}">
        <p14:creationId xmlns:p14="http://schemas.microsoft.com/office/powerpoint/2010/main" val="318874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Shape 1197"/>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8" name="Shape 1198"/>
          <p:cNvSpPr txBox="1">
            <a:spLocks noGrp="1"/>
          </p:cNvSpPr>
          <p:nvPr>
            <p:ph type="body" idx="1"/>
          </p:nvPr>
        </p:nvSpPr>
        <p:spPr>
          <a:xfrm>
            <a:off x="689452" y="4418122"/>
            <a:ext cx="5515610" cy="3614978"/>
          </a:xfrm>
          <a:prstGeom prst="rect">
            <a:avLst/>
          </a:prstGeom>
          <a:noFill/>
          <a:ln>
            <a:noFill/>
          </a:ln>
        </p:spPr>
        <p:txBody>
          <a:bodyPr spcFirstLastPara="1" wrap="square" lIns="91836" tIns="45906" rIns="91836" bIns="45906" anchor="t" anchorCtr="0">
            <a:noAutofit/>
          </a:bodyPr>
          <a:lstStyle/>
          <a:p>
            <a:pPr marL="0" indent="0">
              <a:buSzPts val="300"/>
            </a:pPr>
            <a:r>
              <a:rPr lang="en-US"/>
              <a:t>can add as many slides as needed. Large importance</a:t>
            </a:r>
            <a:endParaRPr/>
          </a:p>
          <a:p>
            <a:pPr marL="0" indent="0">
              <a:buSzPts val="300"/>
            </a:pPr>
            <a:endParaRPr/>
          </a:p>
          <a:p>
            <a:pPr marL="0" indent="0">
              <a:buSzPts val="300"/>
            </a:pPr>
            <a:endParaRPr/>
          </a:p>
        </p:txBody>
      </p:sp>
      <p:sp>
        <p:nvSpPr>
          <p:cNvPr id="1199" name="Shape 1199"/>
          <p:cNvSpPr txBox="1">
            <a:spLocks noGrp="1"/>
          </p:cNvSpPr>
          <p:nvPr>
            <p:ph type="sldNum" idx="12"/>
          </p:nvPr>
        </p:nvSpPr>
        <p:spPr>
          <a:xfrm>
            <a:off x="3905294" y="8719894"/>
            <a:ext cx="2987622" cy="460532"/>
          </a:xfrm>
          <a:prstGeom prst="rect">
            <a:avLst/>
          </a:prstGeom>
          <a:noFill/>
          <a:ln>
            <a:noFill/>
          </a:ln>
        </p:spPr>
        <p:txBody>
          <a:bodyPr spcFirstLastPara="1" wrap="square" lIns="91836" tIns="45906" rIns="91836" bIns="45906"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568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47</a:t>
            </a:fld>
            <a:endParaRPr/>
          </a:p>
        </p:txBody>
      </p:sp>
    </p:spTree>
    <p:extLst>
      <p:ext uri="{BB962C8B-B14F-4D97-AF65-F5344CB8AC3E}">
        <p14:creationId xmlns:p14="http://schemas.microsoft.com/office/powerpoint/2010/main" val="537876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48</a:t>
            </a:fld>
            <a:endParaRPr/>
          </a:p>
        </p:txBody>
      </p:sp>
    </p:spTree>
    <p:extLst>
      <p:ext uri="{BB962C8B-B14F-4D97-AF65-F5344CB8AC3E}">
        <p14:creationId xmlns:p14="http://schemas.microsoft.com/office/powerpoint/2010/main" val="211817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51</a:t>
            </a:fld>
            <a:endParaRPr lang="en-US"/>
          </a:p>
        </p:txBody>
      </p:sp>
    </p:spTree>
    <p:extLst>
      <p:ext uri="{BB962C8B-B14F-4D97-AF65-F5344CB8AC3E}">
        <p14:creationId xmlns:p14="http://schemas.microsoft.com/office/powerpoint/2010/main" val="3539618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52</a:t>
            </a:fld>
            <a:endParaRPr lang="en-US"/>
          </a:p>
        </p:txBody>
      </p:sp>
    </p:spTree>
    <p:extLst>
      <p:ext uri="{BB962C8B-B14F-4D97-AF65-F5344CB8AC3E}">
        <p14:creationId xmlns:p14="http://schemas.microsoft.com/office/powerpoint/2010/main" val="1511592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53</a:t>
            </a:fld>
            <a:endParaRPr lang="en-US"/>
          </a:p>
        </p:txBody>
      </p:sp>
    </p:spTree>
    <p:extLst>
      <p:ext uri="{BB962C8B-B14F-4D97-AF65-F5344CB8AC3E}">
        <p14:creationId xmlns:p14="http://schemas.microsoft.com/office/powerpoint/2010/main" val="26582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405" name="Shape 405"/>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3</a:t>
            </a:fld>
            <a:endParaRPr/>
          </a:p>
        </p:txBody>
      </p:sp>
    </p:spTree>
    <p:extLst>
      <p:ext uri="{BB962C8B-B14F-4D97-AF65-F5344CB8AC3E}">
        <p14:creationId xmlns:p14="http://schemas.microsoft.com/office/powerpoint/2010/main" val="1854761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54</a:t>
            </a:fld>
            <a:endParaRPr lang="en-US"/>
          </a:p>
        </p:txBody>
      </p:sp>
    </p:spTree>
    <p:extLst>
      <p:ext uri="{BB962C8B-B14F-4D97-AF65-F5344CB8AC3E}">
        <p14:creationId xmlns:p14="http://schemas.microsoft.com/office/powerpoint/2010/main" val="2365630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Shape 1182"/>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3" name="Shape 1183"/>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1184" name="Shape 1184"/>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55</a:t>
            </a:fld>
            <a:endParaRPr/>
          </a:p>
        </p:txBody>
      </p:sp>
    </p:spTree>
    <p:extLst>
      <p:ext uri="{BB962C8B-B14F-4D97-AF65-F5344CB8AC3E}">
        <p14:creationId xmlns:p14="http://schemas.microsoft.com/office/powerpoint/2010/main" val="2762750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Shape 1189"/>
          <p:cNvSpPr txBox="1">
            <a:spLocks noGrp="1"/>
          </p:cNvSpPr>
          <p:nvPr>
            <p:ph type="body" idx="1"/>
          </p:nvPr>
        </p:nvSpPr>
        <p:spPr>
          <a:xfrm>
            <a:off x="689452" y="4418122"/>
            <a:ext cx="5515610" cy="3614978"/>
          </a:xfrm>
          <a:prstGeom prst="rect">
            <a:avLst/>
          </a:prstGeom>
          <a:noFill/>
          <a:ln>
            <a:noFill/>
          </a:ln>
        </p:spPr>
        <p:txBody>
          <a:bodyPr spcFirstLastPara="1" wrap="square" lIns="91836" tIns="91836" rIns="91836" bIns="91836" anchor="t" anchorCtr="0">
            <a:noAutofit/>
          </a:bodyPr>
          <a:lstStyle/>
          <a:p>
            <a:pPr marL="0" indent="0"/>
            <a:endParaRPr/>
          </a:p>
        </p:txBody>
      </p:sp>
      <p:sp>
        <p:nvSpPr>
          <p:cNvPr id="1190" name="Shape 1190"/>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0662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Shape 1205"/>
          <p:cNvSpPr txBox="1">
            <a:spLocks noGrp="1"/>
          </p:cNvSpPr>
          <p:nvPr>
            <p:ph type="body" idx="1"/>
          </p:nvPr>
        </p:nvSpPr>
        <p:spPr>
          <a:xfrm>
            <a:off x="689452" y="4418122"/>
            <a:ext cx="5515609" cy="3614827"/>
          </a:xfrm>
          <a:prstGeom prst="rect">
            <a:avLst/>
          </a:prstGeom>
          <a:noFill/>
          <a:ln>
            <a:noFill/>
          </a:ln>
        </p:spPr>
        <p:txBody>
          <a:bodyPr spcFirstLastPara="1" wrap="square" lIns="91836" tIns="91836" rIns="91836" bIns="91836" anchor="t" anchorCtr="0">
            <a:noAutofit/>
          </a:bodyPr>
          <a:lstStyle/>
          <a:p>
            <a:pPr marL="0" indent="0"/>
            <a:endParaRPr/>
          </a:p>
        </p:txBody>
      </p:sp>
      <p:sp>
        <p:nvSpPr>
          <p:cNvPr id="1206" name="Shape 12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9002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7763"/>
            <a:ext cx="4132263" cy="3098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89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945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endParaRPr/>
          </a:p>
        </p:txBody>
      </p:sp>
      <p:sp>
        <p:nvSpPr>
          <p:cNvPr id="96" name="Shape 96"/>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132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439" name="Shape 439"/>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fld id="{00000000-1234-1234-1234-123412341234}" type="slidenum">
              <a:rPr lang="en-US"/>
              <a:pPr/>
              <a:t>11</a:t>
            </a:fld>
            <a:endParaRPr/>
          </a:p>
        </p:txBody>
      </p:sp>
    </p:spTree>
    <p:extLst>
      <p:ext uri="{BB962C8B-B14F-4D97-AF65-F5344CB8AC3E}">
        <p14:creationId xmlns:p14="http://schemas.microsoft.com/office/powerpoint/2010/main" val="200356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9452" y="4418122"/>
            <a:ext cx="5515609" cy="3614827"/>
          </a:xfrm>
          <a:prstGeom prst="rect">
            <a:avLst/>
          </a:prstGeom>
          <a:noFill/>
          <a:ln>
            <a:noFill/>
          </a:ln>
        </p:spPr>
        <p:txBody>
          <a:bodyPr lIns="91836" tIns="45906" rIns="91836" bIns="45906" anchor="t" anchorCtr="0">
            <a:noAutofit/>
          </a:bodyPr>
          <a:lstStyle/>
          <a:p>
            <a:pPr marL="0" indent="0">
              <a:buSzPct val="25000"/>
            </a:pPr>
            <a:r>
              <a:rPr lang="en-US"/>
              <a:t>PRO Fills this In</a:t>
            </a:r>
          </a:p>
        </p:txBody>
      </p:sp>
      <p:sp>
        <p:nvSpPr>
          <p:cNvPr id="485" name="Shape 485"/>
          <p:cNvSpPr txBox="1">
            <a:spLocks noGrp="1"/>
          </p:cNvSpPr>
          <p:nvPr>
            <p:ph type="sldNum" idx="12"/>
          </p:nvPr>
        </p:nvSpPr>
        <p:spPr>
          <a:xfrm>
            <a:off x="3905295" y="8719894"/>
            <a:ext cx="2987621" cy="460618"/>
          </a:xfrm>
          <a:prstGeom prst="rect">
            <a:avLst/>
          </a:prstGeom>
          <a:noFill/>
          <a:ln>
            <a:noFill/>
          </a:ln>
        </p:spPr>
        <p:txBody>
          <a:bodyPr lIns="91836" tIns="45906" rIns="91836" bIns="4590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365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381125" y="1147763"/>
            <a:ext cx="4132263" cy="3098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9452" y="4418122"/>
            <a:ext cx="5515610" cy="3614978"/>
          </a:xfrm>
          <a:prstGeom prst="rect">
            <a:avLst/>
          </a:prstGeom>
        </p:spPr>
        <p:txBody>
          <a:bodyPr spcFirstLastPara="1" wrap="square" lIns="91836" tIns="91836" rIns="91836" bIns="91836" anchor="t" anchorCtr="0">
            <a:noAutofit/>
          </a:bodyPr>
          <a:lstStyle/>
          <a:p>
            <a:pPr marL="0" indent="0"/>
            <a:endParaRPr/>
          </a:p>
        </p:txBody>
      </p:sp>
      <p:sp>
        <p:nvSpPr>
          <p:cNvPr id="508" name="Shape 508"/>
          <p:cNvSpPr txBox="1">
            <a:spLocks noGrp="1"/>
          </p:cNvSpPr>
          <p:nvPr>
            <p:ph type="sldNum" idx="12"/>
          </p:nvPr>
        </p:nvSpPr>
        <p:spPr>
          <a:xfrm>
            <a:off x="3905294" y="8719894"/>
            <a:ext cx="2987622" cy="460532"/>
          </a:xfrm>
          <a:prstGeom prst="rect">
            <a:avLst/>
          </a:prstGeom>
        </p:spPr>
        <p:txBody>
          <a:bodyPr spcFirstLastPara="1" wrap="square" lIns="91836" tIns="45906" rIns="91836" bIns="45906" anchor="b" anchorCtr="0">
            <a:noAutofit/>
          </a:bodyPr>
          <a:lstStyle/>
          <a:p>
            <a:pPr>
              <a:buClr>
                <a:schemeClr val="dk1"/>
              </a:buClr>
              <a:buSzPts val="300"/>
            </a:pPr>
            <a:fld id="{00000000-1234-1234-1234-123412341234}" type="slidenum">
              <a:rPr lang="en-US"/>
              <a:pPr>
                <a:buClr>
                  <a:schemeClr val="dk1"/>
                </a:buClr>
                <a:buSzPts val="300"/>
              </a:pPr>
              <a:t>13</a:t>
            </a:fld>
            <a:endParaRPr/>
          </a:p>
        </p:txBody>
      </p:sp>
    </p:spTree>
    <p:extLst>
      <p:ext uri="{BB962C8B-B14F-4D97-AF65-F5344CB8AC3E}">
        <p14:creationId xmlns:p14="http://schemas.microsoft.com/office/powerpoint/2010/main" val="38475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46" name="Shape 246"/>
          <p:cNvSpPr txBox="1">
            <a:spLocks noGrp="1"/>
          </p:cNvSpPr>
          <p:nvPr>
            <p:ph type="body" idx="1"/>
          </p:nvPr>
        </p:nvSpPr>
        <p:spPr>
          <a:xfrm>
            <a:off x="457200" y="1465262"/>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48" name="Shape 24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49" name="Shape 2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52" name="Shape 252"/>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4" name="Shape 25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55" name="Shape 25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56" name="Shape 2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59" name="Shape 259"/>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62" name="Shape 262"/>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64" name="Shape 26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65" name="Shape 26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68" name="Shape 26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69" name="Shape 26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70" name="Shape 27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73" name="Shape 27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74" name="Shape 2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77" name="Shape 277"/>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Shape 278"/>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79" name="Shape 27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80" name="Shape 28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81" name="Shape 28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84" name="Shape 28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85" name="Shape 285"/>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286" name="Shape 28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87" name="Shape 28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88" name="Shape 28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91" name="Shape 291"/>
          <p:cNvSpPr txBox="1">
            <a:spLocks noGrp="1"/>
          </p:cNvSpPr>
          <p:nvPr>
            <p:ph type="body" idx="1"/>
          </p:nvPr>
        </p:nvSpPr>
        <p:spPr>
          <a:xfrm rot="5400000">
            <a:off x="2308948" y="-386487"/>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Shape 29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93" name="Shape 29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94" name="Shape 29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rot="5400000">
            <a:off x="4732349" y="2171688"/>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97" name="Shape 297"/>
          <p:cNvSpPr txBox="1">
            <a:spLocks noGrp="1"/>
          </p:cNvSpPr>
          <p:nvPr>
            <p:ph type="body" idx="1"/>
          </p:nvPr>
        </p:nvSpPr>
        <p:spPr>
          <a:xfrm rot="5400000">
            <a:off x="541349" y="190487"/>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8" name="Shape 29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99" name="Shape 29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300" name="Shape 30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465262"/>
            <a:ext cx="8229600" cy="452596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328" name="Shape 328"/>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29" name="Shape 32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330" name="Shape 33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331" name="Shape 3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110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64" name="Shape 6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65" name="Shape 6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8" name="Shape 68"/>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rot="5400000">
            <a:off x="2309018" y="-386556"/>
            <a:ext cx="4525961"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12">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457200" y="-46038"/>
            <a:ext cx="8229600" cy="114300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2"/>
            <a:ext cx="8229600" cy="452596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3/9/2018</a:t>
            </a:r>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smtClean="0"/>
              <a:t>GOES-R SST Provisional Review</a:t>
            </a:r>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pic>
        <p:nvPicPr>
          <p:cNvPr id="238" name="Shape 238" descr="Mandt_SOO-DOH-Presentation_NO-TEXT_5.jpg"/>
          <p:cNvPicPr preferRelativeResize="0"/>
          <p:nvPr/>
        </p:nvPicPr>
        <p:blipFill rotWithShape="1">
          <a:blip r:embed="rId12">
            <a:alphaModFix/>
          </a:blip>
          <a:srcRect/>
          <a:stretch/>
        </p:blipFill>
        <p:spPr>
          <a:xfrm>
            <a:off x="0" y="0"/>
            <a:ext cx="9144000" cy="6858000"/>
          </a:xfrm>
          <a:prstGeom prst="rect">
            <a:avLst/>
          </a:prstGeom>
          <a:noFill/>
          <a:ln>
            <a:noFill/>
          </a:ln>
        </p:spPr>
      </p:pic>
      <p:sp>
        <p:nvSpPr>
          <p:cNvPr id="239" name="Shape 239"/>
          <p:cNvSpPr txBox="1">
            <a:spLocks noGrp="1"/>
          </p:cNvSpPr>
          <p:nvPr>
            <p:ph type="title"/>
          </p:nvPr>
        </p:nvSpPr>
        <p:spPr>
          <a:xfrm>
            <a:off x="457200" y="-460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6pPr>
            <a:lvl7pPr marR="0" lvl="6"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7pPr>
            <a:lvl8pPr marR="0" lvl="7"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8pPr>
            <a:lvl9pPr marR="0" lvl="8"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9pPr>
          </a:lstStyle>
          <a:p>
            <a:endParaRPr/>
          </a:p>
        </p:txBody>
      </p:sp>
      <p:sp>
        <p:nvSpPr>
          <p:cNvPr id="240" name="Shape 240"/>
          <p:cNvSpPr txBox="1">
            <a:spLocks noGrp="1"/>
          </p:cNvSpPr>
          <p:nvPr>
            <p:ph type="body" idx="1"/>
          </p:nvPr>
        </p:nvSpPr>
        <p:spPr>
          <a:xfrm>
            <a:off x="457200" y="1465262"/>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3/9/2018</a:t>
            </a:r>
            <a:endParaRPr/>
          </a:p>
        </p:txBody>
      </p:sp>
      <p:sp>
        <p:nvSpPr>
          <p:cNvPr id="242" name="Shape 24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n-US" smtClean="0"/>
              <a:t>GOES-R SST Provisional Review</a:t>
            </a:r>
            <a:endParaRPr/>
          </a:p>
        </p:txBody>
      </p:sp>
      <p:sp>
        <p:nvSpPr>
          <p:cNvPr id="243" name="Shape 2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707"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file:///C:\Users\mkramar\Desktop\Himavari\GOES-R\AWG_Meeting\03\Figures\SST_HC_ACSPO_V2.50b05_G16_ABI_2017-02-11_2051-2106_20170212.064131.png"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91" name="Shape 391"/>
          <p:cNvPicPr preferRelativeResize="0"/>
          <p:nvPr/>
        </p:nvPicPr>
        <p:blipFill>
          <a:blip r:embed="rId3">
            <a:alphaModFix/>
          </a:blip>
          <a:stretch>
            <a:fillRect/>
          </a:stretch>
        </p:blipFill>
        <p:spPr>
          <a:xfrm>
            <a:off x="-50775" y="25"/>
            <a:ext cx="9194774" cy="6857975"/>
          </a:xfrm>
          <a:prstGeom prst="rect">
            <a:avLst/>
          </a:prstGeom>
          <a:noFill/>
          <a:ln>
            <a:noFill/>
          </a:ln>
        </p:spPr>
      </p:pic>
      <p:sp>
        <p:nvSpPr>
          <p:cNvPr id="390" name="Shape 39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a:t>1</a:t>
            </a:fld>
            <a:endParaRPr/>
          </a:p>
        </p:txBody>
      </p:sp>
      <p:sp>
        <p:nvSpPr>
          <p:cNvPr id="392" name="Shape 392"/>
          <p:cNvSpPr txBox="1">
            <a:spLocks noGrp="1"/>
          </p:cNvSpPr>
          <p:nvPr>
            <p:ph type="ctrTitle"/>
          </p:nvPr>
        </p:nvSpPr>
        <p:spPr>
          <a:xfrm>
            <a:off x="5820400" y="1623075"/>
            <a:ext cx="2866400" cy="147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US" sz="2400" b="1" i="0" u="none" strike="noStrike" cap="none" dirty="0">
                <a:solidFill>
                  <a:schemeClr val="lt1"/>
                </a:solidFill>
                <a:sym typeface="Calibri"/>
              </a:rPr>
              <a:t>GOES-16 ABI L2+ </a:t>
            </a:r>
            <a:r>
              <a:rPr lang="en-US" sz="2400" b="1" dirty="0" smtClean="0"/>
              <a:t>SST</a:t>
            </a:r>
            <a:r>
              <a:rPr lang="en-US" sz="2400" b="1" i="0" u="none" strike="noStrike" cap="none" dirty="0">
                <a:solidFill>
                  <a:schemeClr val="lt1"/>
                </a:solidFill>
                <a:sym typeface="Calibri"/>
              </a:rPr>
              <a:t/>
            </a:r>
            <a:br>
              <a:rPr lang="en-US" sz="2400" b="1" i="0" u="none" strike="noStrike" cap="none" dirty="0">
                <a:solidFill>
                  <a:schemeClr val="lt1"/>
                </a:solidFill>
                <a:sym typeface="Calibri"/>
              </a:rPr>
            </a:br>
            <a:r>
              <a:rPr lang="en-US" sz="2400" b="1" dirty="0"/>
              <a:t>Provisional</a:t>
            </a:r>
            <a:r>
              <a:rPr lang="en-US" sz="2400" b="1" i="0" u="none" strike="noStrike" cap="none" dirty="0">
                <a:solidFill>
                  <a:schemeClr val="lt1"/>
                </a:solidFill>
                <a:sym typeface="Calibri"/>
              </a:rPr>
              <a:t> PS-PVR</a:t>
            </a:r>
            <a:endParaRPr sz="2400" b="1" dirty="0"/>
          </a:p>
        </p:txBody>
      </p:sp>
      <p:sp>
        <p:nvSpPr>
          <p:cNvPr id="393" name="Shape 393"/>
          <p:cNvSpPr txBox="1">
            <a:spLocks noGrp="1"/>
          </p:cNvSpPr>
          <p:nvPr>
            <p:ph type="subTitle" idx="1"/>
          </p:nvPr>
        </p:nvSpPr>
        <p:spPr>
          <a:xfrm>
            <a:off x="5820400" y="3180575"/>
            <a:ext cx="2866500" cy="354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8888"/>
              </a:buClr>
              <a:buSzPts val="800"/>
              <a:buFont typeface="Arial"/>
              <a:buNone/>
            </a:pPr>
            <a:r>
              <a:rPr lang="en-US" sz="2400" dirty="0" smtClean="0">
                <a:solidFill>
                  <a:srgbClr val="FFFF00"/>
                </a:solidFill>
              </a:rPr>
              <a:t>March 9</a:t>
            </a:r>
            <a:r>
              <a:rPr lang="en-US" sz="2400" b="0" i="0" u="none" strike="noStrike" cap="none" dirty="0" smtClean="0">
                <a:solidFill>
                  <a:srgbClr val="FFFF00"/>
                </a:solidFill>
                <a:latin typeface="Calibri"/>
                <a:ea typeface="Calibri"/>
                <a:cs typeface="Calibri"/>
                <a:sym typeface="Calibri"/>
              </a:rPr>
              <a:t>, </a:t>
            </a:r>
            <a:r>
              <a:rPr lang="en-US" sz="2400" b="0" i="0" u="none" strike="noStrike" cap="none" dirty="0">
                <a:solidFill>
                  <a:srgbClr val="FFFF00"/>
                </a:solidFill>
                <a:latin typeface="Calibri"/>
                <a:ea typeface="Calibri"/>
                <a:cs typeface="Calibri"/>
                <a:sym typeface="Calibri"/>
              </a:rPr>
              <a:t>201</a:t>
            </a:r>
            <a:r>
              <a:rPr lang="en-US" sz="2400" dirty="0">
                <a:solidFill>
                  <a:srgbClr val="FFFF00"/>
                </a:solidFill>
              </a:rPr>
              <a:t>8</a:t>
            </a:r>
            <a:endParaRPr sz="2400" dirty="0">
              <a:solidFill>
                <a:srgbClr val="FFFF00"/>
              </a:solidFill>
            </a:endParaRPr>
          </a:p>
          <a:p>
            <a:pPr marL="0" marR="0" lvl="0" indent="0" algn="ctr" rtl="0">
              <a:lnSpc>
                <a:spcPct val="100000"/>
              </a:lnSpc>
              <a:spcBef>
                <a:spcPts val="0"/>
              </a:spcBef>
              <a:spcAft>
                <a:spcPts val="0"/>
              </a:spcAft>
              <a:buClr>
                <a:srgbClr val="888888"/>
              </a:buClr>
              <a:buSzPts val="800"/>
              <a:buFont typeface="Arial"/>
              <a:buNone/>
            </a:pPr>
            <a:r>
              <a:rPr lang="en-US" sz="2400" dirty="0">
                <a:solidFill>
                  <a:srgbClr val="FFFF00"/>
                </a:solidFill>
              </a:rPr>
              <a:t>GOES-R AWG</a:t>
            </a:r>
            <a:r>
              <a:rPr lang="en-US" sz="2400" dirty="0"/>
              <a:t> </a:t>
            </a:r>
            <a:endParaRPr sz="2400" dirty="0"/>
          </a:p>
          <a:p>
            <a:pPr marL="0" marR="0" lvl="0" indent="0" algn="ctr" rtl="0">
              <a:lnSpc>
                <a:spcPct val="100000"/>
              </a:lnSpc>
              <a:spcBef>
                <a:spcPts val="640"/>
              </a:spcBef>
              <a:spcAft>
                <a:spcPts val="0"/>
              </a:spcAft>
              <a:buClr>
                <a:srgbClr val="888888"/>
              </a:buClr>
              <a:buSzPts val="600"/>
              <a:buFont typeface="Arial"/>
              <a:buNone/>
            </a:pPr>
            <a:endParaRPr sz="1100" dirty="0">
              <a:solidFill>
                <a:srgbClr val="FFFFFF"/>
              </a:solidFill>
            </a:endParaRPr>
          </a:p>
          <a:p>
            <a:pPr marL="0" marR="0" lvl="0" indent="0" algn="ctr" rtl="0">
              <a:lnSpc>
                <a:spcPct val="100000"/>
              </a:lnSpc>
              <a:spcBef>
                <a:spcPts val="640"/>
              </a:spcBef>
              <a:spcAft>
                <a:spcPts val="0"/>
              </a:spcAft>
              <a:buClr>
                <a:srgbClr val="888888"/>
              </a:buClr>
              <a:buSzPts val="600"/>
              <a:buFont typeface="Arial"/>
              <a:buNone/>
            </a:pPr>
            <a:r>
              <a:rPr lang="en-US" sz="1800" b="0" i="0" u="none" strike="noStrike" cap="none" dirty="0" smtClean="0">
                <a:solidFill>
                  <a:srgbClr val="FFFFFF"/>
                </a:solidFill>
                <a:latin typeface="Calibri"/>
                <a:ea typeface="Calibri"/>
                <a:cs typeface="Calibri"/>
                <a:sym typeface="Calibri"/>
              </a:rPr>
              <a:t>Alexander Ignatov*, </a:t>
            </a:r>
            <a:endParaRPr sz="1800" b="0" i="0" u="none" strike="noStrike" cap="none" dirty="0">
              <a:solidFill>
                <a:srgbClr val="FFFFFF"/>
              </a:solidFill>
              <a:latin typeface="Calibri"/>
              <a:ea typeface="Calibri"/>
              <a:cs typeface="Calibri"/>
              <a:sym typeface="Calibri"/>
            </a:endParaRPr>
          </a:p>
          <a:p>
            <a:pPr marL="0" indent="0">
              <a:buSzPts val="600"/>
            </a:pPr>
            <a:r>
              <a:rPr lang="en-US" sz="1600" b="0" i="0" u="none" strike="noStrike" cap="none" dirty="0" smtClean="0">
                <a:solidFill>
                  <a:srgbClr val="FFFFFF"/>
                </a:solidFill>
                <a:sym typeface="Calibri"/>
              </a:rPr>
              <a:t>Boris Petrenko, Maxim Kramar, Yury Kihai, </a:t>
            </a:r>
            <a:r>
              <a:rPr lang="en-US" sz="1600" dirty="0" smtClean="0">
                <a:solidFill>
                  <a:srgbClr val="FFFFFF"/>
                </a:solidFill>
              </a:rPr>
              <a:t>Irina </a:t>
            </a:r>
            <a:r>
              <a:rPr lang="en-US" sz="1600" dirty="0">
                <a:solidFill>
                  <a:srgbClr val="FFFFFF"/>
                </a:solidFill>
              </a:rPr>
              <a:t>Gladkova, </a:t>
            </a:r>
            <a:r>
              <a:rPr lang="en-US" sz="1600" dirty="0" smtClean="0">
                <a:solidFill>
                  <a:srgbClr val="FFFFFF"/>
                </a:solidFill>
              </a:rPr>
              <a:t>Matt </a:t>
            </a:r>
            <a:r>
              <a:rPr lang="en-US" sz="1600" dirty="0">
                <a:solidFill>
                  <a:srgbClr val="FFFFFF"/>
                </a:solidFill>
              </a:rPr>
              <a:t>Pennybacker, Olafur </a:t>
            </a:r>
            <a:r>
              <a:rPr lang="en-US" sz="1600" dirty="0" smtClean="0">
                <a:solidFill>
                  <a:srgbClr val="FFFFFF"/>
                </a:solidFill>
              </a:rPr>
              <a:t>Jonasson, Xinjia </a:t>
            </a:r>
            <a:r>
              <a:rPr lang="en-US" sz="1600" b="0" i="0" u="none" strike="noStrike" cap="none" dirty="0" smtClean="0">
                <a:solidFill>
                  <a:srgbClr val="FFFFFF"/>
                </a:solidFill>
                <a:sym typeface="Calibri"/>
              </a:rPr>
              <a:t>Zhou</a:t>
            </a:r>
            <a:r>
              <a:rPr lang="en-US" sz="1600" dirty="0">
                <a:solidFill>
                  <a:srgbClr val="FFFFFF"/>
                </a:solidFill>
              </a:rPr>
              <a:t>, Kai He, </a:t>
            </a:r>
            <a:r>
              <a:rPr lang="en-US" sz="1600" b="0" i="0" u="none" strike="noStrike" cap="none" dirty="0" smtClean="0">
                <a:solidFill>
                  <a:srgbClr val="FFFFFF"/>
                </a:solidFill>
                <a:sym typeface="Calibri"/>
              </a:rPr>
              <a:t>Yanni Ding</a:t>
            </a:r>
            <a:r>
              <a:rPr lang="en-US" sz="1600" dirty="0" smtClean="0">
                <a:solidFill>
                  <a:srgbClr val="FFFFFF"/>
                </a:solidFill>
              </a:rPr>
              <a:t> </a:t>
            </a:r>
            <a:endParaRPr lang="en-US" sz="1600" b="0" i="0" u="none" strike="noStrike" cap="none" dirty="0" smtClean="0">
              <a:solidFill>
                <a:srgbClr val="FFFFFF"/>
              </a:solidFill>
              <a:sym typeface="Calibri"/>
            </a:endParaRPr>
          </a:p>
          <a:p>
            <a:pPr marL="0" indent="0">
              <a:buSzPts val="600"/>
            </a:pPr>
            <a:endParaRPr sz="1000" dirty="0">
              <a:solidFill>
                <a:srgbClr val="FFFFFF"/>
              </a:solidFill>
            </a:endParaRPr>
          </a:p>
          <a:p>
            <a:pPr marL="0" marR="0" lvl="0" indent="0" algn="ctr" rtl="0">
              <a:lnSpc>
                <a:spcPct val="100000"/>
              </a:lnSpc>
              <a:spcBef>
                <a:spcPts val="640"/>
              </a:spcBef>
              <a:spcAft>
                <a:spcPts val="0"/>
              </a:spcAft>
              <a:buClr>
                <a:srgbClr val="888888"/>
              </a:buClr>
              <a:buSzPts val="800"/>
              <a:buFont typeface="Arial"/>
              <a:buNone/>
            </a:pPr>
            <a:r>
              <a:rPr lang="en-US" sz="1800" b="0" i="0" u="none" strike="noStrike" cap="none" dirty="0" smtClean="0">
                <a:solidFill>
                  <a:srgbClr val="FFFFFF"/>
                </a:solidFill>
                <a:latin typeface="Calibri"/>
                <a:ea typeface="Calibri"/>
                <a:cs typeface="Calibri"/>
                <a:sym typeface="Calibri"/>
              </a:rPr>
              <a:t>*NOAA NESDIS STAR </a:t>
            </a:r>
            <a:endParaRPr sz="1800" b="0" i="0" u="none" strike="noStrike" cap="none" dirty="0">
              <a:solidFill>
                <a:srgbClr val="FFFFFF"/>
              </a:solidFill>
              <a:latin typeface="Calibri"/>
              <a:ea typeface="Calibri"/>
              <a:cs typeface="Calibri"/>
              <a:sym typeface="Calibri"/>
            </a:endParaRPr>
          </a:p>
          <a:p>
            <a:pPr marL="0" lvl="0" indent="0">
              <a:buSzPts val="800"/>
            </a:pPr>
            <a:r>
              <a:rPr lang="en-US" sz="1600" b="0" i="0" u="none" strike="noStrike" cap="none" dirty="0" smtClean="0">
                <a:solidFill>
                  <a:srgbClr val="FFFFFF"/>
                </a:solidFill>
                <a:sym typeface="Calibri"/>
              </a:rPr>
              <a:t>GST </a:t>
            </a:r>
            <a:r>
              <a:rPr lang="en-US" sz="1600" b="0" i="0" u="none" strike="noStrike" cap="none" dirty="0" err="1" smtClean="0">
                <a:solidFill>
                  <a:srgbClr val="FFFFFF"/>
                </a:solidFill>
                <a:sym typeface="Calibri"/>
              </a:rPr>
              <a:t>Inc</a:t>
            </a:r>
            <a:r>
              <a:rPr lang="en-US" sz="1600" b="0" i="0" u="none" strike="noStrike" cap="none" dirty="0" smtClean="0">
                <a:solidFill>
                  <a:srgbClr val="FFFFFF"/>
                </a:solidFill>
                <a:sym typeface="Calibri"/>
              </a:rPr>
              <a:t>, CSU CIRA, </a:t>
            </a:r>
            <a:r>
              <a:rPr lang="en-US" sz="1600" dirty="0" smtClean="0">
                <a:solidFill>
                  <a:srgbClr val="FFFFFF"/>
                </a:solidFill>
              </a:rPr>
              <a:t>CCNY</a:t>
            </a:r>
            <a:endParaRPr sz="1600" dirty="0">
              <a:solidFill>
                <a:srgbClr val="FFFFFF"/>
              </a:solidFill>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3/9/2018</a:t>
            </a:r>
            <a:endParaRPr lang="en-US"/>
          </a:p>
        </p:txBody>
      </p:sp>
      <p:sp>
        <p:nvSpPr>
          <p:cNvPr id="6" name="Footer Placeholder 5"/>
          <p:cNvSpPr>
            <a:spLocks noGrp="1"/>
          </p:cNvSpPr>
          <p:nvPr>
            <p:ph type="ftr" idx="11"/>
          </p:nvPr>
        </p:nvSpPr>
        <p:spPr/>
        <p:txBody>
          <a:bodyPr/>
          <a:lstStyle/>
          <a:p>
            <a:r>
              <a:rPr lang="en-US" smtClean="0"/>
              <a:t>GOES-R SST Provisional Review</a:t>
            </a:r>
            <a:endParaRPr lang="en-US"/>
          </a:p>
        </p:txBody>
      </p:sp>
      <p:sp>
        <p:nvSpPr>
          <p:cNvPr id="9" name="Rectangle 19"/>
          <p:cNvSpPr>
            <a:spLocks noChangeArrowheads="1"/>
          </p:cNvSpPr>
          <p:nvPr/>
        </p:nvSpPr>
        <p:spPr bwMode="auto">
          <a:xfrm>
            <a:off x="842480" y="2512874"/>
            <a:ext cx="7840894"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Summary of Beta Review</a:t>
            </a:r>
          </a:p>
          <a:p>
            <a:pPr algn="ctr"/>
            <a:r>
              <a:rPr lang="en-US" sz="3600" b="1" dirty="0" smtClean="0">
                <a:solidFill>
                  <a:schemeClr val="bg1"/>
                </a:solidFill>
              </a:rPr>
              <a:t>In May 2017 &amp; Path to Provisional </a:t>
            </a:r>
            <a:endParaRPr lang="en-US" sz="3600" b="1" dirty="0">
              <a:solidFill>
                <a:schemeClr val="bg1"/>
              </a:solidFill>
            </a:endParaRPr>
          </a:p>
        </p:txBody>
      </p:sp>
    </p:spTree>
    <p:extLst>
      <p:ext uri="{BB962C8B-B14F-4D97-AF65-F5344CB8AC3E}">
        <p14:creationId xmlns:p14="http://schemas.microsoft.com/office/powerpoint/2010/main" val="172940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46038"/>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200" b="1" dirty="0" smtClean="0"/>
              <a:t>Beta Review (May 2017)</a:t>
            </a:r>
            <a:endParaRPr sz="3200" b="1" dirty="0"/>
          </a:p>
        </p:txBody>
      </p:sp>
      <p:sp>
        <p:nvSpPr>
          <p:cNvPr id="442" name="Shape 442"/>
          <p:cNvSpPr txBox="1">
            <a:spLocks noGrp="1"/>
          </p:cNvSpPr>
          <p:nvPr>
            <p:ph type="body" idx="1"/>
          </p:nvPr>
        </p:nvSpPr>
        <p:spPr>
          <a:xfrm>
            <a:off x="662680" y="3509825"/>
            <a:ext cx="7587468" cy="2695766"/>
          </a:xfrm>
          <a:prstGeom prst="rect">
            <a:avLst/>
          </a:prstGeom>
        </p:spPr>
        <p:txBody>
          <a:bodyPr spcFirstLastPara="1" wrap="square" lIns="91425" tIns="91425" rIns="91425" bIns="91425" anchor="t" anchorCtr="0">
            <a:noAutofit/>
          </a:bodyPr>
          <a:lstStyle/>
          <a:p>
            <a:pPr marL="114300" indent="0">
              <a:spcBef>
                <a:spcPts val="1200"/>
              </a:spcBef>
              <a:buSzPts val="1800"/>
              <a:buNone/>
            </a:pPr>
            <a:r>
              <a:rPr lang="en-US" sz="2400" b="1" dirty="0" smtClean="0">
                <a:solidFill>
                  <a:srgbClr val="FFFF00"/>
                </a:solidFill>
                <a:latin typeface="Calibri" panose="020F0502020204030204" pitchFamily="34" charset="0"/>
              </a:rPr>
              <a:t>Summary of </a:t>
            </a:r>
            <a:r>
              <a:rPr lang="el-GR" sz="2400" b="1" dirty="0" smtClean="0">
                <a:solidFill>
                  <a:srgbClr val="FFFF00"/>
                </a:solidFill>
                <a:latin typeface="Calibri" panose="020F0502020204030204" pitchFamily="34" charset="0"/>
              </a:rPr>
              <a:t>β</a:t>
            </a:r>
            <a:r>
              <a:rPr lang="en-US" sz="2400" b="1" dirty="0" smtClean="0">
                <a:solidFill>
                  <a:srgbClr val="FFFF00"/>
                </a:solidFill>
                <a:latin typeface="Calibri" panose="020F0502020204030204" pitchFamily="34" charset="0"/>
              </a:rPr>
              <a:t>-findings &amp; Path to Provisional</a:t>
            </a:r>
            <a:endParaRPr lang="en-US" sz="2400" dirty="0" smtClean="0"/>
          </a:p>
          <a:p>
            <a:pPr marL="457200" lvl="0" indent="-342900" rtl="0">
              <a:spcBef>
                <a:spcPts val="600"/>
              </a:spcBef>
              <a:spcAft>
                <a:spcPts val="0"/>
              </a:spcAft>
              <a:buSzPts val="1800"/>
              <a:buChar char="•"/>
            </a:pPr>
            <a:r>
              <a:rPr lang="en-US" sz="2400" dirty="0" smtClean="0"/>
              <a:t>The product contained significant errors and did not meet the specs (even the liberal GOES-R specs)</a:t>
            </a:r>
          </a:p>
          <a:p>
            <a:pPr marL="457200" lvl="0" indent="-342900" rtl="0">
              <a:spcBef>
                <a:spcPts val="600"/>
              </a:spcBef>
              <a:spcAft>
                <a:spcPts val="0"/>
              </a:spcAft>
              <a:buSzPts val="1800"/>
              <a:buChar char="•"/>
            </a:pPr>
            <a:r>
              <a:rPr lang="en-US" sz="2400" dirty="0" smtClean="0"/>
              <a:t>Five major issues were identified &amp; ADRs submitted. Today, three of them are fixed + Two in work</a:t>
            </a:r>
            <a:endParaRPr lang="en-US" sz="2400" dirty="0"/>
          </a:p>
          <a:p>
            <a:pPr indent="-342900">
              <a:spcBef>
                <a:spcPts val="600"/>
              </a:spcBef>
              <a:buSzPts val="1800"/>
            </a:pPr>
            <a:r>
              <a:rPr lang="en-US" sz="2400" dirty="0" smtClean="0"/>
              <a:t>Next slide summarizes the issues and their status</a:t>
            </a:r>
            <a:endParaRPr sz="2400" dirty="0"/>
          </a:p>
          <a:p>
            <a:pPr marL="0" lvl="0" indent="0" rtl="0">
              <a:spcBef>
                <a:spcPts val="600"/>
              </a:spcBef>
              <a:spcAft>
                <a:spcPts val="0"/>
              </a:spcAft>
              <a:buNone/>
            </a:pPr>
            <a:endParaRPr sz="2400" dirty="0"/>
          </a:p>
        </p:txBody>
      </p:sp>
      <p:sp>
        <p:nvSpPr>
          <p:cNvPr id="443" name="Shape 44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sz="1400"/>
              <a:t>11</a:t>
            </a:fld>
            <a:endParaRPr sz="1400"/>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Shape 511"/>
          <p:cNvSpPr txBox="1">
            <a:spLocks/>
          </p:cNvSpPr>
          <p:nvPr/>
        </p:nvSpPr>
        <p:spPr>
          <a:xfrm>
            <a:off x="549992" y="1152177"/>
            <a:ext cx="7617964" cy="2186923"/>
          </a:xfrm>
          <a:prstGeom prst="rect">
            <a:avLst/>
          </a:prstGeom>
          <a:noFill/>
          <a:ln>
            <a:noFill/>
          </a:ln>
        </p:spPr>
        <p:txBody>
          <a:bodyPr lIns="91425" tIns="45700" rIns="91425" bIns="45700" anchor="t" anchorCtr="0">
            <a:noAutofit/>
          </a:bodyPr>
          <a:lstStyle/>
          <a:p>
            <a:pPr marL="285750" indent="-285750">
              <a:spcBef>
                <a:spcPts val="1200"/>
              </a:spcBef>
              <a:buSzPct val="100000"/>
              <a:buFont typeface="Arial" pitchFamily="34" charset="0"/>
              <a:buChar char="•"/>
              <a:defRPr/>
            </a:pPr>
            <a:r>
              <a:rPr lang="en-US" sz="2400" b="1" dirty="0" smtClean="0">
                <a:solidFill>
                  <a:srgbClr val="FFFF00"/>
                </a:solidFill>
                <a:latin typeface="Calibri" panose="020F0502020204030204" pitchFamily="34" charset="0"/>
              </a:rPr>
              <a:t>End State </a:t>
            </a:r>
            <a:r>
              <a:rPr lang="en-US" sz="2400" b="1" dirty="0">
                <a:solidFill>
                  <a:srgbClr val="FFFF00"/>
                </a:solidFill>
                <a:latin typeface="Calibri" panose="020F0502020204030204" pitchFamily="34" charset="0"/>
              </a:rPr>
              <a:t>(</a:t>
            </a:r>
            <a:r>
              <a:rPr lang="en-US" sz="2400" b="1" dirty="0" smtClean="0">
                <a:solidFill>
                  <a:srgbClr val="FFFF00"/>
                </a:solidFill>
                <a:latin typeface="Calibri" panose="020F0502020204030204" pitchFamily="34" charset="0"/>
              </a:rPr>
              <a:t>Fully achieved at the time of </a:t>
            </a:r>
            <a:r>
              <a:rPr lang="el-GR" sz="2400" b="1" dirty="0" smtClean="0">
                <a:solidFill>
                  <a:srgbClr val="FFFF00"/>
                </a:solidFill>
                <a:latin typeface="Calibri" panose="020F0502020204030204" pitchFamily="34" charset="0"/>
              </a:rPr>
              <a:t>β</a:t>
            </a:r>
            <a:r>
              <a:rPr lang="en-US" sz="2400" b="1" dirty="0" smtClean="0">
                <a:solidFill>
                  <a:srgbClr val="FFFF00"/>
                </a:solidFill>
                <a:latin typeface="Calibri" panose="020F0502020204030204" pitchFamily="34" charset="0"/>
              </a:rPr>
              <a:t>-review)</a:t>
            </a:r>
          </a:p>
          <a:p>
            <a:pPr marL="576263" lvl="1" indent="-347663">
              <a:spcBef>
                <a:spcPts val="600"/>
              </a:spcBef>
              <a:buClr>
                <a:schemeClr val="bg1"/>
              </a:buClr>
              <a:buFont typeface="Wingdings" pitchFamily="-84" charset="2"/>
              <a:buChar char="ü"/>
            </a:pPr>
            <a:r>
              <a:rPr lang="en-US" sz="2400" dirty="0" smtClean="0">
                <a:solidFill>
                  <a:schemeClr val="bg1"/>
                </a:solidFill>
                <a:latin typeface="Calibri" panose="020F0502020204030204" pitchFamily="34" charset="0"/>
              </a:rPr>
              <a:t>Product made </a:t>
            </a:r>
            <a:r>
              <a:rPr lang="en-US" sz="2400" dirty="0">
                <a:solidFill>
                  <a:schemeClr val="bg1"/>
                </a:solidFill>
                <a:latin typeface="Calibri" panose="020F0502020204030204" pitchFamily="34" charset="0"/>
              </a:rPr>
              <a:t>available to users to gain familiarity with data formats </a:t>
            </a:r>
            <a:r>
              <a:rPr lang="en-US" sz="2400" dirty="0" smtClean="0">
                <a:solidFill>
                  <a:schemeClr val="bg1"/>
                </a:solidFill>
                <a:latin typeface="Calibri" panose="020F0502020204030204" pitchFamily="34" charset="0"/>
              </a:rPr>
              <a:t>&amp; </a:t>
            </a:r>
            <a:r>
              <a:rPr lang="en-US" sz="2400" dirty="0">
                <a:solidFill>
                  <a:schemeClr val="bg1"/>
                </a:solidFill>
                <a:latin typeface="Calibri" panose="020F0502020204030204" pitchFamily="34" charset="0"/>
              </a:rPr>
              <a:t>parameters</a:t>
            </a:r>
          </a:p>
          <a:p>
            <a:pPr marL="576263" lvl="1" indent="-347663">
              <a:spcBef>
                <a:spcPts val="600"/>
              </a:spcBef>
              <a:buClr>
                <a:schemeClr val="bg1"/>
              </a:buClr>
              <a:buFont typeface="Wingdings" pitchFamily="-84" charset="2"/>
              <a:buChar char="ü"/>
            </a:pPr>
            <a:r>
              <a:rPr lang="en-US" sz="2400" dirty="0">
                <a:solidFill>
                  <a:schemeClr val="bg1"/>
                </a:solidFill>
                <a:latin typeface="Calibri" panose="020F0502020204030204" pitchFamily="34" charset="0"/>
              </a:rPr>
              <a:t>Product </a:t>
            </a:r>
            <a:r>
              <a:rPr lang="en-US" sz="2400" dirty="0" smtClean="0">
                <a:solidFill>
                  <a:schemeClr val="bg1"/>
                </a:solidFill>
                <a:latin typeface="Calibri" panose="020F0502020204030204" pitchFamily="34" charset="0"/>
              </a:rPr>
              <a:t>may </a:t>
            </a:r>
            <a:r>
              <a:rPr lang="en-US" sz="2400" dirty="0">
                <a:solidFill>
                  <a:schemeClr val="bg1"/>
                </a:solidFill>
                <a:latin typeface="Calibri" panose="020F0502020204030204" pitchFamily="34" charset="0"/>
              </a:rPr>
              <a:t>still contain significant errors</a:t>
            </a:r>
          </a:p>
          <a:p>
            <a:pPr marL="576263" lvl="1" indent="-347663">
              <a:spcBef>
                <a:spcPts val="600"/>
              </a:spcBef>
              <a:buClr>
                <a:schemeClr val="bg1"/>
              </a:buClr>
              <a:buFont typeface="Wingdings" pitchFamily="-84" charset="2"/>
              <a:buChar char="ü"/>
            </a:pPr>
            <a:r>
              <a:rPr lang="en-US" sz="2400" dirty="0">
                <a:solidFill>
                  <a:schemeClr val="bg1"/>
                </a:solidFill>
                <a:latin typeface="Calibri" panose="020F0502020204030204" pitchFamily="34" charset="0"/>
              </a:rPr>
              <a:t>Product is not optimized for operational </a:t>
            </a:r>
            <a:r>
              <a:rPr lang="en-US" sz="2400" dirty="0" smtClean="0">
                <a:solidFill>
                  <a:schemeClr val="bg1"/>
                </a:solidFill>
                <a:latin typeface="Calibri" panose="020F0502020204030204" pitchFamily="34" charset="0"/>
              </a:rPr>
              <a:t>use</a:t>
            </a:r>
            <a:endParaRPr lang="en-US" sz="24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1582367" y="22058"/>
            <a:ext cx="5991224"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dirty="0" smtClean="0">
                <a:solidFill>
                  <a:schemeClr val="lt1"/>
                </a:solidFill>
                <a:latin typeface="+mn-lt"/>
                <a:ea typeface="Calibri"/>
                <a:cs typeface="Calibri"/>
                <a:sym typeface="Calibri"/>
              </a:rPr>
              <a:t>SST ADRs/WRs as of Beta Review</a:t>
            </a:r>
            <a:endParaRPr lang="en-US" sz="2400" b="1" i="0" u="none" strike="noStrike" cap="none" dirty="0">
              <a:solidFill>
                <a:schemeClr val="lt1"/>
              </a:solidFill>
              <a:latin typeface="+mn-lt"/>
              <a:ea typeface="Calibri"/>
              <a:cs typeface="Calibri"/>
              <a:sym typeface="Calibri"/>
            </a:endParaRPr>
          </a:p>
        </p:txBody>
      </p:sp>
      <p:graphicFrame>
        <p:nvGraphicFramePr>
          <p:cNvPr id="488" name="Shape 488"/>
          <p:cNvGraphicFramePr/>
          <p:nvPr>
            <p:extLst/>
          </p:nvPr>
        </p:nvGraphicFramePr>
        <p:xfrm>
          <a:off x="270358" y="1577290"/>
          <a:ext cx="8616775" cy="1527100"/>
        </p:xfrm>
        <a:graphic>
          <a:graphicData uri="http://schemas.openxmlformats.org/drawingml/2006/table">
            <a:tbl>
              <a:tblPr>
                <a:noFill/>
              </a:tblPr>
              <a:tblGrid>
                <a:gridCol w="1037375"/>
                <a:gridCol w="3438928"/>
                <a:gridCol w="893851"/>
                <a:gridCol w="1598121"/>
                <a:gridCol w="1648500"/>
              </a:tblGrid>
              <a:tr h="357925">
                <a:tc>
                  <a:txBody>
                    <a:bodyPr/>
                    <a:lstStyle/>
                    <a:p>
                      <a:pPr marL="0" marR="0" lvl="0" indent="0" algn="ctr" rtl="0">
                        <a:spcBef>
                          <a:spcPts val="0"/>
                        </a:spcBef>
                        <a:buSzPct val="25000"/>
                        <a:buNone/>
                      </a:pPr>
                      <a:r>
                        <a:rPr lang="en-US" sz="1200" b="1" u="none" strike="noStrike" cap="none" dirty="0">
                          <a:solidFill>
                            <a:schemeClr val="lt1"/>
                          </a:solidFill>
                        </a:rPr>
                        <a:t>Title</a:t>
                      </a: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200" b="1" u="none" strike="noStrike" cap="none">
                          <a:solidFill>
                            <a:schemeClr val="lt1"/>
                          </a:solidFill>
                        </a:rPr>
                        <a:t>Description</a:t>
                      </a: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200" b="1" u="none" strike="noStrike" cap="none" dirty="0" smtClean="0">
                          <a:solidFill>
                            <a:schemeClr val="lt1"/>
                          </a:solidFill>
                        </a:rPr>
                        <a:t>Beta Status</a:t>
                      </a:r>
                      <a:endParaRPr lang="en-US" sz="1200" b="1" u="none" strike="noStrike" cap="none" dirty="0">
                        <a:solidFill>
                          <a:schemeClr val="lt1"/>
                        </a:solidFill>
                      </a:endParaRP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200" b="1" u="none" strike="noStrike" cap="none" dirty="0" smtClean="0">
                          <a:solidFill>
                            <a:schemeClr val="lt1"/>
                          </a:solidFill>
                        </a:rPr>
                        <a:t>Planned Mitigation</a:t>
                      </a:r>
                      <a:endParaRPr lang="en-US" sz="1200" b="1" u="none" strike="noStrike" cap="none" dirty="0">
                        <a:solidFill>
                          <a:schemeClr val="lt1"/>
                        </a:solidFill>
                      </a:endParaRPr>
                    </a:p>
                  </a:txBody>
                  <a:tcPr marL="5825" marR="5825" marT="5825" marB="0" anchor="ctr">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200" b="1" u="none" strike="noStrike" cap="none" dirty="0" smtClean="0">
                          <a:solidFill>
                            <a:schemeClr val="lt1"/>
                          </a:solidFill>
                        </a:rPr>
                        <a:t>Current Status</a:t>
                      </a:r>
                      <a:endParaRPr lang="en-US" sz="1200" b="1" u="none" strike="noStrike" cap="none" dirty="0">
                        <a:solidFill>
                          <a:schemeClr val="lt1"/>
                        </a:solidFill>
                      </a:endParaRPr>
                    </a:p>
                  </a:txBody>
                  <a:tcPr marL="5825" marR="5825" marT="5825" marB="0" anchor="ctr">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chemeClr val="accent2"/>
                    </a:solidFill>
                  </a:tcPr>
                </a:tc>
              </a:tr>
              <a:tr h="389725">
                <a:tc>
                  <a:txBody>
                    <a:bodyPr/>
                    <a:lstStyle/>
                    <a:p>
                      <a:pPr marL="0" marR="0" lvl="0" indent="0" algn="ctr" rtl="0">
                        <a:spcBef>
                          <a:spcPts val="0"/>
                        </a:spcBef>
                        <a:buSzPct val="25000"/>
                        <a:buNone/>
                      </a:pPr>
                      <a:r>
                        <a:rPr lang="en-US" sz="1200" b="1" dirty="0">
                          <a:solidFill>
                            <a:srgbClr val="000000"/>
                          </a:solidFill>
                        </a:rPr>
                        <a:t>WR1698</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FF00"/>
                    </a:solidFill>
                  </a:tcPr>
                </a:tc>
                <a:tc>
                  <a:txBody>
                    <a:bodyPr/>
                    <a:lstStyle/>
                    <a:p>
                      <a:pPr lvl="0" rtl="0">
                        <a:spcBef>
                          <a:spcPts val="0"/>
                        </a:spcBef>
                        <a:buClr>
                          <a:schemeClr val="dk1"/>
                        </a:buClr>
                        <a:buSzPct val="25000"/>
                        <a:buFont typeface="Arial"/>
                        <a:buNone/>
                      </a:pPr>
                      <a:r>
                        <a:rPr lang="en-US" sz="1200" b="1" dirty="0"/>
                        <a:t>Sea Surface Temperature Fill Value incorrect</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FF00"/>
                    </a:solidFill>
                  </a:tcPr>
                </a:tc>
                <a:tc>
                  <a:txBody>
                    <a:bodyPr/>
                    <a:lstStyle/>
                    <a:p>
                      <a:pPr marL="0" marR="0" lvl="0" indent="0" algn="ctr" rtl="0">
                        <a:spcBef>
                          <a:spcPts val="0"/>
                        </a:spcBef>
                        <a:buSzPct val="25000"/>
                        <a:buNone/>
                      </a:pPr>
                      <a:r>
                        <a:rPr lang="en-US" sz="1200" b="1">
                          <a:solidFill>
                            <a:srgbClr val="000000"/>
                          </a:solidFill>
                        </a:rPr>
                        <a:t>In_Test</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FF00"/>
                    </a:solidFill>
                  </a:tcPr>
                </a:tc>
                <a:tc>
                  <a:txBody>
                    <a:bodyPr/>
                    <a:lstStyle/>
                    <a:p>
                      <a:pPr marL="0" marR="0" lvl="0" indent="0" algn="l" rtl="0">
                        <a:spcBef>
                          <a:spcPts val="0"/>
                        </a:spcBef>
                        <a:buSzPct val="25000"/>
                        <a:buNone/>
                      </a:pPr>
                      <a:r>
                        <a:rPr lang="en-US" sz="1200" b="1" i="0" u="none" strike="noStrike" cap="none" dirty="0" smtClean="0">
                          <a:solidFill>
                            <a:srgbClr val="000000"/>
                          </a:solidFill>
                          <a:latin typeface="Calibri"/>
                          <a:ea typeface="Calibri"/>
                          <a:cs typeface="Calibri"/>
                          <a:sym typeface="Calibri"/>
                        </a:rPr>
                        <a:t>DO.</a:t>
                      </a:r>
                      <a:r>
                        <a:rPr lang="en-US" sz="1200" b="1" dirty="0" smtClean="0">
                          <a:solidFill>
                            <a:srgbClr val="000000"/>
                          </a:solidFill>
                        </a:rPr>
                        <a:t>05</a:t>
                      </a:r>
                      <a:endParaRPr lang="en-US" sz="1200" b="1" dirty="0">
                        <a:solidFill>
                          <a:srgbClr val="00B050"/>
                        </a:solidFill>
                      </a:endParaRP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1" dirty="0" smtClean="0">
                          <a:solidFill>
                            <a:schemeClr val="tx1"/>
                          </a:solidFill>
                        </a:rPr>
                        <a:t>RESOLVED</a:t>
                      </a: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00FF00"/>
                    </a:solidFill>
                  </a:tcPr>
                </a:tc>
              </a:tr>
              <a:tr h="389725">
                <a:tc>
                  <a:txBody>
                    <a:bodyPr/>
                    <a:lstStyle/>
                    <a:p>
                      <a:pPr marL="0" marR="0" lvl="0" indent="0" algn="ctr" rtl="0">
                        <a:spcBef>
                          <a:spcPts val="0"/>
                        </a:spcBef>
                        <a:buNone/>
                      </a:pPr>
                      <a:r>
                        <a:rPr lang="en-US" sz="1200" b="1">
                          <a:solidFill>
                            <a:srgbClr val="000000"/>
                          </a:solidFill>
                        </a:rPr>
                        <a:t>WR1561</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FF00"/>
                    </a:solidFill>
                  </a:tcPr>
                </a:tc>
                <a:tc>
                  <a:txBody>
                    <a:bodyPr/>
                    <a:lstStyle/>
                    <a:p>
                      <a:pPr lvl="0" rtl="0">
                        <a:spcBef>
                          <a:spcPts val="0"/>
                        </a:spcBef>
                        <a:buNone/>
                      </a:pPr>
                      <a:r>
                        <a:rPr lang="en-US" sz="1200" b="1"/>
                        <a:t>Add SST Bias as an Intermediate Product</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FF00"/>
                    </a:solidFill>
                  </a:tcPr>
                </a:tc>
                <a:tc>
                  <a:txBody>
                    <a:bodyPr/>
                    <a:lstStyle/>
                    <a:p>
                      <a:pPr marL="0" marR="0" lvl="0" indent="0" algn="ctr" rtl="0">
                        <a:spcBef>
                          <a:spcPts val="0"/>
                        </a:spcBef>
                        <a:buNone/>
                      </a:pPr>
                      <a:r>
                        <a:rPr lang="en-US" sz="1200" b="1">
                          <a:solidFill>
                            <a:srgbClr val="000000"/>
                          </a:solidFill>
                        </a:rPr>
                        <a:t>In_Test</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smtClean="0">
                          <a:solidFill>
                            <a:srgbClr val="000000"/>
                          </a:solidFill>
                        </a:rPr>
                        <a:t>DO.05</a:t>
                      </a:r>
                      <a:endParaRPr lang="en-US" sz="1200" b="1" dirty="0" smtClean="0">
                        <a:solidFill>
                          <a:srgbClr val="00B050"/>
                        </a:solidFill>
                      </a:endParaRP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smtClean="0">
                          <a:solidFill>
                            <a:schemeClr val="tx1"/>
                          </a:solidFill>
                        </a:rPr>
                        <a:t>RESOLVED</a:t>
                      </a: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00FF00"/>
                    </a:solidFill>
                  </a:tcPr>
                </a:tc>
              </a:tr>
              <a:tr h="389725">
                <a:tc>
                  <a:txBody>
                    <a:bodyPr/>
                    <a:lstStyle/>
                    <a:p>
                      <a:pPr marL="0" marR="0" lvl="0" indent="0" algn="ctr" rtl="0">
                        <a:spcBef>
                          <a:spcPts val="0"/>
                        </a:spcBef>
                        <a:buNone/>
                      </a:pPr>
                      <a:r>
                        <a:rPr lang="en-US" sz="1200" b="1">
                          <a:solidFill>
                            <a:srgbClr val="000000"/>
                          </a:solidFill>
                        </a:rPr>
                        <a:t>WR3225</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lvl="0" rtl="0">
                        <a:spcBef>
                          <a:spcPts val="0"/>
                        </a:spcBef>
                        <a:buNone/>
                      </a:pPr>
                      <a:r>
                        <a:rPr lang="en-US" sz="1200" b="1" dirty="0"/>
                        <a:t>Ocean L2: SST Metadata Issues-ADR 170</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ctr" rtl="0">
                        <a:spcBef>
                          <a:spcPts val="0"/>
                        </a:spcBef>
                        <a:buNone/>
                      </a:pPr>
                      <a:r>
                        <a:rPr lang="en-US" sz="1200" b="1" dirty="0" err="1">
                          <a:solidFill>
                            <a:srgbClr val="000000"/>
                          </a:solidFill>
                        </a:rPr>
                        <a:t>In_Work</a:t>
                      </a:r>
                      <a:endParaRPr lang="en-US" sz="1200" b="1"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smtClean="0">
                          <a:solidFill>
                            <a:srgbClr val="000000"/>
                          </a:solidFill>
                        </a:rPr>
                        <a:t>DO.06</a:t>
                      </a:r>
                      <a:endParaRPr lang="en-US" sz="1200" b="1" dirty="0" smtClean="0">
                        <a:solidFill>
                          <a:srgbClr val="00B050"/>
                        </a:solidFill>
                      </a:endParaRP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smtClean="0">
                          <a:solidFill>
                            <a:schemeClr val="tx1"/>
                          </a:solidFill>
                        </a:rPr>
                        <a:t>RESOLVED</a:t>
                      </a: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r>
            </a:tbl>
          </a:graphicData>
        </a:graphic>
      </p:graphicFrame>
      <p:sp>
        <p:nvSpPr>
          <p:cNvPr id="489" name="Shape 4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pPr marL="0" marR="0" lvl="0" indent="0" algn="r" rtl="0">
                <a:spcBef>
                  <a:spcPts val="0"/>
                </a:spcBef>
                <a:buSzPct val="25000"/>
                <a:buNone/>
              </a:pPr>
              <a:t>12</a:t>
            </a:fld>
            <a:endParaRPr lang="en-US" sz="1200">
              <a:solidFill>
                <a:schemeClr val="lt1"/>
              </a:solidFill>
              <a:latin typeface="Calibri"/>
              <a:ea typeface="Calibri"/>
              <a:cs typeface="Calibri"/>
              <a:sym typeface="Calibri"/>
            </a:endParaRPr>
          </a:p>
        </p:txBody>
      </p:sp>
      <p:sp>
        <p:nvSpPr>
          <p:cNvPr id="5" name="TextBox 4"/>
          <p:cNvSpPr txBox="1"/>
          <p:nvPr/>
        </p:nvSpPr>
        <p:spPr>
          <a:xfrm>
            <a:off x="266701" y="1197239"/>
            <a:ext cx="1504950" cy="338554"/>
          </a:xfrm>
          <a:prstGeom prst="rect">
            <a:avLst/>
          </a:prstGeom>
          <a:solidFill>
            <a:srgbClr val="00FFFF"/>
          </a:solidFill>
          <a:ln w="3175">
            <a:solidFill>
              <a:schemeClr val="bg1"/>
            </a:solidFill>
          </a:ln>
        </p:spPr>
        <p:txBody>
          <a:bodyPr wrap="square" rtlCol="0">
            <a:spAutoFit/>
          </a:bodyPr>
          <a:lstStyle/>
          <a:p>
            <a:pPr marL="230188" indent="-230188">
              <a:spcBef>
                <a:spcPts val="600"/>
              </a:spcBef>
            </a:pPr>
            <a:r>
              <a:rPr lang="en-US" sz="1600" b="1" dirty="0" smtClean="0">
                <a:solidFill>
                  <a:schemeClr val="tx1"/>
                </a:solidFill>
              </a:rPr>
              <a:t>Pre-Launch</a:t>
            </a:r>
            <a:endParaRPr lang="en-US" b="1" dirty="0">
              <a:solidFill>
                <a:schemeClr val="tx1"/>
              </a:solidFill>
            </a:endParaRPr>
          </a:p>
        </p:txBody>
      </p:sp>
      <p:sp>
        <p:nvSpPr>
          <p:cNvPr id="6" name="TextBox 5"/>
          <p:cNvSpPr txBox="1"/>
          <p:nvPr/>
        </p:nvSpPr>
        <p:spPr>
          <a:xfrm>
            <a:off x="247651" y="3559439"/>
            <a:ext cx="1523999" cy="338554"/>
          </a:xfrm>
          <a:prstGeom prst="rect">
            <a:avLst/>
          </a:prstGeom>
          <a:solidFill>
            <a:srgbClr val="00FFFF"/>
          </a:solidFill>
          <a:ln w="3175">
            <a:solidFill>
              <a:schemeClr val="bg1"/>
            </a:solidFill>
          </a:ln>
        </p:spPr>
        <p:txBody>
          <a:bodyPr wrap="square" rtlCol="0">
            <a:spAutoFit/>
          </a:bodyPr>
          <a:lstStyle/>
          <a:p>
            <a:pPr marL="230188" indent="-230188">
              <a:spcBef>
                <a:spcPts val="600"/>
              </a:spcBef>
            </a:pPr>
            <a:r>
              <a:rPr lang="en-US" sz="1600" b="1" dirty="0" smtClean="0">
                <a:solidFill>
                  <a:schemeClr val="tx1"/>
                </a:solidFill>
              </a:rPr>
              <a:t>Post-Launch</a:t>
            </a:r>
            <a:endParaRPr lang="en-US" b="1" dirty="0">
              <a:solidFill>
                <a:schemeClr val="tx1"/>
              </a:solidFill>
            </a:endParaRPr>
          </a:p>
        </p:txBody>
      </p:sp>
      <p:graphicFrame>
        <p:nvGraphicFramePr>
          <p:cNvPr id="7" name="Shape 496"/>
          <p:cNvGraphicFramePr/>
          <p:nvPr>
            <p:extLst>
              <p:ext uri="{D42A27DB-BD31-4B8C-83A1-F6EECF244321}">
                <p14:modId xmlns:p14="http://schemas.microsoft.com/office/powerpoint/2010/main" val="2438075817"/>
              </p:ext>
            </p:extLst>
          </p:nvPr>
        </p:nvGraphicFramePr>
        <p:xfrm>
          <a:off x="270358" y="3949015"/>
          <a:ext cx="8616775" cy="2233276"/>
        </p:xfrm>
        <a:graphic>
          <a:graphicData uri="http://schemas.openxmlformats.org/drawingml/2006/table">
            <a:tbl>
              <a:tblPr>
                <a:noFill/>
              </a:tblPr>
              <a:tblGrid>
                <a:gridCol w="1037375"/>
                <a:gridCol w="3465825"/>
                <a:gridCol w="880325"/>
                <a:gridCol w="1616625"/>
                <a:gridCol w="1616625"/>
              </a:tblGrid>
              <a:tr h="357925">
                <a:tc>
                  <a:txBody>
                    <a:bodyPr/>
                    <a:lstStyle/>
                    <a:p>
                      <a:pPr marL="0" marR="0" lvl="0" indent="0" algn="ctr" rtl="0">
                        <a:spcBef>
                          <a:spcPts val="0"/>
                        </a:spcBef>
                        <a:buSzPct val="25000"/>
                        <a:buNone/>
                      </a:pPr>
                      <a:r>
                        <a:rPr lang="en-US" sz="1200" b="1" u="none" strike="noStrike" cap="none" dirty="0">
                          <a:solidFill>
                            <a:schemeClr val="lt1"/>
                          </a:solidFill>
                        </a:rPr>
                        <a:t>Title</a:t>
                      </a: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200" b="1" u="none" strike="noStrike" cap="none">
                          <a:solidFill>
                            <a:schemeClr val="lt1"/>
                          </a:solidFill>
                        </a:rPr>
                        <a:t>Description</a:t>
                      </a: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200" b="1" u="none" strike="noStrike" cap="none" dirty="0" smtClean="0">
                          <a:solidFill>
                            <a:schemeClr val="lt1"/>
                          </a:solidFill>
                        </a:rPr>
                        <a:t>Beta Status</a:t>
                      </a:r>
                      <a:endParaRPr lang="en-US" sz="1200" b="1" u="none" strike="noStrike" cap="none" dirty="0">
                        <a:solidFill>
                          <a:schemeClr val="lt1"/>
                        </a:solidFill>
                      </a:endParaRP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200" b="1" u="none" strike="noStrike" cap="none" dirty="0" smtClean="0">
                          <a:solidFill>
                            <a:schemeClr val="lt1"/>
                          </a:solidFill>
                        </a:rPr>
                        <a:t>Planned Mitigation</a:t>
                      </a:r>
                      <a:endParaRPr lang="en-US" sz="1200" b="1" u="none" strike="noStrike" cap="none" dirty="0">
                        <a:solidFill>
                          <a:schemeClr val="lt1"/>
                        </a:solidFill>
                      </a:endParaRPr>
                    </a:p>
                  </a:txBody>
                  <a:tcPr marL="5825" marR="5825" marT="5825" marB="0" anchor="ctr">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buSzPct val="25000"/>
                        <a:buNone/>
                      </a:pPr>
                      <a:r>
                        <a:rPr lang="en-US" sz="1200" b="1" u="none" strike="noStrike" cap="none" dirty="0" smtClean="0">
                          <a:solidFill>
                            <a:schemeClr val="lt1"/>
                          </a:solidFill>
                        </a:rPr>
                        <a:t>Current Status</a:t>
                      </a:r>
                      <a:endParaRPr lang="en-US" sz="1200" b="1" u="none" strike="noStrike" cap="none" dirty="0">
                        <a:solidFill>
                          <a:schemeClr val="lt1"/>
                        </a:solidFill>
                      </a:endParaRPr>
                    </a:p>
                  </a:txBody>
                  <a:tcPr marL="5825" marR="5825" marT="5825" marB="0" anchor="ctr">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389725">
                <a:tc>
                  <a:txBody>
                    <a:bodyPr/>
                    <a:lstStyle/>
                    <a:p>
                      <a:pPr marL="0" marR="0" lvl="0" indent="0" algn="ctr" rtl="0">
                        <a:spcBef>
                          <a:spcPts val="0"/>
                        </a:spcBef>
                        <a:buNone/>
                      </a:pPr>
                      <a:r>
                        <a:rPr lang="en-US" sz="1200" b="1" dirty="0">
                          <a:solidFill>
                            <a:srgbClr val="000000"/>
                          </a:solidFill>
                        </a:rPr>
                        <a:t>WR2944</a:t>
                      </a:r>
                    </a:p>
                  </a:txBody>
                  <a:tcPr marL="5825" marR="5825" marT="5825"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rtl="0">
                        <a:spcBef>
                          <a:spcPts val="0"/>
                        </a:spcBef>
                        <a:buNone/>
                      </a:pPr>
                      <a:r>
                        <a:rPr lang="en-US" sz="1200" b="1" dirty="0"/>
                        <a:t>SST L2 Product not being generated</a:t>
                      </a:r>
                    </a:p>
                  </a:txBody>
                  <a:tcPr marL="5825" marR="5825" marT="5825"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ctr" rtl="0">
                        <a:spcBef>
                          <a:spcPts val="0"/>
                        </a:spcBef>
                        <a:buNone/>
                      </a:pPr>
                      <a:r>
                        <a:rPr lang="en-US" sz="1200" b="1" dirty="0" err="1">
                          <a:solidFill>
                            <a:srgbClr val="000000"/>
                          </a:solidFill>
                        </a:rPr>
                        <a:t>In_Test</a:t>
                      </a:r>
                      <a:endParaRPr lang="en-US" sz="1200" b="1" dirty="0">
                        <a:solidFill>
                          <a:srgbClr val="000000"/>
                        </a:solidFill>
                      </a:endParaRPr>
                    </a:p>
                  </a:txBody>
                  <a:tcPr marL="5825" marR="5825" marT="5825"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rtl="0">
                        <a:spcBef>
                          <a:spcPts val="0"/>
                        </a:spcBef>
                        <a:buNone/>
                      </a:pPr>
                      <a:r>
                        <a:rPr lang="en-US" sz="1200" b="1" dirty="0">
                          <a:solidFill>
                            <a:srgbClr val="000000"/>
                          </a:solidFill>
                        </a:rPr>
                        <a:t>DO.05</a:t>
                      </a:r>
                    </a:p>
                  </a:txBody>
                  <a:tcPr marL="5825" marR="5825" marT="5825" marB="0" anchor="ctr">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smtClean="0">
                          <a:solidFill>
                            <a:schemeClr val="tx1"/>
                          </a:solidFill>
                        </a:rPr>
                        <a:t>RESOLVED</a:t>
                      </a:r>
                    </a:p>
                  </a:txBody>
                  <a:tcPr marL="5825" marR="5825" marT="5825" marB="0" anchor="ctr">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19865">
                <a:tc>
                  <a:txBody>
                    <a:bodyPr/>
                    <a:lstStyle/>
                    <a:p>
                      <a:pPr marL="0" marR="0" lvl="0" indent="0" algn="ctr" rtl="0">
                        <a:spcBef>
                          <a:spcPts val="0"/>
                        </a:spcBef>
                        <a:buSzPct val="25000"/>
                        <a:buNone/>
                      </a:pPr>
                      <a:r>
                        <a:rPr lang="en-US" sz="1200" b="1" dirty="0">
                          <a:solidFill>
                            <a:srgbClr val="000000"/>
                          </a:solidFill>
                        </a:rPr>
                        <a:t>ADR270</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lvl="0" rtl="0">
                        <a:spcBef>
                          <a:spcPts val="0"/>
                        </a:spcBef>
                        <a:buClr>
                          <a:schemeClr val="dk1"/>
                        </a:buClr>
                        <a:buSzPct val="25000"/>
                        <a:buFont typeface="Arial"/>
                        <a:buNone/>
                      </a:pPr>
                      <a:r>
                        <a:rPr lang="en-US" sz="1200" b="1" dirty="0"/>
                        <a:t>Negative bias in SST</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ctr" rtl="0">
                        <a:spcBef>
                          <a:spcPts val="0"/>
                        </a:spcBef>
                        <a:buSzPct val="25000"/>
                        <a:buNone/>
                      </a:pPr>
                      <a:r>
                        <a:rPr lang="en-US" sz="1200" b="1" dirty="0" err="1">
                          <a:solidFill>
                            <a:srgbClr val="000000"/>
                          </a:solidFill>
                        </a:rPr>
                        <a:t>In_Analysis</a:t>
                      </a:r>
                      <a:endParaRPr lang="en-US" sz="1200" b="1"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200" b="1" dirty="0">
                          <a:solidFill>
                            <a:srgbClr val="000000"/>
                          </a:solidFill>
                        </a:rPr>
                        <a:t>TBD</a:t>
                      </a: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dirty="0" smtClean="0">
                          <a:solidFill>
                            <a:schemeClr val="tx1"/>
                          </a:solidFill>
                        </a:rPr>
                        <a:t>RESOLVED</a:t>
                      </a: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r>
              <a:tr h="338018">
                <a:tc>
                  <a:txBody>
                    <a:bodyPr/>
                    <a:lstStyle/>
                    <a:p>
                      <a:pPr marL="0" marR="0" lvl="0" indent="0" algn="ctr" rtl="0">
                        <a:spcBef>
                          <a:spcPts val="0"/>
                        </a:spcBef>
                        <a:buNone/>
                      </a:pPr>
                      <a:r>
                        <a:rPr lang="en-US" sz="1200" b="1" dirty="0">
                          <a:solidFill>
                            <a:srgbClr val="000000"/>
                          </a:solidFill>
                        </a:rPr>
                        <a:t>ADR271</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lvl="0" rtl="0">
                        <a:spcBef>
                          <a:spcPts val="0"/>
                        </a:spcBef>
                        <a:buNone/>
                      </a:pPr>
                      <a:r>
                        <a:rPr lang="en-US" sz="1200" b="1" dirty="0"/>
                        <a:t>SST diurnal cycle offset</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ctr" rtl="0">
                        <a:spcBef>
                          <a:spcPts val="0"/>
                        </a:spcBef>
                        <a:buNone/>
                      </a:pPr>
                      <a:r>
                        <a:rPr lang="en-US" sz="1200" b="1" dirty="0" err="1">
                          <a:solidFill>
                            <a:srgbClr val="000000"/>
                          </a:solidFill>
                        </a:rPr>
                        <a:t>In_Analysis</a:t>
                      </a:r>
                      <a:endParaRPr lang="en-US" sz="1200" b="1"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lnSpc>
                          <a:spcPct val="100000"/>
                        </a:lnSpc>
                        <a:spcBef>
                          <a:spcPts val="0"/>
                        </a:spcBef>
                        <a:spcAft>
                          <a:spcPts val="0"/>
                        </a:spcAft>
                        <a:buNone/>
                      </a:pPr>
                      <a:r>
                        <a:rPr lang="en-US" sz="1200" b="1" dirty="0">
                          <a:solidFill>
                            <a:srgbClr val="000000"/>
                          </a:solidFill>
                        </a:rPr>
                        <a:t>TBD</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smtClean="0">
                          <a:solidFill>
                            <a:schemeClr val="tx1"/>
                          </a:solidFill>
                        </a:rPr>
                        <a:t>RESOLVED</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r>
              <a:tr h="338018">
                <a:tc>
                  <a:txBody>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1" dirty="0" smtClean="0">
                          <a:solidFill>
                            <a:srgbClr val="000000"/>
                          </a:solidFill>
                        </a:rPr>
                        <a:t>WR3207</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1" dirty="0" smtClean="0"/>
                        <a:t>SST DQF appears to be incorrect</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ctr" rtl="0">
                        <a:spcBef>
                          <a:spcPts val="0"/>
                        </a:spcBef>
                        <a:buSzPct val="25000"/>
                        <a:buNone/>
                      </a:pPr>
                      <a:r>
                        <a:rPr lang="en-US" sz="1200" b="1" dirty="0" err="1">
                          <a:solidFill>
                            <a:srgbClr val="000000"/>
                          </a:solidFill>
                        </a:rPr>
                        <a:t>In_Work</a:t>
                      </a:r>
                      <a:endParaRPr lang="en-US" sz="1200" b="1"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buSzPct val="25000"/>
                        <a:buNone/>
                      </a:pPr>
                      <a:r>
                        <a:rPr lang="en-US" sz="1200" b="1" dirty="0">
                          <a:solidFill>
                            <a:srgbClr val="000000"/>
                          </a:solidFill>
                        </a:rPr>
                        <a:t>DO.06</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1" dirty="0" smtClean="0">
                          <a:solidFill>
                            <a:srgbClr val="FF0000"/>
                          </a:solidFill>
                        </a:rPr>
                        <a:t>IN PROGRESS</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r>
              <a:tr h="389725">
                <a:tc>
                  <a:txBody>
                    <a:bodyPr/>
                    <a:lstStyle/>
                    <a:p>
                      <a:pPr marL="0" marR="0" lvl="0" indent="0" algn="ctr" rtl="0">
                        <a:spcBef>
                          <a:spcPts val="0"/>
                        </a:spcBef>
                        <a:buSzPct val="25000"/>
                        <a:buNone/>
                      </a:pPr>
                      <a:r>
                        <a:rPr lang="en-US" sz="1200" b="1" dirty="0" smtClean="0">
                          <a:solidFill>
                            <a:srgbClr val="000000"/>
                          </a:solidFill>
                        </a:rPr>
                        <a:t>ADR269 (WR4214)</a:t>
                      </a:r>
                      <a:endParaRPr lang="en-US" sz="1200" b="1"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buSzPct val="25000"/>
                        <a:buNone/>
                      </a:pPr>
                      <a:r>
                        <a:rPr lang="en-US" sz="1200" b="1" dirty="0"/>
                        <a:t>Anomalies in SST Product</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ctr" rtl="0">
                        <a:spcBef>
                          <a:spcPts val="0"/>
                        </a:spcBef>
                        <a:buSzPct val="25000"/>
                        <a:buNone/>
                      </a:pPr>
                      <a:r>
                        <a:rPr lang="en-US" sz="1200" b="1">
                          <a:solidFill>
                            <a:srgbClr val="000000"/>
                          </a:solidFill>
                        </a:rPr>
                        <a:t>In_Work</a:t>
                      </a: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buSzPct val="25000"/>
                        <a:buNone/>
                      </a:pPr>
                      <a:r>
                        <a:rPr lang="en-US" sz="1200" b="1" dirty="0">
                          <a:solidFill>
                            <a:srgbClr val="000000"/>
                          </a:solidFill>
                        </a:rPr>
                        <a:t>DO.06</a:t>
                      </a: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1" dirty="0" smtClean="0">
                          <a:solidFill>
                            <a:srgbClr val="FF0000"/>
                          </a:solidFill>
                        </a:rPr>
                        <a:t>IN PROGRESS</a:t>
                      </a: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r>
            </a:tbl>
          </a:graphicData>
        </a:graphic>
      </p:graphicFrame>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4" name="Left Brace 3"/>
          <p:cNvSpPr/>
          <p:nvPr/>
        </p:nvSpPr>
        <p:spPr>
          <a:xfrm>
            <a:off x="71919" y="5486400"/>
            <a:ext cx="165458" cy="665069"/>
          </a:xfrm>
          <a:prstGeom prst="leftBrace">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1221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Rectangle 19"/>
          <p:cNvSpPr>
            <a:spLocks noChangeArrowheads="1"/>
          </p:cNvSpPr>
          <p:nvPr/>
        </p:nvSpPr>
        <p:spPr bwMode="auto">
          <a:xfrm>
            <a:off x="328773" y="1834781"/>
            <a:ext cx="8650839" cy="3416320"/>
          </a:xfrm>
          <a:prstGeom prst="rect">
            <a:avLst/>
          </a:prstGeom>
          <a:noFill/>
          <a:ln w="9525">
            <a:noFill/>
            <a:miter lim="800000"/>
            <a:headEnd/>
            <a:tailEnd/>
          </a:ln>
        </p:spPr>
        <p:txBody>
          <a:bodyPr wrap="square">
            <a:spAutoFit/>
          </a:bodyPr>
          <a:lstStyle/>
          <a:p>
            <a:pPr algn="ctr"/>
            <a:r>
              <a:rPr lang="en-US" sz="3600" b="1" dirty="0" smtClean="0">
                <a:solidFill>
                  <a:schemeClr val="bg1"/>
                </a:solidFill>
              </a:rPr>
              <a:t>Remaining ADRs Unresolved Since </a:t>
            </a:r>
            <a:r>
              <a:rPr lang="el-GR" sz="3600" b="1" dirty="0" smtClean="0">
                <a:solidFill>
                  <a:schemeClr val="bg1"/>
                </a:solidFill>
              </a:rPr>
              <a:t>β</a:t>
            </a:r>
            <a:r>
              <a:rPr lang="en-US" sz="3600" b="1" dirty="0" smtClean="0">
                <a:solidFill>
                  <a:schemeClr val="bg1"/>
                </a:solidFill>
              </a:rPr>
              <a:t>:</a:t>
            </a:r>
          </a:p>
          <a:p>
            <a:pPr algn="ctr"/>
            <a:r>
              <a:rPr lang="en-US" sz="3600" b="1" dirty="0" smtClean="0">
                <a:solidFill>
                  <a:schemeClr val="bg1"/>
                </a:solidFill>
              </a:rPr>
              <a:t>Large Outliers Still Present</a:t>
            </a:r>
          </a:p>
          <a:p>
            <a:pPr algn="ctr"/>
            <a:r>
              <a:rPr lang="en-US" sz="3600" b="1" dirty="0" smtClean="0">
                <a:solidFill>
                  <a:schemeClr val="bg1"/>
                </a:solidFill>
              </a:rPr>
              <a:t>but Significantly Reduced</a:t>
            </a:r>
          </a:p>
          <a:p>
            <a:pPr algn="ctr"/>
            <a:endParaRPr lang="en-US" sz="3600" b="1" dirty="0">
              <a:solidFill>
                <a:schemeClr val="bg1"/>
              </a:solidFill>
            </a:endParaRPr>
          </a:p>
          <a:p>
            <a:pPr algn="ctr"/>
            <a:r>
              <a:rPr lang="en-US" sz="3600" b="1" dirty="0" smtClean="0">
                <a:solidFill>
                  <a:schemeClr val="bg1"/>
                </a:solidFill>
              </a:rPr>
              <a:t>PRO Team knows the root cause</a:t>
            </a:r>
          </a:p>
          <a:p>
            <a:pPr algn="ctr"/>
            <a:r>
              <a:rPr lang="en-US" sz="3600" b="1" dirty="0" smtClean="0">
                <a:solidFill>
                  <a:schemeClr val="bg1"/>
                </a:solidFill>
              </a:rPr>
              <a:t>&amp; working on fixes</a:t>
            </a:r>
          </a:p>
        </p:txBody>
      </p:sp>
    </p:spTree>
    <p:extLst>
      <p:ext uri="{BB962C8B-B14F-4D97-AF65-F5344CB8AC3E}">
        <p14:creationId xmlns:p14="http://schemas.microsoft.com/office/powerpoint/2010/main" val="342087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lex.ignatov\Documents\AIgnatov\GOES\GOES-R\Beta_PSPVR\Figs_Xinjia_H8\timeseries_G16_regression-CMC_MIN_UTC_all_daily[2].png"/>
          <p:cNvPicPr>
            <a:picLocks noChangeAspect="1" noChangeArrowheads="1"/>
          </p:cNvPicPr>
          <p:nvPr/>
        </p:nvPicPr>
        <p:blipFill>
          <a:blip r:embed="rId2"/>
          <a:srcRect/>
          <a:stretch>
            <a:fillRect/>
          </a:stretch>
        </p:blipFill>
        <p:spPr bwMode="auto">
          <a:xfrm>
            <a:off x="1188720" y="1188720"/>
            <a:ext cx="6743700" cy="3733800"/>
          </a:xfrm>
          <a:prstGeom prst="rect">
            <a:avLst/>
          </a:prstGeom>
          <a:noFill/>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14</a:t>
            </a:fld>
            <a:endParaRPr lang="en-US" sz="1200">
              <a:solidFill>
                <a:schemeClr val="lt1"/>
              </a:solidFill>
              <a:latin typeface="Calibri"/>
              <a:ea typeface="Calibri"/>
              <a:cs typeface="Calibri"/>
              <a:sym typeface="Calibri"/>
            </a:endParaRPr>
          </a:p>
        </p:txBody>
      </p:sp>
      <p:sp>
        <p:nvSpPr>
          <p:cNvPr id="3"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mn-lt"/>
                <a:sym typeface="Arial"/>
              </a:rPr>
              <a:t>(Example from </a:t>
            </a:r>
            <a:r>
              <a:rPr kumimoji="0" lang="el-GR" sz="2400" b="1" i="0" u="none" strike="noStrike" kern="0" cap="none" spc="0" normalizeH="0" baseline="0" noProof="0" dirty="0" smtClean="0">
                <a:ln>
                  <a:noFill/>
                </a:ln>
                <a:solidFill>
                  <a:srgbClr val="FFFF00"/>
                </a:solidFill>
                <a:effectLst/>
                <a:uLnTx/>
                <a:uFillTx/>
                <a:latin typeface="+mn-lt"/>
                <a:sym typeface="Arial"/>
              </a:rPr>
              <a:t>β</a:t>
            </a:r>
            <a:r>
              <a:rPr kumimoji="0" lang="en-US" sz="2400" b="1" i="0" u="none" strike="noStrike" kern="0" cap="none" spc="0" normalizeH="0" baseline="0" noProof="0" dirty="0" smtClean="0">
                <a:ln>
                  <a:noFill/>
                </a:ln>
                <a:solidFill>
                  <a:srgbClr val="FFFF00"/>
                </a:solidFill>
                <a:effectLst/>
                <a:uLnTx/>
                <a:uFillTx/>
                <a:latin typeface="+mn-lt"/>
                <a:sym typeface="Arial"/>
              </a:rPr>
              <a:t>-Review)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min (G16 L2 – CMC L4) SST</a:t>
            </a:r>
            <a:endParaRPr kumimoji="0" lang="en-US" sz="2400" b="1" i="0" u="none" strike="noStrike" kern="0" cap="none" spc="0" normalizeH="0" baseline="0" noProof="0" dirty="0">
              <a:ln>
                <a:noFill/>
              </a:ln>
              <a:solidFill>
                <a:schemeClr val="bg1"/>
              </a:solidFill>
              <a:effectLst/>
              <a:uLnTx/>
              <a:uFillTx/>
              <a:latin typeface="+mn-lt"/>
              <a:sym typeface="Arial"/>
            </a:endParaRPr>
          </a:p>
        </p:txBody>
      </p:sp>
      <p:sp>
        <p:nvSpPr>
          <p:cNvPr id="7" name="TextBox 6"/>
          <p:cNvSpPr txBox="1"/>
          <p:nvPr/>
        </p:nvSpPr>
        <p:spPr>
          <a:xfrm>
            <a:off x="2228851" y="3303892"/>
            <a:ext cx="3695700" cy="523220"/>
          </a:xfrm>
          <a:prstGeom prst="rect">
            <a:avLst/>
          </a:prstGeom>
          <a:noFill/>
          <a:ln w="25400">
            <a:solidFill>
              <a:schemeClr val="bg1"/>
            </a:solidFill>
          </a:ln>
        </p:spPr>
        <p:txBody>
          <a:bodyPr wrap="square" rtlCol="0">
            <a:spAutoFit/>
          </a:bodyPr>
          <a:lstStyle/>
          <a:p>
            <a:r>
              <a:rPr lang="en-US" i="1" dirty="0" smtClean="0">
                <a:solidFill>
                  <a:schemeClr val="tx1"/>
                </a:solidFill>
              </a:rPr>
              <a:t>Image on 2017-02-11T20:51 corresponding to these minima is shown on the next slide</a:t>
            </a:r>
            <a:endParaRPr lang="en-US" i="1" dirty="0">
              <a:solidFill>
                <a:schemeClr val="tx1"/>
              </a:solidFill>
            </a:endParaRPr>
          </a:p>
        </p:txBody>
      </p:sp>
      <p:sp>
        <p:nvSpPr>
          <p:cNvPr id="9" name="TextBox 8"/>
          <p:cNvSpPr txBox="1"/>
          <p:nvPr/>
        </p:nvSpPr>
        <p:spPr>
          <a:xfrm>
            <a:off x="1190625" y="5096037"/>
            <a:ext cx="6677025" cy="523220"/>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t>Some pixels (marked as “very good”) report SST ~100K colder than CMC or </a:t>
            </a:r>
            <a:r>
              <a:rPr lang="en-US" b="1" i="1" dirty="0" smtClean="0"/>
              <a:t>in situ </a:t>
            </a:r>
            <a:r>
              <a:rPr lang="en-US" b="1" dirty="0" smtClean="0"/>
              <a:t>SST. </a:t>
            </a:r>
            <a:r>
              <a:rPr lang="en-US" b="1" dirty="0" smtClean="0">
                <a:solidFill>
                  <a:schemeClr val="tx1"/>
                </a:solidFill>
              </a:rPr>
              <a:t>The source of such anomalies is unknown</a:t>
            </a:r>
          </a:p>
        </p:txBody>
      </p:sp>
      <p:sp>
        <p:nvSpPr>
          <p:cNvPr id="10" name="TextBox 9"/>
          <p:cNvSpPr txBox="1"/>
          <p:nvPr/>
        </p:nvSpPr>
        <p:spPr>
          <a:xfrm>
            <a:off x="1690229" y="882600"/>
            <a:ext cx="5751896" cy="307777"/>
          </a:xfrm>
          <a:prstGeom prst="rect">
            <a:avLst/>
          </a:prstGeom>
          <a:noFill/>
          <a:ln w="0">
            <a:solidFill>
              <a:schemeClr val="bg1"/>
            </a:solidFill>
          </a:ln>
        </p:spPr>
        <p:txBody>
          <a:bodyPr wrap="none" rtlCol="0">
            <a:spAutoFit/>
          </a:bodyPr>
          <a:lstStyle/>
          <a:p>
            <a:r>
              <a:rPr lang="en-US" b="1" dirty="0" smtClean="0">
                <a:solidFill>
                  <a:schemeClr val="bg1"/>
                </a:solidFill>
              </a:rPr>
              <a:t>Only SST pixels with QF = “Very Good”  are monitored in SQUAM</a:t>
            </a:r>
          </a:p>
        </p:txBody>
      </p:sp>
      <p:sp>
        <p:nvSpPr>
          <p:cNvPr id="11" name="Date Placeholder 10"/>
          <p:cNvSpPr>
            <a:spLocks noGrp="1"/>
          </p:cNvSpPr>
          <p:nvPr>
            <p:ph type="dt" idx="10"/>
          </p:nvPr>
        </p:nvSpPr>
        <p:spPr/>
        <p:txBody>
          <a:bodyPr/>
          <a:lstStyle/>
          <a:p>
            <a:r>
              <a:rPr lang="en-US" smtClean="0"/>
              <a:t>3/9/2018</a:t>
            </a:r>
            <a:endParaRPr lang="en-US"/>
          </a:p>
        </p:txBody>
      </p:sp>
      <p:sp>
        <p:nvSpPr>
          <p:cNvPr id="12" name="Footer Placeholder 11"/>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2028543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15</a:t>
            </a:fld>
            <a:endParaRPr lang="en-US" sz="1200">
              <a:solidFill>
                <a:schemeClr val="lt1"/>
              </a:solidFill>
              <a:latin typeface="Calibri"/>
              <a:ea typeface="Calibri"/>
              <a:cs typeface="Calibri"/>
              <a:sym typeface="Calibri"/>
            </a:endParaRPr>
          </a:p>
        </p:txBody>
      </p:sp>
      <p:sp>
        <p:nvSpPr>
          <p:cNvPr id="3" name="Shape 115"/>
          <p:cNvSpPr txBox="1">
            <a:spLocks/>
          </p:cNvSpPr>
          <p:nvPr/>
        </p:nvSpPr>
        <p:spPr>
          <a:xfrm>
            <a:off x="1618975" y="57313"/>
            <a:ext cx="5892600" cy="1143000"/>
          </a:xfrm>
          <a:prstGeom prst="rect">
            <a:avLst/>
          </a:prstGeom>
        </p:spPr>
        <p:txBody>
          <a:bodyPr lIns="91425" tIns="91425" rIns="91425" bIns="91425" anchor="ctr" anchorCtr="0">
            <a:noAutofit/>
          </a:bodyPr>
          <a:lstStyle/>
          <a:p>
            <a:pPr lvl="0" algn="ctr">
              <a:defRPr/>
            </a:pPr>
            <a:r>
              <a:rPr kumimoji="0" lang="en-US" sz="2400" b="1" i="0" u="none" strike="noStrike" kern="0" cap="none" spc="0" normalizeH="0" baseline="0" noProof="0" dirty="0" smtClean="0">
                <a:ln>
                  <a:noFill/>
                </a:ln>
                <a:solidFill>
                  <a:srgbClr val="FFFF00"/>
                </a:solidFill>
                <a:effectLst/>
                <a:uLnTx/>
                <a:uFillTx/>
                <a:latin typeface="+mn-lt"/>
                <a:sym typeface="Arial"/>
              </a:rPr>
              <a:t>(Example from </a:t>
            </a:r>
            <a:r>
              <a:rPr kumimoji="0" lang="el-GR" sz="2400" b="1" i="0" u="none" strike="noStrike" kern="0" cap="none" spc="0" normalizeH="0" baseline="0" noProof="0" dirty="0" smtClean="0">
                <a:ln>
                  <a:noFill/>
                </a:ln>
                <a:solidFill>
                  <a:srgbClr val="FFFF00"/>
                </a:solidFill>
                <a:effectLst/>
                <a:uLnTx/>
                <a:uFillTx/>
                <a:latin typeface="+mn-lt"/>
                <a:sym typeface="Arial"/>
              </a:rPr>
              <a:t>β</a:t>
            </a:r>
            <a:r>
              <a:rPr kumimoji="0" lang="en-US" sz="2400" b="1" i="0" u="none" strike="noStrike" kern="0" cap="none" spc="0" normalizeH="0" baseline="0" noProof="0" dirty="0" smtClean="0">
                <a:ln>
                  <a:noFill/>
                </a:ln>
                <a:solidFill>
                  <a:srgbClr val="FFFF00"/>
                </a:solidFill>
                <a:effectLst/>
                <a:uLnTx/>
                <a:uFillTx/>
                <a:latin typeface="+mn-lt"/>
                <a:sym typeface="Arial"/>
              </a:rPr>
              <a:t>-Review)</a:t>
            </a:r>
          </a:p>
          <a:p>
            <a:pPr lvl="0" algn="ctr">
              <a:defRPr/>
            </a:pPr>
            <a:r>
              <a:rPr lang="en-US" sz="2400" b="1" dirty="0" smtClean="0">
                <a:solidFill>
                  <a:schemeClr val="bg1"/>
                </a:solidFill>
                <a:latin typeface="+mn-lt"/>
              </a:rPr>
              <a:t>Very </a:t>
            </a:r>
            <a:r>
              <a:rPr kumimoji="0" lang="en-US" sz="2400" b="1" i="0" u="none" strike="noStrike" kern="0" cap="none" spc="0" normalizeH="0" baseline="0" noProof="0" dirty="0" smtClean="0">
                <a:ln>
                  <a:noFill/>
                </a:ln>
                <a:solidFill>
                  <a:schemeClr val="bg1"/>
                </a:solidFill>
                <a:effectLst/>
                <a:uLnTx/>
                <a:uFillTx/>
                <a:latin typeface="+mn-lt"/>
                <a:sym typeface="Arial"/>
              </a:rPr>
              <a:t>cold SST </a:t>
            </a:r>
            <a:r>
              <a:rPr kumimoji="0" lang="en-US" sz="2400" b="1" i="0" u="none" strike="noStrike" kern="0" cap="none" spc="0" normalizeH="0" noProof="0" dirty="0" smtClean="0">
                <a:ln>
                  <a:noFill/>
                </a:ln>
                <a:solidFill>
                  <a:schemeClr val="bg1"/>
                </a:solidFill>
                <a:effectLst/>
                <a:uLnTx/>
                <a:uFillTx/>
                <a:latin typeface="+mn-lt"/>
                <a:sym typeface="Arial"/>
              </a:rPr>
              <a:t>marked as “very good”</a:t>
            </a:r>
            <a:endParaRPr kumimoji="0" lang="en-US" sz="2400" b="1" i="0" u="none" strike="noStrike" kern="0" cap="none" spc="0" normalizeH="0" baseline="0" noProof="0" dirty="0">
              <a:ln>
                <a:noFill/>
              </a:ln>
              <a:solidFill>
                <a:schemeClr val="bg1"/>
              </a:solidFill>
              <a:effectLst/>
              <a:uLnTx/>
              <a:uFillTx/>
              <a:latin typeface="+mn-lt"/>
              <a:sym typeface="Arial"/>
            </a:endParaRPr>
          </a:p>
        </p:txBody>
      </p:sp>
      <p:pic>
        <p:nvPicPr>
          <p:cNvPr id="5" name="SST_HC_ACSPO_V2.50b05_G16_ABI_2017-02-11_2051-2106_20170212.064131.png" descr="C:\Users\mkramar\Desktop\Himavari\GOES-R\AWG_Meeting\03\Figures\SST_HC_ACSPO_V2.50b05_G16_ABI_2017-02-11_2051-2106_20170212.064131.png"/>
          <p:cNvPicPr>
            <a:picLocks noChangeAspect="1"/>
          </p:cNvPicPr>
          <p:nvPr/>
        </p:nvPicPr>
        <p:blipFill>
          <a:blip r:embed="rId2" r:link="rId3" cstate="print"/>
          <a:stretch>
            <a:fillRect/>
          </a:stretch>
        </p:blipFill>
        <p:spPr>
          <a:xfrm>
            <a:off x="286318" y="1564115"/>
            <a:ext cx="4293715" cy="4768683"/>
          </a:xfrm>
          <a:prstGeom prst="rect">
            <a:avLst/>
          </a:prstGeom>
        </p:spPr>
      </p:pic>
      <p:cxnSp>
        <p:nvCxnSpPr>
          <p:cNvPr id="7" name="Straight Arrow Connector 6"/>
          <p:cNvCxnSpPr>
            <a:stCxn id="8" idx="1"/>
          </p:cNvCxnSpPr>
          <p:nvPr/>
        </p:nvCxnSpPr>
        <p:spPr>
          <a:xfrm flipH="1">
            <a:off x="2035534" y="2976998"/>
            <a:ext cx="3374666" cy="69650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2715388"/>
            <a:ext cx="3405099" cy="523220"/>
          </a:xfrm>
          <a:prstGeom prst="rect">
            <a:avLst/>
          </a:prstGeom>
          <a:noFill/>
          <a:ln w="25400">
            <a:solidFill>
              <a:schemeClr val="bg1"/>
            </a:solidFill>
          </a:ln>
        </p:spPr>
        <p:txBody>
          <a:bodyPr wrap="none" rtlCol="0">
            <a:spAutoFit/>
          </a:bodyPr>
          <a:lstStyle/>
          <a:p>
            <a:r>
              <a:rPr lang="en-US" b="1" dirty="0" smtClean="0">
                <a:solidFill>
                  <a:schemeClr val="bg1"/>
                </a:solidFill>
              </a:rPr>
              <a:t>SST s with “Very Good” QF may be </a:t>
            </a:r>
          </a:p>
          <a:p>
            <a:r>
              <a:rPr lang="en-US" b="1" dirty="0" smtClean="0">
                <a:solidFill>
                  <a:schemeClr val="bg1"/>
                </a:solidFill>
              </a:rPr>
              <a:t>colder than background SST by 100 K</a:t>
            </a:r>
            <a:endParaRPr lang="en-US" b="1" dirty="0">
              <a:solidFill>
                <a:schemeClr val="bg1"/>
              </a:solidFill>
            </a:endParaRPr>
          </a:p>
        </p:txBody>
      </p:sp>
      <p:sp>
        <p:nvSpPr>
          <p:cNvPr id="11" name="Rectangle 10"/>
          <p:cNvSpPr/>
          <p:nvPr/>
        </p:nvSpPr>
        <p:spPr>
          <a:xfrm>
            <a:off x="963633" y="1196237"/>
            <a:ext cx="2670924" cy="307777"/>
          </a:xfrm>
          <a:prstGeom prst="rect">
            <a:avLst/>
          </a:prstGeom>
          <a:noFill/>
          <a:ln w="0">
            <a:noFill/>
          </a:ln>
        </p:spPr>
        <p:txBody>
          <a:bodyPr wrap="none">
            <a:spAutoFit/>
          </a:bodyPr>
          <a:lstStyle/>
          <a:p>
            <a:r>
              <a:rPr lang="en-US" b="1" dirty="0" smtClean="0">
                <a:solidFill>
                  <a:schemeClr val="bg1"/>
                </a:solidFill>
              </a:rPr>
              <a:t>11 February 2017, 20:51 UTC</a:t>
            </a:r>
            <a:r>
              <a:rPr lang="en-US" b="1" i="1" dirty="0" smtClean="0">
                <a:solidFill>
                  <a:schemeClr val="bg1"/>
                </a:solidFill>
              </a:rPr>
              <a:t> </a:t>
            </a:r>
            <a:endParaRPr lang="en-US" b="1" dirty="0">
              <a:solidFill>
                <a:schemeClr val="bg1"/>
              </a:solidFill>
            </a:endParaRPr>
          </a:p>
        </p:txBody>
      </p:sp>
      <p:sp>
        <p:nvSpPr>
          <p:cNvPr id="9" name="Date Placeholder 8"/>
          <p:cNvSpPr>
            <a:spLocks noGrp="1"/>
          </p:cNvSpPr>
          <p:nvPr>
            <p:ph type="dt" idx="10"/>
          </p:nvPr>
        </p:nvSpPr>
        <p:spPr/>
        <p:txBody>
          <a:bodyPr/>
          <a:lstStyle/>
          <a:p>
            <a:r>
              <a:rPr lang="en-US" smtClean="0"/>
              <a:t>3/9/2018</a:t>
            </a:r>
            <a:endParaRPr lang="en-US"/>
          </a:p>
        </p:txBody>
      </p:sp>
      <p:sp>
        <p:nvSpPr>
          <p:cNvPr id="10" name="Footer Placeholder 9"/>
          <p:cNvSpPr>
            <a:spLocks noGrp="1"/>
          </p:cNvSpPr>
          <p:nvPr>
            <p:ph type="ftr" idx="11"/>
          </p:nvPr>
        </p:nvSpPr>
        <p:spPr/>
        <p:txBody>
          <a:bodyPr/>
          <a:lstStyle/>
          <a:p>
            <a:r>
              <a:rPr lang="en-US" smtClean="0"/>
              <a:t>GOES-R SST Provisional Review</a:t>
            </a:r>
            <a:endParaRPr lang="en-US"/>
          </a:p>
        </p:txBody>
      </p:sp>
      <p:sp>
        <p:nvSpPr>
          <p:cNvPr id="12" name="TextBox 11"/>
          <p:cNvSpPr txBox="1"/>
          <p:nvPr/>
        </p:nvSpPr>
        <p:spPr>
          <a:xfrm>
            <a:off x="4695825" y="5162712"/>
            <a:ext cx="3913920" cy="523220"/>
          </a:xfrm>
          <a:prstGeom prst="rect">
            <a:avLst/>
          </a:prstGeom>
          <a:solidFill>
            <a:srgbClr val="00FFFF"/>
          </a:solidFill>
          <a:ln w="3175">
            <a:solidFill>
              <a:schemeClr val="bg1"/>
            </a:solidFill>
          </a:ln>
        </p:spPr>
        <p:txBody>
          <a:bodyPr wrap="square" rtlCol="0">
            <a:spAutoFit/>
          </a:bodyPr>
          <a:lstStyle/>
          <a:p>
            <a:pPr marL="112713" indent="-112713">
              <a:spcBef>
                <a:spcPts val="600"/>
              </a:spcBef>
              <a:buFont typeface="Arial" pitchFamily="34" charset="0"/>
              <a:buChar char="•"/>
            </a:pPr>
            <a:r>
              <a:rPr lang="en-US" b="1" dirty="0" smtClean="0">
                <a:solidFill>
                  <a:schemeClr val="tx1"/>
                </a:solidFill>
              </a:rPr>
              <a:t>The source of such anomalies is unknown. Ticket submitted </a:t>
            </a:r>
            <a:endParaRPr lang="en-US" b="1" dirty="0">
              <a:solidFill>
                <a:schemeClr val="tx1"/>
              </a:solidFill>
            </a:endParaRPr>
          </a:p>
        </p:txBody>
      </p:sp>
    </p:spTree>
    <p:extLst>
      <p:ext uri="{BB962C8B-B14F-4D97-AF65-F5344CB8AC3E}">
        <p14:creationId xmlns:p14="http://schemas.microsoft.com/office/powerpoint/2010/main" val="1806013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16</a:t>
            </a:fld>
            <a:endParaRPr lang="en-US" sz="1200">
              <a:solidFill>
                <a:schemeClr val="lt1"/>
              </a:solidFill>
              <a:latin typeface="Calibri"/>
              <a:ea typeface="Calibri"/>
              <a:cs typeface="Calibri"/>
              <a:sym typeface="Calibri"/>
            </a:endParaRPr>
          </a:p>
        </p:txBody>
      </p:sp>
      <p:sp>
        <p:nvSpPr>
          <p:cNvPr id="3"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Up-to-Date Time Series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Min (G16 L2 – CMC L4) SST</a:t>
            </a:r>
            <a:endParaRPr kumimoji="0" lang="en-US" sz="2400" b="1" i="0" u="none" strike="noStrike" kern="0" cap="none" spc="0" normalizeH="0" baseline="0" noProof="0" dirty="0">
              <a:ln>
                <a:noFill/>
              </a:ln>
              <a:solidFill>
                <a:schemeClr val="bg1"/>
              </a:solidFill>
              <a:effectLst/>
              <a:uLnTx/>
              <a:uFillTx/>
              <a:latin typeface="+mn-lt"/>
              <a:sym typeface="Arial"/>
            </a:endParaRPr>
          </a:p>
        </p:txBody>
      </p:sp>
      <p:sp>
        <p:nvSpPr>
          <p:cNvPr id="9" name="TextBox 8"/>
          <p:cNvSpPr txBox="1"/>
          <p:nvPr/>
        </p:nvSpPr>
        <p:spPr>
          <a:xfrm>
            <a:off x="1221447" y="5383711"/>
            <a:ext cx="6677025" cy="892552"/>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t>The problem was first reported in Mar 2017 under ADR269</a:t>
            </a:r>
          </a:p>
          <a:p>
            <a:pPr marL="230188" indent="-230188">
              <a:spcBef>
                <a:spcPts val="600"/>
              </a:spcBef>
              <a:buFont typeface="Arial" pitchFamily="34" charset="0"/>
              <a:buChar char="•"/>
            </a:pPr>
            <a:r>
              <a:rPr lang="en-US" b="1" dirty="0" smtClean="0"/>
              <a:t>“Black-outs” occurred almost every </a:t>
            </a:r>
            <a:r>
              <a:rPr lang="en-US" b="1" dirty="0"/>
              <a:t>single </a:t>
            </a:r>
            <a:r>
              <a:rPr lang="en-US" b="1" dirty="0" smtClean="0"/>
              <a:t>day up </a:t>
            </a:r>
            <a:r>
              <a:rPr lang="en-US" b="1" dirty="0"/>
              <a:t>until Sep </a:t>
            </a:r>
            <a:r>
              <a:rPr lang="en-US" b="1" dirty="0" smtClean="0"/>
              <a:t>2017</a:t>
            </a:r>
            <a:endParaRPr lang="en-US" b="1" dirty="0" smtClean="0">
              <a:solidFill>
                <a:schemeClr val="tx1"/>
              </a:solidFill>
            </a:endParaRPr>
          </a:p>
          <a:p>
            <a:pPr marL="230188" indent="-230188">
              <a:spcBef>
                <a:spcPts val="600"/>
              </a:spcBef>
              <a:buFont typeface="Arial" pitchFamily="34" charset="0"/>
              <a:buChar char="•"/>
            </a:pPr>
            <a:r>
              <a:rPr lang="en-US" b="1" dirty="0" smtClean="0">
                <a:solidFill>
                  <a:schemeClr val="tx1"/>
                </a:solidFill>
              </a:rPr>
              <a:t>The outages have reduced in Sep 2017, but still occur occasionally</a:t>
            </a:r>
            <a:endParaRPr lang="en-US" b="1" dirty="0">
              <a:solidFill>
                <a:schemeClr val="tx1"/>
              </a:solidFill>
            </a:endParaRPr>
          </a:p>
        </p:txBody>
      </p:sp>
      <p:sp>
        <p:nvSpPr>
          <p:cNvPr id="10" name="TextBox 9"/>
          <p:cNvSpPr txBox="1"/>
          <p:nvPr/>
        </p:nvSpPr>
        <p:spPr>
          <a:xfrm>
            <a:off x="1690229" y="995614"/>
            <a:ext cx="5751896" cy="307777"/>
          </a:xfrm>
          <a:prstGeom prst="rect">
            <a:avLst/>
          </a:prstGeom>
          <a:noFill/>
          <a:ln w="0">
            <a:solidFill>
              <a:schemeClr val="bg1"/>
            </a:solidFill>
          </a:ln>
        </p:spPr>
        <p:txBody>
          <a:bodyPr wrap="none" rtlCol="0">
            <a:spAutoFit/>
          </a:bodyPr>
          <a:lstStyle/>
          <a:p>
            <a:r>
              <a:rPr lang="en-US" b="1" dirty="0" smtClean="0">
                <a:solidFill>
                  <a:schemeClr val="bg1"/>
                </a:solidFill>
              </a:rPr>
              <a:t>Only SST pixels with QF = “Very Good”  are monitored in SQUAM</a:t>
            </a:r>
          </a:p>
        </p:txBody>
      </p:sp>
      <p:sp>
        <p:nvSpPr>
          <p:cNvPr id="11" name="Date Placeholder 10"/>
          <p:cNvSpPr>
            <a:spLocks noGrp="1"/>
          </p:cNvSpPr>
          <p:nvPr>
            <p:ph type="dt" idx="10"/>
          </p:nvPr>
        </p:nvSpPr>
        <p:spPr/>
        <p:txBody>
          <a:bodyPr/>
          <a:lstStyle/>
          <a:p>
            <a:r>
              <a:rPr lang="en-US" smtClean="0"/>
              <a:t>3/9/2018</a:t>
            </a:r>
            <a:endParaRPr lang="en-US"/>
          </a:p>
        </p:txBody>
      </p:sp>
      <p:sp>
        <p:nvSpPr>
          <p:cNvPr id="12" name="Footer Placeholder 11"/>
          <p:cNvSpPr>
            <a:spLocks noGrp="1"/>
          </p:cNvSpPr>
          <p:nvPr>
            <p:ph type="ftr" idx="11"/>
          </p:nvPr>
        </p:nvSpPr>
        <p:spPr/>
        <p:txBody>
          <a:bodyPr/>
          <a:lstStyle/>
          <a:p>
            <a:r>
              <a:rPr lang="en-US" smtClean="0"/>
              <a:t>GOES-R SST Provisional Review</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314238"/>
            <a:ext cx="6667500" cy="3962400"/>
          </a:xfrm>
          <a:prstGeom prst="rect">
            <a:avLst/>
          </a:prstGeom>
          <a:solidFill>
            <a:schemeClr val="lt1"/>
          </a:solidFill>
        </p:spPr>
      </p:pic>
    </p:spTree>
    <p:extLst>
      <p:ext uri="{BB962C8B-B14F-4D97-AF65-F5344CB8AC3E}">
        <p14:creationId xmlns:p14="http://schemas.microsoft.com/office/powerpoint/2010/main" val="246448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17465" y="1059433"/>
            <a:ext cx="4194048" cy="4587240"/>
          </a:xfrm>
          <a:prstGeom prst="rect">
            <a:avLst/>
          </a:prstGeom>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4498848" y="1064704"/>
            <a:ext cx="4194048" cy="4587240"/>
          </a:xfrm>
          <a:prstGeom prst="rect">
            <a:avLst/>
          </a:prstGeom>
        </p:spPr>
      </p:pic>
      <p:sp>
        <p:nvSpPr>
          <p:cNvPr id="5" name="Slide Number Placeholder 4"/>
          <p:cNvSpPr>
            <a:spLocks noGrp="1"/>
          </p:cNvSpPr>
          <p:nvPr>
            <p:ph type="sldNum" sz="quarter" idx="12"/>
          </p:nvPr>
        </p:nvSpPr>
        <p:spPr/>
        <p:txBody>
          <a:bodyPr/>
          <a:lstStyle/>
          <a:p>
            <a:pPr>
              <a:defRPr/>
            </a:pPr>
            <a:fld id="{1E680844-3596-47F4-B6E0-09C89DE19E5F}" type="slidenum">
              <a:rPr lang="en-US" smtClean="0"/>
              <a:pPr>
                <a:defRPr/>
              </a:pPr>
              <a:t>17</a:t>
            </a:fld>
            <a:endParaRPr lang="en-US" dirty="0"/>
          </a:p>
        </p:txBody>
      </p:sp>
      <p:sp>
        <p:nvSpPr>
          <p:cNvPr id="21" name="TextBox 20"/>
          <p:cNvSpPr txBox="1"/>
          <p:nvPr/>
        </p:nvSpPr>
        <p:spPr>
          <a:xfrm>
            <a:off x="457200" y="5711310"/>
            <a:ext cx="8229599" cy="584775"/>
          </a:xfrm>
          <a:prstGeom prst="rect">
            <a:avLst/>
          </a:prstGeom>
          <a:noFill/>
          <a:ln w="25400">
            <a:noFill/>
          </a:ln>
        </p:spPr>
        <p:txBody>
          <a:bodyPr wrap="square" rtlCol="0">
            <a:spAutoFit/>
          </a:bodyPr>
          <a:lstStyle/>
          <a:p>
            <a:r>
              <a:rPr lang="en-US" sz="1600" b="1" dirty="0" smtClean="0">
                <a:solidFill>
                  <a:srgbClr val="FFFF00"/>
                </a:solidFill>
              </a:rPr>
              <a:t>Latest ADR269 anomaly. Composite SST is shown but anomaly is also present in instantaneous DO.05 SST. Also </a:t>
            </a:r>
            <a:r>
              <a:rPr lang="en-US" sz="1600" b="1" dirty="0" err="1" smtClean="0">
                <a:solidFill>
                  <a:srgbClr val="FFFF00"/>
                </a:solidFill>
              </a:rPr>
              <a:t>time_bounds</a:t>
            </a:r>
            <a:r>
              <a:rPr lang="en-US" sz="1600" b="1" dirty="0" smtClean="0">
                <a:solidFill>
                  <a:srgbClr val="FFFF00"/>
                </a:solidFill>
              </a:rPr>
              <a:t>=9.969209968386869E36 (ADR 509).</a:t>
            </a:r>
          </a:p>
        </p:txBody>
      </p:sp>
      <p:cxnSp>
        <p:nvCxnSpPr>
          <p:cNvPr id="26" name="Straight Arrow Connector 25"/>
          <p:cNvCxnSpPr>
            <a:stCxn id="21" idx="0"/>
          </p:cNvCxnSpPr>
          <p:nvPr/>
        </p:nvCxnSpPr>
        <p:spPr>
          <a:xfrm flipV="1">
            <a:off x="4572000" y="3272910"/>
            <a:ext cx="990600" cy="2438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Date Placeholder 6"/>
          <p:cNvSpPr>
            <a:spLocks noGrp="1"/>
          </p:cNvSpPr>
          <p:nvPr>
            <p:ph type="dt" sz="half" idx="10"/>
          </p:nvPr>
        </p:nvSpPr>
        <p:spPr>
          <a:xfrm>
            <a:off x="457200" y="6356350"/>
            <a:ext cx="2133600" cy="365125"/>
          </a:xfrm>
        </p:spPr>
        <p:txBody>
          <a:bodyPr/>
          <a:lstStyle/>
          <a:p>
            <a:r>
              <a:rPr lang="en-US" smtClean="0"/>
              <a:t>3/9/2018</a:t>
            </a:r>
            <a:endParaRPr lang="en-US" dirty="0"/>
          </a:p>
        </p:txBody>
      </p:sp>
      <p:sp>
        <p:nvSpPr>
          <p:cNvPr id="33" name="Footer Placeholder 26"/>
          <p:cNvSpPr>
            <a:spLocks noGrp="1"/>
          </p:cNvSpPr>
          <p:nvPr>
            <p:ph type="ftr" sz="quarter" idx="11"/>
          </p:nvPr>
        </p:nvSpPr>
        <p:spPr>
          <a:xfrm>
            <a:off x="3124200" y="6356350"/>
            <a:ext cx="2895600" cy="365125"/>
          </a:xfrm>
          <a:noFill/>
        </p:spPr>
        <p:txBody>
          <a:bodyPr/>
          <a:lstStyle/>
          <a:p>
            <a:r>
              <a:rPr lang="en-US" smtClean="0"/>
              <a:t>GOES-R SST Provisional Review</a:t>
            </a:r>
            <a:endParaRPr lang="en-US" dirty="0" smtClean="0"/>
          </a:p>
        </p:txBody>
      </p:sp>
      <p:sp>
        <p:nvSpPr>
          <p:cNvPr id="14" name="TextBox 13"/>
          <p:cNvSpPr txBox="1"/>
          <p:nvPr/>
        </p:nvSpPr>
        <p:spPr>
          <a:xfrm>
            <a:off x="1325366" y="750867"/>
            <a:ext cx="7361434" cy="307777"/>
          </a:xfrm>
          <a:prstGeom prst="rect">
            <a:avLst/>
          </a:prstGeom>
          <a:noFill/>
        </p:spPr>
        <p:txBody>
          <a:bodyPr wrap="square" rtlCol="0">
            <a:spAutoFit/>
          </a:bodyPr>
          <a:lstStyle/>
          <a:p>
            <a:pPr algn="ctr"/>
            <a:r>
              <a:rPr lang="en-US" b="1" dirty="0" smtClean="0">
                <a:solidFill>
                  <a:schemeClr val="bg1"/>
                </a:solidFill>
              </a:rPr>
              <a:t>OR_ABI-L2-SSTF-M3_G16_s20180541700396_e20180541756160_c20180541800261.nc</a:t>
            </a:r>
          </a:p>
        </p:txBody>
      </p:sp>
      <p:sp>
        <p:nvSpPr>
          <p:cNvPr id="15" name="Shape 115"/>
          <p:cNvSpPr txBox="1">
            <a:spLocks/>
          </p:cNvSpPr>
          <p:nvPr/>
        </p:nvSpPr>
        <p:spPr>
          <a:xfrm>
            <a:off x="1618975" y="57313"/>
            <a:ext cx="5892600" cy="687494"/>
          </a:xfrm>
          <a:prstGeom prst="rect">
            <a:avLst/>
          </a:prstGeom>
        </p:spPr>
        <p:txBody>
          <a:bodyPr lIns="91425" tIns="91425" rIns="91425" bIns="91425" anchor="ctr" anchorCtr="0">
            <a:noAutofit/>
          </a:bodyPr>
          <a:lstStyle/>
          <a:p>
            <a:pPr lvl="0" algn="ctr">
              <a:defRPr/>
            </a:pPr>
            <a:r>
              <a:rPr lang="en-US" sz="2400" b="1" noProof="0" dirty="0" smtClean="0">
                <a:solidFill>
                  <a:schemeClr val="bg1"/>
                </a:solidFill>
                <a:latin typeface="+mn-lt"/>
              </a:rPr>
              <a:t>Most r</a:t>
            </a:r>
            <a:r>
              <a:rPr kumimoji="0" lang="en-US" sz="2400" b="1" i="0" u="none" strike="noStrike" kern="0" cap="none" spc="0" normalizeH="0" baseline="0" noProof="0" dirty="0" smtClean="0">
                <a:ln>
                  <a:noFill/>
                </a:ln>
                <a:solidFill>
                  <a:schemeClr val="bg1"/>
                </a:solidFill>
                <a:effectLst/>
                <a:uLnTx/>
                <a:uFillTx/>
                <a:latin typeface="+mn-lt"/>
                <a:sym typeface="Arial"/>
              </a:rPr>
              <a:t>ecent</a:t>
            </a:r>
            <a:r>
              <a:rPr kumimoji="0" lang="en-US" sz="2400" b="1" i="0" u="none" strike="noStrike" kern="0" cap="none" spc="0" normalizeH="0" noProof="0" dirty="0" smtClean="0">
                <a:ln>
                  <a:noFill/>
                </a:ln>
                <a:solidFill>
                  <a:schemeClr val="bg1"/>
                </a:solidFill>
                <a:effectLst/>
                <a:uLnTx/>
                <a:uFillTx/>
                <a:latin typeface="+mn-lt"/>
                <a:sym typeface="Arial"/>
              </a:rPr>
              <a:t> occurrence</a:t>
            </a:r>
          </a:p>
          <a:p>
            <a:pPr lvl="0" algn="ctr">
              <a:defRPr/>
            </a:pPr>
            <a:r>
              <a:rPr kumimoji="0" lang="en-US" sz="2400" b="1" i="0" u="none" strike="noStrike" kern="0" cap="none" spc="0" normalizeH="0" noProof="0" dirty="0" smtClean="0">
                <a:ln>
                  <a:noFill/>
                </a:ln>
                <a:solidFill>
                  <a:schemeClr val="bg1"/>
                </a:solidFill>
                <a:effectLst/>
                <a:uLnTx/>
                <a:uFillTx/>
                <a:latin typeface="+mn-lt"/>
                <a:sym typeface="Arial"/>
              </a:rPr>
              <a:t>on 23 Feb 2018</a:t>
            </a:r>
            <a:endParaRPr kumimoji="0" lang="en-US" sz="2400" b="1" i="0" u="none" strike="noStrike" kern="0" cap="none" spc="0" normalizeH="0" baseline="0" noProof="0" dirty="0">
              <a:ln>
                <a:noFill/>
              </a:ln>
              <a:solidFill>
                <a:schemeClr val="bg1"/>
              </a:solidFill>
              <a:effectLst/>
              <a:uLnTx/>
              <a:uFillTx/>
              <a:latin typeface="+mn-lt"/>
              <a:sym typeface="Arial"/>
            </a:endParaRPr>
          </a:p>
        </p:txBody>
      </p:sp>
    </p:spTree>
    <p:extLst>
      <p:ext uri="{BB962C8B-B14F-4D97-AF65-F5344CB8AC3E}">
        <p14:creationId xmlns:p14="http://schemas.microsoft.com/office/powerpoint/2010/main" val="1909142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18</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3/9/2018</a:t>
            </a:r>
            <a:endParaRPr lang="en-US"/>
          </a:p>
        </p:txBody>
      </p:sp>
      <p:sp>
        <p:nvSpPr>
          <p:cNvPr id="6" name="Footer Placeholder 5"/>
          <p:cNvSpPr>
            <a:spLocks noGrp="1"/>
          </p:cNvSpPr>
          <p:nvPr>
            <p:ph type="ftr" idx="11"/>
          </p:nvPr>
        </p:nvSpPr>
        <p:spPr/>
        <p:txBody>
          <a:bodyPr/>
          <a:lstStyle/>
          <a:p>
            <a:r>
              <a:rPr lang="en-US" smtClean="0"/>
              <a:t>GOES-R SST Provisional Review</a:t>
            </a:r>
            <a:endParaRPr lang="en-US"/>
          </a:p>
        </p:txBody>
      </p:sp>
      <p:sp>
        <p:nvSpPr>
          <p:cNvPr id="9" name="Rectangle 19"/>
          <p:cNvSpPr>
            <a:spLocks noChangeArrowheads="1"/>
          </p:cNvSpPr>
          <p:nvPr/>
        </p:nvSpPr>
        <p:spPr bwMode="auto">
          <a:xfrm>
            <a:off x="554804" y="2512874"/>
            <a:ext cx="8352890"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Provisional </a:t>
            </a:r>
          </a:p>
          <a:p>
            <a:pPr algn="ctr"/>
            <a:r>
              <a:rPr lang="en-US" sz="3600" b="1" dirty="0" smtClean="0">
                <a:solidFill>
                  <a:schemeClr val="bg1"/>
                </a:solidFill>
              </a:rPr>
              <a:t>Maturity Assessment</a:t>
            </a:r>
          </a:p>
        </p:txBody>
      </p:sp>
    </p:spTree>
    <p:extLst>
      <p:ext uri="{BB962C8B-B14F-4D97-AF65-F5344CB8AC3E}">
        <p14:creationId xmlns:p14="http://schemas.microsoft.com/office/powerpoint/2010/main" val="818485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19</a:t>
            </a:fld>
            <a:endParaRPr lang="en-US" sz="1200">
              <a:solidFill>
                <a:schemeClr val="lt1"/>
              </a:solidFill>
              <a:latin typeface="Calibri"/>
              <a:ea typeface="Calibri"/>
              <a:cs typeface="Calibri"/>
              <a:sym typeface="Calibri"/>
            </a:endParaRPr>
          </a:p>
        </p:txBody>
      </p:sp>
      <p:sp>
        <p:nvSpPr>
          <p:cNvPr id="3" name="Shape 510"/>
          <p:cNvSpPr txBox="1">
            <a:spLocks/>
          </p:cNvSpPr>
          <p:nvPr/>
        </p:nvSpPr>
        <p:spPr>
          <a:xfrm>
            <a:off x="457200" y="51240"/>
            <a:ext cx="8229600" cy="1143001"/>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Definition</a:t>
            </a:r>
            <a:r>
              <a:rPr kumimoji="0" lang="en-US" sz="3200" b="1" i="0" u="none" strike="noStrike" kern="0" cap="none" spc="0" normalizeH="0" noProof="0" dirty="0" smtClean="0">
                <a:ln>
                  <a:noFill/>
                </a:ln>
                <a:solidFill>
                  <a:schemeClr val="lt1"/>
                </a:solidFill>
                <a:effectLst/>
                <a:uLnTx/>
                <a:uFillTx/>
                <a:latin typeface="Calibri" panose="020F0502020204030204" pitchFamily="34" charset="0"/>
                <a:ea typeface="Calibri"/>
                <a:cs typeface="Calibri"/>
                <a:sym typeface="Calibri"/>
              </a:rPr>
              <a:t> of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Provisional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From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 RIMP</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4" name="Shape 511"/>
          <p:cNvSpPr txBox="1">
            <a:spLocks/>
          </p:cNvSpPr>
          <p:nvPr/>
        </p:nvSpPr>
        <p:spPr>
          <a:xfrm>
            <a:off x="914399" y="1238539"/>
            <a:ext cx="7905751" cy="5117812"/>
          </a:xfrm>
          <a:prstGeom prst="rect">
            <a:avLst/>
          </a:prstGeom>
          <a:noFill/>
          <a:ln>
            <a:noFill/>
          </a:ln>
        </p:spPr>
        <p:txBody>
          <a:bodyPr lIns="91425" tIns="45700" rIns="91425" bIns="45700" anchor="t" anchorCtr="0">
            <a:noAutofit/>
          </a:bodyPr>
          <a:lstStyle/>
          <a:p>
            <a:pPr marL="285750" indent="-285750">
              <a:spcBef>
                <a:spcPts val="1200"/>
              </a:spcBef>
              <a:buSzPct val="100000"/>
              <a:buFont typeface="Arial" pitchFamily="34" charset="0"/>
              <a:buChar char="•"/>
              <a:defRPr/>
            </a:pPr>
            <a:r>
              <a:rPr lang="en-US" sz="1600" b="1" dirty="0" smtClean="0">
                <a:solidFill>
                  <a:srgbClr val="FFFF00"/>
                </a:solidFill>
              </a:rPr>
              <a:t>Activities</a:t>
            </a:r>
          </a:p>
          <a:p>
            <a:pPr marL="571500" lvl="8" indent="-228600">
              <a:spcBef>
                <a:spcPts val="600"/>
              </a:spcBef>
              <a:buClr>
                <a:schemeClr val="bg1"/>
              </a:buClr>
              <a:buSzPct val="100000"/>
              <a:buFontTx/>
              <a:buChar char="-"/>
              <a:defRPr/>
            </a:pPr>
            <a:r>
              <a:rPr lang="en-US" sz="1600" dirty="0" smtClean="0">
                <a:solidFill>
                  <a:schemeClr val="bg1"/>
                </a:solidFill>
                <a:latin typeface="+mn-lt"/>
              </a:rPr>
              <a:t>VAL and QA ongoing. General research community encouraged to participate</a:t>
            </a:r>
          </a:p>
          <a:p>
            <a:pPr marL="571500" lvl="8" indent="-228600">
              <a:spcBef>
                <a:spcPts val="600"/>
              </a:spcBef>
              <a:buClr>
                <a:schemeClr val="bg1"/>
              </a:buClr>
              <a:buSzPct val="100000"/>
              <a:buFontTx/>
              <a:buChar char="-"/>
              <a:defRPr/>
            </a:pPr>
            <a:r>
              <a:rPr lang="en-US" sz="1600" dirty="0" smtClean="0">
                <a:solidFill>
                  <a:schemeClr val="bg1"/>
                </a:solidFill>
                <a:latin typeface="+mn-lt"/>
              </a:rPr>
              <a:t>Severe algorithm anomalies identified &amp; under analyses. Solution to anomalies are in development/testing</a:t>
            </a:r>
          </a:p>
          <a:p>
            <a:pPr marL="571500" lvl="8" indent="-228600">
              <a:spcBef>
                <a:spcPts val="600"/>
              </a:spcBef>
              <a:buClr>
                <a:schemeClr val="bg1"/>
              </a:buClr>
              <a:buSzPct val="100000"/>
              <a:buFontTx/>
              <a:buChar char="-"/>
              <a:defRPr/>
            </a:pPr>
            <a:r>
              <a:rPr lang="en-US" sz="1600" dirty="0" smtClean="0">
                <a:solidFill>
                  <a:schemeClr val="bg1"/>
                </a:solidFill>
                <a:latin typeface="+mn-lt"/>
              </a:rPr>
              <a:t>Incremental product improvements may still be occurring</a:t>
            </a:r>
          </a:p>
          <a:p>
            <a:pPr marL="571500" lvl="8" indent="-228600">
              <a:spcBef>
                <a:spcPts val="600"/>
              </a:spcBef>
              <a:buClr>
                <a:schemeClr val="bg1"/>
              </a:buClr>
              <a:buSzPct val="100000"/>
              <a:buFontTx/>
              <a:buChar char="-"/>
              <a:defRPr/>
            </a:pPr>
            <a:r>
              <a:rPr lang="en-US" sz="1600" dirty="0" smtClean="0">
                <a:solidFill>
                  <a:schemeClr val="bg1"/>
                </a:solidFill>
                <a:latin typeface="+mn-lt"/>
              </a:rPr>
              <a:t>Users engaged in the customer forums. Users’ feedback is assessed</a:t>
            </a:r>
          </a:p>
          <a:p>
            <a:pPr marL="571500" lvl="8" indent="-228600">
              <a:spcBef>
                <a:spcPts val="600"/>
              </a:spcBef>
              <a:buSzPct val="100000"/>
              <a:buFontTx/>
              <a:buChar char="-"/>
              <a:defRPr/>
            </a:pPr>
            <a:endParaRPr lang="en-US" sz="800" dirty="0" smtClean="0">
              <a:solidFill>
                <a:schemeClr val="bg1"/>
              </a:solidFill>
              <a:latin typeface="+mn-lt"/>
            </a:endParaRPr>
          </a:p>
          <a:p>
            <a:pPr marL="285750" indent="-285750">
              <a:spcBef>
                <a:spcPts val="1200"/>
              </a:spcBef>
              <a:buSzPct val="100000"/>
              <a:buFont typeface="Arial" pitchFamily="34" charset="0"/>
              <a:buChar char="•"/>
              <a:defRPr/>
            </a:pPr>
            <a:r>
              <a:rPr lang="en-US" sz="1600" b="1" dirty="0" smtClean="0">
                <a:solidFill>
                  <a:srgbClr val="FFFF00"/>
                </a:solidFill>
              </a:rPr>
              <a:t>End State</a:t>
            </a:r>
            <a:r>
              <a:rPr lang="en-US" sz="1600" dirty="0" smtClean="0">
                <a:solidFill>
                  <a:srgbClr val="FFFF00"/>
                </a:solidFill>
              </a:rPr>
              <a:t> </a:t>
            </a:r>
          </a:p>
          <a:p>
            <a:pPr marL="576263" lvl="1" indent="-347663">
              <a:spcBef>
                <a:spcPts val="600"/>
              </a:spcBef>
              <a:buClr>
                <a:schemeClr val="bg1"/>
              </a:buClr>
              <a:buFont typeface="Wingdings" pitchFamily="-84" charset="2"/>
              <a:buChar char="ü"/>
            </a:pPr>
            <a:r>
              <a:rPr lang="en-US" sz="1600" dirty="0" smtClean="0">
                <a:solidFill>
                  <a:schemeClr val="bg1"/>
                </a:solidFill>
                <a:latin typeface="+mn-lt"/>
              </a:rPr>
              <a:t>Product performance demonstrated through analysis of a large, but still (seasonally, regionally, etc.) limited, number of independent measurements</a:t>
            </a:r>
          </a:p>
          <a:p>
            <a:pPr marL="576263" lvl="1" indent="-347663">
              <a:spcBef>
                <a:spcPts val="600"/>
              </a:spcBef>
              <a:buClr>
                <a:schemeClr val="bg1"/>
              </a:buClr>
              <a:buFont typeface="Wingdings" pitchFamily="-84" charset="2"/>
              <a:buChar char="ü"/>
            </a:pPr>
            <a:r>
              <a:rPr lang="en-US" sz="1600" dirty="0" smtClean="0">
                <a:solidFill>
                  <a:schemeClr val="bg1"/>
                </a:solidFill>
                <a:latin typeface="+mn-lt"/>
              </a:rPr>
              <a:t>Analyses are sufficient for limited qualitative determination of product fitness-for-purpose</a:t>
            </a:r>
          </a:p>
          <a:p>
            <a:pPr marL="576263" lvl="1" indent="-347663">
              <a:spcBef>
                <a:spcPts val="600"/>
              </a:spcBef>
              <a:buClr>
                <a:schemeClr val="bg1"/>
              </a:buClr>
              <a:buFont typeface="Wingdings" pitchFamily="-84" charset="2"/>
              <a:buChar char="ü"/>
            </a:pPr>
            <a:r>
              <a:rPr lang="en-US" sz="1600" dirty="0" smtClean="0">
                <a:solidFill>
                  <a:schemeClr val="bg1"/>
                </a:solidFill>
                <a:latin typeface="+mn-lt"/>
              </a:rPr>
              <a:t>Documentation of product performance exists &amp; includes remediation strategies for all anomalies &amp; weaknesses</a:t>
            </a:r>
            <a:endParaRPr lang="en-US" sz="1600" dirty="0">
              <a:solidFill>
                <a:schemeClr val="bg1"/>
              </a:solidFill>
              <a:latin typeface="+mn-lt"/>
            </a:endParaRPr>
          </a:p>
          <a:p>
            <a:pPr marL="576263" lvl="1" indent="-347663">
              <a:spcBef>
                <a:spcPts val="600"/>
              </a:spcBef>
              <a:buClr>
                <a:schemeClr val="bg1"/>
              </a:buClr>
              <a:buFont typeface="Wingdings" pitchFamily="-84" charset="2"/>
              <a:buChar char="ü"/>
            </a:pPr>
            <a:r>
              <a:rPr lang="en-US" sz="1600" dirty="0" smtClean="0">
                <a:solidFill>
                  <a:schemeClr val="bg1"/>
                </a:solidFill>
                <a:latin typeface="+mn-lt"/>
              </a:rPr>
              <a:t>Analyses are sufficient to communicate product performance to users relative to expectations</a:t>
            </a:r>
          </a:p>
          <a:p>
            <a:pPr marL="576263" lvl="1" indent="-347663">
              <a:spcBef>
                <a:spcPts val="600"/>
              </a:spcBef>
              <a:buClr>
                <a:schemeClr val="bg1"/>
              </a:buClr>
              <a:buFont typeface="Wingdings" pitchFamily="-84" charset="2"/>
              <a:buChar char="ü"/>
            </a:pPr>
            <a:r>
              <a:rPr lang="en-US" sz="1600" baseline="0" dirty="0" smtClean="0">
                <a:solidFill>
                  <a:schemeClr val="bg1"/>
                </a:solidFill>
                <a:latin typeface="+mn-lt"/>
              </a:rPr>
              <a:t>Product is ready for test operational use / </a:t>
            </a:r>
            <a:r>
              <a:rPr kumimoji="0" lang="en-US" sz="1600" b="0" i="0" u="none" strike="noStrike" kern="0" cap="none" spc="0" normalizeH="0" noProof="0" dirty="0" smtClean="0">
                <a:ln>
                  <a:noFill/>
                </a:ln>
                <a:solidFill>
                  <a:schemeClr val="bg1"/>
                </a:solidFill>
                <a:effectLst/>
                <a:uLnTx/>
                <a:uFillTx/>
                <a:latin typeface="+mn-lt"/>
                <a:sym typeface="Arial"/>
              </a:rPr>
              <a:t>comprehensive Cal/Val / optimization</a:t>
            </a:r>
            <a:endParaRPr kumimoji="0" lang="en-US" b="0" i="0" u="none" strike="noStrike" kern="0" cap="none" spc="0" normalizeH="0" baseline="0" noProof="0" dirty="0" smtClean="0">
              <a:ln>
                <a:noFill/>
              </a:ln>
              <a:solidFill>
                <a:schemeClr val="bg1"/>
              </a:solidFill>
              <a:effectLst/>
              <a:uLnTx/>
              <a:uFillTx/>
              <a:latin typeface="+mn-lt"/>
              <a:sym typeface="Arial"/>
            </a:endParaRPr>
          </a:p>
        </p:txBody>
      </p:sp>
      <p:sp>
        <p:nvSpPr>
          <p:cNvPr id="5" name="Date Placeholder 4"/>
          <p:cNvSpPr>
            <a:spLocks noGrp="1"/>
          </p:cNvSpPr>
          <p:nvPr>
            <p:ph type="dt" idx="10"/>
          </p:nvPr>
        </p:nvSpPr>
        <p:spPr/>
        <p:txBody>
          <a:bodyPr/>
          <a:lstStyle/>
          <a:p>
            <a:r>
              <a:rPr lang="en-US" smtClean="0"/>
              <a:t>3/9/2018</a:t>
            </a:r>
            <a:endParaRPr lang="en-US"/>
          </a:p>
        </p:txBody>
      </p:sp>
      <p:sp>
        <p:nvSpPr>
          <p:cNvPr id="6" name="Footer Placeholder 5"/>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68870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41514"/>
            <a:ext cx="8229600" cy="114300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US" sz="3200" b="1" i="0" u="none" strike="noStrike" cap="none" dirty="0">
                <a:solidFill>
                  <a:schemeClr val="bg1"/>
                </a:solidFill>
                <a:sym typeface="Calibri"/>
              </a:rPr>
              <a:t>Agenda</a:t>
            </a:r>
            <a:endParaRPr sz="3200" b="1" dirty="0">
              <a:solidFill>
                <a:schemeClr val="bg1"/>
              </a:solidFill>
            </a:endParaRPr>
          </a:p>
        </p:txBody>
      </p:sp>
      <p:sp>
        <p:nvSpPr>
          <p:cNvPr id="400" name="Shape 400"/>
          <p:cNvSpPr txBox="1">
            <a:spLocks noGrp="1"/>
          </p:cNvSpPr>
          <p:nvPr>
            <p:ph type="body" idx="1"/>
          </p:nvPr>
        </p:nvSpPr>
        <p:spPr>
          <a:xfrm>
            <a:off x="457200" y="1465262"/>
            <a:ext cx="8429946" cy="45259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Product </a:t>
            </a:r>
            <a:r>
              <a:rPr lang="en-US" sz="3200" b="0" i="0" u="none" strike="noStrike" cap="none" dirty="0">
                <a:solidFill>
                  <a:schemeClr val="lt1"/>
                </a:solidFill>
                <a:latin typeface="Calibri"/>
                <a:ea typeface="Calibri"/>
                <a:cs typeface="Calibri"/>
                <a:sym typeface="Calibri"/>
              </a:rPr>
              <a:t>Overview</a:t>
            </a:r>
            <a:endParaRPr dirty="0"/>
          </a:p>
          <a:p>
            <a:pPr marL="0" marR="0" lvl="0" indent="0" algn="l" rtl="0">
              <a:lnSpc>
                <a:spcPct val="100000"/>
              </a:lnSpc>
              <a:spcBef>
                <a:spcPts val="640"/>
              </a:spcBef>
              <a:spcAft>
                <a:spcPts val="0"/>
              </a:spcAft>
              <a:buClr>
                <a:schemeClr val="lt1"/>
              </a:buClr>
              <a:buSzPts val="800"/>
              <a:buFont typeface="Arial"/>
              <a:buNone/>
            </a:pPr>
            <a:r>
              <a:rPr lang="en-US" dirty="0" smtClean="0"/>
              <a:t>Specs/Requirements</a:t>
            </a:r>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NOAA SST Monitoring System</a:t>
            </a:r>
          </a:p>
          <a:p>
            <a:pPr marL="0" marR="0" lvl="0" indent="0" algn="l" rtl="0">
              <a:lnSpc>
                <a:spcPct val="100000"/>
              </a:lnSpc>
              <a:spcBef>
                <a:spcPts val="640"/>
              </a:spcBef>
              <a:spcAft>
                <a:spcPts val="0"/>
              </a:spcAft>
              <a:buClr>
                <a:schemeClr val="lt1"/>
              </a:buClr>
              <a:buSzPts val="800"/>
              <a:buFont typeface="Arial"/>
              <a:buNone/>
            </a:pPr>
            <a:r>
              <a:rPr lang="el-GR" sz="3200" b="0" i="0" u="none" strike="noStrike" cap="none" dirty="0" smtClean="0">
                <a:solidFill>
                  <a:schemeClr val="lt1"/>
                </a:solidFill>
                <a:latin typeface="Calibri"/>
                <a:ea typeface="Calibri"/>
                <a:cs typeface="Calibri"/>
                <a:sym typeface="Calibri"/>
              </a:rPr>
              <a:t>Β</a:t>
            </a:r>
            <a:r>
              <a:rPr lang="en-US" sz="3200" b="0" i="0" u="none" strike="noStrike" cap="none" dirty="0" smtClean="0">
                <a:solidFill>
                  <a:schemeClr val="lt1"/>
                </a:solidFill>
                <a:latin typeface="Calibri"/>
                <a:ea typeface="Calibri"/>
                <a:cs typeface="Calibri"/>
                <a:sym typeface="Calibri"/>
              </a:rPr>
              <a:t>-Review &amp; Path to Provisional</a:t>
            </a:r>
            <a:endParaRPr dirty="0"/>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Provisional Maturity </a:t>
            </a:r>
            <a:r>
              <a:rPr lang="en-US" sz="3200" b="0" i="0" u="none" strike="noStrike" cap="none" dirty="0">
                <a:solidFill>
                  <a:schemeClr val="lt1"/>
                </a:solidFill>
                <a:latin typeface="Calibri"/>
                <a:ea typeface="Calibri"/>
                <a:cs typeface="Calibri"/>
                <a:sym typeface="Calibri"/>
              </a:rPr>
              <a:t>Assessment</a:t>
            </a:r>
            <a:endParaRPr dirty="0"/>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smtClean="0">
                <a:solidFill>
                  <a:schemeClr val="lt1"/>
                </a:solidFill>
                <a:latin typeface="Calibri"/>
                <a:ea typeface="Calibri"/>
                <a:cs typeface="Calibri"/>
                <a:sym typeface="Calibri"/>
              </a:rPr>
              <a:t>Conclusion &amp; Path </a:t>
            </a:r>
            <a:r>
              <a:rPr lang="en-US" sz="3200" b="0" i="0" u="none" strike="noStrike" cap="none" dirty="0">
                <a:solidFill>
                  <a:schemeClr val="lt1"/>
                </a:solidFill>
                <a:latin typeface="Calibri"/>
                <a:ea typeface="Calibri"/>
                <a:cs typeface="Calibri"/>
                <a:sym typeface="Calibri"/>
              </a:rPr>
              <a:t>to </a:t>
            </a:r>
            <a:r>
              <a:rPr lang="en-US" sz="3200" b="0" i="0" u="none" strike="noStrike" cap="none" dirty="0" smtClean="0">
                <a:solidFill>
                  <a:schemeClr val="lt1"/>
                </a:solidFill>
                <a:latin typeface="Calibri"/>
                <a:ea typeface="Calibri"/>
                <a:cs typeface="Calibri"/>
                <a:sym typeface="Calibri"/>
              </a:rPr>
              <a:t>Fully Validated/</a:t>
            </a:r>
            <a:r>
              <a:rPr lang="en-US" dirty="0" smtClean="0"/>
              <a:t>Operational</a:t>
            </a:r>
            <a:endParaRPr dirty="0"/>
          </a:p>
          <a:p>
            <a:pPr marL="0" marR="0" lvl="0" indent="0" algn="l" rtl="0">
              <a:lnSpc>
                <a:spcPct val="100000"/>
              </a:lnSpc>
              <a:spcBef>
                <a:spcPts val="640"/>
              </a:spcBef>
              <a:spcAft>
                <a:spcPts val="0"/>
              </a:spcAft>
              <a:buClr>
                <a:schemeClr val="lt1"/>
              </a:buClr>
              <a:buSzPts val="800"/>
              <a:buFont typeface="Arial"/>
              <a:buNone/>
            </a:pPr>
            <a:r>
              <a:rPr lang="en-US" sz="3200" b="0" i="0" u="none" strike="noStrike" cap="none" dirty="0">
                <a:solidFill>
                  <a:schemeClr val="lt1"/>
                </a:solidFill>
                <a:latin typeface="Calibri"/>
                <a:ea typeface="Calibri"/>
                <a:cs typeface="Calibri"/>
                <a:sym typeface="Calibri"/>
              </a:rPr>
              <a:t>Summary and Recommendations</a:t>
            </a:r>
            <a:endParaRPr dirty="0"/>
          </a:p>
          <a:p>
            <a:pPr marL="0" marR="0" lvl="0" indent="0" algn="l" rtl="0">
              <a:lnSpc>
                <a:spcPct val="100000"/>
              </a:lnSpc>
              <a:spcBef>
                <a:spcPts val="640"/>
              </a:spcBef>
              <a:spcAft>
                <a:spcPts val="0"/>
              </a:spcAft>
              <a:buClr>
                <a:schemeClr val="lt1"/>
              </a:buClr>
              <a:buSzPts val="3200"/>
              <a:buFont typeface="Arial"/>
              <a:buNone/>
            </a:pPr>
            <a:endParaRPr sz="3200" b="0" i="0" u="none" strike="noStrike" cap="none" dirty="0">
              <a:solidFill>
                <a:schemeClr val="lt1"/>
              </a:solidFill>
              <a:latin typeface="Calibri"/>
              <a:ea typeface="Calibri"/>
              <a:cs typeface="Calibri"/>
              <a:sym typeface="Calibri"/>
            </a:endParaRPr>
          </a:p>
        </p:txBody>
      </p:sp>
      <p:sp>
        <p:nvSpPr>
          <p:cNvPr id="401" name="Shape 40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200" b="0" i="0" u="none" strike="noStrike" cap="none">
                <a:solidFill>
                  <a:schemeClr val="lt1"/>
                </a:solidFill>
                <a:latin typeface="Calibri"/>
                <a:ea typeface="Calibri"/>
                <a:cs typeface="Calibri"/>
                <a:sym typeface="Calibri"/>
              </a:rPr>
              <a:t>2</a:t>
            </a:fld>
            <a:endParaRPr sz="1200" b="0" i="0" u="none" strike="noStrike" cap="none">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Shape 490"/>
          <p:cNvSpPr txBox="1">
            <a:spLocks noGrp="1"/>
          </p:cNvSpPr>
          <p:nvPr>
            <p:ph type="body" idx="1"/>
          </p:nvPr>
        </p:nvSpPr>
        <p:spPr>
          <a:xfrm>
            <a:off x="457200" y="1010633"/>
            <a:ext cx="8327204" cy="4989477"/>
          </a:xfrm>
          <a:prstGeom prst="rect">
            <a:avLst/>
          </a:prstGeom>
        </p:spPr>
        <p:txBody>
          <a:bodyPr spcFirstLastPara="1" wrap="square" lIns="91425" tIns="91425" rIns="91425" bIns="91425" anchor="t" anchorCtr="0">
            <a:noAutofit/>
          </a:bodyPr>
          <a:lstStyle/>
          <a:p>
            <a:pPr lvl="0" indent="-342900">
              <a:lnSpc>
                <a:spcPct val="115000"/>
              </a:lnSpc>
              <a:spcBef>
                <a:spcPts val="1200"/>
              </a:spcBef>
              <a:buSzPts val="1800"/>
              <a:buFont typeface="Calibri"/>
              <a:buChar char="•"/>
            </a:pPr>
            <a:r>
              <a:rPr lang="en-US" sz="2000" dirty="0" smtClean="0"/>
              <a:t>Assess Accuracy &amp; Precision </a:t>
            </a:r>
            <a:r>
              <a:rPr lang="en-US" sz="2000" dirty="0"/>
              <a:t>of the </a:t>
            </a:r>
            <a:r>
              <a:rPr lang="en-US" sz="2000" dirty="0" smtClean="0"/>
              <a:t>SST </a:t>
            </a:r>
            <a:r>
              <a:rPr lang="en-US" sz="2000" dirty="0"/>
              <a:t>product </a:t>
            </a:r>
            <a:r>
              <a:rPr lang="en-US" sz="2000" dirty="0" smtClean="0"/>
              <a:t>over </a:t>
            </a:r>
            <a:r>
              <a:rPr lang="en-US" sz="2000" dirty="0"/>
              <a:t>a </a:t>
            </a:r>
            <a:r>
              <a:rPr lang="en-US" sz="2000" dirty="0" smtClean="0"/>
              <a:t>large/wide </a:t>
            </a:r>
            <a:r>
              <a:rPr lang="en-US" sz="2000" dirty="0"/>
              <a:t>range </a:t>
            </a:r>
            <a:r>
              <a:rPr lang="en-US" sz="2000" dirty="0" smtClean="0"/>
              <a:t>of </a:t>
            </a:r>
            <a:r>
              <a:rPr lang="en-US" sz="2000" dirty="0"/>
              <a:t>representative </a:t>
            </a:r>
            <a:r>
              <a:rPr lang="en-US" sz="2000" dirty="0" smtClean="0"/>
              <a:t>conditions, which may still be limited seasonally</a:t>
            </a:r>
            <a:endParaRPr sz="2000" dirty="0"/>
          </a:p>
          <a:p>
            <a:pPr lvl="0" indent="-342900">
              <a:lnSpc>
                <a:spcPct val="115000"/>
              </a:lnSpc>
              <a:spcBef>
                <a:spcPts val="1200"/>
              </a:spcBef>
              <a:buSzPts val="1800"/>
              <a:buFont typeface="Calibri"/>
              <a:buChar char="•"/>
            </a:pPr>
            <a:r>
              <a:rPr lang="en-US" sz="2000" dirty="0" smtClean="0"/>
              <a:t>SST meets its </a:t>
            </a:r>
            <a:r>
              <a:rPr lang="en-US" sz="2000" dirty="0"/>
              <a:t>documented </a:t>
            </a:r>
            <a:r>
              <a:rPr lang="en-US" sz="2000" dirty="0" smtClean="0"/>
              <a:t>requirements (±0.2K mean bias, and 0.6K RMSD </a:t>
            </a:r>
            <a:r>
              <a:rPr lang="en-US" sz="2000" dirty="0" err="1" smtClean="0"/>
              <a:t>wrt</a:t>
            </a:r>
            <a:r>
              <a:rPr lang="en-US" sz="2000" dirty="0" smtClean="0"/>
              <a:t>. </a:t>
            </a:r>
            <a:r>
              <a:rPr lang="en-US" sz="2000" i="1" dirty="0" smtClean="0"/>
              <a:t>in situ</a:t>
            </a:r>
            <a:r>
              <a:rPr lang="en-US" sz="2000" dirty="0" smtClean="0"/>
              <a:t> data)</a:t>
            </a:r>
            <a:r>
              <a:rPr lang="en-US" sz="2000" dirty="0" smtClean="0">
                <a:solidFill>
                  <a:srgbClr val="FFFF00"/>
                </a:solidFill>
              </a:rPr>
              <a:t>* </a:t>
            </a:r>
            <a:r>
              <a:rPr lang="en-US" sz="2000" dirty="0" smtClean="0"/>
              <a:t>for view zenith angles ≤67º</a:t>
            </a:r>
            <a:endParaRPr sz="2000" dirty="0">
              <a:solidFill>
                <a:srgbClr val="FFFF00"/>
              </a:solidFill>
            </a:endParaRPr>
          </a:p>
          <a:p>
            <a:pPr marL="457200" lvl="0" indent="-342900" rtl="0">
              <a:lnSpc>
                <a:spcPct val="115000"/>
              </a:lnSpc>
              <a:spcBef>
                <a:spcPts val="1200"/>
              </a:spcBef>
              <a:spcAft>
                <a:spcPts val="0"/>
              </a:spcAft>
              <a:buSzPts val="1800"/>
              <a:buFont typeface="Calibri"/>
              <a:buChar char="•"/>
            </a:pPr>
            <a:r>
              <a:rPr lang="en-US" sz="2000" dirty="0"/>
              <a:t>Remediation strategies are in place for known </a:t>
            </a:r>
            <a:r>
              <a:rPr lang="en-US" sz="2000" dirty="0" smtClean="0"/>
              <a:t>issues</a:t>
            </a:r>
            <a:endParaRPr sz="2000" dirty="0"/>
          </a:p>
          <a:p>
            <a:pPr marL="457200" lvl="0" indent="-342900" rtl="0">
              <a:lnSpc>
                <a:spcPct val="115000"/>
              </a:lnSpc>
              <a:spcBef>
                <a:spcPts val="1200"/>
              </a:spcBef>
              <a:spcAft>
                <a:spcPts val="0"/>
              </a:spcAft>
              <a:buSzPts val="1800"/>
              <a:buFont typeface="Calibri"/>
              <a:buChar char="•"/>
            </a:pPr>
            <a:r>
              <a:rPr lang="en-US" sz="2000" dirty="0"/>
              <a:t>Product is ready for </a:t>
            </a:r>
            <a:r>
              <a:rPr lang="en-US" sz="2000" dirty="0" smtClean="0"/>
              <a:t>evaluation for potential </a:t>
            </a:r>
            <a:r>
              <a:rPr lang="en-US" sz="2000" dirty="0"/>
              <a:t>operational </a:t>
            </a:r>
            <a:r>
              <a:rPr lang="en-US" sz="2000" dirty="0" smtClean="0"/>
              <a:t>use </a:t>
            </a:r>
            <a:r>
              <a:rPr lang="en-US" sz="2000" dirty="0"/>
              <a:t>and for </a:t>
            </a:r>
            <a:r>
              <a:rPr lang="en-US" sz="2000" dirty="0" smtClean="0"/>
              <a:t>potential use </a:t>
            </a:r>
            <a:r>
              <a:rPr lang="en-US" sz="2000" dirty="0"/>
              <a:t>in scientific </a:t>
            </a:r>
            <a:r>
              <a:rPr lang="en-US" sz="2000" dirty="0" smtClean="0"/>
              <a:t>publications</a:t>
            </a:r>
          </a:p>
          <a:p>
            <a:pPr marL="457200" lvl="0" indent="-342900" rtl="0">
              <a:lnSpc>
                <a:spcPct val="115000"/>
              </a:lnSpc>
              <a:spcBef>
                <a:spcPts val="1200"/>
              </a:spcBef>
              <a:spcAft>
                <a:spcPts val="0"/>
              </a:spcAft>
              <a:buSzPts val="1800"/>
              <a:buFont typeface="Calibri"/>
              <a:buChar char="•"/>
            </a:pPr>
            <a:endParaRPr lang="en-US" sz="200" dirty="0"/>
          </a:p>
          <a:p>
            <a:pPr marL="287338" lvl="0" indent="-173038" rtl="0">
              <a:lnSpc>
                <a:spcPct val="115000"/>
              </a:lnSpc>
              <a:spcBef>
                <a:spcPts val="1200"/>
              </a:spcBef>
              <a:spcAft>
                <a:spcPts val="0"/>
              </a:spcAft>
              <a:buSzPts val="1800"/>
              <a:buNone/>
            </a:pPr>
            <a:r>
              <a:rPr lang="en-US" sz="2000" b="1" dirty="0" smtClean="0">
                <a:solidFill>
                  <a:srgbClr val="FFFF00"/>
                </a:solidFill>
              </a:rPr>
              <a:t>* Stringent JPSS/H8 specs are used, instead of liberal GOES-R MRD specs. Currently, SST product meets these stringent specs, most of the time</a:t>
            </a:r>
            <a:endParaRPr sz="2000" b="1" dirty="0">
              <a:solidFill>
                <a:srgbClr val="FFFF00"/>
              </a:solidFill>
            </a:endParaRPr>
          </a:p>
        </p:txBody>
      </p:sp>
      <p:sp>
        <p:nvSpPr>
          <p:cNvPr id="491" name="Shape 49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chemeClr val="lt1"/>
              </a:buClr>
              <a:buSzPts val="300"/>
              <a:buFont typeface="Calibri"/>
              <a:buNone/>
            </a:pPr>
            <a:fld id="{00000000-1234-1234-1234-123412341234}" type="slidenum">
              <a:rPr lang="en-US"/>
              <a:t>20</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8" name="Shape 510"/>
          <p:cNvSpPr txBox="1">
            <a:spLocks/>
          </p:cNvSpPr>
          <p:nvPr/>
        </p:nvSpPr>
        <p:spPr>
          <a:xfrm>
            <a:off x="457200" y="51240"/>
            <a:ext cx="8229600" cy="1143001"/>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Specific Objectives</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3200" b="1" dirty="0" smtClean="0">
                <a:solidFill>
                  <a:schemeClr val="lt1"/>
                </a:solidFill>
                <a:latin typeface="Calibri" panose="020F0502020204030204" pitchFamily="34" charset="0"/>
                <a:ea typeface="Calibri"/>
                <a:cs typeface="Calibri"/>
                <a:sym typeface="Calibri"/>
              </a:rPr>
              <a:t>of SST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Provisional Review</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alpha val="2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21</a:t>
            </a:fld>
            <a:endParaRPr lang="en-US" sz="1200" b="0" i="0" u="none" strike="noStrike" cap="none">
              <a:solidFill>
                <a:schemeClr val="lt1"/>
              </a:solidFill>
              <a:latin typeface="Calibri"/>
              <a:ea typeface="Calibri"/>
              <a:cs typeface="Calibri"/>
              <a:sym typeface="Calibri"/>
            </a:endParaRPr>
          </a:p>
        </p:txBody>
      </p:sp>
      <p:sp>
        <p:nvSpPr>
          <p:cNvPr id="5"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PLPT</a:t>
            </a:r>
            <a:r>
              <a:rPr kumimoji="0" lang="en-US" sz="3200" b="1" i="0" u="none" strike="noStrike" kern="0" cap="none" spc="0" normalizeH="0" noProof="0" dirty="0" smtClean="0">
                <a:ln>
                  <a:noFill/>
                </a:ln>
                <a:solidFill>
                  <a:schemeClr val="lt1"/>
                </a:solidFill>
                <a:effectLst/>
                <a:uLnTx/>
                <a:uFillTx/>
                <a:latin typeface="Calibri" panose="020F0502020204030204" pitchFamily="34" charset="0"/>
                <a:ea typeface="Calibri"/>
                <a:cs typeface="Calibri"/>
                <a:sym typeface="Calibri"/>
              </a:rPr>
              <a:t> Events: Provisional Maturity</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graphicFrame>
        <p:nvGraphicFramePr>
          <p:cNvPr id="6" name="Shape 107"/>
          <p:cNvGraphicFramePr/>
          <p:nvPr>
            <p:extLst>
              <p:ext uri="{D42A27DB-BD31-4B8C-83A1-F6EECF244321}">
                <p14:modId xmlns:p14="http://schemas.microsoft.com/office/powerpoint/2010/main" val="3925317864"/>
              </p:ext>
            </p:extLst>
          </p:nvPr>
        </p:nvGraphicFramePr>
        <p:xfrm>
          <a:off x="714959" y="1414407"/>
          <a:ext cx="7666825" cy="2199670"/>
        </p:xfrm>
        <a:graphic>
          <a:graphicData uri="http://schemas.openxmlformats.org/drawingml/2006/table">
            <a:tbl>
              <a:tblPr firstRow="1" bandRow="1">
                <a:noFill/>
              </a:tblPr>
              <a:tblGrid>
                <a:gridCol w="1527000"/>
                <a:gridCol w="2796766"/>
                <a:gridCol w="1249059"/>
                <a:gridCol w="981950"/>
                <a:gridCol w="1112050"/>
              </a:tblGrid>
              <a:tr h="370850">
                <a:tc>
                  <a:txBody>
                    <a:bodyPr/>
                    <a:lstStyle/>
                    <a:p>
                      <a:pPr marL="0" marR="0" lvl="0" indent="0" algn="ctr" rtl="0">
                        <a:spcBef>
                          <a:spcPts val="0"/>
                        </a:spcBef>
                        <a:buSzPct val="25000"/>
                        <a:buNone/>
                      </a:pPr>
                      <a:r>
                        <a:rPr lang="en-US" sz="1400" b="1" i="0" u="none" strike="noStrike" cap="none" dirty="0"/>
                        <a:t>PLPT ID</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400" b="1" i="0" u="none" strike="noStrike" cap="none" dirty="0"/>
                        <a:t>Descriptive Title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400" b="1" i="0" u="none" strike="noStrike" cap="none"/>
                        <a:t>% Complete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400" b="1" i="0" u="none" strike="noStrike" cap="none"/>
                        <a:t>Results</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400" b="1" i="0" u="none" strike="noStrike" cap="none"/>
                        <a:t>AWG POC</a:t>
                      </a:r>
                    </a:p>
                  </a:txBody>
                  <a:tcPr marL="91450" marR="91450" marT="45725" marB="45725" anchor="ctr">
                    <a:solidFill>
                      <a:srgbClr val="BFBFBF"/>
                    </a:solidFill>
                  </a:tcPr>
                </a:tc>
              </a:tr>
              <a:tr h="370850">
                <a:tc>
                  <a:txBody>
                    <a:bodyPr/>
                    <a:lstStyle/>
                    <a:p>
                      <a:pPr marL="0" marR="0" lvl="0" indent="0" algn="ctr" rtl="0">
                        <a:spcBef>
                          <a:spcPts val="0"/>
                        </a:spcBef>
                        <a:buSzPct val="25000"/>
                        <a:buNone/>
                      </a:pPr>
                      <a:r>
                        <a:rPr lang="en-US" sz="1200" u="none" strike="noStrike" cap="none" dirty="0" smtClean="0"/>
                        <a:t>ABI-FD_SST01 (M3),</a:t>
                      </a:r>
                    </a:p>
                    <a:p>
                      <a:pPr marL="0" marR="0" lvl="0" indent="0" algn="ctr" rtl="0">
                        <a:spcBef>
                          <a:spcPts val="0"/>
                        </a:spcBef>
                        <a:buSzPct val="25000"/>
                        <a:buNone/>
                      </a:pPr>
                      <a:r>
                        <a:rPr lang="en-US" sz="1200" u="none" strike="noStrike" cap="none" dirty="0" smtClean="0"/>
                        <a:t>ABI-FD_SST02 (M4)</a:t>
                      </a:r>
                      <a:endParaRPr lang="en-US" sz="12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Arial" pitchFamily="34" charset="0"/>
                        <a:buNone/>
                      </a:pPr>
                      <a:r>
                        <a:rPr lang="en-US" sz="1200" b="0" u="none" strike="noStrike" cap="none" dirty="0">
                          <a:solidFill>
                            <a:schemeClr val="dk1"/>
                          </a:solidFill>
                        </a:rPr>
                        <a:t>Verify </a:t>
                      </a:r>
                      <a:r>
                        <a:rPr lang="en-US" sz="1200" b="0" u="none" strike="noStrike" cap="none" dirty="0" smtClean="0">
                          <a:solidFill>
                            <a:schemeClr val="dk1"/>
                          </a:solidFill>
                        </a:rPr>
                        <a:t>that SST product </a:t>
                      </a:r>
                      <a:r>
                        <a:rPr lang="en-US" sz="1200" b="0" u="none" strike="noStrike" cap="none" dirty="0">
                          <a:solidFill>
                            <a:schemeClr val="dk1"/>
                          </a:solidFill>
                        </a:rPr>
                        <a:t>is generated </a:t>
                      </a:r>
                      <a:r>
                        <a:rPr lang="en-US" sz="1200" b="0" u="none" strike="noStrike" cap="none" dirty="0" smtClean="0">
                          <a:solidFill>
                            <a:schemeClr val="dk1"/>
                          </a:solidFill>
                        </a:rPr>
                        <a:t>for every hour and that </a:t>
                      </a:r>
                      <a:r>
                        <a:rPr lang="en-US" sz="1200" b="0" i="0" u="none" strike="noStrike" cap="none" baseline="0" dirty="0" smtClean="0">
                          <a:solidFill>
                            <a:schemeClr val="dk1"/>
                          </a:solidFill>
                          <a:latin typeface="Calibri"/>
                          <a:ea typeface="Calibri"/>
                          <a:cs typeface="Calibri"/>
                          <a:sym typeface="Arial"/>
                        </a:rPr>
                        <a:t>SST is retrieved within the full expected domain and falls within the expected measurement range</a:t>
                      </a:r>
                      <a:endParaRPr lang="en-US" sz="1200" b="0" u="none" strike="noStrike" cap="none" dirty="0">
                        <a:solidFill>
                          <a:schemeClr val="dk1"/>
                        </a:solidFill>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dirty="0"/>
                        <a:t>100</a:t>
                      </a:r>
                    </a:p>
                  </a:txBody>
                  <a:tcPr marL="91450" marR="91450" marT="45725" marB="45725" anchor="ctr">
                    <a:solidFill>
                      <a:schemeClr val="lt1"/>
                    </a:solidFill>
                  </a:tcPr>
                </a:tc>
                <a:tc>
                  <a:txBody>
                    <a:bodyPr/>
                    <a:lstStyle/>
                    <a:p>
                      <a:pPr marL="0" marR="0" lvl="0" indent="0" algn="ctr" rtl="0">
                        <a:spcBef>
                          <a:spcPts val="0"/>
                        </a:spcBef>
                        <a:buSzPct val="25000"/>
                        <a:buNone/>
                      </a:pPr>
                      <a:r>
                        <a:rPr lang="en-US" sz="1200"/>
                        <a:t>Complete</a:t>
                      </a:r>
                    </a:p>
                  </a:txBody>
                  <a:tcPr marL="91450" marR="91450" marT="45725" marB="45725" anchor="ctr">
                    <a:solidFill>
                      <a:schemeClr val="lt1"/>
                    </a:solidFill>
                  </a:tcPr>
                </a:tc>
                <a:tc>
                  <a:txBody>
                    <a:bodyPr/>
                    <a:lstStyle/>
                    <a:p>
                      <a:pPr marL="0" marR="0" lvl="0" indent="0" algn="ctr" rtl="0">
                        <a:spcBef>
                          <a:spcPts val="0"/>
                        </a:spcBef>
                        <a:buSzPct val="25000"/>
                        <a:buNone/>
                      </a:pPr>
                      <a:r>
                        <a:rPr lang="en-US" sz="1200" u="none" strike="noStrike" cap="none" dirty="0" smtClean="0"/>
                        <a:t>Ignatov</a:t>
                      </a:r>
                      <a:endParaRPr lang="en-US" sz="1200" u="none" strike="noStrike" cap="none" dirty="0"/>
                    </a:p>
                  </a:txBody>
                  <a:tcPr marL="91450" marR="91450" marT="45725" marB="45725" anchor="ctr">
                    <a:solidFill>
                      <a:schemeClr val="lt1"/>
                    </a:solidFill>
                  </a:tcPr>
                </a:tc>
              </a:tr>
              <a:tr h="370850">
                <a:tc>
                  <a:txBody>
                    <a:bodyPr/>
                    <a:lstStyle/>
                    <a:p>
                      <a:pPr marL="0" marR="0" lvl="0" indent="0" algn="ctr" rtl="0">
                        <a:spcBef>
                          <a:spcPts val="0"/>
                        </a:spcBef>
                        <a:buSzPct val="25000"/>
                        <a:buNone/>
                      </a:pPr>
                      <a:r>
                        <a:rPr lang="en-US" sz="1200" u="none" strike="noStrike" cap="none" dirty="0" smtClean="0"/>
                        <a:t>ABI-FD_SST03 </a:t>
                      </a:r>
                    </a:p>
                    <a:p>
                      <a:pPr marL="0" marR="0" lvl="0" indent="0" algn="ctr" rtl="0">
                        <a:spcBef>
                          <a:spcPts val="0"/>
                        </a:spcBef>
                        <a:buSzPct val="25000"/>
                        <a:buNone/>
                      </a:pPr>
                      <a:r>
                        <a:rPr lang="en-US" sz="1200" u="none" strike="noStrike" cap="none" dirty="0" smtClean="0"/>
                        <a:t>(M3, M4)</a:t>
                      </a:r>
                      <a:endParaRPr lang="en-US" sz="1200" u="none" strike="noStrike" cap="none" dirty="0"/>
                    </a:p>
                  </a:txBody>
                  <a:tcPr marL="91450" marR="91450" marT="45725" marB="45725" anchor="ctr">
                    <a:solidFill>
                      <a:schemeClr val="lt1"/>
                    </a:solidFill>
                  </a:tcPr>
                </a:tc>
                <a:tc>
                  <a:txBody>
                    <a:bodyPr/>
                    <a:lstStyle/>
                    <a:p>
                      <a:r>
                        <a:rPr lang="en-US" sz="1200" b="0" i="0" u="none" strike="noStrike" cap="none" baseline="0" dirty="0" smtClean="0">
                          <a:solidFill>
                            <a:schemeClr val="dk1"/>
                          </a:solidFill>
                          <a:latin typeface="Calibri"/>
                          <a:ea typeface="Calibri"/>
                          <a:cs typeface="Calibri"/>
                          <a:sym typeface="Arial"/>
                        </a:rPr>
                        <a:t>Determine the extent to which the SST product generated for every hour in</a:t>
                      </a:r>
                    </a:p>
                    <a:p>
                      <a:r>
                        <a:rPr lang="en-US" sz="1200" b="0" i="0" u="none" strike="noStrike" cap="none" baseline="0" dirty="0" smtClean="0">
                          <a:solidFill>
                            <a:schemeClr val="dk1"/>
                          </a:solidFill>
                          <a:latin typeface="Calibri"/>
                          <a:ea typeface="Calibri"/>
                          <a:cs typeface="Calibri"/>
                          <a:sym typeface="Arial"/>
                        </a:rPr>
                        <a:t>cloud-free areas, meets the Mission Requirements Document (MRD) specifications for accuracy and precision</a:t>
                      </a:r>
                      <a:endParaRPr lang="en-US" sz="1200" b="0" u="none" strike="noStrike" cap="none" dirty="0">
                        <a:solidFill>
                          <a:schemeClr val="dk1"/>
                        </a:solidFill>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dirty="0"/>
                        <a:t>100</a:t>
                      </a:r>
                    </a:p>
                  </a:txBody>
                  <a:tcPr marL="91450" marR="91450" marT="45725" marB="45725" anchor="ctr">
                    <a:solidFill>
                      <a:schemeClr val="lt1"/>
                    </a:solidFill>
                  </a:tcPr>
                </a:tc>
                <a:tc>
                  <a:txBody>
                    <a:bodyPr/>
                    <a:lstStyle/>
                    <a:p>
                      <a:pPr lvl="0" algn="ctr" rtl="0">
                        <a:spcBef>
                          <a:spcPts val="0"/>
                        </a:spcBef>
                        <a:buClr>
                          <a:schemeClr val="dk1"/>
                        </a:buClr>
                        <a:buSzPct val="25000"/>
                        <a:buFont typeface="Arial"/>
                        <a:buNone/>
                      </a:pPr>
                      <a:r>
                        <a:rPr lang="en-US" sz="1200"/>
                        <a:t>Complete</a:t>
                      </a:r>
                    </a:p>
                  </a:txBody>
                  <a:tcPr marL="91450" marR="91450" marT="45725" marB="45725" anchor="ctr">
                    <a:solidFill>
                      <a:schemeClr val="lt1"/>
                    </a:solidFill>
                  </a:tcPr>
                </a:tc>
                <a:tc>
                  <a:txBody>
                    <a:bodyPr/>
                    <a:lstStyle/>
                    <a:p>
                      <a:pPr marL="0" marR="0" lvl="0" indent="0" algn="ctr" rtl="0">
                        <a:spcBef>
                          <a:spcPts val="0"/>
                        </a:spcBef>
                        <a:buSzPct val="25000"/>
                        <a:buNone/>
                      </a:pPr>
                      <a:r>
                        <a:rPr lang="en-US" sz="1200" u="none" strike="noStrike" cap="none" dirty="0" smtClean="0"/>
                        <a:t>Ignatov</a:t>
                      </a:r>
                      <a:endParaRPr lang="en-US" sz="1200" u="none" strike="noStrike" cap="none" dirty="0"/>
                    </a:p>
                  </a:txBody>
                  <a:tcPr marL="91450" marR="91450" marT="45725" marB="45725" anchor="ctr">
                    <a:solidFill>
                      <a:schemeClr val="lt1"/>
                    </a:solidFill>
                  </a:tcPr>
                </a:tc>
              </a:tr>
            </a:tbl>
          </a:graphicData>
        </a:graphic>
      </p:graphicFrame>
      <p:sp>
        <p:nvSpPr>
          <p:cNvPr id="7" name="Shape 108"/>
          <p:cNvSpPr txBox="1">
            <a:spLocks/>
          </p:cNvSpPr>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chemeClr val="lt1"/>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0" lang="en-US" sz="1200" b="0" i="0" u="none" strike="noStrike" kern="0" cap="none" spc="0" normalizeH="0" baseline="0" noProof="0">
              <a:ln>
                <a:noFill/>
              </a:ln>
              <a:solidFill>
                <a:schemeClr val="lt1"/>
              </a:solidFill>
              <a:effectLst/>
              <a:uLnTx/>
              <a:uFillTx/>
              <a:latin typeface="Calibri"/>
              <a:ea typeface="Calibri"/>
              <a:cs typeface="Calibri"/>
              <a:sym typeface="Calibri"/>
            </a:endParaRPr>
          </a:p>
        </p:txBody>
      </p:sp>
      <p:sp>
        <p:nvSpPr>
          <p:cNvPr id="10" name="TextBox 9"/>
          <p:cNvSpPr txBox="1"/>
          <p:nvPr/>
        </p:nvSpPr>
        <p:spPr>
          <a:xfrm>
            <a:off x="733426" y="1054364"/>
            <a:ext cx="1504950" cy="338554"/>
          </a:xfrm>
          <a:prstGeom prst="rect">
            <a:avLst/>
          </a:prstGeom>
          <a:solidFill>
            <a:srgbClr val="00FFFF"/>
          </a:solidFill>
          <a:ln w="3175">
            <a:solidFill>
              <a:schemeClr val="bg1"/>
            </a:solidFill>
          </a:ln>
        </p:spPr>
        <p:txBody>
          <a:bodyPr wrap="square" rtlCol="0">
            <a:spAutoFit/>
          </a:bodyPr>
          <a:lstStyle/>
          <a:p>
            <a:pPr marL="230188" indent="-230188">
              <a:spcBef>
                <a:spcPts val="600"/>
              </a:spcBef>
            </a:pPr>
            <a:r>
              <a:rPr lang="en-US" sz="1600" b="1" dirty="0" smtClean="0">
                <a:solidFill>
                  <a:schemeClr val="tx1"/>
                </a:solidFill>
              </a:rPr>
              <a:t>Beta</a:t>
            </a:r>
            <a:endParaRPr lang="en-US" b="1" dirty="0">
              <a:solidFill>
                <a:schemeClr val="tx1"/>
              </a:solidFill>
            </a:endParaRPr>
          </a:p>
        </p:txBody>
      </p:sp>
      <p:sp>
        <p:nvSpPr>
          <p:cNvPr id="8" name="Date Placeholder 7"/>
          <p:cNvSpPr>
            <a:spLocks noGrp="1"/>
          </p:cNvSpPr>
          <p:nvPr>
            <p:ph type="dt" idx="10"/>
          </p:nvPr>
        </p:nvSpPr>
        <p:spPr/>
        <p:txBody>
          <a:bodyPr/>
          <a:lstStyle/>
          <a:p>
            <a:r>
              <a:rPr lang="en-US" smtClean="0"/>
              <a:t>3/9/2018</a:t>
            </a:r>
            <a:endParaRPr lang="en-US"/>
          </a:p>
        </p:txBody>
      </p:sp>
      <p:sp>
        <p:nvSpPr>
          <p:cNvPr id="9" name="Footer Placeholder 8"/>
          <p:cNvSpPr>
            <a:spLocks noGrp="1"/>
          </p:cNvSpPr>
          <p:nvPr>
            <p:ph type="ftr" idx="11"/>
          </p:nvPr>
        </p:nvSpPr>
        <p:spPr/>
        <p:txBody>
          <a:bodyPr/>
          <a:lstStyle/>
          <a:p>
            <a:r>
              <a:rPr lang="en-US" smtClean="0"/>
              <a:t>GOES-R SST Provisional Review</a:t>
            </a:r>
            <a:endParaRPr lang="en-US"/>
          </a:p>
        </p:txBody>
      </p:sp>
      <p:sp>
        <p:nvSpPr>
          <p:cNvPr id="11" name="TextBox 10"/>
          <p:cNvSpPr txBox="1"/>
          <p:nvPr/>
        </p:nvSpPr>
        <p:spPr>
          <a:xfrm>
            <a:off x="714376" y="3721364"/>
            <a:ext cx="1523999" cy="338554"/>
          </a:xfrm>
          <a:prstGeom prst="rect">
            <a:avLst/>
          </a:prstGeom>
          <a:solidFill>
            <a:srgbClr val="00FFFF"/>
          </a:solidFill>
          <a:ln w="3175">
            <a:solidFill>
              <a:schemeClr val="bg1"/>
            </a:solidFill>
          </a:ln>
        </p:spPr>
        <p:txBody>
          <a:bodyPr wrap="square" rtlCol="0">
            <a:spAutoFit/>
          </a:bodyPr>
          <a:lstStyle/>
          <a:p>
            <a:pPr marL="230188" indent="-230188">
              <a:spcBef>
                <a:spcPts val="600"/>
              </a:spcBef>
            </a:pPr>
            <a:r>
              <a:rPr lang="en-US" sz="1600" b="1" dirty="0" smtClean="0">
                <a:solidFill>
                  <a:schemeClr val="tx1"/>
                </a:solidFill>
              </a:rPr>
              <a:t>Provisional</a:t>
            </a:r>
            <a:endParaRPr lang="en-US" b="1" dirty="0">
              <a:solidFill>
                <a:schemeClr val="tx1"/>
              </a:solidFill>
            </a:endParaRPr>
          </a:p>
        </p:txBody>
      </p:sp>
      <p:graphicFrame>
        <p:nvGraphicFramePr>
          <p:cNvPr id="12" name="Shape 107"/>
          <p:cNvGraphicFramePr/>
          <p:nvPr>
            <p:extLst>
              <p:ext uri="{D42A27DB-BD31-4B8C-83A1-F6EECF244321}">
                <p14:modId xmlns:p14="http://schemas.microsoft.com/office/powerpoint/2010/main" val="862946760"/>
              </p:ext>
            </p:extLst>
          </p:nvPr>
        </p:nvGraphicFramePr>
        <p:xfrm>
          <a:off x="714959" y="4082156"/>
          <a:ext cx="7666825" cy="2291100"/>
        </p:xfrm>
        <a:graphic>
          <a:graphicData uri="http://schemas.openxmlformats.org/drawingml/2006/table">
            <a:tbl>
              <a:tblPr firstRow="1" bandRow="1">
                <a:noFill/>
              </a:tblPr>
              <a:tblGrid>
                <a:gridCol w="1527000"/>
                <a:gridCol w="2768191"/>
                <a:gridCol w="1308457"/>
                <a:gridCol w="951127"/>
                <a:gridCol w="1112050"/>
              </a:tblGrid>
              <a:tr h="370850">
                <a:tc>
                  <a:txBody>
                    <a:bodyPr/>
                    <a:lstStyle/>
                    <a:p>
                      <a:pPr marL="0" marR="0" lvl="0" indent="0" algn="ctr" rtl="0">
                        <a:spcBef>
                          <a:spcPts val="0"/>
                        </a:spcBef>
                        <a:buSzPct val="25000"/>
                        <a:buNone/>
                      </a:pPr>
                      <a:r>
                        <a:rPr lang="en-US" sz="1400" b="1" i="0" u="none" strike="noStrike" cap="none" dirty="0"/>
                        <a:t>PLPT ID</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400" b="1" i="0" u="none" strike="noStrike" cap="none" dirty="0"/>
                        <a:t>Descriptive Title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400" b="1" i="0" u="none" strike="noStrike" cap="none"/>
                        <a:t>% Complete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400" b="1" i="0" u="none" strike="noStrike" cap="none"/>
                        <a:t>Results</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400" b="1" i="0" u="none" strike="noStrike" cap="none"/>
                        <a:t>AWG POC</a:t>
                      </a:r>
                    </a:p>
                  </a:txBody>
                  <a:tcPr marL="91450" marR="91450" marT="45725" marB="45725" anchor="ctr">
                    <a:solidFill>
                      <a:srgbClr val="BFBFBF"/>
                    </a:solidFill>
                  </a:tcPr>
                </a:tc>
              </a:tr>
              <a:tr h="370850">
                <a:tc>
                  <a:txBody>
                    <a:bodyPr/>
                    <a:lstStyle/>
                    <a:p>
                      <a:pPr marL="0" marR="0" lvl="0" indent="0" algn="ctr" rtl="0">
                        <a:spcBef>
                          <a:spcPts val="0"/>
                        </a:spcBef>
                        <a:buSzPct val="25000"/>
                        <a:buNone/>
                      </a:pPr>
                      <a:r>
                        <a:rPr lang="en-US" sz="1200" u="none" strike="noStrike" cap="none" dirty="0" smtClean="0"/>
                        <a:t>ABI-FD_SST04 </a:t>
                      </a:r>
                    </a:p>
                    <a:p>
                      <a:pPr marL="0" marR="0" lvl="0" indent="0" algn="ctr" rtl="0">
                        <a:spcBef>
                          <a:spcPts val="0"/>
                        </a:spcBef>
                        <a:buSzPct val="25000"/>
                        <a:buNone/>
                      </a:pPr>
                      <a:r>
                        <a:rPr lang="en-US" sz="1200" u="none" strike="noStrike" cap="none" dirty="0" smtClean="0"/>
                        <a:t>(M3, M4)</a:t>
                      </a:r>
                      <a:endParaRPr lang="en-US" sz="1200" u="none" strike="noStrike" cap="none" dirty="0"/>
                    </a:p>
                  </a:txBody>
                  <a:tcPr marL="91450" marR="91450" marT="45725" marB="45725" anchor="ctr">
                    <a:solidFill>
                      <a:srgbClr val="FFFF00"/>
                    </a:solidFill>
                  </a:tcPr>
                </a:tc>
                <a:tc>
                  <a:txBody>
                    <a:bodyPr/>
                    <a:lstStyle/>
                    <a:p>
                      <a:r>
                        <a:rPr lang="en-US" sz="1200" dirty="0" smtClean="0"/>
                        <a:t>Assess the accuracy &amp; precision of ABI SST product. Verify if it (1) meets MRD specs for a limited (not seasonally representative) number of independent measurements; and (2) is ready for operational use. Or, identify fixes to the ABI sensor performance, clear-sky mask (CSM) or SST algorithm to make the SST product ready for operational use</a:t>
                      </a:r>
                      <a:endParaRPr lang="en-US" sz="1200" b="0" u="none" strike="noStrike" cap="none" dirty="0">
                        <a:solidFill>
                          <a:schemeClr val="dk1"/>
                        </a:solidFill>
                      </a:endParaRPr>
                    </a:p>
                  </a:txBody>
                  <a:tcPr marL="91450" marR="91450" marT="45725" marB="45725" anchor="ctr">
                    <a:solidFill>
                      <a:srgbClr val="FFFF00"/>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200" dirty="0"/>
                        <a:t>100</a:t>
                      </a:r>
                    </a:p>
                  </a:txBody>
                  <a:tcPr marL="91450" marR="91450" marT="45725" marB="45725" anchor="ctr">
                    <a:solidFill>
                      <a:srgbClr val="FFFF00"/>
                    </a:solidFill>
                  </a:tcPr>
                </a:tc>
                <a:tc>
                  <a:txBody>
                    <a:bodyPr/>
                    <a:lstStyle/>
                    <a:p>
                      <a:pPr lvl="0" algn="ctr" rtl="0">
                        <a:spcBef>
                          <a:spcPts val="0"/>
                        </a:spcBef>
                        <a:buClr>
                          <a:schemeClr val="dk1"/>
                        </a:buClr>
                        <a:buSzPct val="25000"/>
                        <a:buFont typeface="Arial"/>
                        <a:buNone/>
                      </a:pPr>
                      <a:r>
                        <a:rPr lang="en-US" sz="1200" dirty="0"/>
                        <a:t>Complete</a:t>
                      </a:r>
                    </a:p>
                  </a:txBody>
                  <a:tcPr marL="91450" marR="91450" marT="45725" marB="45725" anchor="ctr">
                    <a:solidFill>
                      <a:srgbClr val="FFFF00"/>
                    </a:solidFill>
                  </a:tcPr>
                </a:tc>
                <a:tc>
                  <a:txBody>
                    <a:bodyPr/>
                    <a:lstStyle/>
                    <a:p>
                      <a:pPr marL="0" marR="0" lvl="0" indent="0" algn="ctr" rtl="0">
                        <a:spcBef>
                          <a:spcPts val="0"/>
                        </a:spcBef>
                        <a:buSzPct val="25000"/>
                        <a:buNone/>
                      </a:pPr>
                      <a:r>
                        <a:rPr lang="en-US" sz="1200" u="none" strike="noStrike" cap="none" dirty="0" smtClean="0"/>
                        <a:t>Ignatov</a:t>
                      </a:r>
                      <a:endParaRPr lang="en-US" sz="1200" u="none" strike="noStrike" cap="none" dirty="0"/>
                    </a:p>
                  </a:txBody>
                  <a:tcPr marL="91450" marR="91450" marT="45725" marB="45725" anchor="ctr">
                    <a:solidFill>
                      <a:srgbClr val="FFFF00"/>
                    </a:solidFill>
                  </a:tcPr>
                </a:tc>
              </a:tr>
            </a:tbl>
          </a:graphicData>
        </a:graphic>
      </p:graphicFrame>
    </p:spTree>
    <p:extLst>
      <p:ext uri="{BB962C8B-B14F-4D97-AF65-F5344CB8AC3E}">
        <p14:creationId xmlns:p14="http://schemas.microsoft.com/office/powerpoint/2010/main" val="355661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22</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3/9/2018</a:t>
            </a:r>
            <a:endParaRPr lang="en-US"/>
          </a:p>
        </p:txBody>
      </p:sp>
      <p:sp>
        <p:nvSpPr>
          <p:cNvPr id="6" name="Footer Placeholder 5"/>
          <p:cNvSpPr>
            <a:spLocks noGrp="1"/>
          </p:cNvSpPr>
          <p:nvPr>
            <p:ph type="ftr" idx="11"/>
          </p:nvPr>
        </p:nvSpPr>
        <p:spPr/>
        <p:txBody>
          <a:bodyPr/>
          <a:lstStyle/>
          <a:p>
            <a:r>
              <a:rPr lang="en-US" smtClean="0"/>
              <a:t>GOES-R SST Provisional Review</a:t>
            </a:r>
            <a:endParaRPr lang="en-US"/>
          </a:p>
        </p:txBody>
      </p:sp>
      <p:sp>
        <p:nvSpPr>
          <p:cNvPr id="9" name="Rectangle 19"/>
          <p:cNvSpPr>
            <a:spLocks noChangeArrowheads="1"/>
          </p:cNvSpPr>
          <p:nvPr/>
        </p:nvSpPr>
        <p:spPr bwMode="auto">
          <a:xfrm>
            <a:off x="554804" y="2512874"/>
            <a:ext cx="8352890"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Focus Period</a:t>
            </a:r>
          </a:p>
          <a:p>
            <a:pPr algn="ctr"/>
            <a:r>
              <a:rPr lang="en-US" sz="3600" b="1" dirty="0" smtClean="0">
                <a:solidFill>
                  <a:schemeClr val="bg1"/>
                </a:solidFill>
              </a:rPr>
              <a:t>for Provisional Assessment</a:t>
            </a:r>
          </a:p>
        </p:txBody>
      </p:sp>
    </p:spTree>
    <p:extLst>
      <p:ext uri="{BB962C8B-B14F-4D97-AF65-F5344CB8AC3E}">
        <p14:creationId xmlns:p14="http://schemas.microsoft.com/office/powerpoint/2010/main" val="1046455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1345060"/>
            <a:ext cx="6667500" cy="3962400"/>
          </a:xfrm>
          <a:prstGeom prst="rect">
            <a:avLst/>
          </a:prstGeom>
          <a:solidFill>
            <a:schemeClr val="lt1"/>
          </a:solidFill>
        </p:spPr>
      </p:pic>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Mean Bias </a:t>
            </a: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wrt</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SSTs</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11" name="Content Placeholder 2"/>
          <p:cNvSpPr txBox="1">
            <a:spLocks/>
          </p:cNvSpPr>
          <p:nvPr/>
        </p:nvSpPr>
        <p:spPr>
          <a:xfrm>
            <a:off x="3063190" y="3221594"/>
            <a:ext cx="1485900" cy="304800"/>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itchFamily="18" charset="0"/>
                <a:ea typeface="ＭＳ Ｐゴシック" charset="0"/>
                <a:cs typeface="Times New Roman" pitchFamily="18" charset="0"/>
                <a:sym typeface="Arial"/>
              </a:rPr>
              <a:t>Beta Review</a:t>
            </a:r>
          </a:p>
        </p:txBody>
      </p:sp>
      <p:cxnSp>
        <p:nvCxnSpPr>
          <p:cNvPr id="12" name="Straight Connector 11"/>
          <p:cNvCxnSpPr/>
          <p:nvPr/>
        </p:nvCxnSpPr>
        <p:spPr>
          <a:xfrm>
            <a:off x="3811705" y="2311685"/>
            <a:ext cx="0" cy="909909"/>
          </a:xfrm>
          <a:prstGeom prst="line">
            <a:avLst/>
          </a:prstGeom>
          <a:ln w="63500" cmpd="sng">
            <a:solidFill>
              <a:srgbClr val="FF000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653977" y="3219882"/>
            <a:ext cx="2065325" cy="396621"/>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itchFamily="18" charset="0"/>
                <a:ea typeface="ＭＳ Ｐゴシック" charset="0"/>
                <a:cs typeface="Times New Roman" pitchFamily="18" charset="0"/>
                <a:sym typeface="Arial"/>
              </a:rPr>
              <a:t>Product</a:t>
            </a:r>
            <a:r>
              <a:rPr kumimoji="0" lang="en-US" sz="1800" b="1" i="0" u="none" strike="noStrike" kern="0" cap="none" spc="0" normalizeH="0" noProof="0" dirty="0" smtClean="0">
                <a:ln>
                  <a:noFill/>
                </a:ln>
                <a:solidFill>
                  <a:srgbClr val="FF0000"/>
                </a:solidFill>
                <a:effectLst/>
                <a:uLnTx/>
                <a:uFillTx/>
                <a:latin typeface="Times New Roman" pitchFamily="18" charset="0"/>
                <a:ea typeface="ＭＳ Ｐゴシック" charset="0"/>
                <a:cs typeface="Times New Roman" pitchFamily="18" charset="0"/>
                <a:sym typeface="Arial"/>
              </a:rPr>
              <a:t> Improved</a:t>
            </a:r>
            <a:endParaRPr kumimoji="0" lang="en-US" sz="1800" b="1" i="0" u="none" strike="noStrike" kern="0" cap="none" spc="0" normalizeH="0" baseline="0" noProof="0" dirty="0" smtClean="0">
              <a:ln>
                <a:noFill/>
              </a:ln>
              <a:solidFill>
                <a:srgbClr val="FF0000"/>
              </a:solidFill>
              <a:effectLst/>
              <a:uLnTx/>
              <a:uFillTx/>
              <a:latin typeface="Times New Roman" pitchFamily="18" charset="0"/>
              <a:ea typeface="ＭＳ Ｐゴシック" charset="0"/>
              <a:cs typeface="Times New Roman" pitchFamily="18" charset="0"/>
              <a:sym typeface="Arial"/>
            </a:endParaRPr>
          </a:p>
        </p:txBody>
      </p:sp>
      <p:cxnSp>
        <p:nvCxnSpPr>
          <p:cNvPr id="16" name="Straight Connector 15"/>
          <p:cNvCxnSpPr/>
          <p:nvPr/>
        </p:nvCxnSpPr>
        <p:spPr>
          <a:xfrm>
            <a:off x="5423041" y="2320249"/>
            <a:ext cx="0" cy="909909"/>
          </a:xfrm>
          <a:prstGeom prst="line">
            <a:avLst/>
          </a:prstGeom>
          <a:ln w="63500" cmpd="sng">
            <a:solidFill>
              <a:srgbClr val="FF0000"/>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2" idx="2"/>
          </p:cNvCxnSpPr>
          <p:nvPr/>
        </p:nvCxnSpPr>
        <p:spPr>
          <a:xfrm>
            <a:off x="6658673" y="2035369"/>
            <a:ext cx="4112" cy="831779"/>
          </a:xfrm>
          <a:prstGeom prst="line">
            <a:avLst/>
          </a:prstGeom>
          <a:ln w="6350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6051256" y="2808916"/>
            <a:ext cx="1205926" cy="304800"/>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G16 Drift</a:t>
            </a:r>
          </a:p>
        </p:txBody>
      </p:sp>
      <p:sp>
        <p:nvSpPr>
          <p:cNvPr id="20" name="Text Box 8"/>
          <p:cNvSpPr txBox="1">
            <a:spLocks noChangeArrowheads="1"/>
          </p:cNvSpPr>
          <p:nvPr/>
        </p:nvSpPr>
        <p:spPr bwMode="auto">
          <a:xfrm>
            <a:off x="1800120" y="4080551"/>
            <a:ext cx="2748970" cy="461665"/>
          </a:xfrm>
          <a:prstGeom prst="rect">
            <a:avLst/>
          </a:prstGeom>
          <a:solidFill>
            <a:srgbClr val="0070C0"/>
          </a:solidFill>
          <a:ln w="9525">
            <a:noFill/>
            <a:miter lim="800000"/>
            <a:headEnd/>
            <a:tailEnd/>
          </a:ln>
        </p:spPr>
        <p:txBody>
          <a:bodyPr wrap="square">
            <a:spAutoFit/>
          </a:bodyPr>
          <a:lstStyle/>
          <a:p>
            <a:pPr algn="ctr">
              <a:spcBef>
                <a:spcPts val="400"/>
              </a:spcBef>
            </a:pPr>
            <a:r>
              <a:rPr lang="en-US" sz="1200" b="1" dirty="0" smtClean="0">
                <a:solidFill>
                  <a:schemeClr val="bg1"/>
                </a:solidFill>
              </a:rPr>
              <a:t>Each data point  = 1hr FD statistic  (1.5-3 thousand match-ups)</a:t>
            </a:r>
          </a:p>
        </p:txBody>
      </p:sp>
      <p:sp>
        <p:nvSpPr>
          <p:cNvPr id="21" name="TextBox 20"/>
          <p:cNvSpPr txBox="1"/>
          <p:nvPr/>
        </p:nvSpPr>
        <p:spPr>
          <a:xfrm>
            <a:off x="5821089" y="805953"/>
            <a:ext cx="2071401" cy="523220"/>
          </a:xfrm>
          <a:prstGeom prst="rect">
            <a:avLst/>
          </a:prstGeom>
          <a:solidFill>
            <a:schemeClr val="lt1"/>
          </a:solidFill>
          <a:ln w="25400">
            <a:solidFill>
              <a:schemeClr val="bg1"/>
            </a:solidFill>
          </a:ln>
        </p:spPr>
        <p:txBody>
          <a:bodyPr wrap="none" rtlCol="0">
            <a:spAutoFit/>
          </a:bodyPr>
          <a:lstStyle/>
          <a:p>
            <a:r>
              <a:rPr lang="en-US" b="1" dirty="0" smtClean="0">
                <a:solidFill>
                  <a:srgbClr val="C00000"/>
                </a:solidFill>
              </a:rPr>
              <a:t>Focus of this Review: </a:t>
            </a:r>
          </a:p>
          <a:p>
            <a:r>
              <a:rPr lang="en-US" b="1" dirty="0" smtClean="0">
                <a:solidFill>
                  <a:srgbClr val="C00000"/>
                </a:solidFill>
              </a:rPr>
              <a:t>Oct 2017 – present</a:t>
            </a:r>
            <a:endParaRPr lang="en-US" b="1" dirty="0">
              <a:solidFill>
                <a:srgbClr val="C00000"/>
              </a:solidFill>
            </a:endParaRPr>
          </a:p>
        </p:txBody>
      </p:sp>
      <p:sp>
        <p:nvSpPr>
          <p:cNvPr id="22" name="Rounded Rectangle 21"/>
          <p:cNvSpPr/>
          <p:nvPr/>
        </p:nvSpPr>
        <p:spPr>
          <a:xfrm>
            <a:off x="5423042" y="1697974"/>
            <a:ext cx="2471262" cy="33739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6765200" y="1345061"/>
            <a:ext cx="0" cy="352913"/>
          </a:xfrm>
          <a:prstGeom prst="line">
            <a:avLst/>
          </a:prstGeom>
          <a:ln w="63500" cmpd="sng">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38250" y="5509381"/>
            <a:ext cx="6667500" cy="523220"/>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The number of large outliers has substantially reduced but occasionally, those are observed. After the drift, drop-outs have occurred 6 times</a:t>
            </a:r>
          </a:p>
        </p:txBody>
      </p:sp>
    </p:spTree>
    <p:extLst>
      <p:ext uri="{BB962C8B-B14F-4D97-AF65-F5344CB8AC3E}">
        <p14:creationId xmlns:p14="http://schemas.microsoft.com/office/powerpoint/2010/main" val="532414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1344168"/>
            <a:ext cx="6667500" cy="3962400"/>
          </a:xfrm>
          <a:prstGeom prst="rect">
            <a:avLst/>
          </a:prstGeom>
          <a:solidFill>
            <a:schemeClr val="lt1"/>
          </a:solidFill>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24</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Std</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Dev. </a:t>
            </a: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wrt</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SSTs</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11" name="Content Placeholder 2"/>
          <p:cNvSpPr txBox="1">
            <a:spLocks/>
          </p:cNvSpPr>
          <p:nvPr/>
        </p:nvSpPr>
        <p:spPr>
          <a:xfrm>
            <a:off x="3063190" y="3221594"/>
            <a:ext cx="1485900" cy="304800"/>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itchFamily="18" charset="0"/>
                <a:ea typeface="ＭＳ Ｐゴシック" charset="0"/>
                <a:cs typeface="Times New Roman" pitchFamily="18" charset="0"/>
                <a:sym typeface="Arial"/>
              </a:rPr>
              <a:t>Beta Review</a:t>
            </a:r>
          </a:p>
        </p:txBody>
      </p:sp>
      <p:cxnSp>
        <p:nvCxnSpPr>
          <p:cNvPr id="12" name="Straight Connector 11"/>
          <p:cNvCxnSpPr/>
          <p:nvPr/>
        </p:nvCxnSpPr>
        <p:spPr>
          <a:xfrm flipH="1" flipV="1">
            <a:off x="3794234" y="3610479"/>
            <a:ext cx="11906" cy="898459"/>
          </a:xfrm>
          <a:prstGeom prst="line">
            <a:avLst/>
          </a:prstGeom>
          <a:ln w="63500" cmpd="sng">
            <a:solidFill>
              <a:srgbClr val="FF000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653977" y="3219882"/>
            <a:ext cx="2065325" cy="396621"/>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itchFamily="18" charset="0"/>
                <a:ea typeface="ＭＳ Ｐゴシック" charset="0"/>
                <a:cs typeface="Times New Roman" pitchFamily="18" charset="0"/>
                <a:sym typeface="Arial"/>
              </a:rPr>
              <a:t>Product</a:t>
            </a:r>
            <a:r>
              <a:rPr kumimoji="0" lang="en-US" sz="1800" b="1" i="0" u="none" strike="noStrike" kern="0" cap="none" spc="0" normalizeH="0" noProof="0" dirty="0" smtClean="0">
                <a:ln>
                  <a:noFill/>
                </a:ln>
                <a:solidFill>
                  <a:srgbClr val="FF0000"/>
                </a:solidFill>
                <a:effectLst/>
                <a:uLnTx/>
                <a:uFillTx/>
                <a:latin typeface="Times New Roman" pitchFamily="18" charset="0"/>
                <a:ea typeface="ＭＳ Ｐゴシック" charset="0"/>
                <a:cs typeface="Times New Roman" pitchFamily="18" charset="0"/>
                <a:sym typeface="Arial"/>
              </a:rPr>
              <a:t> Improved</a:t>
            </a:r>
            <a:endParaRPr kumimoji="0" lang="en-US" sz="1800" b="1" i="0" u="none" strike="noStrike" kern="0" cap="none" spc="0" normalizeH="0" baseline="0" noProof="0" dirty="0" smtClean="0">
              <a:ln>
                <a:noFill/>
              </a:ln>
              <a:solidFill>
                <a:srgbClr val="FF0000"/>
              </a:solidFill>
              <a:effectLst/>
              <a:uLnTx/>
              <a:uFillTx/>
              <a:latin typeface="Times New Roman" pitchFamily="18" charset="0"/>
              <a:ea typeface="ＭＳ Ｐゴシック" charset="0"/>
              <a:cs typeface="Times New Roman" pitchFamily="18" charset="0"/>
              <a:sym typeface="Arial"/>
            </a:endParaRPr>
          </a:p>
        </p:txBody>
      </p:sp>
      <p:cxnSp>
        <p:nvCxnSpPr>
          <p:cNvPr id="16" name="Straight Connector 15"/>
          <p:cNvCxnSpPr/>
          <p:nvPr/>
        </p:nvCxnSpPr>
        <p:spPr>
          <a:xfrm flipH="1" flipV="1">
            <a:off x="5412531" y="3616503"/>
            <a:ext cx="297" cy="966007"/>
          </a:xfrm>
          <a:prstGeom prst="line">
            <a:avLst/>
          </a:prstGeom>
          <a:ln w="63500" cmpd="sng">
            <a:solidFill>
              <a:srgbClr val="FF0000"/>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637106" y="3216167"/>
            <a:ext cx="5433" cy="1193599"/>
          </a:xfrm>
          <a:prstGeom prst="line">
            <a:avLst/>
          </a:prstGeom>
          <a:ln w="6350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6051256" y="2808916"/>
            <a:ext cx="1205926" cy="304800"/>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G16 Drift</a:t>
            </a:r>
          </a:p>
        </p:txBody>
      </p:sp>
      <p:sp>
        <p:nvSpPr>
          <p:cNvPr id="20" name="Text Box 8"/>
          <p:cNvSpPr txBox="1">
            <a:spLocks noChangeArrowheads="1"/>
          </p:cNvSpPr>
          <p:nvPr/>
        </p:nvSpPr>
        <p:spPr bwMode="auto">
          <a:xfrm>
            <a:off x="1800120" y="1642150"/>
            <a:ext cx="2748970" cy="461665"/>
          </a:xfrm>
          <a:prstGeom prst="rect">
            <a:avLst/>
          </a:prstGeom>
          <a:solidFill>
            <a:srgbClr val="0070C0"/>
          </a:solidFill>
          <a:ln w="9525">
            <a:noFill/>
            <a:miter lim="800000"/>
            <a:headEnd/>
            <a:tailEnd/>
          </a:ln>
        </p:spPr>
        <p:txBody>
          <a:bodyPr wrap="square">
            <a:spAutoFit/>
          </a:bodyPr>
          <a:lstStyle/>
          <a:p>
            <a:pPr algn="ctr">
              <a:spcBef>
                <a:spcPts val="400"/>
              </a:spcBef>
            </a:pPr>
            <a:r>
              <a:rPr lang="en-US" sz="1200" b="1" dirty="0" smtClean="0">
                <a:solidFill>
                  <a:schemeClr val="bg1"/>
                </a:solidFill>
              </a:rPr>
              <a:t>Each data point  = 1hr FD statistic  (1.5-3 thousand match-ups)</a:t>
            </a:r>
          </a:p>
        </p:txBody>
      </p:sp>
      <p:sp>
        <p:nvSpPr>
          <p:cNvPr id="22" name="Rounded Rectangle 21"/>
          <p:cNvSpPr/>
          <p:nvPr/>
        </p:nvSpPr>
        <p:spPr>
          <a:xfrm>
            <a:off x="5412532" y="4409766"/>
            <a:ext cx="2463352" cy="3934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flipV="1">
            <a:off x="6777056" y="1417834"/>
            <a:ext cx="31536" cy="2991932"/>
          </a:xfrm>
          <a:prstGeom prst="line">
            <a:avLst/>
          </a:prstGeom>
          <a:ln w="63500" cmpd="sng">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38250" y="5509381"/>
            <a:ext cx="6667500" cy="523220"/>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The number of large outliers has substantially reduced but occasionally, those are observed. After the drift, drop-outs have occurred 6 times</a:t>
            </a:r>
          </a:p>
        </p:txBody>
      </p:sp>
      <p:sp>
        <p:nvSpPr>
          <p:cNvPr id="21" name="TextBox 20"/>
          <p:cNvSpPr txBox="1"/>
          <p:nvPr/>
        </p:nvSpPr>
        <p:spPr>
          <a:xfrm>
            <a:off x="5821089" y="805953"/>
            <a:ext cx="2071401" cy="523220"/>
          </a:xfrm>
          <a:prstGeom prst="rect">
            <a:avLst/>
          </a:prstGeom>
          <a:solidFill>
            <a:schemeClr val="lt1"/>
          </a:solidFill>
          <a:ln w="25400">
            <a:solidFill>
              <a:schemeClr val="bg1"/>
            </a:solidFill>
          </a:ln>
        </p:spPr>
        <p:txBody>
          <a:bodyPr wrap="none" rtlCol="0">
            <a:spAutoFit/>
          </a:bodyPr>
          <a:lstStyle/>
          <a:p>
            <a:r>
              <a:rPr lang="en-US" b="1" dirty="0" smtClean="0">
                <a:solidFill>
                  <a:srgbClr val="C00000"/>
                </a:solidFill>
              </a:rPr>
              <a:t>Focus of this Review: </a:t>
            </a:r>
          </a:p>
          <a:p>
            <a:r>
              <a:rPr lang="en-US" b="1" dirty="0" smtClean="0">
                <a:solidFill>
                  <a:srgbClr val="C00000"/>
                </a:solidFill>
              </a:rPr>
              <a:t>Oct 2017 – present</a:t>
            </a:r>
            <a:endParaRPr lang="en-US" b="1" dirty="0">
              <a:solidFill>
                <a:srgbClr val="C00000"/>
              </a:solidFill>
            </a:endParaRPr>
          </a:p>
        </p:txBody>
      </p:sp>
    </p:spTree>
    <p:extLst>
      <p:ext uri="{BB962C8B-B14F-4D97-AF65-F5344CB8AC3E}">
        <p14:creationId xmlns:p14="http://schemas.microsoft.com/office/powerpoint/2010/main" val="362918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25</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Rectangle 19"/>
          <p:cNvSpPr>
            <a:spLocks noChangeArrowheads="1"/>
          </p:cNvSpPr>
          <p:nvPr/>
        </p:nvSpPr>
        <p:spPr bwMode="auto">
          <a:xfrm>
            <a:off x="554804" y="2512874"/>
            <a:ext cx="8352890"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Current G16 SST</a:t>
            </a:r>
          </a:p>
          <a:p>
            <a:pPr algn="ctr"/>
            <a:r>
              <a:rPr lang="en-US" sz="3600" b="1" dirty="0" smtClean="0">
                <a:solidFill>
                  <a:schemeClr val="bg1"/>
                </a:solidFill>
              </a:rPr>
              <a:t>Performance</a:t>
            </a:r>
          </a:p>
        </p:txBody>
      </p:sp>
    </p:spTree>
    <p:extLst>
      <p:ext uri="{BB962C8B-B14F-4D97-AF65-F5344CB8AC3E}">
        <p14:creationId xmlns:p14="http://schemas.microsoft.com/office/powerpoint/2010/main" val="3628061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26</a:t>
            </a:fld>
            <a:endParaRPr lang="en-US" sz="1200">
              <a:solidFill>
                <a:schemeClr val="lt1"/>
              </a:solidFill>
              <a:latin typeface="Calibri"/>
              <a:ea typeface="Calibri"/>
              <a:cs typeface="Calibri"/>
              <a:sym typeface="Calibri"/>
            </a:endParaRPr>
          </a:p>
        </p:txBody>
      </p:sp>
      <p:sp>
        <p:nvSpPr>
          <p:cNvPr id="3" name="Title 1"/>
          <p:cNvSpPr txBox="1">
            <a:spLocks/>
          </p:cNvSpPr>
          <p:nvPr/>
        </p:nvSpPr>
        <p:spPr>
          <a:xfrm>
            <a:off x="345882" y="104775"/>
            <a:ext cx="8229600" cy="114300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GOES-R SST specs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Vs. JPSS and Himawari-8 specs</a:t>
            </a:r>
            <a:endPar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endParaRPr>
          </a:p>
        </p:txBody>
      </p:sp>
      <p:graphicFrame>
        <p:nvGraphicFramePr>
          <p:cNvPr id="4" name="Table 3"/>
          <p:cNvGraphicFramePr>
            <a:graphicFrameLocks noGrp="1"/>
          </p:cNvGraphicFramePr>
          <p:nvPr>
            <p:extLst/>
          </p:nvPr>
        </p:nvGraphicFramePr>
        <p:xfrm>
          <a:off x="763319" y="1395171"/>
          <a:ext cx="7734312" cy="1783040"/>
        </p:xfrm>
        <a:graphic>
          <a:graphicData uri="http://schemas.openxmlformats.org/drawingml/2006/table">
            <a:tbl>
              <a:tblPr firstRow="1" bandRow="1"/>
              <a:tblGrid>
                <a:gridCol w="2338100"/>
                <a:gridCol w="2460395"/>
                <a:gridCol w="1489435"/>
                <a:gridCol w="1446382"/>
              </a:tblGrid>
              <a:tr h="445760">
                <a:tc>
                  <a:txBody>
                    <a:bodyPr/>
                    <a:lstStyle/>
                    <a:p>
                      <a:r>
                        <a:rPr lang="en-US" sz="2000" dirty="0" smtClean="0">
                          <a:solidFill>
                            <a:schemeClr val="bg1"/>
                          </a:solidFill>
                        </a:rPr>
                        <a:t>Instrument</a:t>
                      </a:r>
                      <a:endParaRPr lang="en-US" sz="2000" dirty="0">
                        <a:solidFill>
                          <a:schemeClr val="bg1"/>
                        </a:solidFill>
                      </a:endParaRPr>
                    </a:p>
                  </a:txBody>
                  <a:tcPr>
                    <a:solidFill>
                      <a:srgbClr val="0070C0"/>
                    </a:solidFill>
                  </a:tcPr>
                </a:tc>
                <a:tc>
                  <a:txBody>
                    <a:bodyPr/>
                    <a:lstStyle/>
                    <a:p>
                      <a:r>
                        <a:rPr lang="en-US" sz="2000" dirty="0" smtClean="0">
                          <a:solidFill>
                            <a:schemeClr val="bg1"/>
                          </a:solidFill>
                        </a:rPr>
                        <a:t>Measurement range</a:t>
                      </a:r>
                      <a:endParaRPr lang="en-US" sz="2000" dirty="0">
                        <a:solidFill>
                          <a:schemeClr val="bg1"/>
                        </a:solidFill>
                      </a:endParaRPr>
                    </a:p>
                  </a:txBody>
                  <a:tcPr>
                    <a:solidFill>
                      <a:srgbClr val="0070C0"/>
                    </a:solidFill>
                  </a:tcPr>
                </a:tc>
                <a:tc>
                  <a:txBody>
                    <a:bodyPr/>
                    <a:lstStyle/>
                    <a:p>
                      <a:r>
                        <a:rPr lang="en-US" sz="2000" dirty="0" smtClean="0">
                          <a:solidFill>
                            <a:schemeClr val="bg1"/>
                          </a:solidFill>
                        </a:rPr>
                        <a:t>Accuracy</a:t>
                      </a:r>
                      <a:r>
                        <a:rPr lang="en-US" sz="2000" baseline="30000" dirty="0" smtClean="0">
                          <a:solidFill>
                            <a:schemeClr val="bg1"/>
                          </a:solidFill>
                        </a:rPr>
                        <a:t>(1)</a:t>
                      </a:r>
                      <a:endParaRPr lang="en-US" sz="2000" baseline="30000" dirty="0">
                        <a:solidFill>
                          <a:schemeClr val="bg1"/>
                        </a:solidFill>
                      </a:endParaRPr>
                    </a:p>
                  </a:txBody>
                  <a:tcPr>
                    <a:solidFill>
                      <a:srgbClr val="0070C0"/>
                    </a:solidFill>
                  </a:tcPr>
                </a:tc>
                <a:tc>
                  <a:txBody>
                    <a:bodyPr/>
                    <a:lstStyle/>
                    <a:p>
                      <a:r>
                        <a:rPr lang="en-US" sz="2000" dirty="0" smtClean="0">
                          <a:solidFill>
                            <a:schemeClr val="bg1"/>
                          </a:solidFill>
                        </a:rPr>
                        <a:t>Precision</a:t>
                      </a:r>
                      <a:r>
                        <a:rPr lang="en-US" sz="2000" baseline="30000" dirty="0" smtClean="0">
                          <a:solidFill>
                            <a:schemeClr val="bg1"/>
                          </a:solidFill>
                        </a:rPr>
                        <a:t>(2)</a:t>
                      </a:r>
                      <a:endParaRPr lang="en-US" sz="2000" baseline="30000" dirty="0">
                        <a:solidFill>
                          <a:schemeClr val="bg1"/>
                        </a:solidFill>
                      </a:endParaRPr>
                    </a:p>
                  </a:txBody>
                  <a:tcPr>
                    <a:solidFill>
                      <a:srgbClr val="0070C0"/>
                    </a:solidFill>
                  </a:tcPr>
                </a:tc>
              </a:tr>
              <a:tr h="445760">
                <a:tc>
                  <a:txBody>
                    <a:bodyPr/>
                    <a:lstStyle/>
                    <a:p>
                      <a:r>
                        <a:rPr lang="en-US" sz="2000" b="1" dirty="0" smtClean="0">
                          <a:solidFill>
                            <a:schemeClr val="bg1"/>
                          </a:solidFill>
                        </a:rPr>
                        <a:t>GOES-R (MRD)</a:t>
                      </a:r>
                      <a:endParaRPr lang="en-US" sz="2000" b="1" dirty="0">
                        <a:solidFill>
                          <a:schemeClr val="bg1"/>
                        </a:solidFill>
                      </a:endParaRPr>
                    </a:p>
                  </a:txBody>
                  <a:tcPr>
                    <a:solidFill>
                      <a:srgbClr val="0070C0">
                        <a:alpha val="50000"/>
                      </a:srgbClr>
                    </a:solidFill>
                  </a:tcPr>
                </a:tc>
                <a:tc>
                  <a:txBody>
                    <a:bodyPr/>
                    <a:lstStyle/>
                    <a:p>
                      <a:r>
                        <a:rPr lang="en-US" sz="2000" b="1" dirty="0" smtClean="0">
                          <a:solidFill>
                            <a:srgbClr val="00FF00"/>
                          </a:solidFill>
                        </a:rPr>
                        <a:t>271 to 313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C00000"/>
                          </a:solidFill>
                        </a:rPr>
                        <a:t>±3.1 K</a:t>
                      </a:r>
                      <a:endParaRPr lang="en-US" sz="2000" b="1" dirty="0">
                        <a:solidFill>
                          <a:srgbClr val="C00000"/>
                        </a:solidFill>
                      </a:endParaRPr>
                    </a:p>
                  </a:txBody>
                  <a:tcPr>
                    <a:solidFill>
                      <a:srgbClr val="0070C0">
                        <a:alpha val="50000"/>
                      </a:srgbClr>
                    </a:solidFill>
                  </a:tcPr>
                </a:tc>
                <a:tc>
                  <a:txBody>
                    <a:bodyPr/>
                    <a:lstStyle/>
                    <a:p>
                      <a:r>
                        <a:rPr lang="en-US" sz="2000" b="1" dirty="0" smtClean="0">
                          <a:solidFill>
                            <a:srgbClr val="C00000"/>
                          </a:solidFill>
                        </a:rPr>
                        <a:t>1.0 K</a:t>
                      </a:r>
                      <a:endParaRPr lang="en-US" sz="2000" b="1" dirty="0">
                        <a:solidFill>
                          <a:srgbClr val="C00000"/>
                        </a:solidFill>
                      </a:endParaRPr>
                    </a:p>
                  </a:txBody>
                  <a:tcPr>
                    <a:solidFill>
                      <a:srgbClr val="0070C0">
                        <a:alpha val="50000"/>
                      </a:srgbClr>
                    </a:solidFill>
                  </a:tcPr>
                </a:tc>
              </a:tr>
              <a:tr h="445760">
                <a:tc>
                  <a:txBody>
                    <a:bodyPr/>
                    <a:lstStyle/>
                    <a:p>
                      <a:r>
                        <a:rPr lang="en-US" sz="2000" b="1" dirty="0" smtClean="0">
                          <a:solidFill>
                            <a:schemeClr val="bg1"/>
                          </a:solidFill>
                        </a:rPr>
                        <a:t>JPSS</a:t>
                      </a:r>
                      <a:endParaRPr lang="en-US" sz="2000" b="1" dirty="0">
                        <a:solidFill>
                          <a:schemeClr val="bg1"/>
                        </a:solidFill>
                      </a:endParaRPr>
                    </a:p>
                  </a:txBody>
                  <a:tcPr>
                    <a:solidFill>
                      <a:srgbClr val="0070C0">
                        <a:alpha val="50000"/>
                      </a:srgbClr>
                    </a:solidFill>
                  </a:tcPr>
                </a:tc>
                <a:tc>
                  <a:txBody>
                    <a:bodyPr/>
                    <a:lstStyle/>
                    <a:p>
                      <a:r>
                        <a:rPr lang="en-US" sz="2000" b="1" dirty="0" smtClean="0">
                          <a:solidFill>
                            <a:srgbClr val="00FF00"/>
                          </a:solidFill>
                        </a:rPr>
                        <a:t>271 to 313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00FF00"/>
                          </a:solidFill>
                        </a:rPr>
                        <a:t>±0.2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00FF00"/>
                          </a:solidFill>
                        </a:rPr>
                        <a:t>0.6 K</a:t>
                      </a:r>
                      <a:endParaRPr lang="en-US" sz="2000" b="1" dirty="0">
                        <a:solidFill>
                          <a:srgbClr val="00FF00"/>
                        </a:solidFill>
                      </a:endParaRPr>
                    </a:p>
                  </a:txBody>
                  <a:tcPr>
                    <a:solidFill>
                      <a:srgbClr val="0070C0">
                        <a:alpha val="50000"/>
                      </a:srgbClr>
                    </a:solidFill>
                  </a:tcPr>
                </a:tc>
              </a:tr>
              <a:tr h="445760">
                <a:tc>
                  <a:txBody>
                    <a:bodyPr/>
                    <a:lstStyle/>
                    <a:p>
                      <a:r>
                        <a:rPr lang="en-US" sz="2000" b="1" dirty="0" smtClean="0">
                          <a:solidFill>
                            <a:schemeClr val="bg1"/>
                          </a:solidFill>
                        </a:rPr>
                        <a:t>H8</a:t>
                      </a:r>
                      <a:endParaRPr lang="en-US" sz="2000" b="1" dirty="0">
                        <a:solidFill>
                          <a:schemeClr val="bg1"/>
                        </a:solidFill>
                      </a:endParaRPr>
                    </a:p>
                  </a:txBody>
                  <a:tcPr>
                    <a:solidFill>
                      <a:srgbClr val="0070C0">
                        <a:alpha val="50000"/>
                      </a:srgbClr>
                    </a:solidFill>
                  </a:tcPr>
                </a:tc>
                <a:tc>
                  <a:txBody>
                    <a:bodyPr/>
                    <a:lstStyle/>
                    <a:p>
                      <a:r>
                        <a:rPr lang="en-US" sz="2000" b="1" dirty="0" smtClean="0">
                          <a:solidFill>
                            <a:srgbClr val="00FF00"/>
                          </a:solidFill>
                        </a:rPr>
                        <a:t>271 to 313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00FF00"/>
                          </a:solidFill>
                        </a:rPr>
                        <a:t>±0.2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00FF00"/>
                          </a:solidFill>
                        </a:rPr>
                        <a:t>0.6 K</a:t>
                      </a:r>
                      <a:endParaRPr lang="en-US" sz="2000" b="1" dirty="0">
                        <a:solidFill>
                          <a:srgbClr val="00FF00"/>
                        </a:solidFill>
                      </a:endParaRPr>
                    </a:p>
                  </a:txBody>
                  <a:tcPr>
                    <a:solidFill>
                      <a:srgbClr val="0070C0">
                        <a:alpha val="50000"/>
                      </a:srgbClr>
                    </a:solidFill>
                  </a:tcPr>
                </a:tc>
              </a:tr>
            </a:tbl>
          </a:graphicData>
        </a:graphic>
      </p:graphicFrame>
      <p:sp>
        <p:nvSpPr>
          <p:cNvPr id="5" name="TextBox 4"/>
          <p:cNvSpPr txBox="1"/>
          <p:nvPr/>
        </p:nvSpPr>
        <p:spPr>
          <a:xfrm>
            <a:off x="942480" y="3460268"/>
            <a:ext cx="7315695" cy="723275"/>
          </a:xfrm>
          <a:prstGeom prst="rect">
            <a:avLst/>
          </a:prstGeom>
          <a:solidFill>
            <a:srgbClr val="00FFFF"/>
          </a:solidFill>
          <a:ln w="3175">
            <a:solidFill>
              <a:schemeClr val="bg1"/>
            </a:solidFill>
          </a:ln>
        </p:spPr>
        <p:txBody>
          <a:bodyPr wrap="square" rtlCol="0">
            <a:spAutoFit/>
          </a:bodyPr>
          <a:lstStyle/>
          <a:p>
            <a:pPr marL="168275" indent="-168275">
              <a:spcBef>
                <a:spcPts val="600"/>
              </a:spcBef>
            </a:pPr>
            <a:r>
              <a:rPr lang="en-US" sz="1800" b="1" baseline="30000" dirty="0" smtClean="0">
                <a:solidFill>
                  <a:schemeClr val="tx1"/>
                </a:solidFill>
              </a:rPr>
              <a:t>(1)</a:t>
            </a:r>
            <a:r>
              <a:rPr lang="en-US" sz="1800" b="1" dirty="0" smtClean="0">
                <a:solidFill>
                  <a:schemeClr val="tx1"/>
                </a:solidFill>
              </a:rPr>
              <a:t> Accuracy = Global Bias of (SST - </a:t>
            </a:r>
            <a:r>
              <a:rPr lang="en-US" sz="1800" b="1" i="1" dirty="0" smtClean="0">
                <a:solidFill>
                  <a:schemeClr val="tx1"/>
                </a:solidFill>
              </a:rPr>
              <a:t>in situ</a:t>
            </a:r>
            <a:r>
              <a:rPr lang="en-US" sz="1800" b="1" dirty="0" smtClean="0">
                <a:solidFill>
                  <a:schemeClr val="tx1"/>
                </a:solidFill>
              </a:rPr>
              <a:t> SST)</a:t>
            </a:r>
          </a:p>
          <a:p>
            <a:pPr marL="168275" indent="-168275">
              <a:spcBef>
                <a:spcPts val="600"/>
              </a:spcBef>
            </a:pPr>
            <a:r>
              <a:rPr lang="en-US" sz="1800" b="1" baseline="30000" dirty="0" smtClean="0">
                <a:solidFill>
                  <a:schemeClr val="tx1"/>
                </a:solidFill>
              </a:rPr>
              <a:t>(2)</a:t>
            </a:r>
            <a:r>
              <a:rPr lang="en-US" sz="1800" b="1" dirty="0" smtClean="0">
                <a:solidFill>
                  <a:schemeClr val="tx1"/>
                </a:solidFill>
              </a:rPr>
              <a:t> Precision = Global Standard Deviation of (SST - </a:t>
            </a:r>
            <a:r>
              <a:rPr lang="en-US" sz="1800" b="1" i="1" dirty="0" smtClean="0">
                <a:solidFill>
                  <a:schemeClr val="tx1"/>
                </a:solidFill>
              </a:rPr>
              <a:t>in situ</a:t>
            </a:r>
            <a:r>
              <a:rPr lang="en-US" sz="1800" b="1" dirty="0" smtClean="0">
                <a:solidFill>
                  <a:schemeClr val="tx1"/>
                </a:solidFill>
              </a:rPr>
              <a:t> SST)</a:t>
            </a:r>
          </a:p>
        </p:txBody>
      </p:sp>
      <p:sp>
        <p:nvSpPr>
          <p:cNvPr id="6" name="TextBox 5"/>
          <p:cNvSpPr txBox="1"/>
          <p:nvPr/>
        </p:nvSpPr>
        <p:spPr>
          <a:xfrm>
            <a:off x="942480" y="4391205"/>
            <a:ext cx="7325219" cy="1354217"/>
          </a:xfrm>
          <a:prstGeom prst="rect">
            <a:avLst/>
          </a:prstGeom>
          <a:solidFill>
            <a:srgbClr val="FFFF00"/>
          </a:solidFill>
          <a:ln w="3175">
            <a:solidFill>
              <a:schemeClr val="bg1"/>
            </a:solidFill>
          </a:ln>
        </p:spPr>
        <p:txBody>
          <a:bodyPr wrap="square" rtlCol="0">
            <a:spAutoFit/>
          </a:bodyPr>
          <a:lstStyle/>
          <a:p>
            <a:pPr marL="174625" indent="-174625">
              <a:spcBef>
                <a:spcPts val="1200"/>
              </a:spcBef>
              <a:buFont typeface="Arial" pitchFamily="34" charset="0"/>
              <a:buChar char="•"/>
            </a:pPr>
            <a:r>
              <a:rPr lang="en-US" sz="1800" b="1" dirty="0" smtClean="0">
                <a:solidFill>
                  <a:schemeClr val="tx1"/>
                </a:solidFill>
              </a:rPr>
              <a:t>The G16 SST Performance will be evaluated against JPSS/H8 specs which hopefully, will be eventually reconciled</a:t>
            </a:r>
          </a:p>
          <a:p>
            <a:pPr marL="174625" indent="-174625">
              <a:spcBef>
                <a:spcPts val="1200"/>
              </a:spcBef>
              <a:buFont typeface="Arial" pitchFamily="34" charset="0"/>
              <a:buChar char="•"/>
            </a:pPr>
            <a:r>
              <a:rPr lang="en-US" sz="1800" b="1" dirty="0" smtClean="0">
                <a:solidFill>
                  <a:schemeClr val="tx1"/>
                </a:solidFill>
              </a:rPr>
              <a:t>Most recently, the baseline SST meets these stringent specs, most of the time (except the “black-outs” which are being fixed)</a:t>
            </a:r>
          </a:p>
        </p:txBody>
      </p:sp>
      <p:sp>
        <p:nvSpPr>
          <p:cNvPr id="7" name="Date Placeholder 6"/>
          <p:cNvSpPr>
            <a:spLocks noGrp="1"/>
          </p:cNvSpPr>
          <p:nvPr>
            <p:ph type="dt" idx="10"/>
          </p:nvPr>
        </p:nvSpPr>
        <p:spPr/>
        <p:txBody>
          <a:bodyPr/>
          <a:lstStyle/>
          <a:p>
            <a:r>
              <a:rPr lang="en-US" smtClean="0"/>
              <a:t>3/9/2018</a:t>
            </a:r>
            <a:endParaRPr lang="en-US"/>
          </a:p>
        </p:txBody>
      </p:sp>
      <p:sp>
        <p:nvSpPr>
          <p:cNvPr id="8" name="Footer Placeholder 7"/>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2282393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1344168"/>
            <a:ext cx="6667500" cy="3962400"/>
          </a:xfrm>
          <a:prstGeom prst="rect">
            <a:avLst/>
          </a:prstGeom>
          <a:solidFill>
            <a:schemeClr val="lt1"/>
          </a:solidFill>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Mean Bias </a:t>
            </a: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wrt</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SSTs</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11" name="Content Placeholder 2"/>
          <p:cNvSpPr txBox="1">
            <a:spLocks/>
          </p:cNvSpPr>
          <p:nvPr/>
        </p:nvSpPr>
        <p:spPr>
          <a:xfrm>
            <a:off x="1800120" y="4284322"/>
            <a:ext cx="2748970" cy="304800"/>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SST Algorithm Revisited</a:t>
            </a:r>
          </a:p>
        </p:txBody>
      </p:sp>
      <p:cxnSp>
        <p:nvCxnSpPr>
          <p:cNvPr id="12" name="Straight Connector 11"/>
          <p:cNvCxnSpPr/>
          <p:nvPr/>
        </p:nvCxnSpPr>
        <p:spPr>
          <a:xfrm>
            <a:off x="1993178" y="3431567"/>
            <a:ext cx="0" cy="909909"/>
          </a:xfrm>
          <a:prstGeom prst="line">
            <a:avLst/>
          </a:prstGeom>
          <a:ln w="6350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653977" y="3908249"/>
            <a:ext cx="2743416" cy="396621"/>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Residual -0.2K Bias Fixed</a:t>
            </a:r>
          </a:p>
        </p:txBody>
      </p:sp>
      <p:cxnSp>
        <p:nvCxnSpPr>
          <p:cNvPr id="16" name="Straight Connector 15"/>
          <p:cNvCxnSpPr/>
          <p:nvPr/>
        </p:nvCxnSpPr>
        <p:spPr>
          <a:xfrm>
            <a:off x="5792908" y="3018893"/>
            <a:ext cx="0" cy="909909"/>
          </a:xfrm>
          <a:prstGeom prst="line">
            <a:avLst/>
          </a:prstGeom>
          <a:ln w="6350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0" name="Text Box 8"/>
          <p:cNvSpPr txBox="1">
            <a:spLocks noChangeArrowheads="1"/>
          </p:cNvSpPr>
          <p:nvPr/>
        </p:nvSpPr>
        <p:spPr bwMode="auto">
          <a:xfrm>
            <a:off x="1800120" y="1645573"/>
            <a:ext cx="2748970" cy="461665"/>
          </a:xfrm>
          <a:prstGeom prst="rect">
            <a:avLst/>
          </a:prstGeom>
          <a:solidFill>
            <a:srgbClr val="0070C0"/>
          </a:solidFill>
          <a:ln w="9525">
            <a:noFill/>
            <a:miter lim="800000"/>
            <a:headEnd/>
            <a:tailEnd/>
          </a:ln>
        </p:spPr>
        <p:txBody>
          <a:bodyPr wrap="square">
            <a:spAutoFit/>
          </a:bodyPr>
          <a:lstStyle/>
          <a:p>
            <a:pPr algn="ctr">
              <a:spcBef>
                <a:spcPts val="400"/>
              </a:spcBef>
            </a:pPr>
            <a:r>
              <a:rPr lang="en-US" sz="1200" b="1" dirty="0" smtClean="0">
                <a:solidFill>
                  <a:schemeClr val="bg1"/>
                </a:solidFill>
              </a:rPr>
              <a:t>Each data point  = 1hr FD statistic  (1.5-3 thousand match-ups)</a:t>
            </a:r>
          </a:p>
        </p:txBody>
      </p:sp>
      <p:sp>
        <p:nvSpPr>
          <p:cNvPr id="26" name="TextBox 25"/>
          <p:cNvSpPr txBox="1"/>
          <p:nvPr/>
        </p:nvSpPr>
        <p:spPr>
          <a:xfrm>
            <a:off x="1238250" y="5509381"/>
            <a:ext cx="6667500" cy="600164"/>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Since Jan 5, the SST product bias is largely within specs</a:t>
            </a:r>
          </a:p>
          <a:p>
            <a:pPr>
              <a:spcBef>
                <a:spcPts val="600"/>
              </a:spcBef>
            </a:pPr>
            <a:r>
              <a:rPr lang="en-US" b="1" dirty="0" smtClean="0">
                <a:solidFill>
                  <a:schemeClr val="tx1"/>
                </a:solidFill>
              </a:rPr>
              <a:t>Several large drop-outs are due to the ADR269 which is being fixed by PRO</a:t>
            </a:r>
          </a:p>
        </p:txBody>
      </p:sp>
      <p:cxnSp>
        <p:nvCxnSpPr>
          <p:cNvPr id="24" name="Straight Connector 23"/>
          <p:cNvCxnSpPr/>
          <p:nvPr/>
        </p:nvCxnSpPr>
        <p:spPr>
          <a:xfrm>
            <a:off x="1800120" y="2260314"/>
            <a:ext cx="6105630" cy="1"/>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5905500" y="1768459"/>
            <a:ext cx="1752600" cy="434341"/>
          </a:xfrm>
          <a:prstGeom prst="rect">
            <a:avLst/>
          </a:prstGeom>
        </p:spPr>
        <p:txBody>
          <a:bodyPr>
            <a:normAutofit fontScale="85000" lnSpcReduction="1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006BA"/>
                </a:solidFill>
                <a:effectLst/>
                <a:uLnTx/>
                <a:uFillTx/>
                <a:latin typeface="Times New Roman" pitchFamily="18" charset="0"/>
                <a:ea typeface="ＭＳ Ｐゴシック" charset="0"/>
                <a:cs typeface="Times New Roman" pitchFamily="18" charset="0"/>
                <a:sym typeface="Arial"/>
              </a:rPr>
              <a:t>Specs: ±0.2K</a:t>
            </a:r>
          </a:p>
        </p:txBody>
      </p:sp>
      <p:cxnSp>
        <p:nvCxnSpPr>
          <p:cNvPr id="27" name="Straight Connector 26"/>
          <p:cNvCxnSpPr/>
          <p:nvPr/>
        </p:nvCxnSpPr>
        <p:spPr>
          <a:xfrm>
            <a:off x="1757309" y="3214094"/>
            <a:ext cx="6105630" cy="1"/>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54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1344168"/>
            <a:ext cx="6667500" cy="3962400"/>
          </a:xfrm>
          <a:prstGeom prst="rect">
            <a:avLst/>
          </a:prstGeom>
          <a:solidFill>
            <a:schemeClr val="lt1"/>
          </a:solidFill>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28</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Std</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Dev. </a:t>
            </a: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wrt</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SSTs</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1" name="Text Box 8"/>
          <p:cNvSpPr txBox="1">
            <a:spLocks noChangeArrowheads="1"/>
          </p:cNvSpPr>
          <p:nvPr/>
        </p:nvSpPr>
        <p:spPr bwMode="auto">
          <a:xfrm>
            <a:off x="1800120" y="1645573"/>
            <a:ext cx="2748970" cy="461665"/>
          </a:xfrm>
          <a:prstGeom prst="rect">
            <a:avLst/>
          </a:prstGeom>
          <a:solidFill>
            <a:srgbClr val="0070C0"/>
          </a:solidFill>
          <a:ln w="9525">
            <a:noFill/>
            <a:miter lim="800000"/>
            <a:headEnd/>
            <a:tailEnd/>
          </a:ln>
        </p:spPr>
        <p:txBody>
          <a:bodyPr wrap="square">
            <a:spAutoFit/>
          </a:bodyPr>
          <a:lstStyle/>
          <a:p>
            <a:pPr algn="ctr">
              <a:spcBef>
                <a:spcPts val="400"/>
              </a:spcBef>
            </a:pPr>
            <a:r>
              <a:rPr lang="en-US" sz="1200" b="1" dirty="0" smtClean="0">
                <a:solidFill>
                  <a:schemeClr val="bg1"/>
                </a:solidFill>
              </a:rPr>
              <a:t>Each data point  = 1hr FD statistic  (1.5-3 thousand match-ups)</a:t>
            </a:r>
          </a:p>
        </p:txBody>
      </p:sp>
      <p:sp>
        <p:nvSpPr>
          <p:cNvPr id="26" name="TextBox 25"/>
          <p:cNvSpPr txBox="1"/>
          <p:nvPr/>
        </p:nvSpPr>
        <p:spPr>
          <a:xfrm>
            <a:off x="1238250" y="5509381"/>
            <a:ext cx="6667500" cy="600164"/>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Since Jan 5, the SST product SD is within specs, with a decent margin</a:t>
            </a:r>
          </a:p>
          <a:p>
            <a:pPr>
              <a:spcBef>
                <a:spcPts val="600"/>
              </a:spcBef>
            </a:pPr>
            <a:r>
              <a:rPr lang="en-US" b="1" dirty="0" smtClean="0">
                <a:solidFill>
                  <a:schemeClr val="tx1"/>
                </a:solidFill>
              </a:rPr>
              <a:t>Several large drop-outs are due to the ADR269 which is being fixed by PRO</a:t>
            </a:r>
          </a:p>
        </p:txBody>
      </p:sp>
      <p:cxnSp>
        <p:nvCxnSpPr>
          <p:cNvPr id="27" name="Straight Connector 26"/>
          <p:cNvCxnSpPr/>
          <p:nvPr/>
        </p:nvCxnSpPr>
        <p:spPr>
          <a:xfrm>
            <a:off x="1993178" y="3431567"/>
            <a:ext cx="0" cy="909909"/>
          </a:xfrm>
          <a:prstGeom prst="line">
            <a:avLst/>
          </a:prstGeom>
          <a:ln w="6350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a:xfrm>
            <a:off x="1800120" y="4284322"/>
            <a:ext cx="2748970" cy="304800"/>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SST Algorithm Revisited</a:t>
            </a:r>
          </a:p>
        </p:txBody>
      </p:sp>
      <p:sp>
        <p:nvSpPr>
          <p:cNvPr id="29" name="Content Placeholder 2"/>
          <p:cNvSpPr txBox="1">
            <a:spLocks/>
          </p:cNvSpPr>
          <p:nvPr/>
        </p:nvSpPr>
        <p:spPr>
          <a:xfrm>
            <a:off x="4653977" y="4247292"/>
            <a:ext cx="2743416" cy="396621"/>
          </a:xfrm>
          <a:prstGeom prst="rect">
            <a:avLst/>
          </a:prstGeom>
        </p:spPr>
        <p:txBody>
          <a:bodyPr>
            <a:no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Residual -0.2K Bias Fixed</a:t>
            </a:r>
          </a:p>
        </p:txBody>
      </p:sp>
      <p:cxnSp>
        <p:nvCxnSpPr>
          <p:cNvPr id="30" name="Straight Connector 29"/>
          <p:cNvCxnSpPr/>
          <p:nvPr/>
        </p:nvCxnSpPr>
        <p:spPr>
          <a:xfrm flipH="1">
            <a:off x="5792908" y="3811712"/>
            <a:ext cx="1717" cy="517779"/>
          </a:xfrm>
          <a:prstGeom prst="line">
            <a:avLst/>
          </a:prstGeom>
          <a:ln w="6350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57309" y="2844229"/>
            <a:ext cx="6105630" cy="1"/>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6417280" y="2483260"/>
            <a:ext cx="1524000" cy="411480"/>
          </a:xfrm>
          <a:prstGeom prst="rect">
            <a:avLst/>
          </a:prstGeom>
        </p:spPr>
        <p:txBody>
          <a:bodyPr>
            <a:normAutofit fontScale="85000" lnSpcReduction="1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006BA"/>
                </a:solidFill>
                <a:effectLst/>
                <a:uLnTx/>
                <a:uFillTx/>
                <a:latin typeface="Times New Roman" pitchFamily="18" charset="0"/>
                <a:ea typeface="ＭＳ Ｐゴシック" charset="0"/>
                <a:cs typeface="Times New Roman" pitchFamily="18" charset="0"/>
                <a:sym typeface="Arial"/>
              </a:rPr>
              <a:t>Specs: 0.6K</a:t>
            </a:r>
          </a:p>
        </p:txBody>
      </p:sp>
    </p:spTree>
    <p:extLst>
      <p:ext uri="{BB962C8B-B14F-4D97-AF65-F5344CB8AC3E}">
        <p14:creationId xmlns:p14="http://schemas.microsoft.com/office/powerpoint/2010/main" val="3017346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Shape 5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FFFFFF"/>
                </a:solidFill>
                <a:latin typeface="Arial"/>
                <a:ea typeface="Arial"/>
                <a:cs typeface="Arial"/>
                <a:sym typeface="Arial"/>
              </a:rPr>
              <a:t>29</a:t>
            </a:fld>
            <a:endParaRPr sz="1400" b="0" i="0" u="none" strike="noStrike" cap="none">
              <a:solidFill>
                <a:srgbClr val="FFFFFF"/>
              </a:solidFill>
              <a:latin typeface="Arial"/>
              <a:ea typeface="Arial"/>
              <a:cs typeface="Arial"/>
              <a:sym typeface="Arial"/>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Rectangle 19"/>
          <p:cNvSpPr>
            <a:spLocks noChangeArrowheads="1"/>
          </p:cNvSpPr>
          <p:nvPr/>
        </p:nvSpPr>
        <p:spPr bwMode="auto">
          <a:xfrm>
            <a:off x="554804" y="2512874"/>
            <a:ext cx="8352890"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Diurnal Cycle:</a:t>
            </a:r>
          </a:p>
          <a:p>
            <a:pPr algn="ctr"/>
            <a:r>
              <a:rPr lang="en-US" sz="3600" b="1" dirty="0" smtClean="0">
                <a:solidFill>
                  <a:schemeClr val="bg1"/>
                </a:solidFill>
              </a:rPr>
              <a:t>Substantially Improved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460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200" b="1" dirty="0">
                <a:solidFill>
                  <a:schemeClr val="bg1"/>
                </a:solidFill>
              </a:rPr>
              <a:t>Product Overview</a:t>
            </a:r>
            <a:endParaRPr sz="3200" b="1" dirty="0">
              <a:solidFill>
                <a:schemeClr val="bg1"/>
              </a:solidFill>
            </a:endParaRPr>
          </a:p>
        </p:txBody>
      </p:sp>
      <p:sp>
        <p:nvSpPr>
          <p:cNvPr id="408" name="Shape 408"/>
          <p:cNvSpPr txBox="1">
            <a:spLocks noGrp="1"/>
          </p:cNvSpPr>
          <p:nvPr>
            <p:ph type="body" idx="1"/>
          </p:nvPr>
        </p:nvSpPr>
        <p:spPr>
          <a:xfrm>
            <a:off x="167999" y="875216"/>
            <a:ext cx="4084215" cy="5543400"/>
          </a:xfrm>
          <a:prstGeom prst="rect">
            <a:avLst/>
          </a:prstGeom>
        </p:spPr>
        <p:txBody>
          <a:bodyPr spcFirstLastPara="1" wrap="square" lIns="91425" tIns="91425" rIns="91425" bIns="91425" anchor="t" anchorCtr="0">
            <a:noAutofit/>
          </a:bodyPr>
          <a:lstStyle/>
          <a:p>
            <a:pPr marL="457200" lvl="0" indent="-330200" rtl="0">
              <a:spcBef>
                <a:spcPts val="640"/>
              </a:spcBef>
              <a:spcAft>
                <a:spcPts val="0"/>
              </a:spcAft>
              <a:buSzPts val="1600"/>
              <a:buChar char="•"/>
            </a:pPr>
            <a:r>
              <a:rPr lang="en-US" sz="1600" dirty="0" smtClean="0"/>
              <a:t>Baseline SST Product:</a:t>
            </a:r>
            <a:endParaRPr sz="1600" dirty="0"/>
          </a:p>
          <a:p>
            <a:pPr marL="914400" lvl="1" indent="-330200" rtl="0">
              <a:spcBef>
                <a:spcPts val="0"/>
              </a:spcBef>
              <a:spcAft>
                <a:spcPts val="0"/>
              </a:spcAft>
              <a:buSzPts val="1600"/>
              <a:buChar char="–"/>
            </a:pPr>
            <a:r>
              <a:rPr lang="en-US" sz="1600" dirty="0" smtClean="0"/>
              <a:t>Uses Binary </a:t>
            </a:r>
            <a:r>
              <a:rPr lang="en-US" sz="1600" dirty="0"/>
              <a:t>Cloud </a:t>
            </a:r>
            <a:r>
              <a:rPr lang="en-US" sz="1600" dirty="0" smtClean="0"/>
              <a:t>Mask “Conf. Clear” from Cloud Team as well as individual cloud tests</a:t>
            </a:r>
            <a:endParaRPr sz="1600" dirty="0"/>
          </a:p>
          <a:p>
            <a:pPr marL="914400" lvl="1" indent="-330200" rtl="0">
              <a:spcBef>
                <a:spcPts val="0"/>
              </a:spcBef>
              <a:spcAft>
                <a:spcPts val="0"/>
              </a:spcAft>
              <a:buSzPts val="1600"/>
              <a:buChar char="–"/>
            </a:pPr>
            <a:r>
              <a:rPr lang="en-US" sz="1600" dirty="0" smtClean="0"/>
              <a:t>Additionally Performs SST QC</a:t>
            </a:r>
            <a:endParaRPr sz="1600" dirty="0"/>
          </a:p>
          <a:p>
            <a:pPr marL="914400" lvl="1" indent="-330200" rtl="0">
              <a:spcBef>
                <a:spcPts val="0"/>
              </a:spcBef>
              <a:spcAft>
                <a:spcPts val="0"/>
              </a:spcAft>
              <a:buSzPts val="1600"/>
              <a:buChar char="–"/>
            </a:pPr>
            <a:r>
              <a:rPr lang="en-US" sz="1600" dirty="0" smtClean="0"/>
              <a:t>Regression trained against quality controlled </a:t>
            </a:r>
            <a:r>
              <a:rPr lang="en-US" sz="1600" i="1" dirty="0" smtClean="0"/>
              <a:t>in situ </a:t>
            </a:r>
            <a:r>
              <a:rPr lang="en-US" sz="1600" dirty="0" smtClean="0"/>
              <a:t>data </a:t>
            </a:r>
          </a:p>
          <a:p>
            <a:pPr marL="914400" lvl="1" indent="-330200" rtl="0">
              <a:spcBef>
                <a:spcPts val="0"/>
              </a:spcBef>
              <a:spcAft>
                <a:spcPts val="0"/>
              </a:spcAft>
              <a:buSzPts val="1600"/>
              <a:buChar char="–"/>
            </a:pPr>
            <a:r>
              <a:rPr lang="en-US" sz="1600" dirty="0" smtClean="0"/>
              <a:t>Uses 11(8.5µm), 13(10.3µm), 14(11.2), &amp;15(12.3µm) bands</a:t>
            </a:r>
            <a:endParaRPr sz="1600" dirty="0"/>
          </a:p>
          <a:p>
            <a:pPr marL="457200" lvl="0" indent="-330200" rtl="0">
              <a:spcBef>
                <a:spcPts val="1200"/>
              </a:spcBef>
              <a:spcAft>
                <a:spcPts val="0"/>
              </a:spcAft>
              <a:buSzPts val="1600"/>
              <a:buChar char="•"/>
            </a:pPr>
            <a:r>
              <a:rPr lang="en-US" sz="1600" dirty="0" smtClean="0"/>
              <a:t>Processed are all 15min FD data and aggregated into 1hr composites</a:t>
            </a:r>
            <a:endParaRPr sz="1600" dirty="0"/>
          </a:p>
          <a:p>
            <a:pPr marL="457200" lvl="0" indent="-330200" rtl="0">
              <a:spcBef>
                <a:spcPts val="1200"/>
              </a:spcBef>
              <a:spcAft>
                <a:spcPts val="0"/>
              </a:spcAft>
              <a:buSzPts val="1600"/>
              <a:buChar char="•"/>
            </a:pPr>
            <a:r>
              <a:rPr lang="en-US" sz="1600" dirty="0"/>
              <a:t>Only </a:t>
            </a:r>
            <a:r>
              <a:rPr lang="en-US" sz="1600" dirty="0" smtClean="0"/>
              <a:t>L2 product is available (no gridded L3 produced)</a:t>
            </a:r>
            <a:endParaRPr sz="1600" dirty="0"/>
          </a:p>
          <a:p>
            <a:pPr marL="457200" lvl="0" indent="-330200" rtl="0">
              <a:spcBef>
                <a:spcPts val="1200"/>
              </a:spcBef>
              <a:spcAft>
                <a:spcPts val="0"/>
              </a:spcAft>
              <a:buSzPts val="1600"/>
              <a:buChar char="•"/>
            </a:pPr>
            <a:r>
              <a:rPr lang="en-US" sz="1600" dirty="0" smtClean="0"/>
              <a:t>Open ocean only (no internal water)</a:t>
            </a:r>
            <a:endParaRPr lang="en-US" sz="1600" dirty="0"/>
          </a:p>
          <a:p>
            <a:pPr marL="457200" lvl="0" indent="-330200" rtl="0">
              <a:spcBef>
                <a:spcPts val="1200"/>
              </a:spcBef>
              <a:spcAft>
                <a:spcPts val="0"/>
              </a:spcAft>
              <a:buSzPts val="1600"/>
              <a:buChar char="•"/>
            </a:pPr>
            <a:r>
              <a:rPr lang="en-US" sz="1600" dirty="0" smtClean="0"/>
              <a:t>No downstream products affected by SST</a:t>
            </a:r>
            <a:endParaRPr sz="1600" dirty="0"/>
          </a:p>
        </p:txBody>
      </p:sp>
      <p:sp>
        <p:nvSpPr>
          <p:cNvPr id="409" name="Shape 40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a:t>3</a:t>
            </a:fld>
            <a:endParaRPr dirty="0"/>
          </a:p>
        </p:txBody>
      </p:sp>
      <p:sp>
        <p:nvSpPr>
          <p:cNvPr id="410" name="Shape 410"/>
          <p:cNvSpPr txBox="1"/>
          <p:nvPr/>
        </p:nvSpPr>
        <p:spPr>
          <a:xfrm>
            <a:off x="4815260" y="5801824"/>
            <a:ext cx="3321871" cy="61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dirty="0" smtClean="0">
                <a:solidFill>
                  <a:srgbClr val="FF9900"/>
                </a:solidFill>
              </a:rPr>
              <a:t>Example 1hr composite SST FD Image</a:t>
            </a:r>
          </a:p>
          <a:p>
            <a:pPr marL="0" lvl="0" indent="0">
              <a:spcBef>
                <a:spcPts val="0"/>
              </a:spcBef>
              <a:spcAft>
                <a:spcPts val="0"/>
              </a:spcAft>
              <a:buNone/>
            </a:pPr>
            <a:r>
              <a:rPr lang="en-US" dirty="0" smtClean="0">
                <a:solidFill>
                  <a:srgbClr val="FF9900"/>
                </a:solidFill>
              </a:rPr>
              <a:t>on 26 Feb 2018 @18UTC</a:t>
            </a:r>
            <a:endParaRPr dirty="0">
              <a:solidFill>
                <a:srgbClr val="FF99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214" y="1208492"/>
            <a:ext cx="4572000" cy="4572000"/>
          </a:xfrm>
          <a:prstGeom prst="rect">
            <a:avLst/>
          </a:prstGeom>
        </p:spPr>
      </p:pic>
      <p:sp>
        <p:nvSpPr>
          <p:cNvPr id="4" name="Date Placeholder 3"/>
          <p:cNvSpPr>
            <a:spLocks noGrp="1"/>
          </p:cNvSpPr>
          <p:nvPr>
            <p:ph type="dt" idx="10"/>
          </p:nvPr>
        </p:nvSpPr>
        <p:spPr/>
        <p:txBody>
          <a:bodyPr/>
          <a:lstStyle/>
          <a:p>
            <a:r>
              <a:rPr lang="en-US" smtClean="0"/>
              <a:t>3/9/2018</a:t>
            </a:r>
            <a:endParaRPr lang="en-US"/>
          </a:p>
        </p:txBody>
      </p:sp>
      <p:sp>
        <p:nvSpPr>
          <p:cNvPr id="5" name="Footer Placeholder 4"/>
          <p:cNvSpPr>
            <a:spLocks noGrp="1"/>
          </p:cNvSpPr>
          <p:nvPr>
            <p:ph type="ftr" idx="11"/>
          </p:nvPr>
        </p:nvSpPr>
        <p:spPr/>
        <p:txBody>
          <a:bodyPr/>
          <a:lstStyle/>
          <a:p>
            <a:r>
              <a:rPr lang="en-US" smtClean="0"/>
              <a:t>GOES-R SST Provisional Review</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30</a:t>
            </a:fld>
            <a:endParaRPr lang="en-US" sz="1200" b="0" i="0" u="none" strike="noStrike" cap="none">
              <a:solidFill>
                <a:schemeClr val="lt1"/>
              </a:solidFill>
              <a:latin typeface="Calibri"/>
              <a:ea typeface="Calibri"/>
              <a:cs typeface="Calibri"/>
              <a:sym typeface="Calibri"/>
            </a:endParaRPr>
          </a:p>
        </p:txBody>
      </p:sp>
      <p:sp>
        <p:nvSpPr>
          <p:cNvPr id="8" name="TextBox 7"/>
          <p:cNvSpPr txBox="1"/>
          <p:nvPr/>
        </p:nvSpPr>
        <p:spPr>
          <a:xfrm>
            <a:off x="1190626" y="5215868"/>
            <a:ext cx="6762750" cy="1107996"/>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solidFill>
                  <a:schemeClr val="tx1"/>
                </a:solidFill>
              </a:rPr>
              <a:t>Baseline &amp; H8-like SSTs averaged over the FD for one day on 14 May 2017 </a:t>
            </a:r>
          </a:p>
          <a:p>
            <a:pPr marL="230188" indent="-230188">
              <a:spcBef>
                <a:spcPts val="600"/>
              </a:spcBef>
              <a:buFont typeface="Arial" pitchFamily="34" charset="0"/>
              <a:buChar char="•"/>
            </a:pPr>
            <a:r>
              <a:rPr lang="en-US" b="1" dirty="0" smtClean="0">
                <a:solidFill>
                  <a:schemeClr val="tx1"/>
                </a:solidFill>
              </a:rPr>
              <a:t>H8-like “sub-skin” SST shows diurnal cycle with amplitude ~0.5K, with max reached ~14 LT. </a:t>
            </a:r>
          </a:p>
          <a:p>
            <a:pPr marL="230188" indent="-230188">
              <a:spcBef>
                <a:spcPts val="600"/>
              </a:spcBef>
              <a:buFont typeface="Arial" pitchFamily="34" charset="0"/>
              <a:buChar char="•"/>
            </a:pPr>
            <a:r>
              <a:rPr lang="en-US" b="1" dirty="0" smtClean="0">
                <a:solidFill>
                  <a:schemeClr val="tx1"/>
                </a:solidFill>
              </a:rPr>
              <a:t>The Baseline SST shows irregular and incorrect  diurnal cycle</a:t>
            </a:r>
          </a:p>
        </p:txBody>
      </p:sp>
      <p:pic>
        <p:nvPicPr>
          <p:cNvPr id="11266" name="Picture 2" descr="C:\Users\alex.ignatov\Documents\AIgnatov\GOES\GOES-R\Beta_PSPVR\Figs_Xinjia\dependency_G16_2017-05-14_regression-CMC_localt_MEAN_LocalT_fullday[1].png"/>
          <p:cNvPicPr>
            <a:picLocks noChangeAspect="1" noChangeArrowheads="1"/>
          </p:cNvPicPr>
          <p:nvPr/>
        </p:nvPicPr>
        <p:blipFill>
          <a:blip r:embed="rId2"/>
          <a:srcRect/>
          <a:stretch>
            <a:fillRect/>
          </a:stretch>
        </p:blipFill>
        <p:spPr bwMode="auto">
          <a:xfrm>
            <a:off x="1200150" y="1390650"/>
            <a:ext cx="6743700" cy="3733800"/>
          </a:xfrm>
          <a:prstGeom prst="rect">
            <a:avLst/>
          </a:prstGeom>
          <a:noFill/>
        </p:spPr>
      </p:pic>
      <p:sp>
        <p:nvSpPr>
          <p:cNvPr id="9" name="Shape 115"/>
          <p:cNvSpPr txBox="1">
            <a:spLocks/>
          </p:cNvSpPr>
          <p:nvPr/>
        </p:nvSpPr>
        <p:spPr>
          <a:xfrm>
            <a:off x="1479478" y="-46050"/>
            <a:ext cx="6380251"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Calibri" panose="020F0502020204030204" pitchFamily="34" charset="0"/>
              </a:rPr>
              <a:t>(From </a:t>
            </a:r>
            <a:r>
              <a:rPr lang="el-GR" sz="3200" b="1" dirty="0" smtClean="0">
                <a:solidFill>
                  <a:srgbClr val="FFFF00"/>
                </a:solidFill>
                <a:latin typeface="Calibri" panose="020F0502020204030204" pitchFamily="34" charset="0"/>
              </a:rPr>
              <a:t>β</a:t>
            </a:r>
            <a:r>
              <a:rPr lang="en-US" sz="3200" b="1" dirty="0" smtClean="0">
                <a:solidFill>
                  <a:srgbClr val="FFFF00"/>
                </a:solidFill>
                <a:latin typeface="Calibri" panose="020F0502020204030204" pitchFamily="34" charset="0"/>
              </a:rPr>
              <a:t>-Review)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Daily Diurnal </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Cycle:</a:t>
            </a:r>
            <a:r>
              <a:rPr kumimoji="0" lang="en-US" sz="3200" b="1" i="0" u="none" strike="noStrike" kern="0" cap="none" spc="0" normalizeH="0" noProof="0" dirty="0" smtClean="0">
                <a:ln>
                  <a:noFill/>
                </a:ln>
                <a:solidFill>
                  <a:schemeClr val="bg1"/>
                </a:solidFill>
                <a:effectLst/>
                <a:uLnTx/>
                <a:uFillTx/>
                <a:latin typeface="Calibri" panose="020F0502020204030204" pitchFamily="34" charset="0"/>
                <a:sym typeface="Arial"/>
              </a:rPr>
              <a:t> 14 </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May 2017</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2182871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31</a:t>
            </a:fld>
            <a:endParaRPr lang="en-US" sz="1200" b="0" i="0" u="none" strike="noStrike" cap="none">
              <a:solidFill>
                <a:schemeClr val="lt1"/>
              </a:solidFill>
              <a:latin typeface="Calibri"/>
              <a:ea typeface="Calibri"/>
              <a:cs typeface="Calibri"/>
              <a:sym typeface="Calibri"/>
            </a:endParaRPr>
          </a:p>
        </p:txBody>
      </p:sp>
      <p:sp>
        <p:nvSpPr>
          <p:cNvPr id="8" name="TextBox 7"/>
          <p:cNvSpPr txBox="1"/>
          <p:nvPr/>
        </p:nvSpPr>
        <p:spPr>
          <a:xfrm>
            <a:off x="1190626" y="5215868"/>
            <a:ext cx="6762750" cy="815608"/>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solidFill>
                  <a:schemeClr val="tx1"/>
                </a:solidFill>
              </a:rPr>
              <a:t>Baseline &amp; ACSPO SSTs averaged over the FD for one day on 1 Feb 2018</a:t>
            </a:r>
          </a:p>
          <a:p>
            <a:pPr marL="230188" indent="-230188">
              <a:spcBef>
                <a:spcPts val="600"/>
              </a:spcBef>
              <a:buFont typeface="Arial" pitchFamily="34" charset="0"/>
              <a:buChar char="•"/>
            </a:pPr>
            <a:r>
              <a:rPr lang="en-US" b="1" dirty="0" smtClean="0">
                <a:solidFill>
                  <a:schemeClr val="tx1"/>
                </a:solidFill>
              </a:rPr>
              <a:t>Baseline SST shows realistic &amp; consistent with ACSPO diurnal cycle</a:t>
            </a:r>
            <a:r>
              <a:rPr lang="en-US" b="1" dirty="0">
                <a:solidFill>
                  <a:schemeClr val="tx1"/>
                </a:solidFill>
              </a:rPr>
              <a:t> </a:t>
            </a:r>
            <a:r>
              <a:rPr lang="en-US" b="1" dirty="0" smtClean="0">
                <a:solidFill>
                  <a:schemeClr val="tx1"/>
                </a:solidFill>
              </a:rPr>
              <a:t>(Residual differences are due to recently updated coefficients in ACSPO)</a:t>
            </a:r>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FF00"/>
                </a:solidFill>
                <a:latin typeface="Calibri" panose="020F0502020204030204" pitchFamily="34" charset="0"/>
              </a:rPr>
              <a:t>Current Provisional Review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Daily Diurnal </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Cycle: </a:t>
            </a:r>
            <a:r>
              <a:rPr kumimoji="0" lang="en-US" sz="3200" b="1" i="0" u="none" strike="noStrike" kern="0" cap="none" spc="0" normalizeH="0" noProof="0" dirty="0" smtClean="0">
                <a:ln>
                  <a:noFill/>
                </a:ln>
                <a:solidFill>
                  <a:schemeClr val="bg1"/>
                </a:solidFill>
                <a:effectLst/>
                <a:uLnTx/>
                <a:uFillTx/>
                <a:latin typeface="Calibri" panose="020F0502020204030204" pitchFamily="34" charset="0"/>
                <a:sym typeface="Arial"/>
              </a:rPr>
              <a:t>1 Feb 2018</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389888"/>
            <a:ext cx="6743700" cy="3733800"/>
          </a:xfrm>
          <a:prstGeom prst="rect">
            <a:avLst/>
          </a:prstGeom>
        </p:spPr>
      </p:pic>
      <p:sp>
        <p:nvSpPr>
          <p:cNvPr id="3" name="Date Placeholder 2"/>
          <p:cNvSpPr>
            <a:spLocks noGrp="1"/>
          </p:cNvSpPr>
          <p:nvPr>
            <p:ph type="dt" idx="10"/>
          </p:nvPr>
        </p:nvSpPr>
        <p:spPr/>
        <p:txBody>
          <a:bodyPr/>
          <a:lstStyle/>
          <a:p>
            <a:r>
              <a:rPr lang="en-US" smtClean="0"/>
              <a:t>3/9/2018</a:t>
            </a:r>
            <a:endParaRPr lang="en-US"/>
          </a:p>
        </p:txBody>
      </p:sp>
      <p:sp>
        <p:nvSpPr>
          <p:cNvPr id="5" name="Footer Placeholder 4"/>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1481359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32</a:t>
            </a:fld>
            <a:endParaRPr lang="en-US" sz="1200" b="0" i="0" u="none" strike="noStrike" cap="none">
              <a:solidFill>
                <a:schemeClr val="lt1"/>
              </a:solidFill>
              <a:latin typeface="Calibri"/>
              <a:ea typeface="Calibri"/>
              <a:cs typeface="Calibri"/>
              <a:sym typeface="Calibri"/>
            </a:endParaRPr>
          </a:p>
        </p:txBody>
      </p:sp>
      <p:sp>
        <p:nvSpPr>
          <p:cNvPr id="8" name="TextBox 7"/>
          <p:cNvSpPr txBox="1"/>
          <p:nvPr/>
        </p:nvSpPr>
        <p:spPr>
          <a:xfrm>
            <a:off x="1181101" y="5215868"/>
            <a:ext cx="6781800" cy="815608"/>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solidFill>
                  <a:schemeClr val="tx1"/>
                </a:solidFill>
              </a:rPr>
              <a:t>On 14 May 2017, baseline SST did not have the -100K outliers.  Monthly average diurnal cycle for May 2017 with -100K shows larger anomalies</a:t>
            </a:r>
          </a:p>
          <a:p>
            <a:pPr marL="230188" indent="-230188">
              <a:spcBef>
                <a:spcPts val="600"/>
              </a:spcBef>
              <a:buFont typeface="Arial" pitchFamily="34" charset="0"/>
              <a:buChar char="•"/>
            </a:pPr>
            <a:r>
              <a:rPr lang="en-US" b="1" dirty="0" smtClean="0">
                <a:solidFill>
                  <a:schemeClr val="tx1"/>
                </a:solidFill>
              </a:rPr>
              <a:t>Similar anomalies also seen in all prior months from Jan – Apr 2017</a:t>
            </a:r>
          </a:p>
        </p:txBody>
      </p:sp>
      <p:pic>
        <p:nvPicPr>
          <p:cNvPr id="12290" name="Picture 2" descr="C:\Users\alex.ignatov\Documents\AIgnatov\GOES\GOES-R\Beta_PSPVR\Figs_Xinjia\dependency_G16_2017-05_regression-CMC_localt_MEAN_LocalT_fullday[1].png"/>
          <p:cNvPicPr>
            <a:picLocks noChangeAspect="1" noChangeArrowheads="1"/>
          </p:cNvPicPr>
          <p:nvPr/>
        </p:nvPicPr>
        <p:blipFill>
          <a:blip r:embed="rId2"/>
          <a:srcRect/>
          <a:stretch>
            <a:fillRect/>
          </a:stretch>
        </p:blipFill>
        <p:spPr bwMode="auto">
          <a:xfrm>
            <a:off x="1197864" y="1389888"/>
            <a:ext cx="6743700" cy="3733800"/>
          </a:xfrm>
          <a:prstGeom prst="rect">
            <a:avLst/>
          </a:prstGeom>
          <a:noFill/>
        </p:spPr>
      </p:pic>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FF00"/>
                </a:solidFill>
                <a:latin typeface="Calibri" panose="020F0502020204030204" pitchFamily="34" charset="0"/>
              </a:rPr>
              <a:t>(From </a:t>
            </a:r>
            <a:r>
              <a:rPr lang="el-GR" sz="3200" b="1" dirty="0" smtClean="0">
                <a:solidFill>
                  <a:srgbClr val="FFFF00"/>
                </a:solidFill>
                <a:latin typeface="Calibri" panose="020F0502020204030204" pitchFamily="34" charset="0"/>
              </a:rPr>
              <a:t>β</a:t>
            </a:r>
            <a:r>
              <a:rPr lang="en-US" sz="3200" b="1" dirty="0" smtClean="0">
                <a:solidFill>
                  <a:srgbClr val="FFFF00"/>
                </a:solidFill>
                <a:latin typeface="Calibri" panose="020F0502020204030204" pitchFamily="34" charset="0"/>
              </a:rPr>
              <a:t>-Review)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Monthly Diurnal </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Cycle: May 2017</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859856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33</a:t>
            </a:fld>
            <a:endParaRPr lang="en-US" sz="1200" b="0" i="0" u="none" strike="noStrike" cap="none">
              <a:solidFill>
                <a:schemeClr val="lt1"/>
              </a:solidFill>
              <a:latin typeface="Calibri"/>
              <a:ea typeface="Calibri"/>
              <a:cs typeface="Calibri"/>
              <a:sym typeface="Calibri"/>
            </a:endParaRPr>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FF00"/>
                </a:solidFill>
                <a:latin typeface="Calibri" panose="020F0502020204030204" pitchFamily="34" charset="0"/>
              </a:rPr>
              <a:t>Current Provisional Review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Monthly Diurnal </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Cycle: Feb 2018</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389888"/>
            <a:ext cx="6743700" cy="3733800"/>
          </a:xfrm>
          <a:prstGeom prst="rect">
            <a:avLst/>
          </a:prstGeom>
        </p:spPr>
      </p:pic>
      <p:sp>
        <p:nvSpPr>
          <p:cNvPr id="3" name="Date Placeholder 2"/>
          <p:cNvSpPr>
            <a:spLocks noGrp="1"/>
          </p:cNvSpPr>
          <p:nvPr>
            <p:ph type="dt" idx="10"/>
          </p:nvPr>
        </p:nvSpPr>
        <p:spPr/>
        <p:txBody>
          <a:bodyPr/>
          <a:lstStyle/>
          <a:p>
            <a:r>
              <a:rPr lang="en-US" smtClean="0"/>
              <a:t>3/9/2018</a:t>
            </a:r>
            <a:endParaRPr lang="en-US"/>
          </a:p>
        </p:txBody>
      </p:sp>
      <p:sp>
        <p:nvSpPr>
          <p:cNvPr id="5" name="Footer Placeholder 4"/>
          <p:cNvSpPr>
            <a:spLocks noGrp="1"/>
          </p:cNvSpPr>
          <p:nvPr>
            <p:ph type="ftr" idx="11"/>
          </p:nvPr>
        </p:nvSpPr>
        <p:spPr/>
        <p:txBody>
          <a:bodyPr/>
          <a:lstStyle/>
          <a:p>
            <a:r>
              <a:rPr lang="en-US" smtClean="0"/>
              <a:t>GOES-R SST Provisional Review</a:t>
            </a:r>
            <a:endParaRPr lang="en-US"/>
          </a:p>
        </p:txBody>
      </p:sp>
      <p:sp>
        <p:nvSpPr>
          <p:cNvPr id="11" name="TextBox 10"/>
          <p:cNvSpPr txBox="1"/>
          <p:nvPr/>
        </p:nvSpPr>
        <p:spPr>
          <a:xfrm>
            <a:off x="1190626" y="5215868"/>
            <a:ext cx="6762750" cy="815608"/>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solidFill>
                  <a:schemeClr val="tx1"/>
                </a:solidFill>
              </a:rPr>
              <a:t>Baseline &amp; ACSPO SSTs averaged over the FD for one month of Feb 2018</a:t>
            </a:r>
          </a:p>
          <a:p>
            <a:pPr marL="230188" indent="-230188">
              <a:spcBef>
                <a:spcPts val="600"/>
              </a:spcBef>
              <a:buFont typeface="Arial" pitchFamily="34" charset="0"/>
              <a:buChar char="•"/>
            </a:pPr>
            <a:r>
              <a:rPr lang="en-US" b="1" dirty="0" smtClean="0">
                <a:solidFill>
                  <a:schemeClr val="tx1"/>
                </a:solidFill>
              </a:rPr>
              <a:t>Baseline SST shows diurnal cycle that is realistic &amp; consistent with ACSPO (Residual differences are due to recently updated coefficients in ACSPO)</a:t>
            </a:r>
          </a:p>
        </p:txBody>
      </p:sp>
    </p:spTree>
    <p:extLst>
      <p:ext uri="{BB962C8B-B14F-4D97-AF65-F5344CB8AC3E}">
        <p14:creationId xmlns:p14="http://schemas.microsoft.com/office/powerpoint/2010/main" val="4266904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5" name="Shape 87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sz="1400">
                <a:latin typeface="Arial"/>
                <a:ea typeface="Arial"/>
                <a:cs typeface="Arial"/>
                <a:sym typeface="Arial"/>
              </a:rPr>
              <a:t>34</a:t>
            </a:fld>
            <a:endParaRPr sz="1400">
              <a:latin typeface="Arial"/>
              <a:ea typeface="Arial"/>
              <a:cs typeface="Arial"/>
              <a:sym typeface="Arial"/>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Rectangle 19"/>
          <p:cNvSpPr>
            <a:spLocks noChangeArrowheads="1"/>
          </p:cNvSpPr>
          <p:nvPr/>
        </p:nvSpPr>
        <p:spPr bwMode="auto">
          <a:xfrm>
            <a:off x="457200" y="2512874"/>
            <a:ext cx="8450494"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SST Near-Uniformly Validates Against </a:t>
            </a:r>
          </a:p>
          <a:p>
            <a:pPr algn="ctr"/>
            <a:r>
              <a:rPr lang="en-US" sz="3600" b="1" i="1" dirty="0" smtClean="0">
                <a:solidFill>
                  <a:schemeClr val="bg1"/>
                </a:solidFill>
              </a:rPr>
              <a:t>in situ </a:t>
            </a:r>
            <a:r>
              <a:rPr lang="en-US" sz="3600" b="1" dirty="0" smtClean="0">
                <a:solidFill>
                  <a:schemeClr val="bg1"/>
                </a:solidFill>
              </a:rPr>
              <a:t>Data Across Full Diurnal Cycle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35</a:t>
            </a:fld>
            <a:endParaRPr lang="en-US" sz="1200" b="0" i="0" u="none" strike="noStrike" cap="none">
              <a:solidFill>
                <a:schemeClr val="lt1"/>
              </a:solidFill>
              <a:latin typeface="Calibri"/>
              <a:ea typeface="Calibri"/>
              <a:cs typeface="Calibri"/>
              <a:sym typeface="Calibri"/>
            </a:endParaRPr>
          </a:p>
        </p:txBody>
      </p:sp>
      <p:sp>
        <p:nvSpPr>
          <p:cNvPr id="8" name="TextBox 7"/>
          <p:cNvSpPr txBox="1"/>
          <p:nvPr/>
        </p:nvSpPr>
        <p:spPr>
          <a:xfrm>
            <a:off x="1181101" y="5215868"/>
            <a:ext cx="6781800" cy="600164"/>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a:solidFill>
                  <a:schemeClr val="tx1"/>
                </a:solidFill>
              </a:rPr>
              <a:t>Overall, baseline SST is within specs across the full diurnal cycle</a:t>
            </a:r>
          </a:p>
          <a:p>
            <a:pPr marL="230188" indent="-230188">
              <a:spcBef>
                <a:spcPts val="600"/>
              </a:spcBef>
              <a:buFont typeface="Arial" pitchFamily="34" charset="0"/>
              <a:buChar char="•"/>
            </a:pPr>
            <a:r>
              <a:rPr lang="en-US" b="1" dirty="0" smtClean="0">
                <a:solidFill>
                  <a:schemeClr val="tx1"/>
                </a:solidFill>
              </a:rPr>
              <a:t>Satellite Skin SSTs are a little warmer than </a:t>
            </a:r>
            <a:r>
              <a:rPr lang="en-US" b="1" i="1" dirty="0" smtClean="0">
                <a:solidFill>
                  <a:schemeClr val="tx1"/>
                </a:solidFill>
              </a:rPr>
              <a:t>in situ </a:t>
            </a:r>
            <a:r>
              <a:rPr lang="en-US" b="1" dirty="0" smtClean="0">
                <a:solidFill>
                  <a:schemeClr val="tx1"/>
                </a:solidFill>
              </a:rPr>
              <a:t>bulk during the daytime</a:t>
            </a:r>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Monthly Validation vs. </a:t>
            </a:r>
            <a:r>
              <a:rPr lang="en-US" sz="3200" b="1" i="1" dirty="0" smtClean="0">
                <a:solidFill>
                  <a:schemeClr val="bg1"/>
                </a:solidFill>
                <a:latin typeface="Calibri" panose="020F0502020204030204" pitchFamily="34" charset="0"/>
              </a:rPr>
              <a:t>in situ</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 Feb 2018</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389888"/>
            <a:ext cx="6743700" cy="3733800"/>
          </a:xfrm>
          <a:prstGeom prst="rect">
            <a:avLst/>
          </a:prstGeom>
        </p:spPr>
      </p:pic>
      <p:cxnSp>
        <p:nvCxnSpPr>
          <p:cNvPr id="11" name="Straight Connector 10"/>
          <p:cNvCxnSpPr/>
          <p:nvPr/>
        </p:nvCxnSpPr>
        <p:spPr>
          <a:xfrm>
            <a:off x="2157573" y="2681555"/>
            <a:ext cx="5548045" cy="0"/>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977418" y="2271887"/>
            <a:ext cx="1752600" cy="434341"/>
          </a:xfrm>
          <a:prstGeom prst="rect">
            <a:avLst/>
          </a:prstGeom>
        </p:spPr>
        <p:txBody>
          <a:bodyPr>
            <a:normAutofit fontScale="85000" lnSpcReduction="1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006BA"/>
                </a:solidFill>
                <a:effectLst/>
                <a:uLnTx/>
                <a:uFillTx/>
                <a:latin typeface="Times New Roman" pitchFamily="18" charset="0"/>
                <a:ea typeface="ＭＳ Ｐゴシック" charset="0"/>
                <a:cs typeface="Times New Roman" pitchFamily="18" charset="0"/>
                <a:sym typeface="Arial"/>
              </a:rPr>
              <a:t>Specs: ±0.2K</a:t>
            </a:r>
          </a:p>
        </p:txBody>
      </p:sp>
      <p:cxnSp>
        <p:nvCxnSpPr>
          <p:cNvPr id="13" name="Straight Connector 12"/>
          <p:cNvCxnSpPr/>
          <p:nvPr/>
        </p:nvCxnSpPr>
        <p:spPr>
          <a:xfrm>
            <a:off x="2155863" y="3810001"/>
            <a:ext cx="5548045" cy="0"/>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idx="10"/>
          </p:nvPr>
        </p:nvSpPr>
        <p:spPr/>
        <p:txBody>
          <a:bodyPr/>
          <a:lstStyle/>
          <a:p>
            <a:r>
              <a:rPr lang="en-US" smtClean="0"/>
              <a:t>3/9/2018</a:t>
            </a:r>
            <a:endParaRPr lang="en-US"/>
          </a:p>
        </p:txBody>
      </p:sp>
      <p:sp>
        <p:nvSpPr>
          <p:cNvPr id="14" name="Footer Placeholder 13"/>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1385238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1389888"/>
            <a:ext cx="6743700" cy="3733800"/>
          </a:xfrm>
          <a:prstGeom prst="rect">
            <a:avLst/>
          </a:prstGeom>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36</a:t>
            </a:fld>
            <a:endParaRPr lang="en-US" sz="1200" b="0" i="0" u="none" strike="noStrike" cap="none">
              <a:solidFill>
                <a:schemeClr val="lt1"/>
              </a:solidFill>
              <a:latin typeface="Calibri"/>
              <a:ea typeface="Calibri"/>
              <a:cs typeface="Calibri"/>
              <a:sym typeface="Calibri"/>
            </a:endParaRPr>
          </a:p>
        </p:txBody>
      </p:sp>
      <p:sp>
        <p:nvSpPr>
          <p:cNvPr id="8" name="TextBox 7"/>
          <p:cNvSpPr txBox="1"/>
          <p:nvPr/>
        </p:nvSpPr>
        <p:spPr>
          <a:xfrm>
            <a:off x="1181101" y="5215868"/>
            <a:ext cx="6781800" cy="600164"/>
          </a:xfrm>
          <a:prstGeom prst="rect">
            <a:avLst/>
          </a:prstGeom>
          <a:solidFill>
            <a:srgbClr val="00FFFF"/>
          </a:solidFill>
          <a:ln w="3175">
            <a:solidFill>
              <a:schemeClr val="bg1"/>
            </a:solidFill>
          </a:ln>
        </p:spPr>
        <p:txBody>
          <a:bodyPr wrap="square" rtlCol="0">
            <a:spAutoFit/>
          </a:bodyPr>
          <a:lstStyle/>
          <a:p>
            <a:pPr marL="230188" indent="-230188">
              <a:spcBef>
                <a:spcPts val="600"/>
              </a:spcBef>
              <a:buFont typeface="Arial" pitchFamily="34" charset="0"/>
              <a:buChar char="•"/>
            </a:pPr>
            <a:r>
              <a:rPr lang="en-US" b="1" dirty="0" smtClean="0">
                <a:solidFill>
                  <a:schemeClr val="tx1"/>
                </a:solidFill>
              </a:rPr>
              <a:t>Satellite SSTs meet specs across the full diurnal cycle, with a good margin</a:t>
            </a:r>
          </a:p>
          <a:p>
            <a:pPr marL="230188" indent="-230188">
              <a:spcBef>
                <a:spcPts val="600"/>
              </a:spcBef>
              <a:buFont typeface="Arial" pitchFamily="34" charset="0"/>
              <a:buChar char="•"/>
            </a:pPr>
            <a:r>
              <a:rPr lang="en-US" b="1" dirty="0" smtClean="0">
                <a:solidFill>
                  <a:schemeClr val="tx1"/>
                </a:solidFill>
              </a:rPr>
              <a:t>The performance is largely uniform across the full diurnal cycle</a:t>
            </a:r>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Monthly Validation vs. </a:t>
            </a:r>
            <a:r>
              <a:rPr lang="en-US" sz="3200" b="1" i="1" dirty="0" smtClean="0">
                <a:solidFill>
                  <a:schemeClr val="bg1"/>
                </a:solidFill>
                <a:latin typeface="Calibri" panose="020F0502020204030204" pitchFamily="34" charset="0"/>
              </a:rPr>
              <a:t>in situ</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 Feb 2018</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cxnSp>
        <p:nvCxnSpPr>
          <p:cNvPr id="11" name="Straight Connector 10"/>
          <p:cNvCxnSpPr/>
          <p:nvPr/>
        </p:nvCxnSpPr>
        <p:spPr>
          <a:xfrm>
            <a:off x="2157573" y="1561676"/>
            <a:ext cx="5548045" cy="0"/>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6314539" y="1579137"/>
            <a:ext cx="1524000" cy="411480"/>
          </a:xfrm>
          <a:prstGeom prst="rect">
            <a:avLst/>
          </a:prstGeom>
        </p:spPr>
        <p:txBody>
          <a:bodyPr>
            <a:normAutofit fontScale="85000" lnSpcReduction="1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006BA"/>
                </a:solidFill>
                <a:effectLst/>
                <a:uLnTx/>
                <a:uFillTx/>
                <a:latin typeface="Times New Roman" pitchFamily="18" charset="0"/>
                <a:ea typeface="ＭＳ Ｐゴシック" charset="0"/>
                <a:cs typeface="Times New Roman" pitchFamily="18" charset="0"/>
                <a:sym typeface="Arial"/>
              </a:rPr>
              <a:t>Specs: 0.6K</a:t>
            </a:r>
          </a:p>
        </p:txBody>
      </p:sp>
      <p:sp>
        <p:nvSpPr>
          <p:cNvPr id="5" name="Date Placeholder 4"/>
          <p:cNvSpPr>
            <a:spLocks noGrp="1"/>
          </p:cNvSpPr>
          <p:nvPr>
            <p:ph type="dt" idx="10"/>
          </p:nvPr>
        </p:nvSpPr>
        <p:spPr/>
        <p:txBody>
          <a:bodyPr/>
          <a:lstStyle/>
          <a:p>
            <a:r>
              <a:rPr lang="en-US" smtClean="0"/>
              <a:t>3/9/2018</a:t>
            </a:r>
            <a:endParaRPr lang="en-US"/>
          </a:p>
        </p:txBody>
      </p:sp>
      <p:sp>
        <p:nvSpPr>
          <p:cNvPr id="6" name="Footer Placeholder 5"/>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1030580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5" name="Shape 87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sz="1400">
                <a:latin typeface="Arial"/>
                <a:ea typeface="Arial"/>
                <a:cs typeface="Arial"/>
                <a:sym typeface="Arial"/>
              </a:rPr>
              <a:t>37</a:t>
            </a:fld>
            <a:endParaRPr sz="1400">
              <a:latin typeface="Arial"/>
              <a:ea typeface="Arial"/>
              <a:cs typeface="Arial"/>
              <a:sym typeface="Arial"/>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Rectangle 19"/>
          <p:cNvSpPr>
            <a:spLocks noChangeArrowheads="1"/>
          </p:cNvSpPr>
          <p:nvPr/>
        </p:nvSpPr>
        <p:spPr bwMode="auto">
          <a:xfrm>
            <a:off x="554804" y="2512874"/>
            <a:ext cx="8352890" cy="1200329"/>
          </a:xfrm>
          <a:prstGeom prst="rect">
            <a:avLst/>
          </a:prstGeom>
          <a:noFill/>
          <a:ln w="9525">
            <a:noFill/>
            <a:miter lim="800000"/>
            <a:headEnd/>
            <a:tailEnd/>
          </a:ln>
        </p:spPr>
        <p:txBody>
          <a:bodyPr wrap="square">
            <a:spAutoFit/>
          </a:bodyPr>
          <a:lstStyle/>
          <a:p>
            <a:pPr algn="ctr"/>
            <a:r>
              <a:rPr lang="en-US" sz="3600" b="1" dirty="0" smtClean="0">
                <a:solidFill>
                  <a:schemeClr val="bg1"/>
                </a:solidFill>
              </a:rPr>
              <a:t>Post-</a:t>
            </a:r>
            <a:r>
              <a:rPr lang="el-GR" sz="3600" b="1" dirty="0" smtClean="0">
                <a:solidFill>
                  <a:schemeClr val="bg1"/>
                </a:solidFill>
              </a:rPr>
              <a:t>β</a:t>
            </a:r>
            <a:r>
              <a:rPr lang="en-US" sz="3600" b="1" dirty="0" smtClean="0">
                <a:solidFill>
                  <a:schemeClr val="bg1"/>
                </a:solidFill>
              </a:rPr>
              <a:t> ADRs/WRs</a:t>
            </a:r>
          </a:p>
          <a:p>
            <a:pPr algn="ctr"/>
            <a:r>
              <a:rPr lang="en-US" sz="3600" b="1" dirty="0" smtClean="0">
                <a:solidFill>
                  <a:schemeClr val="bg1"/>
                </a:solidFill>
              </a:rPr>
              <a:t>&amp; Their Status</a:t>
            </a:r>
          </a:p>
        </p:txBody>
      </p:sp>
    </p:spTree>
    <p:extLst>
      <p:ext uri="{BB962C8B-B14F-4D97-AF65-F5344CB8AC3E}">
        <p14:creationId xmlns:p14="http://schemas.microsoft.com/office/powerpoint/2010/main" val="874864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Shape 889"/>
          <p:cNvSpPr txBox="1">
            <a:spLocks noGrp="1"/>
          </p:cNvSpPr>
          <p:nvPr>
            <p:ph type="title"/>
          </p:nvPr>
        </p:nvSpPr>
        <p:spPr>
          <a:xfrm>
            <a:off x="1582367" y="98258"/>
            <a:ext cx="59913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800"/>
              <a:buFont typeface="Calibri"/>
              <a:buNone/>
            </a:pPr>
            <a:r>
              <a:rPr lang="en-US" sz="3200" b="1" i="0" u="none" strike="noStrike" cap="none" dirty="0" smtClean="0">
                <a:solidFill>
                  <a:schemeClr val="bg1"/>
                </a:solidFill>
                <a:sym typeface="Calibri"/>
              </a:rPr>
              <a:t>ADRs/WRs towards Provisional</a:t>
            </a:r>
            <a:br>
              <a:rPr lang="en-US" sz="3200" b="1" i="0" u="none" strike="noStrike" cap="none" dirty="0" smtClean="0">
                <a:solidFill>
                  <a:schemeClr val="bg1"/>
                </a:solidFill>
                <a:sym typeface="Calibri"/>
              </a:rPr>
            </a:br>
            <a:r>
              <a:rPr lang="en-US" sz="3200" b="1" i="0" u="none" strike="noStrike" cap="none" dirty="0" smtClean="0">
                <a:solidFill>
                  <a:schemeClr val="bg1"/>
                </a:solidFill>
                <a:sym typeface="Calibri"/>
              </a:rPr>
              <a:t>and </a:t>
            </a:r>
            <a:r>
              <a:rPr lang="en-US" sz="3200" b="1" i="0" u="none" strike="noStrike" cap="none" dirty="0">
                <a:solidFill>
                  <a:schemeClr val="bg1"/>
                </a:solidFill>
                <a:sym typeface="Calibri"/>
              </a:rPr>
              <a:t>Resolution Status</a:t>
            </a:r>
            <a:endParaRPr b="1" dirty="0">
              <a:solidFill>
                <a:schemeClr val="bg1"/>
              </a:solidFill>
            </a:endParaRPr>
          </a:p>
        </p:txBody>
      </p:sp>
      <p:graphicFrame>
        <p:nvGraphicFramePr>
          <p:cNvPr id="890" name="Shape 890"/>
          <p:cNvGraphicFramePr/>
          <p:nvPr>
            <p:extLst>
              <p:ext uri="{D42A27DB-BD31-4B8C-83A1-F6EECF244321}">
                <p14:modId xmlns:p14="http://schemas.microsoft.com/office/powerpoint/2010/main" val="953919908"/>
              </p:ext>
            </p:extLst>
          </p:nvPr>
        </p:nvGraphicFramePr>
        <p:xfrm>
          <a:off x="270358" y="1221080"/>
          <a:ext cx="8616775" cy="4908484"/>
        </p:xfrm>
        <a:graphic>
          <a:graphicData uri="http://schemas.openxmlformats.org/drawingml/2006/table">
            <a:tbl>
              <a:tblPr>
                <a:noFill/>
                <a:tableStyleId>{C0540B48-E21A-49F2-B2EA-D80C7953BA77}</a:tableStyleId>
              </a:tblPr>
              <a:tblGrid>
                <a:gridCol w="1037375"/>
                <a:gridCol w="3465825"/>
                <a:gridCol w="986350"/>
                <a:gridCol w="3127225"/>
              </a:tblGrid>
              <a:tr h="258399">
                <a:tc>
                  <a:txBody>
                    <a:bodyPr/>
                    <a:lstStyle/>
                    <a:p>
                      <a:pPr marL="0" marR="0" lvl="0" indent="0" algn="ctr" rtl="0">
                        <a:spcBef>
                          <a:spcPts val="0"/>
                        </a:spcBef>
                        <a:spcAft>
                          <a:spcPts val="0"/>
                        </a:spcAft>
                        <a:buClr>
                          <a:schemeClr val="lt1"/>
                        </a:buClr>
                        <a:buSzPts val="300"/>
                        <a:buFont typeface="Calibri"/>
                        <a:buNone/>
                      </a:pPr>
                      <a:r>
                        <a:rPr lang="en-US" sz="1200" b="1" u="none" strike="noStrike" cap="none" dirty="0">
                          <a:solidFill>
                            <a:schemeClr val="lt1"/>
                          </a:solidFill>
                        </a:rPr>
                        <a:t>Title</a:t>
                      </a:r>
                      <a:endParaRPr dirty="0"/>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spcAft>
                          <a:spcPts val="0"/>
                        </a:spcAft>
                        <a:buClr>
                          <a:schemeClr val="lt1"/>
                        </a:buClr>
                        <a:buSzPts val="300"/>
                        <a:buFont typeface="Calibri"/>
                        <a:buNone/>
                      </a:pPr>
                      <a:r>
                        <a:rPr lang="en-US" sz="1200" b="1" u="none" strike="noStrike" cap="none">
                          <a:solidFill>
                            <a:schemeClr val="lt1"/>
                          </a:solidFill>
                        </a:rPr>
                        <a:t>Description</a:t>
                      </a:r>
                      <a:endParaRP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spcAft>
                          <a:spcPts val="0"/>
                        </a:spcAft>
                        <a:buClr>
                          <a:schemeClr val="lt1"/>
                        </a:buClr>
                        <a:buSzPts val="300"/>
                        <a:buFont typeface="Calibri"/>
                        <a:buNone/>
                      </a:pPr>
                      <a:r>
                        <a:rPr lang="en-US" sz="1200" b="1" u="none" strike="noStrike" cap="none" dirty="0">
                          <a:solidFill>
                            <a:schemeClr val="lt1"/>
                          </a:solidFill>
                        </a:rPr>
                        <a:t>Status</a:t>
                      </a:r>
                      <a:endParaRPr dirty="0"/>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c>
                  <a:txBody>
                    <a:bodyPr/>
                    <a:lstStyle/>
                    <a:p>
                      <a:pPr marL="0" marR="0" lvl="0" indent="0" algn="ctr" rtl="0">
                        <a:spcBef>
                          <a:spcPts val="0"/>
                        </a:spcBef>
                        <a:spcAft>
                          <a:spcPts val="0"/>
                        </a:spcAft>
                        <a:buClr>
                          <a:schemeClr val="lt1"/>
                        </a:buClr>
                        <a:buSzPts val="300"/>
                        <a:buFont typeface="Calibri"/>
                        <a:buNone/>
                      </a:pPr>
                      <a:r>
                        <a:rPr lang="en-US" sz="1200" b="1" u="none" strike="noStrike" cap="none">
                          <a:solidFill>
                            <a:schemeClr val="lt1"/>
                          </a:solidFill>
                        </a:rPr>
                        <a:t>Mitigation</a:t>
                      </a:r>
                      <a:endParaRPr/>
                    </a:p>
                  </a:txBody>
                  <a:tcPr marL="5825" marR="5825" marT="58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accent2"/>
                    </a:solidFill>
                  </a:tcPr>
                </a:tc>
              </a:tr>
              <a:tr h="267128">
                <a:tc>
                  <a:txBody>
                    <a:bodyPr/>
                    <a:lstStyle/>
                    <a:p>
                      <a:pPr marL="0" marR="0" lvl="0" indent="0" algn="ctr" rtl="0">
                        <a:spcBef>
                          <a:spcPts val="0"/>
                        </a:spcBef>
                        <a:spcAft>
                          <a:spcPts val="0"/>
                        </a:spcAft>
                        <a:buClr>
                          <a:srgbClr val="000000"/>
                        </a:buClr>
                        <a:buSzPts val="1200"/>
                        <a:buFont typeface="Calibri"/>
                        <a:buNone/>
                      </a:pPr>
                      <a:r>
                        <a:rPr lang="en-US" sz="1200" b="1" u="none" strike="noStrike" cap="none" dirty="0" smtClean="0">
                          <a:solidFill>
                            <a:srgbClr val="000000"/>
                          </a:solidFill>
                        </a:rPr>
                        <a:t>ADR495</a:t>
                      </a:r>
                      <a:endParaRPr dirty="0"/>
                    </a:p>
                  </a:txBody>
                  <a:tcPr marL="5825" marR="5825" marT="5825"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rgbClr val="000000"/>
                        </a:buClr>
                        <a:buSzPts val="1200"/>
                        <a:buFont typeface="Calibri"/>
                        <a:buNone/>
                      </a:pPr>
                      <a:r>
                        <a:rPr lang="en-US" sz="1200" b="1" dirty="0" smtClean="0"/>
                        <a:t>Incorrect attributes and values in NC-files</a:t>
                      </a:r>
                      <a:endParaRPr sz="1000" b="1" dirty="0"/>
                    </a:p>
                  </a:txBody>
                  <a:tcPr marL="5825" marR="5825" marT="5825"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FF00"/>
                    </a:solidFill>
                  </a:tcPr>
                </a:tc>
                <a:tc>
                  <a:txBody>
                    <a:bodyPr/>
                    <a:lstStyle/>
                    <a:p>
                      <a:pPr marL="0" marR="0" lvl="0" indent="0" algn="ctr" rtl="0">
                        <a:spcBef>
                          <a:spcPts val="0"/>
                        </a:spcBef>
                        <a:spcAft>
                          <a:spcPts val="0"/>
                        </a:spcAft>
                        <a:buClr>
                          <a:srgbClr val="000000"/>
                        </a:buClr>
                        <a:buSzPts val="1200"/>
                        <a:buFont typeface="Calibri"/>
                        <a:buNone/>
                      </a:pPr>
                      <a:r>
                        <a:rPr lang="en-US" sz="1200" b="1" dirty="0" smtClean="0"/>
                        <a:t>Closed</a:t>
                      </a:r>
                      <a:endParaRPr sz="1200" b="1" dirty="0"/>
                    </a:p>
                  </a:txBody>
                  <a:tcPr marL="5825" marR="5825" marT="5825"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rgbClr val="000000"/>
                        </a:buClr>
                        <a:buSzPts val="1200"/>
                        <a:buFont typeface="Calibri"/>
                        <a:buNone/>
                      </a:pPr>
                      <a:r>
                        <a:rPr lang="en-US" sz="1200" b="1" dirty="0" smtClean="0"/>
                        <a:t>Team verified change in PR 06.04</a:t>
                      </a:r>
                      <a:endParaRPr sz="1200" b="1" dirty="0"/>
                    </a:p>
                  </a:txBody>
                  <a:tcPr marL="5825" marR="5825" marT="5825"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FF00"/>
                    </a:solidFill>
                  </a:tcPr>
                </a:tc>
              </a:tr>
              <a:tr h="296235">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ADR509</a:t>
                      </a:r>
                      <a:endParaRPr dirty="0"/>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rgbClr val="000000"/>
                        </a:buClr>
                        <a:buSzPts val="300"/>
                        <a:buFont typeface="Calibri"/>
                        <a:buNone/>
                      </a:pPr>
                      <a:r>
                        <a:rPr lang="en-US" sz="1200" b="1" dirty="0" smtClean="0"/>
                        <a:t>Corrupted File Name and DQF</a:t>
                      </a:r>
                      <a:endParaRPr sz="1200" b="1"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300"/>
                        <a:buFont typeface="Calibri"/>
                        <a:buNone/>
                        <a:tabLst/>
                        <a:defRPr/>
                      </a:pPr>
                      <a:r>
                        <a:rPr lang="en-US" sz="1200" b="1" u="none" strike="noStrike" cap="none" dirty="0" smtClean="0">
                          <a:solidFill>
                            <a:srgbClr val="000000"/>
                          </a:solidFill>
                        </a:rPr>
                        <a:t>Closed</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rgbClr val="000000"/>
                        </a:buClr>
                        <a:buSzPts val="300"/>
                        <a:buFont typeface="Calibri"/>
                        <a:buNone/>
                      </a:pPr>
                      <a:r>
                        <a:rPr lang="en-US" sz="1200" b="1" u="none" strike="noStrike" cap="none" dirty="0" smtClean="0">
                          <a:solidFill>
                            <a:srgbClr val="000000"/>
                          </a:solidFill>
                        </a:rPr>
                        <a:t>The incorrect filenames are symptoms of other ADRs (269,489) </a:t>
                      </a:r>
                      <a:r>
                        <a:rPr lang="en-US" sz="1200" b="1" u="none" strike="noStrike" cap="none" smtClean="0">
                          <a:solidFill>
                            <a:srgbClr val="000000"/>
                          </a:solidFill>
                        </a:rPr>
                        <a:t>- Consolidated</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r>
              <a:tr h="253423">
                <a:tc>
                  <a:txBody>
                    <a:bodyPr/>
                    <a:lstStyle/>
                    <a:p>
                      <a:pPr marL="0" marR="0" lvl="0" indent="0" algn="ctr" rtl="0">
                        <a:spcBef>
                          <a:spcPts val="0"/>
                        </a:spcBef>
                        <a:spcAft>
                          <a:spcPts val="0"/>
                        </a:spcAft>
                        <a:buClr>
                          <a:srgbClr val="000000"/>
                        </a:buClr>
                        <a:buSzPts val="300"/>
                        <a:buFont typeface="Calibri"/>
                        <a:buNone/>
                      </a:pPr>
                      <a:r>
                        <a:rPr lang="en-US" sz="1200" b="1" dirty="0" smtClean="0"/>
                        <a:t>ADR398</a:t>
                      </a:r>
                      <a:endParaRPr sz="1200" b="1" dirty="0"/>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rgbClr val="000000"/>
                        </a:buClr>
                        <a:buSzPts val="300"/>
                        <a:buFont typeface="Calibri"/>
                        <a:buNone/>
                      </a:pPr>
                      <a:r>
                        <a:rPr lang="en-US" sz="1200" b="1" dirty="0" smtClean="0"/>
                        <a:t>Good DQF values all the way out to limb</a:t>
                      </a:r>
                      <a:endParaRPr sz="1200" b="1"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300"/>
                        <a:buFont typeface="Calibri"/>
                        <a:buNone/>
                        <a:tabLst/>
                        <a:defRPr/>
                      </a:pPr>
                      <a:r>
                        <a:rPr lang="en-US" sz="1200" b="1" u="none" strike="noStrike" cap="none" dirty="0" smtClean="0">
                          <a:solidFill>
                            <a:srgbClr val="000000"/>
                          </a:solidFill>
                        </a:rPr>
                        <a:t>Closed</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rgbClr val="000000"/>
                        </a:buClr>
                        <a:buSzPts val="300"/>
                        <a:buFont typeface="Calibri"/>
                        <a:buNone/>
                      </a:pPr>
                      <a:r>
                        <a:rPr lang="en-US" sz="1200" b="1" dirty="0" smtClean="0"/>
                        <a:t>Team verified change in PR 06.04</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FF00"/>
                    </a:solidFill>
                  </a:tcPr>
                </a:tc>
              </a:tr>
              <a:tr h="246580">
                <a:tc>
                  <a:txBody>
                    <a:bodyPr/>
                    <a:lstStyle/>
                    <a:p>
                      <a:pPr marL="0" marR="0" lvl="0" indent="0" algn="ctr" rtl="0">
                        <a:spcBef>
                          <a:spcPts val="0"/>
                        </a:spcBef>
                        <a:spcAft>
                          <a:spcPts val="0"/>
                        </a:spcAft>
                        <a:buClr>
                          <a:srgbClr val="000000"/>
                        </a:buClr>
                        <a:buSzPts val="300"/>
                        <a:buFont typeface="Calibri"/>
                        <a:buNone/>
                      </a:pPr>
                      <a:r>
                        <a:rPr lang="en-US" sz="1200" b="1" dirty="0" smtClean="0"/>
                        <a:t>ADR489</a:t>
                      </a:r>
                      <a:endParaRPr sz="1200" b="1" dirty="0"/>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rgbClr val="000000"/>
                        </a:buClr>
                        <a:buSzPts val="300"/>
                        <a:buFont typeface="Calibri"/>
                        <a:buNone/>
                      </a:pPr>
                      <a:r>
                        <a:rPr lang="en-US" sz="1200" b="1" u="none" strike="noStrike" cap="none" dirty="0" smtClean="0">
                          <a:solidFill>
                            <a:srgbClr val="000000"/>
                          </a:solidFill>
                        </a:rPr>
                        <a:t>Java heap space error</a:t>
                      </a:r>
                      <a:endParaRPr sz="1100" b="0"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300"/>
                        <a:buFont typeface="Calibri"/>
                        <a:buNone/>
                        <a:tabLst/>
                        <a:defRPr/>
                      </a:pPr>
                      <a:r>
                        <a:rPr lang="en-US" sz="1200" b="1" u="none" strike="noStrike" cap="none" dirty="0" smtClean="0">
                          <a:solidFill>
                            <a:srgbClr val="000000"/>
                          </a:solidFill>
                        </a:rPr>
                        <a:t>Closed</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rgbClr val="000000"/>
                        </a:buClr>
                        <a:buSzPts val="300"/>
                        <a:buFont typeface="Calibri"/>
                        <a:buNone/>
                      </a:pPr>
                      <a:r>
                        <a:rPr lang="en-US" sz="1200" b="1" u="none" strike="noStrike" cap="none" dirty="0" smtClean="0">
                          <a:solidFill>
                            <a:srgbClr val="000000"/>
                          </a:solidFill>
                        </a:rPr>
                        <a:t>1/11/18:  java heap space error fixed</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r>
              <a:tr h="256854">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ADR542</a:t>
                      </a:r>
                      <a:endParaRPr sz="1200" b="1" u="none" strike="noStrike" cap="none"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Negative Bias</a:t>
                      </a:r>
                      <a:endParaRPr sz="1200" b="1" u="none" strike="noStrike" cap="none"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ctr" rtl="0">
                        <a:lnSpc>
                          <a:spcPct val="100000"/>
                        </a:lnSpc>
                        <a:spcBef>
                          <a:spcPts val="0"/>
                        </a:spcBef>
                        <a:spcAft>
                          <a:spcPts val="0"/>
                        </a:spcAft>
                        <a:buClr>
                          <a:srgbClr val="000000"/>
                        </a:buClr>
                        <a:buSzPts val="300"/>
                        <a:buFont typeface="Calibri"/>
                        <a:buNone/>
                      </a:pPr>
                      <a:r>
                        <a:rPr lang="en-US" sz="1200" b="1" u="none" strike="noStrike" cap="none" dirty="0" smtClean="0">
                          <a:solidFill>
                            <a:srgbClr val="000000"/>
                          </a:solidFill>
                        </a:rPr>
                        <a:t>Closed</a:t>
                      </a:r>
                      <a:endParaRPr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correction implemented/verified 1/9/18</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r>
              <a:tr h="217472">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WR1544</a:t>
                      </a:r>
                      <a:endParaRPr sz="1200" b="1" u="none" strike="noStrike" cap="none"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Ocean</a:t>
                      </a:r>
                      <a:r>
                        <a:rPr lang="en-US" sz="1200" b="1" u="none" strike="noStrike" cap="none" baseline="0" dirty="0" smtClean="0"/>
                        <a:t> SST bias is not written out as an IP</a:t>
                      </a:r>
                      <a:endParaRPr sz="1200" b="1" u="none" strike="noStrike" cap="none"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ctr" rtl="0">
                        <a:lnSpc>
                          <a:spcPct val="100000"/>
                        </a:lnSpc>
                        <a:spcBef>
                          <a:spcPts val="0"/>
                        </a:spcBef>
                        <a:spcAft>
                          <a:spcPts val="0"/>
                        </a:spcAft>
                        <a:buClr>
                          <a:srgbClr val="000000"/>
                        </a:buClr>
                        <a:buSzPts val="300"/>
                        <a:buFont typeface="Calibri"/>
                        <a:buNone/>
                      </a:pPr>
                      <a:r>
                        <a:rPr lang="en-US" sz="1200" b="1" u="none" strike="noStrike" cap="none" dirty="0" smtClean="0">
                          <a:solidFill>
                            <a:srgbClr val="000000"/>
                          </a:solidFill>
                        </a:rPr>
                        <a:t>Closed</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Filed by PRO</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r>
              <a:tr h="217472">
                <a:tc>
                  <a:txBody>
                    <a:bodyPr/>
                    <a:lstStyle/>
                    <a:p>
                      <a:pPr marL="0" marR="0" lvl="0" indent="0" algn="ctr" defTabSz="914400" rtl="0" eaLnBrk="1" fontAlgn="auto" latinLnBrk="0" hangingPunct="1">
                        <a:lnSpc>
                          <a:spcPct val="100000"/>
                        </a:lnSpc>
                        <a:spcBef>
                          <a:spcPts val="0"/>
                        </a:spcBef>
                        <a:spcAft>
                          <a:spcPts val="0"/>
                        </a:spcAft>
                        <a:buClr>
                          <a:srgbClr val="000000"/>
                        </a:buClr>
                        <a:buSzPts val="300"/>
                        <a:buFont typeface="Calibri"/>
                        <a:buNone/>
                        <a:tabLst/>
                        <a:defRPr/>
                      </a:pPr>
                      <a:r>
                        <a:rPr lang="en-US" sz="1200" b="1" u="none" strike="noStrike" cap="none" dirty="0" smtClean="0">
                          <a:solidFill>
                            <a:srgbClr val="000000"/>
                          </a:solidFill>
                        </a:rPr>
                        <a:t>WR2944</a:t>
                      </a: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Product</a:t>
                      </a:r>
                      <a:r>
                        <a:rPr lang="en-US" sz="1200" b="1" u="none" strike="noStrike" cap="none" baseline="0" dirty="0" smtClean="0"/>
                        <a:t> </a:t>
                      </a:r>
                      <a:r>
                        <a:rPr lang="en-US" sz="1200" b="1" u="none" strike="noStrike" cap="none" dirty="0" smtClean="0"/>
                        <a:t>may not be generated on schedule</a:t>
                      </a:r>
                      <a:endParaRPr sz="1200" b="1" u="none" strike="noStrike" cap="none"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ctr" rtl="0">
                        <a:lnSpc>
                          <a:spcPct val="100000"/>
                        </a:lnSpc>
                        <a:spcBef>
                          <a:spcPts val="0"/>
                        </a:spcBef>
                        <a:spcAft>
                          <a:spcPts val="0"/>
                        </a:spcAft>
                        <a:buClr>
                          <a:srgbClr val="000000"/>
                        </a:buClr>
                        <a:buSzPts val="300"/>
                        <a:buFont typeface="Calibri"/>
                        <a:buNone/>
                      </a:pPr>
                      <a:r>
                        <a:rPr lang="en-US" sz="1200" b="1" u="none" strike="noStrike" cap="none" dirty="0" smtClean="0">
                          <a:solidFill>
                            <a:srgbClr val="000000"/>
                          </a:solidFill>
                        </a:rPr>
                        <a:t>Closed</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Filed by PRO</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FF00"/>
                    </a:solidFill>
                  </a:tcPr>
                </a:tc>
              </a:tr>
              <a:tr h="217472">
                <a:tc>
                  <a:txBody>
                    <a:bodyPr/>
                    <a:lstStyle/>
                    <a:p>
                      <a:pPr marL="0" marR="0" lvl="0" indent="0" algn="ctr" defTabSz="914400" rtl="0" eaLnBrk="1" fontAlgn="auto" latinLnBrk="0" hangingPunct="1">
                        <a:lnSpc>
                          <a:spcPct val="100000"/>
                        </a:lnSpc>
                        <a:spcBef>
                          <a:spcPts val="0"/>
                        </a:spcBef>
                        <a:spcAft>
                          <a:spcPts val="0"/>
                        </a:spcAft>
                        <a:buClr>
                          <a:srgbClr val="000000"/>
                        </a:buClr>
                        <a:buSzPts val="300"/>
                        <a:buFont typeface="Calibri"/>
                        <a:buNone/>
                        <a:tabLst/>
                        <a:defRPr/>
                      </a:pPr>
                      <a:r>
                        <a:rPr lang="en-US" sz="1200" b="1" u="none" strike="noStrike" cap="none" dirty="0" smtClean="0">
                          <a:solidFill>
                            <a:srgbClr val="000000"/>
                          </a:solidFill>
                        </a:rPr>
                        <a:t>WR3207</a:t>
                      </a: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SST generated w/missing blocks w/best QF</a:t>
                      </a:r>
                      <a:endParaRPr sz="1200" b="1" u="none" strike="noStrike" cap="none"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tc>
                  <a:txBody>
                    <a:bodyPr/>
                    <a:lstStyle/>
                    <a:p>
                      <a:pPr marL="0" marR="0" lvl="0" indent="0" algn="ctr" rtl="0">
                        <a:lnSpc>
                          <a:spcPct val="100000"/>
                        </a:lnSpc>
                        <a:spcBef>
                          <a:spcPts val="0"/>
                        </a:spcBef>
                        <a:spcAft>
                          <a:spcPts val="0"/>
                        </a:spcAft>
                        <a:buClr>
                          <a:srgbClr val="000000"/>
                        </a:buClr>
                        <a:buSzPts val="300"/>
                        <a:buFont typeface="Calibri"/>
                        <a:buNone/>
                      </a:pPr>
                      <a:r>
                        <a:rPr lang="en-US" sz="1200" b="1" u="none" strike="noStrike" cap="none" dirty="0" smtClean="0">
                          <a:solidFill>
                            <a:srgbClr val="000000"/>
                          </a:solidFill>
                        </a:rPr>
                        <a:t>In Work</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Filed by PRO</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tr>
              <a:tr h="217472">
                <a:tc>
                  <a:txBody>
                    <a:bodyPr/>
                    <a:lstStyle/>
                    <a:p>
                      <a:pPr marL="0" marR="0" lvl="0" indent="0" algn="ctr" rtl="0">
                        <a:spcBef>
                          <a:spcPts val="0"/>
                        </a:spcBef>
                        <a:spcAft>
                          <a:spcPts val="0"/>
                        </a:spcAft>
                        <a:buClr>
                          <a:srgbClr val="000000"/>
                        </a:buClr>
                        <a:buSzPts val="300"/>
                        <a:buFont typeface="Calibri"/>
                        <a:buNone/>
                      </a:pPr>
                      <a:r>
                        <a:rPr lang="en-US" sz="1200" b="1" dirty="0" smtClean="0"/>
                        <a:t>ADR579</a:t>
                      </a:r>
                    </a:p>
                    <a:p>
                      <a:pPr marL="0" marR="0" lvl="0" indent="0" algn="ctr" rtl="0">
                        <a:spcBef>
                          <a:spcPts val="0"/>
                        </a:spcBef>
                        <a:spcAft>
                          <a:spcPts val="0"/>
                        </a:spcAft>
                        <a:buClr>
                          <a:srgbClr val="000000"/>
                        </a:buClr>
                        <a:buSzPts val="300"/>
                        <a:buFont typeface="Calibri"/>
                        <a:buNone/>
                      </a:pPr>
                      <a:r>
                        <a:rPr lang="en-US" sz="1200" b="1" dirty="0" smtClean="0"/>
                        <a:t>WR5753</a:t>
                      </a:r>
                      <a:endParaRPr sz="1200" b="1" dirty="0"/>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SST over Great Lakes</a:t>
                      </a:r>
                      <a:endParaRPr sz="1200" b="1" u="none" strike="noStrike" cap="none"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Clr>
                          <a:schemeClr val="dk1"/>
                        </a:buClr>
                        <a:buSzPts val="300"/>
                        <a:buFont typeface="Calibri"/>
                        <a:buNone/>
                      </a:pPr>
                      <a:r>
                        <a:rPr lang="en-US" sz="1200" b="1" u="none" strike="noStrike" cap="none" dirty="0" smtClean="0">
                          <a:solidFill>
                            <a:srgbClr val="000000"/>
                          </a:solidFill>
                        </a:rPr>
                        <a:t>In Analysis</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r>
                        <a:rPr lang="en-US" sz="1200" b="1" u="none" strike="noStrike" cap="none" dirty="0" smtClean="0">
                          <a:solidFill>
                            <a:srgbClr val="000000"/>
                          </a:solidFill>
                        </a:rPr>
                        <a:t>Under investigation (filed</a:t>
                      </a:r>
                      <a:r>
                        <a:rPr lang="en-US" sz="1200" b="1" u="none" strike="noStrike" cap="none" baseline="0" dirty="0" smtClean="0">
                          <a:solidFill>
                            <a:srgbClr val="000000"/>
                          </a:solidFill>
                        </a:rPr>
                        <a:t> </a:t>
                      </a:r>
                      <a:r>
                        <a:rPr lang="en-US" sz="1200" b="1" u="none" strike="noStrike" cap="none" dirty="0" smtClean="0">
                          <a:solidFill>
                            <a:srgbClr val="000000"/>
                          </a:solidFill>
                        </a:rPr>
                        <a:t>by PRO)</a:t>
                      </a:r>
                      <a:endParaRPr lang="en-US" sz="1200" dirty="0" smtClean="0"/>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FFF00"/>
                    </a:solidFill>
                  </a:tcPr>
                </a:tc>
              </a:tr>
              <a:tr h="256854">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ADR489/269</a:t>
                      </a:r>
                      <a:endParaRPr dirty="0"/>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300"/>
                        <a:buFont typeface="Arial"/>
                        <a:buNone/>
                        <a:tabLst/>
                        <a:defRPr/>
                      </a:pPr>
                      <a:r>
                        <a:rPr lang="en-US" sz="1200" b="1" dirty="0" smtClean="0"/>
                        <a:t>Corrupted File Names and DQF</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chemeClr val="tx1"/>
                          </a:solidFill>
                        </a:rPr>
                        <a:t>In Analysis</a:t>
                      </a:r>
                      <a:endParaRPr sz="1200" b="1" u="none" strike="noStrike" cap="none" dirty="0">
                        <a:solidFill>
                          <a:schemeClr val="tx1"/>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 ADR489 closed; ADR 269 remains open</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256854">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ADR509,269</a:t>
                      </a:r>
                    </a:p>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WR4214</a:t>
                      </a:r>
                      <a:endParaRPr sz="1200" b="1" u="none" strike="noStrike" cap="none"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Corrupted "</a:t>
                      </a:r>
                      <a:r>
                        <a:rPr lang="en-US" sz="1200" b="1" u="none" strike="noStrike" cap="none" dirty="0" err="1" smtClean="0"/>
                        <a:t>time_bounds</a:t>
                      </a:r>
                      <a:r>
                        <a:rPr lang="en-US" sz="1200" b="1" u="none" strike="noStrike" cap="none" dirty="0" smtClean="0"/>
                        <a:t>" variable</a:t>
                      </a:r>
                      <a:endParaRPr sz="1200" b="1" u="none" strike="noStrike" cap="none" dirty="0"/>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In Analysis</a:t>
                      </a:r>
                      <a:endParaRPr sz="1200" b="1" u="none" strike="noStrike" cap="none"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300"/>
                        <a:buFont typeface="Calibri"/>
                        <a:buNone/>
                        <a:tabLst/>
                        <a:defRPr/>
                      </a:pPr>
                      <a:r>
                        <a:rPr lang="en-US" sz="1200" b="1" u="none" strike="noStrike" cap="none" dirty="0" smtClean="0">
                          <a:solidFill>
                            <a:srgbClr val="000000"/>
                          </a:solidFill>
                        </a:rPr>
                        <a:t>Currently under investigation by PRO</a:t>
                      </a:r>
                      <a:endParaRPr lang="en-US" sz="1200" dirty="0" smtClean="0"/>
                    </a:p>
                  </a:txBody>
                  <a:tcPr marL="5825" marR="5825" marT="58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r>
              <a:tr h="224316">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ADR-608</a:t>
                      </a:r>
                      <a:endParaRPr dirty="0"/>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Corrupted file names &amp; “</a:t>
                      </a:r>
                      <a:r>
                        <a:rPr lang="en-US" sz="1200" b="1" u="none" strike="noStrike" cap="none" dirty="0" err="1" smtClean="0"/>
                        <a:t>time_bounds</a:t>
                      </a:r>
                      <a:r>
                        <a:rPr lang="en-US" sz="1200" b="1" u="none" strike="noStrike" cap="none" dirty="0" smtClean="0"/>
                        <a:t>”</a:t>
                      </a:r>
                      <a:endParaRPr sz="1200" b="1" u="none" strike="noStrike" cap="none"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ts val="300"/>
                        <a:buFont typeface="Calibri"/>
                        <a:buNone/>
                      </a:pPr>
                      <a:r>
                        <a:rPr lang="en-US" sz="1200" b="1" u="none" strike="noStrike" cap="none" dirty="0" smtClean="0">
                          <a:solidFill>
                            <a:srgbClr val="000000"/>
                          </a:solidFill>
                        </a:rPr>
                        <a:t>In Analysis</a:t>
                      </a:r>
                      <a:endParaRPr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Currently under investigation by PRO</a:t>
                      </a:r>
                      <a:endParaRPr dirty="0"/>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r>
              <a:tr h="297951">
                <a:tc>
                  <a:txBody>
                    <a:bodyPr/>
                    <a:lstStyle/>
                    <a:p>
                      <a:pPr marL="0" marR="0" lvl="0" indent="0" algn="ctr" rtl="0">
                        <a:spcBef>
                          <a:spcPts val="0"/>
                        </a:spcBef>
                        <a:spcAft>
                          <a:spcPts val="0"/>
                        </a:spcAft>
                        <a:buClr>
                          <a:srgbClr val="000000"/>
                        </a:buClr>
                        <a:buSzPts val="300"/>
                        <a:buFont typeface="Calibri"/>
                        <a:buNone/>
                      </a:pPr>
                      <a:r>
                        <a:rPr lang="en-US" sz="1200" b="1" dirty="0" smtClean="0"/>
                        <a:t>ADR577</a:t>
                      </a:r>
                    </a:p>
                    <a:p>
                      <a:pPr marL="0" marR="0" lvl="0" indent="0" algn="ctr" rtl="0">
                        <a:spcBef>
                          <a:spcPts val="0"/>
                        </a:spcBef>
                        <a:spcAft>
                          <a:spcPts val="0"/>
                        </a:spcAft>
                        <a:buClr>
                          <a:srgbClr val="000000"/>
                        </a:buClr>
                        <a:buSzPts val="300"/>
                        <a:buFont typeface="Calibri"/>
                        <a:buNone/>
                      </a:pPr>
                      <a:r>
                        <a:rPr lang="en-US" sz="1200" b="1" dirty="0" smtClean="0"/>
                        <a:t>WR5752</a:t>
                      </a:r>
                      <a:endParaRPr sz="1200" b="1" dirty="0"/>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rgbClr val="000000"/>
                        </a:buClr>
                        <a:buSzPts val="300"/>
                        <a:buFont typeface="Calibri"/>
                        <a:buNone/>
                      </a:pPr>
                      <a:r>
                        <a:rPr lang="en-US" sz="1200" b="1" dirty="0" smtClean="0"/>
                        <a:t>Aperiodic data flow</a:t>
                      </a:r>
                      <a:endParaRPr sz="1200" b="1"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300"/>
                        <a:buFont typeface="Calibri"/>
                        <a:buNone/>
                        <a:tabLst/>
                        <a:defRPr/>
                      </a:pPr>
                      <a:r>
                        <a:rPr lang="en-US" sz="1200" b="1" u="none" strike="noStrike" cap="none" dirty="0" smtClean="0">
                          <a:solidFill>
                            <a:srgbClr val="000000"/>
                          </a:solidFill>
                        </a:rPr>
                        <a:t>In Analysis</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rgbClr val="000000"/>
                        </a:buClr>
                        <a:buSzPts val="300"/>
                        <a:buFont typeface="Calibri"/>
                        <a:buNone/>
                      </a:pPr>
                      <a:r>
                        <a:rPr lang="en-US" sz="1200" b="1" dirty="0" smtClean="0">
                          <a:solidFill>
                            <a:schemeClr val="dk1"/>
                          </a:solidFill>
                        </a:rPr>
                        <a:t>Currently under investigation by PRO</a:t>
                      </a:r>
                      <a:endParaRPr sz="1200" b="0"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244864">
                <a:tc>
                  <a:txBody>
                    <a:bodyPr/>
                    <a:lstStyle/>
                    <a:p>
                      <a:pPr marL="0" marR="0" lvl="0" indent="0" algn="ctr" rtl="0">
                        <a:spcBef>
                          <a:spcPts val="0"/>
                        </a:spcBef>
                        <a:spcAft>
                          <a:spcPts val="0"/>
                        </a:spcAft>
                        <a:buClr>
                          <a:srgbClr val="000000"/>
                        </a:buClr>
                        <a:buSzPts val="300"/>
                        <a:buFont typeface="Calibri"/>
                        <a:buNone/>
                      </a:pPr>
                      <a:r>
                        <a:rPr lang="en-US" sz="1200" b="1" dirty="0" smtClean="0"/>
                        <a:t>ADR611</a:t>
                      </a:r>
                      <a:endParaRPr sz="1200" b="1" dirty="0"/>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Excessive fill data in products</a:t>
                      </a:r>
                      <a:endParaRPr sz="1200" b="0" u="none" strike="noStrike" cap="none"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ctr" rtl="0">
                        <a:spcBef>
                          <a:spcPts val="0"/>
                        </a:spcBef>
                        <a:spcAft>
                          <a:spcPts val="0"/>
                        </a:spcAft>
                        <a:buClr>
                          <a:schemeClr val="dk1"/>
                        </a:buClr>
                        <a:buSzPts val="300"/>
                        <a:buFont typeface="Calibri"/>
                        <a:buNone/>
                      </a:pPr>
                      <a:r>
                        <a:rPr lang="en-US" sz="1200" b="1" u="none" strike="noStrike" cap="none" dirty="0" smtClean="0">
                          <a:solidFill>
                            <a:srgbClr val="000000"/>
                          </a:solidFill>
                        </a:rPr>
                        <a:t>In Analysis</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2/26/18: Bring back AART in 3 weeks</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267129">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ADR-TBD</a:t>
                      </a:r>
                      <a:endParaRPr sz="1200" b="1" u="none" strike="noStrike" cap="none"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dk1"/>
                        </a:buClr>
                        <a:buSzPts val="300"/>
                        <a:buFont typeface="Arial"/>
                        <a:buNone/>
                      </a:pPr>
                      <a:r>
                        <a:rPr lang="en-US" sz="1200" b="1" u="none" strike="noStrike" cap="none" dirty="0" smtClean="0"/>
                        <a:t>No L1b data for shown Start Time</a:t>
                      </a:r>
                      <a:endParaRPr sz="1200" b="1" u="none" strike="noStrike" cap="none" dirty="0"/>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ts val="300"/>
                        <a:buFont typeface="Calibri"/>
                        <a:buNone/>
                      </a:pPr>
                      <a:r>
                        <a:rPr lang="en-US" sz="1200" b="1" u="none" strike="noStrike" cap="none" dirty="0" smtClean="0">
                          <a:solidFill>
                            <a:srgbClr val="000000"/>
                          </a:solidFill>
                        </a:rPr>
                        <a:t>?</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3/1/18: more analysis needed before sending to AART</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F2F2F2"/>
                    </a:solidFill>
                  </a:tcPr>
                </a:tc>
              </a:tr>
              <a:tr h="389725">
                <a:tc>
                  <a:txBody>
                    <a:bodyPr/>
                    <a:lstStyle/>
                    <a:p>
                      <a:pPr marL="0" marR="0" lvl="0" indent="0" algn="ctr" rtl="0">
                        <a:spcBef>
                          <a:spcPts val="0"/>
                        </a:spcBef>
                        <a:spcAft>
                          <a:spcPts val="0"/>
                        </a:spcAft>
                        <a:buClr>
                          <a:srgbClr val="000000"/>
                        </a:buClr>
                        <a:buSzPts val="300"/>
                        <a:buFont typeface="Calibri"/>
                        <a:buNone/>
                      </a:pPr>
                      <a:r>
                        <a:rPr lang="en-US" sz="1200" b="1" u="none" strike="noStrike" cap="none" dirty="0" smtClean="0">
                          <a:solidFill>
                            <a:srgbClr val="000000"/>
                          </a:solidFill>
                        </a:rPr>
                        <a:t>ADR-TBD</a:t>
                      </a:r>
                      <a:endParaRPr sz="1200" b="1" u="none" strike="noStrike" cap="none" dirty="0">
                        <a:solidFill>
                          <a:srgbClr val="000000"/>
                        </a:solidFill>
                      </a:endParaRPr>
                    </a:p>
                  </a:txBody>
                  <a:tcPr marL="5825" marR="5825" marT="5825" marB="0"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300"/>
                        <a:buFont typeface="Arial"/>
                        <a:buNone/>
                        <a:tabLst/>
                        <a:defRPr/>
                      </a:pPr>
                      <a:r>
                        <a:rPr lang="en-US" sz="1200" b="1" u="none" strike="noStrike" cap="none" dirty="0" smtClean="0"/>
                        <a:t>No information about DO version in files</a:t>
                      </a: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ctr" rtl="0">
                        <a:lnSpc>
                          <a:spcPct val="100000"/>
                        </a:lnSpc>
                        <a:spcBef>
                          <a:spcPts val="0"/>
                        </a:spcBef>
                        <a:spcAft>
                          <a:spcPts val="0"/>
                        </a:spcAft>
                        <a:buClr>
                          <a:srgbClr val="000000"/>
                        </a:buClr>
                        <a:buSzPts val="300"/>
                        <a:buFont typeface="Calibri"/>
                        <a:buNone/>
                      </a:pPr>
                      <a:r>
                        <a:rPr lang="en-US" sz="1200" b="1" u="none" strike="noStrike" cap="none" dirty="0" smtClean="0">
                          <a:solidFill>
                            <a:srgbClr val="000000"/>
                          </a:solidFill>
                        </a:rPr>
                        <a:t>?</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lnSpc>
                          <a:spcPct val="100000"/>
                        </a:lnSpc>
                        <a:spcBef>
                          <a:spcPts val="0"/>
                        </a:spcBef>
                        <a:spcAft>
                          <a:spcPts val="0"/>
                        </a:spcAft>
                        <a:buClr>
                          <a:schemeClr val="dk1"/>
                        </a:buClr>
                        <a:buSzPts val="300"/>
                        <a:buFont typeface="Calibri"/>
                        <a:buNone/>
                      </a:pPr>
                      <a:r>
                        <a:rPr lang="en-US" sz="1200" b="1" u="none" strike="noStrike" cap="none" dirty="0" smtClean="0">
                          <a:solidFill>
                            <a:srgbClr val="000000"/>
                          </a:solidFill>
                        </a:rPr>
                        <a:t>3/5/18: Filed with AWG</a:t>
                      </a:r>
                      <a:endParaRPr sz="1200" b="1" u="none" strike="noStrike" cap="none" dirty="0">
                        <a:solidFill>
                          <a:srgbClr val="000000"/>
                        </a:solidFill>
                      </a:endParaRPr>
                    </a:p>
                  </a:txBody>
                  <a:tcPr marL="5825" marR="5825" marT="5825" marB="0"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
        <p:nvSpPr>
          <p:cNvPr id="891" name="Shape 89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300"/>
              <a:buFont typeface="Calibri"/>
              <a:buNone/>
            </a:pPr>
            <a:fld id="{00000000-1234-1234-1234-123412341234}" type="slidenum">
              <a:rPr lang="en-US" sz="1400" b="0" i="0" u="none" strike="noStrike" cap="none">
                <a:solidFill>
                  <a:schemeClr val="lt1"/>
                </a:solidFill>
                <a:latin typeface="Calibri"/>
                <a:ea typeface="Calibri"/>
                <a:cs typeface="Calibri"/>
                <a:sym typeface="Calibri"/>
              </a:rPr>
              <a:t>38</a:t>
            </a:fld>
            <a:endParaRPr sz="1400" b="0" i="0" u="none" strike="noStrike" cap="none">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Left Brace 6"/>
          <p:cNvSpPr/>
          <p:nvPr/>
        </p:nvSpPr>
        <p:spPr>
          <a:xfrm>
            <a:off x="123289" y="3935000"/>
            <a:ext cx="71919" cy="770563"/>
          </a:xfrm>
          <a:prstGeom prst="leftBrace">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52750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39</a:t>
            </a:fld>
            <a:endParaRPr lang="en-US" sz="1200" b="0" i="0" u="none" strike="noStrike" cap="none">
              <a:solidFill>
                <a:schemeClr val="lt1"/>
              </a:solidFill>
              <a:latin typeface="Calibri"/>
              <a:ea typeface="Calibri"/>
              <a:cs typeface="Calibri"/>
              <a:sym typeface="Calibri"/>
            </a:endParaRPr>
          </a:p>
        </p:txBody>
      </p:sp>
      <p:sp>
        <p:nvSpPr>
          <p:cNvPr id="8" name="TextBox 7"/>
          <p:cNvSpPr txBox="1"/>
          <p:nvPr/>
        </p:nvSpPr>
        <p:spPr>
          <a:xfrm>
            <a:off x="229797" y="1371593"/>
            <a:ext cx="3766849" cy="1246495"/>
          </a:xfrm>
          <a:prstGeom prst="rect">
            <a:avLst/>
          </a:prstGeom>
          <a:solidFill>
            <a:srgbClr val="00FFFF"/>
          </a:solidFill>
          <a:ln w="3175">
            <a:solidFill>
              <a:schemeClr val="bg1"/>
            </a:solidFill>
          </a:ln>
        </p:spPr>
        <p:txBody>
          <a:bodyPr wrap="square" rtlCol="0">
            <a:spAutoFit/>
          </a:bodyPr>
          <a:lstStyle/>
          <a:p>
            <a:pPr marL="174625" indent="-174625">
              <a:spcBef>
                <a:spcPts val="600"/>
              </a:spcBef>
              <a:buFont typeface="Arial" pitchFamily="34" charset="0"/>
              <a:buChar char="•"/>
            </a:pPr>
            <a:r>
              <a:rPr lang="en-US" b="1" dirty="0" smtClean="0">
                <a:solidFill>
                  <a:schemeClr val="tx1"/>
                </a:solidFill>
              </a:rPr>
              <a:t>Baseline SST is not retrieved/reported over internal waters (In 2010, STAR code &amp; ATBD included internal waters)</a:t>
            </a:r>
          </a:p>
          <a:p>
            <a:pPr marL="174625" indent="-174625">
              <a:spcBef>
                <a:spcPts val="600"/>
              </a:spcBef>
              <a:buFont typeface="Arial" pitchFamily="34" charset="0"/>
              <a:buChar char="•"/>
            </a:pPr>
            <a:r>
              <a:rPr lang="en-US" b="1" dirty="0" smtClean="0">
                <a:solidFill>
                  <a:schemeClr val="tx1"/>
                </a:solidFill>
              </a:rPr>
              <a:t>The ACSPO enterprise system retrieves/ reports SST over internal waters</a:t>
            </a:r>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Open ADRs:</a:t>
            </a:r>
            <a:r>
              <a:rPr kumimoji="0" lang="en-US" sz="2400" b="1" i="0" u="none" strike="noStrike" kern="0" cap="none" spc="0" normalizeH="0" noProof="0" dirty="0" smtClean="0">
                <a:ln>
                  <a:noFill/>
                </a:ln>
                <a:solidFill>
                  <a:schemeClr val="bg1"/>
                </a:solidFill>
                <a:effectLst/>
                <a:uLnTx/>
                <a:uFillTx/>
                <a:latin typeface="+mn-lt"/>
                <a:sym typeface="Arial"/>
              </a:rPr>
              <a:t> </a:t>
            </a:r>
            <a:r>
              <a:rPr kumimoji="0" lang="en-US" sz="2400" b="1" i="0" u="sng" strike="noStrike" kern="0" cap="none" spc="0" normalizeH="0" baseline="0" noProof="0" dirty="0" smtClean="0">
                <a:ln>
                  <a:noFill/>
                </a:ln>
                <a:solidFill>
                  <a:schemeClr val="bg1"/>
                </a:solidFill>
                <a:effectLst/>
                <a:uLnTx/>
                <a:uFillTx/>
                <a:latin typeface="+mn-lt"/>
                <a:sym typeface="Arial"/>
              </a:rPr>
              <a:t>ADR579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No SST Reported Over Internal Waters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931" y="1372883"/>
            <a:ext cx="4800600" cy="4800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36" y="2749623"/>
            <a:ext cx="3429000" cy="3429000"/>
          </a:xfrm>
          <a:prstGeom prst="rect">
            <a:avLst/>
          </a:prstGeom>
        </p:spPr>
      </p:pic>
      <p:cxnSp>
        <p:nvCxnSpPr>
          <p:cNvPr id="20" name="Straight Connector 19"/>
          <p:cNvCxnSpPr>
            <a:endCxn id="8" idx="3"/>
          </p:cNvCxnSpPr>
          <p:nvPr/>
        </p:nvCxnSpPr>
        <p:spPr>
          <a:xfrm flipH="1" flipV="1">
            <a:off x="3996646" y="1994841"/>
            <a:ext cx="2054834" cy="224378"/>
          </a:xfrm>
          <a:prstGeom prst="line">
            <a:avLst/>
          </a:prstGeom>
          <a:ln w="4445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8" idx="3"/>
          </p:cNvCxnSpPr>
          <p:nvPr/>
        </p:nvCxnSpPr>
        <p:spPr>
          <a:xfrm flipH="1" flipV="1">
            <a:off x="3996646" y="1994841"/>
            <a:ext cx="3030880" cy="2073726"/>
          </a:xfrm>
          <a:prstGeom prst="line">
            <a:avLst/>
          </a:prstGeom>
          <a:ln w="4445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8" idx="2"/>
          </p:cNvCxnSpPr>
          <p:nvPr/>
        </p:nvCxnSpPr>
        <p:spPr>
          <a:xfrm flipV="1">
            <a:off x="1859622" y="2618088"/>
            <a:ext cx="253600" cy="618272"/>
          </a:xfrm>
          <a:prstGeom prst="line">
            <a:avLst/>
          </a:prstGeom>
          <a:ln w="4445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8" idx="2"/>
          </p:cNvCxnSpPr>
          <p:nvPr/>
        </p:nvCxnSpPr>
        <p:spPr>
          <a:xfrm flipH="1" flipV="1">
            <a:off x="2113222" y="2618088"/>
            <a:ext cx="348215" cy="1979597"/>
          </a:xfrm>
          <a:prstGeom prst="line">
            <a:avLst/>
          </a:prstGeom>
          <a:ln w="4445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8" name="Date Placeholder 27"/>
          <p:cNvSpPr>
            <a:spLocks noGrp="1"/>
          </p:cNvSpPr>
          <p:nvPr>
            <p:ph type="dt" idx="10"/>
          </p:nvPr>
        </p:nvSpPr>
        <p:spPr/>
        <p:txBody>
          <a:bodyPr/>
          <a:lstStyle/>
          <a:p>
            <a:r>
              <a:rPr lang="en-US" smtClean="0"/>
              <a:t>3/9/2018</a:t>
            </a:r>
            <a:endParaRPr lang="en-US"/>
          </a:p>
        </p:txBody>
      </p:sp>
      <p:sp>
        <p:nvSpPr>
          <p:cNvPr id="29" name="Footer Placeholder 28"/>
          <p:cNvSpPr>
            <a:spLocks noGrp="1"/>
          </p:cNvSpPr>
          <p:nvPr>
            <p:ph type="ftr" idx="11"/>
          </p:nvPr>
        </p:nvSpPr>
        <p:spPr/>
        <p:txBody>
          <a:bodyPr/>
          <a:lstStyle/>
          <a:p>
            <a:r>
              <a:rPr lang="en-US" smtClean="0"/>
              <a:t>GOES-R SST Provisional Review</a:t>
            </a:r>
            <a:endParaRPr lang="en-US"/>
          </a:p>
        </p:txBody>
      </p:sp>
      <p:sp>
        <p:nvSpPr>
          <p:cNvPr id="30" name="Content Placeholder 2"/>
          <p:cNvSpPr txBox="1">
            <a:spLocks/>
          </p:cNvSpPr>
          <p:nvPr/>
        </p:nvSpPr>
        <p:spPr>
          <a:xfrm>
            <a:off x="4117793" y="5343867"/>
            <a:ext cx="1752600" cy="434341"/>
          </a:xfrm>
          <a:prstGeom prst="rect">
            <a:avLst/>
          </a:prstGeom>
        </p:spPr>
        <p:txBody>
          <a:bodyPr>
            <a:normAutofit lnSpcReduction="1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Baseline</a:t>
            </a:r>
          </a:p>
        </p:txBody>
      </p:sp>
      <p:sp>
        <p:nvSpPr>
          <p:cNvPr id="31" name="Content Placeholder 2"/>
          <p:cNvSpPr txBox="1">
            <a:spLocks/>
          </p:cNvSpPr>
          <p:nvPr/>
        </p:nvSpPr>
        <p:spPr>
          <a:xfrm>
            <a:off x="304361" y="5670925"/>
            <a:ext cx="1226488" cy="434341"/>
          </a:xfrm>
          <a:prstGeom prst="rect">
            <a:avLst/>
          </a:prstGeom>
        </p:spPr>
        <p:txBody>
          <a:bodyPr>
            <a:norm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ＭＳ Ｐゴシック" charset="0"/>
                <a:cs typeface="Times New Roman" pitchFamily="18" charset="0"/>
                <a:sym typeface="Arial"/>
              </a:rPr>
              <a:t>ACSPO</a:t>
            </a:r>
          </a:p>
        </p:txBody>
      </p:sp>
    </p:spTree>
    <p:extLst>
      <p:ext uri="{BB962C8B-B14F-4D97-AF65-F5344CB8AC3E}">
        <p14:creationId xmlns:p14="http://schemas.microsoft.com/office/powerpoint/2010/main" val="1839109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pPr marL="0" marR="0" lvl="0" indent="0" algn="r" rtl="0">
                <a:spcBef>
                  <a:spcPts val="0"/>
                </a:spcBef>
                <a:buSzPct val="25000"/>
                <a:buNone/>
              </a:pPr>
              <a:t>4</a:t>
            </a:fld>
            <a:endParaRPr lang="en-US" sz="1200">
              <a:solidFill>
                <a:schemeClr val="lt1"/>
              </a:solidFill>
              <a:latin typeface="Calibri"/>
              <a:ea typeface="Calibri"/>
              <a:cs typeface="Calibri"/>
              <a:sym typeface="Calibri"/>
            </a:endParaRPr>
          </a:p>
        </p:txBody>
      </p:sp>
      <p:sp>
        <p:nvSpPr>
          <p:cNvPr id="3" name="Title 1"/>
          <p:cNvSpPr txBox="1">
            <a:spLocks/>
          </p:cNvSpPr>
          <p:nvPr/>
        </p:nvSpPr>
        <p:spPr>
          <a:xfrm>
            <a:off x="345882" y="104775"/>
            <a:ext cx="8229600" cy="114300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GOES-R SST specs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Vs. JPSS and Himawari-8 specs</a:t>
            </a:r>
            <a:endPar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4123724522"/>
              </p:ext>
            </p:extLst>
          </p:nvPr>
        </p:nvGraphicFramePr>
        <p:xfrm>
          <a:off x="763319" y="1395171"/>
          <a:ext cx="7734312" cy="1783040"/>
        </p:xfrm>
        <a:graphic>
          <a:graphicData uri="http://schemas.openxmlformats.org/drawingml/2006/table">
            <a:tbl>
              <a:tblPr firstRow="1" bandRow="1"/>
              <a:tblGrid>
                <a:gridCol w="2338100"/>
                <a:gridCol w="2460395"/>
                <a:gridCol w="1489435"/>
                <a:gridCol w="1446382"/>
              </a:tblGrid>
              <a:tr h="445760">
                <a:tc>
                  <a:txBody>
                    <a:bodyPr/>
                    <a:lstStyle/>
                    <a:p>
                      <a:r>
                        <a:rPr lang="en-US" sz="2000" dirty="0" smtClean="0">
                          <a:solidFill>
                            <a:schemeClr val="bg1"/>
                          </a:solidFill>
                        </a:rPr>
                        <a:t>Instrument</a:t>
                      </a:r>
                      <a:endParaRPr lang="en-US" sz="2000" dirty="0">
                        <a:solidFill>
                          <a:schemeClr val="bg1"/>
                        </a:solidFill>
                      </a:endParaRPr>
                    </a:p>
                  </a:txBody>
                  <a:tcPr>
                    <a:solidFill>
                      <a:srgbClr val="0070C0"/>
                    </a:solidFill>
                  </a:tcPr>
                </a:tc>
                <a:tc>
                  <a:txBody>
                    <a:bodyPr/>
                    <a:lstStyle/>
                    <a:p>
                      <a:r>
                        <a:rPr lang="en-US" sz="2000" dirty="0" smtClean="0">
                          <a:solidFill>
                            <a:schemeClr val="bg1"/>
                          </a:solidFill>
                        </a:rPr>
                        <a:t>Measurement range</a:t>
                      </a:r>
                      <a:endParaRPr lang="en-US" sz="2000" dirty="0">
                        <a:solidFill>
                          <a:schemeClr val="bg1"/>
                        </a:solidFill>
                      </a:endParaRPr>
                    </a:p>
                  </a:txBody>
                  <a:tcPr>
                    <a:solidFill>
                      <a:srgbClr val="0070C0"/>
                    </a:solidFill>
                  </a:tcPr>
                </a:tc>
                <a:tc>
                  <a:txBody>
                    <a:bodyPr/>
                    <a:lstStyle/>
                    <a:p>
                      <a:r>
                        <a:rPr lang="en-US" sz="2000" dirty="0" smtClean="0">
                          <a:solidFill>
                            <a:schemeClr val="bg1"/>
                          </a:solidFill>
                        </a:rPr>
                        <a:t>Accuracy</a:t>
                      </a:r>
                      <a:r>
                        <a:rPr lang="en-US" sz="2000" baseline="30000" dirty="0" smtClean="0">
                          <a:solidFill>
                            <a:schemeClr val="bg1"/>
                          </a:solidFill>
                        </a:rPr>
                        <a:t>(1)</a:t>
                      </a:r>
                      <a:endParaRPr lang="en-US" sz="2000" baseline="30000" dirty="0">
                        <a:solidFill>
                          <a:schemeClr val="bg1"/>
                        </a:solidFill>
                      </a:endParaRPr>
                    </a:p>
                  </a:txBody>
                  <a:tcPr>
                    <a:solidFill>
                      <a:srgbClr val="0070C0"/>
                    </a:solidFill>
                  </a:tcPr>
                </a:tc>
                <a:tc>
                  <a:txBody>
                    <a:bodyPr/>
                    <a:lstStyle/>
                    <a:p>
                      <a:r>
                        <a:rPr lang="en-US" sz="2000" dirty="0" smtClean="0">
                          <a:solidFill>
                            <a:schemeClr val="bg1"/>
                          </a:solidFill>
                        </a:rPr>
                        <a:t>Precision</a:t>
                      </a:r>
                      <a:r>
                        <a:rPr lang="en-US" sz="2000" baseline="30000" dirty="0" smtClean="0">
                          <a:solidFill>
                            <a:schemeClr val="bg1"/>
                          </a:solidFill>
                        </a:rPr>
                        <a:t>(2)</a:t>
                      </a:r>
                      <a:endParaRPr lang="en-US" sz="2000" baseline="30000" dirty="0">
                        <a:solidFill>
                          <a:schemeClr val="bg1"/>
                        </a:solidFill>
                      </a:endParaRPr>
                    </a:p>
                  </a:txBody>
                  <a:tcPr>
                    <a:solidFill>
                      <a:srgbClr val="0070C0"/>
                    </a:solidFill>
                  </a:tcPr>
                </a:tc>
              </a:tr>
              <a:tr h="445760">
                <a:tc>
                  <a:txBody>
                    <a:bodyPr/>
                    <a:lstStyle/>
                    <a:p>
                      <a:r>
                        <a:rPr lang="en-US" sz="2000" b="1" dirty="0" smtClean="0">
                          <a:solidFill>
                            <a:schemeClr val="bg1"/>
                          </a:solidFill>
                        </a:rPr>
                        <a:t>GOES-R (F&amp;PS)</a:t>
                      </a:r>
                      <a:endParaRPr lang="en-US" sz="2000" b="1" dirty="0">
                        <a:solidFill>
                          <a:schemeClr val="bg1"/>
                        </a:solidFill>
                      </a:endParaRPr>
                    </a:p>
                  </a:txBody>
                  <a:tcPr>
                    <a:solidFill>
                      <a:srgbClr val="0070C0">
                        <a:alpha val="50000"/>
                      </a:srgbClr>
                    </a:solidFill>
                  </a:tcPr>
                </a:tc>
                <a:tc>
                  <a:txBody>
                    <a:bodyPr/>
                    <a:lstStyle/>
                    <a:p>
                      <a:r>
                        <a:rPr lang="en-US" sz="2000" b="1" dirty="0" smtClean="0">
                          <a:solidFill>
                            <a:srgbClr val="00FF00"/>
                          </a:solidFill>
                        </a:rPr>
                        <a:t>271 to 313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C00000"/>
                          </a:solidFill>
                        </a:rPr>
                        <a:t>±3.1 K*</a:t>
                      </a:r>
                      <a:endParaRPr lang="en-US" sz="2000" b="1" dirty="0">
                        <a:solidFill>
                          <a:srgbClr val="C00000"/>
                        </a:solidFill>
                      </a:endParaRPr>
                    </a:p>
                  </a:txBody>
                  <a:tcPr>
                    <a:solidFill>
                      <a:srgbClr val="0070C0">
                        <a:alpha val="50000"/>
                      </a:srgbClr>
                    </a:solidFill>
                  </a:tcPr>
                </a:tc>
                <a:tc>
                  <a:txBody>
                    <a:bodyPr/>
                    <a:lstStyle/>
                    <a:p>
                      <a:r>
                        <a:rPr lang="en-US" sz="2000" b="1" dirty="0" smtClean="0">
                          <a:solidFill>
                            <a:srgbClr val="C00000"/>
                          </a:solidFill>
                        </a:rPr>
                        <a:t>1.0 K*</a:t>
                      </a:r>
                      <a:endParaRPr lang="en-US" sz="2000" b="1" dirty="0">
                        <a:solidFill>
                          <a:srgbClr val="C00000"/>
                        </a:solidFill>
                      </a:endParaRPr>
                    </a:p>
                  </a:txBody>
                  <a:tcPr>
                    <a:solidFill>
                      <a:srgbClr val="0070C0">
                        <a:alpha val="50000"/>
                      </a:srgbClr>
                    </a:solidFill>
                  </a:tcPr>
                </a:tc>
              </a:tr>
              <a:tr h="445760">
                <a:tc>
                  <a:txBody>
                    <a:bodyPr/>
                    <a:lstStyle/>
                    <a:p>
                      <a:r>
                        <a:rPr lang="en-US" sz="2000" b="1" dirty="0" smtClean="0">
                          <a:solidFill>
                            <a:schemeClr val="bg1"/>
                          </a:solidFill>
                        </a:rPr>
                        <a:t>JPSS</a:t>
                      </a:r>
                      <a:endParaRPr lang="en-US" sz="2000" b="1" dirty="0">
                        <a:solidFill>
                          <a:schemeClr val="bg1"/>
                        </a:solidFill>
                      </a:endParaRPr>
                    </a:p>
                  </a:txBody>
                  <a:tcPr>
                    <a:solidFill>
                      <a:srgbClr val="0070C0">
                        <a:alpha val="50000"/>
                      </a:srgbClr>
                    </a:solidFill>
                  </a:tcPr>
                </a:tc>
                <a:tc>
                  <a:txBody>
                    <a:bodyPr/>
                    <a:lstStyle/>
                    <a:p>
                      <a:r>
                        <a:rPr lang="en-US" sz="2000" b="1" dirty="0" smtClean="0">
                          <a:solidFill>
                            <a:srgbClr val="00FF00"/>
                          </a:solidFill>
                        </a:rPr>
                        <a:t>271 to 313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00FF00"/>
                          </a:solidFill>
                        </a:rPr>
                        <a:t>±0.2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00FF00"/>
                          </a:solidFill>
                        </a:rPr>
                        <a:t>0.6 K</a:t>
                      </a:r>
                      <a:endParaRPr lang="en-US" sz="2000" b="1" dirty="0">
                        <a:solidFill>
                          <a:srgbClr val="00FF00"/>
                        </a:solidFill>
                      </a:endParaRPr>
                    </a:p>
                  </a:txBody>
                  <a:tcPr>
                    <a:solidFill>
                      <a:srgbClr val="0070C0">
                        <a:alpha val="50000"/>
                      </a:srgbClr>
                    </a:solidFill>
                  </a:tcPr>
                </a:tc>
              </a:tr>
              <a:tr h="445760">
                <a:tc>
                  <a:txBody>
                    <a:bodyPr/>
                    <a:lstStyle/>
                    <a:p>
                      <a:r>
                        <a:rPr lang="en-US" sz="2000" b="1" dirty="0" smtClean="0">
                          <a:solidFill>
                            <a:schemeClr val="bg1"/>
                          </a:solidFill>
                        </a:rPr>
                        <a:t>H8</a:t>
                      </a:r>
                      <a:endParaRPr lang="en-US" sz="2000" b="1" dirty="0">
                        <a:solidFill>
                          <a:schemeClr val="bg1"/>
                        </a:solidFill>
                      </a:endParaRPr>
                    </a:p>
                  </a:txBody>
                  <a:tcPr>
                    <a:solidFill>
                      <a:srgbClr val="0070C0">
                        <a:alpha val="50000"/>
                      </a:srgbClr>
                    </a:solidFill>
                  </a:tcPr>
                </a:tc>
                <a:tc>
                  <a:txBody>
                    <a:bodyPr/>
                    <a:lstStyle/>
                    <a:p>
                      <a:r>
                        <a:rPr lang="en-US" sz="2000" b="1" dirty="0" smtClean="0">
                          <a:solidFill>
                            <a:srgbClr val="00FF00"/>
                          </a:solidFill>
                        </a:rPr>
                        <a:t>271 to 313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00FF00"/>
                          </a:solidFill>
                        </a:rPr>
                        <a:t>±0.2 K</a:t>
                      </a:r>
                      <a:endParaRPr lang="en-US" sz="2000" b="1" dirty="0">
                        <a:solidFill>
                          <a:srgbClr val="00FF00"/>
                        </a:solidFill>
                      </a:endParaRPr>
                    </a:p>
                  </a:txBody>
                  <a:tcPr>
                    <a:solidFill>
                      <a:srgbClr val="0070C0">
                        <a:alpha val="50000"/>
                      </a:srgbClr>
                    </a:solidFill>
                  </a:tcPr>
                </a:tc>
                <a:tc>
                  <a:txBody>
                    <a:bodyPr/>
                    <a:lstStyle/>
                    <a:p>
                      <a:r>
                        <a:rPr lang="en-US" sz="2000" b="1" dirty="0" smtClean="0">
                          <a:solidFill>
                            <a:srgbClr val="00FF00"/>
                          </a:solidFill>
                        </a:rPr>
                        <a:t>0.6 K</a:t>
                      </a:r>
                      <a:endParaRPr lang="en-US" sz="2000" b="1" dirty="0">
                        <a:solidFill>
                          <a:srgbClr val="00FF00"/>
                        </a:solidFill>
                      </a:endParaRPr>
                    </a:p>
                  </a:txBody>
                  <a:tcPr>
                    <a:solidFill>
                      <a:srgbClr val="0070C0">
                        <a:alpha val="50000"/>
                      </a:srgbClr>
                    </a:solidFill>
                  </a:tcPr>
                </a:tc>
              </a:tr>
            </a:tbl>
          </a:graphicData>
        </a:graphic>
      </p:graphicFrame>
      <p:sp>
        <p:nvSpPr>
          <p:cNvPr id="5" name="TextBox 4"/>
          <p:cNvSpPr txBox="1"/>
          <p:nvPr/>
        </p:nvSpPr>
        <p:spPr>
          <a:xfrm>
            <a:off x="942480" y="3275336"/>
            <a:ext cx="7315695" cy="1077218"/>
          </a:xfrm>
          <a:prstGeom prst="rect">
            <a:avLst/>
          </a:prstGeom>
          <a:solidFill>
            <a:srgbClr val="00FFFF"/>
          </a:solidFill>
          <a:ln w="3175">
            <a:solidFill>
              <a:schemeClr val="bg1"/>
            </a:solidFill>
          </a:ln>
        </p:spPr>
        <p:txBody>
          <a:bodyPr wrap="square" rtlCol="0">
            <a:spAutoFit/>
          </a:bodyPr>
          <a:lstStyle/>
          <a:p>
            <a:pPr marL="168275" indent="-168275">
              <a:spcBef>
                <a:spcPts val="600"/>
              </a:spcBef>
            </a:pPr>
            <a:r>
              <a:rPr lang="en-US" sz="1800" b="1" baseline="30000" dirty="0" smtClean="0">
                <a:solidFill>
                  <a:srgbClr val="FF0000"/>
                </a:solidFill>
              </a:rPr>
              <a:t>(*)</a:t>
            </a:r>
            <a:r>
              <a:rPr lang="en-US" sz="1800" b="1" dirty="0">
                <a:solidFill>
                  <a:srgbClr val="FF0000"/>
                </a:solidFill>
              </a:rPr>
              <a:t> </a:t>
            </a:r>
            <a:r>
              <a:rPr lang="en-US" sz="1800" b="1" dirty="0" smtClean="0">
                <a:solidFill>
                  <a:srgbClr val="FF0000"/>
                </a:solidFill>
              </a:rPr>
              <a:t>Ocean. Quantitative for LZA&lt;=67º; Qualitative </a:t>
            </a:r>
            <a:r>
              <a:rPr lang="en-US" sz="1800" b="1" dirty="0">
                <a:solidFill>
                  <a:srgbClr val="FF0000"/>
                </a:solidFill>
              </a:rPr>
              <a:t>at </a:t>
            </a:r>
            <a:r>
              <a:rPr lang="en-US" sz="1800" b="1" dirty="0" smtClean="0">
                <a:solidFill>
                  <a:srgbClr val="FF0000"/>
                </a:solidFill>
              </a:rPr>
              <a:t>LZA&gt;67º</a:t>
            </a:r>
            <a:endParaRPr lang="en-US" sz="1800" b="1" baseline="30000" dirty="0" smtClean="0">
              <a:solidFill>
                <a:schemeClr val="tx1"/>
              </a:solidFill>
            </a:endParaRPr>
          </a:p>
          <a:p>
            <a:pPr marL="168275" indent="-168275">
              <a:spcBef>
                <a:spcPts val="600"/>
              </a:spcBef>
            </a:pPr>
            <a:r>
              <a:rPr lang="en-US" sz="1800" b="1" baseline="30000" dirty="0" smtClean="0">
                <a:solidFill>
                  <a:schemeClr val="tx1"/>
                </a:solidFill>
              </a:rPr>
              <a:t>(1)</a:t>
            </a:r>
            <a:r>
              <a:rPr lang="en-US" sz="1800" b="1" dirty="0" smtClean="0">
                <a:solidFill>
                  <a:schemeClr val="tx1"/>
                </a:solidFill>
              </a:rPr>
              <a:t> Accuracy = Global Bias of (SST - </a:t>
            </a:r>
            <a:r>
              <a:rPr lang="en-US" sz="1800" b="1" i="1" dirty="0" smtClean="0">
                <a:solidFill>
                  <a:schemeClr val="tx1"/>
                </a:solidFill>
              </a:rPr>
              <a:t>in situ</a:t>
            </a:r>
            <a:r>
              <a:rPr lang="en-US" sz="1800" b="1" dirty="0" smtClean="0">
                <a:solidFill>
                  <a:schemeClr val="tx1"/>
                </a:solidFill>
              </a:rPr>
              <a:t> SST)</a:t>
            </a:r>
          </a:p>
          <a:p>
            <a:pPr marL="168275" indent="-168275">
              <a:spcBef>
                <a:spcPts val="600"/>
              </a:spcBef>
            </a:pPr>
            <a:r>
              <a:rPr lang="en-US" sz="1800" b="1" baseline="30000" dirty="0" smtClean="0">
                <a:solidFill>
                  <a:schemeClr val="tx1"/>
                </a:solidFill>
              </a:rPr>
              <a:t>(2)</a:t>
            </a:r>
            <a:r>
              <a:rPr lang="en-US" sz="1800" b="1" dirty="0" smtClean="0">
                <a:solidFill>
                  <a:schemeClr val="tx1"/>
                </a:solidFill>
              </a:rPr>
              <a:t> Precision = Global Standard Deviation of (SST - </a:t>
            </a:r>
            <a:r>
              <a:rPr lang="en-US" sz="1800" b="1" i="1" dirty="0" smtClean="0">
                <a:solidFill>
                  <a:schemeClr val="tx1"/>
                </a:solidFill>
              </a:rPr>
              <a:t>in situ</a:t>
            </a:r>
            <a:r>
              <a:rPr lang="en-US" sz="1800" b="1" dirty="0" smtClean="0">
                <a:solidFill>
                  <a:schemeClr val="tx1"/>
                </a:solidFill>
              </a:rPr>
              <a:t> SST)</a:t>
            </a:r>
          </a:p>
        </p:txBody>
      </p:sp>
      <p:sp>
        <p:nvSpPr>
          <p:cNvPr id="6" name="TextBox 5"/>
          <p:cNvSpPr txBox="1"/>
          <p:nvPr/>
        </p:nvSpPr>
        <p:spPr>
          <a:xfrm>
            <a:off x="942480" y="4391205"/>
            <a:ext cx="7325219" cy="1908215"/>
          </a:xfrm>
          <a:prstGeom prst="rect">
            <a:avLst/>
          </a:prstGeom>
          <a:solidFill>
            <a:srgbClr val="00FFFF"/>
          </a:solidFill>
          <a:ln w="3175">
            <a:solidFill>
              <a:schemeClr val="bg1"/>
            </a:solidFill>
          </a:ln>
        </p:spPr>
        <p:txBody>
          <a:bodyPr wrap="square" rtlCol="0">
            <a:spAutoFit/>
          </a:bodyPr>
          <a:lstStyle/>
          <a:p>
            <a:pPr marL="174625" indent="-174625">
              <a:spcBef>
                <a:spcPts val="1200"/>
              </a:spcBef>
              <a:buFont typeface="Arial" pitchFamily="34" charset="0"/>
              <a:buChar char="•"/>
            </a:pPr>
            <a:r>
              <a:rPr lang="en-US" sz="1800" b="1" dirty="0" smtClean="0">
                <a:solidFill>
                  <a:schemeClr val="tx1"/>
                </a:solidFill>
              </a:rPr>
              <a:t>The MRD specs for ABI SST are much more liberal and inconsistent with those for VIIRS and AHI. They do not meet users’ requirements, needs, or expectations</a:t>
            </a:r>
          </a:p>
          <a:p>
            <a:pPr marL="174625" indent="-174625">
              <a:spcBef>
                <a:spcPts val="1200"/>
              </a:spcBef>
              <a:buFont typeface="Arial" pitchFamily="34" charset="0"/>
              <a:buChar char="•"/>
            </a:pPr>
            <a:r>
              <a:rPr lang="en-US" sz="1800" b="1" dirty="0" smtClean="0">
                <a:solidFill>
                  <a:schemeClr val="tx1"/>
                </a:solidFill>
              </a:rPr>
              <a:t>Specs for JPSS/VIIRS and H8/AHI meet users’ expectations &amp; needs, and NOAA SST products meet these specs. This review evaluates SST product against more stringent JPSS/H8 specs</a:t>
            </a:r>
          </a:p>
        </p:txBody>
      </p:sp>
      <p:sp>
        <p:nvSpPr>
          <p:cNvPr id="7" name="Date Placeholder 6"/>
          <p:cNvSpPr>
            <a:spLocks noGrp="1"/>
          </p:cNvSpPr>
          <p:nvPr>
            <p:ph type="dt" idx="10"/>
          </p:nvPr>
        </p:nvSpPr>
        <p:spPr/>
        <p:txBody>
          <a:bodyPr/>
          <a:lstStyle/>
          <a:p>
            <a:r>
              <a:rPr lang="en-US" smtClean="0"/>
              <a:t>3/9/2018</a:t>
            </a:r>
            <a:endParaRPr lang="en-US"/>
          </a:p>
        </p:txBody>
      </p:sp>
      <p:sp>
        <p:nvSpPr>
          <p:cNvPr id="8" name="Footer Placeholder 7"/>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2245321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smtClean="0"/>
              <a:t>3/9/2018</a:t>
            </a:r>
            <a:endParaRPr lang="en-US"/>
          </a:p>
        </p:txBody>
      </p:sp>
      <p:sp>
        <p:nvSpPr>
          <p:cNvPr id="5" name="Footer Placeholder 4"/>
          <p:cNvSpPr>
            <a:spLocks noGrp="1"/>
          </p:cNvSpPr>
          <p:nvPr>
            <p:ph type="ftr" idx="11"/>
          </p:nvPr>
        </p:nvSpPr>
        <p:spPr/>
        <p:txBody>
          <a:bodyPr/>
          <a:lstStyle/>
          <a:p>
            <a:r>
              <a:rPr lang="en-US" smtClean="0"/>
              <a:t>GOES-R SST Provisional Review</a:t>
            </a:r>
            <a:endParaRPr lang="en-US"/>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40</a:t>
            </a:fld>
            <a:endParaRPr lang="en-US"/>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73937" y="1005725"/>
            <a:ext cx="4601501" cy="5464822"/>
          </a:xfrm>
          <a:prstGeom prst="rect">
            <a:avLst/>
          </a:prstGeom>
        </p:spPr>
      </p:pic>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4465363" y="1010707"/>
            <a:ext cx="4601501" cy="5464822"/>
          </a:xfrm>
          <a:prstGeom prst="rect">
            <a:avLst/>
          </a:prstGeom>
        </p:spPr>
      </p:pic>
      <p:sp>
        <p:nvSpPr>
          <p:cNvPr id="9" name="Rectangle 8"/>
          <p:cNvSpPr/>
          <p:nvPr/>
        </p:nvSpPr>
        <p:spPr>
          <a:xfrm>
            <a:off x="865315" y="5299041"/>
            <a:ext cx="7626002" cy="117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7824" y="5737254"/>
            <a:ext cx="8633210" cy="523220"/>
          </a:xfrm>
          <a:prstGeom prst="rect">
            <a:avLst/>
          </a:prstGeom>
          <a:noFill/>
          <a:ln w="25400">
            <a:solidFill>
              <a:srgbClr val="FF0000"/>
            </a:solidFill>
          </a:ln>
        </p:spPr>
        <p:txBody>
          <a:bodyPr wrap="square" rtlCol="0">
            <a:spAutoFit/>
          </a:bodyPr>
          <a:lstStyle/>
          <a:p>
            <a:r>
              <a:rPr lang="en-US" dirty="0" smtClean="0"/>
              <a:t>Anomaly ADR 269 is still present: </a:t>
            </a:r>
            <a:r>
              <a:rPr lang="en-US" sz="1100" dirty="0">
                <a:solidFill>
                  <a:schemeClr val="tx1"/>
                </a:solidFill>
              </a:rPr>
              <a:t>OR_ABI-L2-SSTF-M3_G16_s20180541700396_e20180541756160_c20180541800261.nc</a:t>
            </a:r>
          </a:p>
          <a:p>
            <a:r>
              <a:rPr lang="en-US" dirty="0" smtClean="0"/>
              <a:t>Also</a:t>
            </a:r>
            <a:r>
              <a:rPr lang="en-US" dirty="0"/>
              <a:t>, </a:t>
            </a:r>
            <a:r>
              <a:rPr lang="en-US" dirty="0" err="1"/>
              <a:t>time_bounds</a:t>
            </a:r>
            <a:r>
              <a:rPr lang="en-US" dirty="0"/>
              <a:t>=9.969209968386869E36 which is unreasonable </a:t>
            </a:r>
            <a:r>
              <a:rPr lang="en-US" dirty="0" smtClean="0"/>
              <a:t>value (ADR 509).</a:t>
            </a:r>
          </a:p>
        </p:txBody>
      </p:sp>
      <p:pic>
        <p:nvPicPr>
          <p:cNvPr id="12" name="Picture 3"/>
          <p:cNvPicPr>
            <a:picLocks noChangeAspect="1" noChangeArrowheads="1"/>
          </p:cNvPicPr>
          <p:nvPr/>
        </p:nvPicPr>
        <p:blipFill>
          <a:blip r:embed="rId4" cstate="print"/>
          <a:srcRect/>
          <a:stretch>
            <a:fillRect/>
          </a:stretch>
        </p:blipFill>
        <p:spPr bwMode="auto">
          <a:xfrm>
            <a:off x="5113995" y="5299042"/>
            <a:ext cx="3377321" cy="393841"/>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703546" y="5324434"/>
            <a:ext cx="3361136" cy="361470"/>
          </a:xfrm>
          <a:prstGeom prst="rect">
            <a:avLst/>
          </a:prstGeom>
          <a:noFill/>
          <a:ln w="9525">
            <a:noFill/>
            <a:miter lim="800000"/>
            <a:headEnd/>
            <a:tailEnd/>
          </a:ln>
        </p:spPr>
      </p:pic>
      <p:cxnSp>
        <p:nvCxnSpPr>
          <p:cNvPr id="14" name="Straight Arrow Connector 13"/>
          <p:cNvCxnSpPr>
            <a:stCxn id="11" idx="0"/>
          </p:cNvCxnSpPr>
          <p:nvPr/>
        </p:nvCxnSpPr>
        <p:spPr>
          <a:xfrm flipV="1">
            <a:off x="4534429" y="3435065"/>
            <a:ext cx="935264" cy="23021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94182" y="1124654"/>
            <a:ext cx="1609109" cy="290584"/>
          </a:xfrm>
          <a:prstGeom prst="rect">
            <a:avLst/>
          </a:prstGeom>
          <a:noFill/>
        </p:spPr>
        <p:txBody>
          <a:bodyPr wrap="none" rtlCol="0">
            <a:spAutoFit/>
          </a:bodyPr>
          <a:lstStyle/>
          <a:p>
            <a:r>
              <a:rPr lang="en-US" dirty="0" smtClean="0"/>
              <a:t>2018-02-23 T17:00</a:t>
            </a:r>
            <a:endParaRPr lang="en-US" dirty="0"/>
          </a:p>
        </p:txBody>
      </p:sp>
      <p:sp>
        <p:nvSpPr>
          <p:cNvPr id="15"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Open ADRs:</a:t>
            </a:r>
            <a:r>
              <a:rPr kumimoji="0" lang="en-US" sz="2400" b="1" i="0" u="none" strike="noStrike" kern="0" cap="none" spc="0" normalizeH="0" noProof="0" dirty="0" smtClean="0">
                <a:ln>
                  <a:noFill/>
                </a:ln>
                <a:solidFill>
                  <a:schemeClr val="bg1"/>
                </a:solidFill>
                <a:effectLst/>
                <a:uLnTx/>
                <a:uFillTx/>
                <a:latin typeface="+mn-lt"/>
                <a:sym typeface="Arial"/>
              </a:rPr>
              <a:t> </a:t>
            </a:r>
            <a:r>
              <a:rPr kumimoji="0" lang="en-US" sz="2400" b="1" i="0" u="sng" strike="noStrike" kern="0" cap="none" spc="0" normalizeH="0" baseline="0" noProof="0" dirty="0" smtClean="0">
                <a:ln>
                  <a:noFill/>
                </a:ln>
                <a:solidFill>
                  <a:schemeClr val="bg1"/>
                </a:solidFill>
                <a:effectLst/>
                <a:uLnTx/>
                <a:uFillTx/>
                <a:latin typeface="+mn-lt"/>
                <a:sym typeface="Arial"/>
              </a:rPr>
              <a:t>ADR269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n-lt"/>
              </a:rPr>
              <a:t>Blocks with Highest Quality SST</a:t>
            </a:r>
            <a:r>
              <a:rPr kumimoji="0" lang="en-US" sz="2400" b="1" i="0" u="none" strike="noStrike" kern="0" cap="none" spc="0" normalizeH="0" baseline="0" noProof="0" dirty="0" smtClean="0">
                <a:ln>
                  <a:noFill/>
                </a:ln>
                <a:solidFill>
                  <a:schemeClr val="bg1"/>
                </a:solidFill>
                <a:effectLst/>
                <a:uLnTx/>
                <a:uFillTx/>
                <a:latin typeface="+mn-lt"/>
                <a:sym typeface="Arial"/>
              </a:rPr>
              <a:t> </a:t>
            </a:r>
          </a:p>
        </p:txBody>
      </p:sp>
    </p:spTree>
    <p:extLst>
      <p:ext uri="{BB962C8B-B14F-4D97-AF65-F5344CB8AC3E}">
        <p14:creationId xmlns:p14="http://schemas.microsoft.com/office/powerpoint/2010/main" val="2345289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smtClean="0"/>
              <a:t>3/9/2018</a:t>
            </a:r>
            <a:endParaRPr lang="en-US"/>
          </a:p>
        </p:txBody>
      </p:sp>
      <p:sp>
        <p:nvSpPr>
          <p:cNvPr id="5" name="Footer Placeholder 4"/>
          <p:cNvSpPr>
            <a:spLocks noGrp="1"/>
          </p:cNvSpPr>
          <p:nvPr>
            <p:ph type="ftr" idx="11"/>
          </p:nvPr>
        </p:nvSpPr>
        <p:spPr/>
        <p:txBody>
          <a:bodyPr/>
          <a:lstStyle/>
          <a:p>
            <a:r>
              <a:rPr lang="en-US" smtClean="0"/>
              <a:t>GOES-R SST Provisional Review</a:t>
            </a:r>
            <a:endParaRPr lang="en-US"/>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41</a:t>
            </a:fld>
            <a:endParaRPr lang="en-US"/>
          </a:p>
        </p:txBody>
      </p:sp>
      <p:sp>
        <p:nvSpPr>
          <p:cNvPr id="8" name="TextBox 7"/>
          <p:cNvSpPr txBox="1"/>
          <p:nvPr/>
        </p:nvSpPr>
        <p:spPr>
          <a:xfrm>
            <a:off x="0" y="1023793"/>
            <a:ext cx="9144000" cy="677108"/>
          </a:xfrm>
          <a:prstGeom prst="rect">
            <a:avLst/>
          </a:prstGeom>
          <a:noFill/>
        </p:spPr>
        <p:txBody>
          <a:bodyPr wrap="square" rtlCol="0">
            <a:spAutoFit/>
          </a:bodyPr>
          <a:lstStyle/>
          <a:p>
            <a:pPr marL="284163" indent="-284163">
              <a:spcAft>
                <a:spcPts val="1200"/>
              </a:spcAft>
              <a:buClr>
                <a:schemeClr val="bg1"/>
              </a:buClr>
              <a:buFont typeface="Arial" pitchFamily="34" charset="0"/>
              <a:buChar char="•"/>
            </a:pPr>
            <a:r>
              <a:rPr lang="en-US" dirty="0" smtClean="0">
                <a:solidFill>
                  <a:schemeClr val="bg1"/>
                </a:solidFill>
              </a:rPr>
              <a:t>Wrong start time stamp in the file name (170 cases have been counted). Below is one example. </a:t>
            </a:r>
          </a:p>
          <a:p>
            <a:pPr marL="284163" indent="-284163">
              <a:spcAft>
                <a:spcPts val="1200"/>
              </a:spcAft>
              <a:buFont typeface="Arial" pitchFamily="34" charset="0"/>
              <a:buChar char="•"/>
            </a:pPr>
            <a:r>
              <a:rPr lang="en-US" dirty="0" smtClean="0">
                <a:solidFill>
                  <a:schemeClr val="bg1"/>
                </a:solidFill>
              </a:rPr>
              <a:t>2017-11-05:   OR_ABI-L2-SSTF-M3_G16_s</a:t>
            </a:r>
            <a:r>
              <a:rPr lang="en-US" b="1" dirty="0" smtClean="0">
                <a:solidFill>
                  <a:srgbClr val="FF0000"/>
                </a:solidFill>
              </a:rPr>
              <a:t>20000011200000</a:t>
            </a:r>
            <a:r>
              <a:rPr lang="en-US" dirty="0" smtClean="0">
                <a:solidFill>
                  <a:schemeClr val="bg1"/>
                </a:solidFill>
              </a:rPr>
              <a:t>_e20173091711150_c20173091712450.nc</a:t>
            </a:r>
            <a:endParaRPr lang="en-US" dirty="0">
              <a:solidFill>
                <a:schemeClr val="bg1"/>
              </a:solidFill>
            </a:endParaRPr>
          </a:p>
        </p:txBody>
      </p:sp>
      <p:sp>
        <p:nvSpPr>
          <p:cNvPr id="9" name="TextBox 8"/>
          <p:cNvSpPr txBox="1"/>
          <p:nvPr/>
        </p:nvSpPr>
        <p:spPr>
          <a:xfrm>
            <a:off x="0" y="1974408"/>
            <a:ext cx="9144000" cy="1023357"/>
          </a:xfrm>
          <a:prstGeom prst="rect">
            <a:avLst/>
          </a:prstGeom>
          <a:noFill/>
        </p:spPr>
        <p:txBody>
          <a:bodyPr wrap="square" rtlCol="0">
            <a:spAutoFit/>
          </a:bodyPr>
          <a:lstStyle/>
          <a:p>
            <a:pPr marL="284163" indent="-284163">
              <a:spcAft>
                <a:spcPts val="1200"/>
              </a:spcAft>
              <a:buClr>
                <a:schemeClr val="bg1"/>
              </a:buClr>
              <a:buFont typeface="Arial" pitchFamily="34" charset="0"/>
              <a:buChar char="•"/>
            </a:pPr>
            <a:r>
              <a:rPr lang="en-US" dirty="0" smtClean="0">
                <a:solidFill>
                  <a:schemeClr val="bg1"/>
                </a:solidFill>
              </a:rPr>
              <a:t>Wrong values of “</a:t>
            </a:r>
            <a:r>
              <a:rPr lang="en-US" dirty="0" err="1" smtClean="0">
                <a:solidFill>
                  <a:schemeClr val="bg1"/>
                </a:solidFill>
              </a:rPr>
              <a:t>time_bounds</a:t>
            </a:r>
            <a:r>
              <a:rPr lang="en-US" dirty="0">
                <a:solidFill>
                  <a:schemeClr val="bg1"/>
                </a:solidFill>
              </a:rPr>
              <a:t>” </a:t>
            </a:r>
            <a:r>
              <a:rPr lang="en-US" dirty="0" smtClean="0">
                <a:solidFill>
                  <a:schemeClr val="bg1"/>
                </a:solidFill>
              </a:rPr>
              <a:t>variable </a:t>
            </a:r>
            <a:r>
              <a:rPr lang="en-US" dirty="0">
                <a:solidFill>
                  <a:schemeClr val="bg1"/>
                </a:solidFill>
              </a:rPr>
              <a:t>- </a:t>
            </a:r>
            <a:r>
              <a:rPr lang="en-US" sz="1200" dirty="0">
                <a:solidFill>
                  <a:schemeClr val="bg1"/>
                </a:solidFill>
              </a:rPr>
              <a:t>Scan start and end times in seconds since epoch (2000-01-01 12:00:00</a:t>
            </a:r>
            <a:r>
              <a:rPr lang="en-US" sz="1200" dirty="0" smtClean="0">
                <a:solidFill>
                  <a:schemeClr val="bg1"/>
                </a:solidFill>
              </a:rPr>
              <a:t>)</a:t>
            </a:r>
            <a:r>
              <a:rPr lang="en-US" dirty="0" smtClean="0">
                <a:solidFill>
                  <a:schemeClr val="bg1"/>
                </a:solidFill>
              </a:rPr>
              <a:t>.</a:t>
            </a:r>
            <a:r>
              <a:rPr lang="en-US" dirty="0">
                <a:solidFill>
                  <a:schemeClr val="bg1"/>
                </a:solidFill>
              </a:rPr>
              <a:t> </a:t>
            </a:r>
            <a:r>
              <a:rPr lang="en-US" dirty="0" smtClean="0">
                <a:solidFill>
                  <a:schemeClr val="bg1"/>
                </a:solidFill>
              </a:rPr>
              <a:t>     81 cases have been counted. Below is one example. </a:t>
            </a:r>
          </a:p>
          <a:p>
            <a:pPr>
              <a:spcAft>
                <a:spcPts val="300"/>
              </a:spcAft>
            </a:pPr>
            <a:r>
              <a:rPr lang="en-US" sz="1000" dirty="0">
                <a:solidFill>
                  <a:schemeClr val="bg1"/>
                </a:solidFill>
              </a:rPr>
              <a:t> Date </a:t>
            </a:r>
            <a:r>
              <a:rPr lang="en-US" sz="1000" dirty="0" smtClean="0">
                <a:solidFill>
                  <a:schemeClr val="bg1"/>
                </a:solidFill>
              </a:rPr>
              <a:t>          </a:t>
            </a:r>
            <a:r>
              <a:rPr lang="en-US" sz="1000" dirty="0">
                <a:solidFill>
                  <a:schemeClr val="bg1"/>
                </a:solidFill>
              </a:rPr>
              <a:t>:                                           </a:t>
            </a:r>
            <a:r>
              <a:rPr lang="en-US" sz="1000" dirty="0" smtClean="0">
                <a:solidFill>
                  <a:schemeClr val="bg1"/>
                </a:solidFill>
              </a:rPr>
              <a:t>                  </a:t>
            </a:r>
            <a:r>
              <a:rPr lang="en-US" sz="1000" dirty="0">
                <a:solidFill>
                  <a:schemeClr val="bg1"/>
                </a:solidFill>
              </a:rPr>
              <a:t>File name </a:t>
            </a:r>
            <a:r>
              <a:rPr lang="en-US" sz="1000" dirty="0" smtClean="0">
                <a:solidFill>
                  <a:schemeClr val="bg1"/>
                </a:solidFill>
              </a:rPr>
              <a:t>                                                                     </a:t>
            </a:r>
            <a:r>
              <a:rPr lang="en-US" sz="1000" dirty="0">
                <a:solidFill>
                  <a:schemeClr val="bg1"/>
                </a:solidFill>
              </a:rPr>
              <a:t>:  </a:t>
            </a:r>
            <a:r>
              <a:rPr lang="en-US" sz="1000" dirty="0" smtClean="0">
                <a:solidFill>
                  <a:schemeClr val="bg1"/>
                </a:solidFill>
              </a:rPr>
              <a:t>       </a:t>
            </a:r>
            <a:r>
              <a:rPr lang="en-US" sz="1000" dirty="0" err="1" smtClean="0">
                <a:solidFill>
                  <a:schemeClr val="bg1"/>
                </a:solidFill>
              </a:rPr>
              <a:t>time_bounds</a:t>
            </a:r>
            <a:r>
              <a:rPr lang="en-US" sz="1000" dirty="0" smtClean="0">
                <a:solidFill>
                  <a:schemeClr val="bg1"/>
                </a:solidFill>
              </a:rPr>
              <a:t>[0</a:t>
            </a:r>
            <a:r>
              <a:rPr lang="en-US" sz="1000" dirty="0">
                <a:solidFill>
                  <a:schemeClr val="bg1"/>
                </a:solidFill>
              </a:rPr>
              <a:t>]  </a:t>
            </a:r>
            <a:r>
              <a:rPr lang="en-US" sz="1000" dirty="0" smtClean="0">
                <a:solidFill>
                  <a:schemeClr val="bg1"/>
                </a:solidFill>
              </a:rPr>
              <a:t>              </a:t>
            </a:r>
            <a:r>
              <a:rPr lang="en-US" sz="1000" dirty="0" err="1">
                <a:solidFill>
                  <a:schemeClr val="bg1"/>
                </a:solidFill>
              </a:rPr>
              <a:t>time_bounds</a:t>
            </a:r>
            <a:r>
              <a:rPr lang="en-US" sz="1000" dirty="0">
                <a:solidFill>
                  <a:schemeClr val="bg1"/>
                </a:solidFill>
              </a:rPr>
              <a:t>[1]</a:t>
            </a:r>
          </a:p>
          <a:p>
            <a:r>
              <a:rPr lang="en-US" sz="1000" dirty="0" smtClean="0">
                <a:solidFill>
                  <a:schemeClr val="bg1"/>
                </a:solidFill>
              </a:rPr>
              <a:t>2018-02-23 </a:t>
            </a:r>
            <a:r>
              <a:rPr lang="en-US" sz="1000" dirty="0">
                <a:solidFill>
                  <a:schemeClr val="bg1"/>
                </a:solidFill>
              </a:rPr>
              <a:t>: OR_ABI-L2-SSTF-M3_G16_s20180541700396_e20180541756160_c20180541800261.nc :  </a:t>
            </a:r>
            <a:r>
              <a:rPr lang="en-US" sz="1000" b="1" dirty="0">
                <a:solidFill>
                  <a:srgbClr val="FF0000"/>
                </a:solidFill>
              </a:rPr>
              <a:t>9.96920996838687e+36</a:t>
            </a:r>
            <a:r>
              <a:rPr lang="en-US" sz="1000" dirty="0">
                <a:solidFill>
                  <a:schemeClr val="bg1"/>
                </a:solidFill>
              </a:rPr>
              <a:t>  </a:t>
            </a:r>
            <a:r>
              <a:rPr lang="en-US" sz="1000" b="1" dirty="0" err="1" smtClean="0">
                <a:solidFill>
                  <a:srgbClr val="FF0000"/>
                </a:solidFill>
              </a:rPr>
              <a:t>9.96920996838687e+36</a:t>
            </a:r>
            <a:endParaRPr lang="en-US" sz="1000" b="1" dirty="0">
              <a:solidFill>
                <a:srgbClr val="FF0000"/>
              </a:solidFill>
            </a:endParaRPr>
          </a:p>
        </p:txBody>
      </p:sp>
      <p:sp>
        <p:nvSpPr>
          <p:cNvPr id="11" name="TextBox 10"/>
          <p:cNvSpPr txBox="1"/>
          <p:nvPr/>
        </p:nvSpPr>
        <p:spPr>
          <a:xfrm>
            <a:off x="7549" y="5023916"/>
            <a:ext cx="9144000" cy="1061829"/>
          </a:xfrm>
          <a:prstGeom prst="rect">
            <a:avLst/>
          </a:prstGeom>
          <a:noFill/>
        </p:spPr>
        <p:txBody>
          <a:bodyPr wrap="square" rtlCol="0">
            <a:spAutoFit/>
          </a:bodyPr>
          <a:lstStyle/>
          <a:p>
            <a:pPr marL="284163" indent="-284163">
              <a:spcAft>
                <a:spcPts val="300"/>
              </a:spcAft>
              <a:buClr>
                <a:schemeClr val="bg1"/>
              </a:buClr>
              <a:buFont typeface="Arial" pitchFamily="34" charset="0"/>
              <a:buChar char="•"/>
            </a:pPr>
            <a:r>
              <a:rPr lang="en-US" dirty="0">
                <a:solidFill>
                  <a:schemeClr val="bg1"/>
                </a:solidFill>
              </a:rPr>
              <a:t>Start and end time are the same in file </a:t>
            </a:r>
            <a:r>
              <a:rPr lang="en-US" dirty="0" smtClean="0">
                <a:solidFill>
                  <a:schemeClr val="bg1"/>
                </a:solidFill>
              </a:rPr>
              <a:t>names (38 cases have been counted). </a:t>
            </a:r>
            <a:endParaRPr lang="en-US" dirty="0">
              <a:solidFill>
                <a:schemeClr val="bg1"/>
              </a:solidFill>
            </a:endParaRPr>
          </a:p>
          <a:p>
            <a:pPr marL="284163" indent="-284163">
              <a:spcAft>
                <a:spcPts val="1200"/>
              </a:spcAft>
              <a:buClr>
                <a:schemeClr val="bg1"/>
              </a:buClr>
              <a:buFont typeface="Arial" pitchFamily="34" charset="0"/>
              <a:buChar char="•"/>
            </a:pPr>
            <a:r>
              <a:rPr lang="en-US" dirty="0">
                <a:solidFill>
                  <a:schemeClr val="bg1"/>
                </a:solidFill>
              </a:rPr>
              <a:t>Wrong values of “</a:t>
            </a:r>
            <a:r>
              <a:rPr lang="en-US" dirty="0" err="1">
                <a:solidFill>
                  <a:schemeClr val="bg1"/>
                </a:solidFill>
              </a:rPr>
              <a:t>time_bounds</a:t>
            </a:r>
            <a:r>
              <a:rPr lang="en-US" dirty="0">
                <a:solidFill>
                  <a:schemeClr val="bg1"/>
                </a:solidFill>
              </a:rPr>
              <a:t>” variable - </a:t>
            </a:r>
            <a:r>
              <a:rPr lang="en-US" sz="1050" dirty="0">
                <a:solidFill>
                  <a:schemeClr val="bg1"/>
                </a:solidFill>
              </a:rPr>
              <a:t>Scan start and end times in seconds since epoch (2000-01-01 12:00:00</a:t>
            </a:r>
            <a:r>
              <a:rPr lang="en-US" sz="1050" dirty="0" smtClean="0">
                <a:solidFill>
                  <a:schemeClr val="bg1"/>
                </a:solidFill>
              </a:rPr>
              <a:t>)</a:t>
            </a:r>
            <a:r>
              <a:rPr lang="en-US" dirty="0" smtClean="0">
                <a:solidFill>
                  <a:schemeClr val="bg1"/>
                </a:solidFill>
              </a:rPr>
              <a:t>.</a:t>
            </a:r>
          </a:p>
          <a:p>
            <a:pPr>
              <a:spcAft>
                <a:spcPts val="300"/>
              </a:spcAft>
            </a:pPr>
            <a:r>
              <a:rPr lang="en-US" sz="1000" dirty="0">
                <a:solidFill>
                  <a:schemeClr val="bg1"/>
                </a:solidFill>
              </a:rPr>
              <a:t> Date           :                                                             File name                                                                      :         </a:t>
            </a:r>
            <a:r>
              <a:rPr lang="en-US" sz="1000" dirty="0" err="1">
                <a:solidFill>
                  <a:schemeClr val="bg1"/>
                </a:solidFill>
              </a:rPr>
              <a:t>time_bounds</a:t>
            </a:r>
            <a:r>
              <a:rPr lang="en-US" sz="1000" dirty="0">
                <a:solidFill>
                  <a:schemeClr val="bg1"/>
                </a:solidFill>
              </a:rPr>
              <a:t>[0]                </a:t>
            </a:r>
            <a:r>
              <a:rPr lang="en-US" sz="1000" dirty="0" err="1">
                <a:solidFill>
                  <a:schemeClr val="bg1"/>
                </a:solidFill>
              </a:rPr>
              <a:t>time_bounds</a:t>
            </a:r>
            <a:r>
              <a:rPr lang="en-US" sz="1000" dirty="0">
                <a:solidFill>
                  <a:schemeClr val="bg1"/>
                </a:solidFill>
              </a:rPr>
              <a:t>[1]</a:t>
            </a:r>
          </a:p>
          <a:p>
            <a:r>
              <a:rPr lang="en-US" sz="1000" dirty="0">
                <a:solidFill>
                  <a:schemeClr val="bg1"/>
                </a:solidFill>
              </a:rPr>
              <a:t>2018-01-07 : OR_ABI-L2-SSTF-M3_G16_s</a:t>
            </a:r>
            <a:r>
              <a:rPr lang="en-US" sz="1000" b="1" dirty="0">
                <a:solidFill>
                  <a:srgbClr val="FF0000"/>
                </a:solidFill>
              </a:rPr>
              <a:t>20180070045398</a:t>
            </a:r>
            <a:r>
              <a:rPr lang="en-US" sz="1000" dirty="0">
                <a:solidFill>
                  <a:schemeClr val="bg1"/>
                </a:solidFill>
              </a:rPr>
              <a:t>_e</a:t>
            </a:r>
            <a:r>
              <a:rPr lang="en-US" sz="1000" b="1" dirty="0">
                <a:solidFill>
                  <a:srgbClr val="FF0000"/>
                </a:solidFill>
              </a:rPr>
              <a:t>20180070045398</a:t>
            </a:r>
            <a:r>
              <a:rPr lang="en-US" sz="1000" dirty="0">
                <a:solidFill>
                  <a:schemeClr val="bg1"/>
                </a:solidFill>
              </a:rPr>
              <a:t>_c20180070100026.nc :  </a:t>
            </a:r>
            <a:r>
              <a:rPr lang="en-US" sz="1000" b="1" dirty="0">
                <a:solidFill>
                  <a:srgbClr val="FF0000"/>
                </a:solidFill>
              </a:rPr>
              <a:t>9.96920996838687e+36</a:t>
            </a:r>
            <a:r>
              <a:rPr lang="en-US" sz="1000" dirty="0">
                <a:solidFill>
                  <a:schemeClr val="bg1"/>
                </a:solidFill>
              </a:rPr>
              <a:t>  </a:t>
            </a:r>
            <a:r>
              <a:rPr lang="en-US" sz="1000" b="1" dirty="0" err="1" smtClean="0">
                <a:solidFill>
                  <a:srgbClr val="FF0000"/>
                </a:solidFill>
              </a:rPr>
              <a:t>9.96920996838687e+36</a:t>
            </a:r>
            <a:endParaRPr lang="en-US" sz="1000" b="1" dirty="0">
              <a:solidFill>
                <a:srgbClr val="FF0000"/>
              </a:solidFill>
            </a:endParaRPr>
          </a:p>
        </p:txBody>
      </p:sp>
      <p:sp>
        <p:nvSpPr>
          <p:cNvPr id="12" name="TextBox 11"/>
          <p:cNvSpPr txBox="1"/>
          <p:nvPr/>
        </p:nvSpPr>
        <p:spPr>
          <a:xfrm>
            <a:off x="-1501" y="3222268"/>
            <a:ext cx="9144000" cy="307777"/>
          </a:xfrm>
          <a:prstGeom prst="rect">
            <a:avLst/>
          </a:prstGeom>
          <a:noFill/>
        </p:spPr>
        <p:txBody>
          <a:bodyPr wrap="square" rtlCol="0">
            <a:spAutoFit/>
          </a:bodyPr>
          <a:lstStyle/>
          <a:p>
            <a:pPr marL="284163" indent="-284163">
              <a:spcAft>
                <a:spcPts val="1200"/>
              </a:spcAft>
              <a:buClr>
                <a:schemeClr val="bg1"/>
              </a:buClr>
              <a:buFont typeface="Arial" pitchFamily="34" charset="0"/>
              <a:buChar char="•"/>
            </a:pPr>
            <a:r>
              <a:rPr lang="en-US" dirty="0" smtClean="0">
                <a:solidFill>
                  <a:schemeClr val="bg1"/>
                </a:solidFill>
              </a:rPr>
              <a:t>Note that data in many of ADR 509 anomalous files show anomaly addressed in ADR 269. </a:t>
            </a:r>
            <a:endParaRPr lang="en-US" dirty="0">
              <a:solidFill>
                <a:schemeClr val="bg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808" y="3194710"/>
            <a:ext cx="1154918" cy="1371600"/>
          </a:xfrm>
          <a:prstGeom prst="rect">
            <a:avLst/>
          </a:prstGeom>
        </p:spPr>
      </p:pic>
      <p:sp>
        <p:nvSpPr>
          <p:cNvPr id="14"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Open ADRs:</a:t>
            </a:r>
            <a:r>
              <a:rPr kumimoji="0" lang="en-US" sz="2400" b="1" i="0" u="none" strike="noStrike" kern="0" cap="none" spc="0" normalizeH="0" noProof="0" dirty="0" smtClean="0">
                <a:ln>
                  <a:noFill/>
                </a:ln>
                <a:solidFill>
                  <a:schemeClr val="bg1"/>
                </a:solidFill>
                <a:effectLst/>
                <a:uLnTx/>
                <a:uFillTx/>
                <a:latin typeface="+mn-lt"/>
                <a:sym typeface="Arial"/>
              </a:rPr>
              <a:t> </a:t>
            </a:r>
            <a:r>
              <a:rPr kumimoji="0" lang="en-US" sz="2400" b="1" i="0" u="sng" strike="noStrike" kern="0" cap="none" spc="0" normalizeH="0" baseline="0" noProof="0" dirty="0" smtClean="0">
                <a:ln>
                  <a:noFill/>
                </a:ln>
                <a:solidFill>
                  <a:schemeClr val="bg1"/>
                </a:solidFill>
                <a:effectLst/>
                <a:uLnTx/>
                <a:uFillTx/>
                <a:latin typeface="+mn-lt"/>
                <a:sym typeface="Arial"/>
              </a:rPr>
              <a:t>ADR509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n-lt"/>
              </a:rPr>
              <a:t>Wrong Time Stamp/Time Bounds</a:t>
            </a:r>
            <a:endParaRPr kumimoji="0" lang="en-US" sz="2400" b="1" i="0" u="none" strike="noStrike" kern="0" cap="none" spc="0" normalizeH="0" baseline="0" noProof="0" dirty="0" smtClean="0">
              <a:ln>
                <a:noFill/>
              </a:ln>
              <a:solidFill>
                <a:schemeClr val="bg1"/>
              </a:solidFill>
              <a:effectLst/>
              <a:uLnTx/>
              <a:uFillTx/>
              <a:latin typeface="+mn-lt"/>
              <a:sym typeface="Arial"/>
            </a:endParaRPr>
          </a:p>
        </p:txBody>
      </p:sp>
      <p:sp>
        <p:nvSpPr>
          <p:cNvPr id="15" name="Shape 115"/>
          <p:cNvSpPr txBox="1">
            <a:spLocks/>
          </p:cNvSpPr>
          <p:nvPr/>
        </p:nvSpPr>
        <p:spPr>
          <a:xfrm>
            <a:off x="1438382" y="3948888"/>
            <a:ext cx="6308333"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Open ADRs:</a:t>
            </a:r>
            <a:r>
              <a:rPr kumimoji="0" lang="en-US" sz="2400" b="1" i="0" u="none" strike="noStrike" kern="0" cap="none" spc="0" normalizeH="0" noProof="0" dirty="0" smtClean="0">
                <a:ln>
                  <a:noFill/>
                </a:ln>
                <a:solidFill>
                  <a:schemeClr val="bg1"/>
                </a:solidFill>
                <a:effectLst/>
                <a:uLnTx/>
                <a:uFillTx/>
                <a:latin typeface="+mn-lt"/>
                <a:sym typeface="Arial"/>
              </a:rPr>
              <a:t> </a:t>
            </a:r>
            <a:r>
              <a:rPr kumimoji="0" lang="en-US" sz="2400" b="1" i="0" u="sng" strike="noStrike" kern="0" cap="none" spc="0" normalizeH="0" baseline="0" noProof="0" dirty="0" smtClean="0">
                <a:ln>
                  <a:noFill/>
                </a:ln>
                <a:solidFill>
                  <a:schemeClr val="bg1"/>
                </a:solidFill>
                <a:effectLst/>
                <a:uLnTx/>
                <a:uFillTx/>
                <a:latin typeface="+mn-lt"/>
                <a:sym typeface="Arial"/>
              </a:rPr>
              <a:t>ADR608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smtClean="0">
                <a:solidFill>
                  <a:schemeClr val="bg1"/>
                </a:solidFill>
                <a:latin typeface="+mn-lt"/>
              </a:rPr>
              <a:t>Identical Start/End &amp; Wrong Time bounds</a:t>
            </a:r>
            <a:endParaRPr kumimoji="0" lang="en-US" sz="2400" b="1" i="0" u="none" strike="noStrike" kern="0" cap="none" spc="0" normalizeH="0" baseline="0" noProof="0" dirty="0" smtClean="0">
              <a:ln>
                <a:noFill/>
              </a:ln>
              <a:solidFill>
                <a:schemeClr val="bg1"/>
              </a:solidFill>
              <a:effectLst/>
              <a:uLnTx/>
              <a:uFillTx/>
              <a:latin typeface="+mn-lt"/>
              <a:sym typeface="Arial"/>
            </a:endParaRPr>
          </a:p>
        </p:txBody>
      </p:sp>
    </p:spTree>
    <p:extLst>
      <p:ext uri="{BB962C8B-B14F-4D97-AF65-F5344CB8AC3E}">
        <p14:creationId xmlns:p14="http://schemas.microsoft.com/office/powerpoint/2010/main" val="358885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rwAAAGaCAYAAADtp5D1AAAgAElEQVR4Xuy9C5QdR3Xv/a8zI8n2jLEMBAMX4hHgEOADS5AEEsAakQRiycEjARrziiWIcUIMlsGQ8DCSAr4h2MYSGBIIxnJ4WSJIY2IpPG6sGfjgC69oBBdsB/gsXQwxT4+w5Id05tRdu093nzo93aeru3f36e6zz1osbE91dfevdlX/a9euXQryEwJCQAgIASEgBISAEBACNSagavxu8mpCoO4ErgDwtwDeAeCdli9LfX4VgC0AngvgAIB3uXVQFZMA7rCsK0uxlwP4OIAPAbgMwP1ZKjOuDdZ7CoBPAHgBgOcA+ErIfR7Wo0zY354IYCeAs3s8s/leYwBeD2AdgDNd5rsAXA/g50zvnaaaYQC/7/7v/W4bpOGX5t5c1zwEwFoARwBMJag0Td9JUP2Cor1sLEu9cq0QEAKWBETwWoKSYkKghATSfLRPB/AxAGvc9/kOgL8G8Hfuv4vg7RbFWQTvGwCsBPAPrtANmtDXAGwEcFufbOvZAP7fwKSjaoLX6wOvcCcttijT9B3busPKieDNQk+uFQIMBETwMkCUKoRAnwik+Wh7H97Hud7cWQA0DrQKfocqe3hNVCcDuBbAxQCCoussd3LxZABvdD3aDwL4PQDbADwTwDUA3gaA/nvRPxvBy+V5z+vd0grevJ4nql4RvEUTl/sJgQABEbxiEkIgHwJhYtRbCqc7kif1F8ZS+osAPN0VTfR3ElEfNpb6TwXwlwBe6z4u/f3RAN4cCGkYAfDnbln6++cAvNtdRv8D16NnvjEtvZMH8kb3P3oeXu/5yfNLXuBLAZBw+xcAmwH8yC2/xF2qp7+TgPt39363GiKaypDA3QTgfwD4R/fd35sipOGhAMhzSuLSCw/YAeCfMizJJw1psBW8FKpB7/g/XWZN48Lz3ZAIevb/k8AEG67XmEIk/hDAr1whvd0IjwibTATfkcIsKKTE/BFT+pmhJlEhIXT9WwGQ3d4b8gye/ZB9UegEhR1Qefp382c+F600vBjASW77kt2tAPA3AP4EwE9cW/2Ia1veRMOr76ARkrPcvR9dRz8KZbkKwH4AGkCwf5p9k+5H4Sf0bj9224/s3mu/uHen+9Fk5+3ue9Ok8gNuv/yjHqE1CcxAigoBIZCUgAjepMSkvBCwI5BU8IbVSsKV4jxJMF7pegnDynkxvORtfA+ASwKFDruCk/4zLWGbvzjBG3Y/Eml0jwdc8Un3NH8kgF4D4CbXe0zijDyaYb8kMbxR70f1et7VNEvyeQhe0/P7fABftDObnqVovH6pO2GgCZD5u9n1Mv/UbetgfDSn4PU81zTBMX973GeguGTP/s2/k8j/bOAa87m8P30VwMsAPMadENLExvxd504gaCJBnnXv5wleWq2gsJ3g85mCOErwhsVlkz2TYKfJnM27e5MJ8qCH/aJiyRlMRKoQAkIgioAIXrENIZAPgaSClzyUtLRNIvLvXQ8tebDI20Qf2U8DWArgLwDsBfAU1wNMH3VP8NIH9t/cDVXk+aWNPORRIoFKQoM8jp7H7pGGNyzoeaZNa97zU5zp6wD8pyu2Puh6fEmQkCeONm/dBeCvXE/l01xv8X8DeCWARQD+2X0OEifkST4DwPsAkABKInipbvK0/Ye7CYyW22nD3eUGg7II3jyWsJcB+BSA33QnGsSCYrJpMnSRu3FxK4ALQjYEhj2PTUhD0MNLYpTslDZJUvwxCWtq4zcBoHt7Ew/TfqjcIQDknT7WQ/CSbZHdkkeYRCt5ZF8IYAOA/wXgNHdCR6sQ57pe27CQBrIzWkWgvkL96rGuAKZNmp7Y7CV46T3o3tTfyDNLdkqrCjRps3n3VwMgL/Tn3YkhvTv1FxLqNFERwZvPmCu1CoGeBETwioEIgXwIJBW8tLnpS+6jBEXbHwMgDx59RCl04D7Xc+p9fD3B6y2hh73RtOv5o1hRylpgK3jp40//o2XgoDCmf6fnCvt9312eJjH0rwC+6370vawEaWN4acwiwUxxsLRcvdoNbfAY5CV4KTxkPYDbAy8bFcObh+Al8Ue8g5MEYkEZCmhSQpMMYhLn4aUl/jSC93+7dkihB2E/CoEh26fwBcog4v37fER5k5PpCSev7icBUBhO2I/ELHGIiuEl0fx4AOOunVD4hyk2owQviXKznc1yNEmjPtjr3WkiQBMQ6osXupM9ev6Hu6KbbFYEbz5jrtQqBETwig0IgT4QSCp4zY9gULRRPGFYCi+vnCf2wpaRvVf3lnO9uGFbwWumPAsK3t8JiQM1UdM70Y/CKMjbRc/7S/e/hYmtuGb6DTc++FUhBfMWvCYv8/ZRgpc8oxRXS2EpXCENwfb2nsNrl7tdxiSq8hK8JPi9NG9h7eWJcfK626TMi5oYxKV+C9q8uWHwWe4Kwu+GPGCch5cuMTOVmP2YPNBx705C3wu1MJ/JtBMRvHE9Xf4uBHIgIB7eHKBKlUIgZFMMQfltAJR/lZZrg5vWegle+tsXXA8RhQ5QTCH13SgPb6+8vJ7A4BC8noe3V1iCF4ZAm39IsNHGI/ql8fB6S8XEguKGaTMQhVvQJrosgpc8f7R0Td7RoDj1PI20GTAsZVuvLA29Nq1RLuQ/dZe573Q96HEdJ4uHlyYL5DE1N01l9fD2Em62GUSiBG8cd49V0MNL7UShAxQGQSFBHwVw1A1xMHMx99q0FiV4TQ9v1LsPueEeb3FDKrxNeuLhjbNu+bsQyJmACN6cAUv1A0uAPnjk6aGNWyR8SKRSnCOJs6C3NXgoQlAMUgoxmxheWraljUPfcz2L9P8k4iiGlz7WFB85mjCkoZeHl5aN6bnIm0leVwqbeJ67jEtxtiRQKc6XK4bXEylXuzvgzVjgLIKXRAq1C9VP8dHUXj9wn53+mZao6b8Ty3sCFt1L8HpeSmo/My0ZZeOgOklcexsAg7GtYR2H4rY9O6CY0qgYXlpyJ7v7smsHtGmRvI0kAM1lfU/wks1QDPCv3eX8XlkaqF09VpTdgzIr0I+yUZA3mzIb7I6Y8IW9U5TgNYUreU2pfhLtFJtL/CYAfN24D/ElG6csHmRv1KfOc7OU0OSCQhFIRGfx8HrZNshOer27xPAO7LAvL15mAiJ4y9w68mxVJuCJz+BuenqnpIL3hCuYKL1Y2M8TeyQSyPPppS7zypLgIRH0TQCcHt4fRjwXiXsShxRv2iuzAD2f5x0O20wXfFc6LIM2bZlMaXPco9w4Y4o1ps1BNmm1gnU/CcANITv7qZyZdSJ4XS/BS+9Ou/tJrAUzDVA95sETYe0SvBcJc4rhplPyemVp8IQxvVPYzxN9z3Djq4kf/UhYUoq0OH5RrEiM04YxmhRk9fDS81BcO21yDLIzcxebcevUTmQjJHRpcuf96L/TBsdHuHVSrHwaDy/F59q8O03EyK5ps1sv/lUe3+TZhUDlCIjgrVyTyQNXhAB5P0lkkoig3LMk/mhjEcU10i9JSAN9rElYUaov+sBTJgeKJ6R6g3l4ycNF5WhJlzyMt7jeRBJXtPGMU/BSNgd6LtqcQ/ejjBHkVaQd7uQR9Q6zMFnQUbAkqCiW18zDayN4qR7ynpH3nH7ksaS8qrRsTUKN/hbcsGVztLBnUpROikIkSDQRO8pxS6moyJs3E3E4Ry/Ba9YbPFqYvKDkifRy8NoIXqrPJg+veXw05aOld6D0diSWzZAGSndHApW8xfQjDyZ5muMEL5V9qmuLnqijyQJ53imOmH4cgpfe4xw3f7OXc5jsntqDRCz9aDMhZeqgvkYrGmT7NAkiDzplq6CwF5ogkNilyRJ5gsluKEeuGWMclqkk6j3i3p2uo8wQNAGj5yJPNGWLIA+45OGtyAAuj1k/AiJ469em8kZCoKoESPRR/CUJFBLTg/Yb9PcftPaW9xUCQqBAAiJ4C4QttxICQiCSAHkuaSmaPGJ0qAXFkw7Sb9Dff5DaWt5VCAiBPhAQwdsH6HJLISAEFhCgJWcKVaAla8rhO2i/QX//QWtveV8hIAQKJiCCt2DgcjshIASEgBAQAkJACAiBYgmI4C2Wt9xNCAgBISAEhIAQEAJCoGACIngLBi63EwJCQAgIASEgBISAECiWgAjeYnnL3YSAEBACQkAICAEhIAQKJiCCt2DgcjshIASEgBAQAkJACAiBYgmI4C2Wt9xNCAgBISAEhIAQEAJCoGACIngLBi63EwJCQAgIASEgBISAECiWgAjeYnnL3YSAEBACQkAICAEhIAQKJiCCt2DgcjshIASEgBAQAkJACAiBYgmI4C2Wt9xNCAgBISAEhIAQEAJCoGACIngLBi63EwJCQAgIASEgBISAECiWgAjeYnnL3YSAEBACQkAICAEhIAQKJjAIgldHMX3e856HW2+9tWDk9b2d8ORrW2EpLPkI8NUkdiks+Qjw1SR2KSxDCCzQt4MieEPfc+vWre/cvHnzFXymMtg1CU++9heWwpKPAF9NYpfCko8AX01il8IyQIAcnSJ4TSjSSfg6CdUkPPl4CkthyUeAryaxS2HJR4CvJrFLYSmCt00gVOmLQOPrIF5NMujwMRWWwpKPAF9NYpfCko8AX01il8JSBK8IXr5eYFGTDDoWkCyLCEtLUBbFhKUFJMsiwtISlEUxYWkBybKIsLQEZVGsJiwlpCHY1jVpWAsTLqaI8OTjLCyFJR8BvprELoUlHwG+msQuhaV4eMXDy9cLLGqSQccCkmURYWkJyqKYsLSAZFlEWFqCsigmLC0gWRYRlpagLIrVhKV4eMXDa2HtGYrUpKNkIMB3qbAUlnwE+GoSuxSWfAT4ahK7FJbi4RUPL18vsKhJBh0LSJZFhKUlKItiwtICkmURYWkJyqKYsLSAZFlEWFqCsihWE5bi4RUPr4W1ZyhSk46SgQDfpcJSWPIR4KtJ7FJY8hHgq0nsUliKh1c8vHy9wKImGXQsIFkWEZaWoCyKCUsLSJZFhKUlKItiwtICkmURYWkJyqJYTViKh1c8vBbWnqFITTpKBgJ8lwpLYclHgK8msUthyUeAryaxS2EpHl7x8PL1AouaZNCxgGRZRFhagrIoJiwtIFkWEZaWoCyKCUsLSJZFhKUlKItiNWEpHl7x8FpYe4YiNekoGQjwXSoshSUfAb6axC6FJR8BvprELoWleHjFw8vXCyxqkkHHApJlEWFpCcqimLC0gGRZRFhagrIoJiwtIFkWEZaWoCyK1YSleHjFw2th7RmK1KSjZCDAd6mwFJZ8BPhqErsUlnwE+GoSuxSW4uEVDy9fL7CoSQYdC0iWRYSlJSiLYsLSApJlEWFpCcqimLC0gGRZRFhagrIoVhOW4uEVD6+FtWcoUpOOkoEA36XCUljyEeCrSexSWPIR4KtJ7FJYiodXPLx8vcCiJhl0LCBZFhGWlqAsiglLC0iWRYSlJSiLYsLSApJlEWFpCcqiWE1YiodXPLwW1p6hSE06SgYCfJcKS2HJR4CvJrFLYclHgK8msUthKR5e8fDy9QKLmmTQsYBkWURYWoKyKCYsLSBZFhGWlqAsiglLC0iWRYSlJSiLYjVhKR5e8fBaWHuGIjXpKBkI8F0qLIUlHwG+msQuhSUfAb6axC6FpXh4xcPL1wssapJBxwKSZRFhaQnKopiwtIBkWURYWoKyKCYsLSBZFhGWlqAsitWEpXh4xcNrYe0ZitSko2QgwHepsBSWfAT4akptl1NzSzGxdI7vSapfU2qW1X919jcQlnxIa8JSBK8IXr5OEVZTTTpKvpAsaxeWlqAsiglLC0iWRdKwHN553wRUa3lz/egWy9sMRLE0LAcCTIqXFJYpoEVcUhOWInhF8PJ1ChG8wjJfAny112QA5wOSoaakLBfvOra8pbEfSm8XwdsNPinLDM1W+0uFJV8T14SlCF4RvHydQgSvsMyXAF/tNRnA+YBkqCkRy6m5pcPHhw9ojTFAzcxPjoxnuHXtLk3EsnZvz/tCwpKPZ01YiuAVwcvXKUTwCst8CfDVXpMBnA9IhpqsWU7NLR16cHg/gOXt24ngle9PBsOLudTaLvN7hNrUXBOWInhlwMm3T9ako+QLybJ2YWkJyqKYsLSAZFnEluXwzqM3aGBDp1oRvPL9sTSyFMVs7TJF1QN3SU1YiuCVASffvluTjpIvJMvahaUlKItiwtICkmURG5bDu45u0RqbFdQRDU0b1a4VD+9CwDYsLZtl4IsJSz4TqAlLEbwiePk6RVhNNeko+UKyrF1YWoKyKCYsLSBZFrFhObzz2D0aeqnSWEXVaoX9InhF8FqaWKpiNnaZquIBvKgmLEXwiuDNt/fWpKPkC8mydmFpCcqimLC0gGRZJI7l8E1Hx0ngKuBwc3J0zPt3EbwieC1NLFWxOLtMVemAXlQTliJ4RfDm24Nr0lHyhWRZu7C0BGVRTFhaQLIsEsdyeOexbRr6UgW1vTk5skkEbzTYOJaWTSLFAAhLPjOoCUsRvCJ4+TpFWE016Sj5QrKsXVhagrIoJiwtIFkWiWM5tPPoAcrMQOEMzQtGp3HTA2NDqnmnUjjUXD+6zPI2A1EsjuVAQGB6SWHJBLI+kwcRvCJ4+TqFCF5hmS8BvtrlY1gQS0/cQh1pTo4s9e46tPMofXwwPzmq+J6k+jWJXfK1obAUlgECInhF8PJ1ChG8wjJfAny1y8ewGJZDu45tgNY3QOHm+fWjEyJ4e3MXuyzGLvnuMhg11cQuRfCK4M23w9ako+QLybJ2YWkJyqKYsLSAZFmkF8uhXUenoHE+lNo4v35khwheEbyWZpW5mPTxzAj9CmrCUgSvCF6+TiEeXmGZLwG+2msygPMByVBTL5ZeOrJ5PbwMF5x0SASvCN4MppboUunjiXD1LFwTliJ4RfDydQoRvMIyXwJ8tddkAOcDkqGmKJbDO++b0GjtgcLB+fWj7nHC7RtJDG84cLHLDIYYuFRYCssAARG8Inj5OoUIXmGZLwG+2uVjmD/LYDoy844ieEXw8lmgsBSWVgRE8IrgtTKU1IVEWKRGt+BCYSks+Qjw1RTp4d119E6tMeanIzNuKYJXRBqfBQpLYWlFQASvCF4rQ0ldSERaanQiePnQCcuCWS7edWz5vNYHVCAdmfcYQzuPTQN65ZBSK46vH5nN8fEqVbWMl3zNJSyFZYCACF4RvHydIqwmGXT4+ApLYclHgK+moF2S2G1p7NfQSxVwY3NydEPwbp7gDfP+8j1Z9WqSPs7XZsJSWFZF8I4A+BsArwbwYQBXATjWo/mo3Efcv7+TDgahnOY9yocqfSovnYSvkwhPYclLgK826ef5sKSNaoC+gcSuk3t3cXMDJpbOieC14y12acfJppSwtKFkV6YmLEvp4R0CsAnATwHcBODlAOiEnvcBcE7nCfxOB/BHAP4l4u9hLSqC187OM5eqSUfJzIGjAmHJQbFdh7DkZ+mFMVDNUZ5d767i4Q3nL3bJb5d8NQ5uTTWxy1IK3jMBbAHwJgC/APBoAFcCeCuA/w4xuWcDuAfA9xKYowjeBLCyFK1JR8mCgO1aYcmGUgQvH8oulsM7j+4A1FxzcoScFpE/EbwieBlNMLQqGS/5CNeEZSkF7zkAXgbgMgD3AzgFwNUArgfwrUATLgHwHgDnA/g4gO0Afm7RzCJ4LSBxFKlJR+FAkbkOYZkZoV+BsOwvSxG8Inj5LFBYCksrAqUUvBTC8DgAFItLv5MBXAvgYwC+EvJaDQCPBPBKAHRW+58B+H7M64vgtbKP7IVEWGRn6NUgLIUlHwG+mtLYpQheEWl8FigshaUVgVoIXu9NlRvvO+aGQITF+zplx8bG9MaNG98VgWglgBkrfFLIhoDwtKFkV0ZY2nGyKSUsbSjZlUnM8oYzX/rCH5386Kc972df/vRzfvX1O+xuMxClErMcCCrpXlJYpuMWdlXlWc7MzLz91ltvJZ3Y9VvwH/iYWdX0xwDOdbM0HAdwKoBtAD4YEtIQrJDif18DgMQshUNE/cTDa9UU2Qul8f5kv2s9axCWfO0qLPvLcnjX0S1aY7NS2NpcP0p7NuQnmylZbUD6OB/OmrAspYd3mbtp7Y3uprXgJrZerUjXrgHwgZiMDSJ4+fpCz5pq0lEKotX7NsKSrxmEZX9ZiuAN5y922V+75Lt7vWqqiV2WUvBSWrLLAfwYwGfc2Fx6UMqzGwxTGAZAG9coR+9D3Ly9t0gMb3k6W006SimACku+ZhCW/WUpglcEL58FCkthaUWglIKXnvyhrpf3xe6hE//ohiicBoD+eSeAKQCPBXAdgIcBuN0NZThk8eri4bWAxFFEhAUHxXYdwlJY8hHgqymNXYrgFZHGZ4HCUlhaESit4LV6+gyFRPBmgJfk0jQfwyT1D1JZYcnX2sKyvyxF8IpI47NAYSksrQiI4A1ikg+hleFYFxKe1qhiCwrLWETWBYSlNarYgmlYiuAVkRZrWBkLpLHLjLes7eU1YSmCVwRvvn20Jh0lX0iWtQtLS1AWxYSlBSTLImlYiuAVwWtpXqmLpbHL1Der+YU1YSmCVwRvvj21Jh0lX0iWtQtLS1AWxYSlBSTLImlYDu+8b0KjtQcKN8+vH6UDg+QncfqsNpDGLlkfoEaV1YSlCF4RvPn2ypp0lHwhWdYuLC1BWRQTlhaQLIukYTl809FxrbAfUDPzkyPjlreqfbE0LGsPJeULCsuU4EIuqwlLEbwiePk6RVhNNeko+UKyrF1YWoKyKCYsLSBZFknDUgRvONw0LC2baeCKCUu+Jq8JSxG8Inj5OoUIXmGZLwG+2msygPMByVBTGpYieEXwZjA5q0vT2KVVxQNYqCYsRfCK4M2399ako+QLybJ2YWkJyqKYsLSAZFkkDUsRvCJ4Lc0rdbE0dpn6ZjW/sCYsRfCK4M23p9ako7BBGtp17ML51tAMLjjJ5oCUrvsKS7ZmkEM8+FCmYimCVwQvowmGViXjJR/hmrAUwSuCl69ThNVUk47CAsnfmQ5AKRwC1FQDuPH4+pFZmxsISxtKdmWEpR0nm1JpWIrgFcFrY1tZyqSxyyz3q/O1NWEpglcEb77dtCYdJTukmx4YG1bzBzT00mBlCo21zclT6Kjsnj9hGUfI/u/C0p5VXMk0LBfvOrZ8XusDAGbnJ0dXxN1jUP6ehuWgsEn6nsIyKbHo8jVhKYJXBC9fpxAPbzTLoV3H9kPrcS/vKHm4oLBBAxcqqLmGwqo4T29NBp18Dc6ydmFpCcqiWFqWQzuP0gcI85OjyuI2A1EkLcuBgJPwJYVlQmA9iteEpQheEbx8nUIEbzhL/1Qp4HBzSXM5JpbOeSWHdx7dQaLX8XQtaa4y/ya2mZ9t1mQAzw9QgprTshTBuxByWpYJmmtgigpLvqauCUsRvCIq+DqFCN6FBDqxioDSWNW8YHS6q9TU3NKh48PT0DgbClPz60fXRrVITQadfA3OsnZhaQnKolhaliJ4RfBamFfqImntMvUNa3xhTViK4BXBm28vrUlHSQ1peNfRO7XGmFLY2lw/uiW0onZ876yGPq1XuUFnmboRQi4Ulnw007IUwSuCl88KhaWwjCUgglcEb6yRZCqQ9mOY6aYlubgrlGFydKzXY3meYIrnbU6OnC7e8nwbcZDtkptsWpYieEWkcduiWV9au8zzmapad01YiuAVwWvRBckDidbZWunlUHDOvZ9ffGJtr3hTr9aadBQLSIEiRlaG0FCGkBqHdx49pIEzodTG+fUjO8Q2k2O3vWJg7dIWUIJyaVmK4BXBm8DMEhdNa5eJbzQAF9SEpQheERW9e6sZg2qWpDyyDai1klkgnN/QrqN7oDGhgBubk6MbbMbEoV3HNkDrG6DU9Pz6kVVimzbU0pWpyQCe7uWZr0rLUgSvCF5mU+yqLq1d5vlMVa27JixF8Iqo6NEFp+aWDh8fPkAxqFA4qIAp6MasVq0ttMmKlt+h9doFG7GMKmvSURKNU94BEwrqSHPJiTEbT7hzA+L94KJDFMs7r4eXBU9jG0SWicAnKCwsE8CKKZqW5dCuo7M0jgwptSJu4sz3tOWuKS3Lcr9Vf55OWPJxrwlLEbwieKM7hReDSmJ3fv3ocrOkkU4LvQ5OqElHSTRyeBvVAFw2Pzm6LcnFHlcFtb05ObLJvHYQWSZhl6SssExCq3fZtCyHdh6bBvRK25Afvicub01pWZb3jfr3ZMKSj31NWIrgFcEb3imMk5DC02kBGN55bJuGvpTCG5qLmyvCPJk16SjWI0fHu4vDzZiNamGVetzDNq8NGktr6CkKCssU0CIuSctSBO9CoGlZ8rVmfWoSlnxtWROWgyl41fgrtJ7+eOjpPjVp2MyW7p0MFuZpNCv3P1oRabcGjacxCYhOQxbTOt5Sb3Dz2qCxzGzEPSoQlnx007IUwSuCl88KhaWwjCUwmIJ36Lrv6vlLniKCN8I+hnYepaX0a21iULvSaS05sSzo5U37MYw13ZIW8MIZssQlRm1eGzSWeTaxsOSjm5alCF4RaXxWKCyFZSyBARW8O4/qqLjTtIN3LOqqFDDTaaGxtjl5ylTco/fy8g4Uz5seGBtSzTudicLkyNI4bpF/j9i8NlAsU8Ozu1BY2nGyKZWWpQheEWk29pW2TFq7THu/Ol9XE5aDLHjVXENhVXB3cE0aNnXf80IZoHDz/PrRCZuKenl5B4lnxzNun4osiu/QrqNT0DjfDGsYJJY2dkdZLRYdHzpbt4aWOjmiKT/0khPbbbJiCEsrwlaF0rIUwSuC18rAUhZKa5cpb1fry2rCcjAFb+O1H9Jq5ctBG4OCorcmDZuq8yUJZQjewBNowbyzg8TT+4BHHRyRpFE6YQ2diccgsYxjRZv7Whr7NXSXJ536tFbYNL9+5MZedQjLOML2f0/LsjNm2K0k2T9RdUumZVndN87vyYUlH9uasBxMwQtAD+88eqMGLgyK3po0bHJLTxHK0HUTdzm/7WVrnu552QaG59Tc0qEHh+8Jvn/yhnCv6IRH+Nrt3DkAACAASURBVEcNDwzLOGht1vsB0Ml/BwEcUsCs1mqc0lw5lys1PQRcFpXfVVjGQbb/e1qW/tHbERte7Z+gPiXTsqwPAb43EZbCMkBgcAUvfRL9nKeUVmv96DKCM6idJE0owwIvb0hezUHh6aUjA9TM/OSIc/xy1p931LCXp3RQWMZx8zJhOPmhFzfHzRAGagdA76DDOyRdXhxJnr+ntUsRvAv5p2XJ05L1qkVY8rVnTVgOtuAlc/BFhbtBqyYNm8jSU58MFrhLWEquQeFpHMSR+LCJqMYK8hwUlr2MtzOxACIzYZAH+PjwdPs0QOxoTo5uDNYpLBMNET0Lp2VZd8HrhN0AF2qtx6HUtrgwm0F2uPBZY6emtHaZx7NUvc6asBTB68Wtepu0atKwifqXL6xCTvdKUlGYl3NQeHKkIwuyNsTd7Pzk6IpBYRlpc0bYTewpdu2ys46nNyTbyMCzTNKxY8qmZVlXwUvfFKVwqXMku/lTanq+NbQxeGS4WSQtS8bmrE1VwpKvKWvC0krwNgCcBoD+3/bXAnAEAP1/GX+dFzdjL/Xwsq13/P2rN2/efEUZHzqvZ2ITawMad9o5HS3d6Wq92nVo51GyVScueuvB7W8cNNs02SQNuzE2Yc41AzmiazKA5zUkJKo3Lcs6Cl4vYw0BVMBhQE1phVmlQadS0neU/rJlfnJkaxjktCwTNdiAFBaWfA1dE5ZWgvdhAD4B4AUJ8H0ewMsB/DLBNUUW7Xpxczn6Hbdf87BBEhXcYs0LEfGWm2vSUXraJmc6suCN/NRNaKy94varnjFIttkldhMchtJ93bFpZyObwtT8+tG13t8GwS6TDKjtcQDnt/WYXj4EtTVqw1+w3rQsayl4dx29kzy7KrgRz8mtPbyNNkq3GauN8+tHdnCxTNLWlSp70wNjvTzivd4lrV1Wik9BD1sTltaC9zoA/2IpYEkgvxjAJZblC2qyrtsEBO99ExqtPbTJ5Yrbrvn4IIkK/6OD7LljiXAwf2xNOkqc4D1AGQOiDjPJYuCmmL7i9mt+NEi26XPLkkHEDG3QWNW8YHSa6h0Eu7S2OyPDinfNAsHWo7K0LOsmeI2x9HBzcrQ7nMHl56cbjBC9aVlat3XFCnqrj8Zjz0Kp7WGTBZk85Ne4NbFLK8E7CuCFAD4L4KgF0qTlLapkL7LgxT3P5Hl3f/FjN1+69s/Y71jSCod2HmUVa0FvZ006SnTrcZ2uFnEH3wM/gJMxD0nSUIYgyrBJXe3tMsF4M7Tr6B5oTFCGEaX0NHRjtqkbs7aetbQs/Rj1BIfcJHitYouakzJjYhX2EP6+EXIQKLXC9KSnZVnsyxZzNzM8JHhHpdS25vqRy3o9ibDka6easLQSvEsArABwEoAHAJBAetBAOeL+e5MPb+41LRS8u45u0RqbH3v/T759aMNvnZ37E5ThBjmINWOQGoiNVp0Nfzwe8jCzGN55bI7i/ybv+uw/ffKNL3tNGUynqGdgySASkiO6JgN45mYwTkk80lxyYszmlDouT1pnrOBL5ZcZSMoK/EmDpXj3U2JCzTX10ApvciF22WkAb6JrrjaYkwXKtT2/+MTaKJsVlt3G3B5LdVvbKD3XgJ49sXj+oE2frwlLK8FLeM4C8HYA213B62ykcX9nAngpgPcDOJZyvCj6soUvHnFwQtEPVuT9wk7z4rj/IG208pbc8ghn8NrC+zg+fe47X/jGxb+fJJaeozn7V4cT97joTjpNLStfP9QGcNLG1WQAz9w2YaIiaaVpWdZF8HZNGvTQclvPeOekObW9OTmyibinZZm0zcpevtdEzD1lcdrdBDg7v6S5Kky0CUu3ldvx49dqYENIu0fyM8vWhKW14F0D4NcAvhzRUc4B8FQAH6RTzMremdxnVMHn5DwatgIMFsTbcj2zv9FKY9UVd1zzh3WNO+Xe8BfF35uYPKR570/vefmjHsnVTmWvxwtF4DjMw/cUu4fM1GQAz9SEnl1RNoHmkuZyG09P2A3TsqyF4DUnZQlPjAumHRTB27EufzIQxbQr13ZnwlBDkZapj7vfqBvae0wUZc7aQd5daEVHsm9op20Mz1VeQ5ZWgvdkAG92xezPI+j/BoC3AdjspiPL1EgFXBz64nl5PAt4n+S34D4K13gC88CEK267Zqiugpcrf7FN43lhDZGHLdhUUrEyvvc8JibS9rXMQ2YGOeOFx8vfEBSRMcCW6yALXjP+Oc0Ji+ZqGE040rK0batKlLNcbfUcDvROYePioLN0PeH7aYWMTqUcgtpgxoubnvI40VsTllaCl7IuvAcA5ab9SQ/BeyWAt5Q4M4P56KEvjpA8spUYIFI8pLFh5OD8+tHlKaqIvMQ8gOIdt1/95doKXjcFUREi1Ij585c/OdusbHUZk082+/Q9xgo3v+O2a75TV7u0aUuDRWa+aT+GVffwGnmejzQThDKY7TOIWW3i7LMz1sXvi/CPGQecPSM19ErG4Qr/O608HB8+4KTIowxMS5qbwlZwukRvjxWKtH083cPndpWV4D0VAKUlo9y6n4oIWXi+m3eXUpHdm9vj8lUcLngBjH7yF3P3D510WhEihu91kteUx1G4/lMYE4crbr/6ujoKi06MGf9hE2Gt2QmfUHPNyZHTk7d4ta7g8j52vbXhOXrV4U9c909vvvh11aLC9LQJMgrY3DHtx7DSgjdLqjwD6sBltYkzKNO7q4eXxcZDt+NTZzVAe4m6jnVPa5dxj1iFvxubKGMntGaqPBWxmlYTllaCl9r31a6X993uIRR3u41O8YTnAngTgA8DuLbKMbz0TmM7/uvgj05+9NNijy6tgtX3eMbhncfuoaWOeZtBJcW7esvHdc0s0A+P6+mfuPvuXw+PnhGVtD5FM5Xykk5mBv7JhNduT773ji9958+fsbKUAHJ+KH+ya5lRIO5x0n4MjSXpBd65uHv2++9ZU+WFOQdoIpuWZb95cN3fE2qOV3JyNGyT1YJbGZlcJOMFhXeYh/RYrjwYObEPNdePLgtCroldWgveh7hi9lURhv0VAK8AcIjL8HOuJ9LD+9x/2P/Zrz70d/8UTB+DnN8jVfV5LBcHH8T7qP7Br77xr1/+y1WUx7lWP2/CUORKQMc21fT8+pFVtQJqvIwvJgIeG4739byKJ7cenDv60ofV3lO+oF/edHRcK+ynDSxpl+E5P4Z+DOvk6IJNxBztnUsdZjrHlKnczOcyT6d8221Xv6iOK2I27dAl1BJylYwXbcJmXHPSzDb+HoeQ0IZBE7zE8qHu5rXXAqAwB+93i+vhvd3GqEtSJlLwXvSeD73/o2e+/BJF+RFrunQcTNGUR5t4ovphx+85/LNXPjb01KE87ltEnf5SrELschHn87zhyvde9b4nXHwR7azNyzPP+bxp6uLICxt3X29gr7unPIyDf9BMwowCvZhm+RhWUfByHyU+yEfbe3ZlbrBKKtSojmD+d/pvWewybgwp6987B0mFZ67o9dzG2NvlKa8RS2sPr8mJvCJPBrAIwJ0AfgSgVVYDiHiuSMFLneSdv/3GV1JMUJHeu8L45Zidoesd2ul6DpE4qxvHIrMzmExd23ysBi5USD6gFWZjGW7kh4owCrLg4xgxa5VbSs+AFlxpyILPkEVYVFTwsp5OOSibfHvZbkeo2YcyBOvzMtl4zoAsdpmln/XtWoaDpDqbKDE1v350rfcuNWGZSPAOu55d2pRWpVPVwuwvTvA6oqKOcbxFpl4LO9K1b4MB4439wZkpXZbto9Ggc+WTLv/MvNYHnBWIJSeWpc2danvPosvlHVvuvc9JNx154IQaWhK1SaPo9879foyHeAyy4DU2jx5pTo5QLtPsP8MJcekPPnz1e9/2BtoTMzA/4zuRKR/0oGe8YDn1s70Zc9bJz2t83wZN8D4LAG1YI6FLwvdvAPxHhXtkT8H7t0+6/IfQ+oY6xvF2NluojfPrR3bk2oZJd9zm+jBMlTPMotM+iTfo+Ad75OgFTfuMWa4rIrbce76nfuRbM9879Ynn1LGPh7VB50hW/mN8s3wMq+bhZREVIQ3k9enn/ezLn/7i685dn6UfVenauFy6Sd4l6MzJYpdJ7luWsl5mm6wrqv5YYexjqglLKw/vCIC/d7MwfBsAZTB4DYC/LslRwvR8JMApkwRlirjK4rl6Ct7NT/zr64dU887axfFaJvTm7MBe1gvzPHTO+ouuq0gPeZQnzYhXQ51ieYuILfeYUjz09ie85nL69zoxjOoP3Id4mPfJ8jGsnOB1c29zrwx4Xs4nHDv09Tte9f88s+hxrV/384+25gjRMr9vk6Mqi132i0fa+7JmtgkJe6wJSyvBSzG7dKgEnaJGJ63RqWpb3ZPV7knbQEzXDQGgM8h/CuAmNxcwLTO9LyY9Wm/Bu3nzFebOWfN0Eqbn7ks13JstbF7iZdd88sM7H/PCi+qyBB9cNrNhwFXGHHQ6qaVqkrGhqNhytzG646HTxw1ytW2e9XTF7k6Osm8gzfIxrJLgzfMoca9uJ3vIyUO1C1UKXXXYdWwDraQ6GUMSZmWI6i9Du47OQuNs2vg2SKcpcufVr2l4iJXgpXQxf0Upat3DJ17gph/7QAly7lKy6S1ulohfAHi0K87fCuC/e3xEbATvjrrF8XY2BjTWNidPmcrzI+vVTR/Dv/3ty58L6JV12BVfVIxpWNt0CQtjU2CaXc1FtH2SexTtOXdYmis5NYyH9vjncoiH0biZBK8rULIuwyaxtbRl896sWtdQpVDeOcWUd+KB1fYrbr/63oFI8WY6C5jy6gc39mbp42n7Ww7XWQleum8DAB3b9wcAvgngayXJzHAOgJfR5jIA9wM4BcDVAK4H8K0sgrfoD3AOjdtVZS6bLSweuu1Je9O3NFp7lEJoUmuLakpRpF/pyMzJgzmA+x574rq4uaLKG9i8yVhRkyJvADcOYejalVwKg2N4iLy9u/SIWT6GvsgreANoGrRcMZJR9+6VFirN85b5ms6RwLwx5f53TuHQFbdd8/FBELy5aJWAiN56x9+/ugYsrQTvEgBPAnAbgActOlHS8hZVRhZ5OYDHAXinW+Jk94CMjwGgwzBCf2NjY3rjxo3vivgznb40c2T41JO8GD86POGPfvalg1ketN/XfvKxL3r+D0bGfu+x9//k2xsPf+qzBT6Pw/Oqs/7qdXRk89PnvvOF8+7+wtcLvD/brTyGFGf3sh995gtsFdtX5LA0i297wsUX0elrdHLYi398y5fsqypPybtOfuRSyn29SM8/+NofXv/+05r3PlDA0zks6d4f+80LLqKMDbRh6Dm/+vodBdy7sFtc9VuXXHJ/Y8nSnMewBXZp+4IfePyrX/nLRUvPPO/uL37s6XPfPmx7XdHl7hg96wwKzTp5/oEjb/r+B96f1/13PnbiojtGHn9GH8bpvF5pQb0eS/oDHfH9mPvvnuO8+d89cdObqD+/9s4bvvHwB3/1ec66y1jXtie85qJfD596Bncfv+HMl76QTp11v9mkrbq+PWVk0euZZmZm3n7rrbcuOOAm+B8e5npNrwBwl8VLUowvxfy+BcAvLcpnKZJK8LqhGKEn+5jeCvOM6aI8T1lg9Lq2HyeD0fP4nrTOCU+VTafVr3RkXruGedK6vEIVXZbvR2x5Vz/vHMVZWdsM6/tFeHfNPp5m7KqKh7eoo8S9g4+IJffGuDTtk8c1eYeGeG1FQu0bF/8+hWDW95dj1qBOfmjMvuP2a24ZFA8vCd5PAEhiODSrIjGat+D9YwDnulkajrt5grcB+GDWkAavh9RB9BaZ7ik4snQLi2PTFMtbyUMTchxYbEfjqKXjsGM1bessQ7l+xZZ3h4dU2DYjGrGoFISDENJQlMPACQF70hvntcZmqJpsSA3YZ96hIf4pnyfmDv/sFY9h36RZhjHT1yf+ZD2fjbfeYR7kif+nN1/8ujK9e4pnsQppGAXwCgCnJbjBEQAfB3A0wTVpii5zN629EQBtWgtuYouqM3bTmnlh1UVvUR++MNhdH8MK5+XNJU4qocVHCosKc+2k01F8ifwtuC5gaTCshWetwBSEdRe8vqergKPEHZZnX3qNd0pl1VcWg10xz0wX/r2M+NMqbIa0GK4ii+TtLPC85RQy950/fwaFLlX5ZyV4y/yClJaMcmn+GMBnALzSDVf4SNa0ZMGXNpZh5hoKqyqTqqzAD1+s4KVTS3Ye26ahL62a96Kf6cg8rr2ERWfJNZ+Zfl6DQN4ZBKKeOzQ8ZNfRLeRZczZXVnwTYJGnHNZf8B4tLGOPx7ITjlKvExXzDmfw+rtn/1X7ziQaZwN5hxNda1nYm+w56fJe+jBKUVvlX+UFL8F/qOvlfbF76MQ/uhkbejVMIg+v34l2tgc+yilbFdFb5IfPRvCiium0+jxpsBG8qKCXt6gYUyu7dAt18nhiR3NydGNVR/c8D5oIMskkeHcdnYLG+aVNrWekzyrigJLQELAanahYVGgIfWdOekDdTZvX6uYl9/pfUauOXlhDDVa+aiF403yTUgleupFxGtTs/JLmqrKngiryw2crLDqblKrhvejHpipblma5qqXY6pd3l5hFiTRacm1pTDtnyaO4fNVpBrGoa1hPXbJ4sCyC15+Ql1TUFb3/wWRpHrtbhNi2aOpMRYq2y+f+w/7PfvWhv/undTn0KAi/qFXHGnnLRfAm9lZQfNDx4Wk6zaXsyyVFDzBJRJq3OxsKpc9/6k8a+iyAYoVFhbzn/fTu9hK8zqS24lkbijyiOY5lnEIqv+Bte6CL8hIG+3hVQ8DC2r2oTBfmiph36FElN0r36jxFnkxpeMsr7uUVwZtY8NIFjrAYntXtTXKXzU+OUmaI0v2K/vAlEby0BD+s5mfL7kkrZJOFpeXECt4KibV+endtRFpnQlaxnfJFfghdu7Wxy0hvdCduemtz/SidmlmeXxlYVmgSG9dwRZ9SSXZ55ZMu/8y81geciaxSKyqz9yYGZmcjPe/BHVG3fepHvjXzvVOfeE7ZnXwx2ETwphK8zuar+yac08NQ0mX5CsSddm3M0EMrcMFJh+IGzaL/XrRXotf72QqLsou1zhIZDs6vH11edJvaCN6uWPMKnALmMfS801C4eX796EQRbG3tMtTrV2LBW1SMpMkljGUdTlQsMtOF6eGl1IN18pL7/dyNfS/K4faGK9971fuecPFFjoOqQuNhYMwRwZtW8DozRs/oSrgsX5Zd+3EfQyMOaXp+/ciqIj7QSe5RtFeCQ/CaYq2oAdGWqX88c58T68fZJb1PFWPX+hF+Y8Oyih7eoo+77jURq1IIWOjExt3wXeR45Nul4SUv8v62Y2KackV/l2qSH1oEbxbBW9pl+YJ3FmcSaeaSXclmjkVvWIkb+JIIC3MFojQZRQy7VH3epGTF0ghdqsIGtn7FRVuxjDDussbwGicYHmkuOTFW1ObkXrm2qxACFtrMfcogY7Is/Yps3OBv/L1v3nIjP3RFvbwieDMJXjNmskS5O33PFIqJ78kkeE1PGjA7Pzm6IkHfz7VoUbtgbV8iqbDwvfwlsU3/AJSK2GV7FefYBmh9g5Obd/0oHXRT2l8/PJK9vJI2oMoqeP3TCwuemPXq41XdTNmv1JhBllX3knv9yc/GU+D+IY+l0V+rmKs8k+Addo/yvRdA02ZwK1GZ1GnJwt7By91ZlowD/U5FZjKyFWnDO48ecjYBKrVxfv3Ijr7bSklioNOw9K8xM4rQZKIfafSm5pYuOj50dgtqEzQmFFShHrMoO7K1S7q+dLYZ8lJdHsnJkaVF9p8kLIPPZXirCos5jmXTx74fx7Jyos1Y1Sl609gCluZG6ZKtJsbapFegT6u3ZniIn6WqZA4qC4aJBe8IgD8DcCGAZxo3+BqAGwF8AsCvLW7c7yKsgrc7d2d/E9b3a1kzq7AomyfN80aWKZ1N3McwtA36mEavs9LQebKyLIUlYVk22wyfdB/bD63H+xEqkoTlAsF709FxrbAfJfD6Bz1oCsWfWhjLsiLZbXyW7qbEfrRvGMuKeyj9lIlF8+xi2ZU5pL96J6GQTCR4nwXgfQAeAeD7AO5y//+pAB4O4CwAPwPwegD/kfBBii7OKnjp4c0k4f30UvZrWTOr4KXr/VOuCl5GjPoIl8Ub6T1f7McwohH6NSEj7x2g6XTCWaX0NHRjtjl5ylTRnT3sfklZltnL269406x26XjPyyZ4zVRkenhZ0ZljbOyyK2tDycNs+rnaGMWysyJbsZSD7fC/O7XGWNF7CoIszW9KhTYCWgveZwO40v3f/ogQBgpxeA6At7lH/X6lDB+2iGdgF7xtwdaO96N/Ltognft3EuYfaRa8rMkheI0P91xzyYllRW0UCT67793ts/AOPpfNxzCqHQIDVH/CG0o0ICRl2eXlXdxc0S/bDPfuusfz9slek7I036Fsgrdf8aZJJw9lcQ706tL9Xm202gDYpz6TZijsfB9xuDk5OpamjrTXhLHs0jvVCBGxErwnA7gcwC4Ad1gAeyKA9QCuBnC/Rfl+FMlF8DoeCy+vJNRckbvju9I99flEMLNBk34M/Ri1PsWc9ttb1qszJGUZrKstevUUxUpT/ugi7bMfnZybpWebZQpzoUwxQ6p5Zz9XI7LYZakEr5lFpE8fcFuWZXEO9OpjZT5cpqzfy5483dRuZQpbMvVOs6S59A2mVoJ3CQDaOX8SgAcA0KklDxqVUFwv/XuVNq7lJngd0esZJh1KUYQRtOO6Dmjopf3oDKzCwohRQx9Erz9IF7gD1lYM2n4Me9ZnxPSS6NXAtvnJka22z1CXcmlYmmFLRW/AieJehljzNCy99ymT4C1DdpskLP1MEn2INY4bB/rt3aXni2PZlfWiiO90HLRef+9TajeblYcuJ1WJsiyF4LQSvHQdxee+HcB2V/DShd6Pjtd9KYD3AziWpU0LvDZXwUvvUZinsh1zRmEmy4s8Xcm2reIGnbB6+hJz2s65eq0GNigUv2RkwzMNy6h6jdQ2oJRbaGFj84LRaZvnqEOZtCzLdGqTkVu0r5kv0rJ0nANlieE1BEU/N1YmYlmSZ14wHhie8n7uZ7FhWfaDj/yJob9yXPxGytjJQ1e+8lJvYrMWvGvc7AtfjvjYnQOANq99EIAphsv6bcxd8NJpV2b6DqUbW5oXnHIzN5DhnUdvIJEGhYPzi5vjZYotjO0oPWAUKXrdzVU3kIecHqkf8dc2dmEzgNvU4w+iNx0dhwJtKqNJKxSwo7mkeVnZbCjJO9mWTc3SPLWpnyn06DmODx+gDSz9FBVZ+niZBG/HU94fQeHZbVK7NDKhlCYuvwyecmu7LEt/7jVw0apno7nf2axW0lCb7u91Y21ZNicHsFoJXorhfbMrZn8e0S6/4W5W2wzgiO1Hp4/l8he89HLdRxqClpABPdVQavvx9SOzWd/fE7sUv9dQGOeoM+szBa9POoCb13dttKLjmxc3N7KKMWdSsmgPpXNq31fNzOuhDUXvzLZlnoVlr3vQBwpabaJz0p0wEj28tqwMbFnFlcvC0jy1SSu9ZX79KK18FfrrHHuMg/PrR5cXevPAzbKwpKqGdh51nCTzk6OqH+9Rprj9xCzLkGvbbDTD69zvsB9blqU9hc1ZvV10KaC3OF+nPq482rDsyh5Sso29rolaCd6HAXgPgCsA/KSH4KUsDm8B8Mt+DFoJ71mM4KWHasekbtJKj0Pj7LbhqjmtcFmWAxa8pdUyi116V5uO0qvt8sou4MZjUkaN5cRQK2zK0h4J7S9V8aws4zjPQ+8gG3UmZlptUI35Oe8ahcaRMk6oUoFksEszJIQmCUNKbSyMT8mWsrPaZd8Fr5vqqQzplVKxLJHoLYunPOm3p7Mhtb8efm88c7570HucFZy22L2xuaS5idXhk2DwtLVLn2M5s19YCd5TAVwH4PMAPhURsvB8AC8HcAkAOnmt7L/iBG9g9jusmlt0++AOKKW2NdePXDZ8033no6HHNXkaFXbEeYz6nf4sSePadpQ4MdbSmPY8kIBycrk2VGv6xOL5g8FBwBXJ+7UCedF3zK8foUNR/F9XCAOFgrSGJ6rg0eRg2bPt2h9OEr3nR5ZTaloBs5pixrVeqoCDzcnRDUlsogxlOViSZ3BBSIge3pqnLXVP1Mrxcc7Ksp+Ct0ye8qQirasfdS3N57AaZtFpyxJT7j1qIrss2SlsndhiHFQtbOr3/gpblmb2i/k+5LGOMVMrwUt1vNr18r7bPU3tbrfiRwI4F8CbAHwYwLUSwxs/MpiCNbS0UtPzraGNwQ+nY0wNtdlfgu9nDGH8azolbDtKXHVmSi2zbNsbqdd6A0IYW9qURYcfAGqp0ljeidXt76w57p2Df+diGXffdogDNmioQ15ZBT3mxfp2X69m5idH3JCQuJrL83c2lu1Y2k1ag8K52qs3lPliyYntrN6YsOXNJc3lrPdI2TxZWfZL8JpZN/oVG8nZx7viKGkjqm5cVlQsZWDcvWx+cnRbSnNiuyypXZoptsxvCtsD2VZkHn6ypHl61fq4v/pFYYjrR9favnYB5awF70NcMfuqiIeiQyZeAcD/QBbw8Flu0R8Pr/HEXQJO4aDSapo8kkpjG3kyHSFHG4o02svKCuOe0KUleEBtKGowywI66aDT817tgWCDUnA2l2lgwgsTAdQWKBzuHPyBG50TvoBNYUKtbOnbbBizsrS5YbCM40VaPA7VWo4WnIwO/fY8pHkNuoadpeMh6qzecKbUczzJDdzQWd5U25tLTmwpw4eQg2W/BK93KmWZ8ipntksn3GV+B6BXut8N/r0PgU43tPPYZiPO9MayrPikYdkVqtQnh5I/eVC4eX796ETaMY7zukQszaOH+7TJLuLdrQUvXf9Qd/PaawFQmIP3u8X18N7OCTjnuvoueJ33m5pbigdOWtrlye2xrOwIXaW3NRc3t5XlYxfXTok6SlxlIX83din7f3XidIRVWgAAIABJREFUnYxldtczPqZa+lDzpOZsVdgFXzdvlinwV/aSvFi2bQ3b3IlYtp3zJF4azWuh0f7oKRwcgtpQWKywZetmZekL3gKXQI0T1Q43S+Ip55g8eE1GG4gU1BbfeQK1kd1BYqRybNun2limfRBp7dL8pjiZayZHN1p2BZZiRqq00vBMytLvXwqHmuXZwJZI8HqNeTqAJwNYBOBOAD8C0GJp6eIqKYfg7fG+TpwpedLcH3l655c0d1RNrCXtKGlMoB1LqaacGN+SDbpp3ifqmiJYcj5vmevKlWXWTUROGqL5S9thJRQn7U501486u7XL9svK0hO87nvNOvsYFjdvzGusK2Mog9emWVl22UaO3t6hXccudFcj2/ZZwhXHLCzJy9pZbS0wXWMJwxnSTsS8469RntAGK8FLWRooA8PbemRgsClTpnG69IK3TLCyPEuWQSfRfd3ldnYvRqKHyLdwYSzzfY1S1J47y4DodTZaUliS+1NaHzJjpDtQNHlzO2nGaFmzNbwpz41wWRskK8v2JtLWBKAm3I2pbgrHfLyS3kE9ZQplyEXwupUu9PbqKU37RBafuDnppMLdlER7dVwbVTNDCpvKtuqQVqSZfSGvDEG9+puX2qtsh0il6uPmRsByZG2wFrwfB3AXgB9ENNYTADzGjeOVtGRZvyA1uj5VR6nR+3O+irDko1kIy+5jsq0fvu0x01PQ2FGFGGlOlu2d/npTHjGogQwXpQplyFPwOnUHvb2GNbY39bobVDWmlVazlJLwRGvRYW+i5Xh0obcYabIOA41NZXYwcNhl0aLXiysv20plWpZe5g4ytxJsDLUWvJ8A8IKYEZvSllFqMhG81p+2+hdM21HqTyb5GwrL5MyiriiKpZtPsx2D6270o3/UDTVGmS8WPJ9uzJZZRITxzIPlAq+kkYkljRW4S9TXOhlaSpyKMA+WXbzaOZwn2puge6QfjIBMhx9QyEkV9pGwsTRWa4JZgdLYYuQ1bn5tmvA2l5wYS+p9Z32WQGVZWJrZLxoKq/q4GmAleEcBXOoeHfxtOhAnBOyjADxRPLx5mlw1687SUar5xvk9tbDkYyssK8BygVdSbZmfHNnqPTnlL3c8ketPnQl7G8ejS9kKNChPtLME3+8E/nHU+2KXtBKB5hhUYyntG2nn2FZLzVSEJHS1UlvKtCmtUJbttIBT/soDum0x7lls/u6fVBbYdG1zbd5lstqltxGPJgx9FL1WgtdjSUcM06DxcAAHAPzYyLkrMbx5W1xF68/aUSr62rk8trDkwyosq8OyKxOLwhTl0+4cB+6/x6xSatoRa+3lUz/fdlvoymmKfC1ejZry6ONBW+Q87r6TJq+xtmyrPJlZZt3Iy2NyiQSvectHAHgOgBMAvgbgZzzPU1gtsmmtINSZO0pBz1mF2whLvlYSltVi2ZWJxXt0hYPOP7pHtgffyI+FRmOqueT4dJmWiKPoi12W3y7dkzp3eCd/zi9prspkW44YXLSHJnFOOMPkiJNnvkw/Frvsv+hNLXjbk2ZgGYC3AiAP7/UAvgjgwTI1VMSziOAtqJFYOkpBz1r22whLvhYSlhVk6aRra24AxTkHBKx7OMc4/Q26NdfE8KEyZ7YQwctnf/1gGbmZrS1ez4fG2JDCzXHxqm49+730gw2F8bhr8ie38A5s42W36CURSUfZ31jQ5txUgpdCGyi9Dh1AcZ6B5tMALgZwTz8aJOE9RfAmBJa2OFtHSfsANbpOWPI1prAUlnwE+GoSu6wOy6DoVcCshhMv7v8oAwY0pikLBp0Q6oXcOAW0Jk+un95tfsmJiUyeYj50C2pitcsF8dB0ZgkONaDW5iz2rQVvw92U9mIArwZwpkvkMIDdAD4K4HsVOoBCBG+OncOsmrWjFPTMZb2NsORrGWEpLPkI8NUkdlktlu7GSPJSnt1RubhZaUrzpifCjrUPvmEZ80EHnzEXu/RXbOiAHVdT5ntwlJXgpZPVPgTgJS6EewH8O4APA5gGcD+AJQCeBOA2CWng67B1qCmXjlIHMCneQVimgBZxibAUlnwE+GoSu6wgy/YyPYne6Xk9PGWG0nSlJaRXM1ITNhpqLmePJhvMvO1yeOexbRqasoE5YQ5K6R0tKD9bSFMPb2UIUbISvBSfS3l4yf1OB1DsCtmkdhaAdwDYJHl42WysFhXl3VFqAcnyJYSlJSiLYsLSApJlEWFpCcqimLC0gGRZRFhagrIoVgRL8zjnsEciIewJX5pIaLROi0pJGPFK1oKXNqTtASWdDv89BcDzAbxKBK+F9QxQkSI6yqDgFJZ8LS0shSUfAb6axC6FJR8BvpqKsstOiIiaU9CH0I6BHtPAhWFvM7+keXqCuGcrwUshDW8A8N4eG9JsyvDRz16TxPBmZ2hVQ1EdxephKl5IWPI1oLAUlnwE+GoSuxSWfAT4auq7XTrHtDe3+MKXUhJqNTeksClBWIiV4KX43BUATgLwgHvohJl6bMSN223y4c29JhG8uSNu36DvHaWg9yziNsKSj7KwFJZ8BPhqErsUlnwE+GqqiV1aCV6iRjG6bwew3RW8dKH3o4wNLwXwfgDH+BDnWpMI3lzxdiqvSUcpiFbv2whLvmYQlsKSjwBfTWKXwpKPAF9NNbFLa8G7BsCvAXw5AuE5AJ4K4IPGccN8tPlrEsHLzzS0xpp0lIJoieAtCrTYJR9pYSks+Qjw1SR2KSwDBKwELx008WZXzP48AuFvAHgbgM0AjvBhzq0mEby5oe2uWAYdPtDCUljyEeCrSexSWPIR4KtJ7FJYphG8lJbsPQCuAPCTHoL3SgBvkSwNfEZWh5pk0OFrRWEpLPkI8NUkdiks+Qjw1SR2KSzTCN5TAVwH4PMAPhURskApyV4O4BIAdDBF2X/i4S2ohWTQ4QMtLIUlHwG+msQuhSUfAb6axC6FZRrBS9fQccLk5X23ewjF3W5FjwRwLoA3uSevXSsxvHxGVoeaZNDha0VhKSz5CPDVJHYpLPkI8NUkdiks0wrehwAgMUsHS4T9vgLgFQAO8SHOtSbx8OaKt1O5DDp8oIWlsOQjwFeT2KWw5CPAV5PYpbBMK3jpuoe6m9deC4DCHLzfLa6H93Y+vLnXJII3d8TtG8igwwdaWApLPgJ8NYldCks+Anw1iV0KyyyC17uWTlV7MoBFAO4E8CMALT60hdQkgrcQzCJ4OTHLAM5HU1gKSz4CfDWJXQpLPgJ8NdXELq3SkvFRs6+JTm/7Gzd2+MMAroo51IJijD/iVv9OciwCmO9xOxG89m2RqWRNOkomBlwXC0sukjIR4yPZzXLV2r3na43D01NrZjnvMSh1SR/na2lhKSw5PLx8FMNrGgKwCcBPAdzkZn9YCuB9ERviyOP8RwD+JcGGORG8ebeiW78MOnyghaWw5CPAV5Nnl+PrbtmktbpWKXXj9O7VG/juMDg1SR/na2thKSyrIHjpqOItblzwLwA8GgDl+H0rgP8OacJnA7gHwPcSNK8I3gSwshSVQScLve5rhaWw5CPAV5MveCemlmq1iMZiKD20bHrqT6qyiZkPRsaapI9nBGhcLiyFZRUELx1T/DIAlwG4H8ApAK4GcD2AbwVeYImbLu18AB8HsB1A1Glw5qUiePn6Qs+aZNDhAy0shSUfAb6aTLscX7dvh9b6QvHypuMrfTwdt7CrhKWw5BS8DTdbAx00wblpjQ6weBwAisWlHx1tTCnRPgaA0p8Ff/QclA/4lQAmAPwZgO/HNLUIXr6+IIJXWBZEgO828jHMh+X4xOfGtJqnzczi5U2BWOwyBbSIS4SlsOQUvHTkMIUavI35OOGkgtd7J+XG+465z0WiNvQ3NjamN27c+K6IP68EMMNnKgNfk/DkMwFhKSz5CPDV1GWX//n9337h3LHRpy0dOfrtp591+2f5bjMQNUkf52tmYSksfQIzMzNvv/XWW0kndv0W/IcIZhyCl8QthSLQ7yCASQC/6Z7eRlkajrte5G0APhgS0hB8NIr/fQ0AErMUDhH1Ew8vX0foWZPMsvlAC0thyUeAr6agXXZ7eU+cPj01Mcd3t3rXJH2cr32FpbAMEMiUloxD8Ia1yDJ309obAdCmteAmtl6tSNeuAfCBmIwNInj5+oIIXmFZEAG+28jHMF+WRizv1undq2kTsvwsCIhdWkCyLCIsLUFZFKsJy0yCdxTACwHQktVRC2a2RSgt2eUAfgzgM25sLj0o5dkNhikMA6CNa8cA0PHHlI+XTn6TGF5b2jmXq0lHyZmSXfXC0o6TTSlhaUPJrkwYy/GJW8a1Uvuh1OzM7tUr7GqSUmKXfDYgLIUlp4eXj+bCmugYY/IKvNg9dOIf3RCF0wDQP+8EMAXgsQCuA0DeZjramEIZbFLhiIc3z9Yz6pZBhw+0sBSWfAT4aoqyy5Vr91Iow2lKS1iDLW3p47ak4ssJy3hGtiVqwjKTh9eWVRnLieAtqFVq0lEKotX7NsKSrxmEZf4sV67bNwWtz1darZ2eWk0OCvnFEBC75DMRYSksq+Lh5Wup8JpE8OZN2K1fBh0+0MJSWPIR4Kspyi47J69h+/TuNXR6pvxE8BZmAzJe8qGuCUvx8AZNoiYNy2fpGWsSnhkBGpcLS2HJR4CvpkjBO7F3uVY4IHG89qylj9uziispLOMI2f+9JiwTC17aIPYkALcBeNDFRRvHKJUYxc5yHkBh3xrJS4qHNzmzVFfUpKOkenfui4QlH1FhWQxLieNNxlnsMhmvXqWFpbAMEEgseMNSkVHe3qcAeC6AfwLQ5MOcW00ieHND212xDDp8oIWlsOQjwFdTL7uUON5knKWPJ+MlgpeP1wCwtBa85MWlQyLeC4AyKIT9Pu+W+WUxTZDpLiJ4M+Gzv1gGcHtWcSWFZRwh+78LS3tWcSV7sezE8aobp3ev3hBX16D/XeySzwKEpbDM4uElT+4qAB91D4Mw6/oVgL9y04VFHunLhz9zTZkF7/jE1FJg0dj01JrZzE9T4wpk0OFrXGEpLPkI8NXUU/D6cbw4NLN7DR0MJL8eBKSP85mHsBSWWQQvXUui93kA/hPAPXw4C68pu+Bdt28H0Jqd3n0eHXssvwgCMujwmYawFJZ8BPhqirPLThzv0LLpqT+xyZPO93AVqymOZcVep6+PKyz58NeEpXVIQxw5OnXt0QD+K65gSf6eSfD6Z8UrzMzsXjNekncq5WPUpKOUgq2w5GsGYVkcy04cLzZOT63ZwXfn+tUkdsnXpsJSWGb18NL1TwfwFvcoX68+Otb3LgB/DuAIH+bcasomeNft26G1vpCebmbPGvJ6y088vLnbgAzgfIhtWI5P7F2OBjZIDtne3ONYShyvvd3GsbSvSUoKSz4bqAnLxB7eEfco37DNBzRzvwTAMT7MudWUWvD63l330eQUoWwfw9xauIYVRw06q9b+20rzdbVuHZHY8mx2SWJXN9R+aL1UaVmK70Uz7mPosHTy8Uocb9ywFMcy7nr5e4eAsOSzhpqwTCx4KS3Z1QCuAfA0AF8FcC+AswBQZV/jQ5xrTekFr+HdpSdUSk4RyvIxzLWVa1Z52KDjec+6XlWpuZndq0+v2euzvk7vjVa3jOtGYw+J3XYfV1und6/ewvoANarM5mMocbx2DW7D0q4mKSUs+WygJiwTC95TAbwLwHddcUsbtr4JgD4MDQCvr7OH1/TukmdXK71HvBbZPGl8XbL+NQUHHd9z5qgyzDgENJYDOE1piZdMMxEbn9i7QSvc4FxLTDVWQqk51Tq+bHpqYq7+Vpb8DW0+huOuo0AmDzJeJrewdFfY2GW6mgfvqpqwTCx4qaUvALAOwEWA83G90U1TthPAawD8ugLmkMrDawzaTk5J8VrEt3RNOkr8ixZQwmRJafF0Y9EBaIyZqwy+YFNqdmb36hUFPFYlbxHqLZ+4ZVwrtd/16rb7+Lq90yR6ZQIR3cw2fXzcYyurDz37iw3LSna4Pjy0sOSDXhOWqQQveXJPAnCfi/MRAB4H4HsVEbttP1g7xdqCX1TDdnt32zF9svs4vkOF8aSY0xb0cqC9ZOwIDK0OTk+tnoqvcXBLmCxXrtt3A7TeAKiDM3tW08TT/61cu+8QoM9UWq+anjpvenCJJRNpK9fto5jd8fAJhMSfRtG0/RjK5CG+J9qyjK9JSghLPhuoCctUgtfXKG6mBhLAlJmhxYc395qsBa/jmWg0LmyLCyeezz8xyPCm3Tyze/VE7k9dwRt4HWXl2n3XQmEcmoRuyE+WjWNb12NpLLsfURrjwQ1q4+v2bdFab4ZSYpcRVBeGh/je3SNKnxgzwxdkAtHbNG0/hp3xUiYPWScP56y95cIv7TmPVlflZ9nHqVh7ZWwxreJQeNIhaH2ogcb0/j3ntkPC5BdKwLaPlxyfleA9BcBLADwSwC8AfMr1jr4VAP2Pfp8G8DoAPy35C3uPZyV4xyf2TThxut5PqZtVq7HJS57eyccrm4R6DeD7Dzzj372l4nY5dVAp0Al1ThJ6rTEB6LMlvi9eWOw/8MzrdaN1oJ09IDxO1xnU1SLnYBjJMBDONDiA+6s1IRvUjAnE9Mzu1XTapPwMAkk+hjJ5iO/jmzdvviKqVNsBo25wQplkBacnzDC79FZxghdKyFI2u6zIgGgleOld6EjIFwH4AIAHALwcwMcAfMH9b88C0ASwFcB8BV7eSvDSe9AynIKaRquxI+yUoM4AjhWSCmphy9Ogc+vB331OcKnYLGnG98nmoOjeY7KM894G482pVievLPRSCXMAuuOhPzem1fydtFIV9O62uTkTCJqcnQZgC5Siw2accBytW9saunnzIG9oSyJ4ZfUhnbBwPZPXeiuNbb+BkglYD5whk1o3DIz6udrghNQ11LiTU19S5iWePFRA5wUf0UrwLgHwJgCfAEAfhUcB+GcAT3E3sH3JPWXtnQDeDOCXFQBhLXjj3mV83d5tWuNS8U6Gk7r40g/+8+3/58xXRokJ7yo/vk9SQEWa3Ete9fGZn91z+jlxLNsizRVxStHSHcVGTzhptiR0xOHbJXg7GQT8cKVgI3gTiMjGUWqHajW2DuLRuYkErzF5kNWHcAdB0MPr9GV3Vcfp+0pt01pvamdjkTj9qD7ZPan1s68sCAMznFZyEmAEzCR9PE4z9fHvVoKXcu9eCeBtrph9NYCPAPgQgMsA3O8KXkpJRqK31gdPLPgQemEPsis+1I5fsH7P3Q+cWHyGUvqy6d3nURq70J94eXsPA2YKMtuPnDeJCNYsuaM7gjdsM2pYS1A5NFqUi/cQWhSOo8nju1w3sMFJXTbAObmTfgy7Jg9KzUJjWmnMyKbV7omYZ4cdXuqg0o0JmlRJmE28bOrseTCyr4SEgcm3x55lfMlSl7ASvOThfbebheF2AFe58bwU1vAV9/We54Y0kLe3Cj82Dy+97Mq1e6k+KH3i9EFe2lw4GfBm1erwzJ7VY3GGIV7eaEIr1+2juN3lScSqu+Fyk0JrGq3hKWB+qXPilWOrgx2C438MLby7cXbb+WAO5masxILXWX1oTVHcvsnWdiIX1x5V/vvCzZR+uE1XPL4ZZiPcwlucWO4/cPY1nfSN0QfIyLend69J2sdL2getBC89+xMBXA/g2QB+BeANbogDZWb4Q3fz2t8B+F8VydbgvLg7aFxq7tJM07C+J42Wj7XepvSJ7SJ8nfjnO9ubK+wOQTCFAzToqGrnpzRuHuT4aC8F2fDQ/JH5Zqsrg0DSgcULwRn0+D8/e8i6ffdwHB88yLH8acZM33vZzoKzCVqfL+E2Cz28YbH4hufXy8YisbwhA6EjeA/+7ryTsSYkfaN5SdDLCywa0wrnQ2G5ap3YOOjf8yx9POk3Ksfy1oKXnmEYAJ20dgLAUfehyPtLye0pLy9tZiPv0YM5PjBX1a7g9bIwdHKZpmlYZ7m5gW3e0mZ74NaXTU+t8UUb14NXpR7vyFsSaf/+Ly/08+3GPX/oMnyb56pBFL2dfLs48tTH/XDXdde8ng53Sf3r9gzZTURS36zEF7a9P7/zmbbH224FotfrdGL5B++o8TRjZpCl4TQYaPEWsZkyNNuK2Zc19IYhDLlZbx48OOgCjezrjW++6v3f/P6TL2k7TeJjnaNDwORocY4+XoLPgZXgHQGwFsDnAfzc4qEp5vdP3I0yZY3nbQvekA1nWRrWTRmzxRC+O2Z2r95owaxWRdoTAEVJ/Jc+/tF3ffqjH7h4ve0LEkM01ATgbLaiE0KWd7w/gyV6/Tg9J3sAxlet+OaLeqUssmfshpoM8AY20/uTJEwkirEfYz2Au72zjJkdT28nE0ZcvL+tnVexXIrNlG0vr/kTh4tD49wLdh+678ElZ5q583tOWo2TFmkSrBSmnQwOkt6xa5NvFfuV+8xWgpfK0nHClHqM8gPe2+OFTwdwOYDvALipxGCcF/fjIo3ZH8/g7e8IpdQxAyV6/cTeTrypunHV2d/4UVaR5m/aGCBPr3G4BIV0OLuHOWzT65ODHrPmpng7z4mL1motx4apQQ1r4LJLM+/5oMaYdzZahcfuBr+pNN6isWiL4xhwPARqqRcbbRtKVuLvdOpHM2wpNNVg9MT1lnFg+JCfa9+N8YfC1MzuNeT4G8gfVx/vMzxrwUvhDJSR4S8A7AbwVQBOYnv3R0L3jwG8AMC1AP7R3cTW5/eLvL0en5g63UvOP7NnjX/MMFfDujFBlA7qtEGKlzSPvFX6+PiqFQffmFXwUit2i97Gijqnf3InDXcGD5fgsk2Hp+fNiPDykseyziEkb33b/7zqK987mybnMPt/lgFrUMMaWO3SXXWLyzOdpZ3KfC3HZkpjZYhedcvMnjWUH7/2Pxo3lVq0sqVohbCdhjHraoFsDmybDWcf76MhWgteekY6QpiyMbwDwHNDHppOJKMMDv/RXoku9U+PT+zdqBVuCA6snA3rLnNOt/Ml1j9eMuzIW06exmlYkflSS211lg/XSTmEmZnda+iQg1wGnSgvryPcoC5Urdbauh5S8Wd/cf1nD//0kX/KKawGNayBs493p4kbvKw3fmaBjCcldq0QDUBuc/N9vfHy1JPv+69bPvkS2nCf6eftRxnkwyk4+3imxsh2cSLB692KvKFnADgLwJC7iY3SlVH2hrILXe8d9Pi6fTdSfE5wBsjdsJ3z4+t9Ko6ZHN0U95w8bXOmZusT/b2627vbvdGCkyW9ZZiXN/jhqOtE7fxX7Dw4d2z0aVk9QEFrCYY1nLP2lguVamxSrcbauq5KcNtlZ2LbO3d3f3tqPnfvyiyg1M0zu1eTtzLVz/j2zNX5BEtzz0j72PrWDkrDuGrF117NsbpI8P1+PQCThzBj4+7jqQw6+0WpBG/YbSlbw5MA3FaVLA0r1+095KbM6joSmLthu5dEhpbV9aPnxUPn6TF3RJqfN7Weu+GjvLv07ty26Qzk6/ZO0yZLOikQLT3lbTaEwox/oEINVyee96Jb7p9vqZO4T/sy0r7NAhhzTrejX42PgeW2Sz/+MuQwn5Vr9106s2f19uzfvnLW0I4t/51XtL9N8ZkF4t6iV6w+fZuqns2hy0GgVNfKH6ddSq7tre/kmjzE2WyOf08leB/txMe0U5R5v5Pdo4Ypxrf0RwufdMoZ+pkv+Cg9+5GZPWu6UmZxdhIPzsCINNrZqo8vNwdRbp7mkblV91rQxxtKj6vW0GXO6Ul07GpjsRu7u/Bjx80y6OV1ThFzNxtO7169wRdvbcW2qS5Co3NqXfZ0ZMHB2TwRr/03dRDQdOjKadze5Bw/DImqzsMuV67dS1laKBTMd0h4k8G6ciTor/qrD+364U8e8xKOVHnd/bv7UBRvc7FqadoQS5OzSv58R0tInl1uuxzkI4i5WfbJ2BILXkpRdh2ADSEPTGnL6PS10gvexzzhfP34p74GYelK8mjYTmyfmpvZvZo2+NXmF3fkbR48w7wWbfFIScJbN5Y97tT92OyB1n58Lm0uUQqnaw16j67YXc9Y8mBJdXfnn6TjS4+Pe5OWrhAHpaZVq7Gx6qsUHeGUzyoBfRgppRFarR1ki4bHck616rfhMg+7DG4A9D1sbmeoaxaHTiotvnCOlWv30VHYZ3vhSWYmHYR40avwcXLf4VpovcFJIRZwtNA7cNvloIQnhrU/N8s+2VhiwXsagGsA/FtA2JK39yVuJofSC96nPOsK/fBHPctP92TCz6thg4NOe/a9l46KPXP/njU398kAMt22PegsOuAsv6lw8ZAHz+7Y09Za3WjQwNdOy+M41dS01q0dX9pz3o2ZXjCHix3x08AN7lL3EaXUlJfr0X/8iKXMPFh2eYHcfL9Bj48r2OgQFco4UvlDVTrpCHnSkQXNJGyp2ItLrWNoQx52aToJaCXHW/kgcQPoM2kDkWqdWFH1JXnTdow9ColSacUNUx2h1vbyrly3dw+0s0rrDpf5TPzinivt392YXRpDacx3cpSHeam57XJQwhNF8HYTeJErdmeMTWqjAF4I4LPGKWxp7Tn365593i49vGgk9PQa7k7ivUxwdrhy7V5KFr6lPeLQUrLapvTxG6s0gHeWvDsn1QUbLy+eC0/FoUThekprZ/WBJmYkfGdV6/iqsjDt8lIpzKjWiQl6tvZ/b2xz8mdGeHfpdfJiSXUTT9VS26Ly0boelR10CAhX3lqujt4+8KVBCeIn4k7kcz9aTkpFpYvLAtC+72LytJ0JqG0ze1ZTmsda/PKyS89JQJMsZ4Lo9o3Of692blTXJi5sQM1q3TqChtrU3kjdHYvKYSTecjyNiYZQ3ORkKrI8iYzjObLU4U6Czve/m7RBTesNUSEZedhlWHiit2Lnnq5a2fCQXm2TB8sstpDy2sQeXjpF7RNuvt3gPSsT0rBy7V4dFSOVV8Oas0Py8nSWs12PRVugVcZ7Zoq3XsuL+fH0joUmbLTh6vi2tnicWgosmtAK21yPZGlEb1wsN00uKsCrAAAgAElEQVSKAH0oKiQjL5ZkerYbWKjdyxIy4kwaFTbQCoM/GPU4nMT0DJ2y5Pjhf7tpbee6lCNoksu6JzwUHuIcP175D2Redumng2pD9r2erieUuFU2Lto9jp48rQtskHsjZbt/G4chGV5RY5NsKT3mborElV0reM6nMt4rnYddBsMTA+Eh9P1eVYc+XZTjKsn4yVB2cAVvkUvwXkP5hyf4A7ie8GP8GnqTfyRxyZOFd4cy9D5nPI9Bx+SJlt4WNsC43pNp12t6SLWwtp8DUbdnMV22jjxZMgwmhVbRHdPpHANKIRdjTnhIiOh1Y7y3tENJ1MGnPu4HX7/umte/ptCHdoSHM1Frh4e0f1uUPrG9LKsQaXjkZZfdfaZ7E6d5KhudZqlaxy+rCkNHfDYUhWGRLR6G0rTC55yQludEzNgI6Jzc6LW1v1rmxOiXZxJmtn/7WdXBdihLa5vNpDsvu/TDE5W+TKNxoecxN0K+ukTvqrX/tnL/nnNpRbyyv7xYFgwkseCNCl2oVEjD2c99tz79YU8LPU40z4Y1Zoc3q9bxDcEBOrBBqLRHEpunqc3sWd2JnQ2x3jx5xnUWU/TaeATi6svy907y8vS5NfvJMsu753FtlLfcPJEPQNt7amwOJDtA68QWrhMA07ybfxwsbVB0vuM4pLXeUsaYc5v3y9MuKfZZ0arH7jWbgs/ijpfGSk4740D7xK0lZ2v94MGyieCVa/ddC2jnXYraNG04CLagRStIHbFLfzM95p49QqsppY9v7Se/rGNmXna58JCL9kZfNBZv8ybcDa03tKDG2ytQFI5D4XXVzcWdF0ub8YWxTGLBG3VvEryUruy/GB8uz6qco4XDOnPeDRu3JBwYxEsnervPKB9aHrdjP2+ecUbSFhfDG6Z3n0cfxr79Vq7be2c7t2b6jVL9Ztk3eIEbd6dvW+gtD6ykeFcfUVpt8GKUy8DSXdbe5q/slMzDZtveebKMO+K67URQO5yVnOCvZCKj4yig+PHwkzfzZRmdd5c4ooENWtOxvBRn7oXY0XOunrK1Bc5yWcfMvFh2hSc6ccSdrDZ+fHkYCCcWnY56rl4e6bxYctqLRV2pBO/TAbwFwEOMG9A/3wXgzynWyuLG/S4S+uL0UGVo2K4jiS1ilYqE6Q9Cyi5tThl4Fskn7F6d5fdseV+FZZtux8MSvVmSvENoNQ4BrTmgORuc3JaJZWCSW7k4wH6zbE9qXe9a20SOAGqunc3B2RfR97hKG7Fbqu9PQ1H4D20QI1d04SEjHGNmnnbZ3rCtxk2x2x6bnM2p0wCW0iZqtCjU6sQh3VjsbPht88SUl3u9398m2/vnydL2GRjKJRa8vfLwUkzQJQCOMTxY3lWUWvC2Ow7t3Ff7nf5RkpOuOt5de+FWk46SyR47y++9453jbiIs24RWrtu3n8IUsvSLsrHsEm0lEWlx9uj9vWwsu4UHZT7pr+i1FbtlEbxeu7ohBZRJiNIRFrr5l2PMzNMubTf5mn1oQfy+M5FobI1bJbXth3mWy5Nlns8dqDux4KUsDVe7uXifBuCrAO4FcJabouxrBT58lluVXvC2B213Z22fB2wPdJoz7mvSUVLbGsdmtTILi9RgUl5o5CrNlFasrHZpxiCXwTNp00ylZel72zzRW/yhH34WBEvHRdlYdoWMKFVIiB3XmFk2lt5ELLAagSxhbjb9k6NMGVmmeK/EgpcOmHgXgO8CIHFLcZHfJPc9gAaA14uHN0Uz9Lik8wHsb6L1tEKjJh0ldaNm3Xhh3njQWTofjHX7tmitN2fNVVpmlt2it3iRltTYS82yW/QW66Wc+NyYbrQO0KYl29WIMrLsCrErYLWRa8wsI0vfe962jW1OmEMFTrsrM8sE41ViwUt1XwBgHYCLANAOfTrNioLcdwKgND+/TvAA/SpaCQ+v71n1jobMISG5bQOkFRo16Si2mBaU4zzVa9BZEtysG1mq4i3vnMxW/sMVym6XgRSFUzO716xN3aETXOiF3kDZZ2YpK8siVxu5xsyysjRNqJMqrjvtXgIzK6RoFVhagEgleMmTexKA+9wbPALA4wB8ryJilx67UoLX9646oQ3Hl/UjVUxHaCTrmDXpKBZ9aWER86jQmT1raBUk069qLOn9gfmlXPmPOTayVEXwdh2uEHHUdCZjYry4CnbZvRE4Wyy9DbrubDYnxmzH7DKzNFYecvOU+6k7gSNZx8wys/Q9ve6KVZJJkY39cZepAkuLd04leIcB/CHgHOG6GMAbADzHPVaY4nmr8KuU4HU9W9OUvsh2aYyzEdJsVquKsODkFKyLa2muiix9cdrjqOSk7ONOqktSXxUGcPMUrJnda5Yleb8iy1aBJfEwD6vIM26yO21eePqxqPYpM8tuT3k+8bydlcT4k9TibLzMLH3B64TcLHKPOk93IFEcB46/V4GlxXsmFrxDrsB9KYA518tLZ9ifDODFAN4PYN7ixv0uUjnBaywpzc7sXr2iSIBpNqtVUaRxM/VOMOKapFRp0DE3nszsWaM42HZWGbAiq9e4KixXrt13iNJrKcs0gLacHWEBnKlaevugsHREr+9Rw6G8JhHGvouZmd1rxm3bhMqV3S67Vx7S5xSPYtIZM7PXXXaWvuhdt28HHViRdV9CEjtLWrYqLGPeK7HgpSwN7wbwdgBNAFcCeBsACmt4h5uW7JdJYfahfOUELzHqR7xP947ZE6GHdfRqv5p0lMQmmpVb2A2rxtI/gpNhSX5Qw0M6nnLecKZBnDx4fcqfRGQ4BCZqQOje3JvcY1eFPm6sXM2pFu+mypXr9t3T3uSXnF2wTarAsr3y8LkxrebvbKfP60/IYtwHriosuQXvEgDvAfAoN2b3jwB8A8C5AP6/PuXhpRCLZwJ4OYDtAO6Ia7yqxfAaM0GWHeoWfPwiWZfla9JRkiBzyhoe+Ztndq+eSFxByAVVY9kJQbA7pKQXI88OubwgVWLZWWFRN07vXk2hZJl+gzp56Iyjt2zSWl2bR9xkVjutil12NlWq6Zndq1dlMkj34k78rn2e97o4W3zPtso/vjxNW1XFLrkFL9VHOXffC+A8o/KDAP7SFb1peGa55lkArgWwyBW99RW83kzQyemY3NuaBnJnx2yyWDTvXjXpKInR+SKFMY1P1Vh6op9DpHLzrBJLXwgoNTeze/XpiY0xcEHWSWzw/lVi2Z6M5hc3mTWLSFVYmsfrKiaRxjleUDtXhWXbJt2DplR+oTZZxo0qsezxnolDGry6yKv6FAA0+NLJav8bwP1ZgGa8lkItrgNAp8LUVvASoyzxtEkZc3iCatJRkqKj8BPqXOBYmqvq5KEj1LIP4tw8q2aXnWX47PHLgzx56Hh5/bjJrdO7V9N3I/OPw0NZJbs0w214JmJem2RfEaqa4HW+7V68fg6hNlmNu0p2mVXwkpj0YnWj4nNtymRl3uv6gRG8/k7jAmaCWZfnqjjocBipkdXi4Mye1ZSrmuVXxUGnI1TTr0gY6cjYeFaNJWd4CGecZFX7OLdYc7x0/uaj9BkGqmaXvBOxvXdCY0zp7JO6Ktolx/eW5UMTUknV7DKCg5WHl8TkxwHcBeAHERU9AcBjALwCQD82rSUSvGNjY3rjxo10YlzYbyWAmbwMh6Pe6W8//U2tVmPJ75z1veseMnIfZcvI5ffV7z7togdOLD7j8Y++69NnPuJuG895JXn+/Nenn/EbD7nnp1wQ//P7v/3CuWOjT/sfD//lF574mDu/zlUvOQHKbpvBd/2P2572yvseXHxmFhs6+MPfev4v733I7z3s1F9//ezH/9cXmHhWiuXhnz3yiT/8yWNecsqS44ef9aRvfywtA7L17/z/j79oeGj+yDlPPUBZdTh+lWLpvfBXv3v2RQ+cWHTGmWfc/a+Pf9RdFJaX6Tfz7WdcPt9SJ2UclyvFkmuse/D4opO+8r2zL6cGeN7yb0Z9m5O2T6VY/vrYKUu/+f0nX0Iv+ewnH7x6yeITDyR94RzLV4plGIeZmZm333rrrQsyBgX/A4nJTwB4QQzMz7sxtKUXvFXdtObx516SDGtXjnAGqrfsM8MOy+xpcIz2YdtpbLZN2VmG2lHnKODUS8edOPJkh570Gq+qxpIr6wdnnlOPb9VYes9tbCzNvPHKrwsq0ypE1Vhybc41Vi4Tp3KL6udVY0nvwZ3KkksAV5FlyLtbeXhHAVwK4KkAvh2RZ5eyNjwxZw8vZWEgTzP9aDY+acTrJvLwVl3wFrH0wXWPsncU7g08nKeBBTts2VmGT5z2TWil9yDlARR55POtwkQsjCVHjlKOOupgl/QOXRuvMqbB4nJCVK2Pmym1ssTxjq/bu01rXMq1Aa6qfTzrJIxs2vZUvyRiuGp2GfFuVoLXu5YOl6B4xIcDOADgx65wpL9LDG8S68lY1og/y+0QikE5z7w7b2b6ONOO18jfbcvmqaiyJy3rB5HLg1QHkZbVO8vlJa4DS2M1Zgpan5/lcBjOMaSKwoIj33ZnIja4qzjGJCzVyWv+CX/A1Mzu1Rszyoyuy6tol2k9vGHc6KAJOk74BICvAfgZJ9wUdZ0B4IMANrsZI+KqqOTBE+ZLcWwGioLEFc5QlVk25zJSHkfqVlnw0rNn2djCuVnLtPcqDuBZs17IZsqFI15nEpE+/6lRR+Y8yZW0SwbvbB7fsyqydESvv/kxWbYK4xRBcbaEi5tEHt5gFRTrS+e7v9X18F4P4IsAHoxTm8x/p1CKnQDOduslIf6VmHtUX/Cu2zsNjZV5nAnPFc5QFcHL6UUUwbuw52VZ7uU8Eazqgrc9edhLm1RPS5PuLo9l46r08ejJfbaQG6dN/NPBsnsnqyjSssbf5pGFpcp2mSYTk+/ddU6py26HdVrFMd4lleCl0AY6H/y1gcMnPg3gYgCOO77kv8oLXg7PRFQbZU2eXjVhwbnU2xmsFNsJa1X38KZdipd46FCP5A6t9YVKJfP+uMLsALRezv1BrKJI88gah3qkCg/j2qxW5T6eNc6+42BJn84t7FtWZbtMuiqWp3e3ypOHgF1YC96GuyntxQBeDeBMt6LDAHYD+Kh71HCr5ELXe7zqC97OySysyxfcIqMqgw7XgR55TkSqwjI4BqSNOTeO1E2d4SFqPKouy70btMINSY/F9T+IwJGZPWuWco7TVWXpMfCW02f2rFmQsiiOk7ECsXF6as2OuPJxf68qyyxxvFlWgHrxrCpLeidjNSY2TMYJQWy0aDKbi3d30AQvnab2IQAvcY3rXgD/DuDDAKbdE9aWAHgSgNv6ENIQN4aE/b0GgrdzPGaagTrau7tvP7QeT+NBqvIs2whrSOXp8T1GDGm46ibSHO+if/Kc3cZAzo1AVbbLhZOH5P2+M4mlk/9kuTPItCPWkh14YMREH57Zs3oszYcoeE1VRVracJnufj60bHrqTw5xcKy6SEvCpRPzq2LFcVq2VbXLNB5eLw8veQUoLdiukE1qZwF4B4BNfTp4Imk7Vl7wtkXEvllAn831ETM+jEeUPjHGkd6kSh0lS3ykCN7eXbBjq3b5jjk3AtVJ8Cbt913eH5V+Y1ZdPWkOz3X73EwNdrbpe4bX8ToHqizSjFCuRA6DPMValb49Yf3LYBO5wpVEGCcVSWb5qrN038UqpIEEL21I2wOAQhjCfk8B8HwArxLBm8Wskl2bdlYddZeV/gDO92GsUkdJuzvW5CkhDeHWlXQjJOdGoLoJXtt+725koRWb5UlDIJKMRFXq4xHCYovWenOSHLB5OAeqLHjbE7G9JCigtO0qjpvCETii9NByTu9u1VnS89scf53nhGFQBS+FNLwBwHt7bEizKZNkDM27bC08vLzZBfYu18rJr8zm3a3aoJN1t7EzSElIQ2jfNTYHzcUlqOfeCFQ7wTthl1nAP1QF6qDSx8c5VmzqxrItLJLHRdt439J8xKo8eUiaSzcPB0vdRFqvlJlFeXer9h3v0e+sPLxp+m3Zr6mJ4P3cmFbzd0KpWBER1yAygNOHLzvPpIN+XLvUaQC33XncOfQELBuB6ibSbO2UM9tKLzutskgLeNKsluPzFBpVZplkst+Jf+Z1sNRpvOyejOHQzO41lAbW/xXl3RXBm+QrXc6ytRC8hNZWRPRqBhnAO3Sy8hTBG21pnaX46PRDvic4h2wCdfoYxtkpd7aVOgve9jjaXo632QDc8UzyptGqurBI4innzm5Rt0mt+T6dvt7ZcJrnN7vGLMXDG2zcqs2wOVK6JEmBknT+UjWe/qxZp/MuiuD9v+y9AXwU13Xv/5vdkTRIA4xhwQtew9rIQTHCyLHSkIbGSqq2xMYJdohDW9oQlb6SVychrdvn9/5uo7Ru6766qZO6rdO6Kmloigl1lBgTkpJETsiLksi2bAtHNrK92Gt7gQVWMBIjNLvz/5w7M9qVtCvtSrMCjc4kssTunTsz3zlz5zdnzj1nAsGbTaU3zlvhrpX1WngvJvwkeCeLN58pjrNdpLk2MdkDxIh9ujbsceiX2/9sGy9HeRxHrm9pQk95TsiSZ9ktfCzSRsLkIEndUibzmY72TR0z6d31yzUOgAXvbBe8pU4GGnu8oyu0lJaWpxjxO9sG8FJ4kheNBp9RT+MjFfA4/VM++5goE0aud7cck1h8JXiduFNJGp+KaPQ17W2qJ78Ki+yD6sSZGjjudOJRvxhPuRdOGj/eewodk1PYg9K1LRRtJKmDUoeKP63yX98seIuxtsu7jW9CGoqN5yt8MbkTNuBpAYvZ6rHITq4aHzM17mHhjoO7Ox67ZTsL3uIv9ok8k+UWEz4TvPYkUylPbN/IJKzyXNOz3UmQz1qLiT8tV2YGP9nlZDmNy51f208sR3vP2zUEKndZlkWpX4XwzfewW/xIXFrL2ea4KnB07OH1w+Bd7Ou4vB63Ow465Uan9gp/sstmNl4oxaTXEZMuAtauJx+7VTxpu0sx607GrND3s5HluIeEAmJsJsSE326GhbzlIw8OUwzLKdU+/WWXhUuCz8QD2WxnOVlO43Ln1/bbNT5+/MwK33K/BfMhSxa8fhC8k8XzFfbuZvMgel1udLZ6eGm/i3m9KQZ2WFohwVvM5Je5KSyylcJy83XOhJjw2wCe79VwjgfN0/SCE9nqbBdpdGyTlb/OjTuVrIsNnOItv0VM5imfqcwhtHd+sMtS7xHlau8Tlix4fSF4i8zLOe5p8Y6Duy3L+lgpCddLvaBm44Uy2aDtxFSdJRZjhW0xMWylMpzNDw/5jtUVapCk3QFL2m1ZacmSpO97nQPa9yJtJOdzdoJfOSeg+vnNg3jQnSBTw0xkFfCDSJsol/lMZg7xA8up3ifKsd5svI/n4cCC1x+CN+s1K9azOFNpTWbjhZL19uSPgcwm9GfBO5XBNZdf7vrlfPDyw3U+7oF1zKx4EX8ekKiymuZVufFizu9svMbzPojdfjAGWCvHTgSaqawCfhBpE82BKFeud78/iBVzDZa7jU+ucRa8frkRZicLFJcdYKZiqWbjhTKRB1d4gu544lVYiLKHd+rDLHmCELCaLEvaTCJjJr27fhAWLvlszLj1PisQ+LoQu3kyN0z9TE2+5my8xvO/eXiiAxZuzn1YsDNeVDxD17s0AzHRfmCZz1OeO6ZyZoHJr6nLrYUf7JLTkuWxqtl6YotJ6p97uNlXdMUJ5KlegLOVZ6EHiJzUWQJJrkc9+5307JNfv6VhqszmmseC3jYAaa2j/dZur5n5naUbb+4e50yLXT89POQLZXI/g8QZL4q9NvPlIs8WpZgZjn6yy2K5l7PdbL2Pj2HCHl6/eHgnm3SRe5zZso5SWRN/z+ZBp9BEQPfzEYFh5Va/cSYBlunm6JNBp5zjctF9+4XliCCb4TRFuaB9w3Ikg4jUbVmZBwOW/KQVyFAWmxkLEfEDy3xj50yUC/fLvbzoQWwGG/rBLtnD6yMPLx1KsSmxRmZ3S9ZnOh7b9GA5r5vZeqHkK5OZm9AfkI7b8X4seMtpP+Xqe7ba5Vge7sPrpfDsuvviH5ZP2LmNxy5leoDNZ9t+YJn1lNuTKXNTDpYrG5BfWZZr/Cu1Xz/YJQtevwleSpVlWR+aKNZsJhN/z2oP7+ZDUUtKv0qJ/aVM8H0d7Rtjua/lhOmMi/djD2+pA+mlau+TARz0EIZA5YNjC6DMJFe/sCRmgicqNlsBbKfrmz6TLO8rUBY6P35gOXbS70xPVvPbg9hMXst+tksWvD4TvMWUxZ2pyWp+GHTcOF5IUkrK4ONWAJ+FZTXQA4V7Q2QP7+UwHJe+D34QFqUfdXnW8CtLO7Y809DRfkt7eciN79UPLEcmqIlxM3CjcBzMYBlcP9x7Zsreit2OH+ySBa/fBC+lJXLKjUqZ4RvzJUefqclqfhh0nBCG3eQ1zzEVkdDfKfP42dxUWq4HuFyvl30y6BQ7xpa1HbP0Di+zZJZjCYxUAZSkLzu53r88028h2C7ZLscQ4ElrY01itl8kIzNkJelzHY/d0pp7fDM5Wc0Pgtc9hty8sa6YnWhGd7nyyc522/Ru+J1+T8xy+gz9dI17R2N6PfnFLsdlD5nBsJCi7PIj+4KIxyuhKwoqquahIlMFCxWV6UzVxUxFAFZaghS0gIvU3bD4CUhDyFRcwAXLQHrgIo6dGQZaM9M745d+7WPHjlVVVlYuOn36gpTJmPMUpSJs6sMVRsqAaZowDRm9b/W2RJdtbIMsQ5Z1qJoJVTUgyzKQCb41aJ49X11djdWrV5+WJGno0h9V3j1gwes3wZuTrSElZS5ek+vlncnJakUNOpfpVZFvt5yUYx2ShSZKn8WCdxadPJ+9ybncyPtFpF0OXP3C0k2TKZjO4KS/3HOYh6UE7Avg2rMqNFMDqhYCUg1kVCBjBYo6/1LGQjp4EZY0iMzAOUjps9BSOjpa084r86K6uRwaJV9LLk+cHJzXf24IgXlyZGCgQiKBC5n+L8PQTcCw9/TVRFfLsvDmNoCEbgqapkNWDPt7WkWBWC8YsM5IldLA0NDQWzfddNPg5XCcOfvAgtdvgpeOJ5+XN1stiCZhDF9RrlrwfuTpHhOFOLjcsvHSuWVdD7ZaljUqzMHLC94vN0MvmUy1L2Y5VXLj12OWzHIsgVFvxWagYEe+M+DY5Z8CrRJuWjYfVnAJpPRiBCQFVkby5KxJlRbSwxcRlM9gsP8Ulpw7d7mL31dfeHXlwOBAZHAwEDx3rjKgGxoMqIAiw5QBKCBHLulY8R/StfG+gy1a+JY2RTYQ0nSochKybMJIURsZikK/DCF8ZUWGJElmTU1NesGCBa8uXbo04Qnr6XfCgtePAm2slxeobLIk6+viYVvKCrTp28/kPfj1Zpiv/HA+r+/khIpv4VeWxRPwriWzZJbeEfCuJ7/YZTYVWflzvRegL/3JZz9335+3L/0CJHk5gpgPKR307kzl6SlTkQEyAzAvnMC5BUnEPjYkcnxcBstTT71ZPX+evvbcycw8I0k6VoFhhpCi30oQCAHQ0pARtIWunIZq6lBSBjTo6HnuqRZ16YfaSNxqiu3dVRQd0FWYBiBrOhTy+sK0wxxyFkVRkE6nn6upqRmMRqOOz/iSQGHB60fBS8c0EkMlSbsBbL4UJUdpP/wygI/zYGwen4KsULEKry5tv7L0ik8p/TDLUmhN3JZZMst8BCgvfLnmM0xAXEJTaxD6Mu033tn/l1/9yeI9CAwXF67g3WkEMhU6cOFNDC1N4uidFAN8yYTv8WPHrj/7ykVVP7uw2jRVEYWgywoMWYapBQENkNU0TJUA2M8EsjEETTdgGiZUOYFXu59rWRb91TaKeNCUJBTV0a0GxT9QXK8hxK4pK5Ap7lfERZD4pb/tEImgFdQXLFhweuXKlSJrxyVYWPD6VfDmJPsWh1iuzAGTGa1fb4b5PLz5SmpOxqeU7/3KshQGXrVlll6R9O9DrXeEiu/JT3ZJaR0l62LTTIXPAa0BXLdIxfzqqyBZoQ+uS/3uN5+b31Y8fY9bSgEL6cBZVCGOHy/oB+6kON8ZW954443FA/2nrz/z0mAwpYehqyEYIcf7qsgAiV0SuRR/KxbavSBEGK+ZhqKbMEwIT++pn32nZe3aG9oUIWINGOQjphBehQQurWvLWvIAi9AG0SmJXRLG9C8ZpoiXkFG9oHpwwYLqo+FweGDGYNgbYsHrV8FLx5WT8HvGU8K4XP00gOfaijOJ7RlIUveTj91yI33HgneGh69pbM6vdjkNJFNelVlOGd24Ff3EkuaNdLTfSm8Yy780dcgYjIWQMVcAqCax9cEbzrdcUsHrHnWmgrIWvInzAwkc+xSlfSirt9eyLPmpp55aogCr9biJlB6CHo1Ar60SAldIXqE90zDJoZumfzrRHqYTu4u0I2SDUPQ0Th/e23JTfW2bWJdErQj0JdlLvls3hMEQ65CuFb/tAAfxgb1Nyuog1DFkWb04f/68V+fPNwcXLVrVX34DYcGbN2jdXwPOoSgCmdaZzn+Ya7x+4jn2onRLOT/59VuFLbHgnaFhy4PN+NkuPcBTUhfMsiRcEzZmliWzlNC0uwpnh5dBzpBndySA9LIRvHRIIr7XOoWhoddx9H8OlCu2980336zuf7O/LnlKnz80JEmGrMKMhGFEFRgLbbZy2oQZJEy2+LQDDuxFCFRy+g4ZUHWKyaVEDCpOfevrLTe+fW2boaowxAQ1ex2ZMjnQZDeSwLoBhQJ6SeDShDZDRcLQYJoKaLIbZXcQcb8UBkGfKSakBek311277qWSz/rUVmAP71huPOBMzZIKreVnnix4vbWVmezNz3Y5kxxpW8zSO+LMshSWloR1e6pRMXg10tKVCI7OvHBZCV73sNI4CzPzGp4/2e91Dt9jx6yq9MDxd8djKZikSkMaUnUmzDByBK4rae3wAvrJyl5b8MppGaFkCqFEciQe9+jzXS0rf2l9WzIUhqkKxQvFTEE2SODaXVHsrpYyhPCFYgD1opsAACAASURBVCJlakgaERimIsIgVPpRUpB1SnkmU6wENM1ASFFODA8Pv3LdddeVO38vC14WvKUMMKW39fMAPl7wHnzGKT18I+XqLZ3WxGv4maXXrCbrj1lORqj475ll8awma8ksJyPkfm9JWPOPNagMrkAQS/OtdVkKXlKGGes8hqRXcTSe8kr0dnfHtAuoXHParKygyWiGZgAhA2ZNKsd/m0spN5NCzt8U3mCS4DUQSui2t9cEfvjK0Zb5d9zcZlYpQNpuTwLXXmyha6h2OEM4bojJaylVgZYgAUxxv4DI4SAr0JAU8bwpUxVpzEgIX1FhDldVqUej0SglOivXwoKXBW+5bMvu188D+Ej5TCev8VgB7DVZP7P0mtVk/THLyQgV/z2zLJ7VZC2Z5WSExPcS1n2lGoGBlYXELjW6PAWvc3yZ4HkMD7/ihaf3W8eOVc3LVL0zufCcbITciWJ2woVcWes4YscBdn2+dmiDSaG9oMgDNUWRugpSCvDqkWdbrm5+VxtNVKOFohIoUYOuKpSZDCpNcCPHbxUgD5jiu5SmIJTSEUrqFL5rS2Ph7aVsDnaohC6rQgxrRgrzpQozUBn4WRk9vSx4WfAWNcBMuZGfB/CxMbsseKdsJjO+op/tcqZhMkvviDPLIlhGdytYOLwCFenlE7Uuu+AtpCCLOARb/QVTGLjwCo598vxUY3qPnjyqnspYjXE1BdTQJDLyozrhCiLpghuy4EwWGyWB3R11ZbEssi/Qog7J0FIKFEOGocg4/r2ftay7YW2bIry6dp80/yylyUhEFCF0RRwvxQfTHojkvM6ENZMms1FWB1N4j9UkhUOQ6KW+NZHpgQQvhUeoigpV035WpgwOLHhZ8BZ7dU6tnZ8HcBa8U7OJy2EtP9vlTPNllt4RZ5aTsGz8UgUyVEgiHZ2sWhoJ3oPPzW+LhFWEKO7UWXTDRDypg34rsoxISIGqUuIswDBNxBL2d/Tv2rAKxVmXyu7GEzpSOetpqiLEn2GYSKQMpCh+tYiFtqupMmqvUk+tX7sg9jd/+CuDklRakYqXz7y88AROrHml+kylWWVvl+JvbUFqOh5eN+xAfOvsmRu/mxu9S9ka7M/JO6slZKgUZ0sJxUzgmeefaVm79sY2UVPCCWWgP3VFhq5RejITumLCrLGzPpBQJpFLn5MYFnI4bQvf2pgGVVeFl9jeaRLGJJCJuQI1qJ4fygw9v2bNGspo4eXCgpcFr5f2NL4vPw/gLHjLazvl7N3PdllObvn6ZpbeEWeWhVm2tlqBl84/uejw07HVJ88bFZNRJ8H7vZeuaHtg13ps3VgLnTIKkEgzTNz/SBf2d8TQ1BBG685GhEIUgGprr/t3d+OhvT2or9Ww9/5mCFHr5Jp9YE8PHtnfg8b6MB64ez2iYVV8p+sGHtrfi4f394xMAiu0f2FNwfq6EDY112J9fQgrls5/c/78yuOSJBU9acuyLKlH73nvi9KLkiE8u7bItSWr7eOlbLlOtK2zK67ozw10cPfS8dqmFYQTCkIJamuXGqZDf+HZZ1puWHdjm51uzJ2k5uhVsWVThDbQj6GaCCdkEcaQ0gxb9IruyMNrQkuoUEkl54hnkaLX9U3LMoLB4Itvf/vb35rsHJf4PQteFrwlmkyJzf08gI/kObbwcWC43ZIqzhIeN01Ziagmbe5nlpMevMcNmKV3QJkls/SOQP6eSOCdOHGi+tyFqtqvPvHyFXsO9SKWIKGX68EcvS4J3h+8dEXbQ/dswJbmWrQf7hMe2E1NtUgmdWxr7cBDd2/A+sYwHtnfK77bta1B6DB1/SPY/8BGbGqKYO+hPuHZ3bW9AbG4jo07D2DXtnps21SHjs44dMMQ/R/uTGDn/R3C05tvoX7rIhp2bKkTAvzKxeQOFUsGQB+AE5IkFVWc4lj/sVUvBo9erVOZX7fsg5tKV4QyjCXjenXdZGT2WhSvS2EPQm4OKVB1BVqSBKkiQg7I80rfPvv88y3r1q5tE5854Qy2SM3WnHBS7MKgQF/KVmarXFt608w3saLTnmJ53eAIJ3cvtVBEEl968JBRvaT659deee0JD22LBS8LXg/NKU9Xfr4ZNt1xsNWyrM9S+UxkMh2WJH0fEp588rFbm8pB1c8sy8Froj6ZpXfEmSWz9I5AQcFLHt2r0+n0Cqr+RULzgd3d6OpNQh/JFlBY8G7aEMX2ew+jL57EI/dtFOEE2+45jIfuaUJDfQj1W/YiHtcRP7xdfKc0PIKO3ZuEJ3fLPYfQ25NC94GtQvhuufsQ7rtrvfAA3/tgJwzdwMP3NaGrJ4Wd9x8R4RJjFxJ3DbUh3LujARs3RFFV5ajTbEPy7h4FcH6y0IY3z78Zei39Qn1SjTthC9nUYrny3y3q62rS3H0a3U6GOqBCS2oiFMEOR7C9u27PzzzzfMuNN9449ap1zgZFnzQjjnrW7WpsYqqcYsJQdSgURmHQRDZFZHB44bnnfnjnnZ5VqGPBy4K3vEOVn2+GLHjLazvl7N3PdllObvn6ZpbeEWeW41m2trYGPvvZz2oArncDUdPpNLp7kyL84JDwso739OZ6eEcEbyKFR1opTCEreBtJ8G7dL7y38UPbRgTvERK8DWE8vL8X8XgKrXetF/G9ruDd0BAWXmNDN7FtSx2OdJGHN7/gbYhqInSigNh1DzoB4GVJkoYLWRSxuPPu5rcPKn1LqHiEO8ksN5/uWBLZ5GFOr2k7vpf80MKrOqQhFA+LSWoj4lh4b+1ACep72oLX2TTFSCuqAVXTYaQUGCK0gUIdAJNSqWk6ZBLCKQoVUVBTMy/56KNfeaG1tZW84NNdWPCy4J2uDU28vp8HcBa85bWdcvbuZ7ssJzcWvOWly3Y5nq9lWVXDw8Nvq6ioWJz7LYnenr4UHtzTjfaOGFIUo5sTnuqN4L0KsXg/aMJabXQx+uL9I4J344YIkklDfEcT4w4diY8XvCbEd+TZ3baxDjU14zy7I4dkmmY6MSgfjSzA2UJe3oT+7NIkXr8eNUkxOYxEr+vJJWmaL8DD/jwnxCEtwwja+RyUARWhZAhqSnVKCdu7Y4crZHt7froeXneum4h7MIXgpaITqUQIujt7jb4KJ6Gphi16TRWGIUTvc1dfveaMB1ceC14WvB6Y0QRd+HkAp1rxloR/kyTpy8hkdnNIQ3ltycve/WyXXnIqpi9mWQyl4towy9GcKHZ3YGBgSU1NTR2AwFiKFILa+/Jp0GSy/Yf6RoU3eCF4G+rD2NHaIbIw7Lm/eZSHlyacubG/9+xoQGd3cpzgpWwMOzfX4e7tDbjqypGY3bzG0D+Uxr/1Jk/1p3pfbG1qyhucfOLMT999YcErVSbpZpECjESvLU6zK2RDHOzP7X+7whdpBamgCUNUVAsjHA/Z67tBuCJG1+nDeYB4/plnphfSQP0LZ3E28DcUolLDBuLxsKjGpjqyXCYPsGxCC+li343UciMavaGzuCtowlYseFnwemBGc1bwHmhyRa6UsVpZ8JbXlrzsnYWFdzSZJbP0jsA4wUsK6e0ARnl3x3p6Kbzhvkfs8AZ6bU7LZIJ3692H8cDdG0ChCRSKkEjqIisDbVBbvxsU0lBfH0bdxj1CLPYd2jY6hjeq4e4HO0WGhj3354/hpWwMFO/b1HgVgoWduxhKp7G3N4U//ukb5smk/iz++D3nxzK1LCtwYuAb70WN7oQy5Hp37dCDXL/sWM+vO5WOfpOUJMGrJSOIxOyMCaMFr711N3tCKYI3r1IXGTBcUW6nflBkA+FwCroOJFKhnOwSdgEMLZRAJGIglVRx/vzKH3tQkIIFLwvecg1Vdr9+vhk2bc4RvJA67Als+ELHY7fuKgdVP7MsB6+J+mSW3hFnlszSOwLjBO9CADfYdcMKLxTecKQ7gdaHu8RvEl2u4L1v53o0b4hg1/1HEEukhMhVVRk7W49gU1MU2zfVjnRM+XiPdMWx/d4OHHigGbV1IWzY1i6+P7JnMxJJQ3h8yWNbF9Vw3yNdYtLag/duQHdPCvc+1Im4k6VBU2TR7q6t9VhYI5LRFlyefKMfOzvi6DNMmEOZOE598xWMiVs9de7Zt1VU/3y5GaSEYyL6dlyWCrdqWm4Yw2gPr70LNG0slQa0VEh4eGWRUcEJfLATJdiC1/nthjRQ+AZlUMj3e9zBuRkZnC9E0gcnJlgkTqMUZaqBkJZAMqUioYeFKBbbNRUoio5oNA5FBs6dfntq6VVruqdpZyx4xwLkwXuaJjVmdT/zzC94pc91PHZLq7cU7d78zLIcvCbqk1l6R5xZMkvvCGR7onAGAKsARIrpf2gojQNHYkL09sRSQvB+54Ur2pobw6iNaOI7Sj1GE8co1KD9SExMONvcHAXlxiUhR6ELuw9RijIT25prEQopImyBFkonRrl8KV54Q0NI5O7t6ErANEyRvozE8MgEOhNoXh/BfTsb8a51V064+y+eHsKuIzEcTpDfFYAlGTihPI3WbOGF06fjkUzm2Kp5oTekbDI218Ob7d4VvLne3LGeXkpFplMMbxpQkyFo8bAtcLP/gelUSnOFrztpjYTu2MUVwLmf02e2cLXbu//ObSNEM4XthpLC2xtPRmCINA4U/qBA05KIRBJQqoCzby1LV6k3vrBgwYLTxdhCgTYseFnwTsN8iljVzzfDps3tmsi9K0kpCfiCm6KMBW8RhnGJm/jZLmcaLbP0jjizHCV4SQ+9A0B1sYT7B4awu71XxPS+Y/lbLd98bn5bwVS9Y92Y7kbyfT7GWznh/sgQld3u3laPu7Y1oGZ8CrKR1U8MDOG+rgR291F6NefjQNDCuQs/x92/eNJtePLkj1YtWHDqalTZojh3glquBM39zvbX5sziG/EHU3YHA8aQCjkehppyYnhtiWp7cJ10Ya5off7551vWrl3bluvddfctnwjOFbkTi16ION5IOAFDl4XoFb5r2UQkEoempRCEjP6UiouDkdeXrmh8uVhbyNPushW8dJbeBeA3AXwBwIuTHOTvAHjEafPn5AyzC9wVXPIeOLXmAWca5pRnVb/zvPn2J8iWQLl4WfB6azvl7M3vdllOdmP7Zpbe0WaWLktL+tfe0+ovLK55xzXzK6SJRONY+sdPDOChPd2IHftJy/6naqaeO3Yap3UTeXfvWo91qwuGHoMmqT3Sk8QDPQkkxqZVu5g+iU+96wXahXPnfr7Yss5eW1PzUg0ViRgneGnymvO5LVlzp7BllTqFERhiopsMM2gCAyGYsTDVB6ZawOJo7Rptbi/jQxpyRW6uZ3esl3eshzdXAOdiJQcw7a+m6lBVHckkiW8grCVAk9rsOBYTQ1BxPrXkjdBV7+2bLE9xqbqPXiNc6mU9gL8DQMmmSfROJHivANAMYD+9DChyx1nwFglqus38PoCz4J2uhVya9f1ulzNJlVl6R5tZOiw/si949aa3hd91pXpdc1jFhoiKusU1Ewfy5pyGp46ewJf/87GWf/luZZs7ic27szRxTxQecc/2BuzcUp+vwIRYmSap7e9LobUrjr4R125Ov1JgCFfc+FPcKaWTyaeXK+rg25SqPiAtj+TQzZWlVA8tt9BEVqraE8BcsesKZkV4eGXo8SgMEpmKXVHNjVgYG4LwjJOlYay3Nte7m7vORKEP48MbKLUbxexSujJKS6ZDpcpshomgE+IwBBm6EUEmcEXX0qVrxlf2KO7kXrYeXtp9ejR6CADFQ04keN8DgEq6iqehIhcWvEWCmm4zvw/gruCFJH0DlvUhyZJu72i/xZ7l4PHid5Ye45qwO2bpHW1mySy9I+D0tDum4NzZa1GZXqrKwKaIhp31IWwIqwhOlO7AWZ0msf3Tv+5r+dfvV7Z19yU9371CHZJo3NwUFd7d1Stpvt34JZ0GOuL9uLcrji7K45uvEYU1pAafpmwNryV/tLxaPv82TU2JMr25Xl5X9DpTvURPJG6zftrcoAYZqQETyZQOmSqqKeRZDSORUGHolCXBmbZmmkilKGUYxdFSvQ+ABK8b0qDrOugnHA6PxOiK7cqy+Jx+aD36d66nd6xH2D5s1x9tFxqOhOIixME0qPSwCVVJCdFLOl83QrjYr3QtXdM0ZwUvTX38vwA+BGCPE/5wqgjrZsFbBCQvmvj9Znjz7Qe7AWsdgH4ACyXLel9H+6YOL9iN7cPvLMvBrFCfzNI72sySWXpHwOnpwW4NFdJqBIfn2SIOQuze0xBGc6Q40fv19m+2vNK/su3Bvd2IJ4xRRSk831+nw0hIxT3b6rFjaz2qCgjzp04MCM8uTVLLUyAuu2sX8CI+0/jWW28du35g4MRSqlAWDiWAoAmTAjaDJlL9Jvp6yUNqF8AIRzTURRUhisUi2pHQNXC4I4FuZ5IdyKMKE+FaDc1N9TDNWhhOAYhYrA+dnYfR2NCI2voGQf/5Z55uWXvjDW3kAu7s7kZfTw+2b98mMkVkhauMzs4u9Pb2IBwKoXnjRluA02RAZ4JaR0eHENOhUAhNTU223nWzN1CqMgXQSZDLMsJhHWGFHlZM4dkfMlWc6w/NacFLPCkZdRjAb9HDFYDfBnBsEoNmwVuuK35Mv36/Gd58xxMdsHCze9gseGfIsKa5Gb/b5TTxlLQ6sywJ14SNmaWD5++6lqE6cB2szEixCSF6Qypa14ex4aqFk4Y3PP744y03vOP9bQ/s7sKeQ31ITagup38OXe/u/Xetx6oC3l3KyHB/dxztsRRSeV27OfthZt7EXb/w0suvvbjh/JnzsqwYqI0kAFlHIinjwP5uxGIUe0tbNkR5ZfLK7thejzV1KoaoZC8U9MVS2P1wtxCdVPUtWqvB1EkopxBP6lAUGTu2bwRkKgChobu7C12dHdiwYRPqGuqEJv35Mz9rWbv2xjbZNHCksxM9Pd3YtHWrEK62b9Y+mP379yOZIAesiabmZtTV1Y2kMKPvu7q60Nlp15BobGjA+vXrnWIUTmyxYaJL9N+DUMjA3duboaoUxWFiyFRgznvnafXKVc9P8Wz5IqRhRGs48b5RAH8xUTxvNBq1Pv7xj99XABqJlyenCJRXG0/A1zw7f37Dbw0OVa50D7tuxfGvLF906niZDMHXLMvErFC3zNI74MySWXpHAMBrFVdopyrmj4kJsCBDwlU1FXhHqAaLlQlT82JwcHBddXX1sydPX8DTvafw1ukLSGc83c1RnS2orsC66xbjbdGFkPLMhBowLfScHsRL5wwMZQr63Eb6VNMXjdVDiROrrrt25fAQfWyiWhnA2f6zeP21AWgLK7B4yTxUVgKBYAXeiJ/HyeQQIsvm4ZoV80FJ3U6dHsIrr/RjniJhxfIF0LQq0K5Z6SCMwTRefv0Mzg5cxLJF83DV8qW4mKnCyWQKJ0+exLIrl2Hx4gVCymaGhtZVz5OfDWbSiCfO4kQyhauvuQbV8xRIokeK/72Ivpf6UDVvHizLQiadRnTlSgQrKmhSt2hDoSbHjmX9kZHly6EuWCC+c4mcOXMGJxOUoCKDq5fNx9VLVUgB+j6AYWkhjr702pTur08++eS93/ve98admZmctEYT0igUgZZnAXw0J1632BjeXKMj4fE/AJCYvTCBabOHt3zX/aie/e6xYA/vDBmSx5vxu116jGvC7pild7SZpcPyn362GhUVy0ZmUeUgppjeLVTlrCGMNYsLl+slD+9tt93WRiJr/+GYKBJB+XnLsdAr+C1NUTywa33eEsKUfowyMjzcm0S8aE+zPIidDT/t7e1uMkQSBQPJRBKHDhxGJCJjx846KLKKoJMz92ivgYcfOYLmpig2baK8wCYefrgHqZSBu3c1IqKpCBoyVSS2Y4ENIJ40cN+eTkRDGnZsaoCqqmjviuHwkW7s3LIeddEITFnGD7pebrll/WLh4d3fEcPhrgR2bNmISESDbtIUOA09vT3oOHwY9fX1IoaXPLkNDQ1obGwclYd3zx5b8rlxwBs3bhz5njh2d3ejp7tL5EyuC2vYsbkOC1XFjuOVo9CiG6YaMugrDy8xvAbArQD+YZKMDSx4y3HV5+nT7wN40x1PPGhZ+LR76JIVvKajfWOsHHj9zrIczAr1ySy9o80smaV3BJyeHn7mesjppYVy6GqyjG21GnY1hLFqYf4qZq7gpR4HBtLYfaAXD+zuRiw51TlPhY+yLqKhdWcjtjRHx02qI7FLZYMf6k2iT3dLQhRFbBg7G3+UK3hj8QQOtR9AJCpj65Z6qLIqqsbRRC9aTChUt0GEAHz7SALtB2LYsrEOTetDdtYD8rKaVClNRhUMDJky7t/biVTKxK5NDYiEFew+EkNnTxz3bG3AqrCGNEwcfOZMyy03LhU5jfcf6cWh7gTu3dYoBG/SoJ8QDh05jL6eXjQ3b0RtbRR79uwV4RKbNm2CoqhwalHg0KFDiMfjaG5uFn/T79raWrFPdAQU5ws9DlVT0dObwF1b6rE6EhLhyIYSgRpt8qXgpfIk/wjgswB6CpgHESJrHwBAfnHKx3uAY3iLuphmpJHfb4ZNdxxspfy7Lswnv35r2d6Q+J3ljBiksxFm6R1tZsksvSPg9PSlrrWwRKamgktYkbG9NoQd9aG8ojdX8FInp/uH8PDeHjy0vwcJp/yvF/tNRSZ2bK7FPTsax5UQPt4/hL19KezuTaK3NLELDEtpfPKmH/b29jQZpNFlyoBg4siRI+jr64OqACFNharJ4nd9nYr62tCIqN3d3oOu7jjuv7sZC4WWJC+pLn6L2WIi5Rew53APOrsT2LWlHtGwhr0dcXT2xHD3tvWIhlSB6OBTJ1tuuckVvH041B1HqxC8ClJGGL1JBe2HDsBI6ti6YxtURUFvb68QrxSnS55edzl8+LD4bufOu3DgwH4YhoGtW7eNOPP37t2DxjrVFt/tMezc0oCboirSFCmshKFEm30neFcDeBQAzX6nZQOAH9EseAAPO99R6qerndRldGFQ/T8KZSjGu8YeXi+u9CL68PvNkAVvEUZwGTbxu13OJHJm6R1tZmmzrPyXnzZcTAfsnFhTFL1jBS9188aJATy8vxePtHsjeqlEMZUuzldk4uX+ISF09/QlEcuXa3eyg7OkND5x0w97erqb7Ly2JFIVO6uBkURfrBu9PTEkEm5NNQPrG6LY0lyPGtnAFw70oLcnhQfvaYJM68sKTFNHFUg8Gk4iBxn/dbgPh7ti2LW1AdFoSEzw6+yK4d4d64XoJK/w452pllsaw20wdew/EkNHVxx3b29ANBxB3AyjuycpvLW1DfVo3kBlFCim18Devfuh6wZ27twJU9Yhmyo6j3Siu6sL9969FV3dPTjU0YNNm7cgFAlBTyRwoH0vtm2th6oquP/hLmzb2IBfrg+LUAxTDkGp2+g7wTuZKUz3exa80yVY5Pp+H8BZ8BZpCJdZM7/b5UziZpbe0WaWDssiPLwu9YgiYyt5eutCWL04G96QT/COiN72Hjyyv3danl4Su411IdyzowEb10dGQhmoqER3whDlgikbw7gqasWai+PhFYLXyVcbjyWgqDLCIU2kFdPIY4sU+vqS6OyKozeRxOamWjTXRRxhGsOu7Q2ojWpCL1O2MjuG100HJuOBR7oQT+nYta0BtSEVew/34UhXAru21aE2QgmwgIOdJ1puaVzYRl5h8gB3dMeE4K0Na4gbIew91I1Yby8UVYEs0w+FTZgiTpeWDRuaUFdfB9lUcOjwAcT6enDvPdsRjyewd38nwpEImpvX48CBDqhIYcfWBnR1J9He0YudmxuwplZF2qCKcCHItf7z8BZrElNtx4J3quRKXM/vA3jT5gNNliR938XCIQ0lGsglau53u5xJrMzSO9rM0mFJMbxILy2WLIU3bI5q2F4XQmNIEeKzkOAVovf0APYe6hOity+eKhQqXHDzFCFAYvfeHY3YuCErdk8MpHE4nhJe3SMJHVNx7GY3Kg9jZ8OPenp6RMJa+t+hA4eQTKWwectWkQFXkU37Byly++LB3YcQCWm4a3MteuK6CAkgL+3ObQ2ogV3AIZFKQpE1aIoM3TRw7wMd0DRFiMxISMGhjhjaj8SxbXMtNtSGRdowEry3NS5uS5smdnfE0Nkdxz3b1mNVRMHRpIKH9nRAU1RoISo4Yefm1TRV5Nzt64uJIhWbNlFeXhmHDh1AIpHAzh3boBs62tvJYWtifWM9Dh/uxPZNtWioC+FhSrsWN3DX5nqsjChIk8RXIlB8GsNbrK1PpR0L3qlQm8I6fh/Axwje/ie/fuukr+GmgFGs4neWU+UylfWY5VSo5V+HWTJL7wg4PT307NugDC8vRYlqMtAUVrGtNoSmqIb/952DIktDoX3rHxjC4SNx7D7Uh8OdcRiUPcEtUTbBAVENsA2NYezaWj8idgccr257LIkDcR19qQIV1EoBJeECfq/xJ729vU0GZWIwTSSTCZGlgcRvU/MGaKGICFWgSryynsT+AwdAxS92bq6DrgD7D/SKcIOmDWFs3FAryvd2dCZx4HAv6usikBUqJJFCQ20I2zfXoUo28aOeBPYciCMaUYR3lcr8Huw83XJb45VtA4aMB/YfQTKp4+93bUQaOvYcjuFITwIbm5sQrW2EDLsIBk1YI2F74MAhcdSbN2+EpoVAWRpoEtuWzdtgwkB7eztSibjwDjfWqtiysV5Morv3kcOIhENC8C5USKzLvs7SUIpplNqWBW+pxKbY3u83w1GCV8KTTz52a9MUUU26mt9ZTgrAwwbM0juYzJJZekfA6ekfnl6JYIayLpW0kG+xTlOEt3fl8Z+1/PqHb2srVPGMOqYyv929p3HgSAyHOuPo6knYk6fyCV8TCKmyKB28bXMdNjSEhR7vSRrCq3s4rqMrqU9eUKLYI0rLKfx+Q/dLL730C4ODg9W2lxdIxOLo6+0TmQ5IJFI2A0odlooloJspNK+vw+b1EVEEjYpRtB/uQ09fXIQn1NdqoBRnFJJAacvsUmfAXVsbsK6WMjKQJQEAmQAAIABJREFUB9iwwz2SKWyoC6O2Loy+142W+qvVts7uGKhUc3NjFB/eEMXxpC4mAVKmiC1bmqHLdULwijlypil+qBiFoRsie0MorGH37t3Cm9vY2CTmzbXv34tEPCH2bdumelAGjo6uBNqP9GHTxlo0N0SE2Cdhn5JrEYo2cgxvsTbktGPBWyKwqTb3+82QBe9ULePSrud3u5xJuszSO9rM0mH5heevRIVRh0C+Eg6T8w5RXK/e01K3obmtOaIhqskFS/1Sb+Tt7epJorMnIURvd29KCD/y+lI6rbCmorE+JCaoNa+PQAurQugeievoTOroThpICKXs4WJYb2HXO188fvz4NWfPnl3p1uG1gxtMpFI6EvG4+KGctYppIlpXh6YGBSu1FNLQEJR1DBiqELyHOhKIp1JQnVK/tLeU05iOkSarbdkYxqpwFGmkEIubeGR/D5K6LV6XLFrccv5cfxuFINTXRbG9OQpVkXGoM4YDR5Jo3hDCxqZ69KUovRg9MFCVNzvNGHl447GYKCWcMlLo6erG5k3NCEVqxfeHOo6IcIwtGyJYpVE1ZBl9iSQSuoz1dQqqZBlpgzI0yLgQvD5zxdU3/GCKlC/rPLxTPKaiVmPBWxSm6TeaCwP4zbc/QfYEsId3+gYzQz3MBbucIZQcauMhaLZLB+b9XQuxwFqDgFQ5VbwfOv9cy7PL3tHWoKlYH1bQFNFQH1JQEyxcoW1gYAh9cR2xuC14k0lDeC8pTIAmftEPCeDehIGelIGYblD9hhGHsG6aOJIwhKd32vK3P92H//Wu+NO9Ty8PmJm3CXeoWLI9Z53RpigLrMkphLUYVMrCIDI6GCJuVyyygng8iXiCYpYVaKqJaG0YPb1xdBxJCAG7cwdldEghCBkDhoGuriT6UiZOvjXYsmJJpq0uEkJdXRiKTCEWQG9MR0o3UV+vQlZDiCei0J39JE4kfg2D0qnpoqgFsXR2xjkOKkosi4lqUS0ucsySl5kEs8gZPNKJIg7/3ECga+maO6eaSJkF79iLiQecqQ4v+debCzxZ8HprMzPR21ywy5ngSNtglt6RZpYOyy8eq4J8fjUCmUVTpfvB88+3fHP+WhHDS5PaKNShQVOwPqyiPqQKr+9E4pcqtNkeXhlVVVmRTGEQSSMNw7S9vxTTKzyuBn1u4lAsJTI0FF9RLc8RBoIWzqS7cU9jf2/v08sNM/C2rM4dL3jFJ6aJsKojpCZBFdGCpj1JjTIzkIAUQpKkuaM5xRFRlQrIOK2bIuzgqogihCwVpyCxLOIiYOKJw2daPti0tI0yPASdzVNqMxLRtARlAwNQEU+FoKdCow7I1qw2K+Jke35pq3bMtGEoYuJdRItjIXTxmdhvpxd7mzIGoGBwQOtauqaJBW+JFwV7eEsENtXmc2EAzwpe6RtPPnbL5qmymmy9ucByMgZefc8svSLJgtc7ksxyhOVH9gXRVBuZShyv20eu4HU/IwdjRFUQJa+t4vxWFYRVWXg47TIL9KpfxqqcFGdjzzGlHoulDBHW0Cs8vSaSJnlZTSR1U1RUS03HxZuxLuLkwE/R2mQee+vYkqH+oTUiF+9In6M7pypliqIjqlIGBrt8MolEV+PawtYWktRJULELOdgdUk5e928R6OD4rLO68vFvpVpu+5WQeHigymtu/5S1QfQnKxhACLGECkN305LZ23JTlLmbo3/bn9siWKf2iolaLYYapDBgUsI1BQtVEtymCGeg/es3w7hYuaRr6dI1LHhLHHRY8JYIbKrN54KwcAWvJEmf63jsltapsppsvbnAcjIGXn3PLL0iySLNO5LMMoelhAe7F6LaWodMekrVK/MJ3txzRbKLUnNRdgf6Tb5KEsEboxqaoyquqhldspg8u3F9SKQb60roIqSBcuwmdBMpmqDlpSEMWUl8+p1HAViWZQVefPH56wxcXGY6Us8VjbakpP/IUNUUomoCVeQldTyzWZFra1gKVRDeXuH1dX5E7ID9nS1m7S8og4Is3MPAE4+fbLn1tkVtTryBLXhJjDreWtNUkEhoSCRDUBydbRfLoKxmtsDNhl/YOXpJ8JLiJQ+vpiQRDcXFwST1MGTZwJUhOg4SvPaENcNclay5srFXkqSpouaQhrE2yjdCL6/auTGA33zHEx2wcDMLXm9tp5y98XXuHV1mySy9I5DT05eeqoAVvBEwq6fS/2SCN7fPOlUGTW5rjjjhDqo8UkiChG5PcgAH4ikhdmMpE3HDmGaO3UmO6AJexGca33JbHTt5bNXA4OmrkaJqabbXNHchbakoBqJqHDWKLoQoCVIheIXqtP9jhzdQqIMbIyuUq2hkiliFrDgd6T8t4zsHT7b86m1L29yJc6LTIE1oE4EJ0Ac0JGMhGAZl5TTG7d+Ia9p1JNN6I4LYRDiUgCabSKZCSJkKwloCi1VDVISzK8spGMrUvr5waePLU7EFZx0WvCx4p2E+Raw6F26GLHiLMITLrMlcsMuZQs4svSPNLHNYWpaEf3xmFYKZyFQITyZ4qUJbQ0jBhrCKRpqUpimILKwaiR2lbb582i4P3JHQRZjClKumlXIAmeBFnLziabRG6Z2+WI6nXrzm3PkzK9Kn50kiQ9eoeFhK/2V7UqM0YU2hIhQ54QxC61LYgR2/K8QufR0kj64tRV3/a67r1E1aRpK24/EzLU23LWijUANa7Ilm9NvON5w6HYYeD4nSx+SdHUlY4U46s3X2yJbIA02CV1WAUCiJkBqHrofQF4tC1VKIRhKOlCYlL2P4fI01NHT9a1p49auloBzTlgUvC95pmE8Rq86FAZwFbxGGcJk1mQt2OVPImaV3pJnlKJYS7u9agIXSDZCswqkVCuDPJ3hrVRnrQyoaQirqQtkYXrUqOEroHj09gPa+FA5T6EJSh0hZO1OLZb2FE43H0Cplcjf54vHu91wYNiqQkmGKyWLk/TShmDLEW38ZiIadDA2uZ5fia4XgdRTnmFAGEryuqnaFrxOIMCoI4YePn2z5JeHhzQpk8u6S3KX19X4VSjwMmTy88ujwDjcnL+3giP/YBDSaYBdKiVAMUs3xRAipVASRcBKaFh/xStN6Z86sHF669N0/muYpYMHLgneaJjTJ6nNhAL/5joPtsKwPcUhDeW3Jy97ngl16yWuivpild6SZ5RiWX/pSBYZvomoGi0ulPFbwktjaGLErsZFXN6xWwc1QRpPQ4ilTxOV2xFMit24fTUQjJTmTiyWlMXT+eexq6qf43dxNnzp1atkbA8dXQ5cpba2T69b2to5MWovEoUIXmRTc+FonDDcnPZmdHSEYlDHk+FxFH2Jjtli1/50Vrp2Pn2lZPyJ43Za2WKaf5JACNRGClqT42/GC1+naDk9wthQJJxAKJYQaN3QV8VgYUAxEIgnUONkjKNZYN1RcHLxuOpPVXIwseFnwlvdq5gHcO77Mkll6R8C7ntgumaV3BMb0RGEN//z0YkC6HlYmUMp28nl4KT1ZRJURVRRQcQo3FNaefGYgaQAJY5oZFkrZybFtM4ETOHnuGGVnyNfNc289996L/RcDsm5HLcjk3aXUaIqOkGb/yI7gzU1BRn2JsFv6wxWTQddbm03+4IrcXMFLgvaZx8+03HjbojZ3p7ICGaCcEEnK7dCvIRKLuN2PTOKzIxmcNUXRC0pDRsI2DnVxUmRk0N/QkEqGEIokoC1OIihm1ZkYonzAg1Fj8YINndPB6qzLgpcFrwdmNEEXfDP0ji+zZJbeEfCuJ7ZLZukdgTw9tR6txJLh6xA0l5SynYlieElOUTYBe9IVpRPLLedQylY8bCtVmDhz7ij+94YUII3y7rpbOZ46fu2p5NkVsuHE7dJ+UyW4SByapkMhdy4lrhVLVjOLv4JuBtzst/lidt017aRgdsjCU4+faVkjBK/rCc72QYKXZLYyEEK0LwTZrc08al6d6xW2iWtaEuGwDrPKgJkGjJQmvNQU4iAHXR+wCX1IQ8XQlc8tXPjuMx6QZsHLgtcDM2LBW16ITu8sLLzDzCyZpXcEvOuJ7TIPS/Ly/tPzGgKZ6wGzoljak01aK7afGWs3FHwDL2Ri+NJNw4W22draGrj9t26/fnh4OCSKndluXoRI8C6m8AA1J/1XNvTA7i8reHOThLnS1Y3ddbedFbwynnr8ZMvq25a22Z+5kjgbw2tAhTwQQTSmQBFhIPYEudzUZLaT10Q4nBTCFlVUpY72RHESBJs5Ypdc0grMcyuSV17xnRckqXVUPPMUzwkLXha8UzSdIlfjAbxIUEU0Y5ZFQCqyCbMsElQRzZhlEZCKbMIsC4Bq7ZCxtGYFAtKKIlFilgneQZwb+jn++Bf1Qt5d97iPvvnyiuHB89eS69UtRqGEUwiF48KL6xY1duWt68V156vlj7AdK3fdkhS2UP7JGMHr9mlnyjVhpjXIZgThuAzNqbhhjhSzsPsgpayoTihDjQE9LcMMkujNTYVme9wp/kI2wqi8eMMryxctf63Ycz5JOxa8LHg9MqUC3fAA7h1fZsksvSPgXU9sl8zSOwIFe5LwwLPVWGhdh7RJyV4nXWaN4JUCGQxmjuH/vXISX7vTrgA8yfLqW6+u7O/vv0ZMXjNNKJEUlFBC5NIlAZnNqEsd2fKU8jq4RX1zu88Na3BFsbuWm7mBYnivu22R4+G1+6efbIYHCqUIQdPDCMdMEdZgC15yQNsFhRVVRziSgqwkYQbtdYVgdhIF02euGJcHQtAQRVSt75iMRQnfs+BlwVuCuUyhKd8MpwCNHx68g8YsmWXZCXi3AR4vJ2DZagWw7OlFSAfehkC6cjLqs0bwmpk3kTl9HJ/6ACVNKGqxLEt6+bWX362fNypJ8JqhBJQwCUlTeE4pTcPo9GJu/bSRyg9OPbVsTK4tS11RbO+G/YmJnsfPtNQ6k9ZcgexmaHCzOgAalCEN0ZgGmby8Tt5d8jTLlIIskhDFMVJBAzpNVHMFM3lzgxQeQf8DlLSKq86vtOq0xh9IUv5Y5qIgjW/EgpcF7xRNp8jVeAAvElQRzZhlEZCKbMIsiwRVRDNmWQSkIpswy0lAUWjDokVhzBu+BumJc/POCsFr4jSMildw9w2Dk4UyjCWTTCbnnzp7ds3AwIBihpIwwnEojuDVg27EbjbNWHZ9W8YqIzG9uUEOdonl3IUE7cuPJ1tW3RYSeXhtIUzeWbdv9zPqUUXk5RBkgzJgkOg1RBgDeXflGjtml0RtKi1DF5XdssJa/GtIxfLBRRevQvXRVYsaKTWblwsL3rE0ecDx0r7mRmlhb4kV7o1t0zvSzJJZekfAu57YLotg+cVvVUEOXQVZvhqZtFRojcte8Gak87gYfBmfXtePKXoyjx49qlpBqzElp5CMJoXflERlKkiCVhlVPIIksOv1tT25bs4FOxmZG/Nrf05LNjdv/PEzLdHbFo0IXvqWMjNka7S5Z4GyNShQSesqjrAWeXkNpETyX6cUsZMjLSt5VZhpBRFdg3xxflfT0jXkAPZ6YcHLgtdrmxrdHw/g3vFllszSOwLe9cR2ySy9I1BUTxI+/2MFQSmCeVXLC4ney1rwktg1Lr6Kc+tTYyuqFUUgp9GxY8eqTgcG35m40pKNGgNIUywv+V+p+O9YGWunBaMlO5nN/bcb/esGMtghDSRrk4+/0RK+7cocwWtHCbt5e8krbJcappwLdg02W7E60npIhlmV6xGmNeyoYvIKUxhDzbkKc4WJ7jXlEbu0Myx4WfCWenmV1p5vhqXxmqg1s2SW3hHwrie2S2bpHYFie7IkfL5TQVCJYB7yit7LVvCS2M2kY0i+8+x0xa5LqyPWrVnVV6w5vaCqwpCpDATF89qBC7aozMbuuutkBW82f8Po3L3u5zpOP/5cy+Lbrm/L/V6mfL9B8ifrIhka/QhPMaUTo09FXC7JX5pjqDnpxyjKQYFpKnYtZPplGlg0mB6uDiw82qRplNa3XAsLXha85bItu1++GXrHl1kyS+8IeNcT2yWz9I5AST3Znt6qqqtQKS9D+qIoJOYul6XgNXEOyBz3UuxmRW9MgSqvTygqDBKSQYqWtfPyUl1hURBCVFmjxfnt1B2mTAmjMzi4VSNEMl0kv/2tltCtv2J7eJ2qaZSFgbZhijprFLDgeojdyW6qyNwAQ4NpKBTOa6dlSAGmLpMGhqKZCMmiOlxnUzTqJn0oyQhKaMyClwVvCeYyhaZ8M5wCtAKrMEtm6R0B73piu2SW3hEouScJX/xWJawlV2JeMIJMNnvDZSV4A0EL6cBp9A+/DuPAebR6UkhhHKxnE4ma/nRg3clgdaUuK5AVegagUmbUNAhTtv+WzaCdumwkLUMadooz+yfXH0x/n/zpwZalv3hbm5NDzNa9YnYbzY6jgFzTnqRmmkLYity61IByjaXSQujKBuUiG4JsVEFGGrJqYNHSixcX1lx8dt268EDJZ770FVjwsuAt3WpKWYNvhqXQmrgts2SW3hHwrie2S2bpHYEp9iSyNyy8AnJmBQLWfOrlshG8geBFDAXewvBgAp9Zb0x1glqxZF4+c2bh+YuBK+IJJZoSQtfx1gqFS8lu00LU2hWAbae47AhhWwy7gteN7ZVxMn6wZWn0tjYhnp1FCFwRx2v3OTIRzpRFqWZ7y3ZOXjsXr53/gT5TNQMLllfEFy5Mn1q1apHX2RgKoWLBy4K32Mtoau34Zjg1bvnWYpbM0jsC3vXEdsksvSMwjZ6oBPHfPleNeellCAau/OD5Z37vm/PXjsosMI3eS1+VvLrDUj+sqtextC6FO6WiikqUvqH8azz7rL707Hnz+kScwhlqoNjly0RjoUfNbNYGVxa7GRrc0hJ2VK6C107+d8uKpR8YYWl7gO2+bDlN09tyS164PbkZHxzxLANqCFiyRHth1Tr1pFfHWmQ/LHhZ8BZpKlNsxjfDKYLLsxqzZJbeEfCuJ7ZLZukdAQ962rcviPjVC39j6Nm/+mronXsmy9frwRbzdCEP4mLgTWDeKXyy9mK5vbqFjiGR0Je+/oq+1BwILh46PSS58bd2e9dDm520RqLVXnLiGyDjxeTzLatD73QEb24csBv8UKhem90bhU5UL6rMKJpy+spVNa8vXrz4XHm4T9grC14WvOU1O74ZeseXWTJL7wh41xPbJbP0joBXPVnSn3zuz+7788Uf+DyCVctQBQ0Xh92ZWF5tZHQ/5NE1MYjh9AksDJ3Ex1YOXSqhm7tjVJXthRfOXVFx4fx151KpeTrFObgxByOZdMlT65accJONZUVsX/LFltrQ6lHecjfh2WgIufkg7NgINaRigbbwQlVl4KUVa1ekPK6eVsq5ZMHLgrcUeym9Ld8MS2dWaA1mySy9I+BdT2yXzNI7At715Njln6LVklD9Yg0Ucymq0iFIGWWighWl7YFMom4YVmUK5y6cgIp+/N47zFKrppW2zam3Pnr0aGW1tfDtp08l1VR/qsLU3ZAD4Yd1Os6tgGb/HTsZa4kujeYI3uyzg/Dx2s5iO/0Z/V+RoVYrw9pyzaoequ5eftPywanvtWdrsuBlweuZMeXtiG+G3vFllszSOwLe9cR2ySy9I+BdT+Pt0pKwDwG88pQKRb4CC+SFMIdrAFQgIDkV22g215h9GNF2zh/D6TQClRcwnDmHIfMMjp88jy9uvHi5itxCRI/1HFvV398P2ZKv1lM6TMOA6aQco3Vy/sQryVjLteGs4HWFreibBK4sQ1EUVM6r1CurKs8uWLgAK65b8bJ3Z9OTnljwsuD1xJAKdsI3Q+/4Mktm6R0B73piu2SW3hHwrqei7PIj+4JYs6oK81EN1arAWbkK8y/ICCqVYk+kTAbnzSFUDKcxHDCgU3Lb4wZa77zo3Z5e2p6oPDFOAadOnsLKd668auD0wDJDiF9byFLahud7nmtZW3+D8PAK2U85eGUZ85R5+ln97DFd19NLlixBZWXl8HXXXTd0aY+o4NZZ8LLgLa9pFjXolHcXfNM7s/TuVDJLZukdAe96Yrtklt4R8K4nn9glC14WvN5dFPl68smFUl5IRfbOLIsEVUQzZlkEpCKbMMsiQRXRjFkWAanIJsyySFBFNPMJSxa8LHiLsPZpNPHJhTINAt6tyiyZpXcEvOuJ7ZJZekfAu57YLpnlGAIseFnwendRsIeXWZaXgHe9882QWXpHwLue2C6ZpXcEvOvJJ3bJgpcFr3cXBQteZlleAt717pMB3Dsg0+iJWU4D3phVmSWz9I6Adz35xC5Z8LLg9e6iYMHLLMtLwLvefTKAewdkGj0xy2nAY8HrHTxmySwnJjCnBW9eNNFoFLFYrGyGM9c6Zp7enXFmySy9I+BdT2yXzNI7At71xHbJLPMQcPItZ78Z94F32LgnJsAEmAATYAJMgAkwASZw6Qmw4L3054D3gAkwASbABJgAE2ACTKCMBFjwlhEud80EmAATYAJMgAkwASZw6Qmw4L3054D3gAkwASbABJgAE2ACTKCMBFjwlhEud80EmAATYAJMgAkwASZw6QnMRsG7HsD/BbACwF8DaAMw5KBc6Xx3J4CvA/hfAI4VwPybAPbkfLcBwI8u/SmZ0T2YiOXVAO4DcDuA3QBaAZxhlgXPj8tyDYB7AfwLANNpXQPgHgC/A+CfAfwNgAFmOSWWMoB3AaDr9wsAXpzgipnr1/hEdlcMx3kA/g7A7+Vh/CyAj07APwrgT53r4MczOqqVZ2MTsZxoHHX3hllmz0sxLPONo8wyv20Xc3+50tFLf5Xnmp0ztjnbBC8J2kYABwBcB+ARAH8P4D8AVAG4H8BTAPY6N8QmAHdNIC6or885A3q8POPkZdvrRCzpAqCHiXbnIeAPAKgAPpsj4sYe2FxmuRTAWgBPAlgO4AGHH9liEMAuACdy7FID8EUAlCsw38Is87MkViQuSIRVONf4RIKX2s9VlpPZXbEcAwD+J4ArAPy5Y6z02QcA9BUQvDR+kFOCxl4/OBImYkmOl0L3pLHXNrOceDxcMsE4yizz3ysmu85pLXq4bQGwFcAnClyzc8I2Z5vgvQHAcQD9zrknzwN99ocA6CmHvGckYJ8DsNrxtH0KwNkCwoLakOeSBubTl600Lc+OTcSSnq63A/hjABccEUcPFv9nAo/OXGZJgwWJV/qhAYgeDL7hPHzRgwXZ2B8BSDos/8Jh+Rbb5TgCE7F0Gy8G8JDDdTLBO1ftshi7K5YjecqvzRG8xYxI1Dc5Ikgkz/Y3ZxOxJJFW6J5k5AHFLAuPh+QUKDSO5rO5uc6SmBRzndPDbaUjduleVGjM9D3P2SZ4xxr9ewB82HldnHaEhuIMsh8CkAHwnxN40nJvhoMA/geAzwCY73iO6dUzDWj0ao76ea/zWpo8no9O0G8xN4TLrU0uy40AbnFYkOB1X3l8ZYKbF7O0OZE9ks3QAwKFNJDN/EYOy2rHA/yvjiDOZwfMMj/L6QreuXSNF2N3UxG89CaNPEX7nIdhOicNzhjZ7ISZ0Js2GodJ8NLPJgDrAPxv561RoTcbl9uY6O5PMSzdtrnj6MVJBC+zBPKNh/nG0ckE71xkSUwms00KZbgJwE+de1KxgteXPGe74N0G4LzjTaOTTyf3S4639/MADk0iSnOFBb2yI88cCd5ljighDye9AiBP8p84r1JpQNsB4HdzPM2X60Bdyn7lsvwVR/zTcZI3vVTBOxdZuow+4sQ+P+wIgrFPzcxycqssxHK6gncu2WUxdleK4M2d70BjLI2T9DBMYyU5AP7WCR2jcbfTEbYkdim8jH7/EoC/dBwGRyc3gcuqRTEs3R0ee08aeyBj48qZpR2i5DpTJrv2c3nOdZbEYiLb/AmA2wB81wkBm+ytmO95zmbBSzcveu1OYQzuBCC6WChWheLLaPl953VTodGz0OtOuhHQAE/hETTpLffVnB9fkY5lSRNOaKIaxUiTZ5vipSnYnSZeFXodwiwBeh3/DgAUskAeMPLilnKzdO2UWeZnOV3Bmxu25PdrvBi7K0XwuiEN9PaL+v6yI3jp4fg7YwbYf3SuAZpQ7IY0UKgP/U1il8bT2bQUw5KOJ989KZ/gZZbZePB8DoB84+hkHt65aJeTCV56w0jhnC8BKOZaz7VzX/KcrYKXgrBphvBhZzIQnXj6jGJxaeJQrxN/SsJtoklrY4UFufHf53h0f9kRztSXnwVvPpZkFzc7E6tSztM3sSIvN3l18i3MMkvlDgAUB003eBIE9ABGDwv0ipMGkgcBkCigSW3McmLpk8vSC8E7V67xYuyumJtgvpvqWC8bPRCTcyA3VCFfDC+NH6/MQsFbDMt84+hkIi2fGGaW+cdRZpl/nCxkm+Rs+e0CGVYKTSSdKIaXvpv1tjkbBS/tM8WE0VNLrreRgrcpdowmsL1ZwkQrSiFFE9vo6Zy8mBSb+7wT70KCxc+CtxDL3EuLBvJPAvghgK4JtEnuJMG5yDIXDcVVUegL2dM1zuQqskuatDZ2kkEhwTuX7bIQy6kK3rnIshi780LwfhAApYGkt2nuZGI6T2MFL02aofH5WwD+eza5d4u4hosZR91DnkhUMMvRhpE7jpYqeOcCS2JSzHXuXo/FhDQUmpzqC56zTfDS/tLTCc1up5Q49O9fdPLDJpzwBpodT6/h3+3EltFAXGg2/I2O941ScNFEDJp8QTdHSjVDT0g0yYKE9Vcdb90PANA6lJ+W4npncyqziVj+3PGYkzijEBESupSibKLJJnOZZe5gTGL//wPw7062EHqVezeANwD8F4DfcjhSuEghnszSJjqWpcuZYvXJQ04x9z2TiKe5yrIYuyuGI40TO50sDTQ2ujnPXexu+BPFYFIYGHnQNwM46IRF7c+J4aUQtE9PkDXnctXBE7GkfS50T6JxNHdhlnYWm2LGw0LXvsuTWdokiuU52cPtnOA52wQvDaT0OpiEmLvQgOpOrnJnC1OxBCo88WcAuvOMojThjCZZfM151XwKQC0Ammg5dGQmAAAPaUlEQVS0wEkZRX2QIKHZxlQwgBKt0w2WXt3RjONvO7FsszWd2UQs6wF805kMSBMKyONdaGGWAIW/UCw5ZWegiZI0OSfX7hY5Xt4tTtEJd0LbWKbMcnKW9CaB3sLQNeiKjXxpr5glMJHdFcNxbEL6QmMexa1T3l26DnIL/rjFa+iNHMW009hJjonZuBRiOdk9yT1WZpk964VYTjaOMsv8V04x95eJBO+csc3ZJnhn40DJ+8wEmAATYAJMgAkwASZwCQmw4L2E8HnTTIAJMAEmwASYABNgAuUnwIK3/Ix5C0yACTABJsAEmAATYAKXkAAL3ksInzfNBJgAE2ACTIAJMAEmUH4CLHjLz5i3wASYABNgAkyACTABJnAJCbDgvYTwedNMgAkwASbABJgAE2AC5SfAgrf8jHkLTIAJMAEmwASYABNgApeQAAveSwifN80EmMCsIjA2XyXt/J86RWlyv/sSgM9MUIZ7Vh007ywTYAJMwA8EWPD64SzyMTABJjBTBOYD+LxT7IaKLVBVPdPZOH1HQpeqNFJlPV6YABNgAkzgMiHAgvcyORG8G0yACcwaAjcA2AvgIoCPAnjR2XOq9Eie3h/PmiPhHWUCTIAJzBECLHjnyInmw2QCTMAzAlS/nsqM/4lTRpr+rgbwQUcIk8c3t6zuA05J9GEAVF56J4CbAXwXwB8DeBrAewAccfawCcD1AD4MoAXAa57tOXfEBJgAE5ijBFjwztETz4fNBJjAtAisBvAoAM0RsVcAiAE4BoD+pjjeEwDud8TuHkfY/huA/wTwIwD7APwQwB8CMBwB/WcA7nS8xvcCuJsF77TOE6/MBJgAExAEWPCyITABJsAESidAY+enHDH7DcezSwLYArAewHcAfALAYwD+DsAggHucMIglALYB+DSAQzkT3MhjTIJ3qyOmS98rXoMJMAEmwATyEmDBy4bBBJgAE5gagWscb60yJpaX4nopxjd3+QqAuwC8A8AuAH8P4G8BdOYRvBscD/DU9orXYgJMgAkwgXEEWPCyUTABJsAEpkZgMYD/ABAeI3jdeNz/A+Cvcrp2BTJ5dSmsgTzCLHinxp7XYgJMgAmURIAFb0m4uDETYAJMYISAK2AXOYL3GeebZQD+HQClKdvhxPK+D8BbAH4AgNKZ0YS13QCecEIbKOTBDWlgDy8bGRNgAkzAYwIseD0Gyt0xASYwJwjkZlVwD5jicsnjSwvF8ZKwXQPgHwD8jZPJgSazUZaHLzgZGGqdWGD6zM3S8G0Avwng9JwgyQfJBJgAE5gBAix4ZwAyb4IJMAEmwASYABNgAkzg0hFgwXvp2POWmQATYAJMgAkwASbABGaAAAveGYDMm2ACTIAJMAEmwASYABO4dARY8F469rxlJsAEmAATYAJMgAkwgRkgwIJ3BiDzJpgAE2ACTIAJMAEmwAQuHQEWvJeOPW+ZCTABJsAEmAATYAJMYAYIsOCdAci8CSbABJgAE2ACTIAJMIFLR4AF76Vjz1tmAkyACTABJsAEmAATmAECLHhnADJvggkwASbABJgAE2ACTODSEWDBe+nY85aZABNgAkyACTABJsAEZoAAC94ZgMybYAJMgAkwASbABJgAE7h0BFjwXjr2vGUmwASYABNgAkyACTCBGSDAgncGIPMmmMCsJbDvpBpE9WFYeBck6Qfp+dW/ig9IQ3Q88l79lyFJ/wDJug7ARVh41FSMT+JDofN4TF8aHJb2SJL1y4DUbwF/kL6zZnfw0YEdgPUvLg9JwjAsfNW8ULMT2yVjTJ9pC9KRdDC4Ax9WXqF1Jcn6EiD9nXlnzd3y3oFfRcB6zLKkXXZ/o/rNWJZ0NC1JO4LI/DMsrBt1DiQ8m0b6/bhz4Zl856bi0cF3ZmD9qyRZa0TPlnQ0AOl3hj9a/TO3fXDfwB9JlvUHppXegK0LX6ZG8tcG/gzA3bCkYUvCp+iYC577vf2r5ID8I8vCvemP1jwy0m7fudVBK/g1e9vFs5uOjb3vwwd+LWMF9gSRaf7eY5ueff8dB9alETgckDLbvv9fm749lb7H9llqH++//Vur0rAekkA2BFiQvhuEdNf3vv6Bl92+br79wEckSWoNmun3f/ebHzwBWNLNtx/6OJD5PCBdCFjStu+3f+C7pW6b2zMBJuA/Aix4/XdO+YiYgGcEKvZdeLeFzDctC89JEm6UELh1+M55P658dOAdGVhPWJAeTl9Z/RcVb124yQpk9gPSf5kfrdkV3DewXbLwgATpAxYyn7Qk3EACM2jJd0iS9SAy0h3mR6v/O/i1gc9IkO6FZX04AKk/AxyCZH3DrDL+AENVStAK/AeAcLrCag4OSx8kUStJ0lnJytxmWYGaXME70u/Wmu9grxGVpfR/A1a7+VH1jwhIcJ9+iH6n71Q3Tgho37nVshX4NiT8t9gPXZaDsvwVSZKuNWWrCYtqzgRPDHxakvA5QNLNjPkeErzy3oFNCOARWNY2AL9tAavTUvoDhUQ1Cghe+dGBLwC4xZSDvxY0078hSdYnTMgbglb6lwuxMz+qfn86J70cgnc6+/PeOw4tC1jpbwB4DAtrHtRPnw/UVAT+WrJw/QUjcPtP3vUT/X3dv3B7JoCHYSEpp80mErxNWw42Wml8JROUPhpIZ24HUF81ULH9O9/51YHp7A+vywSYwOwnwIJ39p9DPgImUDYC8qP6XwBogWX9PqTAP0OyHjLvVFvlfXorIP26CdyMO2sSY3cguE//DckCeS2/YFYE/gF3VMeF6LS9tHkFLyTcDAvbTSv4S9g673VqX7Hv/AbLCnzDkqxPwpKqhYfXIl8qviNlpH9EwNrrenhHCd7/OnednA58V3idSxS84tjG7Efu8ZEX2pLwl5BwVoLUMCJ4Hx140JKspok8x6M4FfLw5jQS/CVsv5SC17LwBqzAly1Y74AknQbwB08+dsu/uyIZwHHJsvqtTOAhBK1/Hvtv8hoPXAi+Om+e9S+WhQ9LEoZg4Q87vv4B8tZb+Yz3vbcf+FgA0u8PyfLGH3/t18Z54W/efHAtJOtPISEJS2pyBe/NdzzxKcnCr1UOVNzJIrdswwJ3zARmJQEWvLPytPFOM4EZIPCN5PzgkEKvg5PpwZo7gtWD3wasqjQGm2Wr5r4Jxd1uS5HnDf4lJOsTACot4JvpwZpfD84b3DYq9AAYhCT9kzlYfa88b/D+cX3miEI6YiFqLXwNEj4CSF8GrI8VCGkYhiU9ZprDn8BvamdL8fDKucI1gyvssAPrSknCgPBMkweZQjoeHXgQErbmCl5IFu3XPFhWlQXpc+k7q/+Gdjrv2ZpE8Ab3DbRIsL4ISzpg3ln968F9g79TiB2Fg0zHIoR4zUjCA567BALWxmxIgyXdfMe3/lqyrDUkKIfnX9yQyUjtFgIfqjHwpFGdbhr3bydMwsoEQ5aU+SokfExfEv5u15duGp5of3OFa1oxVDModwBWHSQp6YZd0PrUDpb0iVzBC0v6XQlYYEn4/9u5g9A4qjiO4///21kbkhioKAEPHhRF8Kb1olhjS8VkYyipbop68WALwXrRYmwPBi8VtJiAlSAVFRXThraB0oqItVEvPYgHT/UiHtsq1NpIZGfmL2+ys0k2u9uEjDKJ39w2u/P2vc+bw4///ud1iNnwzKm+qWbBei1mXIsAAutLgMC7vvaL2SKQuUAS8MT8T/RLAl1SXRV3xsy60i9V0auqrs8sGhTVgWYV3tokP7u6OQiCt0X1KTHbaaJ3LanELlpNcOz6WyJSDjXokXLbL/6tBhVeXx3ebU5eVrNHREXNdO9CGNZdpnavirwpokfCp9v3p4FzpS0N1Qrv84vnsaQy3SrwipTqWxHStSzbuBaBt3Dsz2FVPWymF6KilWWw83KjOaz2ZpgPiDJeHxxbtTT8bTf9WJRwn5g8qSp3i9n5NPBa7N5zzradO1H61Y9R/zrtC/YV3rY2G1WVvWJWNNWx2du6DzYLvvMVXvdSFOgT3031XvHrbNQT3DjwSrmixcFAoh1qNhIHui0dY7VefB4BBDaOAIF34+wlK0EgU4G0nSG0+FHZ3fVz0s9r8VlRG1ezr0zcKRH7OOzueG2hh1e+CIc69yTVTx/+rLCj4KLtPoCquIHY4vuaBd75vuDWPbzptarxrKk7bWabRfSFWuCt9gYHx2ePisqQmJbDoY6z/v2VBl5Je3hFvg7D8BUpFoKC6VFV2d6qwltt4zjkVPoj035Ve9G3Iqw28AaTs73iZNJMLkRhZahWoV7cDlIN3VlteKvAG8euJCp3hFFlOHDF/Sp2z0KF142l1dX5KnHd60UPwiVzHR11PT89+KzFeiC9rtEa0h5eU52erURjm1xcCFzxDVF5rlWFd+uuM1tdrO/EVtjpXOVhM3eQwJvVXcI4CKxvAQLv+t4/Zo/AvyNw/I9bClI4J6K/RTe3l5KTGdITG/yDX76tIW73JzcsnNIgOh1WKsNJQDsxd2chDD9XlS1i4n9uPxyWO173P8s3C7xJRXfy2kOxFiaqpyM0OqWh1v8bTP01bmb7lgXe9KE1F35jJr9HGj3uHxxbceD18/CnNGh8REUeSIBNLovKh+GmuUPJKRQNWhokaeOYnRCVZ8R0ztQOROXOd5tuUK3Ca921z6j4ExH8yRX96f9U9ZJvmyho8Fgru7XcCDcIvE5UPqmO/72a3R4FrhTE0f3LAm6TwBv7W0bcB2be066byqvfnux7v1WrQXJKg8b+QbUBE3WqdtGf0CFd7Z+e/6gnaeGor/Bu2ftDsfPKpRERGTGTa2K6Z2a69/RabLgWAQQ2hgCBd2PsI6tAAAEEEEAAAQQQaCJA4OXWQACB/53Awhm+0rFk8Spf3vDYslVo/Vffs4op5eaj6Vm/YnZr3R5MzJws+Ycd+UMAAQQyEyDwZkbJQAgggAACCCCAAAJ5FCDw5nFXmBMCCCCAAAIIIIBAZgIE3swoGQgBBBBAAAEEEEAgjwIE3jzuCnNCAAEEEEAAAQQQyEyAwJsZJQMhgAACCCCAAAII5FGAwJvHXWFOCCCAAAIIIIAAApkJEHgzo2QgBBBAAAEEEEAAgTwKEHjzuCvMCQEEEEAAAQQQQCAzAQJvZpQMhAACCCCAAAIIIJBHAQJvHneFOSGAAAIIIIAAAghkJkDgzYySgRBAAAEEEEAAAQTyKEDgzeOuMCcEEEAAAQQQQACBzAQIvJlRMhACCCCAAAIIIIBAHgUIvHncFeaEAAIIIIAAAgggkJkAgTczSgZCAAEEEEAAAQQQyKPAPxBWjFd6VtAa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png;base64,iVBORw0KGgoAAAANSUhEUgAAArwAAAGaCAYAAADtp5D1AAAgAElEQVR4Xuy9C5QdR3Xv/a8zI8n2jLEMBAMX4hHgEOADS5AEEsAakQRiycEjARrziiWIcUIMlsGQ8DCSAr4h2MYSGBIIxnJ4WSJIY2IpPG6sGfjgC69oBBdsB/gsXQwxT4+w5Id05tRdu093nzo93aeru3f36e6zz1osbE91dfevdlX/a9euXQryEwJCQAgIASEgBISAEBACNSagavxu8mpCoO4ErgDwtwDeAeCdli9LfX4VgC0AngvgAIB3uXVQFZMA7rCsK0uxlwP4OIAPAbgMwP1ZKjOuDdZ7CoBPAHgBgOcA+ErIfR7Wo0zY354IYCeAs3s8s/leYwBeD2AdgDNd5rsAXA/g50zvnaaaYQC/7/7v/W4bpOGX5t5c1zwEwFoARwBMJag0Td9JUP2Cor1sLEu9cq0QEAKWBETwWoKSYkKghATSfLRPB/AxAGvc9/kOgL8G8Hfuv4vg7RbFWQTvGwCsBPAPrtANmtDXAGwEcFufbOvZAP7fwKSjaoLX6wOvcCcttijT9B3busPKieDNQk+uFQIMBETwMkCUKoRAnwik+Wh7H97Hud7cWQA0DrQKfocqe3hNVCcDuBbAxQCCoussd3LxZABvdD3aDwL4PQDbADwTwDUA3gaA/nvRPxvBy+V5z+vd0grevJ4nql4RvEUTl/sJgQABEbxiEkIgHwJhYtRbCqc7kif1F8ZS+osAPN0VTfR3ElEfNpb6TwXwlwBe6z4u/f3RAN4cCGkYAfDnbln6++cAvNtdRv8D16NnvjEtvZMH8kb3P3oeXu/5yfNLXuBLAZBw+xcAmwH8yC2/xF2qp7+TgPt39363GiKaypDA3QTgfwD4R/fd35sipOGhAMhzSuLSCw/YAeCfMizJJw1psBW8FKpB7/g/XWZN48Lz3ZAIevb/k8AEG67XmEIk/hDAr1whvd0IjwibTATfkcIsKKTE/BFT+pmhJlEhIXT9WwGQ3d4b8gye/ZB9UegEhR1Qefp382c+F600vBjASW77kt2tAPA3AP4EwE9cW/2Ia1veRMOr76ARkrPcvR9dRz8KZbkKwH4AGkCwf5p9k+5H4Sf0bj9224/s3mu/uHen+9Fk5+3ue9Ok8gNuv/yjHqE1CcxAigoBIZCUgAjepMSkvBCwI5BU8IbVSsKV4jxJMF7pegnDynkxvORtfA+ASwKFDruCk/4zLWGbvzjBG3Y/Eml0jwdc8Un3NH8kgF4D4CbXe0zijDyaYb8kMbxR70f1et7VNEvyeQhe0/P7fABftDObnqVovH6pO2GgCZD5u9n1Mv/UbetgfDSn4PU81zTBMX973GeguGTP/s2/k8j/bOAa87m8P30VwMsAPMadENLExvxd504gaCJBnnXv5wleWq2gsJ3g85mCOErwhsVlkz2TYKfJnM27e5MJ8qCH/aJiyRlMRKoQAkIgioAIXrENIZAPgaSClzyUtLRNIvLvXQ8tebDI20Qf2U8DWArgLwDsBfAU1wNMH3VP8NIH9t/cDVXk+aWNPORRIoFKQoM8jp7H7pGGNyzoeaZNa97zU5zp6wD8pyu2Puh6fEmQkCeONm/dBeCvXE/l01xv8X8DeCWARQD+2X0OEifkST4DwPsAkABKInipbvK0/Ye7CYyW22nD3eUGg7II3jyWsJcB+BSA33QnGsSCYrJpMnSRu3FxK4ALQjYEhj2PTUhD0MNLYpTslDZJUvwxCWtq4zcBoHt7Ew/TfqjcIQDknT7WQ/CSbZHdkkeYRCt5ZF8IYAOA/wXgNHdCR6sQ57pe27CQBrIzWkWgvkL96rGuAKZNmp7Y7CV46T3o3tTfyDNLdkqrCjRps3n3VwMgL/Tn3YkhvTv1FxLqNFERwZvPmCu1CoGeBETwioEIgXwIJBW8tLnpS+6jBEXbHwMgDx59RCl04D7Xc+p9fD3B6y2hh73RtOv5o1hRylpgK3jp40//o2XgoDCmf6fnCvt9312eJjH0rwC+6370vawEaWN4acwiwUxxsLRcvdoNbfAY5CV4KTxkPYDbAy8bFcObh+Al8Ue8g5MEYkEZCmhSQpMMYhLn4aUl/jSC93+7dkihB2E/CoEh26fwBcog4v37fER5k5PpCSev7icBUBhO2I/ELHGIiuEl0fx4AOOunVD4hyk2owQviXKznc1yNEmjPtjr3WkiQBMQ6osXupM9ev6Hu6KbbFYEbz5jrtQqBETwig0IgT4QSCp4zY9gULRRPGFYCi+vnCf2wpaRvVf3lnO9uGFbwWumPAsK3t8JiQM1UdM70Y/CKMjbRc/7S/e/hYmtuGb6DTc++FUhBfMWvCYv8/ZRgpc8oxRXS2EpXCENwfb2nsNrl7tdxiSq8hK8JPi9NG9h7eWJcfK626TMi5oYxKV+C9q8uWHwWe4Kwu+GPGCch5cuMTOVmP2YPNBx705C3wu1MJ/JtBMRvHE9Xf4uBHIgIB7eHKBKlUIgZFMMQfltAJR/lZZrg5vWegle+tsXXA8RhQ5QTCH13SgPb6+8vJ7A4BC8noe3V1iCF4ZAm39IsNHGI/ql8fB6S8XEguKGaTMQhVvQJrosgpc8f7R0Td7RoDj1PI20GTAsZVuvLA29Nq1RLuQ/dZe573Q96HEdJ4uHlyYL5DE1N01l9fD2Em62GUSiBG8cd49V0MNL7UShAxQGQSFBHwVw1A1xMHMx99q0FiV4TQ9v1LsPueEeb3FDKrxNeuLhjbNu+bsQyJmACN6cAUv1A0uAPnjk6aGNWyR8SKRSnCOJs6C3NXgoQlAMUgoxmxheWraljUPfcz2L9P8k4iiGlz7WFB85mjCkoZeHl5aN6bnIm0leVwqbeJ67jEtxtiRQKc6XK4bXEylXuzvgzVjgLIKXRAq1C9VP8dHUXj9wn53+mZao6b8Ty3sCFt1L8HpeSmo/My0ZZeOgOklcexsAg7GtYR2H4rY9O6CY0qgYXlpyJ7v7smsHtGmRvI0kAM1lfU/wks1QDPCv3eX8XlkaqF09VpTdgzIr0I+yUZA3mzIb7I6Y8IW9U5TgNYUreU2pfhLtFJtL/CYAfN24D/ElG6csHmRv1KfOc7OU0OSCQhFIRGfx8HrZNshOer27xPAO7LAvL15mAiJ4y9w68mxVJuCJz+BuenqnpIL3hCuYKL1Y2M8TeyQSyPPppS7zypLgIRH0TQCcHt4fRjwXiXsShxRv2iuzAD2f5x0O20wXfFc6LIM2bZlMaXPco9w4Y4o1ps1BNmm1gnU/CcANITv7qZyZdSJ4XS/BS+9Ou/tJrAUzDVA95sETYe0SvBcJc4rhplPyemVp8IQxvVPYzxN9z3Djq4kf/UhYUoq0OH5RrEiM04YxmhRk9fDS81BcO21yDLIzcxebcevUTmQjJHRpcuf96L/TBsdHuHVSrHwaDy/F59q8O03EyK5ps1sv/lUe3+TZhUDlCIjgrVyTyQNXhAB5P0lkkoig3LMk/mhjEcU10i9JSAN9rElYUaov+sBTJgeKJ6R6g3l4ycNF5WhJlzyMt7jeRBJXtPGMU/BSNgd6LtqcQ/ejjBHkVaQd7uQR9Q6zMFnQUbAkqCiW18zDayN4qR7ynpH3nH7ksaS8qrRsTUKN/hbcsGVztLBnUpROikIkSDQRO8pxS6moyJs3E3E4Ry/Ba9YbPFqYvKDkifRy8NoIXqrPJg+veXw05aOld6D0diSWzZAGSndHApW8xfQjDyZ5muMEL5V9qmuLnqijyQJ53imOmH4cgpfe4xw3f7OXc5jsntqDRCz9aDMhZeqgvkYrGmT7NAkiDzplq6CwF5ogkNilyRJ5gsluKEeuGWMclqkk6j3i3p2uo8wQNAGj5yJPNGWLIA+45OGtyAAuj1k/AiJ469em8kZCoKoESPRR/CUJFBLTg/Yb9PcftPaW9xUCQqBAAiJ4C4QttxICQiCSAHkuaSmaPGJ0qAXFkw7Sb9Dff5DaWt5VCAiBPhAQwdsH6HJLISAEFhCgJWcKVaAla8rhO2i/QX//QWtveV8hIAQKJiCCt2DgcjshIASEgBAQAkJACAiBYgmI4C2Wt9xNCAgBISAEhIAQEAJCoGACIngLBi63EwJCQAgIASEgBISAECiWgAjeYnnL3YSAEBACQkAICAEhIAQKJiCCt2DgcjshIASEgBAQAkJACAiBYgmI4C2Wt9xNCAgBISAEhIAQEAJCoGACIngLBi63EwJCQAgIASEgBISAECiWgAjeYnnL3YSAEBACQkAICAEhIAQKJiCCt2DgcjshIASEgBAQAkJACAiBYgmI4C2Wt9xNCAgBISAEhIAQEAJCoGACIngLBi63EwJCQAgIASEgBISAECiWgAjeYnnL3YSAEBACQkAICAEhIAQKJjAIgldHMX3e856HW2+9tWDk9b2d8ORrW2EpLPkI8NUkdiks+Qjw1SR2KSxDCCzQt4MieEPfc+vWre/cvHnzFXymMtg1CU++9heWwpKPAF9NYpfCko8AX01il8IyQIAcnSJ4TSjSSfg6CdUkPPl4CkthyUeAryaxS2HJR4CvJrFLYSmCt00gVOmLQOPrIF5NMujwMRWWwpKPAF9NYpfCko8AX01il8JSBK8IXr5eYFGTDDoWkCyLCEtLUBbFhKUFJMsiwtISlEUxYWkBybKIsLQEZVGsJiwlpCHY1jVpWAsTLqaI8OTjLCyFJR8BvprELoUlHwG+msQuhaV4eMXDy9cLLGqSQccCkmURYWkJyqKYsLSAZFlEWFqCsigmLC0gWRYRlpagLIrVhKV4eMXDa2HtGYrUpKNkIMB3qbAUlnwE+GoSuxSWfAT4ahK7FJbi4RUPL18vsKhJBh0LSJZFhKUlKItiwtICkmURYWkJyqKYsLSAZFlEWFqCsihWE5bi4RUPr4W1ZyhSk46SgQDfpcJSWPIR4KtJ7FJY8hHgq0nsUliKh1c8vHy9wKImGXQsIFkWEZaWoCyKCUsLSJZFhKUlKItiwtICkmURYWkJyqJYTViKh1c8vBbWnqFITTpKBgJ8lwpLYclHgK8msUthyUeAryaxS2EpHl7x8PL1AouaZNCxgGRZRFhagrIoJiwtIFkWEZaWoCyKCUsLSJZFhKUlKItiNWEpHl7x8FpYe4YiNekoGQjwXSoshSUfAb6axC6FJR8BvprELoWleHjFw8vXCyxqkkHHApJlEWFpCcqimLC0gGRZRFhagrIoJiwtIFkWEZaWoCyK1YSleHjFw2th7RmK1KSjZCDAd6mwFJZ8BPhqErsUlnwE+GoSuxSW4uEVDy9fL7CoSQYdC0iWRYSlJSiLYsLSApJlEWFpCcqimLC0gGRZRFhagrIoVhOW4uEVD6+FtWcoUpOOkoEA36XCUljyEeCrSexSWPIR4KtJ7FJYiodXPLx8vcCiJhl0LCBZFhGWlqAsiglLC0iWRYSlJSiLYsLSApJlEWFpCcqiWE1YiodXPLwW1p6hSE06SgYCfJcKS2HJR4CvJrFLYclHgK8msUthKR5e8fDy9QKLmmTQsYBkWURYWoKyKCYsLSBZFhGWlqAsiglLC0iWRYSlJSiLYjVhKR5e8fBaWHuGIjXpKBkI8F0qLIUlHwG+msQuhSUfAb6axC6FpXh4xcPL1wssapJBxwKSZRFhaQnKopiwtIBkWURYWoKyKCYsLSBZFhGWlqAsitWEpXh4xcNrYe0ZitSko2QgwHepsBSWfAT4akptl1NzSzGxdI7vSapfU2qW1X919jcQlnxIa8JSBK8IXr5OEVZTTTpKvpAsaxeWlqAsiglLC0iWRdKwHN553wRUa3lz/egWy9sMRLE0LAcCTIqXFJYpoEVcUhOWInhF8PJ1ChG8wjJfAny112QA5wOSoaakLBfvOra8pbEfSm8XwdsNPinLDM1W+0uFJV8T14SlCF4RvHydQgSvsMyXAF/tNRnA+YBkqCkRy6m5pcPHhw9ojTFAzcxPjoxnuHXtLk3EsnZvz/tCwpKPZ01YiuAVwcvXKUTwCst8CfDVXpMBnA9IhpqsWU7NLR16cHg/gOXt24ngle9PBsOLudTaLvN7hNrUXBOWInhlwMm3T9ako+QLybJ2YWkJyqKYsLSAZFnEluXwzqM3aGBDp1oRvPL9sTSyFMVs7TJF1QN3SU1YiuCVASffvluTjpIvJMvahaUlKItiwtICkmURG5bDu45u0RqbFdQRDU0b1a4VD+9CwDYsLZtl4IsJSz4TqAlLEbwiePk6RVhNNeko+UKyrF1YWoKyKCYsLSBZFrFhObzz2D0aeqnSWEXVaoX9InhF8FqaWKpiNnaZquIBvKgmLEXwiuDNt/fWpKPkC8mydmFpCcqimLC0gGRZJI7l8E1Hx0ngKuBwc3J0zPt3EbwieC1NLFWxOLtMVemAXlQTliJ4RfDm24Nr0lHyhWRZu7C0BGVRTFhaQLIsEsdyeOexbRr6UgW1vTk5skkEbzTYOJaWTSLFAAhLPjOoCUsRvCJ4+TpFWE016Sj5QrKsXVhagrIoJiwtIFkWiWM5tPPoAcrMQOEMzQtGp3HTA2NDqnmnUjjUXD+6zPI2A1EsjuVAQGB6SWHJBLI+kwcRvCJ4+TqFCF5hmS8BvtrlY1gQS0/cQh1pTo4s9e46tPMofXwwPzmq+J6k+jWJXfK1obAUlgECInhF8PJ1ChG8wjJfAny1y8ewGJZDu45tgNY3QOHm+fWjEyJ4e3MXuyzGLvnuMhg11cQuRfCK4M23w9ako+QLybJ2YWkJyqKYsLSAZFmkF8uhXUenoHE+lNo4v35khwheEbyWZpW5mPTxzAj9CmrCUgSvCF6+TiEeXmGZLwG+2msygPMByVBTL5ZeOrJ5PbwMF5x0SASvCN4MppboUunjiXD1LFwTliJ4RfDydQoRvMIyXwJ8tddkAOcDkqGmKJbDO++b0GjtgcLB+fWj7nHC7RtJDG84cLHLDIYYuFRYCssAARG8Inj5OoUIXmGZLwG+2uVjmD/LYDoy844ieEXw8lmgsBSWVgRE8IrgtTKU1IVEWKRGt+BCYSks+Qjw1RTp4d119E6tMeanIzNuKYJXRBqfBQpLYWlFQASvCF4rQ0ldSERaanQiePnQCcuCWS7edWz5vNYHVCAdmfcYQzuPTQN65ZBSK46vH5nN8fEqVbWMl3zNJSyFZYCACF4RvHydIqwmGXT4+ApLYclHgK+moF2S2G1p7NfQSxVwY3NydEPwbp7gDfP+8j1Z9WqSPs7XZsJSWFZF8I4A+BsArwbwYQBXATjWo/mo3Efcv7+TDgahnOY9yocqfSovnYSvkwhPYclLgK826ef5sKSNaoC+gcSuk3t3cXMDJpbOieC14y12acfJppSwtKFkV6YmLEvp4R0CsAnATwHcBODlAOiEnvcBcE7nCfxOB/BHAP4l4u9hLSqC187OM5eqSUfJzIGjAmHJQbFdh7DkZ+mFMVDNUZ5d767i4Q3nL3bJb5d8NQ5uTTWxy1IK3jMBbAHwJgC/APBoAFcCeCuA/w4xuWcDuAfA9xKYowjeBLCyFK1JR8mCgO1aYcmGUgQvH8oulsM7j+4A1FxzcoScFpE/EbwieBlNMLQqGS/5CNeEZSkF7zkAXgbgMgD3AzgFwNUArgfwrUATLgHwHgDnA/g4gO0Afm7RzCJ4LSBxFKlJR+FAkbkOYZkZoV+BsOwvSxG8Inj5LFBYCksrAqUUvBTC8DgAFItLv5MBXAvgYwC+EvJaDQCPBPBKAHRW+58B+H7M64vgtbKP7IVEWGRn6NUgLIUlHwG+mtLYpQheEWl8FigshaUVgVoIXu9NlRvvO+aGQITF+zplx8bG9MaNG98VgWglgBkrfFLIhoDwtKFkV0ZY2nGyKSUsbSjZlUnM8oYzX/rCH5386Kc972df/vRzfvX1O+xuMxClErMcCCrpXlJYpuMWdlXlWc7MzLz91ltvJZ3Y9VvwH/iYWdX0xwDOdbM0HAdwKoBtAD4YEtIQrJDif18DgMQshUNE/cTDa9UU2Qul8f5kv2s9axCWfO0qLPvLcnjX0S1aY7NS2NpcP0p7NuQnmylZbUD6OB/OmrAspYd3mbtp7Y3uprXgJrZerUjXrgHwgZiMDSJ4+fpCz5pq0lEKotX7NsKSrxmEZX9ZiuAN5y922V+75Lt7vWqqiV2WUvBSWrLLAfwYwGfc2Fx6UMqzGwxTGAZAG9coR+9D3Ly9t0gMb3k6W006SimACku+ZhCW/WUpglcEL58FCkthaUWglIKXnvyhrpf3xe6hE//ohiicBoD+eSeAKQCPBXAdgIcBuN0NZThk8eri4bWAxFFEhAUHxXYdwlJY8hHgqymNXYrgFZHGZ4HCUlhaESit4LV6+gyFRPBmgJfk0jQfwyT1D1JZYcnX2sKyvyxF8IpI47NAYSksrQiI4A1ikg+hleFYFxKe1qhiCwrLWETWBYSlNarYgmlYiuAVkRZrWBkLpLHLjLes7eU1YSmCVwRvvn20Jh0lX0iWtQtLS1AWxYSlBSTLImlYiuAVwWtpXqmLpbHL1Der+YU1YSmCVwRvvj21Jh0lX0iWtQtLS1AWxYSlBSTLImlYDu+8b0KjtQcKN8+vH6UDg+QncfqsNpDGLlkfoEaV1YSlCF4RvPn2ypp0lHwhWdYuLC1BWRQTlhaQLIukYTl809FxrbAfUDPzkyPjlreqfbE0LGsPJeULCsuU4EIuqwlLEbwiePk6RVhNNeko+UKyrF1YWoKyKCYsLSBZFknDUgRvONw0LC2baeCKCUu+Jq8JSxG8Inj5OoUIXmGZLwG+2msygPMByVBTGpYieEXwZjA5q0vT2KVVxQNYqCYsRfCK4M2399ako+QLybJ2YWkJyqKYsLSAZFkkDUsRvCJ4Lc0rdbE0dpn6ZjW/sCYsRfCK4M23p9ako7BBGtp17ML51tAMLjjJ5oCUrvsKS7ZmkEM8+FCmYimCVwQvowmGViXjJR/hmrAUwSuCl69ThNVUk47CAsnfmQ5AKRwC1FQDuPH4+pFZmxsISxtKdmWEpR0nm1JpWIrgFcFrY1tZyqSxyyz3q/O1NWEpglcEb77dtCYdJTukmx4YG1bzBzT00mBlCo21zclT6Kjsnj9hGUfI/u/C0p5VXMk0LBfvOrZ8XusDAGbnJ0dXxN1jUP6ehuWgsEn6nsIyKbHo8jVhKYJXBC9fpxAPbzTLoV3H9kPrcS/vKHm4oLBBAxcqqLmGwqo4T29NBp18Dc6ydmFpCcqiWFqWQzuP0gcI85OjyuI2A1EkLcuBgJPwJYVlQmA9iteEpQheEbx8nUIEbzhL/1Qp4HBzSXM5JpbOeSWHdx7dQaLX8XQtaa4y/ya2mZ9t1mQAzw9QgprTshTBuxByWpYJmmtgigpLvqauCUsRvCIq+DqFCN6FBDqxioDSWNW8YHS6q9TU3NKh48PT0DgbClPz60fXRrVITQadfA3OsnZhaQnKolhaliJ4RfBamFfqImntMvUNa3xhTViK4BXBm28vrUlHSQ1peNfRO7XGmFLY2lw/uiW0onZ876yGPq1XuUFnmboRQi4Ulnw007IUwSuCl88KhaWwjCUgglcEb6yRZCqQ9mOY6aYlubgrlGFydKzXY3meYIrnbU6OnC7e8nwbcZDtkptsWpYieEWkcduiWV9au8zzmapad01YiuAVwWvRBckDidbZWunlUHDOvZ9ffGJtr3hTr9aadBQLSIEiRlaG0FCGkBqHdx49pIEzodTG+fUjO8Q2k2O3vWJg7dIWUIJyaVmK4BXBm8DMEhdNa5eJbzQAF9SEpQheERW9e6sZg2qWpDyyDai1klkgnN/QrqN7oDGhgBubk6MbbMbEoV3HNkDrG6DU9Pz6kVVimzbU0pWpyQCe7uWZr0rLUgSvCF5mU+yqLq1d5vlMVa27JixF8Iqo6NEFp+aWDh8fPkAxqFA4qIAp6MasVq0ttMmKlt+h9doFG7GMKmvSURKNU94BEwrqSHPJiTEbT7hzA+L94KJDFMs7r4eXBU9jG0SWicAnKCwsE8CKKZqW5dCuo7M0jgwptSJu4sz3tOWuKS3Lcr9Vf55OWPJxrwlLEbwieKM7hReDSmJ3fv3ocrOkkU4LvQ5OqElHSTRyeBvVAFw2Pzm6LcnFHlcFtb05ObLJvHYQWSZhl6SssExCq3fZtCyHdh6bBvRK25Afvicub01pWZb3jfr3ZMKSj31NWIrgFcEb3imMk5DC02kBGN55bJuGvpTCG5qLmyvCPJk16SjWI0fHu4vDzZiNamGVetzDNq8NGktr6CkKCssU0CIuSctSBO9CoGlZ8rVmfWoSlnxtWROWgyl41fgrtJ7+eOjpPjVp2MyW7p0MFuZpNCv3P1oRabcGjacxCYhOQxbTOt5Sb3Dz2qCxzGzEPSoQlnx007IUwSuCl88KhaWwjCUwmIJ36Lrv6vlLniKCN8I+hnYepaX0a21iULvSaS05sSzo5U37MYw13ZIW8MIZssQlRm1eGzSWeTaxsOSjm5alCF4RaXxWKCyFZSyBARW8O4/qqLjTtIN3LOqqFDDTaaGxtjl5ylTco/fy8g4Uz5seGBtSzTudicLkyNI4bpF/j9i8NlAsU8Ozu1BY2nGyKZWWpQheEWk29pW2TFq7THu/Ol9XE5aDLHjVXENhVXB3cE0aNnXf80IZoHDz/PrRCZuKenl5B4lnxzNun4osiu/QrqNT0DjfDGsYJJY2dkdZLRYdHzpbt4aWOjmiKT/0khPbbbJiCEsrwlaF0rIUwSuC18rAUhZKa5cpb1fry2rCcjAFb+O1H9Jq5ctBG4OCorcmDZuq8yUJZQjewBNowbyzg8TT+4BHHRyRpFE6YQ2diccgsYxjRZv7Whr7NXSXJ536tFbYNL9+5MZedQjLOML2f0/LsjNm2K0k2T9RdUumZVndN87vyYUlH9uasBxMwQtAD+88eqMGLgyK3po0bHJLTxHK0HUTdzm/7WVrnu552QaG59Tc0qEHh+8Jvn/yhnCv6IRH+Nrt3DkAACAASURBVEcNDwzLOGht1vsB0Ml/BwEcUsCs1mqc0lw5lys1PQRcFpXfVVjGQbb/e1qW/tHbERte7Z+gPiXTsqwPAb43EZbCMkBgcAUvfRL9nKeUVmv96DKCM6idJE0owwIvb0hezUHh6aUjA9TM/OSIc/xy1p931LCXp3RQWMZx8zJhOPmhFzfHzRAGagdA76DDOyRdXhxJnr+ntUsRvAv5p2XJ05L1qkVY8rVnTVgOtuAlc/BFhbtBqyYNm8jSU58MFrhLWEquQeFpHMSR+LCJqMYK8hwUlr2MtzOxACIzYZAH+PjwdPs0QOxoTo5uDNYpLBMNET0Lp2VZd8HrhN0AF2qtx6HUtrgwm0F2uPBZY6emtHaZx7NUvc6asBTB68Wtepu0atKwifqXL6xCTvdKUlGYl3NQeHKkIwuyNsTd7Pzk6IpBYRlpc0bYTewpdu2ys46nNyTbyMCzTNKxY8qmZVlXwUvfFKVwqXMku/lTanq+NbQxeGS4WSQtS8bmrE1VwpKvKWvC0krwNgCcBoD+3/bXAnAEAP1/GX+dFzdjL/Xwsq13/P2rN2/efEUZHzqvZ2ITawMad9o5HS3d6Wq92nVo51GyVScueuvB7W8cNNs02SQNuzE2Yc41AzmiazKA5zUkJKo3Lcs6Cl4vYw0BVMBhQE1phVmlQadS0neU/rJlfnJkaxjktCwTNdiAFBaWfA1dE5ZWgvdhAD4B4AUJ8H0ewMsB/DLBNUUW7Xpxczn6Hbdf87BBEhXcYs0LEfGWm2vSUXraJmc6suCN/NRNaKy94varnjFIttkldhMchtJ93bFpZyObwtT8+tG13t8GwS6TDKjtcQDnt/WYXj4EtTVqw1+w3rQsayl4dx29kzy7KrgRz8mtPbyNNkq3GauN8+tHdnCxTNLWlSp70wNjvTzivd4lrV1Wik9BD1sTltaC9zoA/2IpYEkgvxjAJZblC2qyrtsEBO99ExqtPbTJ5Yrbrvn4IIkK/6OD7LljiXAwf2xNOkqc4D1AGQOiDjPJYuCmmL7i9mt+NEi26XPLkkHEDG3QWNW8YHSa6h0Eu7S2OyPDinfNAsHWo7K0LOsmeI2x9HBzcrQ7nMHl56cbjBC9aVlat3XFCnqrj8Zjz0Kp7WGTBZk85Ne4NbFLK8E7CuCFAD4L4KgF0qTlLapkL7LgxT3P5Hl3f/FjN1+69s/Y71jSCod2HmUVa0FvZ006SnTrcZ2uFnEH3wM/gJMxD0nSUIYgyrBJXe3tMsF4M7Tr6B5oTFCGEaX0NHRjtqkbs7aetbQs/Rj1BIfcJHitYouakzJjYhX2EP6+EXIQKLXC9KSnZVnsyxZzNzM8JHhHpdS25vqRy3o9ibDka6easLQSvEsArABwEoAHAJBAetBAOeL+e5MPb+41LRS8u45u0RqbH3v/T759aMNvnZ37E5ThBjmINWOQGoiNVp0Nfzwe8jCzGN55bI7i/ybv+uw/ffKNL3tNGUynqGdgySASkiO6JgN45mYwTkk80lxyYszmlDouT1pnrOBL5ZcZSMoK/EmDpXj3U2JCzTX10ApvciF22WkAb6JrrjaYkwXKtT2/+MTaKJsVlt3G3B5LdVvbKD3XgJ49sXj+oE2frwlLK8FLeM4C8HYA213B62ykcX9nAngpgPcDOJZyvCj6soUvHnFwQtEPVuT9wk7z4rj/IG208pbc8ghn8NrC+zg+fe47X/jGxb+fJJaeozn7V4cT97joTjpNLStfP9QGcNLG1WQAz9w2YaIiaaVpWdZF8HZNGvTQclvPeOekObW9OTmyibinZZm0zcpevtdEzD1lcdrdBDg7v6S5Kky0CUu3ldvx49dqYENIu0fyM8vWhKW14F0D4NcAvhzRUc4B8FQAH6RTzMremdxnVMHn5DwatgIMFsTbcj2zv9FKY9UVd1zzh3WNO+Xe8BfF35uYPKR570/vefmjHsnVTmWvxwtF4DjMw/cUu4fM1GQAz9SEnl1RNoHmkuZyG09P2A3TsqyF4DUnZQlPjAumHRTB27EufzIQxbQr13ZnwlBDkZapj7vfqBvae0wUZc7aQd5daEVHsm9op20Mz1VeQ5ZWgvdkAG92xezPI+j/BoC3AdjspiPL1EgFXBz64nl5PAt4n+S34D4K13gC88CEK267Zqiugpcrf7FN43lhDZGHLdhUUrEyvvc8JibS9rXMQ2YGOeOFx8vfEBSRMcCW6yALXjP+Oc0Ji+ZqGE040rK0batKlLNcbfUcDvROYePioLN0PeH7aYWMTqUcgtpgxoubnvI40VsTllaCl7IuvAcA5ab9SQ/BeyWAt5Q4M4P56KEvjpA8spUYIFI8pLFh5OD8+tHlKaqIvMQ8gOIdt1/95doKXjcFUREi1Ij585c/OdusbHUZk082+/Q9xgo3v+O2a75TV7u0aUuDRWa+aT+GVffwGnmejzQThDKY7TOIWW3i7LMz1sXvi/CPGQecPSM19ErG4Qr/O608HB8+4KTIowxMS5qbwlZwukRvjxWKtH083cPndpWV4D0VAKUlo9y6n4oIWXi+m3eXUpHdm9vj8lUcLngBjH7yF3P3D510WhEihu91kteUx1G4/lMYE4crbr/6ujoKi06MGf9hE2Gt2QmfUHPNyZHTk7d4ta7g8j52vbXhOXrV4U9c909vvvh11aLC9LQJMgrY3DHtx7DSgjdLqjwD6sBltYkzKNO7q4eXxcZDt+NTZzVAe4m6jnVPa5dxj1iFvxubKGMntGaqPBWxmlYTllaCl9r31a6X993uIRR3u41O8YTnAngTgA8DuLbKMbz0TmM7/uvgj05+9NNijy6tgtX3eMbhncfuoaWOeZtBJcW7esvHdc0s0A+P6+mfuPvuXw+PnhGVtD5FM5Xykk5mBv7JhNduT773ji9958+fsbKUAHJ+KH+ya5lRIO5x0n4MjSXpBd65uHv2++9ZU+WFOQdoIpuWZb95cN3fE2qOV3JyNGyT1YJbGZlcJOMFhXeYh/RYrjwYObEPNdePLgtCroldWgveh7hi9lURhv0VAK8AcIjL8HOuJ9LD+9x/2P/Zrz70d/8UTB+DnN8jVfV5LBcHH8T7qP7Br77xr1/+y1WUx7lWP2/CUORKQMc21fT8+pFVtQJqvIwvJgIeG4739byKJ7cenDv60ofV3lO+oF/edHRcK+ynDSxpl+E5P4Z+DOvk6IJNxBztnUsdZjrHlKnczOcyT6d8221Xv6iOK2I27dAl1BJylYwXbcJmXHPSzDb+HoeQ0IZBE7zE8qHu5rXXAqAwB+93i+vhvd3GqEtSJlLwXvSeD73/o2e+/BJF+RFrunQcTNGUR5t4ovphx+85/LNXPjb01KE87ltEnf5SrELschHn87zhyvde9b4nXHwR7azNyzPP+bxp6uLICxt3X29gr7unPIyDf9BMwowCvZhm+RhWUfByHyU+yEfbe3ZlbrBKKtSojmD+d/pvWewybgwp6987B0mFZ67o9dzG2NvlKa8RS2sPr8mJvCJPBrAIwJ0AfgSgVVYDiHiuSMFLneSdv/3GV1JMUJHeu8L45Zidoesd2ul6DpE4qxvHIrMzmExd23ysBi5USD6gFWZjGW7kh4owCrLg4xgxa5VbSs+AFlxpyILPkEVYVFTwsp5OOSibfHvZbkeo2YcyBOvzMtl4zoAsdpmln/XtWoaDpDqbKDE1v350rfcuNWGZSPAOu55d2pRWpVPVwuwvTvA6oqKOcbxFpl4LO9K1b4MB4439wZkpXZbto9Ggc+WTLv/MvNYHnBWIJSeWpc2danvPosvlHVvuvc9JNx154IQaWhK1SaPo9879foyHeAyy4DU2jx5pTo5QLtPsP8MJcekPPnz1e9/2BtoTMzA/4zuRKR/0oGe8YDn1s70Zc9bJz2t83wZN8D4LAG1YI6FLwvdvAPxHhXtkT8H7t0+6/IfQ+oY6xvF2NluojfPrR3bk2oZJd9zm+jBMlTPMotM+iTfo+Ad75OgFTfuMWa4rIrbce76nfuRbM9879Ynn1LGPh7VB50hW/mN8s3wMq+bhZREVIQ3k9enn/ezLn/7i685dn6UfVenauFy6Sd4l6MzJYpdJ7luWsl5mm6wrqv5YYexjqglLKw/vCIC/d7MwfBsAZTB4DYC/LslRwvR8JMApkwRlirjK4rl6Ct7NT/zr64dU887axfFaJvTm7MBe1gvzPHTO+ouuq0gPeZQnzYhXQ51ieYuILfeYUjz09ie85nL69zoxjOoP3Id4mPfJ8jGsnOB1c29zrwx4Xs4nHDv09Tte9f88s+hxrV/384+25gjRMr9vk6Mqi132i0fa+7JmtgkJe6wJSyvBSzG7dKgEnaJGJ63RqWpb3ZPV7knbQEzXDQGgM8h/CuAmNxcwLTO9LyY9Wm/Bu3nzFebOWfN0Eqbn7ks13JstbF7iZdd88sM7H/PCi+qyBB9cNrNhwFXGHHQ6qaVqkrGhqNhytzG646HTxw1ytW2e9XTF7k6Osm8gzfIxrJLgzfMoca9uJ3vIyUO1C1UKXXXYdWwDraQ6GUMSZmWI6i9Du47OQuNs2vg2SKcpcufVr2l4iJXgpXQxf0Upat3DJ17gph/7QAly7lKy6S1ulohfAHi0K87fCuC/e3xEbATvjrrF8XY2BjTWNidPmcrzI+vVTR/Dv/3ty58L6JV12BVfVIxpWNt0CQtjU2CaXc1FtH2SexTtOXdYmis5NYyH9vjncoiH0biZBK8rULIuwyaxtbRl896sWtdQpVDeOcWUd+KB1fYrbr/63oFI8WY6C5jy6gc39mbp42n7Ww7XWQleum8DAB3b9wcAvgngayXJzHAOgJfR5jIA9wM4BcDVAK4H8K0sgrfoD3AOjdtVZS6bLSweuu1Je9O3NFp7lEJoUmuLakpRpF/pyMzJgzmA+x574rq4uaLKG9i8yVhRkyJvADcOYejalVwKg2N4iLy9u/SIWT6GvsgreANoGrRcMZJR9+6VFirN85b5ms6RwLwx5f53TuHQFbdd8/FBELy5aJWAiN56x9+/ugYsrQTvEgBPAnAbgActOlHS8hZVRhZ5OYDHAXinW+Jk94CMjwGgwzBCf2NjY3rjxo3vivgznb40c2T41JO8GD86POGPfvalg1ketN/XfvKxL3r+D0bGfu+x9//k2xsPf+qzBT6Pw/Oqs/7qdXRk89PnvvOF8+7+wtcLvD/brTyGFGf3sh995gtsFdtX5LA0i297wsUX0elrdHLYi398y5fsqypPybtOfuRSyn29SM8/+NofXv/+05r3PlDA0zks6d4f+80LLqKMDbRh6Dm/+vodBdy7sFtc9VuXXHJ/Y8nSnMewBXZp+4IfePyrX/nLRUvPPO/uL37s6XPfPmx7XdHl7hg96wwKzTp5/oEjb/r+B96f1/13PnbiojtGHn9GH8bpvF5pQb0eS/oDHfH9mPvvnuO8+d89cdObqD+/9s4bvvHwB3/1ec66y1jXtie85qJfD596Bncfv+HMl76QTp11v9mkrbq+PWVk0euZZmZm3n7rrbcuOOAm+B8e5npNrwBwl8VLUowvxfy+BcAvLcpnKZJK8LqhGKEn+5jeCvOM6aI8T1lg9Lq2HyeD0fP4nrTOCU+VTafVr3RkXruGedK6vEIVXZbvR2x5Vz/vHMVZWdsM6/tFeHfNPp5m7KqKh7eoo8S9g4+IJffGuDTtk8c1eYeGeG1FQu0bF/8+hWDW95dj1qBOfmjMvuP2a24ZFA8vCd5PAEhiODSrIjGat+D9YwDnulkajrt5grcB+GDWkAavh9RB9BaZ7ik4snQLi2PTFMtbyUMTchxYbEfjqKXjsGM1bessQ7l+xZZ3h4dU2DYjGrGoFISDENJQlMPACQF70hvntcZmqJpsSA3YZ96hIf4pnyfmDv/sFY9h36RZhjHT1yf+ZD2fjbfeYR7kif+nN1/8ujK9e4pnsQppGAXwCgCnJbjBEQAfB3A0wTVpii5zN629EQBtWgtuYouqM3bTmnlh1UVvUR++MNhdH8MK5+XNJU4qocVHCosKc+2k01F8ifwtuC5gaTCshWetwBSEdRe8vqergKPEHZZnX3qNd0pl1VcWg10xz0wX/r2M+NMqbIa0GK4ii+TtLPC85RQy950/fwaFLlX5ZyV4y/yClJaMcmn+GMBnALzSDVf4SNa0ZMGXNpZh5hoKqyqTqqzAD1+s4KVTS3Ye26ahL62a96Kf6cg8rr2ERWfJNZ+Zfl6DQN4ZBKKeOzQ8ZNfRLeRZczZXVnwTYJGnHNZf8B4tLGOPx7ITjlKvExXzDmfw+rtn/1X7ziQaZwN5hxNda1nYm+w56fJe+jBKUVvlX+UFL8F/qOvlfbF76MQ/uhkbejVMIg+v34l2tgc+yilbFdFb5IfPRvCiium0+jxpsBG8qKCXt6gYUyu7dAt18nhiR3NydGNVR/c8D5oIMskkeHcdnYLG+aVNrWekzyrigJLQELAanahYVGgIfWdOekDdTZvX6uYl9/pfUauOXlhDDVa+aiF403yTUgleupFxGtTs/JLmqrKngiryw2crLDqblKrhvejHpipblma5qqXY6pd3l5hFiTRacm1pTDtnyaO4fNVpBrGoa1hPXbJ4sCyC15+Ql1TUFb3/wWRpHrtbhNi2aOpMRYq2y+f+w/7PfvWhv/undTn0KAi/qFXHGnnLRfAm9lZQfNDx4Wk6zaXsyyVFDzBJRJq3OxsKpc9/6k8a+iyAYoVFhbzn/fTu9hK8zqS24lkbijyiOY5lnEIqv+Bte6CL8hIG+3hVQ8DC2r2oTBfmiph36FElN0r36jxFnkxpeMsr7uUVwZtY8NIFjrAYntXtTXKXzU+OUmaI0v2K/vAlEby0BD+s5mfL7kkrZJOFpeXECt4KibV+endtRFpnQlaxnfJFfghdu7Wxy0hvdCduemtz/SidmlmeXxlYVmgSG9dwRZ9SSXZ55ZMu/8y81geciaxSKyqz9yYGZmcjPe/BHVG3fepHvjXzvVOfeE7ZnXwx2ETwphK8zuar+yac08NQ0mX5CsSddm3M0EMrcMFJh+IGzaL/XrRXotf72QqLsou1zhIZDs6vH11edJvaCN6uWPMKnALmMfS801C4eX796EQRbG3tMtTrV2LBW1SMpMkljGUdTlQsMtOF6eGl1IN18pL7/dyNfS/K4faGK9971fuecPFFjoOqQuNhYMwRwZtW8DozRs/oSrgsX5Zd+3EfQyMOaXp+/ciqIj7QSe5RtFeCQ/CaYq2oAdGWqX88c58T68fZJb1PFWPX+hF+Y8Oyih7eoo+77jURq1IIWOjExt3wXeR45Nul4SUv8v62Y2KackV/l2qSH1oEbxbBW9pl+YJ3FmcSaeaSXclmjkVvWIkb+JIIC3MFojQZRQy7VH3epGTF0ghdqsIGtn7FRVuxjDDussbwGicYHmkuOTFW1ObkXrm2qxACFtrMfcogY7Is/Yps3OBv/L1v3nIjP3RFvbwieDMJXjNmskS5O33PFIqJ78kkeE1PGjA7Pzm6IkHfz7VoUbtgbV8iqbDwvfwlsU3/AJSK2GV7FefYBmh9g5Obd/0oHXRT2l8/PJK9vJI2oMoqeP3TCwuemPXq41XdTNmv1JhBllX3knv9yc/GU+D+IY+l0V+rmKs8k+Addo/yvRdA02ZwK1GZ1GnJwt7By91ZlowD/U5FZjKyFWnDO48ecjYBKrVxfv3Ijr7bSklioNOw9K8xM4rQZKIfafSm5pYuOj50dgtqEzQmFFShHrMoO7K1S7q+dLYZ8lJdHsnJkaVF9p8kLIPPZXirCos5jmXTx74fx7Jyos1Y1Sl609gCluZG6ZKtJsbapFegT6u3ZniIn6WqZA4qC4aJBe8IgD8DcCGAZxo3+BqAGwF8AsCvLW7c7yKsgrc7d2d/E9b3a1kzq7AomyfN80aWKZ1N3McwtA36mEavs9LQebKyLIUlYVk22wyfdB/bD63H+xEqkoTlAsF709FxrbAfJfD6Bz1oCsWfWhjLsiLZbXyW7qbEfrRvGMuKeyj9lIlF8+xi2ZU5pL96J6GQTCR4nwXgfQAeAeD7AO5y//+pAB4O4CwAPwPwegD/kfBBii7OKnjp4c0k4f30UvZrWTOr4KXr/VOuCl5GjPoIl8Ub6T1f7McwohH6NSEj7x2g6XTCWaX0NHRjtjl5ylTRnT3sfklZltnL269406x26XjPyyZ4zVRkenhZ0ZljbOyyK2tDycNs+rnaGMWysyJbsZSD7fC/O7XGWNF7CoIszW9KhTYCWgveZwO40v3f/ogQBgpxeA6At7lH/X6lDB+2iGdgF7xtwdaO96N/Ltognft3EuYfaRa8rMkheI0P91xzyYllRW0UCT67793ts/AOPpfNxzCqHQIDVH/CG0o0ICRl2eXlXdxc0S/bDPfuusfz9slek7I036Fsgrdf8aZJJw9lcQ706tL9Xm202gDYpz6TZijsfB9xuDk5OpamjrTXhLHs0jvVCBGxErwnA7gcwC4Ad1gAeyKA9QCuBnC/Rfl+FMlF8DoeCy+vJNRckbvju9I99flEMLNBk34M/Ri1PsWc9ttb1qszJGUZrKstevUUxUpT/ugi7bMfnZybpWebZQpzoUwxQ6p5Zz9XI7LYZakEr5lFpE8fcFuWZXEO9OpjZT5cpqzfy5483dRuZQpbMvVOs6S59A2mVoJ3CQDaOX8SgAcA0KklDxqVUFwv/XuVNq7lJngd0esZJh1KUYQRtOO6Dmjopf3oDKzCwohRQx9Erz9IF7gD1lYM2n4Me9ZnxPSS6NXAtvnJka22z1CXcmlYmmFLRW/AieJehljzNCy99ymT4C1DdpskLP1MEn2INY4bB/rt3aXni2PZlfWiiO90HLRef+9TajeblYcuJ1WJsiyF4LQSvHQdxee+HcB2V/DShd6Pjtd9KYD3AziWpU0LvDZXwUvvUZinsh1zRmEmy4s8Xcm2reIGnbB6+hJz2s65eq0GNigUv2RkwzMNy6h6jdQ2oJRbaGFj84LRaZvnqEOZtCzLdGqTkVu0r5kv0rJ0nANlieE1BEU/N1YmYlmSZ14wHhie8n7uZ7FhWfaDj/yJob9yXPxGytjJQ1e+8lJvYrMWvGvc7AtfjvjYnQOANq99EIAphsv6bcxd8NJpV2b6DqUbW5oXnHIzN5DhnUdvIJEGhYPzi5vjZYotjO0oPWAUKXrdzVU3kIecHqkf8dc2dmEzgNvU4w+iNx0dhwJtKqNJKxSwo7mkeVnZbCjJO9mWTc3SPLWpnyn06DmODx+gDSz9FBVZ+niZBG/HU94fQeHZbVK7NDKhlCYuvwyecmu7LEt/7jVw0apno7nf2axW0lCb7u91Y21ZNicHsFoJXorhfbMrZn8e0S6/4W5W2wzgiO1Hp4/l8he89HLdRxqClpABPdVQavvx9SOzWd/fE7sUv9dQGOeoM+szBa9POoCb13dttKLjmxc3N7KKMWdSsmgPpXNq31fNzOuhDUXvzLZlnoVlr3vQBwpabaJz0p0wEj28tqwMbFnFlcvC0jy1SSu9ZX79KK18FfrrHHuMg/PrR5cXevPAzbKwpKqGdh51nCTzk6OqH+9Rprj9xCzLkGvbbDTD69zvsB9blqU9hc1ZvV10KaC3OF+nPq482rDsyh5Sso29rolaCd6HAXgPgCsA/KSH4KUsDm8B8Mt+DFoJ71mM4KWHasekbtJKj0Pj7LbhqjmtcFmWAxa8pdUyi116V5uO0qvt8sou4MZjUkaN5cRQK2zK0h4J7S9V8aws4zjPQ+8gG3UmZlptUI35Oe8ahcaRMk6oUoFksEszJIQmCUNKbSyMT8mWsrPaZd8Fr5vqqQzplVKxLJHoLYunPOm3p7Mhtb8efm88c7570HucFZy22L2xuaS5idXhk2DwtLVLn2M5s19YCd5TAVwH4PMAPhURsvB8AC8HcAkAOnmt7L/iBG9g9jusmlt0++AOKKW2NdePXDZ8033no6HHNXkaFXbEeYz6nf4sSePadpQ4MdbSmPY8kIBycrk2VGv6xOL5g8FBwBXJ+7UCedF3zK8foUNR/F9XCAOFgrSGJ6rg0eRg2bPt2h9OEr3nR5ZTaloBs5pixrVeqoCDzcnRDUlsogxlOViSZ3BBSIge3pqnLXVP1Mrxcc7Ksp+Ct0ye8qQirasfdS3N57AaZtFpyxJT7j1qIrss2SlsndhiHFQtbOr3/gpblmb2i/k+5LGOMVMrwUt1vNr18r7bPU3tbrfiRwI4F8CbAHwYwLUSwxs/MpiCNbS0UtPzraGNwQ+nY0wNtdlfgu9nDGH8azolbDtKXHVmSi2zbNsbqdd6A0IYW9qURYcfAGqp0ljeidXt76w57p2Df+diGXffdogDNmioQ15ZBT3mxfp2X69m5idH3JCQuJrL83c2lu1Y2k1ag8K52qs3lPliyYntrN6YsOXNJc3lrPdI2TxZWfZL8JpZN/oVG8nZx7viKGkjqm5cVlQsZWDcvWx+cnRbSnNiuyypXZoptsxvCtsD2VZkHn6ypHl61fq4v/pFYYjrR9favnYB5awF70NcMfuqiIeiQyZeAcD/QBbw8Flu0R8Pr/HEXQJO4aDSapo8kkpjG3kyHSFHG4o02svKCuOe0KUleEBtKGowywI66aDT817tgWCDUnA2l2lgwgsTAdQWKBzuHPyBG50TvoBNYUKtbOnbbBizsrS5YbCM40VaPA7VWo4WnIwO/fY8pHkNuoadpeMh6qzecKbUczzJDdzQWd5U25tLTmwpw4eQg2W/BK93KmWZ8ipntksn3GV+B6BXut8N/r0PgU43tPPYZiPO9MayrPikYdkVqtQnh5I/eVC4eX796ETaMY7zukQszaOH+7TJLuLdrQUvXf9Qd/PaawFQmIP3u8X18N7OCTjnuvoueJ33m5pbigdOWtrlye2xrOwIXaW3NRc3t5XlYxfXTok6SlxlIX83din7f3XidIRVWgAAIABJREFUnYxldtczPqZa+lDzpOZsVdgFXzdvlinwV/aSvFi2bQ3b3IlYtp3zJF4azWuh0f7oKRwcgtpQWKywZetmZekL3gKXQI0T1Q43S+Ip55g8eE1GG4gU1BbfeQK1kd1BYqRybNun2limfRBp7dL8pjiZayZHN1p2BZZiRqq00vBMytLvXwqHmuXZwJZI8HqNeTqAJwNYBOBOAD8C0GJp6eIqKYfg7fG+TpwpedLcH3l655c0d1RNrCXtKGlMoB1LqaacGN+SDbpp3ifqmiJYcj5vmevKlWXWTUROGqL5S9thJRQn7U501486u7XL9svK0hO87nvNOvsYFjdvzGusK2Mog9emWVl22UaO3t6hXccudFcj2/ZZwhXHLCzJy9pZbS0wXWMJwxnSTsS8469RntAGK8FLWRooA8PbemRgsClTpnG69IK3TLCyPEuWQSfRfd3ldnYvRqKHyLdwYSzzfY1S1J47y4DodTZaUliS+1NaHzJjpDtQNHlzO2nGaFmzNbwpz41wWRskK8v2JtLWBKAm3I2pbgrHfLyS3kE9ZQplyEXwupUu9PbqKU37RBafuDnppMLdlER7dVwbVTNDCpvKtuqQVqSZfSGvDEG9+puX2qtsh0il6uPmRsByZG2wFrwfB3AXgB9ENNYTADzGjeOVtGRZvyA1uj5VR6nR+3O+irDko1kIy+5jsq0fvu0x01PQ2FGFGGlOlu2d/npTHjGogQwXpQplyFPwOnUHvb2GNbY39bobVDWmlVazlJLwRGvRYW+i5Xh0obcYabIOA41NZXYwcNhl0aLXiysv20plWpZe5g4ytxJsDLUWvJ8A8IKYEZvSllFqMhG81p+2+hdM21HqTyb5GwrL5MyiriiKpZtPsx2D6270o3/UDTVGmS8WPJ9uzJZZRITxzIPlAq+kkYkljRW4S9TXOhlaSpyKMA+WXbzaOZwn2puge6QfjIBMhx9QyEkV9pGwsTRWa4JZgdLYYuQ1bn5tmvA2l5wYS+p9Z32WQGVZWJrZLxoKq/q4GmAleEcBXOoeHfxtOhAnBOyjADxRPLx5mlw1687SUar5xvk9tbDkYyssK8BygVdSbZmfHNnqPTnlL3c8ketPnQl7G8ejS9kKNChPtLME3+8E/nHU+2KXtBKB5hhUYyntG2nn2FZLzVSEJHS1UlvKtCmtUJbttIBT/soDum0x7lls/u6fVBbYdG1zbd5lstqltxGPJgx9FL1WgtdjSUcM06DxcAAHAPzYyLkrMbx5W1xF68/aUSr62rk8trDkwyosq8OyKxOLwhTl0+4cB+6/x6xSatoRa+3lUz/fdlvoymmKfC1ejZry6ONBW+Q87r6TJq+xtmyrPJlZZt3Iy2NyiQSvectHAHgOgBMAvgbgZzzPU1gtsmmtINSZO0pBz1mF2whLvlYSltVi2ZWJxXt0hYPOP7pHtgffyI+FRmOqueT4dJmWiKPoi12W3y7dkzp3eCd/zi9prspkW44YXLSHJnFOOMPkiJNnvkw/Frvsv+hNLXjbk2ZgGYC3AiAP7/UAvgjgwTI1VMSziOAtqJFYOkpBz1r22whLvhYSlhVk6aRra24AxTkHBKx7OMc4/Q26NdfE8KEyZ7YQwctnf/1gGbmZrS1ez4fG2JDCzXHxqm49+730gw2F8bhr8ie38A5s42W36CURSUfZ31jQ5txUgpdCGyi9Dh1AcZ6B5tMALgZwTz8aJOE9RfAmBJa2OFtHSfsANbpOWPI1prAUlnwE+GoSu6wOy6DoVcCshhMv7v8oAwY0pikLBp0Q6oXcOAW0Jk+un95tfsmJiUyeYj50C2pitcsF8dB0ZgkONaDW5iz2rQVvw92U9mIArwZwpkvkMIDdAD4K4HsVOoBCBG+OncOsmrWjFPTMZb2NsORrGWEpLPkI8NUkdlktlu7GSPJSnt1RubhZaUrzpifCjrUPvmEZ80EHnzEXu/RXbOiAHVdT5ntwlJXgpZPVPgTgJS6EewH8O4APA5gGcD+AJQCeBOA2CWng67B1qCmXjlIHMCneQVimgBZxibAUlnwE+GoSu6wgy/YyPYne6Xk9PGWG0nSlJaRXM1ITNhpqLmePJhvMvO1yeOexbRqasoE5YQ5K6R0tKD9bSFMPb2UIUbISvBSfS3l4yf1OB1DsCtmkdhaAdwDYJHl42WysFhXl3VFqAcnyJYSlJSiLYsLSApJlEWFpCcqimLC0gGRZRFhagrIoVgRL8zjnsEciIewJX5pIaLROi0pJGPFK1oKXNqTtASWdDv89BcDzAbxKBK+F9QxQkSI6yqDgFJZ8LS0shSUfAb6axC6FJR8BvpqKsstOiIiaU9CH0I6BHtPAhWFvM7+keXqCuGcrwUshDW8A8N4eG9JsyvDRz16TxPBmZ2hVQ1EdxephKl5IWPI1oLAUlnwE+GoSuxSWfAT4auq7XTrHtDe3+MKXUhJqNTeksClBWIiV4KX43BUATgLwgHvohJl6bMSN223y4c29JhG8uSNu36DvHaWg9yziNsKSj7KwFJZ8BPhqErsUlnwE+GqqiV1aCV6iRjG6bwew3RW8dKH3o4wNLwXwfgDH+BDnWpMI3lzxdiqvSUcpiFbv2whLvmYQlsKSjwBfTWKXwpKPAF9NNbFLa8G7BsCvAXw5AuE5AJ4K4IPGccN8tPlrEsHLzzS0xpp0lIJoieAtCrTYJR9pYSks+Qjw1SR2KSwDBKwELx008WZXzP48AuFvAHgbgM0AjvBhzq0mEby5oe2uWAYdPtDCUljyEeCrSexSWPIR4KtJ7FJYphG8lJbsPQCuAPCTHoL3SgBvkSwNfEZWh5pk0OFrRWEpLPkI8NUkdiks+Qjw1SR2KSzTCN5TAVwH4PMAPhURskApyV4O4BIAdDBF2X/i4S2ohWTQ4QMtLIUlHwG+msQuhSUfAb6axC6FZRrBS9fQccLk5X23ewjF3W5FjwRwLoA3uSevXSsxvHxGVoeaZNDha0VhKSz5CPDVJHYpLPkI8NUkdiks0wrehwAgMUsHS4T9vgLgFQAO8SHOtSbx8OaKt1O5DDp8oIWlsOQjwFeT2KWw5CPAV5PYpbBMK3jpuoe6m9deC4DCHLzfLa6H93Y+vLnXJII3d8TtG8igwwdaWApLPgJ8NYldCks+Anw1iV0KyyyC17uWTlV7MoBFAO4E8CMALT60hdQkgrcQzCJ4OTHLAM5HU1gKSz4CfDWJXQpLPgJ8NdXELq3SkvFRs6+JTm/7Gzd2+MMAroo51IJijD/iVv9OciwCmO9xOxG89m2RqWRNOkomBlwXC0sukjIR4yPZzXLV2r3na43D01NrZjnvMSh1SR/na2lhKSw5PLx8FMNrGgKwCcBPAdzkZn9YCuB9ERviyOP8RwD+JcGGORG8ebeiW78MOnyghaWw5CPAV5Nnl+PrbtmktbpWKXXj9O7VG/juMDg1SR/na2thKSyrIHjpqOItblzwLwA8GgDl+H0rgP8OacJnA7gHwPcSNK8I3gSwshSVQScLve5rhaWw5CPAV5MveCemlmq1iMZiKD20bHrqT6qyiZkPRsaapI9nBGhcLiyFZRUELx1T/DIAlwG4H8ApAK4GcD2AbwVeYImbLu18AB8HsB1A1Glw5qUiePn6Qs+aZNDhAy0shSUfAb6aTLscX7dvh9b6QvHypuMrfTwdt7CrhKWw5BS8DTdbAx00wblpjQ6weBwAisWlHx1tTCnRPgaA0p8Ff/QclA/4lQAmAPwZgO/HNLUIXr6+IIJXWBZEgO828jHMh+X4xOfGtJqnzczi5U2BWOwyBbSIS4SlsOQUvHTkMIUavI35OOGkgtd7J+XG+465z0WiNvQ3NjamN27c+K6IP68EMMNnKgNfk/DkMwFhKSz5CPDV1GWX//n9337h3LHRpy0dOfrtp591+2f5bjMQNUkf52tmYSksfQIzMzNvv/XWW0kndv0W/IcIZhyCl8QthSLQ7yCASQC/6Z7eRlkajrte5G0APhgS0hB8NIr/fQ0AErMUDhH1Ew8vX0foWZPMsvlAC0thyUeAr6agXXZ7eU+cPj01Mcd3t3rXJH2cr32FpbAMEMiUloxD8Ia1yDJ309obAdCmteAmtl6tSNeuAfCBmIwNInj5+oIIXmFZEAG+28jHMF+WRizv1undq2kTsvwsCIhdWkCyLCIsLUFZFKsJy0yCdxTACwHQktVRC2a2RSgt2eUAfgzgM25sLj0o5dkNhikMA6CNa8cA0PHHlI+XTn6TGF5b2jmXq0lHyZmSXfXC0o6TTSlhaUPJrkwYy/GJW8a1Uvuh1OzM7tUr7GqSUmKXfDYgLIUlp4eXj+bCmugYY/IKvNg9dOIf3RCF0wDQP+8EMAXgsQCuA0DeZjramEIZbFLhiIc3z9Yz6pZBhw+0sBSWfAT4aoqyy5Vr91Iow2lKS1iDLW3p47ak4ssJy3hGtiVqwjKTh9eWVRnLieAtqFVq0lEKotX7NsKSrxmEZf4sV67bNwWtz1darZ2eWk0OCvnFEBC75DMRYSksq+Lh5Wup8JpE8OZN2K1fBh0+0MJSWPIR4Kspyi47J69h+/TuNXR6pvxE8BZmAzJe8qGuCUvx8AZNoiYNy2fpGWsSnhkBGpcLS2HJR4CvpkjBO7F3uVY4IHG89qylj9uziispLOMI2f+9JiwTC17aIPYkALcBeNDFRRvHKJUYxc5yHkBh3xrJS4qHNzmzVFfUpKOkenfui4QlH1FhWQxLieNNxlnsMhmvXqWFpbAMEEgseMNSkVHe3qcAeC6AfwLQ5MOcW00ieHND212xDDp8oIWlsOQjwFdTL7uUON5knKWPJ+MlgpeP1wCwtBa85MWlQyLeC4AyKIT9Pu+W+WUxTZDpLiJ4M+Gzv1gGcHtWcSWFZRwh+78LS3tWcSV7sezE8aobp3ev3hBX16D/XeySzwKEpbDM4uElT+4qAB91D4Mw6/oVgL9y04VFHunLhz9zTZkF7/jE1FJg0dj01JrZzE9T4wpk0OFrXGEpLPkI8NXUU/D6cbw4NLN7DR0MJL8eBKSP85mHsBSWWQQvXUui93kA/hPAPXw4C68pu+Bdt28H0Jqd3n0eHXssvwgCMujwmYawFJZ8BPhqirPLThzv0LLpqT+xyZPO93AVqymOZcVep6+PKyz58NeEpXVIQxw5OnXt0QD+K65gSf6eSfD6Z8UrzMzsXjNekncq5WPUpKOUgq2w5GsGYVkcy04cLzZOT63ZwXfn+tUkdsnXpsJSWGb18NL1TwfwFvcoX68+Otb3LgB/DuAIH+bcasomeNft26G1vpCebmbPGvJ6y088vLnbgAzgfIhtWI5P7F2OBjZIDtne3ONYShyvvd3GsbSvSUoKSz4bqAnLxB7eEfco37DNBzRzvwTAMT7MudWUWvD63l330eQUoWwfw9xauIYVRw06q9b+20rzdbVuHZHY8mx2SWJXN9R+aL1UaVmK70Uz7mPosHTy8Uocb9ywFMcy7nr5e4eAsOSzhpqwTCx4KS3Z1QCuAfA0AF8FcC+AswBQZV/jQ5xrTekFr+HdpSdUSk4RyvIxzLWVa1Z52KDjec+6XlWpuZndq0+v2euzvk7vjVa3jOtGYw+J3XYfV1und6/ewvoANarM5mMocbx2DW7D0q4mKSUs+WygJiwTC95TAbwLwHddcUsbtr4JgD4MDQCvr7OH1/TukmdXK71HvBbZPGl8XbL+NQUHHd9z5qgyzDgENJYDOE1piZdMMxEbn9i7QSvc4FxLTDVWQqk51Tq+bHpqYq7+Vpb8DW0+huOuo0AmDzJeJrewdFfY2GW6mgfvqpqwTCx4qaUvALAOwEWA83G90U1TthPAawD8ugLmkMrDawzaTk5J8VrEt3RNOkr8ixZQwmRJafF0Y9EBaIyZqwy+YFNqdmb36hUFPFYlbxHqLZ+4ZVwrtd/16rb7+Lq90yR6ZQIR3cw2fXzcYyurDz37iw3LSna4Pjy0sOSDXhOWqQQveXJPAnCfi/MRAB4H4HsVEbttP1g7xdqCX1TDdnt32zF9svs4vkOF8aSY0xb0cqC9ZOwIDK0OTk+tnoqvcXBLmCxXrtt3A7TeAKiDM3tW08TT/61cu+8QoM9UWq+anjpvenCJJRNpK9fto5jd8fAJhMSfRtG0/RjK5CG+J9qyjK9JSghLPhuoCctUgtfXKG6mBhLAlJmhxYc395qsBa/jmWg0LmyLCyeezz8xyPCm3Tyze/VE7k9dwRt4HWXl2n3XQmEcmoRuyE+WjWNb12NpLLsfURrjwQ1q4+v2bdFab4ZSYpcRVBeGh/je3SNKnxgzwxdkAtHbNG0/hp3xUiYPWScP56y95cIv7TmPVlflZ9nHqVh7ZWwxreJQeNIhaH2ogcb0/j3ntkPC5BdKwLaPlxyfleA9BcBLADwSwC8AfMr1jr4VAP2Pfp8G8DoAPy35C3uPZyV4xyf2TThxut5PqZtVq7HJS57eyccrm4R6DeD7Dzzj372l4nY5dVAp0Al1ThJ6rTEB6LMlvi9eWOw/8MzrdaN1oJ09IDxO1xnU1SLnYBjJMBDONDiA+6s1IRvUjAnE9Mzu1XTapPwMAkk+hjJ5iO/jmzdvviKqVNsBo25wQplkBacnzDC79FZxghdKyFI2u6zIgGgleOld6EjIFwH4AIAHALwcwMcAfMH9b88C0ASwFcB8BV7eSvDSe9AynIKaRquxI+yUoM4AjhWSCmphy9Ogc+vB331OcKnYLGnG98nmoOjeY7KM894G482pVievLPRSCXMAuuOhPzem1fydtFIV9O62uTkTCJqcnQZgC5Siw2accBytW9saunnzIG9oSyJ4ZfUhnbBwPZPXeiuNbb+BkglYD5whk1o3DIz6udrghNQ11LiTU19S5iWePFRA5wUf0UrwLgHwJgCfAEAfhUcB+GcAT3E3sH3JPWXtnQDeDOCXFQBhLXjj3mV83d5tWuNS8U6Gk7r40g/+8+3/58xXRokJ7yo/vk9SQEWa3Ete9fGZn91z+jlxLNsizRVxStHSHcVGTzhptiR0xOHbJXg7GQT8cKVgI3gTiMjGUWqHajW2DuLRuYkErzF5kNWHcAdB0MPr9GV3Vcfp+0pt01pvamdjkTj9qD7ZPan1s68sCAMznFZyEmAEzCR9PE4z9fHvVoKXcu9eCeBtrph9NYCPAPgQgMsA3O8KXkpJRqK31gdPLPgQemEPsis+1I5fsH7P3Q+cWHyGUvqy6d3nURq70J94eXsPA2YKMtuPnDeJCNYsuaM7gjdsM2pYS1A5NFqUi/cQWhSOo8nju1w3sMFJXTbAObmTfgy7Jg9KzUJjWmnMyKbV7omYZ4cdXuqg0o0JmlRJmE28bOrseTCyr4SEgcm3x55lfMlSl7ASvOThfbebheF2AFe58bwU1vAV9/We54Y0kLe3Cj82Dy+97Mq1e6k+KH3i9EFe2lw4GfBm1erwzJ7VY3GGIV7eaEIr1+2juN3lScSqu+Fyk0JrGq3hKWB+qXPilWOrgx2C438MLby7cXbb+WAO5masxILXWX1oTVHcvsnWdiIX1x5V/vvCzZR+uE1XPL4ZZiPcwlucWO4/cPY1nfSN0QfIyLend69J2sdL2getBC89+xMBXA/g2QB+BeANbogDZWb4Q3fz2t8B+F8VydbgvLg7aFxq7tJM07C+J42Wj7XepvSJ7SJ8nfjnO9ubK+wOQTCFAzToqGrnpzRuHuT4aC8F2fDQ/JH5Zqsrg0DSgcULwRn0+D8/e8i6ffdwHB88yLH8acZM33vZzoKzCVqfL+E2Cz28YbH4hufXy8YisbwhA6EjeA/+7ryTsSYkfaN5SdDLCywa0wrnQ2G5ap3YOOjf8yx9POk3Ksfy1oKXnmEYAJ20dgLAUfehyPtLye0pLy9tZiPv0YM5PjBX1a7g9bIwdHKZpmlYZ7m5gW3e0mZ74NaXTU+t8UUb14NXpR7vyFsSaf/+Ly/08+3GPX/oMnyb56pBFL2dfLs48tTH/XDXdde8ng53Sf3r9gzZTURS36zEF7a9P7/zmbbH224FotfrdGL5B++o8TRjZpCl4TQYaPEWsZkyNNuK2Zc19IYhDLlZbx48OOgCjezrjW++6v3f/P6TL2k7TeJjnaNDwORocY4+XoLPgZXgHQGwFsDnAfzc4qEp5vdP3I0yZY3nbQvekA1nWRrWTRmzxRC+O2Z2r95owaxWRdoTAEVJ/Jc+/tF3ffqjH7h4ve0LEkM01ATgbLaiE0KWd7w/gyV6/Tg9J3sAxlet+OaLeqUssmfshpoM8AY20/uTJEwkirEfYz2Au72zjJkdT28nE0ZcvL+tnVexXIrNlG0vr/kTh4tD49wLdh+678ElZ5q583tOWo2TFmkSrBSmnQwOkt6xa5NvFfuV+8xWgpfK0nHClHqM8gPe2+OFTwdwOYDvALipxGCcF/fjIo3ZH8/g7e8IpdQxAyV6/cTeTrypunHV2d/4UVaR5m/aGCBPr3G4BIV0OLuHOWzT65ODHrPmpng7z4mL1motx4apQQ1r4LJLM+/5oMaYdzZahcfuBr+pNN6isWiL4xhwPARqqRcbbRtKVuLvdOpHM2wpNNVg9MT1lnFg+JCfa9+N8YfC1MzuNeT4G8gfVx/vMzxrwUvhDJSR4S8A7AbwVQBOYnv3R0L3jwG8AMC1AP7R3cTW5/eLvL0en5g63UvOP7NnjX/MMFfDujFBlA7qtEGKlzSPvFX6+PiqFQffmFXwUit2i97Gijqnf3InDXcGD5fgsk2Hp+fNiPDykseyziEkb33b/7zqK987mybnMPt/lgFrUMMaWO3SXXWLyzOdpZ3KfC3HZkpjZYhedcvMnjWUH7/2Pxo3lVq0sqVohbCdhjHraoFsDmybDWcf76MhWgteekY6QpiyMbwDwHNDHppOJKMMDv/RXoku9U+PT+zdqBVuCA6snA3rLnNOt/Ml1j9eMuzIW06exmlYkflSS211lg/XSTmEmZnda+iQg1wGnSgvryPcoC5Urdbauh5S8Wd/cf1nD//0kX/KKawGNayBs493p4kbvKw3fmaBjCcldq0QDUBuc/N9vfHy1JPv+69bPvkS2nCf6eftRxnkwyk4+3imxsh2cSLB692KvKFnADgLwJC7iY3SlVH2hrILXe8d9Pi6fTdSfE5wBsjdsJ3z4+t9Ko6ZHN0U95w8bXOmZusT/b2627vbvdGCkyW9ZZiXN/jhqOtE7fxX7Dw4d2z0aVk9QEFrCYY1nLP2lguVamxSrcbauq5KcNtlZ2LbO3d3f3tqPnfvyiyg1M0zu1eTtzLVz/j2zNX5BEtzz0j72PrWDkrDuGrF117NsbpI8P1+PQCThzBj4+7jqQw6+0WpBG/YbSlbw5MA3FaVLA0r1+095KbM6joSmLthu5dEhpbV9aPnxUPn6TF3RJqfN7Weu+GjvLv07ty26Qzk6/ZO0yZLOikQLT3lbTaEwox/oEINVyee96Jb7p9vqZO4T/sy0r7NAhhzTrejX42PgeW2Sz/+MuQwn5Vr9106s2f19uzfvnLW0I4t/51XtL9N8ZkF4t6iV6w+fZuqns2hy0GgVNfKH6ddSq7tre/kmjzE2WyOf08leB/txMe0U5R5v5Pdo4Ypxrf0RwufdMoZ+pkv+Cg9+5GZPWu6UmZxdhIPzsCINNrZqo8vNwdRbp7mkblV91rQxxtKj6vW0GXO6Ul07GpjsRu7u/Bjx80y6OV1ThFzNxtO7169wRdvbcW2qS5Co3NqXfZ0ZMHB2TwRr/03dRDQdOjKadze5Bw/DImqzsMuV67dS1laKBTMd0h4k8G6ciTor/qrD+364U8e8xKOVHnd/bv7UBRvc7FqadoQS5OzSv58R0tInl1uuxzkI4i5WfbJ2BILXkpRdh2ADSEPTGnL6PS10gvexzzhfP34p74GYelK8mjYTmyfmpvZvZo2+NXmF3fkbR48w7wWbfFIScJbN5Y97tT92OyB1n58Lm0uUQqnaw16j67YXc9Y8mBJdXfnn6TjS4+Pe5OWrhAHpaZVq7Gx6qsUHeGUzyoBfRgppRFarR1ki4bHck616rfhMg+7DG4A9D1sbmeoaxaHTiotvnCOlWv30VHYZ3vhSWYmHYR40avwcXLf4VpovcFJIRZwtNA7cNvloIQnhrU/N8s+2VhiwXsagGsA/FtA2JK39yVuJofSC96nPOsK/fBHPctP92TCz6thg4NOe/a9l46KPXP/njU398kAMt22PegsOuAsv6lw8ZAHz+7Y09Za3WjQwNdOy+M41dS01q0dX9pz3o2ZXjCHix3x08AN7lL3EaXUlJfr0X/8iKXMPFh2eYHcfL9Bj48r2OgQFco4UvlDVTrpCHnSkQXNJGyp2ItLrWNoQx52aToJaCXHW/kgcQPoM2kDkWqdWFH1JXnTdow9ColSacUNUx2h1vbyrly3dw+0s0rrDpf5TPzinivt392YXRpDacx3cpSHeam57XJQwhNF8HYTeJErdmeMTWqjAF4I4LPGKWxp7Tn365593i49vGgk9PQa7k7ivUxwdrhy7V5KFr6lPeLQUrLapvTxG6s0gHeWvDsn1QUbLy+eC0/FoUThekprZ/WBJmYkfGdV6/iqsjDt8lIpzKjWiQl6tvZ/b2xz8mdGeHfpdfJiSXUTT9VS26Ly0boelR10CAhX3lqujt4+8KVBCeIn4k7kcz9aTkpFpYvLAtC+72LytJ0JqG0ze1ZTmsda/PKyS89JQJMsZ4Lo9o3Of692blTXJi5sQM1q3TqChtrU3kjdHYvKYSTecjyNiYZQ3ORkKrI8iYzjObLU4U6Czve/m7RBTesNUSEZedhlWHiit2Lnnq5a2fCQXm2TB8sstpDy2sQeXjpF7RNuvt3gPSsT0rBy7V4dFSOVV8Oas0Py8nSWs12PRVugVcZ7Zoq3XsuL+fH0joUmbLTh6vi2tnicWgosmtAK21yPZGlEb1wsN00uKsCrAAAgAElEQVSKAH0oKiQjL5ZkerYbWKjdyxIy4kwaFTbQCoM/GPU4nMT0DJ2y5Pjhf7tpbee6lCNoksu6JzwUHuIcP175D2Redumng2pD9r2erieUuFU2Lto9jp48rQtskHsjZbt/G4chGV5RY5NsKT3mborElV0reM6nMt4rnYddBsMTA+Eh9P1eVYc+XZTjKsn4yVB2cAVvkUvwXkP5hyf4A7ie8GP8GnqTfyRxyZOFd4cy9D5nPI9Bx+SJlt4WNsC43pNp12t6SLWwtp8DUbdnMV22jjxZMgwmhVbRHdPpHANKIRdjTnhIiOh1Y7y3tENJ1MGnPu4HX7/umte/ptCHdoSHM1Frh4e0f1uUPrG9LKsQaXjkZZfdfaZ7E6d5KhudZqlaxy+rCkNHfDYUhWGRLR6G0rTC55yQludEzNgI6Jzc6LW1v1rmxOiXZxJmtn/7WdXBdihLa5vNpDsvu/TDE5W+TKNxoecxN0K+ukTvqrX/tnL/nnNpRbyyv7xYFgwkseCNCl2oVEjD2c99tz79YU8LPU40z4Y1Zoc3q9bxDcEBOrBBqLRHEpunqc3sWd2JnQ2x3jx5xnUWU/TaeATi6svy907y8vS5NfvJMsu753FtlLfcPJEPQNt7amwOJDtA68QWrhMA07ybfxwsbVB0vuM4pLXeUsaYc5v3y9MuKfZZ0arH7jWbgs/ijpfGSk4740D7xK0lZ2v94MGyieCVa/ddC2jnXYraNG04CLagRStIHbFLfzM95p49QqsppY9v7Se/rGNmXna58JCL9kZfNBZv8ybcDa03tKDG2ytQFI5D4XXVzcWdF0ub8YWxTGLBG3VvEryUruy/GB8uz6qco4XDOnPeDRu3JBwYxEsnervPKB9aHrdjP2+ecUbSFhfDG6Z3n0cfxr79Vq7be2c7t2b6jVL9Ztk3eIEbd6dvW+gtD6ykeFcfUVpt8GKUy8DSXdbe5q/slMzDZtveebKMO+K67URQO5yVnOCvZCKj4yig+PHwkzfzZRmdd5c4ooENWtOxvBRn7oXY0XOunrK1Bc5yWcfMvFh2hSc6ccSdrDZ+fHkYCCcWnY56rl4e6bxYctqLRV2pBO/TAbwFwEOMG9A/3wXgzynWyuLG/S4S+uL0UGVo2K4jiS1ilYqE6Q9Cyi5tThl4Fskn7F6d5fdseV+FZZtux8MSvVmSvENoNQ4BrTmgORuc3JaJZWCSW7k4wH6zbE9qXe9a20SOAGqunc3B2RfR97hKG7Fbqu9PQ1H4D20QI1d04SEjHGNmnnbZ3rCtxk2x2x6bnM2p0wCW0iZqtCjU6sQh3VjsbPht88SUl3u9398m2/vnydL2GRjKJRa8vfLwUkzQJQCOMTxY3lWUWvC2Ow7t3Ff7nf5RkpOuOt5de+FWk46SyR47y++9453jbiIs24RWrtu3n8IUsvSLsrHsEm0lEWlx9uj9vWwsu4UHZT7pr+i1FbtlEbxeu7ohBZRJiNIRFrr5l2PMzNMubTf5mn1oQfy+M5FobI1bJbXth3mWy5Nlns8dqDux4KUsDVe7uXifBuCrAO4FcJabouxrBT58lluVXvC2B213Z22fB2wPdJoz7mvSUVLbGsdmtTILi9RgUl5o5CrNlFasrHZpxiCXwTNp00ylZel72zzRW/yhH34WBEvHRdlYdoWMKFVIiB3XmFk2lt5ELLAagSxhbjb9k6NMGVmmeK/EgpcOmHgXgO8CIHFLcZHfJPc9gAaA14uHN0Uz9Lik8wHsb6L1tEKjJh0ldaNm3Xhh3njQWTofjHX7tmitN2fNVVpmlt2it3iRltTYS82yW/QW66Wc+NyYbrQO0KYl29WIMrLsCrErYLWRa8wsI0vfe962jW1OmEMFTrsrM8sE41ViwUt1XwBgHYCLANAOfTrNioLcdwKgND+/TvAA/SpaCQ+v71n1jobMISG5bQOkFRo16Si2mBaU4zzVa9BZEtysG1mq4i3vnMxW/sMVym6XgRSFUzO716xN3aETXOiF3kDZZ2YpK8siVxu5xsyysjRNqJMqrjvtXgIzK6RoFVhagEgleMmTexKA+9wbPALA4wB8ryJilx67UoLX9646oQ3Hl/UjVUxHaCTrmDXpKBZ9aWER86jQmT1raBUk069qLOn9gfmlXPmPOTayVEXwdh2uEHHUdCZjYry4CnbZvRE4Wyy9DbrubDYnxmzH7DKzNFYecvOU+6k7gSNZx8wys/Q9ve6KVZJJkY39cZepAkuLd04leIcB/CHgHOG6GMAbADzHPVaY4nmr8KuU4HU9W9OUvsh2aYyzEdJsVquKsODkFKyLa2muiix9cdrjqOSk7ONOqktSXxUGcPMUrJnda5Yleb8iy1aBJfEwD6vIM26yO21eePqxqPYpM8tuT3k+8bydlcT4k9TibLzMLH3B64TcLHKPOk93IFEcB46/V4GlxXsmFrxDrsB9KYA518tLZ9ifDODFAN4PYN7ixv0uUjnBaywpzc7sXr2iSIBpNqtVUaRxM/VOMOKapFRp0DE3nszsWaM42HZWGbAiq9e4KixXrt13iNJrKcs0gLacHWEBnKlaevugsHREr+9Rw6G8JhHGvouZmd1rxm3bhMqV3S67Vx7S5xSPYtIZM7PXXXaWvuhdt28HHViRdV9CEjtLWrYqLGPeK7HgpSwN7wbwdgBNAFcCeBsACmt4h5uW7JdJYfahfOUELzHqR7xP947ZE6GHdfRqv5p0lMQmmpVb2A2rxtI/gpNhSX5Qw0M6nnLecKZBnDx4fcqfRGQ4BCZqQOje3JvcY1eFPm6sXM2pFu+mypXr9t3T3uSXnF2wTarAsr3y8LkxrebvbKfP60/IYtwHriosuQXvEgDvAfAoN2b3jwB8A8C5AP6/PuXhpRCLZwJ4OYDtAO6Ia7yqxfAaM0GWHeoWfPwiWZfla9JRkiBzyhoe+Ztndq+eSFxByAVVY9kJQbA7pKQXI88OubwgVWLZWWFRN07vXk2hZJl+gzp56Iyjt2zSWl2bR9xkVjutil12NlWq6Zndq1dlMkj34k78rn2e97o4W3zPtso/vjxNW1XFLrkFL9VHOXffC+A8o/KDAP7SFb1peGa55lkArgWwyBW99RW83kzQyemY3NuaBnJnx2yyWDTvXjXpKInR+SKFMY1P1Vh6op9DpHLzrBJLXwgoNTeze/XpiY0xcEHWSWzw/lVi2Z6M5hc3mTWLSFVYmsfrKiaRxjleUDtXhWXbJt2DplR+oTZZxo0qsezxnolDGry6yKv6FAA0+NLJav8bwP1ZgGa8lkItrgNAp8LUVvASoyzxtEkZc3iCatJRkqKj8BPqXOBYmqvq5KEj1LIP4tw8q2aXnWX47PHLgzx56Hh5/bjJrdO7V9N3I/OPw0NZJbs0w214JmJem2RfEaqa4HW+7V68fg6hNlmNu0p2mVXwkpj0YnWj4nNtymRl3uv6gRG8/k7jAmaCWZfnqjjocBipkdXi4Mye1ZSrmuVXxUGnI1TTr0gY6cjYeFaNJWd4CGecZFX7OLdYc7x0/uaj9BkGqmaXvBOxvXdCY0zp7JO6Ktolx/eW5UMTUknV7DKCg5WHl8TkxwHcBeAHERU9AcBjALwCQD82rSUSvGNjY3rjxo10YlzYbyWAmbwMh6Pe6W8//U2tVmPJ75z1veseMnIfZcvI5ffV7z7togdOLD7j8Y++69NnPuJuG895JXn+/Nenn/EbD7nnp1wQ//P7v/3CuWOjT/sfD//lF574mDu/zlUvOQHKbpvBd/2P2572yvseXHxmFhs6+MPfev4v733I7z3s1F9//ezH/9cXmHhWiuXhnz3yiT/8yWNecsqS44ef9aRvfywtA7L17/z/j79oeGj+yDlPPUBZdTh+lWLpvfBXv3v2RQ+cWHTGmWfc/a+Pf9RdFJaX6Tfz7WdcPt9SJ2UclyvFkmuse/D4opO+8r2zL6cGeN7yb0Z9m5O2T6VY/vrYKUu/+f0nX0Iv+ewnH7x6yeITDyR94RzLV4plGIeZmZm333rrrQsyBgX/A4nJTwB4QQzMz7sxtKUXvFXdtObx516SDGtXjnAGqrfsM8MOy+xpcIz2YdtpbLZN2VmG2lHnKODUS8edOPJkh570Gq+qxpIr6wdnnlOPb9VYes9tbCzNvPHKrwsq0ypE1Vhybc41Vi4Tp3KL6udVY0nvwZ3KkksAV5FlyLtbeXhHAVwK4KkAvh2RZ5eyNjwxZw8vZWEgTzP9aDY+acTrJvLwVl3wFrH0wXWPsncU7g08nKeBBTts2VmGT5z2TWil9yDlARR55POtwkQsjCVHjlKOOupgl/QOXRuvMqbB4nJCVK2Pmym1ssTxjq/bu01rXMq1Aa6qfTzrJIxs2vZUvyRiuGp2GfFuVoLXu5YOl6B4xIcDOADgx65wpL9LDG8S68lY1og/y+0QikE5z7w7b2b6ONOO18jfbcvmqaiyJy3rB5HLg1QHkZbVO8vlJa4DS2M1Zgpan5/lcBjOMaSKwoIj33ZnIja4qzjGJCzVyWv+CX/A1Mzu1Rszyoyuy6tol2k9vGHc6KAJOk74BICvAfgZJ9wUdZ0B4IMANrsZI+KqqOTBE+ZLcWwGioLEFc5QlVk25zJSHkfqVlnw0rNn2djCuVnLtPcqDuBZs17IZsqFI15nEpE+/6lRR+Y8yZW0SwbvbB7fsyqydESvv/kxWbYK4xRBcbaEi5tEHt5gFRTrS+e7v9X18F4P4IsAHoxTm8x/p1CKnQDOduslIf6VmHtUX/Cu2zsNjZV5nAnPFc5QFcHL6UUUwbuw52VZ7uU8Eazqgrc9edhLm1RPS5PuLo9l46r08ejJfbaQG6dN/NPBsnsnqyjSssbf5pGFpcp2mSYTk+/ddU6py26HdVrFMd4lleCl0AY6H/y1gcMnPg3gYgCOO77kv8oLXg7PRFQbZU2eXjVhwbnU2xmsFNsJa1X38KZdipd46FCP5A6t9YVKJfP+uMLsALRezv1BrKJI88gah3qkCg/j2qxW5T6eNc6+42BJn84t7FtWZbtMuiqWp3e3ypOHgF1YC96GuyntxQBeDeBMt6LDAHYD+Kh71HCr5ELXe7zqC97OySysyxfcIqMqgw7XgR55TkSqwjI4BqSNOTeO1E2d4SFqPKouy70btMINSY/F9T+IwJGZPWuWco7TVWXpMfCW02f2rFmQsiiOk7ECsXF6as2OuPJxf68qyyxxvFlWgHrxrCpLeidjNSY2TMYJQWy0aDKbi3d30AQvnab2IQAvcY3rXgD/DuDDAKbdE9aWAHgSgNv6ENIQN4aE/b0GgrdzPGaagTrau7tvP7QeT+NBqvIs2whrSOXp8T1GDGm46ibSHO+if/Kc3cZAzo1AVbbLhZOH5P2+M4mlk/9kuTPItCPWkh14YMREH57Zs3oszYcoeE1VRVracJnufj60bHrqTw5xcKy6SEvCpRPzq2LFcVq2VbXLNB5eLw8veQUoLdiukE1qZwF4B4BNfTp4Imk7Vl7wtkXEvllAn831ETM+jEeUPjHGkd6kSh0lS3ykCN7eXbBjq3b5jjk3AtVJ8Cbt913eH5V+Y1ZdPWkOz3X73EwNdrbpe4bX8ToHqizSjFCuRA6DPMValb49Yf3LYBO5wpVEGCcVSWb5qrN038UqpIEEL21I2wOAQhjCfk8B8HwArxLBm8Wskl2bdlYddZeV/gDO92GsUkdJuzvW5CkhDeHWlXQjJOdGoLoJXtt+725koRWb5UlDIJKMRFXq4xHCYovWenOSHLB5OAeqLHjbE7G9JCigtO0qjpvCETii9NByTu9u1VnS89scf53nhGFQBS+FNLwBwHt7bEizKZNkDM27bC08vLzZBfYu18rJr8zm3a3aoJN1t7EzSElIQ2jfNTYHzcUlqOfeCFQ7wTthl1nAP1QF6qDSx8c5VmzqxrItLJLHRdt439J8xKo8eUiaSzcPB0vdRFqvlJlFeXer9h3v0e+sPLxp+m3Zr6mJ4P3cmFbzd0KpWBER1yAygNOHLzvPpIN+XLvUaQC33XncOfQELBuB6ibSbO2UM9tKLzutskgLeNKsluPzFBpVZplkst+Jf+Z1sNRpvOyejOHQzO41lAbW/xXl3RXBm+QrXc6ytRC8hNZWRPRqBhnAO3Sy8hTBG21pnaX46PRDvic4h2wCdfoYxtkpd7aVOgve9jjaXo632QDc8UzyptGqurBI4innzm5Rt0mt+T6dvt7ZcJrnN7vGLMXDG2zcqs2wOVK6JEmBknT+UjWe/qxZp/MuiuD9v+y9AXwU13Xv/5vdkTRIA4xhwQtew9rIQTHCyLHSkIbGSqq2xMYJdohDW9oQlb6SVychrdvn9/5uo7Ru6766qZO6rdO6Kmloigl1lBgTkpJETsiLksi2bAtHNrK92Gt7gQVWMBIjNLvz/5w7M9qVtCvtSrMCjc4kssTunTsz3zlz5zdnzj1nAsGbTaU3zlvhrpX1WngvJvwkeCeLN58pjrNdpLk2MdkDxIh9ujbsceiX2/9sGy9HeRxHrm9pQk95TsiSZ9ktfCzSRsLkIEndUibzmY72TR0z6d31yzUOgAXvbBe8pU4GGnu8oyu0lJaWpxjxO9sG8FJ4kheNBp9RT+MjFfA4/VM++5goE0aud7cck1h8JXiduFNJGp+KaPQ17W2qJ78Ki+yD6sSZGjjudOJRvxhPuRdOGj/eewodk1PYg9K1LRRtJKmDUoeKP63yX98seIuxtsu7jW9CGoqN5yt8MbkTNuBpAYvZ6rHITq4aHzM17mHhjoO7Ox67ZTsL3uIv9ok8k+UWEz4TvPYkUylPbN/IJKzyXNOz3UmQz1qLiT8tV2YGP9nlZDmNy51f208sR3vP2zUEKndZlkWpX4XwzfewW/xIXFrL2ea4KnB07OH1w+Bd7Ou4vB63Ow465Uan9gp/sstmNl4oxaTXEZMuAtauJx+7VTxpu0sx607GrND3s5HluIeEAmJsJsSE326GhbzlIw8OUwzLKdU+/WWXhUuCz8QD2WxnOVlO43Ln1/bbNT5+/MwK33K/BfMhSxa8fhC8k8XzFfbuZvMgel1udLZ6eGm/i3m9KQZ2WFohwVvM5Je5KSyylcJy83XOhJjw2wCe79VwjgfN0/SCE9nqbBdpdGyTlb/OjTuVrIsNnOItv0VM5imfqcwhtHd+sMtS7xHlau8Tlix4fSF4i8zLOe5p8Y6Duy3L+lgpCddLvaBm44Uy2aDtxFSdJRZjhW0xMWylMpzNDw/5jtUVapCk3QFL2m1ZacmSpO97nQPa9yJtJOdzdoJfOSeg+vnNg3jQnSBTw0xkFfCDSJsol/lMZg7xA8up3ifKsd5svI/n4cCC1x+CN+s1K9azOFNpTWbjhZL19uSPgcwm9GfBO5XBNZdf7vrlfPDyw3U+7oF1zKx4EX8ekKiymuZVufFizu9svMbzPojdfjAGWCvHTgSaqawCfhBpE82BKFeud78/iBVzDZa7jU+ucRa8frkRZicLFJcdYKZiqWbjhTKRB1d4gu544lVYiLKHd+rDLHmCELCaLEvaTCJjJr27fhAWLvlszLj1PisQ+LoQu3kyN0z9TE2+5my8xvO/eXiiAxZuzn1YsDNeVDxD17s0AzHRfmCZz1OeO6ZyZoHJr6nLrYUf7JLTkuWxqtl6YotJ6p97uNlXdMUJ5KlegLOVZ6EHiJzUWQJJrkc9+5307JNfv6VhqszmmseC3jYAaa2j/dZur5n5naUbb+4e50yLXT89POQLZXI/g8QZL4q9NvPlIs8WpZgZjn6yy2K5l7PdbL2Pj2HCHl6/eHgnm3SRe5zZso5SWRN/z+ZBp9BEQPfzEYFh5Va/cSYBlunm6JNBp5zjctF9+4XliCCb4TRFuaB9w3Ikg4jUbVmZBwOW/KQVyFAWmxkLEfEDy3xj50yUC/fLvbzoQWwGG/rBLtnD6yMPLx1KsSmxRmZ3S9ZnOh7b9GA5r5vZeqHkK5OZm9AfkI7b8X4seMtpP+Xqe7ba5Vge7sPrpfDsuvviH5ZP2LmNxy5leoDNZ9t+YJn1lNuTKXNTDpYrG5BfWZZr/Cu1Xz/YJQtevwleSpVlWR+aKNZsJhN/z2oP7+ZDUUtKv0qJ/aVM8H0d7Rtjua/lhOmMi/djD2+pA+mlau+TARz0EIZA5YNjC6DMJFe/sCRmgicqNlsBbKfrmz6TLO8rUBY6P35gOXbS70xPVvPbg9hMXst+tksWvD4TvMWUxZ2pyWp+GHTcOF5IUkrK4ONWAJ+FZTXQA4V7Q2QP7+UwHJe+D34QFqUfdXnW8CtLO7Y809DRfkt7eciN79UPLEcmqIlxM3CjcBzMYBlcP9x7Zsreit2OH+ySBa/fBC+lJXLKjUqZ4RvzJUefqclqfhh0nBCG3eQ1zzEVkdDfKfP42dxUWq4HuFyvl30y6BQ7xpa1HbP0Di+zZJZjCYxUAZSkLzu53r88028h2C7ZLscQ4ElrY01itl8kIzNkJelzHY/d0pp7fDM5Wc0Pgtc9hty8sa6YnWhGd7nyyc522/Ru+J1+T8xy+gz9dI17R2N6PfnFLsdlD5nBsJCi7PIj+4KIxyuhKwoqquahIlMFCxWV6UzVxUxFAFZaghS0gIvU3bD4CUhDyFRcwAXLQHrgIo6dGQZaM9M745d+7WPHjlVVVlYuOn36gpTJmPMUpSJs6sMVRsqAaZowDRm9b/W2RJdtbIMsQ5Z1qJoJVTUgyzKQCb41aJ49X11djdWrV5+WJGno0h9V3j1gwes3wZuTrSElZS5ek+vlncnJakUNOpfpVZFvt5yUYx2ShSZKn8WCdxadPJ+9ybncyPtFpF0OXP3C0k2TKZjO4KS/3HOYh6UE7Avg2rMqNFMDqhYCUg1kVCBjBYo6/1LGQjp4EZY0iMzAOUjps9BSOjpa084r86K6uRwaJV9LLk+cHJzXf24IgXlyZGCgQiKBC5n+L8PQTcCw9/TVRFfLsvDmNoCEbgqapkNWDPt7WkWBWC8YsM5IldLA0NDQWzfddNPg5XCcOfvAgtdvgpeOJ5+XN1stiCZhDF9RrlrwfuTpHhOFOLjcsvHSuWVdD7ZaljUqzMHLC94vN0MvmUy1L2Y5VXLj12OWzHIsgVFvxWagYEe+M+DY5Z8CrRJuWjYfVnAJpPRiBCQFVkby5KxJlRbSwxcRlM9gsP8Ulpw7d7mL31dfeHXlwOBAZHAwEDx3rjKgGxoMqIAiw5QBKCBHLulY8R/StfG+gy1a+JY2RTYQ0nSochKybMJIURsZikK/DCF8ZUWGJElmTU1NesGCBa8uXbo04Qnr6XfCgtePAm2slxeobLIk6+viYVvKCrTp28/kPfj1Zpiv/HA+r+/khIpv4VeWxRPwriWzZJbeEfCuJ7/YZTYVWflzvRegL/3JZz9335+3L/0CJHk5gpgPKR307kzl6SlTkQEyAzAvnMC5BUnEPjYkcnxcBstTT71ZPX+evvbcycw8I0k6VoFhhpCi30oQCAHQ0pARtIWunIZq6lBSBjTo6HnuqRZ16YfaSNxqiu3dVRQd0FWYBiBrOhTy+sK0wxxyFkVRkE6nn6upqRmMRqOOz/iSQGHB60fBS8c0EkMlSbsBbL4UJUdpP/wygI/zYGwen4KsULEKry5tv7L0ik8p/TDLUmhN3JZZMst8BCgvfLnmM0xAXEJTaxD6Mu033tn/l1/9yeI9CAwXF67g3WkEMhU6cOFNDC1N4uidFAN8yYTv8WPHrj/7ykVVP7uw2jRVEYWgywoMWYapBQENkNU0TJUA2M8EsjEETTdgGiZUOYFXu59rWRb91TaKeNCUJBTV0a0GxT9QXK8hxK4pK5Ap7lfERZD4pb/tEImgFdQXLFhweuXKlSJrxyVYWPD6VfDmJPsWh1iuzAGTGa1fb4b5PLz5SmpOxqeU7/3KshQGXrVlll6R9O9DrXeEiu/JT3ZJaR0l62LTTIXPAa0BXLdIxfzqqyBZoQ+uS/3uN5+b31Y8fY9bSgEL6cBZVCGOHy/oB+6kON8ZW954443FA/2nrz/z0mAwpYehqyEYIcf7qsgAiV0SuRR/KxbavSBEGK+ZhqKbMEwIT++pn32nZe3aG9oUIWINGOQjphBehQQurWvLWvIAi9AG0SmJXRLG9C8ZpoiXkFG9oHpwwYLqo+FweGDGYNgbYsHrV8FLx5WT8HvGU8K4XP00gOfaijOJ7RlIUveTj91yI33HgneGh69pbM6vdjkNJFNelVlOGd24Ff3EkuaNdLTfSm8Yy780dcgYjIWQMVcAqCax9cEbzrdcUsHrHnWmgrIWvInzAwkc+xSlfSirt9eyLPmpp55aogCr9biJlB6CHo1Ar60SAldIXqE90zDJoZumfzrRHqYTu4u0I2SDUPQ0Th/e23JTfW2bWJdErQj0JdlLvls3hMEQ65CuFb/tAAfxgb1Nyuog1DFkWb04f/68V+fPNwcXLVrVX34DYcGbN2jdXwPOoSgCmdaZzn+Ya7x+4jn2onRLOT/59VuFLbHgnaFhy4PN+NkuPcBTUhfMsiRcEzZmliWzlNC0uwpnh5dBzpBndySA9LIRvHRIIr7XOoWhoddx9H8OlCu2980336zuf7O/LnlKnz80JEmGrMKMhGFEFRgLbbZy2oQZJEy2+LQDDuxFCFRy+g4ZUHWKyaVEDCpOfevrLTe+fW2boaowxAQ1ex2ZMjnQZDeSwLoBhQJ6SeDShDZDRcLQYJoKaLIbZXcQcb8UBkGfKSakBek311277qWSz/rUVmAP71huPOBMzZIKreVnnix4vbWVmezNz3Y5kxxpW8zSO+LMshSWloR1e6pRMXg10tKVCI7OvHBZCV73sNI4CzPzGp4/2e91Dt9jx6yq9MDxd8djKZikSkMaUnUmzDByBK4rae3wAvrJyl5b8MppGaFkCqFEciQe9+jzXS0rf2l9WzIUhqkKxQvFTEE2SODaXVHsrpYyhPCFYgD1opsAACAASURBVCJlakgaERimIsIgVPpRUpB1SnkmU6wENM1ASFFODA8Pv3LdddeVO38vC14WvKUMMKW39fMAPl7wHnzGKT18I+XqLZ3WxGv4maXXrCbrj1lORqj475ll8awma8ksJyPkfm9JWPOPNagMrkAQS/OtdVkKXlKGGes8hqRXcTSe8kr0dnfHtAuoXHParKygyWiGZgAhA2ZNKsd/m0spN5NCzt8U3mCS4DUQSui2t9cEfvjK0Zb5d9zcZlYpQNpuTwLXXmyha6h2OEM4bojJaylVgZYgAUxxv4DI4SAr0JAU8bwpUxVpzEgIX1FhDldVqUej0SglOivXwoKXBW+5bMvu188D+Ej5TCev8VgB7DVZP7P0mtVk/THLyQgV/z2zLJ7VZC2Z5WSExPcS1n2lGoGBlYXELjW6PAWvc3yZ4HkMD7/ihaf3W8eOVc3LVL0zufCcbITciWJ2woVcWes4YscBdn2+dmiDSaG9oMgDNUWRugpSCvDqkWdbrm5+VxtNVKOFohIoUYOuKpSZDCpNcCPHbxUgD5jiu5SmIJTSEUrqFL5rS2Ph7aVsDnaohC6rQgxrRgrzpQozUBn4WRk9vSx4WfAWNcBMuZGfB/CxMbsseKdsJjO+op/tcqZhMkvviDPLIlhGdytYOLwCFenlE7Uuu+AtpCCLOARb/QVTGLjwCo598vxUY3qPnjyqnspYjXE1BdTQJDLyozrhCiLpghuy4EwWGyWB3R11ZbEssi/Qog7J0FIKFEOGocg4/r2ftay7YW2bIry6dp80/yylyUhEFCF0RRwvxQfTHojkvM6ENZMms1FWB1N4j9UkhUOQ6KW+NZHpgQQvhUeoigpV035WpgwOLHhZ8BZ7dU6tnZ8HcBa8U7OJy2EtP9vlTPNllt4RZ5aTsGz8UgUyVEgiHZ2sWhoJ3oPPzW+LhFWEKO7UWXTDRDypg34rsoxISIGqUuIswDBNxBL2d/Tv2rAKxVmXyu7GEzpSOetpqiLEn2GYSKQMpCh+tYiFtqupMmqvUk+tX7sg9jd/+CuDklRakYqXz7y88AROrHml+kylWWVvl+JvbUFqOh5eN+xAfOvsmRu/mxu9S9ka7M/JO6slZKgUZ0sJxUzgmeefaVm79sY2UVPCCWWgP3VFhq5RejITumLCrLGzPpBQJpFLn5MYFnI4bQvf2pgGVVeFl9jeaRLGJJCJuQI1qJ4fygw9v2bNGspo4eXCgpcFr5f2NL4vPw/gLHjLazvl7N3PdllObvn6ZpbeEWeWhVm2tlqBl84/uejw07HVJ88bFZNRJ8H7vZeuaHtg13ps3VgLnTIKkEgzTNz/SBf2d8TQ1BBG685GhEIUgGprr/t3d+OhvT2or9Ww9/5mCFHr5Jp9YE8PHtnfg8b6MB64ez2iYVV8p+sGHtrfi4f394xMAiu0f2FNwfq6EDY112J9fQgrls5/c/78yuOSJBU9acuyLKlH73nvi9KLkiE8u7bItSWr7eOlbLlOtK2zK67ozw10cPfS8dqmFYQTCkIJamuXGqZDf+HZZ1puWHdjm51uzJ2k5uhVsWVThDbQj6GaCCdkEcaQ0gxb9IruyMNrQkuoUEkl54hnkaLX9U3LMoLB4Itvf/vb35rsHJf4PQteFrwlmkyJzf08gI/kObbwcWC43ZIqzhIeN01Ziagmbe5nlpMevMcNmKV3QJkls/SOQP6eSOCdOHGi+tyFqtqvPvHyFXsO9SKWIKGX68EcvS4J3h+8dEXbQ/dswJbmWrQf7hMe2E1NtUgmdWxr7cBDd2/A+sYwHtnfK77bta1B6DB1/SPY/8BGbGqKYO+hPuHZ3bW9AbG4jo07D2DXtnps21SHjs44dMMQ/R/uTGDn/R3C05tvoX7rIhp2bKkTAvzKxeQOFUsGQB+AE5IkFVWc4lj/sVUvBo9erVOZX7fsg5tKV4QyjCXjenXdZGT2WhSvS2EPQm4OKVB1BVqSBKkiQg7I80rfPvv88y3r1q5tE5854Qy2SM3WnHBS7MKgQF/KVmarXFt608w3saLTnmJ53eAIJ3cvtVBEEl968JBRvaT659deee0JD22LBS8LXg/NKU9Xfr4ZNt1xsNWyrM9S+UxkMh2WJH0fEp588rFbm8pB1c8sy8Froj6ZpXfEmSWz9I5AQcFLHt2r0+n0Cqr+RULzgd3d6OpNQh/JFlBY8G7aEMX2ew+jL57EI/dtFOEE2+45jIfuaUJDfQj1W/YiHtcRP7xdfKc0PIKO3ZuEJ3fLPYfQ25NC94GtQvhuufsQ7rtrvfAA3/tgJwzdwMP3NaGrJ4Wd9x8R4RJjFxJ3DbUh3LujARs3RFFV5ajTbEPy7h4FcH6y0IY3z78Zei39Qn1SjTthC9nUYrny3y3q62rS3H0a3U6GOqBCS2oiFMEOR7C9u27PzzzzfMuNN9449ap1zgZFnzQjjnrW7WpsYqqcYsJQdSgURmHQRDZFZHB44bnnfnjnnZ5VqGPBy4K3vEOVn2+GLHjLazvl7N3PdllObvn6ZpbeEWeW41m2trYGPvvZz2oArncDUdPpNLp7kyL84JDwso739OZ6eEcEbyKFR1opTCEreBtJ8G7dL7y38UPbRgTvERK8DWE8vL8X8XgKrXetF/G9ruDd0BAWXmNDN7FtSx2OdJGHN7/gbYhqInSigNh1DzoB4GVJkoYLWRSxuPPu5rcPKn1LqHiEO8ksN5/uWBLZ5GFOr2k7vpf80MKrOqQhFA+LSWoj4lh4b+1ACep72oLX2TTFSCuqAVXTYaQUGCK0gUIdAJNSqWk6ZBLCKQoVUVBTMy/56KNfeaG1tZW84NNdWPCy4J2uDU28vp8HcBa85bWdcvbuZ7ssJzcWvOWly3Y5nq9lWVXDw8Nvq6ioWJz7LYnenr4UHtzTjfaOGFIUo5sTnuqN4L0KsXg/aMJabXQx+uL9I4J344YIkklDfEcT4w4diY8XvCbEd+TZ3baxDjU14zy7I4dkmmY6MSgfjSzA2UJe3oT+7NIkXr8eNUkxOYxEr+vJJWmaL8DD/jwnxCEtwwja+RyUARWhZAhqSnVKCdu7Y4crZHt7froeXneum4h7MIXgpaITqUQIujt7jb4KJ6Gphi16TRWGIUTvc1dfveaMB1ceC14WvB6Y0QRd+HkAp1rxloR/kyTpy8hkdnNIQ3ltycve/WyXXnIqpi9mWQyl4towy9GcKHZ3YGBgSU1NTR2AwFiKFILa+/Jp0GSy/Yf6RoU3eCF4G+rD2NHaIbIw7Lm/eZSHlyacubG/9+xoQGd3cpzgpWwMOzfX4e7tDbjqypGY3bzG0D+Uxr/1Jk/1p3pfbG1qyhucfOLMT999YcErVSbpZpECjESvLU6zK2RDHOzP7X+7whdpBamgCUNUVAsjHA/Z67tBuCJG1+nDeYB4/plnphfSQP0LZ3E28DcUolLDBuLxsKjGpjqyXCYPsGxCC+li343UciMavaGzuCtowlYseFnwemBGc1bwHmhyRa6UsVpZ8JbXlrzsnYWFdzSZJbP0jsA4wUsK6e0ARnl3x3p6Kbzhvkfs8AZ6bU7LZIJ3692H8cDdG0ChCRSKkEjqIisDbVBbvxsU0lBfH0bdxj1CLPYd2jY6hjeq4e4HO0WGhj3354/hpWwMFO/b1HgVgoWduxhKp7G3N4U//ukb5smk/iz++D3nxzK1LCtwYuAb70WN7oQy5Hp37dCDXL/sWM+vO5WOfpOUJMGrJSOIxOyMCaMFr711N3tCKYI3r1IXGTBcUW6nflBkA+FwCroOJFKhnOwSdgEMLZRAJGIglVRx/vzKH3tQkIIFLwvecg1Vdr9+vhk2bc4RvJA67Als+ELHY7fuKgdVP7MsB6+J+mSW3hFnlszSOwLjBO9CADfYdcMKLxTecKQ7gdaHu8RvEl2u4L1v53o0b4hg1/1HEEukhMhVVRk7W49gU1MU2zfVjnRM+XiPdMWx/d4OHHigGbV1IWzY1i6+P7JnMxJJQ3h8yWNbF9Vw3yNdYtLag/duQHdPCvc+1Im4k6VBU2TR7q6t9VhYI5LRFlyefKMfOzvi6DNMmEOZOE598xWMiVs9de7Zt1VU/3y5GaSEYyL6dlyWCrdqWm4Yw2gPr70LNG0slQa0VEh4eGWRUcEJfLATJdiC1/nthjRQ+AZlUMj3e9zBuRkZnC9E0gcnJlgkTqMUZaqBkJZAMqUioYeFKBbbNRUoio5oNA5FBs6dfntq6VVruqdpZyx4xwLkwXuaJjVmdT/zzC94pc91PHZLq7cU7d78zLIcvCbqk1l6R5xZMkvvCGR7onAGAKsARIrpf2gojQNHYkL09sRSQvB+54Ur2pobw6iNaOI7Sj1GE8co1KD9SExMONvcHAXlxiUhR6ELuw9RijIT25prEQopImyBFkonRrl8KV54Q0NI5O7t6ErANEyRvozE8MgEOhNoXh/BfTsb8a51V064+y+eHsKuIzEcTpDfFYAlGTihPI3WbOGF06fjkUzm2Kp5oTekbDI218Ob7d4VvLne3LGeXkpFplMMbxpQkyFo8bAtcLP/gelUSnOFrztpjYTu2MUVwLmf02e2cLXbu//ObSNEM4XthpLC2xtPRmCINA4U/qBA05KIRBJQqoCzby1LV6k3vrBgwYLTxdhCgTYseFnwTsN8iljVzzfDps3tmsi9K0kpCfiCm6KMBW8RhnGJm/jZLmcaLbP0jjizHCV4SQ+9A0B1sYT7B4awu71XxPS+Y/lbLd98bn5bwVS9Y92Y7kbyfT7GWznh/sgQld3u3laPu7Y1oGZ8CrKR1U8MDOG+rgR291F6NefjQNDCuQs/x92/eNJtePLkj1YtWHDqalTZojh3glquBM39zvbX5sziG/EHU3YHA8aQCjkehppyYnhtiWp7cJ10Ya5off7551vWrl3bluvddfctnwjOFbkTi16ION5IOAFDl4XoFb5r2UQkEoempRCEjP6UiouDkdeXrmh8uVhbyNPushW8dJbeBeA3AXwBwIuTHOTvAHjEafPn5AyzC9wVXPIeOLXmAWca5pRnVb/zvPn2J8iWQLl4WfB6azvl7M3vdllOdmP7Zpbe0WaWLktL+tfe0+ovLK55xzXzK6SJRONY+sdPDOChPd2IHftJy/6naqaeO3Yap3UTeXfvWo91qwuGHoMmqT3Sk8QDPQkkxqZVu5g+iU+96wXahXPnfr7Yss5eW1PzUg0ViRgneGnymvO5LVlzp7BllTqFERhiopsMM2gCAyGYsTDVB6ZawOJo7Rptbi/jQxpyRW6uZ3esl3eshzdXAOdiJQcw7a+m6lBVHckkiW8grCVAk9rsOBYTQ1BxPrXkjdBV7+2bLE9xqbqPXiNc6mU9gL8DQMmmSfROJHivANAMYD+9DChyx1nwFglqus38PoCz4J2uhVya9f1ulzNJlVl6R5tZOiw/si949aa3hd91pXpdc1jFhoiKusU1Ewfy5pyGp46ewJf/87GWf/luZZs7ic27szRxTxQecc/2BuzcUp+vwIRYmSap7e9LobUrjr4R125Ov1JgCFfc+FPcKaWTyaeXK+rg25SqPiAtj+TQzZWlVA8tt9BEVqraE8BcsesKZkV4eGXo8SgMEpmKXVHNjVgYG4LwjJOlYay3Nte7m7vORKEP48MbKLUbxexSujJKS6ZDpcpshomgE+IwBBm6EUEmcEXX0qVrxlf2KO7kXrYeXtp9ejR6CADFQ04keN8DgEq6iqehIhcWvEWCmm4zvw/gruCFJH0DlvUhyZJu72i/xZ7l4PHid5Ye45qwO2bpHW1mySy9I+D0tDum4NzZa1GZXqrKwKaIhp31IWwIqwhOlO7AWZ0msf3Tv+5r+dfvV7Z19yU9371CHZJo3NwUFd7d1Stpvt34JZ0GOuL9uLcrji7K45uvEYU1pAafpmwNryV/tLxaPv82TU2JMr25Xl5X9DpTvURPJG6zftrcoAYZqQETyZQOmSqqKeRZDSORUGHolCXBmbZmmkilKGUYxdFSvQ+ABK8b0qDrOugnHA6PxOiK7cqy+Jx+aD36d66nd6xH2D5s1x9tFxqOhOIixME0qPSwCVVJCdFLOl83QrjYr3QtXdM0ZwUvTX38vwA+BGCPE/5wqgjrZsFbBCQvmvj9Znjz7Qe7AWsdgH4ACyXLel9H+6YOL9iN7cPvLMvBrFCfzNI72sySWXpHwOnpwW4NFdJqBIfn2SIOQuze0xBGc6Q40fv19m+2vNK/su3Bvd2IJ4xRRSk831+nw0hIxT3b6rFjaz2qCgjzp04MCM8uTVLLUyAuu2sX8CI+0/jWW28du35g4MRSqlAWDiWAoAmTAjaDJlL9Jvp6yUNqF8AIRzTURRUhisUi2pHQNXC4I4FuZ5IdyKMKE+FaDc1N9TDNWhhOAYhYrA+dnYfR2NCI2voGQf/5Z55uWXvjDW3kAu7s7kZfTw+2b98mMkVkhauMzs4u9Pb2IBwKoXnjRluA02RAZ4JaR0eHENOhUAhNTU223nWzN1CqMgXQSZDLMsJhHWGFHlZM4dkfMlWc6w/NacFLPCkZdRjAb9HDFYDfBnBsEoNmwVuuK35Mv36/Gd58xxMdsHCze9gseGfIsKa5Gb/b5TTxlLQ6sywJ14SNmaWD5++6lqE6cB2szEixCSF6Qypa14ex4aqFk4Y3PP744y03vOP9bQ/s7sKeQ31ITagup38OXe/u/Xetx6oC3l3KyHB/dxztsRRSeV27OfthZt7EXb/w0suvvbjh/JnzsqwYqI0kAFlHIinjwP5uxGIUe0tbNkR5ZfLK7thejzV1KoaoZC8U9MVS2P1wtxCdVPUtWqvB1EkopxBP6lAUGTu2bwRkKgChobu7C12dHdiwYRPqGuqEJv35Mz9rWbv2xjbZNHCksxM9Pd3YtHWrEK62b9Y+mP379yOZIAesiabmZtTV1Y2kMKPvu7q60Nlp15BobGjA+vXrnWIUTmyxYaJL9N+DUMjA3duboaoUxWFiyFRgznvnafXKVc9P8Wz5IqRhRGs48b5RAH8xUTxvNBq1Pv7xj99XABqJlyenCJRXG0/A1zw7f37Dbw0OVa50D7tuxfGvLF906niZDMHXLMvErFC3zNI74MySWXpHAMBrFVdopyrmj4kJsCBDwlU1FXhHqAaLlQlT82JwcHBddXX1sydPX8DTvafw1ukLSGc83c1RnS2orsC66xbjbdGFkPLMhBowLfScHsRL5wwMZQr63Eb6VNMXjdVDiROrrrt25fAQfWyiWhnA2f6zeP21AWgLK7B4yTxUVgKBYAXeiJ/HyeQQIsvm4ZoV80FJ3U6dHsIrr/RjniJhxfIF0LQq0K5Z6SCMwTRefv0Mzg5cxLJF83DV8qW4mKnCyWQKJ0+exLIrl2Hx4gVCymaGhtZVz5OfDWbSiCfO4kQyhauvuQbV8xRIokeK/72Ivpf6UDVvHizLQiadRnTlSgQrKmhSt2hDoSbHjmX9kZHly6EuWCC+c4mcOXMGJxOUoCKDq5fNx9VLVUgB+j6AYWkhjr702pTur08++eS93/ve98admZmctEYT0igUgZZnAXw0J1632BjeXKMj4fE/AJCYvTCBabOHt3zX/aie/e6xYA/vDBmSx5vxu116jGvC7pild7SZpcPyn362GhUVy0ZmUeUgppjeLVTlrCGMNYsLl+slD+9tt93WRiJr/+GYKBJB+XnLsdAr+C1NUTywa33eEsKUfowyMjzcm0S8aE+zPIidDT/t7e1uMkQSBQPJRBKHDhxGJCJjx846KLKKoJMz92ivgYcfOYLmpig2baK8wCYefrgHqZSBu3c1IqKpCBoyVSS2Y4ENIJ40cN+eTkRDGnZsaoCqqmjviuHwkW7s3LIeddEITFnGD7pebrll/WLh4d3fEcPhrgR2bNmISESDbtIUOA09vT3oOHwY9fX1IoaXPLkNDQ1obGwclYd3zx5b8rlxwBs3bhz5njh2d3ejp7tL5EyuC2vYsbkOC1XFjuOVo9CiG6YaMugrDy8xvAbArQD+YZKMDSx4y3HV5+nT7wN40x1PPGhZ+LR76JIVvKajfWOsHHj9zrIczAr1ySy9o80smaV3BJyeHn7mesjppYVy6GqyjG21GnY1hLFqYf4qZq7gpR4HBtLYfaAXD+zuRiw51TlPhY+yLqKhdWcjtjRHx02qI7FLZYMf6k2iT3dLQhRFbBg7G3+UK3hj8QQOtR9AJCpj65Z6qLIqqsbRRC9aTChUt0GEAHz7SALtB2LYsrEOTetDdtYD8rKaVClNRhUMDJky7t/biVTKxK5NDYiEFew+EkNnTxz3bG3AqrCGNEwcfOZMyy03LhU5jfcf6cWh7gTu3dYoBG/SoJ8QDh05jL6eXjQ3b0RtbRR79uwV4RKbNm2CoqhwalHg0KFDiMfjaG5uFn/T79raWrFPdAQU5ws9DlVT0dObwF1b6rE6EhLhyIYSgRpt8qXgpfIk/wjgswB6CpgHESJrHwBAfnHKx3uAY3iLuphmpJHfb4ZNdxxspfy7Lswnv35r2d6Q+J3ljBiksxFm6R1tZsksvSPg9PSlrrWwRKamgktYkbG9NoQd9aG8ojdX8FInp/uH8PDeHjy0vwcJp/yvF/tNRSZ2bK7FPTsax5UQPt4/hL19KezuTaK3NLELDEtpfPKmH/b29jQZpNFlyoBg4siRI+jr64OqACFNharJ4nd9nYr62tCIqN3d3oOu7jjuv7sZC4WWJC+pLn6L2WIi5Rew53APOrsT2LWlHtGwhr0dcXT2xHD3tvWIhlSB6OBTJ1tuuckVvH041B1HqxC8ClJGGL1JBe2HDsBI6ti6YxtURUFvb68QrxSnS55edzl8+LD4bufOu3DgwH4YhoGtW7eNOPP37t2DxjrVFt/tMezc0oCboirSFCmshKFEm30neFcDeBQAzX6nZQOAH9EseAAPO99R6qerndRldGFQ/T8KZSjGu8YeXi+u9CL68PvNkAVvEUZwGTbxu13OJHJm6R1tZmmzrPyXnzZcTAfsnFhTFL1jBS9188aJATy8vxePtHsjeqlEMZUuzldk4uX+ISF09/QlEcuXa3eyg7OkND5x0w97erqb7Ly2JFIVO6uBkURfrBu9PTEkEm5NNQPrG6LY0lyPGtnAFw70oLcnhQfvaYJM68sKTFNHFUg8Gk4iBxn/dbgPh7ti2LW1AdFoSEzw6+yK4d4d64XoJK/w452pllsaw20wdew/EkNHVxx3b29ANBxB3AyjuycpvLW1DfVo3kBlFCim18Devfuh6wZ27twJU9Yhmyo6j3Siu6sL9969FV3dPTjU0YNNm7cgFAlBTyRwoH0vtm2th6oquP/hLmzb2IBfrg+LUAxTDkGp2+g7wTuZKUz3exa80yVY5Pp+H8BZ8BZpCJdZM7/b5UziZpbe0WaWDssiPLwu9YgiYyt5eutCWL04G96QT/COiN72Hjyyv3danl4Su411IdyzowEb10dGQhmoqER3whDlgikbw7gqasWai+PhFYLXyVcbjyWgqDLCIU2kFdPIY4sU+vqS6OyKozeRxOamWjTXRRxhGsOu7Q2ojWpCL1O2MjuG100HJuOBR7oQT+nYta0BtSEVew/34UhXAru21aE2QgmwgIOdJ1puaVzYRl5h8gB3dMeE4K0Na4gbIew91I1Yby8UVYEs0w+FTZgiTpeWDRuaUFdfB9lUcOjwAcT6enDvPdsRjyewd38nwpEImpvX48CBDqhIYcfWBnR1J9He0YudmxuwplZF2qCKcCHItf7z8BZrElNtx4J3quRKXM/vA3jT5gNNliR938XCIQ0lGsglau53u5xJrMzSO9rM0mFJMbxILy2WLIU3bI5q2F4XQmNIEeKzkOAVovf0APYe6hOity+eKhQqXHDzFCFAYvfeHY3YuCErdk8MpHE4nhJe3SMJHVNx7GY3Kg9jZ8OPenp6RMJa+t+hA4eQTKWwectWkQFXkU37Byly++LB3YcQCWm4a3MteuK6CAkgL+3ObQ2ogV3AIZFKQpE1aIoM3TRw7wMd0DRFiMxISMGhjhjaj8SxbXMtNtSGRdowEry3NS5uS5smdnfE0Nkdxz3b1mNVRMHRpIKH9nRAU1RoISo4Yefm1TRV5Nzt64uJIhWbNlFeXhmHDh1AIpHAzh3boBs62tvJYWtifWM9Dh/uxPZNtWioC+FhSrsWN3DX5nqsjChIk8RXIlB8GsNbrK1PpR0L3qlQm8I6fh/Axwje/ie/fuukr+GmgFGs4neWU+UylfWY5VSo5V+HWTJL7wg4PT307NugDC8vRYlqMtAUVrGtNoSmqIb/952DIktDoX3rHxjC4SNx7D7Uh8OdcRiUPcEtUTbBAVENsA2NYezaWj8idgccr257LIkDcR19qQIV1EoBJeECfq/xJ729vU0GZWIwTSSTCZGlgcRvU/MGaKGICFWgSryynsT+AwdAxS92bq6DrgD7D/SKcIOmDWFs3FAryvd2dCZx4HAv6usikBUqJJFCQ20I2zfXoUo28aOeBPYciCMaUYR3lcr8Huw83XJb45VtA4aMB/YfQTKp4+93bUQaOvYcjuFITwIbm5sQrW2EDLsIBk1YI2F74MAhcdSbN2+EpoVAWRpoEtuWzdtgwkB7eztSibjwDjfWqtiysV5Morv3kcOIhENC8C5USKzLvs7SUIpplNqWBW+pxKbY3u83w1GCV8KTTz52a9MUUU26mt9ZTgrAwwbM0juYzJJZekfA6ekfnl6JYIayLpW0kG+xTlOEt3fl8Z+1/PqHb2srVPGMOqYyv929p3HgSAyHOuPo6knYk6fyCV8TCKmyKB28bXMdNjSEhR7vSRrCq3s4rqMrqU9eUKLYI0rLKfx+Q/dLL730C4ODg9W2lxdIxOLo6+0TmQ5IJFI2A0odlooloJspNK+vw+b1EVEEjYpRtB/uQ09fXIQn1NdqoBRnFJJAacvsUmfAXVsbsK6WMjKQJQEAmQAAIABJREFUB9iwwz2SKWyoC6O2Loy+142W+qvVts7uGKhUc3NjFB/eEMXxpC4mAVKmiC1bmqHLdULwijlypil+qBiFoRsie0MorGH37t3Cm9vY2CTmzbXv34tEPCH2bdumelAGjo6uBNqP9GHTxlo0N0SE2Cdhn5JrEYo2cgxvsTbktGPBWyKwqTb3+82QBe9ULePSrud3u5xJuszSO9rM0mH5heevRIVRh0C+Eg6T8w5RXK/e01K3obmtOaIhqskFS/1Sb+Tt7epJorMnIURvd29KCD/y+lI6rbCmorE+JCaoNa+PQAurQugeievoTOroThpICKXs4WJYb2HXO188fvz4NWfPnl3p1uG1gxtMpFI6EvG4+KGctYppIlpXh6YGBSu1FNLQEJR1DBiqELyHOhKIp1JQnVK/tLeU05iOkSarbdkYxqpwFGmkEIubeGR/D5K6LV6XLFrccv5cfxuFINTXRbG9OQpVkXGoM4YDR5Jo3hDCxqZ69KUovRg9MFCVNzvNGHl447GYKCWcMlLo6erG5k3NCEVqxfeHOo6IcIwtGyJYpVE1ZBl9iSQSuoz1dQqqZBlpgzI0yLgQvD5zxdU3/GCKlC/rPLxTPKaiVmPBWxSm6TeaCwP4zbc/QfYEsId3+gYzQz3MBbucIZQcauMhaLZLB+b9XQuxwFqDgFQ5VbwfOv9cy7PL3tHWoKlYH1bQFNFQH1JQEyxcoW1gYAh9cR2xuC14k0lDeC8pTIAmftEPCeDehIGelIGYblD9hhGHsG6aOJIwhKd32vK3P92H//Wu+NO9Ty8PmJm3CXeoWLI9Z53RpigLrMkphLUYVMrCIDI6GCJuVyyygng8iXiCYpYVaKqJaG0YPb1xdBxJCAG7cwdldEghCBkDhoGuriT6UiZOvjXYsmJJpq0uEkJdXRiKTCEWQG9MR0o3UV+vQlZDiCei0J39JE4kfg2D0qnpoqgFsXR2xjkOKkosi4lqUS0ucsySl5kEs8gZPNKJIg7/3ECga+maO6eaSJkF79iLiQecqQ4v+debCzxZ8HprMzPR21ywy5ngSNtglt6RZpYOyy8eq4J8fjUCmUVTpfvB88+3fHP+WhHDS5PaKNShQVOwPqyiPqQKr+9E4pcqtNkeXhlVVVmRTGEQSSMNw7S9vxTTKzyuBn1u4lAsJTI0FF9RLc8RBoIWzqS7cU9jf2/v08sNM/C2rM4dL3jFJ6aJsKojpCZBFdGCpj1JjTIzkIAUQpKkuaM5xRFRlQrIOK2bIuzgqogihCwVpyCxLOIiYOKJw2daPti0tI0yPASdzVNqMxLRtARlAwNQEU+FoKdCow7I1qw2K+Jke35pq3bMtGEoYuJdRItjIXTxmdhvpxd7mzIGoGBwQOtauqaJBW+JFwV7eEsENtXmc2EAzwpe6RtPPnbL5qmymmy9ucByMgZefc8svSLJgtc7ksxyhOVH9gXRVBuZShyv20eu4HU/IwdjRFUQJa+t4vxWFYRVWXg47TIL9KpfxqqcFGdjzzGlHoulDBHW0Cs8vSaSJnlZTSR1U1RUS03HxZuxLuLkwE/R2mQee+vYkqH+oTUiF+9In6M7pypliqIjqlIGBrt8MolEV+PawtYWktRJULELOdgdUk5e928R6OD4rLO68vFvpVpu+5WQeHigymtu/5S1QfQnKxhACLGECkN305LZ23JTlLmbo3/bn9siWKf2iolaLYYapDBgUsI1BQtVEtymCGeg/es3w7hYuaRr6dI1LHhLHHRY8JYIbKrN54KwcAWvJEmf63jsltapsppsvbnAcjIGXn3PLL0iySLNO5LMMoelhAe7F6LaWodMekrVK/MJ3txzRbKLUnNRdgf6Tb5KEsEboxqaoyquqhldspg8u3F9SKQb60roIqSBcuwmdBMpmqDlpSEMWUl8+p1HAViWZQVefPH56wxcXGY6Us8VjbakpP/IUNUUomoCVeQldTyzWZFra1gKVRDeXuH1dX5E7ID9nS1m7S8og4Is3MPAE4+fbLn1tkVtTryBLXhJjDreWtNUkEhoSCRDUBydbRfLoKxmtsDNhl/YOXpJ8JLiJQ+vpiQRDcXFwST1MGTZwJUhOg4SvPaENcNclay5srFXkqSpouaQhrE2yjdCL6/auTGA33zHEx2wcDMLXm9tp5y98XXuHV1mySy9I5DT05eeqoAVvBEwq6fS/2SCN7fPOlUGTW5rjjjhDqo8UkiChG5PcgAH4ikhdmMpE3HDmGaO3UmO6AJexGca33JbHTt5bNXA4OmrkaJqabbXNHchbakoBqJqHDWKLoQoCVIheIXqtP9jhzdQqIMbIyuUq2hkiliFrDgd6T8t4zsHT7b86m1L29yJc6LTIE1oE4EJ0Ac0JGMhGAZl5TTG7d+Ia9p1JNN6I4LYRDiUgCabSKZCSJkKwloCi1VDVISzK8spGMrUvr5waePLU7EFZx0WvCx4p2E+Raw6F26GLHiLMITLrMlcsMuZQs4svSPNLHNYWpaEf3xmFYKZyFQITyZ4qUJbQ0jBhrCKRpqUpimILKwaiR2lbb582i4P3JHQRZjClKumlXIAmeBFnLziabRG6Z2+WI6nXrzm3PkzK9Kn50kiQ9eoeFhK/2V7UqM0YU2hIhQ54QxC61LYgR2/K8QufR0kj64tRV3/a67r1E1aRpK24/EzLU23LWijUANa7Ilm9NvON5w6HYYeD4nSx+SdHUlY4U46s3X2yJbIA02CV1WAUCiJkBqHrofQF4tC1VKIRhKOlCYlL2P4fI01NHT9a1p49auloBzTlgUvC95pmE8Rq86FAZwFbxGGcJk1mQt2OVPImaV3pJnlKJYS7u9agIXSDZCswqkVCuDPJ3hrVRnrQyoaQirqQtkYXrUqOEroHj09gPa+FA5T6EJSh0hZO1OLZb2FE43H0Cplcjf54vHu91wYNiqQkmGKyWLk/TShmDLEW38ZiIadDA2uZ5fia4XgdRTnmFAGEryuqnaFrxOIMCoI4YePn2z5JeHhzQpk8u6S3KX19X4VSjwMmTy88ujwDjcnL+3giP/YBDSaYBdKiVAMUs3xRAipVASRcBKaFh/xStN6Z86sHF669N0/muYpYMHLgneaJjTJ6nNhAL/5joPtsKwPcUhDeW3Jy97ngl16yWuivpild6SZ5RiWX/pSBYZvomoGi0ulPFbwktjaGLErsZFXN6xWwc1QRpPQ4ilTxOV2xFMit24fTUQjJTmTiyWlMXT+eexq6qf43dxNnzp1atkbA8dXQ5cpba2T69b2to5MWovEoUIXmRTc+FonDDcnPZmdHSEYlDHk+FxFH2Jjtli1/50Vrp2Pn2lZPyJ43Za2WKaf5JACNRGClqT42/GC1+naDk9wthQJJxAKJYQaN3QV8VgYUAxEIgnUONkjKNZYN1RcHLxuOpPVXIwseFnwlvdq5gHcO77Mkll6R8C7ntgumaV3BMb0RGEN//z0YkC6HlYmUMp28nl4KT1ZRJURVRRQcQo3FNaefGYgaQAJY5oZFkrZybFtM4ETOHnuGGVnyNfNc289996L/RcDsm5HLcjk3aXUaIqOkGb/yI7gzU1BRn2JsFv6wxWTQddbm03+4IrcXMFLgvaZx8+03HjbojZ3p7ICGaCcEEnK7dCvIRKLuN2PTOKzIxmcNUXRC0pDRsI2DnVxUmRk0N/QkEqGEIokoC1OIihm1ZkYonzAg1Fj8YINndPB6qzLgpcFrwdmNEEXfDP0ji+zZJbeEfCuJ7ZLZukdgTw9tR6txJLh6xA0l5SynYlieElOUTYBe9IVpRPLLedQylY8bCtVmDhz7ij+94YUII3y7rpbOZ46fu2p5NkVsuHE7dJ+UyW4SByapkMhdy4lrhVLVjOLv4JuBtzst/lidt017aRgdsjCU4+faVkjBK/rCc72QYKXZLYyEEK0LwTZrc08al6d6xW2iWtaEuGwDrPKgJkGjJQmvNQU4iAHXR+wCX1IQ8XQlc8tXPjuMx6QZsHLgtcDM2LBW16ITu8sLLzDzCyZpXcEvOuJ7TIPS/Ly/tPzGgKZ6wGzoljak01aK7afGWs3FHwDL2Ri+NJNw4W22draGrj9t26/fnh4OCSKndluXoRI8C6m8AA1J/1XNvTA7i8reHOThLnS1Y3ddbedFbwynnr8ZMvq25a22Z+5kjgbw2tAhTwQQTSmQBFhIPYEudzUZLaT10Q4nBTCFlVUpY72RHESBJs5Ypdc0grMcyuSV17xnRckqXVUPPMUzwkLXha8UzSdIlfjAbxIUEU0Y5ZFQCqyCbMsElQRzZhlEZCKbMIsC4Bq7ZCxtGYFAtKKIlFilgneQZwb+jn++Bf1Qt5d97iPvvnyiuHB89eS69UtRqGEUwiF48KL6xY1duWt68V156vlj7AdK3fdkhS2UP7JGMHr9mlnyjVhpjXIZgThuAzNqbhhjhSzsPsgpayoTihDjQE9LcMMkujNTYVme9wp/kI2wqi8eMMryxctf63Ycz5JOxa8LHg9MqUC3fAA7h1fZsksvSPgXU9sl8zSOwIFe5LwwLPVWGhdh7RJyV4nXWaN4JUCGQxmjuH/vXISX7vTrgA8yfLqW6+u7O/vv0ZMXjNNKJEUlFBC5NIlAZnNqEsd2fKU8jq4RX1zu88Na3BFsbuWm7mBYnivu22R4+G1+6efbIYHCqUIQdPDCMdMEdZgC15yQNsFhRVVRziSgqwkYQbtdYVgdhIF02euGJcHQtAQRVSt75iMRQnfs+BlwVuCuUyhKd8MpwCNHx68g8YsmWXZCXi3AR4vJ2DZagWw7OlFSAfehkC6cjLqs0bwmpk3kTl9HJ/6ACVNKGqxLEt6+bWX362fNypJ8JqhBJQwCUlTeE4pTcPo9GJu/bSRyg9OPbVsTK4tS11RbO+G/YmJnsfPtNQ6k9ZcgexmaHCzOgAalCEN0ZgGmby8Tt5d8jTLlIIskhDFMVJBAzpNVHMFM3lzgxQeQf8DlLSKq86vtOq0xh9IUv5Y5qIgjW/EgpcF7xRNp8jVeAAvElQRzZhlEZCKbMIsiwRVRDNmWQSkIpswy0lAUWjDokVhzBu+BumJc/POCsFr4jSMildw9w2Dk4UyjCWTTCbnnzp7ds3AwIBihpIwwnEojuDVg27EbjbNWHZ9W8YqIzG9uUEOdonl3IUE7cuPJ1tW3RYSeXhtIUzeWbdv9zPqUUXk5RBkgzJgkOg1RBgDeXflGjtml0RtKi1DF5XdssJa/GtIxfLBRRevQvXRVYsaKTWblwsL3rE0ecDx0r7mRmlhb4kV7o1t0zvSzJJZekfAu57YLotg+cVvVUEOXQVZvhqZtFRojcte8Gak87gYfBmfXtePKXoyjx49qlpBqzElp5CMJoXflERlKkiCVhlVPIIksOv1tT25bs4FOxmZG/Nrf05LNjdv/PEzLdHbFo0IXvqWMjNka7S5Z4GyNShQSesqjrAWeXkNpETyX6cUsZMjLSt5VZhpBRFdg3xxflfT0jXkAPZ6YcHLgtdrmxrdHw/g3vFllszSOwLe9cR2ySy9I1BUTxI+/2MFQSmCeVXLC4ney1rwktg1Lr6Kc+tTYyuqFUUgp9GxY8eqTgcG35m40pKNGgNIUywv+V+p+O9YGWunBaMlO5nN/bcb/esGMtghDSRrk4+/0RK+7cocwWtHCbt5e8krbJcappwLdg02W7E60npIhlmV6xGmNeyoYvIKUxhDzbkKc4WJ7jXlEbu0Myx4WfCWenmV1p5vhqXxmqg1s2SW3hHwrie2S2bpHYFie7IkfL5TQVCJYB7yit7LVvCS2M2kY0i+8+x0xa5LqyPWrVnVV6w5vaCqwpCpDATF89qBC7aozMbuuutkBW82f8Po3L3u5zpOP/5cy+Lbrm/L/V6mfL9B8ifrIhka/QhPMaUTo09FXC7JX5pjqDnpxyjKQYFpKnYtZPplGlg0mB6uDiw82qRplNa3XAsLXha85bItu1++GXrHl1kyS+8IeNcT2yWz9I5AST3Znt6qqqtQKS9D+qIoJOYul6XgNXEOyBz3UuxmRW9MgSqvTygqDBKSQYqWtfPyUl1hURBCVFmjxfnt1B2mTAmjMzi4VSNEMl0kv/2tltCtv2J7eJ2qaZSFgbZhijprFLDgeojdyW6qyNwAQ4NpKBTOa6dlSAGmLpMGhqKZCMmiOlxnUzTqJn0oyQhKaMyClwVvCeYyhaZ8M5wCtAKrMEtm6R0B73piu2SW3hEouScJX/xWJawlV2JeMIJMNnvDZSV4A0EL6cBp9A+/DuPAebR6UkhhHKxnE4ma/nRg3clgdaUuK5AVegagUmbUNAhTtv+WzaCdumwkLUMadooz+yfXH0x/n/zpwZalv3hbm5NDzNa9YnYbzY6jgFzTnqRmmkLYity61IByjaXSQujKBuUiG4JsVEFGGrJqYNHSixcX1lx8dt268EDJZ770FVjwsuAt3WpKWYNvhqXQmrgts2SW3hHwrie2S2bpHYEp9iSyNyy8AnJmBQLWfOrlshG8geBFDAXewvBgAp9Zb0x1glqxZF4+c2bh+YuBK+IJJZoSQtfx1gqFS8lu00LU2hWAbae47AhhWwy7gteN7ZVxMn6wZWn0tjYhnp1FCFwRx2v3OTIRzpRFqWZ7y3ZOXjsXr53/gT5TNQMLllfEFy5Mn1q1apHX2RgKoWLBy4K32Mtoau34Zjg1bvnWYpbM0jsC3vXEdsksvSMwjZ6oBPHfPleNeellCAau/OD5Z37vm/PXjsosMI3eS1+VvLrDUj+sqtextC6FO6WiikqUvqH8azz7rL707Hnz+kScwhlqoNjly0RjoUfNbNYGVxa7GRrc0hJ2VK6C107+d8uKpR8YYWl7gO2+bDlN09tyS164PbkZHxzxLANqCFiyRHth1Tr1pFfHWmQ/LHhZ8BZpKlNsxjfDKYLLsxqzZJbeEfCuJ7ZLZukdAQ962rcviPjVC39j6Nm/+mronXsmy9frwRbzdCEP4mLgTWDeKXyy9mK5vbqFjiGR0Je+/oq+1BwILh46PSS58bd2e9dDm520RqLVXnLiGyDjxeTzLatD73QEb24csBv8UKhem90bhU5UL6rMKJpy+spVNa8vXrz4XHm4T9grC14WvOU1O74ZeseXWTJL7wh41xPbJbP0joBXPVnSn3zuz+7788Uf+DyCVctQBQ0Xh92ZWF5tZHQ/5NE1MYjh9AksDJ3Ex1YOXSqhm7tjVJXthRfOXVFx4fx151KpeTrFObgxByOZdMlT65accJONZUVsX/LFltrQ6lHecjfh2WgIufkg7NgINaRigbbwQlVl4KUVa1ekPK6eVsq5ZMHLgrcUeym9Ld8MS2dWaA1mySy9I+BdT2yXzNI7At715Njln6LVklD9Yg0Ucymq0iFIGWWighWl7YFMom4YVmUK5y6cgIp+/N47zFKrppW2zam3Pnr0aGW1tfDtp08l1VR/qsLU3ZAD4Yd1Os6tgGb/HTsZa4kujeYI3uyzg/Dx2s5iO/0Z/V+RoVYrw9pyzaoequ5eftPywanvtWdrsuBlweuZMeXtiG+G3vFllszSOwLe9cR2ySy9I+BdT+Pt0pKwDwG88pQKRb4CC+SFMIdrAFQgIDkV22g215h9GNF2zh/D6TQClRcwnDmHIfMMjp88jy9uvHi5itxCRI/1HFvV398P2ZKv1lM6TMOA6aQco3Vy/sQryVjLteGs4HWFreibBK4sQ1EUVM6r1CurKs8uWLgAK65b8bJ3Z9OTnljwsuD1xJAKdsI3Q+/4Mktm6R0B73piu2SW3hHwrqei7PIj+4JYs6oK81EN1arAWbkK8y/ICCqVYk+kTAbnzSFUDKcxHDCgU3Lb4wZa77zo3Z5e2p6oPDFOAadOnsLKd668auD0wDJDiF9byFLahud7nmtZW3+D8PAK2U85eGUZ85R5+ln97DFd19NLlixBZWXl8HXXXTd0aY+o4NZZ8LLgLa9pFjXolHcXfNM7s/TuVDJLZukdAe96Yrtklt4R8K4nn9glC14WvN5dFPl68smFUl5IRfbOLIsEVUQzZlkEpCKbMMsiQRXRjFkWAanIJsyySFBFNPMJSxa8LHiLsPZpNPHJhTINAt6tyiyZpXcEvOuJ7ZJZekfAu57YLpnlGAIseFnwendRsIeXWZaXgHe9882QWXpHwLue2C6ZpXcEvOvJJ3bJgpcFr3cXBQteZlleAt717pMB3Dsg0+iJWU4D3phVmSWz9I6Adz35xC5Z8LLg9e6iYMHLLMtLwLvefTKAewdkGj0xy2nAY8HrHTxmySwnJjCnBW9eNNFoFLFYrGyGM9c6Zp7enXFmySy9I+BdT2yXzNI7At71xHbJLPMQcPItZ78Z94F32LgnJsAEmAATYAJMgAkwASZw6Qmw4L3054D3gAkwASbABJgAE2ACTKCMBFjwlhEud80EmAATYAJMgAkwASZw6Qmw4L3054D3gAkwASbABJgAE2ACTKCMBFjwlhEud80EmAATYAJMgAkwASZw6QnMRsG7HsD/BbACwF8DaAMw5KBc6Xx3J4CvA/hfAI4VwPybAPbkfLcBwI8u/SmZ0T2YiOXVAO4DcDuA3QBaAZxhlgXPj8tyDYB7AfwLANNpXQPgHgC/A+CfAfwNgAFmOSWWMoB3AaDr9wsAXpzgipnr1/hEdlcMx3kA/g7A7+Vh/CyAj07APwrgT53r4MczOqqVZ2MTsZxoHHX3hllmz0sxLPONo8wyv20Xc3+50tFLf5Xnmp0ztjnbBC8J2kYABwBcB+ARAH8P4D8AVAG4H8BTAPY6N8QmAHdNIC6or885A3q8POPkZdvrRCzpAqCHiXbnIeAPAKgAPpsj4sYe2FxmuRTAWgBPAlgO4AGHH9liEMAuACdy7FID8EUAlCsw38Is87MkViQuSIRVONf4RIKX2s9VlpPZXbEcAwD+J4ArAPy5Y6z02QcA9BUQvDR+kFOCxl4/OBImYkmOl0L3pLHXNrOceDxcMsE4yizz3ysmu85pLXq4bQGwFcAnClyzc8I2Z5vgvQHAcQD9zrknzwN99ocA6CmHvGckYJ8DsNrxtH0KwNkCwoLakOeSBubTl600Lc+OTcSSnq63A/hjABccEUcPFv9nAo/OXGZJgwWJV/qhAYgeDL7hPHzRgwXZ2B8BSDos/8Jh+Rbb5TgCE7F0Gy8G8JDDdTLBO1ftshi7K5YjecqvzRG8xYxI1Dc5Ikgkz/Y3ZxOxJJFW6J5k5AHFLAuPh+QUKDSO5rO5uc6SmBRzndPDbaUjduleVGjM9D3P2SZ4xxr9ewB82HldnHaEhuIMsh8CkAHwnxN40nJvhoMA/geAzwCY73iO6dUzDWj0ao76ea/zWpo8no9O0G8xN4TLrU0uy40AbnFYkOB1X3l8ZYKbF7O0OZE9ks3QAwKFNJDN/EYOy2rHA/yvjiDOZwfMMj/L6QreuXSNF2N3UxG89CaNPEX7nIdhOicNzhjZ7ISZ0Js2GodJ8NLPJgDrAPxv561RoTcbl9uY6O5PMSzdtrnj6MVJBC+zBPKNh/nG0ckE71xkSUwms00KZbgJwE+de1KxgteXPGe74N0G4LzjTaOTTyf3S4639/MADk0iSnOFBb2yI88cCd5ljighDye9AiBP8p84r1JpQNsB4HdzPM2X60Bdyn7lsvwVR/zTcZI3vVTBOxdZuow+4sQ+P+wIgrFPzcxycqssxHK6gncu2WUxdleK4M2d70BjLI2T9DBMYyU5AP7WCR2jcbfTEbYkdim8jH7/EoC/dBwGRyc3gcuqRTEs3R0ee08aeyBj48qZpR2i5DpTJrv2c3nOdZbEYiLb/AmA2wB81wkBm+ytmO95zmbBSzcveu1OYQzuBCC6WChWheLLaPl953VTodGz0OtOuhHQAE/hETTpLffVnB9fkY5lSRNOaKIaxUiTZ5vipSnYnSZeFXodwiwBeh3/DgAUskAeMPLilnKzdO2UWeZnOV3Bmxu25PdrvBi7K0XwuiEN9PaL+v6yI3jp4fg7YwbYf3SuAZpQ7IY0UKgP/U1il8bT2bQUw5KOJ989KZ/gZZbZePB8DoB84+hkHt65aJeTCV56w0jhnC8BKOZaz7VzX/KcrYKXgrBphvBhZzIQnXj6jGJxaeJQrxN/SsJtoklrY4UFufHf53h0f9kRztSXnwVvPpZkFzc7E6tSztM3sSIvN3l18i3MMkvlDgAUB003eBIE9ABGDwv0ipMGkgcBkCigSW3McmLpk8vSC8E7V67xYuyumJtgvpvqWC8bPRCTcyA3VCFfDC+NH6/MQsFbDMt84+hkIi2fGGaW+cdRZpl/nCxkm+Rs+e0CGVYKTSSdKIaXvpv1tjkbBS/tM8WE0VNLrreRgrcpdowmsL1ZwkQrSiFFE9vo6Zy8mBSb+7wT70KCxc+CtxDL3EuLBvJPAvghgK4JtEnuJMG5yDIXDcVVUegL2dM1zuQqskuatDZ2kkEhwTuX7bIQy6kK3rnIshi780LwfhAApYGkt2nuZGI6T2MFL02aofH5WwD+eza5d4u4hosZR91DnkhUMMvRhpE7jpYqeOcCS2JSzHXuXo/FhDQUmpzqC56zTfDS/tLTCc1up5Q49O9fdPLDJpzwBpodT6/h3+3EltFAXGg2/I2O941ScNFEDJp8QTdHSjVDT0g0yYKE9Vcdb90PANA6lJ+W4npncyqziVj+3PGYkzijEBESupSibKLJJnOZZe5gTGL//wPw7062EHqVezeANwD8F4DfcjhSuEghnszSJjqWpcuZYvXJQ04x9z2TiKe5yrIYuyuGI40TO50sDTQ2ujnPXexu+BPFYFIYGHnQNwM46IRF7c+J4aUQtE9PkDXnctXBE7GkfS50T6JxNHdhlnYWm2LGw0LXvsuTWdokiuU52cPtnOA52wQvDaT0OpiEmLvQgOpOrnJnC1OxBCo88WcAuvOMojThjCZZfM151XwKQC0Ammg5dGQmAAAPaUlEQVS0wEkZRX2QIKHZxlQwgBKt0w2WXt3RjONvO7FsszWd2UQs6wF805kMSBMKyONdaGGWAIW/UCw5ZWegiZI0OSfX7hY5Xt4tTtEJd0LbWKbMcnKW9CaB3sLQNeiKjXxpr5glMJHdFcNxbEL6QmMexa1T3l26DnIL/rjFa+iNHMW009hJjonZuBRiOdk9yT1WZpk964VYTjaOMsv8V04x95eJBO+csc3ZJnhn40DJ+8wEmAATYAJMgAkwASZwCQmw4L2E8HnTTIAJMAEmwASYABNgAuUnwIK3/Ix5C0yACTABJsAEmAATYAKXkAAL3ksInzfNBJgAE2ACTIAJMAEmUH4CLHjLz5i3wASYABNgAkyACTABJnAJCbDgvYTwedNMgAkwASbABJgAE2AC5SfAgrf8jHkLTIAJMAEmwASYABNgApeQAAveSwifN80EmMCsIjA2XyXt/J86RWlyv/sSgM9MUIZ7Vh007ywTYAJMwA8EWPD64SzyMTABJjBTBOYD+LxT7IaKLVBVPdPZOH1HQpeqNFJlPV6YABNgAkzgMiHAgvcyORG8G0yACcwaAjcA2AvgIoCPAnjR2XOq9Eie3h/PmiPhHWUCTIAJzBECLHjnyInmw2QCTMAzAlS/nsqM/4lTRpr+rgbwQUcIk8c3t6zuA05J9GEAVF56J4CbAXwXwB8DeBrAewAccfawCcD1AD4MoAXAa57tOXfEBJgAE5ijBFjwztETz4fNBJjAtAisBvAoAM0RsVcAiAE4BoD+pjjeEwDud8TuHkfY/huA/wTwIwD7APwQwB8CMBwB/WcA7nS8xvcCuJsF77TOE6/MBJgAExAEWPCyITABJsAESidAY+enHDH7DcezSwLYArAewHcAfALAYwD+DsAggHucMIglALYB+DSAQzkT3MhjTIJ3qyOmS98rXoMJMAEmwATyEmDBy4bBBJgAE5gagWscb60yJpaX4nopxjd3+QqAuwC8A8AuAH8P4G8BdOYRvBscD/DU9orXYgJMgAkwgXEEWPCyUTABJsAEpkZgMYD/ABAeI3jdeNz/A+Cvcrp2BTJ5dSmsgTzCLHinxp7XYgJMgAmURIAFb0m4uDETYAJMYISAK2AXOYL3GeebZQD+HQClKdvhxPK+D8BbAH4AgNKZ0YS13QCecEIbKOTBDWlgDy8bGRNgAkzAYwIseD0Gyt0xASYwJwjkZlVwD5jicsnjSwvF8ZKwXQPgHwD8jZPJgSazUZaHLzgZGGqdWGD6zM3S8G0Avwng9JwgyQfJBJgAE5gBAix4ZwAyb4IJMAEmwASYABNgAkzg0hFgwXvp2POWmQATYAJMgAkwASbABGaAAAveGYDMm2ACTIAJMAEmwASYABO4dARY8F469rxlJsAEmAATYAJMgAkwgRkgwIJ3BiDzJpgAE2ACTIAJMAEmwAQuHQEWvJeOPW+ZCTABJsAEmAATYAJMYAYIsOCdAci8CSbABJgAE2ACTIAJMIFLR4AF76Vjz1tmAkyACTABJsAEmAATmAECLHhnADJvggkwASbABJgAE2ACTODSEWDBe+nY85aZABNgAkyACTABJsAEZoAAC94ZgMybYAJMgAkwASbABJgAE7h0BFjwXjr2vGUmwASYABNgAkyACTCBGSDAgncGIPMmmMCsJbDvpBpE9WFYeBck6Qfp+dW/ig9IQ3Q88l79lyFJ/wDJug7ARVh41FSMT+JDofN4TF8aHJb2SJL1y4DUbwF/kL6zZnfw0YEdgPUvLg9JwjAsfNW8ULMT2yVjTJ9pC9KRdDC4Ax9WXqF1Jcn6EiD9nXlnzd3y3oFfRcB6zLKkXXZ/o/rNWJZ0NC1JO4LI/DMsrBt1DiQ8m0b6/bhz4Zl856bi0cF3ZmD9qyRZa0TPlnQ0AOl3hj9a/TO3fXDfwB9JlvUHppXegK0LX6ZG8tcG/gzA3bCkYUvCp+iYC577vf2r5ID8I8vCvemP1jwy0m7fudVBK/g1e9vFs5uOjb3vwwd+LWMF9gSRaf7eY5ueff8dB9alETgckDLbvv9fm749lb7H9llqH++//Vur0rAekkA2BFiQvhuEdNf3vv6Bl92+br79wEckSWoNmun3f/ebHzwBWNLNtx/6OJD5PCBdCFjStu+3f+C7pW6b2zMBJuA/Aix4/XdO+YiYgGcEKvZdeLeFzDctC89JEm6UELh1+M55P658dOAdGVhPWJAeTl9Z/RcVb124yQpk9gPSf5kfrdkV3DewXbLwgATpAxYyn7Qk3EACM2jJd0iS9SAy0h3mR6v/O/i1gc9IkO6FZX04AKk/AxyCZH3DrDL+AENVStAK/AeAcLrCag4OSx8kUStJ0lnJytxmWYGaXME70u/Wmu9grxGVpfR/A1a7+VH1jwhIcJ9+iH6n71Q3Tgho37nVshX4NiT8t9gPXZaDsvwVSZKuNWWrCYtqzgRPDHxakvA5QNLNjPkeErzy3oFNCOARWNY2AL9tAavTUvoDhUQ1Cghe+dGBLwC4xZSDvxY0078hSdYnTMgbglb6lwuxMz+qfn86J70cgnc6+/PeOw4tC1jpbwB4DAtrHtRPnw/UVAT+WrJw/QUjcPtP3vUT/X3dv3B7JoCHYSEpp80mErxNWw42Wml8JROUPhpIZ24HUF81ULH9O9/51YHp7A+vywSYwOwnwIJ39p9DPgImUDYC8qP6XwBogWX9PqTAP0OyHjLvVFvlfXorIP26CdyMO2sSY3cguE//DckCeS2/YFYE/gF3VMeF6LS9tHkFLyTcDAvbTSv4S9g673VqX7Hv/AbLCnzDkqxPwpKqhYfXIl8qviNlpH9EwNrrenhHCd7/OnednA58V3idSxS84tjG7Efu8ZEX2pLwl5BwVoLUMCJ4Hx140JKspok8x6M4FfLw5jQS/CVsv5SC17LwBqzAly1Y74AknQbwB08+dsu/uyIZwHHJsvqtTOAhBK1/Hvtv8hoPXAi+Om+e9S+WhQ9LEoZg4Q87vv4B8tZb+Yz3vbcf+FgA0u8PyfLGH3/t18Z54W/efHAtJOtPISEJS2pyBe/NdzzxKcnCr1UOVNzJIrdswwJ3zARmJQEWvLPytPFOM4EZIPCN5PzgkEKvg5PpwZo7gtWD3wasqjQGm2Wr5r4Jxd1uS5HnDf4lJOsTACot4JvpwZpfD84b3DYq9AAYhCT9kzlYfa88b/D+cX3miEI6YiFqLXwNEj4CSF8GrI8VCGkYhiU9ZprDn8BvamdL8fDKucI1gyvssAPrSknCgPBMkweZQjoeHXgQErbmCl5IFu3XPFhWlQXpc+k7q/+Gdjrv2ZpE8Ab3DbRIsL4ISzpg3ln968F9g79TiB2Fg0zHIoR4zUjCA567BALWxmxIgyXdfMe3/lqyrDUkKIfnX9yQyUjtFgIfqjHwpFGdbhr3bydMwsoEQ5aU+SokfExfEv5u15duGp5of3OFa1oxVDModwBWHSQp6YZd0PrUDpb0iVzBC0v6XQlYYEn4/9u5g9A4qjiO4///21kbkhioKAEPHhRF8Kb1olhjS8VkYyipbop68WALwXrRYmwPBi8VtJiAlSAVFRXThraB0oqItVEvPYgHT/UiHtsq1NpIZGfmL2+ys0k2u9uEjDKJ39w2u/P2vc+bw4///ud1iNnwzKm+qWbBei1mXIsAAutLgMC7vvaL2SKQuUAS8MT8T/RLAl1SXRV3xsy60i9V0auqrs8sGhTVgWYV3tokP7u6OQiCt0X1KTHbaaJ3LanELlpNcOz6WyJSDjXokXLbL/6tBhVeXx3ebU5eVrNHREXNdO9CGNZdpnavirwpokfCp9v3p4FzpS0N1Qrv84vnsaQy3SrwipTqWxHStSzbuBaBt3Dsz2FVPWymF6KilWWw83KjOaz2ZpgPiDJeHxxbtTT8bTf9WJRwn5g8qSp3i9n5NPBa7N5zzradO1H61Y9R/zrtC/YV3rY2G1WVvWJWNNWx2du6DzYLvvMVXvdSFOgT3031XvHrbNQT3DjwSrmixcFAoh1qNhIHui0dY7VefB4BBDaOAIF34+wlK0EgU4G0nSG0+FHZ3fVz0s9r8VlRG1ezr0zcKRH7OOzueG2hh1e+CIc69yTVTx/+rLCj4KLtPoCquIHY4vuaBd75vuDWPbzptarxrKk7bWabRfSFWuCt9gYHx2ePisqQmJbDoY6z/v2VBl5Je3hFvg7D8BUpFoKC6VFV2d6qwltt4zjkVPoj035Ve9G3Iqw28AaTs73iZNJMLkRhZahWoV7cDlIN3VlteKvAG8euJCp3hFFlOHDF/Sp2z0KF142l1dX5KnHd60UPwiVzHR11PT89+KzFeiC9rtEa0h5eU52erURjm1xcCFzxDVF5rlWFd+uuM1tdrO/EVtjpXOVhM3eQwJvVXcI4CKxvAQLv+t4/Zo/AvyNw/I9bClI4J6K/RTe3l5KTGdITG/yDX76tIW73JzcsnNIgOh1WKsNJQDsxd2chDD9XlS1i4n9uPxyWO173P8s3C7xJRXfy2kOxFiaqpyM0OqWh1v8bTP01bmb7lgXe9KE1F35jJr9HGj3uHxxbceD18/CnNGh8REUeSIBNLovKh+GmuUPJKRQNWhokaeOYnRCVZ8R0ztQOROXOd5tuUK3Ca921z6j4ExH8yRX96f9U9ZJvmyho8Fgru7XcCDcIvE5UPqmO/72a3R4FrhTE0f3LAm6TwBv7W0bcB2be066byqvfnux7v1WrQXJKg8b+QbUBE3WqdtGf0CFd7Z+e/6gnaeGor/Bu2ftDsfPKpRERGTGTa2K6Z2a69/RabLgWAQQ2hgCBd2PsI6tAAAEEEEAAAQQQaCJA4OXWQACB/53Awhm+0rFk8Spf3vDYslVo/Vffs4op5eaj6Vm/YnZr3R5MzJws+Ycd+UMAAQQyEyDwZkbJQAgggAACCCCAAAJ5FCDw5nFXmBMCCCCAAAIIIIBAZgIE3swoGQgBBBBAAAEEEEAgjwIE3jzuCnNCAAEEEEAAAQQQyEyAwJsZJQMhgAACCCCAAAII5FGAwJvHXWFOCCCAAAIIIIAAApkJEHgzo2QgBBBAAAEEEEAAgTwKEHjzuCvMCQEEEEAAAQQQQCAzAQJvZpQMhAACCCCAAAIIIJBHAQJvHneFOSGAAAIIIIAAAghkJkDgzYySgRBAAAEEEEAAAQTyKEDgzeOuMCcEEEAAAQQQQACBzAQIvJlRMhACCCCAAAIIIIBAHgUIvHncFeaEAAIIIIAAAgggkJkAgTczSgZCAAEEEEAAAQQQyKPAPxBWjFd6VtAa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964192"/>
            <a:ext cx="9144000" cy="738664"/>
          </a:xfrm>
          <a:prstGeom prst="rect">
            <a:avLst/>
          </a:prstGeom>
          <a:noFill/>
        </p:spPr>
        <p:txBody>
          <a:bodyPr wrap="square" rtlCol="0">
            <a:spAutoFit/>
          </a:bodyPr>
          <a:lstStyle/>
          <a:p>
            <a:pPr marL="284163" indent="-284163">
              <a:spcAft>
                <a:spcPts val="1200"/>
              </a:spcAft>
              <a:buFont typeface="Arial" pitchFamily="34" charset="0"/>
              <a:buChar char="•"/>
            </a:pPr>
            <a:r>
              <a:rPr lang="en-US" dirty="0" smtClean="0">
                <a:solidFill>
                  <a:schemeClr val="bg1"/>
                </a:solidFill>
              </a:rPr>
              <a:t>The Baseline L2 SSTF (hourly composite) data flow is not periodic. Generally, the files have the start time difference of an hour. But frequently, the difference is larger or smaller than an hour. One example is shown below. The anomaly occurs almost every day at the same time. </a:t>
            </a:r>
          </a:p>
        </p:txBody>
      </p:sp>
      <p:sp>
        <p:nvSpPr>
          <p:cNvPr id="8" name="Slide Number Placeholder 7"/>
          <p:cNvSpPr>
            <a:spLocks noGrp="1"/>
          </p:cNvSpPr>
          <p:nvPr>
            <p:ph type="sldNum" sz="quarter" idx="12"/>
          </p:nvPr>
        </p:nvSpPr>
        <p:spPr/>
        <p:txBody>
          <a:bodyPr/>
          <a:lstStyle/>
          <a:p>
            <a:fld id="{3F335078-5FE7-40C1-A639-D0A9BB2E13E2}" type="slidenum">
              <a:rPr lang="en-US" smtClean="0"/>
              <a:pPr/>
              <a:t>42</a:t>
            </a:fld>
            <a:endParaRPr lang="en-US"/>
          </a:p>
        </p:txBody>
      </p:sp>
      <p:sp>
        <p:nvSpPr>
          <p:cNvPr id="2" name="TextBox 1"/>
          <p:cNvSpPr txBox="1"/>
          <p:nvPr/>
        </p:nvSpPr>
        <p:spPr>
          <a:xfrm>
            <a:off x="609600" y="1661296"/>
            <a:ext cx="8534400" cy="4278094"/>
          </a:xfrm>
          <a:prstGeom prst="rect">
            <a:avLst/>
          </a:prstGeom>
          <a:noFill/>
        </p:spPr>
        <p:txBody>
          <a:bodyPr wrap="square" rtlCol="0">
            <a:spAutoFit/>
          </a:bodyPr>
          <a:lstStyle/>
          <a:p>
            <a:r>
              <a:rPr lang="en-US" sz="1600" dirty="0" smtClean="0">
                <a:solidFill>
                  <a:schemeClr val="bg1"/>
                </a:solidFill>
              </a:rPr>
              <a:t>OR_ABI-L2-SSTF-M3_G16_s20173311400…</a:t>
            </a:r>
            <a:r>
              <a:rPr lang="en-US" sz="1600" dirty="0">
                <a:solidFill>
                  <a:schemeClr val="bg1"/>
                </a:solidFill>
              </a:rPr>
              <a:t> </a:t>
            </a:r>
            <a:r>
              <a:rPr lang="en-US" sz="1600" dirty="0" smtClean="0">
                <a:solidFill>
                  <a:schemeClr val="bg1"/>
                </a:solidFill>
              </a:rPr>
              <a:t>L1b </a:t>
            </a:r>
            <a:r>
              <a:rPr lang="en-US" sz="1600" dirty="0">
                <a:solidFill>
                  <a:schemeClr val="bg1"/>
                </a:solidFill>
              </a:rPr>
              <a:t>data exist to make instantaneous SST</a:t>
            </a:r>
            <a:endParaRPr lang="en-US" sz="1600" dirty="0" smtClean="0">
              <a:solidFill>
                <a:schemeClr val="bg1"/>
              </a:solidFill>
            </a:endParaRPr>
          </a:p>
          <a:p>
            <a:r>
              <a:rPr lang="en-US" sz="1600" dirty="0" smtClean="0">
                <a:solidFill>
                  <a:schemeClr val="bg1"/>
                </a:solidFill>
              </a:rPr>
              <a:t>                                                             1415</a:t>
            </a:r>
            <a:r>
              <a:rPr lang="en-US" sz="1600" dirty="0">
                <a:solidFill>
                  <a:schemeClr val="bg1"/>
                </a:solidFill>
              </a:rPr>
              <a:t> – L1b data exist to make instantaneous SST</a:t>
            </a:r>
          </a:p>
          <a:p>
            <a:r>
              <a:rPr lang="en-US" sz="1600" dirty="0" smtClean="0">
                <a:solidFill>
                  <a:schemeClr val="bg1"/>
                </a:solidFill>
              </a:rPr>
              <a:t>                                                             1430</a:t>
            </a:r>
            <a:r>
              <a:rPr lang="en-US" sz="1600" dirty="0">
                <a:solidFill>
                  <a:schemeClr val="bg1"/>
                </a:solidFill>
              </a:rPr>
              <a:t> – L1b data exist to make instantaneous SST</a:t>
            </a:r>
            <a:endParaRPr lang="en-US" sz="1600" dirty="0" smtClean="0">
              <a:solidFill>
                <a:schemeClr val="bg1"/>
              </a:solidFill>
            </a:endParaRPr>
          </a:p>
          <a:p>
            <a:r>
              <a:rPr lang="en-US" sz="1600" dirty="0" smtClean="0">
                <a:solidFill>
                  <a:schemeClr val="bg1"/>
                </a:solidFill>
              </a:rPr>
              <a:t>                                                             1445</a:t>
            </a:r>
            <a:r>
              <a:rPr lang="en-US" sz="1600" dirty="0">
                <a:solidFill>
                  <a:schemeClr val="bg1"/>
                </a:solidFill>
              </a:rPr>
              <a:t> – L1b data exist to make instantaneous SST</a:t>
            </a:r>
          </a:p>
          <a:p>
            <a:r>
              <a:rPr lang="en-US" sz="1600" dirty="0" smtClean="0">
                <a:solidFill>
                  <a:schemeClr val="bg1"/>
                </a:solidFill>
              </a:rPr>
              <a:t>OR_ABI-L2-SSTF-M3_G16_s20173311500…</a:t>
            </a:r>
            <a:r>
              <a:rPr lang="en-US" sz="1600" dirty="0">
                <a:solidFill>
                  <a:schemeClr val="bg1"/>
                </a:solidFill>
              </a:rPr>
              <a:t> </a:t>
            </a:r>
            <a:r>
              <a:rPr lang="en-US" sz="1600" dirty="0" smtClean="0">
                <a:solidFill>
                  <a:schemeClr val="bg1"/>
                </a:solidFill>
              </a:rPr>
              <a:t>L1b </a:t>
            </a:r>
            <a:r>
              <a:rPr lang="en-US" sz="1600" dirty="0">
                <a:solidFill>
                  <a:schemeClr val="bg1"/>
                </a:solidFill>
              </a:rPr>
              <a:t>data exist to make instantaneous SST</a:t>
            </a:r>
            <a:endParaRPr lang="en-US" sz="1600" dirty="0" smtClean="0">
              <a:solidFill>
                <a:schemeClr val="bg1"/>
              </a:solidFill>
            </a:endParaRPr>
          </a:p>
          <a:p>
            <a:r>
              <a:rPr lang="en-US" sz="1600" dirty="0" smtClean="0">
                <a:solidFill>
                  <a:schemeClr val="bg1"/>
                </a:solidFill>
              </a:rPr>
              <a:t>                                                             1515 – L1b data exist to make instantaneous SST</a:t>
            </a:r>
          </a:p>
          <a:p>
            <a:r>
              <a:rPr lang="en-US" sz="1600" dirty="0" smtClean="0">
                <a:solidFill>
                  <a:schemeClr val="bg1"/>
                </a:solidFill>
              </a:rPr>
              <a:t>                                                             1530</a:t>
            </a:r>
            <a:r>
              <a:rPr lang="en-US" sz="1600" dirty="0">
                <a:solidFill>
                  <a:schemeClr val="bg1"/>
                </a:solidFill>
              </a:rPr>
              <a:t> – L1b data exist to make instantaneous SST</a:t>
            </a:r>
            <a:endParaRPr lang="en-US" sz="1600" dirty="0" smtClean="0">
              <a:solidFill>
                <a:schemeClr val="bg1"/>
              </a:solidFill>
            </a:endParaRPr>
          </a:p>
          <a:p>
            <a:r>
              <a:rPr lang="en-US" sz="1600" dirty="0" smtClean="0">
                <a:solidFill>
                  <a:schemeClr val="bg1"/>
                </a:solidFill>
              </a:rPr>
              <a:t>OR_ABI-L2-SSTF-M3_G16_s201733115</a:t>
            </a:r>
            <a:r>
              <a:rPr lang="en-US" sz="1600" b="1" dirty="0" smtClean="0">
                <a:solidFill>
                  <a:schemeClr val="bg1"/>
                </a:solidFill>
              </a:rPr>
              <a:t>45</a:t>
            </a:r>
            <a:r>
              <a:rPr lang="en-US" sz="1600" dirty="0" smtClean="0">
                <a:solidFill>
                  <a:schemeClr val="bg1"/>
                </a:solidFill>
              </a:rPr>
              <a:t>…</a:t>
            </a:r>
            <a:r>
              <a:rPr lang="en-US" sz="1600" dirty="0">
                <a:solidFill>
                  <a:schemeClr val="bg1"/>
                </a:solidFill>
              </a:rPr>
              <a:t> </a:t>
            </a:r>
            <a:r>
              <a:rPr lang="en-US" sz="1600" dirty="0" smtClean="0">
                <a:solidFill>
                  <a:schemeClr val="bg1"/>
                </a:solidFill>
              </a:rPr>
              <a:t>L1b </a:t>
            </a:r>
            <a:r>
              <a:rPr lang="en-US" sz="1600" dirty="0">
                <a:solidFill>
                  <a:schemeClr val="bg1"/>
                </a:solidFill>
              </a:rPr>
              <a:t>data exist to make instantaneous SST</a:t>
            </a:r>
            <a:endParaRPr lang="en-US" sz="1600" dirty="0" smtClean="0">
              <a:solidFill>
                <a:schemeClr val="bg1"/>
              </a:solidFill>
            </a:endParaRPr>
          </a:p>
          <a:p>
            <a:r>
              <a:rPr lang="en-US" sz="1600" dirty="0" smtClean="0">
                <a:solidFill>
                  <a:schemeClr val="bg1"/>
                </a:solidFill>
              </a:rPr>
              <a:t>                                                             1600</a:t>
            </a:r>
            <a:r>
              <a:rPr lang="en-US" sz="1600" dirty="0">
                <a:solidFill>
                  <a:schemeClr val="bg1"/>
                </a:solidFill>
              </a:rPr>
              <a:t> – L1b data exist to make instantaneous SST</a:t>
            </a:r>
            <a:endParaRPr lang="en-US" sz="1600" dirty="0" smtClean="0">
              <a:solidFill>
                <a:schemeClr val="bg1"/>
              </a:solidFill>
            </a:endParaRPr>
          </a:p>
          <a:p>
            <a:r>
              <a:rPr lang="en-US" sz="1600" dirty="0" smtClean="0">
                <a:solidFill>
                  <a:schemeClr val="bg1"/>
                </a:solidFill>
              </a:rPr>
              <a:t>                                                             1615</a:t>
            </a:r>
            <a:r>
              <a:rPr lang="en-US" sz="1600" dirty="0">
                <a:solidFill>
                  <a:schemeClr val="bg1"/>
                </a:solidFill>
              </a:rPr>
              <a:t> – L1b data exist to make instantaneous SST</a:t>
            </a:r>
            <a:endParaRPr lang="en-US" sz="1600" dirty="0" smtClean="0">
              <a:solidFill>
                <a:schemeClr val="bg1"/>
              </a:solidFill>
            </a:endParaRPr>
          </a:p>
          <a:p>
            <a:r>
              <a:rPr lang="en-US" sz="1600" dirty="0" smtClean="0">
                <a:solidFill>
                  <a:schemeClr val="bg1"/>
                </a:solidFill>
              </a:rPr>
              <a:t>                                                             1630</a:t>
            </a:r>
            <a:r>
              <a:rPr lang="en-US" sz="1600" dirty="0">
                <a:solidFill>
                  <a:schemeClr val="bg1"/>
                </a:solidFill>
              </a:rPr>
              <a:t> – L1b data exist to make instantaneous SST</a:t>
            </a:r>
            <a:endParaRPr lang="en-US" sz="1600" dirty="0" smtClean="0">
              <a:solidFill>
                <a:schemeClr val="bg1"/>
              </a:solidFill>
            </a:endParaRPr>
          </a:p>
          <a:p>
            <a:r>
              <a:rPr lang="en-US" sz="1600" dirty="0" smtClean="0">
                <a:solidFill>
                  <a:schemeClr val="bg1"/>
                </a:solidFill>
              </a:rPr>
              <a:t>OR_ABI-L2-SSTF-M3_G16_s201733116</a:t>
            </a:r>
            <a:r>
              <a:rPr lang="en-US" sz="1600" b="1" dirty="0" smtClean="0">
                <a:solidFill>
                  <a:schemeClr val="bg1"/>
                </a:solidFill>
              </a:rPr>
              <a:t>45</a:t>
            </a:r>
            <a:r>
              <a:rPr lang="en-US" sz="1600" dirty="0" smtClean="0">
                <a:solidFill>
                  <a:schemeClr val="bg1"/>
                </a:solidFill>
              </a:rPr>
              <a:t>…</a:t>
            </a:r>
            <a:r>
              <a:rPr lang="en-US" sz="1600" dirty="0">
                <a:solidFill>
                  <a:schemeClr val="bg1"/>
                </a:solidFill>
              </a:rPr>
              <a:t> </a:t>
            </a:r>
            <a:r>
              <a:rPr lang="en-US" sz="1600" dirty="0" smtClean="0">
                <a:solidFill>
                  <a:schemeClr val="bg1"/>
                </a:solidFill>
              </a:rPr>
              <a:t>L1b </a:t>
            </a:r>
            <a:r>
              <a:rPr lang="en-US" sz="1600" dirty="0">
                <a:solidFill>
                  <a:schemeClr val="bg1"/>
                </a:solidFill>
              </a:rPr>
              <a:t>data exist to make instantaneous SST</a:t>
            </a:r>
            <a:endParaRPr lang="en-US" sz="1600" dirty="0" smtClean="0">
              <a:solidFill>
                <a:schemeClr val="bg1"/>
              </a:solidFill>
            </a:endParaRPr>
          </a:p>
          <a:p>
            <a:r>
              <a:rPr lang="en-US" sz="1600" dirty="0" smtClean="0">
                <a:solidFill>
                  <a:schemeClr val="bg1"/>
                </a:solidFill>
              </a:rPr>
              <a:t>                                                             1700</a:t>
            </a:r>
            <a:r>
              <a:rPr lang="en-US" sz="1600" dirty="0">
                <a:solidFill>
                  <a:schemeClr val="bg1"/>
                </a:solidFill>
              </a:rPr>
              <a:t> – L1b data exist to make instantaneous SST</a:t>
            </a:r>
            <a:endParaRPr lang="en-US" sz="1600" dirty="0" smtClean="0">
              <a:solidFill>
                <a:schemeClr val="bg1"/>
              </a:solidFill>
            </a:endParaRPr>
          </a:p>
          <a:p>
            <a:r>
              <a:rPr lang="en-US" sz="1600" dirty="0" smtClean="0">
                <a:solidFill>
                  <a:schemeClr val="bg1"/>
                </a:solidFill>
              </a:rPr>
              <a:t>                                                             1715</a:t>
            </a:r>
            <a:r>
              <a:rPr lang="en-US" sz="1600" dirty="0">
                <a:solidFill>
                  <a:schemeClr val="bg1"/>
                </a:solidFill>
              </a:rPr>
              <a:t> – L1b data exist to make instantaneous SST</a:t>
            </a:r>
            <a:endParaRPr lang="en-US" sz="1600" dirty="0" smtClean="0">
              <a:solidFill>
                <a:schemeClr val="bg1"/>
              </a:solidFill>
            </a:endParaRPr>
          </a:p>
          <a:p>
            <a:r>
              <a:rPr lang="en-US" sz="1600" dirty="0" smtClean="0">
                <a:solidFill>
                  <a:schemeClr val="bg1"/>
                </a:solidFill>
              </a:rPr>
              <a:t>                                                             1730</a:t>
            </a:r>
            <a:r>
              <a:rPr lang="en-US" sz="1600" dirty="0">
                <a:solidFill>
                  <a:schemeClr val="bg1"/>
                </a:solidFill>
              </a:rPr>
              <a:t> – L1b data exist to make instantaneous SST</a:t>
            </a:r>
            <a:endParaRPr lang="en-US" sz="1600" dirty="0" smtClean="0">
              <a:solidFill>
                <a:schemeClr val="bg1"/>
              </a:solidFill>
            </a:endParaRPr>
          </a:p>
          <a:p>
            <a:r>
              <a:rPr lang="en-US" sz="1600" dirty="0" smtClean="0">
                <a:solidFill>
                  <a:schemeClr val="bg1"/>
                </a:solidFill>
              </a:rPr>
              <a:t>                                                             1745</a:t>
            </a:r>
            <a:r>
              <a:rPr lang="en-US" sz="1600" dirty="0">
                <a:solidFill>
                  <a:schemeClr val="bg1"/>
                </a:solidFill>
              </a:rPr>
              <a:t> – L1b data exist to make instantaneous SST</a:t>
            </a:r>
          </a:p>
          <a:p>
            <a:r>
              <a:rPr lang="en-US" sz="1600" dirty="0" smtClean="0">
                <a:solidFill>
                  <a:schemeClr val="bg1"/>
                </a:solidFill>
              </a:rPr>
              <a:t>OR_ABI-L2-SSTF-M3_G16_s20173311800…</a:t>
            </a:r>
            <a:r>
              <a:rPr lang="en-US" sz="1600" dirty="0">
                <a:solidFill>
                  <a:schemeClr val="bg1"/>
                </a:solidFill>
              </a:rPr>
              <a:t> </a:t>
            </a:r>
            <a:r>
              <a:rPr lang="en-US" sz="1600" dirty="0" smtClean="0">
                <a:solidFill>
                  <a:schemeClr val="bg1"/>
                </a:solidFill>
              </a:rPr>
              <a:t>L1b </a:t>
            </a:r>
            <a:r>
              <a:rPr lang="en-US" sz="1600" dirty="0">
                <a:solidFill>
                  <a:schemeClr val="bg1"/>
                </a:solidFill>
              </a:rPr>
              <a:t>data exist to make instantaneous SST</a:t>
            </a:r>
          </a:p>
        </p:txBody>
      </p:sp>
      <p:sp>
        <p:nvSpPr>
          <p:cNvPr id="4" name="Right Brace 3"/>
          <p:cNvSpPr/>
          <p:nvPr/>
        </p:nvSpPr>
        <p:spPr>
          <a:xfrm>
            <a:off x="517557" y="1863812"/>
            <a:ext cx="150137" cy="896112"/>
          </a:xfrm>
          <a:prstGeom prst="rightBrace">
            <a:avLst/>
          </a:prstGeom>
          <a:ln w="25400">
            <a:solidFill>
              <a:srgbClr val="00B050"/>
            </a:solidFill>
            <a:tailEnd type="none"/>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a:off x="517557" y="2849561"/>
            <a:ext cx="150137" cy="667512"/>
          </a:xfrm>
          <a:prstGeom prst="rightBrace">
            <a:avLst/>
          </a:prstGeom>
          <a:ln w="25400">
            <a:solidFill>
              <a:srgbClr val="FF0000"/>
            </a:solidFill>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6751" y="2155507"/>
            <a:ext cx="550151" cy="307777"/>
          </a:xfrm>
          <a:prstGeom prst="rect">
            <a:avLst/>
          </a:prstGeom>
          <a:noFill/>
        </p:spPr>
        <p:txBody>
          <a:bodyPr wrap="none" rtlCol="0">
            <a:spAutoFit/>
          </a:bodyPr>
          <a:lstStyle/>
          <a:p>
            <a:r>
              <a:rPr lang="en-US" sz="1400" dirty="0" smtClean="0">
                <a:solidFill>
                  <a:srgbClr val="00B050"/>
                </a:solidFill>
              </a:rPr>
              <a:t>60 m</a:t>
            </a:r>
            <a:endParaRPr lang="en-US" sz="1400" dirty="0">
              <a:solidFill>
                <a:srgbClr val="00B050"/>
              </a:solidFill>
            </a:endParaRPr>
          </a:p>
        </p:txBody>
      </p:sp>
      <p:sp>
        <p:nvSpPr>
          <p:cNvPr id="29" name="TextBox 28"/>
          <p:cNvSpPr txBox="1"/>
          <p:nvPr/>
        </p:nvSpPr>
        <p:spPr>
          <a:xfrm>
            <a:off x="-16751" y="3014426"/>
            <a:ext cx="550151" cy="307777"/>
          </a:xfrm>
          <a:prstGeom prst="rect">
            <a:avLst/>
          </a:prstGeom>
          <a:noFill/>
        </p:spPr>
        <p:txBody>
          <a:bodyPr wrap="none" rtlCol="0">
            <a:spAutoFit/>
          </a:bodyPr>
          <a:lstStyle/>
          <a:p>
            <a:r>
              <a:rPr lang="en-US" sz="1400" dirty="0" smtClean="0">
                <a:solidFill>
                  <a:srgbClr val="FF0000"/>
                </a:solidFill>
              </a:rPr>
              <a:t>45 m</a:t>
            </a:r>
            <a:endParaRPr lang="en-US" sz="1400" dirty="0">
              <a:solidFill>
                <a:srgbClr val="FF0000"/>
              </a:solidFill>
            </a:endParaRPr>
          </a:p>
        </p:txBody>
      </p:sp>
      <p:sp>
        <p:nvSpPr>
          <p:cNvPr id="31" name="Right Brace 30"/>
          <p:cNvSpPr/>
          <p:nvPr/>
        </p:nvSpPr>
        <p:spPr>
          <a:xfrm>
            <a:off x="533400" y="3584220"/>
            <a:ext cx="150137" cy="896112"/>
          </a:xfrm>
          <a:prstGeom prst="rightBrace">
            <a:avLst/>
          </a:prstGeom>
          <a:ln w="25400">
            <a:solidFill>
              <a:srgbClr val="00B050"/>
            </a:solidFill>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6751" y="3861679"/>
            <a:ext cx="550151" cy="307777"/>
          </a:xfrm>
          <a:prstGeom prst="rect">
            <a:avLst/>
          </a:prstGeom>
          <a:noFill/>
        </p:spPr>
        <p:txBody>
          <a:bodyPr wrap="none" rtlCol="0">
            <a:spAutoFit/>
          </a:bodyPr>
          <a:lstStyle/>
          <a:p>
            <a:r>
              <a:rPr lang="en-US" sz="1400" dirty="0" smtClean="0">
                <a:solidFill>
                  <a:srgbClr val="00B050"/>
                </a:solidFill>
              </a:rPr>
              <a:t>60 m</a:t>
            </a:r>
            <a:endParaRPr lang="en-US" sz="1400" dirty="0">
              <a:solidFill>
                <a:srgbClr val="00B050"/>
              </a:solidFill>
            </a:endParaRPr>
          </a:p>
        </p:txBody>
      </p:sp>
      <p:sp>
        <p:nvSpPr>
          <p:cNvPr id="33" name="Right Brace 32"/>
          <p:cNvSpPr/>
          <p:nvPr/>
        </p:nvSpPr>
        <p:spPr>
          <a:xfrm>
            <a:off x="533400" y="4547661"/>
            <a:ext cx="150137" cy="1161288"/>
          </a:xfrm>
          <a:prstGeom prst="rightBrace">
            <a:avLst/>
          </a:prstGeom>
          <a:ln w="25400">
            <a:solidFill>
              <a:srgbClr val="FF0000"/>
            </a:solidFill>
            <a:tailEnd type="none"/>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6751" y="4956437"/>
            <a:ext cx="550151" cy="307777"/>
          </a:xfrm>
          <a:prstGeom prst="rect">
            <a:avLst/>
          </a:prstGeom>
          <a:noFill/>
        </p:spPr>
        <p:txBody>
          <a:bodyPr wrap="none" rtlCol="0">
            <a:spAutoFit/>
          </a:bodyPr>
          <a:lstStyle/>
          <a:p>
            <a:r>
              <a:rPr lang="en-US" sz="1400" dirty="0" smtClean="0">
                <a:solidFill>
                  <a:srgbClr val="FF0000"/>
                </a:solidFill>
              </a:rPr>
              <a:t>75 m</a:t>
            </a:r>
            <a:endParaRPr lang="en-US" sz="1400" dirty="0">
              <a:solidFill>
                <a:srgbClr val="FF0000"/>
              </a:solidFill>
            </a:endParaRPr>
          </a:p>
        </p:txBody>
      </p:sp>
      <p:sp>
        <p:nvSpPr>
          <p:cNvPr id="3" name="TextBox 2"/>
          <p:cNvSpPr txBox="1"/>
          <p:nvPr/>
        </p:nvSpPr>
        <p:spPr>
          <a:xfrm>
            <a:off x="685800" y="3753957"/>
            <a:ext cx="2819400" cy="523220"/>
          </a:xfrm>
          <a:prstGeom prst="rect">
            <a:avLst/>
          </a:prstGeom>
          <a:noFill/>
        </p:spPr>
        <p:txBody>
          <a:bodyPr wrap="square" rtlCol="0">
            <a:spAutoFit/>
          </a:bodyPr>
          <a:lstStyle/>
          <a:p>
            <a:r>
              <a:rPr lang="en-US" sz="1400" dirty="0" smtClean="0">
                <a:solidFill>
                  <a:srgbClr val="FF0000"/>
                </a:solidFill>
              </a:rPr>
              <a:t>Although the interval is one hour, the start times are not a round hour.</a:t>
            </a:r>
          </a:p>
        </p:txBody>
      </p:sp>
      <p:sp>
        <p:nvSpPr>
          <p:cNvPr id="35" name="TextBox 34"/>
          <p:cNvSpPr txBox="1"/>
          <p:nvPr/>
        </p:nvSpPr>
        <p:spPr>
          <a:xfrm>
            <a:off x="0" y="5928496"/>
            <a:ext cx="9144000" cy="523220"/>
          </a:xfrm>
          <a:prstGeom prst="rect">
            <a:avLst/>
          </a:prstGeom>
          <a:noFill/>
        </p:spPr>
        <p:txBody>
          <a:bodyPr wrap="square" rtlCol="0">
            <a:spAutoFit/>
          </a:bodyPr>
          <a:lstStyle/>
          <a:p>
            <a:pPr marL="284163" indent="-284163">
              <a:spcAft>
                <a:spcPts val="1200"/>
              </a:spcAft>
              <a:buFont typeface="Arial" pitchFamily="34" charset="0"/>
              <a:buChar char="•"/>
            </a:pPr>
            <a:r>
              <a:rPr lang="en-US" dirty="0" smtClean="0">
                <a:solidFill>
                  <a:schemeClr val="bg1"/>
                </a:solidFill>
              </a:rPr>
              <a:t>The Baseline Composite SST data flow is </a:t>
            </a:r>
            <a:r>
              <a:rPr lang="en-US" dirty="0">
                <a:solidFill>
                  <a:schemeClr val="bg1"/>
                </a:solidFill>
              </a:rPr>
              <a:t>irregular </a:t>
            </a:r>
            <a:r>
              <a:rPr lang="en-US" dirty="0" smtClean="0">
                <a:solidFill>
                  <a:schemeClr val="bg1"/>
                </a:solidFill>
              </a:rPr>
              <a:t>though </a:t>
            </a:r>
            <a:r>
              <a:rPr lang="en-US" dirty="0">
                <a:solidFill>
                  <a:schemeClr val="bg1"/>
                </a:solidFill>
              </a:rPr>
              <a:t>all M3 15-minutes L1b data exist. </a:t>
            </a:r>
            <a:r>
              <a:rPr lang="en-US" dirty="0" smtClean="0">
                <a:solidFill>
                  <a:schemeClr val="bg1"/>
                </a:solidFill>
              </a:rPr>
              <a:t>Therefore, the irregularity is not caused by possible irregularity in L1b data flow. </a:t>
            </a:r>
          </a:p>
        </p:txBody>
      </p:sp>
      <p:sp>
        <p:nvSpPr>
          <p:cNvPr id="20" name="Date Placeholder 6"/>
          <p:cNvSpPr>
            <a:spLocks noGrp="1"/>
          </p:cNvSpPr>
          <p:nvPr>
            <p:ph type="dt" sz="half" idx="10"/>
          </p:nvPr>
        </p:nvSpPr>
        <p:spPr>
          <a:xfrm>
            <a:off x="457200" y="6356350"/>
            <a:ext cx="2133600" cy="365125"/>
          </a:xfrm>
        </p:spPr>
        <p:txBody>
          <a:bodyPr/>
          <a:lstStyle/>
          <a:p>
            <a:r>
              <a:rPr lang="en-US" smtClean="0"/>
              <a:t>3/9/2018</a:t>
            </a:r>
            <a:endParaRPr lang="en-US" dirty="0"/>
          </a:p>
        </p:txBody>
      </p:sp>
      <p:sp>
        <p:nvSpPr>
          <p:cNvPr id="21" name="Footer Placeholder 26"/>
          <p:cNvSpPr>
            <a:spLocks noGrp="1"/>
          </p:cNvSpPr>
          <p:nvPr>
            <p:ph type="ftr" sz="quarter" idx="11"/>
          </p:nvPr>
        </p:nvSpPr>
        <p:spPr>
          <a:xfrm>
            <a:off x="2209800" y="6356350"/>
            <a:ext cx="5410200" cy="365125"/>
          </a:xfrm>
          <a:noFill/>
        </p:spPr>
        <p:txBody>
          <a:bodyPr/>
          <a:lstStyle/>
          <a:p>
            <a:r>
              <a:rPr lang="en-US" smtClean="0"/>
              <a:t>GOES-R SST Provisional Review</a:t>
            </a:r>
            <a:endParaRPr lang="en-US" dirty="0" smtClean="0"/>
          </a:p>
        </p:txBody>
      </p:sp>
      <p:sp>
        <p:nvSpPr>
          <p:cNvPr id="23"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Open ADRs:</a:t>
            </a:r>
            <a:r>
              <a:rPr kumimoji="0" lang="en-US" sz="2400" b="1" i="0" u="none" strike="noStrike" kern="0" cap="none" spc="0" normalizeH="0" noProof="0" dirty="0" smtClean="0">
                <a:ln>
                  <a:noFill/>
                </a:ln>
                <a:solidFill>
                  <a:schemeClr val="bg1"/>
                </a:solidFill>
                <a:effectLst/>
                <a:uLnTx/>
                <a:uFillTx/>
                <a:latin typeface="+mn-lt"/>
                <a:sym typeface="Arial"/>
              </a:rPr>
              <a:t> </a:t>
            </a:r>
            <a:r>
              <a:rPr kumimoji="0" lang="en-US" sz="2400" b="1" i="0" u="sng" strike="noStrike" kern="0" cap="none" spc="0" normalizeH="0" baseline="0" noProof="0" dirty="0" smtClean="0">
                <a:ln>
                  <a:noFill/>
                </a:ln>
                <a:solidFill>
                  <a:schemeClr val="bg1"/>
                </a:solidFill>
                <a:effectLst/>
                <a:uLnTx/>
                <a:uFillTx/>
                <a:latin typeface="+mn-lt"/>
                <a:sym typeface="Arial"/>
              </a:rPr>
              <a:t>ADR577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n-lt"/>
              </a:rPr>
              <a:t>Aperiodic Data Flow</a:t>
            </a:r>
            <a:endParaRPr kumimoji="0" lang="en-US" sz="2400" b="1" i="0" u="none" strike="noStrike" kern="0" cap="none" spc="0" normalizeH="0" baseline="0" noProof="0" dirty="0" smtClean="0">
              <a:ln>
                <a:noFill/>
              </a:ln>
              <a:solidFill>
                <a:schemeClr val="bg1"/>
              </a:solidFill>
              <a:effectLst/>
              <a:uLnTx/>
              <a:uFillTx/>
              <a:latin typeface="+mn-lt"/>
              <a:sym typeface="Arial"/>
            </a:endParaRPr>
          </a:p>
        </p:txBody>
      </p:sp>
    </p:spTree>
    <p:extLst>
      <p:ext uri="{BB962C8B-B14F-4D97-AF65-F5344CB8AC3E}">
        <p14:creationId xmlns:p14="http://schemas.microsoft.com/office/powerpoint/2010/main" val="2549365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smtClean="0"/>
              <a:t>3/9/2018</a:t>
            </a:r>
            <a:endParaRPr lang="en-US"/>
          </a:p>
        </p:txBody>
      </p:sp>
      <p:sp>
        <p:nvSpPr>
          <p:cNvPr id="5" name="Footer Placeholder 4"/>
          <p:cNvSpPr>
            <a:spLocks noGrp="1"/>
          </p:cNvSpPr>
          <p:nvPr>
            <p:ph type="ftr" idx="11"/>
          </p:nvPr>
        </p:nvSpPr>
        <p:spPr/>
        <p:txBody>
          <a:bodyPr/>
          <a:lstStyle/>
          <a:p>
            <a:r>
              <a:rPr lang="en-US" smtClean="0"/>
              <a:t>GOES-R SST Provisional Review</a:t>
            </a:r>
            <a:endParaRPr lang="en-US"/>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43</a:t>
            </a:fld>
            <a:endParaRPr lang="en-US"/>
          </a:p>
        </p:txBody>
      </p:sp>
      <p:sp>
        <p:nvSpPr>
          <p:cNvPr id="8" name="TextBox 7"/>
          <p:cNvSpPr txBox="1"/>
          <p:nvPr/>
        </p:nvSpPr>
        <p:spPr>
          <a:xfrm>
            <a:off x="873304" y="1260096"/>
            <a:ext cx="7962472" cy="1692771"/>
          </a:xfrm>
          <a:prstGeom prst="rect">
            <a:avLst/>
          </a:prstGeom>
          <a:noFill/>
        </p:spPr>
        <p:txBody>
          <a:bodyPr wrap="square" rtlCol="0">
            <a:spAutoFit/>
          </a:bodyPr>
          <a:lstStyle/>
          <a:p>
            <a:pPr marL="284163" indent="-284163">
              <a:spcAft>
                <a:spcPts val="1200"/>
              </a:spcAft>
              <a:buClr>
                <a:schemeClr val="bg1"/>
              </a:buClr>
              <a:buFont typeface="Arial" pitchFamily="34" charset="0"/>
              <a:buChar char="•"/>
            </a:pPr>
            <a:r>
              <a:rPr lang="en-US" b="1" dirty="0">
                <a:solidFill>
                  <a:schemeClr val="bg1"/>
                </a:solidFill>
              </a:rPr>
              <a:t>No L1b data for shown Start </a:t>
            </a:r>
            <a:r>
              <a:rPr lang="en-US" b="1" dirty="0" smtClean="0">
                <a:solidFill>
                  <a:schemeClr val="bg1"/>
                </a:solidFill>
              </a:rPr>
              <a:t>Time</a:t>
            </a:r>
          </a:p>
          <a:p>
            <a:pPr>
              <a:spcAft>
                <a:spcPts val="300"/>
              </a:spcAft>
            </a:pPr>
            <a:r>
              <a:rPr lang="en-US" dirty="0">
                <a:solidFill>
                  <a:schemeClr val="bg1"/>
                </a:solidFill>
              </a:rPr>
              <a:t>OR_ABI-L2-SSTF-M3_G16_s2017324</a:t>
            </a:r>
            <a:r>
              <a:rPr lang="en-US" dirty="0">
                <a:solidFill>
                  <a:srgbClr val="FF0000"/>
                </a:solidFill>
              </a:rPr>
              <a:t>1730</a:t>
            </a:r>
            <a:r>
              <a:rPr lang="en-US" dirty="0">
                <a:solidFill>
                  <a:schemeClr val="bg1"/>
                </a:solidFill>
              </a:rPr>
              <a:t>391_e20173241841085_c20173241843340.nc</a:t>
            </a:r>
          </a:p>
          <a:p>
            <a:pPr>
              <a:spcAft>
                <a:spcPts val="300"/>
              </a:spcAft>
            </a:pPr>
            <a:r>
              <a:rPr lang="en-US" dirty="0">
                <a:solidFill>
                  <a:schemeClr val="bg1"/>
                </a:solidFill>
              </a:rPr>
              <a:t>OR_ABI-L2-SSTF-M3_G16_s2017348</a:t>
            </a:r>
            <a:r>
              <a:rPr lang="en-US" dirty="0">
                <a:solidFill>
                  <a:srgbClr val="FF0000"/>
                </a:solidFill>
              </a:rPr>
              <a:t>1515</a:t>
            </a:r>
            <a:r>
              <a:rPr lang="en-US" dirty="0">
                <a:solidFill>
                  <a:schemeClr val="bg1"/>
                </a:solidFill>
              </a:rPr>
              <a:t>413_e20173481611180_c20173481615147.nc</a:t>
            </a:r>
          </a:p>
          <a:p>
            <a:pPr>
              <a:spcAft>
                <a:spcPts val="300"/>
              </a:spcAft>
            </a:pPr>
            <a:r>
              <a:rPr lang="en-US" dirty="0">
                <a:solidFill>
                  <a:schemeClr val="bg1"/>
                </a:solidFill>
              </a:rPr>
              <a:t>OR_ABI-L2-SSTF-M3_G16_s2017355</a:t>
            </a:r>
            <a:r>
              <a:rPr lang="en-US" dirty="0">
                <a:solidFill>
                  <a:srgbClr val="FF0000"/>
                </a:solidFill>
              </a:rPr>
              <a:t>0230</a:t>
            </a:r>
            <a:r>
              <a:rPr lang="en-US" dirty="0">
                <a:solidFill>
                  <a:schemeClr val="bg1"/>
                </a:solidFill>
              </a:rPr>
              <a:t>432_e20173550326199_c20173550330237.nc</a:t>
            </a:r>
          </a:p>
          <a:p>
            <a:pPr>
              <a:spcAft>
                <a:spcPts val="300"/>
              </a:spcAft>
            </a:pPr>
            <a:r>
              <a:rPr lang="en-US" dirty="0">
                <a:solidFill>
                  <a:schemeClr val="bg1"/>
                </a:solidFill>
              </a:rPr>
              <a:t>OR_ABI-L2-SSTF-M4_G16_s2017363</a:t>
            </a:r>
            <a:r>
              <a:rPr lang="en-US" dirty="0">
                <a:solidFill>
                  <a:srgbClr val="FF0000"/>
                </a:solidFill>
              </a:rPr>
              <a:t>1100</a:t>
            </a:r>
            <a:r>
              <a:rPr lang="en-US" dirty="0">
                <a:solidFill>
                  <a:schemeClr val="bg1"/>
                </a:solidFill>
              </a:rPr>
              <a:t>224_e20173631100224_c20173631107124.nc</a:t>
            </a:r>
          </a:p>
          <a:p>
            <a:pPr marL="284163" indent="-284163">
              <a:spcAft>
                <a:spcPts val="1200"/>
              </a:spcAft>
              <a:buClr>
                <a:schemeClr val="bg1"/>
              </a:buClr>
              <a:buFont typeface="Arial" pitchFamily="34" charset="0"/>
              <a:buChar char="•"/>
            </a:pPr>
            <a:endParaRPr lang="en-US" dirty="0" smtClean="0">
              <a:solidFill>
                <a:schemeClr val="bg1"/>
              </a:solidFill>
            </a:endParaRPr>
          </a:p>
        </p:txBody>
      </p:sp>
      <p:sp>
        <p:nvSpPr>
          <p:cNvPr id="11" name="TextBox 10"/>
          <p:cNvSpPr txBox="1"/>
          <p:nvPr/>
        </p:nvSpPr>
        <p:spPr>
          <a:xfrm>
            <a:off x="860299" y="4726168"/>
            <a:ext cx="6948055" cy="738664"/>
          </a:xfrm>
          <a:prstGeom prst="rect">
            <a:avLst/>
          </a:prstGeom>
          <a:noFill/>
        </p:spPr>
        <p:txBody>
          <a:bodyPr wrap="square" rtlCol="0">
            <a:spAutoFit/>
          </a:bodyPr>
          <a:lstStyle/>
          <a:p>
            <a:pPr marL="284163" indent="-284163">
              <a:spcAft>
                <a:spcPts val="300"/>
              </a:spcAft>
              <a:buClr>
                <a:schemeClr val="bg1"/>
              </a:buClr>
              <a:buFont typeface="Arial" pitchFamily="34" charset="0"/>
              <a:buChar char="•"/>
            </a:pPr>
            <a:r>
              <a:rPr lang="en-US" b="1" dirty="0">
                <a:solidFill>
                  <a:schemeClr val="bg1"/>
                </a:solidFill>
              </a:rPr>
              <a:t>No information about DO version in </a:t>
            </a:r>
            <a:r>
              <a:rPr lang="en-US" b="1" dirty="0" smtClean="0">
                <a:solidFill>
                  <a:schemeClr val="bg1"/>
                </a:solidFill>
              </a:rPr>
              <a:t>files</a:t>
            </a:r>
            <a:r>
              <a:rPr lang="en-US" dirty="0" smtClean="0">
                <a:solidFill>
                  <a:schemeClr val="bg1"/>
                </a:solidFill>
              </a:rPr>
              <a:t>:                                                                                                   Currently</a:t>
            </a:r>
            <a:r>
              <a:rPr lang="en-US" dirty="0">
                <a:solidFill>
                  <a:schemeClr val="bg1"/>
                </a:solidFill>
              </a:rPr>
              <a:t>, there is no info in L2 files about a product (code) </a:t>
            </a:r>
            <a:r>
              <a:rPr lang="en-US" dirty="0" smtClean="0">
                <a:solidFill>
                  <a:schemeClr val="bg1"/>
                </a:solidFill>
              </a:rPr>
              <a:t>version.                                                               There is no way for user to attribute </a:t>
            </a:r>
            <a:r>
              <a:rPr lang="en-US" dirty="0">
                <a:solidFill>
                  <a:schemeClr val="bg1"/>
                </a:solidFill>
              </a:rPr>
              <a:t>recent </a:t>
            </a:r>
            <a:r>
              <a:rPr lang="en-US" dirty="0" smtClean="0">
                <a:solidFill>
                  <a:schemeClr val="bg1"/>
                </a:solidFill>
              </a:rPr>
              <a:t>changes implemented, when, </a:t>
            </a:r>
            <a:r>
              <a:rPr lang="en-US" dirty="0" err="1" smtClean="0">
                <a:solidFill>
                  <a:schemeClr val="bg1"/>
                </a:solidFill>
              </a:rPr>
              <a:t>etc</a:t>
            </a:r>
            <a:endParaRPr lang="en-US" dirty="0">
              <a:solidFill>
                <a:schemeClr val="bg1"/>
              </a:solidFill>
            </a:endParaRPr>
          </a:p>
        </p:txBody>
      </p:sp>
      <p:sp>
        <p:nvSpPr>
          <p:cNvPr id="9" name="Shape 115"/>
          <p:cNvSpPr txBox="1">
            <a:spLocks/>
          </p:cNvSpPr>
          <p:nvPr/>
        </p:nvSpPr>
        <p:spPr>
          <a:xfrm>
            <a:off x="1397284" y="-46050"/>
            <a:ext cx="6318607"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Open ADRs:</a:t>
            </a:r>
            <a:r>
              <a:rPr kumimoji="0" lang="en-US" sz="2400" b="1" i="0" u="none" strike="noStrike" kern="0" cap="none" spc="0" normalizeH="0" noProof="0" dirty="0" smtClean="0">
                <a:ln>
                  <a:noFill/>
                </a:ln>
                <a:solidFill>
                  <a:schemeClr val="bg1"/>
                </a:solidFill>
                <a:effectLst/>
                <a:uLnTx/>
                <a:uFillTx/>
                <a:latin typeface="+mn-lt"/>
                <a:sym typeface="Arial"/>
              </a:rPr>
              <a:t> </a:t>
            </a:r>
            <a:r>
              <a:rPr kumimoji="0" lang="en-US" sz="2400" b="1" i="0" u="sng" strike="noStrike" kern="0" cap="none" spc="0" normalizeH="0" noProof="0" dirty="0" smtClean="0">
                <a:ln>
                  <a:noFill/>
                </a:ln>
                <a:solidFill>
                  <a:schemeClr val="bg1"/>
                </a:solidFill>
                <a:effectLst/>
                <a:uLnTx/>
                <a:uFillTx/>
                <a:latin typeface="+mn-lt"/>
                <a:sym typeface="Arial"/>
              </a:rPr>
              <a:t>No ADR assigned yet</a:t>
            </a:r>
            <a:endParaRPr kumimoji="0" lang="en-US" sz="2400" b="1" i="0" u="sng" strike="noStrike" kern="0" cap="none" spc="0" normalizeH="0" baseline="0" noProof="0" dirty="0" smtClean="0">
              <a:ln>
                <a:noFill/>
              </a:ln>
              <a:solidFill>
                <a:schemeClr val="bg1"/>
              </a:solidFill>
              <a:effectLst/>
              <a:uLnTx/>
              <a:uFillTx/>
              <a:latin typeface="+mn-lt"/>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n-lt"/>
              </a:rPr>
              <a:t>No L1b data exist for shown “Start Time”</a:t>
            </a:r>
            <a:endParaRPr kumimoji="0" lang="en-US" sz="2400" b="1" i="0" u="none" strike="noStrike" kern="0" cap="none" spc="0" normalizeH="0" baseline="0" noProof="0" dirty="0" smtClean="0">
              <a:ln>
                <a:noFill/>
              </a:ln>
              <a:solidFill>
                <a:schemeClr val="bg1"/>
              </a:solidFill>
              <a:effectLst/>
              <a:uLnTx/>
              <a:uFillTx/>
              <a:latin typeface="+mn-lt"/>
              <a:sym typeface="Arial"/>
            </a:endParaRPr>
          </a:p>
        </p:txBody>
      </p:sp>
      <p:sp>
        <p:nvSpPr>
          <p:cNvPr id="12" name="Shape 115"/>
          <p:cNvSpPr txBox="1">
            <a:spLocks/>
          </p:cNvSpPr>
          <p:nvPr/>
        </p:nvSpPr>
        <p:spPr>
          <a:xfrm>
            <a:off x="1617265" y="3383806"/>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Open ADRs:</a:t>
            </a:r>
            <a:r>
              <a:rPr kumimoji="0" lang="en-US" sz="2400" b="1" i="0" u="none" strike="noStrike" kern="0" cap="none" spc="0" normalizeH="0" noProof="0" dirty="0" smtClean="0">
                <a:ln>
                  <a:noFill/>
                </a:ln>
                <a:solidFill>
                  <a:schemeClr val="bg1"/>
                </a:solidFill>
                <a:effectLst/>
                <a:uLnTx/>
                <a:uFillTx/>
                <a:latin typeface="+mn-lt"/>
                <a:sym typeface="Arial"/>
              </a:rPr>
              <a:t> </a:t>
            </a:r>
            <a:r>
              <a:rPr kumimoji="0" lang="en-US" sz="2400" b="1" i="0" u="sng" strike="noStrike" kern="0" cap="none" spc="0" normalizeH="0" noProof="0" dirty="0" smtClean="0">
                <a:ln>
                  <a:noFill/>
                </a:ln>
                <a:solidFill>
                  <a:schemeClr val="bg1"/>
                </a:solidFill>
                <a:effectLst/>
                <a:uLnTx/>
                <a:uFillTx/>
                <a:latin typeface="+mn-lt"/>
                <a:sym typeface="Arial"/>
              </a:rPr>
              <a:t>No ADR assigned yet</a:t>
            </a:r>
            <a:endParaRPr kumimoji="0" lang="en-US" sz="2400" b="1" i="0" u="sng" strike="noStrike" kern="0" cap="none" spc="0" normalizeH="0" baseline="0" noProof="0" dirty="0" smtClean="0">
              <a:ln>
                <a:noFill/>
              </a:ln>
              <a:solidFill>
                <a:schemeClr val="bg1"/>
              </a:solidFill>
              <a:effectLst/>
              <a:uLnTx/>
              <a:uFillTx/>
              <a:latin typeface="+mn-lt"/>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n-lt"/>
              </a:rPr>
              <a:t>No information about DO version in file names/global attributes</a:t>
            </a:r>
            <a:endParaRPr kumimoji="0" lang="en-US" sz="2400" b="1" i="0" u="none" strike="noStrike" kern="0" cap="none" spc="0" normalizeH="0" baseline="0" noProof="0" dirty="0" smtClean="0">
              <a:ln>
                <a:noFill/>
              </a:ln>
              <a:solidFill>
                <a:schemeClr val="bg1"/>
              </a:solidFill>
              <a:effectLst/>
              <a:uLnTx/>
              <a:uFillTx/>
              <a:latin typeface="+mn-lt"/>
              <a:sym typeface="Arial"/>
            </a:endParaRPr>
          </a:p>
        </p:txBody>
      </p:sp>
    </p:spTree>
    <p:extLst>
      <p:ext uri="{BB962C8B-B14F-4D97-AF65-F5344CB8AC3E}">
        <p14:creationId xmlns:p14="http://schemas.microsoft.com/office/powerpoint/2010/main" val="1218804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5" name="Shape 87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sz="1400">
                <a:latin typeface="Arial"/>
                <a:ea typeface="Arial"/>
                <a:cs typeface="Arial"/>
                <a:sym typeface="Arial"/>
              </a:rPr>
              <a:t>44</a:t>
            </a:fld>
            <a:endParaRPr sz="1400">
              <a:latin typeface="Arial"/>
              <a:ea typeface="Arial"/>
              <a:cs typeface="Arial"/>
              <a:sym typeface="Arial"/>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Rectangle 19"/>
          <p:cNvSpPr>
            <a:spLocks noChangeArrowheads="1"/>
          </p:cNvSpPr>
          <p:nvPr/>
        </p:nvSpPr>
        <p:spPr bwMode="auto">
          <a:xfrm>
            <a:off x="554804" y="2512874"/>
            <a:ext cx="835289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Path to </a:t>
            </a:r>
            <a:r>
              <a:rPr lang="en-US" sz="3600" b="1" smtClean="0">
                <a:solidFill>
                  <a:schemeClr val="bg1"/>
                </a:solidFill>
              </a:rPr>
              <a:t>Full </a:t>
            </a:r>
            <a:r>
              <a:rPr lang="en-US" sz="3600" b="1" smtClean="0">
                <a:solidFill>
                  <a:schemeClr val="bg1"/>
                </a:solidFill>
              </a:rPr>
              <a:t>Maturity</a:t>
            </a:r>
            <a:endParaRPr lang="en-US" sz="3600" b="1" dirty="0" smtClean="0">
              <a:solidFill>
                <a:schemeClr val="bg1"/>
              </a:solidFill>
            </a:endParaRPr>
          </a:p>
        </p:txBody>
      </p:sp>
    </p:spTree>
    <p:extLst>
      <p:ext uri="{BB962C8B-B14F-4D97-AF65-F5344CB8AC3E}">
        <p14:creationId xmlns:p14="http://schemas.microsoft.com/office/powerpoint/2010/main" val="4206731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2" name="Shape 1202"/>
          <p:cNvSpPr txBox="1">
            <a:spLocks noGrp="1"/>
          </p:cNvSpPr>
          <p:nvPr>
            <p:ph type="body" idx="1"/>
          </p:nvPr>
        </p:nvSpPr>
        <p:spPr>
          <a:xfrm>
            <a:off x="457200" y="1165958"/>
            <a:ext cx="8229600" cy="5097925"/>
          </a:xfrm>
          <a:prstGeom prst="rect">
            <a:avLst/>
          </a:prstGeom>
          <a:noFill/>
          <a:ln>
            <a:noFill/>
          </a:ln>
        </p:spPr>
        <p:txBody>
          <a:bodyPr spcFirstLastPara="1" wrap="square" lIns="91425" tIns="45700" rIns="91425" bIns="45700" anchor="t" anchorCtr="0">
            <a:noAutofit/>
          </a:bodyPr>
          <a:lstStyle/>
          <a:p>
            <a:pPr marL="233362" marR="0" lvl="0" indent="-246062" algn="l" rtl="0">
              <a:lnSpc>
                <a:spcPct val="100000"/>
              </a:lnSpc>
              <a:spcBef>
                <a:spcPts val="0"/>
              </a:spcBef>
              <a:spcAft>
                <a:spcPts val="0"/>
              </a:spcAft>
              <a:buClr>
                <a:schemeClr val="lt1"/>
              </a:buClr>
              <a:buSzPts val="2200"/>
              <a:buFont typeface="Arial"/>
              <a:buChar char="•"/>
            </a:pPr>
            <a:r>
              <a:rPr lang="en-US" sz="2600" b="0" i="0" u="none" strike="noStrike" cap="none" dirty="0" smtClean="0">
                <a:solidFill>
                  <a:schemeClr val="lt1"/>
                </a:solidFill>
                <a:sym typeface="Calibri"/>
              </a:rPr>
              <a:t>Keep conducting </a:t>
            </a:r>
            <a:r>
              <a:rPr lang="en-US" sz="2600" b="0" i="0" u="none" strike="noStrike" cap="none" dirty="0">
                <a:solidFill>
                  <a:schemeClr val="lt1"/>
                </a:solidFill>
                <a:sym typeface="Calibri"/>
              </a:rPr>
              <a:t>the same </a:t>
            </a:r>
            <a:r>
              <a:rPr lang="en-US" sz="2600" b="0" i="0" u="none" strike="noStrike" cap="none" dirty="0" smtClean="0">
                <a:solidFill>
                  <a:schemeClr val="lt1"/>
                </a:solidFill>
                <a:sym typeface="Calibri"/>
              </a:rPr>
              <a:t>PLPTs &amp; improving product</a:t>
            </a:r>
            <a:endParaRPr sz="2600" dirty="0"/>
          </a:p>
          <a:p>
            <a:pPr marL="690562" marR="0" lvl="1" indent="-258762" algn="l" rtl="0">
              <a:lnSpc>
                <a:spcPct val="100000"/>
              </a:lnSpc>
              <a:spcBef>
                <a:spcPts val="600"/>
              </a:spcBef>
              <a:spcAft>
                <a:spcPts val="0"/>
              </a:spcAft>
              <a:buClr>
                <a:schemeClr val="lt1"/>
              </a:buClr>
              <a:buSzPts val="2200"/>
              <a:buFont typeface="Arial"/>
              <a:buChar char="–"/>
            </a:pPr>
            <a:r>
              <a:rPr lang="en-US" sz="2000" dirty="0" smtClean="0"/>
              <a:t>Create match-ups w/high-quality L4 analyses and in situ data</a:t>
            </a:r>
            <a:r>
              <a:rPr lang="en-US" sz="2000" dirty="0"/>
              <a:t> </a:t>
            </a:r>
            <a:r>
              <a:rPr lang="en-US" sz="2000" dirty="0" smtClean="0"/>
              <a:t>&amp; display in SQUAM, to guide products improvements </a:t>
            </a:r>
          </a:p>
          <a:p>
            <a:pPr marL="690562" lvl="1" indent="-258762">
              <a:spcBef>
                <a:spcPts val="600"/>
              </a:spcBef>
              <a:buSzPts val="2200"/>
            </a:pPr>
            <a:r>
              <a:rPr lang="en-US" sz="2000" dirty="0"/>
              <a:t>Adjust algorithms, as needed (recalculate SST coefficients, tweak parameters in SST QC, </a:t>
            </a:r>
            <a:r>
              <a:rPr lang="en-US" sz="2000" dirty="0" err="1"/>
              <a:t>etc</a:t>
            </a:r>
            <a:r>
              <a:rPr lang="en-US" sz="2000" dirty="0"/>
              <a:t>)</a:t>
            </a:r>
            <a:endParaRPr sz="2000" dirty="0" smtClean="0"/>
          </a:p>
          <a:p>
            <a:pPr marL="690562" lvl="1" indent="-258762">
              <a:spcBef>
                <a:spcPts val="600"/>
              </a:spcBef>
              <a:buSzPts val="2200"/>
            </a:pPr>
            <a:r>
              <a:rPr lang="en-US" sz="2000" b="0" i="0" u="none" strike="noStrike" cap="none" dirty="0" smtClean="0">
                <a:solidFill>
                  <a:schemeClr val="lt1"/>
                </a:solidFill>
                <a:sym typeface="Calibri"/>
              </a:rPr>
              <a:t>Work with </a:t>
            </a:r>
            <a:r>
              <a:rPr lang="en-US" sz="2000" dirty="0" smtClean="0"/>
              <a:t>NOAA</a:t>
            </a:r>
            <a:r>
              <a:rPr lang="en-US" sz="2000" dirty="0"/>
              <a:t>, National and International (GHRSST) </a:t>
            </a:r>
            <a:r>
              <a:rPr lang="en-US" sz="2000" dirty="0" smtClean="0"/>
              <a:t>users &amp; partners</a:t>
            </a:r>
            <a:r>
              <a:rPr lang="en-US" sz="2000" b="0" i="0" u="none" strike="noStrike" cap="none" dirty="0" smtClean="0">
                <a:solidFill>
                  <a:schemeClr val="lt1"/>
                </a:solidFill>
                <a:sym typeface="Calibri"/>
              </a:rPr>
              <a:t>, </a:t>
            </a:r>
            <a:r>
              <a:rPr lang="en-US" sz="2000" dirty="0"/>
              <a:t>solicit </a:t>
            </a:r>
            <a:r>
              <a:rPr lang="en-US" sz="2000" dirty="0" smtClean="0"/>
              <a:t>feedback, and improve </a:t>
            </a:r>
            <a:r>
              <a:rPr lang="en-US" sz="2000" b="0" i="0" u="none" strike="noStrike" cap="none" dirty="0" smtClean="0">
                <a:solidFill>
                  <a:schemeClr val="lt1"/>
                </a:solidFill>
                <a:sym typeface="Calibri"/>
              </a:rPr>
              <a:t>product</a:t>
            </a:r>
            <a:endParaRPr sz="2000" b="0" i="0" u="none" strike="noStrike" cap="none" dirty="0" smtClean="0">
              <a:solidFill>
                <a:schemeClr val="lt1"/>
              </a:solidFill>
              <a:sym typeface="Calibri"/>
            </a:endParaRPr>
          </a:p>
          <a:p>
            <a:pPr marL="690562" marR="0" lvl="1" indent="-258762" algn="l" rtl="0">
              <a:lnSpc>
                <a:spcPct val="100000"/>
              </a:lnSpc>
              <a:spcBef>
                <a:spcPts val="600"/>
              </a:spcBef>
              <a:spcAft>
                <a:spcPts val="0"/>
              </a:spcAft>
              <a:buClr>
                <a:schemeClr val="lt1"/>
              </a:buClr>
              <a:buSzPts val="2200"/>
              <a:buFont typeface="Arial"/>
              <a:buChar char="–"/>
            </a:pPr>
            <a:r>
              <a:rPr lang="en-US" sz="2000" dirty="0" smtClean="0"/>
              <a:t>Work towards product easy access and archival</a:t>
            </a:r>
          </a:p>
          <a:p>
            <a:pPr marL="250825" indent="-276225">
              <a:spcBef>
                <a:spcPts val="360"/>
              </a:spcBef>
              <a:buSzPts val="2200"/>
              <a:buFont typeface="Arial" panose="020B0604020202020204" pitchFamily="34" charset="0"/>
              <a:buChar char="•"/>
            </a:pPr>
            <a:r>
              <a:rPr lang="en-US" sz="2600" dirty="0" smtClean="0"/>
              <a:t>Explore the NOAA Enterprise Algorithm, to provide users best fit-for-purpose service and products, and best satisfy their needs</a:t>
            </a:r>
            <a:endParaRPr sz="2600" dirty="0" smtClean="0"/>
          </a:p>
          <a:p>
            <a:pPr marL="342900" marR="0" lvl="0" indent="-342900" algn="l" rtl="0">
              <a:lnSpc>
                <a:spcPct val="100000"/>
              </a:lnSpc>
              <a:spcBef>
                <a:spcPts val="400"/>
              </a:spcBef>
              <a:spcAft>
                <a:spcPts val="0"/>
              </a:spcAft>
              <a:buClr>
                <a:schemeClr val="lt1"/>
              </a:buClr>
              <a:buSzPts val="2000"/>
              <a:buFont typeface="Arial"/>
              <a:buNone/>
            </a:pPr>
            <a:endParaRPr sz="2200" b="0" i="0" u="none" strike="noStrike" cap="none" dirty="0">
              <a:solidFill>
                <a:schemeClr val="lt1"/>
              </a:solidFill>
              <a:latin typeface="Calibri"/>
              <a:ea typeface="Calibri"/>
              <a:cs typeface="Calibri"/>
              <a:sym typeface="Calibri"/>
            </a:endParaRPr>
          </a:p>
        </p:txBody>
      </p:sp>
      <p:sp>
        <p:nvSpPr>
          <p:cNvPr id="1203" name="Shape 12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400" b="0" i="0" u="none" strike="noStrike" cap="none">
                <a:solidFill>
                  <a:schemeClr val="lt1"/>
                </a:solidFill>
                <a:latin typeface="Calibri"/>
                <a:ea typeface="Calibri"/>
                <a:cs typeface="Calibri"/>
                <a:sym typeface="Calibri"/>
              </a:rPr>
              <a:t>45</a:t>
            </a:fld>
            <a:endParaRPr sz="1400" b="0" i="0" u="none" strike="noStrike" cap="none">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8"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Path to Full Maturity</a:t>
            </a:r>
          </a:p>
        </p:txBody>
      </p:sp>
    </p:spTree>
    <p:extLst>
      <p:ext uri="{BB962C8B-B14F-4D97-AF65-F5344CB8AC3E}">
        <p14:creationId xmlns:p14="http://schemas.microsoft.com/office/powerpoint/2010/main" val="3197671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46</a:t>
            </a:fld>
            <a:endParaRPr lang="en-US" sz="1200" b="0" i="0" u="none" strike="noStrike" cap="none" dirty="0">
              <a:solidFill>
                <a:schemeClr val="lt1"/>
              </a:solidFill>
              <a:latin typeface="Calibri"/>
              <a:ea typeface="Calibri"/>
              <a:cs typeface="Calibri"/>
              <a:sym typeface="Calibri"/>
            </a:endParaRPr>
          </a:p>
        </p:txBody>
      </p:sp>
      <p:sp>
        <p:nvSpPr>
          <p:cNvPr id="5" name="Title 1"/>
          <p:cNvSpPr>
            <a:spLocks noGrp="1"/>
          </p:cNvSpPr>
          <p:nvPr>
            <p:ph type="title"/>
          </p:nvPr>
        </p:nvSpPr>
        <p:spPr>
          <a:xfrm>
            <a:off x="457200" y="-152400"/>
            <a:ext cx="8229600" cy="884238"/>
          </a:xfrm>
        </p:spPr>
        <p:txBody>
          <a:bodyPr/>
          <a:lstStyle/>
          <a:p>
            <a:r>
              <a:rPr lang="en-US" sz="3200" b="1" dirty="0" smtClean="0">
                <a:solidFill>
                  <a:schemeClr val="bg1"/>
                </a:solidFill>
                <a:latin typeface="Calibri" panose="020F0502020204030204" pitchFamily="34" charset="0"/>
              </a:rPr>
              <a:t>Baseline vs. Enterprise SST</a:t>
            </a:r>
            <a:endParaRPr lang="en-US" sz="1800" dirty="0">
              <a:solidFill>
                <a:schemeClr val="bg1"/>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42722080"/>
              </p:ext>
            </p:extLst>
          </p:nvPr>
        </p:nvGraphicFramePr>
        <p:xfrm>
          <a:off x="95251" y="609600"/>
          <a:ext cx="8982074" cy="4668344"/>
        </p:xfrm>
        <a:graphic>
          <a:graphicData uri="http://schemas.openxmlformats.org/drawingml/2006/table">
            <a:tbl>
              <a:tblPr firstRow="1" bandRow="1"/>
              <a:tblGrid>
                <a:gridCol w="2298628"/>
                <a:gridCol w="2797246"/>
                <a:gridCol w="3886200"/>
              </a:tblGrid>
              <a:tr h="232881">
                <a:tc>
                  <a:txBody>
                    <a:bodyPr/>
                    <a:lstStyle/>
                    <a:p>
                      <a:pPr algn="l"/>
                      <a:r>
                        <a:rPr lang="en-US" sz="1800" dirty="0" smtClean="0">
                          <a:solidFill>
                            <a:schemeClr val="bg1"/>
                          </a:solidFill>
                        </a:rPr>
                        <a:t>Feature</a:t>
                      </a:r>
                      <a:endParaRPr lang="en-US" sz="1800" dirty="0">
                        <a:solidFill>
                          <a:schemeClr val="bg1"/>
                        </a:solidFill>
                      </a:endParaRPr>
                    </a:p>
                  </a:txBody>
                  <a:tcPr>
                    <a:solidFill>
                      <a:srgbClr val="0070C0"/>
                    </a:solidFill>
                  </a:tcPr>
                </a:tc>
                <a:tc>
                  <a:txBody>
                    <a:bodyPr/>
                    <a:lstStyle/>
                    <a:p>
                      <a:pPr algn="l"/>
                      <a:r>
                        <a:rPr lang="en-US" sz="1800" dirty="0" smtClean="0">
                          <a:solidFill>
                            <a:srgbClr val="00FF00"/>
                          </a:solidFill>
                        </a:rPr>
                        <a:t>Baseline </a:t>
                      </a:r>
                      <a:endParaRPr lang="en-US" sz="1800" dirty="0">
                        <a:solidFill>
                          <a:srgbClr val="00FF00"/>
                        </a:solidFill>
                      </a:endParaRPr>
                    </a:p>
                  </a:txBody>
                  <a:tcPr>
                    <a:solidFill>
                      <a:srgbClr val="0070C0"/>
                    </a:solidFill>
                  </a:tcPr>
                </a:tc>
                <a:tc>
                  <a:txBody>
                    <a:bodyPr/>
                    <a:lstStyle/>
                    <a:p>
                      <a:pPr algn="l"/>
                      <a:r>
                        <a:rPr lang="en-US" sz="1800" dirty="0" smtClean="0">
                          <a:solidFill>
                            <a:srgbClr val="00FFFF"/>
                          </a:solidFill>
                        </a:rPr>
                        <a:t>Enterprise</a:t>
                      </a:r>
                      <a:endParaRPr lang="en-US" sz="1800" dirty="0">
                        <a:solidFill>
                          <a:srgbClr val="00FFFF"/>
                        </a:solidFill>
                      </a:endParaRPr>
                    </a:p>
                  </a:txBody>
                  <a:tcPr>
                    <a:solidFill>
                      <a:srgbClr val="0070C0"/>
                    </a:solidFill>
                  </a:tcPr>
                </a:tc>
              </a:tr>
              <a:tr h="286844">
                <a:tc>
                  <a:txBody>
                    <a:bodyPr/>
                    <a:lstStyle/>
                    <a:p>
                      <a:r>
                        <a:rPr lang="en-US" sz="1400" dirty="0" smtClean="0">
                          <a:solidFill>
                            <a:schemeClr val="bg1"/>
                          </a:solidFill>
                        </a:rPr>
                        <a:t>Algorithm</a:t>
                      </a:r>
                      <a:endParaRPr lang="en-US" sz="1400" dirty="0">
                        <a:solidFill>
                          <a:schemeClr val="bg1"/>
                        </a:solidFill>
                      </a:endParaRPr>
                    </a:p>
                  </a:txBody>
                  <a:tcPr>
                    <a:solidFill>
                      <a:srgbClr val="0070C0">
                        <a:alpha val="50000"/>
                      </a:srgbClr>
                    </a:solidFill>
                  </a:tcPr>
                </a:tc>
                <a:tc>
                  <a:txBody>
                    <a:bodyPr/>
                    <a:lstStyle/>
                    <a:p>
                      <a:r>
                        <a:rPr lang="en-US" sz="1400" dirty="0" smtClean="0">
                          <a:solidFill>
                            <a:srgbClr val="00FF00"/>
                          </a:solidFill>
                        </a:rPr>
                        <a:t>2010 ACSPO</a:t>
                      </a:r>
                      <a:r>
                        <a:rPr lang="en-US" sz="1400" baseline="30000" dirty="0" smtClean="0">
                          <a:solidFill>
                            <a:srgbClr val="00FF00"/>
                          </a:solidFill>
                        </a:rPr>
                        <a:t>(1)</a:t>
                      </a:r>
                      <a:r>
                        <a:rPr lang="en-US" sz="1400" dirty="0" smtClean="0">
                          <a:solidFill>
                            <a:srgbClr val="00FF00"/>
                          </a:solidFill>
                        </a:rPr>
                        <a:t> v1.20 (“SEVIRI”)</a:t>
                      </a:r>
                      <a:endParaRPr lang="en-US" sz="1400" dirty="0">
                        <a:solidFill>
                          <a:srgbClr val="00FF00"/>
                        </a:solidFill>
                      </a:endParaRPr>
                    </a:p>
                  </a:txBody>
                  <a:tcPr>
                    <a:solidFill>
                      <a:srgbClr val="0070C0">
                        <a:alpha val="50000"/>
                      </a:srgbClr>
                    </a:solidFill>
                  </a:tcPr>
                </a:tc>
                <a:tc>
                  <a:txBody>
                    <a:bodyPr/>
                    <a:lstStyle/>
                    <a:p>
                      <a:r>
                        <a:rPr lang="en-US" sz="1400" baseline="0" dirty="0" smtClean="0">
                          <a:solidFill>
                            <a:srgbClr val="00FFFF"/>
                          </a:solidFill>
                        </a:rPr>
                        <a:t>2018 ACSPO</a:t>
                      </a:r>
                      <a:r>
                        <a:rPr lang="en-US" sz="1400" baseline="30000" dirty="0" smtClean="0">
                          <a:solidFill>
                            <a:srgbClr val="00FFFF"/>
                          </a:solidFill>
                        </a:rPr>
                        <a:t>(1)</a:t>
                      </a:r>
                      <a:r>
                        <a:rPr lang="en-US" sz="1400" dirty="0" smtClean="0">
                          <a:solidFill>
                            <a:srgbClr val="00FFFF"/>
                          </a:solidFill>
                        </a:rPr>
                        <a:t> v2.51 (“AHI/ABI”)</a:t>
                      </a:r>
                      <a:endParaRPr lang="en-US" sz="1400" dirty="0">
                        <a:solidFill>
                          <a:srgbClr val="00FFFF"/>
                        </a:solidFill>
                      </a:endParaRPr>
                    </a:p>
                  </a:txBody>
                  <a:tcPr>
                    <a:solidFill>
                      <a:srgbClr val="0070C0">
                        <a:alpha val="50000"/>
                      </a:srgbClr>
                    </a:solidFill>
                  </a:tcPr>
                </a:tc>
              </a:tr>
              <a:tr h="340184">
                <a:tc>
                  <a:txBody>
                    <a:bodyPr/>
                    <a:lstStyle/>
                    <a:p>
                      <a:r>
                        <a:rPr lang="en-US" sz="1400" dirty="0" smtClean="0">
                          <a:solidFill>
                            <a:schemeClr val="bg1"/>
                          </a:solidFill>
                        </a:rPr>
                        <a:t>Bands used for SST</a:t>
                      </a:r>
                      <a:endParaRPr lang="en-US" sz="1400" dirty="0">
                        <a:solidFill>
                          <a:schemeClr val="bg1"/>
                        </a:solidFill>
                      </a:endParaRPr>
                    </a:p>
                  </a:txBody>
                  <a:tcPr>
                    <a:solidFill>
                      <a:srgbClr val="0070C0">
                        <a:alpha val="50000"/>
                      </a:srgbClr>
                    </a:solidFill>
                  </a:tcPr>
                </a:tc>
                <a:tc>
                  <a:txBody>
                    <a:bodyPr/>
                    <a:lstStyle/>
                    <a:p>
                      <a:r>
                        <a:rPr lang="en-US" sz="1400" dirty="0" smtClean="0">
                          <a:solidFill>
                            <a:srgbClr val="00FF00"/>
                          </a:solidFill>
                        </a:rPr>
                        <a:t>Reconciled w/ACSPOv2.41 </a:t>
                      </a:r>
                      <a:endParaRPr lang="en-US" sz="1400" dirty="0">
                        <a:solidFill>
                          <a:srgbClr val="00FF00"/>
                        </a:solidFill>
                      </a:endParaRPr>
                    </a:p>
                  </a:txBody>
                  <a:tcPr>
                    <a:solidFill>
                      <a:srgbClr val="0070C0">
                        <a:alpha val="50000"/>
                      </a:srgbClr>
                    </a:solidFill>
                  </a:tcPr>
                </a:tc>
                <a:tc>
                  <a:txBody>
                    <a:bodyPr/>
                    <a:lstStyle/>
                    <a:p>
                      <a:r>
                        <a:rPr kumimoji="0" lang="en-US" sz="1400" b="0" i="0" u="none" strike="noStrike" kern="0" cap="none" spc="0" normalizeH="0" baseline="0" noProof="0" dirty="0" smtClean="0">
                          <a:ln>
                            <a:noFill/>
                          </a:ln>
                          <a:solidFill>
                            <a:srgbClr val="00FFFF"/>
                          </a:solidFill>
                          <a:effectLst/>
                          <a:uLnTx/>
                          <a:uFillTx/>
                          <a:latin typeface="Calibri"/>
                          <a:ea typeface="Calibri"/>
                          <a:cs typeface="Calibri"/>
                          <a:sym typeface="Calibri"/>
                        </a:rPr>
                        <a:t>Day &amp; Night: 8.6, 10.4, 11.2, 12.3 </a:t>
                      </a:r>
                      <a:r>
                        <a:rPr kumimoji="0" lang="el-GR" sz="1400" b="0" i="0" u="none" strike="noStrike" kern="0" cap="none" spc="0" normalizeH="0" baseline="0" noProof="0" dirty="0" smtClean="0">
                          <a:ln>
                            <a:noFill/>
                          </a:ln>
                          <a:solidFill>
                            <a:srgbClr val="00FFFF"/>
                          </a:solidFill>
                          <a:effectLst/>
                          <a:uLnTx/>
                          <a:uFillTx/>
                          <a:latin typeface="Calibri"/>
                          <a:ea typeface="Calibri"/>
                          <a:cs typeface="Calibri"/>
                          <a:sym typeface="Calibri"/>
                        </a:rPr>
                        <a:t>μ</a:t>
                      </a:r>
                      <a:r>
                        <a:rPr kumimoji="0" lang="en-US" sz="1400" b="0" i="0" u="none" strike="noStrike" kern="0" cap="none" spc="0" normalizeH="0" baseline="0" noProof="0" dirty="0" smtClean="0">
                          <a:ln>
                            <a:noFill/>
                          </a:ln>
                          <a:solidFill>
                            <a:srgbClr val="00FFFF"/>
                          </a:solidFill>
                          <a:effectLst/>
                          <a:uLnTx/>
                          <a:uFillTx/>
                          <a:latin typeface="Calibri"/>
                          <a:ea typeface="Calibri"/>
                          <a:cs typeface="Calibri"/>
                          <a:sym typeface="Calibri"/>
                        </a:rPr>
                        <a:t>m </a:t>
                      </a:r>
                    </a:p>
                  </a:txBody>
                  <a:tcPr>
                    <a:solidFill>
                      <a:srgbClr val="0070C0">
                        <a:alpha val="50000"/>
                      </a:srgbClr>
                    </a:solidFill>
                  </a:tcPr>
                </a:tc>
              </a:tr>
              <a:tr h="300923">
                <a:tc>
                  <a:txBody>
                    <a:bodyPr/>
                    <a:lstStyle/>
                    <a:p>
                      <a:r>
                        <a:rPr lang="en-US" sz="1400" dirty="0" smtClean="0">
                          <a:solidFill>
                            <a:schemeClr val="bg1"/>
                          </a:solidFill>
                        </a:rPr>
                        <a:t>Switch between day/night</a:t>
                      </a:r>
                      <a:endParaRPr lang="en-US" sz="1400" dirty="0">
                        <a:solidFill>
                          <a:schemeClr val="bg1"/>
                        </a:solidFill>
                      </a:endParaRPr>
                    </a:p>
                  </a:txBody>
                  <a:tcPr>
                    <a:solidFill>
                      <a:srgbClr val="0070C0">
                        <a:alpha val="50000"/>
                      </a:srgbClr>
                    </a:solidFill>
                  </a:tcPr>
                </a:tc>
                <a:tc>
                  <a:txBody>
                    <a:bodyPr/>
                    <a:lstStyle/>
                    <a:p>
                      <a:r>
                        <a:rPr lang="en-US" sz="1400" u="none" dirty="0" smtClean="0">
                          <a:solidFill>
                            <a:srgbClr val="00FF00"/>
                          </a:solidFill>
                        </a:rPr>
                        <a:t>Reconciled w/Enterprise</a:t>
                      </a:r>
                      <a:endParaRPr lang="en-US" sz="1400" u="none" dirty="0">
                        <a:solidFill>
                          <a:srgbClr val="00FF00"/>
                        </a:solidFill>
                      </a:endParaRPr>
                    </a:p>
                  </a:txBody>
                  <a:tcPr>
                    <a:solidFill>
                      <a:srgbClr val="0070C0">
                        <a:alpha val="50000"/>
                      </a:srgbClr>
                    </a:solidFill>
                  </a:tcPr>
                </a:tc>
                <a:tc>
                  <a:txBody>
                    <a:bodyPr/>
                    <a:lstStyle/>
                    <a:p>
                      <a:r>
                        <a:rPr lang="en-US" sz="1400" u="sng" dirty="0" smtClean="0">
                          <a:solidFill>
                            <a:srgbClr val="00FFFF"/>
                          </a:solidFill>
                        </a:rPr>
                        <a:t>One algorithm</a:t>
                      </a:r>
                      <a:r>
                        <a:rPr lang="en-US" sz="1400" u="none" dirty="0" smtClean="0">
                          <a:solidFill>
                            <a:srgbClr val="00FFFF"/>
                          </a:solidFill>
                        </a:rPr>
                        <a:t> ensures consistent</a:t>
                      </a:r>
                      <a:r>
                        <a:rPr lang="en-US" sz="1400" dirty="0" smtClean="0">
                          <a:solidFill>
                            <a:srgbClr val="00FFFF"/>
                          </a:solidFill>
                        </a:rPr>
                        <a:t> diurnal cycle</a:t>
                      </a:r>
                      <a:endParaRPr lang="en-US" sz="1400" dirty="0">
                        <a:solidFill>
                          <a:srgbClr val="00FFFF"/>
                        </a:solidFill>
                      </a:endParaRPr>
                    </a:p>
                  </a:txBody>
                  <a:tcPr>
                    <a:solidFill>
                      <a:srgbClr val="0070C0">
                        <a:alpha val="50000"/>
                      </a:srgbClr>
                    </a:solidFill>
                  </a:tcPr>
                </a:tc>
              </a:tr>
              <a:tr h="300923">
                <a:tc>
                  <a:txBody>
                    <a:bodyPr/>
                    <a:lstStyle/>
                    <a:p>
                      <a:r>
                        <a:rPr lang="en-US" sz="1400" dirty="0" smtClean="0">
                          <a:solidFill>
                            <a:schemeClr val="bg1"/>
                          </a:solidFill>
                        </a:rPr>
                        <a:t>Availability to users</a:t>
                      </a:r>
                      <a:endParaRPr lang="en-US" sz="1400" dirty="0">
                        <a:solidFill>
                          <a:schemeClr val="bg1"/>
                        </a:solidFill>
                      </a:endParaRPr>
                    </a:p>
                  </a:txBody>
                  <a:tcPr>
                    <a:solidFill>
                      <a:srgbClr val="0070C0">
                        <a:alpha val="50000"/>
                      </a:srgbClr>
                    </a:solidFill>
                  </a:tcPr>
                </a:tc>
                <a:tc>
                  <a:txBody>
                    <a:bodyPr/>
                    <a:lstStyle/>
                    <a:p>
                      <a:r>
                        <a:rPr lang="en-US" sz="1400" u="none" dirty="0" smtClean="0">
                          <a:solidFill>
                            <a:srgbClr val="00FF00"/>
                          </a:solidFill>
                        </a:rPr>
                        <a:t>PDA (To be archived in CLASS)</a:t>
                      </a:r>
                      <a:endParaRPr lang="en-US" sz="1400" u="none" dirty="0">
                        <a:solidFill>
                          <a:srgbClr val="00FF00"/>
                        </a:solidFill>
                      </a:endParaRPr>
                    </a:p>
                  </a:txBody>
                  <a:tcPr>
                    <a:solidFill>
                      <a:srgbClr val="0070C0">
                        <a:alpha val="50000"/>
                      </a:srgbClr>
                    </a:solidFill>
                  </a:tcPr>
                </a:tc>
                <a:tc>
                  <a:txBody>
                    <a:bodyPr/>
                    <a:lstStyle/>
                    <a:p>
                      <a:r>
                        <a:rPr lang="en-US" sz="1400" dirty="0" smtClean="0">
                          <a:solidFill>
                            <a:srgbClr val="00FFFF"/>
                          </a:solidFill>
                        </a:rPr>
                        <a:t>PDA (To be archived in PO.DAAC)</a:t>
                      </a:r>
                      <a:endParaRPr lang="en-US" sz="1400" dirty="0">
                        <a:solidFill>
                          <a:srgbClr val="00FFFF"/>
                        </a:solidFill>
                      </a:endParaRPr>
                    </a:p>
                  </a:txBody>
                  <a:tcPr>
                    <a:solidFill>
                      <a:srgbClr val="0070C0">
                        <a:alpha val="50000"/>
                      </a:srgbClr>
                    </a:solidFill>
                  </a:tcPr>
                </a:tc>
              </a:tr>
              <a:tr h="296369">
                <a:tc>
                  <a:txBody>
                    <a:bodyPr/>
                    <a:lstStyle/>
                    <a:p>
                      <a:r>
                        <a:rPr lang="en-US" sz="1400" dirty="0" smtClean="0">
                          <a:solidFill>
                            <a:schemeClr val="bg1"/>
                          </a:solidFill>
                        </a:rPr>
                        <a:t>Clear-Sky Mask</a:t>
                      </a:r>
                      <a:endParaRPr lang="en-US" sz="1400" dirty="0">
                        <a:solidFill>
                          <a:schemeClr val="bg1"/>
                        </a:solidFill>
                      </a:endParaRPr>
                    </a:p>
                  </a:txBody>
                  <a:tcPr>
                    <a:solidFill>
                      <a:srgbClr val="0070C0">
                        <a:alpha val="50000"/>
                      </a:srgbClr>
                    </a:solidFill>
                  </a:tcPr>
                </a:tc>
                <a:tc>
                  <a:txBody>
                    <a:bodyPr/>
                    <a:lstStyle/>
                    <a:p>
                      <a:r>
                        <a:rPr lang="en-US" sz="1400" u="none" dirty="0" smtClean="0">
                          <a:solidFill>
                            <a:srgbClr val="FFFF00"/>
                          </a:solidFill>
                        </a:rPr>
                        <a:t>Framework “One-size-fits-all”</a:t>
                      </a:r>
                    </a:p>
                  </a:txBody>
                  <a:tcPr>
                    <a:solidFill>
                      <a:srgbClr val="0070C0">
                        <a:alpha val="50000"/>
                      </a:srgbClr>
                    </a:solidFill>
                  </a:tcPr>
                </a:tc>
                <a:tc>
                  <a:txBody>
                    <a:bodyPr/>
                    <a:lstStyle/>
                    <a:p>
                      <a:r>
                        <a:rPr lang="en-US" sz="1400" dirty="0" smtClean="0">
                          <a:solidFill>
                            <a:srgbClr val="00FFFF"/>
                          </a:solidFill>
                        </a:rPr>
                        <a:t>Optimized</a:t>
                      </a:r>
                      <a:r>
                        <a:rPr lang="en-US" sz="1400" baseline="0" dirty="0" smtClean="0">
                          <a:solidFill>
                            <a:srgbClr val="00FFFF"/>
                          </a:solidFill>
                        </a:rPr>
                        <a:t> for SST, consistent w/JPSS/H8</a:t>
                      </a:r>
                      <a:endParaRPr lang="en-US" sz="1400" dirty="0" smtClean="0">
                        <a:solidFill>
                          <a:srgbClr val="00FFFF"/>
                        </a:solidFill>
                      </a:endParaRPr>
                    </a:p>
                  </a:txBody>
                  <a:tcPr>
                    <a:solidFill>
                      <a:srgbClr val="0070C0">
                        <a:alpha val="50000"/>
                      </a:srgbClr>
                    </a:solidFill>
                  </a:tcPr>
                </a:tc>
              </a:tr>
              <a:tr h="296369">
                <a:tc>
                  <a:txBody>
                    <a:bodyPr/>
                    <a:lstStyle/>
                    <a:p>
                      <a:r>
                        <a:rPr lang="en-US" sz="1400" dirty="0" smtClean="0">
                          <a:solidFill>
                            <a:schemeClr val="bg1"/>
                          </a:solidFill>
                        </a:rPr>
                        <a:t>Internal Waters</a:t>
                      </a:r>
                      <a:endParaRPr lang="en-US" sz="1400" dirty="0">
                        <a:solidFill>
                          <a:schemeClr val="bg1"/>
                        </a:solidFill>
                      </a:endParaRPr>
                    </a:p>
                  </a:txBody>
                  <a:tcPr>
                    <a:solidFill>
                      <a:srgbClr val="0070C0">
                        <a:alpha val="50000"/>
                      </a:srgbClr>
                    </a:solidFill>
                  </a:tcPr>
                </a:tc>
                <a:tc>
                  <a:txBody>
                    <a:bodyPr/>
                    <a:lstStyle/>
                    <a:p>
                      <a:r>
                        <a:rPr lang="en-US" sz="1400" u="none" dirty="0" smtClean="0">
                          <a:solidFill>
                            <a:srgbClr val="FFFF00"/>
                          </a:solidFill>
                        </a:rPr>
                        <a:t>No</a:t>
                      </a:r>
                    </a:p>
                  </a:txBody>
                  <a:tcPr>
                    <a:solidFill>
                      <a:srgbClr val="0070C0">
                        <a:alpha val="50000"/>
                      </a:srgbClr>
                    </a:solidFill>
                  </a:tcPr>
                </a:tc>
                <a:tc>
                  <a:txBody>
                    <a:bodyPr/>
                    <a:lstStyle/>
                    <a:p>
                      <a:r>
                        <a:rPr lang="en-US" sz="1400" dirty="0" smtClean="0">
                          <a:solidFill>
                            <a:srgbClr val="00FFFF"/>
                          </a:solidFill>
                        </a:rPr>
                        <a:t>Yes</a:t>
                      </a:r>
                    </a:p>
                  </a:txBody>
                  <a:tcPr>
                    <a:solidFill>
                      <a:srgbClr val="0070C0">
                        <a:alpha val="50000"/>
                      </a:srgbClr>
                    </a:solidFill>
                  </a:tcPr>
                </a:tc>
              </a:tr>
              <a:tr h="275414">
                <a:tc>
                  <a:txBody>
                    <a:bodyPr/>
                    <a:lstStyle/>
                    <a:p>
                      <a:r>
                        <a:rPr lang="en-US" sz="1400" baseline="0" dirty="0" smtClean="0">
                          <a:solidFill>
                            <a:schemeClr val="bg1"/>
                          </a:solidFill>
                        </a:rPr>
                        <a:t>Gridded L3U Product</a:t>
                      </a:r>
                      <a:endParaRPr lang="en-US" sz="1400" baseline="0" dirty="0">
                        <a:solidFill>
                          <a:schemeClr val="bg1"/>
                        </a:solidFill>
                      </a:endParaRP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No</a:t>
                      </a: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FFFF"/>
                          </a:solidFill>
                        </a:rPr>
                        <a:t>Yes</a:t>
                      </a:r>
                      <a:r>
                        <a:rPr lang="en-US" sz="1400" baseline="0" dirty="0" smtClean="0">
                          <a:solidFill>
                            <a:srgbClr val="00FFFF"/>
                          </a:solidFill>
                        </a:rPr>
                        <a:t> (</a:t>
                      </a:r>
                      <a:r>
                        <a:rPr lang="en-US" sz="1400" dirty="0" smtClean="0">
                          <a:solidFill>
                            <a:srgbClr val="00FFFF"/>
                          </a:solidFill>
                        </a:rPr>
                        <a:t>consistent w/VIIRS/AVHRR/AHI/MODIS)</a:t>
                      </a:r>
                    </a:p>
                  </a:txBody>
                  <a:tcPr>
                    <a:solidFill>
                      <a:srgbClr val="0070C0">
                        <a:alpha val="50000"/>
                      </a:srgbClr>
                    </a:solidFill>
                  </a:tcPr>
                </a:tc>
              </a:tr>
              <a:tr h="275414">
                <a:tc>
                  <a:txBody>
                    <a:bodyPr/>
                    <a:lstStyle/>
                    <a:p>
                      <a:r>
                        <a:rPr lang="en-US" sz="1400" dirty="0" smtClean="0">
                          <a:solidFill>
                            <a:schemeClr val="bg1"/>
                          </a:solidFill>
                        </a:rPr>
                        <a:t>Output File Format</a:t>
                      </a:r>
                      <a:endParaRPr lang="en-US" sz="1400" dirty="0">
                        <a:solidFill>
                          <a:schemeClr val="bg1"/>
                        </a:solidFill>
                      </a:endParaRPr>
                    </a:p>
                  </a:txBody>
                  <a:tcPr>
                    <a:solidFill>
                      <a:srgbClr val="0070C0">
                        <a:alpha val="50000"/>
                      </a:srgbClr>
                    </a:solidFill>
                  </a:tcPr>
                </a:tc>
                <a:tc>
                  <a:txBody>
                    <a:bodyPr/>
                    <a:lstStyle/>
                    <a:p>
                      <a:r>
                        <a:rPr lang="en-US" sz="1400" b="1" dirty="0" smtClean="0">
                          <a:solidFill>
                            <a:srgbClr val="FF0000"/>
                          </a:solidFill>
                        </a:rPr>
                        <a:t>No-GDS2</a:t>
                      </a:r>
                      <a:endParaRPr lang="en-US" sz="1400" b="1" baseline="30000" dirty="0">
                        <a:solidFill>
                          <a:srgbClr val="FF0000"/>
                        </a:solidFill>
                      </a:endParaRPr>
                    </a:p>
                  </a:txBody>
                  <a:tcPr>
                    <a:solidFill>
                      <a:srgbClr val="0070C0">
                        <a:alpha val="50000"/>
                      </a:srgbClr>
                    </a:solidFill>
                  </a:tcPr>
                </a:tc>
                <a:tc>
                  <a:txBody>
                    <a:bodyPr/>
                    <a:lstStyle/>
                    <a:p>
                      <a:r>
                        <a:rPr lang="en-US" sz="1400" dirty="0" smtClean="0">
                          <a:solidFill>
                            <a:srgbClr val="00FFFF"/>
                          </a:solidFill>
                        </a:rPr>
                        <a:t>GDS2</a:t>
                      </a:r>
                      <a:r>
                        <a:rPr lang="en-US" sz="1400" baseline="30000" dirty="0" smtClean="0">
                          <a:solidFill>
                            <a:srgbClr val="00FFFF"/>
                          </a:solidFill>
                        </a:rPr>
                        <a:t>(2)</a:t>
                      </a:r>
                      <a:r>
                        <a:rPr lang="en-US" sz="1400" dirty="0" smtClean="0">
                          <a:solidFill>
                            <a:srgbClr val="00FFFF"/>
                          </a:solidFill>
                        </a:rPr>
                        <a:t> –</a:t>
                      </a:r>
                      <a:r>
                        <a:rPr lang="en-US" sz="1400" baseline="0" dirty="0" smtClean="0">
                          <a:solidFill>
                            <a:srgbClr val="00FFFF"/>
                          </a:solidFill>
                        </a:rPr>
                        <a:t> Critical for International SST users</a:t>
                      </a:r>
                      <a:endParaRPr lang="en-US" sz="1400" baseline="30000" dirty="0">
                        <a:solidFill>
                          <a:srgbClr val="00FFFF"/>
                        </a:solidFill>
                      </a:endParaRPr>
                    </a:p>
                  </a:txBody>
                  <a:tcPr>
                    <a:solidFill>
                      <a:srgbClr val="0070C0">
                        <a:alpha val="50000"/>
                      </a:srgbClr>
                    </a:solidFill>
                  </a:tcPr>
                </a:tc>
              </a:tr>
              <a:tr h="292559">
                <a:tc>
                  <a:txBody>
                    <a:bodyPr/>
                    <a:lstStyle/>
                    <a:p>
                      <a:r>
                        <a:rPr lang="en-US" sz="1400" dirty="0" smtClean="0">
                          <a:solidFill>
                            <a:schemeClr val="bg1"/>
                          </a:solidFill>
                        </a:rPr>
                        <a:t>SSES</a:t>
                      </a:r>
                      <a:r>
                        <a:rPr lang="en-US" sz="1400" baseline="30000" dirty="0" smtClean="0">
                          <a:solidFill>
                            <a:schemeClr val="bg1"/>
                          </a:solidFill>
                        </a:rPr>
                        <a:t>(3)</a:t>
                      </a:r>
                      <a:endParaRPr lang="en-US" sz="1400" baseline="30000" dirty="0">
                        <a:solidFill>
                          <a:schemeClr val="bg1"/>
                        </a:solidFill>
                      </a:endParaRPr>
                    </a:p>
                  </a:txBody>
                  <a:tcPr>
                    <a:solidFill>
                      <a:srgbClr val="0070C0">
                        <a:alpha val="50000"/>
                      </a:srgbClr>
                    </a:solidFill>
                  </a:tcPr>
                </a:tc>
                <a:tc>
                  <a:txBody>
                    <a:bodyPr/>
                    <a:lstStyle/>
                    <a:p>
                      <a:r>
                        <a:rPr lang="en-US" sz="1400" b="1" dirty="0" smtClean="0">
                          <a:solidFill>
                            <a:srgbClr val="FF0000"/>
                          </a:solidFill>
                        </a:rPr>
                        <a:t>No </a:t>
                      </a:r>
                      <a:endParaRPr lang="en-US" sz="1400" b="1" dirty="0">
                        <a:solidFill>
                          <a:srgbClr val="FF0000"/>
                        </a:solidFill>
                      </a:endParaRPr>
                    </a:p>
                  </a:txBody>
                  <a:tcPr>
                    <a:solidFill>
                      <a:srgbClr val="0070C0">
                        <a:alpha val="50000"/>
                      </a:srgbClr>
                    </a:solidFill>
                  </a:tcPr>
                </a:tc>
                <a:tc>
                  <a:txBody>
                    <a:bodyPr/>
                    <a:lstStyle/>
                    <a:p>
                      <a:r>
                        <a:rPr lang="en-US" sz="1400" dirty="0" smtClean="0">
                          <a:solidFill>
                            <a:srgbClr val="00FFFF"/>
                          </a:solidFill>
                        </a:rPr>
                        <a:t>Yes.</a:t>
                      </a:r>
                      <a:r>
                        <a:rPr lang="en-US" sz="1400" baseline="0" dirty="0" smtClean="0">
                          <a:solidFill>
                            <a:srgbClr val="00FFFF"/>
                          </a:solidFill>
                        </a:rPr>
                        <a:t> M</a:t>
                      </a:r>
                      <a:r>
                        <a:rPr lang="en-US" sz="1400" dirty="0" smtClean="0">
                          <a:solidFill>
                            <a:srgbClr val="00FFFF"/>
                          </a:solidFill>
                        </a:rPr>
                        <a:t>inimizes </a:t>
                      </a:r>
                      <a:r>
                        <a:rPr lang="en-US" sz="1400" baseline="0" dirty="0" smtClean="0">
                          <a:solidFill>
                            <a:srgbClr val="00FFFF"/>
                          </a:solidFill>
                        </a:rPr>
                        <a:t>local SST biases &amp; global SDs</a:t>
                      </a:r>
                      <a:endParaRPr lang="en-US" sz="1400" dirty="0">
                        <a:solidFill>
                          <a:srgbClr val="00FFFF"/>
                        </a:solidFill>
                      </a:endParaRPr>
                    </a:p>
                  </a:txBody>
                  <a:tcPr>
                    <a:solidFill>
                      <a:srgbClr val="0070C0">
                        <a:alpha val="50000"/>
                      </a:srgbClr>
                    </a:solidFill>
                  </a:tcPr>
                </a:tc>
              </a:tr>
              <a:tr h="289560">
                <a:tc>
                  <a:txBody>
                    <a:bodyPr/>
                    <a:lstStyle/>
                    <a:p>
                      <a:r>
                        <a:rPr lang="en-US" sz="1400" baseline="0" dirty="0" smtClean="0">
                          <a:solidFill>
                            <a:schemeClr val="bg1"/>
                          </a:solidFill>
                        </a:rPr>
                        <a:t>1hr Compositing/Collation</a:t>
                      </a:r>
                      <a:endParaRPr lang="en-US" sz="1400" baseline="0" dirty="0">
                        <a:solidFill>
                          <a:schemeClr val="bg1"/>
                        </a:solidFill>
                      </a:endParaRPr>
                    </a:p>
                  </a:txBody>
                  <a:tcPr>
                    <a:solidFill>
                      <a:srgbClr val="0070C0">
                        <a:alpha val="50000"/>
                      </a:srgbClr>
                    </a:solidFill>
                  </a:tcPr>
                </a:tc>
                <a:tc>
                  <a:txBody>
                    <a:bodyPr/>
                    <a:lstStyle/>
                    <a:p>
                      <a:r>
                        <a:rPr lang="en-US" sz="1400" b="1" dirty="0" smtClean="0">
                          <a:solidFill>
                            <a:srgbClr val="FF0000"/>
                          </a:solidFill>
                        </a:rPr>
                        <a:t>Composite (propagates cloud)</a:t>
                      </a:r>
                      <a:endParaRPr lang="en-US" sz="1400" b="1" dirty="0">
                        <a:solidFill>
                          <a:srgbClr val="FF0000"/>
                        </a:solidFill>
                      </a:endParaRPr>
                    </a:p>
                  </a:txBody>
                  <a:tcPr>
                    <a:solidFill>
                      <a:srgbClr val="0070C0">
                        <a:alpha val="50000"/>
                      </a:srgbClr>
                    </a:solidFill>
                  </a:tcPr>
                </a:tc>
                <a:tc>
                  <a:txBody>
                    <a:bodyPr/>
                    <a:lstStyle/>
                    <a:p>
                      <a:r>
                        <a:rPr lang="en-US" sz="1400" dirty="0" smtClean="0">
                          <a:solidFill>
                            <a:srgbClr val="00FFFF"/>
                          </a:solidFill>
                        </a:rPr>
                        <a:t>Collated (minimizes cloud leakages)</a:t>
                      </a:r>
                      <a:endParaRPr lang="en-US" sz="1400" dirty="0">
                        <a:solidFill>
                          <a:srgbClr val="00FFFF"/>
                        </a:solidFill>
                      </a:endParaRPr>
                    </a:p>
                  </a:txBody>
                  <a:tcPr>
                    <a:solidFill>
                      <a:srgbClr val="0070C0">
                        <a:alpha val="50000"/>
                      </a:srgbClr>
                    </a:solidFill>
                  </a:tcPr>
                </a:tc>
              </a:tr>
              <a:tr h="167640">
                <a:tc>
                  <a:txBody>
                    <a:bodyPr/>
                    <a:lstStyle/>
                    <a:p>
                      <a:r>
                        <a:rPr lang="en-US" sz="1400" baseline="0" dirty="0" smtClean="0">
                          <a:solidFill>
                            <a:schemeClr val="bg1"/>
                          </a:solidFill>
                        </a:rPr>
                        <a:t>Potential Improvements</a:t>
                      </a:r>
                      <a:endParaRPr lang="en-US" sz="1400" baseline="0" dirty="0">
                        <a:solidFill>
                          <a:schemeClr val="bg1"/>
                        </a:solidFill>
                      </a:endParaRPr>
                    </a:p>
                  </a:txBody>
                  <a:tcPr>
                    <a:solidFill>
                      <a:srgbClr val="0070C0">
                        <a:alpha val="50000"/>
                      </a:srgbClr>
                    </a:solidFill>
                  </a:tcPr>
                </a:tc>
                <a:tc>
                  <a:txBody>
                    <a:bodyPr/>
                    <a:lstStyle/>
                    <a:p>
                      <a:r>
                        <a:rPr lang="en-US" sz="1400" b="1" dirty="0" smtClean="0">
                          <a:solidFill>
                            <a:srgbClr val="FF0000"/>
                          </a:solidFill>
                        </a:rPr>
                        <a:t>Challenging</a:t>
                      </a:r>
                      <a:endParaRPr lang="en-US" sz="1400" b="1" dirty="0">
                        <a:solidFill>
                          <a:srgbClr val="FF0000"/>
                        </a:solidFill>
                      </a:endParaRPr>
                    </a:p>
                  </a:txBody>
                  <a:tcPr>
                    <a:solidFill>
                      <a:srgbClr val="0070C0">
                        <a:alpha val="50000"/>
                      </a:srgbClr>
                    </a:solidFill>
                  </a:tcPr>
                </a:tc>
                <a:tc>
                  <a:txBody>
                    <a:bodyPr/>
                    <a:lstStyle/>
                    <a:p>
                      <a:r>
                        <a:rPr lang="en-US" sz="1400" dirty="0" smtClean="0">
                          <a:solidFill>
                            <a:srgbClr val="00FFFF"/>
                          </a:solidFill>
                        </a:rPr>
                        <a:t>Ongoing (e.g. adding fronts in ACSPO 2.60)</a:t>
                      </a:r>
                      <a:endParaRPr lang="en-US" sz="1400" dirty="0">
                        <a:solidFill>
                          <a:srgbClr val="00FFFF"/>
                        </a:solidFill>
                      </a:endParaRPr>
                    </a:p>
                  </a:txBody>
                  <a:tcPr>
                    <a:solidFill>
                      <a:srgbClr val="0070C0">
                        <a:alpha val="50000"/>
                      </a:srgbClr>
                    </a:solidFill>
                  </a:tcPr>
                </a:tc>
              </a:tr>
              <a:tr h="167640">
                <a:tc>
                  <a:txBody>
                    <a:bodyPr/>
                    <a:lstStyle/>
                    <a:p>
                      <a:r>
                        <a:rPr lang="en-US" sz="1400" dirty="0" smtClean="0">
                          <a:solidFill>
                            <a:schemeClr val="bg1"/>
                          </a:solidFill>
                        </a:rPr>
                        <a:t>Science Maintenance/Val</a:t>
                      </a:r>
                      <a:endParaRPr lang="en-US" sz="1400" dirty="0">
                        <a:solidFill>
                          <a:schemeClr val="bg1"/>
                        </a:solidFill>
                      </a:endParaRP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Unique (Costly/Less Efficient)</a:t>
                      </a:r>
                      <a:endParaRPr lang="en-US" sz="1400" b="1" baseline="30000" dirty="0" smtClean="0">
                        <a:solidFill>
                          <a:srgbClr val="FF0000"/>
                        </a:solidFill>
                      </a:endParaRP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FFFF"/>
                          </a:solidFill>
                        </a:rPr>
                        <a:t>Unified</a:t>
                      </a:r>
                      <a:r>
                        <a:rPr lang="en-US" sz="1400" baseline="0" dirty="0" smtClean="0">
                          <a:solidFill>
                            <a:srgbClr val="00FFFF"/>
                          </a:solidFill>
                        </a:rPr>
                        <a:t> (</a:t>
                      </a:r>
                      <a:r>
                        <a:rPr lang="en-US" sz="1400" dirty="0" smtClean="0">
                          <a:solidFill>
                            <a:srgbClr val="00FFFF"/>
                          </a:solidFill>
                        </a:rPr>
                        <a:t>Enterprise Processes)</a:t>
                      </a:r>
                    </a:p>
                  </a:txBody>
                  <a:tcPr>
                    <a:solidFill>
                      <a:srgbClr val="0070C0">
                        <a:alpha val="50000"/>
                      </a:srgbClr>
                    </a:solidFill>
                  </a:tcPr>
                </a:tc>
              </a:tr>
              <a:tr h="167640">
                <a:tc>
                  <a:txBody>
                    <a:bodyPr/>
                    <a:lstStyle/>
                    <a:p>
                      <a:r>
                        <a:rPr lang="en-US" sz="1400" baseline="0" dirty="0" smtClean="0">
                          <a:solidFill>
                            <a:schemeClr val="bg1"/>
                          </a:solidFill>
                        </a:rPr>
                        <a:t>Reprocessing</a:t>
                      </a:r>
                      <a:endParaRPr lang="en-US" sz="1400" baseline="0" dirty="0">
                        <a:solidFill>
                          <a:schemeClr val="bg1"/>
                        </a:solidFill>
                      </a:endParaRPr>
                    </a:p>
                  </a:txBody>
                  <a:tcPr>
                    <a:solidFill>
                      <a:srgbClr val="0070C0">
                        <a:alpha val="50000"/>
                      </a:srgbClr>
                    </a:solidFill>
                  </a:tcPr>
                </a:tc>
                <a:tc>
                  <a:txBody>
                    <a:bodyPr/>
                    <a:lstStyle/>
                    <a:p>
                      <a:r>
                        <a:rPr lang="en-US" sz="1400" b="1" dirty="0" smtClean="0">
                          <a:solidFill>
                            <a:srgbClr val="FF0000"/>
                          </a:solidFill>
                        </a:rPr>
                        <a:t>No</a:t>
                      </a:r>
                      <a:r>
                        <a:rPr lang="en-US" sz="1400" b="1" baseline="0" dirty="0" smtClean="0">
                          <a:solidFill>
                            <a:srgbClr val="FF0000"/>
                          </a:solidFill>
                        </a:rPr>
                        <a:t> provision</a:t>
                      </a:r>
                      <a:endParaRPr lang="en-US" sz="1400" b="1" dirty="0">
                        <a:solidFill>
                          <a:srgbClr val="FF0000"/>
                        </a:solidFill>
                      </a:endParaRPr>
                    </a:p>
                  </a:txBody>
                  <a:tcPr>
                    <a:solidFill>
                      <a:srgbClr val="0070C0">
                        <a:alpha val="50000"/>
                      </a:srgbClr>
                    </a:solidFill>
                  </a:tcPr>
                </a:tc>
                <a:tc>
                  <a:txBody>
                    <a:bodyPr/>
                    <a:lstStyle/>
                    <a:p>
                      <a:r>
                        <a:rPr lang="en-US" sz="1400" dirty="0" smtClean="0">
                          <a:solidFill>
                            <a:srgbClr val="00FFFF"/>
                          </a:solidFill>
                        </a:rPr>
                        <a:t>Ongoing (for G16/ABI &amp; H8/AHI)</a:t>
                      </a:r>
                      <a:endParaRPr lang="en-US" sz="1400" dirty="0">
                        <a:solidFill>
                          <a:srgbClr val="00FFFF"/>
                        </a:solidFill>
                      </a:endParaRPr>
                    </a:p>
                  </a:txBody>
                  <a:tcPr>
                    <a:solidFill>
                      <a:srgbClr val="0070C0">
                        <a:alpha val="50000"/>
                      </a:srgbClr>
                    </a:solidFill>
                  </a:tcPr>
                </a:tc>
              </a:tr>
              <a:tr h="167640">
                <a:tc>
                  <a:txBody>
                    <a:bodyPr/>
                    <a:lstStyle/>
                    <a:p>
                      <a:r>
                        <a:rPr lang="en-US" sz="1400" baseline="0" dirty="0" smtClean="0">
                          <a:solidFill>
                            <a:schemeClr val="bg1"/>
                          </a:solidFill>
                        </a:rPr>
                        <a:t>Consistent w/NOAA SSTs</a:t>
                      </a:r>
                      <a:endParaRPr lang="en-US" sz="1400" baseline="0" dirty="0">
                        <a:solidFill>
                          <a:schemeClr val="bg1"/>
                        </a:solidFill>
                      </a:endParaRP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No</a:t>
                      </a:r>
                    </a:p>
                  </a:txBody>
                  <a:tcPr>
                    <a:solidFill>
                      <a:srgbClr val="0070C0">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FFFF"/>
                          </a:solidFill>
                        </a:rPr>
                        <a:t>Yes (w/VIIRS/AVHRR/AHI/MODIS)</a:t>
                      </a:r>
                    </a:p>
                  </a:txBody>
                  <a:tcPr>
                    <a:solidFill>
                      <a:srgbClr val="0070C0">
                        <a:alpha val="50000"/>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28212208"/>
              </p:ext>
            </p:extLst>
          </p:nvPr>
        </p:nvGraphicFramePr>
        <p:xfrm>
          <a:off x="1219200" y="5302835"/>
          <a:ext cx="6410325" cy="1143508"/>
        </p:xfrm>
        <a:graphic>
          <a:graphicData uri="http://schemas.openxmlformats.org/drawingml/2006/table">
            <a:tbl>
              <a:tblPr firstRow="1" bandRow="1"/>
              <a:tblGrid>
                <a:gridCol w="884321"/>
                <a:gridCol w="5526004"/>
              </a:tblGrid>
              <a:tr h="256541">
                <a:tc>
                  <a:txBody>
                    <a:bodyPr/>
                    <a:lstStyle/>
                    <a:p>
                      <a:r>
                        <a:rPr lang="en-US" sz="1400" b="0" baseline="30000" dirty="0" smtClean="0">
                          <a:solidFill>
                            <a:schemeClr val="bg1"/>
                          </a:solidFill>
                          <a:latin typeface="Calibri" pitchFamily="34" charset="0"/>
                        </a:rPr>
                        <a:t>(1)</a:t>
                      </a:r>
                      <a:r>
                        <a:rPr lang="en-US" sz="1400" b="0" dirty="0" smtClean="0">
                          <a:solidFill>
                            <a:schemeClr val="bg1"/>
                          </a:solidFill>
                          <a:latin typeface="Calibri" pitchFamily="34" charset="0"/>
                        </a:rPr>
                        <a:t> ACSPO </a:t>
                      </a:r>
                      <a:endParaRPr lang="en-US" sz="1400" b="0" dirty="0">
                        <a:solidFill>
                          <a:schemeClr val="bg1"/>
                        </a:solidFill>
                      </a:endParaRPr>
                    </a:p>
                  </a:txBody>
                  <a:tcPr>
                    <a:noFill/>
                  </a:tcPr>
                </a:tc>
                <a:tc>
                  <a:txBody>
                    <a:bodyPr/>
                    <a:lstStyle/>
                    <a:p>
                      <a:r>
                        <a:rPr lang="en-US" sz="1400" b="0" dirty="0" smtClean="0">
                          <a:solidFill>
                            <a:schemeClr val="bg1"/>
                          </a:solidFill>
                          <a:latin typeface="Calibri" pitchFamily="34" charset="0"/>
                        </a:rPr>
                        <a:t>Advanced Clear-Sky Processor for Oceans – NOAA Enterprise SST System</a:t>
                      </a:r>
                      <a:endParaRPr lang="en-US" sz="1400" b="0" dirty="0">
                        <a:solidFill>
                          <a:schemeClr val="bg1"/>
                        </a:solidFill>
                      </a:endParaRPr>
                    </a:p>
                  </a:txBody>
                  <a:tcPr>
                    <a:noFill/>
                  </a:tcPr>
                </a:tc>
              </a:tr>
              <a:tr h="320548">
                <a:tc>
                  <a:txBody>
                    <a:bodyPr/>
                    <a:lstStyle/>
                    <a:p>
                      <a:r>
                        <a:rPr lang="en-US" sz="1400" b="0" baseline="30000" dirty="0" smtClean="0">
                          <a:solidFill>
                            <a:schemeClr val="bg1"/>
                          </a:solidFill>
                          <a:latin typeface="Calibri" pitchFamily="34" charset="0"/>
                        </a:rPr>
                        <a:t>(2)</a:t>
                      </a:r>
                      <a:r>
                        <a:rPr lang="en-US" sz="1400" b="0" dirty="0" smtClean="0">
                          <a:solidFill>
                            <a:schemeClr val="bg1"/>
                          </a:solidFill>
                          <a:latin typeface="Calibri" pitchFamily="34" charset="0"/>
                        </a:rPr>
                        <a:t> GDS2 </a:t>
                      </a:r>
                      <a:endParaRPr lang="en-US" sz="1400" b="0" dirty="0">
                        <a:solidFill>
                          <a:schemeClr val="bg1"/>
                        </a:solidFill>
                      </a:endParaRPr>
                    </a:p>
                  </a:txBody>
                  <a:tcPr>
                    <a:noFill/>
                  </a:tcPr>
                </a:tc>
                <a:tc>
                  <a:txBody>
                    <a:bodyPr/>
                    <a:lstStyle/>
                    <a:p>
                      <a:r>
                        <a:rPr lang="en-US" sz="1400" b="0" dirty="0" smtClean="0">
                          <a:solidFill>
                            <a:schemeClr val="bg1"/>
                          </a:solidFill>
                          <a:latin typeface="Calibri" pitchFamily="34" charset="0"/>
                        </a:rPr>
                        <a:t>Group for Hi-Res SST (GHRSST) Data Spec v2.0</a:t>
                      </a:r>
                      <a:r>
                        <a:rPr lang="en-US" sz="1400" b="0" baseline="0" dirty="0" smtClean="0">
                          <a:solidFill>
                            <a:schemeClr val="bg1"/>
                          </a:solidFill>
                          <a:latin typeface="Calibri" pitchFamily="34" charset="0"/>
                        </a:rPr>
                        <a:t> –</a:t>
                      </a:r>
                      <a:r>
                        <a:rPr lang="en-US" sz="1400" b="0" dirty="0" smtClean="0">
                          <a:solidFill>
                            <a:schemeClr val="bg1"/>
                          </a:solidFill>
                          <a:latin typeface="Calibri" pitchFamily="34" charset="0"/>
                        </a:rPr>
                        <a:t> SST community standard</a:t>
                      </a:r>
                      <a:endParaRPr lang="en-US" sz="1400" b="0" dirty="0">
                        <a:solidFill>
                          <a:schemeClr val="bg1"/>
                        </a:solidFill>
                      </a:endParaRPr>
                    </a:p>
                  </a:txBody>
                  <a:tcPr>
                    <a:noFill/>
                  </a:tcPr>
                </a:tc>
              </a:tr>
              <a:tr h="436120">
                <a:tc>
                  <a:txBody>
                    <a:bodyPr/>
                    <a:lstStyle/>
                    <a:p>
                      <a:r>
                        <a:rPr lang="en-US" sz="1400" b="0" baseline="30000" dirty="0" smtClean="0">
                          <a:solidFill>
                            <a:schemeClr val="bg1"/>
                          </a:solidFill>
                          <a:latin typeface="Calibri" pitchFamily="34" charset="0"/>
                        </a:rPr>
                        <a:t>(3)</a:t>
                      </a:r>
                      <a:r>
                        <a:rPr lang="en-US" sz="1400" b="0" dirty="0" smtClean="0">
                          <a:solidFill>
                            <a:schemeClr val="bg1"/>
                          </a:solidFill>
                          <a:latin typeface="Calibri" pitchFamily="34" charset="0"/>
                        </a:rPr>
                        <a:t> SSES</a:t>
                      </a:r>
                      <a:endParaRPr lang="en-US" sz="1400" b="0" dirty="0">
                        <a:solidFill>
                          <a:schemeClr val="bg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Calibri" pitchFamily="34" charset="0"/>
                        </a:rPr>
                        <a:t>Single Sensor Error Statistics – in-pixel estimates of SST bias and standard deviation (required</a:t>
                      </a:r>
                      <a:r>
                        <a:rPr lang="en-US" sz="1400" b="0" baseline="0" dirty="0" smtClean="0">
                          <a:solidFill>
                            <a:schemeClr val="bg1"/>
                          </a:solidFill>
                          <a:latin typeface="Calibri" pitchFamily="34" charset="0"/>
                        </a:rPr>
                        <a:t> by</a:t>
                      </a:r>
                      <a:r>
                        <a:rPr lang="en-US" sz="1400" b="0" dirty="0" smtClean="0">
                          <a:solidFill>
                            <a:schemeClr val="bg1"/>
                          </a:solidFill>
                          <a:latin typeface="Calibri" pitchFamily="34" charset="0"/>
                        </a:rPr>
                        <a:t> GDS2 format</a:t>
                      </a:r>
                      <a:r>
                        <a:rPr lang="en-US" sz="1400" b="0" baseline="0" dirty="0" smtClean="0">
                          <a:solidFill>
                            <a:schemeClr val="bg1"/>
                          </a:solidFill>
                          <a:latin typeface="Calibri" pitchFamily="34" charset="0"/>
                        </a:rPr>
                        <a:t> and by modelers, including NCEP)</a:t>
                      </a:r>
                      <a:endParaRPr lang="en-US" sz="1400" b="0" dirty="0" smtClean="0">
                        <a:solidFill>
                          <a:schemeClr val="bg1"/>
                        </a:solidFill>
                        <a:latin typeface="Calibri" pitchFamily="34" charset="0"/>
                      </a:endParaRPr>
                    </a:p>
                  </a:txBody>
                  <a:tcPr>
                    <a:noFill/>
                  </a:tcPr>
                </a:tc>
              </a:tr>
            </a:tbl>
          </a:graphicData>
        </a:graphic>
      </p:graphicFrame>
      <p:sp>
        <p:nvSpPr>
          <p:cNvPr id="7" name="Date Placeholder 6"/>
          <p:cNvSpPr>
            <a:spLocks noGrp="1"/>
          </p:cNvSpPr>
          <p:nvPr>
            <p:ph type="dt" idx="10"/>
          </p:nvPr>
        </p:nvSpPr>
        <p:spPr/>
        <p:txBody>
          <a:bodyPr/>
          <a:lstStyle/>
          <a:p>
            <a:r>
              <a:rPr lang="en-US" smtClean="0"/>
              <a:t>3/9/2018</a:t>
            </a:r>
            <a:endParaRPr lang="en-US"/>
          </a:p>
        </p:txBody>
      </p:sp>
      <p:sp>
        <p:nvSpPr>
          <p:cNvPr id="8" name="Footer Placeholder 7"/>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1841600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1371600"/>
            <a:ext cx="6667500" cy="3962400"/>
          </a:xfrm>
          <a:prstGeom prst="rect">
            <a:avLst/>
          </a:prstGeom>
          <a:solidFill>
            <a:schemeClr val="lt1"/>
          </a:solidFill>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47</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Mean Bias </a:t>
            </a: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wrt</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SSTs</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0" name="Text Box 8"/>
          <p:cNvSpPr txBox="1">
            <a:spLocks noChangeArrowheads="1"/>
          </p:cNvSpPr>
          <p:nvPr/>
        </p:nvSpPr>
        <p:spPr bwMode="auto">
          <a:xfrm>
            <a:off x="1759024" y="1676395"/>
            <a:ext cx="2748970" cy="461665"/>
          </a:xfrm>
          <a:prstGeom prst="rect">
            <a:avLst/>
          </a:prstGeom>
          <a:solidFill>
            <a:srgbClr val="0070C0"/>
          </a:solidFill>
          <a:ln w="9525">
            <a:noFill/>
            <a:miter lim="800000"/>
            <a:headEnd/>
            <a:tailEnd/>
          </a:ln>
        </p:spPr>
        <p:txBody>
          <a:bodyPr wrap="square">
            <a:spAutoFit/>
          </a:bodyPr>
          <a:lstStyle/>
          <a:p>
            <a:pPr algn="ctr">
              <a:spcBef>
                <a:spcPts val="400"/>
              </a:spcBef>
            </a:pPr>
            <a:r>
              <a:rPr lang="en-US" sz="1200" b="1" dirty="0" smtClean="0">
                <a:solidFill>
                  <a:schemeClr val="bg1"/>
                </a:solidFill>
              </a:rPr>
              <a:t>Each data point  = 1hr FD statistic  (1.5-3 thousand match-ups)</a:t>
            </a:r>
          </a:p>
        </p:txBody>
      </p:sp>
      <p:sp>
        <p:nvSpPr>
          <p:cNvPr id="26" name="TextBox 25"/>
          <p:cNvSpPr txBox="1"/>
          <p:nvPr/>
        </p:nvSpPr>
        <p:spPr>
          <a:xfrm>
            <a:off x="1238250" y="5509381"/>
            <a:ext cx="6667500"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Biases </a:t>
            </a:r>
            <a:r>
              <a:rPr lang="en-US" b="1" dirty="0" err="1" smtClean="0">
                <a:solidFill>
                  <a:schemeClr val="tx1"/>
                </a:solidFill>
              </a:rPr>
              <a:t>wrt</a:t>
            </a:r>
            <a:r>
              <a:rPr lang="en-US" b="1" dirty="0" smtClean="0">
                <a:solidFill>
                  <a:schemeClr val="tx1"/>
                </a:solidFill>
              </a:rPr>
              <a:t>. </a:t>
            </a:r>
            <a:r>
              <a:rPr lang="en-US" b="1" i="1" dirty="0" smtClean="0">
                <a:solidFill>
                  <a:schemeClr val="tx1"/>
                </a:solidFill>
              </a:rPr>
              <a:t>in situ </a:t>
            </a:r>
            <a:r>
              <a:rPr lang="en-US" b="1" dirty="0" smtClean="0">
                <a:solidFill>
                  <a:schemeClr val="tx1"/>
                </a:solidFill>
              </a:rPr>
              <a:t>are largely within the JPSS/H08 specs, for both products</a:t>
            </a:r>
          </a:p>
        </p:txBody>
      </p:sp>
      <p:cxnSp>
        <p:nvCxnSpPr>
          <p:cNvPr id="24" name="Straight Connector 23"/>
          <p:cNvCxnSpPr/>
          <p:nvPr/>
        </p:nvCxnSpPr>
        <p:spPr>
          <a:xfrm>
            <a:off x="1748750" y="2270588"/>
            <a:ext cx="6105630" cy="1"/>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5905500" y="1768459"/>
            <a:ext cx="1752600" cy="434341"/>
          </a:xfrm>
          <a:prstGeom prst="rect">
            <a:avLst/>
          </a:prstGeom>
        </p:spPr>
        <p:txBody>
          <a:bodyPr>
            <a:normAutofit fontScale="85000" lnSpcReduction="1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006BA"/>
                </a:solidFill>
                <a:effectLst/>
                <a:uLnTx/>
                <a:uFillTx/>
                <a:latin typeface="Times New Roman" pitchFamily="18" charset="0"/>
                <a:ea typeface="ＭＳ Ｐゴシック" charset="0"/>
                <a:cs typeface="Times New Roman" pitchFamily="18" charset="0"/>
                <a:sym typeface="Arial"/>
              </a:rPr>
              <a:t>Specs: ±0.2K</a:t>
            </a:r>
          </a:p>
        </p:txBody>
      </p:sp>
      <p:cxnSp>
        <p:nvCxnSpPr>
          <p:cNvPr id="27" name="Straight Connector 26"/>
          <p:cNvCxnSpPr/>
          <p:nvPr/>
        </p:nvCxnSpPr>
        <p:spPr>
          <a:xfrm>
            <a:off x="1757309" y="3450396"/>
            <a:ext cx="6105630" cy="1"/>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691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1371600"/>
            <a:ext cx="6667500" cy="3962400"/>
          </a:xfrm>
          <a:prstGeom prst="rect">
            <a:avLst/>
          </a:prstGeom>
          <a:solidFill>
            <a:schemeClr val="lt1"/>
          </a:solidFill>
        </p:spPr>
      </p:pic>
      <p:sp>
        <p:nvSpPr>
          <p:cNvPr id="511" name="Shape 5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48</a:t>
            </a:fld>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8" name="Shape 106"/>
          <p:cNvSpPr txBox="1">
            <a:spLocks/>
          </p:cNvSpPr>
          <p:nvPr/>
        </p:nvSpPr>
        <p:spPr>
          <a:xfrm>
            <a:off x="457200" y="90152"/>
            <a:ext cx="8229600" cy="10371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Std</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Dev. </a:t>
            </a:r>
            <a:r>
              <a:rPr kumimoji="0" lang="en-US" sz="3200" b="1" i="0" u="none" strike="noStrike" kern="0" cap="none" spc="0" normalizeH="0" baseline="0" noProof="0" dirty="0" err="1" smtClean="0">
                <a:ln>
                  <a:noFill/>
                </a:ln>
                <a:solidFill>
                  <a:schemeClr val="lt1"/>
                </a:solidFill>
                <a:effectLst/>
                <a:uLnTx/>
                <a:uFillTx/>
                <a:latin typeface="Calibri" panose="020F0502020204030204" pitchFamily="34" charset="0"/>
                <a:ea typeface="Calibri"/>
                <a:cs typeface="Calibri"/>
                <a:sym typeface="Calibri"/>
              </a:rPr>
              <a:t>wrt</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 </a:t>
            </a:r>
            <a:r>
              <a:rPr kumimoji="0" lang="en-US" sz="3200" b="1" i="1"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in situ </a:t>
            </a:r>
            <a:r>
              <a:rPr kumimoji="0" lang="en-US" sz="3200" b="1" i="0" u="none" strike="noStrike" kern="0" cap="none" spc="0" normalizeH="0" baseline="0" noProof="0" dirty="0" smtClean="0">
                <a:ln>
                  <a:noFill/>
                </a:ln>
                <a:solidFill>
                  <a:schemeClr val="lt1"/>
                </a:solidFill>
                <a:effectLst/>
                <a:uLnTx/>
                <a:uFillTx/>
                <a:latin typeface="Calibri" panose="020F0502020204030204" pitchFamily="34" charset="0"/>
                <a:ea typeface="Calibri"/>
                <a:cs typeface="Calibri"/>
                <a:sym typeface="Calibri"/>
              </a:rPr>
              <a:t>SSTs</a:t>
            </a:r>
            <a:endParaRPr kumimoji="0" lang="en-US" sz="3200" b="1" i="0" u="none" strike="noStrike" kern="0" cap="none" spc="0" normalizeH="0" baseline="0" noProof="0" dirty="0">
              <a:ln>
                <a:noFill/>
              </a:ln>
              <a:solidFill>
                <a:schemeClr val="lt1"/>
              </a:solidFill>
              <a:effectLst/>
              <a:uLnTx/>
              <a:uFillTx/>
              <a:latin typeface="Calibri" panose="020F0502020204030204" pitchFamily="34" charset="0"/>
              <a:ea typeface="Calibri"/>
              <a:cs typeface="Calibri"/>
              <a:sym typeface="Calibri"/>
            </a:endParaRPr>
          </a:p>
        </p:txBody>
      </p:sp>
      <p:sp>
        <p:nvSpPr>
          <p:cNvPr id="21" name="Text Box 8"/>
          <p:cNvSpPr txBox="1">
            <a:spLocks noChangeArrowheads="1"/>
          </p:cNvSpPr>
          <p:nvPr/>
        </p:nvSpPr>
        <p:spPr bwMode="auto">
          <a:xfrm>
            <a:off x="1748750" y="4131921"/>
            <a:ext cx="2748970" cy="461665"/>
          </a:xfrm>
          <a:prstGeom prst="rect">
            <a:avLst/>
          </a:prstGeom>
          <a:solidFill>
            <a:srgbClr val="0070C0"/>
          </a:solidFill>
          <a:ln w="9525">
            <a:noFill/>
            <a:miter lim="800000"/>
            <a:headEnd/>
            <a:tailEnd/>
          </a:ln>
        </p:spPr>
        <p:txBody>
          <a:bodyPr wrap="square">
            <a:spAutoFit/>
          </a:bodyPr>
          <a:lstStyle/>
          <a:p>
            <a:pPr algn="ctr">
              <a:spcBef>
                <a:spcPts val="400"/>
              </a:spcBef>
            </a:pPr>
            <a:r>
              <a:rPr lang="en-US" sz="1200" b="1" dirty="0" smtClean="0">
                <a:solidFill>
                  <a:schemeClr val="bg1"/>
                </a:solidFill>
              </a:rPr>
              <a:t>Each data point  = 1hr FD statistic  (1.5-3 thousand match-ups)</a:t>
            </a:r>
          </a:p>
        </p:txBody>
      </p:sp>
      <p:sp>
        <p:nvSpPr>
          <p:cNvPr id="26" name="TextBox 25"/>
          <p:cNvSpPr txBox="1"/>
          <p:nvPr/>
        </p:nvSpPr>
        <p:spPr>
          <a:xfrm>
            <a:off x="1238250" y="5509381"/>
            <a:ext cx="6667500" cy="307777"/>
          </a:xfrm>
          <a:prstGeom prst="rect">
            <a:avLst/>
          </a:prstGeom>
          <a:solidFill>
            <a:srgbClr val="00FFFF"/>
          </a:solidFill>
          <a:ln w="3175">
            <a:solidFill>
              <a:schemeClr val="bg1"/>
            </a:solidFill>
          </a:ln>
        </p:spPr>
        <p:txBody>
          <a:bodyPr wrap="square" rtlCol="0">
            <a:spAutoFit/>
          </a:bodyPr>
          <a:lstStyle/>
          <a:p>
            <a:pPr>
              <a:spcBef>
                <a:spcPts val="600"/>
              </a:spcBef>
            </a:pPr>
            <a:r>
              <a:rPr lang="en-US" b="1" dirty="0" smtClean="0">
                <a:solidFill>
                  <a:schemeClr val="tx1"/>
                </a:solidFill>
              </a:rPr>
              <a:t>The SD </a:t>
            </a:r>
            <a:r>
              <a:rPr lang="en-US" b="1" dirty="0" err="1" smtClean="0">
                <a:solidFill>
                  <a:schemeClr val="tx1"/>
                </a:solidFill>
              </a:rPr>
              <a:t>wrt</a:t>
            </a:r>
            <a:r>
              <a:rPr lang="en-US" b="1" dirty="0" smtClean="0">
                <a:solidFill>
                  <a:schemeClr val="tx1"/>
                </a:solidFill>
              </a:rPr>
              <a:t> </a:t>
            </a:r>
            <a:r>
              <a:rPr lang="en-US" b="1" i="1" dirty="0" smtClean="0">
                <a:solidFill>
                  <a:schemeClr val="tx1"/>
                </a:solidFill>
              </a:rPr>
              <a:t>in situ are largely </a:t>
            </a:r>
            <a:r>
              <a:rPr lang="en-US" b="1" dirty="0" smtClean="0">
                <a:solidFill>
                  <a:schemeClr val="tx1"/>
                </a:solidFill>
              </a:rPr>
              <a:t>within JPSS/H8 specs, for both products</a:t>
            </a:r>
          </a:p>
        </p:txBody>
      </p:sp>
      <p:cxnSp>
        <p:nvCxnSpPr>
          <p:cNvPr id="31" name="Straight Connector 30"/>
          <p:cNvCxnSpPr/>
          <p:nvPr/>
        </p:nvCxnSpPr>
        <p:spPr>
          <a:xfrm>
            <a:off x="1757309" y="1960650"/>
            <a:ext cx="6105630" cy="1"/>
          </a:xfrm>
          <a:prstGeom prst="line">
            <a:avLst/>
          </a:prstGeom>
          <a:ln w="38100">
            <a:solidFill>
              <a:srgbClr val="2006BA"/>
            </a:solidFill>
            <a:prstDash val="dash"/>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6417280" y="1620233"/>
            <a:ext cx="1524000" cy="411480"/>
          </a:xfrm>
          <a:prstGeom prst="rect">
            <a:avLst/>
          </a:prstGeom>
        </p:spPr>
        <p:txBody>
          <a:bodyPr>
            <a:normAutofit fontScale="85000" lnSpcReduction="1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006BA"/>
                </a:solidFill>
                <a:effectLst/>
                <a:uLnTx/>
                <a:uFillTx/>
                <a:latin typeface="Times New Roman" pitchFamily="18" charset="0"/>
                <a:ea typeface="ＭＳ Ｐゴシック" charset="0"/>
                <a:cs typeface="Times New Roman" pitchFamily="18" charset="0"/>
                <a:sym typeface="Arial"/>
              </a:rPr>
              <a:t>Specs: 0.6K</a:t>
            </a:r>
          </a:p>
        </p:txBody>
      </p:sp>
    </p:spTree>
    <p:extLst>
      <p:ext uri="{BB962C8B-B14F-4D97-AF65-F5344CB8AC3E}">
        <p14:creationId xmlns:p14="http://schemas.microsoft.com/office/powerpoint/2010/main" val="1166330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49</a:t>
            </a:fld>
            <a:endParaRPr lang="en-US" sz="1200" b="0" i="0" u="none" strike="noStrike" cap="none">
              <a:solidFill>
                <a:schemeClr val="lt1"/>
              </a:solidFill>
              <a:latin typeface="Calibri"/>
              <a:ea typeface="Calibri"/>
              <a:cs typeface="Calibri"/>
              <a:sym typeface="Calibri"/>
            </a:endParaRPr>
          </a:p>
        </p:txBody>
      </p:sp>
      <p:sp>
        <p:nvSpPr>
          <p:cNvPr id="8" name="TextBox 7"/>
          <p:cNvSpPr txBox="1"/>
          <p:nvPr/>
        </p:nvSpPr>
        <p:spPr>
          <a:xfrm>
            <a:off x="5346329" y="4363113"/>
            <a:ext cx="3680936" cy="1461939"/>
          </a:xfrm>
          <a:prstGeom prst="rect">
            <a:avLst/>
          </a:prstGeom>
          <a:solidFill>
            <a:srgbClr val="00FFFF"/>
          </a:solidFill>
          <a:ln w="3175">
            <a:solidFill>
              <a:schemeClr val="bg1"/>
            </a:solidFill>
          </a:ln>
        </p:spPr>
        <p:txBody>
          <a:bodyPr wrap="square" rtlCol="0">
            <a:spAutoFit/>
          </a:bodyPr>
          <a:lstStyle/>
          <a:p>
            <a:pPr marL="174625" indent="-174625">
              <a:spcBef>
                <a:spcPts val="600"/>
              </a:spcBef>
              <a:buFont typeface="Arial" pitchFamily="34" charset="0"/>
              <a:buChar char="•"/>
            </a:pPr>
            <a:r>
              <a:rPr lang="en-US" b="1" dirty="0" smtClean="0">
                <a:solidFill>
                  <a:schemeClr val="tx1"/>
                </a:solidFill>
              </a:rPr>
              <a:t>Cloud leakages (both cold and warm) most often occur around cloud edges, and along (some, not all) coastlines</a:t>
            </a:r>
          </a:p>
          <a:p>
            <a:pPr marL="174625" indent="-174625">
              <a:spcBef>
                <a:spcPts val="600"/>
              </a:spcBef>
              <a:buFont typeface="Arial" pitchFamily="34" charset="0"/>
              <a:buChar char="•"/>
            </a:pPr>
            <a:r>
              <a:rPr lang="en-US" b="1" dirty="0" smtClean="0">
                <a:solidFill>
                  <a:schemeClr val="tx1"/>
                </a:solidFill>
              </a:rPr>
              <a:t>Fixing those is likely an expensive effort, involving analyses of clear-sky mask in conjunction with SST QC</a:t>
            </a:r>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Compare</a:t>
            </a:r>
            <a:r>
              <a:rPr kumimoji="0" lang="en-US" sz="3200" b="1" i="0" u="none" strike="noStrike" kern="0" cap="none" spc="0" normalizeH="0" noProof="0" dirty="0" smtClean="0">
                <a:ln>
                  <a:noFill/>
                </a:ln>
                <a:solidFill>
                  <a:schemeClr val="bg1"/>
                </a:solidFill>
                <a:effectLst/>
                <a:uLnTx/>
                <a:uFillTx/>
                <a:latin typeface="Calibri" panose="020F0502020204030204" pitchFamily="34" charset="0"/>
                <a:sym typeface="Arial"/>
              </a:rPr>
              <a:t> with CMC L4</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Night Composite </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26 Feb 2018</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371600"/>
            <a:ext cx="4857750" cy="4857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0" y="1371600"/>
            <a:ext cx="3743325" cy="2743200"/>
          </a:xfrm>
          <a:prstGeom prst="rect">
            <a:avLst/>
          </a:prstGeom>
        </p:spPr>
      </p:pic>
      <p:sp>
        <p:nvSpPr>
          <p:cNvPr id="6" name="Oval 5"/>
          <p:cNvSpPr/>
          <p:nvPr/>
        </p:nvSpPr>
        <p:spPr>
          <a:xfrm>
            <a:off x="482885" y="2517170"/>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90780" y="4549743"/>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83978" y="3070258"/>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35313" y="3481226"/>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54503" y="1827090"/>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58513" y="3070258"/>
            <a:ext cx="753392" cy="719194"/>
          </a:xfrm>
          <a:prstGeom prst="ellipse">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7588535" y="2627097"/>
            <a:ext cx="1340564" cy="411480"/>
          </a:xfrm>
          <a:prstGeom prst="rect">
            <a:avLst/>
          </a:prstGeom>
        </p:spPr>
        <p:txBody>
          <a:bodyPr>
            <a:normAutofit fontScale="55000" lnSpcReduction="2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006BA"/>
                </a:solidFill>
                <a:effectLst/>
                <a:uLnTx/>
                <a:uFillTx/>
                <a:latin typeface="Times New Roman" pitchFamily="18" charset="0"/>
                <a:ea typeface="ＭＳ Ｐゴシック" charset="0"/>
                <a:cs typeface="Times New Roman" pitchFamily="18" charset="0"/>
                <a:sym typeface="Arial"/>
              </a:rPr>
              <a:t>Long left tail in SST histograms</a:t>
            </a:r>
          </a:p>
        </p:txBody>
      </p:sp>
      <p:cxnSp>
        <p:nvCxnSpPr>
          <p:cNvPr id="19" name="Straight Connector 18"/>
          <p:cNvCxnSpPr>
            <a:endCxn id="18" idx="2"/>
          </p:cNvCxnSpPr>
          <p:nvPr/>
        </p:nvCxnSpPr>
        <p:spPr>
          <a:xfrm flipV="1">
            <a:off x="7037798" y="3038577"/>
            <a:ext cx="1221019" cy="442649"/>
          </a:xfrm>
          <a:prstGeom prst="line">
            <a:avLst/>
          </a:prstGeom>
          <a:ln w="4445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idx="10"/>
          </p:nvPr>
        </p:nvSpPr>
        <p:spPr/>
        <p:txBody>
          <a:bodyPr/>
          <a:lstStyle/>
          <a:p>
            <a:r>
              <a:rPr lang="en-US" smtClean="0"/>
              <a:t>3/9/2018</a:t>
            </a:r>
            <a:endParaRPr lang="en-US"/>
          </a:p>
        </p:txBody>
      </p:sp>
      <p:sp>
        <p:nvSpPr>
          <p:cNvPr id="23" name="Footer Placeholder 22"/>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2073074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lt1"/>
              </a:solidFill>
              <a:latin typeface="Calibri"/>
              <a:ea typeface="Calibri"/>
              <a:cs typeface="Calibri"/>
              <a:sym typeface="Calibri"/>
            </a:endParaRPr>
          </a:p>
        </p:txBody>
      </p:sp>
      <p:sp>
        <p:nvSpPr>
          <p:cNvPr id="5" name="Date Placeholder 4"/>
          <p:cNvSpPr>
            <a:spLocks noGrp="1"/>
          </p:cNvSpPr>
          <p:nvPr>
            <p:ph type="dt" idx="10"/>
          </p:nvPr>
        </p:nvSpPr>
        <p:spPr/>
        <p:txBody>
          <a:bodyPr/>
          <a:lstStyle/>
          <a:p>
            <a:r>
              <a:rPr lang="en-US" smtClean="0"/>
              <a:t>3/9/2018</a:t>
            </a:r>
            <a:endParaRPr lang="en-US"/>
          </a:p>
        </p:txBody>
      </p:sp>
      <p:sp>
        <p:nvSpPr>
          <p:cNvPr id="6" name="Footer Placeholder 5"/>
          <p:cNvSpPr>
            <a:spLocks noGrp="1"/>
          </p:cNvSpPr>
          <p:nvPr>
            <p:ph type="ftr" idx="11"/>
          </p:nvPr>
        </p:nvSpPr>
        <p:spPr/>
        <p:txBody>
          <a:bodyPr/>
          <a:lstStyle/>
          <a:p>
            <a:r>
              <a:rPr lang="en-US" smtClean="0"/>
              <a:t>GOES-R SST Provisional Review</a:t>
            </a:r>
            <a:endParaRPr lang="en-US"/>
          </a:p>
        </p:txBody>
      </p:sp>
      <p:sp>
        <p:nvSpPr>
          <p:cNvPr id="9" name="Rectangle 19"/>
          <p:cNvSpPr>
            <a:spLocks noChangeArrowheads="1"/>
          </p:cNvSpPr>
          <p:nvPr/>
        </p:nvSpPr>
        <p:spPr bwMode="auto">
          <a:xfrm>
            <a:off x="685800" y="2512874"/>
            <a:ext cx="739140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NOAA SST Monitoring System</a:t>
            </a:r>
            <a:endParaRPr lang="en-US" sz="3600" b="1" dirty="0">
              <a:solidFill>
                <a:schemeClr val="bg1"/>
              </a:solidFill>
            </a:endParaRPr>
          </a:p>
        </p:txBody>
      </p:sp>
    </p:spTree>
    <p:extLst>
      <p:ext uri="{BB962C8B-B14F-4D97-AF65-F5344CB8AC3E}">
        <p14:creationId xmlns:p14="http://schemas.microsoft.com/office/powerpoint/2010/main" val="13229914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0" y="1371600"/>
            <a:ext cx="3743325" cy="27432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371600"/>
            <a:ext cx="4857750" cy="4857750"/>
          </a:xfrm>
          <a:prstGeom prst="rect">
            <a:avLst/>
          </a:prstGeom>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50</a:t>
            </a:fld>
            <a:endParaRPr lang="en-US" sz="1200" b="0" i="0" u="none" strike="noStrike" cap="none">
              <a:solidFill>
                <a:schemeClr val="lt1"/>
              </a:solidFill>
              <a:latin typeface="Calibri"/>
              <a:ea typeface="Calibri"/>
              <a:cs typeface="Calibri"/>
              <a:sym typeface="Calibri"/>
            </a:endParaRPr>
          </a:p>
        </p:txBody>
      </p:sp>
      <p:sp>
        <p:nvSpPr>
          <p:cNvPr id="8" name="TextBox 7"/>
          <p:cNvSpPr txBox="1"/>
          <p:nvPr/>
        </p:nvSpPr>
        <p:spPr>
          <a:xfrm>
            <a:off x="5346329" y="4363113"/>
            <a:ext cx="3680936" cy="1461939"/>
          </a:xfrm>
          <a:prstGeom prst="rect">
            <a:avLst/>
          </a:prstGeom>
          <a:solidFill>
            <a:srgbClr val="00FFFF"/>
          </a:solidFill>
          <a:ln w="3175">
            <a:solidFill>
              <a:schemeClr val="bg1"/>
            </a:solidFill>
          </a:ln>
        </p:spPr>
        <p:txBody>
          <a:bodyPr wrap="square" rtlCol="0">
            <a:spAutoFit/>
          </a:bodyPr>
          <a:lstStyle/>
          <a:p>
            <a:pPr marL="174625" indent="-174625">
              <a:spcBef>
                <a:spcPts val="600"/>
              </a:spcBef>
              <a:buFont typeface="Arial" pitchFamily="34" charset="0"/>
              <a:buChar char="•"/>
            </a:pPr>
            <a:r>
              <a:rPr lang="en-US" b="1" dirty="0" smtClean="0">
                <a:solidFill>
                  <a:schemeClr val="tx1"/>
                </a:solidFill>
              </a:rPr>
              <a:t>Some residual cloud &amp; SST depression around cloud edges also seen in ACSPO, but at much reduced scale</a:t>
            </a:r>
          </a:p>
          <a:p>
            <a:pPr marL="174625" indent="-174625">
              <a:spcBef>
                <a:spcPts val="600"/>
              </a:spcBef>
              <a:buFont typeface="Arial" pitchFamily="34" charset="0"/>
              <a:buChar char="•"/>
            </a:pPr>
            <a:r>
              <a:rPr lang="en-US" b="1" dirty="0" smtClean="0">
                <a:solidFill>
                  <a:schemeClr val="tx1"/>
                </a:solidFill>
              </a:rPr>
              <a:t>This comes at the expense of slightly reduced SST domain, but the areas screened out are indeed cloud</a:t>
            </a:r>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Compare</a:t>
            </a:r>
            <a:r>
              <a:rPr kumimoji="0" lang="en-US" sz="3200" b="1" i="0" u="none" strike="noStrike" kern="0" cap="none" spc="0" normalizeH="0" noProof="0" dirty="0" smtClean="0">
                <a:ln>
                  <a:noFill/>
                </a:ln>
                <a:solidFill>
                  <a:schemeClr val="bg1"/>
                </a:solidFill>
                <a:effectLst/>
                <a:uLnTx/>
                <a:uFillTx/>
                <a:latin typeface="Calibri" panose="020F0502020204030204" pitchFamily="34" charset="0"/>
                <a:sym typeface="Arial"/>
              </a:rPr>
              <a:t> with CMC L4</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ACSPO Composite </a:t>
            </a: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26 Feb 2018</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sp>
        <p:nvSpPr>
          <p:cNvPr id="6" name="Oval 5"/>
          <p:cNvSpPr/>
          <p:nvPr/>
        </p:nvSpPr>
        <p:spPr>
          <a:xfrm>
            <a:off x="482885" y="2517170"/>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90780" y="4549743"/>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35313" y="3481226"/>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54503" y="1827090"/>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58513" y="3070258"/>
            <a:ext cx="753392" cy="719194"/>
          </a:xfrm>
          <a:prstGeom prst="ellipse">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7588535" y="2627097"/>
            <a:ext cx="1340564" cy="411480"/>
          </a:xfrm>
          <a:prstGeom prst="rect">
            <a:avLst/>
          </a:prstGeom>
        </p:spPr>
        <p:txBody>
          <a:bodyPr>
            <a:normAutofit fontScale="47500" lnSpcReduction="20000"/>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006BA"/>
                </a:solidFill>
                <a:effectLst/>
                <a:uLnTx/>
                <a:uFillTx/>
                <a:latin typeface="Times New Roman" pitchFamily="18" charset="0"/>
                <a:ea typeface="ＭＳ Ｐゴシック" charset="0"/>
                <a:cs typeface="Times New Roman" pitchFamily="18" charset="0"/>
                <a:sym typeface="Arial"/>
              </a:rPr>
              <a:t>No long left tail in SST histograms</a:t>
            </a:r>
          </a:p>
        </p:txBody>
      </p:sp>
      <p:cxnSp>
        <p:nvCxnSpPr>
          <p:cNvPr id="19" name="Straight Connector 18"/>
          <p:cNvCxnSpPr>
            <a:endCxn id="18" idx="2"/>
          </p:cNvCxnSpPr>
          <p:nvPr/>
        </p:nvCxnSpPr>
        <p:spPr>
          <a:xfrm flipV="1">
            <a:off x="7037798" y="3038577"/>
            <a:ext cx="1221019" cy="442649"/>
          </a:xfrm>
          <a:prstGeom prst="line">
            <a:avLst/>
          </a:prstGeom>
          <a:ln w="44450" cmpd="sng">
            <a:solidFill>
              <a:srgbClr val="0000FF"/>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idx="10"/>
          </p:nvPr>
        </p:nvSpPr>
        <p:spPr/>
        <p:txBody>
          <a:bodyPr/>
          <a:lstStyle/>
          <a:p>
            <a:r>
              <a:rPr lang="en-US" smtClean="0"/>
              <a:t>3/9/2018</a:t>
            </a:r>
            <a:endParaRPr lang="en-US"/>
          </a:p>
        </p:txBody>
      </p:sp>
      <p:sp>
        <p:nvSpPr>
          <p:cNvPr id="23" name="Footer Placeholder 22"/>
          <p:cNvSpPr>
            <a:spLocks noGrp="1"/>
          </p:cNvSpPr>
          <p:nvPr>
            <p:ph type="ftr" idx="11"/>
          </p:nvPr>
        </p:nvSpPr>
        <p:spPr/>
        <p:txBody>
          <a:bodyPr/>
          <a:lstStyle/>
          <a:p>
            <a:r>
              <a:rPr lang="en-US" smtClean="0"/>
              <a:t>GOES-R SST Provisional Review</a:t>
            </a:r>
            <a:endParaRPr lang="en-US"/>
          </a:p>
        </p:txBody>
      </p:sp>
      <p:sp>
        <p:nvSpPr>
          <p:cNvPr id="20" name="Oval 19"/>
          <p:cNvSpPr/>
          <p:nvPr/>
        </p:nvSpPr>
        <p:spPr>
          <a:xfrm>
            <a:off x="3583978" y="3070258"/>
            <a:ext cx="1136090" cy="11198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240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51</a:t>
            </a:fld>
            <a:endParaRPr lang="en-US"/>
          </a:p>
        </p:txBody>
      </p:sp>
      <p:sp>
        <p:nvSpPr>
          <p:cNvPr id="5" name="Date Placeholder 4"/>
          <p:cNvSpPr>
            <a:spLocks noGrp="1"/>
          </p:cNvSpPr>
          <p:nvPr>
            <p:ph type="dt" sz="half" idx="10"/>
          </p:nvPr>
        </p:nvSpPr>
        <p:spPr/>
        <p:txBody>
          <a:bodyPr/>
          <a:lstStyle/>
          <a:p>
            <a:r>
              <a:rPr lang="en-US" smtClean="0"/>
              <a:t>3/9/2018</a:t>
            </a:r>
            <a:endParaRPr lang="en-US"/>
          </a:p>
        </p:txBody>
      </p:sp>
      <p:sp>
        <p:nvSpPr>
          <p:cNvPr id="6" name="Footer Placeholder 5"/>
          <p:cNvSpPr>
            <a:spLocks noGrp="1"/>
          </p:cNvSpPr>
          <p:nvPr>
            <p:ph type="ftr" sz="quarter" idx="11"/>
          </p:nvPr>
        </p:nvSpPr>
        <p:spPr/>
        <p:txBody>
          <a:bodyPr/>
          <a:lstStyle/>
          <a:p>
            <a:r>
              <a:rPr lang="en-US" smtClean="0"/>
              <a:t>GOES-R SST Provisional Review</a:t>
            </a:r>
            <a:endParaRPr lang="en-US" dirty="0"/>
          </a:p>
        </p:txBody>
      </p:sp>
      <p:sp>
        <p:nvSpPr>
          <p:cNvPr id="13" name="Content Placeholder 2"/>
          <p:cNvSpPr>
            <a:spLocks noGrp="1"/>
          </p:cNvSpPr>
          <p:nvPr>
            <p:ph idx="1"/>
          </p:nvPr>
        </p:nvSpPr>
        <p:spPr>
          <a:xfrm>
            <a:off x="366888" y="961244"/>
            <a:ext cx="8396112" cy="5470380"/>
          </a:xfrm>
        </p:spPr>
        <p:txBody>
          <a:bodyPr>
            <a:noAutofit/>
          </a:bodyPr>
          <a:lstStyle/>
          <a:p>
            <a:pPr marL="514350" indent="-514350">
              <a:spcBef>
                <a:spcPts val="0"/>
              </a:spcBef>
              <a:buSzPct val="100000"/>
              <a:buFont typeface="+mj-lt"/>
              <a:buAutoNum type="arabicPeriod"/>
            </a:pPr>
            <a:r>
              <a:rPr lang="en-US" sz="2000" b="1" dirty="0">
                <a:solidFill>
                  <a:srgbClr val="FFFF00"/>
                </a:solidFill>
                <a:latin typeface="Times New Roman" panose="02020603050405020304" pitchFamily="18" charset="0"/>
                <a:cs typeface="Times New Roman" panose="02020603050405020304" pitchFamily="18" charset="0"/>
              </a:rPr>
              <a:t>Baseline</a:t>
            </a:r>
          </a:p>
          <a:p>
            <a:pPr lvl="1" indent="-338138">
              <a:spcBef>
                <a:spcPts val="300"/>
              </a:spcBef>
              <a:buSzPct val="100000"/>
            </a:pPr>
            <a:r>
              <a:rPr lang="en-US" sz="1600" dirty="0" smtClean="0">
                <a:solidFill>
                  <a:schemeClr val="bg1"/>
                </a:solidFill>
                <a:latin typeface="Times New Roman" panose="02020603050405020304" pitchFamily="18" charset="0"/>
                <a:cs typeface="Times New Roman" panose="02020603050405020304" pitchFamily="18" charset="0"/>
              </a:rPr>
              <a:t>AWIPS/WFOs</a:t>
            </a:r>
            <a:endParaRPr lang="en-US" sz="1600" dirty="0">
              <a:solidFill>
                <a:schemeClr val="bg1"/>
              </a:solidFill>
              <a:latin typeface="Times New Roman" panose="02020603050405020304" pitchFamily="18" charset="0"/>
              <a:cs typeface="Times New Roman" panose="02020603050405020304" pitchFamily="18" charset="0"/>
            </a:endParaRPr>
          </a:p>
          <a:p>
            <a:pPr marL="514350" indent="-514350">
              <a:spcBef>
                <a:spcPts val="1200"/>
              </a:spcBef>
              <a:buSzPct val="100000"/>
              <a:buFont typeface="+mj-lt"/>
              <a:buAutoNum type="arabicPeriod"/>
            </a:pPr>
            <a:r>
              <a:rPr lang="en-US" sz="2000" b="1" dirty="0" smtClean="0">
                <a:solidFill>
                  <a:srgbClr val="FFFF00"/>
                </a:solidFill>
                <a:latin typeface="Times New Roman" panose="02020603050405020304" pitchFamily="18" charset="0"/>
                <a:cs typeface="Times New Roman" panose="02020603050405020304" pitchFamily="18" charset="0"/>
              </a:rPr>
              <a:t>ACSPO L2P/L3U: Requested/Looked at the Data (</a:t>
            </a:r>
            <a:r>
              <a:rPr lang="en-US" sz="2000" b="1" dirty="0" smtClean="0">
                <a:solidFill>
                  <a:srgbClr val="00FF00"/>
                </a:solidFill>
                <a:latin typeface="Times New Roman" panose="02020603050405020304" pitchFamily="18" charset="0"/>
                <a:cs typeface="Times New Roman" panose="02020603050405020304" pitchFamily="18" charset="0"/>
              </a:rPr>
              <a:t>PDA pull</a:t>
            </a:r>
            <a:r>
              <a:rPr lang="en-US" sz="2000" b="1" dirty="0" smtClean="0">
                <a:solidFill>
                  <a:srgbClr val="FFFF00"/>
                </a:solidFill>
                <a:latin typeface="Times New Roman" panose="02020603050405020304" pitchFamily="18" charset="0"/>
                <a:cs typeface="Times New Roman" panose="02020603050405020304" pitchFamily="18" charset="0"/>
              </a:rPr>
              <a:t>)</a:t>
            </a:r>
          </a:p>
          <a:p>
            <a:pPr marL="914400" lvl="1" indent="-338138" eaLnBrk="1" fontAlgn="auto" hangingPunct="1">
              <a:spcBef>
                <a:spcPts val="300"/>
              </a:spcBef>
              <a:spcAft>
                <a:spcPts val="0"/>
              </a:spcAft>
              <a:buSzPct val="100000"/>
              <a:buFont typeface="Arial" pitchFamily="34" charset="0"/>
              <a:buChar char="–"/>
              <a:defRPr/>
            </a:pPr>
            <a:r>
              <a:rPr lang="en-US" sz="1600" kern="1200" dirty="0" smtClean="0">
                <a:solidFill>
                  <a:srgbClr val="00FF00"/>
                </a:solidFill>
                <a:latin typeface="Times New Roman" panose="02020603050405020304" pitchFamily="18" charset="0"/>
                <a:cs typeface="Times New Roman" panose="02020603050405020304" pitchFamily="18" charset="0"/>
              </a:rPr>
              <a:t>NOAA </a:t>
            </a:r>
            <a:r>
              <a:rPr lang="en-US" sz="1600" kern="1200" dirty="0">
                <a:solidFill>
                  <a:srgbClr val="00FF00"/>
                </a:solidFill>
                <a:latin typeface="Times New Roman" panose="02020603050405020304" pitchFamily="18" charset="0"/>
                <a:cs typeface="Times New Roman" panose="02020603050405020304" pitchFamily="18" charset="0"/>
              </a:rPr>
              <a:t>Geo-Polar </a:t>
            </a:r>
            <a:r>
              <a:rPr lang="en-US" sz="1600" kern="1200" dirty="0" smtClean="0">
                <a:solidFill>
                  <a:srgbClr val="00FF00"/>
                </a:solidFill>
                <a:latin typeface="Times New Roman" panose="02020603050405020304" pitchFamily="18" charset="0"/>
                <a:cs typeface="Times New Roman" panose="02020603050405020304" pitchFamily="18" charset="0"/>
              </a:rPr>
              <a:t>Blended L4 SST (Eileen </a:t>
            </a:r>
            <a:r>
              <a:rPr lang="en-US" sz="1600" kern="1200" dirty="0">
                <a:solidFill>
                  <a:srgbClr val="00FF00"/>
                </a:solidFill>
                <a:latin typeface="Times New Roman" panose="02020603050405020304" pitchFamily="18" charset="0"/>
                <a:cs typeface="Times New Roman" panose="02020603050405020304" pitchFamily="18" charset="0"/>
              </a:rPr>
              <a:t>Maturi, Andy </a:t>
            </a:r>
            <a:r>
              <a:rPr lang="en-US" sz="1600" kern="1200" dirty="0" smtClean="0">
                <a:solidFill>
                  <a:srgbClr val="00FF00"/>
                </a:solidFill>
                <a:latin typeface="Times New Roman" panose="02020603050405020304" pitchFamily="18" charset="0"/>
                <a:cs typeface="Times New Roman" panose="02020603050405020304" pitchFamily="18" charset="0"/>
              </a:rPr>
              <a:t>Harris, John Sapper)</a:t>
            </a:r>
            <a:endParaRPr lang="en-US" sz="1600" kern="1200" dirty="0">
              <a:solidFill>
                <a:srgbClr val="00FF00"/>
              </a:solidFill>
              <a:latin typeface="Times New Roman" panose="02020603050405020304" pitchFamily="18" charset="0"/>
              <a:cs typeface="Times New Roman" panose="02020603050405020304" pitchFamily="18" charset="0"/>
            </a:endParaRPr>
          </a:p>
          <a:p>
            <a:pPr marL="914400" lvl="1" indent="-338138">
              <a:spcBef>
                <a:spcPts val="300"/>
              </a:spcBef>
              <a:buSzPct val="100000"/>
              <a:defRPr/>
            </a:pPr>
            <a:r>
              <a:rPr lang="en-US" sz="1600" dirty="0">
                <a:solidFill>
                  <a:srgbClr val="00FF00"/>
                </a:solidFill>
                <a:latin typeface="Times New Roman" panose="02020603050405020304" pitchFamily="18" charset="0"/>
                <a:cs typeface="Times New Roman" panose="02020603050405020304" pitchFamily="18" charset="0"/>
              </a:rPr>
              <a:t>NOAA OPC </a:t>
            </a:r>
            <a:r>
              <a:rPr lang="en-US" sz="1600" dirty="0" smtClean="0">
                <a:solidFill>
                  <a:srgbClr val="00FF00"/>
                </a:solidFill>
                <a:latin typeface="Times New Roman" panose="02020603050405020304" pitchFamily="18" charset="0"/>
                <a:cs typeface="Times New Roman" panose="02020603050405020304" pitchFamily="18" charset="0"/>
              </a:rPr>
              <a:t>(Bob Daniels, Fran </a:t>
            </a:r>
            <a:r>
              <a:rPr lang="en-US" sz="1600" dirty="0" err="1" smtClean="0">
                <a:solidFill>
                  <a:srgbClr val="00FF00"/>
                </a:solidFill>
                <a:latin typeface="Times New Roman" panose="02020603050405020304" pitchFamily="18" charset="0"/>
                <a:cs typeface="Times New Roman" panose="02020603050405020304" pitchFamily="18" charset="0"/>
              </a:rPr>
              <a:t>Achorn</a:t>
            </a:r>
            <a:r>
              <a:rPr lang="en-US" sz="1600" dirty="0" smtClean="0">
                <a:solidFill>
                  <a:srgbClr val="00FF00"/>
                </a:solidFill>
                <a:latin typeface="Times New Roman" panose="02020603050405020304" pitchFamily="18" charset="0"/>
                <a:cs typeface="Times New Roman" panose="02020603050405020304" pitchFamily="18" charset="0"/>
              </a:rPr>
              <a:t>)</a:t>
            </a:r>
          </a:p>
          <a:p>
            <a:pPr lvl="1" indent="-338138">
              <a:spcBef>
                <a:spcPts val="300"/>
              </a:spcBef>
              <a:buSzPct val="100000"/>
              <a:defRPr/>
            </a:pPr>
            <a:r>
              <a:rPr lang="en-US" sz="1600" dirty="0" smtClean="0">
                <a:solidFill>
                  <a:srgbClr val="00FF00"/>
                </a:solidFill>
                <a:latin typeface="Times New Roman" panose="02020603050405020304" pitchFamily="18" charset="0"/>
                <a:cs typeface="Times New Roman" panose="02020603050405020304" pitchFamily="18" charset="0"/>
              </a:rPr>
              <a:t>NOAA OAR GLERL (</a:t>
            </a:r>
            <a:r>
              <a:rPr lang="en-US" sz="1600" kern="1200" dirty="0" smtClean="0">
                <a:solidFill>
                  <a:srgbClr val="00FF00"/>
                </a:solidFill>
                <a:latin typeface="Times New Roman" panose="02020603050405020304" pitchFamily="18" charset="0"/>
                <a:cs typeface="Times New Roman" panose="02020603050405020304" pitchFamily="18" charset="0"/>
              </a:rPr>
              <a:t>George </a:t>
            </a:r>
            <a:r>
              <a:rPr lang="en-US" sz="1600" kern="1200" dirty="0">
                <a:solidFill>
                  <a:srgbClr val="00FF00"/>
                </a:solidFill>
                <a:latin typeface="Times New Roman" panose="02020603050405020304" pitchFamily="18" charset="0"/>
                <a:cs typeface="Times New Roman" panose="02020603050405020304" pitchFamily="18" charset="0"/>
              </a:rPr>
              <a:t>Leshkevich – Great Lakes</a:t>
            </a:r>
            <a:r>
              <a:rPr lang="en-US" sz="1600" kern="1200" dirty="0" smtClean="0">
                <a:solidFill>
                  <a:srgbClr val="00FF00"/>
                </a:solidFill>
                <a:latin typeface="Times New Roman" panose="02020603050405020304" pitchFamily="18" charset="0"/>
                <a:cs typeface="Times New Roman" panose="02020603050405020304" pitchFamily="18" charset="0"/>
              </a:rPr>
              <a:t>)</a:t>
            </a:r>
          </a:p>
          <a:p>
            <a:pPr lvl="1" indent="-338138">
              <a:spcBef>
                <a:spcPts val="300"/>
              </a:spcBef>
              <a:buSzPct val="100000"/>
              <a:defRPr/>
            </a:pPr>
            <a:r>
              <a:rPr lang="en-US" sz="1600" kern="1200" dirty="0" smtClean="0">
                <a:solidFill>
                  <a:srgbClr val="FFFF00"/>
                </a:solidFill>
                <a:latin typeface="Times New Roman" panose="02020603050405020304" pitchFamily="18" charset="0"/>
                <a:cs typeface="Times New Roman" panose="02020603050405020304" pitchFamily="18" charset="0"/>
              </a:rPr>
              <a:t>PO.DAAC (Ed Armstrong, Wen-</a:t>
            </a:r>
            <a:r>
              <a:rPr lang="en-US" sz="1600" kern="1200" dirty="0" err="1" smtClean="0">
                <a:solidFill>
                  <a:srgbClr val="FFFF00"/>
                </a:solidFill>
                <a:latin typeface="Times New Roman" panose="02020603050405020304" pitchFamily="18" charset="0"/>
                <a:cs typeface="Times New Roman" panose="02020603050405020304" pitchFamily="18" charset="0"/>
              </a:rPr>
              <a:t>Hao</a:t>
            </a:r>
            <a:r>
              <a:rPr lang="en-US" sz="1600" kern="1200" dirty="0" smtClean="0">
                <a:solidFill>
                  <a:srgbClr val="FFFF00"/>
                </a:solidFill>
                <a:latin typeface="Times New Roman" panose="02020603050405020304" pitchFamily="18" charset="0"/>
                <a:cs typeface="Times New Roman" panose="02020603050405020304" pitchFamily="18" charset="0"/>
              </a:rPr>
              <a:t> Li, Tim McKnight)</a:t>
            </a:r>
            <a:endParaRPr lang="en-US" sz="1600" dirty="0">
              <a:solidFill>
                <a:srgbClr val="FFFF00"/>
              </a:solidFill>
              <a:latin typeface="Times New Roman" panose="02020603050405020304" pitchFamily="18" charset="0"/>
              <a:cs typeface="Times New Roman" panose="02020603050405020304" pitchFamily="18" charset="0"/>
            </a:endParaRPr>
          </a:p>
          <a:p>
            <a:pPr marL="914400" lvl="1" indent="-338138">
              <a:spcBef>
                <a:spcPts val="300"/>
              </a:spcBef>
              <a:buSzPct val="100000"/>
              <a:defRPr/>
            </a:pPr>
            <a:r>
              <a:rPr lang="en-US" sz="1600" dirty="0">
                <a:solidFill>
                  <a:schemeClr val="bg1"/>
                </a:solidFill>
                <a:latin typeface="Times New Roman" panose="02020603050405020304" pitchFamily="18" charset="0"/>
                <a:cs typeface="Times New Roman" panose="02020603050405020304" pitchFamily="18" charset="0"/>
              </a:rPr>
              <a:t>NOAA </a:t>
            </a:r>
            <a:r>
              <a:rPr lang="en-US" sz="1600" dirty="0" smtClean="0">
                <a:solidFill>
                  <a:schemeClr val="bg1"/>
                </a:solidFill>
                <a:latin typeface="Times New Roman" panose="02020603050405020304" pitchFamily="18" charset="0"/>
                <a:cs typeface="Times New Roman" panose="02020603050405020304" pitchFamily="18" charset="0"/>
              </a:rPr>
              <a:t>EMC HYCOM/NCODA </a:t>
            </a:r>
            <a:r>
              <a:rPr lang="en-US" sz="1600" dirty="0">
                <a:solidFill>
                  <a:schemeClr val="bg1"/>
                </a:solidFill>
                <a:latin typeface="Times New Roman" panose="02020603050405020304" pitchFamily="18" charset="0"/>
                <a:cs typeface="Times New Roman" panose="02020603050405020304" pitchFamily="18" charset="0"/>
              </a:rPr>
              <a:t>(Ilya Rivin, Jim Cummings</a:t>
            </a:r>
            <a:r>
              <a:rPr lang="en-US" sz="1600" dirty="0" smtClean="0">
                <a:solidFill>
                  <a:schemeClr val="bg1"/>
                </a:solidFill>
                <a:latin typeface="Times New Roman" panose="02020603050405020304" pitchFamily="18" charset="0"/>
                <a:cs typeface="Times New Roman" panose="02020603050405020304" pitchFamily="18" charset="0"/>
              </a:rPr>
              <a:t>)</a:t>
            </a:r>
            <a:endParaRPr lang="en-US" sz="1600" dirty="0">
              <a:solidFill>
                <a:schemeClr val="bg1"/>
              </a:solidFill>
              <a:latin typeface="Times New Roman" panose="02020603050405020304" pitchFamily="18" charset="0"/>
              <a:cs typeface="Times New Roman" panose="02020603050405020304" pitchFamily="18" charset="0"/>
            </a:endParaRPr>
          </a:p>
          <a:p>
            <a:pPr marL="914400" lvl="1" indent="-338138" eaLnBrk="1" fontAlgn="auto" hangingPunct="1">
              <a:spcBef>
                <a:spcPts val="300"/>
              </a:spcBef>
              <a:spcAft>
                <a:spcPts val="0"/>
              </a:spcAft>
              <a:buSzPct val="100000"/>
              <a:buFont typeface="Arial" pitchFamily="34" charset="0"/>
              <a:buChar char="–"/>
              <a:defRPr/>
            </a:pPr>
            <a:r>
              <a:rPr lang="en-US" sz="1600" kern="1200" dirty="0" smtClean="0">
                <a:solidFill>
                  <a:schemeClr val="bg1"/>
                </a:solidFill>
                <a:latin typeface="Times New Roman" panose="02020603050405020304" pitchFamily="18" charset="0"/>
                <a:cs typeface="Times New Roman" panose="02020603050405020304" pitchFamily="18" charset="0"/>
              </a:rPr>
              <a:t>NOAA Coast Watch </a:t>
            </a:r>
            <a:r>
              <a:rPr lang="en-US" sz="1600" dirty="0" smtClean="0">
                <a:solidFill>
                  <a:schemeClr val="bg1"/>
                </a:solidFill>
                <a:latin typeface="Times New Roman" panose="02020603050405020304" pitchFamily="18" charset="0"/>
                <a:cs typeface="Times New Roman" panose="02020603050405020304" pitchFamily="18" charset="0"/>
              </a:rPr>
              <a:t>– all nodes </a:t>
            </a:r>
            <a:r>
              <a:rPr lang="en-US" sz="1600" kern="1200" dirty="0" smtClean="0">
                <a:solidFill>
                  <a:schemeClr val="bg1"/>
                </a:solidFill>
                <a:latin typeface="Times New Roman" panose="02020603050405020304" pitchFamily="18" charset="0"/>
                <a:cs typeface="Times New Roman" panose="02020603050405020304" pitchFamily="18" charset="0"/>
              </a:rPr>
              <a:t>(Veronica Lance – Central, Ron Vogel – East Coast, Joaquin Trinanes – Caribbean, Dale Robinson – W. Coast, Melanie Abecassis – Pacific) </a:t>
            </a:r>
          </a:p>
          <a:p>
            <a:pPr marL="914400" lvl="1" indent="-338138" eaLnBrk="1" fontAlgn="auto" hangingPunct="1">
              <a:spcBef>
                <a:spcPts val="300"/>
              </a:spcBef>
              <a:spcAft>
                <a:spcPts val="0"/>
              </a:spcAft>
              <a:buSzPct val="100000"/>
              <a:buFont typeface="Arial" pitchFamily="34" charset="0"/>
              <a:buChar char="–"/>
              <a:defRPr/>
            </a:pPr>
            <a:r>
              <a:rPr lang="en-US" sz="1600" kern="1200" dirty="0" smtClean="0">
                <a:solidFill>
                  <a:schemeClr val="bg1"/>
                </a:solidFill>
                <a:latin typeface="Times New Roman" panose="02020603050405020304" pitchFamily="18" charset="0"/>
                <a:cs typeface="Times New Roman" panose="02020603050405020304" pitchFamily="18" charset="0"/>
              </a:rPr>
              <a:t>Australian Bureau of Meteorology (Helen Beggs, Chris Griffin, Pallavi Govekar)</a:t>
            </a:r>
            <a:endParaRPr lang="en-US" sz="600" dirty="0" smtClean="0">
              <a:solidFill>
                <a:schemeClr val="bg1"/>
              </a:solidFill>
              <a:latin typeface="Times New Roman" panose="02020603050405020304" pitchFamily="18" charset="0"/>
              <a:cs typeface="Times New Roman" panose="02020603050405020304" pitchFamily="18" charset="0"/>
            </a:endParaRPr>
          </a:p>
          <a:p>
            <a:pPr marL="514350" indent="-514350">
              <a:spcBef>
                <a:spcPts val="1200"/>
              </a:spcBef>
              <a:buSzPct val="100000"/>
              <a:buFont typeface="+mj-lt"/>
              <a:buAutoNum type="arabicPeriod"/>
            </a:pPr>
            <a:r>
              <a:rPr lang="en-US" sz="2000" b="1" dirty="0" smtClean="0">
                <a:solidFill>
                  <a:srgbClr val="FFFF00"/>
                </a:solidFill>
                <a:latin typeface="Times New Roman" panose="02020603050405020304" pitchFamily="18" charset="0"/>
                <a:cs typeface="Times New Roman" panose="02020603050405020304" pitchFamily="18" charset="0"/>
              </a:rPr>
              <a:t>ACSPO L2P/L3U: Inquired/Expressed Interest (No routine pull yet) </a:t>
            </a:r>
          </a:p>
          <a:p>
            <a:pPr marL="914400" lvl="1" indent="-338138">
              <a:spcBef>
                <a:spcPts val="300"/>
              </a:spcBef>
              <a:buSzPct val="100000"/>
            </a:pPr>
            <a:r>
              <a:rPr lang="en-US" sz="1600" dirty="0" smtClean="0">
                <a:solidFill>
                  <a:schemeClr val="bg1"/>
                </a:solidFill>
                <a:latin typeface="Times New Roman" panose="02020603050405020304" pitchFamily="18" charset="0"/>
                <a:cs typeface="Times New Roman" panose="02020603050405020304" pitchFamily="18" charset="0"/>
              </a:rPr>
              <a:t>CSU/NHC </a:t>
            </a:r>
            <a:r>
              <a:rPr lang="en-US" sz="1600" dirty="0">
                <a:solidFill>
                  <a:schemeClr val="bg1"/>
                </a:solidFill>
                <a:latin typeface="Times New Roman" panose="02020603050405020304" pitchFamily="18" charset="0"/>
                <a:cs typeface="Times New Roman" panose="02020603050405020304" pitchFamily="18" charset="0"/>
              </a:rPr>
              <a:t>(Galina </a:t>
            </a:r>
            <a:r>
              <a:rPr lang="en-US" sz="1600" dirty="0" err="1">
                <a:solidFill>
                  <a:schemeClr val="bg1"/>
                </a:solidFill>
                <a:latin typeface="Times New Roman" panose="02020603050405020304" pitchFamily="18" charset="0"/>
                <a:cs typeface="Times New Roman" panose="02020603050405020304" pitchFamily="18" charset="0"/>
              </a:rPr>
              <a:t>Chirokova</a:t>
            </a:r>
            <a:r>
              <a:rPr lang="en-US" sz="1600" dirty="0">
                <a:solidFill>
                  <a:schemeClr val="bg1"/>
                </a:solidFill>
                <a:latin typeface="Times New Roman" panose="02020603050405020304" pitchFamily="18" charset="0"/>
                <a:cs typeface="Times New Roman" panose="02020603050405020304" pitchFamily="18" charset="0"/>
              </a:rPr>
              <a:t>, Mark De Maria, Monica Bozeman)</a:t>
            </a:r>
          </a:p>
          <a:p>
            <a:pPr marL="914400" lvl="1" indent="-338138">
              <a:spcBef>
                <a:spcPts val="300"/>
              </a:spcBef>
              <a:buSzPct val="100000"/>
            </a:pPr>
            <a:r>
              <a:rPr lang="en-US" sz="1600" dirty="0">
                <a:solidFill>
                  <a:schemeClr val="bg1"/>
                </a:solidFill>
                <a:latin typeface="Times New Roman" panose="02020603050405020304" pitchFamily="18" charset="0"/>
                <a:cs typeface="Times New Roman" panose="02020603050405020304" pitchFamily="18" charset="0"/>
              </a:rPr>
              <a:t>NOAA West Coast Ocean Forecast System (Alexander Kurapov)</a:t>
            </a:r>
          </a:p>
          <a:p>
            <a:pPr marL="914400" lvl="1" indent="-338138">
              <a:spcBef>
                <a:spcPts val="300"/>
              </a:spcBef>
              <a:buSzPct val="100000"/>
            </a:pPr>
            <a:r>
              <a:rPr lang="en-US" sz="1600" dirty="0">
                <a:solidFill>
                  <a:schemeClr val="bg1"/>
                </a:solidFill>
                <a:latin typeface="Times New Roman" panose="02020603050405020304" pitchFamily="18" charset="0"/>
                <a:cs typeface="Times New Roman" panose="02020603050405020304" pitchFamily="18" charset="0"/>
              </a:rPr>
              <a:t>Canadian Met Centre (CMC) L4 (Dorina Surcel-Colan)</a:t>
            </a:r>
          </a:p>
          <a:p>
            <a:pPr marL="914400" lvl="1" indent="-338138">
              <a:spcBef>
                <a:spcPts val="300"/>
              </a:spcBef>
              <a:buSzPct val="100000"/>
            </a:pPr>
            <a:r>
              <a:rPr lang="en-US" sz="1600" dirty="0" smtClean="0">
                <a:solidFill>
                  <a:schemeClr val="bg1"/>
                </a:solidFill>
                <a:latin typeface="Times New Roman" panose="02020603050405020304" pitchFamily="18" charset="0"/>
                <a:cs typeface="Times New Roman" panose="02020603050405020304" pitchFamily="18" charset="0"/>
              </a:rPr>
              <a:t>NAVO (Bruce McKenzie)</a:t>
            </a:r>
          </a:p>
          <a:p>
            <a:pPr marL="914400" lvl="1" indent="-338138">
              <a:spcBef>
                <a:spcPts val="300"/>
              </a:spcBef>
              <a:buSzPct val="100000"/>
            </a:pPr>
            <a:r>
              <a:rPr lang="en-US" sz="1600" dirty="0" smtClean="0">
                <a:solidFill>
                  <a:schemeClr val="bg1"/>
                </a:solidFill>
                <a:latin typeface="Times New Roman" panose="02020603050405020304" pitchFamily="18" charset="0"/>
                <a:cs typeface="Times New Roman" panose="02020603050405020304" pitchFamily="18" charset="0"/>
              </a:rPr>
              <a:t>Danish Met </a:t>
            </a:r>
            <a:r>
              <a:rPr lang="en-US" sz="1600" dirty="0">
                <a:solidFill>
                  <a:schemeClr val="bg1"/>
                </a:solidFill>
                <a:latin typeface="Times New Roman" panose="02020603050405020304" pitchFamily="18" charset="0"/>
                <a:cs typeface="Times New Roman" panose="02020603050405020304" pitchFamily="18" charset="0"/>
              </a:rPr>
              <a:t>Institute (Jacob Høyer)</a:t>
            </a:r>
          </a:p>
          <a:p>
            <a:pPr marL="914400" lvl="1" indent="-338138">
              <a:spcBef>
                <a:spcPts val="300"/>
              </a:spcBef>
              <a:buSzPct val="100000"/>
            </a:pPr>
            <a:r>
              <a:rPr lang="en-US" sz="1600" dirty="0">
                <a:solidFill>
                  <a:schemeClr val="bg1"/>
                </a:solidFill>
                <a:latin typeface="Times New Roman" panose="02020603050405020304" pitchFamily="18" charset="0"/>
                <a:cs typeface="Times New Roman" panose="02020603050405020304" pitchFamily="18" charset="0"/>
              </a:rPr>
              <a:t>JMA (Yukio Kurihara)</a:t>
            </a:r>
          </a:p>
          <a:p>
            <a:pPr marL="914400" lvl="1" indent="-338138"/>
            <a:endParaRPr lang="en-US" sz="600" dirty="0">
              <a:solidFill>
                <a:schemeClr val="bg1"/>
              </a:solidFill>
              <a:latin typeface="Times New Roman" panose="02020603050405020304" pitchFamily="18" charset="0"/>
              <a:cs typeface="Times New Roman" panose="02020603050405020304" pitchFamily="18" charset="0"/>
            </a:endParaRPr>
          </a:p>
          <a:p>
            <a:pPr marL="914400" lvl="1" indent="-338138"/>
            <a:endParaRPr lang="en-US" sz="1600" dirty="0" smtClean="0">
              <a:solidFill>
                <a:schemeClr val="bg1"/>
              </a:solidFill>
              <a:latin typeface="Times New Roman" panose="02020603050405020304" pitchFamily="18" charset="0"/>
              <a:cs typeface="Times New Roman" panose="02020603050405020304" pitchFamily="18" charset="0"/>
            </a:endParaRPr>
          </a:p>
          <a:p>
            <a:pPr marL="914400" lvl="1" indent="-338138"/>
            <a:endParaRPr lang="en-US" sz="1600" dirty="0">
              <a:solidFill>
                <a:sysClr val="windowText" lastClr="000000"/>
              </a:solidFill>
              <a:latin typeface="Times New Roman" panose="02020603050405020304" pitchFamily="18" charset="0"/>
              <a:cs typeface="Times New Roman" panose="02020603050405020304" pitchFamily="18" charset="0"/>
            </a:endParaRPr>
          </a:p>
          <a:p>
            <a:pPr marL="914400" lvl="1" indent="-338138"/>
            <a:endParaRPr lang="en-US" sz="1600" dirty="0">
              <a:latin typeface="Times New Roman" panose="02020603050405020304" pitchFamily="18" charset="0"/>
              <a:cs typeface="Times New Roman" panose="02020603050405020304" pitchFamily="18" charset="0"/>
            </a:endParaRPr>
          </a:p>
          <a:p>
            <a:pPr marL="914400" lvl="1" indent="-338138"/>
            <a:endParaRPr lang="en-US" sz="100" dirty="0">
              <a:latin typeface="Times New Roman" panose="02020603050405020304" pitchFamily="18" charset="0"/>
              <a:cs typeface="Times New Roman" panose="02020603050405020304" pitchFamily="18" charset="0"/>
            </a:endParaRPr>
          </a:p>
        </p:txBody>
      </p:sp>
      <p:sp>
        <p:nvSpPr>
          <p:cNvPr id="14" name="Title 1"/>
          <p:cNvSpPr>
            <a:spLocks noGrp="1"/>
          </p:cNvSpPr>
          <p:nvPr>
            <p:ph type="title"/>
          </p:nvPr>
        </p:nvSpPr>
        <p:spPr>
          <a:xfrm>
            <a:off x="457200" y="-152400"/>
            <a:ext cx="8229600" cy="884238"/>
          </a:xfrm>
        </p:spPr>
        <p:txBody>
          <a:bodyPr/>
          <a:lstStyle/>
          <a:p>
            <a:r>
              <a:rPr lang="en-US" sz="3200" b="1" dirty="0" smtClean="0">
                <a:solidFill>
                  <a:schemeClr val="bg1"/>
                </a:solidFill>
                <a:latin typeface="Calibri" panose="020F0502020204030204" pitchFamily="34" charset="0"/>
              </a:rPr>
              <a:t>ABI SST Users</a:t>
            </a:r>
            <a:endParaRPr lang="en-US" sz="1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73275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52</a:t>
            </a:fld>
            <a:endParaRPr lang="en-US"/>
          </a:p>
        </p:txBody>
      </p:sp>
      <p:sp>
        <p:nvSpPr>
          <p:cNvPr id="5" name="Date Placeholder 4"/>
          <p:cNvSpPr>
            <a:spLocks noGrp="1"/>
          </p:cNvSpPr>
          <p:nvPr>
            <p:ph type="dt" sz="half" idx="10"/>
          </p:nvPr>
        </p:nvSpPr>
        <p:spPr/>
        <p:txBody>
          <a:bodyPr/>
          <a:lstStyle/>
          <a:p>
            <a:r>
              <a:rPr lang="en-US" smtClean="0"/>
              <a:t>3/9/2018</a:t>
            </a:r>
            <a:endParaRPr lang="en-US"/>
          </a:p>
        </p:txBody>
      </p:sp>
      <p:sp>
        <p:nvSpPr>
          <p:cNvPr id="6" name="Footer Placeholder 5"/>
          <p:cNvSpPr>
            <a:spLocks noGrp="1"/>
          </p:cNvSpPr>
          <p:nvPr>
            <p:ph type="ftr" sz="quarter" idx="11"/>
          </p:nvPr>
        </p:nvSpPr>
        <p:spPr/>
        <p:txBody>
          <a:bodyPr/>
          <a:lstStyle/>
          <a:p>
            <a:r>
              <a:rPr lang="en-US" smtClean="0"/>
              <a:t>GOES-R SST Provisional Review</a:t>
            </a:r>
            <a:endParaRPr lang="en-US" dirty="0"/>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Geo-Polar Blended SST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n-lt"/>
              </a:rPr>
              <a:t>(Example of </a:t>
            </a:r>
            <a:r>
              <a:rPr kumimoji="0" lang="en-US" sz="2400" b="1" i="0" u="none" strike="noStrike" kern="0" cap="none" spc="0" normalizeH="0" baseline="0" noProof="0" dirty="0" smtClean="0">
                <a:ln>
                  <a:noFill/>
                </a:ln>
                <a:solidFill>
                  <a:schemeClr val="bg1"/>
                </a:solidFill>
                <a:effectLst/>
                <a:uLnTx/>
                <a:uFillTx/>
                <a:latin typeface="+mn-lt"/>
                <a:sym typeface="Arial"/>
              </a:rPr>
              <a:t>20 Oct 2017)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097280"/>
            <a:ext cx="8640000" cy="4776000"/>
          </a:xfrm>
          <a:prstGeom prst="rect">
            <a:avLst/>
          </a:prstGeom>
        </p:spPr>
      </p:pic>
      <p:sp>
        <p:nvSpPr>
          <p:cNvPr id="11" name="TextBox 10"/>
          <p:cNvSpPr txBox="1"/>
          <p:nvPr/>
        </p:nvSpPr>
        <p:spPr>
          <a:xfrm>
            <a:off x="1181101" y="5339156"/>
            <a:ext cx="6781800" cy="400110"/>
          </a:xfrm>
          <a:prstGeom prst="rect">
            <a:avLst/>
          </a:prstGeom>
          <a:noFill/>
          <a:ln w="3175">
            <a:solidFill>
              <a:schemeClr val="bg1"/>
            </a:solidFill>
          </a:ln>
        </p:spPr>
        <p:txBody>
          <a:bodyPr wrap="square" rtlCol="0">
            <a:spAutoFit/>
          </a:bodyPr>
          <a:lstStyle/>
          <a:p>
            <a:pPr>
              <a:spcBef>
                <a:spcPts val="600"/>
              </a:spcBef>
            </a:pPr>
            <a:r>
              <a:rPr lang="en-US" sz="2000" b="1" dirty="0" smtClean="0">
                <a:solidFill>
                  <a:schemeClr val="tx1"/>
                </a:solidFill>
              </a:rPr>
              <a:t>Result after ~14 days of G16 ACSPO SST assimilation</a:t>
            </a:r>
          </a:p>
        </p:txBody>
      </p:sp>
      <p:sp>
        <p:nvSpPr>
          <p:cNvPr id="12" name="Content Placeholder 2"/>
          <p:cNvSpPr txBox="1">
            <a:spLocks/>
          </p:cNvSpPr>
          <p:nvPr/>
        </p:nvSpPr>
        <p:spPr>
          <a:xfrm>
            <a:off x="4510353" y="5922009"/>
            <a:ext cx="4478965" cy="434341"/>
          </a:xfrm>
          <a:prstGeom prst="rect">
            <a:avLst/>
          </a:prstGeom>
        </p:spPr>
        <p:txBody>
          <a:bodyPr>
            <a:norm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i="1" u="none" strike="noStrike" kern="0" cap="none" spc="0" normalizeH="0" baseline="0" noProof="0" dirty="0" smtClean="0">
                <a:ln>
                  <a:noFill/>
                </a:ln>
                <a:solidFill>
                  <a:schemeClr val="bg1"/>
                </a:solidFill>
                <a:effectLst/>
                <a:uLnTx/>
                <a:uFillTx/>
                <a:latin typeface="Times New Roman" pitchFamily="18" charset="0"/>
                <a:ea typeface="ＭＳ Ｐゴシック" charset="0"/>
                <a:cs typeface="Times New Roman" pitchFamily="18" charset="0"/>
                <a:sym typeface="Arial"/>
              </a:rPr>
              <a:t>Courtesy E. Maturi, A. Harris, J. Sapper</a:t>
            </a:r>
          </a:p>
        </p:txBody>
      </p:sp>
    </p:spTree>
    <p:extLst>
      <p:ext uri="{BB962C8B-B14F-4D97-AF65-F5344CB8AC3E}">
        <p14:creationId xmlns:p14="http://schemas.microsoft.com/office/powerpoint/2010/main" val="3946582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097280"/>
            <a:ext cx="8640000" cy="4776000"/>
          </a:xfrm>
          <a:prstGeom prst="rect">
            <a:avLst/>
          </a:prstGeom>
        </p:spPr>
      </p:pic>
      <p:sp>
        <p:nvSpPr>
          <p:cNvPr id="4" name="Slide Number Placeholder 3"/>
          <p:cNvSpPr>
            <a:spLocks noGrp="1"/>
          </p:cNvSpPr>
          <p:nvPr>
            <p:ph type="sldNum" sz="quarter" idx="12"/>
          </p:nvPr>
        </p:nvSpPr>
        <p:spPr/>
        <p:txBody>
          <a:bodyPr/>
          <a:lstStyle/>
          <a:p>
            <a:fld id="{96E36F11-A39A-294D-A59D-6180D50ED29D}" type="slidenum">
              <a:rPr lang="en-US" smtClean="0"/>
              <a:pPr/>
              <a:t>53</a:t>
            </a:fld>
            <a:endParaRPr lang="en-US"/>
          </a:p>
        </p:txBody>
      </p:sp>
      <p:sp>
        <p:nvSpPr>
          <p:cNvPr id="5" name="Date Placeholder 4"/>
          <p:cNvSpPr>
            <a:spLocks noGrp="1"/>
          </p:cNvSpPr>
          <p:nvPr>
            <p:ph type="dt" sz="half" idx="10"/>
          </p:nvPr>
        </p:nvSpPr>
        <p:spPr/>
        <p:txBody>
          <a:bodyPr/>
          <a:lstStyle/>
          <a:p>
            <a:r>
              <a:rPr lang="en-US" smtClean="0"/>
              <a:t>3/9/2018</a:t>
            </a:r>
            <a:endParaRPr lang="en-US"/>
          </a:p>
        </p:txBody>
      </p:sp>
      <p:sp>
        <p:nvSpPr>
          <p:cNvPr id="6" name="Footer Placeholder 5"/>
          <p:cNvSpPr>
            <a:spLocks noGrp="1"/>
          </p:cNvSpPr>
          <p:nvPr>
            <p:ph type="ftr" sz="quarter" idx="11"/>
          </p:nvPr>
        </p:nvSpPr>
        <p:spPr/>
        <p:txBody>
          <a:bodyPr/>
          <a:lstStyle/>
          <a:p>
            <a:r>
              <a:rPr lang="en-US" smtClean="0"/>
              <a:t>GOES-R SST Provisional Review</a:t>
            </a:r>
            <a:endParaRPr lang="en-US" dirty="0"/>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Geo-Polar Blended SST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n-lt"/>
              </a:rPr>
              <a:t>(Example of </a:t>
            </a:r>
            <a:r>
              <a:rPr kumimoji="0" lang="en-US" sz="2400" b="1" i="0" u="none" strike="noStrike" kern="0" cap="none" spc="0" normalizeH="0" baseline="0" noProof="0" dirty="0" smtClean="0">
                <a:ln>
                  <a:noFill/>
                </a:ln>
                <a:solidFill>
                  <a:schemeClr val="bg1"/>
                </a:solidFill>
                <a:effectLst/>
                <a:uLnTx/>
                <a:uFillTx/>
                <a:latin typeface="+mn-lt"/>
                <a:sym typeface="Arial"/>
              </a:rPr>
              <a:t>20 Oct 2017)</a:t>
            </a:r>
          </a:p>
        </p:txBody>
      </p:sp>
      <p:sp>
        <p:nvSpPr>
          <p:cNvPr id="11" name="TextBox 10"/>
          <p:cNvSpPr txBox="1"/>
          <p:nvPr/>
        </p:nvSpPr>
        <p:spPr>
          <a:xfrm>
            <a:off x="1181101" y="5339156"/>
            <a:ext cx="6781800" cy="400110"/>
          </a:xfrm>
          <a:prstGeom prst="rect">
            <a:avLst/>
          </a:prstGeom>
          <a:noFill/>
          <a:ln w="3175">
            <a:solidFill>
              <a:schemeClr val="bg1"/>
            </a:solidFill>
          </a:ln>
        </p:spPr>
        <p:txBody>
          <a:bodyPr wrap="square" rtlCol="0">
            <a:spAutoFit/>
          </a:bodyPr>
          <a:lstStyle/>
          <a:p>
            <a:pPr algn="ctr">
              <a:spcBef>
                <a:spcPts val="600"/>
              </a:spcBef>
            </a:pPr>
            <a:r>
              <a:rPr lang="en-US" sz="2000" b="1" dirty="0" smtClean="0">
                <a:solidFill>
                  <a:schemeClr val="tx1"/>
                </a:solidFill>
              </a:rPr>
              <a:t>Good Feature Resolution in High-Gradient Areas</a:t>
            </a:r>
          </a:p>
        </p:txBody>
      </p:sp>
      <p:sp>
        <p:nvSpPr>
          <p:cNvPr id="12" name="Content Placeholder 2"/>
          <p:cNvSpPr txBox="1">
            <a:spLocks/>
          </p:cNvSpPr>
          <p:nvPr/>
        </p:nvSpPr>
        <p:spPr>
          <a:xfrm>
            <a:off x="4510353" y="5922009"/>
            <a:ext cx="4478965" cy="434341"/>
          </a:xfrm>
          <a:prstGeom prst="rect">
            <a:avLst/>
          </a:prstGeom>
        </p:spPr>
        <p:txBody>
          <a:bodyPr>
            <a:norm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i="1" u="none" strike="noStrike" kern="0" cap="none" spc="0" normalizeH="0" baseline="0" noProof="0" dirty="0" smtClean="0">
                <a:ln>
                  <a:noFill/>
                </a:ln>
                <a:solidFill>
                  <a:schemeClr val="bg1"/>
                </a:solidFill>
                <a:effectLst/>
                <a:uLnTx/>
                <a:uFillTx/>
                <a:latin typeface="Times New Roman" pitchFamily="18" charset="0"/>
                <a:ea typeface="ＭＳ Ｐゴシック" charset="0"/>
                <a:cs typeface="Times New Roman" pitchFamily="18" charset="0"/>
                <a:sym typeface="Arial"/>
              </a:rPr>
              <a:t>Courtesy E. Maturi, A. Harris, J. Sapper</a:t>
            </a:r>
          </a:p>
        </p:txBody>
      </p:sp>
    </p:spTree>
    <p:extLst>
      <p:ext uri="{BB962C8B-B14F-4D97-AF65-F5344CB8AC3E}">
        <p14:creationId xmlns:p14="http://schemas.microsoft.com/office/powerpoint/2010/main" val="8729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54</a:t>
            </a:fld>
            <a:endParaRPr lang="en-US"/>
          </a:p>
        </p:txBody>
      </p:sp>
      <p:sp>
        <p:nvSpPr>
          <p:cNvPr id="5" name="Date Placeholder 4"/>
          <p:cNvSpPr>
            <a:spLocks noGrp="1"/>
          </p:cNvSpPr>
          <p:nvPr>
            <p:ph type="dt" sz="half" idx="10"/>
          </p:nvPr>
        </p:nvSpPr>
        <p:spPr/>
        <p:txBody>
          <a:bodyPr/>
          <a:lstStyle/>
          <a:p>
            <a:r>
              <a:rPr lang="en-US" smtClean="0"/>
              <a:t>3/9/2018</a:t>
            </a:r>
            <a:endParaRPr lang="en-US"/>
          </a:p>
        </p:txBody>
      </p:sp>
      <p:sp>
        <p:nvSpPr>
          <p:cNvPr id="6" name="Footer Placeholder 5"/>
          <p:cNvSpPr>
            <a:spLocks noGrp="1"/>
          </p:cNvSpPr>
          <p:nvPr>
            <p:ph type="ftr" sz="quarter" idx="11"/>
          </p:nvPr>
        </p:nvSpPr>
        <p:spPr/>
        <p:txBody>
          <a:bodyPr/>
          <a:lstStyle/>
          <a:p>
            <a:r>
              <a:rPr lang="en-US" smtClean="0"/>
              <a:t>GOES-R SST Provisional Review</a:t>
            </a:r>
            <a:endParaRPr lang="en-US" dirty="0"/>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Geo-Polar Blended SST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mn-lt"/>
              </a:rPr>
              <a:t>Summary</a:t>
            </a:r>
            <a:endParaRPr kumimoji="0" lang="en-US" sz="2400" b="1" i="0" u="none" strike="noStrike" kern="0" cap="none" spc="0" normalizeH="0" baseline="0" noProof="0" dirty="0" smtClean="0">
              <a:ln>
                <a:noFill/>
              </a:ln>
              <a:solidFill>
                <a:schemeClr val="bg1"/>
              </a:solidFill>
              <a:effectLst/>
              <a:uLnTx/>
              <a:uFillTx/>
              <a:latin typeface="+mn-lt"/>
              <a:sym typeface="Arial"/>
            </a:endParaRPr>
          </a:p>
        </p:txBody>
      </p:sp>
      <p:sp>
        <p:nvSpPr>
          <p:cNvPr id="12" name="Content Placeholder 2"/>
          <p:cNvSpPr txBox="1">
            <a:spLocks/>
          </p:cNvSpPr>
          <p:nvPr/>
        </p:nvSpPr>
        <p:spPr>
          <a:xfrm>
            <a:off x="4510353" y="5922009"/>
            <a:ext cx="4478965" cy="434341"/>
          </a:xfrm>
          <a:prstGeom prst="rect">
            <a:avLst/>
          </a:prstGeom>
        </p:spPr>
        <p:txBody>
          <a:bodyPr>
            <a:norm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i="1" u="none" strike="noStrike" kern="0" cap="none" spc="0" normalizeH="0" baseline="0" noProof="0" dirty="0" smtClean="0">
                <a:ln>
                  <a:noFill/>
                </a:ln>
                <a:solidFill>
                  <a:schemeClr val="bg1"/>
                </a:solidFill>
                <a:effectLst/>
                <a:uLnTx/>
                <a:uFillTx/>
                <a:latin typeface="Times New Roman" pitchFamily="18" charset="0"/>
                <a:ea typeface="ＭＳ Ｐゴシック" charset="0"/>
                <a:cs typeface="Times New Roman" pitchFamily="18" charset="0"/>
                <a:sym typeface="Arial"/>
              </a:rPr>
              <a:t>Courtesy E. Maturi, A. Harris, J. Sapper</a:t>
            </a:r>
          </a:p>
        </p:txBody>
      </p:sp>
      <p:sp>
        <p:nvSpPr>
          <p:cNvPr id="10" name="Content Placeholder 2"/>
          <p:cNvSpPr>
            <a:spLocks noGrp="1"/>
          </p:cNvSpPr>
          <p:nvPr/>
        </p:nvSpPr>
        <p:spPr>
          <a:xfrm>
            <a:off x="469184" y="1350954"/>
            <a:ext cx="8191928" cy="3313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chemeClr val="bg1"/>
              </a:buClr>
            </a:pPr>
            <a:r>
              <a:rPr kumimoji="1" lang="en-US" altLang="ja-JP" sz="2400" dirty="0">
                <a:solidFill>
                  <a:schemeClr val="bg1"/>
                </a:solidFill>
              </a:rPr>
              <a:t>G</a:t>
            </a:r>
            <a:r>
              <a:rPr kumimoji="1" lang="en-US" altLang="ja-JP" sz="2400" dirty="0" smtClean="0">
                <a:solidFill>
                  <a:schemeClr val="bg1"/>
                </a:solidFill>
              </a:rPr>
              <a:t>16 SST assimilates into NOAA Geo-Polar Blended SST Analysis without significant issues</a:t>
            </a:r>
          </a:p>
          <a:p>
            <a:pPr lvl="1">
              <a:spcBef>
                <a:spcPts val="1200"/>
              </a:spcBef>
              <a:buClr>
                <a:schemeClr val="bg1"/>
              </a:buClr>
            </a:pPr>
            <a:r>
              <a:rPr lang="en-US" altLang="ja-JP" sz="2000" dirty="0" smtClean="0">
                <a:solidFill>
                  <a:schemeClr val="bg1"/>
                </a:solidFill>
              </a:rPr>
              <a:t>SSTs and bias correction fields seem reasonable</a:t>
            </a:r>
          </a:p>
          <a:p>
            <a:pPr lvl="1">
              <a:spcBef>
                <a:spcPts val="1200"/>
              </a:spcBef>
            </a:pPr>
            <a:endParaRPr lang="en-US" altLang="ja-JP" dirty="0" smtClean="0">
              <a:solidFill>
                <a:schemeClr val="bg1"/>
              </a:solidFill>
            </a:endParaRPr>
          </a:p>
          <a:p>
            <a:pPr>
              <a:spcBef>
                <a:spcPts val="1200"/>
              </a:spcBef>
              <a:buClr>
                <a:schemeClr val="bg1"/>
              </a:buClr>
            </a:pPr>
            <a:r>
              <a:rPr kumimoji="1" lang="en-US" altLang="ja-JP" sz="2400" dirty="0" smtClean="0">
                <a:solidFill>
                  <a:schemeClr val="bg1"/>
                </a:solidFill>
              </a:rPr>
              <a:t>NOAA Geo-Polar Blended SST Analysis does have better </a:t>
            </a:r>
            <a:r>
              <a:rPr lang="en-US" altLang="ja-JP" sz="2400" dirty="0">
                <a:solidFill>
                  <a:schemeClr val="bg1"/>
                </a:solidFill>
              </a:rPr>
              <a:t>f</a:t>
            </a:r>
            <a:r>
              <a:rPr kumimoji="1" lang="en-US" altLang="ja-JP" sz="2400" dirty="0" smtClean="0">
                <a:solidFill>
                  <a:schemeClr val="bg1"/>
                </a:solidFill>
              </a:rPr>
              <a:t>eature resolution than Met Office OSTIA L4 product</a:t>
            </a:r>
          </a:p>
          <a:p>
            <a:pPr lvl="1">
              <a:spcBef>
                <a:spcPts val="1200"/>
              </a:spcBef>
              <a:buClr>
                <a:schemeClr val="bg1"/>
              </a:buClr>
            </a:pPr>
            <a:r>
              <a:rPr kumimoji="1" lang="en-US" altLang="ja-JP" sz="2000" i="1" dirty="0" smtClean="0">
                <a:solidFill>
                  <a:srgbClr val="00FFFF"/>
                </a:solidFill>
              </a:rPr>
              <a:t>See SQUAM L4 validation online</a:t>
            </a:r>
          </a:p>
        </p:txBody>
      </p:sp>
    </p:spTree>
    <p:extLst>
      <p:ext uri="{BB962C8B-B14F-4D97-AF65-F5344CB8AC3E}">
        <p14:creationId xmlns:p14="http://schemas.microsoft.com/office/powerpoint/2010/main" val="2687030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7" name="Shape 118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lt1"/>
              </a:buClr>
              <a:buSzPts val="300"/>
              <a:buFont typeface="Calibri"/>
              <a:buNone/>
            </a:pPr>
            <a:fld id="{00000000-1234-1234-1234-123412341234}" type="slidenum">
              <a:rPr lang="en-US" sz="1400"/>
              <a:t>55</a:t>
            </a:fld>
            <a:endParaRPr sz="1400"/>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7" name="Rectangle 19"/>
          <p:cNvSpPr>
            <a:spLocks noChangeArrowheads="1"/>
          </p:cNvSpPr>
          <p:nvPr/>
        </p:nvSpPr>
        <p:spPr bwMode="auto">
          <a:xfrm>
            <a:off x="554804" y="2512874"/>
            <a:ext cx="8352890" cy="646331"/>
          </a:xfrm>
          <a:prstGeom prst="rect">
            <a:avLst/>
          </a:prstGeom>
          <a:noFill/>
          <a:ln w="9525">
            <a:noFill/>
            <a:miter lim="800000"/>
            <a:headEnd/>
            <a:tailEnd/>
          </a:ln>
        </p:spPr>
        <p:txBody>
          <a:bodyPr wrap="square">
            <a:spAutoFit/>
          </a:bodyPr>
          <a:lstStyle/>
          <a:p>
            <a:pPr algn="ctr"/>
            <a:r>
              <a:rPr lang="en-US" sz="3600" b="1" dirty="0" smtClean="0">
                <a:solidFill>
                  <a:schemeClr val="bg1"/>
                </a:solidFill>
              </a:rPr>
              <a:t>Conclusion</a:t>
            </a:r>
          </a:p>
        </p:txBody>
      </p:sp>
    </p:spTree>
    <p:extLst>
      <p:ext uri="{BB962C8B-B14F-4D97-AF65-F5344CB8AC3E}">
        <p14:creationId xmlns:p14="http://schemas.microsoft.com/office/powerpoint/2010/main" val="1867823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3" name="Shape 1193"/>
          <p:cNvSpPr txBox="1">
            <a:spLocks noGrp="1"/>
          </p:cNvSpPr>
          <p:nvPr>
            <p:ph type="body" idx="1"/>
          </p:nvPr>
        </p:nvSpPr>
        <p:spPr>
          <a:xfrm>
            <a:off x="457200" y="1259412"/>
            <a:ext cx="8229600" cy="41036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dirty="0" smtClean="0">
                <a:solidFill>
                  <a:srgbClr val="00FF00"/>
                </a:solidFill>
              </a:rPr>
              <a:t>Product </a:t>
            </a:r>
            <a:r>
              <a:rPr lang="en-US" sz="2000" dirty="0">
                <a:solidFill>
                  <a:srgbClr val="00FF00"/>
                </a:solidFill>
              </a:rPr>
              <a:t>performance has been demonstrated through a large, but still </a:t>
            </a:r>
            <a:r>
              <a:rPr lang="en-US" sz="2000" dirty="0" smtClean="0">
                <a:solidFill>
                  <a:srgbClr val="00FF00"/>
                </a:solidFill>
              </a:rPr>
              <a:t>seasonally limited</a:t>
            </a:r>
            <a:r>
              <a:rPr lang="en-US" sz="2000" dirty="0">
                <a:solidFill>
                  <a:srgbClr val="00FF00"/>
                </a:solidFill>
              </a:rPr>
              <a:t>, number of independent measurements. The analysis is sufficient for limited qualitative determinations of product fitness-for-purpose, and the product is potentially ready for testing </a:t>
            </a:r>
            <a:r>
              <a:rPr lang="en-US" sz="2000" dirty="0" smtClean="0">
                <a:solidFill>
                  <a:srgbClr val="00FF00"/>
                </a:solidFill>
              </a:rPr>
              <a:t>in operational use</a:t>
            </a:r>
            <a:endParaRPr sz="2000" dirty="0">
              <a:solidFill>
                <a:srgbClr val="00FF00"/>
              </a:solidFill>
            </a:endParaRPr>
          </a:p>
          <a:p>
            <a:pPr marL="0" marR="0" lvl="0" indent="0" algn="l" rtl="0">
              <a:lnSpc>
                <a:spcPct val="100000"/>
              </a:lnSpc>
              <a:spcBef>
                <a:spcPts val="0"/>
              </a:spcBef>
              <a:spcAft>
                <a:spcPts val="0"/>
              </a:spcAft>
              <a:buClr>
                <a:schemeClr val="lt1"/>
              </a:buClr>
              <a:buSzPts val="2400"/>
              <a:buFont typeface="Arial"/>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400"/>
              <a:buFont typeface="Arial"/>
              <a:buNone/>
            </a:pPr>
            <a:r>
              <a:rPr lang="en-US" sz="2000" b="0" i="0" u="none" strike="noStrike" cap="none" dirty="0" smtClean="0">
                <a:solidFill>
                  <a:schemeClr val="lt1"/>
                </a:solidFill>
                <a:latin typeface="Calibri"/>
                <a:ea typeface="Calibri"/>
                <a:cs typeface="Calibri"/>
                <a:sym typeface="Calibri"/>
              </a:rPr>
              <a:t>AWG SST Team </a:t>
            </a:r>
            <a:r>
              <a:rPr lang="en-US" sz="2000" b="0" i="0" u="none" strike="noStrike" cap="none" dirty="0">
                <a:solidFill>
                  <a:schemeClr val="lt1"/>
                </a:solidFill>
                <a:latin typeface="Calibri"/>
                <a:ea typeface="Calibri"/>
                <a:cs typeface="Calibri"/>
                <a:sym typeface="Calibri"/>
              </a:rPr>
              <a:t>therefore </a:t>
            </a:r>
            <a:r>
              <a:rPr lang="en-US" sz="2000" b="0" i="0" u="sng" strike="noStrike" cap="none" dirty="0">
                <a:solidFill>
                  <a:schemeClr val="lt1"/>
                </a:solidFill>
                <a:latin typeface="Calibri"/>
                <a:ea typeface="Calibri"/>
                <a:cs typeface="Calibri"/>
                <a:sym typeface="Calibri"/>
              </a:rPr>
              <a:t>recommends</a:t>
            </a:r>
            <a:r>
              <a:rPr lang="en-US" sz="2000" b="0" i="0" u="none" strike="noStrike" cap="none" dirty="0">
                <a:solidFill>
                  <a:schemeClr val="lt1"/>
                </a:solidFill>
                <a:latin typeface="Calibri"/>
                <a:ea typeface="Calibri"/>
                <a:cs typeface="Calibri"/>
                <a:sym typeface="Calibri"/>
              </a:rPr>
              <a:t> that the </a:t>
            </a:r>
            <a:r>
              <a:rPr lang="en-US" sz="2000" b="0" i="0" u="none" strike="noStrike" cap="none" dirty="0" smtClean="0">
                <a:solidFill>
                  <a:schemeClr val="lt1"/>
                </a:solidFill>
                <a:latin typeface="Calibri"/>
                <a:ea typeface="Calibri"/>
                <a:cs typeface="Calibri"/>
                <a:sym typeface="Calibri"/>
              </a:rPr>
              <a:t>Baseline SST Product be </a:t>
            </a:r>
            <a:r>
              <a:rPr lang="en-US" sz="2000" b="0" i="0" u="sng" strike="noStrike" cap="none" dirty="0">
                <a:solidFill>
                  <a:schemeClr val="lt1"/>
                </a:solidFill>
                <a:latin typeface="Calibri"/>
                <a:ea typeface="Calibri"/>
                <a:cs typeface="Calibri"/>
                <a:sym typeface="Calibri"/>
              </a:rPr>
              <a:t>transitioned to </a:t>
            </a:r>
            <a:r>
              <a:rPr lang="en-US" sz="2000" u="sng" dirty="0"/>
              <a:t>Provisional</a:t>
            </a:r>
            <a:r>
              <a:rPr lang="en-US" sz="2000" b="0" i="0" u="none" strike="noStrike" cap="none" dirty="0">
                <a:solidFill>
                  <a:schemeClr val="lt1"/>
                </a:solidFill>
                <a:latin typeface="Calibri"/>
                <a:ea typeface="Calibri"/>
                <a:cs typeface="Calibri"/>
                <a:sym typeface="Calibri"/>
              </a:rPr>
              <a:t> status at this </a:t>
            </a:r>
            <a:r>
              <a:rPr lang="en-US" sz="2000" b="0" i="0" u="none" strike="noStrike" cap="none" dirty="0" smtClean="0">
                <a:solidFill>
                  <a:schemeClr val="lt1"/>
                </a:solidFill>
                <a:latin typeface="Calibri"/>
                <a:ea typeface="Calibri"/>
                <a:cs typeface="Calibri"/>
                <a:sym typeface="Calibri"/>
              </a:rPr>
              <a:t>time</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480"/>
              </a:spcBef>
              <a:spcAft>
                <a:spcPts val="0"/>
              </a:spcAft>
              <a:buClr>
                <a:schemeClr val="lt1"/>
              </a:buClr>
              <a:buSzPts val="2000"/>
              <a:buFont typeface="Arial"/>
              <a:buChar char="•"/>
            </a:pPr>
            <a:r>
              <a:rPr lang="en-US" sz="2000" b="0" i="0" u="none" strike="noStrike" cap="none" dirty="0">
                <a:solidFill>
                  <a:schemeClr val="lt1"/>
                </a:solidFill>
                <a:latin typeface="Calibri"/>
                <a:ea typeface="Calibri"/>
                <a:cs typeface="Calibri"/>
                <a:sym typeface="Calibri"/>
              </a:rPr>
              <a:t>All tests appear to </a:t>
            </a:r>
            <a:r>
              <a:rPr lang="en-US" sz="2000" b="0" i="0" u="none" strike="noStrike" cap="none" dirty="0" smtClean="0">
                <a:solidFill>
                  <a:schemeClr val="lt1"/>
                </a:solidFill>
                <a:latin typeface="Calibri"/>
                <a:ea typeface="Calibri"/>
                <a:cs typeface="Calibri"/>
                <a:sym typeface="Calibri"/>
              </a:rPr>
              <a:t>work</a:t>
            </a:r>
            <a:endParaRPr sz="2000" dirty="0"/>
          </a:p>
          <a:p>
            <a:pPr marL="457200" marR="0" lvl="0" indent="-355600" algn="l" rtl="0">
              <a:lnSpc>
                <a:spcPct val="100000"/>
              </a:lnSpc>
              <a:spcBef>
                <a:spcPts val="480"/>
              </a:spcBef>
              <a:spcAft>
                <a:spcPts val="0"/>
              </a:spcAft>
              <a:buClr>
                <a:schemeClr val="lt1"/>
              </a:buClr>
              <a:buSzPts val="2000"/>
              <a:buFont typeface="Arial"/>
              <a:buChar char="•"/>
            </a:pPr>
            <a:r>
              <a:rPr lang="en-US" sz="2000" b="0" i="0" u="none" strike="noStrike" cap="none" dirty="0">
                <a:solidFill>
                  <a:schemeClr val="lt1"/>
                </a:solidFill>
                <a:latin typeface="Calibri"/>
                <a:ea typeface="Calibri"/>
                <a:cs typeface="Calibri"/>
                <a:sym typeface="Calibri"/>
              </a:rPr>
              <a:t>Major flaws can be attributed to known issues that will soon be </a:t>
            </a:r>
            <a:r>
              <a:rPr lang="en-US" sz="2000" b="0" i="0" u="none" strike="noStrike" cap="none" dirty="0" smtClean="0">
                <a:solidFill>
                  <a:schemeClr val="lt1"/>
                </a:solidFill>
                <a:latin typeface="Calibri"/>
                <a:ea typeface="Calibri"/>
                <a:cs typeface="Calibri"/>
                <a:sym typeface="Calibri"/>
              </a:rPr>
              <a:t>resolved</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480"/>
              </a:spcBef>
              <a:spcAft>
                <a:spcPts val="0"/>
              </a:spcAft>
              <a:buClr>
                <a:schemeClr val="lt1"/>
              </a:buClr>
              <a:buSzPts val="2000"/>
              <a:buFont typeface="Arial"/>
              <a:buChar char="•"/>
            </a:pPr>
            <a:r>
              <a:rPr lang="en-US" sz="2000" b="0" i="0" u="none" strike="noStrike" cap="none" dirty="0" smtClean="0">
                <a:solidFill>
                  <a:schemeClr val="lt1"/>
                </a:solidFill>
                <a:latin typeface="Calibri"/>
                <a:ea typeface="Calibri"/>
                <a:cs typeface="Calibri"/>
                <a:sym typeface="Calibri"/>
              </a:rPr>
              <a:t>Long term (at least 5 months) validation </a:t>
            </a:r>
            <a:r>
              <a:rPr lang="en-US" sz="2000" b="0" i="0" u="none" strike="noStrike" cap="none" dirty="0">
                <a:solidFill>
                  <a:schemeClr val="lt1"/>
                </a:solidFill>
                <a:latin typeface="Calibri"/>
                <a:ea typeface="Calibri"/>
                <a:cs typeface="Calibri"/>
                <a:sym typeface="Calibri"/>
              </a:rPr>
              <a:t>was done </a:t>
            </a:r>
            <a:r>
              <a:rPr lang="en-US" sz="2000" b="0" i="0" u="none" strike="noStrike" cap="none" dirty="0" smtClean="0">
                <a:solidFill>
                  <a:schemeClr val="lt1"/>
                </a:solidFill>
                <a:latin typeface="Calibri"/>
                <a:ea typeface="Calibri"/>
                <a:cs typeface="Calibri"/>
                <a:sym typeface="Calibri"/>
              </a:rPr>
              <a:t>successfully</a:t>
            </a:r>
            <a:r>
              <a:rPr lang="en-US" sz="2000" dirty="0" smtClean="0"/>
              <a:t>, in the full retrieval domain (Full Disk)</a:t>
            </a:r>
            <a:endParaRPr sz="2000" b="0" i="0" u="none" strike="noStrike" cap="none" dirty="0">
              <a:solidFill>
                <a:schemeClr val="lt1"/>
              </a:solidFill>
              <a:latin typeface="Calibri"/>
              <a:ea typeface="Calibri"/>
              <a:cs typeface="Calibri"/>
              <a:sym typeface="Calibri"/>
            </a:endParaRPr>
          </a:p>
          <a:p>
            <a:pPr marL="457200" marR="0" lvl="0" indent="-355600" algn="l" rtl="0">
              <a:lnSpc>
                <a:spcPct val="100000"/>
              </a:lnSpc>
              <a:spcBef>
                <a:spcPts val="480"/>
              </a:spcBef>
              <a:spcAft>
                <a:spcPts val="0"/>
              </a:spcAft>
              <a:buClr>
                <a:schemeClr val="lt1"/>
              </a:buClr>
              <a:buSzPts val="2000"/>
              <a:buFont typeface="Arial"/>
              <a:buChar char="•"/>
            </a:pPr>
            <a:r>
              <a:rPr lang="en-US" sz="2000" b="0" i="0" u="none" strike="noStrike" cap="none" dirty="0" smtClean="0">
                <a:solidFill>
                  <a:schemeClr val="lt1"/>
                </a:solidFill>
                <a:latin typeface="Calibri"/>
                <a:ea typeface="Calibri"/>
                <a:cs typeface="Calibri"/>
                <a:sym typeface="Calibri"/>
              </a:rPr>
              <a:t>So far, L1B </a:t>
            </a:r>
            <a:r>
              <a:rPr lang="en-US" sz="2000" b="0" i="0" u="none" strike="noStrike" cap="none" dirty="0">
                <a:solidFill>
                  <a:schemeClr val="lt1"/>
                </a:solidFill>
                <a:latin typeface="Calibri"/>
                <a:ea typeface="Calibri"/>
                <a:cs typeface="Calibri"/>
                <a:sym typeface="Calibri"/>
              </a:rPr>
              <a:t>issues are not impacting </a:t>
            </a:r>
            <a:r>
              <a:rPr lang="en-US" sz="2000" b="0" i="0" u="none" strike="noStrike" cap="none" dirty="0" smtClean="0">
                <a:solidFill>
                  <a:schemeClr val="lt1"/>
                </a:solidFill>
                <a:latin typeface="Calibri"/>
                <a:ea typeface="Calibri"/>
                <a:cs typeface="Calibri"/>
                <a:sym typeface="Calibri"/>
              </a:rPr>
              <a:t>SST </a:t>
            </a:r>
            <a:r>
              <a:rPr lang="en-US" sz="2000" b="0" i="0" u="none" strike="noStrike" cap="none" dirty="0">
                <a:solidFill>
                  <a:schemeClr val="lt1"/>
                </a:solidFill>
                <a:latin typeface="Calibri"/>
                <a:ea typeface="Calibri"/>
                <a:cs typeface="Calibri"/>
                <a:sym typeface="Calibri"/>
              </a:rPr>
              <a:t>performance </a:t>
            </a:r>
            <a:r>
              <a:rPr lang="en-US" sz="2000" b="0" i="0" u="none" strike="noStrike" cap="none" dirty="0" smtClean="0">
                <a:solidFill>
                  <a:schemeClr val="lt1"/>
                </a:solidFill>
                <a:latin typeface="Calibri"/>
                <a:ea typeface="Calibri"/>
                <a:cs typeface="Calibri"/>
                <a:sym typeface="Calibri"/>
              </a:rPr>
              <a:t>significantly</a:t>
            </a:r>
            <a:endParaRPr sz="2000" dirty="0"/>
          </a:p>
        </p:txBody>
      </p:sp>
      <p:sp>
        <p:nvSpPr>
          <p:cNvPr id="1194" name="Shape 119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400" b="0" i="0" u="none" strike="noStrike" cap="none">
                <a:solidFill>
                  <a:schemeClr val="lt1"/>
                </a:solidFill>
                <a:latin typeface="Calibri"/>
                <a:ea typeface="Calibri"/>
                <a:cs typeface="Calibri"/>
                <a:sym typeface="Calibri"/>
              </a:rPr>
              <a:t>56</a:t>
            </a:fld>
            <a:endParaRPr sz="1400" b="0" i="0" u="none" strike="noStrike" cap="none">
              <a:solidFill>
                <a:schemeClr val="lt1"/>
              </a:solidFill>
              <a:latin typeface="Calibri"/>
              <a:ea typeface="Calibri"/>
              <a:cs typeface="Calibri"/>
              <a:sym typeface="Calibri"/>
            </a:endParaRPr>
          </a:p>
        </p:txBody>
      </p:sp>
      <p:sp>
        <p:nvSpPr>
          <p:cNvPr id="1195" name="Shape 1195"/>
          <p:cNvSpPr txBox="1"/>
          <p:nvPr/>
        </p:nvSpPr>
        <p:spPr>
          <a:xfrm>
            <a:off x="7792459" y="5616940"/>
            <a:ext cx="984600" cy="400200"/>
          </a:xfrm>
          <a:prstGeom prst="rect">
            <a:avLst/>
          </a:prstGeom>
          <a:solidFill>
            <a:srgbClr val="00B05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500"/>
              <a:buFont typeface="Calibri"/>
              <a:buNone/>
            </a:pPr>
            <a:r>
              <a:rPr lang="en-US" sz="2000" b="0" i="0" u="none" strike="noStrike" cap="none" dirty="0">
                <a:solidFill>
                  <a:schemeClr val="lt1"/>
                </a:solidFill>
                <a:latin typeface="Calibri"/>
                <a:ea typeface="Calibri"/>
                <a:cs typeface="Calibri"/>
                <a:sym typeface="Calibri"/>
              </a:rPr>
              <a:t>PASSED</a:t>
            </a:r>
            <a:endParaRPr dirty="0"/>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smtClean="0"/>
              <a:t>GOES-R SST Provisional Review</a:t>
            </a:r>
            <a:endParaRPr lang="en-US"/>
          </a:p>
        </p:txBody>
      </p:sp>
      <p:sp>
        <p:nvSpPr>
          <p:cNvPr id="9"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n-lt"/>
                <a:sym typeface="Arial"/>
              </a:rPr>
              <a:t>For SST Provisional Maturity</a:t>
            </a:r>
          </a:p>
        </p:txBody>
      </p:sp>
    </p:spTree>
    <p:extLst>
      <p:ext uri="{BB962C8B-B14F-4D97-AF65-F5344CB8AC3E}">
        <p14:creationId xmlns:p14="http://schemas.microsoft.com/office/powerpoint/2010/main" val="4145414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9" name="Shape 1209"/>
          <p:cNvSpPr txBox="1">
            <a:spLocks noGrp="1"/>
          </p:cNvSpPr>
          <p:nvPr>
            <p:ph type="body" idx="1"/>
          </p:nvPr>
        </p:nvSpPr>
        <p:spPr>
          <a:xfrm>
            <a:off x="683950" y="877669"/>
            <a:ext cx="8002850" cy="5403300"/>
          </a:xfrm>
          <a:prstGeom prst="rect">
            <a:avLst/>
          </a:prstGeom>
          <a:noFill/>
          <a:ln>
            <a:noFill/>
          </a:ln>
        </p:spPr>
        <p:txBody>
          <a:bodyPr spcFirstLastPara="1" wrap="square" lIns="91425" tIns="45700" rIns="91425" bIns="45700" anchor="t" anchorCtr="0">
            <a:noAutofit/>
          </a:bodyPr>
          <a:lstStyle/>
          <a:p>
            <a:pPr marL="233361" marR="0" lvl="0" indent="-233361" algn="l" rtl="0">
              <a:lnSpc>
                <a:spcPct val="100000"/>
              </a:lnSpc>
              <a:spcBef>
                <a:spcPts val="1200"/>
              </a:spcBef>
              <a:spcAft>
                <a:spcPts val="0"/>
              </a:spcAft>
              <a:buClr>
                <a:schemeClr val="lt1"/>
              </a:buClr>
              <a:buSzPts val="2400"/>
              <a:buFont typeface="Arial"/>
              <a:buChar char="•"/>
            </a:pPr>
            <a:r>
              <a:rPr lang="en-US" sz="2400" b="0" i="0" u="none" strike="noStrike" cap="none" dirty="0">
                <a:solidFill>
                  <a:srgbClr val="FFFF00"/>
                </a:solidFill>
                <a:latin typeface="Calibri"/>
                <a:ea typeface="Calibri"/>
                <a:cs typeface="Calibri"/>
                <a:sym typeface="Calibri"/>
              </a:rPr>
              <a:t>AWG recommends that </a:t>
            </a:r>
            <a:r>
              <a:rPr lang="en-US" sz="2400" b="0" i="0" u="none" strike="noStrike" cap="none" dirty="0" smtClean="0">
                <a:solidFill>
                  <a:srgbClr val="FFFF00"/>
                </a:solidFill>
                <a:latin typeface="Calibri"/>
                <a:ea typeface="Calibri"/>
                <a:cs typeface="Calibri"/>
                <a:sym typeface="Calibri"/>
              </a:rPr>
              <a:t>the G16 SST Product be </a:t>
            </a:r>
            <a:r>
              <a:rPr lang="en-US" sz="2400" b="0" i="0" u="none" strike="noStrike" cap="none" dirty="0">
                <a:solidFill>
                  <a:srgbClr val="FFFF00"/>
                </a:solidFill>
                <a:latin typeface="Calibri"/>
                <a:ea typeface="Calibri"/>
                <a:cs typeface="Calibri"/>
                <a:sym typeface="Calibri"/>
              </a:rPr>
              <a:t>transitioned to </a:t>
            </a:r>
            <a:r>
              <a:rPr lang="en-US" sz="2400" dirty="0">
                <a:solidFill>
                  <a:srgbClr val="FFFF00"/>
                </a:solidFill>
              </a:rPr>
              <a:t>Provisional</a:t>
            </a:r>
            <a:r>
              <a:rPr lang="en-US" sz="2400" b="0" i="0" u="none" strike="noStrike" cap="none" dirty="0">
                <a:solidFill>
                  <a:srgbClr val="FFFF00"/>
                </a:solidFill>
                <a:latin typeface="Calibri"/>
                <a:ea typeface="Calibri"/>
                <a:cs typeface="Calibri"/>
                <a:sym typeface="Calibri"/>
              </a:rPr>
              <a:t> status at this </a:t>
            </a:r>
            <a:r>
              <a:rPr lang="en-US" sz="2400" b="0" i="0" u="none" strike="noStrike" cap="none" dirty="0" smtClean="0">
                <a:solidFill>
                  <a:srgbClr val="FFFF00"/>
                </a:solidFill>
                <a:latin typeface="Calibri"/>
                <a:ea typeface="Calibri"/>
                <a:cs typeface="Calibri"/>
                <a:sym typeface="Calibri"/>
              </a:rPr>
              <a:t>time</a:t>
            </a:r>
            <a:endParaRPr sz="2400" b="0" i="0" u="none" strike="noStrike" cap="none" dirty="0">
              <a:solidFill>
                <a:srgbClr val="FFFF00"/>
              </a:solidFill>
              <a:latin typeface="Calibri"/>
              <a:ea typeface="Calibri"/>
              <a:cs typeface="Calibri"/>
              <a:sym typeface="Calibri"/>
            </a:endParaRPr>
          </a:p>
          <a:p>
            <a:pPr marL="233362" marR="0" lvl="0" indent="-233362" algn="l" rtl="0">
              <a:lnSpc>
                <a:spcPct val="100000"/>
              </a:lnSpc>
              <a:spcBef>
                <a:spcPts val="1200"/>
              </a:spcBef>
              <a:spcAft>
                <a:spcPts val="0"/>
              </a:spcAft>
              <a:buClr>
                <a:schemeClr val="lt1"/>
              </a:buClr>
              <a:buSzPts val="2400"/>
              <a:buFont typeface="Arial"/>
              <a:buChar char="•"/>
            </a:pPr>
            <a:r>
              <a:rPr lang="en-US" sz="2400" b="0" i="0" u="none" strike="noStrike" cap="none" dirty="0" smtClean="0">
                <a:solidFill>
                  <a:schemeClr val="lt1"/>
                </a:solidFill>
                <a:latin typeface="Calibri"/>
                <a:ea typeface="Calibri"/>
                <a:cs typeface="Calibri"/>
                <a:sym typeface="Calibri"/>
              </a:rPr>
              <a:t>We recommend fixing the following issues </a:t>
            </a:r>
            <a:r>
              <a:rPr lang="en-US" sz="2400" dirty="0" smtClean="0"/>
              <a:t>before </a:t>
            </a:r>
            <a:r>
              <a:rPr lang="en-US" sz="2400" dirty="0"/>
              <a:t>Full Validation</a:t>
            </a:r>
            <a:endParaRPr sz="2400" dirty="0"/>
          </a:p>
          <a:p>
            <a:pPr marL="633412" marR="0" lvl="1" indent="-239712" algn="l" rtl="0">
              <a:lnSpc>
                <a:spcPct val="100000"/>
              </a:lnSpc>
              <a:spcBef>
                <a:spcPts val="480"/>
              </a:spcBef>
              <a:spcAft>
                <a:spcPts val="0"/>
              </a:spcAft>
              <a:buClr>
                <a:schemeClr val="lt1"/>
              </a:buClr>
              <a:buSzPts val="2000"/>
              <a:buFont typeface="Arial"/>
              <a:buChar char="–"/>
            </a:pPr>
            <a:r>
              <a:rPr lang="en-US" sz="2400" dirty="0" smtClean="0"/>
              <a:t>Fix large QF/SST outages (ADR 269)</a:t>
            </a:r>
            <a:endParaRPr sz="2400" dirty="0"/>
          </a:p>
          <a:p>
            <a:pPr marL="633412" marR="0" lvl="1" indent="-265112" algn="l" rtl="0">
              <a:lnSpc>
                <a:spcPct val="100000"/>
              </a:lnSpc>
              <a:spcBef>
                <a:spcPts val="400"/>
              </a:spcBef>
              <a:spcAft>
                <a:spcPts val="0"/>
              </a:spcAft>
              <a:buClr>
                <a:schemeClr val="lt1"/>
              </a:buClr>
              <a:buSzPts val="2400"/>
              <a:buFont typeface="Arial"/>
              <a:buChar char="–"/>
            </a:pPr>
            <a:r>
              <a:rPr lang="en-US" sz="2400" dirty="0" smtClean="0"/>
              <a:t>Fix wrong Time Stamps/Bounds in file names/attributes</a:t>
            </a:r>
            <a:endParaRPr sz="2400" dirty="0"/>
          </a:p>
          <a:p>
            <a:pPr marL="633412" marR="0" lvl="1" indent="-265112" algn="l" rtl="0">
              <a:lnSpc>
                <a:spcPct val="100000"/>
              </a:lnSpc>
              <a:spcBef>
                <a:spcPts val="400"/>
              </a:spcBef>
              <a:spcAft>
                <a:spcPts val="0"/>
              </a:spcAft>
              <a:buClr>
                <a:schemeClr val="lt1"/>
              </a:buClr>
              <a:buSzPts val="2400"/>
              <a:buFont typeface="Arial"/>
              <a:buChar char="–"/>
            </a:pPr>
            <a:r>
              <a:rPr lang="en-US" sz="2400" dirty="0" smtClean="0"/>
              <a:t>Fix Aperiodic Data Flow</a:t>
            </a:r>
            <a:endParaRPr sz="2400" dirty="0"/>
          </a:p>
          <a:p>
            <a:pPr marL="633412" marR="0" lvl="1" indent="-265112" algn="l" rtl="0">
              <a:lnSpc>
                <a:spcPct val="100000"/>
              </a:lnSpc>
              <a:spcBef>
                <a:spcPts val="400"/>
              </a:spcBef>
              <a:spcAft>
                <a:spcPts val="0"/>
              </a:spcAft>
              <a:buClr>
                <a:schemeClr val="lt1"/>
              </a:buClr>
              <a:buSzPts val="2400"/>
              <a:buFont typeface="Arial"/>
              <a:buChar char="–"/>
            </a:pPr>
            <a:r>
              <a:rPr lang="en-US" sz="2400" dirty="0" smtClean="0"/>
              <a:t>Include info on algorithm version in files global attributes</a:t>
            </a:r>
          </a:p>
          <a:p>
            <a:pPr marL="233362" marR="0" lvl="0" indent="-233362" algn="l" rtl="0">
              <a:lnSpc>
                <a:spcPct val="100000"/>
              </a:lnSpc>
              <a:spcBef>
                <a:spcPts val="1200"/>
              </a:spcBef>
              <a:spcAft>
                <a:spcPts val="0"/>
              </a:spcAft>
              <a:buClr>
                <a:schemeClr val="lt1"/>
              </a:buClr>
              <a:buSzPts val="2400"/>
              <a:buFont typeface="Arial"/>
              <a:buChar char="•"/>
            </a:pPr>
            <a:r>
              <a:rPr lang="en-US" sz="2400" dirty="0" smtClean="0"/>
              <a:t>User </a:t>
            </a:r>
            <a:r>
              <a:rPr lang="en-US" sz="2400" dirty="0"/>
              <a:t>Feedback will determine if these issues will impact Full Validation </a:t>
            </a:r>
            <a:r>
              <a:rPr lang="en-US" sz="2400" dirty="0" smtClean="0"/>
              <a:t>Maturity</a:t>
            </a:r>
          </a:p>
          <a:p>
            <a:pPr marL="233362" marR="0" lvl="0" indent="-233362" algn="l" rtl="0">
              <a:lnSpc>
                <a:spcPct val="100000"/>
              </a:lnSpc>
              <a:spcBef>
                <a:spcPts val="1200"/>
              </a:spcBef>
              <a:spcAft>
                <a:spcPts val="0"/>
              </a:spcAft>
              <a:buClr>
                <a:schemeClr val="lt1"/>
              </a:buClr>
              <a:buSzPts val="2400"/>
              <a:buFont typeface="Arial"/>
              <a:buChar char="•"/>
            </a:pPr>
            <a:r>
              <a:rPr lang="en-US" sz="2400" dirty="0" smtClean="0"/>
              <a:t>We will work with users interested in NOAA enterprise product to facilitate data access &amp; use</a:t>
            </a:r>
            <a:endParaRPr sz="2400" dirty="0"/>
          </a:p>
        </p:txBody>
      </p:sp>
      <p:sp>
        <p:nvSpPr>
          <p:cNvPr id="1210" name="Shape 12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300"/>
              <a:buFont typeface="Calibri"/>
              <a:buNone/>
            </a:pPr>
            <a:fld id="{00000000-1234-1234-1234-123412341234}" type="slidenum">
              <a:rPr lang="en-US" sz="1400" b="0" i="0" u="none" strike="noStrike" cap="none">
                <a:solidFill>
                  <a:schemeClr val="lt1"/>
                </a:solidFill>
                <a:latin typeface="Calibri"/>
                <a:ea typeface="Calibri"/>
                <a:cs typeface="Calibri"/>
                <a:sym typeface="Calibri"/>
              </a:rPr>
              <a:t>57</a:t>
            </a:fld>
            <a:endParaRPr sz="1400" b="0" i="0" u="none" strike="noStrike" cap="none">
              <a:solidFill>
                <a:schemeClr val="lt1"/>
              </a:solidFill>
              <a:latin typeface="Calibri"/>
              <a:ea typeface="Calibri"/>
              <a:cs typeface="Calibri"/>
              <a:sym typeface="Calibri"/>
            </a:endParaRPr>
          </a:p>
        </p:txBody>
      </p:sp>
      <p:sp>
        <p:nvSpPr>
          <p:cNvPr id="2" name="Date Placeholder 1"/>
          <p:cNvSpPr>
            <a:spLocks noGrp="1"/>
          </p:cNvSpPr>
          <p:nvPr>
            <p:ph type="dt" idx="10"/>
          </p:nvPr>
        </p:nvSpPr>
        <p:spPr/>
        <p:txBody>
          <a:bodyPr/>
          <a:lstStyle/>
          <a:p>
            <a:r>
              <a:rPr lang="en-US" smtClean="0"/>
              <a:t>3/9/2018</a:t>
            </a:r>
            <a:endParaRPr lang="en-US"/>
          </a:p>
        </p:txBody>
      </p:sp>
      <p:sp>
        <p:nvSpPr>
          <p:cNvPr id="3" name="Footer Placeholder 2"/>
          <p:cNvSpPr>
            <a:spLocks noGrp="1"/>
          </p:cNvSpPr>
          <p:nvPr>
            <p:ph type="ftr" idx="11"/>
          </p:nvPr>
        </p:nvSpPr>
        <p:spPr/>
        <p:txBody>
          <a:bodyPr/>
          <a:lstStyle/>
          <a:p>
            <a:r>
              <a:rPr lang="en-US" dirty="0" smtClean="0"/>
              <a:t>GOES-R SST Provisional Review</a:t>
            </a:r>
            <a:endParaRPr lang="en-US" dirty="0"/>
          </a:p>
        </p:txBody>
      </p:sp>
      <p:sp>
        <p:nvSpPr>
          <p:cNvPr id="8" name="Shape 115"/>
          <p:cNvSpPr txBox="1">
            <a:spLocks/>
          </p:cNvSpPr>
          <p:nvPr/>
        </p:nvSpPr>
        <p:spPr>
          <a:xfrm>
            <a:off x="1618975" y="-46050"/>
            <a:ext cx="5892600" cy="1143000"/>
          </a:xfrm>
          <a:prstGeom prst="rect">
            <a:avLst/>
          </a:prstGeom>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Calibri" panose="020F0502020204030204" pitchFamily="34" charset="0"/>
                <a:sym typeface="Arial"/>
              </a:rPr>
              <a:t>Summary</a:t>
            </a:r>
          </a:p>
        </p:txBody>
      </p:sp>
    </p:spTree>
    <p:extLst>
      <p:ext uri="{BB962C8B-B14F-4D97-AF65-F5344CB8AC3E}">
        <p14:creationId xmlns:p14="http://schemas.microsoft.com/office/powerpoint/2010/main" val="3021088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lt1"/>
              </a:solidFill>
              <a:latin typeface="Calibri"/>
              <a:ea typeface="Calibri"/>
              <a:cs typeface="Calibri"/>
              <a:sym typeface="Calibri"/>
            </a:endParaRPr>
          </a:p>
        </p:txBody>
      </p:sp>
      <p:sp>
        <p:nvSpPr>
          <p:cNvPr id="5" name="Title 1"/>
          <p:cNvSpPr txBox="1">
            <a:spLocks/>
          </p:cNvSpPr>
          <p:nvPr/>
        </p:nvSpPr>
        <p:spPr>
          <a:xfrm>
            <a:off x="245097" y="-46038"/>
            <a:ext cx="8644379" cy="114300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Title 1"/>
          <p:cNvSpPr txBox="1">
            <a:spLocks/>
          </p:cNvSpPr>
          <p:nvPr/>
        </p:nvSpPr>
        <p:spPr>
          <a:xfrm>
            <a:off x="1423447" y="154069"/>
            <a:ext cx="6127423" cy="56154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Calibri" panose="020F0502020204030204" pitchFamily="34" charset="0"/>
              </a:rPr>
              <a:t>NOAA SST Monitoring</a:t>
            </a:r>
            <a:endParaRPr kumimoji="0" lang="en-US" sz="3200" b="1" i="0" u="none" strike="noStrike" kern="0" cap="none" spc="0" normalizeH="0" baseline="0" noProof="0" dirty="0">
              <a:ln>
                <a:noFill/>
              </a:ln>
              <a:solidFill>
                <a:schemeClr val="bg1"/>
              </a:solidFill>
              <a:effectLst/>
              <a:uLnTx/>
              <a:uFillTx/>
              <a:latin typeface="Calibri" panose="020F0502020204030204" pitchFamily="34" charset="0"/>
              <a:sym typeface="Arial"/>
            </a:endParaRPr>
          </a:p>
        </p:txBody>
      </p:sp>
      <p:sp>
        <p:nvSpPr>
          <p:cNvPr id="7" name="TextBox 6"/>
          <p:cNvSpPr txBox="1"/>
          <p:nvPr/>
        </p:nvSpPr>
        <p:spPr>
          <a:xfrm>
            <a:off x="445626" y="1128201"/>
            <a:ext cx="8385326" cy="4647426"/>
          </a:xfrm>
          <a:prstGeom prst="rect">
            <a:avLst/>
          </a:prstGeom>
          <a:noFill/>
        </p:spPr>
        <p:txBody>
          <a:bodyPr wrap="square" rtlCol="0">
            <a:spAutoFit/>
          </a:bodyPr>
          <a:lstStyle/>
          <a:p>
            <a:pPr marL="174625" indent="-174625">
              <a:spcBef>
                <a:spcPts val="1200"/>
              </a:spcBef>
              <a:buFont typeface="Arial" pitchFamily="34" charset="0"/>
              <a:buChar char="•"/>
            </a:pPr>
            <a:r>
              <a:rPr lang="en-US" sz="2000" dirty="0">
                <a:solidFill>
                  <a:schemeClr val="bg1"/>
                </a:solidFill>
                <a:latin typeface="Calibri" pitchFamily="34" charset="0"/>
              </a:rPr>
              <a:t>Visualization of validation and comparisons with global Level 4 (L4) fields, Canadian Meteorological Center (CMC) in the NOAA SST Quality Monitor (</a:t>
            </a:r>
            <a:r>
              <a:rPr lang="en-US" sz="2000" b="1" dirty="0">
                <a:solidFill>
                  <a:srgbClr val="FFFF00"/>
                </a:solidFill>
                <a:latin typeface="Calibri" pitchFamily="34" charset="0"/>
              </a:rPr>
              <a:t>SQUAM; </a:t>
            </a:r>
            <a:r>
              <a:rPr lang="en-US" sz="2000" i="1" dirty="0">
                <a:solidFill>
                  <a:schemeClr val="bg1"/>
                </a:solidFill>
              </a:rPr>
              <a:t>www.star.nesdis.noaa.gov/sod/sst/squam/; Dash et al., 2014</a:t>
            </a:r>
            <a:r>
              <a:rPr lang="en-US" sz="2000" dirty="0">
                <a:solidFill>
                  <a:schemeClr val="bg1"/>
                </a:solidFill>
                <a:latin typeface="Calibri" pitchFamily="34" charset="0"/>
              </a:rPr>
              <a:t>)</a:t>
            </a:r>
          </a:p>
          <a:p>
            <a:pPr marL="174625" indent="-174625">
              <a:spcBef>
                <a:spcPts val="1200"/>
              </a:spcBef>
              <a:buFont typeface="Arial" pitchFamily="34" charset="0"/>
              <a:buChar char="•"/>
            </a:pPr>
            <a:r>
              <a:rPr lang="en-US" sz="2000" dirty="0" smtClean="0">
                <a:solidFill>
                  <a:schemeClr val="bg1"/>
                </a:solidFill>
                <a:latin typeface="Calibri" pitchFamily="34" charset="0"/>
              </a:rPr>
              <a:t>Validation against </a:t>
            </a:r>
            <a:r>
              <a:rPr lang="en-US" sz="2000" dirty="0" err="1" smtClean="0">
                <a:solidFill>
                  <a:schemeClr val="bg1"/>
                </a:solidFill>
                <a:latin typeface="Calibri" pitchFamily="34" charset="0"/>
              </a:rPr>
              <a:t>QC’ed</a:t>
            </a:r>
            <a:r>
              <a:rPr lang="en-US" sz="2000" dirty="0" smtClean="0">
                <a:solidFill>
                  <a:schemeClr val="bg1"/>
                </a:solidFill>
                <a:latin typeface="Calibri" pitchFamily="34" charset="0"/>
              </a:rPr>
              <a:t> </a:t>
            </a:r>
            <a:r>
              <a:rPr lang="en-US" sz="2000" i="1" dirty="0" smtClean="0">
                <a:solidFill>
                  <a:schemeClr val="bg1"/>
                </a:solidFill>
                <a:latin typeface="Calibri" pitchFamily="34" charset="0"/>
              </a:rPr>
              <a:t>in situ</a:t>
            </a:r>
            <a:r>
              <a:rPr lang="en-US" sz="2000" dirty="0" smtClean="0">
                <a:solidFill>
                  <a:schemeClr val="bg1"/>
                </a:solidFill>
                <a:latin typeface="Calibri" pitchFamily="34" charset="0"/>
              </a:rPr>
              <a:t> SSTs from NOAA </a:t>
            </a:r>
            <a:r>
              <a:rPr lang="en-US" sz="2000" i="1" dirty="0" smtClean="0">
                <a:solidFill>
                  <a:schemeClr val="bg1"/>
                </a:solidFill>
                <a:latin typeface="Calibri" pitchFamily="34" charset="0"/>
              </a:rPr>
              <a:t>In situ</a:t>
            </a:r>
            <a:r>
              <a:rPr lang="en-US" sz="2000" dirty="0" smtClean="0">
                <a:solidFill>
                  <a:schemeClr val="bg1"/>
                </a:solidFill>
                <a:latin typeface="Calibri" pitchFamily="34" charset="0"/>
              </a:rPr>
              <a:t> SST Quality Monitor (</a:t>
            </a:r>
            <a:r>
              <a:rPr lang="en-US" sz="2000" b="1" i="1" dirty="0" smtClean="0">
                <a:solidFill>
                  <a:srgbClr val="FFFF00"/>
                </a:solidFill>
                <a:latin typeface="Calibri" pitchFamily="34" charset="0"/>
              </a:rPr>
              <a:t>i</a:t>
            </a:r>
            <a:r>
              <a:rPr lang="en-US" sz="2000" b="1" dirty="0" smtClean="0">
                <a:solidFill>
                  <a:srgbClr val="FFFF00"/>
                </a:solidFill>
                <a:latin typeface="Calibri" pitchFamily="34" charset="0"/>
              </a:rPr>
              <a:t>Quam; </a:t>
            </a:r>
            <a:r>
              <a:rPr lang="en-US" sz="2000" i="1" dirty="0" smtClean="0">
                <a:solidFill>
                  <a:srgbClr val="FFFFFF"/>
                </a:solidFill>
              </a:rPr>
              <a:t>www.star.nesdis.noaa.gov/sod/sst/iquam/; Xu, Ignatov, 2014</a:t>
            </a:r>
            <a:r>
              <a:rPr lang="en-US" sz="2000" dirty="0" smtClean="0">
                <a:solidFill>
                  <a:srgbClr val="FFFFFF"/>
                </a:solidFill>
              </a:rPr>
              <a:t>)</a:t>
            </a:r>
            <a:endParaRPr lang="en-US" sz="2000" dirty="0" smtClean="0">
              <a:solidFill>
                <a:schemeClr val="bg1"/>
              </a:solidFill>
              <a:latin typeface="Calibri" pitchFamily="34" charset="0"/>
            </a:endParaRPr>
          </a:p>
          <a:p>
            <a:pPr marL="174625" indent="-174625">
              <a:spcBef>
                <a:spcPts val="1200"/>
              </a:spcBef>
              <a:buFont typeface="Arial" pitchFamily="34" charset="0"/>
              <a:buChar char="•"/>
            </a:pPr>
            <a:r>
              <a:rPr lang="en-US" sz="2000" dirty="0" smtClean="0">
                <a:solidFill>
                  <a:schemeClr val="bg1"/>
                </a:solidFill>
                <a:latin typeface="Calibri" pitchFamily="34" charset="0"/>
              </a:rPr>
              <a:t>Visualization of regional imagery in the ACSPO Regional Monitor for SST (</a:t>
            </a:r>
            <a:r>
              <a:rPr lang="en-US" sz="2000" b="1" dirty="0" smtClean="0">
                <a:solidFill>
                  <a:srgbClr val="FFFF00"/>
                </a:solidFill>
                <a:latin typeface="Calibri" pitchFamily="34" charset="0"/>
              </a:rPr>
              <a:t>ARMS;</a:t>
            </a:r>
            <a:r>
              <a:rPr lang="en-US" sz="2000" i="1" dirty="0" smtClean="0">
                <a:solidFill>
                  <a:srgbClr val="FFFFFF"/>
                </a:solidFill>
              </a:rPr>
              <a:t> www.star.nesdis.noaa.gov/sod/sst/arms/; Ding et al, 2016</a:t>
            </a:r>
            <a:r>
              <a:rPr lang="en-US" sz="2000" dirty="0" smtClean="0">
                <a:solidFill>
                  <a:schemeClr val="bg1"/>
                </a:solidFill>
                <a:latin typeface="Calibri" pitchFamily="34" charset="0"/>
              </a:rPr>
              <a:t>) </a:t>
            </a:r>
          </a:p>
          <a:p>
            <a:pPr marL="174625" indent="-174625">
              <a:spcBef>
                <a:spcPts val="1200"/>
              </a:spcBef>
            </a:pPr>
            <a:endParaRPr lang="en-US" sz="600" dirty="0" smtClean="0">
              <a:solidFill>
                <a:schemeClr val="bg1"/>
              </a:solidFill>
              <a:latin typeface="Calibri" pitchFamily="34" charset="0"/>
            </a:endParaRPr>
          </a:p>
          <a:p>
            <a:pPr>
              <a:spcBef>
                <a:spcPts val="1200"/>
              </a:spcBef>
            </a:pPr>
            <a:r>
              <a:rPr lang="en-US" sz="2000" dirty="0" smtClean="0">
                <a:solidFill>
                  <a:srgbClr val="00FF00"/>
                </a:solidFill>
                <a:latin typeface="Calibri" pitchFamily="34" charset="0"/>
              </a:rPr>
              <a:t>The three SST validation subsystems are fully established, documented &amp; well utilized by the SST community (e.g., Group for High Resolution SST, GHRSST)</a:t>
            </a:r>
          </a:p>
          <a:p>
            <a:pPr>
              <a:spcBef>
                <a:spcPts val="1200"/>
              </a:spcBef>
            </a:pPr>
            <a:r>
              <a:rPr lang="en-US" sz="2000" dirty="0" smtClean="0">
                <a:solidFill>
                  <a:srgbClr val="00FF00"/>
                </a:solidFill>
                <a:latin typeface="Calibri" pitchFamily="34" charset="0"/>
              </a:rPr>
              <a:t>Consistent QC/Val/Evaluation methodologies applied to various </a:t>
            </a:r>
            <a:r>
              <a:rPr lang="en-US" sz="2000" i="1" dirty="0" smtClean="0">
                <a:solidFill>
                  <a:srgbClr val="00FF00"/>
                </a:solidFill>
                <a:latin typeface="Calibri" pitchFamily="34" charset="0"/>
              </a:rPr>
              <a:t>in situ &amp;</a:t>
            </a:r>
            <a:r>
              <a:rPr lang="en-US" sz="2000" dirty="0" smtClean="0">
                <a:solidFill>
                  <a:srgbClr val="00FF00"/>
                </a:solidFill>
                <a:latin typeface="Calibri" pitchFamily="34" charset="0"/>
              </a:rPr>
              <a:t> satellite SSTs, produced by NOAA (from JPSS, POES, H8, GOES-R) and partners, to facilitate selection of best fit-for-purpose product to meet users’ needs</a:t>
            </a:r>
          </a:p>
        </p:txBody>
      </p:sp>
      <p:sp>
        <p:nvSpPr>
          <p:cNvPr id="8" name="Date Placeholder 7"/>
          <p:cNvSpPr>
            <a:spLocks noGrp="1"/>
          </p:cNvSpPr>
          <p:nvPr>
            <p:ph type="dt" idx="10"/>
          </p:nvPr>
        </p:nvSpPr>
        <p:spPr/>
        <p:txBody>
          <a:bodyPr/>
          <a:lstStyle/>
          <a:p>
            <a:r>
              <a:rPr lang="en-US" smtClean="0"/>
              <a:t>3/9/2018</a:t>
            </a:r>
            <a:endParaRPr lang="en-US"/>
          </a:p>
        </p:txBody>
      </p:sp>
      <p:sp>
        <p:nvSpPr>
          <p:cNvPr id="9" name="Footer Placeholder 8"/>
          <p:cNvSpPr>
            <a:spLocks noGrp="1"/>
          </p:cNvSpPr>
          <p:nvPr>
            <p:ph type="ftr" idx="11"/>
          </p:nvPr>
        </p:nvSpPr>
        <p:spPr/>
        <p:txBody>
          <a:bodyPr/>
          <a:lstStyle/>
          <a:p>
            <a:r>
              <a:rPr lang="en-US" smtClean="0"/>
              <a:t>GOES-R SST Provisional Review</a:t>
            </a:r>
            <a:endParaRPr lang="en-US"/>
          </a:p>
        </p:txBody>
      </p:sp>
    </p:spTree>
    <p:extLst>
      <p:ext uri="{BB962C8B-B14F-4D97-AF65-F5344CB8AC3E}">
        <p14:creationId xmlns:p14="http://schemas.microsoft.com/office/powerpoint/2010/main" val="683974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ex.ignatov\Documents\AIgnatov\GHRSST\GHRSST_Mtgs\2017_04_Melbourne\Presentations\SQUAM3.png"/>
          <p:cNvPicPr>
            <a:picLocks noChangeAspect="1" noChangeArrowheads="1"/>
          </p:cNvPicPr>
          <p:nvPr/>
        </p:nvPicPr>
        <p:blipFill>
          <a:blip r:embed="rId2"/>
          <a:srcRect/>
          <a:stretch>
            <a:fillRect/>
          </a:stretch>
        </p:blipFill>
        <p:spPr bwMode="auto">
          <a:xfrm>
            <a:off x="1128917" y="1145077"/>
            <a:ext cx="6750358" cy="4824134"/>
          </a:xfrm>
          <a:prstGeom prst="rect">
            <a:avLst/>
          </a:prstGeom>
          <a:noFill/>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lt1"/>
              </a:solidFill>
              <a:latin typeface="Calibri"/>
              <a:ea typeface="Calibri"/>
              <a:cs typeface="Calibri"/>
              <a:sym typeface="Calibri"/>
            </a:endParaRPr>
          </a:p>
        </p:txBody>
      </p:sp>
      <p:sp>
        <p:nvSpPr>
          <p:cNvPr id="5" name="Title 1"/>
          <p:cNvSpPr txBox="1">
            <a:spLocks/>
          </p:cNvSpPr>
          <p:nvPr/>
        </p:nvSpPr>
        <p:spPr>
          <a:xfrm>
            <a:off x="457200" y="-46038"/>
            <a:ext cx="8229600" cy="114300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Title 1"/>
          <p:cNvSpPr txBox="1">
            <a:spLocks/>
          </p:cNvSpPr>
          <p:nvPr/>
        </p:nvSpPr>
        <p:spPr>
          <a:xfrm>
            <a:off x="2138900" y="154069"/>
            <a:ext cx="5192203" cy="56154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SST Quality Monitor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(SQUAM)</a:t>
            </a:r>
            <a:endParaRPr kumimoji="0" lang="en-US"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tangle 9"/>
          <p:cNvSpPr/>
          <p:nvPr/>
        </p:nvSpPr>
        <p:spPr>
          <a:xfrm>
            <a:off x="4847248" y="5509622"/>
            <a:ext cx="2993101" cy="261610"/>
          </a:xfrm>
          <a:prstGeom prst="rect">
            <a:avLst/>
          </a:prstGeom>
          <a:noFill/>
        </p:spPr>
        <p:txBody>
          <a:bodyPr wrap="square">
            <a:spAutoFit/>
          </a:bodyPr>
          <a:lstStyle/>
          <a:p>
            <a:r>
              <a:rPr lang="en-US" sz="1100" b="1" i="1" dirty="0" smtClean="0">
                <a:solidFill>
                  <a:srgbClr val="0066FF"/>
                </a:solidFill>
              </a:rPr>
              <a:t>www.star.nesdis.noaa.gov/sod/sst/squam/</a:t>
            </a:r>
            <a:endParaRPr lang="en-US" sz="1100" dirty="0"/>
          </a:p>
        </p:txBody>
      </p:sp>
      <p:sp>
        <p:nvSpPr>
          <p:cNvPr id="8" name="TextBox 7"/>
          <p:cNvSpPr txBox="1"/>
          <p:nvPr/>
        </p:nvSpPr>
        <p:spPr>
          <a:xfrm>
            <a:off x="325041" y="5987152"/>
            <a:ext cx="8385326" cy="338554"/>
          </a:xfrm>
          <a:prstGeom prst="rect">
            <a:avLst/>
          </a:prstGeom>
          <a:noFill/>
        </p:spPr>
        <p:txBody>
          <a:bodyPr wrap="square" rtlCol="0">
            <a:spAutoFit/>
          </a:bodyPr>
          <a:lstStyle/>
          <a:p>
            <a:pPr marL="174625" indent="-174625" algn="ctr">
              <a:spcBef>
                <a:spcPts val="1200"/>
              </a:spcBef>
            </a:pPr>
            <a:r>
              <a:rPr lang="en-US" sz="1600" b="1" dirty="0" smtClean="0">
                <a:solidFill>
                  <a:srgbClr val="00FF00"/>
                </a:solidFill>
                <a:latin typeface="Calibri" pitchFamily="34" charset="0"/>
              </a:rPr>
              <a:t>SQUAM monitors NOAA &amp; partners SSTs globally, against </a:t>
            </a:r>
            <a:r>
              <a:rPr lang="en-US" sz="1600" b="1" i="1" dirty="0" smtClean="0">
                <a:solidFill>
                  <a:srgbClr val="00FF00"/>
                </a:solidFill>
                <a:latin typeface="Calibri" pitchFamily="34" charset="0"/>
              </a:rPr>
              <a:t>in situ</a:t>
            </a:r>
            <a:r>
              <a:rPr lang="en-US" sz="1600" b="1" dirty="0" smtClean="0">
                <a:solidFill>
                  <a:srgbClr val="00FF00"/>
                </a:solidFill>
                <a:latin typeface="Calibri" pitchFamily="34" charset="0"/>
              </a:rPr>
              <a:t> and L4 analyses</a:t>
            </a:r>
          </a:p>
        </p:txBody>
      </p:sp>
      <p:sp>
        <p:nvSpPr>
          <p:cNvPr id="9" name="Date Placeholder 8"/>
          <p:cNvSpPr>
            <a:spLocks noGrp="1"/>
          </p:cNvSpPr>
          <p:nvPr>
            <p:ph type="dt" idx="10"/>
          </p:nvPr>
        </p:nvSpPr>
        <p:spPr/>
        <p:txBody>
          <a:bodyPr/>
          <a:lstStyle/>
          <a:p>
            <a:r>
              <a:rPr lang="en-US" smtClean="0"/>
              <a:t>3/9/2018</a:t>
            </a:r>
            <a:endParaRPr lang="en-US" dirty="0"/>
          </a:p>
        </p:txBody>
      </p:sp>
      <p:sp>
        <p:nvSpPr>
          <p:cNvPr id="11" name="Footer Placeholder 10"/>
          <p:cNvSpPr>
            <a:spLocks noGrp="1"/>
          </p:cNvSpPr>
          <p:nvPr>
            <p:ph type="ftr" idx="11"/>
          </p:nvPr>
        </p:nvSpPr>
        <p:spPr/>
        <p:txBody>
          <a:bodyPr/>
          <a:lstStyle/>
          <a:p>
            <a:r>
              <a:rPr lang="en-US" smtClean="0"/>
              <a:t>GOES-R SST Provisional Review</a:t>
            </a:r>
            <a:endParaRPr lang="en-US" dirty="0"/>
          </a:p>
        </p:txBody>
      </p:sp>
    </p:spTree>
    <p:extLst>
      <p:ext uri="{BB962C8B-B14F-4D97-AF65-F5344CB8AC3E}">
        <p14:creationId xmlns:p14="http://schemas.microsoft.com/office/powerpoint/2010/main" val="327266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408897" y="1066592"/>
            <a:ext cx="8358188" cy="4920615"/>
          </a:xfrm>
          <a:prstGeom prst="rect">
            <a:avLst/>
          </a:prstGeom>
          <a:noFill/>
          <a:ln w="9525">
            <a:noFill/>
            <a:miter lim="800000"/>
            <a:headEnd/>
            <a:tailEnd/>
          </a:ln>
        </p:spPr>
      </p:pic>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lt1"/>
              </a:solidFill>
              <a:latin typeface="Calibri"/>
              <a:ea typeface="Calibri"/>
              <a:cs typeface="Calibri"/>
              <a:sym typeface="Calibri"/>
            </a:endParaRPr>
          </a:p>
        </p:txBody>
      </p:sp>
      <p:sp>
        <p:nvSpPr>
          <p:cNvPr id="6" name="Title 1"/>
          <p:cNvSpPr txBox="1">
            <a:spLocks/>
          </p:cNvSpPr>
          <p:nvPr/>
        </p:nvSpPr>
        <p:spPr>
          <a:xfrm>
            <a:off x="2138900" y="154069"/>
            <a:ext cx="5192203" cy="56154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chemeClr val="bg1"/>
                </a:solidFill>
                <a:effectLst/>
                <a:uLnTx/>
                <a:uFillTx/>
                <a:latin typeface="Arial"/>
                <a:ea typeface="Arial"/>
                <a:cs typeface="Arial"/>
                <a:sym typeface="Arial"/>
              </a:rPr>
              <a:t>In situ </a:t>
            </a: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SST Quality Monitor</a:t>
            </a:r>
            <a:r>
              <a:rPr kumimoji="0" lang="en-US" sz="2400" b="1" i="0" u="none" strike="noStrike" kern="0" cap="none" spc="0" normalizeH="0" noProof="0" dirty="0" smtClean="0">
                <a:ln>
                  <a:noFill/>
                </a:ln>
                <a:solidFill>
                  <a:schemeClr val="bg1"/>
                </a:solidFill>
                <a:effectLst/>
                <a:uLnTx/>
                <a:uFillTx/>
                <a:latin typeface="Arial"/>
                <a:ea typeface="Arial"/>
                <a:cs typeface="Arial"/>
                <a:sym typeface="Arial"/>
              </a:rPr>
              <a:t> (</a:t>
            </a:r>
            <a:r>
              <a:rPr kumimoji="0" lang="en-US" sz="2400" b="1" i="1" u="none" strike="noStrike" kern="0" cap="none" spc="0" normalizeH="0" baseline="0" noProof="0" dirty="0" smtClean="0">
                <a:ln>
                  <a:noFill/>
                </a:ln>
                <a:solidFill>
                  <a:schemeClr val="bg1"/>
                </a:solidFill>
                <a:effectLst/>
                <a:uLnTx/>
                <a:uFillTx/>
                <a:latin typeface="Arial"/>
                <a:ea typeface="Arial"/>
                <a:cs typeface="Arial"/>
                <a:sym typeface="Arial"/>
              </a:rPr>
              <a:t>i</a:t>
            </a: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Quam)</a:t>
            </a:r>
            <a:endParaRPr kumimoji="0" lang="en-US"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tangle 9"/>
          <p:cNvSpPr/>
          <p:nvPr/>
        </p:nvSpPr>
        <p:spPr>
          <a:xfrm>
            <a:off x="5849254" y="2004328"/>
            <a:ext cx="3002517" cy="261610"/>
          </a:xfrm>
          <a:prstGeom prst="rect">
            <a:avLst/>
          </a:prstGeom>
          <a:noFill/>
        </p:spPr>
        <p:txBody>
          <a:bodyPr wrap="square">
            <a:spAutoFit/>
          </a:bodyPr>
          <a:lstStyle/>
          <a:p>
            <a:r>
              <a:rPr lang="en-US" sz="1100" b="1" i="1" dirty="0" smtClean="0">
                <a:solidFill>
                  <a:srgbClr val="0066FF"/>
                </a:solidFill>
              </a:rPr>
              <a:t>www.star.nesdis.noaa.gov/sod/sst/iquam/</a:t>
            </a:r>
            <a:endParaRPr lang="en-US" sz="1100" dirty="0"/>
          </a:p>
        </p:txBody>
      </p:sp>
      <p:sp>
        <p:nvSpPr>
          <p:cNvPr id="11" name="TextBox 10"/>
          <p:cNvSpPr txBox="1"/>
          <p:nvPr/>
        </p:nvSpPr>
        <p:spPr>
          <a:xfrm>
            <a:off x="325041" y="5987152"/>
            <a:ext cx="8385326" cy="338554"/>
          </a:xfrm>
          <a:prstGeom prst="rect">
            <a:avLst/>
          </a:prstGeom>
          <a:noFill/>
        </p:spPr>
        <p:txBody>
          <a:bodyPr wrap="square" rtlCol="0">
            <a:spAutoFit/>
          </a:bodyPr>
          <a:lstStyle/>
          <a:p>
            <a:pPr marL="174625" indent="-174625" algn="ctr">
              <a:spcBef>
                <a:spcPts val="1200"/>
              </a:spcBef>
            </a:pPr>
            <a:r>
              <a:rPr lang="en-US" sz="1600" b="1" i="1" dirty="0" smtClean="0">
                <a:solidFill>
                  <a:srgbClr val="00FF00"/>
                </a:solidFill>
                <a:latin typeface="Calibri" pitchFamily="34" charset="0"/>
              </a:rPr>
              <a:t>i</a:t>
            </a:r>
            <a:r>
              <a:rPr lang="en-US" sz="1600" b="1" dirty="0" smtClean="0">
                <a:solidFill>
                  <a:srgbClr val="00FF00"/>
                </a:solidFill>
                <a:latin typeface="Calibri" pitchFamily="34" charset="0"/>
              </a:rPr>
              <a:t>Quam applies uniform QC to </a:t>
            </a:r>
            <a:r>
              <a:rPr lang="en-US" sz="1600" b="1" i="1" dirty="0" smtClean="0">
                <a:solidFill>
                  <a:srgbClr val="00FF00"/>
                </a:solidFill>
                <a:latin typeface="Calibri" pitchFamily="34" charset="0"/>
              </a:rPr>
              <a:t>in situ </a:t>
            </a:r>
            <a:r>
              <a:rPr lang="en-US" sz="1600" b="1" dirty="0" smtClean="0">
                <a:solidFill>
                  <a:srgbClr val="00FF00"/>
                </a:solidFill>
                <a:latin typeface="Calibri" pitchFamily="34" charset="0"/>
              </a:rPr>
              <a:t>SSTs (drifters, moorings, Argo, ships) &amp; serves to users</a:t>
            </a:r>
          </a:p>
        </p:txBody>
      </p:sp>
      <p:sp>
        <p:nvSpPr>
          <p:cNvPr id="9" name="Date Placeholder 8"/>
          <p:cNvSpPr>
            <a:spLocks noGrp="1"/>
          </p:cNvSpPr>
          <p:nvPr>
            <p:ph type="dt" idx="10"/>
          </p:nvPr>
        </p:nvSpPr>
        <p:spPr/>
        <p:txBody>
          <a:bodyPr/>
          <a:lstStyle/>
          <a:p>
            <a:r>
              <a:rPr lang="en-US" smtClean="0"/>
              <a:t>3/9/2018</a:t>
            </a:r>
            <a:endParaRPr lang="en-US" dirty="0"/>
          </a:p>
        </p:txBody>
      </p:sp>
      <p:sp>
        <p:nvSpPr>
          <p:cNvPr id="12" name="Footer Placeholder 11"/>
          <p:cNvSpPr>
            <a:spLocks noGrp="1"/>
          </p:cNvSpPr>
          <p:nvPr>
            <p:ph type="ftr" idx="11"/>
          </p:nvPr>
        </p:nvSpPr>
        <p:spPr/>
        <p:txBody>
          <a:bodyPr/>
          <a:lstStyle/>
          <a:p>
            <a:r>
              <a:rPr lang="en-US" smtClean="0"/>
              <a:t>GOES-R SST Provisional Review</a:t>
            </a:r>
            <a:endParaRPr lang="en-US" dirty="0"/>
          </a:p>
        </p:txBody>
      </p:sp>
    </p:spTree>
    <p:extLst>
      <p:ext uri="{BB962C8B-B14F-4D97-AF65-F5344CB8AC3E}">
        <p14:creationId xmlns:p14="http://schemas.microsoft.com/office/powerpoint/2010/main" val="4084168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lt1"/>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chemeClr val="lt1"/>
              </a:solidFill>
              <a:latin typeface="Calibri"/>
              <a:ea typeface="Calibri"/>
              <a:cs typeface="Calibri"/>
              <a:sym typeface="Calibri"/>
            </a:endParaRPr>
          </a:p>
        </p:txBody>
      </p:sp>
      <p:sp>
        <p:nvSpPr>
          <p:cNvPr id="5" name="Title 1"/>
          <p:cNvSpPr txBox="1">
            <a:spLocks/>
          </p:cNvSpPr>
          <p:nvPr/>
        </p:nvSpPr>
        <p:spPr>
          <a:xfrm>
            <a:off x="457200" y="-46038"/>
            <a:ext cx="8229600" cy="114300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Title 1"/>
          <p:cNvSpPr txBox="1">
            <a:spLocks/>
          </p:cNvSpPr>
          <p:nvPr/>
        </p:nvSpPr>
        <p:spPr>
          <a:xfrm>
            <a:off x="2138900" y="154069"/>
            <a:ext cx="5192203" cy="56154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Arial"/>
                <a:ea typeface="Arial"/>
                <a:cs typeface="Arial"/>
                <a:sym typeface="Arial"/>
              </a:rPr>
              <a:t>ACSPO Regional Monitor for SST (ARMS)</a:t>
            </a:r>
            <a:endParaRPr kumimoji="0" lang="en-US"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7" name="Picture 2"/>
          <p:cNvPicPr>
            <a:picLocks noChangeAspect="1" noChangeArrowheads="1"/>
          </p:cNvPicPr>
          <p:nvPr/>
        </p:nvPicPr>
        <p:blipFill>
          <a:blip r:embed="rId2" cstate="print"/>
          <a:srcRect l="59514" t="8686" r="3243" b="24411"/>
          <a:stretch>
            <a:fillRect/>
          </a:stretch>
        </p:blipFill>
        <p:spPr bwMode="auto">
          <a:xfrm>
            <a:off x="585217" y="1040892"/>
            <a:ext cx="7665212" cy="4884529"/>
          </a:xfrm>
          <a:prstGeom prst="rect">
            <a:avLst/>
          </a:prstGeom>
          <a:noFill/>
          <a:ln w="9525">
            <a:noFill/>
            <a:miter lim="800000"/>
            <a:headEnd/>
            <a:tailEnd/>
          </a:ln>
        </p:spPr>
      </p:pic>
      <p:sp>
        <p:nvSpPr>
          <p:cNvPr id="10" name="AutoShape 1"/>
          <p:cNvSpPr>
            <a:spLocks noChangeArrowheads="1"/>
          </p:cNvSpPr>
          <p:nvPr/>
        </p:nvSpPr>
        <p:spPr bwMode="auto">
          <a:xfrm>
            <a:off x="1178380" y="5435229"/>
            <a:ext cx="1173099" cy="380999"/>
          </a:xfrm>
          <a:prstGeom prst="roundRect">
            <a:avLst>
              <a:gd name="adj" fmla="val 23611"/>
            </a:avLst>
          </a:prstGeom>
          <a:solidFill>
            <a:srgbClr val="EEEEEE"/>
          </a:solidFill>
          <a:ln w="9525">
            <a:solidFill>
              <a:srgbClr val="808080"/>
            </a:solidFill>
            <a:round/>
            <a:headEnd/>
            <a:tailEnd/>
          </a:ln>
        </p:spPr>
        <p:txBody>
          <a:bodyPr wrap="none" anchor="ctr"/>
          <a:lstStyle/>
          <a:p>
            <a:endParaRPr lang="en-US"/>
          </a:p>
        </p:txBody>
      </p:sp>
      <p:sp>
        <p:nvSpPr>
          <p:cNvPr id="11" name="Text Box 2"/>
          <p:cNvSpPr txBox="1">
            <a:spLocks noChangeArrowheads="1"/>
          </p:cNvSpPr>
          <p:nvPr/>
        </p:nvSpPr>
        <p:spPr bwMode="auto">
          <a:xfrm>
            <a:off x="1208479" y="5467350"/>
            <a:ext cx="1117377" cy="327397"/>
          </a:xfrm>
          <a:prstGeom prst="rect">
            <a:avLst/>
          </a:prstGeom>
          <a:noFill/>
          <a:ln w="9525">
            <a:noFill/>
            <a:miter lim="800000"/>
            <a:headEnd/>
            <a:tailEnd/>
          </a:ln>
        </p:spPr>
        <p:txBody>
          <a:bodyPr lIns="0" tIns="0" rIns="0" bIns="0"/>
          <a:lstStyle/>
          <a:p>
            <a:pPr algn="ctr">
              <a:lnSpc>
                <a:spcPct val="102000"/>
              </a:lnSpc>
              <a:spcBef>
                <a:spcPts val="638"/>
              </a:spcBef>
              <a:spcAft>
                <a:spcPts val="1425"/>
              </a:spcAft>
              <a:tabLst>
                <a:tab pos="723900" algn="l"/>
                <a:tab pos="1447800" algn="l"/>
                <a:tab pos="2171700" algn="l"/>
                <a:tab pos="2895600" algn="l"/>
              </a:tabLst>
            </a:pPr>
            <a:r>
              <a:rPr lang="en-US" sz="1800" dirty="0" smtClean="0"/>
              <a:t>27 regions </a:t>
            </a:r>
            <a:endParaRPr lang="en-US" sz="1800" dirty="0">
              <a:solidFill>
                <a:srgbClr val="F709F7"/>
              </a:solidFill>
              <a:latin typeface="Calibri" pitchFamily="34" charset="0"/>
            </a:endParaRPr>
          </a:p>
        </p:txBody>
      </p:sp>
      <p:cxnSp>
        <p:nvCxnSpPr>
          <p:cNvPr id="12" name="Straight Arrow Connector 10"/>
          <p:cNvCxnSpPr>
            <a:cxnSpLocks noChangeShapeType="1"/>
            <a:stCxn id="10" idx="0"/>
            <a:endCxn id="14" idx="2"/>
          </p:cNvCxnSpPr>
          <p:nvPr/>
        </p:nvCxnSpPr>
        <p:spPr bwMode="auto">
          <a:xfrm flipV="1">
            <a:off x="1764930" y="4535930"/>
            <a:ext cx="25770" cy="899299"/>
          </a:xfrm>
          <a:prstGeom prst="straightConnector1">
            <a:avLst/>
          </a:prstGeom>
          <a:noFill/>
          <a:ln w="28575" algn="ctr">
            <a:solidFill>
              <a:srgbClr val="F709F7"/>
            </a:solidFill>
            <a:round/>
            <a:headEnd/>
            <a:tailEnd type="arrow" w="med" len="med"/>
          </a:ln>
        </p:spPr>
      </p:cxnSp>
      <p:pic>
        <p:nvPicPr>
          <p:cNvPr id="13" name="Picture 2"/>
          <p:cNvPicPr>
            <a:picLocks noChangeAspect="1" noChangeArrowheads="1"/>
          </p:cNvPicPr>
          <p:nvPr/>
        </p:nvPicPr>
        <p:blipFill>
          <a:blip r:embed="rId3" cstate="print"/>
          <a:srcRect l="61265" t="18834" r="30811" b="42971"/>
          <a:stretch>
            <a:fillRect/>
          </a:stretch>
        </p:blipFill>
        <p:spPr bwMode="auto">
          <a:xfrm>
            <a:off x="950976" y="1736270"/>
            <a:ext cx="1630888" cy="2788583"/>
          </a:xfrm>
          <a:prstGeom prst="rect">
            <a:avLst/>
          </a:prstGeom>
          <a:noFill/>
          <a:ln w="9525">
            <a:noFill/>
            <a:miter lim="800000"/>
            <a:headEnd/>
            <a:tailEnd/>
          </a:ln>
        </p:spPr>
      </p:pic>
      <p:sp>
        <p:nvSpPr>
          <p:cNvPr id="14" name="Rounded Rectangle 13"/>
          <p:cNvSpPr/>
          <p:nvPr/>
        </p:nvSpPr>
        <p:spPr>
          <a:xfrm>
            <a:off x="914400" y="1717220"/>
            <a:ext cx="1752600" cy="2818710"/>
          </a:xfrm>
          <a:prstGeom prst="roundRect">
            <a:avLst>
              <a:gd name="adj" fmla="val 9140"/>
            </a:avLst>
          </a:prstGeom>
          <a:noFill/>
          <a:ln w="349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43888" y="1437738"/>
            <a:ext cx="2955394" cy="261610"/>
          </a:xfrm>
          <a:prstGeom prst="rect">
            <a:avLst/>
          </a:prstGeom>
          <a:noFill/>
        </p:spPr>
        <p:txBody>
          <a:bodyPr wrap="square">
            <a:spAutoFit/>
          </a:bodyPr>
          <a:lstStyle/>
          <a:p>
            <a:r>
              <a:rPr lang="en-US" sz="1100" b="1" i="1" dirty="0" smtClean="0">
                <a:solidFill>
                  <a:srgbClr val="0066FF"/>
                </a:solidFill>
              </a:rPr>
              <a:t>www.star.nesdis.noaa.gov/sod/sst/arms/</a:t>
            </a:r>
            <a:endParaRPr lang="en-US" sz="1100" dirty="0"/>
          </a:p>
        </p:txBody>
      </p:sp>
      <p:sp>
        <p:nvSpPr>
          <p:cNvPr id="15" name="Date Placeholder 14"/>
          <p:cNvSpPr>
            <a:spLocks noGrp="1"/>
          </p:cNvSpPr>
          <p:nvPr>
            <p:ph type="dt" idx="10"/>
          </p:nvPr>
        </p:nvSpPr>
        <p:spPr/>
        <p:txBody>
          <a:bodyPr/>
          <a:lstStyle/>
          <a:p>
            <a:r>
              <a:rPr lang="en-US" smtClean="0"/>
              <a:t>3/9/2018</a:t>
            </a:r>
            <a:endParaRPr lang="en-US"/>
          </a:p>
        </p:txBody>
      </p:sp>
      <p:sp>
        <p:nvSpPr>
          <p:cNvPr id="18" name="Footer Placeholder 17"/>
          <p:cNvSpPr>
            <a:spLocks noGrp="1"/>
          </p:cNvSpPr>
          <p:nvPr>
            <p:ph type="ftr" idx="11"/>
          </p:nvPr>
        </p:nvSpPr>
        <p:spPr/>
        <p:txBody>
          <a:bodyPr/>
          <a:lstStyle/>
          <a:p>
            <a:r>
              <a:rPr lang="en-US" smtClean="0"/>
              <a:t>GOES-R SST Provisional Review</a:t>
            </a:r>
            <a:endParaRPr lang="en-US" dirty="0"/>
          </a:p>
        </p:txBody>
      </p:sp>
      <p:sp>
        <p:nvSpPr>
          <p:cNvPr id="19" name="TextBox 18"/>
          <p:cNvSpPr txBox="1"/>
          <p:nvPr/>
        </p:nvSpPr>
        <p:spPr>
          <a:xfrm>
            <a:off x="325041" y="5987152"/>
            <a:ext cx="8385326" cy="338554"/>
          </a:xfrm>
          <a:prstGeom prst="rect">
            <a:avLst/>
          </a:prstGeom>
          <a:noFill/>
        </p:spPr>
        <p:txBody>
          <a:bodyPr wrap="square" rtlCol="0">
            <a:spAutoFit/>
          </a:bodyPr>
          <a:lstStyle/>
          <a:p>
            <a:pPr marL="174625" indent="-174625" algn="ctr">
              <a:spcBef>
                <a:spcPts val="1200"/>
              </a:spcBef>
            </a:pPr>
            <a:r>
              <a:rPr lang="en-US" sz="1600" b="1" dirty="0" smtClean="0">
                <a:solidFill>
                  <a:srgbClr val="00FF00"/>
                </a:solidFill>
                <a:latin typeface="Calibri" pitchFamily="34" charset="0"/>
              </a:rPr>
              <a:t>ARMS monitors several L2-L3-L4 SST regionally and checks them for cross-consistency </a:t>
            </a:r>
          </a:p>
        </p:txBody>
      </p:sp>
    </p:spTree>
    <p:extLst>
      <p:ext uri="{BB962C8B-B14F-4D97-AF65-F5344CB8AC3E}">
        <p14:creationId xmlns:p14="http://schemas.microsoft.com/office/powerpoint/2010/main" val="40829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47"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TotalTime>
  <Words>4338</Words>
  <Application>Microsoft Office PowerPoint</Application>
  <PresentationFormat>On-screen Show (4:3)</PresentationFormat>
  <Paragraphs>779</Paragraphs>
  <Slides>57</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Wingdings</vt:lpstr>
      <vt:lpstr>Calibri</vt:lpstr>
      <vt:lpstr>ＭＳ Ｐゴシック</vt:lpstr>
      <vt:lpstr>Times New Roman</vt:lpstr>
      <vt:lpstr>Custom Design</vt:lpstr>
      <vt:lpstr>Custom Design</vt:lpstr>
      <vt:lpstr>GOES-16 ABI L2+ SST Provisional PS-PVR</vt:lpstr>
      <vt:lpstr>Agenda</vt:lpstr>
      <vt:lpstr>Product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Beta Review (May 2017)</vt:lpstr>
      <vt:lpstr>SST ADRs/WRs as of Beta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ADRs/WRs towards Provisional and Resolution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Baseline vs. Enterprise SST</vt:lpstr>
      <vt:lpstr>PowerPoint Presentation</vt:lpstr>
      <vt:lpstr>PowerPoint Presentation</vt:lpstr>
      <vt:lpstr>PowerPoint Presentation</vt:lpstr>
      <vt:lpstr>PowerPoint Presentation</vt:lpstr>
      <vt:lpstr>ABI SST Users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Wayne M. (GSFC-4160)[NOAA]</dc:creator>
  <cp:lastModifiedBy>MacKenzie, Wayne M. (GSFC-4160)[NOAA]</cp:lastModifiedBy>
  <cp:revision>160</cp:revision>
  <cp:lastPrinted>2018-03-05T23:23:54Z</cp:lastPrinted>
  <dcterms:modified xsi:type="dcterms:W3CDTF">2018-03-09T02:08:16Z</dcterms:modified>
</cp:coreProperties>
</file>