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4800"/>
              <a:t>Sea Surface Temperature in</a:t>
            </a:r>
            <a:r>
              <a:rPr b="0" i="0" lang="en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AWIPS-2</a:t>
            </a:r>
            <a:endParaRPr b="0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NWS/OBS Update to Provisional PS-PVR Gro</a:t>
            </a:r>
            <a:r>
              <a:rPr lang="en"/>
              <a:t>up 4a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"/>
              <a:t>March 9</a:t>
            </a:r>
            <a:r>
              <a:rPr b="0" i="0" lang="en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2018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186600" y="268250"/>
            <a:ext cx="8645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Sea Surface Temperature</a:t>
            </a: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AWIPS-2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186600" y="633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Fielded AWIPS-2 </a:t>
            </a:r>
            <a:r>
              <a:rPr lang="en" sz="1800">
                <a:solidFill>
                  <a:schemeClr val="dk1"/>
                </a:solidFill>
              </a:rPr>
              <a:t>systems currently 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ingest and display</a:t>
            </a:r>
            <a:r>
              <a:rPr lang="en" sz="1800">
                <a:solidFill>
                  <a:schemeClr val="dk1"/>
                </a:solidFill>
              </a:rPr>
              <a:t> SST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Applies </a:t>
            </a:r>
            <a:r>
              <a:rPr lang="en" sz="1800">
                <a:solidFill>
                  <a:schemeClr val="dk1"/>
                </a:solidFill>
              </a:rPr>
              <a:t>DQF (value 0) to retain good </a:t>
            </a: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pixels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NWS transmission via SBN commenced on January 17, 2018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NWS Central Region requested inclusion of Great Lakes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ADR has been opened to add DEEP_INLAND_Water to processing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NWS Satellite Enhancement Team collaboration on display configurations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Prepared new colormap/style rules (-5 to 35C / 23 to 95 F)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Breakpoint highlights tropical cyclone formation threshold (25.5C - 27C)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Default selection depicts both degF and degC (can toggle between/sample)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chemeClr val="dk1"/>
                </a:solidFill>
              </a:rPr>
              <a:t>Enhancements fielded across NWS in early February</a:t>
            </a:r>
            <a:endParaRPr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Sample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AWIPS2/CAVE </a:t>
            </a:r>
            <a:r>
              <a:rPr lang="en" sz="1800"/>
              <a:t>screenshots are in the following 2 slides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SST and CH-02 Imagery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3087225" y="4579500"/>
            <a:ext cx="30657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14:22 Z 13 Feb 2018</a:t>
            </a:r>
            <a:endParaRPr b="0" i="0" sz="1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75" y="479800"/>
            <a:ext cx="7818899" cy="45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96619" l="-858" r="49444" t="561"/>
          <a:stretch/>
        </p:blipFill>
        <p:spPr>
          <a:xfrm>
            <a:off x="289125" y="479800"/>
            <a:ext cx="6499074" cy="28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-1124" l="68751" r="0" t="92915"/>
          <a:stretch/>
        </p:blipFill>
        <p:spPr>
          <a:xfrm>
            <a:off x="4608850" y="4531400"/>
            <a:ext cx="4223802" cy="66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61201" l="85651" r="1366" t="3882"/>
          <a:stretch/>
        </p:blipFill>
        <p:spPr>
          <a:xfrm>
            <a:off x="7075925" y="599275"/>
            <a:ext cx="1586297" cy="25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ctrTitle"/>
          </p:nvPr>
        </p:nvSpPr>
        <p:spPr>
          <a:xfrm>
            <a:off x="311700" y="0"/>
            <a:ext cx="85206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0" i="0" lang="en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</a:t>
            </a:r>
            <a:r>
              <a:rPr lang="en" sz="2400" u="sng"/>
              <a:t>SST Zoom-in (Florida)</a:t>
            </a:r>
            <a:endParaRPr b="0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2645" l="27756" r="9247" t="6750"/>
          <a:stretch/>
        </p:blipFill>
        <p:spPr>
          <a:xfrm>
            <a:off x="2074100" y="562475"/>
            <a:ext cx="5435968" cy="4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400" y="4346172"/>
            <a:ext cx="3796891" cy="7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5">
            <a:alphaModFix/>
          </a:blip>
          <a:srcRect b="96619" l="-858" r="49444" t="561"/>
          <a:stretch/>
        </p:blipFill>
        <p:spPr>
          <a:xfrm>
            <a:off x="1945925" y="586375"/>
            <a:ext cx="5396648" cy="2700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2984750" y="3205800"/>
            <a:ext cx="2185500" cy="7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Cursor readout shown:</a:t>
            </a:r>
            <a:endParaRPr>
              <a:solidFill>
                <a:srgbClr val="FFFF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Buoy: 74F </a:t>
            </a:r>
            <a:endParaRPr>
              <a:solidFill>
                <a:srgbClr val="FFFF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ABI SST: 73.9F (23.3C)</a:t>
            </a:r>
            <a:endParaRPr>
              <a:solidFill>
                <a:srgbClr val="FFFF00"/>
              </a:solidFill>
            </a:endParaRPr>
          </a:p>
        </p:txBody>
      </p:sp>
      <p:cxnSp>
        <p:nvCxnSpPr>
          <p:cNvPr id="81" name="Shape 81"/>
          <p:cNvCxnSpPr/>
          <p:nvPr/>
        </p:nvCxnSpPr>
        <p:spPr>
          <a:xfrm flipH="1" rot="10800000">
            <a:off x="4028650" y="2627425"/>
            <a:ext cx="962700" cy="6411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186600" y="1014750"/>
            <a:ext cx="8875800" cy="3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