
<file path=[Content_Types].xml><?xml version="1.0" encoding="utf-8"?>
<Types xmlns="http://schemas.openxmlformats.org/package/2006/content-types">
  <Default Extension="xml" ContentType="application/xml"/>
  <Default Extension="jpg" ContentType="image/jpeg"/>
  <Default Extension="tiff" ContentType="image/tiff"/>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 id="2147483692" r:id="rId2"/>
    <p:sldMasterId id="2147483693" r:id="rId3"/>
    <p:sldMasterId id="2147483694" r:id="rId4"/>
  </p:sldMasterIdLst>
  <p:notesMasterIdLst>
    <p:notesMasterId r:id="rId72"/>
  </p:notesMasterIdLst>
  <p:handoutMasterIdLst>
    <p:handoutMasterId r:id="rId73"/>
  </p:handoutMasterIdLst>
  <p:sldIdLst>
    <p:sldId id="256" r:id="rId5"/>
    <p:sldId id="381" r:id="rId6"/>
    <p:sldId id="382" r:id="rId7"/>
    <p:sldId id="258" r:id="rId8"/>
    <p:sldId id="260" r:id="rId9"/>
    <p:sldId id="259" r:id="rId10"/>
    <p:sldId id="384" r:id="rId11"/>
    <p:sldId id="383" r:id="rId12"/>
    <p:sldId id="385" r:id="rId13"/>
    <p:sldId id="261" r:id="rId14"/>
    <p:sldId id="386" r:id="rId15"/>
    <p:sldId id="387" r:id="rId16"/>
    <p:sldId id="262" r:id="rId17"/>
    <p:sldId id="388" r:id="rId18"/>
    <p:sldId id="264" r:id="rId19"/>
    <p:sldId id="391" r:id="rId20"/>
    <p:sldId id="421" r:id="rId21"/>
    <p:sldId id="389" r:id="rId22"/>
    <p:sldId id="390" r:id="rId23"/>
    <p:sldId id="411" r:id="rId24"/>
    <p:sldId id="392" r:id="rId25"/>
    <p:sldId id="336" r:id="rId26"/>
    <p:sldId id="279" r:id="rId27"/>
    <p:sldId id="394" r:id="rId28"/>
    <p:sldId id="403" r:id="rId29"/>
    <p:sldId id="399" r:id="rId30"/>
    <p:sldId id="396" r:id="rId31"/>
    <p:sldId id="400" r:id="rId32"/>
    <p:sldId id="395" r:id="rId33"/>
    <p:sldId id="397" r:id="rId34"/>
    <p:sldId id="398" r:id="rId35"/>
    <p:sldId id="401" r:id="rId36"/>
    <p:sldId id="402" r:id="rId37"/>
    <p:sldId id="416" r:id="rId38"/>
    <p:sldId id="415" r:id="rId39"/>
    <p:sldId id="393" r:id="rId40"/>
    <p:sldId id="404" r:id="rId41"/>
    <p:sldId id="410" r:id="rId42"/>
    <p:sldId id="406" r:id="rId43"/>
    <p:sldId id="412" r:id="rId44"/>
    <p:sldId id="413" r:id="rId45"/>
    <p:sldId id="414" r:id="rId46"/>
    <p:sldId id="265" r:id="rId47"/>
    <p:sldId id="338" r:id="rId48"/>
    <p:sldId id="417" r:id="rId49"/>
    <p:sldId id="418" r:id="rId50"/>
    <p:sldId id="420" r:id="rId51"/>
    <p:sldId id="419" r:id="rId52"/>
    <p:sldId id="342" r:id="rId53"/>
    <p:sldId id="346" r:id="rId54"/>
    <p:sldId id="350" r:id="rId55"/>
    <p:sldId id="358" r:id="rId56"/>
    <p:sldId id="423" r:id="rId57"/>
    <p:sldId id="424" r:id="rId58"/>
    <p:sldId id="425" r:id="rId59"/>
    <p:sldId id="426" r:id="rId60"/>
    <p:sldId id="427" r:id="rId61"/>
    <p:sldId id="428" r:id="rId62"/>
    <p:sldId id="429" r:id="rId63"/>
    <p:sldId id="430" r:id="rId64"/>
    <p:sldId id="310" r:id="rId65"/>
    <p:sldId id="432" r:id="rId66"/>
    <p:sldId id="433" r:id="rId67"/>
    <p:sldId id="434" r:id="rId68"/>
    <p:sldId id="436" r:id="rId69"/>
    <p:sldId id="435" r:id="rId70"/>
    <p:sldId id="315" r:id="rId7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CAA63322-7E5B-4D1B-B668-69D242D6E390}">
  <a:tblStyle styleId="{CAA63322-7E5B-4D1B-B668-69D242D6E390}"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F4200B79-B378-4B14-97CF-557E001DA420}"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B752ABB5-B025-4C03-9290-C473FD7211B2}"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C266B250-DB19-4638-ABC6-526EA13891E2}" styleName="Table_3"/>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94" d="100"/>
          <a:sy n="194" d="100"/>
        </p:scale>
        <p:origin x="-60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notesMaster" Target="notesMasters/notesMaster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F5C5150-3B72-5043-88AA-D2293C9EA073}" type="datetimeFigureOut">
              <a:rPr lang="en-US" smtClean="0"/>
              <a:t>7/19/18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55DE1E-2CBF-3946-91EC-2F1E360D9D8A}" type="slidenum">
              <a:rPr lang="en-US" smtClean="0"/>
              <a:t>‹#›</a:t>
            </a:fld>
            <a:endParaRPr lang="en-US"/>
          </a:p>
        </p:txBody>
      </p:sp>
    </p:spTree>
    <p:extLst>
      <p:ext uri="{BB962C8B-B14F-4D97-AF65-F5344CB8AC3E}">
        <p14:creationId xmlns:p14="http://schemas.microsoft.com/office/powerpoint/2010/main" val="39885466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3938925"/>
      </p:ext>
    </p:extLst>
  </p:cSld>
  <p:clrMap bg1="lt1" tx1="dk1" bg2="dk2" tx2="lt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0" name="Shape 31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1" name="Shape 35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2" name="Shape 35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Shape 9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13" name="Shape 913"/>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14" name="Shape 91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0" name="Shape 35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dirty="0"/>
          </a:p>
        </p:txBody>
      </p:sp>
      <p:sp>
        <p:nvSpPr>
          <p:cNvPr id="351" name="Shape 351"/>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43660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9" name="Shape 35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457200" marR="0" lvl="0" indent="-292100" algn="l" rtl="0">
              <a:spcBef>
                <a:spcPts val="0"/>
              </a:spcBef>
              <a:spcAft>
                <a:spcPts val="0"/>
              </a:spcAft>
              <a:buClr>
                <a:srgbClr val="000000"/>
              </a:buClr>
              <a:buSzPct val="100000"/>
              <a:buFont typeface="Arial"/>
              <a:buChar char="●"/>
            </a:pPr>
            <a:endParaRPr lang="en-US" sz="1000" b="0" i="0" u="none" strike="noStrike" cap="none" dirty="0">
              <a:solidFill>
                <a:srgbClr val="000000"/>
              </a:solidFill>
              <a:latin typeface="Arial"/>
              <a:ea typeface="Arial"/>
              <a:cs typeface="Arial"/>
              <a:sym typeface="Arial"/>
            </a:endParaRPr>
          </a:p>
        </p:txBody>
      </p:sp>
      <p:sp>
        <p:nvSpPr>
          <p:cNvPr id="360" name="Shape 36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7" name="Shape 37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78" name="Shape 37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25" name="Shape 52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25" name="Shape 52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Shows the fraction of GOES-16 pixels for </a:t>
            </a:r>
            <a:r>
              <a:rPr lang="en-US" sz="1200" b="0" i="0" u="none" strike="noStrike" cap="none" dirty="0" smtClean="0">
                <a:solidFill>
                  <a:schemeClr val="dk1"/>
                </a:solidFill>
                <a:latin typeface="Calibri"/>
                <a:ea typeface="Calibri"/>
                <a:cs typeface="Calibri"/>
                <a:sym typeface="Calibri"/>
              </a:rPr>
              <a:t>each ash confidence category (top) and ash height</a:t>
            </a:r>
            <a:r>
              <a:rPr lang="en-US" sz="1200" b="0" i="0" u="none" strike="noStrike" cap="none" baseline="0" dirty="0" smtClean="0">
                <a:solidFill>
                  <a:schemeClr val="dk1"/>
                </a:solidFill>
                <a:latin typeface="Calibri"/>
                <a:ea typeface="Calibri"/>
                <a:cs typeface="Calibri"/>
                <a:sym typeface="Calibri"/>
              </a:rPr>
              <a:t> and mass loading (bottom).</a:t>
            </a:r>
            <a:r>
              <a:rPr lang="en-US" sz="1200" b="0" i="0" u="none" strike="noStrike" cap="none" dirty="0" smtClean="0">
                <a:solidFill>
                  <a:schemeClr val="dk1"/>
                </a:solidFill>
                <a:latin typeface="Calibri"/>
                <a:ea typeface="Calibri"/>
                <a:cs typeface="Calibri"/>
                <a:sym typeface="Calibri"/>
              </a:rPr>
              <a:t> </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Algorithm is stable, </a:t>
            </a:r>
            <a:r>
              <a:rPr lang="en-US" sz="1200" b="0" i="0" u="none" strike="noStrike" cap="none" smtClean="0">
                <a:solidFill>
                  <a:schemeClr val="dk1"/>
                </a:solidFill>
                <a:latin typeface="Calibri"/>
                <a:ea typeface="Calibri"/>
                <a:cs typeface="Calibri"/>
                <a:sym typeface="Calibri"/>
              </a:rPr>
              <a:t>as expected.</a:t>
            </a:r>
            <a:endParaRPr lang="en-US" sz="1200" b="0" i="0" u="none" strike="noStrike" cap="none" dirty="0">
              <a:solidFill>
                <a:schemeClr val="dk1"/>
              </a:solidFill>
              <a:latin typeface="Calibri"/>
              <a:ea typeface="Calibri"/>
              <a:cs typeface="Calibri"/>
              <a:sym typeface="Calibri"/>
            </a:endParaRPr>
          </a:p>
        </p:txBody>
      </p:sp>
      <p:sp>
        <p:nvSpPr>
          <p:cNvPr id="537" name="Shape 53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18</a:t>
            </a:fld>
            <a:endParaRPr lang="en-US"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Shows the fraction of GOES-16 pixels for </a:t>
            </a:r>
            <a:r>
              <a:rPr lang="en-US" sz="1200" b="0" i="0" u="none" strike="noStrike" cap="none" dirty="0" smtClean="0">
                <a:solidFill>
                  <a:schemeClr val="dk1"/>
                </a:solidFill>
                <a:latin typeface="Calibri"/>
                <a:ea typeface="Calibri"/>
                <a:cs typeface="Calibri"/>
                <a:sym typeface="Calibri"/>
              </a:rPr>
              <a:t>each ash confidence category (top) and ash height</a:t>
            </a:r>
            <a:r>
              <a:rPr lang="en-US" sz="1200" b="0" i="0" u="none" strike="noStrike" cap="none" baseline="0" dirty="0" smtClean="0">
                <a:solidFill>
                  <a:schemeClr val="dk1"/>
                </a:solidFill>
                <a:latin typeface="Calibri"/>
                <a:ea typeface="Calibri"/>
                <a:cs typeface="Calibri"/>
                <a:sym typeface="Calibri"/>
              </a:rPr>
              <a:t> and mass loading (bottom).</a:t>
            </a:r>
            <a:r>
              <a:rPr lang="en-US" sz="1200" b="0" i="0" u="none" strike="noStrike" cap="none" dirty="0" smtClean="0">
                <a:solidFill>
                  <a:schemeClr val="dk1"/>
                </a:solidFill>
                <a:latin typeface="Calibri"/>
                <a:ea typeface="Calibri"/>
                <a:cs typeface="Calibri"/>
                <a:sym typeface="Calibri"/>
              </a:rPr>
              <a:t> </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Algorithm is stable, </a:t>
            </a:r>
            <a:r>
              <a:rPr lang="en-US" sz="1200" b="0" i="0" u="none" strike="noStrike" cap="none" smtClean="0">
                <a:solidFill>
                  <a:schemeClr val="dk1"/>
                </a:solidFill>
                <a:latin typeface="Calibri"/>
                <a:ea typeface="Calibri"/>
                <a:cs typeface="Calibri"/>
                <a:sym typeface="Calibri"/>
              </a:rPr>
              <a:t>as expected.</a:t>
            </a:r>
            <a:endParaRPr lang="en-US" sz="1200" b="0" i="0" u="none" strike="noStrike" cap="none" dirty="0">
              <a:solidFill>
                <a:schemeClr val="dk1"/>
              </a:solidFill>
              <a:latin typeface="Calibri"/>
              <a:ea typeface="Calibri"/>
              <a:cs typeface="Calibri"/>
              <a:sym typeface="Calibri"/>
            </a:endParaRPr>
          </a:p>
        </p:txBody>
      </p:sp>
      <p:sp>
        <p:nvSpPr>
          <p:cNvPr id="537" name="Shape 53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19</a:t>
            </a:fld>
            <a:endParaRPr lang="en-US"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8" name="Shape 31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19" name="Shape 31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7" name="Shape 60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-Direct</a:t>
            </a:r>
            <a:r>
              <a:rPr lang="en-US" sz="1200" b="0" i="0" u="none" strike="noStrike" cap="none" baseline="0" dirty="0" smtClean="0">
                <a:solidFill>
                  <a:schemeClr val="dk1"/>
                </a:solidFill>
                <a:latin typeface="Calibri"/>
                <a:ea typeface="Calibri"/>
                <a:cs typeface="Calibri"/>
                <a:sym typeface="Calibri"/>
              </a:rPr>
              <a:t> measurements of mass loading do not exist</a:t>
            </a:r>
          </a:p>
        </p:txBody>
      </p:sp>
      <p:sp>
        <p:nvSpPr>
          <p:cNvPr id="608" name="Shape 60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7" name="Shape 58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88" name="Shape 58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1" name="Shape 64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2" name="Shape 64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26</a:t>
            </a:fld>
            <a:endParaRPr lang="en-US"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27</a:t>
            </a:fld>
            <a:endParaRPr lang="en-US"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28</a:t>
            </a:fld>
            <a:endParaRPr lang="en-US"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29</a:t>
            </a:fld>
            <a:endParaRPr lang="en-US"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02, 03 and 05 UTC are omitted because no discernable volcanic ash could be analyzed.</a:t>
            </a:r>
            <a:endParaRPr sz="1200" b="0" i="0" u="none" strike="noStrike" cap="none" dirty="0">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30</a:t>
            </a:fld>
            <a:endParaRPr lang="en-US"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02, 03 and 05 UTC are omitted because no discernable volcanic ash could be analyzed.</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31</a:t>
            </a:fld>
            <a:endParaRPr lang="en-US"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73" name="Shape 27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8091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32</a:t>
            </a:fld>
            <a:endParaRPr lang="en-US"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33</a:t>
            </a:fld>
            <a:endParaRPr lang="en-US"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Mitigation: time trends in thermal anomalies + time trends in</a:t>
            </a:r>
            <a:r>
              <a:rPr lang="en-US" sz="1200" b="0" i="0" u="none" strike="noStrike" cap="none" baseline="0" dirty="0" smtClean="0">
                <a:solidFill>
                  <a:schemeClr val="dk1"/>
                </a:solidFill>
                <a:latin typeface="Calibri"/>
                <a:ea typeface="Calibri"/>
                <a:cs typeface="Calibri"/>
                <a:sym typeface="Calibri"/>
              </a:rPr>
              <a:t> IR (10 minute data?) + GLM</a:t>
            </a:r>
            <a:endParaRPr sz="1200" b="0" i="0" u="none" strike="noStrike" cap="none" dirty="0">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35</a:t>
            </a:fld>
            <a:endParaRPr lang="en-US"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1" name="Shape 64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42" name="Shape 64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-Remember,</a:t>
            </a:r>
            <a:r>
              <a:rPr lang="en-US" sz="1200" b="0" i="0" u="none" strike="noStrike" cap="none" baseline="0" dirty="0" smtClean="0">
                <a:solidFill>
                  <a:schemeClr val="dk1"/>
                </a:solidFill>
                <a:latin typeface="Calibri"/>
                <a:ea typeface="Calibri"/>
                <a:cs typeface="Calibri"/>
                <a:sym typeface="Calibri"/>
              </a:rPr>
              <a:t> direct measurements of mass loading do not exist</a:t>
            </a:r>
            <a:endParaRPr sz="1200" b="0" i="0" u="none" strike="noStrike" cap="none" dirty="0">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37</a:t>
            </a:fld>
            <a:endParaRPr lang="en-US"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39</a:t>
            </a:fld>
            <a:endParaRPr lang="en-US"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Using the 21 cases, the mean ash height bias is -0.38</a:t>
            </a:r>
            <a:r>
              <a:rPr lang="en-US" sz="1200" b="0" i="0" u="none" strike="noStrike" cap="none" baseline="0" dirty="0" smtClean="0">
                <a:solidFill>
                  <a:schemeClr val="dk1"/>
                </a:solidFill>
                <a:latin typeface="Calibri"/>
                <a:ea typeface="Calibri"/>
                <a:cs typeface="Calibri"/>
                <a:sym typeface="Calibri"/>
              </a:rPr>
              <a:t> km.  This BEST case error assumption, uses the smallest error between the top and bottom of the manually assessed wind-height layer.</a:t>
            </a:r>
            <a:endParaRPr sz="1200" b="0" i="0" u="none" strike="noStrike" cap="none" dirty="0">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40</a:t>
            </a:fld>
            <a:endParaRPr lang="en-US"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41</a:t>
            </a:fld>
            <a:endParaRPr lang="en-US"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42</a:t>
            </a:fld>
            <a:endParaRPr lang="en-US"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43</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45</a:t>
            </a:fld>
            <a:endParaRPr lang="en-US"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0" name="Shape 39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91" name="Shape 39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algn="l">
              <a:buClr>
                <a:srgbClr val="000000"/>
              </a:buClr>
              <a:buSzPct val="25000"/>
              <a:buFont typeface="Arial"/>
              <a:buNone/>
            </a:pPr>
            <a:fld id="{00000000-1234-1234-1234-123412341234}" type="slidenum">
              <a:rPr lang="en-US" sz="1400"/>
              <a:pPr algn="l">
                <a:buClr>
                  <a:srgbClr val="000000"/>
                </a:buClr>
                <a:buSzPct val="25000"/>
                <a:buFont typeface="Arial"/>
                <a:buNone/>
              </a:pPr>
              <a:t>46</a:t>
            </a:fld>
            <a:endParaRPr lang="en-US"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-Inter-comparison analysis is</a:t>
            </a:r>
            <a:r>
              <a:rPr lang="en-US" baseline="0" dirty="0" smtClean="0"/>
              <a:t> most thorough validation of ash height and mass loading ever performed.  A comparably comprehensive assessment during the GOES-16 PLPT is simply not possible.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9957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CB377B-C5EC-4BB8-9C2C-6073764AB893}" type="slidenum">
              <a:rPr lang="en-US" smtClean="0"/>
              <a:pPr>
                <a:defRPr/>
              </a:pPr>
              <a:t>50</a:t>
            </a:fld>
            <a:endParaRPr lang="en-US"/>
          </a:p>
        </p:txBody>
      </p:sp>
    </p:spTree>
    <p:extLst>
      <p:ext uri="{BB962C8B-B14F-4D97-AF65-F5344CB8AC3E}">
        <p14:creationId xmlns:p14="http://schemas.microsoft.com/office/powerpoint/2010/main" val="2912223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CB377B-C5EC-4BB8-9C2C-6073764AB893}" type="slidenum">
              <a:rPr lang="en-US" smtClean="0"/>
              <a:pPr>
                <a:defRPr/>
              </a:pPr>
              <a:t>51</a:t>
            </a:fld>
            <a:endParaRPr lang="en-US"/>
          </a:p>
        </p:txBody>
      </p:sp>
    </p:spTree>
    <p:extLst>
      <p:ext uri="{BB962C8B-B14F-4D97-AF65-F5344CB8AC3E}">
        <p14:creationId xmlns:p14="http://schemas.microsoft.com/office/powerpoint/2010/main" val="2912223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8" name="Shape 92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No impact on the product.</a:t>
            </a:r>
            <a:endParaRPr/>
          </a:p>
        </p:txBody>
      </p:sp>
      <p:sp>
        <p:nvSpPr>
          <p:cNvPr id="929" name="Shape 92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53</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348161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Shape 94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43" name="Shape 9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8767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Shape 94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50" name="Shape 9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09819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Shape 95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57" name="Shape 9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7758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64" name="Shape 9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6001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3" name="Shape 343"/>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44" name="Shape 34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71" name="Shape 9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6786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Shape 9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8" name="Shape 97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79" name="Shape 97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59</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28621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Shape 9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6" name="Shape 98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87" name="Shape 98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60</a:t>
            </a:fld>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95634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Shape 9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13" name="Shape 913"/>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14" name="Shape 91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61</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3" name="Shape 100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004" name="Shape 100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7190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Shape 101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11" name="Shape 10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3831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Shape 101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18" name="Shape 10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926359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Shape 101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dirty="0" smtClean="0">
                <a:solidFill>
                  <a:schemeClr val="dk1"/>
                </a:solidFill>
                <a:latin typeface="Calibri"/>
                <a:ea typeface="Calibri"/>
                <a:cs typeface="Calibri"/>
                <a:sym typeface="Calibri"/>
              </a:rPr>
              <a:t>-The demand for quantitative products is as strong</a:t>
            </a:r>
            <a:r>
              <a:rPr lang="en-US" sz="1200" b="0" i="0" u="none" strike="noStrike" cap="none" baseline="0" dirty="0" smtClean="0">
                <a:solidFill>
                  <a:schemeClr val="dk1"/>
                </a:solidFill>
                <a:latin typeface="Calibri"/>
                <a:ea typeface="Calibri"/>
                <a:cs typeface="Calibri"/>
                <a:sym typeface="Calibri"/>
              </a:rPr>
              <a:t> as ever</a:t>
            </a:r>
            <a:endParaRPr sz="1200" b="0" i="0" u="none" strike="noStrike" cap="none" dirty="0">
              <a:solidFill>
                <a:schemeClr val="dk1"/>
              </a:solidFill>
              <a:latin typeface="Calibri"/>
              <a:ea typeface="Calibri"/>
              <a:cs typeface="Calibri"/>
              <a:sym typeface="Calibri"/>
            </a:endParaRPr>
          </a:p>
        </p:txBody>
      </p:sp>
      <p:sp>
        <p:nvSpPr>
          <p:cNvPr id="1018" name="Shape 10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926359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25" name="Shape 10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688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Shape 95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5" name="Shape 95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56" name="Shape 95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67</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4" name="Shape 334"/>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5" name="Shape 335"/>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2" name="Shape 922"/>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23" name="Shape 92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6" name="Shape 65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657" name="Shape 65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0834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in Title Slide">
    <p:bg>
      <p:bgPr>
        <a:blipFill rotWithShape="1">
          <a:blip r:embed="rId2">
            <a:alphaModFix/>
          </a:blip>
          <a:stretch>
            <a:fillRect/>
          </a:stretch>
        </a:blipFill>
        <a:effectLst/>
      </p:bgPr>
    </p:bg>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49" y="2171687"/>
            <a:ext cx="5851500"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50" y="190487"/>
            <a:ext cx="5851500" cy="60197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Calibri"/>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0" name="Shape 10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71852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14477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2"/>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Calibri"/>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0" name="Shape 10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8"/>
        <p:cNvGrpSpPr/>
        <p:nvPr/>
      </p:nvGrpSpPr>
      <p:grpSpPr>
        <a:xfrm>
          <a:off x="0" y="0"/>
          <a:ext cx="0" cy="0"/>
          <a:chOff x="0" y="0"/>
          <a:chExt cx="0" cy="0"/>
        </a:xfrm>
      </p:grpSpPr>
      <p:sp>
        <p:nvSpPr>
          <p:cNvPr id="109" name="Shape 109"/>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10" name="Shape 11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11" name="Shape 11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16" name="Shape 116"/>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3" name="Shape 12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32" name="Shape 13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37" name="Shape 137"/>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6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44" name="Shape 14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1" name="Shape 151"/>
          <p:cNvSpPr txBox="1">
            <a:spLocks noGrp="1"/>
          </p:cNvSpPr>
          <p:nvPr>
            <p:ph type="body" idx="1"/>
          </p:nvPr>
        </p:nvSpPr>
        <p:spPr>
          <a:xfrm rot="5400000">
            <a:off x="2309017" y="-386556"/>
            <a:ext cx="452596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7" name="Shape 157"/>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127" name="Shape 127"/>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8" name="Shape 128"/>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6427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Calibri"/>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0" name="Shape 17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71" name="Shape 17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6" name="Shape 176"/>
          <p:cNvSpPr txBox="1">
            <a:spLocks noGrp="1"/>
          </p:cNvSpPr>
          <p:nvPr>
            <p:ph type="body" idx="1"/>
          </p:nvPr>
        </p:nvSpPr>
        <p:spPr>
          <a:xfrm>
            <a:off x="457200" y="1465262"/>
            <a:ext cx="8229600" cy="4525959"/>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2" name="Shape 182"/>
          <p:cNvSpPr txBox="1">
            <a:spLocks noGrp="1"/>
          </p:cNvSpPr>
          <p:nvPr>
            <p:ph type="body" idx="1"/>
          </p:nvPr>
        </p:nvSpPr>
        <p:spPr>
          <a:xfrm>
            <a:off x="457200" y="1600200"/>
            <a:ext cx="4038597" cy="4525963"/>
          </a:xfrm>
          <a:prstGeom prst="rect">
            <a:avLst/>
          </a:prstGeom>
          <a:noFill/>
          <a:ln>
            <a:noFill/>
          </a:ln>
        </p:spPr>
        <p:txBody>
          <a:bodyPr lIns="91425" tIns="91425" rIns="91425" bIns="91425" anchor="t" anchorCtr="0"/>
          <a:lstStyle>
            <a:lvl1pPr marL="342900" marR="0" lvl="0" indent="1905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714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body" idx="2"/>
          </p:nvPr>
        </p:nvSpPr>
        <p:spPr>
          <a:xfrm>
            <a:off x="4648200" y="1600200"/>
            <a:ext cx="4038597" cy="4525963"/>
          </a:xfrm>
          <a:prstGeom prst="rect">
            <a:avLst/>
          </a:prstGeom>
          <a:noFill/>
          <a:ln>
            <a:noFill/>
          </a:ln>
        </p:spPr>
        <p:txBody>
          <a:bodyPr lIns="91425" tIns="91425" rIns="91425" bIns="91425" anchor="t" anchorCtr="0"/>
          <a:lstStyle>
            <a:lvl1pPr marL="342900" marR="0" lvl="0" indent="1905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714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6" name="Shape 18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9" name="Shape 189"/>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body" idx="2"/>
          </p:nvPr>
        </p:nvSpPr>
        <p:spPr>
          <a:xfrm>
            <a:off x="457200" y="2174875"/>
            <a:ext cx="4040187" cy="3951285"/>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body" idx="3"/>
          </p:nvPr>
        </p:nvSpPr>
        <p:spPr>
          <a:xfrm>
            <a:off x="4645025" y="1535112"/>
            <a:ext cx="4041772"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body" idx="4"/>
          </p:nvPr>
        </p:nvSpPr>
        <p:spPr>
          <a:xfrm>
            <a:off x="4645025" y="2174875"/>
            <a:ext cx="4041772" cy="3951285"/>
          </a:xfrm>
          <a:prstGeom prst="rect">
            <a:avLst/>
          </a:prstGeom>
          <a:noFill/>
          <a:ln>
            <a:noFill/>
          </a:ln>
        </p:spPr>
        <p:txBody>
          <a:bodyPr lIns="91425" tIns="91425" rIns="91425" bIns="91425" anchor="t" anchorCtr="0"/>
          <a:lstStyle>
            <a:lvl1pPr marL="342900" marR="0" lvl="0" indent="1143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3" name="Shape 193"/>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98" name="Shape 19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9" name="Shape 19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0" name="Shape 20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01"/>
        <p:cNvGrpSpPr/>
        <p:nvPr/>
      </p:nvGrpSpPr>
      <p:grpSpPr>
        <a:xfrm>
          <a:off x="0" y="0"/>
          <a:ext cx="0" cy="0"/>
          <a:chOff x="0" y="0"/>
          <a:chExt cx="0" cy="0"/>
        </a:xfrm>
      </p:grpSpPr>
      <p:sp>
        <p:nvSpPr>
          <p:cNvPr id="202" name="Shape 20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4" name="Shape 20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1">
    <p:spTree>
      <p:nvGrpSpPr>
        <p:cNvPr id="1" name="Shape 33"/>
        <p:cNvGrpSpPr/>
        <p:nvPr/>
      </p:nvGrpSpPr>
      <p:grpSpPr>
        <a:xfrm>
          <a:off x="0" y="0"/>
          <a:ext cx="0" cy="0"/>
          <a:chOff x="0" y="0"/>
          <a:chExt cx="0" cy="0"/>
        </a:xfrm>
      </p:grpSpPr>
      <p:sp>
        <p:nvSpPr>
          <p:cNvPr id="34" name="Shape 34"/>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5" name="Shape 35"/>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7" name="Shape 207"/>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4" name="Shape 21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1" name="Shape 221"/>
          <p:cNvSpPr txBox="1">
            <a:spLocks noGrp="1"/>
          </p:cNvSpPr>
          <p:nvPr>
            <p:ph type="body" idx="1"/>
          </p:nvPr>
        </p:nvSpPr>
        <p:spPr>
          <a:xfrm rot="5400000">
            <a:off x="2309016" y="-386556"/>
            <a:ext cx="4525959" cy="8229600"/>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4" name="Shape 22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rot="5400000">
            <a:off x="4732335"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7" name="Shape 227"/>
          <p:cNvSpPr txBox="1">
            <a:spLocks noGrp="1"/>
          </p:cNvSpPr>
          <p:nvPr>
            <p:ph type="body" idx="1"/>
          </p:nvPr>
        </p:nvSpPr>
        <p:spPr>
          <a:xfrm rot="5400000">
            <a:off x="541335" y="190499"/>
            <a:ext cx="5851525" cy="6019798"/>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0" name="Shape 240"/>
          <p:cNvSpPr txBox="1">
            <a:spLocks noGrp="1"/>
          </p:cNvSpPr>
          <p:nvPr>
            <p:ph type="body" idx="1"/>
          </p:nvPr>
        </p:nvSpPr>
        <p:spPr>
          <a:xfrm>
            <a:off x="457200" y="1465262"/>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1" name="Shape 24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2" name="Shape 2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3" name="Shape 24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4"/>
        <p:cNvGrpSpPr/>
        <p:nvPr/>
      </p:nvGrpSpPr>
      <p:grpSpPr>
        <a:xfrm>
          <a:off x="0" y="0"/>
          <a:ext cx="0" cy="0"/>
          <a:chOff x="0" y="0"/>
          <a:chExt cx="0" cy="0"/>
        </a:xfrm>
      </p:grpSpPr>
      <p:sp>
        <p:nvSpPr>
          <p:cNvPr id="245" name="Shape 245"/>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6" name="Shape 24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47" name="Shape 24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9" name="Shape 24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Calibri"/>
              <a:buNone/>
              <a:defRPr sz="4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52" name="Shape 252"/>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53" name="Shape 253"/>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4" name="Shape 25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5" name="Shape 25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58" name="Shape 258"/>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9" name="Shape 259"/>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65" name="Shape 265"/>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6" name="Shape 266"/>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67" name="Shape 267"/>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8" name="Shape 268"/>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69" name="Shape 26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0" name="Shape 2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1" name="Shape 27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74" name="Shape 27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5" name="Shape 27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6" name="Shape 27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1" name="Shape 41"/>
          <p:cNvSpPr txBox="1">
            <a:spLocks noGrp="1"/>
          </p:cNvSpPr>
          <p:nvPr>
            <p:ph type="body" idx="1"/>
          </p:nvPr>
        </p:nvSpPr>
        <p:spPr>
          <a:xfrm>
            <a:off x="457200" y="1600200"/>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8200" y="1600200"/>
            <a:ext cx="4038599" cy="45261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7"/>
        <p:cNvGrpSpPr/>
        <p:nvPr/>
      </p:nvGrpSpPr>
      <p:grpSpPr>
        <a:xfrm>
          <a:off x="0" y="0"/>
          <a:ext cx="0" cy="0"/>
          <a:chOff x="0" y="0"/>
          <a:chExt cx="0" cy="0"/>
        </a:xfrm>
      </p:grpSpPr>
      <p:sp>
        <p:nvSpPr>
          <p:cNvPr id="278" name="Shape 27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9" name="Shape 27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0" name="Shape 28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83" name="Shape 283"/>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4" name="Shape 284"/>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85" name="Shape 28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6" name="Shape 28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90" name="Shape 290"/>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1" name="Shape 291"/>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92" name="Shape 29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3" name="Shape 29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4" name="Shape 29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97" name="Shape 297"/>
          <p:cNvSpPr txBox="1">
            <a:spLocks noGrp="1"/>
          </p:cNvSpPr>
          <p:nvPr>
            <p:ph type="body" idx="1"/>
          </p:nvPr>
        </p:nvSpPr>
        <p:spPr>
          <a:xfrm rot="5400000">
            <a:off x="2309017" y="-386556"/>
            <a:ext cx="452596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8" name="Shape 29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9" name="Shape 29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0" name="Shape 30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3" name="Shape 303"/>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5" name="Shape 30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6" name="Shape 30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8" name="Shape 48"/>
          <p:cNvSpPr txBox="1">
            <a:spLocks noGrp="1"/>
          </p:cNvSpPr>
          <p:nvPr>
            <p:ph type="body" idx="1"/>
          </p:nvPr>
        </p:nvSpPr>
        <p:spPr>
          <a:xfrm>
            <a:off x="457200" y="1535112"/>
            <a:ext cx="4040099" cy="639898"/>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457200" y="2174875"/>
            <a:ext cx="4040099"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3"/>
          </p:nvPr>
        </p:nvSpPr>
        <p:spPr>
          <a:xfrm>
            <a:off x="4645025" y="1535112"/>
            <a:ext cx="4041900" cy="639898"/>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lnSpc>
                <a:spcPct val="100000"/>
              </a:lnSpc>
              <a:spcBef>
                <a:spcPts val="400"/>
              </a:spcBef>
              <a:spcAft>
                <a:spcPts val="0"/>
              </a:spcAft>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lnSpc>
                <a:spcPct val="100000"/>
              </a:lnSpc>
              <a:spcBef>
                <a:spcPts val="360"/>
              </a:spcBef>
              <a:spcAft>
                <a:spcPts val="0"/>
              </a:spcAft>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lnSpc>
                <a:spcPct val="100000"/>
              </a:lnSpc>
              <a:spcBef>
                <a:spcPts val="320"/>
              </a:spcBef>
              <a:spcAft>
                <a:spcPts val="0"/>
              </a:spcAft>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99" cy="1161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699" cy="5852999"/>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99" cy="46910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alibri"/>
              <a:buNone/>
              <a:defRPr sz="2000" b="1"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560"/>
              </a:spcBef>
              <a:spcAft>
                <a:spcPts val="0"/>
              </a:spcAft>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480"/>
              </a:spcBef>
              <a:spcAft>
                <a:spcPts val="0"/>
              </a:spcAft>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99"/>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240"/>
              </a:spcBef>
              <a:spcAft>
                <a:spcPts val="0"/>
              </a:spcAft>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200"/>
              </a:spcBef>
              <a:spcAft>
                <a:spcPts val="0"/>
              </a:spcAft>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180"/>
              </a:spcBef>
              <a:spcAft>
                <a:spcPts val="0"/>
              </a:spcAft>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8949" y="-386487"/>
            <a:ext cx="452610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5"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jp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3.xml"/><Relationship Id="rId12" Type="http://schemas.openxmlformats.org/officeDocument/2006/relationships/image" Target="../media/image2.jp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stretch>
            <a:fillRect/>
          </a:stretch>
        </a:blip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5">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6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0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0"/>
            <a:ext cx="2895600" cy="3650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95" r:id="rId11"/>
    <p:sldLayoutId id="214748369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pic>
        <p:nvPicPr>
          <p:cNvPr id="86" name="Shape 86"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87" name="Shape 87"/>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8" name="Shape 88"/>
          <p:cNvSpPr txBox="1">
            <a:spLocks noGrp="1"/>
          </p:cNvSpPr>
          <p:nvPr>
            <p:ph type="body" idx="1"/>
          </p:nvPr>
        </p:nvSpPr>
        <p:spPr>
          <a:xfrm>
            <a:off x="457200" y="1465262"/>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9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pic>
        <p:nvPicPr>
          <p:cNvPr id="162" name="Shape 162" descr="Mandt_SOO-DOH-Presentation_NO-TEXT_5.jpg"/>
          <p:cNvPicPr preferRelativeResize="0"/>
          <p:nvPr/>
        </p:nvPicPr>
        <p:blipFill rotWithShape="1">
          <a:blip r:embed="rId12">
            <a:alphaModFix/>
          </a:blip>
          <a:srcRect/>
          <a:stretch/>
        </p:blipFill>
        <p:spPr>
          <a:xfrm>
            <a:off x="0" y="0"/>
            <a:ext cx="9144000" cy="6858000"/>
          </a:xfrm>
          <a:prstGeom prst="rect">
            <a:avLst/>
          </a:prstGeom>
          <a:noFill/>
          <a:ln>
            <a:noFill/>
          </a:ln>
        </p:spPr>
      </p:pic>
      <p:sp>
        <p:nvSpPr>
          <p:cNvPr id="163" name="Shape 16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4" name="Shape 164"/>
          <p:cNvSpPr txBox="1">
            <a:spLocks noGrp="1"/>
          </p:cNvSpPr>
          <p:nvPr>
            <p:ph type="body" idx="1"/>
          </p:nvPr>
        </p:nvSpPr>
        <p:spPr>
          <a:xfrm>
            <a:off x="457200" y="1465262"/>
            <a:ext cx="8229600" cy="4525959"/>
          </a:xfrm>
          <a:prstGeom prst="rect">
            <a:avLst/>
          </a:prstGeom>
          <a:noFill/>
          <a:ln>
            <a:noFill/>
          </a:ln>
        </p:spPr>
        <p:txBody>
          <a:bodyPr lIns="91425" tIns="91425" rIns="91425" bIns="91425" anchor="t" anchorCtr="0"/>
          <a:lstStyle>
            <a:lvl1pPr marL="342900" marR="0" lvl="0" indent="2667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2476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2286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52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pic>
        <p:nvPicPr>
          <p:cNvPr id="232" name="Shape 232"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233" name="Shape 233"/>
          <p:cNvSpPr txBox="1">
            <a:spLocks noGrp="1"/>
          </p:cNvSpPr>
          <p:nvPr>
            <p:ph type="title"/>
          </p:nvPr>
        </p:nvSpPr>
        <p:spPr>
          <a:xfrm>
            <a:off x="457200" y="-46038"/>
            <a:ext cx="8229600" cy="1143001"/>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34" name="Shape 234"/>
          <p:cNvSpPr txBox="1">
            <a:spLocks noGrp="1"/>
          </p:cNvSpPr>
          <p:nvPr>
            <p:ph type="body" idx="1"/>
          </p:nvPr>
        </p:nvSpPr>
        <p:spPr>
          <a:xfrm>
            <a:off x="457200" y="1465262"/>
            <a:ext cx="8229600" cy="452596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5" name="Shape 23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a:t>
            </a:fld>
            <a:endParaRPr lang="en-US" sz="120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6.xml"/><Relationship Id="rId5"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7.xml"/><Relationship Id="rId5" Type="http://schemas.openxmlformats.org/officeDocument/2006/relationships/image" Target="../media/image3.png"/><Relationship Id="rId1" Type="http://schemas.microsoft.com/office/2007/relationships/media" Target="../media/media2.mp4"/><Relationship Id="rId2" Type="http://schemas.openxmlformats.org/officeDocument/2006/relationships/video" Target="../media/media2.mp4"/></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0.png"/><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notesSlide" Target="../notesSlides/notesSlide27.xml"/><Relationship Id="rId5" Type="http://schemas.openxmlformats.org/officeDocument/2006/relationships/image" Target="../media/image3.png"/><Relationship Id="rId1" Type="http://schemas.microsoft.com/office/2007/relationships/media" Target="../media/media3.mp4"/><Relationship Id="rId2" Type="http://schemas.openxmlformats.org/officeDocument/2006/relationships/video" Target="../media/media3.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17.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9.gi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notesSlide" Target="../notesSlides/notesSlide32.xml"/><Relationship Id="rId5" Type="http://schemas.openxmlformats.org/officeDocument/2006/relationships/image" Target="../media/image3.png"/><Relationship Id="rId1" Type="http://schemas.microsoft.com/office/2007/relationships/media" Target="../media/media4.mp4"/><Relationship Id="rId2" Type="http://schemas.openxmlformats.org/officeDocument/2006/relationships/video" Target="../media/media4.mp4"/></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18.xml"/><Relationship Id="rId2" Type="http://schemas.openxmlformats.org/officeDocument/2006/relationships/image" Target="../media/image20.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4.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4.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2.tiff"/><Relationship Id="rId3"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1" Type="http://schemas.openxmlformats.org/officeDocument/2006/relationships/slideLayout" Target="../slideLayouts/slideLayout29.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tiff"/><Relationship Id="rId5" Type="http://schemas.openxmlformats.org/officeDocument/2006/relationships/image" Target="../media/image38.tiff"/><Relationship Id="rId1" Type="http://schemas.openxmlformats.org/officeDocument/2006/relationships/slideLayout" Target="../slideLayouts/slideLayout29.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5" Type="http://schemas.openxmlformats.org/officeDocument/2006/relationships/image" Target="../media/image41.tiff"/><Relationship Id="rId1" Type="http://schemas.openxmlformats.org/officeDocument/2006/relationships/slideLayout" Target="../slideLayouts/slideLayout29.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2.tiff"/><Relationship Id="rId3" Type="http://schemas.openxmlformats.org/officeDocument/2006/relationships/image" Target="../media/image43.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1"/>
        <p:cNvGrpSpPr/>
        <p:nvPr/>
      </p:nvGrpSpPr>
      <p:grpSpPr>
        <a:xfrm>
          <a:off x="0" y="0"/>
          <a:ext cx="0" cy="0"/>
          <a:chOff x="0" y="0"/>
          <a:chExt cx="0" cy="0"/>
        </a:xfrm>
      </p:grpSpPr>
      <p:pic>
        <p:nvPicPr>
          <p:cNvPr id="312" name="Shape 312" descr="Picture1.jpg"/>
          <p:cNvPicPr preferRelativeResize="0"/>
          <p:nvPr/>
        </p:nvPicPr>
        <p:blipFill rotWithShape="1">
          <a:blip r:embed="rId3">
            <a:alphaModFix/>
          </a:blip>
          <a:srcRect/>
          <a:stretch/>
        </p:blipFill>
        <p:spPr>
          <a:xfrm>
            <a:off x="11" y="15850"/>
            <a:ext cx="9143983" cy="6858000"/>
          </a:xfrm>
          <a:prstGeom prst="rect">
            <a:avLst/>
          </a:prstGeom>
          <a:noFill/>
          <a:ln>
            <a:noFill/>
          </a:ln>
        </p:spPr>
      </p:pic>
      <p:sp>
        <p:nvSpPr>
          <p:cNvPr id="313" name="Shape 313"/>
          <p:cNvSpPr txBox="1"/>
          <p:nvPr/>
        </p:nvSpPr>
        <p:spPr>
          <a:xfrm>
            <a:off x="5878275" y="1749150"/>
            <a:ext cx="2706599" cy="2280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100" b="0" i="0" u="none" strike="noStrike" cap="none" dirty="0">
                <a:solidFill>
                  <a:schemeClr val="lt1"/>
                </a:solidFill>
                <a:latin typeface="Calibri"/>
                <a:ea typeface="Calibri"/>
                <a:cs typeface="Calibri"/>
                <a:sym typeface="Calibri"/>
              </a:rPr>
              <a:t>GOES-16 ABI L2+ </a:t>
            </a:r>
            <a:r>
              <a:rPr lang="en-US" sz="2100" b="0" i="0" u="none" strike="noStrike" cap="none" dirty="0" smtClean="0">
                <a:solidFill>
                  <a:schemeClr val="lt1"/>
                </a:solidFill>
                <a:latin typeface="Calibri"/>
                <a:ea typeface="Calibri"/>
                <a:cs typeface="Calibri"/>
                <a:sym typeface="Calibri"/>
              </a:rPr>
              <a:t>Volcanic Ash Height and Loading (VAH)</a:t>
            </a:r>
            <a:r>
              <a:rPr lang="en-US" sz="2100" b="0" i="0" u="none" strike="noStrike" cap="none" dirty="0">
                <a:solidFill>
                  <a:schemeClr val="lt1"/>
                </a:solidFill>
                <a:latin typeface="Calibri"/>
                <a:ea typeface="Calibri"/>
                <a:cs typeface="Calibri"/>
                <a:sym typeface="Calibri"/>
              </a:rPr>
              <a:t/>
            </a:r>
            <a:br>
              <a:rPr lang="en-US" sz="2100" b="0" i="0" u="none" strike="noStrike" cap="none" dirty="0">
                <a:solidFill>
                  <a:schemeClr val="lt1"/>
                </a:solidFill>
                <a:latin typeface="Calibri"/>
                <a:ea typeface="Calibri"/>
                <a:cs typeface="Calibri"/>
                <a:sym typeface="Calibri"/>
              </a:rPr>
            </a:br>
            <a:r>
              <a:rPr lang="en-US" sz="2100" dirty="0" smtClean="0">
                <a:solidFill>
                  <a:schemeClr val="lt1"/>
                </a:solidFill>
                <a:latin typeface="Calibri"/>
                <a:ea typeface="Calibri"/>
                <a:cs typeface="Calibri"/>
                <a:sym typeface="Calibri"/>
              </a:rPr>
              <a:t>Provisional</a:t>
            </a:r>
            <a:r>
              <a:rPr lang="en-US" sz="2100" b="0" i="0" u="none" strike="noStrike" cap="none" dirty="0" smtClean="0">
                <a:solidFill>
                  <a:schemeClr val="lt1"/>
                </a:solidFill>
                <a:latin typeface="Calibri"/>
                <a:ea typeface="Calibri"/>
                <a:cs typeface="Calibri"/>
                <a:sym typeface="Calibri"/>
              </a:rPr>
              <a:t> </a:t>
            </a:r>
            <a:r>
              <a:rPr lang="en-US" sz="2100" b="0" i="0" u="none" strike="noStrike" cap="none" dirty="0">
                <a:solidFill>
                  <a:schemeClr val="lt1"/>
                </a:solidFill>
                <a:latin typeface="Calibri"/>
                <a:ea typeface="Calibri"/>
                <a:cs typeface="Calibri"/>
                <a:sym typeface="Calibri"/>
              </a:rPr>
              <a:t>PS-PVR</a:t>
            </a:r>
          </a:p>
        </p:txBody>
      </p:sp>
      <p:sp>
        <p:nvSpPr>
          <p:cNvPr id="314" name="Shape 314"/>
          <p:cNvSpPr txBox="1"/>
          <p:nvPr/>
        </p:nvSpPr>
        <p:spPr>
          <a:xfrm>
            <a:off x="5970025" y="4090750"/>
            <a:ext cx="2523299" cy="24291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r>
              <a:rPr lang="en-US" sz="1900" b="0" i="0" u="none" strike="noStrike" cap="none" dirty="0" smtClean="0">
                <a:solidFill>
                  <a:srgbClr val="888888"/>
                </a:solidFill>
                <a:latin typeface="Calibri"/>
                <a:ea typeface="Calibri"/>
                <a:cs typeface="Calibri"/>
                <a:sym typeface="Calibri"/>
              </a:rPr>
              <a:t>July </a:t>
            </a:r>
            <a:r>
              <a:rPr lang="en-US" sz="1900" dirty="0" smtClean="0">
                <a:solidFill>
                  <a:srgbClr val="888888"/>
                </a:solidFill>
                <a:latin typeface="Calibri"/>
                <a:ea typeface="Calibri"/>
                <a:cs typeface="Calibri"/>
                <a:sym typeface="Calibri"/>
              </a:rPr>
              <a:t>20</a:t>
            </a:r>
            <a:r>
              <a:rPr lang="en-US" sz="1900" b="0" i="0" u="none" strike="noStrike" cap="none" dirty="0" smtClean="0">
                <a:solidFill>
                  <a:srgbClr val="888888"/>
                </a:solidFill>
                <a:latin typeface="Calibri"/>
                <a:ea typeface="Calibri"/>
                <a:cs typeface="Calibri"/>
                <a:sym typeface="Calibri"/>
              </a:rPr>
              <a:t>, 2018</a:t>
            </a:r>
            <a:endParaRPr lang="en-US" sz="1900" b="0" i="0" u="none" strike="noStrike" cap="none" dirty="0">
              <a:solidFill>
                <a:srgbClr val="888888"/>
              </a:solidFill>
              <a:latin typeface="Calibri"/>
              <a:ea typeface="Calibri"/>
              <a:cs typeface="Calibri"/>
              <a:sym typeface="Calibri"/>
            </a:endParaRPr>
          </a:p>
          <a:p>
            <a:pPr marL="0" marR="0" lvl="0" indent="0" algn="ctr" rtl="0">
              <a:lnSpc>
                <a:spcPct val="100000"/>
              </a:lnSpc>
              <a:spcBef>
                <a:spcPts val="640"/>
              </a:spcBef>
              <a:spcAft>
                <a:spcPts val="0"/>
              </a:spcAft>
              <a:buClr>
                <a:srgbClr val="888888"/>
              </a:buClr>
              <a:buSzPct val="25000"/>
              <a:buFont typeface="Arial"/>
              <a:buNone/>
            </a:pPr>
            <a:r>
              <a:rPr lang="en-US" sz="1900" b="0" i="0" u="none" strike="noStrike" cap="none" dirty="0">
                <a:solidFill>
                  <a:srgbClr val="888888"/>
                </a:solidFill>
                <a:latin typeface="Calibri"/>
                <a:ea typeface="Calibri"/>
                <a:cs typeface="Calibri"/>
                <a:sym typeface="Calibri"/>
              </a:rPr>
              <a:t>Michael Pavolonis*, </a:t>
            </a:r>
            <a:r>
              <a:rPr lang="en-US" sz="1900" b="0" i="0" u="none" strike="noStrike" cap="none" dirty="0" smtClean="0">
                <a:solidFill>
                  <a:srgbClr val="888888"/>
                </a:solidFill>
                <a:latin typeface="Calibri"/>
                <a:ea typeface="Calibri"/>
                <a:cs typeface="Calibri"/>
                <a:sym typeface="Calibri"/>
              </a:rPr>
              <a:t>Justin Sieglaff, </a:t>
            </a:r>
            <a:r>
              <a:rPr lang="en-US" sz="1900" b="0" i="0" u="none" strike="noStrike" cap="none" dirty="0">
                <a:solidFill>
                  <a:srgbClr val="888888"/>
                </a:solidFill>
                <a:latin typeface="Calibri"/>
                <a:ea typeface="Calibri"/>
                <a:cs typeface="Calibri"/>
                <a:sym typeface="Calibri"/>
              </a:rPr>
              <a:t>Jason Brunner</a:t>
            </a:r>
          </a:p>
          <a:p>
            <a:pPr marL="0" marR="0" lvl="0" indent="0" algn="ctr" rtl="0">
              <a:lnSpc>
                <a:spcPct val="100000"/>
              </a:lnSpc>
              <a:spcBef>
                <a:spcPts val="640"/>
              </a:spcBef>
              <a:spcAft>
                <a:spcPts val="0"/>
              </a:spcAft>
              <a:buClr>
                <a:srgbClr val="888888"/>
              </a:buClr>
              <a:buSzPct val="25000"/>
              <a:buFont typeface="Arial"/>
              <a:buNone/>
            </a:pPr>
            <a:r>
              <a:rPr lang="en-US" sz="1900" b="0" i="0" u="none" strike="noStrike" cap="none" dirty="0">
                <a:solidFill>
                  <a:srgbClr val="888888"/>
                </a:solidFill>
                <a:latin typeface="Calibri"/>
                <a:ea typeface="Calibri"/>
                <a:cs typeface="Calibri"/>
                <a:sym typeface="Calibri"/>
              </a:rPr>
              <a:t>GOES-R AWG</a:t>
            </a:r>
          </a:p>
          <a:p>
            <a:pPr marL="0" marR="0" lvl="0" indent="0" algn="ctr" rtl="0">
              <a:lnSpc>
                <a:spcPct val="100000"/>
              </a:lnSpc>
              <a:spcBef>
                <a:spcPts val="640"/>
              </a:spcBef>
              <a:spcAft>
                <a:spcPts val="0"/>
              </a:spcAft>
              <a:buClr>
                <a:srgbClr val="888888"/>
              </a:buClr>
              <a:buSzPct val="25000"/>
              <a:buFont typeface="Calibri"/>
              <a:buNone/>
            </a:pPr>
            <a:r>
              <a:rPr lang="en-US" sz="1900" b="0" i="0" u="none" strike="noStrike" cap="none" dirty="0">
                <a:solidFill>
                  <a:srgbClr val="888888"/>
                </a:solidFill>
                <a:latin typeface="Calibri"/>
                <a:ea typeface="Calibri"/>
                <a:cs typeface="Calibri"/>
                <a:sym typeface="Calibri"/>
              </a:rPr>
              <a:t>NOAA/NESDIS/STAR* </a:t>
            </a:r>
          </a:p>
          <a:p>
            <a:pPr marL="0" marR="0" lvl="0" indent="0" algn="ctr" rtl="0">
              <a:lnSpc>
                <a:spcPct val="100000"/>
              </a:lnSpc>
              <a:spcBef>
                <a:spcPts val="640"/>
              </a:spcBef>
              <a:spcAft>
                <a:spcPts val="0"/>
              </a:spcAft>
              <a:buClr>
                <a:srgbClr val="888888"/>
              </a:buClr>
              <a:buSzPct val="25000"/>
              <a:buFont typeface="Arial"/>
              <a:buNone/>
            </a:pPr>
            <a:r>
              <a:rPr lang="en-US" sz="1900" b="0" i="0" u="none" strike="noStrike" cap="none" dirty="0">
                <a:solidFill>
                  <a:srgbClr val="888888"/>
                </a:solidFill>
                <a:latin typeface="Calibri"/>
                <a:ea typeface="Calibri"/>
                <a:cs typeface="Calibri"/>
                <a:sym typeface="Calibri"/>
              </a:rPr>
              <a:t>CIMSS</a:t>
            </a:r>
          </a:p>
        </p:txBody>
      </p:sp>
      <p:sp>
        <p:nvSpPr>
          <p:cNvPr id="315" name="Shape 31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lang="en-US" sz="1400" b="0" i="0" u="none" strike="noStrike" cap="none">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200" b="0" i="0" u="none" strike="noStrike" cap="none" dirty="0">
                <a:solidFill>
                  <a:schemeClr val="lt1"/>
                </a:solidFill>
                <a:latin typeface="Calibri"/>
                <a:ea typeface="Calibri"/>
                <a:cs typeface="Calibri"/>
                <a:sym typeface="Calibri"/>
              </a:rPr>
              <a:t>Requirements for FULL Validation</a:t>
            </a:r>
          </a:p>
        </p:txBody>
      </p:sp>
      <p:sp>
        <p:nvSpPr>
          <p:cNvPr id="355" name="Shape 355"/>
          <p:cNvSpPr txBox="1">
            <a:spLocks noGrp="1"/>
          </p:cNvSpPr>
          <p:nvPr>
            <p:ph type="body" idx="1"/>
          </p:nvPr>
        </p:nvSpPr>
        <p:spPr>
          <a:xfrm>
            <a:off x="457200" y="1893886"/>
            <a:ext cx="8229600" cy="4526100"/>
          </a:xfrm>
          <a:prstGeom prst="rect">
            <a:avLst/>
          </a:prstGeom>
          <a:noFill/>
          <a:ln w="9525" cap="flat" cmpd="sng">
            <a:solidFill>
              <a:srgbClr val="FFFF00"/>
            </a:solidFill>
            <a:prstDash val="solid"/>
            <a:round/>
            <a:headEnd type="none" w="med" len="med"/>
            <a:tailEnd type="none" w="med" len="med"/>
          </a:ln>
        </p:spPr>
        <p:txBody>
          <a:bodyPr lIns="91425" tIns="91425" rIns="91425" bIns="91425" anchor="t" anchorCtr="0">
            <a:noAutofit/>
          </a:bodyPr>
          <a:lstStyle/>
          <a:p>
            <a:pPr marL="457200" indent="-228600">
              <a:spcBef>
                <a:spcPts val="0"/>
              </a:spcBef>
              <a:buClr>
                <a:srgbClr val="FFFF00"/>
              </a:buClr>
            </a:pPr>
            <a:r>
              <a:rPr lang="en-US" sz="3200" b="1" i="0" u="none" strike="noStrike" cap="none" dirty="0" smtClean="0">
                <a:solidFill>
                  <a:srgbClr val="FFFF00"/>
                </a:solidFill>
                <a:latin typeface="Calibri"/>
                <a:ea typeface="Calibri"/>
                <a:cs typeface="Calibri"/>
                <a:sym typeface="Calibri"/>
              </a:rPr>
              <a:t>VAH: </a:t>
            </a:r>
            <a:r>
              <a:rPr lang="en-US" dirty="0"/>
              <a:t>Assess the accuracy and precision of the Volcanic Ash product over a large and wide range of representative conditions sufficient to verify all Volcanic Ash requirements. </a:t>
            </a:r>
            <a:endParaRPr lang="en-US" dirty="0" smtClean="0"/>
          </a:p>
          <a:p>
            <a:pPr lvl="1"/>
            <a:r>
              <a:rPr lang="en-US" sz="2400" dirty="0"/>
              <a:t>The requirements for measurement accuracy and precision must be met. </a:t>
            </a:r>
          </a:p>
          <a:p>
            <a:pPr lvl="1"/>
            <a:r>
              <a:rPr lang="en-US" sz="2400" dirty="0"/>
              <a:t>Proving the adequacy of the Volcanic Ash product must consider at least some real volcanic </a:t>
            </a:r>
            <a:r>
              <a:rPr lang="en-US" sz="2400" dirty="0" smtClean="0"/>
              <a:t>ash </a:t>
            </a:r>
            <a:r>
              <a:rPr lang="en-US" sz="2400" dirty="0" smtClean="0"/>
              <a:t>cases</a:t>
            </a:r>
            <a:endParaRPr lang="en-US" sz="2400" dirty="0"/>
          </a:p>
        </p:txBody>
      </p:sp>
      <p:sp>
        <p:nvSpPr>
          <p:cNvPr id="356" name="Shape 356"/>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10</a:t>
            </a:fld>
            <a:endParaRPr lang="en-US" sz="1400" b="0" i="0" u="none" strike="noStrike" cap="none">
              <a:solidFill>
                <a:srgbClr val="FFFFFF"/>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Shape 916"/>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lvl="0"/>
            <a:r>
              <a:rPr lang="en-US" dirty="0"/>
              <a:t>PLPTs Under Review</a:t>
            </a:r>
            <a:br>
              <a:rPr lang="en-US" dirty="0"/>
            </a:br>
            <a:r>
              <a:rPr lang="en-US" dirty="0"/>
              <a:t>PROVISIONAL</a:t>
            </a:r>
            <a:endParaRPr lang="en-US" sz="3600" b="0" i="0" u="none" strike="noStrike" cap="none" dirty="0">
              <a:solidFill>
                <a:schemeClr val="lt1"/>
              </a:solidFill>
              <a:latin typeface="Calibri"/>
              <a:ea typeface="Calibri"/>
              <a:cs typeface="Calibri"/>
              <a:sym typeface="Calibri"/>
            </a:endParaRPr>
          </a:p>
        </p:txBody>
      </p:sp>
      <p:graphicFrame>
        <p:nvGraphicFramePr>
          <p:cNvPr id="917" name="Shape 917"/>
          <p:cNvGraphicFramePr/>
          <p:nvPr>
            <p:extLst>
              <p:ext uri="{D42A27DB-BD31-4B8C-83A1-F6EECF244321}">
                <p14:modId xmlns:p14="http://schemas.microsoft.com/office/powerpoint/2010/main" val="4143677612"/>
              </p:ext>
            </p:extLst>
          </p:nvPr>
        </p:nvGraphicFramePr>
        <p:xfrm>
          <a:off x="880948" y="1628763"/>
          <a:ext cx="7382100" cy="848869"/>
        </p:xfrm>
        <a:graphic>
          <a:graphicData uri="http://schemas.openxmlformats.org/drawingml/2006/table">
            <a:tbl>
              <a:tblPr>
                <a:noFill/>
                <a:tableStyleId>{C266B250-DB19-4638-ABC6-526EA13891E2}</a:tableStyleId>
              </a:tblPr>
              <a:tblGrid>
                <a:gridCol w="1834875"/>
                <a:gridCol w="5547225"/>
              </a:tblGrid>
              <a:tr h="422150">
                <a:tc>
                  <a:txBody>
                    <a:bodyPr/>
                    <a:lstStyle/>
                    <a:p>
                      <a:pPr marL="0" marR="0" lvl="0" indent="0" algn="ctr" rtl="0">
                        <a:lnSpc>
                          <a:spcPct val="107000"/>
                        </a:lnSpc>
                        <a:spcBef>
                          <a:spcPts val="0"/>
                        </a:spcBef>
                        <a:spcAft>
                          <a:spcPts val="0"/>
                        </a:spcAft>
                        <a:buClr>
                          <a:srgbClr val="FFFFFF"/>
                        </a:buClr>
                        <a:buSzPct val="25000"/>
                        <a:buFont typeface="Arial"/>
                        <a:buNone/>
                      </a:pPr>
                      <a:r>
                        <a:rPr lang="en-US" sz="2000" b="1" u="none" strike="noStrike" cap="none" dirty="0">
                          <a:solidFill>
                            <a:srgbClr val="FFFFFF"/>
                          </a:solidFill>
                        </a:rPr>
                        <a:t>Test ID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538CD5"/>
                    </a:solidFill>
                  </a:tcPr>
                </a:tc>
                <a:tc>
                  <a:txBody>
                    <a:bodyPr/>
                    <a:lstStyle/>
                    <a:p>
                      <a:pPr marL="0" marR="0" lvl="0" indent="0" algn="ctr" rtl="0">
                        <a:lnSpc>
                          <a:spcPct val="107000"/>
                        </a:lnSpc>
                        <a:spcBef>
                          <a:spcPts val="0"/>
                        </a:spcBef>
                        <a:spcAft>
                          <a:spcPts val="0"/>
                        </a:spcAft>
                        <a:buClr>
                          <a:srgbClr val="FFFFFF"/>
                        </a:buClr>
                        <a:buSzPct val="25000"/>
                        <a:buFont typeface="Arial"/>
                        <a:buNone/>
                      </a:pPr>
                      <a:r>
                        <a:rPr lang="en-US" sz="2000" b="1" u="none" strike="noStrike" cap="none">
                          <a:solidFill>
                            <a:srgbClr val="FFFFFF"/>
                          </a:solidFill>
                        </a:rPr>
                        <a:t>Test Title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538CD5"/>
                    </a:solidFill>
                  </a:tcPr>
                </a:tc>
              </a:tr>
              <a:tr h="422150">
                <a:tc>
                  <a:txBody>
                    <a:bodyPr/>
                    <a:lstStyle/>
                    <a:p>
                      <a:pPr marL="0" marR="0" lvl="0" indent="0" algn="l" rtl="0">
                        <a:lnSpc>
                          <a:spcPct val="107000"/>
                        </a:lnSpc>
                        <a:spcBef>
                          <a:spcPts val="0"/>
                        </a:spcBef>
                        <a:spcAft>
                          <a:spcPts val="0"/>
                        </a:spcAft>
                        <a:buClr>
                          <a:schemeClr val="dk1"/>
                        </a:buClr>
                        <a:buSzPct val="25000"/>
                        <a:buFont typeface="Arial"/>
                        <a:buNone/>
                      </a:pPr>
                      <a:r>
                        <a:rPr lang="en-US" sz="1400" b="0" u="none" strike="noStrike" cap="none" dirty="0">
                          <a:solidFill>
                            <a:schemeClr val="dk1"/>
                          </a:solidFill>
                        </a:rPr>
                        <a:t>ABI-</a:t>
                      </a:r>
                      <a:r>
                        <a:rPr lang="en-US" sz="1400" b="0" u="none" strike="noStrike" cap="none" dirty="0" smtClean="0">
                          <a:solidFill>
                            <a:schemeClr val="dk1"/>
                          </a:solidFill>
                        </a:rPr>
                        <a:t>FD_VAH06</a:t>
                      </a:r>
                      <a:endParaRPr lang="en-US" sz="1400" b="0" u="none" strike="noStrike" cap="none" dirty="0">
                        <a:solidFill>
                          <a:schemeClr val="dk1"/>
                        </a:solidFill>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r>
                        <a:rPr lang="en-US" sz="1400" b="0" i="0" u="none" strike="noStrike" cap="none" dirty="0" smtClean="0">
                          <a:solidFill>
                            <a:schemeClr val="tx1"/>
                          </a:solidFill>
                          <a:effectLst/>
                          <a:latin typeface="+mn-lt"/>
                          <a:ea typeface="+mn-ea"/>
                          <a:cs typeface="+mn-cs"/>
                          <a:sym typeface="Arial"/>
                        </a:rPr>
                        <a:t>Assess the accuracy and precision of the Volcanic Ash product over a large and wide range of representative conditions. </a:t>
                      </a:r>
                      <a:endParaRPr lang="en-US" sz="1100" dirty="0"/>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918" name="Shape 918"/>
          <p:cNvSpPr txBox="1"/>
          <p:nvPr/>
        </p:nvSpPr>
        <p:spPr>
          <a:xfrm>
            <a:off x="880948" y="4270919"/>
            <a:ext cx="7382100" cy="20313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800" b="0" i="0" u="none" strike="noStrike" cap="none" dirty="0">
                <a:solidFill>
                  <a:srgbClr val="FFFFFF"/>
                </a:solidFill>
                <a:latin typeface="Calibri"/>
                <a:ea typeface="Calibri"/>
                <a:cs typeface="Calibri"/>
                <a:sym typeface="Calibri"/>
              </a:rPr>
              <a:t>AWG </a:t>
            </a:r>
            <a:r>
              <a:rPr lang="en-US" sz="1800" b="0" i="0" u="none" strike="noStrike" cap="none" dirty="0" smtClean="0">
                <a:solidFill>
                  <a:srgbClr val="FFFFFF"/>
                </a:solidFill>
                <a:latin typeface="Calibri"/>
                <a:ea typeface="Calibri"/>
                <a:cs typeface="Calibri"/>
                <a:sym typeface="Calibri"/>
              </a:rPr>
              <a:t>Volcanic </a:t>
            </a:r>
            <a:r>
              <a:rPr lang="en-US" sz="1800" b="0" i="0" u="none" strike="noStrike" cap="none" dirty="0" err="1" smtClean="0">
                <a:solidFill>
                  <a:srgbClr val="FFFFFF"/>
                </a:solidFill>
                <a:latin typeface="Calibri"/>
                <a:ea typeface="Calibri"/>
                <a:cs typeface="Calibri"/>
                <a:sym typeface="Calibri"/>
              </a:rPr>
              <a:t>AshTeam</a:t>
            </a:r>
            <a:r>
              <a:rPr lang="en-US" sz="1800" b="0" i="0" u="none" strike="noStrike" cap="none" dirty="0" smtClean="0">
                <a:solidFill>
                  <a:srgbClr val="FFFFFF"/>
                </a:solidFill>
                <a:latin typeface="Calibri"/>
                <a:ea typeface="Calibri"/>
                <a:cs typeface="Calibri"/>
                <a:sym typeface="Calibri"/>
              </a:rPr>
              <a:t> </a:t>
            </a:r>
            <a:r>
              <a:rPr lang="en-US" sz="1800" b="0" i="0" u="none" strike="noStrike" cap="none" dirty="0">
                <a:solidFill>
                  <a:srgbClr val="FFFFFF"/>
                </a:solidFill>
                <a:latin typeface="Calibri"/>
                <a:ea typeface="Calibri"/>
                <a:cs typeface="Calibri"/>
                <a:sym typeface="Calibri"/>
              </a:rPr>
              <a:t>will conduct these tests to further evaluate the L2 </a:t>
            </a:r>
            <a:r>
              <a:rPr lang="en-US" sz="1800" b="0" i="0" u="none" strike="noStrike" cap="none" dirty="0" smtClean="0">
                <a:solidFill>
                  <a:srgbClr val="FFFFFF"/>
                </a:solidFill>
                <a:latin typeface="Calibri"/>
                <a:ea typeface="Calibri"/>
                <a:cs typeface="Calibri"/>
                <a:sym typeface="Calibri"/>
              </a:rPr>
              <a:t>volcanic ash height and mass loading product </a:t>
            </a:r>
            <a:r>
              <a:rPr lang="en-US" sz="1800" b="0" i="0" u="none" strike="noStrike" cap="none" dirty="0">
                <a:solidFill>
                  <a:srgbClr val="FFFFFF"/>
                </a:solidFill>
                <a:latin typeface="Calibri"/>
                <a:ea typeface="Calibri"/>
                <a:cs typeface="Calibri"/>
                <a:sym typeface="Calibri"/>
              </a:rPr>
              <a:t>quality.</a:t>
            </a:r>
          </a:p>
          <a:p>
            <a:pPr marL="0" marR="0" lvl="0" indent="0" algn="l" rtl="0">
              <a:lnSpc>
                <a:spcPct val="100000"/>
              </a:lnSpc>
              <a:spcBef>
                <a:spcPts val="0"/>
              </a:spcBef>
              <a:spcAft>
                <a:spcPts val="0"/>
              </a:spcAft>
              <a:buClr>
                <a:srgbClr val="000000"/>
              </a:buClr>
              <a:buFont typeface="Arial"/>
              <a:buNone/>
            </a:pPr>
            <a:endParaRPr sz="18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ct val="25000"/>
              <a:buFont typeface="Calibri"/>
              <a:buNone/>
            </a:pPr>
            <a:r>
              <a:rPr lang="en-US" sz="1800" b="0" i="0" u="none" strike="noStrike" cap="none" dirty="0">
                <a:solidFill>
                  <a:srgbClr val="FFFFFF"/>
                </a:solidFill>
                <a:latin typeface="Calibri"/>
                <a:ea typeface="Calibri"/>
                <a:cs typeface="Calibri"/>
                <a:sym typeface="Calibri"/>
              </a:rPr>
              <a:t>Full test plans and procedures are given in the INST Readiness, Implementation, and Management Plan (RIMP v1.0; 416-R-RIMP-</a:t>
            </a:r>
            <a:r>
              <a:rPr lang="en-US" sz="1800" b="0" i="0" u="none" strike="noStrike" cap="none" dirty="0" smtClean="0">
                <a:solidFill>
                  <a:srgbClr val="FFFFFF"/>
                </a:solidFill>
                <a:latin typeface="Calibri"/>
                <a:ea typeface="Calibri"/>
                <a:cs typeface="Calibri"/>
                <a:sym typeface="Calibri"/>
              </a:rPr>
              <a:t>0333)</a:t>
            </a:r>
            <a:endParaRPr lang="en-US" sz="1800" b="0" i="0" u="none" strike="noStrike" cap="none" dirty="0">
              <a:solidFill>
                <a:srgbClr val="FFFFFF"/>
              </a:solidFill>
              <a:latin typeface="Calibri"/>
              <a:ea typeface="Calibri"/>
              <a:cs typeface="Calibri"/>
              <a:sym typeface="Calibri"/>
            </a:endParaRPr>
          </a:p>
        </p:txBody>
      </p:sp>
      <p:sp>
        <p:nvSpPr>
          <p:cNvPr id="919" name="Shape 919"/>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11</a:t>
            </a:fld>
            <a:endParaRPr lang="en-US" sz="12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5579091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457200" y="30162"/>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Requirements</a:t>
            </a:r>
            <a:endParaRPr/>
          </a:p>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PROVISIONAL</a:t>
            </a:r>
            <a:endParaRPr/>
          </a:p>
        </p:txBody>
      </p:sp>
      <p:sp>
        <p:nvSpPr>
          <p:cNvPr id="354" name="Shape 354"/>
          <p:cNvSpPr txBox="1">
            <a:spLocks noGrp="1"/>
          </p:cNvSpPr>
          <p:nvPr>
            <p:ph type="body" idx="1"/>
          </p:nvPr>
        </p:nvSpPr>
        <p:spPr>
          <a:xfrm>
            <a:off x="177519" y="1475390"/>
            <a:ext cx="8835047" cy="45261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Assess the accuracy and precision </a:t>
            </a:r>
            <a:r>
              <a:rPr lang="en-US" sz="3000" b="0" i="0" u="none" strike="noStrike" cap="none" dirty="0" smtClean="0">
                <a:solidFill>
                  <a:schemeClr val="lt1"/>
                </a:solidFill>
                <a:latin typeface="Calibri"/>
                <a:ea typeface="Calibri"/>
                <a:cs typeface="Calibri"/>
                <a:sym typeface="Calibri"/>
              </a:rPr>
              <a:t>requirements (no downstream impacts to assess).</a:t>
            </a:r>
          </a:p>
          <a:p>
            <a:pPr marL="457200" marR="0" lvl="0" indent="-419100" algn="l" rtl="0">
              <a:lnSpc>
                <a:spcPct val="100000"/>
              </a:lnSpc>
              <a:spcBef>
                <a:spcPts val="0"/>
              </a:spcBef>
              <a:spcAft>
                <a:spcPts val="0"/>
              </a:spcAft>
              <a:buClr>
                <a:schemeClr val="lt1"/>
              </a:buClr>
              <a:buSzPts val="3000"/>
              <a:buFont typeface="Arial"/>
              <a:buChar char="•"/>
            </a:pPr>
            <a:endParaRPr dirty="0"/>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smtClean="0">
                <a:solidFill>
                  <a:schemeClr val="lt1"/>
                </a:solidFill>
                <a:latin typeface="Calibri"/>
                <a:ea typeface="Calibri"/>
                <a:cs typeface="Calibri"/>
                <a:sym typeface="Calibri"/>
              </a:rPr>
              <a:t>If </a:t>
            </a:r>
            <a:r>
              <a:rPr lang="en-US" sz="3000" b="0" i="0" u="none" strike="noStrike" cap="none" dirty="0">
                <a:solidFill>
                  <a:schemeClr val="lt1"/>
                </a:solidFill>
                <a:latin typeface="Calibri"/>
                <a:ea typeface="Calibri"/>
                <a:cs typeface="Calibri"/>
                <a:sym typeface="Calibri"/>
              </a:rPr>
              <a:t>accuracy and precision are not met, document reasons why as an ADR</a:t>
            </a:r>
            <a:r>
              <a:rPr lang="en-US" sz="3000" b="0" i="0" u="none" strike="noStrike" cap="none" dirty="0" smtClean="0">
                <a:solidFill>
                  <a:schemeClr val="lt1"/>
                </a:solidFill>
                <a:latin typeface="Calibri"/>
                <a:ea typeface="Calibri"/>
                <a:cs typeface="Calibri"/>
                <a:sym typeface="Calibri"/>
              </a:rPr>
              <a:t>.</a:t>
            </a:r>
          </a:p>
          <a:p>
            <a:pPr marL="457200" marR="0" lvl="0" indent="-419100" algn="l" rtl="0">
              <a:lnSpc>
                <a:spcPct val="100000"/>
              </a:lnSpc>
              <a:spcBef>
                <a:spcPts val="0"/>
              </a:spcBef>
              <a:spcAft>
                <a:spcPts val="0"/>
              </a:spcAft>
              <a:buClr>
                <a:schemeClr val="lt1"/>
              </a:buClr>
              <a:buSzPts val="3000"/>
              <a:buFont typeface="Arial"/>
              <a:buChar char="•"/>
            </a:pPr>
            <a:endParaRPr dirty="0"/>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Remediation strategies in place</a:t>
            </a:r>
            <a:r>
              <a:rPr lang="en-US" sz="3000" b="0" i="0" u="none" strike="noStrike" cap="none" dirty="0" smtClean="0">
                <a:solidFill>
                  <a:schemeClr val="lt1"/>
                </a:solidFill>
                <a:latin typeface="Calibri"/>
                <a:ea typeface="Calibri"/>
                <a:cs typeface="Calibri"/>
                <a:sym typeface="Calibri"/>
              </a:rPr>
              <a:t>.</a:t>
            </a:r>
          </a:p>
          <a:p>
            <a:pPr marL="457200" marR="0" lvl="0" indent="-419100" algn="l" rtl="0">
              <a:lnSpc>
                <a:spcPct val="100000"/>
              </a:lnSpc>
              <a:spcBef>
                <a:spcPts val="0"/>
              </a:spcBef>
              <a:spcAft>
                <a:spcPts val="0"/>
              </a:spcAft>
              <a:buClr>
                <a:schemeClr val="lt1"/>
              </a:buClr>
              <a:buSzPts val="3000"/>
              <a:buFont typeface="Arial"/>
              <a:buChar char="•"/>
            </a:pPr>
            <a:endParaRPr dirty="0"/>
          </a:p>
          <a:p>
            <a:pPr marL="457200" marR="0" lvl="0" indent="-419100" algn="l" rtl="0">
              <a:lnSpc>
                <a:spcPct val="100000"/>
              </a:lnSpc>
              <a:spcBef>
                <a:spcPts val="0"/>
              </a:spcBef>
              <a:spcAft>
                <a:spcPts val="0"/>
              </a:spcAft>
              <a:buClr>
                <a:schemeClr val="lt1"/>
              </a:buClr>
              <a:buSzPts val="3000"/>
              <a:buFont typeface="Arial"/>
              <a:buChar char="•"/>
            </a:pPr>
            <a:r>
              <a:rPr lang="en-US" sz="3000" b="0" i="0" u="none" strike="noStrike" cap="none" dirty="0">
                <a:solidFill>
                  <a:schemeClr val="lt1"/>
                </a:solidFill>
                <a:latin typeface="Calibri"/>
                <a:ea typeface="Calibri"/>
                <a:cs typeface="Calibri"/>
                <a:sym typeface="Calibri"/>
              </a:rPr>
              <a:t>Product ready for potential operational use.</a:t>
            </a:r>
            <a:endParaRPr dirty="0"/>
          </a:p>
        </p:txBody>
      </p:sp>
      <p:sp>
        <p:nvSpPr>
          <p:cNvPr id="355" name="Shape 3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12</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271763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1618975" y="-46050"/>
            <a:ext cx="5892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000" b="0" i="0" u="none" strike="noStrike" cap="none">
                <a:solidFill>
                  <a:schemeClr val="lt1"/>
                </a:solidFill>
                <a:latin typeface="Calibri"/>
                <a:ea typeface="Calibri"/>
                <a:cs typeface="Calibri"/>
                <a:sym typeface="Calibri"/>
              </a:rPr>
              <a:t>Application of PLPT Quantitative Analysis Tests to each Domain</a:t>
            </a:r>
          </a:p>
        </p:txBody>
      </p:sp>
      <p:sp>
        <p:nvSpPr>
          <p:cNvPr id="363" name="Shape 363"/>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graphicFrame>
        <p:nvGraphicFramePr>
          <p:cNvPr id="364" name="Shape 364"/>
          <p:cNvGraphicFramePr/>
          <p:nvPr>
            <p:extLst>
              <p:ext uri="{D42A27DB-BD31-4B8C-83A1-F6EECF244321}">
                <p14:modId xmlns:p14="http://schemas.microsoft.com/office/powerpoint/2010/main" val="2406925061"/>
              </p:ext>
            </p:extLst>
          </p:nvPr>
        </p:nvGraphicFramePr>
        <p:xfrm>
          <a:off x="2392675" y="2009169"/>
          <a:ext cx="4160525" cy="4712280"/>
        </p:xfrm>
        <a:graphic>
          <a:graphicData uri="http://schemas.openxmlformats.org/drawingml/2006/table">
            <a:tbl>
              <a:tblPr>
                <a:noFill/>
                <a:tableStyleId>{F4200B79-B378-4B14-97CF-557E001DA420}</a:tableStyleId>
              </a:tblPr>
              <a:tblGrid>
                <a:gridCol w="2350775"/>
                <a:gridCol w="1809750"/>
              </a:tblGrid>
              <a:tr h="276350">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a:solidFill>
                            <a:srgbClr val="FFFFFF"/>
                          </a:solidFill>
                        </a:rPr>
                        <a:t>Analysis Method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a:solidFill>
                            <a:srgbClr val="FFFFFF"/>
                          </a:solidFill>
                        </a:rPr>
                        <a:t>FD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r>
              <a:tr h="504000">
                <a:tc>
                  <a:txBody>
                    <a:bodyPr/>
                    <a:lstStyle/>
                    <a:p>
                      <a:pPr marL="0" marR="0" lvl="0" indent="0" algn="l" rtl="0">
                        <a:lnSpc>
                          <a:spcPct val="100000"/>
                        </a:lnSpc>
                        <a:spcBef>
                          <a:spcPts val="0"/>
                        </a:spcBef>
                        <a:spcAft>
                          <a:spcPts val="0"/>
                        </a:spcAft>
                        <a:buClr>
                          <a:srgbClr val="FFFFFF"/>
                        </a:buClr>
                        <a:buSzPct val="25000"/>
                        <a:buFont typeface="Arial"/>
                        <a:buNone/>
                      </a:pPr>
                      <a:r>
                        <a:rPr lang="en-US" sz="1800" u="none" strike="noStrike" cap="none" dirty="0" smtClean="0">
                          <a:solidFill>
                            <a:srgbClr val="FFFFFF"/>
                          </a:solidFill>
                        </a:rPr>
                        <a:t>Visual</a:t>
                      </a:r>
                      <a:r>
                        <a:rPr lang="en-US" sz="1800" u="none" strike="noStrike" cap="none" baseline="0" dirty="0" smtClean="0">
                          <a:solidFill>
                            <a:srgbClr val="FFFFFF"/>
                          </a:solidFill>
                        </a:rPr>
                        <a:t> Inspection</a:t>
                      </a:r>
                      <a:endParaRPr lang="en-US" sz="1800" u="none" strike="noStrike" cap="none" dirty="0">
                        <a:solidFill>
                          <a:srgbClr val="FFFFFF"/>
                        </a:solidFill>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r>
              <a:tr h="504000">
                <a:tc>
                  <a:txBody>
                    <a:bodyPr/>
                    <a:lstStyle/>
                    <a:p>
                      <a:pPr marL="0" marR="0" lvl="0" indent="0" algn="l" rtl="0">
                        <a:lnSpc>
                          <a:spcPct val="100000"/>
                        </a:lnSpc>
                        <a:spcBef>
                          <a:spcPts val="0"/>
                        </a:spcBef>
                        <a:spcAft>
                          <a:spcPts val="0"/>
                        </a:spcAft>
                        <a:buClr>
                          <a:srgbClr val="FFFFFF"/>
                        </a:buClr>
                        <a:buSzPct val="25000"/>
                        <a:buFont typeface="Arial"/>
                        <a:buNone/>
                      </a:pPr>
                      <a:r>
                        <a:rPr lang="en-US" sz="1800" u="none" strike="noStrike" cap="none" dirty="0" smtClean="0">
                          <a:solidFill>
                            <a:srgbClr val="FFFFFF"/>
                          </a:solidFill>
                        </a:rPr>
                        <a:t>Time Series Stability</a:t>
                      </a:r>
                      <a:endParaRPr lang="en-US" sz="1800" u="none" strike="noStrike" cap="none" dirty="0">
                        <a:solidFill>
                          <a:srgbClr val="FFFFFF"/>
                        </a:solidFill>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r>
              <a:tr h="504000">
                <a:tc>
                  <a:txBody>
                    <a:bodyPr/>
                    <a:lstStyle/>
                    <a:p>
                      <a:pPr marL="0" marR="0" lvl="0" indent="0" algn="l" rtl="0">
                        <a:lnSpc>
                          <a:spcPct val="100000"/>
                        </a:lnSpc>
                        <a:spcBef>
                          <a:spcPts val="0"/>
                        </a:spcBef>
                        <a:spcAft>
                          <a:spcPts val="0"/>
                        </a:spcAft>
                        <a:buClr>
                          <a:srgbClr val="FFFFFF"/>
                        </a:buClr>
                        <a:buSzPct val="25000"/>
                        <a:buFont typeface="Arial"/>
                        <a:buNone/>
                      </a:pPr>
                      <a:r>
                        <a:rPr lang="en-US" sz="1800" u="none" strike="noStrike" cap="none" dirty="0" smtClean="0">
                          <a:solidFill>
                            <a:srgbClr val="FFFFFF"/>
                          </a:solidFill>
                        </a:rPr>
                        <a:t>Manual Analysis</a:t>
                      </a:r>
                      <a:endParaRPr lang="en-US" sz="1800" u="none" strike="noStrike" cap="none" dirty="0">
                        <a:solidFill>
                          <a:srgbClr val="FFFFFF"/>
                        </a:solidFill>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r>
              <a:tr h="504000">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lang="en-US" sz="1800" u="none" strike="noStrike" cap="none" dirty="0" smtClean="0">
                          <a:solidFill>
                            <a:srgbClr val="FFFFFF"/>
                          </a:solidFill>
                        </a:rPr>
                        <a:t>Wind Analysis</a:t>
                      </a:r>
                    </a:p>
                    <a:p>
                      <a:pPr marL="0" marR="0" lvl="0" indent="0" algn="l" rtl="0">
                        <a:lnSpc>
                          <a:spcPct val="100000"/>
                        </a:lnSpc>
                        <a:spcBef>
                          <a:spcPts val="0"/>
                        </a:spcBef>
                        <a:spcAft>
                          <a:spcPts val="0"/>
                        </a:spcAft>
                        <a:buClr>
                          <a:srgbClr val="FFFFFF"/>
                        </a:buClr>
                        <a:buSzPct val="25000"/>
                        <a:buFont typeface="Arial"/>
                        <a:buNone/>
                      </a:pPr>
                      <a:endParaRPr lang="en-US" sz="1800" u="none" strike="noStrike" cap="none" dirty="0">
                        <a:solidFill>
                          <a:srgbClr val="FFFFFF"/>
                        </a:solidFill>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r>
              <a:tr h="504000">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lang="en-US" sz="1800" u="none" strike="noStrike" cap="none" dirty="0" err="1" smtClean="0">
                          <a:solidFill>
                            <a:srgbClr val="FFFFFF"/>
                          </a:solidFill>
                        </a:rPr>
                        <a:t>Lidar</a:t>
                      </a:r>
                      <a:r>
                        <a:rPr lang="en-US" sz="1800" u="none" strike="noStrike" cap="none" dirty="0" smtClean="0">
                          <a:solidFill>
                            <a:srgbClr val="FFFFFF"/>
                          </a:solidFill>
                        </a:rPr>
                        <a:t> Analysis</a:t>
                      </a:r>
                    </a:p>
                    <a:p>
                      <a:pPr marL="0" marR="0" lvl="0" indent="0" algn="l" rtl="0">
                        <a:lnSpc>
                          <a:spcPct val="100000"/>
                        </a:lnSpc>
                        <a:spcBef>
                          <a:spcPts val="0"/>
                        </a:spcBef>
                        <a:spcAft>
                          <a:spcPts val="0"/>
                        </a:spcAft>
                        <a:buClr>
                          <a:srgbClr val="FFFFFF"/>
                        </a:buClr>
                        <a:buSzPct val="25000"/>
                        <a:buFont typeface="Arial"/>
                        <a:buNone/>
                      </a:pPr>
                      <a:endParaRPr lang="en-US" sz="1800" u="none" strike="noStrike" cap="none" dirty="0">
                        <a:solidFill>
                          <a:srgbClr val="FFFFFF"/>
                        </a:solidFill>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r>
              <a:tr h="765700">
                <a:tc>
                  <a:txBody>
                    <a:bodyPr/>
                    <a:lstStyle/>
                    <a:p>
                      <a:pPr marL="0" marR="0" lvl="0" indent="0" algn="l" rtl="0">
                        <a:lnSpc>
                          <a:spcPct val="100000"/>
                        </a:lnSpc>
                        <a:spcBef>
                          <a:spcPts val="0"/>
                        </a:spcBef>
                        <a:spcAft>
                          <a:spcPts val="0"/>
                        </a:spcAft>
                        <a:buClr>
                          <a:schemeClr val="lt1"/>
                        </a:buClr>
                        <a:buSzPct val="25000"/>
                        <a:buFont typeface="Arial"/>
                        <a:buNone/>
                      </a:pPr>
                      <a:r>
                        <a:rPr lang="en-US" sz="1800" u="none" strike="noStrike" cap="none" dirty="0" smtClean="0">
                          <a:solidFill>
                            <a:schemeClr val="lt1"/>
                          </a:solidFill>
                        </a:rPr>
                        <a:t>Vicarious</a:t>
                      </a:r>
                      <a:r>
                        <a:rPr lang="en-US" sz="1800" u="none" strike="noStrike" cap="none" baseline="0" dirty="0" smtClean="0">
                          <a:solidFill>
                            <a:schemeClr val="lt1"/>
                          </a:solidFill>
                        </a:rPr>
                        <a:t> validation (</a:t>
                      </a:r>
                      <a:r>
                        <a:rPr lang="en-US" sz="1800" u="none" strike="noStrike" cap="none" dirty="0" smtClean="0">
                          <a:solidFill>
                            <a:schemeClr val="lt1"/>
                          </a:solidFill>
                        </a:rPr>
                        <a:t>e.g. </a:t>
                      </a:r>
                      <a:r>
                        <a:rPr lang="en-US" sz="1800" u="none" strike="noStrike" cap="none" dirty="0" smtClean="0">
                          <a:solidFill>
                            <a:schemeClr val="lt1"/>
                          </a:solidFill>
                        </a:rPr>
                        <a:t>previous validation efforts)</a:t>
                      </a:r>
                      <a:endParaRPr lang="en-US" sz="1800" u="none" strike="noStrike" cap="none" dirty="0">
                        <a:solidFill>
                          <a:schemeClr val="lt1"/>
                        </a:solidFill>
                      </a:endParaRPr>
                    </a:p>
                    <a:p>
                      <a:pPr marL="0" marR="0" lvl="0" indent="0" algn="l" rtl="0">
                        <a:lnSpc>
                          <a:spcPct val="100000"/>
                        </a:lnSpc>
                        <a:spcBef>
                          <a:spcPts val="0"/>
                        </a:spcBef>
                        <a:spcAft>
                          <a:spcPts val="0"/>
                        </a:spcAft>
                        <a:buClr>
                          <a:srgbClr val="000000"/>
                        </a:buClr>
                        <a:buSzPct val="25000"/>
                        <a:buFont typeface="Arial"/>
                        <a:buNone/>
                      </a:pPr>
                      <a:endParaRPr sz="1800" u="none" strike="noStrike" cap="none" dirty="0">
                        <a:solidFill>
                          <a:srgbClr val="FFFFFF"/>
                        </a:solidFill>
                      </a:endParaRP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8000"/>
                    </a:solidFill>
                  </a:tcPr>
                </a:tc>
              </a:tr>
            </a:tbl>
          </a:graphicData>
        </a:graphic>
      </p:graphicFrame>
      <p:sp>
        <p:nvSpPr>
          <p:cNvPr id="365" name="Shape 365"/>
          <p:cNvSpPr txBox="1"/>
          <p:nvPr/>
        </p:nvSpPr>
        <p:spPr>
          <a:xfrm>
            <a:off x="553875" y="1096950"/>
            <a:ext cx="8229600" cy="1422000"/>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smtClean="0">
                <a:solidFill>
                  <a:srgbClr val="FFFFFF"/>
                </a:solidFill>
                <a:latin typeface="Arial"/>
                <a:ea typeface="Arial"/>
                <a:cs typeface="Arial"/>
                <a:sym typeface="Arial"/>
              </a:rPr>
              <a:t>VAH output is only generated every 15 min (regardless of Mode) and is only generated for the full disk sector.</a:t>
            </a:r>
            <a:endParaRPr lang="en-US" sz="18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FFFFFF"/>
              </a:solidFill>
              <a:latin typeface="Arial"/>
              <a:ea typeface="Arial"/>
              <a:cs typeface="Arial"/>
              <a:sym typeface="Arial"/>
            </a:endParaRPr>
          </a:p>
        </p:txBody>
      </p:sp>
      <p:sp>
        <p:nvSpPr>
          <p:cNvPr id="366" name="Shape 366"/>
          <p:cNvSpPr txBox="1"/>
          <p:nvPr/>
        </p:nvSpPr>
        <p:spPr>
          <a:xfrm>
            <a:off x="6705600" y="65087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13</a:t>
            </a:fld>
            <a:endParaRPr lang="en-US" sz="1400" b="0" i="0" u="none" strike="noStrike" cap="none">
              <a:solidFill>
                <a:srgbClr val="FFFFFF"/>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dirty="0" smtClean="0"/>
              <a:t>Visual Inspection and Long Term Stability</a:t>
            </a:r>
            <a:endParaRPr lang="en-US" sz="4000" b="1" i="0" u="none" strike="noStrike" cap="none" dirty="0">
              <a:solidFill>
                <a:schemeClr val="lt1"/>
              </a:solidFill>
              <a:latin typeface="Calibri"/>
              <a:ea typeface="Calibri"/>
              <a:cs typeface="Calibri"/>
              <a:sym typeface="Calibri"/>
            </a:endParaRPr>
          </a:p>
        </p:txBody>
      </p:sp>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14</a:t>
            </a:fld>
            <a:endParaRPr lang="en-US"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0584312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9900"/>
              </a:buClr>
              <a:buSzPct val="25000"/>
              <a:buFont typeface="Calibri"/>
              <a:buNone/>
            </a:pPr>
            <a:r>
              <a:rPr lang="en-US" sz="3600" b="0" i="0" u="none" strike="noStrike" cap="none">
                <a:solidFill>
                  <a:srgbClr val="FF9900"/>
                </a:solidFill>
                <a:latin typeface="Calibri"/>
                <a:ea typeface="Calibri"/>
                <a:cs typeface="Calibri"/>
                <a:sym typeface="Calibri"/>
              </a:rPr>
              <a:t>Qualitative Success Definitions</a:t>
            </a:r>
          </a:p>
        </p:txBody>
      </p:sp>
      <p:sp>
        <p:nvSpPr>
          <p:cNvPr id="381" name="Shape 381"/>
          <p:cNvSpPr txBox="1"/>
          <p:nvPr/>
        </p:nvSpPr>
        <p:spPr>
          <a:xfrm>
            <a:off x="969225" y="1818050"/>
            <a:ext cx="1905899" cy="5583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000" b="0" i="0" u="none" strike="noStrike" cap="none">
                <a:solidFill>
                  <a:schemeClr val="lt1"/>
                </a:solidFill>
                <a:latin typeface="Calibri"/>
                <a:ea typeface="Calibri"/>
                <a:cs typeface="Calibri"/>
                <a:sym typeface="Calibri"/>
              </a:rPr>
              <a:t>PASSED</a:t>
            </a:r>
          </a:p>
        </p:txBody>
      </p:sp>
      <p:sp>
        <p:nvSpPr>
          <p:cNvPr id="382" name="Shape 382"/>
          <p:cNvSpPr txBox="1"/>
          <p:nvPr/>
        </p:nvSpPr>
        <p:spPr>
          <a:xfrm>
            <a:off x="969225" y="4956675"/>
            <a:ext cx="1905899" cy="558300"/>
          </a:xfrm>
          <a:prstGeom prst="rect">
            <a:avLst/>
          </a:prstGeom>
          <a:solidFill>
            <a:srgbClr val="FF000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2F2F2"/>
              </a:buClr>
              <a:buSzPct val="25000"/>
              <a:buFont typeface="Calibri"/>
              <a:buNone/>
            </a:pPr>
            <a:r>
              <a:rPr lang="en-US" sz="3000" b="0" i="0" u="none" strike="noStrike" cap="none">
                <a:solidFill>
                  <a:srgbClr val="F2F2F2"/>
                </a:solidFill>
                <a:latin typeface="Calibri"/>
                <a:ea typeface="Calibri"/>
                <a:cs typeface="Calibri"/>
                <a:sym typeface="Calibri"/>
              </a:rPr>
              <a:t>FAILED</a:t>
            </a:r>
          </a:p>
        </p:txBody>
      </p:sp>
      <p:sp>
        <p:nvSpPr>
          <p:cNvPr id="383" name="Shape 383"/>
          <p:cNvSpPr txBox="1"/>
          <p:nvPr/>
        </p:nvSpPr>
        <p:spPr>
          <a:xfrm>
            <a:off x="969225" y="3398937"/>
            <a:ext cx="2941499" cy="558300"/>
          </a:xfrm>
          <a:prstGeom prst="rect">
            <a:avLst/>
          </a:prstGeom>
          <a:solidFill>
            <a:srgbClr val="F1C232"/>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2F2F2"/>
              </a:buClr>
              <a:buSzPct val="25000"/>
              <a:buFont typeface="Calibri"/>
              <a:buNone/>
            </a:pPr>
            <a:r>
              <a:rPr lang="en-US" sz="3000" b="0" i="0" u="none" strike="noStrike" cap="none">
                <a:solidFill>
                  <a:srgbClr val="F2F2F2"/>
                </a:solidFill>
                <a:latin typeface="Calibri"/>
                <a:ea typeface="Calibri"/>
                <a:cs typeface="Calibri"/>
                <a:sym typeface="Calibri"/>
              </a:rPr>
              <a:t>PARTIAL-PASSED</a:t>
            </a:r>
          </a:p>
        </p:txBody>
      </p:sp>
      <p:sp>
        <p:nvSpPr>
          <p:cNvPr id="384" name="Shape 384"/>
          <p:cNvSpPr txBox="1"/>
          <p:nvPr/>
        </p:nvSpPr>
        <p:spPr>
          <a:xfrm>
            <a:off x="3062900" y="1717400"/>
            <a:ext cx="5940300" cy="894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met</a:t>
            </a:r>
            <a:r>
              <a:rPr lang="en-US" sz="1800" b="0" i="0" u="none" strike="noStrike" cap="none">
                <a:solidFill>
                  <a:srgbClr val="FFFFFF"/>
                </a:solidFill>
                <a:latin typeface="Arial"/>
                <a:ea typeface="Arial"/>
                <a:cs typeface="Arial"/>
                <a:sym typeface="Arial"/>
              </a:rPr>
              <a:t> for product cadence and creation.</a:t>
            </a:r>
          </a:p>
        </p:txBody>
      </p:sp>
      <p:sp>
        <p:nvSpPr>
          <p:cNvPr id="385" name="Shape 385"/>
          <p:cNvSpPr txBox="1"/>
          <p:nvPr/>
        </p:nvSpPr>
        <p:spPr>
          <a:xfrm>
            <a:off x="2937000" y="4874175"/>
            <a:ext cx="5940300" cy="894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far from being met</a:t>
            </a:r>
            <a:r>
              <a:rPr lang="en-US" sz="1800" b="0" i="0" u="none" strike="noStrike" cap="none">
                <a:solidFill>
                  <a:srgbClr val="FFFFFF"/>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for product cadence and creation.</a:t>
            </a:r>
          </a:p>
        </p:txBody>
      </p:sp>
      <p:sp>
        <p:nvSpPr>
          <p:cNvPr id="386" name="Shape 386"/>
          <p:cNvSpPr txBox="1"/>
          <p:nvPr/>
        </p:nvSpPr>
        <p:spPr>
          <a:xfrm>
            <a:off x="3999200" y="3337037"/>
            <a:ext cx="5003999" cy="8942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a:solidFill>
                  <a:srgbClr val="FFFFFF"/>
                </a:solidFill>
                <a:latin typeface="Arial"/>
                <a:ea typeface="Arial"/>
                <a:cs typeface="Arial"/>
                <a:sym typeface="Arial"/>
              </a:rPr>
              <a:t>Specifications are close to being met </a:t>
            </a:r>
            <a:r>
              <a:rPr lang="en-US" sz="1800" b="0" i="0" u="none" strike="noStrike" cap="none">
                <a:solidFill>
                  <a:schemeClr val="lt1"/>
                </a:solidFill>
                <a:latin typeface="Arial"/>
                <a:ea typeface="Arial"/>
                <a:cs typeface="Arial"/>
                <a:sym typeface="Arial"/>
              </a:rPr>
              <a:t>for product cadence and creation.</a:t>
            </a:r>
            <a:r>
              <a:rPr lang="en-US" sz="1800" b="0" i="0" u="none" strike="noStrike" cap="none">
                <a:solidFill>
                  <a:srgbClr val="FFFFFF"/>
                </a:solidFill>
                <a:latin typeface="Arial"/>
                <a:ea typeface="Arial"/>
                <a:cs typeface="Arial"/>
                <a:sym typeface="Arial"/>
              </a:rPr>
              <a:t> Example:  Products created with missing blocks.</a:t>
            </a:r>
          </a:p>
        </p:txBody>
      </p:sp>
      <p:sp>
        <p:nvSpPr>
          <p:cNvPr id="387" name="Shape 38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15</a:t>
            </a:fld>
            <a:endParaRPr lang="en-US" sz="1400" b="0" i="0" u="none" strike="noStrike" cap="none">
              <a:solidFill>
                <a:srgbClr val="FFFFFF"/>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46038"/>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PLPT ABI</a:t>
            </a:r>
            <a:r>
              <a:rPr lang="en-US" sz="3600" b="0" i="0" u="none" strike="noStrike" cap="none" dirty="0" smtClean="0">
                <a:solidFill>
                  <a:schemeClr val="lt1"/>
                </a:solidFill>
                <a:latin typeface="Calibri"/>
                <a:ea typeface="Calibri"/>
                <a:cs typeface="Calibri"/>
                <a:sym typeface="Calibri"/>
              </a:rPr>
              <a:t>-</a:t>
            </a:r>
            <a:r>
              <a:rPr lang="en-US" dirty="0" smtClean="0"/>
              <a:t>FD</a:t>
            </a:r>
            <a:r>
              <a:rPr lang="en-US" sz="3600" b="0" i="0" u="none" strike="noStrike" cap="none" dirty="0" smtClean="0">
                <a:solidFill>
                  <a:schemeClr val="lt1"/>
                </a:solidFill>
                <a:latin typeface="Calibri"/>
                <a:ea typeface="Calibri"/>
                <a:cs typeface="Calibri"/>
                <a:sym typeface="Calibri"/>
              </a:rPr>
              <a:t>_VAH01 - 05:</a:t>
            </a:r>
            <a:endParaRPr lang="en-US" sz="3600" b="0" i="0" u="none" strike="noStrike" cap="none" dirty="0">
              <a:solidFill>
                <a:schemeClr val="lt1"/>
              </a:solidFill>
              <a:latin typeface="Calibri"/>
              <a:ea typeface="Calibri"/>
              <a:cs typeface="Calibri"/>
              <a:sym typeface="Calibri"/>
            </a:endParaRPr>
          </a:p>
        </p:txBody>
      </p:sp>
      <p:sp>
        <p:nvSpPr>
          <p:cNvPr id="529" name="Shape 529"/>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16</a:t>
            </a:fld>
            <a:endParaRPr lang="en-US" sz="1400" b="0" i="0" u="none" strike="noStrike" cap="none">
              <a:solidFill>
                <a:srgbClr val="FFFFFF"/>
              </a:solidFill>
              <a:latin typeface="Arial"/>
              <a:ea typeface="Arial"/>
              <a:cs typeface="Arial"/>
              <a:sym typeface="Arial"/>
            </a:endParaRPr>
          </a:p>
        </p:txBody>
      </p:sp>
      <p:sp>
        <p:nvSpPr>
          <p:cNvPr id="532" name="Shape 532"/>
          <p:cNvSpPr txBox="1"/>
          <p:nvPr/>
        </p:nvSpPr>
        <p:spPr>
          <a:xfrm>
            <a:off x="1122205" y="952767"/>
            <a:ext cx="7354381" cy="685783"/>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3200" dirty="0" smtClean="0">
                <a:solidFill>
                  <a:srgbClr val="FFFFFF"/>
                </a:solidFill>
                <a:latin typeface="Calibri"/>
                <a:ea typeface="Calibri"/>
                <a:cs typeface="Calibri"/>
                <a:sym typeface="Calibri"/>
              </a:rPr>
              <a:t>VAH</a:t>
            </a:r>
            <a:r>
              <a:rPr lang="en-US" sz="3200" b="0" i="0" u="none" strike="noStrike" cap="none" dirty="0" smtClean="0">
                <a:solidFill>
                  <a:srgbClr val="FFFFFF"/>
                </a:solidFill>
                <a:latin typeface="Calibri"/>
                <a:ea typeface="Calibri"/>
                <a:cs typeface="Calibri"/>
                <a:sym typeface="Calibri"/>
              </a:rPr>
              <a:t> </a:t>
            </a:r>
            <a:r>
              <a:rPr lang="en-US" sz="3200" b="0" i="0" u="none" strike="noStrike" cap="none" dirty="0">
                <a:solidFill>
                  <a:srgbClr val="FFFFFF"/>
                </a:solidFill>
                <a:latin typeface="Calibri"/>
                <a:ea typeface="Calibri"/>
                <a:cs typeface="Calibri"/>
                <a:sym typeface="Calibri"/>
              </a:rPr>
              <a:t>Full Disk Mode </a:t>
            </a:r>
            <a:r>
              <a:rPr lang="en-US" sz="3200" b="0" i="0" u="none" strike="noStrike" cap="none" dirty="0" smtClean="0">
                <a:solidFill>
                  <a:srgbClr val="FFFFFF"/>
                </a:solidFill>
                <a:latin typeface="Calibri"/>
                <a:ea typeface="Calibri"/>
                <a:cs typeface="Calibri"/>
                <a:sym typeface="Calibri"/>
              </a:rPr>
              <a:t>3: January 12, 2018</a:t>
            </a:r>
            <a:endParaRPr lang="en-US" sz="3200" b="0" i="0" u="none" strike="noStrike" cap="none" dirty="0">
              <a:solidFill>
                <a:srgbClr val="FFFFFF"/>
              </a:solidFill>
              <a:latin typeface="Calibri"/>
              <a:ea typeface="Calibri"/>
              <a:cs typeface="Calibri"/>
              <a:sym typeface="Calibri"/>
            </a:endParaRPr>
          </a:p>
        </p:txBody>
      </p:sp>
      <p:sp>
        <p:nvSpPr>
          <p:cNvPr id="533" name="Shape 533"/>
          <p:cNvSpPr txBox="1"/>
          <p:nvPr/>
        </p:nvSpPr>
        <p:spPr>
          <a:xfrm>
            <a:off x="172146" y="6172781"/>
            <a:ext cx="7706726" cy="738664"/>
          </a:xfrm>
          <a:prstGeom prst="rect">
            <a:avLst/>
          </a:prstGeom>
          <a:noFill/>
          <a:ln>
            <a:noFill/>
          </a:ln>
        </p:spPr>
        <p:txBody>
          <a:bodyPr lIns="91425" tIns="45700" rIns="91425" bIns="45700"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2000" dirty="0" smtClean="0">
                <a:solidFill>
                  <a:srgbClr val="FFFFFF"/>
                </a:solidFill>
              </a:rPr>
              <a:t>The L1b dropout issue has improved significantly</a:t>
            </a:r>
            <a:r>
              <a:rPr lang="en-US" sz="2000" b="0" i="0" u="none" strike="noStrike" cap="none" dirty="0" smtClean="0">
                <a:solidFill>
                  <a:srgbClr val="FFFFFF"/>
                </a:solidFill>
                <a:sym typeface="Arial"/>
              </a:rPr>
              <a:t>.</a:t>
            </a:r>
            <a:endParaRPr lang="en-US" sz="2000" b="0" i="0" u="none" strike="noStrike" cap="none" dirty="0">
              <a:solidFill>
                <a:srgbClr val="FFFFFF"/>
              </a:solidFill>
              <a:sym typeface="Arial"/>
            </a:endParaRPr>
          </a:p>
        </p:txBody>
      </p:sp>
      <p:sp>
        <p:nvSpPr>
          <p:cNvPr id="8" name="Shape 550"/>
          <p:cNvSpPr txBox="1"/>
          <p:nvPr/>
        </p:nvSpPr>
        <p:spPr>
          <a:xfrm>
            <a:off x="7878872" y="5731062"/>
            <a:ext cx="984600" cy="400199"/>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2000" b="0" i="0" u="none" strike="noStrike" cap="none" dirty="0">
                <a:solidFill>
                  <a:srgbClr val="FFFFFF"/>
                </a:solidFill>
                <a:latin typeface="Calibri"/>
                <a:ea typeface="Calibri"/>
                <a:cs typeface="Calibri"/>
                <a:sym typeface="Calibri"/>
              </a:rPr>
              <a:t>PASSED</a:t>
            </a:r>
          </a:p>
        </p:txBody>
      </p:sp>
      <p:pic>
        <p:nvPicPr>
          <p:cNvPr id="3" name="jan122018_ash_4pan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4488" y="0"/>
            <a:ext cx="5913437" cy="6858000"/>
          </a:xfrm>
          <a:prstGeom prst="rect">
            <a:avLst/>
          </a:prstGeom>
        </p:spPr>
      </p:pic>
    </p:spTree>
    <p:extLst>
      <p:ext uri="{BB962C8B-B14F-4D97-AF65-F5344CB8AC3E}">
        <p14:creationId xmlns:p14="http://schemas.microsoft.com/office/powerpoint/2010/main" val="36108337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457200" y="-46038"/>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PLPT ABI</a:t>
            </a:r>
            <a:r>
              <a:rPr lang="en-US" sz="3600" b="0" i="0" u="none" strike="noStrike" cap="none" dirty="0" smtClean="0">
                <a:solidFill>
                  <a:schemeClr val="lt1"/>
                </a:solidFill>
                <a:latin typeface="Calibri"/>
                <a:ea typeface="Calibri"/>
                <a:cs typeface="Calibri"/>
                <a:sym typeface="Calibri"/>
              </a:rPr>
              <a:t>-</a:t>
            </a:r>
            <a:r>
              <a:rPr lang="en-US" dirty="0" smtClean="0"/>
              <a:t>FD</a:t>
            </a:r>
            <a:r>
              <a:rPr lang="en-US" sz="3600" b="0" i="0" u="none" strike="noStrike" cap="none" dirty="0" smtClean="0">
                <a:solidFill>
                  <a:schemeClr val="lt1"/>
                </a:solidFill>
                <a:latin typeface="Calibri"/>
                <a:ea typeface="Calibri"/>
                <a:cs typeface="Calibri"/>
                <a:sym typeface="Calibri"/>
              </a:rPr>
              <a:t>_VAH01 - 05:</a:t>
            </a:r>
            <a:endParaRPr lang="en-US" sz="3600" b="0" i="0" u="none" strike="noStrike" cap="none" dirty="0">
              <a:solidFill>
                <a:schemeClr val="lt1"/>
              </a:solidFill>
              <a:latin typeface="Calibri"/>
              <a:ea typeface="Calibri"/>
              <a:cs typeface="Calibri"/>
              <a:sym typeface="Calibri"/>
            </a:endParaRPr>
          </a:p>
        </p:txBody>
      </p:sp>
      <p:sp>
        <p:nvSpPr>
          <p:cNvPr id="529" name="Shape 529"/>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17</a:t>
            </a:fld>
            <a:endParaRPr lang="en-US" sz="1400" b="0" i="0" u="none" strike="noStrike" cap="none">
              <a:solidFill>
                <a:srgbClr val="FFFFFF"/>
              </a:solidFill>
              <a:latin typeface="Arial"/>
              <a:ea typeface="Arial"/>
              <a:cs typeface="Arial"/>
              <a:sym typeface="Arial"/>
            </a:endParaRPr>
          </a:p>
        </p:txBody>
      </p:sp>
      <p:sp>
        <p:nvSpPr>
          <p:cNvPr id="532" name="Shape 532"/>
          <p:cNvSpPr txBox="1"/>
          <p:nvPr/>
        </p:nvSpPr>
        <p:spPr>
          <a:xfrm>
            <a:off x="1122205" y="952767"/>
            <a:ext cx="7354381" cy="685783"/>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3200" dirty="0" smtClean="0">
                <a:solidFill>
                  <a:srgbClr val="FFFFFF"/>
                </a:solidFill>
                <a:latin typeface="Calibri"/>
                <a:ea typeface="Calibri"/>
                <a:cs typeface="Calibri"/>
                <a:sym typeface="Calibri"/>
              </a:rPr>
              <a:t>VAH</a:t>
            </a:r>
            <a:r>
              <a:rPr lang="en-US" sz="3200" b="0" i="0" u="none" strike="noStrike" cap="none" dirty="0" smtClean="0">
                <a:solidFill>
                  <a:srgbClr val="FFFFFF"/>
                </a:solidFill>
                <a:latin typeface="Calibri"/>
                <a:ea typeface="Calibri"/>
                <a:cs typeface="Calibri"/>
                <a:sym typeface="Calibri"/>
              </a:rPr>
              <a:t> </a:t>
            </a:r>
            <a:r>
              <a:rPr lang="en-US" sz="3200" b="0" i="0" u="none" strike="noStrike" cap="none" dirty="0">
                <a:solidFill>
                  <a:srgbClr val="FFFFFF"/>
                </a:solidFill>
                <a:latin typeface="Calibri"/>
                <a:ea typeface="Calibri"/>
                <a:cs typeface="Calibri"/>
                <a:sym typeface="Calibri"/>
              </a:rPr>
              <a:t>Full Disk Mode </a:t>
            </a:r>
            <a:r>
              <a:rPr lang="en-US" sz="3200" dirty="0">
                <a:solidFill>
                  <a:srgbClr val="FFFFFF"/>
                </a:solidFill>
                <a:latin typeface="Calibri"/>
                <a:ea typeface="Calibri"/>
                <a:cs typeface="Calibri"/>
                <a:sym typeface="Calibri"/>
              </a:rPr>
              <a:t>4</a:t>
            </a:r>
            <a:r>
              <a:rPr lang="en-US" sz="3200" b="0" i="0" u="none" strike="noStrike" cap="none" dirty="0" smtClean="0">
                <a:solidFill>
                  <a:srgbClr val="FFFFFF"/>
                </a:solidFill>
                <a:latin typeface="Calibri"/>
                <a:ea typeface="Calibri"/>
                <a:cs typeface="Calibri"/>
                <a:sym typeface="Calibri"/>
              </a:rPr>
              <a:t>: February 17, </a:t>
            </a:r>
            <a:r>
              <a:rPr lang="en-US" sz="3200" b="0" i="0" u="none" strike="noStrike" cap="none" dirty="0" smtClean="0">
                <a:solidFill>
                  <a:srgbClr val="FFFFFF"/>
                </a:solidFill>
                <a:latin typeface="Calibri"/>
                <a:ea typeface="Calibri"/>
                <a:cs typeface="Calibri"/>
                <a:sym typeface="Calibri"/>
              </a:rPr>
              <a:t>2018</a:t>
            </a:r>
            <a:endParaRPr lang="en-US" sz="3200" b="0" i="0" u="none" strike="noStrike" cap="none" dirty="0">
              <a:solidFill>
                <a:srgbClr val="FFFFFF"/>
              </a:solidFill>
              <a:latin typeface="Calibri"/>
              <a:ea typeface="Calibri"/>
              <a:cs typeface="Calibri"/>
              <a:sym typeface="Calibri"/>
            </a:endParaRPr>
          </a:p>
        </p:txBody>
      </p:sp>
      <p:sp>
        <p:nvSpPr>
          <p:cNvPr id="533" name="Shape 533"/>
          <p:cNvSpPr txBox="1"/>
          <p:nvPr/>
        </p:nvSpPr>
        <p:spPr>
          <a:xfrm>
            <a:off x="172146" y="6172781"/>
            <a:ext cx="7706726" cy="738664"/>
          </a:xfrm>
          <a:prstGeom prst="rect">
            <a:avLst/>
          </a:prstGeom>
          <a:noFill/>
          <a:ln>
            <a:noFill/>
          </a:ln>
        </p:spPr>
        <p:txBody>
          <a:bodyPr lIns="91425" tIns="45700" rIns="91425" bIns="45700"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2000" dirty="0" smtClean="0">
                <a:solidFill>
                  <a:srgbClr val="FFFFFF"/>
                </a:solidFill>
              </a:rPr>
              <a:t>The L1b dropout issue has improved significantly</a:t>
            </a:r>
            <a:r>
              <a:rPr lang="en-US" sz="2000" b="0" i="0" u="none" strike="noStrike" cap="none" dirty="0" smtClean="0">
                <a:solidFill>
                  <a:srgbClr val="FFFFFF"/>
                </a:solidFill>
                <a:sym typeface="Arial"/>
              </a:rPr>
              <a:t>.</a:t>
            </a:r>
            <a:endParaRPr lang="en-US" sz="2000" b="0" i="0" u="none" strike="noStrike" cap="none" dirty="0">
              <a:solidFill>
                <a:srgbClr val="FFFFFF"/>
              </a:solidFill>
              <a:sym typeface="Arial"/>
            </a:endParaRPr>
          </a:p>
        </p:txBody>
      </p:sp>
      <p:sp>
        <p:nvSpPr>
          <p:cNvPr id="8" name="Shape 550"/>
          <p:cNvSpPr txBox="1"/>
          <p:nvPr/>
        </p:nvSpPr>
        <p:spPr>
          <a:xfrm>
            <a:off x="7878872" y="5731062"/>
            <a:ext cx="984600" cy="400199"/>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2000" b="0" i="0" u="none" strike="noStrike" cap="none" dirty="0">
                <a:solidFill>
                  <a:srgbClr val="FFFFFF"/>
                </a:solidFill>
                <a:latin typeface="Calibri"/>
                <a:ea typeface="Calibri"/>
                <a:cs typeface="Calibri"/>
                <a:sym typeface="Calibri"/>
              </a:rPr>
              <a:t>PASSED</a:t>
            </a:r>
          </a:p>
        </p:txBody>
      </p:sp>
      <p:pic>
        <p:nvPicPr>
          <p:cNvPr id="2" name="feb172018_ash_4pan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4488" y="0"/>
            <a:ext cx="5913437" cy="6858000"/>
          </a:xfrm>
          <a:prstGeom prst="rect">
            <a:avLst/>
          </a:prstGeom>
        </p:spPr>
      </p:pic>
    </p:spTree>
    <p:extLst>
      <p:ext uri="{BB962C8B-B14F-4D97-AF65-F5344CB8AC3E}">
        <p14:creationId xmlns:p14="http://schemas.microsoft.com/office/powerpoint/2010/main" val="27038037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200" b="0" i="0" u="none" strike="noStrike" cap="none" dirty="0">
                <a:solidFill>
                  <a:schemeClr val="lt1"/>
                </a:solidFill>
                <a:latin typeface="Calibri"/>
                <a:ea typeface="Calibri"/>
                <a:cs typeface="Calibri"/>
                <a:sym typeface="Calibri"/>
              </a:rPr>
              <a:t>Time Series of </a:t>
            </a:r>
            <a:r>
              <a:rPr lang="en-US" sz="3200" b="0" i="0" u="none" strike="noStrike" cap="none" dirty="0" smtClean="0">
                <a:solidFill>
                  <a:schemeClr val="lt1"/>
                </a:solidFill>
                <a:latin typeface="Calibri"/>
                <a:ea typeface="Calibri"/>
                <a:cs typeface="Calibri"/>
                <a:sym typeface="Calibri"/>
              </a:rPr>
              <a:t>Volcanic Ash Output</a:t>
            </a:r>
            <a:endParaRPr lang="en-US" sz="3200" b="0" i="0" u="none" strike="noStrike" cap="none" dirty="0">
              <a:solidFill>
                <a:schemeClr val="lt1"/>
              </a:solidFill>
              <a:latin typeface="Calibri"/>
              <a:ea typeface="Calibri"/>
              <a:cs typeface="Calibri"/>
              <a:sym typeface="Calibri"/>
            </a:endParaRPr>
          </a:p>
        </p:txBody>
      </p:sp>
      <p:sp>
        <p:nvSpPr>
          <p:cNvPr id="540" name="Shape 54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18</a:t>
            </a:fld>
            <a:endParaRPr lang="en-US">
              <a:solidFill>
                <a:srgbClr val="FFFFFF"/>
              </a:solidFill>
            </a:endParaRPr>
          </a:p>
        </p:txBody>
      </p:sp>
      <p:sp>
        <p:nvSpPr>
          <p:cNvPr id="545" name="Shape 545"/>
          <p:cNvSpPr txBox="1"/>
          <p:nvPr/>
        </p:nvSpPr>
        <p:spPr>
          <a:xfrm>
            <a:off x="457200" y="978725"/>
            <a:ext cx="2363699" cy="1868749"/>
          </a:xfrm>
          <a:prstGeom prst="rect">
            <a:avLst/>
          </a:prstGeom>
          <a:solidFill>
            <a:schemeClr val="bg1">
              <a:lumMod val="75000"/>
            </a:schemeClr>
          </a:solidFill>
          <a:ln>
            <a:noFill/>
          </a:ln>
        </p:spPr>
        <p:txBody>
          <a:bodyPr lIns="91425" tIns="91425" rIns="91425" bIns="91425" anchor="t" anchorCtr="0">
            <a:noAutofit/>
          </a:bodyPr>
          <a:lstStyle/>
          <a:p>
            <a:pPr algn="ctr" defTabSz="914400">
              <a:buClr>
                <a:srgbClr val="000000"/>
              </a:buClr>
              <a:buSzPct val="25000"/>
              <a:buFont typeface="Arial"/>
              <a:buNone/>
            </a:pPr>
            <a:r>
              <a:rPr lang="en-US" sz="1400" b="1" u="sng" kern="0" dirty="0" smtClean="0">
                <a:solidFill>
                  <a:srgbClr val="000000"/>
                </a:solidFill>
                <a:latin typeface="Arial"/>
                <a:ea typeface="Arial"/>
                <a:cs typeface="Arial"/>
                <a:sym typeface="Arial"/>
              </a:rPr>
              <a:t>Ash Confidence Legend</a:t>
            </a:r>
            <a:endParaRPr lang="en-US" sz="1400" b="1" u="sng" kern="0" dirty="0">
              <a:solidFill>
                <a:srgbClr val="000000"/>
              </a:solidFill>
              <a:latin typeface="Arial"/>
              <a:ea typeface="Arial"/>
              <a:cs typeface="Arial"/>
              <a:sym typeface="Arial"/>
            </a:endParaRPr>
          </a:p>
          <a:p>
            <a:pPr algn="ctr" defTabSz="914400">
              <a:buClr>
                <a:srgbClr val="000000"/>
              </a:buClr>
              <a:buFont typeface="Arial"/>
              <a:buNone/>
            </a:pPr>
            <a:endParaRPr sz="1400" b="1" u="sng" kern="0" dirty="0">
              <a:solidFill>
                <a:srgbClr val="000000"/>
              </a:solidFill>
              <a:latin typeface="Arial"/>
              <a:ea typeface="Arial"/>
              <a:cs typeface="Arial"/>
              <a:sym typeface="Arial"/>
            </a:endParaRPr>
          </a:p>
          <a:p>
            <a:pPr algn="ctr" defTabSz="914400">
              <a:buClr>
                <a:srgbClr val="000000"/>
              </a:buClr>
              <a:buSzPct val="25000"/>
              <a:buFont typeface="Arial"/>
              <a:buNone/>
            </a:pPr>
            <a:r>
              <a:rPr lang="en-US" sz="1400" b="1" kern="0" dirty="0" smtClean="0">
                <a:solidFill>
                  <a:srgbClr val="000000"/>
                </a:solidFill>
                <a:latin typeface="Arial"/>
                <a:ea typeface="Arial"/>
                <a:cs typeface="Arial"/>
                <a:sym typeface="Arial"/>
              </a:rPr>
              <a:t>Not Ash</a:t>
            </a:r>
            <a:endParaRPr lang="en-US" sz="1400" b="1" kern="0" dirty="0">
              <a:solidFill>
                <a:srgbClr val="000000"/>
              </a:solidFill>
              <a:latin typeface="Arial"/>
              <a:ea typeface="Arial"/>
              <a:cs typeface="Arial"/>
              <a:sym typeface="Arial"/>
            </a:endParaRPr>
          </a:p>
          <a:p>
            <a:pPr algn="ctr" defTabSz="914400">
              <a:buClr>
                <a:srgbClr val="0000FF"/>
              </a:buClr>
              <a:buSzPct val="25000"/>
              <a:buFont typeface="Arial"/>
              <a:buNone/>
            </a:pPr>
            <a:r>
              <a:rPr lang="en-US" sz="1400" b="1" kern="0" dirty="0" smtClean="0">
                <a:solidFill>
                  <a:srgbClr val="0000FF"/>
                </a:solidFill>
                <a:latin typeface="Arial"/>
                <a:ea typeface="Arial"/>
                <a:cs typeface="Arial"/>
                <a:sym typeface="Arial"/>
              </a:rPr>
              <a:t>Very Low Confidence</a:t>
            </a:r>
            <a:endParaRPr lang="en-US" sz="1400" b="1" kern="0" dirty="0">
              <a:solidFill>
                <a:srgbClr val="0000FF"/>
              </a:solidFill>
              <a:latin typeface="Arial"/>
              <a:ea typeface="Arial"/>
              <a:cs typeface="Arial"/>
              <a:sym typeface="Arial"/>
            </a:endParaRPr>
          </a:p>
          <a:p>
            <a:pPr algn="ctr" defTabSz="914400">
              <a:buClr>
                <a:srgbClr val="00FF00"/>
              </a:buClr>
              <a:buSzPct val="25000"/>
              <a:buFont typeface="Arial"/>
              <a:buNone/>
            </a:pPr>
            <a:r>
              <a:rPr lang="en-US" sz="1400" b="1" kern="0" dirty="0" smtClean="0">
                <a:solidFill>
                  <a:srgbClr val="00FF00"/>
                </a:solidFill>
                <a:latin typeface="Arial"/>
                <a:ea typeface="Arial"/>
                <a:cs typeface="Arial"/>
                <a:sym typeface="Arial"/>
              </a:rPr>
              <a:t>Low Confidence</a:t>
            </a:r>
            <a:endParaRPr lang="en-US" sz="1400" b="1" kern="0" dirty="0">
              <a:solidFill>
                <a:srgbClr val="00FF00"/>
              </a:solidFill>
              <a:latin typeface="Arial"/>
              <a:ea typeface="Arial"/>
              <a:cs typeface="Arial"/>
              <a:sym typeface="Arial"/>
            </a:endParaRPr>
          </a:p>
          <a:p>
            <a:pPr algn="ctr" defTabSz="914400">
              <a:buClr>
                <a:srgbClr val="274E13"/>
              </a:buClr>
              <a:buSzPct val="25000"/>
              <a:buFont typeface="Arial"/>
              <a:buNone/>
            </a:pPr>
            <a:r>
              <a:rPr lang="en-US" sz="1400" b="1" kern="0" dirty="0" smtClean="0">
                <a:solidFill>
                  <a:srgbClr val="FFFF00"/>
                </a:solidFill>
                <a:latin typeface="Arial"/>
                <a:ea typeface="Arial"/>
                <a:cs typeface="Arial"/>
                <a:sym typeface="Arial"/>
              </a:rPr>
              <a:t>Moderate Confidence</a:t>
            </a:r>
            <a:endParaRPr lang="en-US" sz="1400" b="1" kern="0" dirty="0">
              <a:solidFill>
                <a:srgbClr val="FFFF00"/>
              </a:solidFill>
              <a:latin typeface="Arial"/>
              <a:ea typeface="Arial"/>
              <a:cs typeface="Arial"/>
              <a:sym typeface="Arial"/>
            </a:endParaRPr>
          </a:p>
          <a:p>
            <a:pPr algn="ctr" defTabSz="914400">
              <a:buClr>
                <a:srgbClr val="FF0000"/>
              </a:buClr>
              <a:buSzPct val="25000"/>
              <a:buFont typeface="Arial"/>
              <a:buNone/>
            </a:pPr>
            <a:r>
              <a:rPr lang="en-US" sz="1400" b="1" kern="0" dirty="0" smtClean="0">
                <a:solidFill>
                  <a:srgbClr val="FF0000"/>
                </a:solidFill>
                <a:latin typeface="Arial"/>
                <a:ea typeface="Arial"/>
                <a:cs typeface="Arial"/>
                <a:sym typeface="Arial"/>
              </a:rPr>
              <a:t>High Confidence</a:t>
            </a:r>
          </a:p>
        </p:txBody>
      </p:sp>
      <p:sp>
        <p:nvSpPr>
          <p:cNvPr id="548" name="Shape 548"/>
          <p:cNvSpPr txBox="1"/>
          <p:nvPr/>
        </p:nvSpPr>
        <p:spPr>
          <a:xfrm>
            <a:off x="-137647" y="2963201"/>
            <a:ext cx="3425467" cy="3758248"/>
          </a:xfrm>
          <a:prstGeom prst="rect">
            <a:avLst/>
          </a:prstGeom>
          <a:noFill/>
          <a:ln>
            <a:noFill/>
          </a:ln>
        </p:spPr>
        <p:txBody>
          <a:bodyPr lIns="91425" tIns="91425" rIns="91425" bIns="91425" anchor="t" anchorCtr="0">
            <a:noAutofit/>
          </a:bodyPr>
          <a:lstStyle/>
          <a:p>
            <a:pPr marL="457200" indent="-342900" defTabSz="914400">
              <a:buClr>
                <a:srgbClr val="FFFFFF"/>
              </a:buClr>
              <a:buSzPct val="100000"/>
              <a:buFont typeface="Calibri"/>
              <a:buChar char="●"/>
            </a:pPr>
            <a:r>
              <a:rPr lang="en-US" sz="1600" b="1" kern="0" dirty="0">
                <a:solidFill>
                  <a:srgbClr val="FFFFFF"/>
                </a:solidFill>
                <a:latin typeface="Calibri"/>
                <a:ea typeface="Calibri"/>
                <a:cs typeface="Calibri"/>
                <a:sym typeface="Calibri"/>
              </a:rPr>
              <a:t>Time series of the </a:t>
            </a:r>
            <a:r>
              <a:rPr lang="en-US" sz="1600" b="1" kern="0" dirty="0" smtClean="0">
                <a:solidFill>
                  <a:srgbClr val="FFFFFF"/>
                </a:solidFill>
                <a:latin typeface="Calibri"/>
                <a:ea typeface="Calibri"/>
                <a:cs typeface="Calibri"/>
                <a:sym typeface="Calibri"/>
              </a:rPr>
              <a:t>ash confidence fraction (top) and ash retrievals (bottom) for GOES-16 (Modes 3 and 4)</a:t>
            </a:r>
          </a:p>
          <a:p>
            <a:pPr marL="457200" indent="-342900" defTabSz="914400">
              <a:buClr>
                <a:srgbClr val="FFFFFF"/>
              </a:buClr>
              <a:buSzPct val="100000"/>
              <a:buFont typeface="Calibri"/>
              <a:buChar char="●"/>
            </a:pPr>
            <a:endParaRPr lang="en-US" sz="1600" b="1" kern="0" dirty="0" smtClean="0">
              <a:solidFill>
                <a:srgbClr val="FFFFFF"/>
              </a:solidFill>
              <a:latin typeface="Calibri"/>
              <a:ea typeface="Calibri"/>
              <a:cs typeface="Calibri"/>
              <a:sym typeface="Calibri"/>
            </a:endParaRPr>
          </a:p>
          <a:p>
            <a:pPr marL="457200" indent="-342900" defTabSz="914400">
              <a:buClr>
                <a:srgbClr val="FFFFFF"/>
              </a:buClr>
              <a:buSzPct val="100000"/>
              <a:buFont typeface="Calibri"/>
              <a:buChar char="●"/>
            </a:pPr>
            <a:r>
              <a:rPr lang="en-US" sz="1600" b="1" kern="0" dirty="0" smtClean="0">
                <a:solidFill>
                  <a:srgbClr val="FFFFFF"/>
                </a:solidFill>
                <a:latin typeface="Calibri"/>
                <a:ea typeface="Calibri"/>
                <a:cs typeface="Calibri"/>
                <a:sym typeface="Calibri"/>
              </a:rPr>
              <a:t>Time </a:t>
            </a:r>
            <a:r>
              <a:rPr lang="en-US" sz="1600" b="1" kern="0" dirty="0">
                <a:solidFill>
                  <a:srgbClr val="FFFFFF"/>
                </a:solidFill>
                <a:latin typeface="Calibri"/>
                <a:ea typeface="Calibri"/>
                <a:cs typeface="Calibri"/>
                <a:sym typeface="Calibri"/>
              </a:rPr>
              <a:t>period is </a:t>
            </a:r>
            <a:r>
              <a:rPr lang="en-US" sz="1600" b="1" kern="0" dirty="0" smtClean="0">
                <a:solidFill>
                  <a:srgbClr val="FFFFFF"/>
                </a:solidFill>
                <a:latin typeface="Calibri"/>
                <a:ea typeface="Calibri"/>
                <a:cs typeface="Calibri"/>
                <a:sym typeface="Calibri"/>
              </a:rPr>
              <a:t>October 25-November 4, 2017 (Band 13/14 swap was implemented Oct 31 (Day 304)</a:t>
            </a:r>
          </a:p>
          <a:p>
            <a:pPr marL="457200" indent="-342900" defTabSz="914400">
              <a:buClr>
                <a:srgbClr val="FFFFFF"/>
              </a:buClr>
              <a:buSzPct val="100000"/>
              <a:buFont typeface="Calibri"/>
              <a:buChar char="●"/>
            </a:pPr>
            <a:endParaRPr lang="en-US" sz="1600" b="1" kern="0" dirty="0">
              <a:solidFill>
                <a:srgbClr val="FFFFFF"/>
              </a:solidFill>
              <a:latin typeface="Calibri"/>
              <a:ea typeface="Calibri"/>
              <a:cs typeface="Calibri"/>
              <a:sym typeface="Calibri"/>
            </a:endParaRPr>
          </a:p>
          <a:p>
            <a:pPr marL="457200" indent="-342900" defTabSz="914400">
              <a:buClr>
                <a:srgbClr val="FFFFFF"/>
              </a:buClr>
              <a:buSzPct val="100000"/>
              <a:buFont typeface="Calibri"/>
              <a:buChar char="●"/>
            </a:pPr>
            <a:r>
              <a:rPr lang="en-US" sz="1600" b="1" dirty="0" smtClean="0">
                <a:solidFill>
                  <a:srgbClr val="FFFFFF"/>
                </a:solidFill>
                <a:latin typeface="Calibri"/>
                <a:ea typeface="Calibri"/>
                <a:cs typeface="Calibri"/>
                <a:sym typeface="Calibri"/>
              </a:rPr>
              <a:t>Overall and diurnal trends are consistent with expectations</a:t>
            </a:r>
            <a:r>
              <a:rPr lang="en-US" sz="1600" b="1" dirty="0" smtClean="0">
                <a:solidFill>
                  <a:schemeClr val="lt1"/>
                </a:solidFill>
                <a:latin typeface="Calibri"/>
                <a:ea typeface="Calibri"/>
                <a:cs typeface="Calibri"/>
                <a:sym typeface="Calibri"/>
              </a:rPr>
              <a:t>. Compromised/missing L1b is responsible for the large deviations.</a:t>
            </a:r>
            <a:endParaRPr lang="en-US" sz="1600" b="1" dirty="0" smtClean="0">
              <a:solidFill>
                <a:srgbClr val="FFFFFF"/>
              </a:solidFill>
              <a:latin typeface="Calibri"/>
              <a:ea typeface="Calibri"/>
              <a:cs typeface="Calibri"/>
              <a:sym typeface="Calibri"/>
            </a:endParaRPr>
          </a:p>
        </p:txBody>
      </p:sp>
      <p:sp>
        <p:nvSpPr>
          <p:cNvPr id="550" name="Shape 550"/>
          <p:cNvSpPr txBox="1"/>
          <p:nvPr/>
        </p:nvSpPr>
        <p:spPr>
          <a:xfrm>
            <a:off x="3269388" y="6423003"/>
            <a:ext cx="984600" cy="400199"/>
          </a:xfrm>
          <a:prstGeom prst="rect">
            <a:avLst/>
          </a:prstGeom>
          <a:solidFill>
            <a:srgbClr val="00B050"/>
          </a:solidFill>
          <a:ln>
            <a:noFill/>
          </a:ln>
        </p:spPr>
        <p:txBody>
          <a:bodyPr lIns="91425" tIns="45700" rIns="91425" bIns="45700" anchor="t" anchorCtr="0">
            <a:noAutofit/>
          </a:bodyPr>
          <a:lstStyle/>
          <a:p>
            <a:pPr algn="ctr" defTabSz="914400">
              <a:buClr>
                <a:srgbClr val="FFFFFF"/>
              </a:buClr>
              <a:buSzPct val="25000"/>
              <a:buFont typeface="Calibri"/>
              <a:buNone/>
            </a:pPr>
            <a:r>
              <a:rPr lang="en-US" sz="2000" kern="0">
                <a:solidFill>
                  <a:srgbClr val="FFFFFF"/>
                </a:solidFill>
                <a:latin typeface="Calibri"/>
                <a:ea typeface="Calibri"/>
                <a:cs typeface="Calibri"/>
                <a:sym typeface="Calibri"/>
              </a:rPr>
              <a:t>PASSED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773" y="773721"/>
            <a:ext cx="5328552" cy="266427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773" y="3405763"/>
            <a:ext cx="5328552" cy="2664276"/>
          </a:xfrm>
          <a:prstGeom prst="rect">
            <a:avLst/>
          </a:prstGeom>
        </p:spPr>
      </p:pic>
    </p:spTree>
    <p:extLst>
      <p:ext uri="{BB962C8B-B14F-4D97-AF65-F5344CB8AC3E}">
        <p14:creationId xmlns:p14="http://schemas.microsoft.com/office/powerpoint/2010/main" val="40374073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200" b="0" i="0" u="none" strike="noStrike" cap="none" dirty="0">
                <a:solidFill>
                  <a:schemeClr val="lt1"/>
                </a:solidFill>
                <a:latin typeface="Calibri"/>
                <a:ea typeface="Calibri"/>
                <a:cs typeface="Calibri"/>
                <a:sym typeface="Calibri"/>
              </a:rPr>
              <a:t>Time Series of </a:t>
            </a:r>
            <a:r>
              <a:rPr lang="en-US" sz="3200" b="0" i="0" u="none" strike="noStrike" cap="none" dirty="0" smtClean="0">
                <a:solidFill>
                  <a:schemeClr val="lt1"/>
                </a:solidFill>
                <a:latin typeface="Calibri"/>
                <a:ea typeface="Calibri"/>
                <a:cs typeface="Calibri"/>
                <a:sym typeface="Calibri"/>
              </a:rPr>
              <a:t>Volcanic Ash Output</a:t>
            </a:r>
            <a:endParaRPr lang="en-US" sz="3200" b="0" i="0" u="none" strike="noStrike" cap="none" dirty="0">
              <a:solidFill>
                <a:schemeClr val="lt1"/>
              </a:solidFill>
              <a:latin typeface="Calibri"/>
              <a:ea typeface="Calibri"/>
              <a:cs typeface="Calibri"/>
              <a:sym typeface="Calibri"/>
            </a:endParaRPr>
          </a:p>
        </p:txBody>
      </p:sp>
      <p:sp>
        <p:nvSpPr>
          <p:cNvPr id="540" name="Shape 54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19</a:t>
            </a:fld>
            <a:endParaRPr lang="en-US">
              <a:solidFill>
                <a:srgbClr val="FFFFFF"/>
              </a:solidFill>
            </a:endParaRPr>
          </a:p>
        </p:txBody>
      </p:sp>
      <p:sp>
        <p:nvSpPr>
          <p:cNvPr id="545" name="Shape 545"/>
          <p:cNvSpPr txBox="1"/>
          <p:nvPr/>
        </p:nvSpPr>
        <p:spPr>
          <a:xfrm>
            <a:off x="457200" y="978725"/>
            <a:ext cx="2363699" cy="1868749"/>
          </a:xfrm>
          <a:prstGeom prst="rect">
            <a:avLst/>
          </a:prstGeom>
          <a:solidFill>
            <a:schemeClr val="bg1">
              <a:lumMod val="75000"/>
            </a:schemeClr>
          </a:solidFill>
          <a:ln>
            <a:noFill/>
          </a:ln>
        </p:spPr>
        <p:txBody>
          <a:bodyPr lIns="91425" tIns="91425" rIns="91425" bIns="91425" anchor="t" anchorCtr="0">
            <a:noAutofit/>
          </a:bodyPr>
          <a:lstStyle/>
          <a:p>
            <a:pPr algn="ctr" defTabSz="914400">
              <a:buClr>
                <a:srgbClr val="000000"/>
              </a:buClr>
              <a:buSzPct val="25000"/>
              <a:buFont typeface="Arial"/>
              <a:buNone/>
            </a:pPr>
            <a:r>
              <a:rPr lang="en-US" sz="1400" b="1" u="sng" kern="0" dirty="0" smtClean="0">
                <a:solidFill>
                  <a:srgbClr val="000000"/>
                </a:solidFill>
                <a:latin typeface="Arial"/>
                <a:ea typeface="Arial"/>
                <a:cs typeface="Arial"/>
                <a:sym typeface="Arial"/>
              </a:rPr>
              <a:t>Ash Confidence Legend</a:t>
            </a:r>
            <a:endParaRPr lang="en-US" sz="1400" b="1" u="sng" kern="0" dirty="0">
              <a:solidFill>
                <a:srgbClr val="000000"/>
              </a:solidFill>
              <a:latin typeface="Arial"/>
              <a:ea typeface="Arial"/>
              <a:cs typeface="Arial"/>
              <a:sym typeface="Arial"/>
            </a:endParaRPr>
          </a:p>
          <a:p>
            <a:pPr algn="ctr" defTabSz="914400">
              <a:buClr>
                <a:srgbClr val="000000"/>
              </a:buClr>
              <a:buFont typeface="Arial"/>
              <a:buNone/>
            </a:pPr>
            <a:endParaRPr sz="1400" b="1" u="sng" kern="0" dirty="0">
              <a:solidFill>
                <a:srgbClr val="000000"/>
              </a:solidFill>
              <a:latin typeface="Arial"/>
              <a:ea typeface="Arial"/>
              <a:cs typeface="Arial"/>
              <a:sym typeface="Arial"/>
            </a:endParaRPr>
          </a:p>
          <a:p>
            <a:pPr algn="ctr" defTabSz="914400">
              <a:buClr>
                <a:srgbClr val="000000"/>
              </a:buClr>
              <a:buSzPct val="25000"/>
              <a:buFont typeface="Arial"/>
              <a:buNone/>
            </a:pPr>
            <a:r>
              <a:rPr lang="en-US" sz="1400" b="1" kern="0" dirty="0" smtClean="0">
                <a:solidFill>
                  <a:srgbClr val="000000"/>
                </a:solidFill>
                <a:latin typeface="Arial"/>
                <a:ea typeface="Arial"/>
                <a:cs typeface="Arial"/>
                <a:sym typeface="Arial"/>
              </a:rPr>
              <a:t>Not Ash</a:t>
            </a:r>
            <a:endParaRPr lang="en-US" sz="1400" b="1" kern="0" dirty="0">
              <a:solidFill>
                <a:srgbClr val="000000"/>
              </a:solidFill>
              <a:latin typeface="Arial"/>
              <a:ea typeface="Arial"/>
              <a:cs typeface="Arial"/>
              <a:sym typeface="Arial"/>
            </a:endParaRPr>
          </a:p>
          <a:p>
            <a:pPr algn="ctr" defTabSz="914400">
              <a:buClr>
                <a:srgbClr val="0000FF"/>
              </a:buClr>
              <a:buSzPct val="25000"/>
              <a:buFont typeface="Arial"/>
              <a:buNone/>
            </a:pPr>
            <a:r>
              <a:rPr lang="en-US" sz="1400" b="1" kern="0" dirty="0" smtClean="0">
                <a:solidFill>
                  <a:srgbClr val="0000FF"/>
                </a:solidFill>
                <a:latin typeface="Arial"/>
                <a:ea typeface="Arial"/>
                <a:cs typeface="Arial"/>
                <a:sym typeface="Arial"/>
              </a:rPr>
              <a:t>Very Low Confidence</a:t>
            </a:r>
            <a:endParaRPr lang="en-US" sz="1400" b="1" kern="0" dirty="0">
              <a:solidFill>
                <a:srgbClr val="0000FF"/>
              </a:solidFill>
              <a:latin typeface="Arial"/>
              <a:ea typeface="Arial"/>
              <a:cs typeface="Arial"/>
              <a:sym typeface="Arial"/>
            </a:endParaRPr>
          </a:p>
          <a:p>
            <a:pPr algn="ctr" defTabSz="914400">
              <a:buClr>
                <a:srgbClr val="00FF00"/>
              </a:buClr>
              <a:buSzPct val="25000"/>
              <a:buFont typeface="Arial"/>
              <a:buNone/>
            </a:pPr>
            <a:r>
              <a:rPr lang="en-US" sz="1400" b="1" kern="0" dirty="0" smtClean="0">
                <a:solidFill>
                  <a:srgbClr val="00FF00"/>
                </a:solidFill>
                <a:latin typeface="Arial"/>
                <a:ea typeface="Arial"/>
                <a:cs typeface="Arial"/>
                <a:sym typeface="Arial"/>
              </a:rPr>
              <a:t>Low Confidence</a:t>
            </a:r>
            <a:endParaRPr lang="en-US" sz="1400" b="1" kern="0" dirty="0">
              <a:solidFill>
                <a:srgbClr val="00FF00"/>
              </a:solidFill>
              <a:latin typeface="Arial"/>
              <a:ea typeface="Arial"/>
              <a:cs typeface="Arial"/>
              <a:sym typeface="Arial"/>
            </a:endParaRPr>
          </a:p>
          <a:p>
            <a:pPr algn="ctr" defTabSz="914400">
              <a:buClr>
                <a:srgbClr val="274E13"/>
              </a:buClr>
              <a:buSzPct val="25000"/>
              <a:buFont typeface="Arial"/>
              <a:buNone/>
            </a:pPr>
            <a:r>
              <a:rPr lang="en-US" sz="1400" b="1" kern="0" dirty="0" smtClean="0">
                <a:solidFill>
                  <a:srgbClr val="FFFF00"/>
                </a:solidFill>
                <a:latin typeface="Arial"/>
                <a:ea typeface="Arial"/>
                <a:cs typeface="Arial"/>
                <a:sym typeface="Arial"/>
              </a:rPr>
              <a:t>Moderate Confidence</a:t>
            </a:r>
            <a:endParaRPr lang="en-US" sz="1400" b="1" kern="0" dirty="0">
              <a:solidFill>
                <a:srgbClr val="FFFF00"/>
              </a:solidFill>
              <a:latin typeface="Arial"/>
              <a:ea typeface="Arial"/>
              <a:cs typeface="Arial"/>
              <a:sym typeface="Arial"/>
            </a:endParaRPr>
          </a:p>
          <a:p>
            <a:pPr algn="ctr" defTabSz="914400">
              <a:buClr>
                <a:srgbClr val="FF0000"/>
              </a:buClr>
              <a:buSzPct val="25000"/>
              <a:buFont typeface="Arial"/>
              <a:buNone/>
            </a:pPr>
            <a:r>
              <a:rPr lang="en-US" sz="1400" b="1" kern="0" dirty="0" smtClean="0">
                <a:solidFill>
                  <a:srgbClr val="FF0000"/>
                </a:solidFill>
                <a:latin typeface="Arial"/>
                <a:ea typeface="Arial"/>
                <a:cs typeface="Arial"/>
                <a:sym typeface="Arial"/>
              </a:rPr>
              <a:t>High Confidence</a:t>
            </a:r>
          </a:p>
        </p:txBody>
      </p:sp>
      <p:sp>
        <p:nvSpPr>
          <p:cNvPr id="548" name="Shape 548"/>
          <p:cNvSpPr txBox="1"/>
          <p:nvPr/>
        </p:nvSpPr>
        <p:spPr>
          <a:xfrm>
            <a:off x="-137647" y="2998152"/>
            <a:ext cx="3425467" cy="3213900"/>
          </a:xfrm>
          <a:prstGeom prst="rect">
            <a:avLst/>
          </a:prstGeom>
          <a:noFill/>
          <a:ln>
            <a:noFill/>
          </a:ln>
        </p:spPr>
        <p:txBody>
          <a:bodyPr lIns="91425" tIns="91425" rIns="91425" bIns="91425" anchor="t" anchorCtr="0">
            <a:noAutofit/>
          </a:bodyPr>
          <a:lstStyle/>
          <a:p>
            <a:pPr marL="457200" indent="-342900" defTabSz="914400">
              <a:buClr>
                <a:srgbClr val="FFFFFF"/>
              </a:buClr>
              <a:buSzPct val="100000"/>
              <a:buFont typeface="Calibri"/>
              <a:buChar char="●"/>
            </a:pPr>
            <a:r>
              <a:rPr lang="en-US" sz="1600" b="1" kern="0" dirty="0">
                <a:solidFill>
                  <a:srgbClr val="FFFFFF"/>
                </a:solidFill>
                <a:latin typeface="Calibri"/>
                <a:ea typeface="Calibri"/>
                <a:cs typeface="Calibri"/>
                <a:sym typeface="Calibri"/>
              </a:rPr>
              <a:t>Time series of the </a:t>
            </a:r>
            <a:r>
              <a:rPr lang="en-US" sz="1600" b="1" kern="0" dirty="0" smtClean="0">
                <a:solidFill>
                  <a:srgbClr val="FFFFFF"/>
                </a:solidFill>
                <a:latin typeface="Calibri"/>
                <a:ea typeface="Calibri"/>
                <a:cs typeface="Calibri"/>
                <a:sym typeface="Calibri"/>
              </a:rPr>
              <a:t>ash confidence fraction (top) and ash retrievals (bottom) for GOES-16</a:t>
            </a:r>
          </a:p>
          <a:p>
            <a:pPr marL="457200" indent="-342900" defTabSz="914400">
              <a:buClr>
                <a:srgbClr val="FFFFFF"/>
              </a:buClr>
              <a:buSzPct val="100000"/>
              <a:buFont typeface="Calibri"/>
              <a:buChar char="●"/>
            </a:pPr>
            <a:endParaRPr lang="en-US" sz="1600" b="1" kern="0" dirty="0" smtClean="0">
              <a:solidFill>
                <a:srgbClr val="FFFFFF"/>
              </a:solidFill>
              <a:latin typeface="Calibri"/>
              <a:ea typeface="Calibri"/>
              <a:cs typeface="Calibri"/>
              <a:sym typeface="Calibri"/>
            </a:endParaRPr>
          </a:p>
          <a:p>
            <a:pPr marL="457200" indent="-342900" defTabSz="914400">
              <a:buClr>
                <a:srgbClr val="FFFFFF"/>
              </a:buClr>
              <a:buSzPct val="100000"/>
              <a:buFont typeface="Calibri"/>
              <a:buChar char="●"/>
            </a:pPr>
            <a:r>
              <a:rPr lang="en-US" sz="1600" b="1" kern="0" dirty="0" smtClean="0">
                <a:solidFill>
                  <a:srgbClr val="FFFFFF"/>
                </a:solidFill>
                <a:latin typeface="Calibri"/>
                <a:ea typeface="Calibri"/>
                <a:cs typeface="Calibri"/>
                <a:sym typeface="Calibri"/>
              </a:rPr>
              <a:t>Time </a:t>
            </a:r>
            <a:r>
              <a:rPr lang="en-US" sz="1600" b="1" kern="0" dirty="0">
                <a:solidFill>
                  <a:srgbClr val="FFFFFF"/>
                </a:solidFill>
                <a:latin typeface="Calibri"/>
                <a:ea typeface="Calibri"/>
                <a:cs typeface="Calibri"/>
                <a:sym typeface="Calibri"/>
              </a:rPr>
              <a:t>period is </a:t>
            </a:r>
            <a:r>
              <a:rPr lang="en-US" sz="1600" b="1" kern="0" dirty="0" smtClean="0">
                <a:solidFill>
                  <a:srgbClr val="FFFFFF"/>
                </a:solidFill>
                <a:latin typeface="Calibri"/>
                <a:ea typeface="Calibri"/>
                <a:cs typeface="Calibri"/>
                <a:sym typeface="Calibri"/>
              </a:rPr>
              <a:t>March 15-24, 2018 </a:t>
            </a:r>
          </a:p>
          <a:p>
            <a:pPr marL="457200" indent="-342900" defTabSz="914400">
              <a:buClr>
                <a:srgbClr val="FFFFFF"/>
              </a:buClr>
              <a:buSzPct val="100000"/>
              <a:buFont typeface="Calibri"/>
              <a:buChar char="●"/>
            </a:pPr>
            <a:endParaRPr lang="en-US" sz="1600" b="1" kern="0" dirty="0" smtClean="0">
              <a:solidFill>
                <a:srgbClr val="FFFFFF"/>
              </a:solidFill>
              <a:latin typeface="Calibri"/>
              <a:ea typeface="Calibri"/>
              <a:cs typeface="Calibri"/>
              <a:sym typeface="Calibri"/>
            </a:endParaRPr>
          </a:p>
          <a:p>
            <a:pPr marL="457200" indent="-342900">
              <a:buClr>
                <a:srgbClr val="FFFFFF"/>
              </a:buClr>
              <a:buSzPct val="100000"/>
              <a:buFont typeface="Calibri"/>
              <a:buChar char="●"/>
            </a:pPr>
            <a:r>
              <a:rPr lang="en-US" sz="1600" b="1" dirty="0">
                <a:solidFill>
                  <a:srgbClr val="FFFFFF"/>
                </a:solidFill>
                <a:latin typeface="Calibri"/>
                <a:ea typeface="Calibri"/>
                <a:cs typeface="Calibri"/>
                <a:sym typeface="Calibri"/>
              </a:rPr>
              <a:t>Overall and diurnal trends are consistent with expectations</a:t>
            </a:r>
            <a:r>
              <a:rPr lang="en-US" sz="1600" b="1" dirty="0">
                <a:solidFill>
                  <a:schemeClr val="lt1"/>
                </a:solidFill>
                <a:latin typeface="Calibri"/>
                <a:ea typeface="Calibri"/>
                <a:cs typeface="Calibri"/>
                <a:sym typeface="Calibri"/>
              </a:rPr>
              <a:t>. Compromised/</a:t>
            </a:r>
            <a:r>
              <a:rPr lang="en-US" sz="1600" b="1" dirty="0" smtClean="0">
                <a:solidFill>
                  <a:schemeClr val="lt1"/>
                </a:solidFill>
                <a:latin typeface="Calibri"/>
                <a:ea typeface="Calibri"/>
                <a:cs typeface="Calibri"/>
                <a:sym typeface="Calibri"/>
              </a:rPr>
              <a:t>missing L1b </a:t>
            </a:r>
            <a:r>
              <a:rPr lang="en-US" sz="1600" b="1" dirty="0">
                <a:solidFill>
                  <a:schemeClr val="lt1"/>
                </a:solidFill>
                <a:latin typeface="Calibri"/>
                <a:ea typeface="Calibri"/>
                <a:cs typeface="Calibri"/>
                <a:sym typeface="Calibri"/>
              </a:rPr>
              <a:t>is responsible for the large deviations</a:t>
            </a:r>
            <a:r>
              <a:rPr lang="en-US" sz="1600" b="1" dirty="0" smtClean="0">
                <a:solidFill>
                  <a:schemeClr val="lt1"/>
                </a:solidFill>
                <a:latin typeface="Calibri"/>
                <a:ea typeface="Calibri"/>
                <a:cs typeface="Calibri"/>
                <a:sym typeface="Calibri"/>
              </a:rPr>
              <a:t>.</a:t>
            </a:r>
            <a:endParaRPr lang="en-US" sz="1600" b="1" dirty="0">
              <a:solidFill>
                <a:srgbClr val="FFFFFF"/>
              </a:solidFill>
              <a:latin typeface="Calibri"/>
              <a:ea typeface="Calibri"/>
              <a:cs typeface="Calibri"/>
              <a:sym typeface="Calibri"/>
            </a:endParaRPr>
          </a:p>
        </p:txBody>
      </p:sp>
      <p:sp>
        <p:nvSpPr>
          <p:cNvPr id="550" name="Shape 550"/>
          <p:cNvSpPr txBox="1"/>
          <p:nvPr/>
        </p:nvSpPr>
        <p:spPr>
          <a:xfrm>
            <a:off x="3269388" y="6423003"/>
            <a:ext cx="984600" cy="400199"/>
          </a:xfrm>
          <a:prstGeom prst="rect">
            <a:avLst/>
          </a:prstGeom>
          <a:solidFill>
            <a:srgbClr val="00B050"/>
          </a:solidFill>
          <a:ln>
            <a:noFill/>
          </a:ln>
        </p:spPr>
        <p:txBody>
          <a:bodyPr lIns="91425" tIns="45700" rIns="91425" bIns="45700" anchor="t" anchorCtr="0">
            <a:noAutofit/>
          </a:bodyPr>
          <a:lstStyle/>
          <a:p>
            <a:pPr algn="ctr" defTabSz="914400">
              <a:buClr>
                <a:srgbClr val="FFFFFF"/>
              </a:buClr>
              <a:buSzPct val="25000"/>
              <a:buFont typeface="Calibri"/>
              <a:buNone/>
            </a:pPr>
            <a:r>
              <a:rPr lang="en-US" sz="2000" kern="0" dirty="0">
                <a:solidFill>
                  <a:srgbClr val="FFFFFF"/>
                </a:solidFill>
                <a:latin typeface="Calibri"/>
                <a:ea typeface="Calibri"/>
                <a:cs typeface="Calibri"/>
                <a:sym typeface="Calibri"/>
              </a:rPr>
              <a:t>PASSED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773" y="773721"/>
            <a:ext cx="5328552" cy="266427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773" y="3405763"/>
            <a:ext cx="5328552" cy="2664276"/>
          </a:xfrm>
          <a:prstGeom prst="rect">
            <a:avLst/>
          </a:prstGeom>
        </p:spPr>
      </p:pic>
    </p:spTree>
    <p:extLst>
      <p:ext uri="{BB962C8B-B14F-4D97-AF65-F5344CB8AC3E}">
        <p14:creationId xmlns:p14="http://schemas.microsoft.com/office/powerpoint/2010/main" val="2042344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457200" y="41514"/>
            <a:ext cx="8229600" cy="114300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Agenda</a:t>
            </a:r>
          </a:p>
        </p:txBody>
      </p:sp>
      <p:sp>
        <p:nvSpPr>
          <p:cNvPr id="322" name="Shape 322"/>
          <p:cNvSpPr txBox="1">
            <a:spLocks noGrp="1"/>
          </p:cNvSpPr>
          <p:nvPr>
            <p:ph type="body" idx="1"/>
          </p:nvPr>
        </p:nvSpPr>
        <p:spPr>
          <a:xfrm>
            <a:off x="457200" y="1465262"/>
            <a:ext cx="8229600" cy="4525960"/>
          </a:xfrm>
          <a:prstGeom prst="rect">
            <a:avLst/>
          </a:prstGeom>
          <a:noFill/>
          <a:ln>
            <a:noFill/>
          </a:ln>
        </p:spPr>
        <p:txBody>
          <a:bodyPr lIns="91425" tIns="45700" rIns="91425" bIns="45700" anchor="t" anchorCtr="0">
            <a:noAutofit/>
          </a:bodyPr>
          <a:lstStyle/>
          <a:p>
            <a:pPr marL="457200" indent="-457200">
              <a:spcBef>
                <a:spcPts val="0"/>
              </a:spcBef>
            </a:pPr>
            <a:r>
              <a:rPr lang="en-US" sz="3600" b="0" i="0" u="none" strike="noStrike" cap="none" dirty="0" smtClean="0">
                <a:solidFill>
                  <a:schemeClr val="lt1"/>
                </a:solidFill>
                <a:latin typeface="Calibri"/>
                <a:ea typeface="Calibri"/>
                <a:cs typeface="Calibri"/>
                <a:sym typeface="Calibri"/>
              </a:rPr>
              <a:t>Review of Beta Maturity</a:t>
            </a:r>
          </a:p>
          <a:p>
            <a:pPr marL="457200" indent="-457200">
              <a:spcBef>
                <a:spcPts val="0"/>
              </a:spcBef>
            </a:pPr>
            <a:endParaRPr lang="en-US" sz="3600" b="0" i="0" u="none" strike="noStrike" cap="none" dirty="0">
              <a:solidFill>
                <a:schemeClr val="lt1"/>
              </a:solidFill>
              <a:latin typeface="Calibri"/>
              <a:ea typeface="Calibri"/>
              <a:cs typeface="Calibri"/>
              <a:sym typeface="Calibri"/>
            </a:endParaRPr>
          </a:p>
          <a:p>
            <a:pPr marL="457200" indent="-457200"/>
            <a:r>
              <a:rPr lang="en-US" sz="3600" b="0" i="0" u="none" strike="noStrike" cap="none" dirty="0" smtClean="0">
                <a:solidFill>
                  <a:schemeClr val="lt1"/>
                </a:solidFill>
                <a:latin typeface="Calibri"/>
                <a:ea typeface="Calibri"/>
                <a:cs typeface="Calibri"/>
                <a:sym typeface="Calibri"/>
              </a:rPr>
              <a:t>Provisional Validation Product Maturity Assessment</a:t>
            </a:r>
          </a:p>
          <a:p>
            <a:pPr marL="457200" indent="-457200"/>
            <a:endParaRPr lang="en-US" sz="3600" b="0" i="0" u="none" strike="noStrike" cap="none" dirty="0">
              <a:solidFill>
                <a:schemeClr val="lt1"/>
              </a:solidFill>
              <a:latin typeface="Calibri"/>
              <a:ea typeface="Calibri"/>
              <a:cs typeface="Calibri"/>
              <a:sym typeface="Calibri"/>
            </a:endParaRPr>
          </a:p>
          <a:p>
            <a:pPr marL="457200" indent="-457200"/>
            <a:r>
              <a:rPr lang="en-US" sz="3600" b="0" i="0" u="none" strike="noStrike" cap="none" dirty="0" smtClean="0">
                <a:solidFill>
                  <a:schemeClr val="lt1"/>
                </a:solidFill>
                <a:latin typeface="Calibri"/>
                <a:ea typeface="Calibri"/>
                <a:cs typeface="Calibri"/>
                <a:sym typeface="Calibri"/>
              </a:rPr>
              <a:t>Path </a:t>
            </a:r>
            <a:r>
              <a:rPr lang="en-US" sz="3600" b="0" i="0" u="none" strike="noStrike" cap="none" dirty="0">
                <a:solidFill>
                  <a:schemeClr val="lt1"/>
                </a:solidFill>
                <a:latin typeface="Calibri"/>
                <a:ea typeface="Calibri"/>
                <a:cs typeface="Calibri"/>
                <a:sym typeface="Calibri"/>
              </a:rPr>
              <a:t>to </a:t>
            </a:r>
            <a:r>
              <a:rPr lang="en-US" sz="3600" b="0" i="0" u="none" strike="noStrike" cap="none" dirty="0" smtClean="0">
                <a:solidFill>
                  <a:schemeClr val="lt1"/>
                </a:solidFill>
                <a:latin typeface="Calibri"/>
                <a:ea typeface="Calibri"/>
                <a:cs typeface="Calibri"/>
                <a:sym typeface="Calibri"/>
              </a:rPr>
              <a:t>Full Validation Maturity</a:t>
            </a:r>
          </a:p>
          <a:p>
            <a:pPr marL="457200" indent="-457200"/>
            <a:endParaRPr lang="en-US" sz="3600" b="0" i="0" u="none" strike="noStrike" cap="none" dirty="0">
              <a:solidFill>
                <a:schemeClr val="lt1"/>
              </a:solidFill>
              <a:latin typeface="Calibri"/>
              <a:ea typeface="Calibri"/>
              <a:cs typeface="Calibri"/>
              <a:sym typeface="Calibri"/>
            </a:endParaRPr>
          </a:p>
          <a:p>
            <a:pPr marL="457200" indent="-457200"/>
            <a:r>
              <a:rPr lang="en-US" sz="3600" b="0" i="0" u="none" strike="noStrike" cap="none" dirty="0">
                <a:solidFill>
                  <a:schemeClr val="lt1"/>
                </a:solidFill>
                <a:latin typeface="Calibri"/>
                <a:ea typeface="Calibri"/>
                <a:cs typeface="Calibri"/>
                <a:sym typeface="Calibri"/>
              </a:rPr>
              <a:t>Summary and Recommendations</a:t>
            </a:r>
          </a:p>
          <a:p>
            <a:pPr marL="342900" marR="0" lvl="0" indent="-342900" algn="l" rtl="0">
              <a:lnSpc>
                <a:spcPct val="100000"/>
              </a:lnSpc>
              <a:spcBef>
                <a:spcPts val="64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p:txBody>
      </p:sp>
      <p:sp>
        <p:nvSpPr>
          <p:cNvPr id="323" name="Shape 32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228779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eb132018_2015_4pane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 y="772668"/>
            <a:ext cx="5247132" cy="6085332"/>
          </a:xfrm>
          <a:prstGeom prst="rect">
            <a:avLst/>
          </a:prstGeom>
        </p:spPr>
      </p:pic>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20</a:t>
            </a:fld>
            <a:endParaRPr lang="en-US" sz="1200" b="0" i="0" u="none" strike="noStrike" cap="none">
              <a:solidFill>
                <a:schemeClr val="lt1"/>
              </a:solidFill>
              <a:latin typeface="Calibri"/>
              <a:ea typeface="Calibri"/>
              <a:cs typeface="Calibri"/>
              <a:sym typeface="Calibri"/>
            </a:endParaRPr>
          </a:p>
        </p:txBody>
      </p:sp>
      <p:pic>
        <p:nvPicPr>
          <p:cNvPr id="6" name="Picture 5" descr="feb132018_2030_4pan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 y="772668"/>
            <a:ext cx="5247132" cy="6085332"/>
          </a:xfrm>
          <a:prstGeom prst="rect">
            <a:avLst/>
          </a:prstGeom>
        </p:spPr>
      </p:pic>
      <p:sp>
        <p:nvSpPr>
          <p:cNvPr id="8" name="TextBox 7"/>
          <p:cNvSpPr txBox="1"/>
          <p:nvPr/>
        </p:nvSpPr>
        <p:spPr>
          <a:xfrm>
            <a:off x="1696595" y="208344"/>
            <a:ext cx="5600294" cy="523220"/>
          </a:xfrm>
          <a:prstGeom prst="rect">
            <a:avLst/>
          </a:prstGeom>
          <a:noFill/>
        </p:spPr>
        <p:txBody>
          <a:bodyPr wrap="square" rtlCol="0">
            <a:spAutoFit/>
          </a:bodyPr>
          <a:lstStyle/>
          <a:p>
            <a:pPr algn="ctr"/>
            <a:r>
              <a:rPr lang="en-US" sz="2800" dirty="0" smtClean="0">
                <a:solidFill>
                  <a:srgbClr val="FFFFFF"/>
                </a:solidFill>
              </a:rPr>
              <a:t>Impact of Poor Quality L1b</a:t>
            </a:r>
            <a:endParaRPr lang="en-US" sz="2800" dirty="0"/>
          </a:p>
        </p:txBody>
      </p:sp>
      <p:sp>
        <p:nvSpPr>
          <p:cNvPr id="9" name="TextBox 8"/>
          <p:cNvSpPr txBox="1"/>
          <p:nvPr/>
        </p:nvSpPr>
        <p:spPr>
          <a:xfrm>
            <a:off x="5556100" y="1527858"/>
            <a:ext cx="3403110" cy="2677656"/>
          </a:xfrm>
          <a:prstGeom prst="rect">
            <a:avLst/>
          </a:prstGeom>
          <a:noFill/>
        </p:spPr>
        <p:txBody>
          <a:bodyPr wrap="square" rtlCol="0">
            <a:spAutoFit/>
          </a:bodyPr>
          <a:lstStyle/>
          <a:p>
            <a:r>
              <a:rPr lang="en-US" sz="2400" b="1" dirty="0" smtClean="0">
                <a:solidFill>
                  <a:srgbClr val="FFFFFF"/>
                </a:solidFill>
              </a:rPr>
              <a:t>Most issues that involve one or more of the 8.5, 10.4, 12, or 13.3 </a:t>
            </a:r>
            <a:r>
              <a:rPr lang="en-US" sz="2400" b="1" dirty="0" err="1" smtClean="0">
                <a:solidFill>
                  <a:srgbClr val="FFFFFF"/>
                </a:solidFill>
              </a:rPr>
              <a:t>μm</a:t>
            </a:r>
            <a:r>
              <a:rPr lang="en-US" sz="2400" b="1" dirty="0" smtClean="0">
                <a:solidFill>
                  <a:srgbClr val="FFFFFF"/>
                </a:solidFill>
              </a:rPr>
              <a:t> bands will have a significant impact of the volcanic ash products.</a:t>
            </a:r>
            <a:endParaRPr lang="en-US" sz="2400" b="1" dirty="0">
              <a:solidFill>
                <a:srgbClr val="FFFFFF"/>
              </a:solidFill>
            </a:endParaRPr>
          </a:p>
        </p:txBody>
      </p:sp>
    </p:spTree>
    <p:extLst>
      <p:ext uri="{BB962C8B-B14F-4D97-AF65-F5344CB8AC3E}">
        <p14:creationId xmlns:p14="http://schemas.microsoft.com/office/powerpoint/2010/main" val="3379884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dirty="0" smtClean="0"/>
              <a:t>Quantitative Evaluation of Volcanic Ash Products</a:t>
            </a:r>
            <a:endParaRPr lang="en-US" sz="4000" b="1" i="0" u="none" strike="noStrike" cap="none" dirty="0">
              <a:solidFill>
                <a:schemeClr val="lt1"/>
              </a:solidFill>
              <a:latin typeface="Calibri"/>
              <a:ea typeface="Calibri"/>
              <a:cs typeface="Calibri"/>
              <a:sym typeface="Calibri"/>
            </a:endParaRPr>
          </a:p>
        </p:txBody>
      </p:sp>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21</a:t>
            </a:fld>
            <a:endParaRPr lang="en-US"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2645695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Validation Challenges</a:t>
            </a:r>
            <a:endParaRPr lang="en-US" dirty="0"/>
          </a:p>
        </p:txBody>
      </p:sp>
      <p:sp>
        <p:nvSpPr>
          <p:cNvPr id="3" name="Text Placeholder 2"/>
          <p:cNvSpPr>
            <a:spLocks noGrp="1"/>
          </p:cNvSpPr>
          <p:nvPr>
            <p:ph type="body" idx="1"/>
          </p:nvPr>
        </p:nvSpPr>
        <p:spPr>
          <a:xfrm>
            <a:off x="457198" y="1143500"/>
            <a:ext cx="8229600" cy="4891088"/>
          </a:xfrm>
        </p:spPr>
        <p:txBody>
          <a:bodyPr/>
          <a:lstStyle/>
          <a:p>
            <a:r>
              <a:rPr lang="en-US" dirty="0" smtClean="0"/>
              <a:t>Volcanic eruptions, within the GOES-16 full disk, are common (nearly everyday), however most produce very “small” ash clouds (in terms of number of pixels)</a:t>
            </a:r>
          </a:p>
          <a:p>
            <a:r>
              <a:rPr lang="en-US" dirty="0" smtClean="0"/>
              <a:t>Completely independent observations of ash clouds, suitable for validation, are very rare</a:t>
            </a:r>
          </a:p>
          <a:p>
            <a:pPr lvl="1"/>
            <a:r>
              <a:rPr lang="en-US" dirty="0" smtClean="0"/>
              <a:t>Ash top height: </a:t>
            </a:r>
            <a:r>
              <a:rPr lang="en-US" dirty="0" err="1" smtClean="0"/>
              <a:t>Lidar</a:t>
            </a:r>
            <a:r>
              <a:rPr lang="en-US" dirty="0" smtClean="0"/>
              <a:t> (very accurate)</a:t>
            </a:r>
          </a:p>
          <a:p>
            <a:pPr lvl="1"/>
            <a:r>
              <a:rPr lang="en-US" dirty="0" smtClean="0"/>
              <a:t>Ash </a:t>
            </a:r>
            <a:r>
              <a:rPr lang="en-US" dirty="0"/>
              <a:t>m</a:t>
            </a:r>
            <a:r>
              <a:rPr lang="en-US" dirty="0" smtClean="0"/>
              <a:t>ass loading: </a:t>
            </a:r>
            <a:r>
              <a:rPr lang="en-US" dirty="0" err="1" smtClean="0"/>
              <a:t>Lidar</a:t>
            </a:r>
            <a:r>
              <a:rPr lang="en-US" dirty="0" smtClean="0"/>
              <a:t> (factor of 4 uncertainty), Aircraft (factor of 2 uncertainty)</a:t>
            </a:r>
          </a:p>
          <a:p>
            <a:r>
              <a:rPr lang="en-US" dirty="0" smtClean="0"/>
              <a:t>Thus, human expert based analyses must also be deployed</a:t>
            </a:r>
            <a:endParaRPr lang="en-US" dirty="0"/>
          </a:p>
        </p:txBody>
      </p:sp>
      <p:sp>
        <p:nvSpPr>
          <p:cNvPr id="610" name="Shape 610"/>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22</a:t>
            </a:fld>
            <a:endParaRPr lang="en-US"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8234940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rgbClr val="FF9900"/>
                </a:solidFill>
                <a:latin typeface="Calibri"/>
                <a:ea typeface="Calibri"/>
                <a:cs typeface="Calibri"/>
                <a:sym typeface="Calibri"/>
              </a:rPr>
              <a:t>Quantitative Success Definitions</a:t>
            </a:r>
          </a:p>
        </p:txBody>
      </p:sp>
      <p:sp>
        <p:nvSpPr>
          <p:cNvPr id="591" name="Shape 591"/>
          <p:cNvSpPr txBox="1"/>
          <p:nvPr/>
        </p:nvSpPr>
        <p:spPr>
          <a:xfrm>
            <a:off x="969225" y="1818050"/>
            <a:ext cx="1905899" cy="5583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000" b="0" i="0" u="none" strike="noStrike" cap="none">
                <a:solidFill>
                  <a:schemeClr val="lt1"/>
                </a:solidFill>
                <a:latin typeface="Calibri"/>
                <a:ea typeface="Calibri"/>
                <a:cs typeface="Calibri"/>
                <a:sym typeface="Calibri"/>
              </a:rPr>
              <a:t>PASSED</a:t>
            </a:r>
          </a:p>
        </p:txBody>
      </p:sp>
      <p:sp>
        <p:nvSpPr>
          <p:cNvPr id="592" name="Shape 592"/>
          <p:cNvSpPr txBox="1"/>
          <p:nvPr/>
        </p:nvSpPr>
        <p:spPr>
          <a:xfrm>
            <a:off x="969225" y="4956675"/>
            <a:ext cx="1905899" cy="558300"/>
          </a:xfrm>
          <a:prstGeom prst="rect">
            <a:avLst/>
          </a:prstGeom>
          <a:solidFill>
            <a:srgbClr val="FF000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2F2F2"/>
              </a:buClr>
              <a:buSzPct val="25000"/>
              <a:buFont typeface="Calibri"/>
              <a:buNone/>
            </a:pPr>
            <a:r>
              <a:rPr lang="en-US" sz="3000" b="0" i="0" u="none" strike="noStrike" cap="none" dirty="0">
                <a:solidFill>
                  <a:srgbClr val="F2F2F2"/>
                </a:solidFill>
                <a:latin typeface="Calibri"/>
                <a:ea typeface="Calibri"/>
                <a:cs typeface="Calibri"/>
                <a:sym typeface="Calibri"/>
              </a:rPr>
              <a:t>FAILED</a:t>
            </a:r>
          </a:p>
        </p:txBody>
      </p:sp>
      <p:sp>
        <p:nvSpPr>
          <p:cNvPr id="593" name="Shape 593"/>
          <p:cNvSpPr txBox="1"/>
          <p:nvPr/>
        </p:nvSpPr>
        <p:spPr>
          <a:xfrm>
            <a:off x="969225" y="3398937"/>
            <a:ext cx="2941499" cy="558300"/>
          </a:xfrm>
          <a:prstGeom prst="rect">
            <a:avLst/>
          </a:prstGeom>
          <a:solidFill>
            <a:srgbClr val="F1C232"/>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2F2F2"/>
              </a:buClr>
              <a:buSzPct val="25000"/>
              <a:buFont typeface="Calibri"/>
              <a:buNone/>
            </a:pPr>
            <a:r>
              <a:rPr lang="en-US" sz="3000" b="0" i="0" u="none" strike="noStrike" cap="none">
                <a:solidFill>
                  <a:srgbClr val="F2F2F2"/>
                </a:solidFill>
                <a:latin typeface="Calibri"/>
                <a:ea typeface="Calibri"/>
                <a:cs typeface="Calibri"/>
                <a:sym typeface="Calibri"/>
              </a:rPr>
              <a:t>PARTIAL-PASSED</a:t>
            </a:r>
          </a:p>
        </p:txBody>
      </p:sp>
      <p:sp>
        <p:nvSpPr>
          <p:cNvPr id="594" name="Shape 594"/>
          <p:cNvSpPr txBox="1"/>
          <p:nvPr/>
        </p:nvSpPr>
        <p:spPr>
          <a:xfrm>
            <a:off x="3062900" y="1717400"/>
            <a:ext cx="5940300" cy="894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dirty="0">
                <a:solidFill>
                  <a:srgbClr val="FFFFFF"/>
                </a:solidFill>
                <a:latin typeface="Arial"/>
                <a:ea typeface="Arial"/>
                <a:cs typeface="Arial"/>
                <a:sym typeface="Arial"/>
              </a:rPr>
              <a:t>Specifications are </a:t>
            </a:r>
            <a:r>
              <a:rPr lang="en-US" sz="1800" b="0" i="0" u="sng" strike="noStrike" cap="none" dirty="0" smtClean="0">
                <a:solidFill>
                  <a:srgbClr val="FFFFFF"/>
                </a:solidFill>
                <a:latin typeface="Arial"/>
                <a:ea typeface="Arial"/>
                <a:cs typeface="Arial"/>
                <a:sym typeface="Arial"/>
              </a:rPr>
              <a:t>met</a:t>
            </a:r>
            <a:r>
              <a:rPr lang="en-US" sz="1800" b="0" i="0" u="none" strike="noStrike" cap="none" dirty="0" smtClean="0">
                <a:solidFill>
                  <a:srgbClr val="FFFFFF"/>
                </a:solidFill>
                <a:latin typeface="Arial"/>
                <a:ea typeface="Arial"/>
                <a:cs typeface="Arial"/>
                <a:sym typeface="Arial"/>
              </a:rPr>
              <a:t> when </a:t>
            </a:r>
            <a:r>
              <a:rPr lang="en-US" sz="1800" dirty="0" smtClean="0">
                <a:solidFill>
                  <a:srgbClr val="FFFFFF"/>
                </a:solidFill>
              </a:rPr>
              <a:t>volcanic ash is the highest cloud layer.</a:t>
            </a:r>
            <a:endParaRPr lang="en-US" sz="1800" b="0" i="0" u="none" strike="noStrike" cap="none" dirty="0">
              <a:solidFill>
                <a:srgbClr val="FFFFFF"/>
              </a:solidFill>
              <a:latin typeface="Arial"/>
              <a:ea typeface="Arial"/>
              <a:cs typeface="Arial"/>
              <a:sym typeface="Arial"/>
            </a:endParaRPr>
          </a:p>
        </p:txBody>
      </p:sp>
      <p:sp>
        <p:nvSpPr>
          <p:cNvPr id="595" name="Shape 595"/>
          <p:cNvSpPr txBox="1"/>
          <p:nvPr/>
        </p:nvSpPr>
        <p:spPr>
          <a:xfrm>
            <a:off x="2937000" y="4874175"/>
            <a:ext cx="5940300" cy="894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dirty="0">
                <a:solidFill>
                  <a:srgbClr val="FFFFFF"/>
                </a:solidFill>
                <a:latin typeface="Arial"/>
                <a:ea typeface="Arial"/>
                <a:cs typeface="Arial"/>
                <a:sym typeface="Arial"/>
              </a:rPr>
              <a:t>Specifications are far from being met</a:t>
            </a:r>
            <a:r>
              <a:rPr lang="en-US" sz="1800" b="0" i="0" u="none" strike="noStrike" cap="none" dirty="0">
                <a:solidFill>
                  <a:srgbClr val="FFFFFF"/>
                </a:solidFill>
                <a:latin typeface="Arial"/>
                <a:ea typeface="Arial"/>
                <a:cs typeface="Arial"/>
                <a:sym typeface="Arial"/>
              </a:rPr>
              <a:t> </a:t>
            </a:r>
            <a:r>
              <a:rPr lang="en-US" sz="1800" dirty="0" smtClean="0">
                <a:solidFill>
                  <a:srgbClr val="FFFFFF"/>
                </a:solidFill>
              </a:rPr>
              <a:t>when volcanic ash is the highest cloud layer</a:t>
            </a:r>
            <a:r>
              <a:rPr lang="en-US" sz="1800" b="0" i="0" u="none" strike="noStrike" cap="none" dirty="0" smtClean="0">
                <a:solidFill>
                  <a:srgbClr val="FFFFFF"/>
                </a:solidFill>
                <a:latin typeface="Arial"/>
                <a:ea typeface="Arial"/>
                <a:cs typeface="Arial"/>
                <a:sym typeface="Arial"/>
              </a:rPr>
              <a:t>. </a:t>
            </a:r>
            <a:endParaRPr lang="en-US" sz="1800" b="0" i="0" u="none" strike="noStrike" cap="none" dirty="0">
              <a:solidFill>
                <a:srgbClr val="FFFFFF"/>
              </a:solidFill>
              <a:latin typeface="Arial"/>
              <a:ea typeface="Arial"/>
              <a:cs typeface="Arial"/>
              <a:sym typeface="Arial"/>
            </a:endParaRPr>
          </a:p>
        </p:txBody>
      </p:sp>
      <p:sp>
        <p:nvSpPr>
          <p:cNvPr id="596" name="Shape 596"/>
          <p:cNvSpPr txBox="1"/>
          <p:nvPr/>
        </p:nvSpPr>
        <p:spPr>
          <a:xfrm>
            <a:off x="3999200" y="3337037"/>
            <a:ext cx="5003999" cy="8942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800" b="0" i="0" u="sng" strike="noStrike" cap="none" dirty="0">
                <a:solidFill>
                  <a:srgbClr val="FFFFFF"/>
                </a:solidFill>
                <a:latin typeface="Arial"/>
                <a:ea typeface="Arial"/>
                <a:cs typeface="Arial"/>
                <a:sym typeface="Arial"/>
              </a:rPr>
              <a:t>Specifications are close to being </a:t>
            </a:r>
            <a:r>
              <a:rPr lang="en-US" sz="1800" b="0" i="0" u="sng" strike="noStrike" cap="none" dirty="0" smtClean="0">
                <a:solidFill>
                  <a:srgbClr val="FFFFFF"/>
                </a:solidFill>
                <a:latin typeface="Arial"/>
                <a:ea typeface="Arial"/>
                <a:cs typeface="Arial"/>
                <a:sym typeface="Arial"/>
              </a:rPr>
              <a:t>met</a:t>
            </a:r>
            <a:r>
              <a:rPr lang="en-US" sz="1800" b="0" i="0" u="none" strike="noStrike" cap="none" dirty="0" smtClean="0">
                <a:solidFill>
                  <a:srgbClr val="FFFFFF"/>
                </a:solidFill>
                <a:latin typeface="Arial"/>
                <a:ea typeface="Arial"/>
                <a:cs typeface="Arial"/>
                <a:sym typeface="Arial"/>
              </a:rPr>
              <a:t> when volcanic ash is the </a:t>
            </a:r>
            <a:r>
              <a:rPr lang="en-US" sz="1800" dirty="0" smtClean="0">
                <a:solidFill>
                  <a:srgbClr val="FFFFFF"/>
                </a:solidFill>
              </a:rPr>
              <a:t>highest</a:t>
            </a:r>
            <a:r>
              <a:rPr lang="en-US" sz="1800" b="0" i="0" u="none" strike="noStrike" cap="none" dirty="0" smtClean="0">
                <a:solidFill>
                  <a:srgbClr val="FFFFFF"/>
                </a:solidFill>
                <a:latin typeface="Arial"/>
                <a:ea typeface="Arial"/>
                <a:cs typeface="Arial"/>
                <a:sym typeface="Arial"/>
              </a:rPr>
              <a:t> cloud layer. </a:t>
            </a:r>
            <a:endParaRPr lang="en-US" sz="1800" b="0" i="0" u="none" strike="noStrike" cap="none" dirty="0">
              <a:solidFill>
                <a:srgbClr val="FFFFFF"/>
              </a:solidFill>
              <a:latin typeface="Arial"/>
              <a:ea typeface="Arial"/>
              <a:cs typeface="Arial"/>
              <a:sym typeface="Arial"/>
            </a:endParaRPr>
          </a:p>
        </p:txBody>
      </p:sp>
      <p:sp>
        <p:nvSpPr>
          <p:cNvPr id="597" name="Shape 59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23</a:t>
            </a:fld>
            <a:endParaRPr lang="en-US" sz="1400" b="0" i="0" u="none" strike="noStrike" cap="none">
              <a:solidFill>
                <a:srgbClr val="FFFFFF"/>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dirty="0" smtClean="0">
                <a:solidFill>
                  <a:schemeClr val="lt1"/>
                </a:solidFill>
                <a:latin typeface="Calibri"/>
                <a:ea typeface="Calibri"/>
                <a:cs typeface="Calibri"/>
                <a:sym typeface="Calibri"/>
              </a:rPr>
              <a:t>Manual Analysis</a:t>
            </a:r>
            <a:endParaRPr lang="en-US" sz="4000" b="1" i="0" u="none" strike="noStrike" cap="none" dirty="0">
              <a:solidFill>
                <a:schemeClr val="lt1"/>
              </a:solidFill>
              <a:latin typeface="Calibri"/>
              <a:ea typeface="Calibri"/>
              <a:cs typeface="Calibri"/>
              <a:sym typeface="Calibri"/>
            </a:endParaRPr>
          </a:p>
        </p:txBody>
      </p:sp>
      <p:sp>
        <p:nvSpPr>
          <p:cNvPr id="645" name="Shape 64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chemeClr val="lt1"/>
                </a:solidFill>
                <a:latin typeface="Arial"/>
                <a:ea typeface="Arial"/>
                <a:cs typeface="Arial"/>
                <a:sym typeface="Arial"/>
              </a:rPr>
              <a:t>24</a:t>
            </a:fld>
            <a:endParaRPr lang="en-US"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160426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Manual Analysis of Ash Presence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25</a:t>
            </a:fld>
            <a:endParaRPr lang="en-US" sz="1200" b="0" i="0" u="none" strike="noStrike" cap="none">
              <a:solidFill>
                <a:schemeClr val="lt1"/>
              </a:solidFill>
              <a:latin typeface="Calibri"/>
              <a:ea typeface="Calibri"/>
              <a:cs typeface="Calibri"/>
              <a:sym typeface="Calibri"/>
            </a:endParaRPr>
          </a:p>
        </p:txBody>
      </p:sp>
      <p:pic>
        <p:nvPicPr>
          <p:cNvPr id="10" name="Picture 9" descr="haimage (86).png"/>
          <p:cNvPicPr>
            <a:picLocks noChangeAspect="1"/>
          </p:cNvPicPr>
          <p:nvPr/>
        </p:nvPicPr>
        <p:blipFill rotWithShape="1">
          <a:blip r:embed="rId2">
            <a:extLst>
              <a:ext uri="{28A0092B-C50C-407E-A947-70E740481C1C}">
                <a14:useLocalDpi xmlns:a14="http://schemas.microsoft.com/office/drawing/2010/main" val="0"/>
              </a:ext>
            </a:extLst>
          </a:blip>
          <a:srcRect b="9331"/>
          <a:stretch/>
        </p:blipFill>
        <p:spPr>
          <a:xfrm>
            <a:off x="1239520" y="944563"/>
            <a:ext cx="6985000" cy="5199582"/>
          </a:xfrm>
          <a:prstGeom prst="rect">
            <a:avLst/>
          </a:prstGeom>
        </p:spPr>
      </p:pic>
      <p:sp>
        <p:nvSpPr>
          <p:cNvPr id="12" name="TextBox 11"/>
          <p:cNvSpPr txBox="1"/>
          <p:nvPr/>
        </p:nvSpPr>
        <p:spPr>
          <a:xfrm>
            <a:off x="152400" y="6144145"/>
            <a:ext cx="8229600" cy="707886"/>
          </a:xfrm>
          <a:prstGeom prst="rect">
            <a:avLst/>
          </a:prstGeom>
          <a:noFill/>
        </p:spPr>
        <p:txBody>
          <a:bodyPr wrap="square" rtlCol="0">
            <a:spAutoFit/>
          </a:bodyPr>
          <a:lstStyle/>
          <a:p>
            <a:r>
              <a:rPr lang="en-US" sz="2000" dirty="0" smtClean="0">
                <a:solidFill>
                  <a:srgbClr val="FFFFFF"/>
                </a:solidFill>
              </a:rPr>
              <a:t>A web-based tool allows us to extract ash contaminated pixels using manual analysis of false color imagery</a:t>
            </a:r>
            <a:endParaRPr lang="en-US" sz="2000" dirty="0">
              <a:solidFill>
                <a:srgbClr val="FFFFFF"/>
              </a:solidFill>
            </a:endParaRPr>
          </a:p>
        </p:txBody>
      </p:sp>
      <p:grpSp>
        <p:nvGrpSpPr>
          <p:cNvPr id="15" name="Group 14"/>
          <p:cNvGrpSpPr/>
          <p:nvPr/>
        </p:nvGrpSpPr>
        <p:grpSpPr>
          <a:xfrm>
            <a:off x="1239520" y="944563"/>
            <a:ext cx="6985000" cy="5199582"/>
            <a:chOff x="1239520" y="944563"/>
            <a:chExt cx="6985000" cy="5199582"/>
          </a:xfrm>
        </p:grpSpPr>
        <p:pic>
          <p:nvPicPr>
            <p:cNvPr id="13" name="Picture 12" descr="haimage (87).png"/>
            <p:cNvPicPr>
              <a:picLocks noChangeAspect="1"/>
            </p:cNvPicPr>
            <p:nvPr/>
          </p:nvPicPr>
          <p:blipFill rotWithShape="1">
            <a:blip r:embed="rId3">
              <a:extLst>
                <a:ext uri="{28A0092B-C50C-407E-A947-70E740481C1C}">
                  <a14:useLocalDpi xmlns:a14="http://schemas.microsoft.com/office/drawing/2010/main" val="0"/>
                </a:ext>
              </a:extLst>
            </a:blip>
            <a:srcRect b="9331"/>
            <a:stretch/>
          </p:blipFill>
          <p:spPr>
            <a:xfrm>
              <a:off x="1239520" y="944563"/>
              <a:ext cx="6985000" cy="5199582"/>
            </a:xfrm>
            <a:prstGeom prst="rect">
              <a:avLst/>
            </a:prstGeom>
          </p:spPr>
        </p:pic>
        <p:sp>
          <p:nvSpPr>
            <p:cNvPr id="14" name="TextBox 13"/>
            <p:cNvSpPr txBox="1"/>
            <p:nvPr/>
          </p:nvSpPr>
          <p:spPr>
            <a:xfrm>
              <a:off x="3068320" y="2235200"/>
              <a:ext cx="3119120" cy="584776"/>
            </a:xfrm>
            <a:prstGeom prst="rect">
              <a:avLst/>
            </a:prstGeom>
            <a:noFill/>
          </p:spPr>
          <p:txBody>
            <a:bodyPr wrap="square" rtlCol="0">
              <a:spAutoFit/>
            </a:bodyPr>
            <a:lstStyle/>
            <a:p>
              <a:r>
                <a:rPr lang="en-US" sz="1600" b="1" dirty="0" smtClean="0">
                  <a:solidFill>
                    <a:srgbClr val="FFFFFF"/>
                  </a:solidFill>
                </a:rPr>
                <a:t>Polygon vertices are exported to a database</a:t>
              </a:r>
              <a:endParaRPr lang="en-US" sz="1600" b="1" dirty="0">
                <a:solidFill>
                  <a:srgbClr val="FFFFFF"/>
                </a:solidFill>
              </a:endParaRPr>
            </a:p>
          </p:txBody>
        </p:sp>
      </p:grpSp>
    </p:spTree>
    <p:extLst>
      <p:ext uri="{BB962C8B-B14F-4D97-AF65-F5344CB8AC3E}">
        <p14:creationId xmlns:p14="http://schemas.microsoft.com/office/powerpoint/2010/main" val="800942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26</a:t>
            </a:fld>
            <a:endParaRPr lang="en-US">
              <a:solidFill>
                <a:srgbClr val="FFFFFF"/>
              </a:solidFill>
            </a:endParaRPr>
          </a:p>
        </p:txBody>
      </p:sp>
      <p:sp>
        <p:nvSpPr>
          <p:cNvPr id="3" name="TextBox 2"/>
          <p:cNvSpPr txBox="1"/>
          <p:nvPr/>
        </p:nvSpPr>
        <p:spPr>
          <a:xfrm>
            <a:off x="1711159" y="140010"/>
            <a:ext cx="5828630" cy="954107"/>
          </a:xfrm>
          <a:prstGeom prst="rect">
            <a:avLst/>
          </a:prstGeom>
          <a:noFill/>
        </p:spPr>
        <p:txBody>
          <a:bodyPr wrap="square" rtlCol="0">
            <a:spAutoFit/>
          </a:bodyPr>
          <a:lstStyle/>
          <a:p>
            <a:pPr algn="ctr"/>
            <a:r>
              <a:rPr lang="en-US" sz="2800" dirty="0" smtClean="0">
                <a:solidFill>
                  <a:schemeClr val="bg1"/>
                </a:solidFill>
              </a:rPr>
              <a:t>Intensive Analysis of GOES-16 Volcanic Cases</a:t>
            </a:r>
            <a:endParaRPr lang="en-US" sz="2800" dirty="0">
              <a:solidFill>
                <a:schemeClr val="bg1"/>
              </a:solidFill>
            </a:endParaRPr>
          </a:p>
        </p:txBody>
      </p:sp>
      <p:sp>
        <p:nvSpPr>
          <p:cNvPr id="4" name="TextBox 3"/>
          <p:cNvSpPr txBox="1"/>
          <p:nvPr/>
        </p:nvSpPr>
        <p:spPr>
          <a:xfrm>
            <a:off x="548104" y="1221509"/>
            <a:ext cx="8288421" cy="5632310"/>
          </a:xfrm>
          <a:prstGeom prst="rect">
            <a:avLst/>
          </a:prstGeom>
          <a:noFill/>
        </p:spPr>
        <p:txBody>
          <a:bodyPr wrap="square" rtlCol="0">
            <a:spAutoFit/>
          </a:bodyPr>
          <a:lstStyle/>
          <a:p>
            <a:pPr marL="285750" indent="-285750">
              <a:buFont typeface="Arial"/>
              <a:buChar char="•"/>
            </a:pPr>
            <a:r>
              <a:rPr lang="en-US" sz="2400" dirty="0" smtClean="0">
                <a:solidFill>
                  <a:srgbClr val="FFFFFF"/>
                </a:solidFill>
              </a:rPr>
              <a:t>21 volcanic ash cases analyzed since ABI Channel 13 band swap was implemented (31 Oct 2017) </a:t>
            </a:r>
          </a:p>
          <a:p>
            <a:pPr marL="285750" indent="-285750">
              <a:buFont typeface="Arial"/>
              <a:buChar char="•"/>
            </a:pPr>
            <a:endParaRPr lang="en-US" sz="2400" dirty="0" smtClean="0">
              <a:solidFill>
                <a:srgbClr val="FFFFFF"/>
              </a:solidFill>
            </a:endParaRPr>
          </a:p>
          <a:p>
            <a:pPr marL="285750" indent="-285750">
              <a:buFont typeface="Arial"/>
              <a:buChar char="•"/>
            </a:pPr>
            <a:r>
              <a:rPr lang="en-US" sz="2400" dirty="0" smtClean="0">
                <a:solidFill>
                  <a:srgbClr val="FFFFFF"/>
                </a:solidFill>
              </a:rPr>
              <a:t>Ash clouds from a variety of western hemisphere volcanoes were included</a:t>
            </a:r>
          </a:p>
          <a:p>
            <a:pPr marL="742950" lvl="1" indent="-285750">
              <a:buFont typeface="Arial"/>
              <a:buChar char="•"/>
            </a:pPr>
            <a:r>
              <a:rPr lang="en-US" sz="2400" dirty="0" smtClean="0">
                <a:solidFill>
                  <a:srgbClr val="FFFFFF"/>
                </a:solidFill>
              </a:rPr>
              <a:t>12 Popocatepetl (Mexico)</a:t>
            </a:r>
          </a:p>
          <a:p>
            <a:pPr marL="742950" lvl="1" indent="-285750">
              <a:buFont typeface="Arial"/>
              <a:buChar char="•"/>
            </a:pPr>
            <a:r>
              <a:rPr lang="en-US" sz="2400" dirty="0" smtClean="0">
                <a:solidFill>
                  <a:srgbClr val="FFFFFF"/>
                </a:solidFill>
              </a:rPr>
              <a:t>3 Fuego (Guatemala)</a:t>
            </a:r>
          </a:p>
          <a:p>
            <a:pPr marL="742950" lvl="1" indent="-285750">
              <a:buFont typeface="Arial"/>
              <a:buChar char="•"/>
            </a:pPr>
            <a:r>
              <a:rPr lang="en-US" sz="2400" dirty="0" smtClean="0">
                <a:solidFill>
                  <a:srgbClr val="FFFFFF"/>
                </a:solidFill>
              </a:rPr>
              <a:t>3 Sabancaya (Peru)</a:t>
            </a:r>
            <a:endParaRPr lang="en-US" sz="2400" dirty="0">
              <a:solidFill>
                <a:srgbClr val="FFFFFF"/>
              </a:solidFill>
            </a:endParaRPr>
          </a:p>
          <a:p>
            <a:pPr marL="742950" lvl="1" indent="-285750">
              <a:buFont typeface="Arial"/>
              <a:buChar char="•"/>
            </a:pPr>
            <a:r>
              <a:rPr lang="en-US" sz="2400" dirty="0" smtClean="0">
                <a:solidFill>
                  <a:srgbClr val="FFFFFF"/>
                </a:solidFill>
              </a:rPr>
              <a:t>1 Reventador (Ecuador)</a:t>
            </a:r>
          </a:p>
          <a:p>
            <a:pPr marL="742950" lvl="1" indent="-285750">
              <a:buFont typeface="Arial"/>
              <a:buChar char="•"/>
            </a:pPr>
            <a:r>
              <a:rPr lang="en-US" sz="2400" dirty="0" smtClean="0">
                <a:solidFill>
                  <a:srgbClr val="FFFFFF"/>
                </a:solidFill>
              </a:rPr>
              <a:t>2 </a:t>
            </a:r>
            <a:r>
              <a:rPr lang="en-US" sz="2400" dirty="0" err="1" smtClean="0">
                <a:solidFill>
                  <a:srgbClr val="FFFFFF"/>
                </a:solidFill>
              </a:rPr>
              <a:t>Turriabla</a:t>
            </a:r>
            <a:r>
              <a:rPr lang="en-US" sz="2400" dirty="0" smtClean="0">
                <a:solidFill>
                  <a:srgbClr val="FFFFFF"/>
                </a:solidFill>
              </a:rPr>
              <a:t> (Costa Rica)</a:t>
            </a:r>
          </a:p>
          <a:p>
            <a:pPr marL="742950" lvl="1" indent="-285750">
              <a:buFont typeface="Arial"/>
              <a:buChar char="•"/>
            </a:pPr>
            <a:endParaRPr lang="en-US" sz="2400" dirty="0" smtClean="0">
              <a:solidFill>
                <a:srgbClr val="FFFFFF"/>
              </a:solidFill>
            </a:endParaRPr>
          </a:p>
          <a:p>
            <a:pPr marL="285750" indent="-285750">
              <a:buFont typeface="Arial"/>
              <a:buChar char="•"/>
            </a:pPr>
            <a:r>
              <a:rPr lang="en-US" sz="2400" dirty="0" smtClean="0">
                <a:solidFill>
                  <a:srgbClr val="FFFFFF"/>
                </a:solidFill>
              </a:rPr>
              <a:t>The diurnal cycle is sampled</a:t>
            </a:r>
          </a:p>
          <a:p>
            <a:endParaRPr lang="en-US" sz="2400" dirty="0" smtClean="0">
              <a:solidFill>
                <a:srgbClr val="FFFFFF"/>
              </a:solidFill>
            </a:endParaRPr>
          </a:p>
          <a:p>
            <a:pPr marL="285750" indent="-285750">
              <a:buFont typeface="Arial"/>
              <a:buChar char="•"/>
            </a:pPr>
            <a:r>
              <a:rPr lang="en-US" sz="2400" dirty="0" smtClean="0">
                <a:solidFill>
                  <a:srgbClr val="FFFFFF"/>
                </a:solidFill>
              </a:rPr>
              <a:t>Most ash pixels are over land (more challenging than water surfaces)</a:t>
            </a:r>
            <a:endParaRPr lang="en-US" sz="2400" dirty="0">
              <a:solidFill>
                <a:srgbClr val="FFFFFF"/>
              </a:solidFill>
            </a:endParaRPr>
          </a:p>
        </p:txBody>
      </p:sp>
    </p:spTree>
    <p:extLst>
      <p:ext uri="{BB962C8B-B14F-4D97-AF65-F5344CB8AC3E}">
        <p14:creationId xmlns:p14="http://schemas.microsoft.com/office/powerpoint/2010/main" val="3089944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grpSp>
        <p:nvGrpSpPr>
          <p:cNvPr id="385" name="Group 384"/>
          <p:cNvGrpSpPr/>
          <p:nvPr/>
        </p:nvGrpSpPr>
        <p:grpSpPr>
          <a:xfrm>
            <a:off x="0" y="954106"/>
            <a:ext cx="5574520" cy="5903893"/>
            <a:chOff x="0" y="954106"/>
            <a:chExt cx="5574520" cy="5903893"/>
          </a:xfrm>
        </p:grpSpPr>
        <p:pic>
          <p:nvPicPr>
            <p:cNvPr id="6" name="Picture 5" descr="OR_ABI-L2-VAAF-M3_G16_s20181491700463_e20181491711230_c20181491712515.RGB1112um_8511um_11um_factor4.png"/>
            <p:cNvPicPr>
              <a:picLocks noChangeAspect="1"/>
            </p:cNvPicPr>
            <p:nvPr/>
          </p:nvPicPr>
          <p:blipFill rotWithShape="1">
            <a:blip r:embed="rId3">
              <a:extLst>
                <a:ext uri="{28A0092B-C50C-407E-A947-70E740481C1C}">
                  <a14:useLocalDpi xmlns:a14="http://schemas.microsoft.com/office/drawing/2010/main" val="0"/>
                </a:ext>
              </a:extLst>
            </a:blip>
            <a:srcRect b="7998"/>
            <a:stretch/>
          </p:blipFill>
          <p:spPr>
            <a:xfrm>
              <a:off x="0" y="954106"/>
              <a:ext cx="5574520" cy="5903893"/>
            </a:xfrm>
            <a:prstGeom prst="rect">
              <a:avLst/>
            </a:prstGeom>
          </p:spPr>
        </p:pic>
        <p:sp>
          <p:nvSpPr>
            <p:cNvPr id="21" name="TextBox 20"/>
            <p:cNvSpPr txBox="1"/>
            <p:nvPr/>
          </p:nvSpPr>
          <p:spPr>
            <a:xfrm>
              <a:off x="0" y="1230692"/>
              <a:ext cx="1963988" cy="523220"/>
            </a:xfrm>
            <a:prstGeom prst="rect">
              <a:avLst/>
            </a:prstGeom>
            <a:noFill/>
          </p:spPr>
          <p:txBody>
            <a:bodyPr wrap="square" rtlCol="0">
              <a:spAutoFit/>
            </a:bodyPr>
            <a:lstStyle/>
            <a:p>
              <a:r>
                <a:rPr lang="en-US" dirty="0" smtClean="0"/>
                <a:t>Image Resolution: Native/11</a:t>
              </a:r>
              <a:endParaRPr lang="en-US" dirty="0"/>
            </a:p>
          </p:txBody>
        </p:sp>
      </p:grpSp>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27</a:t>
            </a:fld>
            <a:endParaRPr lang="en-US">
              <a:solidFill>
                <a:srgbClr val="FFFFFF"/>
              </a:solidFill>
            </a:endParaRPr>
          </a:p>
        </p:txBody>
      </p:sp>
      <p:sp>
        <p:nvSpPr>
          <p:cNvPr id="3" name="TextBox 2"/>
          <p:cNvSpPr txBox="1"/>
          <p:nvPr/>
        </p:nvSpPr>
        <p:spPr>
          <a:xfrm>
            <a:off x="1711159" y="0"/>
            <a:ext cx="5828630" cy="954107"/>
          </a:xfrm>
          <a:prstGeom prst="rect">
            <a:avLst/>
          </a:prstGeom>
          <a:noFill/>
        </p:spPr>
        <p:txBody>
          <a:bodyPr wrap="square" rtlCol="0">
            <a:spAutoFit/>
          </a:bodyPr>
          <a:lstStyle/>
          <a:p>
            <a:pPr algn="ctr"/>
            <a:r>
              <a:rPr lang="en-US" sz="2800" dirty="0" smtClean="0">
                <a:solidFill>
                  <a:schemeClr val="bg1"/>
                </a:solidFill>
              </a:rPr>
              <a:t>Ash Detection: </a:t>
            </a:r>
          </a:p>
          <a:p>
            <a:pPr algn="ctr"/>
            <a:r>
              <a:rPr lang="en-US" sz="2800" dirty="0" smtClean="0">
                <a:solidFill>
                  <a:schemeClr val="bg1"/>
                </a:solidFill>
              </a:rPr>
              <a:t>Finding a Needle in a Haystack</a:t>
            </a:r>
          </a:p>
        </p:txBody>
      </p:sp>
      <p:sp>
        <p:nvSpPr>
          <p:cNvPr id="14" name="Rectangle 13"/>
          <p:cNvSpPr/>
          <p:nvPr/>
        </p:nvSpPr>
        <p:spPr>
          <a:xfrm>
            <a:off x="2873969" y="4837668"/>
            <a:ext cx="189852" cy="144017"/>
          </a:xfrm>
          <a:prstGeom prst="rect">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6" name="Group 385"/>
          <p:cNvGrpSpPr/>
          <p:nvPr/>
        </p:nvGrpSpPr>
        <p:grpSpPr>
          <a:xfrm>
            <a:off x="4102100" y="1640847"/>
            <a:ext cx="5041900" cy="4179034"/>
            <a:chOff x="4102100" y="1640847"/>
            <a:chExt cx="5041900" cy="4179034"/>
          </a:xfrm>
        </p:grpSpPr>
        <p:pic>
          <p:nvPicPr>
            <p:cNvPr id="26" name="Picture 25" descr="GOES-16.ABI.2018-05-29.17-00-46.lat-15.70.lon-71.80.RGB1112um_8511um_11um.png"/>
            <p:cNvPicPr>
              <a:picLocks noChangeAspect="1"/>
            </p:cNvPicPr>
            <p:nvPr/>
          </p:nvPicPr>
          <p:blipFill rotWithShape="1">
            <a:blip r:embed="rId4">
              <a:extLst>
                <a:ext uri="{28A0092B-C50C-407E-A947-70E740481C1C}">
                  <a14:useLocalDpi xmlns:a14="http://schemas.microsoft.com/office/drawing/2010/main" val="0"/>
                </a:ext>
              </a:extLst>
            </a:blip>
            <a:srcRect b="8641"/>
            <a:stretch/>
          </p:blipFill>
          <p:spPr>
            <a:xfrm>
              <a:off x="4102100" y="1979401"/>
              <a:ext cx="5041900" cy="3840480"/>
            </a:xfrm>
            <a:prstGeom prst="rect">
              <a:avLst/>
            </a:prstGeom>
          </p:spPr>
        </p:pic>
        <p:sp>
          <p:nvSpPr>
            <p:cNvPr id="25" name="TextBox 24"/>
            <p:cNvSpPr txBox="1"/>
            <p:nvPr/>
          </p:nvSpPr>
          <p:spPr>
            <a:xfrm>
              <a:off x="5753910" y="1640847"/>
              <a:ext cx="3116768" cy="338554"/>
            </a:xfrm>
            <a:prstGeom prst="rect">
              <a:avLst/>
            </a:prstGeom>
            <a:noFill/>
          </p:spPr>
          <p:txBody>
            <a:bodyPr wrap="square" rtlCol="0">
              <a:spAutoFit/>
            </a:bodyPr>
            <a:lstStyle/>
            <a:p>
              <a:pPr algn="ctr"/>
              <a:r>
                <a:rPr lang="en-US" sz="1600" b="1" dirty="0" smtClean="0">
                  <a:solidFill>
                    <a:srgbClr val="FFFFFF"/>
                  </a:solidFill>
                </a:rPr>
                <a:t>Image Resolution: Native x 8</a:t>
              </a:r>
              <a:endParaRPr lang="en-US" sz="1600" b="1" dirty="0">
                <a:solidFill>
                  <a:srgbClr val="FFFFFF"/>
                </a:solidFill>
              </a:endParaRPr>
            </a:p>
          </p:txBody>
        </p:sp>
        <p:cxnSp>
          <p:nvCxnSpPr>
            <p:cNvPr id="28" name="Straight Arrow Connector 27"/>
            <p:cNvCxnSpPr/>
            <p:nvPr/>
          </p:nvCxnSpPr>
          <p:spPr>
            <a:xfrm>
              <a:off x="6625186" y="3253479"/>
              <a:ext cx="0" cy="641531"/>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84" name="TextBox 383"/>
            <p:cNvSpPr txBox="1"/>
            <p:nvPr/>
          </p:nvSpPr>
          <p:spPr>
            <a:xfrm>
              <a:off x="6134189" y="2945806"/>
              <a:ext cx="981994" cy="338554"/>
            </a:xfrm>
            <a:prstGeom prst="rect">
              <a:avLst/>
            </a:prstGeom>
            <a:noFill/>
          </p:spPr>
          <p:txBody>
            <a:bodyPr wrap="square" rtlCol="0">
              <a:spAutoFit/>
            </a:bodyPr>
            <a:lstStyle/>
            <a:p>
              <a:pPr algn="ctr"/>
              <a:r>
                <a:rPr lang="en-US" sz="1600" b="1" dirty="0" smtClean="0">
                  <a:solidFill>
                    <a:srgbClr val="FFFFFF"/>
                  </a:solidFill>
                </a:rPr>
                <a:t>Ash</a:t>
              </a:r>
              <a:endParaRPr lang="en-US" sz="1600" b="1" dirty="0">
                <a:solidFill>
                  <a:srgbClr val="FFFFFF"/>
                </a:solidFill>
              </a:endParaRPr>
            </a:p>
          </p:txBody>
        </p:sp>
      </p:grpSp>
    </p:spTree>
    <p:extLst>
      <p:ext uri="{BB962C8B-B14F-4D97-AF65-F5344CB8AC3E}">
        <p14:creationId xmlns:p14="http://schemas.microsoft.com/office/powerpoint/2010/main" val="2570682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6"/>
                                        </p:tgtEl>
                                        <p:attrNameLst>
                                          <p:attrName>style.visibility</p:attrName>
                                        </p:attrNameLst>
                                      </p:cBhvr>
                                      <p:to>
                                        <p:strVal val="visible"/>
                                      </p:to>
                                    </p:set>
                                    <p:anim calcmode="lin" valueType="num">
                                      <p:cBhvr additive="base">
                                        <p:cTn id="13" dur="500" fill="hold"/>
                                        <p:tgtEl>
                                          <p:spTgt spid="386"/>
                                        </p:tgtEl>
                                        <p:attrNameLst>
                                          <p:attrName>ppt_x</p:attrName>
                                        </p:attrNameLst>
                                      </p:cBhvr>
                                      <p:tavLst>
                                        <p:tav tm="0">
                                          <p:val>
                                            <p:strVal val="#ppt_x"/>
                                          </p:val>
                                        </p:tav>
                                        <p:tav tm="100000">
                                          <p:val>
                                            <p:strVal val="#ppt_x"/>
                                          </p:val>
                                        </p:tav>
                                      </p:tavLst>
                                    </p:anim>
                                    <p:anim calcmode="lin" valueType="num">
                                      <p:cBhvr additive="base">
                                        <p:cTn id="14" dur="500" fill="hold"/>
                                        <p:tgtEl>
                                          <p:spTgt spid="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28</a:t>
            </a:fld>
            <a:endParaRPr lang="en-US">
              <a:solidFill>
                <a:srgbClr val="FFFFFF"/>
              </a:solidFill>
            </a:endParaRPr>
          </a:p>
        </p:txBody>
      </p:sp>
      <p:sp>
        <p:nvSpPr>
          <p:cNvPr id="3" name="TextBox 2"/>
          <p:cNvSpPr txBox="1"/>
          <p:nvPr/>
        </p:nvSpPr>
        <p:spPr>
          <a:xfrm>
            <a:off x="1711159" y="0"/>
            <a:ext cx="5828630" cy="954107"/>
          </a:xfrm>
          <a:prstGeom prst="rect">
            <a:avLst/>
          </a:prstGeom>
          <a:noFill/>
        </p:spPr>
        <p:txBody>
          <a:bodyPr wrap="square" rtlCol="0">
            <a:spAutoFit/>
          </a:bodyPr>
          <a:lstStyle/>
          <a:p>
            <a:pPr algn="ctr"/>
            <a:r>
              <a:rPr lang="en-US" sz="2800" dirty="0" smtClean="0">
                <a:solidFill>
                  <a:schemeClr val="bg1"/>
                </a:solidFill>
              </a:rPr>
              <a:t>Ash Detection:</a:t>
            </a:r>
          </a:p>
          <a:p>
            <a:pPr algn="ctr"/>
            <a:r>
              <a:rPr lang="en-US" sz="2800" dirty="0" smtClean="0">
                <a:solidFill>
                  <a:schemeClr val="bg1"/>
                </a:solidFill>
              </a:rPr>
              <a:t>Finding </a:t>
            </a:r>
            <a:r>
              <a:rPr lang="en-US" sz="2800" dirty="0">
                <a:solidFill>
                  <a:schemeClr val="bg1"/>
                </a:solidFill>
              </a:rPr>
              <a:t>a</a:t>
            </a:r>
            <a:r>
              <a:rPr lang="en-US" sz="2800" dirty="0" smtClean="0">
                <a:solidFill>
                  <a:schemeClr val="bg1"/>
                </a:solidFill>
              </a:rPr>
              <a:t> Needle in a Haystack</a:t>
            </a:r>
          </a:p>
        </p:txBody>
      </p:sp>
      <p:sp>
        <p:nvSpPr>
          <p:cNvPr id="4" name="TextBox 3"/>
          <p:cNvSpPr txBox="1"/>
          <p:nvPr/>
        </p:nvSpPr>
        <p:spPr>
          <a:xfrm>
            <a:off x="5945197" y="1270000"/>
            <a:ext cx="3198803" cy="4801315"/>
          </a:xfrm>
          <a:prstGeom prst="rect">
            <a:avLst/>
          </a:prstGeom>
          <a:noFill/>
        </p:spPr>
        <p:txBody>
          <a:bodyPr wrap="square" rtlCol="0">
            <a:spAutoFit/>
          </a:bodyPr>
          <a:lstStyle/>
          <a:p>
            <a:pPr marL="285750" indent="-285750">
              <a:buFont typeface="Arial"/>
              <a:buChar char="•"/>
            </a:pPr>
            <a:r>
              <a:rPr lang="en-US" sz="1800" dirty="0" smtClean="0">
                <a:solidFill>
                  <a:srgbClr val="FFFFFF"/>
                </a:solidFill>
              </a:rPr>
              <a:t>The most commonly occurring ash clouds only encompass 500 pixels or less at a given time (see bar chart to the left)</a:t>
            </a:r>
          </a:p>
          <a:p>
            <a:endParaRPr lang="en-US" sz="1800" dirty="0">
              <a:solidFill>
                <a:srgbClr val="FFFFFF"/>
              </a:solidFill>
            </a:endParaRPr>
          </a:p>
          <a:p>
            <a:pPr marL="285750" indent="-285750">
              <a:buFont typeface="Arial"/>
              <a:buChar char="•"/>
            </a:pPr>
            <a:r>
              <a:rPr lang="en-US" sz="1800" dirty="0" smtClean="0">
                <a:solidFill>
                  <a:srgbClr val="FFFFFF"/>
                </a:solidFill>
              </a:rPr>
              <a:t>The GOES-16 full disk contains ~23 million Earth view pixels at the 2 km resolution</a:t>
            </a:r>
          </a:p>
          <a:p>
            <a:pPr marL="285750" indent="-285750">
              <a:buFont typeface="Arial"/>
              <a:buChar char="•"/>
            </a:pPr>
            <a:endParaRPr lang="en-US" sz="1800" dirty="0">
              <a:solidFill>
                <a:srgbClr val="FFFFFF"/>
              </a:solidFill>
            </a:endParaRPr>
          </a:p>
          <a:p>
            <a:pPr marL="285750" indent="-285750">
              <a:buFont typeface="Arial"/>
              <a:buChar char="•"/>
            </a:pPr>
            <a:r>
              <a:rPr lang="en-US" sz="1800" dirty="0" smtClean="0">
                <a:solidFill>
                  <a:srgbClr val="FFFFFF"/>
                </a:solidFill>
              </a:rPr>
              <a:t>Thus, the number of </a:t>
            </a:r>
            <a:r>
              <a:rPr lang="en-US" sz="1800" i="1" dirty="0" smtClean="0">
                <a:solidFill>
                  <a:srgbClr val="FFFFFF"/>
                </a:solidFill>
              </a:rPr>
              <a:t>non-ash</a:t>
            </a:r>
            <a:r>
              <a:rPr lang="en-US" sz="1800" dirty="0" smtClean="0">
                <a:solidFill>
                  <a:srgbClr val="FFFFFF"/>
                </a:solidFill>
              </a:rPr>
              <a:t> pixels is typically at least 5 to 6 orders of magnitude greater than the number of ash pixels, at any given time</a:t>
            </a:r>
            <a:endParaRPr lang="en-US" sz="1800" dirty="0">
              <a:solidFill>
                <a:srgbClr val="FFFFFF"/>
              </a:solidFill>
            </a:endParaRPr>
          </a:p>
        </p:txBody>
      </p:sp>
      <p:pic>
        <p:nvPicPr>
          <p:cNvPr id="5" name="Picture 4" descr="goesr_ash_wind_height_coun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9" y="1202267"/>
            <a:ext cx="5818197" cy="4069602"/>
          </a:xfrm>
          <a:prstGeom prst="rect">
            <a:avLst/>
          </a:prstGeom>
        </p:spPr>
      </p:pic>
      <p:sp>
        <p:nvSpPr>
          <p:cNvPr id="6" name="TextBox 5"/>
          <p:cNvSpPr txBox="1"/>
          <p:nvPr/>
        </p:nvSpPr>
        <p:spPr>
          <a:xfrm rot="16200000">
            <a:off x="-621887" y="3074948"/>
            <a:ext cx="1651000" cy="338554"/>
          </a:xfrm>
          <a:prstGeom prst="rect">
            <a:avLst/>
          </a:prstGeom>
          <a:solidFill>
            <a:schemeClr val="bg1"/>
          </a:solidFill>
        </p:spPr>
        <p:txBody>
          <a:bodyPr wrap="square" rtlCol="0">
            <a:spAutoFit/>
          </a:bodyPr>
          <a:lstStyle/>
          <a:p>
            <a:pPr algn="ctr"/>
            <a:r>
              <a:rPr lang="en-US" sz="1600" b="1" dirty="0" smtClean="0"/>
              <a:t>Pixel Count</a:t>
            </a:r>
            <a:endParaRPr lang="en-US" sz="1600" b="1" dirty="0"/>
          </a:p>
        </p:txBody>
      </p:sp>
      <p:sp>
        <p:nvSpPr>
          <p:cNvPr id="7" name="TextBox 6"/>
          <p:cNvSpPr txBox="1"/>
          <p:nvPr/>
        </p:nvSpPr>
        <p:spPr>
          <a:xfrm>
            <a:off x="524933" y="5271869"/>
            <a:ext cx="5080000" cy="707886"/>
          </a:xfrm>
          <a:prstGeom prst="rect">
            <a:avLst/>
          </a:prstGeom>
          <a:noFill/>
        </p:spPr>
        <p:txBody>
          <a:bodyPr wrap="square" rtlCol="0">
            <a:spAutoFit/>
          </a:bodyPr>
          <a:lstStyle/>
          <a:p>
            <a:r>
              <a:rPr lang="en-US" sz="2000" b="1" dirty="0" smtClean="0">
                <a:solidFill>
                  <a:schemeClr val="bg1"/>
                </a:solidFill>
              </a:rPr>
              <a:t>Pixel counts for a sampling of ash clouds observed by GOES-16</a:t>
            </a:r>
            <a:endParaRPr lang="en-US" sz="2000" b="1" dirty="0">
              <a:solidFill>
                <a:schemeClr val="bg1"/>
              </a:solidFill>
            </a:endParaRPr>
          </a:p>
        </p:txBody>
      </p:sp>
    </p:spTree>
    <p:extLst>
      <p:ext uri="{BB962C8B-B14F-4D97-AF65-F5344CB8AC3E}">
        <p14:creationId xmlns:p14="http://schemas.microsoft.com/office/powerpoint/2010/main" val="32942687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29</a:t>
            </a:fld>
            <a:endParaRPr lang="en-US">
              <a:solidFill>
                <a:srgbClr val="FFFFFF"/>
              </a:solidFill>
            </a:endParaRPr>
          </a:p>
        </p:txBody>
      </p:sp>
      <p:sp>
        <p:nvSpPr>
          <p:cNvPr id="3" name="TextBox 2"/>
          <p:cNvSpPr txBox="1"/>
          <p:nvPr/>
        </p:nvSpPr>
        <p:spPr>
          <a:xfrm>
            <a:off x="1550737" y="0"/>
            <a:ext cx="5989052" cy="1384995"/>
          </a:xfrm>
          <a:prstGeom prst="rect">
            <a:avLst/>
          </a:prstGeom>
          <a:noFill/>
        </p:spPr>
        <p:txBody>
          <a:bodyPr wrap="square" rtlCol="0">
            <a:spAutoFit/>
          </a:bodyPr>
          <a:lstStyle/>
          <a:p>
            <a:pPr algn="ctr"/>
            <a:r>
              <a:rPr lang="en-US" sz="2800" dirty="0" smtClean="0">
                <a:solidFill>
                  <a:schemeClr val="bg1"/>
                </a:solidFill>
              </a:rPr>
              <a:t>Ash Detection </a:t>
            </a:r>
            <a:r>
              <a:rPr lang="en-US" sz="2800" dirty="0" smtClean="0">
                <a:solidFill>
                  <a:schemeClr val="bg1"/>
                </a:solidFill>
              </a:rPr>
              <a:t>Assessment:</a:t>
            </a:r>
            <a:endParaRPr lang="en-US" sz="2800" dirty="0" smtClean="0">
              <a:solidFill>
                <a:schemeClr val="bg1"/>
              </a:solidFill>
            </a:endParaRPr>
          </a:p>
          <a:p>
            <a:pPr algn="ctr"/>
            <a:r>
              <a:rPr lang="en-US" sz="2800" dirty="0" smtClean="0">
                <a:solidFill>
                  <a:schemeClr val="bg1"/>
                </a:solidFill>
              </a:rPr>
              <a:t>Manual Hourly Analysis </a:t>
            </a:r>
          </a:p>
          <a:p>
            <a:pPr algn="ctr"/>
            <a:r>
              <a:rPr lang="en-US" sz="2800" dirty="0" smtClean="0">
                <a:solidFill>
                  <a:schemeClr val="bg1"/>
                </a:solidFill>
              </a:rPr>
              <a:t>May 28/29 2018 Sabancaya (Peru)</a:t>
            </a:r>
          </a:p>
        </p:txBody>
      </p:sp>
      <p:pic>
        <p:nvPicPr>
          <p:cNvPr id="2" name="sabancaya_05282018_rgb8511_overall_ash_conf.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46225"/>
            <a:ext cx="9144000" cy="3763963"/>
          </a:xfrm>
          <a:prstGeom prst="rect">
            <a:avLst/>
          </a:prstGeom>
        </p:spPr>
      </p:pic>
      <p:sp>
        <p:nvSpPr>
          <p:cNvPr id="5" name="TextBox 4"/>
          <p:cNvSpPr txBox="1"/>
          <p:nvPr/>
        </p:nvSpPr>
        <p:spPr>
          <a:xfrm>
            <a:off x="307474" y="5776861"/>
            <a:ext cx="8689473" cy="400110"/>
          </a:xfrm>
          <a:prstGeom prst="rect">
            <a:avLst/>
          </a:prstGeom>
          <a:noFill/>
        </p:spPr>
        <p:txBody>
          <a:bodyPr wrap="square" rtlCol="0">
            <a:spAutoFit/>
          </a:bodyPr>
          <a:lstStyle/>
          <a:p>
            <a:pPr algn="ctr"/>
            <a:r>
              <a:rPr lang="en-US" sz="2000" dirty="0" smtClean="0">
                <a:solidFill>
                  <a:srgbClr val="FFFFFF"/>
                </a:solidFill>
              </a:rPr>
              <a:t>Areas of volcanic ash were manually extracted from each image</a:t>
            </a:r>
            <a:endParaRPr lang="en-US" sz="2000" dirty="0">
              <a:solidFill>
                <a:srgbClr val="FFFFFF"/>
              </a:solidFill>
            </a:endParaRPr>
          </a:p>
        </p:txBody>
      </p:sp>
    </p:spTree>
    <p:extLst>
      <p:ext uri="{BB962C8B-B14F-4D97-AF65-F5344CB8AC3E}">
        <p14:creationId xmlns:p14="http://schemas.microsoft.com/office/powerpoint/2010/main" val="40768576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461963" marR="0" lvl="0" indent="-461963"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Review of Beta Maturity </a:t>
            </a:r>
            <a:endParaRPr/>
          </a:p>
        </p:txBody>
      </p:sp>
      <p:sp>
        <p:nvSpPr>
          <p:cNvPr id="276" name="Shape 276"/>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a:solidFill>
                  <a:srgbClr val="888888"/>
                </a:solidFill>
                <a:latin typeface="Calibri"/>
                <a:ea typeface="Calibri"/>
                <a:cs typeface="Calibri"/>
                <a:sym typeface="Calibri"/>
              </a:rPr>
              <a:t>GOES-16 </a:t>
            </a:r>
            <a:r>
              <a:rPr lang="en-US" sz="2000" b="0" i="0" u="none" strike="noStrike" cap="none" dirty="0" smtClean="0">
                <a:solidFill>
                  <a:srgbClr val="888888"/>
                </a:solidFill>
                <a:latin typeface="Calibri"/>
                <a:ea typeface="Calibri"/>
                <a:cs typeface="Calibri"/>
                <a:sym typeface="Calibri"/>
              </a:rPr>
              <a:t>Volcanic Ash </a:t>
            </a:r>
            <a:r>
              <a:rPr lang="en-US" sz="2000" b="0" i="0" u="none" strike="noStrike" cap="none" dirty="0">
                <a:solidFill>
                  <a:srgbClr val="888888"/>
                </a:solidFill>
                <a:latin typeface="Calibri"/>
                <a:ea typeface="Calibri"/>
                <a:cs typeface="Calibri"/>
                <a:sym typeface="Calibri"/>
              </a:rPr>
              <a:t>L2 </a:t>
            </a:r>
            <a:r>
              <a:rPr lang="en-US" sz="2000" b="0" i="0" u="none" strike="noStrike" cap="none" dirty="0" smtClean="0">
                <a:solidFill>
                  <a:srgbClr val="888888"/>
                </a:solidFill>
                <a:latin typeface="Calibri"/>
                <a:ea typeface="Calibri"/>
                <a:cs typeface="Calibri"/>
                <a:sym typeface="Calibri"/>
              </a:rPr>
              <a:t>Products </a:t>
            </a:r>
            <a:r>
              <a:rPr lang="en-US" sz="2000" b="0" i="0" u="none" strike="noStrike" cap="none" dirty="0">
                <a:solidFill>
                  <a:srgbClr val="888888"/>
                </a:solidFill>
                <a:latin typeface="Calibri"/>
                <a:ea typeface="Calibri"/>
                <a:cs typeface="Calibri"/>
                <a:sym typeface="Calibri"/>
              </a:rPr>
              <a:t>Provisional PS-PVR</a:t>
            </a:r>
            <a:endParaRPr dirty="0"/>
          </a:p>
        </p:txBody>
      </p:sp>
      <p:sp>
        <p:nvSpPr>
          <p:cNvPr id="277" name="Shape 27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7703975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30</a:t>
            </a:fld>
            <a:endParaRPr lang="en-US">
              <a:solidFill>
                <a:srgbClr val="FFFFFF"/>
              </a:solidFill>
            </a:endParaRPr>
          </a:p>
        </p:txBody>
      </p:sp>
      <p:sp>
        <p:nvSpPr>
          <p:cNvPr id="3" name="TextBox 2"/>
          <p:cNvSpPr txBox="1"/>
          <p:nvPr/>
        </p:nvSpPr>
        <p:spPr>
          <a:xfrm>
            <a:off x="1550737" y="0"/>
            <a:ext cx="5989052" cy="1384995"/>
          </a:xfrm>
          <a:prstGeom prst="rect">
            <a:avLst/>
          </a:prstGeom>
          <a:noFill/>
        </p:spPr>
        <p:txBody>
          <a:bodyPr wrap="square" rtlCol="0">
            <a:spAutoFit/>
          </a:bodyPr>
          <a:lstStyle/>
          <a:p>
            <a:pPr algn="ctr"/>
            <a:r>
              <a:rPr lang="en-US" sz="2800" dirty="0" smtClean="0">
                <a:solidFill>
                  <a:schemeClr val="bg1"/>
                </a:solidFill>
              </a:rPr>
              <a:t>Ash Detection </a:t>
            </a:r>
            <a:r>
              <a:rPr lang="en-US" sz="2800" dirty="0" smtClean="0">
                <a:solidFill>
                  <a:schemeClr val="bg1"/>
                </a:solidFill>
              </a:rPr>
              <a:t>Assessment:</a:t>
            </a:r>
            <a:endParaRPr lang="en-US" sz="2800" dirty="0" smtClean="0">
              <a:solidFill>
                <a:schemeClr val="bg1"/>
              </a:solidFill>
            </a:endParaRPr>
          </a:p>
          <a:p>
            <a:pPr algn="ctr"/>
            <a:r>
              <a:rPr lang="en-US" sz="2800" dirty="0" smtClean="0">
                <a:solidFill>
                  <a:schemeClr val="bg1"/>
                </a:solidFill>
              </a:rPr>
              <a:t>Manual Hourly Analysis </a:t>
            </a:r>
          </a:p>
          <a:p>
            <a:pPr algn="ctr"/>
            <a:r>
              <a:rPr lang="en-US" sz="2800" dirty="0" smtClean="0">
                <a:solidFill>
                  <a:schemeClr val="bg1"/>
                </a:solidFill>
              </a:rPr>
              <a:t>May 28/29 2018 Sabancaya (Peru)</a:t>
            </a:r>
          </a:p>
        </p:txBody>
      </p:sp>
      <p:sp>
        <p:nvSpPr>
          <p:cNvPr id="5" name="TextBox 4"/>
          <p:cNvSpPr txBox="1"/>
          <p:nvPr/>
        </p:nvSpPr>
        <p:spPr>
          <a:xfrm>
            <a:off x="307474" y="6033184"/>
            <a:ext cx="8689473" cy="830997"/>
          </a:xfrm>
          <a:prstGeom prst="rect">
            <a:avLst/>
          </a:prstGeom>
          <a:noFill/>
        </p:spPr>
        <p:txBody>
          <a:bodyPr wrap="square" rtlCol="0">
            <a:spAutoFit/>
          </a:bodyPr>
          <a:lstStyle/>
          <a:p>
            <a:pPr marL="285750" indent="-285750">
              <a:buFont typeface="Arial"/>
              <a:buChar char="•"/>
            </a:pPr>
            <a:r>
              <a:rPr lang="en-US" sz="1600" dirty="0" smtClean="0">
                <a:solidFill>
                  <a:srgbClr val="FFFFFF"/>
                </a:solidFill>
              </a:rPr>
              <a:t>Strong diurnal signal is due to changing background conditions.</a:t>
            </a:r>
            <a:endParaRPr lang="en-US" sz="1600" dirty="0">
              <a:solidFill>
                <a:srgbClr val="FFFFFF"/>
              </a:solidFill>
            </a:endParaRPr>
          </a:p>
          <a:p>
            <a:pPr marL="285750" indent="-285750">
              <a:buFont typeface="Arial"/>
              <a:buChar char="•"/>
            </a:pPr>
            <a:r>
              <a:rPr lang="en-US" sz="1600" dirty="0" smtClean="0">
                <a:solidFill>
                  <a:srgbClr val="FFFFFF"/>
                </a:solidFill>
              </a:rPr>
              <a:t>The ash cloud encompasses all ash detection categories (simple filtering by confidence is generally not effective)</a:t>
            </a:r>
          </a:p>
        </p:txBody>
      </p:sp>
      <p:pic>
        <p:nvPicPr>
          <p:cNvPr id="2" name="Picture 1" descr="goesr_ash_detection_qf_ass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1184"/>
            <a:ext cx="9144000" cy="4572000"/>
          </a:xfrm>
          <a:prstGeom prst="rect">
            <a:avLst/>
          </a:prstGeom>
        </p:spPr>
      </p:pic>
    </p:spTree>
    <p:extLst>
      <p:ext uri="{BB962C8B-B14F-4D97-AF65-F5344CB8AC3E}">
        <p14:creationId xmlns:p14="http://schemas.microsoft.com/office/powerpoint/2010/main" val="24589606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31</a:t>
            </a:fld>
            <a:endParaRPr lang="en-US">
              <a:solidFill>
                <a:srgbClr val="FFFFFF"/>
              </a:solidFill>
            </a:endParaRPr>
          </a:p>
        </p:txBody>
      </p:sp>
      <p:sp>
        <p:nvSpPr>
          <p:cNvPr id="3" name="TextBox 2"/>
          <p:cNvSpPr txBox="1"/>
          <p:nvPr/>
        </p:nvSpPr>
        <p:spPr>
          <a:xfrm>
            <a:off x="1550737" y="0"/>
            <a:ext cx="5989052" cy="1384995"/>
          </a:xfrm>
          <a:prstGeom prst="rect">
            <a:avLst/>
          </a:prstGeom>
          <a:noFill/>
        </p:spPr>
        <p:txBody>
          <a:bodyPr wrap="square" rtlCol="0">
            <a:spAutoFit/>
          </a:bodyPr>
          <a:lstStyle/>
          <a:p>
            <a:pPr algn="ctr"/>
            <a:r>
              <a:rPr lang="en-US" sz="2800" dirty="0" smtClean="0">
                <a:solidFill>
                  <a:schemeClr val="bg1"/>
                </a:solidFill>
              </a:rPr>
              <a:t>Ash Detection </a:t>
            </a:r>
            <a:r>
              <a:rPr lang="en-US" sz="2800" dirty="0" smtClean="0">
                <a:solidFill>
                  <a:schemeClr val="bg1"/>
                </a:solidFill>
              </a:rPr>
              <a:t>Assessment:</a:t>
            </a:r>
            <a:endParaRPr lang="en-US" sz="2800" dirty="0" smtClean="0">
              <a:solidFill>
                <a:schemeClr val="bg1"/>
              </a:solidFill>
            </a:endParaRPr>
          </a:p>
          <a:p>
            <a:pPr algn="ctr"/>
            <a:r>
              <a:rPr lang="en-US" sz="2800" dirty="0" smtClean="0">
                <a:solidFill>
                  <a:schemeClr val="bg1"/>
                </a:solidFill>
              </a:rPr>
              <a:t>Manual Hourly Analysis </a:t>
            </a:r>
          </a:p>
          <a:p>
            <a:pPr algn="ctr"/>
            <a:r>
              <a:rPr lang="en-US" sz="2800" dirty="0" smtClean="0">
                <a:solidFill>
                  <a:schemeClr val="bg1"/>
                </a:solidFill>
              </a:rPr>
              <a:t>May 28/29 2018 Sabancaya (Peru)</a:t>
            </a:r>
          </a:p>
        </p:txBody>
      </p:sp>
      <p:sp>
        <p:nvSpPr>
          <p:cNvPr id="5" name="TextBox 4"/>
          <p:cNvSpPr txBox="1"/>
          <p:nvPr/>
        </p:nvSpPr>
        <p:spPr>
          <a:xfrm>
            <a:off x="214341" y="6033184"/>
            <a:ext cx="8689473" cy="584776"/>
          </a:xfrm>
          <a:prstGeom prst="rect">
            <a:avLst/>
          </a:prstGeom>
          <a:noFill/>
        </p:spPr>
        <p:txBody>
          <a:bodyPr wrap="square" rtlCol="0">
            <a:spAutoFit/>
          </a:bodyPr>
          <a:lstStyle/>
          <a:p>
            <a:pPr marL="285750" indent="-285750">
              <a:buFont typeface="Arial"/>
              <a:buChar char="•"/>
            </a:pPr>
            <a:r>
              <a:rPr lang="en-US" sz="1600" dirty="0" smtClean="0">
                <a:solidFill>
                  <a:srgbClr val="FFFFFF"/>
                </a:solidFill>
              </a:rPr>
              <a:t>POD is using very low ash confidence and higher confidence.</a:t>
            </a:r>
          </a:p>
          <a:p>
            <a:pPr marL="285750" indent="-285750">
              <a:buFont typeface="Arial"/>
              <a:buChar char="•"/>
            </a:pPr>
            <a:r>
              <a:rPr lang="en-US" sz="1600" dirty="0" smtClean="0">
                <a:solidFill>
                  <a:srgbClr val="FFFFFF"/>
                </a:solidFill>
              </a:rPr>
              <a:t>Small CSI (~ 10</a:t>
            </a:r>
            <a:r>
              <a:rPr lang="en-US" sz="1600" baseline="30000" dirty="0" smtClean="0">
                <a:solidFill>
                  <a:srgbClr val="FFFFFF"/>
                </a:solidFill>
              </a:rPr>
              <a:t>-4</a:t>
            </a:r>
            <a:r>
              <a:rPr lang="en-US" sz="1600" dirty="0" smtClean="0">
                <a:solidFill>
                  <a:srgbClr val="FFFFFF"/>
                </a:solidFill>
              </a:rPr>
              <a:t> to 10</a:t>
            </a:r>
            <a:r>
              <a:rPr lang="en-US" sz="1600" baseline="30000" dirty="0" smtClean="0">
                <a:solidFill>
                  <a:srgbClr val="FFFFFF"/>
                </a:solidFill>
              </a:rPr>
              <a:t>-6</a:t>
            </a:r>
            <a:r>
              <a:rPr lang="en-US" sz="1600" dirty="0" smtClean="0">
                <a:solidFill>
                  <a:srgbClr val="FFFFFF"/>
                </a:solidFill>
              </a:rPr>
              <a:t>) is due to the large number of false alarm pixels within full disk.</a:t>
            </a:r>
          </a:p>
        </p:txBody>
      </p:sp>
      <p:pic>
        <p:nvPicPr>
          <p:cNvPr id="2" name="Picture 1" descr="goesr_ash_detection_skill_lo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1184"/>
            <a:ext cx="9144000" cy="4572000"/>
          </a:xfrm>
          <a:prstGeom prst="rect">
            <a:avLst/>
          </a:prstGeom>
        </p:spPr>
      </p:pic>
    </p:spTree>
    <p:extLst>
      <p:ext uri="{BB962C8B-B14F-4D97-AF65-F5344CB8AC3E}">
        <p14:creationId xmlns:p14="http://schemas.microsoft.com/office/powerpoint/2010/main" val="10042099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32</a:t>
            </a:fld>
            <a:endParaRPr lang="en-US">
              <a:solidFill>
                <a:srgbClr val="FFFFFF"/>
              </a:solidFill>
            </a:endParaRPr>
          </a:p>
        </p:txBody>
      </p:sp>
      <p:sp>
        <p:nvSpPr>
          <p:cNvPr id="3" name="TextBox 2"/>
          <p:cNvSpPr txBox="1"/>
          <p:nvPr/>
        </p:nvSpPr>
        <p:spPr>
          <a:xfrm>
            <a:off x="1541153" y="0"/>
            <a:ext cx="6099055" cy="954107"/>
          </a:xfrm>
          <a:prstGeom prst="rect">
            <a:avLst/>
          </a:prstGeom>
          <a:noFill/>
        </p:spPr>
        <p:txBody>
          <a:bodyPr wrap="square" rtlCol="0">
            <a:spAutoFit/>
          </a:bodyPr>
          <a:lstStyle/>
          <a:p>
            <a:pPr algn="ctr"/>
            <a:r>
              <a:rPr lang="en-US" sz="2800" dirty="0" smtClean="0">
                <a:solidFill>
                  <a:schemeClr val="bg1"/>
                </a:solidFill>
              </a:rPr>
              <a:t>Ash Detection </a:t>
            </a:r>
            <a:r>
              <a:rPr lang="en-US" sz="2800" dirty="0" smtClean="0">
                <a:solidFill>
                  <a:schemeClr val="bg1"/>
                </a:solidFill>
              </a:rPr>
              <a:t>Assessment:</a:t>
            </a:r>
            <a:endParaRPr lang="en-US" sz="2800" dirty="0" smtClean="0">
              <a:solidFill>
                <a:schemeClr val="bg1"/>
              </a:solidFill>
            </a:endParaRPr>
          </a:p>
          <a:p>
            <a:pPr algn="ctr"/>
            <a:r>
              <a:rPr lang="en-US" sz="2800" dirty="0" smtClean="0">
                <a:solidFill>
                  <a:schemeClr val="bg1"/>
                </a:solidFill>
              </a:rPr>
              <a:t>Sampling of Various Volcanic Events</a:t>
            </a:r>
            <a:endParaRPr lang="en-US" sz="2800" dirty="0">
              <a:solidFill>
                <a:schemeClr val="bg1"/>
              </a:solidFill>
            </a:endParaRPr>
          </a:p>
        </p:txBody>
      </p:sp>
      <p:pic>
        <p:nvPicPr>
          <p:cNvPr id="2" name="Picture 1" descr="goesr_ash_detection_wind_height_ani.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599"/>
            <a:ext cx="9144000" cy="4572000"/>
          </a:xfrm>
          <a:prstGeom prst="rect">
            <a:avLst/>
          </a:prstGeom>
        </p:spPr>
      </p:pic>
    </p:spTree>
    <p:extLst>
      <p:ext uri="{BB962C8B-B14F-4D97-AF65-F5344CB8AC3E}">
        <p14:creationId xmlns:p14="http://schemas.microsoft.com/office/powerpoint/2010/main" val="35075785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33</a:t>
            </a:fld>
            <a:endParaRPr lang="en-US">
              <a:solidFill>
                <a:srgbClr val="FFFFFF"/>
              </a:solidFill>
            </a:endParaRPr>
          </a:p>
        </p:txBody>
      </p:sp>
      <p:sp>
        <p:nvSpPr>
          <p:cNvPr id="5" name="TextBox 4"/>
          <p:cNvSpPr txBox="1"/>
          <p:nvPr/>
        </p:nvSpPr>
        <p:spPr>
          <a:xfrm>
            <a:off x="1541153" y="0"/>
            <a:ext cx="6099055" cy="954107"/>
          </a:xfrm>
          <a:prstGeom prst="rect">
            <a:avLst/>
          </a:prstGeom>
          <a:noFill/>
        </p:spPr>
        <p:txBody>
          <a:bodyPr wrap="square" rtlCol="0">
            <a:spAutoFit/>
          </a:bodyPr>
          <a:lstStyle/>
          <a:p>
            <a:pPr algn="ctr"/>
            <a:r>
              <a:rPr lang="en-US" sz="2800" dirty="0" smtClean="0">
                <a:solidFill>
                  <a:schemeClr val="bg1"/>
                </a:solidFill>
              </a:rPr>
              <a:t>Ash Detection </a:t>
            </a:r>
            <a:r>
              <a:rPr lang="en-US" sz="2800" dirty="0" smtClean="0">
                <a:solidFill>
                  <a:schemeClr val="bg1"/>
                </a:solidFill>
              </a:rPr>
              <a:t>Assessment:</a:t>
            </a:r>
            <a:endParaRPr lang="en-US" sz="2800" dirty="0" smtClean="0">
              <a:solidFill>
                <a:schemeClr val="bg1"/>
              </a:solidFill>
            </a:endParaRPr>
          </a:p>
          <a:p>
            <a:pPr algn="ctr"/>
            <a:r>
              <a:rPr lang="en-US" sz="2800" dirty="0" smtClean="0">
                <a:solidFill>
                  <a:schemeClr val="bg1"/>
                </a:solidFill>
              </a:rPr>
              <a:t>Sampling of Various Volcanic Events</a:t>
            </a:r>
            <a:endParaRPr lang="en-US" sz="2800" dirty="0">
              <a:solidFill>
                <a:schemeClr val="bg1"/>
              </a:solidFill>
            </a:endParaRPr>
          </a:p>
        </p:txBody>
      </p:sp>
      <p:pic>
        <p:nvPicPr>
          <p:cNvPr id="2" name="Picture 1" descr="goesr_ash_detection_wind_height_st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4572000"/>
          </a:xfrm>
          <a:prstGeom prst="rect">
            <a:avLst/>
          </a:prstGeom>
        </p:spPr>
      </p:pic>
    </p:spTree>
    <p:extLst>
      <p:ext uri="{BB962C8B-B14F-4D97-AF65-F5344CB8AC3E}">
        <p14:creationId xmlns:p14="http://schemas.microsoft.com/office/powerpoint/2010/main" val="371876679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Fuego – 3 June 2018</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34</a:t>
            </a:fld>
            <a:endParaRPr lang="en-US" sz="1200" b="0" i="0" u="none" strike="noStrike" cap="none">
              <a:solidFill>
                <a:schemeClr val="lt1"/>
              </a:solidFill>
              <a:latin typeface="Calibri"/>
              <a:ea typeface="Calibri"/>
              <a:cs typeface="Calibri"/>
              <a:sym typeface="Calibri"/>
            </a:endParaRPr>
          </a:p>
        </p:txBody>
      </p:sp>
      <p:pic>
        <p:nvPicPr>
          <p:cNvPr id="6" name="Picture 5" descr="20180603000000_volcan_de_fuego.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066" y="1219200"/>
            <a:ext cx="7518400" cy="5638800"/>
          </a:xfrm>
          <a:prstGeom prst="rect">
            <a:avLst/>
          </a:prstGeom>
        </p:spPr>
      </p:pic>
    </p:spTree>
    <p:extLst>
      <p:ext uri="{BB962C8B-B14F-4D97-AF65-F5344CB8AC3E}">
        <p14:creationId xmlns:p14="http://schemas.microsoft.com/office/powerpoint/2010/main" val="20242299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35</a:t>
            </a:fld>
            <a:endParaRPr lang="en-US">
              <a:solidFill>
                <a:srgbClr val="FFFFFF"/>
              </a:solidFill>
            </a:endParaRPr>
          </a:p>
        </p:txBody>
      </p:sp>
      <p:sp>
        <p:nvSpPr>
          <p:cNvPr id="3" name="TextBox 2"/>
          <p:cNvSpPr txBox="1"/>
          <p:nvPr/>
        </p:nvSpPr>
        <p:spPr>
          <a:xfrm>
            <a:off x="1550737" y="0"/>
            <a:ext cx="5989052" cy="1384995"/>
          </a:xfrm>
          <a:prstGeom prst="rect">
            <a:avLst/>
          </a:prstGeom>
          <a:noFill/>
        </p:spPr>
        <p:txBody>
          <a:bodyPr wrap="square" rtlCol="0">
            <a:spAutoFit/>
          </a:bodyPr>
          <a:lstStyle/>
          <a:p>
            <a:pPr algn="ctr"/>
            <a:r>
              <a:rPr lang="en-US" sz="2800" dirty="0" smtClean="0">
                <a:solidFill>
                  <a:schemeClr val="bg1"/>
                </a:solidFill>
              </a:rPr>
              <a:t>Ash Detection Assessment</a:t>
            </a:r>
          </a:p>
          <a:p>
            <a:pPr algn="ctr"/>
            <a:r>
              <a:rPr lang="en-US" sz="2800" dirty="0" smtClean="0">
                <a:solidFill>
                  <a:schemeClr val="bg1"/>
                </a:solidFill>
              </a:rPr>
              <a:t>Fuego Volcano Eruption</a:t>
            </a:r>
          </a:p>
          <a:p>
            <a:pPr algn="ctr"/>
            <a:r>
              <a:rPr lang="en-US" sz="2800" dirty="0" smtClean="0">
                <a:solidFill>
                  <a:schemeClr val="bg1"/>
                </a:solidFill>
              </a:rPr>
              <a:t>3 June </a:t>
            </a:r>
            <a:r>
              <a:rPr lang="en-US" sz="2800" dirty="0" smtClean="0">
                <a:solidFill>
                  <a:schemeClr val="bg1"/>
                </a:solidFill>
              </a:rPr>
              <a:t>2018</a:t>
            </a:r>
          </a:p>
        </p:txBody>
      </p:sp>
      <p:sp>
        <p:nvSpPr>
          <p:cNvPr id="5" name="TextBox 4"/>
          <p:cNvSpPr txBox="1"/>
          <p:nvPr/>
        </p:nvSpPr>
        <p:spPr>
          <a:xfrm>
            <a:off x="0" y="5776861"/>
            <a:ext cx="8689473" cy="923330"/>
          </a:xfrm>
          <a:prstGeom prst="rect">
            <a:avLst/>
          </a:prstGeom>
          <a:noFill/>
        </p:spPr>
        <p:txBody>
          <a:bodyPr wrap="square" rtlCol="0">
            <a:spAutoFit/>
          </a:bodyPr>
          <a:lstStyle/>
          <a:p>
            <a:r>
              <a:rPr lang="en-US" sz="1800" dirty="0" smtClean="0">
                <a:solidFill>
                  <a:srgbClr val="FFFFFF"/>
                </a:solidFill>
              </a:rPr>
              <a:t>No ash from Fuego was detected because the combination of large optical depth and the presence of ice made the cloud indistinguishable from meteorological convection in the infrared. Only complex mitigation actions can address the issue.</a:t>
            </a:r>
            <a:endParaRPr lang="en-US" sz="1800" dirty="0">
              <a:solidFill>
                <a:srgbClr val="FFFFFF"/>
              </a:solidFill>
            </a:endParaRPr>
          </a:p>
        </p:txBody>
      </p:sp>
      <p:pic>
        <p:nvPicPr>
          <p:cNvPr id="4" name="fuego_06032018_rgb8511_overall_ash_conf.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46225"/>
            <a:ext cx="9144000" cy="3763963"/>
          </a:xfrm>
          <a:prstGeom prst="rect">
            <a:avLst/>
          </a:prstGeom>
        </p:spPr>
      </p:pic>
    </p:spTree>
    <p:extLst>
      <p:ext uri="{BB962C8B-B14F-4D97-AF65-F5344CB8AC3E}">
        <p14:creationId xmlns:p14="http://schemas.microsoft.com/office/powerpoint/2010/main" val="315601938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dirty="0" smtClean="0">
                <a:solidFill>
                  <a:schemeClr val="lt1"/>
                </a:solidFill>
                <a:latin typeface="Calibri"/>
                <a:ea typeface="Calibri"/>
                <a:cs typeface="Calibri"/>
                <a:sym typeface="Calibri"/>
              </a:rPr>
              <a:t>Wind Analysis</a:t>
            </a:r>
            <a:endParaRPr lang="en-US" sz="4000" b="1" i="0" u="none" strike="noStrike" cap="none" dirty="0">
              <a:solidFill>
                <a:schemeClr val="lt1"/>
              </a:solidFill>
              <a:latin typeface="Calibri"/>
              <a:ea typeface="Calibri"/>
              <a:cs typeface="Calibri"/>
              <a:sym typeface="Calibri"/>
            </a:endParaRPr>
          </a:p>
        </p:txBody>
      </p:sp>
      <p:sp>
        <p:nvSpPr>
          <p:cNvPr id="645" name="Shape 64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chemeClr val="lt1"/>
                </a:solidFill>
                <a:latin typeface="Arial"/>
                <a:ea typeface="Arial"/>
                <a:cs typeface="Arial"/>
                <a:sym typeface="Arial"/>
              </a:rPr>
              <a:t>36</a:t>
            </a:fld>
            <a:endParaRPr lang="en-US"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537330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37</a:t>
            </a:fld>
            <a:endParaRPr lang="en-US">
              <a:solidFill>
                <a:srgbClr val="FFFFFF"/>
              </a:solidFill>
            </a:endParaRPr>
          </a:p>
        </p:txBody>
      </p:sp>
      <p:sp>
        <p:nvSpPr>
          <p:cNvPr id="3" name="TextBox 2"/>
          <p:cNvSpPr txBox="1"/>
          <p:nvPr/>
        </p:nvSpPr>
        <p:spPr>
          <a:xfrm>
            <a:off x="1711159" y="261610"/>
            <a:ext cx="5828630" cy="646331"/>
          </a:xfrm>
          <a:prstGeom prst="rect">
            <a:avLst/>
          </a:prstGeom>
          <a:noFill/>
        </p:spPr>
        <p:txBody>
          <a:bodyPr wrap="square" rtlCol="0">
            <a:spAutoFit/>
          </a:bodyPr>
          <a:lstStyle/>
          <a:p>
            <a:pPr algn="ctr"/>
            <a:r>
              <a:rPr lang="en-US" sz="3600" dirty="0" smtClean="0">
                <a:solidFill>
                  <a:schemeClr val="bg1"/>
                </a:solidFill>
              </a:rPr>
              <a:t>Wind Analysis</a:t>
            </a:r>
            <a:endParaRPr lang="en-US" sz="3600" dirty="0">
              <a:solidFill>
                <a:schemeClr val="bg1"/>
              </a:solidFill>
            </a:endParaRPr>
          </a:p>
        </p:txBody>
      </p:sp>
      <p:sp>
        <p:nvSpPr>
          <p:cNvPr id="4" name="TextBox 3"/>
          <p:cNvSpPr txBox="1"/>
          <p:nvPr/>
        </p:nvSpPr>
        <p:spPr>
          <a:xfrm>
            <a:off x="548104" y="1062071"/>
            <a:ext cx="8288421" cy="5324535"/>
          </a:xfrm>
          <a:prstGeom prst="rect">
            <a:avLst/>
          </a:prstGeom>
          <a:noFill/>
        </p:spPr>
        <p:txBody>
          <a:bodyPr wrap="square" rtlCol="0">
            <a:spAutoFit/>
          </a:bodyPr>
          <a:lstStyle/>
          <a:p>
            <a:r>
              <a:rPr lang="en-US" sz="2000" dirty="0" smtClean="0">
                <a:solidFill>
                  <a:srgbClr val="FFFFFF"/>
                </a:solidFill>
              </a:rPr>
              <a:t>As outlined in validation plan, given rare CALIPSO observations of volcanic ash in the GOES-16 domain, alternative validation methods are necessary to compliment the </a:t>
            </a:r>
            <a:r>
              <a:rPr lang="en-US" sz="2000" dirty="0" smtClean="0">
                <a:solidFill>
                  <a:srgbClr val="FFFFFF"/>
                </a:solidFill>
              </a:rPr>
              <a:t>CALIOP/</a:t>
            </a:r>
            <a:r>
              <a:rPr lang="en-US" sz="2000" dirty="0" smtClean="0">
                <a:solidFill>
                  <a:srgbClr val="FFFFFF"/>
                </a:solidFill>
              </a:rPr>
              <a:t>GOES-16 analysis.</a:t>
            </a:r>
            <a:endParaRPr lang="en-US" sz="2000" dirty="0">
              <a:solidFill>
                <a:srgbClr val="FFFFFF"/>
              </a:solidFill>
            </a:endParaRPr>
          </a:p>
          <a:p>
            <a:pPr marL="342900" indent="-342900">
              <a:buFont typeface="Arial"/>
              <a:buChar char="•"/>
            </a:pPr>
            <a:endParaRPr lang="en-US" sz="2000" dirty="0" smtClean="0">
              <a:solidFill>
                <a:srgbClr val="FFFFFF"/>
              </a:solidFill>
            </a:endParaRPr>
          </a:p>
          <a:p>
            <a:pPr marL="342900" indent="-342900">
              <a:buFont typeface="Arial"/>
              <a:buChar char="•"/>
            </a:pPr>
            <a:r>
              <a:rPr lang="en-US" sz="2000" dirty="0" smtClean="0">
                <a:solidFill>
                  <a:srgbClr val="FFFFFF"/>
                </a:solidFill>
              </a:rPr>
              <a:t>Detection:  manual analysis using RGB imagery loops.  Used to assess detection and constrain height and mass loading validation statistics.</a:t>
            </a:r>
          </a:p>
          <a:p>
            <a:pPr marL="285750" indent="-285750">
              <a:buFont typeface="Arial"/>
              <a:buChar char="•"/>
            </a:pPr>
            <a:endParaRPr lang="en-US" sz="2000" dirty="0" smtClean="0">
              <a:solidFill>
                <a:srgbClr val="FFFFFF"/>
              </a:solidFill>
            </a:endParaRPr>
          </a:p>
          <a:p>
            <a:pPr marL="285750" indent="-285750">
              <a:buFont typeface="Arial"/>
              <a:buChar char="•"/>
            </a:pPr>
            <a:r>
              <a:rPr lang="en-US" sz="2000" dirty="0" smtClean="0">
                <a:solidFill>
                  <a:srgbClr val="FFFFFF"/>
                </a:solidFill>
              </a:rPr>
              <a:t>Height:  Use false color image movies to extract ash cloud motion (speed and direction).  Use </a:t>
            </a:r>
            <a:r>
              <a:rPr lang="en-US" sz="2000" dirty="0" err="1" smtClean="0">
                <a:solidFill>
                  <a:srgbClr val="FFFFFF"/>
                </a:solidFill>
              </a:rPr>
              <a:t>radiosonde</a:t>
            </a:r>
            <a:r>
              <a:rPr lang="en-US" sz="2000" dirty="0" smtClean="0">
                <a:solidFill>
                  <a:srgbClr val="FFFFFF"/>
                </a:solidFill>
              </a:rPr>
              <a:t> to assign the satellite derived motion a height range (only cases where vertical shear is sufficient to constrain height to a ~1 km layer were used)</a:t>
            </a:r>
            <a:endParaRPr lang="en-US" sz="2000" b="1" dirty="0" smtClean="0">
              <a:solidFill>
                <a:srgbClr val="FFFFFF"/>
              </a:solidFill>
            </a:endParaRPr>
          </a:p>
          <a:p>
            <a:pPr marL="285750" indent="-285750">
              <a:buFont typeface="Arial"/>
              <a:buChar char="•"/>
            </a:pPr>
            <a:endParaRPr lang="en-US" sz="2000" dirty="0" smtClean="0">
              <a:solidFill>
                <a:srgbClr val="FFFFFF"/>
              </a:solidFill>
            </a:endParaRPr>
          </a:p>
          <a:p>
            <a:pPr marL="285750" indent="-285750">
              <a:buFont typeface="Arial"/>
              <a:buChar char="•"/>
            </a:pPr>
            <a:r>
              <a:rPr lang="en-US" sz="2000" dirty="0" smtClean="0">
                <a:solidFill>
                  <a:srgbClr val="FFFFFF"/>
                </a:solidFill>
              </a:rPr>
              <a:t>Mass Loading: Satellite-derived mass loading is a strong function of the assigned cloud height. Thus, the cloud motion derived height range can be used to compute a highly representative range of “truth” mass loading. </a:t>
            </a:r>
            <a:endParaRPr lang="en-US" sz="1600" dirty="0">
              <a:solidFill>
                <a:srgbClr val="FFFFFF"/>
              </a:solidFill>
            </a:endParaRPr>
          </a:p>
        </p:txBody>
      </p:sp>
    </p:spTree>
    <p:extLst>
      <p:ext uri="{BB962C8B-B14F-4D97-AF65-F5344CB8AC3E}">
        <p14:creationId xmlns:p14="http://schemas.microsoft.com/office/powerpoint/2010/main" val="14055762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Wind Analysis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38</a:t>
            </a:fld>
            <a:endParaRPr lang="en-US" sz="1200" b="0" i="0" u="none" strike="noStrike" cap="none">
              <a:solidFill>
                <a:schemeClr val="lt1"/>
              </a:solidFill>
              <a:latin typeface="Calibri"/>
              <a:ea typeface="Calibri"/>
              <a:cs typeface="Calibri"/>
              <a:sym typeface="Calibri"/>
            </a:endParaRPr>
          </a:p>
        </p:txBody>
      </p:sp>
      <p:pic>
        <p:nvPicPr>
          <p:cNvPr id="8" name="Picture 7" descr="short_popo_loo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16" y="996487"/>
            <a:ext cx="4110709" cy="3374892"/>
          </a:xfrm>
          <a:prstGeom prst="rect">
            <a:avLst/>
          </a:prstGeom>
        </p:spPr>
      </p:pic>
      <p:sp>
        <p:nvSpPr>
          <p:cNvPr id="7" name="TextBox 6"/>
          <p:cNvSpPr txBox="1"/>
          <p:nvPr/>
        </p:nvSpPr>
        <p:spPr>
          <a:xfrm>
            <a:off x="2445955" y="1112253"/>
            <a:ext cx="1860022" cy="1200329"/>
          </a:xfrm>
          <a:prstGeom prst="rect">
            <a:avLst/>
          </a:prstGeom>
          <a:noFill/>
        </p:spPr>
        <p:txBody>
          <a:bodyPr wrap="square" rtlCol="0">
            <a:spAutoFit/>
          </a:bodyPr>
          <a:lstStyle/>
          <a:p>
            <a:r>
              <a:rPr lang="en-US" sz="1800" b="1" dirty="0" smtClean="0">
                <a:solidFill>
                  <a:schemeClr val="tx1"/>
                </a:solidFill>
              </a:rPr>
              <a:t>Motion from GOES-16 loop:</a:t>
            </a:r>
          </a:p>
          <a:p>
            <a:r>
              <a:rPr lang="en-US" sz="1800" b="1" dirty="0" smtClean="0">
                <a:solidFill>
                  <a:schemeClr val="tx1"/>
                </a:solidFill>
              </a:rPr>
              <a:t>17 knots @</a:t>
            </a:r>
          </a:p>
          <a:p>
            <a:r>
              <a:rPr lang="en-US" sz="1800" b="1" dirty="0" smtClean="0">
                <a:solidFill>
                  <a:schemeClr val="tx1"/>
                </a:solidFill>
              </a:rPr>
              <a:t>32 degrees</a:t>
            </a:r>
            <a:endParaRPr lang="en-US" sz="1800" b="1" dirty="0">
              <a:solidFill>
                <a:schemeClr val="tx1"/>
              </a:solidFill>
            </a:endParaRPr>
          </a:p>
        </p:txBody>
      </p:sp>
      <p:pic>
        <p:nvPicPr>
          <p:cNvPr id="10" name="Picture 9" descr="2017112512.76679.skewt.par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902" y="833377"/>
            <a:ext cx="4548098" cy="3638478"/>
          </a:xfrm>
          <a:prstGeom prst="rect">
            <a:avLst/>
          </a:prstGeom>
        </p:spPr>
      </p:pic>
      <p:sp>
        <p:nvSpPr>
          <p:cNvPr id="11" name="Rectangle 10"/>
          <p:cNvSpPr/>
          <p:nvPr/>
        </p:nvSpPr>
        <p:spPr>
          <a:xfrm>
            <a:off x="8076854" y="2683933"/>
            <a:ext cx="496080" cy="311625"/>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OR_ABI-L2-VAAF-M3_G16_s20173291915381_e20173291926148_c20173291927231.nc.ash_height_wind_assess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4068886"/>
            <a:ext cx="4964623" cy="2789114"/>
          </a:xfrm>
          <a:prstGeom prst="rect">
            <a:avLst/>
          </a:prstGeom>
        </p:spPr>
      </p:pic>
      <p:pic>
        <p:nvPicPr>
          <p:cNvPr id="2" name="Picture 1" descr="GOES-16.ABI.2017-11-25.19-15-38.lat19.00.lon-98.60.Ash_Heigh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3407" y="4471855"/>
            <a:ext cx="2906387" cy="2386144"/>
          </a:xfrm>
          <a:prstGeom prst="rect">
            <a:avLst/>
          </a:prstGeom>
        </p:spPr>
      </p:pic>
      <p:cxnSp>
        <p:nvCxnSpPr>
          <p:cNvPr id="6" name="Straight Arrow Connector 5"/>
          <p:cNvCxnSpPr/>
          <p:nvPr/>
        </p:nvCxnSpPr>
        <p:spPr>
          <a:xfrm>
            <a:off x="1807634" y="2175933"/>
            <a:ext cx="211666" cy="397934"/>
          </a:xfrm>
          <a:prstGeom prst="straightConnector1">
            <a:avLst/>
          </a:prstGeom>
          <a:ln w="2857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04950" y="1905000"/>
            <a:ext cx="605367" cy="307777"/>
          </a:xfrm>
          <a:prstGeom prst="rect">
            <a:avLst/>
          </a:prstGeom>
          <a:noFill/>
        </p:spPr>
        <p:txBody>
          <a:bodyPr wrap="square" rtlCol="0">
            <a:spAutoFit/>
          </a:bodyPr>
          <a:lstStyle/>
          <a:p>
            <a:pPr algn="ctr"/>
            <a:r>
              <a:rPr lang="en-US" b="1" dirty="0" smtClean="0">
                <a:solidFill>
                  <a:srgbClr val="FFFFFF"/>
                </a:solidFill>
              </a:rPr>
              <a:t>Ash</a:t>
            </a:r>
            <a:endParaRPr lang="en-US" b="1" dirty="0">
              <a:solidFill>
                <a:srgbClr val="FFFFFF"/>
              </a:solidFill>
            </a:endParaRPr>
          </a:p>
        </p:txBody>
      </p:sp>
    </p:spTree>
    <p:extLst>
      <p:ext uri="{BB962C8B-B14F-4D97-AF65-F5344CB8AC3E}">
        <p14:creationId xmlns:p14="http://schemas.microsoft.com/office/powerpoint/2010/main" val="1186795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39</a:t>
            </a:fld>
            <a:endParaRPr lang="en-US">
              <a:solidFill>
                <a:srgbClr val="FFFFFF"/>
              </a:solidFill>
            </a:endParaRPr>
          </a:p>
        </p:txBody>
      </p:sp>
      <p:sp>
        <p:nvSpPr>
          <p:cNvPr id="3" name="TextBox 2"/>
          <p:cNvSpPr txBox="1"/>
          <p:nvPr/>
        </p:nvSpPr>
        <p:spPr>
          <a:xfrm>
            <a:off x="1711159" y="0"/>
            <a:ext cx="5828630" cy="523220"/>
          </a:xfrm>
          <a:prstGeom prst="rect">
            <a:avLst/>
          </a:prstGeom>
          <a:noFill/>
        </p:spPr>
        <p:txBody>
          <a:bodyPr wrap="square" rtlCol="0">
            <a:spAutoFit/>
          </a:bodyPr>
          <a:lstStyle/>
          <a:p>
            <a:pPr algn="ctr"/>
            <a:r>
              <a:rPr lang="en-US" sz="2800" dirty="0" smtClean="0">
                <a:solidFill>
                  <a:schemeClr val="bg1"/>
                </a:solidFill>
              </a:rPr>
              <a:t>Wind Analysis - Height</a:t>
            </a:r>
            <a:endParaRPr lang="en-US" sz="2800" dirty="0">
              <a:solidFill>
                <a:schemeClr val="bg1"/>
              </a:solidFill>
            </a:endParaRPr>
          </a:p>
        </p:txBody>
      </p:sp>
      <p:sp>
        <p:nvSpPr>
          <p:cNvPr id="6" name="TextBox 5"/>
          <p:cNvSpPr txBox="1"/>
          <p:nvPr/>
        </p:nvSpPr>
        <p:spPr>
          <a:xfrm>
            <a:off x="277464" y="6055005"/>
            <a:ext cx="8275053" cy="400110"/>
          </a:xfrm>
          <a:prstGeom prst="rect">
            <a:avLst/>
          </a:prstGeom>
          <a:noFill/>
        </p:spPr>
        <p:txBody>
          <a:bodyPr wrap="square" rtlCol="0">
            <a:spAutoFit/>
          </a:bodyPr>
          <a:lstStyle/>
          <a:p>
            <a:pPr algn="ctr"/>
            <a:r>
              <a:rPr lang="en-US" sz="2000" b="1" dirty="0" smtClean="0">
                <a:solidFill>
                  <a:srgbClr val="FFFFFF"/>
                </a:solidFill>
              </a:rPr>
              <a:t>Mean Difference (accuracy):  -0.38 km (within 3 km spec)</a:t>
            </a:r>
            <a:endParaRPr lang="en-US" sz="2000" b="1" dirty="0">
              <a:solidFill>
                <a:srgbClr val="FFFFFF"/>
              </a:solidFill>
            </a:endParaRPr>
          </a:p>
        </p:txBody>
      </p:sp>
      <p:pic>
        <p:nvPicPr>
          <p:cNvPr id="4" name="Picture 3" descr="goesr_ash_height_best_c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052" y="1056601"/>
            <a:ext cx="7117481" cy="4978400"/>
          </a:xfrm>
          <a:prstGeom prst="rect">
            <a:avLst/>
          </a:prstGeom>
        </p:spPr>
      </p:pic>
      <p:sp>
        <p:nvSpPr>
          <p:cNvPr id="7" name="Shape 550"/>
          <p:cNvSpPr txBox="1"/>
          <p:nvPr/>
        </p:nvSpPr>
        <p:spPr>
          <a:xfrm>
            <a:off x="8159400" y="5634802"/>
            <a:ext cx="984600" cy="400199"/>
          </a:xfrm>
          <a:prstGeom prst="rect">
            <a:avLst/>
          </a:prstGeom>
          <a:solidFill>
            <a:srgbClr val="00B050"/>
          </a:solidFill>
          <a:ln>
            <a:noFill/>
          </a:ln>
        </p:spPr>
        <p:txBody>
          <a:bodyPr lIns="91425" tIns="45700" rIns="91425" bIns="45700" anchor="t" anchorCtr="0">
            <a:noAutofit/>
          </a:bodyPr>
          <a:lstStyle/>
          <a:p>
            <a:pPr algn="ctr" defTabSz="914400">
              <a:buClr>
                <a:srgbClr val="FFFFFF"/>
              </a:buClr>
              <a:buSzPct val="25000"/>
              <a:buFont typeface="Calibri"/>
              <a:buNone/>
            </a:pPr>
            <a:r>
              <a:rPr lang="en-US" sz="2000" kern="0" dirty="0">
                <a:solidFill>
                  <a:srgbClr val="FFFFFF"/>
                </a:solidFill>
                <a:latin typeface="Calibri"/>
                <a:ea typeface="Calibri"/>
                <a:cs typeface="Calibri"/>
                <a:sym typeface="Calibri"/>
              </a:rPr>
              <a:t>PASSED</a:t>
            </a:r>
          </a:p>
        </p:txBody>
      </p:sp>
    </p:spTree>
    <p:extLst>
      <p:ext uri="{BB962C8B-B14F-4D97-AF65-F5344CB8AC3E}">
        <p14:creationId xmlns:p14="http://schemas.microsoft.com/office/powerpoint/2010/main" val="31999309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90152"/>
            <a:ext cx="8229600" cy="1037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PLPTs Under </a:t>
            </a:r>
            <a:r>
              <a:rPr lang="en-US" sz="3600" b="0" i="0" u="none" strike="noStrike" cap="none" dirty="0" smtClean="0">
                <a:solidFill>
                  <a:schemeClr val="lt1"/>
                </a:solidFill>
                <a:latin typeface="Calibri"/>
                <a:ea typeface="Calibri"/>
                <a:cs typeface="Calibri"/>
                <a:sym typeface="Calibri"/>
              </a:rPr>
              <a:t>Review</a:t>
            </a:r>
            <a:br>
              <a:rPr lang="en-US" sz="3600" b="0" i="0" u="none" strike="noStrike" cap="none" dirty="0" smtClean="0">
                <a:solidFill>
                  <a:schemeClr val="lt1"/>
                </a:solidFill>
                <a:latin typeface="Calibri"/>
                <a:ea typeface="Calibri"/>
                <a:cs typeface="Calibri"/>
                <a:sym typeface="Calibri"/>
              </a:rPr>
            </a:br>
            <a:r>
              <a:rPr lang="en-US" dirty="0" smtClean="0"/>
              <a:t>Beta</a:t>
            </a:r>
            <a:endParaRPr lang="en-US" sz="3600" b="0" i="0" u="none" strike="noStrike" cap="none" dirty="0">
              <a:solidFill>
                <a:schemeClr val="lt1"/>
              </a:solidFill>
              <a:latin typeface="Calibri"/>
              <a:ea typeface="Calibri"/>
              <a:cs typeface="Calibri"/>
              <a:sym typeface="Calibri"/>
            </a:endParaRPr>
          </a:p>
        </p:txBody>
      </p:sp>
      <p:graphicFrame>
        <p:nvGraphicFramePr>
          <p:cNvPr id="330" name="Shape 330"/>
          <p:cNvGraphicFramePr/>
          <p:nvPr>
            <p:extLst>
              <p:ext uri="{D42A27DB-BD31-4B8C-83A1-F6EECF244321}">
                <p14:modId xmlns:p14="http://schemas.microsoft.com/office/powerpoint/2010/main" val="4140802943"/>
              </p:ext>
            </p:extLst>
          </p:nvPr>
        </p:nvGraphicFramePr>
        <p:xfrm>
          <a:off x="730860" y="1553795"/>
          <a:ext cx="7666825" cy="3022660"/>
        </p:xfrm>
        <a:graphic>
          <a:graphicData uri="http://schemas.openxmlformats.org/drawingml/2006/table">
            <a:tbl>
              <a:tblPr firstRow="1" bandRow="1">
                <a:noFill/>
                <a:tableStyleId>{CAA63322-7E5B-4D1B-B668-69D242D6E390}</a:tableStyleId>
              </a:tblPr>
              <a:tblGrid>
                <a:gridCol w="1527000"/>
                <a:gridCol w="2721350"/>
                <a:gridCol w="1237675"/>
                <a:gridCol w="1068750"/>
                <a:gridCol w="1112050"/>
              </a:tblGrid>
              <a:tr h="370850">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i="0" u="none" strike="noStrike" cap="none" dirty="0"/>
                        <a:t>PLPT ID</a:t>
                      </a: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i="0" u="none" strike="noStrike" cap="none"/>
                        <a:t>Descriptive Title</a:t>
                      </a: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i="0" u="none" strike="noStrike" cap="none"/>
                        <a:t>% Complete</a:t>
                      </a: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i="0" u="none" strike="noStrike" cap="none"/>
                        <a:t>Results</a:t>
                      </a: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1" i="0" u="none" strike="noStrike" cap="none"/>
                        <a:t>AWG POC</a:t>
                      </a:r>
                    </a:p>
                  </a:txBody>
                  <a:tcPr marL="91450" marR="91450" marT="45725" marB="45725" anchor="ctr">
                    <a:solidFill>
                      <a:srgbClr val="BFBFBF"/>
                    </a:solidFill>
                  </a:tcPr>
                </a:tc>
              </a:tr>
              <a:tr h="370850">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dirty="0">
                          <a:latin typeface="Calibri"/>
                          <a:cs typeface="Calibri"/>
                        </a:rPr>
                        <a:t>ABI-</a:t>
                      </a:r>
                      <a:r>
                        <a:rPr lang="en-US" sz="1200" u="none" strike="noStrike" cap="none" dirty="0" smtClean="0">
                          <a:latin typeface="Calibri"/>
                          <a:cs typeface="Calibri"/>
                        </a:rPr>
                        <a:t>FD_VAH01</a:t>
                      </a:r>
                      <a:endParaRPr lang="en-US" sz="1200" u="none" strike="noStrike" cap="none" dirty="0">
                        <a:latin typeface="Calibri"/>
                        <a:cs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u="none" strike="noStrike" cap="none" dirty="0">
                          <a:solidFill>
                            <a:schemeClr val="dk1"/>
                          </a:solidFill>
                          <a:latin typeface="Calibri"/>
                          <a:cs typeface="Calibri"/>
                        </a:rPr>
                        <a:t>Verify Product is generated every 15 min for FD for M3</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a:latin typeface="Calibri"/>
                          <a:cs typeface="Calibri"/>
                        </a:rPr>
                        <a:t>100</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a:latin typeface="Calibri"/>
                          <a:cs typeface="Calibri"/>
                        </a:rPr>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dirty="0" smtClean="0">
                          <a:latin typeface="Calibri"/>
                          <a:cs typeface="Calibri"/>
                        </a:rPr>
                        <a:t>AWG</a:t>
                      </a:r>
                      <a:endParaRPr lang="en-US" sz="1200" u="none" strike="noStrike" cap="none" dirty="0">
                        <a:latin typeface="Calibri"/>
                        <a:cs typeface="Calibri"/>
                      </a:endParaRPr>
                    </a:p>
                  </a:txBody>
                  <a:tcPr marL="91450" marR="91450" marT="45725" marB="45725" anchor="ctr">
                    <a:solidFill>
                      <a:schemeClr val="lt1"/>
                    </a:solidFill>
                  </a:tcPr>
                </a:tc>
              </a:tr>
              <a:tr h="228605">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dirty="0">
                          <a:latin typeface="Calibri"/>
                          <a:cs typeface="Calibri"/>
                        </a:rPr>
                        <a:t>ABI-</a:t>
                      </a:r>
                      <a:r>
                        <a:rPr lang="en-US" sz="1200" u="none" strike="noStrike" cap="none" dirty="0" smtClean="0">
                          <a:latin typeface="Calibri"/>
                          <a:cs typeface="Calibri"/>
                        </a:rPr>
                        <a:t>FD_VAH02</a:t>
                      </a:r>
                      <a:endParaRPr lang="en-US" sz="1200" u="none" strike="noStrike" cap="none" dirty="0">
                        <a:latin typeface="Calibri"/>
                        <a:cs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u="none" strike="noStrike" cap="none" dirty="0" smtClean="0">
                          <a:solidFill>
                            <a:schemeClr val="dk1"/>
                          </a:solidFill>
                          <a:latin typeface="Calibri"/>
                          <a:cs typeface="Calibri"/>
                        </a:rPr>
                        <a:t>Verify ash</a:t>
                      </a:r>
                      <a:r>
                        <a:rPr lang="en-US" sz="1200" b="0" u="none" strike="noStrike" cap="none" baseline="0" dirty="0" smtClean="0">
                          <a:solidFill>
                            <a:schemeClr val="dk1"/>
                          </a:solidFill>
                          <a:latin typeface="Calibri"/>
                          <a:cs typeface="Calibri"/>
                        </a:rPr>
                        <a:t> confidence is generally low (via quality flags) for every 15 min for FD for M3</a:t>
                      </a:r>
                      <a:endParaRPr lang="en-US" sz="1200" b="0" u="none" strike="noStrike" cap="none" dirty="0">
                        <a:solidFill>
                          <a:schemeClr val="dk1"/>
                        </a:solidFill>
                        <a:latin typeface="Calibri"/>
                        <a:cs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dirty="0">
                          <a:latin typeface="Calibri"/>
                          <a:cs typeface="Calibri"/>
                        </a:rPr>
                        <a:t>100</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dirty="0">
                          <a:latin typeface="Calibri"/>
                          <a:cs typeface="Calibri"/>
                        </a:rPr>
                        <a:t>Complete</a:t>
                      </a: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dirty="0" smtClean="0">
                          <a:latin typeface="Calibri"/>
                          <a:cs typeface="Calibri"/>
                        </a:rPr>
                        <a:t>AWG</a:t>
                      </a:r>
                    </a:p>
                  </a:txBody>
                  <a:tcPr marL="91450" marR="91450" marT="45725" marB="45725" anchor="ctr">
                    <a:solidFill>
                      <a:schemeClr val="lt1"/>
                    </a:solidFill>
                  </a:tcPr>
                </a:tc>
              </a:tr>
              <a:tr h="0">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dirty="0" smtClean="0">
                          <a:latin typeface="Calibri"/>
                          <a:cs typeface="Calibri"/>
                        </a:rPr>
                        <a:t>ABI-FD_VAH03</a:t>
                      </a:r>
                      <a:endParaRPr lang="en-US" sz="1200" u="none" strike="noStrike" cap="none" dirty="0">
                        <a:latin typeface="Calibri"/>
                        <a:cs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u="none" strike="noStrike" cap="none" dirty="0" smtClean="0">
                          <a:solidFill>
                            <a:schemeClr val="dk1"/>
                          </a:solidFill>
                          <a:latin typeface="Calibri"/>
                          <a:cs typeface="Calibri"/>
                        </a:rPr>
                        <a:t>Verify product is generated every</a:t>
                      </a:r>
                      <a:r>
                        <a:rPr lang="en-US" sz="1200" b="0" u="none" strike="noStrike" cap="none" baseline="0" dirty="0" smtClean="0">
                          <a:solidFill>
                            <a:schemeClr val="dk1"/>
                          </a:solidFill>
                          <a:latin typeface="Calibri"/>
                          <a:cs typeface="Calibri"/>
                        </a:rPr>
                        <a:t> 15 min for FD for M4</a:t>
                      </a:r>
                      <a:endParaRPr lang="en-US" sz="1200" b="0" u="none" strike="noStrike" cap="none" dirty="0">
                        <a:solidFill>
                          <a:schemeClr val="dk1"/>
                        </a:solidFill>
                        <a:latin typeface="Calibri"/>
                        <a:cs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dirty="0" smtClean="0">
                          <a:latin typeface="Calibri"/>
                          <a:cs typeface="Calibri"/>
                        </a:rPr>
                        <a:t>100</a:t>
                      </a:r>
                      <a:endParaRPr lang="en-US" sz="1200" u="none" strike="noStrike" cap="none" dirty="0">
                        <a:latin typeface="Calibri"/>
                        <a:cs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dirty="0" smtClean="0">
                          <a:latin typeface="Calibri"/>
                          <a:cs typeface="Calibri"/>
                        </a:rPr>
                        <a:t>Complete</a:t>
                      </a:r>
                      <a:endParaRPr lang="en-US" sz="1200" u="none" strike="noStrike" cap="none" dirty="0">
                        <a:latin typeface="Calibri"/>
                        <a:cs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dirty="0" smtClean="0">
                          <a:latin typeface="Calibri"/>
                          <a:cs typeface="Calibri"/>
                        </a:rPr>
                        <a:t>AWG</a:t>
                      </a:r>
                    </a:p>
                  </a:txBody>
                  <a:tcPr marL="91450" marR="91450" marT="45725" marB="45725" anchor="ctr">
                    <a:solidFill>
                      <a:schemeClr val="lt1"/>
                    </a:solidFill>
                  </a:tcPr>
                </a:tc>
              </a:tr>
              <a:tr h="182887">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dirty="0" smtClean="0">
                          <a:latin typeface="Calibri"/>
                          <a:cs typeface="Calibri"/>
                        </a:rPr>
                        <a:t>ABI-FD_VAH04</a:t>
                      </a:r>
                      <a:endParaRPr lang="en-US" sz="1200" u="none" strike="noStrike" cap="none" dirty="0">
                        <a:latin typeface="Calibri"/>
                        <a:cs typeface="Calibri"/>
                      </a:endParaRPr>
                    </a:p>
                  </a:txBody>
                  <a:tcPr marL="91450" marR="91450" marT="45725" marB="45725" anchor="ctr">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u="none" strike="noStrike" cap="none" dirty="0" smtClean="0">
                          <a:solidFill>
                            <a:schemeClr val="dk1"/>
                          </a:solidFill>
                          <a:latin typeface="Calibri"/>
                          <a:cs typeface="Calibri"/>
                        </a:rPr>
                        <a:t>Verify ash</a:t>
                      </a:r>
                      <a:r>
                        <a:rPr lang="en-US" sz="1200" b="0" u="none" strike="noStrike" cap="none" baseline="0" dirty="0" smtClean="0">
                          <a:solidFill>
                            <a:schemeClr val="dk1"/>
                          </a:solidFill>
                          <a:latin typeface="Calibri"/>
                          <a:cs typeface="Calibri"/>
                        </a:rPr>
                        <a:t> confidence is generally low (via quality flags) for every 15 min for FD for M4</a:t>
                      </a:r>
                      <a:endParaRPr lang="en-US" sz="1200" b="0" u="none" strike="noStrike" cap="none" dirty="0" smtClean="0">
                        <a:solidFill>
                          <a:schemeClr val="dk1"/>
                        </a:solidFill>
                        <a:latin typeface="Calibri"/>
                        <a:cs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dirty="0" smtClean="0">
                          <a:latin typeface="Calibri"/>
                          <a:cs typeface="Calibri"/>
                        </a:rPr>
                        <a:t>100</a:t>
                      </a:r>
                      <a:endParaRPr lang="en-US" sz="1200" u="none" strike="noStrike" cap="none" dirty="0">
                        <a:latin typeface="Calibri"/>
                        <a:cs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dirty="0" smtClean="0">
                          <a:latin typeface="Calibri"/>
                          <a:cs typeface="Calibri"/>
                        </a:rPr>
                        <a:t>Complete</a:t>
                      </a:r>
                      <a:endParaRPr lang="en-US" sz="1200" u="none" strike="noStrike" cap="none" dirty="0">
                        <a:latin typeface="Calibri"/>
                        <a:cs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dirty="0" smtClean="0">
                          <a:latin typeface="Calibri"/>
                          <a:cs typeface="Calibri"/>
                        </a:rPr>
                        <a:t>AWG</a:t>
                      </a:r>
                    </a:p>
                  </a:txBody>
                  <a:tcPr marL="91450" marR="91450" marT="45725" marB="45725" anchor="ctr">
                    <a:solidFill>
                      <a:schemeClr val="lt1"/>
                    </a:solidFill>
                  </a:tcPr>
                </a:tc>
              </a:tr>
              <a:tr h="0">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dirty="0" smtClean="0">
                          <a:latin typeface="Calibri"/>
                          <a:cs typeface="Calibri"/>
                        </a:rPr>
                        <a:t>ABI-FD_VAH05</a:t>
                      </a:r>
                      <a:endParaRPr lang="en-US" sz="1200" u="none" strike="noStrike" cap="none" dirty="0">
                        <a:latin typeface="Calibri"/>
                        <a:cs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b="0" u="none" strike="noStrike" cap="none" dirty="0" smtClean="0">
                          <a:solidFill>
                            <a:schemeClr val="dk1"/>
                          </a:solidFill>
                          <a:latin typeface="Calibri"/>
                          <a:cs typeface="Calibri"/>
                        </a:rPr>
                        <a:t>Early</a:t>
                      </a:r>
                      <a:r>
                        <a:rPr lang="en-US" sz="1200" b="0" u="none" strike="noStrike" cap="none" baseline="0" dirty="0" smtClean="0">
                          <a:solidFill>
                            <a:schemeClr val="dk1"/>
                          </a:solidFill>
                          <a:latin typeface="Calibri"/>
                          <a:cs typeface="Calibri"/>
                        </a:rPr>
                        <a:t> quantitative assessment of product for M3 and M4</a:t>
                      </a:r>
                      <a:endParaRPr lang="en-US" sz="1200" b="0" u="none" strike="noStrike" cap="none" dirty="0">
                        <a:solidFill>
                          <a:schemeClr val="dk1"/>
                        </a:solidFill>
                        <a:latin typeface="Calibri"/>
                        <a:cs typeface="Calibri"/>
                      </a:endParaRPr>
                    </a:p>
                  </a:txBody>
                  <a:tcPr marL="91450" marR="91450" marT="45725" marB="45725" anchor="ctr">
                    <a:solidFill>
                      <a:schemeClr val="lt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200" u="none" strike="noStrike" cap="none" dirty="0" smtClean="0">
                          <a:latin typeface="Calibri"/>
                          <a:cs typeface="Calibri"/>
                        </a:rPr>
                        <a:t>100</a:t>
                      </a:r>
                    </a:p>
                    <a:p>
                      <a:pPr marL="0" marR="0" lvl="0" indent="0" algn="ctr" rtl="0">
                        <a:lnSpc>
                          <a:spcPct val="100000"/>
                        </a:lnSpc>
                        <a:spcBef>
                          <a:spcPts val="0"/>
                        </a:spcBef>
                        <a:spcAft>
                          <a:spcPts val="0"/>
                        </a:spcAft>
                        <a:buClr>
                          <a:srgbClr val="000000"/>
                        </a:buClr>
                        <a:buSzPct val="25000"/>
                        <a:buFont typeface="Arial"/>
                        <a:buNone/>
                      </a:pPr>
                      <a:endParaRPr lang="en-US" sz="1200" u="none" strike="noStrike" cap="none" dirty="0">
                        <a:latin typeface="Calibri"/>
                        <a:cs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u="none" strike="noStrike" cap="none" dirty="0" smtClean="0">
                          <a:latin typeface="Calibri"/>
                          <a:cs typeface="Calibri"/>
                        </a:rPr>
                        <a:t>Complete</a:t>
                      </a:r>
                      <a:endParaRPr lang="en-US" sz="1200" u="none" strike="noStrike" cap="none" dirty="0">
                        <a:latin typeface="Calibri"/>
                        <a:cs typeface="Calibri"/>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200" u="none" strike="noStrike" cap="none" dirty="0" smtClean="0">
                          <a:latin typeface="Calibri"/>
                          <a:cs typeface="Calibri"/>
                        </a:rPr>
                        <a:t>AWG</a:t>
                      </a:r>
                    </a:p>
                  </a:txBody>
                  <a:tcPr marL="91450" marR="91450" marT="45725" marB="45725" anchor="ctr">
                    <a:solidFill>
                      <a:schemeClr val="lt1"/>
                    </a:solidFill>
                  </a:tcPr>
                </a:tc>
              </a:tr>
            </a:tbl>
          </a:graphicData>
        </a:graphic>
      </p:graphicFrame>
      <p:sp>
        <p:nvSpPr>
          <p:cNvPr id="331" name="Shape 331"/>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a:t>
            </a:fld>
            <a:endParaRPr lang="en-US" sz="1200" b="0" i="0" u="none" strike="noStrike" cap="none">
              <a:solidFill>
                <a:schemeClr val="lt1"/>
              </a:solidFill>
              <a:latin typeface="Calibri"/>
              <a:ea typeface="Calibri"/>
              <a:cs typeface="Calibri"/>
              <a:sym typeface="Calibri"/>
            </a:endParaRPr>
          </a:p>
        </p:txBody>
      </p:sp>
      <p:sp>
        <p:nvSpPr>
          <p:cNvPr id="5" name="Shape 286"/>
          <p:cNvSpPr txBox="1"/>
          <p:nvPr/>
        </p:nvSpPr>
        <p:spPr>
          <a:xfrm>
            <a:off x="738600" y="6004193"/>
            <a:ext cx="7666824"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800"/>
              <a:buFont typeface="Calibri"/>
              <a:buNone/>
            </a:pPr>
            <a:r>
              <a:rPr lang="en-US" sz="2800" b="1" i="0" u="none" strike="noStrike" cap="none" dirty="0">
                <a:solidFill>
                  <a:schemeClr val="lt1"/>
                </a:solidFill>
                <a:latin typeface="Calibri"/>
                <a:ea typeface="Calibri"/>
                <a:cs typeface="Calibri"/>
                <a:sym typeface="Calibri"/>
              </a:rPr>
              <a:t>PS-PVR BETA granted on </a:t>
            </a:r>
            <a:r>
              <a:rPr lang="en-US" sz="2800" b="1" i="0" u="none" strike="noStrike" cap="none" dirty="0" smtClean="0">
                <a:solidFill>
                  <a:schemeClr val="lt1"/>
                </a:solidFill>
                <a:latin typeface="Calibri"/>
                <a:ea typeface="Calibri"/>
                <a:cs typeface="Calibri"/>
                <a:sym typeface="Calibri"/>
              </a:rPr>
              <a:t>8 </a:t>
            </a:r>
            <a:r>
              <a:rPr lang="en-US" sz="2800" b="1" dirty="0" smtClean="0">
                <a:solidFill>
                  <a:schemeClr val="lt1"/>
                </a:solidFill>
                <a:latin typeface="Calibri"/>
                <a:ea typeface="Calibri"/>
                <a:cs typeface="Calibri"/>
                <a:sym typeface="Calibri"/>
              </a:rPr>
              <a:t>June</a:t>
            </a:r>
            <a:r>
              <a:rPr lang="en-US" sz="2800" b="1" i="0" u="none" strike="noStrike" cap="none" dirty="0" smtClean="0">
                <a:solidFill>
                  <a:schemeClr val="lt1"/>
                </a:solidFill>
                <a:latin typeface="Calibri"/>
                <a:ea typeface="Calibri"/>
                <a:cs typeface="Calibri"/>
                <a:sym typeface="Calibri"/>
              </a:rPr>
              <a:t> </a:t>
            </a:r>
            <a:r>
              <a:rPr lang="en-US" sz="2800" b="1" i="0" u="none" strike="noStrike" cap="none" dirty="0">
                <a:solidFill>
                  <a:schemeClr val="lt1"/>
                </a:solidFill>
                <a:latin typeface="Calibri"/>
                <a:ea typeface="Calibri"/>
                <a:cs typeface="Calibri"/>
                <a:sym typeface="Calibri"/>
              </a:rPr>
              <a:t>2017</a:t>
            </a:r>
            <a:endParaRPr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40</a:t>
            </a:fld>
            <a:endParaRPr lang="en-US">
              <a:solidFill>
                <a:srgbClr val="FFFFFF"/>
              </a:solidFill>
            </a:endParaRPr>
          </a:p>
        </p:txBody>
      </p:sp>
      <p:sp>
        <p:nvSpPr>
          <p:cNvPr id="3" name="TextBox 2"/>
          <p:cNvSpPr txBox="1"/>
          <p:nvPr/>
        </p:nvSpPr>
        <p:spPr>
          <a:xfrm>
            <a:off x="1711159" y="0"/>
            <a:ext cx="5828630" cy="523220"/>
          </a:xfrm>
          <a:prstGeom prst="rect">
            <a:avLst/>
          </a:prstGeom>
          <a:noFill/>
        </p:spPr>
        <p:txBody>
          <a:bodyPr wrap="square" rtlCol="0">
            <a:spAutoFit/>
          </a:bodyPr>
          <a:lstStyle/>
          <a:p>
            <a:pPr algn="ctr"/>
            <a:r>
              <a:rPr lang="en-US" sz="2800" dirty="0" smtClean="0">
                <a:solidFill>
                  <a:schemeClr val="bg1"/>
                </a:solidFill>
              </a:rPr>
              <a:t>Wind Analysis - Height</a:t>
            </a:r>
            <a:endParaRPr lang="en-US" sz="2800" dirty="0">
              <a:solidFill>
                <a:schemeClr val="bg1"/>
              </a:solidFill>
            </a:endParaRPr>
          </a:p>
        </p:txBody>
      </p:sp>
      <p:sp>
        <p:nvSpPr>
          <p:cNvPr id="6" name="TextBox 5"/>
          <p:cNvSpPr txBox="1"/>
          <p:nvPr/>
        </p:nvSpPr>
        <p:spPr>
          <a:xfrm>
            <a:off x="277464" y="6055005"/>
            <a:ext cx="8275053" cy="400110"/>
          </a:xfrm>
          <a:prstGeom prst="rect">
            <a:avLst/>
          </a:prstGeom>
          <a:noFill/>
        </p:spPr>
        <p:txBody>
          <a:bodyPr wrap="square" rtlCol="0">
            <a:spAutoFit/>
          </a:bodyPr>
          <a:lstStyle/>
          <a:p>
            <a:pPr algn="ctr"/>
            <a:r>
              <a:rPr lang="en-US" sz="2000" b="1" dirty="0">
                <a:solidFill>
                  <a:srgbClr val="FFFFFF"/>
                </a:solidFill>
              </a:rPr>
              <a:t>Mean Difference (</a:t>
            </a:r>
            <a:r>
              <a:rPr lang="en-US" sz="2000" b="1" dirty="0" smtClean="0">
                <a:solidFill>
                  <a:srgbClr val="FFFFFF"/>
                </a:solidFill>
              </a:rPr>
              <a:t>accuracy):  -0.60 km </a:t>
            </a:r>
            <a:r>
              <a:rPr lang="en-US" sz="2000" b="1" dirty="0">
                <a:solidFill>
                  <a:srgbClr val="FFFFFF"/>
                </a:solidFill>
              </a:rPr>
              <a:t>(within 3 km spec)</a:t>
            </a:r>
          </a:p>
        </p:txBody>
      </p:sp>
      <p:pic>
        <p:nvPicPr>
          <p:cNvPr id="2" name="Picture 1" descr="goesr_ash_height_worst_c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 y="1060704"/>
            <a:ext cx="7161784" cy="5009388"/>
          </a:xfrm>
          <a:prstGeom prst="rect">
            <a:avLst/>
          </a:prstGeom>
        </p:spPr>
      </p:pic>
      <p:sp>
        <p:nvSpPr>
          <p:cNvPr id="7" name="Shape 550"/>
          <p:cNvSpPr txBox="1"/>
          <p:nvPr/>
        </p:nvSpPr>
        <p:spPr>
          <a:xfrm>
            <a:off x="8159400" y="5634802"/>
            <a:ext cx="984600" cy="400199"/>
          </a:xfrm>
          <a:prstGeom prst="rect">
            <a:avLst/>
          </a:prstGeom>
          <a:solidFill>
            <a:srgbClr val="00B050"/>
          </a:solidFill>
          <a:ln>
            <a:noFill/>
          </a:ln>
        </p:spPr>
        <p:txBody>
          <a:bodyPr lIns="91425" tIns="45700" rIns="91425" bIns="45700" anchor="t" anchorCtr="0">
            <a:noAutofit/>
          </a:bodyPr>
          <a:lstStyle/>
          <a:p>
            <a:pPr algn="ctr" defTabSz="914400">
              <a:buClr>
                <a:srgbClr val="FFFFFF"/>
              </a:buClr>
              <a:buSzPct val="25000"/>
              <a:buFont typeface="Calibri"/>
              <a:buNone/>
            </a:pPr>
            <a:r>
              <a:rPr lang="en-US" sz="2000" kern="0" dirty="0">
                <a:solidFill>
                  <a:srgbClr val="FFFFFF"/>
                </a:solidFill>
                <a:latin typeface="Calibri"/>
                <a:ea typeface="Calibri"/>
                <a:cs typeface="Calibri"/>
                <a:sym typeface="Calibri"/>
              </a:rPr>
              <a:t>PASSED</a:t>
            </a:r>
          </a:p>
        </p:txBody>
      </p:sp>
    </p:spTree>
    <p:extLst>
      <p:ext uri="{BB962C8B-B14F-4D97-AF65-F5344CB8AC3E}">
        <p14:creationId xmlns:p14="http://schemas.microsoft.com/office/powerpoint/2010/main" val="31335625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41</a:t>
            </a:fld>
            <a:endParaRPr lang="en-US">
              <a:solidFill>
                <a:srgbClr val="FFFFFF"/>
              </a:solidFill>
            </a:endParaRPr>
          </a:p>
        </p:txBody>
      </p:sp>
      <p:sp>
        <p:nvSpPr>
          <p:cNvPr id="3" name="TextBox 2"/>
          <p:cNvSpPr txBox="1"/>
          <p:nvPr/>
        </p:nvSpPr>
        <p:spPr>
          <a:xfrm>
            <a:off x="1711159" y="0"/>
            <a:ext cx="5828630" cy="523220"/>
          </a:xfrm>
          <a:prstGeom prst="rect">
            <a:avLst/>
          </a:prstGeom>
          <a:noFill/>
        </p:spPr>
        <p:txBody>
          <a:bodyPr wrap="square" rtlCol="0">
            <a:spAutoFit/>
          </a:bodyPr>
          <a:lstStyle/>
          <a:p>
            <a:pPr algn="ctr"/>
            <a:r>
              <a:rPr lang="en-US" sz="2800" dirty="0" smtClean="0">
                <a:solidFill>
                  <a:schemeClr val="bg1"/>
                </a:solidFill>
              </a:rPr>
              <a:t>Wind Analysis - Loading</a:t>
            </a:r>
            <a:endParaRPr lang="en-US" sz="2800" dirty="0">
              <a:solidFill>
                <a:schemeClr val="bg1"/>
              </a:solidFill>
            </a:endParaRPr>
          </a:p>
        </p:txBody>
      </p:sp>
      <p:sp>
        <p:nvSpPr>
          <p:cNvPr id="6" name="TextBox 5"/>
          <p:cNvSpPr txBox="1"/>
          <p:nvPr/>
        </p:nvSpPr>
        <p:spPr>
          <a:xfrm>
            <a:off x="277464" y="6055005"/>
            <a:ext cx="8275053" cy="707886"/>
          </a:xfrm>
          <a:prstGeom prst="rect">
            <a:avLst/>
          </a:prstGeom>
          <a:noFill/>
        </p:spPr>
        <p:txBody>
          <a:bodyPr wrap="square" rtlCol="0">
            <a:spAutoFit/>
          </a:bodyPr>
          <a:lstStyle/>
          <a:p>
            <a:pPr algn="ctr"/>
            <a:r>
              <a:rPr lang="en-US" sz="2000" b="1" dirty="0" smtClean="0">
                <a:solidFill>
                  <a:srgbClr val="FFFFFF"/>
                </a:solidFill>
              </a:rPr>
              <a:t>Median Difference (accuracy):  1.39 g/m</a:t>
            </a:r>
            <a:r>
              <a:rPr lang="en-US" sz="2000" b="1" baseline="30000" dirty="0" smtClean="0">
                <a:solidFill>
                  <a:srgbClr val="FFFFFF"/>
                </a:solidFill>
              </a:rPr>
              <a:t>2</a:t>
            </a:r>
            <a:r>
              <a:rPr lang="en-US" sz="2000" b="1" dirty="0" smtClean="0">
                <a:solidFill>
                  <a:srgbClr val="FFFFFF"/>
                </a:solidFill>
              </a:rPr>
              <a:t> (within 2 g/m</a:t>
            </a:r>
            <a:r>
              <a:rPr lang="en-US" sz="2000" b="1" baseline="30000" dirty="0" smtClean="0">
                <a:solidFill>
                  <a:srgbClr val="FFFFFF"/>
                </a:solidFill>
              </a:rPr>
              <a:t>2</a:t>
            </a:r>
            <a:r>
              <a:rPr lang="en-US" sz="2000" b="1" dirty="0" smtClean="0">
                <a:solidFill>
                  <a:srgbClr val="FFFFFF"/>
                </a:solidFill>
              </a:rPr>
              <a:t> spec)</a:t>
            </a:r>
          </a:p>
          <a:p>
            <a:pPr algn="ctr"/>
            <a:r>
              <a:rPr lang="en-US" sz="2000" b="1" dirty="0" smtClean="0">
                <a:solidFill>
                  <a:srgbClr val="FFFFFF"/>
                </a:solidFill>
              </a:rPr>
              <a:t>Interquartile range (precision):  1.92 g/m</a:t>
            </a:r>
            <a:r>
              <a:rPr lang="en-US" sz="2000" b="1" baseline="30000" dirty="0" smtClean="0">
                <a:solidFill>
                  <a:srgbClr val="FFFFFF"/>
                </a:solidFill>
              </a:rPr>
              <a:t>2</a:t>
            </a:r>
            <a:r>
              <a:rPr lang="en-US" sz="2000" b="1" dirty="0" smtClean="0">
                <a:solidFill>
                  <a:srgbClr val="FFFFFF"/>
                </a:solidFill>
              </a:rPr>
              <a:t> (within 2.5 g/m</a:t>
            </a:r>
            <a:r>
              <a:rPr lang="en-US" sz="2000" b="1" baseline="30000" dirty="0" smtClean="0">
                <a:solidFill>
                  <a:srgbClr val="FFFFFF"/>
                </a:solidFill>
              </a:rPr>
              <a:t>2</a:t>
            </a:r>
            <a:r>
              <a:rPr lang="en-US" sz="2000" b="1" dirty="0" smtClean="0">
                <a:solidFill>
                  <a:srgbClr val="FFFFFF"/>
                </a:solidFill>
              </a:rPr>
              <a:t> spec)</a:t>
            </a:r>
            <a:endParaRPr lang="en-US" sz="2000" b="1" dirty="0">
              <a:solidFill>
                <a:srgbClr val="FFFFFF"/>
              </a:solidFill>
            </a:endParaRPr>
          </a:p>
        </p:txBody>
      </p:sp>
      <p:pic>
        <p:nvPicPr>
          <p:cNvPr id="2" name="Picture 1" descr="goesr_ash_mass_best_c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 y="1060704"/>
            <a:ext cx="7161784" cy="4555744"/>
          </a:xfrm>
          <a:prstGeom prst="rect">
            <a:avLst/>
          </a:prstGeom>
        </p:spPr>
      </p:pic>
      <p:sp>
        <p:nvSpPr>
          <p:cNvPr id="5" name="TextBox 4"/>
          <p:cNvSpPr txBox="1"/>
          <p:nvPr/>
        </p:nvSpPr>
        <p:spPr>
          <a:xfrm>
            <a:off x="2370666" y="2723289"/>
            <a:ext cx="2785534" cy="307777"/>
          </a:xfrm>
          <a:prstGeom prst="rect">
            <a:avLst/>
          </a:prstGeom>
          <a:noFill/>
        </p:spPr>
        <p:txBody>
          <a:bodyPr wrap="square" rtlCol="0">
            <a:spAutoFit/>
          </a:bodyPr>
          <a:lstStyle/>
          <a:p>
            <a:r>
              <a:rPr lang="en-US" dirty="0" smtClean="0"/>
              <a:t>IQR of absolute diff: 1.92 g/m</a:t>
            </a:r>
            <a:r>
              <a:rPr lang="en-US" baseline="30000" dirty="0" smtClean="0"/>
              <a:t>2</a:t>
            </a:r>
            <a:endParaRPr lang="en-US" dirty="0"/>
          </a:p>
        </p:txBody>
      </p:sp>
      <p:sp>
        <p:nvSpPr>
          <p:cNvPr id="7" name="Shape 550"/>
          <p:cNvSpPr txBox="1"/>
          <p:nvPr/>
        </p:nvSpPr>
        <p:spPr>
          <a:xfrm>
            <a:off x="8159400" y="5634802"/>
            <a:ext cx="984600" cy="400199"/>
          </a:xfrm>
          <a:prstGeom prst="rect">
            <a:avLst/>
          </a:prstGeom>
          <a:solidFill>
            <a:srgbClr val="00B050"/>
          </a:solidFill>
          <a:ln>
            <a:noFill/>
          </a:ln>
        </p:spPr>
        <p:txBody>
          <a:bodyPr lIns="91425" tIns="45700" rIns="91425" bIns="45700" anchor="t" anchorCtr="0">
            <a:noAutofit/>
          </a:bodyPr>
          <a:lstStyle/>
          <a:p>
            <a:pPr algn="ctr" defTabSz="914400">
              <a:buClr>
                <a:srgbClr val="FFFFFF"/>
              </a:buClr>
              <a:buSzPct val="25000"/>
              <a:buFont typeface="Calibri"/>
              <a:buNone/>
            </a:pPr>
            <a:r>
              <a:rPr lang="en-US" sz="2000" kern="0" dirty="0">
                <a:solidFill>
                  <a:srgbClr val="FFFFFF"/>
                </a:solidFill>
                <a:latin typeface="Calibri"/>
                <a:ea typeface="Calibri"/>
                <a:cs typeface="Calibri"/>
                <a:sym typeface="Calibri"/>
              </a:rPr>
              <a:t>PASSED</a:t>
            </a:r>
          </a:p>
        </p:txBody>
      </p:sp>
    </p:spTree>
    <p:extLst>
      <p:ext uri="{BB962C8B-B14F-4D97-AF65-F5344CB8AC3E}">
        <p14:creationId xmlns:p14="http://schemas.microsoft.com/office/powerpoint/2010/main" val="200593596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42</a:t>
            </a:fld>
            <a:endParaRPr lang="en-US">
              <a:solidFill>
                <a:srgbClr val="FFFFFF"/>
              </a:solidFill>
            </a:endParaRPr>
          </a:p>
        </p:txBody>
      </p:sp>
      <p:sp>
        <p:nvSpPr>
          <p:cNvPr id="3" name="TextBox 2"/>
          <p:cNvSpPr txBox="1"/>
          <p:nvPr/>
        </p:nvSpPr>
        <p:spPr>
          <a:xfrm>
            <a:off x="1711159" y="0"/>
            <a:ext cx="5828630" cy="523220"/>
          </a:xfrm>
          <a:prstGeom prst="rect">
            <a:avLst/>
          </a:prstGeom>
          <a:noFill/>
        </p:spPr>
        <p:txBody>
          <a:bodyPr wrap="square" rtlCol="0">
            <a:spAutoFit/>
          </a:bodyPr>
          <a:lstStyle/>
          <a:p>
            <a:pPr algn="ctr"/>
            <a:r>
              <a:rPr lang="en-US" sz="2800" dirty="0" smtClean="0">
                <a:solidFill>
                  <a:schemeClr val="bg1"/>
                </a:solidFill>
              </a:rPr>
              <a:t>Wind Analysis - Loading</a:t>
            </a:r>
            <a:endParaRPr lang="en-US" sz="2800" dirty="0">
              <a:solidFill>
                <a:schemeClr val="bg1"/>
              </a:solidFill>
            </a:endParaRPr>
          </a:p>
        </p:txBody>
      </p:sp>
      <p:pic>
        <p:nvPicPr>
          <p:cNvPr id="4" name="Picture 3" descr="goesr_ash_mass_worst_ca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 y="1060704"/>
            <a:ext cx="7161784" cy="4555744"/>
          </a:xfrm>
          <a:prstGeom prst="rect">
            <a:avLst/>
          </a:prstGeom>
        </p:spPr>
      </p:pic>
      <p:sp>
        <p:nvSpPr>
          <p:cNvPr id="7" name="TextBox 6"/>
          <p:cNvSpPr txBox="1"/>
          <p:nvPr/>
        </p:nvSpPr>
        <p:spPr>
          <a:xfrm>
            <a:off x="277464" y="6055005"/>
            <a:ext cx="8275053" cy="707886"/>
          </a:xfrm>
          <a:prstGeom prst="rect">
            <a:avLst/>
          </a:prstGeom>
          <a:noFill/>
        </p:spPr>
        <p:txBody>
          <a:bodyPr wrap="square" rtlCol="0">
            <a:spAutoFit/>
          </a:bodyPr>
          <a:lstStyle/>
          <a:p>
            <a:pPr algn="ctr"/>
            <a:r>
              <a:rPr lang="en-US" sz="2000" b="1" dirty="0" smtClean="0">
                <a:solidFill>
                  <a:srgbClr val="FFFFFF"/>
                </a:solidFill>
              </a:rPr>
              <a:t>Median Difference (accuracy):  1.80 g/m</a:t>
            </a:r>
            <a:r>
              <a:rPr lang="en-US" sz="2000" b="1" baseline="30000" dirty="0" smtClean="0">
                <a:solidFill>
                  <a:srgbClr val="FFFFFF"/>
                </a:solidFill>
              </a:rPr>
              <a:t>2</a:t>
            </a:r>
            <a:r>
              <a:rPr lang="en-US" sz="2000" b="1" dirty="0" smtClean="0">
                <a:solidFill>
                  <a:srgbClr val="FFFFFF"/>
                </a:solidFill>
              </a:rPr>
              <a:t> (within 2 g/m</a:t>
            </a:r>
            <a:r>
              <a:rPr lang="en-US" sz="2000" b="1" baseline="30000" dirty="0" smtClean="0">
                <a:solidFill>
                  <a:srgbClr val="FFFFFF"/>
                </a:solidFill>
              </a:rPr>
              <a:t>2</a:t>
            </a:r>
            <a:r>
              <a:rPr lang="en-US" sz="2000" b="1" dirty="0" smtClean="0">
                <a:solidFill>
                  <a:srgbClr val="FFFFFF"/>
                </a:solidFill>
              </a:rPr>
              <a:t> spec)</a:t>
            </a:r>
          </a:p>
          <a:p>
            <a:pPr algn="ctr"/>
            <a:r>
              <a:rPr lang="en-US" sz="2000" b="1" dirty="0" smtClean="0">
                <a:solidFill>
                  <a:srgbClr val="FFFFFF"/>
                </a:solidFill>
              </a:rPr>
              <a:t>Interquartile range (precision):  1.64 g/m</a:t>
            </a:r>
            <a:r>
              <a:rPr lang="en-US" sz="2000" b="1" baseline="30000" dirty="0" smtClean="0">
                <a:solidFill>
                  <a:srgbClr val="FFFFFF"/>
                </a:solidFill>
              </a:rPr>
              <a:t>2</a:t>
            </a:r>
            <a:r>
              <a:rPr lang="en-US" sz="2000" b="1" dirty="0" smtClean="0">
                <a:solidFill>
                  <a:srgbClr val="FFFFFF"/>
                </a:solidFill>
              </a:rPr>
              <a:t> (within 2.5 g/m</a:t>
            </a:r>
            <a:r>
              <a:rPr lang="en-US" sz="2000" b="1" baseline="30000" dirty="0" smtClean="0">
                <a:solidFill>
                  <a:srgbClr val="FFFFFF"/>
                </a:solidFill>
              </a:rPr>
              <a:t>2</a:t>
            </a:r>
            <a:r>
              <a:rPr lang="en-US" sz="2000" b="1" dirty="0" smtClean="0">
                <a:solidFill>
                  <a:srgbClr val="FFFFFF"/>
                </a:solidFill>
              </a:rPr>
              <a:t> spec)</a:t>
            </a:r>
            <a:endParaRPr lang="en-US" sz="2000" b="1" dirty="0">
              <a:solidFill>
                <a:srgbClr val="FFFFFF"/>
              </a:solidFill>
            </a:endParaRPr>
          </a:p>
        </p:txBody>
      </p:sp>
      <p:sp>
        <p:nvSpPr>
          <p:cNvPr id="8" name="TextBox 7"/>
          <p:cNvSpPr txBox="1"/>
          <p:nvPr/>
        </p:nvSpPr>
        <p:spPr>
          <a:xfrm>
            <a:off x="2370666" y="2723289"/>
            <a:ext cx="2785534" cy="307777"/>
          </a:xfrm>
          <a:prstGeom prst="rect">
            <a:avLst/>
          </a:prstGeom>
          <a:noFill/>
        </p:spPr>
        <p:txBody>
          <a:bodyPr wrap="square" rtlCol="0">
            <a:spAutoFit/>
          </a:bodyPr>
          <a:lstStyle/>
          <a:p>
            <a:r>
              <a:rPr lang="en-US" dirty="0" smtClean="0"/>
              <a:t>IQR of absolute diff: 1.64 g/m</a:t>
            </a:r>
            <a:r>
              <a:rPr lang="en-US" baseline="30000" dirty="0" smtClean="0"/>
              <a:t>2</a:t>
            </a:r>
            <a:endParaRPr lang="en-US" dirty="0"/>
          </a:p>
        </p:txBody>
      </p:sp>
      <p:sp>
        <p:nvSpPr>
          <p:cNvPr id="9" name="Shape 550"/>
          <p:cNvSpPr txBox="1"/>
          <p:nvPr/>
        </p:nvSpPr>
        <p:spPr>
          <a:xfrm>
            <a:off x="8159400" y="5634802"/>
            <a:ext cx="984600" cy="400199"/>
          </a:xfrm>
          <a:prstGeom prst="rect">
            <a:avLst/>
          </a:prstGeom>
          <a:solidFill>
            <a:srgbClr val="00B050"/>
          </a:solidFill>
          <a:ln>
            <a:noFill/>
          </a:ln>
        </p:spPr>
        <p:txBody>
          <a:bodyPr lIns="91425" tIns="45700" rIns="91425" bIns="45700" anchor="t" anchorCtr="0">
            <a:noAutofit/>
          </a:bodyPr>
          <a:lstStyle/>
          <a:p>
            <a:pPr algn="ctr" defTabSz="914400">
              <a:buClr>
                <a:srgbClr val="FFFFFF"/>
              </a:buClr>
              <a:buSzPct val="25000"/>
              <a:buFont typeface="Calibri"/>
              <a:buNone/>
            </a:pPr>
            <a:r>
              <a:rPr lang="en-US" sz="2000" kern="0" dirty="0">
                <a:solidFill>
                  <a:srgbClr val="FFFFFF"/>
                </a:solidFill>
                <a:latin typeface="Calibri"/>
                <a:ea typeface="Calibri"/>
                <a:cs typeface="Calibri"/>
                <a:sym typeface="Calibri"/>
              </a:rPr>
              <a:t>PASSED</a:t>
            </a:r>
          </a:p>
        </p:txBody>
      </p:sp>
    </p:spTree>
    <p:extLst>
      <p:ext uri="{BB962C8B-B14F-4D97-AF65-F5344CB8AC3E}">
        <p14:creationId xmlns:p14="http://schemas.microsoft.com/office/powerpoint/2010/main" val="203286875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dirty="0" err="1" smtClean="0">
                <a:solidFill>
                  <a:schemeClr val="lt1"/>
                </a:solidFill>
                <a:latin typeface="Calibri"/>
                <a:ea typeface="Calibri"/>
                <a:cs typeface="Calibri"/>
                <a:sym typeface="Calibri"/>
              </a:rPr>
              <a:t>Lidar</a:t>
            </a:r>
            <a:r>
              <a:rPr lang="en-US" sz="4000" b="1" i="0" u="none" strike="noStrike" cap="none" dirty="0" smtClean="0">
                <a:solidFill>
                  <a:schemeClr val="lt1"/>
                </a:solidFill>
                <a:latin typeface="Calibri"/>
                <a:ea typeface="Calibri"/>
                <a:cs typeface="Calibri"/>
                <a:sym typeface="Calibri"/>
              </a:rPr>
              <a:t> Analysis and Vicarious Validation</a:t>
            </a:r>
            <a:endParaRPr lang="en-US" sz="4000" b="1" i="0" u="none" strike="noStrike" cap="none" dirty="0">
              <a:solidFill>
                <a:schemeClr val="lt1"/>
              </a:solidFill>
              <a:latin typeface="Calibri"/>
              <a:ea typeface="Calibri"/>
              <a:cs typeface="Calibri"/>
              <a:sym typeface="Calibri"/>
            </a:endParaRPr>
          </a:p>
        </p:txBody>
      </p:sp>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43</a:t>
            </a:fld>
            <a:endParaRPr lang="en-US" sz="1400" b="0" i="0" u="none" strike="noStrike" cap="none">
              <a:solidFill>
                <a:srgbClr val="FFFFFF"/>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Lidar</a:t>
            </a:r>
            <a:r>
              <a:rPr lang="en-US" dirty="0" smtClean="0"/>
              <a:t> </a:t>
            </a:r>
            <a:r>
              <a:rPr lang="en-US" dirty="0" smtClean="0"/>
              <a:t>Validation</a:t>
            </a:r>
            <a:endParaRPr lang="en-US" dirty="0"/>
          </a:p>
        </p:txBody>
      </p:sp>
      <p:sp>
        <p:nvSpPr>
          <p:cNvPr id="3" name="Text Placeholder 2"/>
          <p:cNvSpPr>
            <a:spLocks noGrp="1"/>
          </p:cNvSpPr>
          <p:nvPr>
            <p:ph type="body" idx="1"/>
          </p:nvPr>
        </p:nvSpPr>
        <p:spPr>
          <a:xfrm>
            <a:off x="457200" y="1096963"/>
            <a:ext cx="8229600" cy="5624512"/>
          </a:xfrm>
        </p:spPr>
        <p:txBody>
          <a:bodyPr/>
          <a:lstStyle/>
          <a:p>
            <a:pPr lvl="0"/>
            <a:r>
              <a:rPr lang="en-US" sz="2800" dirty="0" smtClean="0"/>
              <a:t>GOES-16 has yet to observe a large, long-lived, ash cloud.  Thus, there are little to no CALIOP observations of ash observed by GOES-16.</a:t>
            </a:r>
          </a:p>
          <a:p>
            <a:pPr lvl="0"/>
            <a:r>
              <a:rPr lang="en-US" sz="2800" dirty="0" smtClean="0"/>
              <a:t>However, Himawari-8 has observed several larger, long-lived, ash clouds with CALIPSO overpasses.</a:t>
            </a:r>
          </a:p>
          <a:p>
            <a:pPr lvl="0"/>
            <a:r>
              <a:rPr lang="en-US" sz="2800" dirty="0" smtClean="0"/>
              <a:t>We applied the baseline GOES-R algorithm to Himawari-8 (we previously showed that the Ground System and our local processing system produce similar results).</a:t>
            </a:r>
          </a:p>
          <a:p>
            <a:pPr lvl="0"/>
            <a:r>
              <a:rPr lang="en-US" sz="2800" dirty="0" smtClean="0"/>
              <a:t>We utilize the methods described in Pavolonis et al. (2013) to compare the baseline height and loading products to CALIOP.</a:t>
            </a:r>
            <a:endParaRPr lang="en-US" sz="280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44</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3237193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45</a:t>
            </a:fld>
            <a:endParaRPr lang="en-US">
              <a:solidFill>
                <a:srgbClr val="FFFFFF"/>
              </a:solidFill>
            </a:endParaRPr>
          </a:p>
        </p:txBody>
      </p:sp>
      <p:sp>
        <p:nvSpPr>
          <p:cNvPr id="3" name="TextBox 2"/>
          <p:cNvSpPr txBox="1"/>
          <p:nvPr/>
        </p:nvSpPr>
        <p:spPr>
          <a:xfrm>
            <a:off x="1711159" y="0"/>
            <a:ext cx="5828630" cy="523220"/>
          </a:xfrm>
          <a:prstGeom prst="rect">
            <a:avLst/>
          </a:prstGeom>
          <a:noFill/>
        </p:spPr>
        <p:txBody>
          <a:bodyPr wrap="square" rtlCol="0">
            <a:spAutoFit/>
          </a:bodyPr>
          <a:lstStyle/>
          <a:p>
            <a:pPr algn="ctr"/>
            <a:r>
              <a:rPr lang="en-US" sz="2800" dirty="0" err="1" smtClean="0">
                <a:solidFill>
                  <a:schemeClr val="bg1"/>
                </a:solidFill>
              </a:rPr>
              <a:t>Lidar</a:t>
            </a:r>
            <a:r>
              <a:rPr lang="en-US" sz="2800" dirty="0" smtClean="0">
                <a:solidFill>
                  <a:schemeClr val="bg1"/>
                </a:solidFill>
              </a:rPr>
              <a:t> </a:t>
            </a:r>
            <a:r>
              <a:rPr lang="en-US" sz="2800" dirty="0" smtClean="0">
                <a:solidFill>
                  <a:schemeClr val="bg1"/>
                </a:solidFill>
              </a:rPr>
              <a:t>Analysis - Height</a:t>
            </a:r>
            <a:endParaRPr lang="en-US" sz="2800" dirty="0">
              <a:solidFill>
                <a:schemeClr val="bg1"/>
              </a:solidFill>
            </a:endParaRPr>
          </a:p>
        </p:txBody>
      </p:sp>
      <p:sp>
        <p:nvSpPr>
          <p:cNvPr id="6" name="TextBox 5"/>
          <p:cNvSpPr txBox="1"/>
          <p:nvPr/>
        </p:nvSpPr>
        <p:spPr>
          <a:xfrm>
            <a:off x="277464" y="6055005"/>
            <a:ext cx="8275053" cy="400110"/>
          </a:xfrm>
          <a:prstGeom prst="rect">
            <a:avLst/>
          </a:prstGeom>
          <a:noFill/>
        </p:spPr>
        <p:txBody>
          <a:bodyPr wrap="square" rtlCol="0">
            <a:spAutoFit/>
          </a:bodyPr>
          <a:lstStyle/>
          <a:p>
            <a:pPr algn="ctr"/>
            <a:r>
              <a:rPr lang="en-US" sz="2000" b="1" dirty="0" smtClean="0">
                <a:solidFill>
                  <a:srgbClr val="FFFFFF"/>
                </a:solidFill>
              </a:rPr>
              <a:t>Mean Difference (accuracy):  </a:t>
            </a:r>
            <a:r>
              <a:rPr lang="en-US" sz="2000" b="1" dirty="0" smtClean="0">
                <a:solidFill>
                  <a:srgbClr val="FFFFFF"/>
                </a:solidFill>
              </a:rPr>
              <a:t>-</a:t>
            </a:r>
            <a:r>
              <a:rPr lang="en-US" sz="2000" b="1" dirty="0" smtClean="0">
                <a:solidFill>
                  <a:srgbClr val="FFFFFF"/>
                </a:solidFill>
              </a:rPr>
              <a:t>5.63</a:t>
            </a:r>
            <a:r>
              <a:rPr lang="en-US" sz="2000" b="1" dirty="0" smtClean="0">
                <a:solidFill>
                  <a:srgbClr val="FFFFFF"/>
                </a:solidFill>
              </a:rPr>
              <a:t> </a:t>
            </a:r>
            <a:r>
              <a:rPr lang="en-US" sz="2000" b="1" dirty="0" smtClean="0">
                <a:solidFill>
                  <a:srgbClr val="FFFFFF"/>
                </a:solidFill>
              </a:rPr>
              <a:t>km </a:t>
            </a:r>
            <a:r>
              <a:rPr lang="en-US" sz="2000" b="1" dirty="0" smtClean="0">
                <a:solidFill>
                  <a:srgbClr val="FFFFFF"/>
                </a:solidFill>
              </a:rPr>
              <a:t>(outside of </a:t>
            </a:r>
            <a:r>
              <a:rPr lang="en-US" sz="2000" b="1" dirty="0" smtClean="0">
                <a:solidFill>
                  <a:srgbClr val="FFFFFF"/>
                </a:solidFill>
              </a:rPr>
              <a:t>3 km spec)</a:t>
            </a:r>
            <a:endParaRPr lang="en-US" sz="2000" b="1" dirty="0">
              <a:solidFill>
                <a:srgbClr val="FFFFFF"/>
              </a:solidFill>
            </a:endParaRPr>
          </a:p>
        </p:txBody>
      </p:sp>
      <p:pic>
        <p:nvPicPr>
          <p:cNvPr id="7" name="Picture 6" descr="caliop_height_hi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166"/>
            <a:ext cx="4522470" cy="3017520"/>
          </a:xfrm>
          <a:prstGeom prst="rect">
            <a:avLst/>
          </a:prstGeom>
        </p:spPr>
      </p:pic>
      <p:pic>
        <p:nvPicPr>
          <p:cNvPr id="8" name="Picture 7" descr="caliop_height_diff_hi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530" y="1545166"/>
            <a:ext cx="4522470" cy="3017520"/>
          </a:xfrm>
          <a:prstGeom prst="rect">
            <a:avLst/>
          </a:prstGeom>
        </p:spPr>
      </p:pic>
      <p:sp>
        <p:nvSpPr>
          <p:cNvPr id="9" name="TextBox 8"/>
          <p:cNvSpPr txBox="1"/>
          <p:nvPr/>
        </p:nvSpPr>
        <p:spPr>
          <a:xfrm>
            <a:off x="277464" y="1175834"/>
            <a:ext cx="4038599" cy="369332"/>
          </a:xfrm>
          <a:prstGeom prst="rect">
            <a:avLst/>
          </a:prstGeom>
          <a:noFill/>
        </p:spPr>
        <p:txBody>
          <a:bodyPr wrap="square" rtlCol="0">
            <a:spAutoFit/>
          </a:bodyPr>
          <a:lstStyle/>
          <a:p>
            <a:pPr algn="ctr"/>
            <a:r>
              <a:rPr lang="en-US" sz="1800" b="1" dirty="0" smtClean="0">
                <a:solidFill>
                  <a:schemeClr val="bg1"/>
                </a:solidFill>
              </a:rPr>
              <a:t>CALIOP Ash Cloud Height</a:t>
            </a:r>
            <a:endParaRPr lang="en-US" sz="1800" b="1" dirty="0">
              <a:solidFill>
                <a:schemeClr val="bg1"/>
              </a:solidFill>
            </a:endParaRPr>
          </a:p>
        </p:txBody>
      </p:sp>
      <p:sp>
        <p:nvSpPr>
          <p:cNvPr id="11" name="TextBox 10"/>
          <p:cNvSpPr txBox="1"/>
          <p:nvPr/>
        </p:nvSpPr>
        <p:spPr>
          <a:xfrm>
            <a:off x="4908730" y="1175834"/>
            <a:ext cx="4038599" cy="369332"/>
          </a:xfrm>
          <a:prstGeom prst="rect">
            <a:avLst/>
          </a:prstGeom>
          <a:noFill/>
        </p:spPr>
        <p:txBody>
          <a:bodyPr wrap="square" rtlCol="0">
            <a:spAutoFit/>
          </a:bodyPr>
          <a:lstStyle/>
          <a:p>
            <a:pPr algn="ctr"/>
            <a:r>
              <a:rPr lang="en-US" sz="1800" b="1" dirty="0" smtClean="0">
                <a:solidFill>
                  <a:schemeClr val="bg1"/>
                </a:solidFill>
              </a:rPr>
              <a:t>Baseline - CALIOP</a:t>
            </a:r>
            <a:endParaRPr lang="en-US" sz="1800" b="1" dirty="0">
              <a:solidFill>
                <a:schemeClr val="bg1"/>
              </a:solidFill>
            </a:endParaRPr>
          </a:p>
        </p:txBody>
      </p:sp>
      <p:sp>
        <p:nvSpPr>
          <p:cNvPr id="14" name="Shape 592"/>
          <p:cNvSpPr txBox="1"/>
          <p:nvPr/>
        </p:nvSpPr>
        <p:spPr>
          <a:xfrm>
            <a:off x="7158358" y="5142942"/>
            <a:ext cx="1905899" cy="558300"/>
          </a:xfrm>
          <a:prstGeom prst="rect">
            <a:avLst/>
          </a:prstGeom>
          <a:solidFill>
            <a:srgbClr val="FF000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2F2F2"/>
              </a:buClr>
              <a:buSzPct val="25000"/>
              <a:buFont typeface="Calibri"/>
              <a:buNone/>
            </a:pPr>
            <a:r>
              <a:rPr lang="en-US" sz="3000" b="0" i="0" u="none" strike="noStrike" cap="none" dirty="0">
                <a:solidFill>
                  <a:srgbClr val="F2F2F2"/>
                </a:solidFill>
                <a:latin typeface="Calibri"/>
                <a:ea typeface="Calibri"/>
                <a:cs typeface="Calibri"/>
                <a:sym typeface="Calibri"/>
              </a:rPr>
              <a:t>FAILED</a:t>
            </a:r>
          </a:p>
        </p:txBody>
      </p:sp>
      <p:sp>
        <p:nvSpPr>
          <p:cNvPr id="10" name="TextBox 9"/>
          <p:cNvSpPr txBox="1"/>
          <p:nvPr/>
        </p:nvSpPr>
        <p:spPr>
          <a:xfrm>
            <a:off x="457200" y="4694046"/>
            <a:ext cx="3496733" cy="1015663"/>
          </a:xfrm>
          <a:prstGeom prst="rect">
            <a:avLst/>
          </a:prstGeom>
          <a:noFill/>
        </p:spPr>
        <p:txBody>
          <a:bodyPr wrap="square" rtlCol="0">
            <a:spAutoFit/>
          </a:bodyPr>
          <a:lstStyle/>
          <a:p>
            <a:r>
              <a:rPr lang="en-US" sz="2000" b="1" dirty="0" smtClean="0">
                <a:solidFill>
                  <a:srgbClr val="FFFFFF"/>
                </a:solidFill>
              </a:rPr>
              <a:t>Most clouds observed by CALIOP were above 8 km and well dispersed</a:t>
            </a:r>
            <a:endParaRPr lang="en-US" sz="2000" b="1" dirty="0">
              <a:solidFill>
                <a:srgbClr val="FFFFFF"/>
              </a:solidFill>
            </a:endParaRPr>
          </a:p>
        </p:txBody>
      </p:sp>
    </p:spTree>
    <p:extLst>
      <p:ext uri="{BB962C8B-B14F-4D97-AF65-F5344CB8AC3E}">
        <p14:creationId xmlns:p14="http://schemas.microsoft.com/office/powerpoint/2010/main" val="242209040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algn="r">
              <a:buClr>
                <a:srgbClr val="000000"/>
              </a:buClr>
              <a:buSzPct val="25000"/>
              <a:buFont typeface="Arial"/>
              <a:buNone/>
            </a:pPr>
            <a:fld id="{00000000-1234-1234-1234-123412341234}" type="slidenum">
              <a:rPr lang="en-US">
                <a:solidFill>
                  <a:srgbClr val="FFFFFF"/>
                </a:solidFill>
              </a:rPr>
              <a:pPr algn="r">
                <a:buClr>
                  <a:srgbClr val="000000"/>
                </a:buClr>
                <a:buSzPct val="25000"/>
                <a:buFont typeface="Arial"/>
                <a:buNone/>
              </a:pPr>
              <a:t>46</a:t>
            </a:fld>
            <a:endParaRPr lang="en-US">
              <a:solidFill>
                <a:srgbClr val="FFFFFF"/>
              </a:solidFill>
            </a:endParaRPr>
          </a:p>
        </p:txBody>
      </p:sp>
      <p:sp>
        <p:nvSpPr>
          <p:cNvPr id="3" name="TextBox 2"/>
          <p:cNvSpPr txBox="1"/>
          <p:nvPr/>
        </p:nvSpPr>
        <p:spPr>
          <a:xfrm>
            <a:off x="1711159" y="0"/>
            <a:ext cx="5828630" cy="523220"/>
          </a:xfrm>
          <a:prstGeom prst="rect">
            <a:avLst/>
          </a:prstGeom>
          <a:noFill/>
        </p:spPr>
        <p:txBody>
          <a:bodyPr wrap="square" rtlCol="0">
            <a:spAutoFit/>
          </a:bodyPr>
          <a:lstStyle/>
          <a:p>
            <a:pPr algn="ctr"/>
            <a:r>
              <a:rPr lang="en-US" sz="2800" dirty="0" err="1" smtClean="0">
                <a:solidFill>
                  <a:schemeClr val="bg1"/>
                </a:solidFill>
              </a:rPr>
              <a:t>Lidar</a:t>
            </a:r>
            <a:r>
              <a:rPr lang="en-US" sz="2800" dirty="0" smtClean="0">
                <a:solidFill>
                  <a:schemeClr val="bg1"/>
                </a:solidFill>
              </a:rPr>
              <a:t> </a:t>
            </a:r>
            <a:r>
              <a:rPr lang="en-US" sz="2800" dirty="0" smtClean="0">
                <a:solidFill>
                  <a:schemeClr val="bg1"/>
                </a:solidFill>
              </a:rPr>
              <a:t>Analysis - Height</a:t>
            </a:r>
            <a:endParaRPr lang="en-US" sz="2800" dirty="0">
              <a:solidFill>
                <a:schemeClr val="bg1"/>
              </a:solidFill>
            </a:endParaRPr>
          </a:p>
        </p:txBody>
      </p:sp>
      <p:sp>
        <p:nvSpPr>
          <p:cNvPr id="6" name="TextBox 5"/>
          <p:cNvSpPr txBox="1"/>
          <p:nvPr/>
        </p:nvSpPr>
        <p:spPr>
          <a:xfrm>
            <a:off x="277464" y="6055005"/>
            <a:ext cx="8275053" cy="1015663"/>
          </a:xfrm>
          <a:prstGeom prst="rect">
            <a:avLst/>
          </a:prstGeom>
          <a:noFill/>
        </p:spPr>
        <p:txBody>
          <a:bodyPr wrap="square" rtlCol="0">
            <a:spAutoFit/>
          </a:bodyPr>
          <a:lstStyle/>
          <a:p>
            <a:pPr algn="ctr"/>
            <a:r>
              <a:rPr lang="en-US" sz="2000" b="1" dirty="0" smtClean="0">
                <a:solidFill>
                  <a:srgbClr val="FFFFFF"/>
                </a:solidFill>
              </a:rPr>
              <a:t>Median </a:t>
            </a:r>
            <a:r>
              <a:rPr lang="en-US" sz="2000" b="1" dirty="0" smtClean="0">
                <a:solidFill>
                  <a:srgbClr val="FFFFFF"/>
                </a:solidFill>
              </a:rPr>
              <a:t>Difference (accuracy):  </a:t>
            </a:r>
            <a:r>
              <a:rPr lang="en-US" sz="2000" b="1" dirty="0" smtClean="0">
                <a:solidFill>
                  <a:srgbClr val="FFFFFF"/>
                </a:solidFill>
              </a:rPr>
              <a:t>1.87</a:t>
            </a:r>
            <a:r>
              <a:rPr lang="en-US" sz="2000" b="1" dirty="0" smtClean="0">
                <a:solidFill>
                  <a:srgbClr val="FFFFFF"/>
                </a:solidFill>
              </a:rPr>
              <a:t> g/m</a:t>
            </a:r>
            <a:r>
              <a:rPr lang="en-US" sz="2000" b="1" baseline="30000" dirty="0" smtClean="0">
                <a:solidFill>
                  <a:srgbClr val="FFFFFF"/>
                </a:solidFill>
              </a:rPr>
              <a:t>2</a:t>
            </a:r>
            <a:r>
              <a:rPr lang="en-US" sz="2000" b="1" dirty="0">
                <a:solidFill>
                  <a:srgbClr val="FFFFFF"/>
                </a:solidFill>
              </a:rPr>
              <a:t> (within 2 g/m</a:t>
            </a:r>
            <a:r>
              <a:rPr lang="en-US" sz="2000" b="1" baseline="30000" dirty="0">
                <a:solidFill>
                  <a:srgbClr val="FFFFFF"/>
                </a:solidFill>
              </a:rPr>
              <a:t>2</a:t>
            </a:r>
            <a:r>
              <a:rPr lang="en-US" sz="2000" b="1" dirty="0">
                <a:solidFill>
                  <a:srgbClr val="FFFFFF"/>
                </a:solidFill>
              </a:rPr>
              <a:t> spec</a:t>
            </a:r>
            <a:r>
              <a:rPr lang="en-US" sz="2000" b="1" dirty="0" smtClean="0">
                <a:solidFill>
                  <a:srgbClr val="FFFFFF"/>
                </a:solidFill>
              </a:rPr>
              <a:t>)</a:t>
            </a:r>
          </a:p>
          <a:p>
            <a:pPr algn="ctr"/>
            <a:r>
              <a:rPr lang="en-US" sz="2000" b="1" dirty="0">
                <a:solidFill>
                  <a:srgbClr val="FFFFFF"/>
                </a:solidFill>
              </a:rPr>
              <a:t>Interquartile range (precision):  </a:t>
            </a:r>
            <a:r>
              <a:rPr lang="en-US" sz="2000" b="1" dirty="0" smtClean="0">
                <a:solidFill>
                  <a:srgbClr val="FFFFFF"/>
                </a:solidFill>
              </a:rPr>
              <a:t>1.38 </a:t>
            </a:r>
            <a:r>
              <a:rPr lang="en-US" sz="2000" b="1" dirty="0">
                <a:solidFill>
                  <a:srgbClr val="FFFFFF"/>
                </a:solidFill>
              </a:rPr>
              <a:t>g/m</a:t>
            </a:r>
            <a:r>
              <a:rPr lang="en-US" sz="2000" b="1" baseline="30000" dirty="0">
                <a:solidFill>
                  <a:srgbClr val="FFFFFF"/>
                </a:solidFill>
              </a:rPr>
              <a:t>2</a:t>
            </a:r>
            <a:r>
              <a:rPr lang="en-US" sz="2000" b="1" dirty="0">
                <a:solidFill>
                  <a:srgbClr val="FFFFFF"/>
                </a:solidFill>
              </a:rPr>
              <a:t> (within 2.5 g/m</a:t>
            </a:r>
            <a:r>
              <a:rPr lang="en-US" sz="2000" b="1" baseline="30000" dirty="0">
                <a:solidFill>
                  <a:srgbClr val="FFFFFF"/>
                </a:solidFill>
              </a:rPr>
              <a:t>2</a:t>
            </a:r>
            <a:r>
              <a:rPr lang="en-US" sz="2000" b="1" dirty="0">
                <a:solidFill>
                  <a:srgbClr val="FFFFFF"/>
                </a:solidFill>
              </a:rPr>
              <a:t> spec)</a:t>
            </a:r>
          </a:p>
          <a:p>
            <a:pPr algn="ctr"/>
            <a:endParaRPr lang="en-US" sz="2000" b="1" dirty="0">
              <a:solidFill>
                <a:srgbClr val="FFFFFF"/>
              </a:solidFill>
            </a:endParaRPr>
          </a:p>
        </p:txBody>
      </p:sp>
      <p:sp>
        <p:nvSpPr>
          <p:cNvPr id="9" name="TextBox 8"/>
          <p:cNvSpPr txBox="1"/>
          <p:nvPr/>
        </p:nvSpPr>
        <p:spPr>
          <a:xfrm>
            <a:off x="277464" y="1175834"/>
            <a:ext cx="4038599" cy="369332"/>
          </a:xfrm>
          <a:prstGeom prst="rect">
            <a:avLst/>
          </a:prstGeom>
          <a:noFill/>
        </p:spPr>
        <p:txBody>
          <a:bodyPr wrap="square" rtlCol="0">
            <a:spAutoFit/>
          </a:bodyPr>
          <a:lstStyle/>
          <a:p>
            <a:pPr algn="ctr"/>
            <a:r>
              <a:rPr lang="en-US" sz="1800" b="1" dirty="0" smtClean="0">
                <a:solidFill>
                  <a:schemeClr val="bg1"/>
                </a:solidFill>
              </a:rPr>
              <a:t>CALIOP Mass Loading</a:t>
            </a:r>
            <a:endParaRPr lang="en-US" sz="1800" b="1" dirty="0">
              <a:solidFill>
                <a:schemeClr val="bg1"/>
              </a:solidFill>
            </a:endParaRPr>
          </a:p>
        </p:txBody>
      </p:sp>
      <p:sp>
        <p:nvSpPr>
          <p:cNvPr id="11" name="TextBox 10"/>
          <p:cNvSpPr txBox="1"/>
          <p:nvPr/>
        </p:nvSpPr>
        <p:spPr>
          <a:xfrm>
            <a:off x="4908730" y="1175834"/>
            <a:ext cx="4038599" cy="369332"/>
          </a:xfrm>
          <a:prstGeom prst="rect">
            <a:avLst/>
          </a:prstGeom>
          <a:noFill/>
        </p:spPr>
        <p:txBody>
          <a:bodyPr wrap="square" rtlCol="0">
            <a:spAutoFit/>
          </a:bodyPr>
          <a:lstStyle/>
          <a:p>
            <a:pPr algn="ctr"/>
            <a:r>
              <a:rPr lang="en-US" sz="1800" b="1" dirty="0" smtClean="0">
                <a:solidFill>
                  <a:schemeClr val="bg1"/>
                </a:solidFill>
              </a:rPr>
              <a:t>Baseline - CALIOP</a:t>
            </a:r>
            <a:endParaRPr lang="en-US" sz="1800" b="1" dirty="0">
              <a:solidFill>
                <a:schemeClr val="bg1"/>
              </a:solidFill>
            </a:endParaRPr>
          </a:p>
        </p:txBody>
      </p:sp>
      <p:pic>
        <p:nvPicPr>
          <p:cNvPr id="2" name="Picture 1" descr="caliop_loading_hi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5166"/>
            <a:ext cx="4522470" cy="3017520"/>
          </a:xfrm>
          <a:prstGeom prst="rect">
            <a:avLst/>
          </a:prstGeom>
        </p:spPr>
      </p:pic>
      <p:pic>
        <p:nvPicPr>
          <p:cNvPr id="4" name="Picture 3" descr="caliop_loading_diff_hi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530" y="1545166"/>
            <a:ext cx="4522470" cy="3017520"/>
          </a:xfrm>
          <a:prstGeom prst="rect">
            <a:avLst/>
          </a:prstGeom>
        </p:spPr>
      </p:pic>
      <p:sp>
        <p:nvSpPr>
          <p:cNvPr id="12" name="Shape 550"/>
          <p:cNvSpPr txBox="1"/>
          <p:nvPr/>
        </p:nvSpPr>
        <p:spPr>
          <a:xfrm>
            <a:off x="8159400" y="5634802"/>
            <a:ext cx="984600" cy="400199"/>
          </a:xfrm>
          <a:prstGeom prst="rect">
            <a:avLst/>
          </a:prstGeom>
          <a:solidFill>
            <a:srgbClr val="00B050"/>
          </a:solidFill>
          <a:ln>
            <a:noFill/>
          </a:ln>
        </p:spPr>
        <p:txBody>
          <a:bodyPr lIns="91425" tIns="45700" rIns="91425" bIns="45700" anchor="t" anchorCtr="0">
            <a:noAutofit/>
          </a:bodyPr>
          <a:lstStyle/>
          <a:p>
            <a:pPr algn="ctr" defTabSz="914400">
              <a:buClr>
                <a:srgbClr val="FFFFFF"/>
              </a:buClr>
              <a:buSzPct val="25000"/>
              <a:buFont typeface="Calibri"/>
              <a:buNone/>
            </a:pPr>
            <a:r>
              <a:rPr lang="en-US" sz="2000" kern="0" dirty="0">
                <a:solidFill>
                  <a:srgbClr val="FFFFFF"/>
                </a:solidFill>
                <a:latin typeface="Calibri"/>
                <a:ea typeface="Calibri"/>
                <a:cs typeface="Calibri"/>
                <a:sym typeface="Calibri"/>
              </a:rPr>
              <a:t>PASSED</a:t>
            </a:r>
          </a:p>
        </p:txBody>
      </p:sp>
      <p:sp>
        <p:nvSpPr>
          <p:cNvPr id="13" name="TextBox 12"/>
          <p:cNvSpPr txBox="1"/>
          <p:nvPr/>
        </p:nvSpPr>
        <p:spPr>
          <a:xfrm>
            <a:off x="457200" y="4694046"/>
            <a:ext cx="3496733" cy="1015663"/>
          </a:xfrm>
          <a:prstGeom prst="rect">
            <a:avLst/>
          </a:prstGeom>
          <a:noFill/>
        </p:spPr>
        <p:txBody>
          <a:bodyPr wrap="square" rtlCol="0">
            <a:spAutoFit/>
          </a:bodyPr>
          <a:lstStyle/>
          <a:p>
            <a:r>
              <a:rPr lang="en-US" sz="2000" b="1" dirty="0" smtClean="0">
                <a:solidFill>
                  <a:srgbClr val="FFFFFF"/>
                </a:solidFill>
              </a:rPr>
              <a:t>Most clouds observed by CALIOP were above 8 km and well dispersed</a:t>
            </a:r>
            <a:endParaRPr lang="en-US" sz="2000" b="1" dirty="0">
              <a:solidFill>
                <a:srgbClr val="FFFFFF"/>
              </a:solidFill>
            </a:endParaRPr>
          </a:p>
        </p:txBody>
      </p:sp>
    </p:spTree>
    <p:extLst>
      <p:ext uri="{BB962C8B-B14F-4D97-AF65-F5344CB8AC3E}">
        <p14:creationId xmlns:p14="http://schemas.microsoft.com/office/powerpoint/2010/main" val="357390527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47</a:t>
            </a:fld>
            <a:endParaRPr lang="en-US" sz="1200" b="0" i="0" u="none" strike="noStrike" cap="none">
              <a:solidFill>
                <a:schemeClr val="lt1"/>
              </a:solidFill>
              <a:latin typeface="Calibri"/>
              <a:ea typeface="Calibri"/>
              <a:cs typeface="Calibri"/>
              <a:sym typeface="Calibri"/>
            </a:endParaRPr>
          </a:p>
        </p:txBody>
      </p:sp>
      <p:pic>
        <p:nvPicPr>
          <p:cNvPr id="5" name="Picture 4" descr="CALIOP_TBKSCT532_PASSSIVE_OVERLAY_GEOCAT_BASELINE_53.33_to_55.3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2668" y="3779309"/>
            <a:ext cx="6011332" cy="2645833"/>
          </a:xfrm>
          <a:prstGeom prst="rect">
            <a:avLst/>
          </a:prstGeom>
        </p:spPr>
      </p:pic>
      <p:pic>
        <p:nvPicPr>
          <p:cNvPr id="6" name="Picture 5" descr="HIMAWARI-8.HIMAWARI8.2017-06-16.15-10-00.RGB_1112_8511_11.CALIOP_53.33_to_55.34.png"/>
          <p:cNvPicPr>
            <a:picLocks noChangeAspect="1"/>
          </p:cNvPicPr>
          <p:nvPr/>
        </p:nvPicPr>
        <p:blipFill rotWithShape="1">
          <a:blip r:embed="rId3">
            <a:extLst>
              <a:ext uri="{28A0092B-C50C-407E-A947-70E740481C1C}">
                <a14:useLocalDpi xmlns:a14="http://schemas.microsoft.com/office/drawing/2010/main" val="0"/>
              </a:ext>
            </a:extLst>
          </a:blip>
          <a:srcRect b="9331"/>
          <a:stretch/>
        </p:blipFill>
        <p:spPr>
          <a:xfrm>
            <a:off x="1" y="0"/>
            <a:ext cx="3683000" cy="3842003"/>
          </a:xfrm>
          <a:prstGeom prst="rect">
            <a:avLst/>
          </a:prstGeom>
        </p:spPr>
      </p:pic>
      <p:sp>
        <p:nvSpPr>
          <p:cNvPr id="7" name="TextBox 6"/>
          <p:cNvSpPr txBox="1"/>
          <p:nvPr/>
        </p:nvSpPr>
        <p:spPr>
          <a:xfrm>
            <a:off x="3767668" y="1540933"/>
            <a:ext cx="2159000" cy="338554"/>
          </a:xfrm>
          <a:prstGeom prst="rect">
            <a:avLst/>
          </a:prstGeom>
          <a:noFill/>
        </p:spPr>
        <p:txBody>
          <a:bodyPr wrap="square" rtlCol="0">
            <a:spAutoFit/>
          </a:bodyPr>
          <a:lstStyle/>
          <a:p>
            <a:r>
              <a:rPr lang="en-US" sz="1600" b="1" dirty="0">
                <a:solidFill>
                  <a:srgbClr val="FFFFFF"/>
                </a:solidFill>
              </a:rPr>
              <a:t>w</a:t>
            </a:r>
            <a:r>
              <a:rPr lang="en-US" sz="1600" b="1" dirty="0" smtClean="0">
                <a:solidFill>
                  <a:srgbClr val="FFFFFF"/>
                </a:solidFill>
              </a:rPr>
              <a:t>ell dispersed ash</a:t>
            </a:r>
            <a:endParaRPr lang="en-US" sz="1600" b="1" dirty="0">
              <a:solidFill>
                <a:srgbClr val="FFFFFF"/>
              </a:solidFill>
            </a:endParaRPr>
          </a:p>
        </p:txBody>
      </p:sp>
      <p:cxnSp>
        <p:nvCxnSpPr>
          <p:cNvPr id="9" name="Straight Arrow Connector 8"/>
          <p:cNvCxnSpPr>
            <a:stCxn id="7" idx="1"/>
          </p:cNvCxnSpPr>
          <p:nvPr/>
        </p:nvCxnSpPr>
        <p:spPr>
          <a:xfrm flipH="1" flipV="1">
            <a:off x="2421468" y="1540934"/>
            <a:ext cx="1346200" cy="169276"/>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7" idx="1"/>
          </p:cNvCxnSpPr>
          <p:nvPr/>
        </p:nvCxnSpPr>
        <p:spPr>
          <a:xfrm flipH="1">
            <a:off x="2683934" y="1710210"/>
            <a:ext cx="1083734" cy="990657"/>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24934" y="3520269"/>
            <a:ext cx="2159000" cy="338554"/>
          </a:xfrm>
          <a:prstGeom prst="rect">
            <a:avLst/>
          </a:prstGeom>
          <a:noFill/>
        </p:spPr>
        <p:txBody>
          <a:bodyPr wrap="square" rtlCol="0">
            <a:spAutoFit/>
          </a:bodyPr>
          <a:lstStyle/>
          <a:p>
            <a:r>
              <a:rPr lang="en-US" sz="1600" b="1" dirty="0" smtClean="0">
                <a:solidFill>
                  <a:srgbClr val="FFFFFF"/>
                </a:solidFill>
              </a:rPr>
              <a:t>contrail</a:t>
            </a:r>
            <a:endParaRPr lang="en-US" sz="1600" b="1" dirty="0">
              <a:solidFill>
                <a:srgbClr val="FFFFFF"/>
              </a:solidFill>
            </a:endParaRPr>
          </a:p>
        </p:txBody>
      </p:sp>
      <p:cxnSp>
        <p:nvCxnSpPr>
          <p:cNvPr id="16" name="Straight Arrow Connector 15"/>
          <p:cNvCxnSpPr/>
          <p:nvPr/>
        </p:nvCxnSpPr>
        <p:spPr>
          <a:xfrm flipV="1">
            <a:off x="1024467" y="3064933"/>
            <a:ext cx="59267" cy="524934"/>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5400" y="186267"/>
            <a:ext cx="3606800" cy="954107"/>
          </a:xfrm>
          <a:prstGeom prst="rect">
            <a:avLst/>
          </a:prstGeom>
          <a:noFill/>
        </p:spPr>
        <p:txBody>
          <a:bodyPr wrap="square" rtlCol="0">
            <a:spAutoFit/>
          </a:bodyPr>
          <a:lstStyle/>
          <a:p>
            <a:r>
              <a:rPr lang="en-US" sz="2800" b="1" dirty="0" err="1" smtClean="0">
                <a:solidFill>
                  <a:srgbClr val="FFFFFF"/>
                </a:solidFill>
              </a:rPr>
              <a:t>Sheveluch</a:t>
            </a:r>
            <a:r>
              <a:rPr lang="en-US" sz="2800" b="1" dirty="0" smtClean="0">
                <a:solidFill>
                  <a:srgbClr val="FFFFFF"/>
                </a:solidFill>
              </a:rPr>
              <a:t> (Russia)</a:t>
            </a:r>
          </a:p>
          <a:p>
            <a:r>
              <a:rPr lang="en-US" sz="2800" b="1" dirty="0" smtClean="0">
                <a:solidFill>
                  <a:srgbClr val="FFFFFF"/>
                </a:solidFill>
              </a:rPr>
              <a:t>6 June 2016</a:t>
            </a:r>
            <a:endParaRPr lang="en-US" sz="2800" b="1" dirty="0">
              <a:solidFill>
                <a:srgbClr val="FFFFFF"/>
              </a:solidFill>
            </a:endParaRPr>
          </a:p>
        </p:txBody>
      </p:sp>
      <p:sp>
        <p:nvSpPr>
          <p:cNvPr id="20" name="TextBox 19"/>
          <p:cNvSpPr txBox="1"/>
          <p:nvPr/>
        </p:nvSpPr>
        <p:spPr>
          <a:xfrm>
            <a:off x="5080001" y="3970866"/>
            <a:ext cx="2159000" cy="338554"/>
          </a:xfrm>
          <a:prstGeom prst="rect">
            <a:avLst/>
          </a:prstGeom>
          <a:noFill/>
        </p:spPr>
        <p:txBody>
          <a:bodyPr wrap="square" rtlCol="0">
            <a:spAutoFit/>
          </a:bodyPr>
          <a:lstStyle/>
          <a:p>
            <a:r>
              <a:rPr lang="en-US" sz="1600" b="1" dirty="0">
                <a:solidFill>
                  <a:srgbClr val="FFFFFF"/>
                </a:solidFill>
              </a:rPr>
              <a:t>w</a:t>
            </a:r>
            <a:r>
              <a:rPr lang="en-US" sz="1600" b="1" dirty="0" smtClean="0">
                <a:solidFill>
                  <a:srgbClr val="FFFFFF"/>
                </a:solidFill>
              </a:rPr>
              <a:t>ell dispersed ash</a:t>
            </a:r>
            <a:endParaRPr lang="en-US" sz="1600" b="1" dirty="0">
              <a:solidFill>
                <a:srgbClr val="FFFFFF"/>
              </a:solidFill>
            </a:endParaRPr>
          </a:p>
        </p:txBody>
      </p:sp>
      <p:cxnSp>
        <p:nvCxnSpPr>
          <p:cNvPr id="21" name="Straight Arrow Connector 20"/>
          <p:cNvCxnSpPr/>
          <p:nvPr/>
        </p:nvCxnSpPr>
        <p:spPr>
          <a:xfrm flipH="1">
            <a:off x="5080002" y="4309420"/>
            <a:ext cx="423331" cy="36418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080003" y="4309420"/>
            <a:ext cx="423330" cy="88076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6629400" y="4309420"/>
            <a:ext cx="1320802" cy="88076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629400" y="4309420"/>
            <a:ext cx="406400" cy="88076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7607298" y="3985822"/>
            <a:ext cx="986369" cy="338554"/>
          </a:xfrm>
          <a:prstGeom prst="rect">
            <a:avLst/>
          </a:prstGeom>
          <a:noFill/>
        </p:spPr>
        <p:txBody>
          <a:bodyPr wrap="square" rtlCol="0">
            <a:spAutoFit/>
          </a:bodyPr>
          <a:lstStyle/>
          <a:p>
            <a:r>
              <a:rPr lang="en-US" sz="1600" b="1" dirty="0" smtClean="0">
                <a:solidFill>
                  <a:srgbClr val="FFFFFF"/>
                </a:solidFill>
              </a:rPr>
              <a:t>contrail</a:t>
            </a:r>
            <a:endParaRPr lang="en-US" sz="1600" b="1" dirty="0">
              <a:solidFill>
                <a:srgbClr val="FFFFFF"/>
              </a:solidFill>
            </a:endParaRPr>
          </a:p>
        </p:txBody>
      </p:sp>
      <p:cxnSp>
        <p:nvCxnSpPr>
          <p:cNvPr id="34" name="Straight Arrow Connector 33"/>
          <p:cNvCxnSpPr>
            <a:stCxn id="33" idx="2"/>
          </p:cNvCxnSpPr>
          <p:nvPr/>
        </p:nvCxnSpPr>
        <p:spPr>
          <a:xfrm flipH="1">
            <a:off x="7738537" y="4324376"/>
            <a:ext cx="361946" cy="501624"/>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3776138" y="2112539"/>
            <a:ext cx="5046133" cy="1477328"/>
          </a:xfrm>
          <a:prstGeom prst="rect">
            <a:avLst/>
          </a:prstGeom>
          <a:noFill/>
        </p:spPr>
        <p:txBody>
          <a:bodyPr wrap="square" rtlCol="0">
            <a:spAutoFit/>
          </a:bodyPr>
          <a:lstStyle/>
          <a:p>
            <a:r>
              <a:rPr lang="en-US" sz="1800" b="1" dirty="0" smtClean="0">
                <a:solidFill>
                  <a:srgbClr val="FFFFFF"/>
                </a:solidFill>
              </a:rPr>
              <a:t>The dispersed ash is very optically thin (enhanced in AHI by large viewing angle) and the baseline ash cloud height is greatly underestimated.  Due to </a:t>
            </a:r>
            <a:r>
              <a:rPr lang="en-US" sz="1800" b="1" dirty="0" err="1" smtClean="0">
                <a:solidFill>
                  <a:srgbClr val="FFFFFF"/>
                </a:solidFill>
              </a:rPr>
              <a:t>radiative</a:t>
            </a:r>
            <a:r>
              <a:rPr lang="en-US" sz="1800" b="1" dirty="0" smtClean="0">
                <a:solidFill>
                  <a:srgbClr val="FFFFFF"/>
                </a:solidFill>
              </a:rPr>
              <a:t> closure, the mass loading is overestimated.</a:t>
            </a:r>
            <a:endParaRPr lang="en-US" sz="1800" b="1" dirty="0">
              <a:solidFill>
                <a:srgbClr val="FFFFFF"/>
              </a:solidFill>
            </a:endParaRPr>
          </a:p>
        </p:txBody>
      </p:sp>
      <p:sp>
        <p:nvSpPr>
          <p:cNvPr id="37" name="TextBox 36"/>
          <p:cNvSpPr txBox="1"/>
          <p:nvPr/>
        </p:nvSpPr>
        <p:spPr>
          <a:xfrm>
            <a:off x="220135" y="4195285"/>
            <a:ext cx="2785533" cy="2308324"/>
          </a:xfrm>
          <a:prstGeom prst="rect">
            <a:avLst/>
          </a:prstGeom>
          <a:noFill/>
        </p:spPr>
        <p:txBody>
          <a:bodyPr wrap="square" rtlCol="0">
            <a:spAutoFit/>
          </a:bodyPr>
          <a:lstStyle/>
          <a:p>
            <a:r>
              <a:rPr lang="en-US" sz="1800" b="1" dirty="0" smtClean="0">
                <a:solidFill>
                  <a:srgbClr val="FFFFFF"/>
                </a:solidFill>
              </a:rPr>
              <a:t>There is no simple mitigation action for this issue that is common to all retrieval algorithms.  Mitigation is only possible with the use of automated cloud tracking.</a:t>
            </a:r>
            <a:endParaRPr lang="en-US" sz="1800" b="1" dirty="0">
              <a:solidFill>
                <a:srgbClr val="FFFFFF"/>
              </a:solidFill>
            </a:endParaRPr>
          </a:p>
        </p:txBody>
      </p:sp>
    </p:spTree>
    <p:extLst>
      <p:ext uri="{BB962C8B-B14F-4D97-AF65-F5344CB8AC3E}">
        <p14:creationId xmlns:p14="http://schemas.microsoft.com/office/powerpoint/2010/main" val="102922439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Vicarious</a:t>
            </a:r>
            <a:r>
              <a:rPr lang="en-US" dirty="0" smtClean="0"/>
              <a:t> Validation :</a:t>
            </a:r>
            <a:br>
              <a:rPr lang="en-US" dirty="0" smtClean="0"/>
            </a:br>
            <a:r>
              <a:rPr lang="en-US" dirty="0" smtClean="0"/>
              <a:t>Past Experience</a:t>
            </a:r>
            <a:endParaRPr lang="en-US" dirty="0"/>
          </a:p>
        </p:txBody>
      </p:sp>
      <p:sp>
        <p:nvSpPr>
          <p:cNvPr id="3" name="Text Placeholder 2"/>
          <p:cNvSpPr>
            <a:spLocks noGrp="1"/>
          </p:cNvSpPr>
          <p:nvPr>
            <p:ph type="body" idx="1"/>
          </p:nvPr>
        </p:nvSpPr>
        <p:spPr/>
        <p:txBody>
          <a:bodyPr/>
          <a:lstStyle/>
          <a:p>
            <a:pPr lvl="0"/>
            <a:r>
              <a:rPr lang="en-US" dirty="0" smtClean="0"/>
              <a:t>Independent observations of ash clouds are so rare that validation must should take into account previous related experiences, even if associated with different satellites.</a:t>
            </a:r>
          </a:p>
          <a:p>
            <a:pPr lvl="0"/>
            <a:endParaRPr lang="en-US" dirty="0"/>
          </a:p>
          <a:p>
            <a:pPr lvl="0"/>
            <a:r>
              <a:rPr lang="en-US" dirty="0" smtClean="0"/>
              <a:t>WMO sponsored assessment</a:t>
            </a:r>
          </a:p>
          <a:p>
            <a:pPr lvl="0"/>
            <a:endParaRPr lang="en-US" dirty="0" smtClean="0"/>
          </a:p>
          <a:p>
            <a:pPr lvl="0"/>
            <a:r>
              <a:rPr lang="en-US" dirty="0" smtClean="0"/>
              <a:t>Pavolonis et al. 2013 analysis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48</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3827197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49</a:t>
            </a:fld>
            <a:endParaRPr lang="en-US" sz="1200" b="0" i="0" u="none" strike="noStrike" cap="none">
              <a:solidFill>
                <a:schemeClr val="lt1"/>
              </a:solidFill>
              <a:latin typeface="Calibri"/>
              <a:ea typeface="Calibri"/>
              <a:cs typeface="Calibri"/>
              <a:sym typeface="Calibri"/>
            </a:endParaRPr>
          </a:p>
        </p:txBody>
      </p:sp>
      <p:pic>
        <p:nvPicPr>
          <p:cNvPr id="3" name="Picture 2" descr="WMO_intercomparison_repor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5538"/>
            <a:ext cx="4610100" cy="5848375"/>
          </a:xfrm>
          <a:prstGeom prst="rect">
            <a:avLst/>
          </a:prstGeom>
        </p:spPr>
      </p:pic>
      <p:pic>
        <p:nvPicPr>
          <p:cNvPr id="4" name="Picture 3" descr="intercomparison_websit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9605" y="1180618"/>
            <a:ext cx="4394943" cy="3328439"/>
          </a:xfrm>
          <a:prstGeom prst="rect">
            <a:avLst/>
          </a:prstGeom>
        </p:spPr>
      </p:pic>
      <p:sp>
        <p:nvSpPr>
          <p:cNvPr id="5" name="TextBox 4"/>
          <p:cNvSpPr txBox="1"/>
          <p:nvPr/>
        </p:nvSpPr>
        <p:spPr>
          <a:xfrm>
            <a:off x="-24372" y="6094740"/>
            <a:ext cx="8711170" cy="523220"/>
          </a:xfrm>
          <a:prstGeom prst="rect">
            <a:avLst/>
          </a:prstGeom>
          <a:noFill/>
        </p:spPr>
        <p:txBody>
          <a:bodyPr wrap="square" rtlCol="0">
            <a:spAutoFit/>
          </a:bodyPr>
          <a:lstStyle/>
          <a:p>
            <a:r>
              <a:rPr lang="en-US" dirty="0">
                <a:solidFill>
                  <a:schemeClr val="bg1"/>
                </a:solidFill>
              </a:rPr>
              <a:t>http://</a:t>
            </a:r>
            <a:r>
              <a:rPr lang="en-US" dirty="0" err="1">
                <a:solidFill>
                  <a:schemeClr val="bg1"/>
                </a:solidFill>
              </a:rPr>
              <a:t>www.wmo.int</a:t>
            </a:r>
            <a:r>
              <a:rPr lang="en-US" dirty="0">
                <a:solidFill>
                  <a:schemeClr val="bg1"/>
                </a:solidFill>
              </a:rPr>
              <a:t>/pages/</a:t>
            </a:r>
            <a:r>
              <a:rPr lang="en-US" dirty="0" err="1">
                <a:solidFill>
                  <a:schemeClr val="bg1"/>
                </a:solidFill>
              </a:rPr>
              <a:t>prog</a:t>
            </a:r>
            <a:r>
              <a:rPr lang="en-US" dirty="0">
                <a:solidFill>
                  <a:schemeClr val="bg1"/>
                </a:solidFill>
              </a:rPr>
              <a:t>/sat/documents/SCOPE-NWC-PP2_VAIntercompWSReport2015.pdf</a:t>
            </a:r>
          </a:p>
          <a:p>
            <a:endParaRPr lang="en-US" dirty="0"/>
          </a:p>
        </p:txBody>
      </p:sp>
      <p:sp>
        <p:nvSpPr>
          <p:cNvPr id="6" name="TextBox 5"/>
          <p:cNvSpPr txBox="1"/>
          <p:nvPr/>
        </p:nvSpPr>
        <p:spPr>
          <a:xfrm>
            <a:off x="4936286" y="4494066"/>
            <a:ext cx="4039046" cy="523220"/>
          </a:xfrm>
          <a:prstGeom prst="rect">
            <a:avLst/>
          </a:prstGeom>
          <a:noFill/>
        </p:spPr>
        <p:txBody>
          <a:bodyPr wrap="square" rtlCol="0">
            <a:spAutoFit/>
          </a:bodyPr>
          <a:lstStyle/>
          <a:p>
            <a:r>
              <a:rPr lang="en-US" dirty="0">
                <a:solidFill>
                  <a:schemeClr val="bg1"/>
                </a:solidFill>
              </a:rPr>
              <a:t>http://</a:t>
            </a:r>
            <a:r>
              <a:rPr lang="en-US" dirty="0" err="1">
                <a:solidFill>
                  <a:schemeClr val="bg1"/>
                </a:solidFill>
              </a:rPr>
              <a:t>cimss.ssec.wisc.edu</a:t>
            </a:r>
            <a:r>
              <a:rPr lang="en-US" dirty="0">
                <a:solidFill>
                  <a:schemeClr val="bg1"/>
                </a:solidFill>
              </a:rPr>
              <a:t>/meetings/vol_ash15/</a:t>
            </a:r>
          </a:p>
          <a:p>
            <a:endParaRPr lang="en-US" dirty="0"/>
          </a:p>
        </p:txBody>
      </p:sp>
    </p:spTree>
    <p:extLst>
      <p:ext uri="{BB962C8B-B14F-4D97-AF65-F5344CB8AC3E}">
        <p14:creationId xmlns:p14="http://schemas.microsoft.com/office/powerpoint/2010/main" val="27249130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Requirements</a:t>
            </a:r>
          </a:p>
        </p:txBody>
      </p:sp>
      <p:sp>
        <p:nvSpPr>
          <p:cNvPr id="347" name="Shape 347"/>
          <p:cNvSpPr txBox="1">
            <a:spLocks noGrp="1"/>
          </p:cNvSpPr>
          <p:nvPr>
            <p:ph type="body" idx="1"/>
          </p:nvPr>
        </p:nvSpPr>
        <p:spPr>
          <a:xfrm>
            <a:off x="186267" y="1465262"/>
            <a:ext cx="8500531" cy="4526100"/>
          </a:xfrm>
          <a:prstGeom prst="rect">
            <a:avLst/>
          </a:prstGeom>
          <a:noFill/>
          <a:ln>
            <a:noFill/>
          </a:ln>
        </p:spPr>
        <p:txBody>
          <a:bodyPr lIns="91425" tIns="91425" rIns="91425" bIns="91425" anchor="t" anchorCtr="0">
            <a:noAutofit/>
          </a:bodyPr>
          <a:lstStyle/>
          <a:p>
            <a:pPr marL="685800" indent="-457200">
              <a:spcBef>
                <a:spcPts val="0"/>
              </a:spcBef>
            </a:pPr>
            <a:r>
              <a:rPr lang="en-US" sz="3200" b="0" i="0" u="none" strike="noStrike" cap="none" dirty="0" smtClean="0">
                <a:solidFill>
                  <a:schemeClr val="lt1"/>
                </a:solidFill>
                <a:latin typeface="Calibri"/>
                <a:ea typeface="Calibri"/>
                <a:cs typeface="Calibri"/>
                <a:sym typeface="Calibri"/>
              </a:rPr>
              <a:t>Measurement </a:t>
            </a:r>
            <a:r>
              <a:rPr lang="en-US" sz="3200" b="0" i="0" u="none" strike="noStrike" cap="none" dirty="0">
                <a:solidFill>
                  <a:schemeClr val="lt1"/>
                </a:solidFill>
                <a:latin typeface="Calibri"/>
                <a:ea typeface="Calibri"/>
                <a:cs typeface="Calibri"/>
                <a:sym typeface="Calibri"/>
              </a:rPr>
              <a:t>accuracy of </a:t>
            </a:r>
            <a:r>
              <a:rPr lang="en-US" sz="3200" b="0" i="0" u="none" strike="noStrike" cap="none" dirty="0" smtClean="0">
                <a:solidFill>
                  <a:schemeClr val="lt1"/>
                </a:solidFill>
                <a:latin typeface="Calibri"/>
                <a:ea typeface="Calibri"/>
                <a:cs typeface="Calibri"/>
                <a:sym typeface="Calibri"/>
              </a:rPr>
              <a:t> 3 km for ash top height</a:t>
            </a:r>
          </a:p>
          <a:p>
            <a:pPr marL="685800" indent="-457200">
              <a:spcBef>
                <a:spcPts val="0"/>
              </a:spcBef>
            </a:pPr>
            <a:endParaRPr lang="en-US" dirty="0"/>
          </a:p>
          <a:p>
            <a:pPr marL="685800" indent="-457200">
              <a:spcBef>
                <a:spcPts val="0"/>
              </a:spcBef>
            </a:pPr>
            <a:r>
              <a:rPr lang="en-US" sz="3200" b="0" i="0" u="none" strike="noStrike" cap="none" dirty="0" smtClean="0">
                <a:solidFill>
                  <a:schemeClr val="lt1"/>
                </a:solidFill>
                <a:latin typeface="Calibri"/>
                <a:ea typeface="Calibri"/>
                <a:cs typeface="Calibri"/>
                <a:sym typeface="Calibri"/>
              </a:rPr>
              <a:t>Measurement accuracy of 2.0 tons/km</a:t>
            </a:r>
            <a:r>
              <a:rPr lang="en-US" sz="3200" b="0" i="0" u="none" strike="noStrike" cap="none" baseline="30000" dirty="0" smtClean="0">
                <a:solidFill>
                  <a:schemeClr val="lt1"/>
                </a:solidFill>
                <a:latin typeface="Calibri"/>
                <a:ea typeface="Calibri"/>
                <a:cs typeface="Calibri"/>
                <a:sym typeface="Calibri"/>
              </a:rPr>
              <a:t>2</a:t>
            </a:r>
            <a:r>
              <a:rPr lang="en-US" sz="3200" b="0" i="0" u="none" strike="noStrike" cap="none" dirty="0" smtClean="0">
                <a:solidFill>
                  <a:schemeClr val="lt1"/>
                </a:solidFill>
                <a:latin typeface="Calibri"/>
                <a:ea typeface="Calibri"/>
                <a:cs typeface="Calibri"/>
                <a:sym typeface="Calibri"/>
              </a:rPr>
              <a:t> (2 g/m</a:t>
            </a:r>
            <a:r>
              <a:rPr lang="en-US" sz="3200" b="0" i="0" u="none" strike="noStrike" cap="none" baseline="30000" dirty="0" smtClean="0">
                <a:solidFill>
                  <a:schemeClr val="lt1"/>
                </a:solidFill>
                <a:latin typeface="Calibri"/>
                <a:ea typeface="Calibri"/>
                <a:cs typeface="Calibri"/>
                <a:sym typeface="Calibri"/>
              </a:rPr>
              <a:t>2</a:t>
            </a:r>
            <a:r>
              <a:rPr lang="en-US" sz="3200" b="0" i="0" u="none" strike="noStrike" cap="none" dirty="0" smtClean="0">
                <a:solidFill>
                  <a:schemeClr val="lt1"/>
                </a:solidFill>
                <a:latin typeface="Calibri"/>
                <a:ea typeface="Calibri"/>
                <a:cs typeface="Calibri"/>
                <a:sym typeface="Calibri"/>
              </a:rPr>
              <a:t>) for ash mass loading.</a:t>
            </a:r>
          </a:p>
          <a:p>
            <a:pPr marL="685800" indent="-457200">
              <a:spcBef>
                <a:spcPts val="0"/>
              </a:spcBef>
            </a:pPr>
            <a:endParaRPr lang="en-US" dirty="0"/>
          </a:p>
          <a:p>
            <a:pPr marL="685800" indent="-457200">
              <a:spcBef>
                <a:spcPts val="0"/>
              </a:spcBef>
            </a:pPr>
            <a:r>
              <a:rPr lang="en-US" dirty="0" smtClean="0"/>
              <a:t>Measurement precision of </a:t>
            </a:r>
            <a:r>
              <a:rPr lang="en-US" sz="3200" b="0" i="0" u="none" strike="noStrike" cap="none" dirty="0" smtClean="0">
                <a:solidFill>
                  <a:schemeClr val="lt1"/>
                </a:solidFill>
                <a:latin typeface="Calibri"/>
                <a:ea typeface="Calibri"/>
                <a:cs typeface="Calibri"/>
                <a:sym typeface="Calibri"/>
              </a:rPr>
              <a:t>2.5 tons/km</a:t>
            </a:r>
            <a:r>
              <a:rPr lang="en-US" sz="3200" b="0" i="0" u="none" strike="noStrike" cap="none" baseline="30000" dirty="0" smtClean="0">
                <a:solidFill>
                  <a:schemeClr val="lt1"/>
                </a:solidFill>
                <a:latin typeface="Calibri"/>
                <a:ea typeface="Calibri"/>
                <a:cs typeface="Calibri"/>
                <a:sym typeface="Calibri"/>
              </a:rPr>
              <a:t>2</a:t>
            </a:r>
            <a:r>
              <a:rPr lang="en-US" sz="3200" b="0" i="0" u="none" strike="noStrike" cap="none" dirty="0" smtClean="0">
                <a:solidFill>
                  <a:schemeClr val="lt1"/>
                </a:solidFill>
                <a:latin typeface="Calibri"/>
                <a:ea typeface="Calibri"/>
                <a:cs typeface="Calibri"/>
                <a:sym typeface="Calibri"/>
              </a:rPr>
              <a:t> (2.5 g/m</a:t>
            </a:r>
            <a:r>
              <a:rPr lang="en-US" sz="3200" b="0" i="0" u="none" strike="noStrike" cap="none" baseline="30000" dirty="0" smtClean="0">
                <a:solidFill>
                  <a:schemeClr val="lt1"/>
                </a:solidFill>
                <a:latin typeface="Calibri"/>
                <a:ea typeface="Calibri"/>
                <a:cs typeface="Calibri"/>
                <a:sym typeface="Calibri"/>
              </a:rPr>
              <a:t>2</a:t>
            </a:r>
            <a:r>
              <a:rPr lang="en-US" sz="3200" b="0" i="0" u="none" strike="noStrike" cap="none" dirty="0" smtClean="0">
                <a:solidFill>
                  <a:schemeClr val="lt1"/>
                </a:solidFill>
                <a:latin typeface="Calibri"/>
                <a:ea typeface="Calibri"/>
                <a:cs typeface="Calibri"/>
                <a:sym typeface="Calibri"/>
              </a:rPr>
              <a:t>) for ash mass loading</a:t>
            </a:r>
            <a:endParaRPr lang="en-US" sz="3200" b="0" i="0" u="none" strike="noStrike" cap="none" dirty="0">
              <a:solidFill>
                <a:schemeClr val="lt1"/>
              </a:solidFill>
              <a:latin typeface="Calibri"/>
              <a:ea typeface="Calibri"/>
              <a:cs typeface="Calibri"/>
              <a:sym typeface="Calibri"/>
            </a:endParaRPr>
          </a:p>
        </p:txBody>
      </p:sp>
      <p:sp>
        <p:nvSpPr>
          <p:cNvPr id="348" name="Shape 34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5</a:t>
            </a:fld>
            <a:endParaRPr lang="en-US" sz="1400" b="0" i="0" u="none" strike="noStrike" cap="none">
              <a:solidFill>
                <a:srgbClr val="FFFFFF"/>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fld id="{F026AE48-0233-0547-A143-A5FE0A5DE0E0}" type="slidenum">
              <a:rPr lang="en-US" smtClean="0">
                <a:solidFill>
                  <a:srgbClr val="FFFFFF"/>
                </a:solidFill>
                <a:latin typeface="Calibri"/>
              </a:rPr>
              <a:pPr algn="r"/>
              <a:t>50</a:t>
            </a:fld>
            <a:endParaRPr lang="en-US" dirty="0">
              <a:solidFill>
                <a:srgbClr val="FFFFFF"/>
              </a:solidFill>
              <a:latin typeface="Calibri"/>
            </a:endParaRPr>
          </a:p>
        </p:txBody>
      </p:sp>
      <p:sp>
        <p:nvSpPr>
          <p:cNvPr id="3" name="TextBox 2"/>
          <p:cNvSpPr txBox="1"/>
          <p:nvPr/>
        </p:nvSpPr>
        <p:spPr>
          <a:xfrm>
            <a:off x="0" y="0"/>
            <a:ext cx="9144000" cy="954107"/>
          </a:xfrm>
          <a:prstGeom prst="rect">
            <a:avLst/>
          </a:prstGeom>
          <a:noFill/>
          <a:ln w="31750">
            <a:noFill/>
          </a:ln>
        </p:spPr>
        <p:txBody>
          <a:bodyPr wrap="square" rtlCol="0">
            <a:spAutoFit/>
          </a:bodyPr>
          <a:lstStyle/>
          <a:p>
            <a:pPr algn="ctr"/>
            <a:r>
              <a:rPr lang="en-US" sz="2800" b="1" dirty="0">
                <a:solidFill>
                  <a:srgbClr val="FFFFFF"/>
                </a:solidFill>
              </a:rPr>
              <a:t>WMO Inter-</a:t>
            </a:r>
            <a:r>
              <a:rPr lang="en-US" sz="2800" b="1" dirty="0" smtClean="0">
                <a:solidFill>
                  <a:srgbClr val="FFFFFF"/>
                </a:solidFill>
              </a:rPr>
              <a:t>comparison:</a:t>
            </a:r>
          </a:p>
          <a:p>
            <a:pPr algn="ctr"/>
            <a:r>
              <a:rPr lang="en-US" sz="2800" b="1" dirty="0" smtClean="0">
                <a:solidFill>
                  <a:srgbClr val="FFFFFF"/>
                </a:solidFill>
              </a:rPr>
              <a:t>Ash </a:t>
            </a:r>
            <a:r>
              <a:rPr lang="en-US" sz="2800" b="1" dirty="0">
                <a:solidFill>
                  <a:srgbClr val="FFFFFF"/>
                </a:solidFill>
              </a:rPr>
              <a:t>Height </a:t>
            </a:r>
            <a:r>
              <a:rPr lang="en-US" sz="2800" b="1" dirty="0" smtClean="0">
                <a:solidFill>
                  <a:srgbClr val="FFFFFF"/>
                </a:solidFill>
              </a:rPr>
              <a:t>Validation</a:t>
            </a:r>
            <a:endParaRPr lang="en-US" sz="2800" b="1" dirty="0">
              <a:solidFill>
                <a:srgbClr val="FFFFFF"/>
              </a:solidFill>
            </a:endParaRPr>
          </a:p>
        </p:txBody>
      </p:sp>
      <p:sp>
        <p:nvSpPr>
          <p:cNvPr id="17" name="TextBox 16"/>
          <p:cNvSpPr txBox="1"/>
          <p:nvPr/>
        </p:nvSpPr>
        <p:spPr>
          <a:xfrm>
            <a:off x="211015" y="5521147"/>
            <a:ext cx="8792308" cy="1200328"/>
          </a:xfrm>
          <a:prstGeom prst="rect">
            <a:avLst/>
          </a:prstGeom>
          <a:noFill/>
          <a:ln w="31750">
            <a:noFill/>
          </a:ln>
        </p:spPr>
        <p:txBody>
          <a:bodyPr wrap="square" rtlCol="0">
            <a:spAutoFit/>
          </a:bodyPr>
          <a:lstStyle/>
          <a:p>
            <a:r>
              <a:rPr lang="en-US" sz="2400" b="1" u="sng" dirty="0" err="1" smtClean="0">
                <a:solidFill>
                  <a:srgbClr val="FFFFFF"/>
                </a:solidFill>
              </a:rPr>
              <a:t>Eyjafallajökull</a:t>
            </a:r>
            <a:r>
              <a:rPr lang="en-US" sz="2400" b="1" u="sng" dirty="0" smtClean="0">
                <a:solidFill>
                  <a:srgbClr val="FFFFFF"/>
                </a:solidFill>
              </a:rPr>
              <a:t>:</a:t>
            </a:r>
            <a:r>
              <a:rPr lang="en-US" sz="2400" b="1" dirty="0" smtClean="0">
                <a:solidFill>
                  <a:srgbClr val="FFFFFF"/>
                </a:solidFill>
              </a:rPr>
              <a:t> Comparison of ash cloud top height derived from three real-time relevant geostationary algorithms to </a:t>
            </a:r>
            <a:r>
              <a:rPr lang="en-US" sz="2400" b="1" dirty="0" err="1" smtClean="0">
                <a:solidFill>
                  <a:srgbClr val="FFFFFF"/>
                </a:solidFill>
              </a:rPr>
              <a:t>spaceborne</a:t>
            </a:r>
            <a:r>
              <a:rPr lang="en-US" sz="2400" b="1" dirty="0" smtClean="0">
                <a:solidFill>
                  <a:srgbClr val="FFFFFF"/>
                </a:solidFill>
              </a:rPr>
              <a:t> </a:t>
            </a:r>
            <a:r>
              <a:rPr lang="en-US" sz="2400" b="1" dirty="0" err="1" smtClean="0">
                <a:solidFill>
                  <a:srgbClr val="FFFFFF"/>
                </a:solidFill>
              </a:rPr>
              <a:t>lidar</a:t>
            </a:r>
            <a:r>
              <a:rPr lang="en-US" sz="2400" b="1" dirty="0" smtClean="0">
                <a:solidFill>
                  <a:srgbClr val="FFFFFF"/>
                </a:solidFill>
              </a:rPr>
              <a:t> (CALIOP) results in decent agreement</a:t>
            </a:r>
            <a:endParaRPr lang="en-US" sz="2400" b="1" dirty="0">
              <a:solidFill>
                <a:srgbClr val="FFFFFF"/>
              </a:solidFill>
            </a:endParaRPr>
          </a:p>
        </p:txBody>
      </p:sp>
      <p:grpSp>
        <p:nvGrpSpPr>
          <p:cNvPr id="5" name="Group 4"/>
          <p:cNvGrpSpPr/>
          <p:nvPr/>
        </p:nvGrpSpPr>
        <p:grpSpPr>
          <a:xfrm>
            <a:off x="0" y="1038609"/>
            <a:ext cx="9277616" cy="4405331"/>
            <a:chOff x="0" y="674639"/>
            <a:chExt cx="9277616" cy="4405331"/>
          </a:xfrm>
        </p:grpSpPr>
        <p:sp>
          <p:nvSpPr>
            <p:cNvPr id="4" name="Rectangle 3"/>
            <p:cNvSpPr/>
            <p:nvPr/>
          </p:nvSpPr>
          <p:spPr>
            <a:xfrm>
              <a:off x="0" y="674639"/>
              <a:ext cx="9144000" cy="434207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a:grpSpLocks noChangeAspect="1"/>
            </p:cNvGrpSpPr>
            <p:nvPr/>
          </p:nvGrpSpPr>
          <p:grpSpPr>
            <a:xfrm>
              <a:off x="125933" y="2176269"/>
              <a:ext cx="8877390" cy="2548210"/>
              <a:chOff x="0" y="1554480"/>
              <a:chExt cx="8656320" cy="2293620"/>
            </a:xfrm>
          </p:grpSpPr>
          <p:pic>
            <p:nvPicPr>
              <p:cNvPr id="11" name="Picture 10" descr="ukmo_height_eyj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0200"/>
                <a:ext cx="2908300" cy="2247900"/>
              </a:xfrm>
              <a:prstGeom prst="rect">
                <a:avLst/>
              </a:prstGeom>
            </p:spPr>
          </p:pic>
          <p:pic>
            <p:nvPicPr>
              <p:cNvPr id="12" name="Picture 11" descr="eumet_height_eyja.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554480"/>
                <a:ext cx="2908300" cy="2286000"/>
              </a:xfrm>
              <a:prstGeom prst="rect">
                <a:avLst/>
              </a:prstGeom>
            </p:spPr>
          </p:pic>
          <p:pic>
            <p:nvPicPr>
              <p:cNvPr id="13" name="Picture 12" descr="noaa_height_eyja.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0720" y="1600200"/>
                <a:ext cx="2895600" cy="2247900"/>
              </a:xfrm>
              <a:prstGeom prst="rect">
                <a:avLst/>
              </a:prstGeom>
            </p:spPr>
          </p:pic>
        </p:grpSp>
        <p:sp>
          <p:nvSpPr>
            <p:cNvPr id="18" name="TextBox 17"/>
            <p:cNvSpPr txBox="1"/>
            <p:nvPr/>
          </p:nvSpPr>
          <p:spPr>
            <a:xfrm>
              <a:off x="1105571" y="4586058"/>
              <a:ext cx="1828800" cy="461665"/>
            </a:xfrm>
            <a:prstGeom prst="rect">
              <a:avLst/>
            </a:prstGeom>
            <a:noFill/>
          </p:spPr>
          <p:txBody>
            <a:bodyPr wrap="square" rtlCol="0">
              <a:spAutoFit/>
            </a:bodyPr>
            <a:lstStyle/>
            <a:p>
              <a:pPr algn="ctr"/>
              <a:r>
                <a:rPr lang="en-US" sz="2400" b="1" dirty="0" smtClean="0">
                  <a:solidFill>
                    <a:schemeClr val="tx1"/>
                  </a:solidFill>
                </a:rPr>
                <a:t>UKMO</a:t>
              </a:r>
              <a:endParaRPr lang="en-US" sz="2400" b="1" dirty="0">
                <a:solidFill>
                  <a:schemeClr val="tx1"/>
                </a:solidFill>
              </a:endParaRPr>
            </a:p>
          </p:txBody>
        </p:sp>
        <p:sp>
          <p:nvSpPr>
            <p:cNvPr id="19" name="TextBox 18"/>
            <p:cNvSpPr txBox="1"/>
            <p:nvPr/>
          </p:nvSpPr>
          <p:spPr>
            <a:xfrm>
              <a:off x="3934283" y="4617063"/>
              <a:ext cx="2114237" cy="461665"/>
            </a:xfrm>
            <a:prstGeom prst="rect">
              <a:avLst/>
            </a:prstGeom>
            <a:noFill/>
          </p:spPr>
          <p:txBody>
            <a:bodyPr wrap="square" rtlCol="0">
              <a:spAutoFit/>
            </a:bodyPr>
            <a:lstStyle/>
            <a:p>
              <a:pPr algn="ctr"/>
              <a:r>
                <a:rPr lang="en-US" sz="2400" b="1" dirty="0" smtClean="0"/>
                <a:t>EUMETSAT</a:t>
              </a:r>
              <a:endParaRPr lang="en-US" sz="2400" b="1" dirty="0"/>
            </a:p>
          </p:txBody>
        </p:sp>
        <p:sp>
          <p:nvSpPr>
            <p:cNvPr id="20" name="TextBox 19"/>
            <p:cNvSpPr txBox="1"/>
            <p:nvPr/>
          </p:nvSpPr>
          <p:spPr>
            <a:xfrm>
              <a:off x="6957214" y="4618305"/>
              <a:ext cx="1828800" cy="461665"/>
            </a:xfrm>
            <a:prstGeom prst="rect">
              <a:avLst/>
            </a:prstGeom>
            <a:noFill/>
          </p:spPr>
          <p:txBody>
            <a:bodyPr wrap="square" rtlCol="0">
              <a:spAutoFit/>
            </a:bodyPr>
            <a:lstStyle/>
            <a:p>
              <a:pPr algn="ctr"/>
              <a:r>
                <a:rPr lang="en-US" sz="2400" b="1" dirty="0" smtClean="0"/>
                <a:t>NOAA</a:t>
              </a:r>
              <a:endParaRPr lang="en-US" sz="2400" b="1" dirty="0"/>
            </a:p>
          </p:txBody>
        </p:sp>
        <p:sp>
          <p:nvSpPr>
            <p:cNvPr id="21" name="TextBox 20"/>
            <p:cNvSpPr txBox="1"/>
            <p:nvPr/>
          </p:nvSpPr>
          <p:spPr>
            <a:xfrm>
              <a:off x="231912" y="674639"/>
              <a:ext cx="2878316" cy="1261884"/>
            </a:xfrm>
            <a:prstGeom prst="rect">
              <a:avLst/>
            </a:prstGeom>
            <a:noFill/>
          </p:spPr>
          <p:txBody>
            <a:bodyPr wrap="square" rtlCol="0">
              <a:spAutoFit/>
            </a:bodyPr>
            <a:lstStyle/>
            <a:p>
              <a:pPr>
                <a:spcBef>
                  <a:spcPts val="240"/>
                </a:spcBef>
              </a:pPr>
              <a:r>
                <a:rPr lang="en-US" sz="2400" b="1" dirty="0" smtClean="0">
                  <a:solidFill>
                    <a:srgbClr val="0000FF"/>
                  </a:solidFill>
                </a:rPr>
                <a:t>0.82 km &lt; CALIOP</a:t>
              </a:r>
            </a:p>
            <a:p>
              <a:pPr>
                <a:spcBef>
                  <a:spcPts val="240"/>
                </a:spcBef>
              </a:pPr>
              <a:r>
                <a:rPr lang="en-US" sz="2400" b="1" dirty="0" smtClean="0">
                  <a:solidFill>
                    <a:srgbClr val="0000FF"/>
                  </a:solidFill>
                </a:rPr>
                <a:t>Correlation: 0.58</a:t>
              </a:r>
            </a:p>
            <a:p>
              <a:pPr>
                <a:spcBef>
                  <a:spcPts val="240"/>
                </a:spcBef>
              </a:pPr>
              <a:r>
                <a:rPr lang="en-US" sz="2400" b="1" dirty="0" smtClean="0">
                  <a:solidFill>
                    <a:srgbClr val="0000FF"/>
                  </a:solidFill>
                </a:rPr>
                <a:t>N: 698</a:t>
              </a:r>
              <a:endParaRPr lang="en-US" sz="2400" b="1" dirty="0">
                <a:solidFill>
                  <a:srgbClr val="0000FF"/>
                </a:solidFill>
              </a:endParaRPr>
            </a:p>
          </p:txBody>
        </p:sp>
        <p:sp>
          <p:nvSpPr>
            <p:cNvPr id="23" name="TextBox 22"/>
            <p:cNvSpPr txBox="1"/>
            <p:nvPr/>
          </p:nvSpPr>
          <p:spPr>
            <a:xfrm>
              <a:off x="6354767" y="674639"/>
              <a:ext cx="2922849" cy="1261884"/>
            </a:xfrm>
            <a:prstGeom prst="rect">
              <a:avLst/>
            </a:prstGeom>
            <a:noFill/>
          </p:spPr>
          <p:txBody>
            <a:bodyPr wrap="square" rtlCol="0">
              <a:spAutoFit/>
            </a:bodyPr>
            <a:lstStyle/>
            <a:p>
              <a:pPr>
                <a:spcBef>
                  <a:spcPts val="240"/>
                </a:spcBef>
              </a:pPr>
              <a:r>
                <a:rPr lang="en-US" sz="2400" b="1" dirty="0" smtClean="0">
                  <a:solidFill>
                    <a:srgbClr val="0000FF"/>
                  </a:solidFill>
                </a:rPr>
                <a:t>0.74 km &lt; CALIOP</a:t>
              </a:r>
            </a:p>
            <a:p>
              <a:pPr>
                <a:spcBef>
                  <a:spcPts val="240"/>
                </a:spcBef>
              </a:pPr>
              <a:r>
                <a:rPr lang="en-US" sz="2400" b="1" dirty="0" smtClean="0">
                  <a:solidFill>
                    <a:srgbClr val="0000FF"/>
                  </a:solidFill>
                </a:rPr>
                <a:t>Correlation: 0.58</a:t>
              </a:r>
            </a:p>
            <a:p>
              <a:pPr>
                <a:spcBef>
                  <a:spcPts val="240"/>
                </a:spcBef>
              </a:pPr>
              <a:r>
                <a:rPr lang="en-US" sz="2400" b="1" dirty="0" smtClean="0">
                  <a:solidFill>
                    <a:srgbClr val="0000FF"/>
                  </a:solidFill>
                </a:rPr>
                <a:t>N: 1987</a:t>
              </a:r>
              <a:endParaRPr lang="en-US" sz="2400" b="1" dirty="0">
                <a:solidFill>
                  <a:srgbClr val="0000FF"/>
                </a:solidFill>
              </a:endParaRPr>
            </a:p>
          </p:txBody>
        </p:sp>
        <p:sp>
          <p:nvSpPr>
            <p:cNvPr id="22" name="TextBox 21"/>
            <p:cNvSpPr txBox="1"/>
            <p:nvPr/>
          </p:nvSpPr>
          <p:spPr>
            <a:xfrm>
              <a:off x="3379797" y="674639"/>
              <a:ext cx="2895597" cy="1261884"/>
            </a:xfrm>
            <a:prstGeom prst="rect">
              <a:avLst/>
            </a:prstGeom>
            <a:noFill/>
          </p:spPr>
          <p:txBody>
            <a:bodyPr wrap="square" rtlCol="0">
              <a:spAutoFit/>
            </a:bodyPr>
            <a:lstStyle/>
            <a:p>
              <a:pPr>
                <a:spcBef>
                  <a:spcPts val="240"/>
                </a:spcBef>
              </a:pPr>
              <a:r>
                <a:rPr lang="en-US" sz="2400" b="1" dirty="0" smtClean="0">
                  <a:solidFill>
                    <a:srgbClr val="0000FF"/>
                  </a:solidFill>
                </a:rPr>
                <a:t>1.23 km &lt; CALIOP</a:t>
              </a:r>
            </a:p>
            <a:p>
              <a:pPr>
                <a:spcBef>
                  <a:spcPts val="240"/>
                </a:spcBef>
              </a:pPr>
              <a:r>
                <a:rPr lang="en-US" sz="2400" b="1" dirty="0" smtClean="0">
                  <a:solidFill>
                    <a:srgbClr val="0000FF"/>
                  </a:solidFill>
                </a:rPr>
                <a:t>Correlation: 0.00</a:t>
              </a:r>
            </a:p>
            <a:p>
              <a:pPr>
                <a:spcBef>
                  <a:spcPts val="240"/>
                </a:spcBef>
              </a:pPr>
              <a:r>
                <a:rPr lang="en-US" sz="2400" b="1" dirty="0" smtClean="0">
                  <a:solidFill>
                    <a:srgbClr val="0000FF"/>
                  </a:solidFill>
                </a:rPr>
                <a:t>N: 427</a:t>
              </a:r>
              <a:endParaRPr lang="en-US" sz="2400" b="1" dirty="0">
                <a:solidFill>
                  <a:srgbClr val="0000FF"/>
                </a:solidFill>
              </a:endParaRPr>
            </a:p>
          </p:txBody>
        </p:sp>
      </p:grpSp>
    </p:spTree>
    <p:extLst>
      <p:ext uri="{BB962C8B-B14F-4D97-AF65-F5344CB8AC3E}">
        <p14:creationId xmlns:p14="http://schemas.microsoft.com/office/powerpoint/2010/main" val="140642527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fld id="{F026AE48-0233-0547-A143-A5FE0A5DE0E0}" type="slidenum">
              <a:rPr lang="en-US" smtClean="0">
                <a:solidFill>
                  <a:schemeClr val="bg1"/>
                </a:solidFill>
                <a:latin typeface="Calibri"/>
              </a:rPr>
              <a:pPr algn="r"/>
              <a:t>51</a:t>
            </a:fld>
            <a:endParaRPr lang="en-US" dirty="0">
              <a:solidFill>
                <a:schemeClr val="bg1"/>
              </a:solidFill>
              <a:latin typeface="Calibri"/>
            </a:endParaRPr>
          </a:p>
        </p:txBody>
      </p:sp>
      <p:grpSp>
        <p:nvGrpSpPr>
          <p:cNvPr id="5" name="Group 4"/>
          <p:cNvGrpSpPr/>
          <p:nvPr/>
        </p:nvGrpSpPr>
        <p:grpSpPr>
          <a:xfrm>
            <a:off x="0" y="1090137"/>
            <a:ext cx="9277616" cy="4405331"/>
            <a:chOff x="0" y="674639"/>
            <a:chExt cx="9277616" cy="4405331"/>
          </a:xfrm>
        </p:grpSpPr>
        <p:sp>
          <p:nvSpPr>
            <p:cNvPr id="4" name="Rectangle 3"/>
            <p:cNvSpPr/>
            <p:nvPr/>
          </p:nvSpPr>
          <p:spPr>
            <a:xfrm>
              <a:off x="0" y="674639"/>
              <a:ext cx="9144000" cy="434207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105571" y="4586058"/>
              <a:ext cx="1828800" cy="461665"/>
            </a:xfrm>
            <a:prstGeom prst="rect">
              <a:avLst/>
            </a:prstGeom>
            <a:noFill/>
          </p:spPr>
          <p:txBody>
            <a:bodyPr wrap="square" rtlCol="0">
              <a:spAutoFit/>
            </a:bodyPr>
            <a:lstStyle/>
            <a:p>
              <a:pPr algn="ctr"/>
              <a:r>
                <a:rPr lang="en-US" sz="2400" b="1" dirty="0" smtClean="0">
                  <a:solidFill>
                    <a:schemeClr val="tx1"/>
                  </a:solidFill>
                </a:rPr>
                <a:t>UKMO</a:t>
              </a:r>
              <a:endParaRPr lang="en-US" sz="2400" b="1" dirty="0">
                <a:solidFill>
                  <a:schemeClr val="tx1"/>
                </a:solidFill>
              </a:endParaRPr>
            </a:p>
          </p:txBody>
        </p:sp>
        <p:sp>
          <p:nvSpPr>
            <p:cNvPr id="19" name="TextBox 18"/>
            <p:cNvSpPr txBox="1"/>
            <p:nvPr/>
          </p:nvSpPr>
          <p:spPr>
            <a:xfrm>
              <a:off x="3934283" y="4617063"/>
              <a:ext cx="2114237" cy="461665"/>
            </a:xfrm>
            <a:prstGeom prst="rect">
              <a:avLst/>
            </a:prstGeom>
            <a:noFill/>
          </p:spPr>
          <p:txBody>
            <a:bodyPr wrap="square" rtlCol="0">
              <a:spAutoFit/>
            </a:bodyPr>
            <a:lstStyle/>
            <a:p>
              <a:pPr algn="ctr"/>
              <a:r>
                <a:rPr lang="en-US" sz="2400" b="1" dirty="0" smtClean="0"/>
                <a:t>EUMETSAT</a:t>
              </a:r>
              <a:endParaRPr lang="en-US" sz="2400" b="1" dirty="0"/>
            </a:p>
          </p:txBody>
        </p:sp>
        <p:sp>
          <p:nvSpPr>
            <p:cNvPr id="20" name="TextBox 19"/>
            <p:cNvSpPr txBox="1"/>
            <p:nvPr/>
          </p:nvSpPr>
          <p:spPr>
            <a:xfrm>
              <a:off x="6957214" y="4618305"/>
              <a:ext cx="1828800" cy="461665"/>
            </a:xfrm>
            <a:prstGeom prst="rect">
              <a:avLst/>
            </a:prstGeom>
            <a:noFill/>
          </p:spPr>
          <p:txBody>
            <a:bodyPr wrap="square" rtlCol="0">
              <a:spAutoFit/>
            </a:bodyPr>
            <a:lstStyle/>
            <a:p>
              <a:pPr algn="ctr"/>
              <a:r>
                <a:rPr lang="en-US" sz="2400" b="1" dirty="0" smtClean="0"/>
                <a:t>NOAA</a:t>
              </a:r>
              <a:endParaRPr lang="en-US" sz="2400" b="1" dirty="0"/>
            </a:p>
          </p:txBody>
        </p:sp>
        <p:sp>
          <p:nvSpPr>
            <p:cNvPr id="21" name="TextBox 20"/>
            <p:cNvSpPr txBox="1"/>
            <p:nvPr/>
          </p:nvSpPr>
          <p:spPr>
            <a:xfrm>
              <a:off x="231912" y="674639"/>
              <a:ext cx="2878316" cy="861774"/>
            </a:xfrm>
            <a:prstGeom prst="rect">
              <a:avLst/>
            </a:prstGeom>
            <a:noFill/>
          </p:spPr>
          <p:txBody>
            <a:bodyPr wrap="square" rtlCol="0">
              <a:spAutoFit/>
            </a:bodyPr>
            <a:lstStyle/>
            <a:p>
              <a:pPr>
                <a:spcBef>
                  <a:spcPts val="240"/>
                </a:spcBef>
              </a:pPr>
              <a:r>
                <a:rPr lang="en-US" sz="2400" b="1" dirty="0" smtClean="0">
                  <a:solidFill>
                    <a:srgbClr val="0000FF"/>
                  </a:solidFill>
                </a:rPr>
                <a:t>Factor 3-4 &gt; FAAM </a:t>
              </a:r>
            </a:p>
            <a:p>
              <a:pPr>
                <a:spcBef>
                  <a:spcPts val="240"/>
                </a:spcBef>
              </a:pPr>
              <a:r>
                <a:rPr lang="en-US" sz="2400" b="1" dirty="0" smtClean="0">
                  <a:solidFill>
                    <a:srgbClr val="0000FF"/>
                  </a:solidFill>
                </a:rPr>
                <a:t>N: 83</a:t>
              </a:r>
              <a:endParaRPr lang="en-US" sz="2400" b="1" dirty="0">
                <a:solidFill>
                  <a:srgbClr val="0000FF"/>
                </a:solidFill>
              </a:endParaRPr>
            </a:p>
          </p:txBody>
        </p:sp>
        <p:sp>
          <p:nvSpPr>
            <p:cNvPr id="23" name="TextBox 22"/>
            <p:cNvSpPr txBox="1"/>
            <p:nvPr/>
          </p:nvSpPr>
          <p:spPr>
            <a:xfrm>
              <a:off x="6354767" y="674639"/>
              <a:ext cx="2922849" cy="861774"/>
            </a:xfrm>
            <a:prstGeom prst="rect">
              <a:avLst/>
            </a:prstGeom>
            <a:noFill/>
          </p:spPr>
          <p:txBody>
            <a:bodyPr wrap="square" rtlCol="0">
              <a:spAutoFit/>
            </a:bodyPr>
            <a:lstStyle/>
            <a:p>
              <a:pPr>
                <a:spcBef>
                  <a:spcPts val="240"/>
                </a:spcBef>
              </a:pPr>
              <a:r>
                <a:rPr lang="en-US" sz="2400" b="1" dirty="0" smtClean="0">
                  <a:solidFill>
                    <a:srgbClr val="0000FF"/>
                  </a:solidFill>
                </a:rPr>
                <a:t>Factor 2-3 &gt; FAAM</a:t>
              </a:r>
            </a:p>
            <a:p>
              <a:pPr>
                <a:spcBef>
                  <a:spcPts val="240"/>
                </a:spcBef>
              </a:pPr>
              <a:r>
                <a:rPr lang="en-US" sz="2400" b="1" dirty="0" smtClean="0">
                  <a:solidFill>
                    <a:srgbClr val="0000FF"/>
                  </a:solidFill>
                </a:rPr>
                <a:t>N: 238</a:t>
              </a:r>
              <a:endParaRPr lang="en-US" sz="2400" b="1" dirty="0">
                <a:solidFill>
                  <a:srgbClr val="0000FF"/>
                </a:solidFill>
              </a:endParaRPr>
            </a:p>
          </p:txBody>
        </p:sp>
        <p:sp>
          <p:nvSpPr>
            <p:cNvPr id="22" name="TextBox 21"/>
            <p:cNvSpPr txBox="1"/>
            <p:nvPr/>
          </p:nvSpPr>
          <p:spPr>
            <a:xfrm>
              <a:off x="3379797" y="674639"/>
              <a:ext cx="2895597" cy="861774"/>
            </a:xfrm>
            <a:prstGeom prst="rect">
              <a:avLst/>
            </a:prstGeom>
            <a:noFill/>
          </p:spPr>
          <p:txBody>
            <a:bodyPr wrap="square" rtlCol="0">
              <a:spAutoFit/>
            </a:bodyPr>
            <a:lstStyle/>
            <a:p>
              <a:pPr>
                <a:spcBef>
                  <a:spcPts val="240"/>
                </a:spcBef>
              </a:pPr>
              <a:r>
                <a:rPr lang="en-US" sz="2400" b="1" dirty="0" smtClean="0">
                  <a:solidFill>
                    <a:srgbClr val="0000FF"/>
                  </a:solidFill>
                </a:rPr>
                <a:t>Factor 7-8 &gt; FAAM</a:t>
              </a:r>
            </a:p>
            <a:p>
              <a:pPr>
                <a:spcBef>
                  <a:spcPts val="240"/>
                </a:spcBef>
              </a:pPr>
              <a:r>
                <a:rPr lang="en-US" sz="2400" b="1" dirty="0" smtClean="0">
                  <a:solidFill>
                    <a:srgbClr val="0000FF"/>
                  </a:solidFill>
                </a:rPr>
                <a:t>N: 117 </a:t>
              </a:r>
              <a:endParaRPr lang="en-US" sz="2400" b="1" dirty="0">
                <a:solidFill>
                  <a:srgbClr val="0000FF"/>
                </a:solidFill>
              </a:endParaRPr>
            </a:p>
          </p:txBody>
        </p:sp>
        <p:grpSp>
          <p:nvGrpSpPr>
            <p:cNvPr id="31" name="Group 30"/>
            <p:cNvGrpSpPr/>
            <p:nvPr/>
          </p:nvGrpSpPr>
          <p:grpSpPr>
            <a:xfrm>
              <a:off x="23452" y="1659205"/>
              <a:ext cx="8932985" cy="2959100"/>
              <a:chOff x="228600" y="1819656"/>
              <a:chExt cx="8166100" cy="2206244"/>
            </a:xfrm>
          </p:grpSpPr>
          <p:pic>
            <p:nvPicPr>
              <p:cNvPr id="32" name="Picture 31" descr="ukmo_mass_val.tiff"/>
              <p:cNvPicPr>
                <a:picLocks noChangeAspect="1"/>
              </p:cNvPicPr>
              <p:nvPr/>
            </p:nvPicPr>
            <p:blipFill rotWithShape="1">
              <a:blip r:embed="rId3">
                <a:extLst>
                  <a:ext uri="{28A0092B-C50C-407E-A947-70E740481C1C}">
                    <a14:useLocalDpi xmlns:a14="http://schemas.microsoft.com/office/drawing/2010/main" val="0"/>
                  </a:ext>
                </a:extLst>
              </a:blip>
              <a:srcRect t="6200" b="1624"/>
              <a:stretch/>
            </p:blipFill>
            <p:spPr>
              <a:xfrm>
                <a:off x="228600" y="1819656"/>
                <a:ext cx="2692400" cy="2130552"/>
              </a:xfrm>
              <a:prstGeom prst="rect">
                <a:avLst/>
              </a:prstGeom>
            </p:spPr>
          </p:pic>
          <p:pic>
            <p:nvPicPr>
              <p:cNvPr id="33" name="Picture 32" descr="eumet_mass_val.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828800"/>
                <a:ext cx="2679700" cy="2197100"/>
              </a:xfrm>
              <a:prstGeom prst="rect">
                <a:avLst/>
              </a:prstGeom>
            </p:spPr>
          </p:pic>
          <p:pic>
            <p:nvPicPr>
              <p:cNvPr id="34" name="Picture 33" descr="noaa_mass_val.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1828800"/>
                <a:ext cx="2679700" cy="2159000"/>
              </a:xfrm>
              <a:prstGeom prst="rect">
                <a:avLst/>
              </a:prstGeom>
            </p:spPr>
          </p:pic>
        </p:grpSp>
      </p:grpSp>
      <p:sp>
        <p:nvSpPr>
          <p:cNvPr id="35" name="TextBox 34"/>
          <p:cNvSpPr txBox="1"/>
          <p:nvPr/>
        </p:nvSpPr>
        <p:spPr>
          <a:xfrm>
            <a:off x="211015" y="5495468"/>
            <a:ext cx="8792308" cy="830997"/>
          </a:xfrm>
          <a:prstGeom prst="rect">
            <a:avLst/>
          </a:prstGeom>
          <a:noFill/>
          <a:ln w="31750">
            <a:noFill/>
          </a:ln>
        </p:spPr>
        <p:txBody>
          <a:bodyPr wrap="square" rtlCol="0">
            <a:spAutoFit/>
          </a:bodyPr>
          <a:lstStyle/>
          <a:p>
            <a:r>
              <a:rPr lang="en-US" sz="2400" b="1" dirty="0" smtClean="0">
                <a:solidFill>
                  <a:srgbClr val="FFFFFF"/>
                </a:solidFill>
              </a:rPr>
              <a:t>NOAA mass loading is nearly within the uncertainty of the aircraft estimates</a:t>
            </a:r>
            <a:endParaRPr lang="en-US" sz="2400" b="1" dirty="0">
              <a:solidFill>
                <a:srgbClr val="FFFFFF"/>
              </a:solidFill>
            </a:endParaRPr>
          </a:p>
        </p:txBody>
      </p:sp>
      <p:sp>
        <p:nvSpPr>
          <p:cNvPr id="36" name="TextBox 35"/>
          <p:cNvSpPr txBox="1"/>
          <p:nvPr/>
        </p:nvSpPr>
        <p:spPr>
          <a:xfrm>
            <a:off x="0" y="0"/>
            <a:ext cx="9144000" cy="954107"/>
          </a:xfrm>
          <a:prstGeom prst="rect">
            <a:avLst/>
          </a:prstGeom>
          <a:noFill/>
          <a:ln w="31750">
            <a:noFill/>
          </a:ln>
        </p:spPr>
        <p:txBody>
          <a:bodyPr wrap="square" rtlCol="0">
            <a:spAutoFit/>
          </a:bodyPr>
          <a:lstStyle/>
          <a:p>
            <a:pPr algn="ctr"/>
            <a:r>
              <a:rPr lang="en-US" sz="2800" b="1" dirty="0">
                <a:solidFill>
                  <a:srgbClr val="FFFFFF"/>
                </a:solidFill>
              </a:rPr>
              <a:t>WMO Inter-</a:t>
            </a:r>
            <a:r>
              <a:rPr lang="en-US" sz="2800" b="1" dirty="0" smtClean="0">
                <a:solidFill>
                  <a:srgbClr val="FFFFFF"/>
                </a:solidFill>
              </a:rPr>
              <a:t>comparison:</a:t>
            </a:r>
          </a:p>
          <a:p>
            <a:pPr algn="ctr"/>
            <a:r>
              <a:rPr lang="en-US" sz="2800" b="1" dirty="0" smtClean="0">
                <a:solidFill>
                  <a:srgbClr val="FFFFFF"/>
                </a:solidFill>
              </a:rPr>
              <a:t>Ash Mass Loading Validation</a:t>
            </a:r>
            <a:endParaRPr lang="en-US" sz="2800" b="1" dirty="0">
              <a:solidFill>
                <a:srgbClr val="FFFFFF"/>
              </a:solidFill>
            </a:endParaRPr>
          </a:p>
        </p:txBody>
      </p:sp>
    </p:spTree>
    <p:extLst>
      <p:ext uri="{BB962C8B-B14F-4D97-AF65-F5344CB8AC3E}">
        <p14:creationId xmlns:p14="http://schemas.microsoft.com/office/powerpoint/2010/main" val="122623964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Lidar</a:t>
            </a:r>
            <a:r>
              <a:rPr lang="en-US" dirty="0" smtClean="0"/>
              <a:t> Comparisons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t>52</a:t>
            </a:fld>
            <a:endParaRPr lang="en-US" sz="1200" b="0" i="0" u="none" strike="noStrike" cap="none">
              <a:solidFill>
                <a:schemeClr val="lt1"/>
              </a:solidFill>
              <a:latin typeface="Calibri"/>
              <a:ea typeface="Calibri"/>
              <a:cs typeface="Calibri"/>
              <a:sym typeface="Calibri"/>
            </a:endParaRPr>
          </a:p>
        </p:txBody>
      </p:sp>
      <p:pic>
        <p:nvPicPr>
          <p:cNvPr id="6" name="Picture 5" descr="ash_height_validation.tiff"/>
          <p:cNvPicPr>
            <a:picLocks noChangeAspect="1"/>
          </p:cNvPicPr>
          <p:nvPr/>
        </p:nvPicPr>
        <p:blipFill rotWithShape="1">
          <a:blip r:embed="rId2">
            <a:extLst>
              <a:ext uri="{28A0092B-C50C-407E-A947-70E740481C1C}">
                <a14:useLocalDpi xmlns:a14="http://schemas.microsoft.com/office/drawing/2010/main" val="0"/>
              </a:ext>
            </a:extLst>
          </a:blip>
          <a:srcRect t="4" r="50342" b="66665"/>
          <a:stretch/>
        </p:blipFill>
        <p:spPr>
          <a:xfrm>
            <a:off x="-2" y="1836700"/>
            <a:ext cx="4406019" cy="3299991"/>
          </a:xfrm>
          <a:prstGeom prst="rect">
            <a:avLst/>
          </a:prstGeom>
        </p:spPr>
      </p:pic>
      <p:pic>
        <p:nvPicPr>
          <p:cNvPr id="7" name="Picture 6" descr="ash_loading_validation.tiff"/>
          <p:cNvPicPr>
            <a:picLocks noChangeAspect="1"/>
          </p:cNvPicPr>
          <p:nvPr/>
        </p:nvPicPr>
        <p:blipFill rotWithShape="1">
          <a:blip r:embed="rId3">
            <a:extLst>
              <a:ext uri="{28A0092B-C50C-407E-A947-70E740481C1C}">
                <a14:useLocalDpi xmlns:a14="http://schemas.microsoft.com/office/drawing/2010/main" val="0"/>
              </a:ext>
            </a:extLst>
          </a:blip>
          <a:srcRect t="4" r="50342" b="66665"/>
          <a:stretch/>
        </p:blipFill>
        <p:spPr>
          <a:xfrm>
            <a:off x="4737981" y="1836700"/>
            <a:ext cx="4406019" cy="3299991"/>
          </a:xfrm>
          <a:prstGeom prst="rect">
            <a:avLst/>
          </a:prstGeom>
        </p:spPr>
      </p:pic>
      <p:sp>
        <p:nvSpPr>
          <p:cNvPr id="8" name="Shape 498"/>
          <p:cNvSpPr txBox="1"/>
          <p:nvPr/>
        </p:nvSpPr>
        <p:spPr>
          <a:xfrm>
            <a:off x="7375967" y="6339159"/>
            <a:ext cx="984600" cy="400199"/>
          </a:xfrm>
          <a:prstGeom prst="rect">
            <a:avLst/>
          </a:prstGeom>
          <a:solidFill>
            <a:srgbClr val="008000"/>
          </a:solidFill>
          <a:ln w="9525" cap="flat" cmpd="sng">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1800" b="1" i="0" u="none" strike="noStrike" cap="none" dirty="0" smtClean="0">
                <a:solidFill>
                  <a:srgbClr val="FFFFFF"/>
                </a:solidFill>
                <a:latin typeface="Calibri"/>
                <a:ea typeface="Calibri"/>
                <a:cs typeface="Calibri"/>
                <a:sym typeface="Calibri"/>
              </a:rPr>
              <a:t>Passed</a:t>
            </a:r>
            <a:endParaRPr lang="en-US" sz="1800" b="1" i="0" u="none" strike="noStrike" cap="none" dirty="0">
              <a:solidFill>
                <a:srgbClr val="FFFFFF"/>
              </a:solidFill>
              <a:latin typeface="Calibri"/>
              <a:ea typeface="Calibri"/>
              <a:cs typeface="Calibri"/>
              <a:sym typeface="Calibri"/>
            </a:endParaRPr>
          </a:p>
        </p:txBody>
      </p:sp>
      <p:sp>
        <p:nvSpPr>
          <p:cNvPr id="9" name="TextBox 8"/>
          <p:cNvSpPr txBox="1"/>
          <p:nvPr/>
        </p:nvSpPr>
        <p:spPr>
          <a:xfrm>
            <a:off x="1146660" y="1417834"/>
            <a:ext cx="1972749" cy="400110"/>
          </a:xfrm>
          <a:prstGeom prst="rect">
            <a:avLst/>
          </a:prstGeom>
          <a:noFill/>
        </p:spPr>
        <p:txBody>
          <a:bodyPr wrap="square" rtlCol="0">
            <a:spAutoFit/>
          </a:bodyPr>
          <a:lstStyle/>
          <a:p>
            <a:pPr algn="ctr"/>
            <a:r>
              <a:rPr lang="en-US" sz="2000" b="1" dirty="0" smtClean="0">
                <a:solidFill>
                  <a:srgbClr val="FFFFFF"/>
                </a:solidFill>
              </a:rPr>
              <a:t>Height</a:t>
            </a:r>
            <a:endParaRPr lang="en-US" sz="2000" b="1" dirty="0">
              <a:solidFill>
                <a:srgbClr val="FFFFFF"/>
              </a:solidFill>
            </a:endParaRPr>
          </a:p>
        </p:txBody>
      </p:sp>
      <p:sp>
        <p:nvSpPr>
          <p:cNvPr id="10" name="TextBox 9"/>
          <p:cNvSpPr txBox="1"/>
          <p:nvPr/>
        </p:nvSpPr>
        <p:spPr>
          <a:xfrm>
            <a:off x="6132295" y="1417834"/>
            <a:ext cx="1972749" cy="400110"/>
          </a:xfrm>
          <a:prstGeom prst="rect">
            <a:avLst/>
          </a:prstGeom>
          <a:noFill/>
        </p:spPr>
        <p:txBody>
          <a:bodyPr wrap="square" rtlCol="0">
            <a:spAutoFit/>
          </a:bodyPr>
          <a:lstStyle/>
          <a:p>
            <a:pPr algn="ctr"/>
            <a:r>
              <a:rPr lang="en-US" sz="2000" b="1" dirty="0" smtClean="0">
                <a:solidFill>
                  <a:srgbClr val="FFFFFF"/>
                </a:solidFill>
              </a:rPr>
              <a:t>Loading</a:t>
            </a:r>
            <a:endParaRPr lang="en-US" sz="2000" b="1" dirty="0">
              <a:solidFill>
                <a:srgbClr val="FFFFFF"/>
              </a:solidFill>
            </a:endParaRPr>
          </a:p>
        </p:txBody>
      </p:sp>
      <p:sp>
        <p:nvSpPr>
          <p:cNvPr id="11" name="TextBox 10"/>
          <p:cNvSpPr txBox="1"/>
          <p:nvPr/>
        </p:nvSpPr>
        <p:spPr>
          <a:xfrm>
            <a:off x="197275" y="5375439"/>
            <a:ext cx="7178692" cy="1200329"/>
          </a:xfrm>
          <a:prstGeom prst="rect">
            <a:avLst/>
          </a:prstGeom>
          <a:noFill/>
        </p:spPr>
        <p:txBody>
          <a:bodyPr wrap="square" rtlCol="0">
            <a:spAutoFit/>
          </a:bodyPr>
          <a:lstStyle/>
          <a:p>
            <a:r>
              <a:rPr lang="en-US" sz="1800" b="1" dirty="0" smtClean="0">
                <a:solidFill>
                  <a:srgbClr val="FFFFFF"/>
                </a:solidFill>
              </a:rPr>
              <a:t>Pavolonis et al., 2013 presented a robust validation of the baseline GOES-R volcanic ash retrieval algorithm using CALIOP. Both the height and the loading, derived from SEVIRI, were found to be within the accuracy specifications.</a:t>
            </a:r>
            <a:endParaRPr lang="en-US" sz="1800" b="1" dirty="0">
              <a:solidFill>
                <a:srgbClr val="FFFFFF"/>
              </a:solidFill>
            </a:endParaRPr>
          </a:p>
        </p:txBody>
      </p:sp>
    </p:spTree>
    <p:extLst>
      <p:ext uri="{BB962C8B-B14F-4D97-AF65-F5344CB8AC3E}">
        <p14:creationId xmlns:p14="http://schemas.microsoft.com/office/powerpoint/2010/main" val="57152277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53</a:t>
            </a:fld>
            <a:endParaRPr sz="1200" b="0" i="0" u="none" strike="noStrike" cap="none">
              <a:solidFill>
                <a:srgbClr val="FFFFFF"/>
              </a:solidFill>
              <a:latin typeface="Calibri"/>
              <a:ea typeface="Calibri"/>
              <a:cs typeface="Calibri"/>
              <a:sym typeface="Calibri"/>
            </a:endParaRPr>
          </a:p>
        </p:txBody>
      </p:sp>
      <p:sp>
        <p:nvSpPr>
          <p:cNvPr id="933" name="Shape 933"/>
          <p:cNvSpPr txBox="1">
            <a:spLocks noGrp="1"/>
          </p:cNvSpPr>
          <p:nvPr>
            <p:ph type="title"/>
          </p:nvPr>
        </p:nvSpPr>
        <p:spPr>
          <a:xfrm>
            <a:off x="1371600" y="128337"/>
            <a:ext cx="6408821"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a:solidFill>
                  <a:schemeClr val="lt1"/>
                </a:solidFill>
                <a:latin typeface="Calibri"/>
                <a:ea typeface="Calibri"/>
                <a:cs typeface="Calibri"/>
                <a:sym typeface="Calibri"/>
              </a:rPr>
              <a:t>Issues and Status</a:t>
            </a:r>
            <a:br>
              <a:rPr lang="en-US" sz="3200" b="1" i="0" u="none" strike="noStrike" cap="none">
                <a:solidFill>
                  <a:schemeClr val="lt1"/>
                </a:solidFill>
                <a:latin typeface="Calibri"/>
                <a:ea typeface="Calibri"/>
                <a:cs typeface="Calibri"/>
                <a:sym typeface="Calibri"/>
              </a:rPr>
            </a:br>
            <a:r>
              <a:rPr lang="en-US" sz="2000" b="1" i="1" u="none" strike="noStrike" cap="none">
                <a:solidFill>
                  <a:schemeClr val="lt1"/>
                </a:solidFill>
                <a:latin typeface="Calibri"/>
                <a:ea typeface="Calibri"/>
                <a:cs typeface="Calibri"/>
                <a:sym typeface="Calibri"/>
              </a:rPr>
              <a:t>ADRs Addressed</a:t>
            </a:r>
            <a:endParaRPr sz="2000" b="0" i="1" u="none" strike="noStrike" cap="none">
              <a:solidFill>
                <a:schemeClr val="lt1"/>
              </a:solidFill>
              <a:latin typeface="Calibri"/>
              <a:ea typeface="Calibri"/>
              <a:cs typeface="Calibri"/>
              <a:sym typeface="Calibri"/>
            </a:endParaRPr>
          </a:p>
        </p:txBody>
      </p:sp>
      <p:sp>
        <p:nvSpPr>
          <p:cNvPr id="3" name="TextBox 2"/>
          <p:cNvSpPr txBox="1"/>
          <p:nvPr/>
        </p:nvSpPr>
        <p:spPr>
          <a:xfrm>
            <a:off x="711200" y="1667933"/>
            <a:ext cx="7890933" cy="2246769"/>
          </a:xfrm>
          <a:prstGeom prst="rect">
            <a:avLst/>
          </a:prstGeom>
          <a:noFill/>
        </p:spPr>
        <p:txBody>
          <a:bodyPr wrap="square" rtlCol="0">
            <a:spAutoFit/>
          </a:bodyPr>
          <a:lstStyle/>
          <a:p>
            <a:r>
              <a:rPr lang="en-US" sz="2000" dirty="0" smtClean="0">
                <a:solidFill>
                  <a:srgbClr val="FFFFFF"/>
                </a:solidFill>
              </a:rPr>
              <a:t>One open ADR:</a:t>
            </a:r>
          </a:p>
          <a:p>
            <a:endParaRPr lang="en-US" sz="2000" dirty="0" smtClean="0">
              <a:solidFill>
                <a:srgbClr val="FFFFFF"/>
              </a:solidFill>
            </a:endParaRPr>
          </a:p>
          <a:p>
            <a:r>
              <a:rPr lang="en-US" sz="2000" dirty="0" smtClean="0">
                <a:solidFill>
                  <a:srgbClr val="FFFFFF"/>
                </a:solidFill>
              </a:rPr>
              <a:t>ADR 257 – maximum value in </a:t>
            </a:r>
            <a:r>
              <a:rPr lang="en-US" sz="2000" dirty="0" err="1" smtClean="0">
                <a:solidFill>
                  <a:srgbClr val="FFFFFF"/>
                </a:solidFill>
              </a:rPr>
              <a:t>netcdf</a:t>
            </a:r>
            <a:r>
              <a:rPr lang="en-US" sz="2000" dirty="0" smtClean="0">
                <a:solidFill>
                  <a:srgbClr val="FFFFFF"/>
                </a:solidFill>
              </a:rPr>
              <a:t> files is 260 g/m</a:t>
            </a:r>
            <a:r>
              <a:rPr lang="en-US" sz="2000" baseline="30000" dirty="0" smtClean="0">
                <a:solidFill>
                  <a:srgbClr val="FFFFFF"/>
                </a:solidFill>
              </a:rPr>
              <a:t>2</a:t>
            </a:r>
            <a:r>
              <a:rPr lang="en-US" sz="2000" dirty="0" smtClean="0">
                <a:solidFill>
                  <a:srgbClr val="FFFFFF"/>
                </a:solidFill>
              </a:rPr>
              <a:t> instead of 50 g/m</a:t>
            </a:r>
            <a:r>
              <a:rPr lang="en-US" sz="2000" baseline="30000" dirty="0" smtClean="0">
                <a:solidFill>
                  <a:srgbClr val="FFFFFF"/>
                </a:solidFill>
              </a:rPr>
              <a:t>2</a:t>
            </a:r>
            <a:endParaRPr lang="en-US" sz="2000" dirty="0" smtClean="0">
              <a:solidFill>
                <a:srgbClr val="FFFFFF"/>
              </a:solidFill>
            </a:endParaRPr>
          </a:p>
          <a:p>
            <a:endParaRPr lang="en-US" sz="2000" dirty="0">
              <a:solidFill>
                <a:srgbClr val="FFFFFF"/>
              </a:solidFill>
            </a:endParaRPr>
          </a:p>
          <a:p>
            <a:r>
              <a:rPr lang="en-US" sz="2000" dirty="0" smtClean="0">
                <a:solidFill>
                  <a:srgbClr val="FFFFFF"/>
                </a:solidFill>
              </a:rPr>
              <a:t>This issue does not impact product usability or validation since the ABI cannot distinguish between 50 and 260 g/m</a:t>
            </a:r>
            <a:r>
              <a:rPr lang="en-US" sz="2000" baseline="30000" dirty="0" smtClean="0">
                <a:solidFill>
                  <a:srgbClr val="FFFFFF"/>
                </a:solidFill>
              </a:rPr>
              <a:t>2</a:t>
            </a:r>
            <a:r>
              <a:rPr lang="en-US" sz="2000" dirty="0" smtClean="0">
                <a:solidFill>
                  <a:srgbClr val="FFFFFF"/>
                </a:solidFill>
              </a:rPr>
              <a:t>.</a:t>
            </a:r>
            <a:endParaRPr lang="en-US" sz="2000" dirty="0">
              <a:solidFill>
                <a:srgbClr val="FFFFFF"/>
              </a:solidFill>
            </a:endParaRPr>
          </a:p>
        </p:txBody>
      </p:sp>
    </p:spTree>
    <p:extLst>
      <p:ext uri="{BB962C8B-B14F-4D97-AF65-F5344CB8AC3E}">
        <p14:creationId xmlns:p14="http://schemas.microsoft.com/office/powerpoint/2010/main" val="336516189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Shape 945"/>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Provisional Maturity Assessment</a:t>
            </a:r>
            <a:endParaRPr/>
          </a:p>
        </p:txBody>
      </p:sp>
      <p:sp>
        <p:nvSpPr>
          <p:cNvPr id="946" name="Shape 946"/>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a:solidFill>
                  <a:srgbClr val="888888"/>
                </a:solidFill>
                <a:latin typeface="Calibri"/>
                <a:ea typeface="Calibri"/>
                <a:cs typeface="Calibri"/>
                <a:sym typeface="Calibri"/>
              </a:rPr>
              <a:t>GOES-16 </a:t>
            </a:r>
            <a:r>
              <a:rPr lang="en-US" sz="2000" b="0" i="0" u="none" strike="noStrike" cap="none" dirty="0" smtClean="0">
                <a:solidFill>
                  <a:srgbClr val="888888"/>
                </a:solidFill>
                <a:latin typeface="Calibri"/>
                <a:ea typeface="Calibri"/>
                <a:cs typeface="Calibri"/>
                <a:sym typeface="Calibri"/>
              </a:rPr>
              <a:t>Volcanic Ash </a:t>
            </a:r>
            <a:r>
              <a:rPr lang="en-US" sz="2000" b="0" i="0" u="none" strike="noStrike" cap="none" dirty="0">
                <a:solidFill>
                  <a:srgbClr val="888888"/>
                </a:solidFill>
                <a:latin typeface="Calibri"/>
                <a:ea typeface="Calibri"/>
                <a:cs typeface="Calibri"/>
                <a:sym typeface="Calibri"/>
              </a:rPr>
              <a:t>L2 </a:t>
            </a:r>
            <a:r>
              <a:rPr lang="en-US" sz="2000" b="0" i="0" u="none" strike="noStrike" cap="none" dirty="0" smtClean="0">
                <a:solidFill>
                  <a:srgbClr val="888888"/>
                </a:solidFill>
                <a:latin typeface="Calibri"/>
                <a:ea typeface="Calibri"/>
                <a:cs typeface="Calibri"/>
                <a:sym typeface="Calibri"/>
              </a:rPr>
              <a:t>Products </a:t>
            </a:r>
            <a:r>
              <a:rPr lang="en-US" sz="2000" b="0" i="0" u="none" strike="noStrike" cap="none" dirty="0">
                <a:solidFill>
                  <a:srgbClr val="888888"/>
                </a:solidFill>
                <a:latin typeface="Calibri"/>
                <a:ea typeface="Calibri"/>
                <a:cs typeface="Calibri"/>
                <a:sym typeface="Calibri"/>
              </a:rPr>
              <a:t>Provisional PS-PVR</a:t>
            </a:r>
            <a:endParaRPr dirty="0"/>
          </a:p>
        </p:txBody>
      </p:sp>
      <p:sp>
        <p:nvSpPr>
          <p:cNvPr id="947" name="Shape 9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54</a:t>
            </a:fld>
            <a:endParaRPr sz="12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67109510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Shape 952"/>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2800" b="0" i="0" u="none" strike="noStrike" cap="none">
                <a:solidFill>
                  <a:srgbClr val="FFFFFF"/>
                </a:solidFill>
                <a:latin typeface="Arial"/>
                <a:ea typeface="Arial"/>
                <a:cs typeface="Arial"/>
                <a:sym typeface="Arial"/>
              </a:rPr>
              <a:t>Provisional Validation</a:t>
            </a:r>
            <a:endParaRPr/>
          </a:p>
        </p:txBody>
      </p:sp>
      <p:sp>
        <p:nvSpPr>
          <p:cNvPr id="953" name="Shape 953"/>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300"/>
              <a:buFont typeface="Arial"/>
              <a:buNone/>
            </a:pPr>
            <a:fld id="{00000000-1234-1234-1234-123412341234}" type="slidenum">
              <a:rPr lang="en-US" sz="1200" b="0" i="0" u="none" strike="noStrike" cap="none">
                <a:solidFill>
                  <a:srgbClr val="FFFFFF"/>
                </a:solidFill>
                <a:latin typeface="Calibri"/>
                <a:ea typeface="Calibri"/>
                <a:cs typeface="Calibri"/>
                <a:sym typeface="Calibri"/>
              </a:rPr>
              <a:t>55</a:t>
            </a:fld>
            <a:endParaRPr sz="1200" b="0" i="0" u="none" strike="noStrike" cap="none">
              <a:solidFill>
                <a:srgbClr val="FFFFFF"/>
              </a:solidFill>
              <a:latin typeface="Calibri"/>
              <a:ea typeface="Calibri"/>
              <a:cs typeface="Calibri"/>
              <a:sym typeface="Calibri"/>
            </a:endParaRPr>
          </a:p>
        </p:txBody>
      </p:sp>
      <p:graphicFrame>
        <p:nvGraphicFramePr>
          <p:cNvPr id="954" name="Shape 954"/>
          <p:cNvGraphicFramePr/>
          <p:nvPr>
            <p:extLst>
              <p:ext uri="{D42A27DB-BD31-4B8C-83A1-F6EECF244321}">
                <p14:modId xmlns:p14="http://schemas.microsoft.com/office/powerpoint/2010/main" val="1669994531"/>
              </p:ext>
            </p:extLst>
          </p:nvPr>
        </p:nvGraphicFramePr>
        <p:xfrm>
          <a:off x="237112" y="1559560"/>
          <a:ext cx="8686800" cy="5059719"/>
        </p:xfrm>
        <a:graphic>
          <a:graphicData uri="http://schemas.openxmlformats.org/drawingml/2006/table">
            <a:tbl>
              <a:tblPr>
                <a:noFill/>
              </a:tblPr>
              <a:tblGrid>
                <a:gridCol w="4343400"/>
                <a:gridCol w="4343400"/>
              </a:tblGrid>
              <a:tr h="409100">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a:solidFill>
                            <a:srgbClr val="FFFFFF"/>
                          </a:solidFill>
                        </a:rPr>
                        <a:t>Preparation Activities</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a:solidFill>
                            <a:srgbClr val="FFFFFF"/>
                          </a:solidFill>
                        </a:rPr>
                        <a:t>Assessment</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a:solidFill>
                            <a:schemeClr val="dk1"/>
                          </a:solidFill>
                          <a:latin typeface="Arial"/>
                          <a:ea typeface="Arial"/>
                          <a:cs typeface="Arial"/>
                          <a:sym typeface="Arial"/>
                        </a:rPr>
                        <a:t>Validation activities are ongoing and the general research community is now encouraged to participate.</a:t>
                      </a:r>
                      <a:endParaRPr sz="2000" u="none" strike="noStrike" cap="none" dirty="0">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a:solidFill>
                            <a:schemeClr val="dk1"/>
                          </a:solidFill>
                          <a:latin typeface="Arial"/>
                          <a:ea typeface="Arial"/>
                          <a:cs typeface="Arial"/>
                          <a:sym typeface="Arial"/>
                        </a:rPr>
                        <a:t>Validation activities are ongoing. The general research and </a:t>
                      </a:r>
                      <a:r>
                        <a:rPr lang="en-US" sz="2000" b="0" i="0" u="sng" strike="noStrike" cap="none" dirty="0">
                          <a:solidFill>
                            <a:schemeClr val="dk1"/>
                          </a:solidFill>
                          <a:latin typeface="Arial"/>
                          <a:ea typeface="Arial"/>
                          <a:cs typeface="Arial"/>
                          <a:sym typeface="Arial"/>
                        </a:rPr>
                        <a:t>user community </a:t>
                      </a:r>
                      <a:r>
                        <a:rPr lang="en-US" sz="2000" b="0" i="0" u="none" strike="noStrike" cap="none" dirty="0">
                          <a:solidFill>
                            <a:schemeClr val="dk1"/>
                          </a:solidFill>
                          <a:latin typeface="Arial"/>
                          <a:ea typeface="Arial"/>
                          <a:cs typeface="Arial"/>
                          <a:sym typeface="Arial"/>
                        </a:rPr>
                        <a:t>has been participating and providing feedback.</a:t>
                      </a:r>
                      <a:endParaRPr sz="2000" u="none" strike="noStrike" cap="none" dirty="0">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a:solidFill>
                            <a:schemeClr val="dk1"/>
                          </a:solidFill>
                          <a:latin typeface="Arial"/>
                          <a:ea typeface="Arial"/>
                          <a:cs typeface="Arial"/>
                          <a:sym typeface="Arial"/>
                        </a:rPr>
                        <a:t>Severe algorithm anomalies are identified and under analysis. Solutions to anomalies are in development and testing.</a:t>
                      </a:r>
                      <a:endParaRPr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smtClean="0">
                          <a:solidFill>
                            <a:schemeClr val="dk1"/>
                          </a:solidFill>
                          <a:latin typeface="Arial"/>
                          <a:ea typeface="Arial"/>
                          <a:cs typeface="Arial"/>
                          <a:sym typeface="Arial"/>
                        </a:rPr>
                        <a:t>The algorithm is working as designed in</a:t>
                      </a:r>
                      <a:r>
                        <a:rPr lang="en-US" sz="2000" b="0" i="0" u="none" strike="noStrike" cap="none" baseline="0" dirty="0" smtClean="0">
                          <a:solidFill>
                            <a:schemeClr val="dk1"/>
                          </a:solidFill>
                          <a:latin typeface="Arial"/>
                          <a:ea typeface="Arial"/>
                          <a:cs typeface="Arial"/>
                          <a:sym typeface="Arial"/>
                        </a:rPr>
                        <a:t> 2008</a:t>
                      </a:r>
                      <a:r>
                        <a:rPr lang="en-US" sz="2000" b="0" i="0" u="none" strike="noStrike" cap="none" dirty="0" smtClean="0">
                          <a:solidFill>
                            <a:schemeClr val="dk1"/>
                          </a:solidFill>
                          <a:latin typeface="Arial"/>
                          <a:ea typeface="Arial"/>
                          <a:cs typeface="Arial"/>
                          <a:sym typeface="Arial"/>
                        </a:rPr>
                        <a:t>.  The</a:t>
                      </a:r>
                      <a:r>
                        <a:rPr lang="en-US" sz="2000" b="0" i="0" u="none" strike="noStrike" cap="none" baseline="0" dirty="0" smtClean="0">
                          <a:solidFill>
                            <a:schemeClr val="dk1"/>
                          </a:solidFill>
                          <a:latin typeface="Arial"/>
                          <a:ea typeface="Arial"/>
                          <a:cs typeface="Arial"/>
                          <a:sym typeface="Arial"/>
                        </a:rPr>
                        <a:t> band 13/14 swap resolved the earlier observed deviations from expected performance.</a:t>
                      </a:r>
                      <a:endParaRPr sz="2000" b="0" i="0" u="none" strike="noStrike" cap="none" dirty="0">
                        <a:solidFill>
                          <a:schemeClr val="dk1"/>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a:solidFill>
                            <a:schemeClr val="dk1"/>
                          </a:solidFill>
                          <a:latin typeface="Arial"/>
                          <a:ea typeface="Arial"/>
                          <a:cs typeface="Arial"/>
                          <a:sym typeface="Arial"/>
                        </a:rPr>
                        <a:t>Incremental product improvements may still be occurring.</a:t>
                      </a:r>
                      <a:endParaRPr sz="20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2000" b="0" i="0" u="none" strike="noStrike" cap="none" dirty="0" smtClean="0">
                          <a:solidFill>
                            <a:schemeClr val="dk1"/>
                          </a:solidFill>
                          <a:latin typeface="Arial"/>
                          <a:ea typeface="Arial"/>
                          <a:cs typeface="Arial"/>
                          <a:sym typeface="Arial"/>
                        </a:rPr>
                        <a:t>No planned incremental improvements</a:t>
                      </a:r>
                      <a:r>
                        <a:rPr lang="en-US" sz="2000" b="0" i="0" u="none" strike="noStrike" cap="none" baseline="0" dirty="0" smtClean="0">
                          <a:solidFill>
                            <a:schemeClr val="dk1"/>
                          </a:solidFill>
                          <a:latin typeface="Arial"/>
                          <a:ea typeface="Arial"/>
                          <a:cs typeface="Arial"/>
                          <a:sym typeface="Arial"/>
                        </a:rPr>
                        <a:t> as volcanic ash remote sensing science has evolved significantly since the baseline algorithm was developed in 2008.</a:t>
                      </a:r>
                      <a:endParaRPr sz="2000" u="none" strike="noStrike" cap="none" dirty="0">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bl>
          </a:graphicData>
        </a:graphic>
      </p:graphicFrame>
    </p:spTree>
    <p:extLst>
      <p:ext uri="{BB962C8B-B14F-4D97-AF65-F5344CB8AC3E}">
        <p14:creationId xmlns:p14="http://schemas.microsoft.com/office/powerpoint/2010/main" val="149850366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Shape 959"/>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2800" b="0" i="0" u="none" strike="noStrike" cap="none">
                <a:solidFill>
                  <a:srgbClr val="FFFFFF"/>
                </a:solidFill>
                <a:latin typeface="Arial"/>
                <a:ea typeface="Arial"/>
                <a:cs typeface="Arial"/>
                <a:sym typeface="Arial"/>
              </a:rPr>
              <a:t>Provisional Validation</a:t>
            </a:r>
            <a:endParaRPr/>
          </a:p>
        </p:txBody>
      </p:sp>
      <p:sp>
        <p:nvSpPr>
          <p:cNvPr id="960" name="Shape 960"/>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300"/>
              <a:buFont typeface="Arial"/>
              <a:buNone/>
            </a:pPr>
            <a:fld id="{00000000-1234-1234-1234-123412341234}" type="slidenum">
              <a:rPr lang="en-US" sz="1200" b="0" i="0" u="none" strike="noStrike" cap="none">
                <a:solidFill>
                  <a:srgbClr val="FFFFFF"/>
                </a:solidFill>
                <a:latin typeface="Calibri"/>
                <a:ea typeface="Calibri"/>
                <a:cs typeface="Calibri"/>
                <a:sym typeface="Calibri"/>
              </a:rPr>
              <a:t>56</a:t>
            </a:fld>
            <a:endParaRPr sz="1200" b="0" i="0" u="none" strike="noStrike" cap="none">
              <a:solidFill>
                <a:srgbClr val="FFFFFF"/>
              </a:solidFill>
              <a:latin typeface="Calibri"/>
              <a:ea typeface="Calibri"/>
              <a:cs typeface="Calibri"/>
              <a:sym typeface="Calibri"/>
            </a:endParaRPr>
          </a:p>
        </p:txBody>
      </p:sp>
      <p:graphicFrame>
        <p:nvGraphicFramePr>
          <p:cNvPr id="961" name="Shape 961"/>
          <p:cNvGraphicFramePr/>
          <p:nvPr>
            <p:extLst>
              <p:ext uri="{D42A27DB-BD31-4B8C-83A1-F6EECF244321}">
                <p14:modId xmlns:p14="http://schemas.microsoft.com/office/powerpoint/2010/main" val="2017841340"/>
              </p:ext>
            </p:extLst>
          </p:nvPr>
        </p:nvGraphicFramePr>
        <p:xfrm>
          <a:off x="228600" y="1136235"/>
          <a:ext cx="8686800" cy="5606085"/>
        </p:xfrm>
        <a:graphic>
          <a:graphicData uri="http://schemas.openxmlformats.org/drawingml/2006/table">
            <a:tbl>
              <a:tblPr>
                <a:noFill/>
              </a:tblPr>
              <a:tblGrid>
                <a:gridCol w="5715000"/>
                <a:gridCol w="2971800"/>
              </a:tblGrid>
              <a:tr h="348025">
                <a:tc>
                  <a:txBody>
                    <a:bodyPr/>
                    <a:lstStyle/>
                    <a:p>
                      <a:pPr marL="0" marR="0" lvl="0" indent="0" algn="ctr" rtl="0">
                        <a:lnSpc>
                          <a:spcPct val="100000"/>
                        </a:lnSpc>
                        <a:spcBef>
                          <a:spcPts val="0"/>
                        </a:spcBef>
                        <a:spcAft>
                          <a:spcPts val="0"/>
                        </a:spcAft>
                        <a:buClr>
                          <a:schemeClr val="lt1"/>
                        </a:buClr>
                        <a:buSzPts val="600"/>
                        <a:buFont typeface="Arial"/>
                        <a:buNone/>
                      </a:pPr>
                      <a:r>
                        <a:rPr lang="en-US" sz="2400" b="1" u="none" strike="noStrike" cap="none">
                          <a:solidFill>
                            <a:schemeClr val="lt1"/>
                          </a:solidFill>
                        </a:rPr>
                        <a:t>End State</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2400" b="1" u="none" strike="noStrike" cap="none">
                          <a:solidFill>
                            <a:schemeClr val="lt1"/>
                          </a:solidFill>
                        </a:rPr>
                        <a:t>Assessment</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r>
              <a:tr h="1113650">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Product performance has been demonstrated through analysis of a small number of independent measurements obtained from select locations, periods, and associated ground truth or field campaign efforts.</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This has been demonstrated.</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696025">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Product analysis is sufficient to communicate product performance to users relative to expectations (Performance Baseline).</a:t>
                      </a:r>
                      <a:endParaRPr sz="16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This has been communicated in PS-PVR.</a:t>
                      </a:r>
                      <a:endParaRPr sz="1600" u="none" strike="noStrike" cap="none">
                        <a:solidFill>
                          <a:schemeClr val="dk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1322475">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These are documented in this slide deck and will be documented in a separate  report and ReadMe file.</a:t>
                      </a:r>
                      <a:endParaRPr sz="1600" b="0" i="0" u="none" strike="noStrike" cap="none">
                        <a:solidFill>
                          <a:schemeClr val="dk1"/>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r h="487225">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Testing has been fully documented.</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dk1"/>
                          </a:solidFill>
                          <a:latin typeface="Arial"/>
                          <a:ea typeface="Arial"/>
                          <a:cs typeface="Arial"/>
                          <a:sym typeface="Arial"/>
                        </a:rPr>
                        <a:t>Testing will be documented in a PLPT Report.</a:t>
                      </a:r>
                      <a:endParaRPr sz="1600" b="0" i="0" u="none" strike="noStrike" cap="none">
                        <a:solidFill>
                          <a:schemeClr val="dk1"/>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r>
              <a:tr h="696025">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a:solidFill>
                            <a:schemeClr val="dk1"/>
                          </a:solidFill>
                          <a:latin typeface="Arial"/>
                          <a:ea typeface="Arial"/>
                          <a:cs typeface="Arial"/>
                          <a:sym typeface="Arial"/>
                        </a:rPr>
                        <a:t>Product is ready for operational use and for use in comprehensive cal/val activities and product optimization.</a:t>
                      </a:r>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ts val="400"/>
                        <a:buFont typeface="Arial"/>
                        <a:buNone/>
                      </a:pPr>
                      <a:r>
                        <a:rPr lang="en-US" sz="1600" b="0" i="0" u="none" strike="noStrike" cap="none" dirty="0" smtClean="0">
                          <a:solidFill>
                            <a:srgbClr val="008000"/>
                          </a:solidFill>
                          <a:latin typeface="Arial"/>
                          <a:ea typeface="Arial"/>
                          <a:cs typeface="Arial"/>
                          <a:sym typeface="Arial"/>
                        </a:rPr>
                        <a:t>Operational usage is OK (no harm), but the</a:t>
                      </a:r>
                      <a:r>
                        <a:rPr lang="en-US" sz="1600" b="0" i="0" u="none" strike="noStrike" cap="none" baseline="0" dirty="0" smtClean="0">
                          <a:solidFill>
                            <a:srgbClr val="008000"/>
                          </a:solidFill>
                          <a:latin typeface="Arial"/>
                          <a:ea typeface="Arial"/>
                          <a:cs typeface="Arial"/>
                          <a:sym typeface="Arial"/>
                        </a:rPr>
                        <a:t> operational value is minimal due to the nature of the requirements and the outdated science.</a:t>
                      </a:r>
                      <a:endParaRPr sz="1600" b="0" i="0" u="none" strike="noStrike" cap="none" dirty="0">
                        <a:solidFill>
                          <a:schemeClr val="tx1"/>
                        </a:solidFill>
                        <a:latin typeface="Arial"/>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r>
            </a:tbl>
          </a:graphicData>
        </a:graphic>
      </p:graphicFrame>
    </p:spTree>
    <p:extLst>
      <p:ext uri="{BB962C8B-B14F-4D97-AF65-F5344CB8AC3E}">
        <p14:creationId xmlns:p14="http://schemas.microsoft.com/office/powerpoint/2010/main" val="287022253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Recommendation</a:t>
            </a:r>
            <a:endParaRPr/>
          </a:p>
        </p:txBody>
      </p:sp>
      <p:sp>
        <p:nvSpPr>
          <p:cNvPr id="967" name="Shape 967"/>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p>
            <a:pPr marL="406400" marR="0" lvl="0" indent="-63500" algn="l" rtl="0">
              <a:lnSpc>
                <a:spcPct val="100000"/>
              </a:lnSpc>
              <a:spcBef>
                <a:spcPts val="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AWG </a:t>
            </a:r>
            <a:r>
              <a:rPr lang="en-US" sz="3200" b="0" i="0" u="none" strike="noStrike" cap="none" dirty="0" smtClean="0">
                <a:solidFill>
                  <a:schemeClr val="lt1"/>
                </a:solidFill>
                <a:latin typeface="Calibri"/>
                <a:ea typeface="Calibri"/>
                <a:cs typeface="Calibri"/>
                <a:sym typeface="Calibri"/>
              </a:rPr>
              <a:t>Aviation </a:t>
            </a:r>
            <a:r>
              <a:rPr lang="en-US" sz="3200" b="0" i="0" u="none" strike="noStrike" cap="none" dirty="0">
                <a:solidFill>
                  <a:schemeClr val="lt1"/>
                </a:solidFill>
                <a:latin typeface="Calibri"/>
                <a:ea typeface="Calibri"/>
                <a:cs typeface="Calibri"/>
                <a:sym typeface="Calibri"/>
              </a:rPr>
              <a:t>Team believes that the GOES-16 </a:t>
            </a:r>
            <a:r>
              <a:rPr lang="en-US" sz="3200" b="0" i="0" u="none" strike="noStrike" cap="none" dirty="0" smtClean="0">
                <a:solidFill>
                  <a:schemeClr val="lt1"/>
                </a:solidFill>
                <a:latin typeface="Calibri"/>
                <a:ea typeface="Calibri"/>
                <a:cs typeface="Calibri"/>
                <a:sym typeface="Calibri"/>
              </a:rPr>
              <a:t>Volcanic Ash Height and Mass Loading </a:t>
            </a:r>
            <a:r>
              <a:rPr lang="en-US" sz="3200" b="0" i="0" u="none" strike="noStrike" cap="none" dirty="0">
                <a:solidFill>
                  <a:schemeClr val="lt1"/>
                </a:solidFill>
                <a:latin typeface="Calibri"/>
                <a:ea typeface="Calibri"/>
                <a:cs typeface="Calibri"/>
                <a:sym typeface="Calibri"/>
              </a:rPr>
              <a:t>L2 </a:t>
            </a:r>
            <a:r>
              <a:rPr lang="en-US" sz="3200" b="0" i="0" u="none" strike="noStrike" cap="none" dirty="0" smtClean="0">
                <a:solidFill>
                  <a:schemeClr val="lt1"/>
                </a:solidFill>
                <a:latin typeface="Calibri"/>
                <a:ea typeface="Calibri"/>
                <a:cs typeface="Calibri"/>
                <a:sym typeface="Calibri"/>
              </a:rPr>
              <a:t>products have </a:t>
            </a:r>
            <a:r>
              <a:rPr lang="en-US" sz="3200" b="0" i="0" u="none" strike="noStrike" cap="none" dirty="0">
                <a:solidFill>
                  <a:schemeClr val="lt1"/>
                </a:solidFill>
                <a:latin typeface="Calibri"/>
                <a:ea typeface="Calibri"/>
                <a:cs typeface="Calibri"/>
                <a:sym typeface="Calibri"/>
              </a:rPr>
              <a:t>reached the Provisional Maturity as defined by the GOES-R Program.</a:t>
            </a:r>
            <a:endParaRPr dirty="0"/>
          </a:p>
          <a:p>
            <a:pPr marL="406400" marR="0" lvl="0" indent="139700" algn="l" rtl="0">
              <a:lnSpc>
                <a:spcPct val="100000"/>
              </a:lnSpc>
              <a:spcBef>
                <a:spcPts val="640"/>
              </a:spcBef>
              <a:spcAft>
                <a:spcPts val="0"/>
              </a:spcAft>
              <a:buClr>
                <a:schemeClr val="lt1"/>
              </a:buClr>
              <a:buSzPts val="3200"/>
              <a:buFont typeface="Arial"/>
              <a:buNone/>
            </a:pPr>
            <a:endParaRPr sz="3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640"/>
              </a:spcBef>
              <a:spcAft>
                <a:spcPts val="0"/>
              </a:spcAft>
              <a:buClr>
                <a:schemeClr val="lt1"/>
              </a:buClr>
              <a:buSzPts val="3200"/>
              <a:buFont typeface="Arial"/>
              <a:buNone/>
            </a:pPr>
            <a:endParaRPr sz="3200" b="0" i="0" u="none" strike="noStrike" cap="none" dirty="0">
              <a:solidFill>
                <a:schemeClr val="lt1"/>
              </a:solidFill>
              <a:latin typeface="Calibri"/>
              <a:ea typeface="Calibri"/>
              <a:cs typeface="Calibri"/>
              <a:sym typeface="Calibri"/>
            </a:endParaRPr>
          </a:p>
        </p:txBody>
      </p:sp>
      <p:sp>
        <p:nvSpPr>
          <p:cNvPr id="968" name="Shape 96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57</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8284350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Shape 973"/>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Path to Full Validation Maturity</a:t>
            </a:r>
            <a:endParaRPr/>
          </a:p>
        </p:txBody>
      </p:sp>
      <p:sp>
        <p:nvSpPr>
          <p:cNvPr id="974" name="Shape 974"/>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a:solidFill>
                  <a:srgbClr val="888888"/>
                </a:solidFill>
                <a:latin typeface="Calibri"/>
                <a:ea typeface="Calibri"/>
                <a:cs typeface="Calibri"/>
                <a:sym typeface="Calibri"/>
              </a:rPr>
              <a:t>GOES-16 </a:t>
            </a:r>
            <a:r>
              <a:rPr lang="en-US" sz="2000" b="0" i="0" u="none" strike="noStrike" cap="none" dirty="0" smtClean="0">
                <a:solidFill>
                  <a:srgbClr val="888888"/>
                </a:solidFill>
                <a:latin typeface="Calibri"/>
                <a:ea typeface="Calibri"/>
                <a:cs typeface="Calibri"/>
                <a:sym typeface="Calibri"/>
              </a:rPr>
              <a:t>Volcanic Ash L2 Products </a:t>
            </a:r>
            <a:r>
              <a:rPr lang="en-US" sz="2000" b="0" i="0" u="none" strike="noStrike" cap="none" dirty="0">
                <a:solidFill>
                  <a:srgbClr val="888888"/>
                </a:solidFill>
                <a:latin typeface="Calibri"/>
                <a:ea typeface="Calibri"/>
                <a:cs typeface="Calibri"/>
                <a:sym typeface="Calibri"/>
              </a:rPr>
              <a:t>Provisional PS-PVR</a:t>
            </a:r>
            <a:endParaRPr dirty="0"/>
          </a:p>
        </p:txBody>
      </p:sp>
      <p:sp>
        <p:nvSpPr>
          <p:cNvPr id="975" name="Shape 97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58</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9936459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Shape 98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59</a:t>
            </a:fld>
            <a:endParaRPr sz="1200" b="0" i="0" u="none" strike="noStrike" cap="none">
              <a:solidFill>
                <a:srgbClr val="FFFFFF"/>
              </a:solidFill>
              <a:latin typeface="Calibri"/>
              <a:ea typeface="Calibri"/>
              <a:cs typeface="Calibri"/>
              <a:sym typeface="Calibri"/>
            </a:endParaRPr>
          </a:p>
        </p:txBody>
      </p:sp>
      <p:graphicFrame>
        <p:nvGraphicFramePr>
          <p:cNvPr id="982" name="Shape 982"/>
          <p:cNvGraphicFramePr/>
          <p:nvPr/>
        </p:nvGraphicFramePr>
        <p:xfrm>
          <a:off x="589387" y="1493227"/>
          <a:ext cx="7973250" cy="747650"/>
        </p:xfrm>
        <a:graphic>
          <a:graphicData uri="http://schemas.openxmlformats.org/drawingml/2006/table">
            <a:tbl>
              <a:tblPr>
                <a:noFill/>
              </a:tblPr>
              <a:tblGrid>
                <a:gridCol w="773475"/>
                <a:gridCol w="3853400"/>
                <a:gridCol w="2150700"/>
                <a:gridCol w="1195675"/>
              </a:tblGrid>
              <a:tr h="357925">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ADR</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Title</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Status</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Build</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r>
              <a:tr h="389725">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solidFill>
                          <a:srgbClr val="C00000"/>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1" u="none" strike="noStrike" cap="none"/>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t>--</a:t>
                      </a:r>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983" name="Shape 983"/>
          <p:cNvSpPr txBox="1">
            <a:spLocks noGrp="1"/>
          </p:cNvSpPr>
          <p:nvPr>
            <p:ph type="title"/>
          </p:nvPr>
        </p:nvSpPr>
        <p:spPr>
          <a:xfrm>
            <a:off x="1371600" y="128337"/>
            <a:ext cx="6408821"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a:solidFill>
                  <a:schemeClr val="lt1"/>
                </a:solidFill>
                <a:latin typeface="Calibri"/>
                <a:ea typeface="Calibri"/>
                <a:cs typeface="Calibri"/>
                <a:sym typeface="Calibri"/>
              </a:rPr>
              <a:t>Issues and Status</a:t>
            </a:r>
            <a:br>
              <a:rPr lang="en-US" sz="3200" b="1" i="0" u="none" strike="noStrike" cap="none">
                <a:solidFill>
                  <a:schemeClr val="lt1"/>
                </a:solidFill>
                <a:latin typeface="Calibri"/>
                <a:ea typeface="Calibri"/>
                <a:cs typeface="Calibri"/>
                <a:sym typeface="Calibri"/>
              </a:rPr>
            </a:br>
            <a:r>
              <a:rPr lang="en-US" sz="2000" b="1" i="1" u="none" strike="noStrike" cap="none">
                <a:solidFill>
                  <a:schemeClr val="lt1"/>
                </a:solidFill>
                <a:latin typeface="Calibri"/>
                <a:ea typeface="Calibri"/>
                <a:cs typeface="Calibri"/>
                <a:sym typeface="Calibri"/>
              </a:rPr>
              <a:t>ADRs Needing Resolution for Full VAL</a:t>
            </a:r>
            <a:endParaRPr sz="2000" b="0" i="1"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454728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6</a:t>
            </a:fld>
            <a:endParaRPr lang="en-US" sz="1200" b="0" i="0" u="none" strike="noStrike" cap="none">
              <a:solidFill>
                <a:schemeClr val="lt1"/>
              </a:solidFill>
              <a:latin typeface="Calibri"/>
              <a:ea typeface="Calibri"/>
              <a:cs typeface="Calibri"/>
              <a:sym typeface="Calibri"/>
            </a:endParaRPr>
          </a:p>
        </p:txBody>
      </p:sp>
      <p:sp>
        <p:nvSpPr>
          <p:cNvPr id="338" name="Shape 338"/>
          <p:cNvSpPr txBox="1"/>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3600" b="0" i="0" u="none" strike="noStrike" cap="none">
                <a:solidFill>
                  <a:srgbClr val="FFFFFF"/>
                </a:solidFill>
                <a:latin typeface="Calibri"/>
                <a:ea typeface="Calibri"/>
                <a:cs typeface="Calibri"/>
                <a:sym typeface="Calibri"/>
              </a:rPr>
              <a:t>Cadence for verification</a:t>
            </a:r>
          </a:p>
        </p:txBody>
      </p:sp>
      <p:sp>
        <p:nvSpPr>
          <p:cNvPr id="339" name="Shape 339"/>
          <p:cNvSpPr txBox="1"/>
          <p:nvPr/>
        </p:nvSpPr>
        <p:spPr>
          <a:xfrm>
            <a:off x="471600" y="1400562"/>
            <a:ext cx="8229600" cy="4526100"/>
          </a:xfrm>
          <a:prstGeom prst="rect">
            <a:avLst/>
          </a:prstGeom>
          <a:noFill/>
          <a:ln>
            <a:noFill/>
          </a:ln>
        </p:spPr>
        <p:txBody>
          <a:bodyPr lIns="91425" tIns="91425" rIns="91425" bIns="91425" anchor="t" anchorCtr="0">
            <a:noAutofit/>
          </a:bodyPr>
          <a:lstStyle/>
          <a:p>
            <a:pPr marL="342900" marR="0" lvl="0" indent="-139700" algn="l" rtl="0">
              <a:lnSpc>
                <a:spcPct val="100000"/>
              </a:lnSpc>
              <a:spcBef>
                <a:spcPts val="0"/>
              </a:spcBef>
              <a:spcAft>
                <a:spcPts val="0"/>
              </a:spcAft>
              <a:buClr>
                <a:srgbClr val="000000"/>
              </a:buClr>
              <a:buFont typeface="Arial"/>
              <a:buNone/>
            </a:pPr>
            <a:endParaRPr sz="3200" b="0" i="0" u="none" strike="noStrike" cap="none">
              <a:solidFill>
                <a:srgbClr val="FFFFFF"/>
              </a:solidFill>
              <a:latin typeface="Calibri"/>
              <a:ea typeface="Calibri"/>
              <a:cs typeface="Calibri"/>
              <a:sym typeface="Calibri"/>
            </a:endParaRPr>
          </a:p>
        </p:txBody>
      </p:sp>
      <p:graphicFrame>
        <p:nvGraphicFramePr>
          <p:cNvPr id="340" name="Shape 340"/>
          <p:cNvGraphicFramePr/>
          <p:nvPr>
            <p:extLst>
              <p:ext uri="{D42A27DB-BD31-4B8C-83A1-F6EECF244321}">
                <p14:modId xmlns:p14="http://schemas.microsoft.com/office/powerpoint/2010/main" val="433983270"/>
              </p:ext>
            </p:extLst>
          </p:nvPr>
        </p:nvGraphicFramePr>
        <p:xfrm>
          <a:off x="1384347" y="2707624"/>
          <a:ext cx="5825027" cy="1584839"/>
        </p:xfrm>
        <a:graphic>
          <a:graphicData uri="http://schemas.openxmlformats.org/drawingml/2006/table">
            <a:tbl>
              <a:tblPr>
                <a:noFill/>
                <a:tableStyleId>{F4200B79-B378-4B14-97CF-557E001DA420}</a:tableStyleId>
              </a:tblPr>
              <a:tblGrid>
                <a:gridCol w="2250656"/>
                <a:gridCol w="1845910"/>
                <a:gridCol w="1728461"/>
              </a:tblGrid>
              <a:tr h="38100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Mode</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Mode 3</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Mode 4</a:t>
                      </a:r>
                    </a:p>
                  </a:txBody>
                  <a:tcPr marL="91425" marR="91425" marT="91425" marB="91425">
                    <a:solidFill>
                      <a:srgbClr val="FFFFFF"/>
                    </a:solidFill>
                  </a:tcPr>
                </a:tc>
              </a:tr>
              <a:tr h="38100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Scan Type</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FD</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FD</a:t>
                      </a:r>
                    </a:p>
                  </a:txBody>
                  <a:tcPr marL="91425" marR="91425" marT="91425" marB="91425">
                    <a:solidFill>
                      <a:srgbClr val="FFFFFF"/>
                    </a:solidFill>
                  </a:tcPr>
                </a:tc>
              </a:tr>
              <a:tr h="38100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Scan Freq</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15 min</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smtClean="0"/>
                        <a:t>5 </a:t>
                      </a:r>
                      <a:r>
                        <a:rPr lang="en-US" sz="1400" u="none" strike="noStrike" cap="none" dirty="0"/>
                        <a:t>min</a:t>
                      </a:r>
                    </a:p>
                  </a:txBody>
                  <a:tcPr marL="91425" marR="91425" marT="91425" marB="91425">
                    <a:solidFill>
                      <a:srgbClr val="FFFFFF"/>
                    </a:solidFill>
                  </a:tcPr>
                </a:tc>
              </a:tr>
              <a:tr h="38100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smtClean="0"/>
                        <a:t>VAAF </a:t>
                      </a:r>
                      <a:r>
                        <a:rPr lang="en-US" sz="1400" u="none" strike="noStrike" cap="none" dirty="0"/>
                        <a:t>- </a:t>
                      </a:r>
                      <a:r>
                        <a:rPr lang="en-US" sz="1400" u="none" strike="noStrike" cap="none" dirty="0" err="1"/>
                        <a:t>Ver</a:t>
                      </a:r>
                      <a:r>
                        <a:rPr lang="en-US" sz="1400" u="none" strike="noStrike" cap="none" dirty="0"/>
                        <a:t> </a:t>
                      </a:r>
                      <a:r>
                        <a:rPr lang="en-US" sz="1400" u="none" strike="noStrike" cap="none" dirty="0" err="1"/>
                        <a:t>Freq</a:t>
                      </a:r>
                      <a:endParaRPr lang="en-US" sz="1400" u="none" strike="noStrike" cap="none" dirty="0"/>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15 min</a:t>
                      </a:r>
                    </a:p>
                  </a:txBody>
                  <a:tcPr marL="91425" marR="91425" marT="91425" marB="91425">
                    <a:solidFill>
                      <a:srgbClr val="FFFFF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smtClean="0"/>
                        <a:t>15 </a:t>
                      </a:r>
                      <a:r>
                        <a:rPr lang="en-US" sz="1400" u="none" strike="noStrike" cap="none" dirty="0"/>
                        <a:t>min</a:t>
                      </a:r>
                    </a:p>
                  </a:txBody>
                  <a:tcPr marL="91425" marR="91425" marT="91425" marB="91425">
                    <a:solidFill>
                      <a:srgbClr val="FFFFFF"/>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Shape 98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60</a:t>
            </a:fld>
            <a:endParaRPr sz="1200" b="0" i="0" u="none" strike="noStrike" cap="none">
              <a:solidFill>
                <a:srgbClr val="FFFFFF"/>
              </a:solidFill>
              <a:latin typeface="Calibri"/>
              <a:ea typeface="Calibri"/>
              <a:cs typeface="Calibri"/>
              <a:sym typeface="Calibri"/>
            </a:endParaRPr>
          </a:p>
        </p:txBody>
      </p:sp>
      <p:graphicFrame>
        <p:nvGraphicFramePr>
          <p:cNvPr id="990" name="Shape 990"/>
          <p:cNvGraphicFramePr/>
          <p:nvPr>
            <p:extLst>
              <p:ext uri="{D42A27DB-BD31-4B8C-83A1-F6EECF244321}">
                <p14:modId xmlns:p14="http://schemas.microsoft.com/office/powerpoint/2010/main" val="578455274"/>
              </p:ext>
            </p:extLst>
          </p:nvPr>
        </p:nvGraphicFramePr>
        <p:xfrm>
          <a:off x="403413" y="1493227"/>
          <a:ext cx="8229625" cy="944190"/>
        </p:xfrm>
        <a:graphic>
          <a:graphicData uri="http://schemas.openxmlformats.org/drawingml/2006/table">
            <a:tbl>
              <a:tblPr>
                <a:noFill/>
              </a:tblPr>
              <a:tblGrid>
                <a:gridCol w="1075775"/>
                <a:gridCol w="5558975"/>
                <a:gridCol w="1594875"/>
              </a:tblGrid>
              <a:tr h="357925">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Action </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Title</a:t>
                      </a:r>
                      <a:endParaRPr sz="1200" b="1" i="0" u="none" strike="noStrike" cap="none">
                        <a:solidFill>
                          <a:schemeClr val="lt1"/>
                        </a:solidFill>
                        <a:latin typeface="Calibri"/>
                        <a:ea typeface="Calibri"/>
                        <a:cs typeface="Calibri"/>
                        <a:sym typeface="Calibri"/>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Desired Implementation </a:t>
                      </a:r>
                      <a:endParaRPr/>
                    </a:p>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Date into OE</a:t>
                      </a:r>
                      <a:endParaRPr/>
                    </a:p>
                  </a:txBody>
                  <a:tcPr marL="5825" marR="5825" marT="5825"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2"/>
                    </a:solidFill>
                  </a:tcPr>
                </a:tc>
              </a:tr>
              <a:tr h="389725">
                <a:tc>
                  <a:txBody>
                    <a:bodyPr/>
                    <a:lstStyle/>
                    <a:p>
                      <a:pPr marL="0" marR="0" lvl="0" indent="0" algn="ctr" rtl="0">
                        <a:lnSpc>
                          <a:spcPct val="100000"/>
                        </a:lnSpc>
                        <a:spcBef>
                          <a:spcPts val="0"/>
                        </a:spcBef>
                        <a:spcAft>
                          <a:spcPts val="0"/>
                        </a:spcAft>
                        <a:buClr>
                          <a:schemeClr val="dk1"/>
                        </a:buClr>
                        <a:buSzPts val="1200"/>
                        <a:buFont typeface="Arial"/>
                        <a:buNone/>
                      </a:pPr>
                      <a:endParaRPr dirty="0"/>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ts val="1200"/>
                        <a:buFont typeface="Arial"/>
                        <a:buNone/>
                      </a:pPr>
                      <a:r>
                        <a:rPr lang="en-US" sz="1200" b="0" u="none" strike="noStrike" cap="none" dirty="0">
                          <a:solidFill>
                            <a:schemeClr val="dk1"/>
                          </a:solidFill>
                        </a:rPr>
                        <a:t> </a:t>
                      </a:r>
                      <a:endParaRPr sz="1200" b="0" u="none" strike="noStrike" cap="none" dirty="0">
                        <a:solidFill>
                          <a:schemeClr val="dk1"/>
                        </a:solidFill>
                      </a:endParaRPr>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chemeClr val="dk1"/>
                        </a:buClr>
                        <a:buSzPts val="1200"/>
                        <a:buFont typeface="Arial"/>
                        <a:buNone/>
                      </a:pPr>
                      <a:endParaRPr dirty="0"/>
                    </a:p>
                  </a:txBody>
                  <a:tcPr marL="5825" marR="5825" marT="5825"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991" name="Shape 991"/>
          <p:cNvSpPr txBox="1">
            <a:spLocks noGrp="1"/>
          </p:cNvSpPr>
          <p:nvPr>
            <p:ph type="title"/>
          </p:nvPr>
        </p:nvSpPr>
        <p:spPr>
          <a:xfrm>
            <a:off x="1371600" y="128337"/>
            <a:ext cx="6408821" cy="96862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b="1" i="0" u="none" strike="noStrike" cap="none">
                <a:solidFill>
                  <a:schemeClr val="lt1"/>
                </a:solidFill>
                <a:latin typeface="Calibri"/>
                <a:ea typeface="Calibri"/>
                <a:cs typeface="Calibri"/>
                <a:sym typeface="Calibri"/>
              </a:rPr>
              <a:t>Issues and Status</a:t>
            </a:r>
            <a:br>
              <a:rPr lang="en-US" sz="3200" b="1" i="0" u="none" strike="noStrike" cap="none">
                <a:solidFill>
                  <a:schemeClr val="lt1"/>
                </a:solidFill>
                <a:latin typeface="Calibri"/>
                <a:ea typeface="Calibri"/>
                <a:cs typeface="Calibri"/>
                <a:sym typeface="Calibri"/>
              </a:rPr>
            </a:br>
            <a:r>
              <a:rPr lang="en-US" sz="2000" b="1" i="1" u="none" strike="noStrike" cap="none">
                <a:solidFill>
                  <a:schemeClr val="lt1"/>
                </a:solidFill>
                <a:latin typeface="Calibri"/>
                <a:ea typeface="Calibri"/>
                <a:cs typeface="Calibri"/>
                <a:sym typeface="Calibri"/>
              </a:rPr>
              <a:t>Other Actions Needed for Full VAL</a:t>
            </a:r>
            <a:endParaRPr sz="2000" b="0" i="1" u="none" strike="noStrike" cap="none">
              <a:solidFill>
                <a:schemeClr val="lt1"/>
              </a:solidFill>
              <a:latin typeface="Calibri"/>
              <a:ea typeface="Calibri"/>
              <a:cs typeface="Calibri"/>
              <a:sym typeface="Calibri"/>
            </a:endParaRPr>
          </a:p>
        </p:txBody>
      </p:sp>
      <p:sp>
        <p:nvSpPr>
          <p:cNvPr id="2" name="TextBox 1"/>
          <p:cNvSpPr txBox="1"/>
          <p:nvPr/>
        </p:nvSpPr>
        <p:spPr>
          <a:xfrm>
            <a:off x="262467" y="3200400"/>
            <a:ext cx="8370571" cy="2862322"/>
          </a:xfrm>
          <a:prstGeom prst="rect">
            <a:avLst/>
          </a:prstGeom>
          <a:noFill/>
        </p:spPr>
        <p:txBody>
          <a:bodyPr wrap="square" rtlCol="0">
            <a:spAutoFit/>
          </a:bodyPr>
          <a:lstStyle/>
          <a:p>
            <a:r>
              <a:rPr lang="en-US" sz="2000" b="1" dirty="0" smtClean="0">
                <a:solidFill>
                  <a:schemeClr val="bg1"/>
                </a:solidFill>
              </a:rPr>
              <a:t>No new ADR’s are planned because, overall, the requirements are being met and:</a:t>
            </a:r>
          </a:p>
          <a:p>
            <a:endParaRPr lang="en-US" sz="2000" b="1" dirty="0" smtClean="0">
              <a:solidFill>
                <a:schemeClr val="bg1"/>
              </a:solidFill>
            </a:endParaRPr>
          </a:p>
          <a:p>
            <a:r>
              <a:rPr lang="en-US" sz="2000" b="1" dirty="0" smtClean="0">
                <a:solidFill>
                  <a:schemeClr val="bg1"/>
                </a:solidFill>
              </a:rPr>
              <a:t>1). Volcanic ash validation requires a long time period of data from the same algorithm due to the rare nature of independent observations of volcanic ash and the rarity of very large eruptions</a:t>
            </a:r>
          </a:p>
          <a:p>
            <a:endParaRPr lang="en-US" sz="2000" b="1" dirty="0" smtClean="0">
              <a:solidFill>
                <a:schemeClr val="bg1"/>
              </a:solidFill>
            </a:endParaRPr>
          </a:p>
          <a:p>
            <a:r>
              <a:rPr lang="en-US" sz="2000" b="1" dirty="0" smtClean="0">
                <a:solidFill>
                  <a:schemeClr val="bg1"/>
                </a:solidFill>
              </a:rPr>
              <a:t>2). Far more complex approaches have been demonstrated for operational usage (including multi-sensor fusion)</a:t>
            </a:r>
            <a:endParaRPr lang="en-US" sz="2000" b="1" dirty="0">
              <a:solidFill>
                <a:schemeClr val="bg1"/>
              </a:solidFill>
            </a:endParaRPr>
          </a:p>
        </p:txBody>
      </p:sp>
    </p:spTree>
    <p:extLst>
      <p:ext uri="{BB962C8B-B14F-4D97-AF65-F5344CB8AC3E}">
        <p14:creationId xmlns:p14="http://schemas.microsoft.com/office/powerpoint/2010/main" val="202937952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Shape 916"/>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smtClean="0">
                <a:solidFill>
                  <a:schemeClr val="lt1"/>
                </a:solidFill>
                <a:latin typeface="Calibri"/>
                <a:ea typeface="Calibri"/>
                <a:cs typeface="Calibri"/>
                <a:sym typeface="Calibri"/>
              </a:rPr>
              <a:t>Full Validation </a:t>
            </a:r>
            <a:r>
              <a:rPr lang="en-US" sz="3600" b="0" i="0" u="none" strike="noStrike" cap="none" dirty="0">
                <a:solidFill>
                  <a:schemeClr val="lt1"/>
                </a:solidFill>
                <a:latin typeface="Calibri"/>
                <a:ea typeface="Calibri"/>
                <a:cs typeface="Calibri"/>
                <a:sym typeface="Calibri"/>
              </a:rPr>
              <a:t>PLPTs</a:t>
            </a:r>
          </a:p>
        </p:txBody>
      </p:sp>
      <p:graphicFrame>
        <p:nvGraphicFramePr>
          <p:cNvPr id="917" name="Shape 917"/>
          <p:cNvGraphicFramePr/>
          <p:nvPr>
            <p:extLst>
              <p:ext uri="{D42A27DB-BD31-4B8C-83A1-F6EECF244321}">
                <p14:modId xmlns:p14="http://schemas.microsoft.com/office/powerpoint/2010/main" val="3207973854"/>
              </p:ext>
            </p:extLst>
          </p:nvPr>
        </p:nvGraphicFramePr>
        <p:xfrm>
          <a:off x="880948" y="1204329"/>
          <a:ext cx="7382100" cy="1062229"/>
        </p:xfrm>
        <a:graphic>
          <a:graphicData uri="http://schemas.openxmlformats.org/drawingml/2006/table">
            <a:tbl>
              <a:tblPr>
                <a:noFill/>
                <a:tableStyleId>{C266B250-DB19-4638-ABC6-526EA13891E2}</a:tableStyleId>
              </a:tblPr>
              <a:tblGrid>
                <a:gridCol w="1834875"/>
                <a:gridCol w="5547225"/>
              </a:tblGrid>
              <a:tr h="422150">
                <a:tc>
                  <a:txBody>
                    <a:bodyPr/>
                    <a:lstStyle/>
                    <a:p>
                      <a:pPr marL="0" marR="0" lvl="0" indent="0" algn="ctr" rtl="0">
                        <a:lnSpc>
                          <a:spcPct val="107000"/>
                        </a:lnSpc>
                        <a:spcBef>
                          <a:spcPts val="0"/>
                        </a:spcBef>
                        <a:spcAft>
                          <a:spcPts val="0"/>
                        </a:spcAft>
                        <a:buClr>
                          <a:srgbClr val="FFFFFF"/>
                        </a:buClr>
                        <a:buSzPct val="25000"/>
                        <a:buFont typeface="Arial"/>
                        <a:buNone/>
                      </a:pPr>
                      <a:r>
                        <a:rPr lang="en-US" sz="2000" b="1" u="none" strike="noStrike" cap="none" dirty="0">
                          <a:solidFill>
                            <a:srgbClr val="FFFFFF"/>
                          </a:solidFill>
                        </a:rPr>
                        <a:t>Test ID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538CD5"/>
                    </a:solidFill>
                  </a:tcPr>
                </a:tc>
                <a:tc>
                  <a:txBody>
                    <a:bodyPr/>
                    <a:lstStyle/>
                    <a:p>
                      <a:pPr marL="0" marR="0" lvl="0" indent="0" algn="ctr" rtl="0">
                        <a:lnSpc>
                          <a:spcPct val="107000"/>
                        </a:lnSpc>
                        <a:spcBef>
                          <a:spcPts val="0"/>
                        </a:spcBef>
                        <a:spcAft>
                          <a:spcPts val="0"/>
                        </a:spcAft>
                        <a:buClr>
                          <a:srgbClr val="FFFFFF"/>
                        </a:buClr>
                        <a:buSzPct val="25000"/>
                        <a:buFont typeface="Arial"/>
                        <a:buNone/>
                      </a:pPr>
                      <a:r>
                        <a:rPr lang="en-US" sz="2000" b="1" u="none" strike="noStrike" cap="none">
                          <a:solidFill>
                            <a:srgbClr val="FFFFFF"/>
                          </a:solidFill>
                        </a:rPr>
                        <a:t>Test Title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538CD5"/>
                    </a:solidFill>
                  </a:tcPr>
                </a:tc>
              </a:tr>
              <a:tr h="422150">
                <a:tc>
                  <a:txBody>
                    <a:bodyPr/>
                    <a:lstStyle/>
                    <a:p>
                      <a:pPr marL="0" marR="0" lvl="0" indent="0" algn="l" rtl="0">
                        <a:lnSpc>
                          <a:spcPct val="107000"/>
                        </a:lnSpc>
                        <a:spcBef>
                          <a:spcPts val="0"/>
                        </a:spcBef>
                        <a:spcAft>
                          <a:spcPts val="0"/>
                        </a:spcAft>
                        <a:buClr>
                          <a:schemeClr val="dk1"/>
                        </a:buClr>
                        <a:buSzPct val="25000"/>
                        <a:buFont typeface="Arial"/>
                        <a:buNone/>
                      </a:pPr>
                      <a:r>
                        <a:rPr lang="en-US" sz="1400" b="0" u="none" strike="noStrike" cap="none" dirty="0">
                          <a:solidFill>
                            <a:schemeClr val="dk1"/>
                          </a:solidFill>
                        </a:rPr>
                        <a:t>ABI-</a:t>
                      </a:r>
                      <a:r>
                        <a:rPr lang="en-US" sz="1400" b="0" u="none" strike="noStrike" cap="none" dirty="0" smtClean="0">
                          <a:solidFill>
                            <a:schemeClr val="dk1"/>
                          </a:solidFill>
                        </a:rPr>
                        <a:t>FD_VAH07</a:t>
                      </a:r>
                      <a:endParaRPr lang="en-US" sz="1400" b="0" u="none" strike="noStrike" cap="none" dirty="0">
                        <a:solidFill>
                          <a:schemeClr val="dk1"/>
                        </a:solidFill>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r>
                        <a:rPr lang="en-US" sz="1400" b="0" i="0" u="none" strike="noStrike" cap="none" dirty="0" smtClean="0">
                          <a:solidFill>
                            <a:schemeClr val="tx1"/>
                          </a:solidFill>
                          <a:effectLst/>
                          <a:latin typeface="+mn-lt"/>
                          <a:ea typeface="+mn-ea"/>
                          <a:cs typeface="+mn-cs"/>
                          <a:sym typeface="Arial"/>
                        </a:rPr>
                        <a:t>Assess the accuracy and precision of the Volcanic Ash product over a large and wide range of representative </a:t>
                      </a:r>
                      <a:r>
                        <a:rPr lang="en-US" sz="1400" b="0" i="0" u="none" strike="noStrike" cap="none" dirty="0" smtClean="0">
                          <a:solidFill>
                            <a:schemeClr val="tx1"/>
                          </a:solidFill>
                          <a:effectLst/>
                          <a:latin typeface="+mn-lt"/>
                          <a:ea typeface="+mn-ea"/>
                          <a:cs typeface="+mn-cs"/>
                          <a:sym typeface="Arial"/>
                        </a:rPr>
                        <a:t>conditions sufficient to verify all Volcanic Ash requirements. </a:t>
                      </a:r>
                      <a:endParaRPr lang="en-US" sz="1100" dirty="0"/>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918" name="Shape 918"/>
          <p:cNvSpPr txBox="1"/>
          <p:nvPr/>
        </p:nvSpPr>
        <p:spPr>
          <a:xfrm>
            <a:off x="880948" y="4270919"/>
            <a:ext cx="7382100" cy="20313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800" b="0" i="0" u="none" strike="noStrike" cap="none" dirty="0">
                <a:solidFill>
                  <a:srgbClr val="FFFFFF"/>
                </a:solidFill>
                <a:latin typeface="Calibri"/>
                <a:ea typeface="Calibri"/>
                <a:cs typeface="Calibri"/>
                <a:sym typeface="Calibri"/>
              </a:rPr>
              <a:t>AWG </a:t>
            </a:r>
            <a:r>
              <a:rPr lang="en-US" sz="1800" b="0" i="0" u="none" strike="noStrike" cap="none" dirty="0" smtClean="0">
                <a:solidFill>
                  <a:srgbClr val="FFFFFF"/>
                </a:solidFill>
                <a:latin typeface="Calibri"/>
                <a:ea typeface="Calibri"/>
                <a:cs typeface="Calibri"/>
                <a:sym typeface="Calibri"/>
              </a:rPr>
              <a:t>Volcanic </a:t>
            </a:r>
            <a:r>
              <a:rPr lang="en-US" sz="1800" b="0" i="0" u="none" strike="noStrike" cap="none" dirty="0" smtClean="0">
                <a:solidFill>
                  <a:srgbClr val="FFFFFF"/>
                </a:solidFill>
                <a:latin typeface="Calibri"/>
                <a:ea typeface="Calibri"/>
                <a:cs typeface="Calibri"/>
                <a:sym typeface="Calibri"/>
              </a:rPr>
              <a:t>Ash Team </a:t>
            </a:r>
            <a:r>
              <a:rPr lang="en-US" sz="1800" b="0" i="0" u="none" strike="noStrike" cap="none" dirty="0">
                <a:solidFill>
                  <a:srgbClr val="FFFFFF"/>
                </a:solidFill>
                <a:latin typeface="Calibri"/>
                <a:ea typeface="Calibri"/>
                <a:cs typeface="Calibri"/>
                <a:sym typeface="Calibri"/>
              </a:rPr>
              <a:t>will conduct these tests to further evaluate the L2 </a:t>
            </a:r>
            <a:r>
              <a:rPr lang="en-US" sz="1800" b="0" i="0" u="none" strike="noStrike" cap="none" dirty="0" smtClean="0">
                <a:solidFill>
                  <a:srgbClr val="FFFFFF"/>
                </a:solidFill>
                <a:latin typeface="Calibri"/>
                <a:ea typeface="Calibri"/>
                <a:cs typeface="Calibri"/>
                <a:sym typeface="Calibri"/>
              </a:rPr>
              <a:t>volcanic ash height and mass loading product </a:t>
            </a:r>
            <a:r>
              <a:rPr lang="en-US" sz="1800" b="0" i="0" u="none" strike="noStrike" cap="none" dirty="0">
                <a:solidFill>
                  <a:srgbClr val="FFFFFF"/>
                </a:solidFill>
                <a:latin typeface="Calibri"/>
                <a:ea typeface="Calibri"/>
                <a:cs typeface="Calibri"/>
                <a:sym typeface="Calibri"/>
              </a:rPr>
              <a:t>quality.</a:t>
            </a:r>
          </a:p>
          <a:p>
            <a:pPr marL="0" marR="0" lvl="0" indent="0" algn="l" rtl="0">
              <a:lnSpc>
                <a:spcPct val="100000"/>
              </a:lnSpc>
              <a:spcBef>
                <a:spcPts val="0"/>
              </a:spcBef>
              <a:spcAft>
                <a:spcPts val="0"/>
              </a:spcAft>
              <a:buClr>
                <a:srgbClr val="000000"/>
              </a:buClr>
              <a:buFont typeface="Arial"/>
              <a:buNone/>
            </a:pPr>
            <a:endParaRPr sz="18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ct val="25000"/>
              <a:buFont typeface="Calibri"/>
              <a:buNone/>
            </a:pPr>
            <a:r>
              <a:rPr lang="en-US" sz="1800" b="0" i="0" u="none" strike="noStrike" cap="none" dirty="0">
                <a:solidFill>
                  <a:srgbClr val="FFFFFF"/>
                </a:solidFill>
                <a:latin typeface="Calibri"/>
                <a:ea typeface="Calibri"/>
                <a:cs typeface="Calibri"/>
                <a:sym typeface="Calibri"/>
              </a:rPr>
              <a:t>Full test plans and procedures are given in the INST Readiness, Implementation, and Management Plan (RIMP v1.0; 416-R-RIMP-</a:t>
            </a:r>
            <a:r>
              <a:rPr lang="en-US" sz="1800" b="0" i="0" u="none" strike="noStrike" cap="none" dirty="0" smtClean="0">
                <a:solidFill>
                  <a:srgbClr val="FFFFFF"/>
                </a:solidFill>
                <a:latin typeface="Calibri"/>
                <a:ea typeface="Calibri"/>
                <a:cs typeface="Calibri"/>
                <a:sym typeface="Calibri"/>
              </a:rPr>
              <a:t>0333)</a:t>
            </a:r>
            <a:endParaRPr lang="en-US" sz="1800" b="0" i="0" u="none" strike="noStrike" cap="none" dirty="0">
              <a:solidFill>
                <a:srgbClr val="FFFFFF"/>
              </a:solidFill>
              <a:latin typeface="Calibri"/>
              <a:ea typeface="Calibri"/>
              <a:cs typeface="Calibri"/>
              <a:sym typeface="Calibri"/>
            </a:endParaRPr>
          </a:p>
        </p:txBody>
      </p:sp>
      <p:sp>
        <p:nvSpPr>
          <p:cNvPr id="919" name="Shape 919"/>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61</a:t>
            </a:fld>
            <a:endParaRPr lang="en-US" sz="1200" b="0" i="0" u="none" strike="noStrike" cap="none">
              <a:solidFill>
                <a:srgbClr val="FFFFFF"/>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Shape 100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Path to Full Validation – Risks</a:t>
            </a:r>
            <a:endParaRPr sz="3600" b="0" i="0" u="none" strike="noStrike" cap="none">
              <a:solidFill>
                <a:schemeClr val="lt1"/>
              </a:solidFill>
              <a:latin typeface="Calibri"/>
              <a:ea typeface="Calibri"/>
              <a:cs typeface="Calibri"/>
              <a:sym typeface="Calibri"/>
            </a:endParaRPr>
          </a:p>
        </p:txBody>
      </p:sp>
      <p:sp>
        <p:nvSpPr>
          <p:cNvPr id="1007" name="Shape 10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62</a:t>
            </a:fld>
            <a:endParaRPr sz="1200" b="0" i="0" u="none" strike="noStrike" cap="none">
              <a:solidFill>
                <a:srgbClr val="FFFFFF"/>
              </a:solidFill>
              <a:latin typeface="Calibri"/>
              <a:ea typeface="Calibri"/>
              <a:cs typeface="Calibri"/>
              <a:sym typeface="Calibri"/>
            </a:endParaRPr>
          </a:p>
        </p:txBody>
      </p:sp>
      <p:graphicFrame>
        <p:nvGraphicFramePr>
          <p:cNvPr id="1008" name="Shape 1008"/>
          <p:cNvGraphicFramePr/>
          <p:nvPr>
            <p:extLst>
              <p:ext uri="{D42A27DB-BD31-4B8C-83A1-F6EECF244321}">
                <p14:modId xmlns:p14="http://schemas.microsoft.com/office/powerpoint/2010/main" val="2113473030"/>
              </p:ext>
            </p:extLst>
          </p:nvPr>
        </p:nvGraphicFramePr>
        <p:xfrm>
          <a:off x="139148" y="2463800"/>
          <a:ext cx="8865700" cy="1300500"/>
        </p:xfrm>
        <a:graphic>
          <a:graphicData uri="http://schemas.openxmlformats.org/drawingml/2006/table">
            <a:tbl>
              <a:tblPr firstRow="1" bandRow="1">
                <a:noFill/>
              </a:tblPr>
              <a:tblGrid>
                <a:gridCol w="1162875"/>
                <a:gridCol w="2438400"/>
                <a:gridCol w="2362200"/>
                <a:gridCol w="2902225"/>
              </a:tblGrid>
              <a:tr h="370850">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solidFill>
                            <a:schemeClr val="bg1"/>
                          </a:solidFill>
                        </a:rPr>
                        <a:t>Risk Name</a:t>
                      </a:r>
                      <a:endParaRPr sz="1100" u="none" strike="noStrike" cap="none"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bg1">
                        <a:alpha val="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solidFill>
                            <a:schemeClr val="bg1"/>
                          </a:solidFill>
                        </a:rPr>
                        <a:t>Description</a:t>
                      </a:r>
                      <a:endParaRPr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bg1">
                        <a:alpha val="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solidFill>
                            <a:schemeClr val="bg1"/>
                          </a:solidFill>
                        </a:rPr>
                        <a:t>Impact</a:t>
                      </a:r>
                      <a:endParaRPr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bg1">
                        <a:alpha val="0"/>
                      </a:scheme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a:solidFill>
                            <a:schemeClr val="bg1"/>
                          </a:solidFill>
                        </a:rPr>
                        <a:t>Mitigation and Schedule</a:t>
                      </a:r>
                      <a:endParaRPr sz="1100" u="none" strike="noStrike" cap="none" dirty="0">
                        <a:solidFill>
                          <a:schemeClr val="bg1"/>
                        </a:solidFill>
                      </a:endParaRPr>
                    </a:p>
                  </a:txBody>
                  <a:tcPr marL="91450" marR="91450" marT="45725" marB="45725" anchor="ctr">
                    <a:lnB w="12700" cap="flat" cmpd="sng">
                      <a:solidFill>
                        <a:schemeClr val="dk1"/>
                      </a:solidFill>
                      <a:prstDash val="solid"/>
                      <a:round/>
                      <a:headEnd type="none" w="med" len="med"/>
                      <a:tailEnd type="none" w="med" len="med"/>
                    </a:lnB>
                    <a:solidFill>
                      <a:schemeClr val="bg1">
                        <a:alpha val="0"/>
                      </a:schemeClr>
                    </a:solidFill>
                  </a:tcPr>
                </a:tc>
              </a:tr>
              <a:tr h="370850">
                <a:tc>
                  <a:txBody>
                    <a:bodyPr/>
                    <a:lstStyle/>
                    <a:p>
                      <a:pPr marL="0" marR="0" lvl="0" indent="0" algn="ctr" rtl="0">
                        <a:lnSpc>
                          <a:spcPct val="100000"/>
                        </a:lnSpc>
                        <a:spcBef>
                          <a:spcPts val="0"/>
                        </a:spcBef>
                        <a:spcAft>
                          <a:spcPts val="0"/>
                        </a:spcAft>
                        <a:buClr>
                          <a:srgbClr val="000000"/>
                        </a:buClr>
                        <a:buSzPts val="1100"/>
                        <a:buFont typeface="Arial"/>
                        <a:buNone/>
                      </a:pPr>
                      <a:r>
                        <a:rPr lang="en-US" dirty="0" smtClean="0"/>
                        <a:t>Insufficient validation data</a:t>
                      </a:r>
                      <a:endParaRPr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dirty="0" smtClean="0"/>
                        <a:t>CALIOP observations of volcanic</a:t>
                      </a:r>
                      <a:r>
                        <a:rPr lang="en-US" sz="1100" u="none" strike="noStrike" cap="none" baseline="0" dirty="0" smtClean="0"/>
                        <a:t> ash within the GOES-16 disk have been elusive and GOES-16 has yet to observe a large, long-lasting (&gt; 12-24 hours), ash cloud</a:t>
                      </a:r>
                      <a:endParaRPr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u="none" strike="noStrike" cap="none"/>
                        <a:t>Moderate</a:t>
                      </a:r>
                      <a:endParaRPr/>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smtClean="0"/>
                        <a:t>Leverage</a:t>
                      </a:r>
                      <a:r>
                        <a:rPr lang="en-US" sz="1100" u="none" strike="noStrike" cap="none" baseline="0" dirty="0" smtClean="0"/>
                        <a:t> Himawari-8 and continue to utilize the wind analysis techniques </a:t>
                      </a:r>
                      <a:endParaRPr sz="1100" u="none" strike="noStrike" cap="none" dirty="0"/>
                    </a:p>
                  </a:txBody>
                  <a:tcPr marL="91450" marR="91450"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Tree>
    <p:extLst>
      <p:ext uri="{BB962C8B-B14F-4D97-AF65-F5344CB8AC3E}">
        <p14:creationId xmlns:p14="http://schemas.microsoft.com/office/powerpoint/2010/main" val="214319221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Shape 1013"/>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Summary &amp; Recommendations</a:t>
            </a:r>
            <a:endParaRPr/>
          </a:p>
        </p:txBody>
      </p:sp>
      <p:sp>
        <p:nvSpPr>
          <p:cNvPr id="1014" name="Shape 1014"/>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a:solidFill>
                  <a:srgbClr val="888888"/>
                </a:solidFill>
                <a:latin typeface="Calibri"/>
                <a:ea typeface="Calibri"/>
                <a:cs typeface="Calibri"/>
                <a:sym typeface="Calibri"/>
              </a:rPr>
              <a:t>GOES-16 </a:t>
            </a:r>
            <a:r>
              <a:rPr lang="en-US" sz="2000" b="0" i="0" u="none" strike="noStrike" cap="none" dirty="0" smtClean="0">
                <a:solidFill>
                  <a:srgbClr val="888888"/>
                </a:solidFill>
                <a:latin typeface="Calibri"/>
                <a:ea typeface="Calibri"/>
                <a:cs typeface="Calibri"/>
                <a:sym typeface="Calibri"/>
              </a:rPr>
              <a:t>Volcanic Ash Products </a:t>
            </a:r>
            <a:r>
              <a:rPr lang="en-US" sz="2000" b="0" i="0" u="none" strike="noStrike" cap="none" dirty="0">
                <a:solidFill>
                  <a:srgbClr val="888888"/>
                </a:solidFill>
                <a:latin typeface="Calibri"/>
                <a:ea typeface="Calibri"/>
                <a:cs typeface="Calibri"/>
                <a:sym typeface="Calibri"/>
              </a:rPr>
              <a:t>Provisional PS-PVR</a:t>
            </a:r>
            <a:endParaRPr dirty="0"/>
          </a:p>
        </p:txBody>
      </p:sp>
      <p:sp>
        <p:nvSpPr>
          <p:cNvPr id="1015" name="Shape 10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63</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5301969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Shape 1020"/>
          <p:cNvSpPr txBox="1">
            <a:spLocks noGrp="1"/>
          </p:cNvSpPr>
          <p:nvPr>
            <p:ph type="title"/>
          </p:nvPr>
        </p:nvSpPr>
        <p:spPr>
          <a:xfrm>
            <a:off x="457200" y="3178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smtClean="0">
                <a:solidFill>
                  <a:schemeClr val="lt1"/>
                </a:solidFill>
                <a:latin typeface="Calibri"/>
                <a:ea typeface="Calibri"/>
                <a:cs typeface="Calibri"/>
                <a:sym typeface="Calibri"/>
              </a:rPr>
              <a:t>Summary (1)</a:t>
            </a:r>
            <a:endParaRPr dirty="0"/>
          </a:p>
        </p:txBody>
      </p:sp>
      <p:sp>
        <p:nvSpPr>
          <p:cNvPr id="1021" name="Shape 1021"/>
          <p:cNvSpPr txBox="1">
            <a:spLocks noGrp="1"/>
          </p:cNvSpPr>
          <p:nvPr>
            <p:ph type="body" idx="1"/>
          </p:nvPr>
        </p:nvSpPr>
        <p:spPr>
          <a:xfrm>
            <a:off x="457200" y="1465263"/>
            <a:ext cx="8229600" cy="4526100"/>
          </a:xfrm>
          <a:prstGeom prst="rect">
            <a:avLst/>
          </a:prstGeom>
          <a:noFill/>
          <a:ln>
            <a:noFill/>
          </a:ln>
        </p:spPr>
        <p:txBody>
          <a:bodyPr spcFirstLastPara="1" wrap="square" lIns="91425" tIns="45700" rIns="91425" bIns="45700" anchor="t" anchorCtr="0">
            <a:noAutofit/>
          </a:bodyPr>
          <a:lstStyle/>
          <a:p>
            <a:pPr marL="233361" marR="0" lvl="0" indent="-233361" algn="l" rtl="0">
              <a:lnSpc>
                <a:spcPct val="100000"/>
              </a:lnSpc>
              <a:spcBef>
                <a:spcPts val="0"/>
              </a:spcBef>
              <a:spcAft>
                <a:spcPts val="0"/>
              </a:spcAft>
              <a:buClr>
                <a:schemeClr val="lt1"/>
              </a:buClr>
              <a:buSzPts val="2400"/>
              <a:buFont typeface="Arial"/>
              <a:buChar char="•"/>
            </a:pPr>
            <a:r>
              <a:rPr lang="en-US" sz="2400" dirty="0"/>
              <a:t>T</a:t>
            </a:r>
            <a:r>
              <a:rPr lang="en-US" sz="2400" b="0" i="0" u="none" strike="noStrike" cap="none" dirty="0" smtClean="0">
                <a:solidFill>
                  <a:schemeClr val="lt1"/>
                </a:solidFill>
                <a:sym typeface="Calibri"/>
              </a:rPr>
              <a:t>he </a:t>
            </a:r>
            <a:r>
              <a:rPr lang="en-US" sz="2400" b="0" i="0" u="none" strike="noStrike" cap="none" dirty="0">
                <a:solidFill>
                  <a:schemeClr val="lt1"/>
                </a:solidFill>
                <a:sym typeface="Calibri"/>
              </a:rPr>
              <a:t>AWG </a:t>
            </a:r>
            <a:r>
              <a:rPr lang="en-US" sz="2400" dirty="0" smtClean="0"/>
              <a:t>Aviation</a:t>
            </a:r>
            <a:r>
              <a:rPr lang="en-US" sz="2400" b="0" i="0" u="none" strike="noStrike" cap="none" dirty="0" smtClean="0">
                <a:solidFill>
                  <a:schemeClr val="lt1"/>
                </a:solidFill>
                <a:sym typeface="Calibri"/>
              </a:rPr>
              <a:t> </a:t>
            </a:r>
            <a:r>
              <a:rPr lang="en-US" sz="2400" b="0" i="0" u="none" strike="noStrike" cap="none" dirty="0">
                <a:solidFill>
                  <a:schemeClr val="lt1"/>
                </a:solidFill>
                <a:sym typeface="Calibri"/>
              </a:rPr>
              <a:t>Team recommends that GOES-16 Baseline </a:t>
            </a:r>
            <a:r>
              <a:rPr lang="en-US" sz="2400" b="0" i="0" u="none" strike="noStrike" cap="none" dirty="0" smtClean="0">
                <a:solidFill>
                  <a:schemeClr val="lt1"/>
                </a:solidFill>
                <a:sym typeface="Calibri"/>
              </a:rPr>
              <a:t>Volcanic Ash products </a:t>
            </a:r>
            <a:r>
              <a:rPr lang="en-US" sz="2400" b="0" i="0" u="none" strike="noStrike" cap="none" dirty="0">
                <a:solidFill>
                  <a:schemeClr val="lt1"/>
                </a:solidFill>
                <a:sym typeface="Calibri"/>
              </a:rPr>
              <a:t>be transitioned to Provisional status at this time</a:t>
            </a:r>
            <a:endParaRPr sz="2400" dirty="0"/>
          </a:p>
          <a:p>
            <a:pPr marL="233361" lvl="0" indent="-233361">
              <a:spcBef>
                <a:spcPts val="480"/>
              </a:spcBef>
              <a:buSzPts val="2400"/>
            </a:pPr>
            <a:endParaRPr lang="en-US" sz="2000" dirty="0" smtClean="0"/>
          </a:p>
          <a:p>
            <a:pPr marL="233361" lvl="0" indent="-233361">
              <a:spcBef>
                <a:spcPts val="480"/>
              </a:spcBef>
              <a:buSzPts val="2400"/>
            </a:pPr>
            <a:r>
              <a:rPr lang="en-US" sz="2400" dirty="0" smtClean="0"/>
              <a:t>A detailed analysis showed that:</a:t>
            </a:r>
            <a:endParaRPr lang="en-US" sz="2400" dirty="0"/>
          </a:p>
          <a:p>
            <a:pPr marL="633412" lvl="1" indent="-239712">
              <a:spcBef>
                <a:spcPts val="400"/>
              </a:spcBef>
              <a:buSzPts val="2000"/>
            </a:pPr>
            <a:r>
              <a:rPr lang="en-US" sz="2000" dirty="0" smtClean="0"/>
              <a:t>The ash cloud height product is comfortably within spec for near source volcanic clouds/plumes.</a:t>
            </a:r>
            <a:endParaRPr lang="en-US" sz="2000" dirty="0"/>
          </a:p>
          <a:p>
            <a:pPr marL="633412" lvl="1" indent="-239712">
              <a:spcBef>
                <a:spcPts val="400"/>
              </a:spcBef>
              <a:buSzPts val="2000"/>
            </a:pPr>
            <a:r>
              <a:rPr lang="en-US" sz="2000" dirty="0" smtClean="0"/>
              <a:t>For ash cloud height, out of spec performance is most likely to occur in highly dispersed volcanic ash (this is expected)</a:t>
            </a:r>
            <a:r>
              <a:rPr lang="en-US" sz="2000" dirty="0" smtClean="0"/>
              <a:t>.</a:t>
            </a:r>
          </a:p>
          <a:p>
            <a:pPr marL="633412" lvl="1" indent="-239712">
              <a:spcBef>
                <a:spcPts val="400"/>
              </a:spcBef>
              <a:buSzPts val="2000"/>
            </a:pPr>
            <a:r>
              <a:rPr lang="en-US" sz="2000" dirty="0" smtClean="0"/>
              <a:t>Ash mass loading naturally spans many orders of magnitude, so while some very large errors will occur, overall the mass loading product was found to be within the accuracy and precision specifications.</a:t>
            </a:r>
          </a:p>
        </p:txBody>
      </p:sp>
      <p:sp>
        <p:nvSpPr>
          <p:cNvPr id="1022" name="Shape 10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64</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5152114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Shape 1020"/>
          <p:cNvSpPr txBox="1">
            <a:spLocks noGrp="1"/>
          </p:cNvSpPr>
          <p:nvPr>
            <p:ph type="title"/>
          </p:nvPr>
        </p:nvSpPr>
        <p:spPr>
          <a:xfrm>
            <a:off x="457200" y="3178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smtClean="0">
                <a:solidFill>
                  <a:schemeClr val="lt1"/>
                </a:solidFill>
                <a:latin typeface="Calibri"/>
                <a:ea typeface="Calibri"/>
                <a:cs typeface="Calibri"/>
                <a:sym typeface="Calibri"/>
              </a:rPr>
              <a:t>Summary (2)</a:t>
            </a:r>
            <a:endParaRPr dirty="0"/>
          </a:p>
        </p:txBody>
      </p:sp>
      <p:sp>
        <p:nvSpPr>
          <p:cNvPr id="1021" name="Shape 1021"/>
          <p:cNvSpPr txBox="1">
            <a:spLocks noGrp="1"/>
          </p:cNvSpPr>
          <p:nvPr>
            <p:ph type="body" idx="1"/>
          </p:nvPr>
        </p:nvSpPr>
        <p:spPr>
          <a:xfrm>
            <a:off x="457200" y="1465262"/>
            <a:ext cx="8229600" cy="5121805"/>
          </a:xfrm>
          <a:prstGeom prst="rect">
            <a:avLst/>
          </a:prstGeom>
          <a:noFill/>
          <a:ln>
            <a:noFill/>
          </a:ln>
        </p:spPr>
        <p:txBody>
          <a:bodyPr spcFirstLastPara="1" wrap="square" lIns="91425" tIns="45700" rIns="91425" bIns="45700" anchor="t" anchorCtr="0">
            <a:noAutofit/>
          </a:bodyPr>
          <a:lstStyle/>
          <a:p>
            <a:pPr marL="233361" indent="-233361">
              <a:spcBef>
                <a:spcPts val="480"/>
              </a:spcBef>
              <a:buSzPts val="2400"/>
            </a:pPr>
            <a:r>
              <a:rPr lang="en-US" sz="2400" dirty="0"/>
              <a:t>Much has changed over the last 10 years or so</a:t>
            </a:r>
            <a:r>
              <a:rPr lang="en-US" sz="2400" dirty="0" smtClean="0"/>
              <a:t>.</a:t>
            </a:r>
          </a:p>
          <a:p>
            <a:pPr marL="633411" lvl="1" indent="-233361">
              <a:spcBef>
                <a:spcPts val="480"/>
              </a:spcBef>
              <a:buSzPts val="2400"/>
            </a:pPr>
            <a:r>
              <a:rPr lang="en-US" sz="2000" dirty="0" smtClean="0"/>
              <a:t>Algorithm advances (machine learning, temporal, multi-sensor, complex spatial analysis, and better </a:t>
            </a:r>
            <a:r>
              <a:rPr lang="en-US" sz="2000" dirty="0" err="1" smtClean="0"/>
              <a:t>radiative</a:t>
            </a:r>
            <a:r>
              <a:rPr lang="en-US" sz="2000" dirty="0" smtClean="0"/>
              <a:t> transfer and measurement inversion) now allow for automated eruption alerting and cloud tracking</a:t>
            </a:r>
          </a:p>
          <a:p>
            <a:pPr marL="633411" lvl="1" indent="-233361">
              <a:spcBef>
                <a:spcPts val="480"/>
              </a:spcBef>
              <a:buSzPts val="2400"/>
            </a:pPr>
            <a:r>
              <a:rPr lang="en-US" sz="2000" dirty="0" smtClean="0"/>
              <a:t>Satellites, </a:t>
            </a:r>
            <a:r>
              <a:rPr lang="en-US" sz="2000" dirty="0"/>
              <a:t>like GOES-</a:t>
            </a:r>
            <a:r>
              <a:rPr lang="en-US" sz="2000" dirty="0" smtClean="0"/>
              <a:t>16, </a:t>
            </a:r>
            <a:r>
              <a:rPr lang="en-US" sz="2000" dirty="0"/>
              <a:t>can identify eruptions much earlier, but the data </a:t>
            </a:r>
            <a:r>
              <a:rPr lang="en-US" sz="2000" dirty="0" smtClean="0"/>
              <a:t>volume </a:t>
            </a:r>
            <a:r>
              <a:rPr lang="en-US" sz="2000" dirty="0"/>
              <a:t>limits the effectiveness of manual analysis </a:t>
            </a:r>
            <a:r>
              <a:rPr lang="en-US" sz="2000" dirty="0" smtClean="0"/>
              <a:t>alone</a:t>
            </a:r>
          </a:p>
          <a:p>
            <a:pPr marL="633411" lvl="1" indent="-233361">
              <a:spcBef>
                <a:spcPts val="480"/>
              </a:spcBef>
              <a:buSzPts val="2400"/>
            </a:pPr>
            <a:r>
              <a:rPr lang="en-US" sz="2000" dirty="0" smtClean="0"/>
              <a:t>Aviation stakeholders want quantitative products that support risk based decision making (see ICAO and WMO)</a:t>
            </a:r>
          </a:p>
          <a:p>
            <a:pPr marL="633411" lvl="1" indent="-233361">
              <a:spcBef>
                <a:spcPts val="480"/>
              </a:spcBef>
              <a:buSzPts val="2400"/>
            </a:pPr>
            <a:r>
              <a:rPr lang="en-US" sz="2000" dirty="0" smtClean="0"/>
              <a:t>Dispersion and transport models can now ingest satellite-derived products</a:t>
            </a:r>
          </a:p>
          <a:p>
            <a:pPr marL="233361" indent="-233361">
              <a:spcBef>
                <a:spcPts val="480"/>
              </a:spcBef>
              <a:buSzPts val="2400"/>
            </a:pPr>
            <a:r>
              <a:rPr lang="en-US" sz="2000" dirty="0" smtClean="0"/>
              <a:t>While the baseline algorithm is likely to meet the requirements for full validation, it is inferior to more complex systems (e.g. VOLCAT) that have been established and continue to rapidly evolve. We will continue to meet our GOES-R AWG responsibilities while seeking a better long term operational solution.</a:t>
            </a:r>
            <a:endParaRPr lang="en-US" sz="2000" dirty="0"/>
          </a:p>
          <a:p>
            <a:pPr marL="0" lvl="0" indent="0">
              <a:spcBef>
                <a:spcPts val="480"/>
              </a:spcBef>
              <a:buSzPts val="2400"/>
              <a:buNone/>
            </a:pPr>
            <a:endParaRPr lang="en-US" sz="2000" dirty="0" smtClean="0"/>
          </a:p>
        </p:txBody>
      </p:sp>
      <p:sp>
        <p:nvSpPr>
          <p:cNvPr id="1022" name="Shape 10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65</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0022846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Shape 102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1" i="0" u="none" strike="noStrike" cap="none">
                <a:solidFill>
                  <a:schemeClr val="lt1"/>
                </a:solidFill>
                <a:latin typeface="Calibri"/>
                <a:ea typeface="Calibri"/>
                <a:cs typeface="Calibri"/>
                <a:sym typeface="Calibri"/>
              </a:rPr>
              <a:t>Recommendation</a:t>
            </a:r>
            <a:endParaRPr/>
          </a:p>
        </p:txBody>
      </p:sp>
      <p:sp>
        <p:nvSpPr>
          <p:cNvPr id="1028" name="Shape 1028"/>
          <p:cNvSpPr txBox="1">
            <a:spLocks noGrp="1"/>
          </p:cNvSpPr>
          <p:nvPr>
            <p:ph type="body" idx="1"/>
          </p:nvPr>
        </p:nvSpPr>
        <p:spPr>
          <a:xfrm>
            <a:off x="457200" y="1465263"/>
            <a:ext cx="8229600" cy="4526100"/>
          </a:xfrm>
          <a:prstGeom prst="rect">
            <a:avLst/>
          </a:prstGeom>
          <a:noFill/>
          <a:ln>
            <a:noFill/>
          </a:ln>
        </p:spPr>
        <p:txBody>
          <a:bodyPr spcFirstLastPara="1" wrap="square" lIns="91425" tIns="91425" rIns="91425" bIns="91425" anchor="t" anchorCtr="0">
            <a:noAutofit/>
          </a:bodyPr>
          <a:lstStyle/>
          <a:p>
            <a:pPr marL="342900" marR="0" lvl="0" indent="-139700" algn="l" rtl="0">
              <a:lnSpc>
                <a:spcPct val="100000"/>
              </a:lnSpc>
              <a:spcBef>
                <a:spcPts val="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AWG </a:t>
            </a:r>
            <a:r>
              <a:rPr lang="en-US" sz="3200" b="0" i="0" u="none" strike="noStrike" cap="none" dirty="0" smtClean="0">
                <a:solidFill>
                  <a:schemeClr val="lt1"/>
                </a:solidFill>
                <a:latin typeface="Calibri"/>
                <a:ea typeface="Calibri"/>
                <a:cs typeface="Calibri"/>
                <a:sym typeface="Calibri"/>
              </a:rPr>
              <a:t>Aviation </a:t>
            </a:r>
            <a:r>
              <a:rPr lang="en-US" sz="3200" b="0" i="0" u="none" strike="noStrike" cap="none" dirty="0">
                <a:solidFill>
                  <a:schemeClr val="lt1"/>
                </a:solidFill>
                <a:latin typeface="Calibri"/>
                <a:ea typeface="Calibri"/>
                <a:cs typeface="Calibri"/>
                <a:sym typeface="Calibri"/>
              </a:rPr>
              <a:t>Team believes that the GOES-16 </a:t>
            </a:r>
            <a:r>
              <a:rPr lang="en-US" dirty="0" smtClean="0"/>
              <a:t>volcanic ash</a:t>
            </a:r>
            <a:r>
              <a:rPr lang="en-US" sz="3200" b="0" i="0" u="none" strike="noStrike" cap="none" dirty="0" smtClean="0">
                <a:solidFill>
                  <a:schemeClr val="lt1"/>
                </a:solidFill>
                <a:latin typeface="Calibri"/>
                <a:ea typeface="Calibri"/>
                <a:cs typeface="Calibri"/>
                <a:sym typeface="Calibri"/>
              </a:rPr>
              <a:t> </a:t>
            </a:r>
            <a:r>
              <a:rPr lang="en-US" sz="3200" b="0" i="0" u="none" strike="noStrike" cap="none" dirty="0">
                <a:solidFill>
                  <a:schemeClr val="lt1"/>
                </a:solidFill>
                <a:latin typeface="Calibri"/>
                <a:ea typeface="Calibri"/>
                <a:cs typeface="Calibri"/>
                <a:sym typeface="Calibri"/>
              </a:rPr>
              <a:t>L2 </a:t>
            </a:r>
            <a:r>
              <a:rPr lang="en-US" sz="3200" b="0" i="0" u="none" strike="noStrike" cap="none" dirty="0" smtClean="0">
                <a:solidFill>
                  <a:schemeClr val="lt1"/>
                </a:solidFill>
                <a:latin typeface="Calibri"/>
                <a:ea typeface="Calibri"/>
                <a:cs typeface="Calibri"/>
                <a:sym typeface="Calibri"/>
              </a:rPr>
              <a:t>products have </a:t>
            </a:r>
            <a:r>
              <a:rPr lang="en-US" sz="3200" b="0" i="0" u="none" strike="noStrike" cap="none" dirty="0">
                <a:solidFill>
                  <a:schemeClr val="lt1"/>
                </a:solidFill>
                <a:latin typeface="Calibri"/>
                <a:ea typeface="Calibri"/>
                <a:cs typeface="Calibri"/>
                <a:sym typeface="Calibri"/>
              </a:rPr>
              <a:t>reached the Provisional Maturity as defined by the GOES-R Program.</a:t>
            </a:r>
            <a:endParaRPr dirty="0"/>
          </a:p>
          <a:p>
            <a:pPr marL="342900" marR="0" lvl="0" indent="63500" algn="l" rtl="0">
              <a:lnSpc>
                <a:spcPct val="100000"/>
              </a:lnSpc>
              <a:spcBef>
                <a:spcPts val="640"/>
              </a:spcBef>
              <a:spcAft>
                <a:spcPts val="0"/>
              </a:spcAft>
              <a:buClr>
                <a:schemeClr val="lt1"/>
              </a:buClr>
              <a:buSzPts val="3200"/>
              <a:buFont typeface="Arial"/>
              <a:buNone/>
            </a:pPr>
            <a:endParaRPr sz="3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640"/>
              </a:spcBef>
              <a:spcAft>
                <a:spcPts val="0"/>
              </a:spcAft>
              <a:buClr>
                <a:schemeClr val="lt1"/>
              </a:buClr>
              <a:buSzPts val="3200"/>
              <a:buFont typeface="Arial"/>
              <a:buNone/>
            </a:pPr>
            <a:endParaRPr sz="3200" b="0" i="0" u="none" strike="noStrike" cap="none" dirty="0">
              <a:solidFill>
                <a:schemeClr val="lt1"/>
              </a:solidFill>
              <a:latin typeface="Calibri"/>
              <a:ea typeface="Calibri"/>
              <a:cs typeface="Calibri"/>
              <a:sym typeface="Calibri"/>
            </a:endParaRPr>
          </a:p>
        </p:txBody>
      </p:sp>
      <p:sp>
        <p:nvSpPr>
          <p:cNvPr id="1029" name="Shape 10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66</a:t>
            </a:fld>
            <a:endParaRPr sz="12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372470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a:solidFill>
                  <a:schemeClr val="lt1"/>
                </a:solidFill>
                <a:latin typeface="Calibri"/>
                <a:ea typeface="Calibri"/>
                <a:cs typeface="Calibri"/>
                <a:sym typeface="Calibri"/>
              </a:rPr>
              <a:t>Backup Material</a:t>
            </a:r>
          </a:p>
        </p:txBody>
      </p:sp>
      <p:sp>
        <p:nvSpPr>
          <p:cNvPr id="959" name="Shape 959"/>
          <p:cNvSpPr txBox="1">
            <a:spLocks noGrp="1"/>
          </p:cNvSpPr>
          <p:nvPr>
            <p:ph type="body" idx="1"/>
          </p:nvPr>
        </p:nvSpPr>
        <p:spPr>
          <a:xfrm>
            <a:off x="722312" y="2906713"/>
            <a:ext cx="7772400" cy="15003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888888"/>
              </a:buClr>
              <a:buSzPct val="25000"/>
              <a:buFont typeface="Arial"/>
              <a:buNone/>
            </a:pPr>
            <a:endParaRPr sz="2000" b="0" i="0" u="none" strike="noStrike" cap="none">
              <a:solidFill>
                <a:srgbClr val="888888"/>
              </a:solidFill>
              <a:latin typeface="Calibri"/>
              <a:ea typeface="Calibri"/>
              <a:cs typeface="Calibri"/>
              <a:sym typeface="Calibri"/>
            </a:endParaRPr>
          </a:p>
        </p:txBody>
      </p:sp>
      <p:sp>
        <p:nvSpPr>
          <p:cNvPr id="960" name="Shape 960"/>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FFFFFF"/>
                </a:solidFill>
                <a:latin typeface="Arial"/>
                <a:ea typeface="Arial"/>
                <a:cs typeface="Arial"/>
                <a:sym typeface="Arial"/>
              </a:rPr>
              <a:t>67</a:t>
            </a:fld>
            <a:endParaRPr lang="en-US" sz="1400" b="0" i="0" u="none" strike="noStrike" cap="none">
              <a:solidFill>
                <a:srgbClr val="FFFFFF"/>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graphicFrame>
        <p:nvGraphicFramePr>
          <p:cNvPr id="925" name="Shape 925"/>
          <p:cNvGraphicFramePr/>
          <p:nvPr>
            <p:extLst>
              <p:ext uri="{D42A27DB-BD31-4B8C-83A1-F6EECF244321}">
                <p14:modId xmlns:p14="http://schemas.microsoft.com/office/powerpoint/2010/main" val="1616641507"/>
              </p:ext>
            </p:extLst>
          </p:nvPr>
        </p:nvGraphicFramePr>
        <p:xfrm>
          <a:off x="132522" y="1170303"/>
          <a:ext cx="8865725" cy="5491550"/>
        </p:xfrm>
        <a:graphic>
          <a:graphicData uri="http://schemas.openxmlformats.org/drawingml/2006/table">
            <a:tbl>
              <a:tblPr>
                <a:noFill/>
                <a:tableStyleId>{C266B250-DB19-4638-ABC6-526EA13891E2}</a:tableStyleId>
              </a:tblPr>
              <a:tblGrid>
                <a:gridCol w="1833925"/>
                <a:gridCol w="2632375"/>
                <a:gridCol w="962800"/>
                <a:gridCol w="3436625"/>
              </a:tblGrid>
              <a:tr h="370850">
                <a:tc>
                  <a:txBody>
                    <a:bodyPr/>
                    <a:lstStyle/>
                    <a:p>
                      <a:pPr marL="0" marR="0" lvl="0" indent="0" algn="l" rtl="0">
                        <a:lnSpc>
                          <a:spcPct val="100000"/>
                        </a:lnSpc>
                        <a:spcBef>
                          <a:spcPts val="0"/>
                        </a:spcBef>
                        <a:spcAft>
                          <a:spcPts val="0"/>
                        </a:spcAft>
                        <a:buClr>
                          <a:srgbClr val="FFFFFF"/>
                        </a:buClr>
                        <a:buSzPct val="25000"/>
                        <a:buFont typeface="Arial"/>
                        <a:buNone/>
                      </a:pPr>
                      <a:r>
                        <a:rPr lang="en-US" sz="1400" b="1" u="none" strike="noStrike" cap="none">
                          <a:solidFill>
                            <a:srgbClr val="FFFFFF"/>
                          </a:solidFill>
                        </a:rPr>
                        <a:t>Risk Name</a:t>
                      </a:r>
                    </a:p>
                  </a:txBody>
                  <a:tcPr marL="91450" marR="91450" marT="45725" marB="45725">
                    <a:lnB w="12700" cap="flat" cmpd="sng">
                      <a:solidFill>
                        <a:schemeClr val="dk1"/>
                      </a:solidFill>
                      <a:prstDash val="solid"/>
                      <a:round/>
                      <a:headEnd type="none" w="med" len="med"/>
                      <a:tailEnd type="none" w="med" len="med"/>
                    </a:lnB>
                    <a:solidFill>
                      <a:srgbClr val="538CD5"/>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400" b="1" u="none" strike="noStrike" cap="none">
                          <a:solidFill>
                            <a:srgbClr val="FFFFFF"/>
                          </a:solidFill>
                        </a:rPr>
                        <a:t>Description</a:t>
                      </a:r>
                    </a:p>
                  </a:txBody>
                  <a:tcPr marL="91450" marR="91450" marT="45725" marB="45725">
                    <a:lnB w="12700" cap="flat" cmpd="sng">
                      <a:solidFill>
                        <a:schemeClr val="dk1"/>
                      </a:solidFill>
                      <a:prstDash val="solid"/>
                      <a:round/>
                      <a:headEnd type="none" w="med" len="med"/>
                      <a:tailEnd type="none" w="med" len="med"/>
                    </a:lnB>
                    <a:solidFill>
                      <a:srgbClr val="538CD5"/>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400" b="1" u="none" strike="noStrike" cap="none">
                          <a:solidFill>
                            <a:srgbClr val="FFFFFF"/>
                          </a:solidFill>
                        </a:rPr>
                        <a:t>Impact</a:t>
                      </a:r>
                    </a:p>
                  </a:txBody>
                  <a:tcPr marL="91450" marR="91450" marT="45725" marB="45725">
                    <a:lnB w="12700" cap="flat" cmpd="sng">
                      <a:solidFill>
                        <a:schemeClr val="dk1"/>
                      </a:solidFill>
                      <a:prstDash val="solid"/>
                      <a:round/>
                      <a:headEnd type="none" w="med" len="med"/>
                      <a:tailEnd type="none" w="med" len="med"/>
                    </a:lnB>
                    <a:solidFill>
                      <a:srgbClr val="538CD5"/>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400" b="1" u="none" strike="noStrike" cap="none">
                          <a:solidFill>
                            <a:srgbClr val="FFFFFF"/>
                          </a:solidFill>
                        </a:rPr>
                        <a:t>Mitigation and Schedule</a:t>
                      </a:r>
                    </a:p>
                  </a:txBody>
                  <a:tcPr marL="91450" marR="91450" marT="45725" marB="45725">
                    <a:lnB w="12700" cap="flat" cmpd="sng">
                      <a:solidFill>
                        <a:schemeClr val="dk1"/>
                      </a:solidFill>
                      <a:prstDash val="solid"/>
                      <a:round/>
                      <a:headEnd type="none" w="med" len="med"/>
                      <a:tailEnd type="none" w="med" len="med"/>
                    </a:lnB>
                    <a:solidFill>
                      <a:srgbClr val="538CD5"/>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Incorrect CRTM coefficients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t>The incorrect CRTM coefficients are being used in the GS. </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a:t>Minor</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smtClean="0"/>
                        <a:t>Fixed</a:t>
                      </a:r>
                      <a:r>
                        <a:rPr lang="en-US" sz="1200" u="none" strike="noStrike" cap="none" baseline="0" dirty="0" smtClean="0"/>
                        <a:t> in 2017</a:t>
                      </a:r>
                      <a:endParaRPr lang="en-US" sz="1200" u="none" strike="noStrike" cap="none"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LUT </a:t>
                      </a:r>
                      <a:r>
                        <a:rPr lang="en-US" sz="1200" u="none" strike="noStrike" cap="none" dirty="0"/>
                        <a:t>updates</a:t>
                      </a:r>
                    </a:p>
                  </a:txBody>
                  <a:tcPr marL="91450" marR="91450" marT="45725" marB="45725">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LUT</a:t>
                      </a:r>
                      <a:r>
                        <a:rPr lang="en-US" sz="1200" u="none" strike="noStrike" cap="none" baseline="0" dirty="0" smtClean="0"/>
                        <a:t> for retrievals will need to be </a:t>
                      </a:r>
                      <a:r>
                        <a:rPr lang="en-US" sz="1200" u="none" strike="noStrike" cap="none" dirty="0" smtClean="0"/>
                        <a:t>updated</a:t>
                      </a:r>
                      <a:endParaRPr lang="en-US" sz="1200" u="none" strike="noStrike" cap="none" dirty="0"/>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Minor</a:t>
                      </a:r>
                      <a:endParaRPr lang="en-US" sz="1200" u="none" strike="noStrike" cap="none" dirty="0"/>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An updated LUT</a:t>
                      </a:r>
                      <a:r>
                        <a:rPr lang="en-US" sz="1200" u="none" strike="noStrike" cap="none" baseline="0" dirty="0" smtClean="0"/>
                        <a:t> was provided in 2017</a:t>
                      </a:r>
                      <a:endParaRPr lang="en-US" sz="1200" u="none" strike="noStrike" cap="none" dirty="0"/>
                    </a:p>
                  </a:txBody>
                  <a:tcPr marL="91450" marR="91450" marT="45725" marB="45725">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a:t>Missing data blocks during M4 testing</a:t>
                      </a:r>
                    </a:p>
                  </a:txBody>
                  <a:tcPr marL="91450" marR="91450" marT="45725" marB="45725">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a:t>Large portions of the L1b data are missing during M4 causing large areas of “invalid” (fill) pixels</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a:t>Major</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Fixed in 2018</a:t>
                      </a:r>
                      <a:endParaRPr lang="en-US" sz="1200" u="none" strike="noStrike" cap="none" dirty="0"/>
                    </a:p>
                  </a:txBody>
                  <a:tcPr marL="91450" marR="91450" marT="45725" marB="45725">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Use</a:t>
                      </a:r>
                      <a:r>
                        <a:rPr lang="en-US" sz="1200" u="none" strike="noStrike" cap="none" baseline="0" dirty="0" smtClean="0"/>
                        <a:t> of band 14</a:t>
                      </a:r>
                      <a:endParaRPr lang="en-US" sz="1200" u="none" strike="noStrike" cap="none" dirty="0"/>
                    </a:p>
                  </a:txBody>
                  <a:tcPr marL="91450" marR="91450" marT="45725" marB="45725">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A</a:t>
                      </a:r>
                      <a:r>
                        <a:rPr lang="en-US" sz="1200" u="none" strike="noStrike" cap="none" baseline="0" dirty="0" smtClean="0"/>
                        <a:t> Himawari-8 based analysis showed that the volcanic ash algorithm performs better when band 13 is used in lieu of band 14.  This issue has been known about since 2015.</a:t>
                      </a:r>
                      <a:endParaRPr lang="en-US" sz="1200" u="none" strike="noStrike" cap="none" dirty="0"/>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Major</a:t>
                      </a:r>
                      <a:endParaRPr lang="en-US" sz="1200" u="none" strike="noStrike" cap="none" dirty="0"/>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This issue was addressed</a:t>
                      </a:r>
                      <a:r>
                        <a:rPr lang="en-US" sz="1200" u="none" strike="noStrike" cap="none" baseline="0" dirty="0" smtClean="0"/>
                        <a:t> with an algorithm s</a:t>
                      </a:r>
                      <a:r>
                        <a:rPr lang="en-US" sz="1200" u="none" strike="noStrike" cap="none" dirty="0" smtClean="0"/>
                        <a:t>oftware update that was implemented on</a:t>
                      </a:r>
                      <a:r>
                        <a:rPr lang="en-US" sz="1200" u="none" strike="noStrike" cap="none" baseline="0" dirty="0" smtClean="0"/>
                        <a:t> 31 Octo</a:t>
                      </a:r>
                      <a:r>
                        <a:rPr lang="en-US" sz="1200" u="none" strike="noStrike" cap="none" dirty="0" smtClean="0"/>
                        <a:t>ber</a:t>
                      </a:r>
                      <a:r>
                        <a:rPr lang="en-US" sz="1200" u="none" strike="noStrike" cap="none" baseline="0" dirty="0" smtClean="0"/>
                        <a:t> 2017</a:t>
                      </a:r>
                      <a:endParaRPr lang="en-US" sz="1200" u="none" strike="noStrike" cap="none" dirty="0"/>
                    </a:p>
                  </a:txBody>
                  <a:tcPr marL="91450" marR="91450" marT="45725" marB="45725">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Insufficient</a:t>
                      </a:r>
                      <a:r>
                        <a:rPr lang="en-US" sz="1200" u="none" strike="noStrike" cap="none" baseline="0" dirty="0" smtClean="0"/>
                        <a:t> </a:t>
                      </a:r>
                      <a:r>
                        <a:rPr lang="en-US" sz="1200" dirty="0" smtClean="0"/>
                        <a:t>range of volcanic activity and geographic sampling </a:t>
                      </a:r>
                      <a:endParaRPr lang="en-US" sz="1200" u="none" strike="noStrike" cap="none" dirty="0"/>
                    </a:p>
                  </a:txBody>
                  <a:tcPr marL="91450" marR="91450" marT="45725" marB="45725">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So far, only relatively</a:t>
                      </a:r>
                      <a:r>
                        <a:rPr lang="en-US" sz="1200" u="none" strike="noStrike" cap="none" baseline="0" dirty="0" smtClean="0"/>
                        <a:t> minor ash emissions from tropical volcanoes have been observed by GOES-16.  A broader range of activity over a broader range of locations is needed to truly characterize the performance of the volcanic ash products</a:t>
                      </a:r>
                      <a:endParaRPr lang="en-US" sz="1200" u="none" strike="noStrike" cap="none" dirty="0"/>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Major</a:t>
                      </a:r>
                      <a:endParaRPr lang="en-US" sz="1200" u="none" strike="noStrike" cap="none" dirty="0"/>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Supplement GOES-16 analyses</a:t>
                      </a:r>
                      <a:r>
                        <a:rPr lang="en-US" sz="1200" u="none" strike="noStrike" cap="none" baseline="0" dirty="0" smtClean="0"/>
                        <a:t> with Himawari-8 analyses.  Many new GOES-16 cases have also been analyzed.</a:t>
                      </a:r>
                      <a:endParaRPr lang="en-US" sz="1200" u="none" strike="noStrike" cap="none" dirty="0"/>
                    </a:p>
                  </a:txBody>
                  <a:tcPr marL="91450" marR="91450" marT="45725" marB="45725">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Insufficient CALIOP observations of volcanic ash</a:t>
                      </a:r>
                      <a:endParaRPr lang="en-US" sz="1200" u="none" strike="noStrike" cap="none"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smtClean="0"/>
                        <a:t>CALIOP observations of</a:t>
                      </a:r>
                      <a:r>
                        <a:rPr lang="en-US" sz="1200" u="none" strike="noStrike" cap="none" baseline="0" dirty="0" smtClean="0"/>
                        <a:t> volcanic ash are generally rare and accumulation of sufficient pixel counts for validation is a concern</a:t>
                      </a:r>
                      <a:endParaRPr lang="en-US" sz="1200" u="none" strike="noStrike" cap="none"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smtClean="0"/>
                        <a:t>Major</a:t>
                      </a:r>
                      <a:endParaRPr lang="en-US" sz="1200" u="none" strike="noStrike" cap="none"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u="none" strike="noStrike" cap="none" dirty="0" smtClean="0"/>
                        <a:t>Supplement GOES-16 analyses</a:t>
                      </a:r>
                      <a:r>
                        <a:rPr lang="en-US" sz="1200" u="none" strike="noStrike" cap="none" baseline="0" dirty="0" smtClean="0"/>
                        <a:t> with Himawari-8 analyses</a:t>
                      </a:r>
                      <a:endParaRPr lang="en-US" sz="1200" u="none" strike="noStrike" cap="none" dirty="0" smtClean="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926" name="Shape 926"/>
          <p:cNvSpPr txBox="1">
            <a:spLocks noGrp="1"/>
          </p:cNvSpPr>
          <p:nvPr>
            <p:ph type="title"/>
          </p:nvPr>
        </p:nvSpPr>
        <p:spPr>
          <a:xfrm>
            <a:off x="457200" y="-46038"/>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Risks to Reaching Provisional</a:t>
            </a:r>
          </a:p>
        </p:txBody>
      </p:sp>
      <p:sp>
        <p:nvSpPr>
          <p:cNvPr id="927" name="Shape 92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7</a:t>
            </a:fld>
            <a:endParaRPr lang="en-US" sz="12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2100693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title"/>
          </p:nvPr>
        </p:nvSpPr>
        <p:spPr>
          <a:xfrm>
            <a:off x="457200" y="-46038"/>
            <a:ext cx="8229600" cy="1143000"/>
          </a:xfrm>
          <a:prstGeom prst="rect">
            <a:avLst/>
          </a:prstGeom>
        </p:spPr>
        <p:txBody>
          <a:bodyPr lIns="91425" tIns="91425" rIns="91425" bIns="91425" anchor="ctr" anchorCtr="0">
            <a:noAutofit/>
          </a:bodyPr>
          <a:lstStyle/>
          <a:p>
            <a:pPr lvl="0" rtl="0">
              <a:spcBef>
                <a:spcPts val="0"/>
              </a:spcBef>
              <a:buNone/>
            </a:pPr>
            <a:r>
              <a:rPr lang="en-US"/>
              <a:t>Upstream Algorithm Issues</a:t>
            </a:r>
          </a:p>
        </p:txBody>
      </p:sp>
      <p:sp>
        <p:nvSpPr>
          <p:cNvPr id="660" name="Shape 660"/>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None/>
            </a:pPr>
            <a:fld id="{00000000-1234-1234-1234-123412341234}" type="slidenum">
              <a:rPr lang="en-US"/>
              <a:t>8</a:t>
            </a:fld>
            <a:endParaRPr lang="en-US"/>
          </a:p>
        </p:txBody>
      </p:sp>
      <p:graphicFrame>
        <p:nvGraphicFramePr>
          <p:cNvPr id="661" name="Shape 661"/>
          <p:cNvGraphicFramePr/>
          <p:nvPr>
            <p:extLst>
              <p:ext uri="{D42A27DB-BD31-4B8C-83A1-F6EECF244321}">
                <p14:modId xmlns:p14="http://schemas.microsoft.com/office/powerpoint/2010/main" val="548481853"/>
              </p:ext>
            </p:extLst>
          </p:nvPr>
        </p:nvGraphicFramePr>
        <p:xfrm>
          <a:off x="132523" y="1170303"/>
          <a:ext cx="8865725" cy="2931210"/>
        </p:xfrm>
        <a:graphic>
          <a:graphicData uri="http://schemas.openxmlformats.org/drawingml/2006/table">
            <a:tbl>
              <a:tblPr firstRow="1" bandRow="1">
                <a:noFill/>
              </a:tblPr>
              <a:tblGrid>
                <a:gridCol w="1833925"/>
                <a:gridCol w="2632375"/>
                <a:gridCol w="962800"/>
                <a:gridCol w="3436625"/>
              </a:tblGrid>
              <a:tr h="370850">
                <a:tc>
                  <a:txBody>
                    <a:bodyPr/>
                    <a:lstStyle/>
                    <a:p>
                      <a:pPr marL="0" marR="0" lvl="0" indent="0" algn="l" rtl="0">
                        <a:spcBef>
                          <a:spcPts val="0"/>
                        </a:spcBef>
                        <a:buSzPct val="25000"/>
                        <a:buNone/>
                      </a:pPr>
                      <a:r>
                        <a:rPr lang="en-US" b="1" dirty="0"/>
                        <a:t>Upstream Issue</a:t>
                      </a:r>
                    </a:p>
                  </a:txBody>
                  <a:tcPr marL="91450" marR="91450" marT="45725" marB="45725">
                    <a:lnB w="12700" cap="flat" cmpd="sng">
                      <a:solidFill>
                        <a:schemeClr val="dk1"/>
                      </a:solidFill>
                      <a:prstDash val="solid"/>
                      <a:round/>
                      <a:headEnd type="none" w="med" len="med"/>
                      <a:tailEnd type="none" w="med" len="med"/>
                    </a:lnB>
                    <a:solidFill>
                      <a:schemeClr val="bg2">
                        <a:lumMod val="40000"/>
                        <a:lumOff val="60000"/>
                      </a:schemeClr>
                    </a:solidFill>
                  </a:tcPr>
                </a:tc>
                <a:tc>
                  <a:txBody>
                    <a:bodyPr/>
                    <a:lstStyle/>
                    <a:p>
                      <a:pPr marL="0" marR="0" lvl="0" indent="0" algn="l" rtl="0">
                        <a:spcBef>
                          <a:spcPts val="0"/>
                        </a:spcBef>
                        <a:buSzPct val="25000"/>
                        <a:buNone/>
                      </a:pPr>
                      <a:r>
                        <a:rPr lang="en-US" sz="1400" b="1" dirty="0"/>
                        <a:t>Description</a:t>
                      </a:r>
                    </a:p>
                  </a:txBody>
                  <a:tcPr marL="91450" marR="91450" marT="45725" marB="45725">
                    <a:lnB w="12700" cap="flat" cmpd="sng">
                      <a:solidFill>
                        <a:schemeClr val="dk1"/>
                      </a:solidFill>
                      <a:prstDash val="solid"/>
                      <a:round/>
                      <a:headEnd type="none" w="med" len="med"/>
                      <a:tailEnd type="none" w="med" len="med"/>
                    </a:lnB>
                    <a:solidFill>
                      <a:schemeClr val="bg2">
                        <a:lumMod val="40000"/>
                        <a:lumOff val="60000"/>
                      </a:schemeClr>
                    </a:solidFill>
                  </a:tcPr>
                </a:tc>
                <a:tc>
                  <a:txBody>
                    <a:bodyPr/>
                    <a:lstStyle/>
                    <a:p>
                      <a:pPr marL="0" marR="0" lvl="0" indent="0" algn="l" rtl="0">
                        <a:spcBef>
                          <a:spcPts val="0"/>
                        </a:spcBef>
                        <a:buSzPct val="25000"/>
                        <a:buNone/>
                      </a:pPr>
                      <a:r>
                        <a:rPr lang="en-US" sz="1400" b="1"/>
                        <a:t>Impact</a:t>
                      </a:r>
                    </a:p>
                  </a:txBody>
                  <a:tcPr marL="91450" marR="91450" marT="45725" marB="45725">
                    <a:lnB w="12700" cap="flat" cmpd="sng">
                      <a:solidFill>
                        <a:schemeClr val="dk1"/>
                      </a:solidFill>
                      <a:prstDash val="solid"/>
                      <a:round/>
                      <a:headEnd type="none" w="med" len="med"/>
                      <a:tailEnd type="none" w="med" len="med"/>
                    </a:lnB>
                    <a:solidFill>
                      <a:schemeClr val="bg2">
                        <a:lumMod val="40000"/>
                        <a:lumOff val="60000"/>
                      </a:schemeClr>
                    </a:solidFill>
                  </a:tcPr>
                </a:tc>
                <a:tc>
                  <a:txBody>
                    <a:bodyPr/>
                    <a:lstStyle/>
                    <a:p>
                      <a:pPr marL="0" marR="0" lvl="0" indent="0" algn="l" rtl="0">
                        <a:spcBef>
                          <a:spcPts val="0"/>
                        </a:spcBef>
                        <a:buSzPct val="25000"/>
                        <a:buNone/>
                      </a:pPr>
                      <a:r>
                        <a:rPr lang="en-US" b="1" dirty="0"/>
                        <a:t>Algorithm Implications</a:t>
                      </a:r>
                    </a:p>
                  </a:txBody>
                  <a:tcPr marL="91450" marR="91450" marT="45725" marB="45725">
                    <a:lnB w="12700" cap="flat" cmpd="sng">
                      <a:solidFill>
                        <a:schemeClr val="dk1"/>
                      </a:solidFill>
                      <a:prstDash val="solid"/>
                      <a:round/>
                      <a:headEnd type="none" w="med" len="med"/>
                      <a:tailEnd type="none" w="med" len="med"/>
                    </a:lnB>
                    <a:solidFill>
                      <a:schemeClr val="bg2">
                        <a:lumMod val="40000"/>
                        <a:lumOff val="60000"/>
                      </a:schemeClr>
                    </a:solidFill>
                  </a:tcPr>
                </a:tc>
              </a:tr>
              <a:tr h="370850">
                <a:tc>
                  <a:txBody>
                    <a:bodyPr/>
                    <a:lstStyle/>
                    <a:p>
                      <a:pPr marL="0" marR="0" lvl="0" indent="0" algn="l" rtl="0">
                        <a:spcBef>
                          <a:spcPts val="0"/>
                        </a:spcBef>
                        <a:buSzPct val="25000"/>
                        <a:buNone/>
                      </a:pPr>
                      <a:r>
                        <a:rPr lang="en-US" sz="1200"/>
                        <a:t>ABI L1b - INR</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a:t>Issues remain with ABI L1b INR issues associated with navigation and co-registration issues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smtClean="0"/>
                        <a:t>Major</a:t>
                      </a:r>
                      <a:endParaRPr sz="1200"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u="none" strike="noStrike" cap="none" dirty="0" smtClean="0"/>
                        <a:t>Cloud</a:t>
                      </a:r>
                      <a:r>
                        <a:rPr lang="en-US" sz="1200" u="none" strike="noStrike" cap="none" baseline="0" dirty="0" smtClean="0"/>
                        <a:t> edges and convective clouds will be mistaken for high confidence ash</a:t>
                      </a:r>
                      <a:endParaRPr lang="en-US" sz="1200" u="none" strike="noStrike" cap="none" dirty="0" smtClean="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spcBef>
                          <a:spcPts val="0"/>
                        </a:spcBef>
                        <a:buSzPct val="25000"/>
                        <a:buNone/>
                      </a:pPr>
                      <a:r>
                        <a:rPr lang="en-US" sz="1200"/>
                        <a:t>ABI L1b - Stripping</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a:t>Image stripping is present in some imagery data</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200" dirty="0" smtClean="0"/>
                        <a:t>Minor</a:t>
                      </a:r>
                      <a:endParaRPr sz="1200"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200" dirty="0" smtClean="0"/>
                        <a:t>Regions of striping may</a:t>
                      </a:r>
                      <a:r>
                        <a:rPr lang="en-US" sz="1200" baseline="0" dirty="0" smtClean="0"/>
                        <a:t> be misclassified as high confidence ash</a:t>
                      </a:r>
                      <a:endParaRPr sz="1200"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r h="370850">
                <a:tc>
                  <a:txBody>
                    <a:bodyPr/>
                    <a:lstStyle/>
                    <a:p>
                      <a:pPr marL="0" marR="0" lvl="0" indent="0" algn="l" rtl="0">
                        <a:spcBef>
                          <a:spcPts val="0"/>
                        </a:spcBef>
                        <a:buSzPct val="25000"/>
                        <a:buNone/>
                      </a:pPr>
                      <a:r>
                        <a:rPr lang="en-US" sz="1200" dirty="0"/>
                        <a:t>ABI L1b - Calibration Issues</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lvl="0" rtl="0">
                        <a:spcBef>
                          <a:spcPts val="0"/>
                        </a:spcBef>
                        <a:buNone/>
                      </a:pPr>
                      <a:r>
                        <a:rPr lang="en-US" sz="1200"/>
                        <a:t>Calibration is still being evaluated on the system</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lvl="0" rtl="0">
                        <a:spcBef>
                          <a:spcPts val="0"/>
                        </a:spcBef>
                        <a:buNone/>
                      </a:pPr>
                      <a:r>
                        <a:rPr lang="en-US" sz="1200" dirty="0" smtClean="0"/>
                        <a:t>Medium</a:t>
                      </a:r>
                      <a:endParaRPr sz="1200" dirty="0"/>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Accurate measurements and clear sky simulations are needed for bands 10, 11, 14,15, and 16.  The clear sky bias in band 11 is larger than expected.  The cause is still being investigated.</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a:t>ABI L1b - GRB</a:t>
                      </a:r>
                    </a:p>
                  </a:txBody>
                  <a:tcPr marL="91450" marR="91450" marT="45725" marB="45725">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a:t>Missing blocks of data in M4 due to terrestrial GRB issues</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a:t>Major</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200" u="none" strike="noStrike" cap="none" dirty="0"/>
                        <a:t>Algorithm will produce invalid data in regions of missing blocks</a:t>
                      </a:r>
                    </a:p>
                  </a:txBody>
                  <a:tcPr marL="91450" marR="91450" marT="45725" marB="45725">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r>
            </a:tbl>
          </a:graphicData>
        </a:graphic>
      </p:graphicFrame>
      <p:sp>
        <p:nvSpPr>
          <p:cNvPr id="2" name="TextBox 1"/>
          <p:cNvSpPr txBox="1"/>
          <p:nvPr/>
        </p:nvSpPr>
        <p:spPr>
          <a:xfrm>
            <a:off x="457200" y="4495800"/>
            <a:ext cx="8369300" cy="830997"/>
          </a:xfrm>
          <a:prstGeom prst="rect">
            <a:avLst/>
          </a:prstGeom>
          <a:noFill/>
        </p:spPr>
        <p:txBody>
          <a:bodyPr wrap="square" rtlCol="0">
            <a:spAutoFit/>
          </a:bodyPr>
          <a:lstStyle/>
          <a:p>
            <a:r>
              <a:rPr lang="en-US" sz="2400" i="1" dirty="0" smtClean="0">
                <a:solidFill>
                  <a:schemeClr val="bg1"/>
                </a:solidFill>
              </a:rPr>
              <a:t>All of the L1b issues have become far less frequent and do not pose a significant risk to achieving provisional status</a:t>
            </a:r>
            <a:endParaRPr lang="en-US" sz="2400" i="1" dirty="0">
              <a:solidFill>
                <a:schemeClr val="bg1"/>
              </a:solidFill>
            </a:endParaRPr>
          </a:p>
        </p:txBody>
      </p:sp>
    </p:spTree>
    <p:extLst>
      <p:ext uri="{BB962C8B-B14F-4D97-AF65-F5344CB8AC3E}">
        <p14:creationId xmlns:p14="http://schemas.microsoft.com/office/powerpoint/2010/main" val="35200370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Provisional Validation Product Maturity Assessment</a:t>
            </a:r>
            <a:endParaRPr/>
          </a:p>
        </p:txBody>
      </p:sp>
      <p:sp>
        <p:nvSpPr>
          <p:cNvPr id="330" name="Shape 330"/>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dirty="0">
                <a:solidFill>
                  <a:srgbClr val="888888"/>
                </a:solidFill>
                <a:latin typeface="Calibri"/>
                <a:ea typeface="Calibri"/>
                <a:cs typeface="Calibri"/>
                <a:sym typeface="Calibri"/>
              </a:rPr>
              <a:t>GOES-16 </a:t>
            </a:r>
            <a:r>
              <a:rPr lang="en-US" sz="2000" b="0" i="0" u="none" strike="noStrike" cap="none" dirty="0" smtClean="0">
                <a:solidFill>
                  <a:srgbClr val="888888"/>
                </a:solidFill>
                <a:latin typeface="Calibri"/>
                <a:ea typeface="Calibri"/>
                <a:cs typeface="Calibri"/>
                <a:sym typeface="Calibri"/>
              </a:rPr>
              <a:t>Volcanic Ash </a:t>
            </a:r>
            <a:r>
              <a:rPr lang="en-US" sz="2000" b="0" i="0" u="none" strike="noStrike" cap="none" dirty="0">
                <a:solidFill>
                  <a:srgbClr val="888888"/>
                </a:solidFill>
                <a:latin typeface="Calibri"/>
                <a:ea typeface="Calibri"/>
                <a:cs typeface="Calibri"/>
                <a:sym typeface="Calibri"/>
              </a:rPr>
              <a:t>L2 </a:t>
            </a:r>
            <a:r>
              <a:rPr lang="en-US" sz="2000" b="0" i="0" u="none" strike="noStrike" cap="none" dirty="0" smtClean="0">
                <a:solidFill>
                  <a:srgbClr val="888888"/>
                </a:solidFill>
                <a:latin typeface="Calibri"/>
                <a:ea typeface="Calibri"/>
                <a:cs typeface="Calibri"/>
                <a:sym typeface="Calibri"/>
              </a:rPr>
              <a:t>Products </a:t>
            </a:r>
            <a:r>
              <a:rPr lang="en-US" sz="2000" b="0" i="0" u="none" strike="noStrike" cap="none" dirty="0">
                <a:solidFill>
                  <a:srgbClr val="888888"/>
                </a:solidFill>
                <a:latin typeface="Calibri"/>
                <a:ea typeface="Calibri"/>
                <a:cs typeface="Calibri"/>
                <a:sym typeface="Calibri"/>
              </a:rPr>
              <a:t>Provisional PS-PVR</a:t>
            </a:r>
            <a:endParaRPr dirty="0"/>
          </a:p>
        </p:txBody>
      </p:sp>
      <p:sp>
        <p:nvSpPr>
          <p:cNvPr id="331" name="Shape 3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9</a:t>
            </a:fld>
            <a:endParaRPr sz="12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695371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18818</TotalTime>
  <Words>3939</Words>
  <Application>Microsoft Macintosh PowerPoint</Application>
  <PresentationFormat>On-screen Show (4:3)</PresentationFormat>
  <Paragraphs>579</Paragraphs>
  <Slides>67</Slides>
  <Notes>59</Notes>
  <HiddenSlides>0</HiddenSlides>
  <MMClips>4</MMClips>
  <ScaleCrop>false</ScaleCrop>
  <HeadingPairs>
    <vt:vector size="4" baseType="variant">
      <vt:variant>
        <vt:lpstr>Theme</vt:lpstr>
      </vt:variant>
      <vt:variant>
        <vt:i4>4</vt:i4>
      </vt:variant>
      <vt:variant>
        <vt:lpstr>Slide Titles</vt:lpstr>
      </vt:variant>
      <vt:variant>
        <vt:i4>67</vt:i4>
      </vt:variant>
    </vt:vector>
  </HeadingPairs>
  <TitlesOfParts>
    <vt:vector size="71" baseType="lpstr">
      <vt:lpstr>Custom Design</vt:lpstr>
      <vt:lpstr>Custom Design</vt:lpstr>
      <vt:lpstr>Custom Design</vt:lpstr>
      <vt:lpstr>1_Custom Design</vt:lpstr>
      <vt:lpstr>PowerPoint Presentation</vt:lpstr>
      <vt:lpstr>Agenda</vt:lpstr>
      <vt:lpstr>Review of Beta Maturity </vt:lpstr>
      <vt:lpstr>PLPTs Under Review Beta</vt:lpstr>
      <vt:lpstr>Requirements</vt:lpstr>
      <vt:lpstr>PowerPoint Presentation</vt:lpstr>
      <vt:lpstr>Risks to Reaching Provisional</vt:lpstr>
      <vt:lpstr>Upstream Algorithm Issues</vt:lpstr>
      <vt:lpstr>Provisional Validation Product Maturity Assessment</vt:lpstr>
      <vt:lpstr>Requirements for FULL Validation</vt:lpstr>
      <vt:lpstr>PLPTs Under Review PROVISIONAL</vt:lpstr>
      <vt:lpstr>Requirements PROVISIONAL</vt:lpstr>
      <vt:lpstr>Application of PLPT Quantitative Analysis Tests to each Domain</vt:lpstr>
      <vt:lpstr>Visual Inspection and Long Term Stability</vt:lpstr>
      <vt:lpstr>Qualitative Success Definitions</vt:lpstr>
      <vt:lpstr>PLPT ABI-FD_VAH01 - 05:</vt:lpstr>
      <vt:lpstr>PLPT ABI-FD_VAH01 - 05:</vt:lpstr>
      <vt:lpstr>Time Series of Volcanic Ash Output</vt:lpstr>
      <vt:lpstr>Time Series of Volcanic Ash Output</vt:lpstr>
      <vt:lpstr>PowerPoint Presentation</vt:lpstr>
      <vt:lpstr>Quantitative Evaluation of Volcanic Ash Products</vt:lpstr>
      <vt:lpstr>Validation Challenges</vt:lpstr>
      <vt:lpstr>Quantitative Success Definitions</vt:lpstr>
      <vt:lpstr>Manual Analysis</vt:lpstr>
      <vt:lpstr>Manual Analysis of Ash Presence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Fuego – 3 June 2018</vt:lpstr>
      <vt:lpstr>PowerPoint Presentation</vt:lpstr>
      <vt:lpstr>Wind Analysis</vt:lpstr>
      <vt:lpstr>PowerPoint Presentation</vt:lpstr>
      <vt:lpstr>Wind Analysis</vt:lpstr>
      <vt:lpstr>PowerPoint Presentation</vt:lpstr>
      <vt:lpstr>PowerPoint Presentation</vt:lpstr>
      <vt:lpstr>PowerPoint Presentation</vt:lpstr>
      <vt:lpstr>PowerPoint Presentation</vt:lpstr>
      <vt:lpstr>Lidar Analysis and Vicarious Validation</vt:lpstr>
      <vt:lpstr>Lidar Validation</vt:lpstr>
      <vt:lpstr>PowerPoint Presentation</vt:lpstr>
      <vt:lpstr>PowerPoint Presentation</vt:lpstr>
      <vt:lpstr>PowerPoint Presentation</vt:lpstr>
      <vt:lpstr>Vicarious Validation : Past Experience</vt:lpstr>
      <vt:lpstr>PowerPoint Presentation</vt:lpstr>
      <vt:lpstr>PowerPoint Presentation</vt:lpstr>
      <vt:lpstr>PowerPoint Presentation</vt:lpstr>
      <vt:lpstr>Lidar Comparisons</vt:lpstr>
      <vt:lpstr>Issues and Status ADRs Addressed</vt:lpstr>
      <vt:lpstr>Provisional Maturity Assessment</vt:lpstr>
      <vt:lpstr>Provisional Validation</vt:lpstr>
      <vt:lpstr>Provisional Validation</vt:lpstr>
      <vt:lpstr>Recommendation</vt:lpstr>
      <vt:lpstr>Path to Full Validation Maturity</vt:lpstr>
      <vt:lpstr>Issues and Status ADRs Needing Resolution for Full VAL</vt:lpstr>
      <vt:lpstr>Issues and Status Other Actions Needed for Full VAL</vt:lpstr>
      <vt:lpstr>Full Validation PLPTs</vt:lpstr>
      <vt:lpstr>Path to Full Validation – Risks</vt:lpstr>
      <vt:lpstr>Summary &amp; Recommendations</vt:lpstr>
      <vt:lpstr>Summary (1)</vt:lpstr>
      <vt:lpstr>Summary (2)</vt:lpstr>
      <vt:lpstr>Recommendation</vt:lpstr>
      <vt:lpstr>Backup Material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Mike Pavolonis</cp:lastModifiedBy>
  <cp:revision>716</cp:revision>
  <dcterms:modified xsi:type="dcterms:W3CDTF">2018-07-19T22:27:11Z</dcterms:modified>
</cp:coreProperties>
</file>