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b861587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b861587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cdf40dd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5cdf40dd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cdf40dd0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cdf40dd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d95e0a1e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d95e0a1e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d95e0a1e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d95e0a1e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d95e0a1e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d95e0a1e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d95e0a1ee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d95e0a1e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0d0a18458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0d0a18458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11175"/>
            <a:ext cx="8520600" cy="25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GOES-16</a:t>
            </a:r>
            <a:br>
              <a:rPr lang="en" sz="4800"/>
            </a:br>
            <a:r>
              <a:rPr lang="en" sz="4800"/>
              <a:t>Volcanic Ash Product in AWIPS-2</a:t>
            </a:r>
            <a:endParaRPr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67525"/>
            <a:ext cx="8520600" cy="11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NWS/OBS Update to Provisional PS-PVR </a:t>
            </a:r>
            <a:br>
              <a:rPr lang="en" sz="900"/>
            </a:br>
            <a:endParaRPr sz="9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July 20</a:t>
            </a:r>
            <a:r>
              <a:rPr lang="en" sz="2400"/>
              <a:t>, 2018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186600" y="268250"/>
            <a:ext cx="8645700" cy="4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/>
              <a:t>GOES-16 Volcanic Ash: Detection and Height in AWIPS-2</a:t>
            </a:r>
            <a:endParaRPr sz="2400" u="sng"/>
          </a:p>
        </p:txBody>
      </p:sp>
      <p:sp>
        <p:nvSpPr>
          <p:cNvPr id="61" name="Google Shape;61;p14"/>
          <p:cNvSpPr txBox="1"/>
          <p:nvPr/>
        </p:nvSpPr>
        <p:spPr>
          <a:xfrm>
            <a:off x="186600" y="766850"/>
            <a:ext cx="8875800" cy="39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Fielded AWIPS-2 baseline plugin handles ingest and display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Separate display buttons for Volcanic Ash Mass Loading and Height 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Baseline applies retrieval flag (RET_DQF), overall good quality pixels</a:t>
            </a:r>
            <a:endParaRPr sz="1600">
              <a:solidFill>
                <a:schemeClr val="dk1"/>
              </a:solidFill>
            </a:endParaRPr>
          </a:p>
          <a:p>
            <a:pPr indent="0" lvl="0" mar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TOWR-S updated site configurations via a field-wide RPM on June 20, 2018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Replaced RET_DQF w/the </a:t>
            </a:r>
            <a:r>
              <a:rPr lang="en" sz="1600">
                <a:solidFill>
                  <a:schemeClr val="dk1"/>
                </a:solidFill>
              </a:rPr>
              <a:t>detection quality flag (DET_DQF) mask 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Uses mask values for overall good quality/high confidence (0), as well as moderate confidence single layer ash (8) 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Will transition updates to the AWIPS-2 baseline (19.1.1/Apr ‘19, 19.2.1/Jul ‘19)</a:t>
            </a:r>
            <a:endParaRPr sz="1600">
              <a:solidFill>
                <a:schemeClr val="dk1"/>
              </a:solidFill>
            </a:endParaRPr>
          </a:p>
          <a:p>
            <a:pPr indent="0" lvl="0" marL="9144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/>
              <a:t>NWS transmission via the SBN started January 17, 2018</a:t>
            </a:r>
            <a:endParaRPr sz="16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VAAC is using product (see presentation by Jamie Kibler)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0" y="0"/>
            <a:ext cx="8520600" cy="4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/>
              <a:t>GOES-16 Volcanic Ash Product Menus</a:t>
            </a:r>
            <a:endParaRPr sz="2400" u="sng"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5176" y="498600"/>
            <a:ext cx="7337699" cy="4593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311700" y="0"/>
            <a:ext cx="8520600" cy="4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/>
              <a:t>GOES-16 Volcanic Ash Height (1)</a:t>
            </a:r>
            <a:endParaRPr sz="2400" u="sng"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700" y="469100"/>
            <a:ext cx="7692102" cy="458442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732250" y="4440809"/>
            <a:ext cx="2366400" cy="6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Popocatepetl, Mexico</a:t>
            </a:r>
            <a:endParaRPr>
              <a:solidFill>
                <a:srgbClr val="FFFF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18:45 UTC May 17, 2018</a:t>
            </a:r>
            <a:endParaRPr>
              <a:solidFill>
                <a:srgbClr val="FFFF00"/>
              </a:solidFill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b="96955" l="0" r="49093" t="516"/>
          <a:stretch/>
        </p:blipFill>
        <p:spPr>
          <a:xfrm>
            <a:off x="692700" y="469100"/>
            <a:ext cx="7533624" cy="222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b="0" l="59631" r="0" t="95336"/>
          <a:stretch/>
        </p:blipFill>
        <p:spPr>
          <a:xfrm>
            <a:off x="3344750" y="4706500"/>
            <a:ext cx="5040048" cy="34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ctrTitle"/>
          </p:nvPr>
        </p:nvSpPr>
        <p:spPr>
          <a:xfrm>
            <a:off x="311700" y="0"/>
            <a:ext cx="8520600" cy="4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/>
              <a:t>GOES-16 Volcanic Ash Height (2)</a:t>
            </a:r>
            <a:endParaRPr sz="2400" u="sng"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700" y="498600"/>
            <a:ext cx="7692098" cy="4554926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/>
        </p:nvSpPr>
        <p:spPr>
          <a:xfrm>
            <a:off x="700907" y="4416949"/>
            <a:ext cx="2341200" cy="6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Popocatepetl, Mexico</a:t>
            </a:r>
            <a:endParaRPr>
              <a:solidFill>
                <a:srgbClr val="FFFF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19:15 UTC May 17, 2018</a:t>
            </a:r>
            <a:endParaRPr>
              <a:solidFill>
                <a:srgbClr val="FFFF00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 rotWithShape="1">
          <a:blip r:embed="rId4">
            <a:alphaModFix/>
          </a:blip>
          <a:srcRect b="96955" l="0" r="49093" t="516"/>
          <a:stretch/>
        </p:blipFill>
        <p:spPr>
          <a:xfrm>
            <a:off x="692700" y="525553"/>
            <a:ext cx="7533624" cy="222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 rotWithShape="1">
          <a:blip r:embed="rId3">
            <a:alphaModFix/>
          </a:blip>
          <a:srcRect b="0" l="63708" r="0" t="95104"/>
          <a:stretch/>
        </p:blipFill>
        <p:spPr>
          <a:xfrm>
            <a:off x="3333524" y="4650049"/>
            <a:ext cx="5051272" cy="40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ctrTitle"/>
          </p:nvPr>
        </p:nvSpPr>
        <p:spPr>
          <a:xfrm>
            <a:off x="311700" y="0"/>
            <a:ext cx="8520600" cy="4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/>
              <a:t>GOES-16 Volcanic Ash Height (3)</a:t>
            </a:r>
            <a:endParaRPr sz="2400" u="sng"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0150" y="498600"/>
            <a:ext cx="7644652" cy="455492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763632" y="4429494"/>
            <a:ext cx="2322600" cy="6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Popocatepetl, Mexico</a:t>
            </a:r>
            <a:endParaRPr>
              <a:solidFill>
                <a:srgbClr val="FFFF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20:00 UTC May 17, 2018</a:t>
            </a:r>
            <a:endParaRPr>
              <a:solidFill>
                <a:srgbClr val="FFFF00"/>
              </a:solidFill>
            </a:endParaRPr>
          </a:p>
        </p:txBody>
      </p:sp>
      <p:pic>
        <p:nvPicPr>
          <p:cNvPr id="93" name="Google Shape;93;p18"/>
          <p:cNvPicPr preferRelativeResize="0"/>
          <p:nvPr/>
        </p:nvPicPr>
        <p:blipFill rotWithShape="1">
          <a:blip r:embed="rId4">
            <a:alphaModFix/>
          </a:blip>
          <a:srcRect b="96955" l="0" r="49093" t="516"/>
          <a:stretch/>
        </p:blipFill>
        <p:spPr>
          <a:xfrm>
            <a:off x="692700" y="501392"/>
            <a:ext cx="7533624" cy="222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 rotWithShape="1">
          <a:blip r:embed="rId3">
            <a:alphaModFix/>
          </a:blip>
          <a:srcRect b="0" l="62417" r="0" t="95104"/>
          <a:stretch/>
        </p:blipFill>
        <p:spPr>
          <a:xfrm>
            <a:off x="3185950" y="4650051"/>
            <a:ext cx="5198852" cy="40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ctrTitle"/>
          </p:nvPr>
        </p:nvSpPr>
        <p:spPr>
          <a:xfrm>
            <a:off x="311700" y="0"/>
            <a:ext cx="8520600" cy="4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/>
              <a:t>GOES-16 Volcanic Ash Mass Loading (1)</a:t>
            </a:r>
            <a:endParaRPr sz="2400" u="sng"/>
          </a:p>
        </p:txBody>
      </p:sp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0150" y="498600"/>
            <a:ext cx="7644649" cy="4554924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/>
          <p:nvPr/>
        </p:nvSpPr>
        <p:spPr>
          <a:xfrm>
            <a:off x="740150" y="4418807"/>
            <a:ext cx="2412000" cy="6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Popocatepetl, Mexico</a:t>
            </a:r>
            <a:endParaRPr>
              <a:solidFill>
                <a:srgbClr val="FFFF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19:15 UTC May 17, 2018</a:t>
            </a:r>
            <a:endParaRPr>
              <a:solidFill>
                <a:srgbClr val="FFFF00"/>
              </a:solidFill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 rotWithShape="1">
          <a:blip r:embed="rId3">
            <a:alphaModFix/>
          </a:blip>
          <a:srcRect b="97032" l="0" r="48822" t="828"/>
          <a:stretch/>
        </p:blipFill>
        <p:spPr>
          <a:xfrm>
            <a:off x="733877" y="535262"/>
            <a:ext cx="7052901" cy="175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 rotWithShape="1">
          <a:blip r:embed="rId3">
            <a:alphaModFix/>
          </a:blip>
          <a:srcRect b="0" l="60202" r="0" t="93308"/>
          <a:stretch/>
        </p:blipFill>
        <p:spPr>
          <a:xfrm>
            <a:off x="2957250" y="4524600"/>
            <a:ext cx="5414074" cy="542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ctrTitle"/>
          </p:nvPr>
        </p:nvSpPr>
        <p:spPr>
          <a:xfrm>
            <a:off x="311700" y="0"/>
            <a:ext cx="8520600" cy="4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/>
              <a:t>GOES-16 Volcanic Ash Mass Loading (2)</a:t>
            </a:r>
            <a:endParaRPr sz="2400" u="sng"/>
          </a:p>
        </p:txBody>
      </p:sp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5250" y="498600"/>
            <a:ext cx="7644651" cy="4554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0"/>
          <p:cNvSpPr txBox="1"/>
          <p:nvPr/>
        </p:nvSpPr>
        <p:spPr>
          <a:xfrm>
            <a:off x="765250" y="4437625"/>
            <a:ext cx="2278800" cy="6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Popocatepetl, Mexico</a:t>
            </a:r>
            <a:endParaRPr>
              <a:solidFill>
                <a:srgbClr val="FFFF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1945 UTC May 17, 2018</a:t>
            </a:r>
            <a:endParaRPr>
              <a:solidFill>
                <a:srgbClr val="FFFF00"/>
              </a:solidFill>
            </a:endParaRPr>
          </a:p>
        </p:txBody>
      </p:sp>
      <p:pic>
        <p:nvPicPr>
          <p:cNvPr id="111" name="Google Shape;111;p20"/>
          <p:cNvPicPr preferRelativeResize="0"/>
          <p:nvPr/>
        </p:nvPicPr>
        <p:blipFill rotWithShape="1">
          <a:blip r:embed="rId4">
            <a:alphaModFix/>
          </a:blip>
          <a:srcRect b="97032" l="0" r="48822" t="828"/>
          <a:stretch/>
        </p:blipFill>
        <p:spPr>
          <a:xfrm>
            <a:off x="733877" y="509242"/>
            <a:ext cx="7052901" cy="175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 rotWithShape="1">
          <a:blip r:embed="rId3">
            <a:alphaModFix/>
          </a:blip>
          <a:srcRect b="0" l="59216" r="0" t="94819"/>
          <a:stretch/>
        </p:blipFill>
        <p:spPr>
          <a:xfrm>
            <a:off x="2909243" y="4637525"/>
            <a:ext cx="5496227" cy="41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/>
        </p:nvSpPr>
        <p:spPr>
          <a:xfrm>
            <a:off x="186600" y="1014750"/>
            <a:ext cx="8875800" cy="38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666666"/>
                </a:solidFill>
              </a:rPr>
              <a:t>Questions?</a:t>
            </a:r>
            <a:endParaRPr b="1" sz="3000">
              <a:solidFill>
                <a:srgbClr val="66666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