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53"/>
  </p:notesMasterIdLst>
  <p:sldIdLst>
    <p:sldId id="256" r:id="rId2"/>
    <p:sldId id="272" r:id="rId3"/>
    <p:sldId id="383" r:id="rId4"/>
    <p:sldId id="418" r:id="rId5"/>
    <p:sldId id="275" r:id="rId6"/>
    <p:sldId id="319" r:id="rId7"/>
    <p:sldId id="400" r:id="rId8"/>
    <p:sldId id="401" r:id="rId9"/>
    <p:sldId id="259" r:id="rId10"/>
    <p:sldId id="403" r:id="rId11"/>
    <p:sldId id="429" r:id="rId12"/>
    <p:sldId id="431" r:id="rId13"/>
    <p:sldId id="405" r:id="rId14"/>
    <p:sldId id="392" r:id="rId15"/>
    <p:sldId id="404" r:id="rId16"/>
    <p:sldId id="419" r:id="rId17"/>
    <p:sldId id="414" r:id="rId18"/>
    <p:sldId id="415" r:id="rId19"/>
    <p:sldId id="413" r:id="rId20"/>
    <p:sldId id="412" r:id="rId21"/>
    <p:sldId id="420" r:id="rId22"/>
    <p:sldId id="411" r:id="rId23"/>
    <p:sldId id="421" r:id="rId24"/>
    <p:sldId id="410" r:id="rId25"/>
    <p:sldId id="422" r:id="rId26"/>
    <p:sldId id="430" r:id="rId27"/>
    <p:sldId id="409" r:id="rId28"/>
    <p:sldId id="424" r:id="rId29"/>
    <p:sldId id="428" r:id="rId30"/>
    <p:sldId id="423" r:id="rId31"/>
    <p:sldId id="425" r:id="rId32"/>
    <p:sldId id="427" r:id="rId33"/>
    <p:sldId id="445" r:id="rId34"/>
    <p:sldId id="434" r:id="rId35"/>
    <p:sldId id="433" r:id="rId36"/>
    <p:sldId id="436" r:id="rId37"/>
    <p:sldId id="438" r:id="rId38"/>
    <p:sldId id="444" r:id="rId39"/>
    <p:sldId id="432" r:id="rId40"/>
    <p:sldId id="443" r:id="rId41"/>
    <p:sldId id="442" r:id="rId42"/>
    <p:sldId id="366" r:id="rId43"/>
    <p:sldId id="446" r:id="rId44"/>
    <p:sldId id="447" r:id="rId45"/>
    <p:sldId id="448" r:id="rId46"/>
    <p:sldId id="335" r:id="rId47"/>
    <p:sldId id="440" r:id="rId48"/>
    <p:sldId id="397" r:id="rId49"/>
    <p:sldId id="394" r:id="rId50"/>
    <p:sldId id="406" r:id="rId51"/>
    <p:sldId id="368" r:id="rId5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lbright, Jon P. (GSFC-416.0)[COLUMBUS TECHNOLOGIES AND SERVICES INC]" initials="FJP(TASI" lastIdx="32" clrIdx="0">
    <p:extLst>
      <p:ext uri="{19B8F6BF-5375-455C-9EA6-DF929625EA0E}">
        <p15:presenceInfo xmlns:p15="http://schemas.microsoft.com/office/powerpoint/2012/main" userId="S-1-5-21-330711430-3775241029-4075259233-578260" providerId="AD"/>
      </p:ext>
    </p:extLst>
  </p:cmAuthor>
  <p:cmAuthor id="2" name="Juan Rodriguez" initials="JR" lastIdx="1" clrIdx="1">
    <p:extLst>
      <p:ext uri="{19B8F6BF-5375-455C-9EA6-DF929625EA0E}">
        <p15:presenceInfo xmlns:p15="http://schemas.microsoft.com/office/powerpoint/2012/main" userId="S-1-5-21-2352823706-2924403312-716997183-15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ABD"/>
    <a:srgbClr val="C20EAD"/>
    <a:srgbClr val="D4511C"/>
    <a:srgbClr val="32BEB7"/>
    <a:srgbClr val="008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96" autoAdjust="0"/>
    <p:restoredTop sz="88655" autoAdjust="0"/>
  </p:normalViewPr>
  <p:slideViewPr>
    <p:cSldViewPr snapToGrid="0" showGuides="1">
      <p:cViewPr varScale="1">
        <p:scale>
          <a:sx n="76" d="100"/>
          <a:sy n="76" d="100"/>
        </p:scale>
        <p:origin x="702" y="84"/>
      </p:cViewPr>
      <p:guideLst>
        <p:guide orient="horz" pos="3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3" tIns="46656" rIns="93313" bIns="46656"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13" tIns="46656" rIns="93313" bIns="46656" rtlCol="0"/>
          <a:lstStyle>
            <a:lvl1pPr algn="r">
              <a:defRPr sz="1200"/>
            </a:lvl1pPr>
          </a:lstStyle>
          <a:p>
            <a:fld id="{FA9EA010-A379-435B-8A27-4342493C9D8B}" type="datetimeFigureOut">
              <a:rPr lang="en-US" smtClean="0"/>
              <a:pPr/>
              <a:t>8/15/2018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3" tIns="46656" rIns="93313" bIns="46656" rtlCol="0" anchor="ctr"/>
          <a:lstStyle/>
          <a:p>
            <a:endParaRPr lang="en-US"/>
          </a:p>
        </p:txBody>
      </p:sp>
      <p:sp>
        <p:nvSpPr>
          <p:cNvPr id="5" name="Notes Placeholder 4"/>
          <p:cNvSpPr>
            <a:spLocks noGrp="1"/>
          </p:cNvSpPr>
          <p:nvPr>
            <p:ph type="body" sz="quarter" idx="3"/>
          </p:nvPr>
        </p:nvSpPr>
        <p:spPr>
          <a:xfrm>
            <a:off x="702310" y="4480005"/>
            <a:ext cx="5618480" cy="3665459"/>
          </a:xfrm>
          <a:prstGeom prst="rect">
            <a:avLst/>
          </a:prstGeom>
        </p:spPr>
        <p:txBody>
          <a:bodyPr vert="horz" lIns="93313" tIns="46656" rIns="93313" bIns="4665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1"/>
            <a:ext cx="3043343" cy="467071"/>
          </a:xfrm>
          <a:prstGeom prst="rect">
            <a:avLst/>
          </a:prstGeom>
        </p:spPr>
        <p:txBody>
          <a:bodyPr vert="horz" lIns="93313" tIns="46656" rIns="93313" bIns="46656"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1"/>
            <a:ext cx="3043343" cy="467071"/>
          </a:xfrm>
          <a:prstGeom prst="rect">
            <a:avLst/>
          </a:prstGeom>
        </p:spPr>
        <p:txBody>
          <a:bodyPr vert="horz" lIns="93313" tIns="46656" rIns="93313" bIns="46656" rtlCol="0" anchor="b"/>
          <a:lstStyle>
            <a:lvl1pPr algn="r">
              <a:defRPr sz="1200"/>
            </a:lvl1pPr>
          </a:lstStyle>
          <a:p>
            <a:fld id="{07D85A49-F495-4469-B05B-74800E2130EA}" type="slidenum">
              <a:rPr lang="en-US" smtClean="0"/>
              <a:pPr/>
              <a:t>‹#›</a:t>
            </a:fld>
            <a:endParaRPr lang="en-US"/>
          </a:p>
        </p:txBody>
      </p:sp>
    </p:spTree>
    <p:extLst>
      <p:ext uri="{BB962C8B-B14F-4D97-AF65-F5344CB8AC3E}">
        <p14:creationId xmlns:p14="http://schemas.microsoft.com/office/powerpoint/2010/main" val="309393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1</a:t>
            </a:fld>
            <a:endParaRPr lang="en-US"/>
          </a:p>
        </p:txBody>
      </p:sp>
    </p:spTree>
    <p:extLst>
      <p:ext uri="{BB962C8B-B14F-4D97-AF65-F5344CB8AC3E}">
        <p14:creationId xmlns:p14="http://schemas.microsoft.com/office/powerpoint/2010/main" val="3487042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10</a:t>
            </a:fld>
            <a:endParaRPr lang="en-US"/>
          </a:p>
        </p:txBody>
      </p:sp>
    </p:spTree>
    <p:extLst>
      <p:ext uri="{BB962C8B-B14F-4D97-AF65-F5344CB8AC3E}">
        <p14:creationId xmlns:p14="http://schemas.microsoft.com/office/powerpoint/2010/main" val="232658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11</a:t>
            </a:fld>
            <a:endParaRPr lang="en-US"/>
          </a:p>
        </p:txBody>
      </p:sp>
    </p:spTree>
    <p:extLst>
      <p:ext uri="{BB962C8B-B14F-4D97-AF65-F5344CB8AC3E}">
        <p14:creationId xmlns:p14="http://schemas.microsoft.com/office/powerpoint/2010/main" val="1900574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12</a:t>
            </a:fld>
            <a:endParaRPr lang="en-US"/>
          </a:p>
        </p:txBody>
      </p:sp>
    </p:spTree>
    <p:extLst>
      <p:ext uri="{BB962C8B-B14F-4D97-AF65-F5344CB8AC3E}">
        <p14:creationId xmlns:p14="http://schemas.microsoft.com/office/powerpoint/2010/main" val="2489840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13</a:t>
            </a:fld>
            <a:endParaRPr lang="en-US"/>
          </a:p>
        </p:txBody>
      </p:sp>
    </p:spTree>
    <p:extLst>
      <p:ext uri="{BB962C8B-B14F-4D97-AF65-F5344CB8AC3E}">
        <p14:creationId xmlns:p14="http://schemas.microsoft.com/office/powerpoint/2010/main" val="176712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14</a:t>
            </a:fld>
            <a:endParaRPr lang="en-US"/>
          </a:p>
        </p:txBody>
      </p:sp>
    </p:spTree>
    <p:extLst>
      <p:ext uri="{BB962C8B-B14F-4D97-AF65-F5344CB8AC3E}">
        <p14:creationId xmlns:p14="http://schemas.microsoft.com/office/powerpoint/2010/main" val="4215062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15</a:t>
            </a:fld>
            <a:endParaRPr lang="en-US"/>
          </a:p>
        </p:txBody>
      </p:sp>
    </p:spTree>
    <p:extLst>
      <p:ext uri="{BB962C8B-B14F-4D97-AF65-F5344CB8AC3E}">
        <p14:creationId xmlns:p14="http://schemas.microsoft.com/office/powerpoint/2010/main" val="2441598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thrash!</a:t>
            </a:r>
          </a:p>
          <a:p>
            <a:r>
              <a:rPr lang="en-US" smtClean="0"/>
              <a:t>Same </a:t>
            </a:r>
            <a:r>
              <a:rPr lang="en-US" dirty="0" smtClean="0"/>
              <a:t>considerations</a:t>
            </a:r>
            <a:r>
              <a:rPr lang="en-US" baseline="0" dirty="0" smtClean="0"/>
              <a:t> for channel A except saturation</a:t>
            </a:r>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16</a:t>
            </a:fld>
            <a:endParaRPr lang="en-US"/>
          </a:p>
        </p:txBody>
      </p:sp>
    </p:spTree>
    <p:extLst>
      <p:ext uri="{BB962C8B-B14F-4D97-AF65-F5344CB8AC3E}">
        <p14:creationId xmlns:p14="http://schemas.microsoft.com/office/powerpoint/2010/main" val="324336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thrash!</a:t>
            </a:r>
          </a:p>
          <a:p>
            <a:r>
              <a:rPr lang="en-US" dirty="0" smtClean="0"/>
              <a:t>Same considerations</a:t>
            </a:r>
            <a:r>
              <a:rPr lang="en-US" baseline="0" dirty="0" smtClean="0"/>
              <a:t> for channel A except saturation</a:t>
            </a:r>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17</a:t>
            </a:fld>
            <a:endParaRPr lang="en-US"/>
          </a:p>
        </p:txBody>
      </p:sp>
    </p:spTree>
    <p:extLst>
      <p:ext uri="{BB962C8B-B14F-4D97-AF65-F5344CB8AC3E}">
        <p14:creationId xmlns:p14="http://schemas.microsoft.com/office/powerpoint/2010/main" val="1026327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For G17 saturation</a:t>
            </a:r>
            <a:r>
              <a:rPr lang="en-US" sz="1200" b="0" i="0" kern="1200" baseline="0" dirty="0" smtClean="0">
                <a:solidFill>
                  <a:schemeClr val="tx1"/>
                </a:solidFill>
                <a:effectLst/>
                <a:latin typeface="+mn-lt"/>
                <a:ea typeface="+mn-ea"/>
                <a:cs typeface="+mn-cs"/>
              </a:rPr>
              <a:t> of XRS-A </a:t>
            </a:r>
            <a:r>
              <a:rPr lang="en-US" sz="1200" b="0" i="0" kern="1200" dirty="0" smtClean="0">
                <a:solidFill>
                  <a:schemeClr val="tx1"/>
                </a:solidFill>
                <a:effectLst/>
                <a:latin typeface="+mn-lt"/>
                <a:ea typeface="+mn-ea"/>
                <a:cs typeface="+mn-cs"/>
              </a:rPr>
              <a:t>is around 9.2e-4 W/m^2. That’s probably close to the same number for all FMs.</a:t>
            </a:r>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18</a:t>
            </a:fld>
            <a:endParaRPr lang="en-US"/>
          </a:p>
        </p:txBody>
      </p:sp>
    </p:spTree>
    <p:extLst>
      <p:ext uri="{BB962C8B-B14F-4D97-AF65-F5344CB8AC3E}">
        <p14:creationId xmlns:p14="http://schemas.microsoft.com/office/powerpoint/2010/main" val="1403422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19</a:t>
            </a:fld>
            <a:endParaRPr lang="en-US"/>
          </a:p>
        </p:txBody>
      </p:sp>
    </p:spTree>
    <p:extLst>
      <p:ext uri="{BB962C8B-B14F-4D97-AF65-F5344CB8AC3E}">
        <p14:creationId xmlns:p14="http://schemas.microsoft.com/office/powerpoint/2010/main" val="1333354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2</a:t>
            </a:fld>
            <a:endParaRPr lang="en-US"/>
          </a:p>
        </p:txBody>
      </p:sp>
    </p:spTree>
    <p:extLst>
      <p:ext uri="{BB962C8B-B14F-4D97-AF65-F5344CB8AC3E}">
        <p14:creationId xmlns:p14="http://schemas.microsoft.com/office/powerpoint/2010/main" val="211094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20</a:t>
            </a:fld>
            <a:endParaRPr lang="en-US"/>
          </a:p>
        </p:txBody>
      </p:sp>
    </p:spTree>
    <p:extLst>
      <p:ext uri="{BB962C8B-B14F-4D97-AF65-F5344CB8AC3E}">
        <p14:creationId xmlns:p14="http://schemas.microsoft.com/office/powerpoint/2010/main" val="2355962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21</a:t>
            </a:fld>
            <a:endParaRPr lang="en-US"/>
          </a:p>
        </p:txBody>
      </p:sp>
    </p:spTree>
    <p:extLst>
      <p:ext uri="{BB962C8B-B14F-4D97-AF65-F5344CB8AC3E}">
        <p14:creationId xmlns:p14="http://schemas.microsoft.com/office/powerpoint/2010/main" val="3514366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22</a:t>
            </a:fld>
            <a:endParaRPr lang="en-US"/>
          </a:p>
        </p:txBody>
      </p:sp>
    </p:spTree>
    <p:extLst>
      <p:ext uri="{BB962C8B-B14F-4D97-AF65-F5344CB8AC3E}">
        <p14:creationId xmlns:p14="http://schemas.microsoft.com/office/powerpoint/2010/main" val="1858506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23</a:t>
            </a:fld>
            <a:endParaRPr lang="en-US"/>
          </a:p>
        </p:txBody>
      </p:sp>
    </p:spTree>
    <p:extLst>
      <p:ext uri="{BB962C8B-B14F-4D97-AF65-F5344CB8AC3E}">
        <p14:creationId xmlns:p14="http://schemas.microsoft.com/office/powerpoint/2010/main" val="3139366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24</a:t>
            </a:fld>
            <a:endParaRPr lang="en-US"/>
          </a:p>
        </p:txBody>
      </p:sp>
    </p:spTree>
    <p:extLst>
      <p:ext uri="{BB962C8B-B14F-4D97-AF65-F5344CB8AC3E}">
        <p14:creationId xmlns:p14="http://schemas.microsoft.com/office/powerpoint/2010/main" val="3749086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RHESSI: LEO, launched in 2002; X-ray imager; </a:t>
            </a:r>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25</a:t>
            </a:fld>
            <a:endParaRPr lang="en-US"/>
          </a:p>
        </p:txBody>
      </p:sp>
    </p:spTree>
    <p:extLst>
      <p:ext uri="{BB962C8B-B14F-4D97-AF65-F5344CB8AC3E}">
        <p14:creationId xmlns:p14="http://schemas.microsoft.com/office/powerpoint/2010/main" val="2617191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RHESSI: LEO, launched in 2002; X-ray imager; </a:t>
            </a:r>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26</a:t>
            </a:fld>
            <a:endParaRPr lang="en-US"/>
          </a:p>
        </p:txBody>
      </p:sp>
    </p:spTree>
    <p:extLst>
      <p:ext uri="{BB962C8B-B14F-4D97-AF65-F5344CB8AC3E}">
        <p14:creationId xmlns:p14="http://schemas.microsoft.com/office/powerpoint/2010/main" val="1904601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27</a:t>
            </a:fld>
            <a:endParaRPr lang="en-US"/>
          </a:p>
        </p:txBody>
      </p:sp>
    </p:spTree>
    <p:extLst>
      <p:ext uri="{BB962C8B-B14F-4D97-AF65-F5344CB8AC3E}">
        <p14:creationId xmlns:p14="http://schemas.microsoft.com/office/powerpoint/2010/main" val="3768502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28</a:t>
            </a:fld>
            <a:endParaRPr lang="en-US"/>
          </a:p>
        </p:txBody>
      </p:sp>
    </p:spTree>
    <p:extLst>
      <p:ext uri="{BB962C8B-B14F-4D97-AF65-F5344CB8AC3E}">
        <p14:creationId xmlns:p14="http://schemas.microsoft.com/office/powerpoint/2010/main" val="182411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29</a:t>
            </a:fld>
            <a:endParaRPr lang="en-US"/>
          </a:p>
        </p:txBody>
      </p:sp>
    </p:spTree>
    <p:extLst>
      <p:ext uri="{BB962C8B-B14F-4D97-AF65-F5344CB8AC3E}">
        <p14:creationId xmlns:p14="http://schemas.microsoft.com/office/powerpoint/2010/main" val="980708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 PASS</a:t>
            </a:r>
          </a:p>
        </p:txBody>
      </p:sp>
      <p:sp>
        <p:nvSpPr>
          <p:cNvPr id="4" name="Slide Number Placeholder 3"/>
          <p:cNvSpPr>
            <a:spLocks noGrp="1"/>
          </p:cNvSpPr>
          <p:nvPr>
            <p:ph type="sldNum" sz="quarter" idx="10"/>
          </p:nvPr>
        </p:nvSpPr>
        <p:spPr/>
        <p:txBody>
          <a:bodyPr/>
          <a:lstStyle/>
          <a:p>
            <a:fld id="{07D85A49-F495-4469-B05B-74800E2130EA}" type="slidenum">
              <a:rPr lang="en-US" smtClean="0"/>
              <a:pPr/>
              <a:t>3</a:t>
            </a:fld>
            <a:endParaRPr lang="en-US"/>
          </a:p>
        </p:txBody>
      </p:sp>
    </p:spTree>
    <p:extLst>
      <p:ext uri="{BB962C8B-B14F-4D97-AF65-F5344CB8AC3E}">
        <p14:creationId xmlns:p14="http://schemas.microsoft.com/office/powerpoint/2010/main" val="31752290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30</a:t>
            </a:fld>
            <a:endParaRPr lang="en-US"/>
          </a:p>
        </p:txBody>
      </p:sp>
    </p:spTree>
    <p:extLst>
      <p:ext uri="{BB962C8B-B14F-4D97-AF65-F5344CB8AC3E}">
        <p14:creationId xmlns:p14="http://schemas.microsoft.com/office/powerpoint/2010/main" val="7771149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31</a:t>
            </a:fld>
            <a:endParaRPr lang="en-US"/>
          </a:p>
        </p:txBody>
      </p:sp>
    </p:spTree>
    <p:extLst>
      <p:ext uri="{BB962C8B-B14F-4D97-AF65-F5344CB8AC3E}">
        <p14:creationId xmlns:p14="http://schemas.microsoft.com/office/powerpoint/2010/main" val="2980039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32</a:t>
            </a:fld>
            <a:endParaRPr lang="en-US"/>
          </a:p>
        </p:txBody>
      </p:sp>
    </p:spTree>
    <p:extLst>
      <p:ext uri="{BB962C8B-B14F-4D97-AF65-F5344CB8AC3E}">
        <p14:creationId xmlns:p14="http://schemas.microsoft.com/office/powerpoint/2010/main" val="37406012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D85A49-F495-4469-B05B-74800E2130EA}" type="slidenum">
              <a:rPr lang="en-US" smtClean="0"/>
              <a:pPr/>
              <a:t>39</a:t>
            </a:fld>
            <a:endParaRPr lang="en-US"/>
          </a:p>
        </p:txBody>
      </p:sp>
    </p:spTree>
    <p:extLst>
      <p:ext uri="{BB962C8B-B14F-4D97-AF65-F5344CB8AC3E}">
        <p14:creationId xmlns:p14="http://schemas.microsoft.com/office/powerpoint/2010/main" val="3008759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43</a:t>
            </a:fld>
            <a:endParaRPr lang="en-US"/>
          </a:p>
        </p:txBody>
      </p:sp>
    </p:spTree>
    <p:extLst>
      <p:ext uri="{BB962C8B-B14F-4D97-AF65-F5344CB8AC3E}">
        <p14:creationId xmlns:p14="http://schemas.microsoft.com/office/powerpoint/2010/main" val="9006007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44</a:t>
            </a:fld>
            <a:endParaRPr lang="en-US"/>
          </a:p>
        </p:txBody>
      </p:sp>
    </p:spTree>
    <p:extLst>
      <p:ext uri="{BB962C8B-B14F-4D97-AF65-F5344CB8AC3E}">
        <p14:creationId xmlns:p14="http://schemas.microsoft.com/office/powerpoint/2010/main" val="42007044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45</a:t>
            </a:fld>
            <a:endParaRPr lang="en-US"/>
          </a:p>
        </p:txBody>
      </p:sp>
    </p:spTree>
    <p:extLst>
      <p:ext uri="{BB962C8B-B14F-4D97-AF65-F5344CB8AC3E}">
        <p14:creationId xmlns:p14="http://schemas.microsoft.com/office/powerpoint/2010/main" val="3556024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46</a:t>
            </a:fld>
            <a:endParaRPr lang="en-US"/>
          </a:p>
        </p:txBody>
      </p:sp>
    </p:spTree>
    <p:extLst>
      <p:ext uri="{BB962C8B-B14F-4D97-AF65-F5344CB8AC3E}">
        <p14:creationId xmlns:p14="http://schemas.microsoft.com/office/powerpoint/2010/main" val="2734545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48</a:t>
            </a:fld>
            <a:endParaRPr lang="en-US"/>
          </a:p>
        </p:txBody>
      </p:sp>
    </p:spTree>
    <p:extLst>
      <p:ext uri="{BB962C8B-B14F-4D97-AF65-F5344CB8AC3E}">
        <p14:creationId xmlns:p14="http://schemas.microsoft.com/office/powerpoint/2010/main" val="214341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hope for some flares! SEP events.</a:t>
            </a:r>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49</a:t>
            </a:fld>
            <a:endParaRPr lang="en-US"/>
          </a:p>
        </p:txBody>
      </p:sp>
    </p:spTree>
    <p:extLst>
      <p:ext uri="{BB962C8B-B14F-4D97-AF65-F5344CB8AC3E}">
        <p14:creationId xmlns:p14="http://schemas.microsoft.com/office/powerpoint/2010/main" val="1652893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4</a:t>
            </a:fld>
            <a:endParaRPr lang="en-US"/>
          </a:p>
        </p:txBody>
      </p:sp>
    </p:spTree>
    <p:extLst>
      <p:ext uri="{BB962C8B-B14F-4D97-AF65-F5344CB8AC3E}">
        <p14:creationId xmlns:p14="http://schemas.microsoft.com/office/powerpoint/2010/main" val="973311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how</a:t>
            </a:r>
            <a:r>
              <a:rPr lang="en-US" baseline="0" dirty="0" smtClean="0"/>
              <a:t> long measured</a:t>
            </a:r>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5</a:t>
            </a:fld>
            <a:endParaRPr lang="en-US"/>
          </a:p>
        </p:txBody>
      </p:sp>
    </p:spTree>
    <p:extLst>
      <p:ext uri="{BB962C8B-B14F-4D97-AF65-F5344CB8AC3E}">
        <p14:creationId xmlns:p14="http://schemas.microsoft.com/office/powerpoint/2010/main" val="2833147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scaled to match previous XRS bandpasses</a:t>
            </a:r>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6</a:t>
            </a:fld>
            <a:endParaRPr lang="en-US"/>
          </a:p>
        </p:txBody>
      </p:sp>
    </p:spTree>
    <p:extLst>
      <p:ext uri="{BB962C8B-B14F-4D97-AF65-F5344CB8AC3E}">
        <p14:creationId xmlns:p14="http://schemas.microsoft.com/office/powerpoint/2010/main" val="682342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scaled to match previous XRS bandpasses</a:t>
            </a:r>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7</a:t>
            </a:fld>
            <a:endParaRPr lang="en-US"/>
          </a:p>
        </p:txBody>
      </p:sp>
    </p:spTree>
    <p:extLst>
      <p:ext uri="{BB962C8B-B14F-4D97-AF65-F5344CB8AC3E}">
        <p14:creationId xmlns:p14="http://schemas.microsoft.com/office/powerpoint/2010/main" val="3472067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8</a:t>
            </a:fld>
            <a:endParaRPr lang="en-US"/>
          </a:p>
        </p:txBody>
      </p:sp>
    </p:spTree>
    <p:extLst>
      <p:ext uri="{BB962C8B-B14F-4D97-AF65-F5344CB8AC3E}">
        <p14:creationId xmlns:p14="http://schemas.microsoft.com/office/powerpoint/2010/main" val="3529871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9</a:t>
            </a:fld>
            <a:endParaRPr lang="en-US"/>
          </a:p>
        </p:txBody>
      </p:sp>
    </p:spTree>
    <p:extLst>
      <p:ext uri="{BB962C8B-B14F-4D97-AF65-F5344CB8AC3E}">
        <p14:creationId xmlns:p14="http://schemas.microsoft.com/office/powerpoint/2010/main" val="3829088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fld id="{227582AF-D23F-4629-87A8-4BE406BB42BA}" type="datetime1">
              <a:rPr lang="en-US" altLang="en-US" smtClean="0"/>
              <a:pPr/>
              <a:t>8/15/2018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dirty="0" smtClean="0"/>
              <a:t>These GOES-17 data are preliminary, non-operational data and are undergoing testing. Users bear all responsibility for inspecting the data prior to use and for the manner in which the data are utilized.</a:t>
            </a:r>
            <a:endParaRPr lang="en-US" dirty="0"/>
          </a:p>
        </p:txBody>
      </p:sp>
      <p:sp>
        <p:nvSpPr>
          <p:cNvPr id="6" name="Slide Number Placeholder 5"/>
          <p:cNvSpPr>
            <a:spLocks noGrp="1"/>
          </p:cNvSpPr>
          <p:nvPr>
            <p:ph type="sldNum" sz="quarter" idx="12"/>
          </p:nvPr>
        </p:nvSpPr>
        <p:spPr/>
        <p:txBody>
          <a:bodyPr/>
          <a:lstStyle>
            <a:lvl1pPr>
              <a:defRPr/>
            </a:lvl1pPr>
          </a:lstStyle>
          <a:p>
            <a:fld id="{73A949E6-8E3A-4BD1-B695-CC914EAB501F}" type="slidenum">
              <a:rPr lang="en-US" altLang="en-US"/>
              <a:pPr/>
              <a:t>‹#›</a:t>
            </a:fld>
            <a:endParaRPr lang="en-US" altLang="en-US"/>
          </a:p>
        </p:txBody>
      </p:sp>
    </p:spTree>
    <p:extLst>
      <p:ext uri="{BB962C8B-B14F-4D97-AF65-F5344CB8AC3E}">
        <p14:creationId xmlns:p14="http://schemas.microsoft.com/office/powerpoint/2010/main" val="22261245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smtClean="0"/>
            </a:lvl1pPr>
          </a:lstStyle>
          <a:p>
            <a:fld id="{171357AB-AA68-441F-A967-C1A715515460}" type="datetime1">
              <a:rPr lang="en-US" altLang="en-US" smtClean="0"/>
              <a:pPr/>
              <a:t>8/15/2018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dirty="0" smtClean="0"/>
              <a:t>These GOES-17 data are preliminary, non-operational data and are undergoing testing. Users bear all responsibility for inspecting the data prior to use and for the manner in which the data are utilized.</a:t>
            </a:r>
            <a:endParaRPr lang="en-US" dirty="0"/>
          </a:p>
        </p:txBody>
      </p:sp>
      <p:sp>
        <p:nvSpPr>
          <p:cNvPr id="6" name="Slide Number Placeholder 5"/>
          <p:cNvSpPr>
            <a:spLocks noGrp="1"/>
          </p:cNvSpPr>
          <p:nvPr>
            <p:ph type="sldNum" sz="quarter" idx="12"/>
          </p:nvPr>
        </p:nvSpPr>
        <p:spPr/>
        <p:txBody>
          <a:bodyPr/>
          <a:lstStyle>
            <a:lvl1pPr>
              <a:defRPr/>
            </a:lvl1pPr>
          </a:lstStyle>
          <a:p>
            <a:fld id="{615ADB79-25D6-47C0-AB51-22A13A0BBB50}" type="slidenum">
              <a:rPr lang="en-US" altLang="en-US"/>
              <a:pPr/>
              <a:t>‹#›</a:t>
            </a:fld>
            <a:endParaRPr lang="en-US" altLang="en-US"/>
          </a:p>
        </p:txBody>
      </p:sp>
    </p:spTree>
    <p:extLst>
      <p:ext uri="{BB962C8B-B14F-4D97-AF65-F5344CB8AC3E}">
        <p14:creationId xmlns:p14="http://schemas.microsoft.com/office/powerpoint/2010/main" val="22875049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fld id="{E830F9AD-B0CA-47A0-A405-A9EABD5BF0AA}" type="datetime1">
              <a:rPr lang="en-US" altLang="en-US" smtClean="0"/>
              <a:pPr/>
              <a:t>8/15/2018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dirty="0" smtClean="0"/>
              <a:t>These GOES-17 data are preliminary, non-operational data and are undergoing testing. Users bear all responsibility for inspecting the data prior to use and for the manner in which the data are utilized.</a:t>
            </a:r>
            <a:endParaRPr lang="en-US" dirty="0"/>
          </a:p>
        </p:txBody>
      </p:sp>
      <p:sp>
        <p:nvSpPr>
          <p:cNvPr id="7" name="Slide Number Placeholder 5"/>
          <p:cNvSpPr>
            <a:spLocks noGrp="1"/>
          </p:cNvSpPr>
          <p:nvPr>
            <p:ph type="sldNum" sz="quarter" idx="12"/>
          </p:nvPr>
        </p:nvSpPr>
        <p:spPr/>
        <p:txBody>
          <a:bodyPr/>
          <a:lstStyle>
            <a:lvl1pPr>
              <a:defRPr/>
            </a:lvl1pPr>
          </a:lstStyle>
          <a:p>
            <a:fld id="{A5D0E245-9D50-4F3E-AC26-7B9CB19F70AC}" type="slidenum">
              <a:rPr lang="en-US" altLang="en-US"/>
              <a:pPr/>
              <a:t>‹#›</a:t>
            </a:fld>
            <a:endParaRPr lang="en-US" altLang="en-US"/>
          </a:p>
        </p:txBody>
      </p:sp>
    </p:spTree>
    <p:extLst>
      <p:ext uri="{BB962C8B-B14F-4D97-AF65-F5344CB8AC3E}">
        <p14:creationId xmlns:p14="http://schemas.microsoft.com/office/powerpoint/2010/main" val="13416514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r>
              <a:rPr lang="en-US" altLang="en-US" dirty="0" smtClean="0"/>
              <a:t>27 June 2018</a:t>
            </a:r>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These GOES-17 data are preliminary, non-operational data and are undergoing testing. Users bear all responsibility for inspecting the data prior to use and for the manner in which the data are utilized.</a:t>
            </a:r>
            <a:endParaRPr lang="en-US" dirty="0"/>
          </a:p>
        </p:txBody>
      </p:sp>
      <p:sp>
        <p:nvSpPr>
          <p:cNvPr id="4" name="Slide Number Placeholder 5"/>
          <p:cNvSpPr>
            <a:spLocks noGrp="1"/>
          </p:cNvSpPr>
          <p:nvPr>
            <p:ph type="sldNum" sz="quarter" idx="12"/>
          </p:nvPr>
        </p:nvSpPr>
        <p:spPr/>
        <p:txBody>
          <a:bodyPr/>
          <a:lstStyle>
            <a:lvl1pPr>
              <a:defRPr/>
            </a:lvl1pPr>
          </a:lstStyle>
          <a:p>
            <a:fld id="{3121078A-E944-47F9-B7BA-CEAF4D470424}" type="slidenum">
              <a:rPr lang="en-US" altLang="en-US"/>
              <a:pPr/>
              <a:t>‹#›</a:t>
            </a:fld>
            <a:endParaRPr lang="en-US" altLang="en-US"/>
          </a:p>
        </p:txBody>
      </p:sp>
    </p:spTree>
    <p:extLst>
      <p:ext uri="{BB962C8B-B14F-4D97-AF65-F5344CB8AC3E}">
        <p14:creationId xmlns:p14="http://schemas.microsoft.com/office/powerpoint/2010/main" val="41621463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40000">
              <a:schemeClr val="bg2"/>
            </a:gs>
            <a:gs pos="100000">
              <a:schemeClr val="bg2">
                <a:shade val="20000"/>
                <a:satMod val="25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051" name="Title Placeholder 1"/>
          <p:cNvSpPr>
            <a:spLocks noGrp="1"/>
          </p:cNvSpPr>
          <p:nvPr>
            <p:ph type="title"/>
          </p:nvPr>
        </p:nvSpPr>
        <p:spPr bwMode="auto">
          <a:xfrm>
            <a:off x="457200" y="-4603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tx1"/>
                </a:solidFill>
              </a:defRPr>
            </a:lvl1pPr>
          </a:lstStyle>
          <a:p>
            <a:pPr>
              <a:defRPr/>
            </a:pPr>
            <a:r>
              <a:rPr lang="en-US" altLang="en-US" dirty="0" smtClean="0"/>
              <a:t>27 June 2018</a:t>
            </a: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ea typeface="+mn-ea"/>
              </a:defRPr>
            </a:lvl1pPr>
          </a:lstStyle>
          <a:p>
            <a:pPr>
              <a:defRPr/>
            </a:pPr>
            <a:r>
              <a:rPr lang="en-US" dirty="0" smtClean="0"/>
              <a:t>These GOES-17 data are preliminary, non-operational data and are undergoing testing. Users bear all responsibility for inspecting the data prior to use and for the manner in which the data are utilized.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1"/>
                </a:solidFill>
              </a:defRPr>
            </a:lvl1pPr>
          </a:lstStyle>
          <a:p>
            <a:fld id="{9D60F4D7-1FAC-41F5-8B13-40B192A29539}" type="slidenum">
              <a:rPr lang="en-US" altLang="en-US" smtClean="0"/>
              <a:pPr/>
              <a:t>‹#›</a:t>
            </a:fld>
            <a:endParaRPr lang="en-US" altLang="en-US" dirty="0"/>
          </a:p>
        </p:txBody>
      </p:sp>
    </p:spTree>
    <p:extLst>
      <p:ext uri="{BB962C8B-B14F-4D97-AF65-F5344CB8AC3E}">
        <p14:creationId xmlns:p14="http://schemas.microsoft.com/office/powerpoint/2010/main" val="700364846"/>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67" r:id="rId3"/>
    <p:sldLayoutId id="2147483670" r:id="rId4"/>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600" kern="1200">
          <a:solidFill>
            <a:schemeClr val="tx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0.png"/><Relationship Id="rId7"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0.png"/><Relationship Id="rId10" Type="http://schemas.openxmlformats.org/officeDocument/2006/relationships/image" Target="../media/image20.png"/><Relationship Id="rId4" Type="http://schemas.openxmlformats.org/officeDocument/2006/relationships/image" Target="../media/image140.png"/><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0275" y="1134208"/>
            <a:ext cx="8196525" cy="4745396"/>
          </a:xfrm>
        </p:spPr>
        <p:txBody>
          <a:bodyPr/>
          <a:lstStyle/>
          <a:p>
            <a:r>
              <a:rPr lang="en-US" sz="2400" dirty="0">
                <a:solidFill>
                  <a:prstClr val="white"/>
                </a:solidFill>
                <a:cs typeface="+mj-cs"/>
              </a:rPr>
              <a:t>Peer Stakeholder-Product Validation Review (PS-PVR) </a:t>
            </a:r>
            <a:endParaRPr lang="en-US" sz="2400" dirty="0" smtClean="0">
              <a:solidFill>
                <a:prstClr val="white"/>
              </a:solidFill>
              <a:cs typeface="+mj-cs"/>
            </a:endParaRPr>
          </a:p>
          <a:p>
            <a:r>
              <a:rPr lang="en-US" sz="4000" dirty="0" smtClean="0"/>
              <a:t>GOES-16 L1b Provisional Maturity</a:t>
            </a:r>
          </a:p>
          <a:p>
            <a:r>
              <a:rPr lang="en-US" sz="4000" dirty="0" smtClean="0"/>
              <a:t>for EXIS XRS</a:t>
            </a:r>
            <a:endParaRPr lang="en-US" sz="2800" dirty="0" smtClean="0"/>
          </a:p>
          <a:p>
            <a:endParaRPr lang="en-US" sz="2800" dirty="0" smtClean="0"/>
          </a:p>
          <a:p>
            <a:r>
              <a:rPr lang="en-US" sz="2400" dirty="0" smtClean="0">
                <a:solidFill>
                  <a:srgbClr val="FFFF00"/>
                </a:solidFill>
              </a:rPr>
              <a:t>18 July 2018</a:t>
            </a:r>
          </a:p>
          <a:p>
            <a:pPr lvl="0"/>
            <a:r>
              <a:rPr lang="en-US" sz="2400" dirty="0">
                <a:solidFill>
                  <a:srgbClr val="FFFF00"/>
                </a:solidFill>
              </a:rPr>
              <a:t>GOES-R Calibration Working Group (CWG)</a:t>
            </a:r>
          </a:p>
          <a:p>
            <a:endParaRPr lang="en-US" sz="1400" dirty="0" smtClean="0"/>
          </a:p>
          <a:p>
            <a:endParaRPr lang="en-US" sz="1400" dirty="0" smtClean="0"/>
          </a:p>
          <a:p>
            <a:pPr algn="l"/>
            <a:r>
              <a:rPr lang="en-US" sz="2000" dirty="0" smtClean="0">
                <a:solidFill>
                  <a:srgbClr val="FFC000"/>
                </a:solidFill>
              </a:rPr>
              <a:t>Presenter: Janet Machol  -  NOAA </a:t>
            </a:r>
            <a:r>
              <a:rPr lang="en-US" sz="2000" dirty="0">
                <a:solidFill>
                  <a:srgbClr val="FFC000"/>
                </a:solidFill>
              </a:rPr>
              <a:t>NCEI and </a:t>
            </a:r>
            <a:r>
              <a:rPr lang="en-US" sz="2000" dirty="0" smtClean="0">
                <a:solidFill>
                  <a:srgbClr val="FFC000"/>
                </a:solidFill>
              </a:rPr>
              <a:t>U. Colorado CIRES</a:t>
            </a:r>
            <a:r>
              <a:rPr lang="en-US" sz="1800" dirty="0" smtClean="0"/>
              <a:t> </a:t>
            </a:r>
          </a:p>
          <a:p>
            <a:pPr algn="l">
              <a:spcBef>
                <a:spcPts val="0"/>
              </a:spcBef>
            </a:pPr>
            <a:r>
              <a:rPr lang="en-US" sz="1800" dirty="0" smtClean="0">
                <a:solidFill>
                  <a:srgbClr val="FFC000"/>
                </a:solidFill>
              </a:rPr>
              <a:t>Acknowledgements: </a:t>
            </a:r>
          </a:p>
          <a:p>
            <a:pPr algn="l">
              <a:spcBef>
                <a:spcPts val="0"/>
              </a:spcBef>
            </a:pPr>
            <a:r>
              <a:rPr lang="en-US" sz="1800" dirty="0" smtClean="0">
                <a:solidFill>
                  <a:srgbClr val="FFC000"/>
                </a:solidFill>
              </a:rPr>
              <a:t>   	U. of Colorado LASP:	F. Eparvier, D. Woodraska, T. Eden, </a:t>
            </a:r>
            <a:r>
              <a:rPr lang="en-US" sz="1800" dirty="0">
                <a:solidFill>
                  <a:srgbClr val="FFC000"/>
                </a:solidFill>
              </a:rPr>
              <a:t>S. Mueller, </a:t>
            </a:r>
            <a:endParaRPr lang="en-US" sz="1800" dirty="0" smtClean="0">
              <a:solidFill>
                <a:srgbClr val="FFC000"/>
              </a:solidFill>
            </a:endParaRPr>
          </a:p>
          <a:p>
            <a:pPr algn="l">
              <a:spcBef>
                <a:spcPts val="0"/>
              </a:spcBef>
            </a:pPr>
            <a:r>
              <a:rPr lang="en-US" sz="1800" dirty="0">
                <a:solidFill>
                  <a:srgbClr val="FFC000"/>
                </a:solidFill>
              </a:rPr>
              <a:t> </a:t>
            </a:r>
            <a:r>
              <a:rPr lang="en-US" sz="1800" dirty="0" smtClean="0">
                <a:solidFill>
                  <a:srgbClr val="FFC000"/>
                </a:solidFill>
              </a:rPr>
              <a:t>       		 				R. </a:t>
            </a:r>
            <a:r>
              <a:rPr lang="en-US" sz="1800" dirty="0" err="1" smtClean="0">
                <a:solidFill>
                  <a:srgbClr val="FFC000"/>
                </a:solidFill>
              </a:rPr>
              <a:t>Meisner</a:t>
            </a:r>
            <a:r>
              <a:rPr lang="en-US" sz="1800" dirty="0" smtClean="0">
                <a:solidFill>
                  <a:srgbClr val="FFC000"/>
                </a:solidFill>
              </a:rPr>
              <a:t>, M. Snow, A. Jones, T. Woods, T. Redick, ....</a:t>
            </a:r>
          </a:p>
          <a:p>
            <a:pPr algn="l">
              <a:spcBef>
                <a:spcPts val="0"/>
              </a:spcBef>
            </a:pPr>
            <a:r>
              <a:rPr lang="en-US" sz="1800" dirty="0" smtClean="0">
                <a:solidFill>
                  <a:srgbClr val="FFC000"/>
                </a:solidFill>
              </a:rPr>
              <a:t>   	NCEI/CIRES:			S. Codrescu, W. Rowland, and M. Tilton</a:t>
            </a:r>
            <a:endParaRPr lang="en-US" sz="1800" dirty="0">
              <a:solidFill>
                <a:srgbClr val="FFC000"/>
              </a:solidFill>
            </a:endParaRPr>
          </a:p>
          <a:p>
            <a:pPr algn="l">
              <a:spcBef>
                <a:spcPts val="0"/>
              </a:spcBef>
            </a:pPr>
            <a:r>
              <a:rPr lang="en-US" sz="1800" dirty="0" smtClean="0">
                <a:solidFill>
                  <a:srgbClr val="FFC000"/>
                </a:solidFill>
              </a:rPr>
              <a:t>	Other:				Rodney Viereck, Matt </a:t>
            </a:r>
            <a:r>
              <a:rPr lang="en-US" sz="1800" dirty="0" err="1" smtClean="0">
                <a:solidFill>
                  <a:srgbClr val="FFC000"/>
                </a:solidFill>
              </a:rPr>
              <a:t>Garhart</a:t>
            </a:r>
            <a:r>
              <a:rPr lang="en-US" sz="1800" dirty="0" smtClean="0">
                <a:solidFill>
                  <a:srgbClr val="FFC000"/>
                </a:solidFill>
              </a:rPr>
              <a:t>,....</a:t>
            </a:r>
          </a:p>
        </p:txBody>
      </p:sp>
      <p:sp>
        <p:nvSpPr>
          <p:cNvPr id="4" name="Slide Number Placeholder 3"/>
          <p:cNvSpPr>
            <a:spLocks noGrp="1"/>
          </p:cNvSpPr>
          <p:nvPr>
            <p:ph type="sldNum" sz="quarter" idx="12"/>
          </p:nvPr>
        </p:nvSpPr>
        <p:spPr/>
        <p:txBody>
          <a:bodyPr/>
          <a:lstStyle/>
          <a:p>
            <a:fld id="{73A949E6-8E3A-4BD1-B695-CC914EAB501F}" type="slidenum">
              <a:rPr lang="en-US" altLang="en-US" smtClean="0"/>
              <a:pPr/>
              <a:t>1</a:t>
            </a:fld>
            <a:endParaRPr lang="en-US" altLang="en-US" dirty="0"/>
          </a:p>
        </p:txBody>
      </p:sp>
      <p:grpSp>
        <p:nvGrpSpPr>
          <p:cNvPr id="9" name="Group 8"/>
          <p:cNvGrpSpPr/>
          <p:nvPr/>
        </p:nvGrpSpPr>
        <p:grpSpPr>
          <a:xfrm>
            <a:off x="312114" y="176279"/>
            <a:ext cx="8501672" cy="1054643"/>
            <a:chOff x="266700" y="5442872"/>
            <a:chExt cx="8501672" cy="1054643"/>
          </a:xfrm>
        </p:grpSpPr>
        <p:pic>
          <p:nvPicPr>
            <p:cNvPr id="1030" name="Picture 6" descr="https://www.goes-r.gov/images/goesSeriesLogos/goesSLogos/color/GOES-S_logo_smal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 y="5442872"/>
              <a:ext cx="1649299" cy="10546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xislogo_fin_L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11" y="5442873"/>
              <a:ext cx="1244061" cy="9579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50621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5ADB79-25D6-47C0-AB51-22A13A0BBB50}" type="slidenum">
              <a:rPr lang="en-US" altLang="en-US" smtClean="0"/>
              <a:pPr/>
              <a:t>10</a:t>
            </a:fld>
            <a:endParaRPr lang="en-US" altLang="en-US"/>
          </a:p>
        </p:txBody>
      </p:sp>
      <p:sp>
        <p:nvSpPr>
          <p:cNvPr id="9" name="Title 1"/>
          <p:cNvSpPr txBox="1">
            <a:spLocks/>
          </p:cNvSpPr>
          <p:nvPr/>
        </p:nvSpPr>
        <p:spPr bwMode="auto">
          <a:xfrm>
            <a:off x="457200" y="90152"/>
            <a:ext cx="8229600" cy="103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FFFF00"/>
                </a:solidFill>
                <a:effectLst/>
                <a:uLnTx/>
                <a:uFillTx/>
                <a:latin typeface="Calibri"/>
                <a:ea typeface="MS PGothic" panose="020B0600070205080204" pitchFamily="34" charset="-128"/>
                <a:cs typeface="+mj-cs"/>
              </a:rPr>
              <a:t>Instrument Issues at Beta</a:t>
            </a:r>
          </a:p>
          <a:p>
            <a:pPr marL="0" marR="0" lvl="0" indent="0" algn="ctr" defTabSz="457200" rtl="0" eaLnBrk="1" fontAlgn="base" latinLnBrk="0" hangingPunct="1">
              <a:lnSpc>
                <a:spcPct val="100000"/>
              </a:lnSpc>
              <a:spcBef>
                <a:spcPct val="0"/>
              </a:spcBef>
              <a:spcAft>
                <a:spcPct val="0"/>
              </a:spcAft>
              <a:buClrTx/>
              <a:buSzTx/>
              <a:buFontTx/>
              <a:buNone/>
              <a:tabLst/>
              <a:defRPr/>
            </a:pPr>
            <a:r>
              <a:rPr lang="en-US" sz="3200" dirty="0" smtClean="0">
                <a:solidFill>
                  <a:schemeClr val="tx1"/>
                </a:solidFill>
                <a:latin typeface="Calibri"/>
              </a:rPr>
              <a:t>to be resolved prior to Provisional Status</a:t>
            </a:r>
            <a:r>
              <a:rPr kumimoji="0" lang="en-US" sz="3200" b="0" i="0" u="none" strike="noStrike" kern="1200" cap="none" spc="0" normalizeH="0" baseline="0" noProof="0" dirty="0" smtClean="0">
                <a:ln>
                  <a:noFill/>
                </a:ln>
                <a:solidFill>
                  <a:srgbClr val="1F497D">
                    <a:lumMod val="40000"/>
                    <a:lumOff val="60000"/>
                  </a:srgbClr>
                </a:solidFill>
                <a:effectLst/>
                <a:uLnTx/>
                <a:uFillTx/>
                <a:latin typeface="Calibri"/>
                <a:ea typeface="MS PGothic" panose="020B0600070205080204" pitchFamily="34" charset="-128"/>
                <a:cs typeface="+mj-cs"/>
              </a:rPr>
              <a:t> </a:t>
            </a:r>
            <a:endParaRPr kumimoji="0" lang="en-US" sz="3600" b="0" i="0" u="none" strike="noStrike" kern="1200" cap="none" spc="0" normalizeH="0" baseline="0" noProof="0" dirty="0">
              <a:ln>
                <a:noFill/>
              </a:ln>
              <a:solidFill>
                <a:sysClr val="window" lastClr="FFFFFF"/>
              </a:solidFill>
              <a:effectLst/>
              <a:uLnTx/>
              <a:uFillTx/>
              <a:latin typeface="Calibri"/>
              <a:ea typeface="MS PGothic" panose="020B0600070205080204" pitchFamily="34" charset="-128"/>
              <a:cs typeface="+mj-cs"/>
            </a:endParaRPr>
          </a:p>
        </p:txBody>
      </p:sp>
      <p:graphicFrame>
        <p:nvGraphicFramePr>
          <p:cNvPr id="13" name="Table 12"/>
          <p:cNvGraphicFramePr>
            <a:graphicFrameLocks noGrp="1"/>
          </p:cNvGraphicFramePr>
          <p:nvPr>
            <p:extLst>
              <p:ext uri="{D42A27DB-BD31-4B8C-83A1-F6EECF244321}">
                <p14:modId xmlns:p14="http://schemas.microsoft.com/office/powerpoint/2010/main" val="1758394506"/>
              </p:ext>
            </p:extLst>
          </p:nvPr>
        </p:nvGraphicFramePr>
        <p:xfrm>
          <a:off x="290193" y="1281573"/>
          <a:ext cx="8563614" cy="4960398"/>
        </p:xfrm>
        <a:graphic>
          <a:graphicData uri="http://schemas.openxmlformats.org/drawingml/2006/table">
            <a:tbl>
              <a:tblPr/>
              <a:tblGrid>
                <a:gridCol w="1459391"/>
                <a:gridCol w="3026884"/>
                <a:gridCol w="780340"/>
                <a:gridCol w="3296999"/>
              </a:tblGrid>
              <a:tr h="35791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ctr"/>
                      <a:r>
                        <a:rPr lang="en-US" sz="1600" b="1" u="none" strike="noStrike" dirty="0">
                          <a:solidFill>
                            <a:schemeClr val="bg1"/>
                          </a:solidFill>
                          <a:effectLst/>
                        </a:rPr>
                        <a:t>Title</a:t>
                      </a:r>
                      <a:endParaRPr lang="en-US" sz="1600" b="1" i="0" u="none" strike="noStrike" dirty="0">
                        <a:solidFill>
                          <a:schemeClr val="bg1"/>
                        </a:solidFill>
                        <a:effectLst/>
                        <a:latin typeface="Calibri"/>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ctr"/>
                      <a:r>
                        <a:rPr lang="en-US" sz="1600" b="1" u="none" strike="noStrike" dirty="0">
                          <a:solidFill>
                            <a:schemeClr val="bg1"/>
                          </a:solidFill>
                          <a:effectLst/>
                        </a:rPr>
                        <a:t>Description</a:t>
                      </a:r>
                      <a:endParaRPr lang="en-US" sz="1600" b="1" i="0" u="none" strike="noStrike" dirty="0">
                        <a:solidFill>
                          <a:schemeClr val="bg1"/>
                        </a:solidFill>
                        <a:effectLst/>
                        <a:latin typeface="Calibri"/>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ctr"/>
                      <a:r>
                        <a:rPr lang="en-US" sz="1600" b="1" u="none" strike="noStrike" dirty="0">
                          <a:solidFill>
                            <a:schemeClr val="bg1"/>
                          </a:solidFill>
                          <a:effectLst/>
                        </a:rPr>
                        <a:t>Status</a:t>
                      </a:r>
                      <a:endParaRPr lang="en-US" sz="1600" b="1" i="0" u="none" strike="noStrike" dirty="0">
                        <a:solidFill>
                          <a:schemeClr val="bg1"/>
                        </a:solidFill>
                        <a:effectLst/>
                        <a:latin typeface="Calibri"/>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ctr"/>
                      <a:r>
                        <a:rPr lang="en-US" sz="1600" b="1" u="none" strike="noStrike" dirty="0" smtClean="0">
                          <a:solidFill>
                            <a:schemeClr val="bg1"/>
                          </a:solidFill>
                          <a:effectLst/>
                        </a:rPr>
                        <a:t>Mitigation</a:t>
                      </a:r>
                      <a:endParaRPr lang="en-US" sz="1600" b="1" i="0" u="none" strike="noStrike" dirty="0">
                        <a:solidFill>
                          <a:schemeClr val="bg1"/>
                        </a:solidFill>
                        <a:effectLst/>
                        <a:latin typeface="Calibri"/>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293642">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600" b="0" dirty="0" smtClean="0">
                          <a:latin typeface="+mn-lt"/>
                        </a:rPr>
                        <a:t>Dark value for XRS-B1</a:t>
                      </a:r>
                      <a:endParaRPr lang="en-US" sz="1600" b="0" dirty="0">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600" b="0" dirty="0" err="1" smtClean="0">
                          <a:solidFill>
                            <a:schemeClr val="bg1"/>
                          </a:solidFill>
                          <a:latin typeface="+mn-lt"/>
                        </a:rPr>
                        <a:t>Offpoint</a:t>
                      </a:r>
                      <a:r>
                        <a:rPr lang="en-US" sz="1600" b="0" dirty="0" smtClean="0">
                          <a:solidFill>
                            <a:schemeClr val="bg1"/>
                          </a:solidFill>
                          <a:latin typeface="+mn-lt"/>
                        </a:rPr>
                        <a:t> measurements have not provided a dark value for B1 due to electron contamination.</a:t>
                      </a:r>
                      <a:endParaRPr lang="en-US" sz="1600" b="0" dirty="0">
                        <a:solidFill>
                          <a:schemeClr val="bg1"/>
                        </a:solidFill>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ctr"/>
                      <a:r>
                        <a:rPr lang="en-US" sz="1600" b="0" i="0" u="none" strike="noStrike" dirty="0" smtClean="0">
                          <a:solidFill>
                            <a:schemeClr val="bg1"/>
                          </a:solidFill>
                          <a:effectLst/>
                          <a:latin typeface="+mn-lt"/>
                        </a:rPr>
                        <a:t>CLOSED</a:t>
                      </a:r>
                      <a:endParaRPr lang="en-US" sz="1600" b="0" i="0" u="none" strike="noStrike" dirty="0">
                        <a:solidFill>
                          <a:schemeClr val="bg1"/>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indent="0" algn="l" fontAlgn="ctr">
                        <a:buNone/>
                      </a:pPr>
                      <a:r>
                        <a:rPr lang="en-US" sz="1600" dirty="0" smtClean="0">
                          <a:solidFill>
                            <a:schemeClr val="bg1"/>
                          </a:solidFill>
                          <a:latin typeface="+mn-lt"/>
                        </a:rPr>
                        <a:t>Continue</a:t>
                      </a:r>
                      <a:r>
                        <a:rPr lang="en-US" sz="1600" baseline="0" dirty="0" smtClean="0">
                          <a:solidFill>
                            <a:schemeClr val="bg1"/>
                          </a:solidFill>
                          <a:latin typeface="+mn-lt"/>
                        </a:rPr>
                        <a:t> to use the pre-flight value. Continue to examine quarterly </a:t>
                      </a:r>
                      <a:r>
                        <a:rPr lang="en-US" sz="1600" baseline="0" dirty="0" err="1" smtClean="0">
                          <a:solidFill>
                            <a:schemeClr val="bg1"/>
                          </a:solidFill>
                          <a:latin typeface="+mn-lt"/>
                        </a:rPr>
                        <a:t>offpoints</a:t>
                      </a:r>
                      <a:r>
                        <a:rPr lang="en-US" sz="1600" baseline="0" dirty="0" smtClean="0">
                          <a:solidFill>
                            <a:schemeClr val="bg1"/>
                          </a:solidFill>
                          <a:latin typeface="+mn-lt"/>
                        </a:rPr>
                        <a:t>. New: Monitor low X-ray fluxes relative to electron contamination.</a:t>
                      </a:r>
                      <a:endParaRPr lang="en-US" sz="1600" b="0" i="0" u="none" strike="noStrike" baseline="0" dirty="0" smtClean="0">
                        <a:solidFill>
                          <a:schemeClr val="bg1"/>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89723">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600" b="0" i="0" u="none" strike="noStrike" dirty="0" smtClean="0">
                          <a:solidFill>
                            <a:srgbClr val="000000"/>
                          </a:solidFill>
                          <a:effectLst/>
                          <a:latin typeface="+mn-lt"/>
                        </a:rPr>
                        <a:t>Spikes in data</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600" b="0" i="0" u="none" strike="noStrike" dirty="0" smtClean="0">
                          <a:solidFill>
                            <a:schemeClr val="bg1"/>
                          </a:solidFill>
                          <a:effectLst/>
                          <a:latin typeface="+mn-lt"/>
                        </a:rPr>
                        <a:t>Spikes in count data, likely due to particles</a:t>
                      </a:r>
                      <a:r>
                        <a:rPr lang="en-US" sz="1600" b="0" i="0" u="none" strike="noStrike" baseline="0" dirty="0" smtClean="0">
                          <a:solidFill>
                            <a:schemeClr val="bg1"/>
                          </a:solidFill>
                          <a:effectLst/>
                          <a:latin typeface="+mn-lt"/>
                        </a:rPr>
                        <a:t>. More frequent on some detectors than others.</a:t>
                      </a:r>
                      <a:endParaRPr lang="en-US" sz="1600" b="0" i="0" u="none" strike="noStrike" dirty="0">
                        <a:solidFill>
                          <a:schemeClr val="bg1"/>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ctr"/>
                      <a:r>
                        <a:rPr lang="en-US" sz="1600" b="0" i="0" u="none" strike="noStrike" dirty="0" smtClean="0">
                          <a:solidFill>
                            <a:schemeClr val="bg1"/>
                          </a:solidFill>
                          <a:effectLst/>
                          <a:latin typeface="+mn-lt"/>
                        </a:rPr>
                        <a:t>CLOSED</a:t>
                      </a:r>
                      <a:endParaRPr lang="en-US" sz="1600" b="0" i="0" u="none" strike="noStrike" dirty="0">
                        <a:solidFill>
                          <a:schemeClr val="bg1"/>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600" b="0" i="0" u="none" strike="noStrike" dirty="0" smtClean="0">
                          <a:solidFill>
                            <a:schemeClr val="bg1"/>
                          </a:solidFill>
                          <a:effectLst/>
                          <a:latin typeface="+mn-lt"/>
                        </a:rPr>
                        <a:t>Resolved for XRS with</a:t>
                      </a:r>
                      <a:r>
                        <a:rPr lang="en-US" sz="1600" b="0" i="0" u="none" strike="noStrike" baseline="0" dirty="0" smtClean="0">
                          <a:solidFill>
                            <a:schemeClr val="bg1"/>
                          </a:solidFill>
                          <a:effectLst/>
                          <a:latin typeface="+mn-lt"/>
                        </a:rPr>
                        <a:t> a L2 median filter algorithm. (Slides 11-12)</a:t>
                      </a:r>
                      <a:endParaRPr lang="en-US" sz="1600" b="0" i="0" u="none" strike="noStrike" dirty="0">
                        <a:solidFill>
                          <a:schemeClr val="bg1"/>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89723">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600" b="0" i="0" u="none" strike="noStrike" dirty="0" smtClean="0">
                          <a:solidFill>
                            <a:srgbClr val="000000"/>
                          </a:solidFill>
                          <a:effectLst/>
                          <a:latin typeface="+mn-lt"/>
                        </a:rPr>
                        <a:t>Electron contamination</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600" b="0" i="0" u="none" strike="noStrike" dirty="0" smtClean="0">
                          <a:solidFill>
                            <a:schemeClr val="bg1"/>
                          </a:solidFill>
                          <a:effectLst/>
                          <a:latin typeface="+mn-lt"/>
                        </a:rPr>
                        <a:t>At low X-Ray</a:t>
                      </a:r>
                      <a:r>
                        <a:rPr lang="en-US" sz="1600" b="0" i="0" u="none" strike="noStrike" baseline="0" dirty="0" smtClean="0">
                          <a:solidFill>
                            <a:schemeClr val="bg1"/>
                          </a:solidFill>
                          <a:effectLst/>
                          <a:latin typeface="+mn-lt"/>
                        </a:rPr>
                        <a:t> flux levels and high electron fluxes, the XRS A1 and B1 fluxes are artificially high due to electrons.</a:t>
                      </a:r>
                      <a:endParaRPr lang="en-US" sz="1600" b="0" i="0" u="none" strike="noStrike" dirty="0">
                        <a:solidFill>
                          <a:schemeClr val="bg1"/>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ctr"/>
                      <a:r>
                        <a:rPr lang="en-US" sz="1600" b="0" i="0" u="none" strike="noStrike" dirty="0" smtClean="0">
                          <a:solidFill>
                            <a:schemeClr val="bg1"/>
                          </a:solidFill>
                          <a:effectLst/>
                          <a:latin typeface="+mn-lt"/>
                        </a:rPr>
                        <a:t>OPEN</a:t>
                      </a:r>
                      <a:endParaRPr lang="en-US" sz="1600" b="0" i="0" u="none" strike="noStrike" dirty="0">
                        <a:solidFill>
                          <a:schemeClr val="bg1"/>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chemeClr val="bg1"/>
                          </a:solidFill>
                          <a:effectLst/>
                          <a:latin typeface="+mn-lt"/>
                        </a:rPr>
                        <a:t>Algorithm work in progress</a:t>
                      </a:r>
                      <a:r>
                        <a:rPr lang="en-US" sz="1600" b="0" i="0" u="none" strike="noStrike" baseline="0" dirty="0" smtClean="0">
                          <a:solidFill>
                            <a:schemeClr val="bg1"/>
                          </a:solidFill>
                          <a:effectLst/>
                          <a:latin typeface="+mn-lt"/>
                        </a:rPr>
                        <a:t> for a L2 fix. (Slide 32)</a:t>
                      </a:r>
                      <a:endParaRPr lang="en-US" sz="1600" b="0" i="0" u="none" strike="noStrike" dirty="0" smtClean="0">
                        <a:solidFill>
                          <a:schemeClr val="bg1"/>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89723">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600" b="0" i="0" u="none" strike="noStrike" dirty="0" smtClean="0">
                          <a:solidFill>
                            <a:schemeClr val="tx1">
                              <a:lumMod val="65000"/>
                            </a:schemeClr>
                          </a:solidFill>
                          <a:effectLst/>
                          <a:latin typeface="+mn-lt"/>
                        </a:rPr>
                        <a:t>EUVS-C decline</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600" b="0" i="0" u="none" strike="noStrike" dirty="0" smtClean="0">
                          <a:solidFill>
                            <a:schemeClr val="tx1">
                              <a:lumMod val="65000"/>
                            </a:schemeClr>
                          </a:solidFill>
                          <a:effectLst/>
                          <a:latin typeface="+mn-lt"/>
                        </a:rPr>
                        <a:t>The EUVS-C signal appears to be declining.</a:t>
                      </a:r>
                      <a:endParaRPr lang="en-US" sz="1600" b="0" i="0" u="none" strike="noStrike" dirty="0">
                        <a:solidFill>
                          <a:schemeClr val="tx1">
                            <a:lumMod val="65000"/>
                          </a:schemeClr>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ctr"/>
                      <a:r>
                        <a:rPr lang="en-US" sz="1600" b="0" i="0" u="none" strike="noStrike" dirty="0" smtClean="0">
                          <a:solidFill>
                            <a:schemeClr val="tx1">
                              <a:lumMod val="65000"/>
                            </a:schemeClr>
                          </a:solidFill>
                          <a:effectLst/>
                          <a:latin typeface="+mn-lt"/>
                        </a:rPr>
                        <a:t>CLOSED</a:t>
                      </a:r>
                      <a:endParaRPr lang="en-US" sz="1600" b="0" i="0" u="none" strike="noStrike" dirty="0">
                        <a:solidFill>
                          <a:schemeClr val="tx1">
                            <a:lumMod val="65000"/>
                          </a:schemeClr>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chemeClr val="tx1">
                              <a:lumMod val="65000"/>
                            </a:schemeClr>
                          </a:solidFill>
                          <a:effectLst/>
                          <a:latin typeface="+mn-lt"/>
                        </a:rPr>
                        <a:t>Trend is slow enough to not require mitigation. Will continue to monitor.</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89723">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600" b="0" i="0" u="none" strike="noStrike" dirty="0" smtClean="0">
                          <a:solidFill>
                            <a:srgbClr val="000000"/>
                          </a:solidFill>
                          <a:effectLst/>
                          <a:latin typeface="+mn-lt"/>
                        </a:rPr>
                        <a:t>Changes</a:t>
                      </a:r>
                      <a:r>
                        <a:rPr lang="en-US" sz="1600" b="0" i="0" u="none" strike="noStrike" baseline="0" dirty="0" smtClean="0">
                          <a:solidFill>
                            <a:srgbClr val="000000"/>
                          </a:solidFill>
                          <a:effectLst/>
                          <a:latin typeface="+mn-lt"/>
                        </a:rPr>
                        <a:t> for future PLTs</a:t>
                      </a:r>
                      <a:endParaRPr lang="en-US" sz="1600" b="0" i="0" u="none" strike="noStrike" dirty="0" smtClean="0">
                        <a:solidFill>
                          <a:srgbClr val="000000"/>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600" b="0" i="0" u="none" strike="noStrike" dirty="0" smtClean="0">
                          <a:solidFill>
                            <a:schemeClr val="bg1"/>
                          </a:solidFill>
                          <a:effectLst/>
                          <a:latin typeface="+mn-lt"/>
                        </a:rPr>
                        <a:t>A list of requested</a:t>
                      </a:r>
                      <a:r>
                        <a:rPr lang="en-US" sz="1600" b="0" i="0" u="none" strike="noStrike" baseline="0" dirty="0" smtClean="0">
                          <a:solidFill>
                            <a:schemeClr val="bg1"/>
                          </a:solidFill>
                          <a:effectLst/>
                          <a:latin typeface="+mn-lt"/>
                        </a:rPr>
                        <a:t> </a:t>
                      </a:r>
                      <a:r>
                        <a:rPr lang="en-US" sz="1600" b="0" i="0" u="none" strike="noStrike" dirty="0" smtClean="0">
                          <a:solidFill>
                            <a:schemeClr val="bg1"/>
                          </a:solidFill>
                          <a:effectLst/>
                          <a:latin typeface="+mn-lt"/>
                        </a:rPr>
                        <a:t>changes for PLTs for GOES-S and beyond</a:t>
                      </a:r>
                      <a:r>
                        <a:rPr lang="en-US" sz="1600" b="0" i="0" u="none" strike="noStrike" baseline="0" dirty="0" smtClean="0">
                          <a:solidFill>
                            <a:schemeClr val="bg1"/>
                          </a:solidFill>
                          <a:effectLst/>
                          <a:latin typeface="+mn-lt"/>
                        </a:rPr>
                        <a:t> has been created by LASP.</a:t>
                      </a:r>
                      <a:endParaRPr lang="en-US" sz="1600" b="0" i="0" u="none" strike="noStrike" dirty="0">
                        <a:solidFill>
                          <a:schemeClr val="bg1"/>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ctr"/>
                      <a:r>
                        <a:rPr lang="en-US" sz="1600" b="0" i="0" u="none" strike="noStrike" dirty="0" smtClean="0">
                          <a:solidFill>
                            <a:schemeClr val="bg1"/>
                          </a:solidFill>
                          <a:effectLst/>
                          <a:latin typeface="+mn-lt"/>
                        </a:rPr>
                        <a:t>CLOSED</a:t>
                      </a:r>
                      <a:endParaRPr lang="en-US" sz="1600" b="0" i="0" u="none" strike="noStrike" dirty="0">
                        <a:solidFill>
                          <a:schemeClr val="bg1"/>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chemeClr val="bg1"/>
                          </a:solidFill>
                          <a:effectLst/>
                          <a:latin typeface="+mn-lt"/>
                        </a:rPr>
                        <a:t>"Lessons Learned and Improvements" presented to MOST. Requests were implemented by Flight.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bl>
          </a:graphicData>
        </a:graphic>
      </p:graphicFrame>
    </p:spTree>
    <p:extLst>
      <p:ext uri="{BB962C8B-B14F-4D97-AF65-F5344CB8AC3E}">
        <p14:creationId xmlns:p14="http://schemas.microsoft.com/office/powerpoint/2010/main" val="33119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152"/>
            <a:ext cx="8229600" cy="1037024"/>
          </a:xfrm>
        </p:spPr>
        <p:txBody>
          <a:bodyPr/>
          <a:lstStyle/>
          <a:p>
            <a:r>
              <a:rPr lang="en-US" sz="3200" dirty="0" smtClean="0">
                <a:solidFill>
                  <a:prstClr val="white"/>
                </a:solidFill>
              </a:rPr>
              <a:t>Particle spikes are removed in L2 (1/2)</a:t>
            </a:r>
            <a:endParaRPr lang="en-US"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11</a:t>
            </a:fld>
            <a:endParaRPr lang="en-US" altLang="en-US"/>
          </a:p>
        </p:txBody>
      </p:sp>
      <p:sp>
        <p:nvSpPr>
          <p:cNvPr id="7" name="Footer Placeholder 7"/>
          <p:cNvSpPr>
            <a:spLocks noGrp="1"/>
          </p:cNvSpPr>
          <p:nvPr>
            <p:ph type="ftr" sz="quarter" idx="11"/>
          </p:nvPr>
        </p:nvSpPr>
        <p:spPr>
          <a:xfrm>
            <a:off x="695583" y="6434112"/>
            <a:ext cx="7752834" cy="304776"/>
          </a:xfrm>
        </p:spPr>
        <p:txBody>
          <a:bodyPr/>
          <a:lstStyle/>
          <a:p>
            <a:pPr>
              <a:defRPr/>
            </a:pPr>
            <a:r>
              <a:rPr lang="en-US" sz="1100" dirty="0" smtClean="0"/>
              <a:t>These GOES-16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pic>
        <p:nvPicPr>
          <p:cNvPr id="8" name="Picture 7"/>
          <p:cNvPicPr>
            <a:picLocks noChangeAspect="1"/>
          </p:cNvPicPr>
          <p:nvPr/>
        </p:nvPicPr>
        <p:blipFill rotWithShape="1">
          <a:blip r:embed="rId3"/>
          <a:srcRect l="5644" t="20577" r="9505" b="5374"/>
          <a:stretch/>
        </p:blipFill>
        <p:spPr>
          <a:xfrm>
            <a:off x="1167517" y="1127177"/>
            <a:ext cx="7142318" cy="1574926"/>
          </a:xfrm>
          <a:prstGeom prst="rect">
            <a:avLst/>
          </a:prstGeom>
        </p:spPr>
      </p:pic>
      <p:sp>
        <p:nvSpPr>
          <p:cNvPr id="9" name="Slide Number Placeholder 1"/>
          <p:cNvSpPr txBox="1">
            <a:spLocks/>
          </p:cNvSpPr>
          <p:nvPr/>
        </p:nvSpPr>
        <p:spPr>
          <a:xfrm>
            <a:off x="6457950" y="6675757"/>
            <a:ext cx="1712122" cy="45719"/>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E9CA0E-5A6F-4227-BFD2-8AB020998E34}" type="slidenum">
              <a:rPr lang="en-US" smtClean="0"/>
              <a:pPr/>
              <a:t>11</a:t>
            </a:fld>
            <a:endParaRPr lang="en-US"/>
          </a:p>
        </p:txBody>
      </p:sp>
      <p:sp>
        <p:nvSpPr>
          <p:cNvPr id="10" name="Oval 9"/>
          <p:cNvSpPr/>
          <p:nvPr/>
        </p:nvSpPr>
        <p:spPr>
          <a:xfrm>
            <a:off x="5064390" y="1472722"/>
            <a:ext cx="358730" cy="3005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4"/>
          <a:srcRect l="3663" t="19795" r="9208" b="4943"/>
          <a:stretch/>
        </p:blipFill>
        <p:spPr>
          <a:xfrm>
            <a:off x="995824" y="2804844"/>
            <a:ext cx="7434766" cy="3644673"/>
          </a:xfrm>
          <a:prstGeom prst="rect">
            <a:avLst/>
          </a:prstGeom>
        </p:spPr>
      </p:pic>
      <p:sp>
        <p:nvSpPr>
          <p:cNvPr id="4" name="TextBox 3"/>
          <p:cNvSpPr txBox="1"/>
          <p:nvPr/>
        </p:nvSpPr>
        <p:spPr>
          <a:xfrm>
            <a:off x="4849403" y="3195262"/>
            <a:ext cx="2619910" cy="646331"/>
          </a:xfrm>
          <a:prstGeom prst="rect">
            <a:avLst/>
          </a:prstGeom>
          <a:noFill/>
        </p:spPr>
        <p:txBody>
          <a:bodyPr wrap="square" rtlCol="0">
            <a:spAutoFit/>
          </a:bodyPr>
          <a:lstStyle/>
          <a:p>
            <a:r>
              <a:rPr lang="en-US" dirty="0" smtClean="0">
                <a:solidFill>
                  <a:schemeClr val="bg1"/>
                </a:solidFill>
              </a:rPr>
              <a:t>Red points are spikes due to high energy particles</a:t>
            </a:r>
            <a:endParaRPr lang="en-US" dirty="0">
              <a:solidFill>
                <a:schemeClr val="bg1"/>
              </a:solidFill>
            </a:endParaRPr>
          </a:p>
        </p:txBody>
      </p:sp>
      <p:sp>
        <p:nvSpPr>
          <p:cNvPr id="11" name="TextBox 10"/>
          <p:cNvSpPr txBox="1"/>
          <p:nvPr/>
        </p:nvSpPr>
        <p:spPr>
          <a:xfrm>
            <a:off x="1236339" y="1381742"/>
            <a:ext cx="468886" cy="276999"/>
          </a:xfrm>
          <a:prstGeom prst="rect">
            <a:avLst/>
          </a:prstGeom>
          <a:solidFill>
            <a:schemeClr val="tx1"/>
          </a:solidFill>
        </p:spPr>
        <p:txBody>
          <a:bodyPr wrap="square" rtlCol="0">
            <a:spAutoFit/>
          </a:bodyPr>
          <a:lstStyle/>
          <a:p>
            <a:r>
              <a:rPr lang="en-US" sz="1200" dirty="0" smtClean="0">
                <a:solidFill>
                  <a:schemeClr val="bg1"/>
                </a:solidFill>
              </a:rPr>
              <a:t>10</a:t>
            </a:r>
            <a:r>
              <a:rPr lang="en-US" sz="1200" baseline="30000" dirty="0" smtClean="0">
                <a:solidFill>
                  <a:schemeClr val="bg1"/>
                </a:solidFill>
              </a:rPr>
              <a:t>-4</a:t>
            </a:r>
            <a:endParaRPr lang="en-US" sz="1200" dirty="0"/>
          </a:p>
        </p:txBody>
      </p:sp>
      <p:sp>
        <p:nvSpPr>
          <p:cNvPr id="12" name="TextBox 11"/>
          <p:cNvSpPr txBox="1"/>
          <p:nvPr/>
        </p:nvSpPr>
        <p:spPr>
          <a:xfrm>
            <a:off x="1257886" y="1632595"/>
            <a:ext cx="468886" cy="461665"/>
          </a:xfrm>
          <a:prstGeom prst="rect">
            <a:avLst/>
          </a:prstGeom>
          <a:solidFill>
            <a:schemeClr val="tx1"/>
          </a:solidFill>
        </p:spPr>
        <p:txBody>
          <a:bodyPr wrap="square" rtlCol="0">
            <a:spAutoFit/>
          </a:bodyPr>
          <a:lstStyle/>
          <a:p>
            <a:endParaRPr lang="en-US" sz="1200" dirty="0" smtClean="0">
              <a:solidFill>
                <a:schemeClr val="bg1"/>
              </a:solidFill>
            </a:endParaRPr>
          </a:p>
          <a:p>
            <a:r>
              <a:rPr lang="en-US" sz="1200" dirty="0" smtClean="0">
                <a:solidFill>
                  <a:schemeClr val="bg1"/>
                </a:solidFill>
              </a:rPr>
              <a:t>10</a:t>
            </a:r>
            <a:r>
              <a:rPr lang="en-US" sz="1200" baseline="30000" dirty="0" smtClean="0">
                <a:solidFill>
                  <a:schemeClr val="bg1"/>
                </a:solidFill>
              </a:rPr>
              <a:t>-5</a:t>
            </a:r>
            <a:endParaRPr lang="en-US" sz="1200" dirty="0"/>
          </a:p>
        </p:txBody>
      </p:sp>
      <p:sp>
        <p:nvSpPr>
          <p:cNvPr id="14" name="TextBox 13"/>
          <p:cNvSpPr txBox="1"/>
          <p:nvPr/>
        </p:nvSpPr>
        <p:spPr>
          <a:xfrm>
            <a:off x="1268248" y="2197001"/>
            <a:ext cx="468886" cy="276999"/>
          </a:xfrm>
          <a:prstGeom prst="rect">
            <a:avLst/>
          </a:prstGeom>
          <a:solidFill>
            <a:schemeClr val="tx1"/>
          </a:solidFill>
        </p:spPr>
        <p:txBody>
          <a:bodyPr wrap="square" rtlCol="0">
            <a:spAutoFit/>
          </a:bodyPr>
          <a:lstStyle/>
          <a:p>
            <a:r>
              <a:rPr lang="en-US" sz="1200" dirty="0" smtClean="0">
                <a:solidFill>
                  <a:schemeClr val="bg1"/>
                </a:solidFill>
              </a:rPr>
              <a:t>10</a:t>
            </a:r>
            <a:r>
              <a:rPr lang="en-US" sz="1200" baseline="30000" dirty="0" smtClean="0">
                <a:solidFill>
                  <a:schemeClr val="bg1"/>
                </a:solidFill>
              </a:rPr>
              <a:t>-6</a:t>
            </a:r>
            <a:endParaRPr lang="en-US" sz="1200" dirty="0"/>
          </a:p>
        </p:txBody>
      </p:sp>
      <p:sp>
        <p:nvSpPr>
          <p:cNvPr id="15" name="TextBox 14"/>
          <p:cNvSpPr txBox="1"/>
          <p:nvPr/>
        </p:nvSpPr>
        <p:spPr>
          <a:xfrm rot="16200000">
            <a:off x="296118" y="1729974"/>
            <a:ext cx="1574927" cy="369332"/>
          </a:xfrm>
          <a:prstGeom prst="rect">
            <a:avLst/>
          </a:prstGeom>
          <a:solidFill>
            <a:schemeClr val="tx1"/>
          </a:solidFill>
        </p:spPr>
        <p:txBody>
          <a:bodyPr wrap="square" rtlCol="0">
            <a:spAutoFit/>
          </a:bodyPr>
          <a:lstStyle/>
          <a:p>
            <a:pPr algn="ctr"/>
            <a:r>
              <a:rPr lang="en-US" dirty="0" smtClean="0">
                <a:solidFill>
                  <a:schemeClr val="bg1"/>
                </a:solidFill>
              </a:rPr>
              <a:t>Flux [W/m</a:t>
            </a:r>
            <a:r>
              <a:rPr lang="en-US" baseline="30000" dirty="0" smtClean="0">
                <a:solidFill>
                  <a:schemeClr val="bg1"/>
                </a:solidFill>
              </a:rPr>
              <a:t>2</a:t>
            </a:r>
            <a:r>
              <a:rPr lang="en-US" dirty="0" smtClean="0">
                <a:solidFill>
                  <a:schemeClr val="bg1"/>
                </a:solidFill>
              </a:rPr>
              <a:t>]</a:t>
            </a:r>
            <a:endParaRPr lang="en-US" dirty="0">
              <a:solidFill>
                <a:schemeClr val="bg1"/>
              </a:solidFill>
            </a:endParaRPr>
          </a:p>
        </p:txBody>
      </p:sp>
      <p:sp>
        <p:nvSpPr>
          <p:cNvPr id="16" name="TextBox 15"/>
          <p:cNvSpPr txBox="1"/>
          <p:nvPr/>
        </p:nvSpPr>
        <p:spPr>
          <a:xfrm rot="16200000">
            <a:off x="-844340" y="4442514"/>
            <a:ext cx="3644673" cy="369332"/>
          </a:xfrm>
          <a:prstGeom prst="rect">
            <a:avLst/>
          </a:prstGeom>
          <a:solidFill>
            <a:schemeClr val="tx1"/>
          </a:solidFill>
        </p:spPr>
        <p:txBody>
          <a:bodyPr wrap="square" rtlCol="0">
            <a:spAutoFit/>
          </a:bodyPr>
          <a:lstStyle/>
          <a:p>
            <a:pPr algn="ctr"/>
            <a:r>
              <a:rPr lang="en-US" dirty="0" smtClean="0">
                <a:solidFill>
                  <a:schemeClr val="bg1"/>
                </a:solidFill>
              </a:rPr>
              <a:t>Flux [W/m</a:t>
            </a:r>
            <a:r>
              <a:rPr lang="en-US" baseline="30000" dirty="0" smtClean="0">
                <a:solidFill>
                  <a:schemeClr val="bg1"/>
                </a:solidFill>
              </a:rPr>
              <a:t>2</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4125240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152"/>
            <a:ext cx="8229600" cy="1037024"/>
          </a:xfrm>
        </p:spPr>
        <p:txBody>
          <a:bodyPr/>
          <a:lstStyle/>
          <a:p>
            <a:r>
              <a:rPr lang="en-US" sz="3200" dirty="0" smtClean="0">
                <a:solidFill>
                  <a:prstClr val="white"/>
                </a:solidFill>
              </a:rPr>
              <a:t>Particle spikes are removed in L2 (2/2)</a:t>
            </a:r>
            <a:endParaRPr lang="en-US"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12</a:t>
            </a:fld>
            <a:endParaRPr lang="en-US" altLang="en-US"/>
          </a:p>
        </p:txBody>
      </p:sp>
      <p:sp>
        <p:nvSpPr>
          <p:cNvPr id="7" name="Footer Placeholder 7"/>
          <p:cNvSpPr>
            <a:spLocks noGrp="1"/>
          </p:cNvSpPr>
          <p:nvPr>
            <p:ph type="ftr" sz="quarter" idx="11"/>
          </p:nvPr>
        </p:nvSpPr>
        <p:spPr>
          <a:xfrm>
            <a:off x="695583" y="6434112"/>
            <a:ext cx="7752834" cy="304776"/>
          </a:xfrm>
        </p:spPr>
        <p:txBody>
          <a:bodyPr/>
          <a:lstStyle/>
          <a:p>
            <a:pPr>
              <a:defRPr/>
            </a:pPr>
            <a:r>
              <a:rPr lang="en-US" sz="1100" dirty="0" smtClean="0"/>
              <a:t>These GOES-16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
        <p:nvSpPr>
          <p:cNvPr id="9" name="Slide Number Placeholder 1"/>
          <p:cNvSpPr txBox="1">
            <a:spLocks/>
          </p:cNvSpPr>
          <p:nvPr/>
        </p:nvSpPr>
        <p:spPr>
          <a:xfrm>
            <a:off x="6457950" y="6675757"/>
            <a:ext cx="1712122" cy="45719"/>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E9CA0E-5A6F-4227-BFD2-8AB020998E34}" type="slidenum">
              <a:rPr lang="en-US" smtClean="0"/>
              <a:pPr/>
              <a:t>12</a:t>
            </a:fld>
            <a:endParaRPr lang="en-US"/>
          </a:p>
        </p:txBody>
      </p:sp>
      <p:sp>
        <p:nvSpPr>
          <p:cNvPr id="3" name="Rectangle 2"/>
          <p:cNvSpPr/>
          <p:nvPr/>
        </p:nvSpPr>
        <p:spPr>
          <a:xfrm>
            <a:off x="662359" y="1170632"/>
            <a:ext cx="8119644" cy="2246769"/>
          </a:xfrm>
          <a:prstGeom prst="rect">
            <a:avLst/>
          </a:prstGeom>
        </p:spPr>
        <p:txBody>
          <a:bodyPr wrap="square">
            <a:spAutoFit/>
          </a:bodyPr>
          <a:lstStyle/>
          <a:p>
            <a:r>
              <a:rPr lang="en-US" sz="2400" b="1" dirty="0">
                <a:solidFill>
                  <a:srgbClr val="00B050"/>
                </a:solidFill>
              </a:rPr>
              <a:t>Procedure to flag spikes to be implemented in L2 processing</a:t>
            </a:r>
          </a:p>
          <a:p>
            <a:pPr marL="285750" indent="-285750">
              <a:buFont typeface="Arial" panose="020B0604020202020204" pitchFamily="34" charset="0"/>
              <a:buChar char="•"/>
            </a:pPr>
            <a:r>
              <a:rPr lang="en-US" sz="2400" dirty="0"/>
              <a:t>Finds spikes in XRS data including during SEP events.</a:t>
            </a:r>
          </a:p>
          <a:p>
            <a:pPr marL="285750" indent="-285750">
              <a:buFont typeface="Arial" panose="020B0604020202020204" pitchFamily="34" charset="0"/>
              <a:buChar char="•"/>
            </a:pPr>
            <a:r>
              <a:rPr lang="en-US" sz="2400" dirty="0"/>
              <a:t>Does not require any fits or data besides XRS fluxes.</a:t>
            </a:r>
          </a:p>
          <a:p>
            <a:pPr marL="285750" indent="-285750">
              <a:buFont typeface="Arial" panose="020B0604020202020204" pitchFamily="34" charset="0"/>
              <a:buChar char="•"/>
            </a:pPr>
            <a:r>
              <a:rPr lang="en-US" sz="2400" dirty="0"/>
              <a:t>Will never mark more than a fraction of points as spikes.</a:t>
            </a:r>
          </a:p>
          <a:p>
            <a:pPr marL="285750" indent="-285750">
              <a:buFont typeface="Arial" panose="020B0604020202020204" pitchFamily="34" charset="0"/>
              <a:buChar char="•"/>
            </a:pPr>
            <a:r>
              <a:rPr lang="en-US" sz="2400" dirty="0"/>
              <a:t>Spike condition: </a:t>
            </a:r>
            <a:r>
              <a:rPr lang="en-US" sz="2400" b="1" dirty="0" err="1"/>
              <a:t>flat_flux</a:t>
            </a:r>
            <a:r>
              <a:rPr lang="en-US" sz="2400" b="1" dirty="0"/>
              <a:t>  &gt;  </a:t>
            </a:r>
            <a:r>
              <a:rPr lang="en-US" sz="2400" b="1" dirty="0" err="1"/>
              <a:t>f</a:t>
            </a:r>
            <a:r>
              <a:rPr lang="en-US" sz="2400" b="1" baseline="-25000" dirty="0" err="1"/>
              <a:t>noise</a:t>
            </a:r>
            <a:r>
              <a:rPr lang="en-US" sz="2400" b="1" dirty="0"/>
              <a:t> * noise    +    </a:t>
            </a:r>
            <a:r>
              <a:rPr lang="en-US" sz="2400" b="1" dirty="0" err="1"/>
              <a:t>f</a:t>
            </a:r>
            <a:r>
              <a:rPr lang="en-US" sz="2400" b="1" baseline="-25000" dirty="0" err="1"/>
              <a:t>flux</a:t>
            </a:r>
            <a:r>
              <a:rPr lang="en-US" sz="2400" b="1" dirty="0"/>
              <a:t> * flux</a:t>
            </a:r>
          </a:p>
          <a:p>
            <a:pPr marL="742950" lvl="1" indent="-285750">
              <a:buFont typeface="Arial" panose="020B0604020202020204" pitchFamily="34" charset="0"/>
              <a:buChar char="•"/>
            </a:pPr>
            <a:r>
              <a:rPr lang="en-US" sz="2000" dirty="0" err="1" smtClean="0"/>
              <a:t>f</a:t>
            </a:r>
            <a:r>
              <a:rPr lang="en-US" sz="2000" baseline="-25000" dirty="0" err="1" smtClean="0"/>
              <a:t>noise</a:t>
            </a:r>
            <a:r>
              <a:rPr lang="en-US" sz="2000" dirty="0" smtClean="0"/>
              <a:t> </a:t>
            </a:r>
            <a:r>
              <a:rPr lang="en-US" sz="2000" dirty="0"/>
              <a:t>= 1.05, </a:t>
            </a:r>
            <a:r>
              <a:rPr lang="en-US" sz="2000" dirty="0" err="1"/>
              <a:t>f</a:t>
            </a:r>
            <a:r>
              <a:rPr lang="en-US" sz="2000" baseline="-25000" dirty="0" err="1"/>
              <a:t>flux</a:t>
            </a:r>
            <a:r>
              <a:rPr lang="en-US" sz="2000" dirty="0"/>
              <a:t> =  </a:t>
            </a:r>
            <a:r>
              <a:rPr lang="en-US" sz="2000" dirty="0" smtClean="0"/>
              <a:t>0.01</a:t>
            </a:r>
            <a:endParaRPr lang="en-US" sz="2000" dirty="0"/>
          </a:p>
        </p:txBody>
      </p:sp>
      <p:pic>
        <p:nvPicPr>
          <p:cNvPr id="11" name="Picture 10"/>
          <p:cNvPicPr>
            <a:picLocks noChangeAspect="1"/>
          </p:cNvPicPr>
          <p:nvPr/>
        </p:nvPicPr>
        <p:blipFill rotWithShape="1">
          <a:blip r:embed="rId3"/>
          <a:srcRect l="2066" t="20564" r="8975" b="4726"/>
          <a:stretch/>
        </p:blipFill>
        <p:spPr>
          <a:xfrm>
            <a:off x="662359" y="3551325"/>
            <a:ext cx="4176346" cy="2664069"/>
          </a:xfrm>
          <a:prstGeom prst="rect">
            <a:avLst/>
          </a:prstGeom>
        </p:spPr>
      </p:pic>
      <p:grpSp>
        <p:nvGrpSpPr>
          <p:cNvPr id="4" name="Group 3"/>
          <p:cNvGrpSpPr/>
          <p:nvPr/>
        </p:nvGrpSpPr>
        <p:grpSpPr>
          <a:xfrm>
            <a:off x="5240279" y="3469421"/>
            <a:ext cx="3446521" cy="2737182"/>
            <a:chOff x="5453511" y="3253210"/>
            <a:chExt cx="3446521" cy="2737182"/>
          </a:xfrm>
        </p:grpSpPr>
        <p:pic>
          <p:nvPicPr>
            <p:cNvPr id="12" name="Picture 11"/>
            <p:cNvPicPr>
              <a:picLocks noChangeAspect="1"/>
            </p:cNvPicPr>
            <p:nvPr/>
          </p:nvPicPr>
          <p:blipFill rotWithShape="1">
            <a:blip r:embed="rId4"/>
            <a:srcRect l="807" t="23231" r="8024" b="8462"/>
            <a:stretch/>
          </p:blipFill>
          <p:spPr>
            <a:xfrm>
              <a:off x="5453511" y="3253210"/>
              <a:ext cx="3258241" cy="2486169"/>
            </a:xfrm>
            <a:prstGeom prst="rect">
              <a:avLst/>
            </a:prstGeom>
          </p:spPr>
        </p:pic>
        <p:sp>
          <p:nvSpPr>
            <p:cNvPr id="14" name="TextBox 13"/>
            <p:cNvSpPr txBox="1"/>
            <p:nvPr/>
          </p:nvSpPr>
          <p:spPr>
            <a:xfrm>
              <a:off x="5453511" y="5713393"/>
              <a:ext cx="3258241" cy="276999"/>
            </a:xfrm>
            <a:prstGeom prst="rect">
              <a:avLst/>
            </a:prstGeom>
            <a:solidFill>
              <a:schemeClr val="tx1"/>
            </a:solidFill>
          </p:spPr>
          <p:txBody>
            <a:bodyPr wrap="square" rtlCol="0">
              <a:spAutoFit/>
            </a:bodyPr>
            <a:lstStyle/>
            <a:p>
              <a:pPr algn="ctr"/>
              <a:r>
                <a:rPr lang="en-US" sz="1200" dirty="0" smtClean="0">
                  <a:solidFill>
                    <a:schemeClr val="bg1"/>
                  </a:solidFill>
                </a:rPr>
                <a:t>offset from median [W/m</a:t>
              </a:r>
              <a:r>
                <a:rPr lang="en-US" sz="1200" baseline="30000" dirty="0" smtClean="0">
                  <a:solidFill>
                    <a:schemeClr val="bg1"/>
                  </a:solidFill>
                </a:rPr>
                <a:t>2</a:t>
              </a:r>
              <a:r>
                <a:rPr lang="en-US" sz="1200" dirty="0" smtClean="0">
                  <a:solidFill>
                    <a:schemeClr val="bg1"/>
                  </a:solidFill>
                </a:rPr>
                <a:t>]</a:t>
              </a:r>
              <a:endParaRPr lang="en-US" sz="1200" dirty="0">
                <a:solidFill>
                  <a:schemeClr val="bg1"/>
                </a:solidFill>
              </a:endParaRPr>
            </a:p>
          </p:txBody>
        </p:sp>
        <p:sp>
          <p:nvSpPr>
            <p:cNvPr id="15" name="TextBox 14"/>
            <p:cNvSpPr txBox="1"/>
            <p:nvPr/>
          </p:nvSpPr>
          <p:spPr>
            <a:xfrm>
              <a:off x="8356773" y="5467315"/>
              <a:ext cx="543259" cy="276999"/>
            </a:xfrm>
            <a:prstGeom prst="rect">
              <a:avLst/>
            </a:prstGeom>
            <a:noFill/>
          </p:spPr>
          <p:txBody>
            <a:bodyPr wrap="square" rtlCol="0">
              <a:spAutoFit/>
            </a:bodyPr>
            <a:lstStyle/>
            <a:p>
              <a:r>
                <a:rPr lang="en-US" sz="1200" dirty="0" smtClean="0">
                  <a:solidFill>
                    <a:schemeClr val="bg1"/>
                  </a:solidFill>
                </a:rPr>
                <a:t>1e-6</a:t>
              </a:r>
              <a:endParaRPr lang="en-US" sz="1200" dirty="0">
                <a:solidFill>
                  <a:schemeClr val="bg1"/>
                </a:solidFill>
              </a:endParaRPr>
            </a:p>
          </p:txBody>
        </p:sp>
        <p:cxnSp>
          <p:nvCxnSpPr>
            <p:cNvPr id="16" name="Straight Connector 15"/>
            <p:cNvCxnSpPr/>
            <p:nvPr/>
          </p:nvCxnSpPr>
          <p:spPr>
            <a:xfrm flipV="1">
              <a:off x="6532685" y="5284177"/>
              <a:ext cx="0" cy="467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994845" y="3270738"/>
              <a:ext cx="1509" cy="1784570"/>
            </a:xfrm>
            <a:prstGeom prst="straightConnector1">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501199" y="3766647"/>
              <a:ext cx="13901" cy="928445"/>
            </a:xfrm>
            <a:prstGeom prst="straightConnector1">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349393" y="3531818"/>
              <a:ext cx="2309831" cy="523220"/>
            </a:xfrm>
            <a:prstGeom prst="rect">
              <a:avLst/>
            </a:prstGeom>
            <a:noFill/>
          </p:spPr>
          <p:txBody>
            <a:bodyPr wrap="square" rtlCol="0">
              <a:spAutoFit/>
            </a:bodyPr>
            <a:lstStyle/>
            <a:p>
              <a:r>
                <a:rPr lang="en-US" sz="1400" dirty="0" smtClean="0">
                  <a:solidFill>
                    <a:srgbClr val="00B050"/>
                  </a:solidFill>
                </a:rPr>
                <a:t>noise limit     </a:t>
              </a:r>
            </a:p>
            <a:p>
              <a:r>
                <a:rPr lang="en-US" sz="1400" dirty="0">
                  <a:solidFill>
                    <a:srgbClr val="00B050"/>
                  </a:solidFill>
                </a:rPr>
                <a:t> </a:t>
              </a:r>
              <a:r>
                <a:rPr lang="en-US" sz="1400" dirty="0" smtClean="0">
                  <a:solidFill>
                    <a:srgbClr val="00B050"/>
                  </a:solidFill>
                </a:rPr>
                <a:t>    (mirror image of max dev)</a:t>
              </a:r>
              <a:endParaRPr lang="en-US" sz="1400" dirty="0">
                <a:solidFill>
                  <a:srgbClr val="00B050"/>
                </a:solidFill>
              </a:endParaRPr>
            </a:p>
          </p:txBody>
        </p:sp>
        <p:sp>
          <p:nvSpPr>
            <p:cNvPr id="20" name="TextBox 19"/>
            <p:cNvSpPr txBox="1"/>
            <p:nvPr/>
          </p:nvSpPr>
          <p:spPr>
            <a:xfrm>
              <a:off x="7263555" y="4273156"/>
              <a:ext cx="1124040" cy="307777"/>
            </a:xfrm>
            <a:prstGeom prst="rect">
              <a:avLst/>
            </a:prstGeom>
            <a:noFill/>
          </p:spPr>
          <p:txBody>
            <a:bodyPr wrap="square" rtlCol="0">
              <a:spAutoFit/>
            </a:bodyPr>
            <a:lstStyle/>
            <a:p>
              <a:r>
                <a:rPr lang="en-US" sz="1400" dirty="0" smtClean="0">
                  <a:solidFill>
                    <a:srgbClr val="FF0000"/>
                  </a:solidFill>
                </a:rPr>
                <a:t>spikes</a:t>
              </a:r>
              <a:endParaRPr lang="en-US" sz="1400" dirty="0">
                <a:solidFill>
                  <a:srgbClr val="FF0000"/>
                </a:solidFill>
              </a:endParaRPr>
            </a:p>
          </p:txBody>
        </p:sp>
        <p:sp>
          <p:nvSpPr>
            <p:cNvPr id="21" name="Right Brace 20"/>
            <p:cNvSpPr/>
            <p:nvPr/>
          </p:nvSpPr>
          <p:spPr>
            <a:xfrm rot="16200000">
              <a:off x="7370149" y="3902593"/>
              <a:ext cx="400477" cy="1889928"/>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576626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pPr/>
              <a:t>13</a:t>
            </a:fld>
            <a:endParaRPr lang="en-US" altLang="en-US"/>
          </a:p>
        </p:txBody>
      </p:sp>
      <p:sp>
        <p:nvSpPr>
          <p:cNvPr id="12" name="Title 1"/>
          <p:cNvSpPr txBox="1">
            <a:spLocks/>
          </p:cNvSpPr>
          <p:nvPr/>
        </p:nvSpPr>
        <p:spPr bwMode="auto">
          <a:xfrm>
            <a:off x="562568" y="4212347"/>
            <a:ext cx="8124232" cy="91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000" b="1" kern="1200" cap="all">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pPr marL="461963" marR="0" lvl="0" indent="-461963" algn="l" defTabSz="457200" rtl="0" eaLnBrk="1" fontAlgn="base" latinLnBrk="0" hangingPunct="1">
              <a:lnSpc>
                <a:spcPct val="100000"/>
              </a:lnSpc>
              <a:spcBef>
                <a:spcPct val="0"/>
              </a:spcBef>
              <a:spcAft>
                <a:spcPct val="0"/>
              </a:spcAft>
              <a:buClrTx/>
              <a:buSzTx/>
              <a:buFontTx/>
              <a:buNone/>
              <a:tabLst/>
              <a:defRPr/>
            </a:pPr>
            <a:r>
              <a:rPr kumimoji="0" lang="en-US" sz="4000" b="1" i="0" u="none" strike="noStrike" kern="1200" cap="all" spc="0" normalizeH="0" baseline="0" noProof="0" dirty="0" smtClean="0">
                <a:ln>
                  <a:noFill/>
                </a:ln>
                <a:solidFill>
                  <a:sysClr val="window" lastClr="FFFFFF"/>
                </a:solidFill>
                <a:effectLst/>
                <a:uLnTx/>
                <a:uFillTx/>
                <a:latin typeface="Calibri"/>
                <a:ea typeface="MS PGothic" panose="020B0600070205080204" pitchFamily="34" charset="-128"/>
                <a:cs typeface="+mj-cs"/>
              </a:rPr>
              <a:t>L1b Product quality assessment</a:t>
            </a:r>
          </a:p>
        </p:txBody>
      </p:sp>
    </p:spTree>
    <p:extLst>
      <p:ext uri="{BB962C8B-B14F-4D97-AF65-F5344CB8AC3E}">
        <p14:creationId xmlns:p14="http://schemas.microsoft.com/office/powerpoint/2010/main" val="3781994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152"/>
            <a:ext cx="8229600" cy="1037024"/>
          </a:xfrm>
        </p:spPr>
        <p:txBody>
          <a:bodyPr/>
          <a:lstStyle/>
          <a:p>
            <a:r>
              <a:rPr lang="en-US" dirty="0" smtClean="0">
                <a:solidFill>
                  <a:prstClr val="white"/>
                </a:solidFill>
              </a:rPr>
              <a:t>GPA </a:t>
            </a:r>
            <a:r>
              <a:rPr lang="en-US" dirty="0" smtClean="0">
                <a:solidFill>
                  <a:schemeClr val="tx2">
                    <a:lumMod val="40000"/>
                    <a:lumOff val="60000"/>
                  </a:schemeClr>
                </a:solidFill>
              </a:rPr>
              <a:t>Issues</a:t>
            </a:r>
            <a:endParaRPr lang="en-US"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14</a:t>
            </a:fld>
            <a:endParaRPr lang="en-US" altLang="en-US"/>
          </a:p>
        </p:txBody>
      </p:sp>
      <p:graphicFrame>
        <p:nvGraphicFramePr>
          <p:cNvPr id="18" name="Content Placeholder 5"/>
          <p:cNvGraphicFramePr>
            <a:graphicFrameLocks/>
          </p:cNvGraphicFramePr>
          <p:nvPr>
            <p:extLst>
              <p:ext uri="{D42A27DB-BD31-4B8C-83A1-F6EECF244321}">
                <p14:modId xmlns:p14="http://schemas.microsoft.com/office/powerpoint/2010/main" val="3120154407"/>
              </p:ext>
            </p:extLst>
          </p:nvPr>
        </p:nvGraphicFramePr>
        <p:xfrm>
          <a:off x="309859" y="3084207"/>
          <a:ext cx="8535753" cy="2682240"/>
        </p:xfrm>
        <a:graphic>
          <a:graphicData uri="http://schemas.openxmlformats.org/drawingml/2006/table">
            <a:tbl>
              <a:tblPr firstRow="1" bandRow="1"/>
              <a:tblGrid>
                <a:gridCol w="1098902"/>
                <a:gridCol w="3289590"/>
                <a:gridCol w="301557"/>
                <a:gridCol w="2480770"/>
                <a:gridCol w="1364934"/>
              </a:tblGrid>
              <a:tr h="256484">
                <a:tc>
                  <a:txBody>
                    <a:bodyPr/>
                    <a:lstStyle/>
                    <a:p>
                      <a:pPr algn="ctr"/>
                      <a:r>
                        <a:rPr lang="en-US" sz="1600" dirty="0" smtClean="0"/>
                        <a:t>ADR</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US" sz="1600" dirty="0" smtClean="0"/>
                        <a:t>Issue</a:t>
                      </a:r>
                      <a:endParaRPr lang="en-US" sz="16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600" dirty="0" smtClean="0"/>
                        <a:t>*</a:t>
                      </a:r>
                      <a:endParaRPr lang="en-US" sz="16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600" dirty="0" smtClean="0"/>
                        <a:t>Description / Impacts</a:t>
                      </a:r>
                      <a:endParaRPr lang="en-US" sz="16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600" smtClean="0"/>
                        <a:t>Delivery date</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23558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a:r>
                        <a:rPr lang="en-US" sz="1600" dirty="0" smtClean="0">
                          <a:solidFill>
                            <a:schemeClr val="bg1"/>
                          </a:solidFill>
                        </a:rPr>
                        <a:t>228</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600" baseline="0" dirty="0" smtClean="0">
                          <a:solidFill>
                            <a:schemeClr val="bg1"/>
                          </a:solidFill>
                        </a:rPr>
                        <a:t>Wrong times in file names</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indent="0">
                        <a:buFontTx/>
                        <a:buNone/>
                      </a:pPr>
                      <a:endParaRPr lang="en-US"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600" dirty="0" smtClean="0"/>
                        <a:t>? ( DO 06.03)</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35585">
                <a:tc>
                  <a:txBody>
                    <a:bodyPr/>
                    <a:lstStyle/>
                    <a:p>
                      <a:pPr algn="l"/>
                      <a:r>
                        <a:rPr lang="en-US" sz="1600" dirty="0" smtClean="0">
                          <a:solidFill>
                            <a:schemeClr val="bg1"/>
                          </a:solidFill>
                        </a:rPr>
                        <a:t>590</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600" dirty="0" smtClean="0">
                          <a:solidFill>
                            <a:schemeClr val="bg1"/>
                          </a:solidFill>
                        </a:rPr>
                        <a:t>EXIS roll angle, time variable</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indent="0">
                        <a:buFontTx/>
                        <a:buNone/>
                      </a:pPr>
                      <a:r>
                        <a:rPr lang="en-US" sz="1600" dirty="0" smtClean="0"/>
                        <a:t>for flare location.</a:t>
                      </a:r>
                      <a:endParaRPr lang="en-US"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35585">
                <a:tc>
                  <a:txBody>
                    <a:bodyPr/>
                    <a:lstStyle/>
                    <a:p>
                      <a:pPr algn="l"/>
                      <a:r>
                        <a:rPr lang="en-US" sz="1600" dirty="0" smtClean="0">
                          <a:solidFill>
                            <a:schemeClr val="bg1"/>
                          </a:solidFill>
                        </a:rPr>
                        <a:t>730</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600" dirty="0" smtClean="0">
                          <a:solidFill>
                            <a:schemeClr val="bg1"/>
                          </a:solidFill>
                        </a:rPr>
                        <a:t>Yaw</a:t>
                      </a:r>
                      <a:r>
                        <a:rPr lang="en-US" sz="1600" baseline="0" dirty="0" smtClean="0">
                          <a:solidFill>
                            <a:schemeClr val="bg1"/>
                          </a:solidFill>
                        </a:rPr>
                        <a:t> flip flag</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indent="0">
                        <a:buFontTx/>
                        <a:buNone/>
                      </a:pPr>
                      <a:r>
                        <a:rPr lang="en-US" sz="1600" dirty="0" smtClean="0">
                          <a:solidFill>
                            <a:schemeClr val="bg1"/>
                          </a:solidFill>
                        </a:rPr>
                        <a:t>for electron</a:t>
                      </a:r>
                      <a:r>
                        <a:rPr lang="en-US" sz="1600" baseline="0" dirty="0" smtClean="0">
                          <a:solidFill>
                            <a:schemeClr val="bg1"/>
                          </a:solidFill>
                        </a:rPr>
                        <a:t> contamination</a:t>
                      </a:r>
                      <a:endParaRPr lang="en-US" sz="1600" dirty="0">
                        <a:solidFill>
                          <a:schemeClr val="bg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dirty="0" smtClean="0">
                          <a:solidFill>
                            <a:schemeClr val="bg1"/>
                          </a:solidFill>
                        </a:rPr>
                        <a:t>?</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35585">
                <a:tc gridSpan="2">
                  <a:txBody>
                    <a:bodyPr/>
                    <a:lstStyle/>
                    <a:p>
                      <a:r>
                        <a:rPr lang="en-US" sz="1600" dirty="0" smtClean="0">
                          <a:solidFill>
                            <a:schemeClr val="bg1"/>
                          </a:solidFill>
                        </a:rPr>
                        <a:t>267, 510, 536</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a:p>
                  </a:txBody>
                  <a:tcPr/>
                </a:tc>
                <a:tc>
                  <a:txBody>
                    <a:bodyPr/>
                    <a:lstStyle/>
                    <a:p>
                      <a:endParaRPr lang="en-US"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buFontTx/>
                        <a:buNone/>
                      </a:pPr>
                      <a:endParaRPr lang="en-US" sz="1600" dirty="0">
                        <a:solidFill>
                          <a:schemeClr val="bg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dirty="0" smtClean="0">
                          <a:solidFill>
                            <a:schemeClr val="bg1"/>
                          </a:solidFill>
                        </a:rPr>
                        <a:t>DO 07.00</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35585">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176</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a:p>
                  </a:txBody>
                  <a:tcPr/>
                </a:tc>
                <a:tc>
                  <a:txBody>
                    <a:bodyPr/>
                    <a:lstStyle/>
                    <a:p>
                      <a:endParaRPr lang="en-US"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buFontTx/>
                        <a:buNone/>
                      </a:pPr>
                      <a:endParaRPr lang="en-US" sz="1600" dirty="0">
                        <a:solidFill>
                          <a:schemeClr val="bg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DO 08.00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35585">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517, 612, 670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a:p>
                  </a:txBody>
                  <a:tcPr/>
                </a:tc>
                <a:tc>
                  <a:txBody>
                    <a:bodyPr/>
                    <a:lstStyle/>
                    <a:p>
                      <a:endParaRPr lang="en-US"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buFontTx/>
                        <a:buNone/>
                      </a:pPr>
                      <a:endParaRPr lang="en-US" sz="1600" dirty="0">
                        <a:solidFill>
                          <a:schemeClr val="bg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dirty="0" smtClean="0">
                          <a:solidFill>
                            <a:schemeClr val="bg1"/>
                          </a:solidFill>
                        </a:rPr>
                        <a: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355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203, 397?</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1600" dirty="0" smtClean="0">
                          <a:solidFill>
                            <a:schemeClr val="bg1"/>
                          </a:solidFill>
                        </a:rPr>
                        <a:t>L1b dropouts, </a:t>
                      </a:r>
                      <a:r>
                        <a:rPr lang="en-US" sz="1600" dirty="0" err="1" smtClean="0">
                          <a:solidFill>
                            <a:schemeClr val="bg1"/>
                          </a:solidFill>
                        </a:rPr>
                        <a:t>num</a:t>
                      </a:r>
                      <a:r>
                        <a:rPr lang="en-US" sz="1600" dirty="0" smtClean="0">
                          <a:solidFill>
                            <a:schemeClr val="bg1"/>
                          </a:solidFill>
                        </a:rPr>
                        <a:t> L0 errors &lt; 0</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endParaRPr lang="en-US"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indent="0">
                        <a:buFontTx/>
                        <a:buNone/>
                      </a:pPr>
                      <a:r>
                        <a:rPr lang="en-US" sz="1600" dirty="0" smtClean="0">
                          <a:solidFill>
                            <a:schemeClr val="bg1"/>
                          </a:solidFill>
                        </a:rPr>
                        <a:t> fixes need to be tested</a:t>
                      </a:r>
                      <a:endParaRPr lang="en-US" sz="1600" dirty="0">
                        <a:solidFill>
                          <a:schemeClr val="bg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1600" dirty="0" smtClean="0">
                          <a:solidFill>
                            <a:schemeClr val="bg1"/>
                          </a:solidFill>
                        </a:rPr>
                        <a:t>DO 06.03</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bl>
          </a:graphicData>
        </a:graphic>
      </p:graphicFrame>
      <p:sp>
        <p:nvSpPr>
          <p:cNvPr id="21" name="TextBox 20"/>
          <p:cNvSpPr txBox="1"/>
          <p:nvPr/>
        </p:nvSpPr>
        <p:spPr>
          <a:xfrm>
            <a:off x="763884" y="6344895"/>
            <a:ext cx="179568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rPr>
              <a:t>* </a:t>
            </a:r>
            <a:r>
              <a:rPr kumimoji="0" lang="en-US" sz="1600" b="0" i="0" u="none" strike="noStrike" kern="0" cap="none" spc="0" normalizeH="0" baseline="0" noProof="0" dirty="0" smtClean="0">
                <a:ln>
                  <a:noFill/>
                </a:ln>
                <a:solidFill>
                  <a:prstClr val="white"/>
                </a:solidFill>
                <a:effectLst/>
                <a:uLnTx/>
                <a:uFillTx/>
              </a:rPr>
              <a:t>Impact on status:</a:t>
            </a:r>
          </a:p>
        </p:txBody>
      </p:sp>
      <p:grpSp>
        <p:nvGrpSpPr>
          <p:cNvPr id="27" name="Group 26"/>
          <p:cNvGrpSpPr/>
          <p:nvPr/>
        </p:nvGrpSpPr>
        <p:grpSpPr>
          <a:xfrm>
            <a:off x="2857890" y="6361163"/>
            <a:ext cx="5491174" cy="373036"/>
            <a:chOff x="288749" y="6368932"/>
            <a:chExt cx="5491174" cy="373036"/>
          </a:xfrm>
        </p:grpSpPr>
        <p:sp>
          <p:nvSpPr>
            <p:cNvPr id="28" name="TextBox 27"/>
            <p:cNvSpPr txBox="1"/>
            <p:nvPr/>
          </p:nvSpPr>
          <p:spPr>
            <a:xfrm>
              <a:off x="288749" y="6368932"/>
              <a:ext cx="1872754" cy="369332"/>
            </a:xfrm>
            <a:prstGeom prst="rect">
              <a:avLst/>
            </a:prstGeom>
            <a:solidFill>
              <a:srgbClr val="00B05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rPr>
                <a:t>Minor Impact</a:t>
              </a:r>
            </a:p>
          </p:txBody>
        </p:sp>
        <p:sp>
          <p:nvSpPr>
            <p:cNvPr id="29" name="TextBox 28"/>
            <p:cNvSpPr txBox="1"/>
            <p:nvPr/>
          </p:nvSpPr>
          <p:spPr>
            <a:xfrm>
              <a:off x="2164079" y="6368932"/>
              <a:ext cx="1859574" cy="369332"/>
            </a:xfrm>
            <a:prstGeom prst="rect">
              <a:avLst/>
            </a:prstGeom>
            <a:solidFill>
              <a:srgbClr val="FFFF0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Moderate Impact</a:t>
              </a:r>
            </a:p>
          </p:txBody>
        </p:sp>
        <p:sp>
          <p:nvSpPr>
            <p:cNvPr id="30" name="TextBox 29"/>
            <p:cNvSpPr txBox="1"/>
            <p:nvPr/>
          </p:nvSpPr>
          <p:spPr>
            <a:xfrm>
              <a:off x="4026229" y="6372636"/>
              <a:ext cx="1753694" cy="369332"/>
            </a:xfrm>
            <a:prstGeom prst="rect">
              <a:avLst/>
            </a:prstGeom>
            <a:solidFill>
              <a:srgbClr val="FF000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rPr>
                <a:t>Major Impact</a:t>
              </a:r>
            </a:p>
          </p:txBody>
        </p:sp>
      </p:grpSp>
      <p:sp>
        <p:nvSpPr>
          <p:cNvPr id="8" name="Rectangle 7"/>
          <p:cNvSpPr/>
          <p:nvPr/>
        </p:nvSpPr>
        <p:spPr>
          <a:xfrm>
            <a:off x="493293" y="1135693"/>
            <a:ext cx="8157411" cy="1791260"/>
          </a:xfrm>
          <a:prstGeom prst="rect">
            <a:avLst/>
          </a:prstGeom>
        </p:spPr>
        <p:txBody>
          <a:bodyPr wrap="square">
            <a:spAutoFit/>
          </a:bodyPr>
          <a:lstStyle/>
          <a:p>
            <a:pPr marL="233363" lvl="0" indent="-233363" defTabSz="457200" fontAlgn="base">
              <a:spcBef>
                <a:spcPct val="20000"/>
              </a:spcBef>
              <a:spcAft>
                <a:spcPct val="0"/>
              </a:spcAft>
              <a:buFont typeface="Arial" panose="020B0604020202020204" pitchFamily="34" charset="0"/>
              <a:buChar char="•"/>
            </a:pPr>
            <a:r>
              <a:rPr lang="en-US" sz="2400" dirty="0" smtClean="0">
                <a:solidFill>
                  <a:prstClr val="white"/>
                </a:solidFill>
                <a:ea typeface="MS PGothic" panose="020B0600070205080204" pitchFamily="34" charset="-128"/>
              </a:rPr>
              <a:t>11 ADRs for XRS </a:t>
            </a:r>
          </a:p>
          <a:p>
            <a:pPr marL="690563" lvl="1" indent="-233363" defTabSz="457200" fontAlgn="base">
              <a:spcBef>
                <a:spcPct val="20000"/>
              </a:spcBef>
              <a:spcAft>
                <a:spcPct val="0"/>
              </a:spcAft>
              <a:buFont typeface="Arial" panose="020B0604020202020204" pitchFamily="34" charset="0"/>
              <a:buChar char="•"/>
            </a:pPr>
            <a:r>
              <a:rPr lang="en-US" sz="2400" dirty="0" smtClean="0">
                <a:solidFill>
                  <a:prstClr val="white"/>
                </a:solidFill>
                <a:ea typeface="MS PGothic" panose="020B0600070205080204" pitchFamily="34" charset="-128"/>
              </a:rPr>
              <a:t>Also 13 ADRs for EUVS</a:t>
            </a:r>
          </a:p>
          <a:p>
            <a:pPr marL="690563" lvl="1" indent="-233363" defTabSz="457200" fontAlgn="base">
              <a:spcBef>
                <a:spcPct val="20000"/>
              </a:spcBef>
              <a:spcAft>
                <a:spcPct val="0"/>
              </a:spcAft>
              <a:buFont typeface="Arial" panose="020B0604020202020204" pitchFamily="34" charset="0"/>
              <a:buChar char="•"/>
            </a:pPr>
            <a:r>
              <a:rPr lang="en-US" sz="2400" dirty="0" smtClean="0">
                <a:solidFill>
                  <a:prstClr val="white"/>
                </a:solidFill>
                <a:ea typeface="MS PGothic" panose="020B0600070205080204" pitchFamily="34" charset="-128"/>
              </a:rPr>
              <a:t>&gt;</a:t>
            </a:r>
            <a:r>
              <a:rPr lang="en-US" sz="2400" dirty="0">
                <a:solidFill>
                  <a:prstClr val="white"/>
                </a:solidFill>
                <a:ea typeface="MS PGothic" panose="020B0600070205080204" pitchFamily="34" charset="-128"/>
              </a:rPr>
              <a:t>50 </a:t>
            </a:r>
            <a:r>
              <a:rPr lang="en-US" sz="2400" dirty="0" smtClean="0">
                <a:solidFill>
                  <a:prstClr val="white"/>
                </a:solidFill>
                <a:ea typeface="MS PGothic" panose="020B0600070205080204" pitchFamily="34" charset="-128"/>
              </a:rPr>
              <a:t>ADRs resolved including ~20 in DO 06.03</a:t>
            </a:r>
          </a:p>
          <a:p>
            <a:pPr marL="233363" lvl="0" indent="-233363" defTabSz="457200" fontAlgn="base">
              <a:spcBef>
                <a:spcPct val="20000"/>
              </a:spcBef>
              <a:spcAft>
                <a:spcPct val="0"/>
              </a:spcAft>
              <a:buFont typeface="Arial" panose="020B0604020202020204" pitchFamily="34" charset="0"/>
              <a:buChar char="•"/>
            </a:pPr>
            <a:r>
              <a:rPr lang="en-US" sz="2400" dirty="0" smtClean="0">
                <a:solidFill>
                  <a:prstClr val="white"/>
                </a:solidFill>
                <a:ea typeface="MS PGothic" panose="020B0600070205080204" pitchFamily="34" charset="-128"/>
              </a:rPr>
              <a:t>All issues apply to both GOES-16 and -17</a:t>
            </a:r>
          </a:p>
        </p:txBody>
      </p:sp>
    </p:spTree>
    <p:extLst>
      <p:ext uri="{BB962C8B-B14F-4D97-AF65-F5344CB8AC3E}">
        <p14:creationId xmlns:p14="http://schemas.microsoft.com/office/powerpoint/2010/main" val="561924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pPr/>
              <a:t>15</a:t>
            </a:fld>
            <a:endParaRPr lang="en-US" altLang="en-US"/>
          </a:p>
        </p:txBody>
      </p:sp>
      <p:sp>
        <p:nvSpPr>
          <p:cNvPr id="8" name="Title 1"/>
          <p:cNvSpPr txBox="1">
            <a:spLocks/>
          </p:cNvSpPr>
          <p:nvPr/>
        </p:nvSpPr>
        <p:spPr bwMode="auto">
          <a:xfrm>
            <a:off x="457200" y="90152"/>
            <a:ext cx="8229600" cy="103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rgbClr val="FFFF00"/>
                </a:solidFill>
                <a:effectLst/>
                <a:uLnTx/>
                <a:uFillTx/>
                <a:latin typeface="Calibri"/>
                <a:ea typeface="MS PGothic" panose="020B0600070205080204" pitchFamily="34" charset="-128"/>
                <a:cs typeface="+mj-cs"/>
              </a:rPr>
              <a:t>Post-Launch Product Tests</a:t>
            </a:r>
            <a:endParaRPr kumimoji="0" lang="en-US" sz="3600" b="0" i="0" u="none" strike="noStrike" kern="1200" cap="none" spc="0" normalizeH="0" baseline="0" noProof="0" dirty="0">
              <a:ln>
                <a:noFill/>
              </a:ln>
              <a:solidFill>
                <a:srgbClr val="FFFF00"/>
              </a:solidFill>
              <a:effectLst/>
              <a:uLnTx/>
              <a:uFillTx/>
              <a:latin typeface="Calibri"/>
              <a:ea typeface="MS PGothic" panose="020B0600070205080204" pitchFamily="34" charset="-128"/>
              <a:cs typeface="+mj-cs"/>
            </a:endParaRPr>
          </a:p>
        </p:txBody>
      </p:sp>
      <p:graphicFrame>
        <p:nvGraphicFramePr>
          <p:cNvPr id="9" name="Content Placeholder 3"/>
          <p:cNvGraphicFramePr>
            <a:graphicFrameLocks/>
          </p:cNvGraphicFramePr>
          <p:nvPr>
            <p:extLst>
              <p:ext uri="{D42A27DB-BD31-4B8C-83A1-F6EECF244321}">
                <p14:modId xmlns:p14="http://schemas.microsoft.com/office/powerpoint/2010/main" val="2839958746"/>
              </p:ext>
            </p:extLst>
          </p:nvPr>
        </p:nvGraphicFramePr>
        <p:xfrm>
          <a:off x="233915" y="1159700"/>
          <a:ext cx="8557659" cy="2641473"/>
        </p:xfrm>
        <a:graphic>
          <a:graphicData uri="http://schemas.openxmlformats.org/drawingml/2006/table">
            <a:tbl>
              <a:tblPr firstRow="1" firstCol="1" bandRow="1"/>
              <a:tblGrid>
                <a:gridCol w="705071"/>
                <a:gridCol w="4766489"/>
                <a:gridCol w="1047750"/>
                <a:gridCol w="742950"/>
                <a:gridCol w="1295399"/>
              </a:tblGrid>
              <a:tr h="466231">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ctr">
                        <a:lnSpc>
                          <a:spcPct val="107000"/>
                        </a:lnSpc>
                        <a:spcBef>
                          <a:spcPts val="0"/>
                        </a:spcBef>
                        <a:spcAft>
                          <a:spcPts val="0"/>
                        </a:spcAft>
                      </a:pPr>
                      <a:r>
                        <a:rPr lang="en-US" sz="1800" dirty="0">
                          <a:effectLst/>
                        </a:rPr>
                        <a:t>Tes</a:t>
                      </a:r>
                      <a:r>
                        <a:rPr lang="en-US" sz="1800" dirty="0">
                          <a:effectLst/>
                          <a:latin typeface="+mn-lt"/>
                        </a:rPr>
                        <a:t>t </a:t>
                      </a:r>
                      <a:r>
                        <a:rPr lang="en-US" sz="1800" dirty="0" smtClean="0">
                          <a:effectLst/>
                          <a:latin typeface="+mn-lt"/>
                        </a:rPr>
                        <a:t>ID</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ctr">
                        <a:lnSpc>
                          <a:spcPct val="107000"/>
                        </a:lnSpc>
                        <a:spcBef>
                          <a:spcPts val="0"/>
                        </a:spcBef>
                        <a:spcAft>
                          <a:spcPts val="0"/>
                        </a:spcAft>
                      </a:pPr>
                      <a:r>
                        <a:rPr lang="en-US" sz="1800" dirty="0">
                          <a:effectLst/>
                        </a:rPr>
                        <a:t>Test Title</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ctr">
                        <a:lnSpc>
                          <a:spcPct val="107000"/>
                        </a:lnSpc>
                        <a:spcBef>
                          <a:spcPts val="0"/>
                        </a:spcBef>
                        <a:spcAft>
                          <a:spcPts val="0"/>
                        </a:spcAft>
                      </a:pPr>
                      <a:r>
                        <a:rPr lang="en-US" sz="1800" dirty="0" smtClean="0">
                          <a:effectLst/>
                          <a:latin typeface="+mn-lt"/>
                          <a:ea typeface="Calibri" panose="020F0502020204030204" pitchFamily="34" charset="0"/>
                          <a:cs typeface="Arial" panose="020B0604020202020204" pitchFamily="34" charset="0"/>
                        </a:rPr>
                        <a:t>Operator</a:t>
                      </a:r>
                      <a:endParaRPr lang="en-US" sz="18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algn="ctr">
                        <a:lnSpc>
                          <a:spcPct val="107000"/>
                        </a:lnSpc>
                        <a:spcBef>
                          <a:spcPts val="0"/>
                        </a:spcBef>
                        <a:spcAft>
                          <a:spcPts val="0"/>
                        </a:spcAft>
                      </a:pPr>
                      <a:r>
                        <a:rPr lang="en-US" sz="1800" dirty="0" smtClean="0">
                          <a:effectLst/>
                          <a:latin typeface="+mn-lt"/>
                          <a:ea typeface="Calibri" panose="020F0502020204030204" pitchFamily="34" charset="0"/>
                          <a:cs typeface="Arial" panose="020B0604020202020204" pitchFamily="34" charset="0"/>
                        </a:rPr>
                        <a:t>Pass/</a:t>
                      </a:r>
                    </a:p>
                    <a:p>
                      <a:pPr marL="0" marR="0" algn="ctr">
                        <a:lnSpc>
                          <a:spcPct val="107000"/>
                        </a:lnSpc>
                        <a:spcBef>
                          <a:spcPts val="0"/>
                        </a:spcBef>
                        <a:spcAft>
                          <a:spcPts val="0"/>
                        </a:spcAft>
                      </a:pPr>
                      <a:r>
                        <a:rPr lang="en-US" sz="1800" dirty="0" smtClean="0">
                          <a:effectLst/>
                          <a:latin typeface="+mn-lt"/>
                          <a:ea typeface="Calibri" panose="020F0502020204030204" pitchFamily="34" charset="0"/>
                          <a:cs typeface="Arial" panose="020B0604020202020204" pitchFamily="34" charset="0"/>
                        </a:rPr>
                        <a:t>Fail</a:t>
                      </a:r>
                      <a:endParaRPr lang="en-US" sz="18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algn="ctr">
                        <a:lnSpc>
                          <a:spcPct val="107000"/>
                        </a:lnSpc>
                        <a:spcBef>
                          <a:spcPts val="0"/>
                        </a:spcBef>
                        <a:spcAft>
                          <a:spcPts val="0"/>
                        </a:spcAft>
                      </a:pPr>
                      <a:r>
                        <a:rPr lang="en-US" sz="1800" dirty="0" smtClean="0">
                          <a:effectLst/>
                          <a:latin typeface="+mn-lt"/>
                          <a:ea typeface="Calibri" panose="020F0502020204030204" pitchFamily="34" charset="0"/>
                          <a:cs typeface="Arial" panose="020B0604020202020204" pitchFamily="34" charset="0"/>
                        </a:rPr>
                        <a:t>Status</a:t>
                      </a:r>
                      <a:endParaRPr lang="en-US" sz="18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18243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ctr">
                        <a:lnSpc>
                          <a:spcPct val="107000"/>
                        </a:lnSpc>
                        <a:spcBef>
                          <a:spcPts val="0"/>
                        </a:spcBef>
                        <a:spcAft>
                          <a:spcPts val="0"/>
                        </a:spcAft>
                      </a:pPr>
                      <a:r>
                        <a:rPr lang="en-US" sz="1800" b="0" dirty="0" smtClean="0">
                          <a:solidFill>
                            <a:schemeClr val="bg1"/>
                          </a:solidFill>
                          <a:effectLst/>
                          <a:latin typeface="+mn-lt"/>
                          <a:ea typeface="Calibri" panose="020F0502020204030204" pitchFamily="34" charset="0"/>
                          <a:cs typeface="Times New Roman" panose="02020603050405020304" pitchFamily="18" charset="0"/>
                        </a:rPr>
                        <a:t>08</a:t>
                      </a:r>
                      <a:endParaRPr lang="en-US" sz="1800" b="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07000"/>
                        </a:lnSpc>
                        <a:spcBef>
                          <a:spcPts val="0"/>
                        </a:spcBef>
                        <a:spcAft>
                          <a:spcPts val="0"/>
                        </a:spcAft>
                      </a:pPr>
                      <a:r>
                        <a:rPr lang="en-US" sz="1800" b="0" dirty="0">
                          <a:effectLst/>
                          <a:latin typeface="+mn-lt"/>
                          <a:ea typeface="Calibri" panose="020F0502020204030204" pitchFamily="34" charset="0"/>
                          <a:cs typeface="Times New Roman" panose="02020603050405020304" pitchFamily="18" charset="0"/>
                        </a:rPr>
                        <a:t>XRS B1-B2 Crossover Threshold</a:t>
                      </a:r>
                      <a:endParaRPr lang="en-US" sz="1800" b="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1800" b="0" dirty="0" smtClean="0">
                          <a:effectLst/>
                          <a:latin typeface="+mn-lt"/>
                          <a:ea typeface="Calibri" panose="020F0502020204030204" pitchFamily="34" charset="0"/>
                          <a:cs typeface="Arial" panose="020B0604020202020204" pitchFamily="34" charset="0"/>
                        </a:rPr>
                        <a:t>LASP</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1800" b="0" dirty="0" smtClean="0">
                          <a:solidFill>
                            <a:schemeClr val="bg1"/>
                          </a:solidFill>
                          <a:effectLst/>
                          <a:latin typeface="+mn-lt"/>
                          <a:ea typeface="Calibri" panose="020F0502020204030204" pitchFamily="34" charset="0"/>
                          <a:cs typeface="Arial" panose="020B0604020202020204" pitchFamily="34" charset="0"/>
                        </a:rPr>
                        <a:t>[1]</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800" b="0" dirty="0" smtClean="0">
                          <a:solidFill>
                            <a:schemeClr val="bg1"/>
                          </a:solidFill>
                          <a:effectLst/>
                          <a:latin typeface="+mn-lt"/>
                          <a:ea typeface="Calibri" panose="020F0502020204030204" pitchFamily="34" charset="0"/>
                          <a:cs typeface="Arial" panose="020B0604020202020204" pitchFamily="34" charset="0"/>
                        </a:rPr>
                        <a:t>in progress</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8243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ctr">
                        <a:lnSpc>
                          <a:spcPct val="107000"/>
                        </a:lnSpc>
                        <a:spcBef>
                          <a:spcPts val="0"/>
                        </a:spcBef>
                        <a:spcAft>
                          <a:spcPts val="0"/>
                        </a:spcAft>
                      </a:pPr>
                      <a:r>
                        <a:rPr lang="en-US" sz="1800" b="0" dirty="0" smtClean="0">
                          <a:solidFill>
                            <a:schemeClr val="bg1"/>
                          </a:solidFill>
                          <a:effectLst/>
                          <a:latin typeface="+mn-lt"/>
                          <a:ea typeface="Calibri" panose="020F0502020204030204" pitchFamily="34" charset="0"/>
                          <a:cs typeface="Times New Roman" panose="02020603050405020304" pitchFamily="18" charset="0"/>
                        </a:rPr>
                        <a:t>09</a:t>
                      </a:r>
                      <a:endParaRPr lang="en-US" sz="1800" b="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07000"/>
                        </a:lnSpc>
                        <a:spcBef>
                          <a:spcPts val="0"/>
                        </a:spcBef>
                        <a:spcAft>
                          <a:spcPts val="0"/>
                        </a:spcAft>
                      </a:pPr>
                      <a:r>
                        <a:rPr lang="en-US" sz="1800" b="0" dirty="0">
                          <a:effectLst/>
                          <a:latin typeface="+mn-lt"/>
                          <a:ea typeface="Calibri" panose="020F0502020204030204" pitchFamily="34" charset="0"/>
                          <a:cs typeface="Times New Roman" panose="02020603050405020304" pitchFamily="18" charset="0"/>
                        </a:rPr>
                        <a:t>XRS A1-A2 Crossover Threshold</a:t>
                      </a:r>
                      <a:endParaRPr lang="en-US" sz="1800" b="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1800" b="0" dirty="0" smtClean="0">
                          <a:effectLst/>
                          <a:latin typeface="+mn-lt"/>
                          <a:ea typeface="Calibri" panose="020F0502020204030204" pitchFamily="34" charset="0"/>
                          <a:cs typeface="Arial" panose="020B0604020202020204" pitchFamily="34" charset="0"/>
                        </a:rPr>
                        <a:t>LASP</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1800" b="0" dirty="0" smtClean="0">
                          <a:solidFill>
                            <a:schemeClr val="bg1"/>
                          </a:solidFill>
                          <a:effectLst/>
                          <a:latin typeface="+mn-lt"/>
                          <a:ea typeface="Calibri" panose="020F0502020204030204" pitchFamily="34" charset="0"/>
                          <a:cs typeface="Arial" panose="020B0604020202020204" pitchFamily="34" charset="0"/>
                        </a:rPr>
                        <a:t>[1]</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800" b="0" dirty="0" smtClean="0">
                          <a:solidFill>
                            <a:schemeClr val="bg1"/>
                          </a:solidFill>
                          <a:effectLst/>
                          <a:latin typeface="+mn-lt"/>
                          <a:ea typeface="Calibri" panose="020F0502020204030204" pitchFamily="34" charset="0"/>
                          <a:cs typeface="Arial" panose="020B0604020202020204" pitchFamily="34" charset="0"/>
                        </a:rPr>
                        <a:t>in progress</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8243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ctr">
                        <a:lnSpc>
                          <a:spcPct val="107000"/>
                        </a:lnSpc>
                        <a:spcBef>
                          <a:spcPts val="0"/>
                        </a:spcBef>
                        <a:spcAft>
                          <a:spcPts val="0"/>
                        </a:spcAft>
                      </a:pPr>
                      <a:r>
                        <a:rPr lang="en-US" sz="1800" b="0" dirty="0" smtClean="0">
                          <a:solidFill>
                            <a:schemeClr val="bg1"/>
                          </a:solidFill>
                          <a:effectLst/>
                          <a:latin typeface="+mn-lt"/>
                          <a:ea typeface="Calibri" panose="020F0502020204030204" pitchFamily="34" charset="0"/>
                          <a:cs typeface="Times New Roman" panose="02020603050405020304" pitchFamily="18" charset="0"/>
                        </a:rPr>
                        <a:t>10</a:t>
                      </a:r>
                      <a:endParaRPr lang="en-US" sz="1800" b="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07000"/>
                        </a:lnSpc>
                        <a:spcBef>
                          <a:spcPts val="0"/>
                        </a:spcBef>
                        <a:spcAft>
                          <a:spcPts val="0"/>
                        </a:spcAft>
                      </a:pPr>
                      <a:r>
                        <a:rPr lang="en-US" sz="1800" b="0" dirty="0">
                          <a:effectLst/>
                          <a:latin typeface="+mn-lt"/>
                          <a:ea typeface="Calibri" panose="020F0502020204030204" pitchFamily="34" charset="0"/>
                          <a:cs typeface="Times New Roman" panose="02020603050405020304" pitchFamily="18" charset="0"/>
                        </a:rPr>
                        <a:t>XRS Ratio – Threshold Assessment</a:t>
                      </a:r>
                      <a:endParaRPr lang="en-US" sz="1800" b="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1800" b="0" dirty="0" smtClean="0">
                          <a:effectLst/>
                          <a:latin typeface="+mn-lt"/>
                          <a:ea typeface="Calibri" panose="020F0502020204030204" pitchFamily="34" charset="0"/>
                          <a:cs typeface="Arial" panose="020B0604020202020204" pitchFamily="34" charset="0"/>
                        </a:rPr>
                        <a:t>LASP</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1800" b="0" dirty="0" smtClean="0">
                          <a:solidFill>
                            <a:schemeClr val="bg1"/>
                          </a:solidFill>
                          <a:effectLst/>
                          <a:latin typeface="+mn-lt"/>
                          <a:ea typeface="Calibri" panose="020F0502020204030204" pitchFamily="34" charset="0"/>
                          <a:cs typeface="Arial" panose="020B0604020202020204" pitchFamily="34" charset="0"/>
                        </a:rPr>
                        <a:t>[1]</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800" b="0" dirty="0" smtClean="0">
                          <a:solidFill>
                            <a:schemeClr val="bg1"/>
                          </a:solidFill>
                          <a:effectLst/>
                          <a:latin typeface="+mn-lt"/>
                          <a:ea typeface="Calibri" panose="020F0502020204030204" pitchFamily="34" charset="0"/>
                          <a:cs typeface="Arial" panose="020B0604020202020204" pitchFamily="34" charset="0"/>
                        </a:rPr>
                        <a:t>in progress</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8243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ctr">
                        <a:lnSpc>
                          <a:spcPct val="107000"/>
                        </a:lnSpc>
                        <a:spcBef>
                          <a:spcPts val="0"/>
                        </a:spcBef>
                        <a:spcAft>
                          <a:spcPts val="0"/>
                        </a:spcAft>
                      </a:pPr>
                      <a:r>
                        <a:rPr lang="en-US" sz="1800" b="0" dirty="0" smtClean="0">
                          <a:solidFill>
                            <a:schemeClr val="bg1"/>
                          </a:solidFill>
                          <a:effectLst/>
                          <a:latin typeface="+mn-lt"/>
                          <a:ea typeface="Calibri" panose="020F0502020204030204" pitchFamily="34" charset="0"/>
                          <a:cs typeface="Times New Roman" panose="02020603050405020304" pitchFamily="18" charset="0"/>
                        </a:rPr>
                        <a:t>11</a:t>
                      </a:r>
                      <a:endParaRPr lang="en-US" sz="1800" b="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07000"/>
                        </a:lnSpc>
                        <a:spcBef>
                          <a:spcPts val="0"/>
                        </a:spcBef>
                        <a:spcAft>
                          <a:spcPts val="0"/>
                        </a:spcAft>
                      </a:pPr>
                      <a:r>
                        <a:rPr lang="en-US" sz="1800" b="0" dirty="0">
                          <a:effectLst/>
                          <a:latin typeface="+mn-lt"/>
                          <a:ea typeface="Calibri" panose="020F0502020204030204" pitchFamily="34" charset="0"/>
                          <a:cs typeface="Times New Roman" panose="02020603050405020304" pitchFamily="18" charset="0"/>
                        </a:rPr>
                        <a:t>NOAA XRS Scaling Factors</a:t>
                      </a:r>
                      <a:endParaRPr lang="en-US" sz="1800" b="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1800" b="0" dirty="0" smtClean="0">
                          <a:effectLst/>
                          <a:latin typeface="+mn-lt"/>
                          <a:ea typeface="Calibri" panose="020F0502020204030204" pitchFamily="34" charset="0"/>
                          <a:cs typeface="Arial" panose="020B0604020202020204" pitchFamily="34" charset="0"/>
                        </a:rPr>
                        <a:t>LASP</a:t>
                      </a:r>
                      <a:endParaRPr lang="en-US" sz="1800" b="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1800" b="0" dirty="0" smtClean="0">
                          <a:solidFill>
                            <a:schemeClr val="bg1"/>
                          </a:solidFill>
                          <a:effectLst/>
                          <a:latin typeface="+mn-lt"/>
                          <a:ea typeface="Calibri" panose="020F0502020204030204" pitchFamily="34" charset="0"/>
                          <a:cs typeface="Arial" panose="020B0604020202020204" pitchFamily="34" charset="0"/>
                        </a:rPr>
                        <a:t>[1]</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800" b="0" dirty="0" smtClean="0">
                          <a:solidFill>
                            <a:schemeClr val="bg1"/>
                          </a:solidFill>
                          <a:effectLst/>
                          <a:latin typeface="+mn-lt"/>
                          <a:ea typeface="Calibri" panose="020F0502020204030204" pitchFamily="34" charset="0"/>
                          <a:cs typeface="Arial" panose="020B0604020202020204" pitchFamily="34" charset="0"/>
                        </a:rPr>
                        <a:t>in progress</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8243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ctr">
                        <a:lnSpc>
                          <a:spcPct val="107000"/>
                        </a:lnSpc>
                        <a:spcBef>
                          <a:spcPts val="0"/>
                        </a:spcBef>
                        <a:spcAft>
                          <a:spcPts val="0"/>
                        </a:spcAft>
                      </a:pPr>
                      <a:r>
                        <a:rPr lang="en-US" sz="1800" b="0" dirty="0" smtClean="0">
                          <a:solidFill>
                            <a:schemeClr val="bg1"/>
                          </a:solidFill>
                          <a:effectLst/>
                          <a:latin typeface="+mn-lt"/>
                          <a:ea typeface="Calibri" panose="020F0502020204030204" pitchFamily="34" charset="0"/>
                          <a:cs typeface="Times New Roman" panose="02020603050405020304" pitchFamily="18" charset="0"/>
                        </a:rPr>
                        <a:t>12</a:t>
                      </a:r>
                      <a:endParaRPr lang="en-US" sz="1800" b="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07000"/>
                        </a:lnSpc>
                        <a:spcBef>
                          <a:spcPts val="0"/>
                        </a:spcBef>
                        <a:spcAft>
                          <a:spcPts val="0"/>
                        </a:spcAft>
                      </a:pPr>
                      <a:r>
                        <a:rPr lang="en-US" sz="1800" b="0" dirty="0">
                          <a:effectLst/>
                          <a:latin typeface="+mn-lt"/>
                          <a:ea typeface="Calibri" panose="020F0502020204030204" pitchFamily="34" charset="0"/>
                          <a:cs typeface="Times New Roman" panose="02020603050405020304" pitchFamily="18" charset="0"/>
                        </a:rPr>
                        <a:t>XRS L1b Uncertainties</a:t>
                      </a:r>
                      <a:endParaRPr lang="en-US" sz="1800" b="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1800" b="0" dirty="0" smtClean="0">
                          <a:effectLst/>
                          <a:latin typeface="+mn-lt"/>
                          <a:ea typeface="Calibri" panose="020F0502020204030204" pitchFamily="34" charset="0"/>
                          <a:cs typeface="Arial" panose="020B0604020202020204" pitchFamily="34" charset="0"/>
                        </a:rPr>
                        <a:t>LASP</a:t>
                      </a:r>
                      <a:endParaRPr lang="en-US" sz="1800" b="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1800" b="0" dirty="0" smtClean="0">
                          <a:solidFill>
                            <a:schemeClr val="bg1"/>
                          </a:solidFill>
                          <a:effectLst/>
                          <a:latin typeface="+mn-lt"/>
                          <a:ea typeface="Calibri" panose="020F0502020204030204" pitchFamily="34" charset="0"/>
                          <a:cs typeface="Arial" panose="020B0604020202020204" pitchFamily="34" charset="0"/>
                        </a:rPr>
                        <a:t>[1]</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1800" b="0" dirty="0" smtClean="0">
                          <a:solidFill>
                            <a:schemeClr val="bg1"/>
                          </a:solidFill>
                          <a:effectLst/>
                          <a:latin typeface="+mn-lt"/>
                          <a:ea typeface="Calibri" panose="020F0502020204030204" pitchFamily="34" charset="0"/>
                          <a:cs typeface="Arial" panose="020B0604020202020204" pitchFamily="34" charset="0"/>
                        </a:rPr>
                        <a:t>complete</a:t>
                      </a:r>
                      <a:endParaRPr lang="en-US" sz="1800" b="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r>
              <a:tr h="18243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ctr">
                        <a:lnSpc>
                          <a:spcPct val="107000"/>
                        </a:lnSpc>
                        <a:spcBef>
                          <a:spcPts val="0"/>
                        </a:spcBef>
                        <a:spcAft>
                          <a:spcPts val="0"/>
                        </a:spcAft>
                      </a:pPr>
                      <a:r>
                        <a:rPr lang="en-US" sz="1800" b="0" dirty="0" smtClean="0">
                          <a:solidFill>
                            <a:schemeClr val="bg1"/>
                          </a:solidFill>
                          <a:effectLst/>
                          <a:latin typeface="+mn-lt"/>
                          <a:ea typeface="Calibri" panose="020F0502020204030204" pitchFamily="34" charset="0"/>
                          <a:cs typeface="Times New Roman" panose="02020603050405020304" pitchFamily="18" charset="0"/>
                        </a:rPr>
                        <a:t>13</a:t>
                      </a:r>
                      <a:endParaRPr lang="en-US" sz="1800" b="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07000"/>
                        </a:lnSpc>
                        <a:spcBef>
                          <a:spcPts val="0"/>
                        </a:spcBef>
                        <a:spcAft>
                          <a:spcPts val="0"/>
                        </a:spcAft>
                      </a:pPr>
                      <a:r>
                        <a:rPr lang="en-US" sz="1800" b="0" dirty="0">
                          <a:effectLst/>
                          <a:latin typeface="+mn-lt"/>
                          <a:ea typeface="Calibri" panose="020F0502020204030204" pitchFamily="34" charset="0"/>
                          <a:cs typeface="Times New Roman" panose="02020603050405020304" pitchFamily="18" charset="0"/>
                        </a:rPr>
                        <a:t>XRS Flare Location </a:t>
                      </a:r>
                      <a:r>
                        <a:rPr lang="en-US" sz="1800" b="0" dirty="0" smtClean="0">
                          <a:effectLst/>
                          <a:latin typeface="+mn-lt"/>
                          <a:ea typeface="Calibri" panose="020F0502020204030204" pitchFamily="34" charset="0"/>
                          <a:cs typeface="Times New Roman" panose="02020603050405020304" pitchFamily="18" charset="0"/>
                        </a:rPr>
                        <a:t>Comparison (L1b)</a:t>
                      </a:r>
                      <a:endParaRPr lang="en-US" sz="1800" b="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1800" b="0" dirty="0" smtClean="0">
                          <a:effectLst/>
                          <a:latin typeface="+mn-lt"/>
                          <a:ea typeface="Calibri" panose="020F0502020204030204" pitchFamily="34" charset="0"/>
                          <a:cs typeface="Arial" panose="020B0604020202020204" pitchFamily="34" charset="0"/>
                        </a:rPr>
                        <a:t>NCEI</a:t>
                      </a:r>
                      <a:endParaRPr lang="en-US" sz="1800" b="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800" b="0" dirty="0" smtClean="0">
                          <a:solidFill>
                            <a:schemeClr val="bg1"/>
                          </a:solidFill>
                          <a:effectLst/>
                          <a:latin typeface="+mn-lt"/>
                          <a:ea typeface="Calibri" panose="020F0502020204030204" pitchFamily="34" charset="0"/>
                          <a:cs typeface="Arial" panose="020B0604020202020204" pitchFamily="34" charset="0"/>
                        </a:rPr>
                        <a:t>[2]</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1800" b="0" dirty="0" smtClean="0">
                          <a:solidFill>
                            <a:schemeClr val="bg1"/>
                          </a:solidFill>
                          <a:effectLst/>
                          <a:latin typeface="+mn-lt"/>
                          <a:ea typeface="Calibri" panose="020F0502020204030204" pitchFamily="34" charset="0"/>
                          <a:cs typeface="Arial" panose="020B0604020202020204" pitchFamily="34" charset="0"/>
                        </a:rPr>
                        <a:t>in progress</a:t>
                      </a:r>
                      <a:endParaRPr lang="en-US" sz="1800" b="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8243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ctr">
                        <a:lnSpc>
                          <a:spcPct val="107000"/>
                        </a:lnSpc>
                        <a:spcBef>
                          <a:spcPts val="0"/>
                        </a:spcBef>
                        <a:spcAft>
                          <a:spcPts val="0"/>
                        </a:spcAft>
                      </a:pPr>
                      <a:r>
                        <a:rPr lang="en-US" sz="1800" b="0" dirty="0" smtClean="0">
                          <a:solidFill>
                            <a:schemeClr val="bg1"/>
                          </a:solidFill>
                          <a:effectLst/>
                          <a:latin typeface="+mn-lt"/>
                          <a:ea typeface="Calibri" panose="020F0502020204030204" pitchFamily="34" charset="0"/>
                          <a:cs typeface="Times New Roman" panose="02020603050405020304" pitchFamily="18" charset="0"/>
                        </a:rPr>
                        <a:t>14</a:t>
                      </a:r>
                      <a:endParaRPr lang="en-US" sz="1800" b="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07000"/>
                        </a:lnSpc>
                        <a:spcBef>
                          <a:spcPts val="0"/>
                        </a:spcBef>
                        <a:spcAft>
                          <a:spcPts val="0"/>
                        </a:spcAft>
                      </a:pPr>
                      <a:r>
                        <a:rPr lang="en-US" sz="1800" b="0" dirty="0" smtClean="0">
                          <a:effectLst/>
                          <a:latin typeface="+mn-lt"/>
                          <a:ea typeface="Calibri" panose="020F0502020204030204" pitchFamily="34" charset="0"/>
                          <a:cs typeface="Times New Roman" panose="02020603050405020304" pitchFamily="18" charset="0"/>
                        </a:rPr>
                        <a:t>XRS/</a:t>
                      </a:r>
                      <a:r>
                        <a:rPr lang="en-US" sz="1800" b="0" dirty="0" smtClean="0">
                          <a:solidFill>
                            <a:schemeClr val="tx1">
                              <a:lumMod val="65000"/>
                            </a:schemeClr>
                          </a:solidFill>
                          <a:effectLst/>
                          <a:latin typeface="+mn-lt"/>
                          <a:ea typeface="Calibri" panose="020F0502020204030204" pitchFamily="34" charset="0"/>
                          <a:cs typeface="Times New Roman" panose="02020603050405020304" pitchFamily="18" charset="0"/>
                        </a:rPr>
                        <a:t>EUVS/Mg </a:t>
                      </a:r>
                      <a:r>
                        <a:rPr lang="en-US" sz="1800" b="0" dirty="0">
                          <a:solidFill>
                            <a:schemeClr val="tx1">
                              <a:lumMod val="65000"/>
                            </a:schemeClr>
                          </a:solidFill>
                          <a:effectLst/>
                          <a:latin typeface="+mn-lt"/>
                          <a:ea typeface="Calibri" panose="020F0502020204030204" pitchFamily="34" charset="0"/>
                          <a:cs typeface="Times New Roman" panose="02020603050405020304" pitchFamily="18" charset="0"/>
                        </a:rPr>
                        <a:t>II</a:t>
                      </a:r>
                      <a:r>
                        <a:rPr lang="en-US" sz="1800" b="0" dirty="0">
                          <a:effectLst/>
                          <a:latin typeface="+mn-lt"/>
                          <a:ea typeface="Calibri" panose="020F0502020204030204" pitchFamily="34" charset="0"/>
                          <a:cs typeface="Times New Roman" panose="02020603050405020304" pitchFamily="18" charset="0"/>
                        </a:rPr>
                        <a:t> </a:t>
                      </a:r>
                      <a:r>
                        <a:rPr lang="en-US" sz="1800" b="0" dirty="0" smtClean="0">
                          <a:effectLst/>
                          <a:latin typeface="+mn-lt"/>
                          <a:ea typeface="Calibri" panose="020F0502020204030204" pitchFamily="34" charset="0"/>
                          <a:cs typeface="Times New Roman" panose="02020603050405020304" pitchFamily="18" charset="0"/>
                        </a:rPr>
                        <a:t>Inter-Satellite Comparisons (L1b)</a:t>
                      </a:r>
                      <a:endParaRPr lang="en-US" sz="1800" b="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1800" b="0" dirty="0" smtClean="0">
                          <a:effectLst/>
                          <a:latin typeface="+mn-lt"/>
                          <a:ea typeface="Calibri" panose="020F0502020204030204" pitchFamily="34" charset="0"/>
                          <a:cs typeface="Arial" panose="020B0604020202020204" pitchFamily="34" charset="0"/>
                        </a:rPr>
                        <a:t>NCEI</a:t>
                      </a:r>
                      <a:endParaRPr lang="en-US" sz="1800" b="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800" b="0" dirty="0" smtClean="0">
                          <a:solidFill>
                            <a:schemeClr val="bg1"/>
                          </a:solidFill>
                          <a:effectLst/>
                          <a:latin typeface="+mn-lt"/>
                          <a:ea typeface="Calibri" panose="020F0502020204030204" pitchFamily="34" charset="0"/>
                          <a:cs typeface="Arial" panose="020B0604020202020204" pitchFamily="34" charset="0"/>
                        </a:rPr>
                        <a:t>[3]</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800" b="0" dirty="0" smtClean="0">
                          <a:solidFill>
                            <a:schemeClr val="bg1"/>
                          </a:solidFill>
                          <a:effectLst/>
                          <a:latin typeface="+mn-lt"/>
                          <a:ea typeface="Calibri" panose="020F0502020204030204" pitchFamily="34" charset="0"/>
                          <a:cs typeface="Arial" panose="020B0604020202020204" pitchFamily="34" charset="0"/>
                        </a:rPr>
                        <a:t>in progress</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bl>
          </a:graphicData>
        </a:graphic>
      </p:graphicFrame>
      <p:sp>
        <p:nvSpPr>
          <p:cNvPr id="6" name="TextBox 5"/>
          <p:cNvSpPr txBox="1"/>
          <p:nvPr/>
        </p:nvSpPr>
        <p:spPr>
          <a:xfrm>
            <a:off x="769306" y="5954137"/>
            <a:ext cx="7382107" cy="584775"/>
          </a:xfrm>
          <a:prstGeom prst="rect">
            <a:avLst/>
          </a:prstGeom>
          <a:noFill/>
        </p:spPr>
        <p:txBody>
          <a:bodyPr wrap="square" rtlCol="0">
            <a:spAutoFit/>
          </a:bodyPr>
          <a:lstStyle/>
          <a:p>
            <a:r>
              <a:rPr lang="en-US" sz="1600" smtClean="0">
                <a:solidFill>
                  <a:schemeClr val="bg2">
                    <a:lumMod val="20000"/>
                    <a:lumOff val="80000"/>
                  </a:schemeClr>
                </a:solidFill>
              </a:rPr>
              <a:t>Test </a:t>
            </a:r>
            <a:r>
              <a:rPr lang="en-US" sz="1600" dirty="0" smtClean="0">
                <a:solidFill>
                  <a:schemeClr val="bg2">
                    <a:lumMod val="20000"/>
                    <a:lumOff val="80000"/>
                  </a:schemeClr>
                </a:solidFill>
              </a:rPr>
              <a:t>plans and procedures are described in Appendix A.2 in the EXIS Readiness, Implementation, and Management Plan (RIMP v1.1; 416-R-RIMP-0316)</a:t>
            </a:r>
          </a:p>
        </p:txBody>
      </p:sp>
      <p:sp>
        <p:nvSpPr>
          <p:cNvPr id="2" name="TextBox 1"/>
          <p:cNvSpPr txBox="1"/>
          <p:nvPr/>
        </p:nvSpPr>
        <p:spPr>
          <a:xfrm>
            <a:off x="375467" y="4122551"/>
            <a:ext cx="8231819" cy="1200329"/>
          </a:xfrm>
          <a:prstGeom prst="rect">
            <a:avLst/>
          </a:prstGeom>
          <a:noFill/>
        </p:spPr>
        <p:txBody>
          <a:bodyPr wrap="square" rtlCol="0">
            <a:spAutoFit/>
          </a:bodyPr>
          <a:lstStyle/>
          <a:p>
            <a:r>
              <a:rPr lang="en-US" b="1" dirty="0"/>
              <a:t>Provisional Success Criteria</a:t>
            </a:r>
            <a:r>
              <a:rPr lang="en-US" dirty="0"/>
              <a:t>: </a:t>
            </a:r>
            <a:endParaRPr lang="en-US" dirty="0" smtClean="0"/>
          </a:p>
          <a:p>
            <a:r>
              <a:rPr lang="en-US" dirty="0"/>
              <a:t> </a:t>
            </a:r>
            <a:r>
              <a:rPr lang="en-US" dirty="0" smtClean="0"/>
              <a:t>     [1] XRS </a:t>
            </a:r>
            <a:r>
              <a:rPr lang="en-US" dirty="0"/>
              <a:t>L1b product data are available and analysis is </a:t>
            </a:r>
            <a:r>
              <a:rPr lang="en-US" dirty="0" smtClean="0"/>
              <a:t>complete.</a:t>
            </a:r>
          </a:p>
          <a:p>
            <a:r>
              <a:rPr lang="en-US" dirty="0" smtClean="0"/>
              <a:t>      [2] Solar </a:t>
            </a:r>
            <a:r>
              <a:rPr lang="en-US" dirty="0"/>
              <a:t>flare responses are observed in all 4 elements of </a:t>
            </a:r>
            <a:r>
              <a:rPr lang="en-US" dirty="0" smtClean="0"/>
              <a:t>the quad-diodes.</a:t>
            </a:r>
          </a:p>
          <a:p>
            <a:r>
              <a:rPr lang="en-US" dirty="0" smtClean="0"/>
              <a:t>      [3] </a:t>
            </a:r>
            <a:r>
              <a:rPr lang="en-US" dirty="0"/>
              <a:t>There is no pass/fail on the result itself of this </a:t>
            </a:r>
            <a:r>
              <a:rPr lang="en-US" dirty="0" smtClean="0"/>
              <a:t>cross-comparison.</a:t>
            </a:r>
            <a:endParaRPr lang="en-US" dirty="0"/>
          </a:p>
        </p:txBody>
      </p:sp>
      <p:sp>
        <p:nvSpPr>
          <p:cNvPr id="5" name="Left Brace 4"/>
          <p:cNvSpPr/>
          <p:nvPr/>
        </p:nvSpPr>
        <p:spPr>
          <a:xfrm>
            <a:off x="233915" y="1878496"/>
            <a:ext cx="210060" cy="675860"/>
          </a:xfrm>
          <a:prstGeom prst="leftBrace">
            <a:avLst/>
          </a:prstGeom>
          <a:noFill/>
          <a:ln>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53600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85"/>
            <a:ext cx="8229600" cy="1143001"/>
          </a:xfrm>
        </p:spPr>
        <p:txBody>
          <a:bodyPr/>
          <a:lstStyle/>
          <a:p>
            <a:r>
              <a:rPr lang="en-US" dirty="0" smtClean="0">
                <a:latin typeface="+mn-lt"/>
              </a:rPr>
              <a:t>#8: </a:t>
            </a:r>
            <a:r>
              <a:rPr lang="en-US" dirty="0">
                <a:ea typeface="Calibri" panose="020F0502020204030204" pitchFamily="34" charset="0"/>
                <a:cs typeface="Times New Roman" panose="02020603050405020304" pitchFamily="18" charset="0"/>
              </a:rPr>
              <a:t>XRS </a:t>
            </a:r>
            <a:r>
              <a:rPr lang="en-US" dirty="0" smtClean="0">
                <a:ea typeface="Calibri" panose="020F0502020204030204" pitchFamily="34" charset="0"/>
                <a:cs typeface="Times New Roman" panose="02020603050405020304" pitchFamily="18" charset="0"/>
              </a:rPr>
              <a:t>B1-B2 </a:t>
            </a:r>
            <a:r>
              <a:rPr lang="en-US" dirty="0">
                <a:ea typeface="Calibri" panose="020F0502020204030204" pitchFamily="34" charset="0"/>
                <a:cs typeface="Times New Roman" panose="02020603050405020304" pitchFamily="18" charset="0"/>
              </a:rPr>
              <a:t>Crossover </a:t>
            </a:r>
            <a:r>
              <a:rPr lang="en-US" dirty="0" smtClean="0">
                <a:ea typeface="Calibri" panose="020F0502020204030204" pitchFamily="34" charset="0"/>
                <a:cs typeface="Times New Roman" panose="02020603050405020304" pitchFamily="18" charset="0"/>
              </a:rPr>
              <a:t>Threshold (1/2)</a:t>
            </a:r>
            <a:endParaRPr lang="en-US" dirty="0">
              <a:latin typeface="+mn-lt"/>
            </a:endParaRPr>
          </a:p>
        </p:txBody>
      </p:sp>
      <p:sp>
        <p:nvSpPr>
          <p:cNvPr id="13" name="Footer Placeholder 7"/>
          <p:cNvSpPr>
            <a:spLocks noGrp="1"/>
          </p:cNvSpPr>
          <p:nvPr>
            <p:ph type="ftr" sz="quarter" idx="11"/>
          </p:nvPr>
        </p:nvSpPr>
        <p:spPr>
          <a:xfrm>
            <a:off x="695583" y="6434112"/>
            <a:ext cx="7752834" cy="304776"/>
          </a:xfrm>
        </p:spPr>
        <p:txBody>
          <a:bodyPr/>
          <a:lstStyle/>
          <a:p>
            <a:pPr>
              <a:defRPr/>
            </a:pPr>
            <a:r>
              <a:rPr lang="en-US" sz="1100" dirty="0" smtClean="0"/>
              <a:t>These GOES-16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16</a:t>
            </a:fld>
            <a:endParaRPr lang="en-US" altLang="en-US" dirty="0"/>
          </a:p>
        </p:txBody>
      </p:sp>
      <p:sp>
        <p:nvSpPr>
          <p:cNvPr id="6" name="Content Placeholder 2"/>
          <p:cNvSpPr>
            <a:spLocks noGrp="1"/>
          </p:cNvSpPr>
          <p:nvPr>
            <p:ph idx="1"/>
          </p:nvPr>
        </p:nvSpPr>
        <p:spPr>
          <a:xfrm>
            <a:off x="457200" y="1218291"/>
            <a:ext cx="8524430" cy="876506"/>
          </a:xfrm>
        </p:spPr>
        <p:txBody>
          <a:bodyPr/>
          <a:lstStyle/>
          <a:p>
            <a:pPr marL="400050"/>
            <a:r>
              <a:rPr lang="en-US" sz="2400" dirty="0" smtClean="0"/>
              <a:t>Determine flux level where the primary channel switch from the low-flux diode (B1) to high flux diodes (B2)</a:t>
            </a:r>
          </a:p>
          <a:p>
            <a:pPr marL="400050"/>
            <a:r>
              <a:rPr lang="en-US" sz="2400" dirty="0" smtClean="0"/>
              <a:t>Pre-flight choice was 10</a:t>
            </a:r>
            <a:r>
              <a:rPr lang="en-US" sz="2400" baseline="30000" dirty="0" smtClean="0"/>
              <a:t>-6</a:t>
            </a:r>
            <a:r>
              <a:rPr lang="en-US" sz="2400" dirty="0" smtClean="0"/>
              <a:t> W/m</a:t>
            </a:r>
            <a:r>
              <a:rPr lang="en-US" sz="2400" baseline="30000" dirty="0" smtClean="0"/>
              <a:t>2</a:t>
            </a:r>
            <a:r>
              <a:rPr lang="en-US" sz="2400" dirty="0" smtClean="0"/>
              <a:t> (C1 class).</a:t>
            </a:r>
          </a:p>
          <a:p>
            <a:pPr marL="800100" lvl="1"/>
            <a:endParaRPr lang="en-US" sz="2000" dirty="0" smtClean="0"/>
          </a:p>
          <a:p>
            <a:pPr marL="800100" lvl="1"/>
            <a:endParaRPr lang="en-US" sz="2000" dirty="0" smtClean="0"/>
          </a:p>
          <a:p>
            <a:pPr marL="800100" lvl="1"/>
            <a:endParaRPr lang="en-US" sz="2000" b="1" dirty="0" smtClean="0"/>
          </a:p>
          <a:p>
            <a:pPr marL="57150" indent="0">
              <a:buNone/>
            </a:pPr>
            <a:endParaRPr lang="en-US" sz="2400" dirty="0"/>
          </a:p>
          <a:p>
            <a:pPr marL="57150" indent="0">
              <a:buNone/>
            </a:pPr>
            <a:endParaRPr lang="en-US" sz="2200" dirty="0" smtClean="0"/>
          </a:p>
          <a:p>
            <a:pPr marL="290513" indent="-233363"/>
            <a:endParaRPr lang="en-US" sz="2200" dirty="0" smtClean="0"/>
          </a:p>
        </p:txBody>
      </p:sp>
      <p:grpSp>
        <p:nvGrpSpPr>
          <p:cNvPr id="3" name="Group 2"/>
          <p:cNvGrpSpPr/>
          <p:nvPr/>
        </p:nvGrpSpPr>
        <p:grpSpPr>
          <a:xfrm>
            <a:off x="4763822" y="2519372"/>
            <a:ext cx="4166882" cy="3412517"/>
            <a:chOff x="4767719" y="2159773"/>
            <a:chExt cx="4166882" cy="3570598"/>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4971" y="2317854"/>
              <a:ext cx="4059630" cy="3383025"/>
            </a:xfrm>
            <a:prstGeom prst="rect">
              <a:avLst/>
            </a:prstGeom>
          </p:spPr>
        </p:pic>
        <p:sp>
          <p:nvSpPr>
            <p:cNvPr id="11" name="TextBox 10"/>
            <p:cNvSpPr txBox="1"/>
            <p:nvPr/>
          </p:nvSpPr>
          <p:spPr>
            <a:xfrm rot="16200000">
              <a:off x="4220454" y="3733660"/>
              <a:ext cx="1463862" cy="369332"/>
            </a:xfrm>
            <a:prstGeom prst="rect">
              <a:avLst/>
            </a:prstGeom>
            <a:solidFill>
              <a:schemeClr val="tx1"/>
            </a:solidFill>
          </p:spPr>
          <p:txBody>
            <a:bodyPr wrap="none" rtlCol="0">
              <a:spAutoFit/>
            </a:bodyPr>
            <a:lstStyle/>
            <a:p>
              <a:r>
                <a:rPr lang="en-US" dirty="0" smtClean="0">
                  <a:solidFill>
                    <a:schemeClr val="bg1"/>
                  </a:solidFill>
                </a:rPr>
                <a:t>       SNR          </a:t>
              </a:r>
              <a:endParaRPr lang="en-US" dirty="0">
                <a:solidFill>
                  <a:schemeClr val="bg1"/>
                </a:solidFill>
              </a:endParaRPr>
            </a:p>
          </p:txBody>
        </p:sp>
        <p:sp>
          <p:nvSpPr>
            <p:cNvPr id="12" name="TextBox 11"/>
            <p:cNvSpPr txBox="1"/>
            <p:nvPr/>
          </p:nvSpPr>
          <p:spPr>
            <a:xfrm>
              <a:off x="5732735" y="2159773"/>
              <a:ext cx="2344103" cy="369332"/>
            </a:xfrm>
            <a:prstGeom prst="rect">
              <a:avLst/>
            </a:prstGeom>
            <a:solidFill>
              <a:schemeClr val="tx1"/>
            </a:solidFill>
          </p:spPr>
          <p:txBody>
            <a:bodyPr wrap="none" rtlCol="0">
              <a:spAutoFit/>
            </a:bodyPr>
            <a:lstStyle/>
            <a:p>
              <a:r>
                <a:rPr lang="en-US" dirty="0" smtClean="0">
                  <a:solidFill>
                    <a:schemeClr val="bg1"/>
                  </a:solidFill>
                </a:rPr>
                <a:t>       XRS Channel B2      </a:t>
              </a:r>
              <a:endParaRPr lang="en-US" dirty="0">
                <a:solidFill>
                  <a:schemeClr val="bg1"/>
                </a:solidFill>
              </a:endParaRPr>
            </a:p>
          </p:txBody>
        </p:sp>
        <p:sp>
          <p:nvSpPr>
            <p:cNvPr id="14" name="TextBox 13"/>
            <p:cNvSpPr txBox="1"/>
            <p:nvPr/>
          </p:nvSpPr>
          <p:spPr>
            <a:xfrm>
              <a:off x="5732735" y="5361039"/>
              <a:ext cx="2736711" cy="369332"/>
            </a:xfrm>
            <a:prstGeom prst="rect">
              <a:avLst/>
            </a:prstGeom>
            <a:solidFill>
              <a:schemeClr val="tx1"/>
            </a:solidFill>
          </p:spPr>
          <p:txBody>
            <a:bodyPr wrap="none" rtlCol="0">
              <a:spAutoFit/>
            </a:bodyPr>
            <a:lstStyle/>
            <a:p>
              <a:r>
                <a:rPr lang="en-US" dirty="0" smtClean="0">
                  <a:solidFill>
                    <a:schemeClr val="bg1"/>
                  </a:solidFill>
                </a:rPr>
                <a:t>       Irradiance [W m</a:t>
              </a:r>
              <a:r>
                <a:rPr lang="en-US" baseline="30000" dirty="0" smtClean="0">
                  <a:solidFill>
                    <a:schemeClr val="bg1"/>
                  </a:solidFill>
                </a:rPr>
                <a:t>-2</a:t>
              </a:r>
              <a:r>
                <a:rPr lang="en-US" dirty="0">
                  <a:solidFill>
                    <a:schemeClr val="bg1"/>
                  </a:solidFill>
                </a:rPr>
                <a:t>]</a:t>
              </a:r>
              <a:r>
                <a:rPr lang="en-US" dirty="0" smtClean="0">
                  <a:solidFill>
                    <a:schemeClr val="bg1"/>
                  </a:solidFill>
                </a:rPr>
                <a:t>         </a:t>
              </a:r>
              <a:endParaRPr lang="en-US" dirty="0">
                <a:solidFill>
                  <a:schemeClr val="bg1"/>
                </a:solidFill>
              </a:endParaRPr>
            </a:p>
          </p:txBody>
        </p:sp>
      </p:grpSp>
      <p:grpSp>
        <p:nvGrpSpPr>
          <p:cNvPr id="7" name="Group 6"/>
          <p:cNvGrpSpPr/>
          <p:nvPr/>
        </p:nvGrpSpPr>
        <p:grpSpPr>
          <a:xfrm>
            <a:off x="233917" y="2519373"/>
            <a:ext cx="4455683" cy="3515814"/>
            <a:chOff x="4591050" y="2652845"/>
            <a:chExt cx="4455683" cy="3727959"/>
          </a:xfrm>
        </p:grpSpPr>
        <p:pic>
          <p:nvPicPr>
            <p:cNvPr id="15" name="Picture 14" descr="015_xrs_signal_to_noise_ratio_00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5272" y="2788551"/>
              <a:ext cx="4381461" cy="3499083"/>
            </a:xfrm>
            <a:prstGeom prst="rect">
              <a:avLst/>
            </a:prstGeom>
          </p:spPr>
        </p:pic>
        <p:sp>
          <p:nvSpPr>
            <p:cNvPr id="16" name="TextBox 15"/>
            <p:cNvSpPr txBox="1"/>
            <p:nvPr/>
          </p:nvSpPr>
          <p:spPr>
            <a:xfrm rot="16200000">
              <a:off x="4043785" y="4270733"/>
              <a:ext cx="1463862" cy="369332"/>
            </a:xfrm>
            <a:prstGeom prst="rect">
              <a:avLst/>
            </a:prstGeom>
            <a:solidFill>
              <a:schemeClr val="tx1"/>
            </a:solidFill>
          </p:spPr>
          <p:txBody>
            <a:bodyPr wrap="none" rtlCol="0">
              <a:spAutoFit/>
            </a:bodyPr>
            <a:lstStyle/>
            <a:p>
              <a:r>
                <a:rPr lang="en-US" dirty="0" smtClean="0">
                  <a:solidFill>
                    <a:schemeClr val="bg1"/>
                  </a:solidFill>
                </a:rPr>
                <a:t>       SNR          </a:t>
              </a:r>
              <a:endParaRPr lang="en-US" dirty="0">
                <a:solidFill>
                  <a:schemeClr val="bg1"/>
                </a:solidFill>
              </a:endParaRPr>
            </a:p>
          </p:txBody>
        </p:sp>
        <p:sp>
          <p:nvSpPr>
            <p:cNvPr id="17" name="TextBox 16"/>
            <p:cNvSpPr txBox="1"/>
            <p:nvPr/>
          </p:nvSpPr>
          <p:spPr>
            <a:xfrm>
              <a:off x="5751785" y="2652845"/>
              <a:ext cx="2344103" cy="369332"/>
            </a:xfrm>
            <a:prstGeom prst="rect">
              <a:avLst/>
            </a:prstGeom>
            <a:solidFill>
              <a:schemeClr val="tx1"/>
            </a:solidFill>
          </p:spPr>
          <p:txBody>
            <a:bodyPr wrap="none" rtlCol="0">
              <a:spAutoFit/>
            </a:bodyPr>
            <a:lstStyle/>
            <a:p>
              <a:r>
                <a:rPr lang="en-US" dirty="0" smtClean="0">
                  <a:solidFill>
                    <a:schemeClr val="bg1"/>
                  </a:solidFill>
                </a:rPr>
                <a:t>       XRS Channel B1      </a:t>
              </a:r>
              <a:endParaRPr lang="en-US" dirty="0">
                <a:solidFill>
                  <a:schemeClr val="bg1"/>
                </a:solidFill>
              </a:endParaRPr>
            </a:p>
          </p:txBody>
        </p:sp>
        <p:sp>
          <p:nvSpPr>
            <p:cNvPr id="18" name="TextBox 17"/>
            <p:cNvSpPr txBox="1"/>
            <p:nvPr/>
          </p:nvSpPr>
          <p:spPr>
            <a:xfrm>
              <a:off x="5555480" y="6011472"/>
              <a:ext cx="2736711" cy="369332"/>
            </a:xfrm>
            <a:prstGeom prst="rect">
              <a:avLst/>
            </a:prstGeom>
            <a:solidFill>
              <a:schemeClr val="tx1"/>
            </a:solidFill>
          </p:spPr>
          <p:txBody>
            <a:bodyPr wrap="none" rtlCol="0">
              <a:spAutoFit/>
            </a:bodyPr>
            <a:lstStyle/>
            <a:p>
              <a:r>
                <a:rPr lang="en-US" dirty="0" smtClean="0">
                  <a:solidFill>
                    <a:schemeClr val="bg1"/>
                  </a:solidFill>
                </a:rPr>
                <a:t>       Irradiance [W m</a:t>
              </a:r>
              <a:r>
                <a:rPr lang="en-US" baseline="30000" dirty="0" smtClean="0">
                  <a:solidFill>
                    <a:schemeClr val="bg1"/>
                  </a:solidFill>
                </a:rPr>
                <a:t>-2</a:t>
              </a:r>
              <a:r>
                <a:rPr lang="en-US" dirty="0">
                  <a:solidFill>
                    <a:schemeClr val="bg1"/>
                  </a:solidFill>
                </a:rPr>
                <a:t>]</a:t>
              </a:r>
              <a:r>
                <a:rPr lang="en-US" dirty="0" smtClean="0">
                  <a:solidFill>
                    <a:schemeClr val="bg1"/>
                  </a:solidFill>
                </a:rPr>
                <a:t>         </a:t>
              </a:r>
              <a:endParaRPr lang="en-US" dirty="0">
                <a:solidFill>
                  <a:schemeClr val="bg1"/>
                </a:solidFill>
              </a:endParaRPr>
            </a:p>
          </p:txBody>
        </p:sp>
      </p:grpSp>
      <p:sp>
        <p:nvSpPr>
          <p:cNvPr id="21" name="Rectangle 20"/>
          <p:cNvSpPr/>
          <p:nvPr/>
        </p:nvSpPr>
        <p:spPr>
          <a:xfrm>
            <a:off x="2566219" y="4909630"/>
            <a:ext cx="1818968" cy="4587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3067665" y="2952944"/>
            <a:ext cx="39329" cy="2487096"/>
          </a:xfrm>
          <a:prstGeom prst="line">
            <a:avLst/>
          </a:prstGeom>
          <a:ln>
            <a:solidFill>
              <a:srgbClr val="7030A0"/>
            </a:solidFill>
            <a:prstDash val="sysDot"/>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7449126" y="2943145"/>
            <a:ext cx="39329" cy="2487096"/>
          </a:xfrm>
          <a:prstGeom prst="line">
            <a:avLst/>
          </a:prstGeom>
          <a:ln>
            <a:solidFill>
              <a:srgbClr val="7030A0"/>
            </a:solidFill>
            <a:prstDash val="sysDot"/>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059988" y="4364617"/>
            <a:ext cx="1287182" cy="923330"/>
          </a:xfrm>
          <a:prstGeom prst="rect">
            <a:avLst/>
          </a:prstGeom>
          <a:noFill/>
        </p:spPr>
        <p:txBody>
          <a:bodyPr wrap="square" rtlCol="0">
            <a:spAutoFit/>
          </a:bodyPr>
          <a:lstStyle/>
          <a:p>
            <a:r>
              <a:rPr lang="en-US" dirty="0">
                <a:solidFill>
                  <a:schemeClr val="bg1"/>
                </a:solidFill>
              </a:rPr>
              <a:t>10</a:t>
            </a:r>
            <a:r>
              <a:rPr lang="en-US" baseline="30000" dirty="0">
                <a:solidFill>
                  <a:schemeClr val="bg1"/>
                </a:solidFill>
              </a:rPr>
              <a:t>-6</a:t>
            </a:r>
            <a:r>
              <a:rPr lang="en-US" dirty="0">
                <a:solidFill>
                  <a:schemeClr val="bg1"/>
                </a:solidFill>
              </a:rPr>
              <a:t> W/m</a:t>
            </a:r>
            <a:r>
              <a:rPr lang="en-US" baseline="30000" dirty="0">
                <a:solidFill>
                  <a:schemeClr val="bg1"/>
                </a:solidFill>
              </a:rPr>
              <a:t>2 </a:t>
            </a:r>
            <a:r>
              <a:rPr lang="en-US" dirty="0" smtClean="0">
                <a:solidFill>
                  <a:schemeClr val="bg1"/>
                </a:solidFill>
              </a:rPr>
              <a:t>crossover  threshold</a:t>
            </a:r>
            <a:endParaRPr lang="en-US" dirty="0">
              <a:solidFill>
                <a:schemeClr val="bg1"/>
              </a:solidFill>
            </a:endParaRPr>
          </a:p>
        </p:txBody>
      </p:sp>
      <p:sp>
        <p:nvSpPr>
          <p:cNvPr id="27" name="TextBox 26"/>
          <p:cNvSpPr txBox="1"/>
          <p:nvPr/>
        </p:nvSpPr>
        <p:spPr>
          <a:xfrm>
            <a:off x="7488455" y="4404467"/>
            <a:ext cx="1287182" cy="923330"/>
          </a:xfrm>
          <a:prstGeom prst="rect">
            <a:avLst/>
          </a:prstGeom>
          <a:noFill/>
        </p:spPr>
        <p:txBody>
          <a:bodyPr wrap="square" rtlCol="0">
            <a:spAutoFit/>
          </a:bodyPr>
          <a:lstStyle/>
          <a:p>
            <a:r>
              <a:rPr lang="en-US" dirty="0">
                <a:solidFill>
                  <a:schemeClr val="bg1"/>
                </a:solidFill>
              </a:rPr>
              <a:t>10</a:t>
            </a:r>
            <a:r>
              <a:rPr lang="en-US" baseline="30000" dirty="0">
                <a:solidFill>
                  <a:schemeClr val="bg1"/>
                </a:solidFill>
              </a:rPr>
              <a:t>-6</a:t>
            </a:r>
            <a:r>
              <a:rPr lang="en-US" dirty="0">
                <a:solidFill>
                  <a:schemeClr val="bg1"/>
                </a:solidFill>
              </a:rPr>
              <a:t> W/m</a:t>
            </a:r>
            <a:r>
              <a:rPr lang="en-US" baseline="30000" dirty="0">
                <a:solidFill>
                  <a:schemeClr val="bg1"/>
                </a:solidFill>
              </a:rPr>
              <a:t>2 </a:t>
            </a:r>
            <a:r>
              <a:rPr lang="en-US" dirty="0" smtClean="0">
                <a:solidFill>
                  <a:schemeClr val="bg1"/>
                </a:solidFill>
              </a:rPr>
              <a:t>crossover  threshold</a:t>
            </a:r>
            <a:endParaRPr lang="en-US" dirty="0">
              <a:solidFill>
                <a:schemeClr val="bg1"/>
              </a:solidFill>
            </a:endParaRPr>
          </a:p>
        </p:txBody>
      </p:sp>
    </p:spTree>
    <p:extLst>
      <p:ext uri="{BB962C8B-B14F-4D97-AF65-F5344CB8AC3E}">
        <p14:creationId xmlns:p14="http://schemas.microsoft.com/office/powerpoint/2010/main" val="3065393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85"/>
            <a:ext cx="8229600" cy="1143001"/>
          </a:xfrm>
        </p:spPr>
        <p:txBody>
          <a:bodyPr/>
          <a:lstStyle/>
          <a:p>
            <a:r>
              <a:rPr lang="en-US" dirty="0" smtClean="0">
                <a:latin typeface="+mn-lt"/>
              </a:rPr>
              <a:t>#8: </a:t>
            </a:r>
            <a:r>
              <a:rPr lang="en-US" dirty="0">
                <a:ea typeface="Calibri" panose="020F0502020204030204" pitchFamily="34" charset="0"/>
                <a:cs typeface="Times New Roman" panose="02020603050405020304" pitchFamily="18" charset="0"/>
              </a:rPr>
              <a:t>XRS </a:t>
            </a:r>
            <a:r>
              <a:rPr lang="en-US" dirty="0" smtClean="0">
                <a:ea typeface="Calibri" panose="020F0502020204030204" pitchFamily="34" charset="0"/>
                <a:cs typeface="Times New Roman" panose="02020603050405020304" pitchFamily="18" charset="0"/>
              </a:rPr>
              <a:t>B1-B2 </a:t>
            </a:r>
            <a:r>
              <a:rPr lang="en-US" dirty="0">
                <a:ea typeface="Calibri" panose="020F0502020204030204" pitchFamily="34" charset="0"/>
                <a:cs typeface="Times New Roman" panose="02020603050405020304" pitchFamily="18" charset="0"/>
              </a:rPr>
              <a:t>Crossover </a:t>
            </a:r>
            <a:r>
              <a:rPr lang="en-US" dirty="0" smtClean="0">
                <a:ea typeface="Calibri" panose="020F0502020204030204" pitchFamily="34" charset="0"/>
                <a:cs typeface="Times New Roman" panose="02020603050405020304" pitchFamily="18" charset="0"/>
              </a:rPr>
              <a:t>Threshold (2/2)</a:t>
            </a:r>
            <a:endParaRPr lang="en-US" dirty="0">
              <a:latin typeface="+mn-lt"/>
            </a:endParaRPr>
          </a:p>
        </p:txBody>
      </p:sp>
      <p:sp>
        <p:nvSpPr>
          <p:cNvPr id="13" name="Footer Placeholder 7"/>
          <p:cNvSpPr>
            <a:spLocks noGrp="1"/>
          </p:cNvSpPr>
          <p:nvPr>
            <p:ph type="ftr" sz="quarter" idx="11"/>
          </p:nvPr>
        </p:nvSpPr>
        <p:spPr>
          <a:xfrm>
            <a:off x="695583" y="6434112"/>
            <a:ext cx="7752834" cy="304776"/>
          </a:xfrm>
        </p:spPr>
        <p:txBody>
          <a:bodyPr/>
          <a:lstStyle/>
          <a:p>
            <a:pPr>
              <a:defRPr/>
            </a:pPr>
            <a:r>
              <a:rPr lang="en-US" sz="1100" dirty="0" smtClean="0"/>
              <a:t>These GOES-16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17</a:t>
            </a:fld>
            <a:endParaRPr lang="en-US" altLang="en-US" dirty="0"/>
          </a:p>
        </p:txBody>
      </p:sp>
      <p:sp>
        <p:nvSpPr>
          <p:cNvPr id="6" name="Content Placeholder 2"/>
          <p:cNvSpPr>
            <a:spLocks noGrp="1"/>
          </p:cNvSpPr>
          <p:nvPr>
            <p:ph idx="1"/>
          </p:nvPr>
        </p:nvSpPr>
        <p:spPr>
          <a:xfrm>
            <a:off x="457200" y="3497246"/>
            <a:ext cx="8524430" cy="2859104"/>
          </a:xfrm>
        </p:spPr>
        <p:txBody>
          <a:bodyPr/>
          <a:lstStyle/>
          <a:p>
            <a:pPr marL="400050"/>
            <a:r>
              <a:rPr lang="en-US" sz="2400" dirty="0" smtClean="0"/>
              <a:t>Considerations</a:t>
            </a:r>
          </a:p>
          <a:p>
            <a:pPr marL="800100" lvl="1"/>
            <a:r>
              <a:rPr lang="en-US" sz="2000" dirty="0" smtClean="0"/>
              <a:t>B1: saturates at 6.4x10</a:t>
            </a:r>
            <a:r>
              <a:rPr lang="en-US" sz="2000" baseline="30000" dirty="0" smtClean="0"/>
              <a:t>-4</a:t>
            </a:r>
            <a:r>
              <a:rPr lang="en-US" sz="2000" dirty="0" smtClean="0"/>
              <a:t> W/m</a:t>
            </a:r>
            <a:r>
              <a:rPr lang="en-US" sz="2000" baseline="30000" dirty="0" smtClean="0"/>
              <a:t>2</a:t>
            </a:r>
            <a:r>
              <a:rPr lang="en-US" sz="2000" dirty="0" smtClean="0"/>
              <a:t>, has more electron contamination</a:t>
            </a:r>
          </a:p>
          <a:p>
            <a:pPr marL="800100" lvl="1"/>
            <a:r>
              <a:rPr lang="en-US" sz="2000" dirty="0" smtClean="0"/>
              <a:t>B2: noise is higher, </a:t>
            </a:r>
            <a:r>
              <a:rPr lang="en-US" sz="2000" dirty="0"/>
              <a:t>more </a:t>
            </a:r>
            <a:r>
              <a:rPr lang="en-US" sz="2000" dirty="0" smtClean="0"/>
              <a:t>impacted by SEP </a:t>
            </a:r>
            <a:r>
              <a:rPr lang="en-US" sz="2000" dirty="0"/>
              <a:t>events.</a:t>
            </a:r>
            <a:endParaRPr lang="en-US" sz="2000" dirty="0" smtClean="0"/>
          </a:p>
          <a:p>
            <a:pPr marL="800100" lvl="1"/>
            <a:r>
              <a:rPr lang="en-US" sz="2000" dirty="0" smtClean="0"/>
              <a:t>Potential 'thrashing' back and forth when signal near threshold. </a:t>
            </a:r>
          </a:p>
          <a:p>
            <a:pPr marL="800100" lvl="1"/>
            <a:r>
              <a:rPr lang="en-US" sz="2000" dirty="0" smtClean="0"/>
              <a:t>Impacts on channel ratios and event detection.</a:t>
            </a:r>
          </a:p>
          <a:p>
            <a:pPr marL="400050"/>
            <a:r>
              <a:rPr lang="en-US" sz="2400" dirty="0" smtClean="0">
                <a:solidFill>
                  <a:srgbClr val="FFFF00"/>
                </a:solidFill>
              </a:rPr>
              <a:t>Short term:  10</a:t>
            </a:r>
            <a:r>
              <a:rPr lang="en-US" sz="2400" baseline="30000" dirty="0" smtClean="0">
                <a:solidFill>
                  <a:srgbClr val="FFFF00"/>
                </a:solidFill>
              </a:rPr>
              <a:t>-6</a:t>
            </a:r>
            <a:r>
              <a:rPr lang="en-US" sz="2400" dirty="0" smtClean="0">
                <a:solidFill>
                  <a:srgbClr val="FFFF00"/>
                </a:solidFill>
              </a:rPr>
              <a:t> W/m</a:t>
            </a:r>
            <a:r>
              <a:rPr lang="en-US" sz="2400" baseline="30000" dirty="0" smtClean="0">
                <a:solidFill>
                  <a:srgbClr val="FFFF00"/>
                </a:solidFill>
              </a:rPr>
              <a:t>2 </a:t>
            </a:r>
            <a:r>
              <a:rPr lang="en-US" sz="2400" dirty="0">
                <a:solidFill>
                  <a:srgbClr val="FFFF00"/>
                </a:solidFill>
              </a:rPr>
              <a:t> </a:t>
            </a:r>
            <a:r>
              <a:rPr lang="en-US" sz="2400" dirty="0" smtClean="0">
                <a:solidFill>
                  <a:srgbClr val="FFFF00"/>
                </a:solidFill>
              </a:rPr>
              <a:t>(C1 class), but PLPT #10 chooses 10</a:t>
            </a:r>
            <a:r>
              <a:rPr lang="en-US" sz="2400" baseline="30000" dirty="0" smtClean="0">
                <a:solidFill>
                  <a:srgbClr val="FFFF00"/>
                </a:solidFill>
              </a:rPr>
              <a:t>-4</a:t>
            </a:r>
            <a:r>
              <a:rPr lang="en-US" sz="2400" dirty="0" smtClean="0">
                <a:solidFill>
                  <a:srgbClr val="FFFF00"/>
                </a:solidFill>
              </a:rPr>
              <a:t>.</a:t>
            </a:r>
            <a:endParaRPr lang="en-US" sz="2400" baseline="30000" dirty="0" smtClean="0">
              <a:solidFill>
                <a:srgbClr val="FFFF00"/>
              </a:solidFill>
            </a:endParaRPr>
          </a:p>
          <a:p>
            <a:pPr marL="400050"/>
            <a:r>
              <a:rPr lang="en-US" sz="2400" dirty="0" smtClean="0">
                <a:solidFill>
                  <a:srgbClr val="FFFF00"/>
                </a:solidFill>
              </a:rPr>
              <a:t>Long term:  Use hysteresis w/higher flux threshold (L2). </a:t>
            </a:r>
            <a:endParaRPr lang="en-US" sz="2400" baseline="30000" dirty="0" smtClean="0">
              <a:solidFill>
                <a:srgbClr val="FFFF00"/>
              </a:solidFill>
            </a:endParaRPr>
          </a:p>
          <a:p>
            <a:pPr marL="400050"/>
            <a:endParaRPr lang="en-US" sz="2400" dirty="0" smtClean="0"/>
          </a:p>
          <a:p>
            <a:pPr marL="800100" lvl="1"/>
            <a:endParaRPr lang="en-US" sz="2000" dirty="0" smtClean="0"/>
          </a:p>
          <a:p>
            <a:pPr marL="800100" lvl="1"/>
            <a:endParaRPr lang="en-US" sz="2000" dirty="0" smtClean="0"/>
          </a:p>
          <a:p>
            <a:pPr marL="800100" lvl="1"/>
            <a:endParaRPr lang="en-US" sz="2000" b="1" dirty="0" smtClean="0"/>
          </a:p>
          <a:p>
            <a:pPr marL="57150" indent="0">
              <a:buNone/>
            </a:pPr>
            <a:endParaRPr lang="en-US" sz="2400" dirty="0"/>
          </a:p>
          <a:p>
            <a:pPr marL="57150" indent="0">
              <a:buNone/>
            </a:pPr>
            <a:endParaRPr lang="en-US" sz="2200" dirty="0" smtClean="0"/>
          </a:p>
          <a:p>
            <a:pPr marL="290513" indent="-233363"/>
            <a:endParaRPr lang="en-US" sz="2200" dirty="0" smtClean="0"/>
          </a:p>
        </p:txBody>
      </p:sp>
      <p:grpSp>
        <p:nvGrpSpPr>
          <p:cNvPr id="10" name="Group 9"/>
          <p:cNvGrpSpPr/>
          <p:nvPr/>
        </p:nvGrpSpPr>
        <p:grpSpPr>
          <a:xfrm>
            <a:off x="1949176" y="1030652"/>
            <a:ext cx="5670824" cy="2630174"/>
            <a:chOff x="1257790" y="3020679"/>
            <a:chExt cx="6799008" cy="3265045"/>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4912" t="34370" r="2305" b="8012"/>
            <a:stretch/>
          </p:blipFill>
          <p:spPr>
            <a:xfrm>
              <a:off x="1257790" y="3028334"/>
              <a:ext cx="6799008" cy="3166891"/>
            </a:xfrm>
            <a:prstGeom prst="rect">
              <a:avLst/>
            </a:prstGeom>
            <a:ln>
              <a:solidFill>
                <a:schemeClr val="bg1"/>
              </a:solidFill>
              <a:prstDash val="sysDot"/>
            </a:ln>
          </p:spPr>
        </p:pic>
        <p:sp>
          <p:nvSpPr>
            <p:cNvPr id="12" name="TextBox 11"/>
            <p:cNvSpPr txBox="1"/>
            <p:nvPr/>
          </p:nvSpPr>
          <p:spPr>
            <a:xfrm>
              <a:off x="2065485" y="3723981"/>
              <a:ext cx="1387966" cy="458481"/>
            </a:xfrm>
            <a:prstGeom prst="rect">
              <a:avLst/>
            </a:prstGeom>
            <a:noFill/>
            <a:ln>
              <a:noFill/>
            </a:ln>
          </p:spPr>
          <p:txBody>
            <a:bodyPr wrap="square" rtlCol="0">
              <a:spAutoFit/>
            </a:bodyPr>
            <a:lstStyle/>
            <a:p>
              <a:r>
                <a:rPr lang="en-US" dirty="0" smtClean="0">
                  <a:solidFill>
                    <a:srgbClr val="7030A0"/>
                  </a:solidFill>
                </a:rPr>
                <a:t>threshold</a:t>
              </a:r>
            </a:p>
          </p:txBody>
        </p:sp>
        <p:cxnSp>
          <p:nvCxnSpPr>
            <p:cNvPr id="14" name="Straight Connector 13"/>
            <p:cNvCxnSpPr/>
            <p:nvPr/>
          </p:nvCxnSpPr>
          <p:spPr>
            <a:xfrm>
              <a:off x="1976256" y="4093313"/>
              <a:ext cx="5526468" cy="0"/>
            </a:xfrm>
            <a:prstGeom prst="line">
              <a:avLst/>
            </a:prstGeom>
            <a:ln>
              <a:solidFill>
                <a:srgbClr val="7030A0"/>
              </a:solidFill>
              <a:prstDash val="sysDot"/>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076004" y="3020679"/>
              <a:ext cx="426720" cy="646331"/>
            </a:xfrm>
            <a:prstGeom prst="rect">
              <a:avLst/>
            </a:prstGeom>
            <a:noFill/>
          </p:spPr>
          <p:txBody>
            <a:bodyPr wrap="none" rtlCol="0">
              <a:spAutoFit/>
            </a:bodyPr>
            <a:lstStyle/>
            <a:p>
              <a:r>
                <a:rPr lang="en-US" dirty="0" smtClean="0">
                  <a:solidFill>
                    <a:srgbClr val="32BEB7"/>
                  </a:solidFill>
                </a:rPr>
                <a:t>B1</a:t>
              </a:r>
            </a:p>
            <a:p>
              <a:r>
                <a:rPr lang="en-US" dirty="0" smtClean="0">
                  <a:solidFill>
                    <a:srgbClr val="D4511C"/>
                  </a:solidFill>
                </a:rPr>
                <a:t>B2</a:t>
              </a:r>
              <a:endParaRPr lang="en-US" dirty="0">
                <a:solidFill>
                  <a:srgbClr val="D4511C"/>
                </a:solidFill>
              </a:endParaRPr>
            </a:p>
          </p:txBody>
        </p:sp>
        <p:sp>
          <p:nvSpPr>
            <p:cNvPr id="16" name="TextBox 15"/>
            <p:cNvSpPr txBox="1"/>
            <p:nvPr/>
          </p:nvSpPr>
          <p:spPr>
            <a:xfrm>
              <a:off x="5813269" y="5903656"/>
              <a:ext cx="2243528" cy="382068"/>
            </a:xfrm>
            <a:prstGeom prst="rect">
              <a:avLst/>
            </a:prstGeom>
            <a:noFill/>
            <a:ln>
              <a:noFill/>
            </a:ln>
          </p:spPr>
          <p:txBody>
            <a:bodyPr wrap="square" rtlCol="0">
              <a:spAutoFit/>
            </a:bodyPr>
            <a:lstStyle/>
            <a:p>
              <a:r>
                <a:rPr lang="en-US" sz="1400" dirty="0" smtClean="0">
                  <a:solidFill>
                    <a:schemeClr val="bg1"/>
                  </a:solidFill>
                </a:rPr>
                <a:t>21 January 2017</a:t>
              </a:r>
            </a:p>
          </p:txBody>
        </p:sp>
      </p:grpSp>
    </p:spTree>
    <p:extLst>
      <p:ext uri="{BB962C8B-B14F-4D97-AF65-F5344CB8AC3E}">
        <p14:creationId xmlns:p14="http://schemas.microsoft.com/office/powerpoint/2010/main" val="593382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85"/>
            <a:ext cx="8229600" cy="1143001"/>
          </a:xfrm>
        </p:spPr>
        <p:txBody>
          <a:bodyPr/>
          <a:lstStyle/>
          <a:p>
            <a:r>
              <a:rPr lang="en-US" dirty="0" smtClean="0">
                <a:latin typeface="+mn-lt"/>
              </a:rPr>
              <a:t>#9: </a:t>
            </a:r>
            <a:r>
              <a:rPr lang="en-US" dirty="0">
                <a:ea typeface="Calibri" panose="020F0502020204030204" pitchFamily="34" charset="0"/>
                <a:cs typeface="Times New Roman" panose="02020603050405020304" pitchFamily="18" charset="0"/>
              </a:rPr>
              <a:t>XRS A1-A2 Crossover </a:t>
            </a:r>
            <a:r>
              <a:rPr lang="en-US" dirty="0" smtClean="0">
                <a:ea typeface="Calibri" panose="020F0502020204030204" pitchFamily="34" charset="0"/>
                <a:cs typeface="Times New Roman" panose="02020603050405020304" pitchFamily="18" charset="0"/>
              </a:rPr>
              <a:t>Threshold</a:t>
            </a:r>
            <a:endParaRPr lang="en-US" dirty="0">
              <a:latin typeface="+mn-lt"/>
            </a:endParaRPr>
          </a:p>
        </p:txBody>
      </p:sp>
      <p:sp>
        <p:nvSpPr>
          <p:cNvPr id="13" name="Footer Placeholder 7"/>
          <p:cNvSpPr>
            <a:spLocks noGrp="1"/>
          </p:cNvSpPr>
          <p:nvPr>
            <p:ph type="ftr" sz="quarter" idx="11"/>
          </p:nvPr>
        </p:nvSpPr>
        <p:spPr>
          <a:xfrm>
            <a:off x="695583" y="6434112"/>
            <a:ext cx="7752834" cy="304776"/>
          </a:xfrm>
        </p:spPr>
        <p:txBody>
          <a:bodyPr/>
          <a:lstStyle/>
          <a:p>
            <a:pPr>
              <a:defRPr/>
            </a:pPr>
            <a:r>
              <a:rPr lang="en-US" sz="1100" dirty="0" smtClean="0"/>
              <a:t>These GOES-16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18</a:t>
            </a:fld>
            <a:endParaRPr lang="en-US" altLang="en-US" dirty="0"/>
          </a:p>
        </p:txBody>
      </p:sp>
      <p:sp>
        <p:nvSpPr>
          <p:cNvPr id="6" name="Content Placeholder 2"/>
          <p:cNvSpPr>
            <a:spLocks noGrp="1"/>
          </p:cNvSpPr>
          <p:nvPr>
            <p:ph idx="1"/>
          </p:nvPr>
        </p:nvSpPr>
        <p:spPr>
          <a:xfrm>
            <a:off x="472561" y="1150953"/>
            <a:ext cx="8524430" cy="1884785"/>
          </a:xfrm>
        </p:spPr>
        <p:txBody>
          <a:bodyPr/>
          <a:lstStyle/>
          <a:p>
            <a:pPr marL="400050">
              <a:spcBef>
                <a:spcPts val="0"/>
              </a:spcBef>
            </a:pPr>
            <a:r>
              <a:rPr lang="en-US" sz="2400" dirty="0" smtClean="0"/>
              <a:t>Same considerations for Channel A as for Channel B.</a:t>
            </a:r>
          </a:p>
          <a:p>
            <a:pPr marL="400050">
              <a:spcBef>
                <a:spcPts val="0"/>
              </a:spcBef>
            </a:pPr>
            <a:r>
              <a:rPr lang="en-US" sz="2400" dirty="0" smtClean="0"/>
              <a:t>A1 saturates near 7x 10</a:t>
            </a:r>
            <a:r>
              <a:rPr lang="en-US" sz="2400" baseline="30000" dirty="0" smtClean="0"/>
              <a:t>-5</a:t>
            </a:r>
            <a:r>
              <a:rPr lang="en-US" sz="2000" dirty="0" smtClean="0"/>
              <a:t> </a:t>
            </a:r>
            <a:r>
              <a:rPr lang="en-US" sz="2400" dirty="0" smtClean="0"/>
              <a:t>W/m</a:t>
            </a:r>
            <a:r>
              <a:rPr lang="en-US" sz="2400" baseline="30000" dirty="0" smtClean="0"/>
              <a:t>2</a:t>
            </a:r>
            <a:r>
              <a:rPr lang="en-US" sz="2400" dirty="0" smtClean="0"/>
              <a:t>.</a:t>
            </a:r>
          </a:p>
          <a:p>
            <a:pPr marL="400050">
              <a:spcBef>
                <a:spcPts val="0"/>
              </a:spcBef>
            </a:pPr>
            <a:r>
              <a:rPr lang="en-US" sz="2400" dirty="0" smtClean="0">
                <a:solidFill>
                  <a:srgbClr val="FFFF00"/>
                </a:solidFill>
              </a:rPr>
              <a:t>Short term: 10</a:t>
            </a:r>
            <a:r>
              <a:rPr lang="en-US" sz="2400" baseline="30000" dirty="0" smtClean="0">
                <a:solidFill>
                  <a:srgbClr val="FFFF00"/>
                </a:solidFill>
              </a:rPr>
              <a:t>-6</a:t>
            </a:r>
            <a:r>
              <a:rPr lang="en-US" sz="2000" dirty="0" smtClean="0">
                <a:solidFill>
                  <a:srgbClr val="FFFF00"/>
                </a:solidFill>
              </a:rPr>
              <a:t> </a:t>
            </a:r>
            <a:r>
              <a:rPr lang="en-US" sz="2400" dirty="0" smtClean="0">
                <a:solidFill>
                  <a:srgbClr val="FFFF00"/>
                </a:solidFill>
              </a:rPr>
              <a:t>W/m</a:t>
            </a:r>
            <a:r>
              <a:rPr lang="en-US" sz="2400" baseline="30000" dirty="0" smtClean="0">
                <a:solidFill>
                  <a:srgbClr val="FFFF00"/>
                </a:solidFill>
              </a:rPr>
              <a:t>2</a:t>
            </a:r>
            <a:r>
              <a:rPr lang="en-US" sz="2400" dirty="0" smtClean="0">
                <a:solidFill>
                  <a:srgbClr val="FFFF00"/>
                </a:solidFill>
              </a:rPr>
              <a:t>, but PLPT #10 chooses 10</a:t>
            </a:r>
            <a:r>
              <a:rPr lang="en-US" sz="2400" baseline="30000" dirty="0" smtClean="0">
                <a:solidFill>
                  <a:srgbClr val="FFFF00"/>
                </a:solidFill>
              </a:rPr>
              <a:t>-5 </a:t>
            </a:r>
            <a:r>
              <a:rPr lang="en-US" sz="2000" dirty="0">
                <a:solidFill>
                  <a:srgbClr val="FFFF00"/>
                </a:solidFill>
              </a:rPr>
              <a:t> </a:t>
            </a:r>
            <a:r>
              <a:rPr lang="en-US" sz="2400" dirty="0">
                <a:solidFill>
                  <a:srgbClr val="FFFF00"/>
                </a:solidFill>
              </a:rPr>
              <a:t>W/m</a:t>
            </a:r>
            <a:r>
              <a:rPr lang="en-US" sz="2400" baseline="30000" dirty="0">
                <a:solidFill>
                  <a:srgbClr val="FFFF00"/>
                </a:solidFill>
              </a:rPr>
              <a:t>2</a:t>
            </a:r>
            <a:r>
              <a:rPr lang="en-US" sz="2400" dirty="0" smtClean="0">
                <a:solidFill>
                  <a:srgbClr val="FFFF00"/>
                </a:solidFill>
              </a:rPr>
              <a:t>.</a:t>
            </a:r>
            <a:endParaRPr lang="en-US" sz="2400" baseline="30000" dirty="0" smtClean="0">
              <a:solidFill>
                <a:srgbClr val="FFFF00"/>
              </a:solidFill>
            </a:endParaRPr>
          </a:p>
          <a:p>
            <a:pPr marL="400050">
              <a:spcBef>
                <a:spcPts val="0"/>
              </a:spcBef>
            </a:pPr>
            <a:r>
              <a:rPr lang="en-US" sz="2400" dirty="0" smtClean="0">
                <a:solidFill>
                  <a:srgbClr val="FFFF00"/>
                </a:solidFill>
              </a:rPr>
              <a:t>Long term:  -- Use hysteresis at high flux level (in L2)</a:t>
            </a:r>
            <a:endParaRPr lang="en-US" sz="2000" dirty="0" smtClean="0">
              <a:solidFill>
                <a:srgbClr val="FFFF00"/>
              </a:solidFill>
            </a:endParaRPr>
          </a:p>
          <a:p>
            <a:pPr marL="400050"/>
            <a:endParaRPr lang="en-US" sz="2400" b="1" dirty="0" smtClean="0"/>
          </a:p>
          <a:p>
            <a:pPr marL="57150" indent="0">
              <a:buNone/>
            </a:pPr>
            <a:endParaRPr lang="en-US" sz="2400" dirty="0"/>
          </a:p>
          <a:p>
            <a:pPr marL="57150" indent="0">
              <a:buNone/>
            </a:pPr>
            <a:endParaRPr lang="en-US" sz="2200" dirty="0" smtClean="0"/>
          </a:p>
          <a:p>
            <a:pPr marL="290513" indent="-233363"/>
            <a:endParaRPr lang="en-US" sz="2200" dirty="0" smtClean="0"/>
          </a:p>
        </p:txBody>
      </p:sp>
      <p:grpSp>
        <p:nvGrpSpPr>
          <p:cNvPr id="9" name="Group 8"/>
          <p:cNvGrpSpPr/>
          <p:nvPr/>
        </p:nvGrpSpPr>
        <p:grpSpPr>
          <a:xfrm>
            <a:off x="123778" y="2787499"/>
            <a:ext cx="4386136" cy="3394190"/>
            <a:chOff x="84179" y="2341160"/>
            <a:chExt cx="4386136" cy="3680199"/>
          </a:xfrm>
          <a:solidFill>
            <a:schemeClr val="tx1"/>
          </a:solidFill>
        </p:grpSpPr>
        <p:pic>
          <p:nvPicPr>
            <p:cNvPr id="10" name="Picture 9" descr="015_xrs_signal_to_noise_ratio_0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102" y="2453560"/>
              <a:ext cx="4328213" cy="3499083"/>
            </a:xfrm>
            <a:prstGeom prst="rect">
              <a:avLst/>
            </a:prstGeom>
            <a:grpFill/>
          </p:spPr>
        </p:pic>
        <p:sp>
          <p:nvSpPr>
            <p:cNvPr id="12" name="TextBox 11"/>
            <p:cNvSpPr txBox="1"/>
            <p:nvPr/>
          </p:nvSpPr>
          <p:spPr>
            <a:xfrm>
              <a:off x="1355587" y="5652027"/>
              <a:ext cx="2736711" cy="369332"/>
            </a:xfrm>
            <a:prstGeom prst="rect">
              <a:avLst/>
            </a:prstGeom>
            <a:grpFill/>
          </p:spPr>
          <p:txBody>
            <a:bodyPr wrap="none" rtlCol="0">
              <a:spAutoFit/>
            </a:bodyPr>
            <a:lstStyle/>
            <a:p>
              <a:r>
                <a:rPr lang="en-US" dirty="0" smtClean="0">
                  <a:solidFill>
                    <a:schemeClr val="bg1"/>
                  </a:solidFill>
                </a:rPr>
                <a:t>       Irradiance [W m</a:t>
              </a:r>
              <a:r>
                <a:rPr lang="en-US" baseline="30000" dirty="0" smtClean="0">
                  <a:solidFill>
                    <a:schemeClr val="bg1"/>
                  </a:solidFill>
                </a:rPr>
                <a:t>-2</a:t>
              </a:r>
              <a:r>
                <a:rPr lang="en-US" dirty="0">
                  <a:solidFill>
                    <a:schemeClr val="bg1"/>
                  </a:solidFill>
                </a:rPr>
                <a:t>]</a:t>
              </a:r>
              <a:r>
                <a:rPr lang="en-US" dirty="0" smtClean="0">
                  <a:solidFill>
                    <a:schemeClr val="bg1"/>
                  </a:solidFill>
                </a:rPr>
                <a:t>         </a:t>
              </a:r>
              <a:endParaRPr lang="en-US" dirty="0">
                <a:solidFill>
                  <a:schemeClr val="bg1"/>
                </a:solidFill>
              </a:endParaRPr>
            </a:p>
          </p:txBody>
        </p:sp>
        <p:sp>
          <p:nvSpPr>
            <p:cNvPr id="14" name="TextBox 13"/>
            <p:cNvSpPr txBox="1"/>
            <p:nvPr/>
          </p:nvSpPr>
          <p:spPr>
            <a:xfrm rot="16200000">
              <a:off x="-405163" y="3939659"/>
              <a:ext cx="1463862" cy="369332"/>
            </a:xfrm>
            <a:prstGeom prst="rect">
              <a:avLst/>
            </a:prstGeom>
            <a:grpFill/>
          </p:spPr>
          <p:txBody>
            <a:bodyPr wrap="none" rtlCol="0">
              <a:spAutoFit/>
            </a:bodyPr>
            <a:lstStyle/>
            <a:p>
              <a:r>
                <a:rPr lang="en-US" dirty="0" smtClean="0">
                  <a:solidFill>
                    <a:schemeClr val="bg1"/>
                  </a:solidFill>
                </a:rPr>
                <a:t>       SNR          </a:t>
              </a:r>
              <a:endParaRPr lang="en-US" dirty="0">
                <a:solidFill>
                  <a:schemeClr val="bg1"/>
                </a:solidFill>
              </a:endParaRPr>
            </a:p>
          </p:txBody>
        </p:sp>
        <p:sp>
          <p:nvSpPr>
            <p:cNvPr id="15" name="TextBox 14"/>
            <p:cNvSpPr txBox="1"/>
            <p:nvPr/>
          </p:nvSpPr>
          <p:spPr>
            <a:xfrm rot="16200000">
              <a:off x="-463086" y="3905110"/>
              <a:ext cx="1463862" cy="369332"/>
            </a:xfrm>
            <a:prstGeom prst="rect">
              <a:avLst/>
            </a:prstGeom>
            <a:grpFill/>
          </p:spPr>
          <p:txBody>
            <a:bodyPr wrap="none" rtlCol="0">
              <a:spAutoFit/>
            </a:bodyPr>
            <a:lstStyle/>
            <a:p>
              <a:r>
                <a:rPr lang="en-US" dirty="0" smtClean="0">
                  <a:solidFill>
                    <a:schemeClr val="bg1"/>
                  </a:solidFill>
                </a:rPr>
                <a:t>       SNR          </a:t>
              </a:r>
              <a:endParaRPr lang="en-US" dirty="0">
                <a:solidFill>
                  <a:schemeClr val="bg1"/>
                </a:solidFill>
              </a:endParaRPr>
            </a:p>
          </p:txBody>
        </p:sp>
        <p:sp>
          <p:nvSpPr>
            <p:cNvPr id="18" name="TextBox 17"/>
            <p:cNvSpPr txBox="1"/>
            <p:nvPr/>
          </p:nvSpPr>
          <p:spPr>
            <a:xfrm>
              <a:off x="1479412" y="2341160"/>
              <a:ext cx="2344103" cy="369332"/>
            </a:xfrm>
            <a:prstGeom prst="rect">
              <a:avLst/>
            </a:prstGeom>
            <a:grpFill/>
          </p:spPr>
          <p:txBody>
            <a:bodyPr wrap="none" rtlCol="0">
              <a:spAutoFit/>
            </a:bodyPr>
            <a:lstStyle/>
            <a:p>
              <a:r>
                <a:rPr lang="en-US" dirty="0" smtClean="0">
                  <a:solidFill>
                    <a:schemeClr val="bg1"/>
                  </a:solidFill>
                </a:rPr>
                <a:t>       XRS Channel A1      </a:t>
              </a:r>
              <a:endParaRPr lang="en-US" dirty="0">
                <a:solidFill>
                  <a:schemeClr val="bg1"/>
                </a:solidFill>
              </a:endParaRPr>
            </a:p>
          </p:txBody>
        </p:sp>
      </p:grpSp>
      <p:grpSp>
        <p:nvGrpSpPr>
          <p:cNvPr id="3" name="Group 2"/>
          <p:cNvGrpSpPr/>
          <p:nvPr/>
        </p:nvGrpSpPr>
        <p:grpSpPr>
          <a:xfrm>
            <a:off x="4653575" y="2816189"/>
            <a:ext cx="4204943" cy="3292261"/>
            <a:chOff x="181372" y="2159773"/>
            <a:chExt cx="4204943" cy="3569681"/>
          </a:xfrm>
        </p:grpSpPr>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876" y="2330450"/>
              <a:ext cx="4111439" cy="3336925"/>
            </a:xfrm>
            <a:prstGeom prst="rect">
              <a:avLst/>
            </a:prstGeom>
            <a:solidFill>
              <a:schemeClr val="tx1"/>
            </a:solidFill>
          </p:spPr>
        </p:pic>
        <p:sp>
          <p:nvSpPr>
            <p:cNvPr id="22" name="TextBox 21"/>
            <p:cNvSpPr txBox="1"/>
            <p:nvPr/>
          </p:nvSpPr>
          <p:spPr>
            <a:xfrm>
              <a:off x="1198787" y="5360122"/>
              <a:ext cx="2736711" cy="369332"/>
            </a:xfrm>
            <a:prstGeom prst="rect">
              <a:avLst/>
            </a:prstGeom>
            <a:solidFill>
              <a:schemeClr val="tx1"/>
            </a:solidFill>
          </p:spPr>
          <p:txBody>
            <a:bodyPr wrap="none" rtlCol="0">
              <a:spAutoFit/>
            </a:bodyPr>
            <a:lstStyle/>
            <a:p>
              <a:r>
                <a:rPr lang="en-US" dirty="0" smtClean="0">
                  <a:solidFill>
                    <a:schemeClr val="bg1"/>
                  </a:solidFill>
                </a:rPr>
                <a:t>       Irradiance [W m</a:t>
              </a:r>
              <a:r>
                <a:rPr lang="en-US" baseline="30000" dirty="0" smtClean="0">
                  <a:solidFill>
                    <a:schemeClr val="bg1"/>
                  </a:solidFill>
                </a:rPr>
                <a:t>-2</a:t>
              </a:r>
              <a:r>
                <a:rPr lang="en-US" dirty="0">
                  <a:solidFill>
                    <a:schemeClr val="bg1"/>
                  </a:solidFill>
                </a:rPr>
                <a:t>]</a:t>
              </a:r>
              <a:r>
                <a:rPr lang="en-US" dirty="0" smtClean="0">
                  <a:solidFill>
                    <a:schemeClr val="bg1"/>
                  </a:solidFill>
                </a:rPr>
                <a:t>         </a:t>
              </a:r>
              <a:endParaRPr lang="en-US" dirty="0">
                <a:solidFill>
                  <a:schemeClr val="bg1"/>
                </a:solidFill>
              </a:endParaRPr>
            </a:p>
          </p:txBody>
        </p:sp>
        <p:sp>
          <p:nvSpPr>
            <p:cNvPr id="23" name="TextBox 22"/>
            <p:cNvSpPr txBox="1"/>
            <p:nvPr/>
          </p:nvSpPr>
          <p:spPr>
            <a:xfrm rot="16200000">
              <a:off x="-365893" y="3733660"/>
              <a:ext cx="1463862" cy="369332"/>
            </a:xfrm>
            <a:prstGeom prst="rect">
              <a:avLst/>
            </a:prstGeom>
            <a:solidFill>
              <a:schemeClr val="tx1"/>
            </a:solidFill>
          </p:spPr>
          <p:txBody>
            <a:bodyPr wrap="none" rtlCol="0">
              <a:spAutoFit/>
            </a:bodyPr>
            <a:lstStyle/>
            <a:p>
              <a:r>
                <a:rPr lang="en-US" dirty="0" smtClean="0">
                  <a:solidFill>
                    <a:schemeClr val="bg1"/>
                  </a:solidFill>
                </a:rPr>
                <a:t>       SNR          </a:t>
              </a:r>
              <a:endParaRPr lang="en-US" dirty="0">
                <a:solidFill>
                  <a:schemeClr val="bg1"/>
                </a:solidFill>
              </a:endParaRPr>
            </a:p>
          </p:txBody>
        </p:sp>
        <p:sp>
          <p:nvSpPr>
            <p:cNvPr id="24" name="TextBox 23"/>
            <p:cNvSpPr txBox="1"/>
            <p:nvPr/>
          </p:nvSpPr>
          <p:spPr>
            <a:xfrm>
              <a:off x="1267655" y="2159773"/>
              <a:ext cx="2344103" cy="369332"/>
            </a:xfrm>
            <a:prstGeom prst="rect">
              <a:avLst/>
            </a:prstGeom>
            <a:solidFill>
              <a:schemeClr val="tx1"/>
            </a:solidFill>
          </p:spPr>
          <p:txBody>
            <a:bodyPr wrap="none" rtlCol="0">
              <a:spAutoFit/>
            </a:bodyPr>
            <a:lstStyle/>
            <a:p>
              <a:r>
                <a:rPr lang="en-US" dirty="0" smtClean="0">
                  <a:solidFill>
                    <a:schemeClr val="bg1"/>
                  </a:solidFill>
                </a:rPr>
                <a:t>       XRS Channel A2     </a:t>
              </a:r>
              <a:endParaRPr lang="en-US" dirty="0">
                <a:solidFill>
                  <a:schemeClr val="bg1"/>
                </a:solidFill>
              </a:endParaRPr>
            </a:p>
          </p:txBody>
        </p:sp>
      </p:grpSp>
      <p:sp>
        <p:nvSpPr>
          <p:cNvPr id="26" name="TextBox 25"/>
          <p:cNvSpPr txBox="1"/>
          <p:nvPr/>
        </p:nvSpPr>
        <p:spPr>
          <a:xfrm>
            <a:off x="7571336" y="4486674"/>
            <a:ext cx="1287182" cy="923330"/>
          </a:xfrm>
          <a:prstGeom prst="rect">
            <a:avLst/>
          </a:prstGeom>
          <a:noFill/>
        </p:spPr>
        <p:txBody>
          <a:bodyPr wrap="square" rtlCol="0">
            <a:spAutoFit/>
          </a:bodyPr>
          <a:lstStyle/>
          <a:p>
            <a:r>
              <a:rPr lang="en-US" dirty="0">
                <a:solidFill>
                  <a:schemeClr val="bg1"/>
                </a:solidFill>
              </a:rPr>
              <a:t>10</a:t>
            </a:r>
            <a:r>
              <a:rPr lang="en-US" baseline="30000" dirty="0">
                <a:solidFill>
                  <a:schemeClr val="bg1"/>
                </a:solidFill>
              </a:rPr>
              <a:t>-6</a:t>
            </a:r>
            <a:r>
              <a:rPr lang="en-US" dirty="0">
                <a:solidFill>
                  <a:schemeClr val="bg1"/>
                </a:solidFill>
              </a:rPr>
              <a:t> W/m</a:t>
            </a:r>
            <a:r>
              <a:rPr lang="en-US" baseline="30000" dirty="0">
                <a:solidFill>
                  <a:schemeClr val="bg1"/>
                </a:solidFill>
              </a:rPr>
              <a:t>2 </a:t>
            </a:r>
            <a:r>
              <a:rPr lang="en-US" dirty="0" smtClean="0">
                <a:solidFill>
                  <a:schemeClr val="bg1"/>
                </a:solidFill>
              </a:rPr>
              <a:t>crossover  threshold</a:t>
            </a:r>
            <a:endParaRPr lang="en-US" dirty="0">
              <a:solidFill>
                <a:schemeClr val="bg1"/>
              </a:solidFill>
            </a:endParaRPr>
          </a:p>
        </p:txBody>
      </p:sp>
      <p:sp>
        <p:nvSpPr>
          <p:cNvPr id="28" name="Rectangle 27"/>
          <p:cNvSpPr/>
          <p:nvPr/>
        </p:nvSpPr>
        <p:spPr>
          <a:xfrm>
            <a:off x="2345807" y="5066685"/>
            <a:ext cx="1920817" cy="44422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3246094" y="4368639"/>
            <a:ext cx="1287182" cy="923330"/>
          </a:xfrm>
          <a:prstGeom prst="rect">
            <a:avLst/>
          </a:prstGeom>
          <a:noFill/>
        </p:spPr>
        <p:txBody>
          <a:bodyPr wrap="square" rtlCol="0">
            <a:spAutoFit/>
          </a:bodyPr>
          <a:lstStyle/>
          <a:p>
            <a:r>
              <a:rPr lang="en-US" dirty="0">
                <a:solidFill>
                  <a:schemeClr val="bg1"/>
                </a:solidFill>
              </a:rPr>
              <a:t>10</a:t>
            </a:r>
            <a:r>
              <a:rPr lang="en-US" baseline="30000" dirty="0">
                <a:solidFill>
                  <a:schemeClr val="bg1"/>
                </a:solidFill>
              </a:rPr>
              <a:t>-6</a:t>
            </a:r>
            <a:r>
              <a:rPr lang="en-US" dirty="0">
                <a:solidFill>
                  <a:schemeClr val="bg1"/>
                </a:solidFill>
              </a:rPr>
              <a:t> W/m</a:t>
            </a:r>
            <a:r>
              <a:rPr lang="en-US" baseline="30000" dirty="0">
                <a:solidFill>
                  <a:schemeClr val="bg1"/>
                </a:solidFill>
              </a:rPr>
              <a:t>2 </a:t>
            </a:r>
            <a:r>
              <a:rPr lang="en-US" dirty="0" smtClean="0">
                <a:solidFill>
                  <a:schemeClr val="bg1"/>
                </a:solidFill>
              </a:rPr>
              <a:t>crossover  threshold</a:t>
            </a:r>
            <a:endParaRPr lang="en-US" dirty="0">
              <a:solidFill>
                <a:schemeClr val="bg1"/>
              </a:solidFill>
            </a:endParaRPr>
          </a:p>
        </p:txBody>
      </p:sp>
      <p:cxnSp>
        <p:nvCxnSpPr>
          <p:cNvPr id="25" name="Straight Connector 24"/>
          <p:cNvCxnSpPr/>
          <p:nvPr/>
        </p:nvCxnSpPr>
        <p:spPr>
          <a:xfrm flipV="1">
            <a:off x="7571336" y="3224186"/>
            <a:ext cx="0" cy="2413144"/>
          </a:xfrm>
          <a:prstGeom prst="line">
            <a:avLst/>
          </a:prstGeom>
          <a:ln>
            <a:solidFill>
              <a:srgbClr val="7030A0"/>
            </a:solidFill>
            <a:prstDash val="sysDot"/>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flipV="1">
            <a:off x="4311211" y="3150947"/>
            <a:ext cx="24163" cy="2526892"/>
          </a:xfrm>
          <a:prstGeom prst="line">
            <a:avLst/>
          </a:prstGeom>
          <a:ln>
            <a:solidFill>
              <a:srgbClr val="7030A0"/>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8266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85"/>
            <a:ext cx="8229600" cy="1143001"/>
          </a:xfrm>
        </p:spPr>
        <p:txBody>
          <a:bodyPr/>
          <a:lstStyle/>
          <a:p>
            <a:r>
              <a:rPr lang="en-US" dirty="0" smtClean="0">
                <a:latin typeface="+mn-lt"/>
              </a:rPr>
              <a:t>#10: </a:t>
            </a:r>
            <a:r>
              <a:rPr lang="en-US" dirty="0">
                <a:ea typeface="Calibri" panose="020F0502020204030204" pitchFamily="34" charset="0"/>
                <a:cs typeface="Times New Roman" panose="02020603050405020304" pitchFamily="18" charset="0"/>
              </a:rPr>
              <a:t>XRS Ratio – Threshold </a:t>
            </a:r>
            <a:r>
              <a:rPr lang="en-US" dirty="0" smtClean="0">
                <a:ea typeface="Calibri" panose="020F0502020204030204" pitchFamily="34" charset="0"/>
                <a:cs typeface="Times New Roman" panose="02020603050405020304" pitchFamily="18" charset="0"/>
              </a:rPr>
              <a:t>Assessment</a:t>
            </a:r>
            <a:r>
              <a:rPr lang="en-US" dirty="0" smtClean="0">
                <a:latin typeface="+mn-lt"/>
              </a:rPr>
              <a:t> </a:t>
            </a:r>
            <a:endParaRPr lang="en-US" dirty="0">
              <a:latin typeface="+mn-lt"/>
            </a:endParaRPr>
          </a:p>
        </p:txBody>
      </p:sp>
      <p:sp>
        <p:nvSpPr>
          <p:cNvPr id="13" name="Footer Placeholder 7"/>
          <p:cNvSpPr>
            <a:spLocks noGrp="1"/>
          </p:cNvSpPr>
          <p:nvPr>
            <p:ph type="ftr" sz="quarter" idx="11"/>
          </p:nvPr>
        </p:nvSpPr>
        <p:spPr>
          <a:xfrm>
            <a:off x="695583" y="6434112"/>
            <a:ext cx="7752834" cy="304776"/>
          </a:xfrm>
        </p:spPr>
        <p:txBody>
          <a:bodyPr/>
          <a:lstStyle/>
          <a:p>
            <a:pPr>
              <a:defRPr/>
            </a:pPr>
            <a:r>
              <a:rPr lang="en-US" sz="1100" dirty="0" smtClean="0"/>
              <a:t>These GOES-16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19</a:t>
            </a:fld>
            <a:endParaRPr lang="en-US" altLang="en-US" dirty="0"/>
          </a:p>
        </p:txBody>
      </p:sp>
      <p:sp>
        <p:nvSpPr>
          <p:cNvPr id="6" name="Content Placeholder 2"/>
          <p:cNvSpPr>
            <a:spLocks noGrp="1"/>
          </p:cNvSpPr>
          <p:nvPr>
            <p:ph idx="1"/>
          </p:nvPr>
        </p:nvSpPr>
        <p:spPr>
          <a:xfrm>
            <a:off x="457200" y="1158846"/>
            <a:ext cx="8524430" cy="1497319"/>
          </a:xfrm>
        </p:spPr>
        <p:txBody>
          <a:bodyPr/>
          <a:lstStyle/>
          <a:p>
            <a:pPr marL="400050"/>
            <a:r>
              <a:rPr lang="en-US" sz="2000" dirty="0" smtClean="0"/>
              <a:t>Find </a:t>
            </a:r>
            <a:r>
              <a:rPr lang="en-US" sz="2000" dirty="0"/>
              <a:t>sensitivity of the XRS ratio to the </a:t>
            </a:r>
            <a:r>
              <a:rPr lang="en-US" sz="2000" dirty="0" smtClean="0"/>
              <a:t>XRS </a:t>
            </a:r>
            <a:r>
              <a:rPr lang="en-US" sz="2000" dirty="0"/>
              <a:t>crossover thresholds. </a:t>
            </a:r>
            <a:endParaRPr lang="en-US" sz="2000" dirty="0" smtClean="0"/>
          </a:p>
          <a:p>
            <a:pPr marL="400050"/>
            <a:r>
              <a:rPr lang="en-US" sz="2000" dirty="0" smtClean="0"/>
              <a:t>SWPC operations uses 1 minute X-ray fluxes for M+ class flares. </a:t>
            </a:r>
          </a:p>
          <a:p>
            <a:pPr marL="400050"/>
            <a:r>
              <a:rPr lang="en-US" sz="2000" dirty="0" smtClean="0"/>
              <a:t>During a flare, 1-s ratio is used to monitor flare increase. (L2)</a:t>
            </a:r>
          </a:p>
          <a:p>
            <a:pPr marL="400050"/>
            <a:r>
              <a:rPr lang="en-US" sz="2000" dirty="0" smtClean="0">
                <a:solidFill>
                  <a:srgbClr val="FFFF00"/>
                </a:solidFill>
              </a:rPr>
              <a:t>Results: Move thresholds to  A1: 10</a:t>
            </a:r>
            <a:r>
              <a:rPr lang="en-US" sz="2000" baseline="30000" dirty="0" smtClean="0">
                <a:solidFill>
                  <a:srgbClr val="FFFF00"/>
                </a:solidFill>
              </a:rPr>
              <a:t>-5</a:t>
            </a:r>
            <a:r>
              <a:rPr lang="en-US" sz="2000" dirty="0" smtClean="0">
                <a:solidFill>
                  <a:srgbClr val="FFFF00"/>
                </a:solidFill>
              </a:rPr>
              <a:t> W/m</a:t>
            </a:r>
            <a:r>
              <a:rPr lang="en-US" sz="2000" baseline="30000" dirty="0" smtClean="0">
                <a:solidFill>
                  <a:srgbClr val="FFFF00"/>
                </a:solidFill>
              </a:rPr>
              <a:t>2</a:t>
            </a:r>
            <a:r>
              <a:rPr lang="en-US" sz="2000" dirty="0" smtClean="0">
                <a:solidFill>
                  <a:srgbClr val="FFFF00"/>
                </a:solidFill>
              </a:rPr>
              <a:t>, B1: 10</a:t>
            </a:r>
            <a:r>
              <a:rPr lang="en-US" sz="2000" baseline="30000" dirty="0" smtClean="0">
                <a:solidFill>
                  <a:srgbClr val="FFFF00"/>
                </a:solidFill>
              </a:rPr>
              <a:t>-4</a:t>
            </a:r>
            <a:r>
              <a:rPr lang="en-US" sz="2000" dirty="0" smtClean="0">
                <a:solidFill>
                  <a:srgbClr val="FFFF00"/>
                </a:solidFill>
              </a:rPr>
              <a:t> W/m</a:t>
            </a:r>
            <a:r>
              <a:rPr lang="en-US" sz="2000" baseline="30000" dirty="0" smtClean="0">
                <a:solidFill>
                  <a:srgbClr val="FFFF00"/>
                </a:solidFill>
              </a:rPr>
              <a:t>2</a:t>
            </a:r>
            <a:r>
              <a:rPr lang="en-US" sz="2000" dirty="0" smtClean="0">
                <a:solidFill>
                  <a:srgbClr val="FFFF00"/>
                </a:solidFill>
              </a:rPr>
              <a:t>.   LUT change</a:t>
            </a:r>
            <a:endParaRPr lang="en-US" sz="2200" dirty="0" smtClean="0"/>
          </a:p>
        </p:txBody>
      </p:sp>
      <p:grpSp>
        <p:nvGrpSpPr>
          <p:cNvPr id="18" name="Group 17"/>
          <p:cNvGrpSpPr/>
          <p:nvPr/>
        </p:nvGrpSpPr>
        <p:grpSpPr>
          <a:xfrm>
            <a:off x="3034862" y="2656165"/>
            <a:ext cx="5832913" cy="4082723"/>
            <a:chOff x="2501649" y="2677821"/>
            <a:chExt cx="5832913" cy="4082723"/>
          </a:xfrm>
        </p:grpSpPr>
        <p:pic>
          <p:nvPicPr>
            <p:cNvPr id="9" name="Picture 8"/>
            <p:cNvPicPr>
              <a:picLocks noChangeAspect="1"/>
            </p:cNvPicPr>
            <p:nvPr/>
          </p:nvPicPr>
          <p:blipFill rotWithShape="1">
            <a:blip r:embed="rId3"/>
            <a:srcRect l="16497" t="21805" r="13019" b="20277"/>
            <a:stretch/>
          </p:blipFill>
          <p:spPr>
            <a:xfrm>
              <a:off x="2524312" y="2677821"/>
              <a:ext cx="5604580" cy="3756291"/>
            </a:xfrm>
            <a:prstGeom prst="rect">
              <a:avLst/>
            </a:prstGeom>
            <a:solidFill>
              <a:schemeClr val="tx1"/>
            </a:solidFill>
          </p:spPr>
        </p:pic>
        <p:sp>
          <p:nvSpPr>
            <p:cNvPr id="8" name="TextBox 7"/>
            <p:cNvSpPr txBox="1"/>
            <p:nvPr/>
          </p:nvSpPr>
          <p:spPr>
            <a:xfrm>
              <a:off x="4128769" y="5801709"/>
              <a:ext cx="2163361" cy="369332"/>
            </a:xfrm>
            <a:prstGeom prst="rect">
              <a:avLst/>
            </a:prstGeom>
            <a:noFill/>
          </p:spPr>
          <p:txBody>
            <a:bodyPr wrap="square" rtlCol="0">
              <a:spAutoFit/>
            </a:bodyPr>
            <a:lstStyle/>
            <a:p>
              <a:r>
                <a:rPr lang="en-US" dirty="0" smtClean="0">
                  <a:solidFill>
                    <a:schemeClr val="accent5">
                      <a:lumMod val="40000"/>
                      <a:lumOff val="60000"/>
                    </a:schemeClr>
                  </a:solidFill>
                </a:rPr>
                <a:t>M                          X</a:t>
              </a:r>
              <a:endParaRPr lang="en-US" dirty="0">
                <a:solidFill>
                  <a:schemeClr val="accent5">
                    <a:lumMod val="40000"/>
                    <a:lumOff val="60000"/>
                  </a:schemeClr>
                </a:solidFill>
              </a:endParaRPr>
            </a:p>
          </p:txBody>
        </p:sp>
        <p:sp>
          <p:nvSpPr>
            <p:cNvPr id="14" name="TextBox 13"/>
            <p:cNvSpPr txBox="1"/>
            <p:nvPr/>
          </p:nvSpPr>
          <p:spPr>
            <a:xfrm>
              <a:off x="2928619" y="5809356"/>
              <a:ext cx="1200150" cy="369332"/>
            </a:xfrm>
            <a:prstGeom prst="rect">
              <a:avLst/>
            </a:prstGeom>
            <a:solidFill>
              <a:schemeClr val="bg1"/>
            </a:solidFill>
            <a:ln>
              <a:solidFill>
                <a:schemeClr val="tx1"/>
              </a:solidFill>
            </a:ln>
          </p:spPr>
          <p:txBody>
            <a:bodyPr wrap="square" rtlCol="0">
              <a:spAutoFit/>
            </a:bodyPr>
            <a:lstStyle/>
            <a:p>
              <a:r>
                <a:rPr lang="en-US" dirty="0" smtClean="0">
                  <a:solidFill>
                    <a:schemeClr val="accent5">
                      <a:lumMod val="40000"/>
                      <a:lumOff val="60000"/>
                    </a:schemeClr>
                  </a:solidFill>
                </a:rPr>
                <a:t>flare class:</a:t>
              </a:r>
              <a:endParaRPr lang="en-US" dirty="0">
                <a:solidFill>
                  <a:schemeClr val="accent5">
                    <a:lumMod val="40000"/>
                    <a:lumOff val="60000"/>
                  </a:schemeClr>
                </a:solidFill>
              </a:endParaRPr>
            </a:p>
          </p:txBody>
        </p:sp>
        <p:sp>
          <p:nvSpPr>
            <p:cNvPr id="16" name="TextBox 15"/>
            <p:cNvSpPr txBox="1"/>
            <p:nvPr/>
          </p:nvSpPr>
          <p:spPr>
            <a:xfrm>
              <a:off x="2501649" y="6110963"/>
              <a:ext cx="5832913" cy="369332"/>
            </a:xfrm>
            <a:prstGeom prst="rect">
              <a:avLst/>
            </a:prstGeom>
            <a:solidFill>
              <a:schemeClr val="tx1"/>
            </a:solidFill>
          </p:spPr>
          <p:txBody>
            <a:bodyPr wrap="square" rtlCol="0">
              <a:spAutoFit/>
            </a:bodyPr>
            <a:lstStyle/>
            <a:p>
              <a:r>
                <a:rPr lang="en-US" dirty="0" smtClean="0">
                  <a:solidFill>
                    <a:schemeClr val="bg1"/>
                  </a:solidFill>
                </a:rPr>
                <a:t>10</a:t>
              </a:r>
              <a:r>
                <a:rPr lang="en-US" baseline="30000" dirty="0" smtClean="0">
                  <a:solidFill>
                    <a:schemeClr val="bg1"/>
                  </a:solidFill>
                </a:rPr>
                <a:t>-6</a:t>
              </a:r>
              <a:r>
                <a:rPr lang="en-US" dirty="0" smtClean="0">
                  <a:solidFill>
                    <a:schemeClr val="bg1"/>
                  </a:solidFill>
                </a:rPr>
                <a:t>                          10</a:t>
              </a:r>
              <a:r>
                <a:rPr lang="en-US" baseline="30000" dirty="0" smtClean="0">
                  <a:solidFill>
                    <a:schemeClr val="bg1"/>
                  </a:solidFill>
                </a:rPr>
                <a:t>-5</a:t>
              </a:r>
              <a:r>
                <a:rPr lang="en-US" dirty="0" smtClean="0">
                  <a:solidFill>
                    <a:schemeClr val="bg1"/>
                  </a:solidFill>
                </a:rPr>
                <a:t>                          10</a:t>
              </a:r>
              <a:r>
                <a:rPr lang="en-US" baseline="30000" dirty="0" smtClean="0">
                  <a:solidFill>
                    <a:schemeClr val="bg1"/>
                  </a:solidFill>
                </a:rPr>
                <a:t>-4</a:t>
              </a:r>
              <a:r>
                <a:rPr lang="en-US" dirty="0" smtClean="0">
                  <a:solidFill>
                    <a:schemeClr val="bg1"/>
                  </a:solidFill>
                </a:rPr>
                <a:t>                            10</a:t>
              </a:r>
              <a:r>
                <a:rPr lang="en-US" baseline="30000" dirty="0" smtClean="0">
                  <a:solidFill>
                    <a:schemeClr val="bg1"/>
                  </a:solidFill>
                </a:rPr>
                <a:t>-3</a:t>
              </a:r>
              <a:endParaRPr lang="en-US" dirty="0">
                <a:solidFill>
                  <a:schemeClr val="bg1"/>
                </a:solidFill>
              </a:endParaRPr>
            </a:p>
          </p:txBody>
        </p:sp>
        <p:sp>
          <p:nvSpPr>
            <p:cNvPr id="15" name="TextBox 14"/>
            <p:cNvSpPr txBox="1"/>
            <p:nvPr/>
          </p:nvSpPr>
          <p:spPr>
            <a:xfrm>
              <a:off x="4267277" y="6391212"/>
              <a:ext cx="2169248" cy="369332"/>
            </a:xfrm>
            <a:prstGeom prst="rect">
              <a:avLst/>
            </a:prstGeom>
            <a:solidFill>
              <a:schemeClr val="tx1"/>
            </a:solidFill>
          </p:spPr>
          <p:txBody>
            <a:bodyPr wrap="none" rtlCol="0">
              <a:spAutoFit/>
            </a:bodyPr>
            <a:lstStyle/>
            <a:p>
              <a:r>
                <a:rPr lang="en-US" dirty="0" smtClean="0">
                  <a:solidFill>
                    <a:schemeClr val="bg1"/>
                  </a:solidFill>
                </a:rPr>
                <a:t>B1 irradiance [W/m</a:t>
              </a:r>
              <a:r>
                <a:rPr lang="en-US" baseline="30000" dirty="0" smtClean="0">
                  <a:solidFill>
                    <a:schemeClr val="bg1"/>
                  </a:solidFill>
                </a:rPr>
                <a:t>2</a:t>
              </a:r>
              <a:r>
                <a:rPr lang="en-US" dirty="0" smtClean="0">
                  <a:solidFill>
                    <a:schemeClr val="bg1"/>
                  </a:solidFill>
                </a:rPr>
                <a:t>]</a:t>
              </a:r>
              <a:endParaRPr lang="en-US" dirty="0">
                <a:solidFill>
                  <a:schemeClr val="bg1"/>
                </a:solidFill>
              </a:endParaRPr>
            </a:p>
          </p:txBody>
        </p:sp>
      </p:grpSp>
      <mc:AlternateContent xmlns:mc="http://schemas.openxmlformats.org/markup-compatibility/2006" xmlns:a14="http://schemas.microsoft.com/office/drawing/2010/main">
        <mc:Choice Requires="a14">
          <p:sp>
            <p:nvSpPr>
              <p:cNvPr id="17" name="TextBox 16"/>
              <p:cNvSpPr txBox="1"/>
              <p:nvPr/>
            </p:nvSpPr>
            <p:spPr>
              <a:xfrm>
                <a:off x="134024" y="4073881"/>
                <a:ext cx="2813081" cy="664990"/>
              </a:xfrm>
              <a:prstGeom prst="rect">
                <a:avLst/>
              </a:prstGeom>
              <a:solidFill>
                <a:schemeClr val="tx1"/>
              </a:solid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bg1"/>
                              </a:solidFill>
                              <a:latin typeface="Cambria Math" panose="02040503050406030204" pitchFamily="18" charset="0"/>
                            </a:rPr>
                          </m:ctrlPr>
                        </m:fPr>
                        <m:num>
                          <m:r>
                            <a:rPr lang="en-US" b="0" i="1" smtClean="0">
                              <a:solidFill>
                                <a:schemeClr val="bg1"/>
                              </a:solidFill>
                              <a:latin typeface="Cambria Math" panose="02040503050406030204" pitchFamily="18" charset="0"/>
                            </a:rPr>
                            <m:t>𝐴</m:t>
                          </m:r>
                          <m:r>
                            <a:rPr lang="en-US" b="0" i="1" smtClean="0">
                              <a:solidFill>
                                <a:schemeClr val="bg1"/>
                              </a:solidFill>
                              <a:latin typeface="Cambria Math" panose="02040503050406030204" pitchFamily="18" charset="0"/>
                            </a:rPr>
                            <m:t>1/</m:t>
                          </m:r>
                          <m:r>
                            <a:rPr lang="en-US" b="0" i="1" smtClean="0">
                              <a:solidFill>
                                <a:schemeClr val="bg1"/>
                              </a:solidFill>
                              <a:latin typeface="Cambria Math" panose="02040503050406030204" pitchFamily="18" charset="0"/>
                            </a:rPr>
                            <m:t>𝐵</m:t>
                          </m:r>
                          <m:r>
                            <a:rPr lang="en-US" b="0" i="1" smtClean="0">
                              <a:solidFill>
                                <a:schemeClr val="bg1"/>
                              </a:solidFill>
                              <a:latin typeface="Cambria Math" panose="02040503050406030204" pitchFamily="18" charset="0"/>
                            </a:rPr>
                            <m:t>1−</m:t>
                          </m:r>
                          <m:r>
                            <a:rPr lang="en-US" b="0" i="1" smtClean="0">
                              <a:solidFill>
                                <a:schemeClr val="bg1"/>
                              </a:solidFill>
                              <a:latin typeface="Cambria Math" panose="02040503050406030204" pitchFamily="18" charset="0"/>
                            </a:rPr>
                            <m:t>𝐴</m:t>
                          </m:r>
                          <m:r>
                            <a:rPr lang="en-US" b="0" i="1" smtClean="0">
                              <a:solidFill>
                                <a:schemeClr val="bg1"/>
                              </a:solidFill>
                              <a:latin typeface="Cambria Math" panose="02040503050406030204" pitchFamily="18" charset="0"/>
                            </a:rPr>
                            <m:t>2/</m:t>
                          </m:r>
                          <m:r>
                            <a:rPr lang="en-US" b="0" i="1" smtClean="0">
                              <a:solidFill>
                                <a:schemeClr val="bg1"/>
                              </a:solidFill>
                              <a:latin typeface="Cambria Math" panose="02040503050406030204" pitchFamily="18" charset="0"/>
                            </a:rPr>
                            <m:t>𝐵</m:t>
                          </m:r>
                          <m:r>
                            <a:rPr lang="en-US" b="0" i="1" smtClean="0">
                              <a:solidFill>
                                <a:schemeClr val="bg1"/>
                              </a:solidFill>
                              <a:latin typeface="Cambria Math" panose="02040503050406030204" pitchFamily="18" charset="0"/>
                            </a:rPr>
                            <m:t>2</m:t>
                          </m:r>
                        </m:num>
                        <m:den>
                          <m:r>
                            <a:rPr lang="en-US" b="0" i="1" smtClean="0">
                              <a:solidFill>
                                <a:schemeClr val="bg1"/>
                              </a:solidFill>
                              <a:latin typeface="Cambria Math" panose="02040503050406030204" pitchFamily="18" charset="0"/>
                            </a:rPr>
                            <m:t>𝐴</m:t>
                          </m:r>
                          <m:r>
                            <a:rPr lang="en-US" b="0" i="1" smtClean="0">
                              <a:solidFill>
                                <a:schemeClr val="bg1"/>
                              </a:solidFill>
                              <a:latin typeface="Cambria Math" panose="02040503050406030204" pitchFamily="18" charset="0"/>
                            </a:rPr>
                            <m:t>1/</m:t>
                          </m:r>
                          <m:r>
                            <a:rPr lang="en-US" b="0" i="1" smtClean="0">
                              <a:solidFill>
                                <a:schemeClr val="bg1"/>
                              </a:solidFill>
                              <a:latin typeface="Cambria Math" panose="02040503050406030204" pitchFamily="18" charset="0"/>
                            </a:rPr>
                            <m:t>𝐵</m:t>
                          </m:r>
                          <m:r>
                            <a:rPr lang="en-US" b="0" i="1" smtClean="0">
                              <a:solidFill>
                                <a:schemeClr val="bg1"/>
                              </a:solidFill>
                              <a:latin typeface="Cambria Math" panose="02040503050406030204" pitchFamily="18" charset="0"/>
                            </a:rPr>
                            <m:t>1</m:t>
                          </m:r>
                        </m:den>
                      </m:f>
                      <m:r>
                        <a:rPr lang="en-US" b="0" i="1" smtClean="0">
                          <a:solidFill>
                            <a:schemeClr val="bg1"/>
                          </a:solidFill>
                          <a:latin typeface="Cambria Math" panose="02040503050406030204" pitchFamily="18" charset="0"/>
                        </a:rPr>
                        <m:t> ∙100 [%]</m:t>
                      </m:r>
                    </m:oMath>
                  </m:oMathPara>
                </a14:m>
                <a:endParaRPr lang="en-US" dirty="0">
                  <a:solidFill>
                    <a:schemeClr val="bg1"/>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34024" y="4073881"/>
                <a:ext cx="2813081" cy="664990"/>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4575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169" y="0"/>
            <a:ext cx="8229600" cy="1143001"/>
          </a:xfrm>
        </p:spPr>
        <p:txBody>
          <a:bodyPr/>
          <a:lstStyle/>
          <a:p>
            <a:r>
              <a:rPr lang="en-US" dirty="0" smtClean="0"/>
              <a:t>Outline</a:t>
            </a:r>
            <a:endParaRPr lang="en-US" dirty="0"/>
          </a:p>
        </p:txBody>
      </p:sp>
      <p:sp>
        <p:nvSpPr>
          <p:cNvPr id="3" name="Content Placeholder 2"/>
          <p:cNvSpPr>
            <a:spLocks noGrp="1"/>
          </p:cNvSpPr>
          <p:nvPr>
            <p:ph idx="1"/>
          </p:nvPr>
        </p:nvSpPr>
        <p:spPr>
          <a:xfrm>
            <a:off x="704697" y="1143001"/>
            <a:ext cx="7864544" cy="4553874"/>
          </a:xfrm>
        </p:spPr>
        <p:txBody>
          <a:bodyPr/>
          <a:lstStyle/>
          <a:p>
            <a:pPr marL="0" indent="0">
              <a:buNone/>
            </a:pPr>
            <a:r>
              <a:rPr lang="en-US" sz="2400" dirty="0" smtClean="0"/>
              <a:t>Quick Summary 												  3</a:t>
            </a:r>
          </a:p>
          <a:p>
            <a:pPr marL="0" indent="0">
              <a:buNone/>
            </a:pPr>
            <a:r>
              <a:rPr lang="en-US" sz="2400" dirty="0" smtClean="0"/>
              <a:t>Instrument and Products Overview						    	  4</a:t>
            </a:r>
          </a:p>
          <a:p>
            <a:pPr marL="0" indent="0">
              <a:buNone/>
            </a:pPr>
            <a:r>
              <a:rPr lang="en-US" sz="2400" dirty="0" smtClean="0"/>
              <a:t>Review of Beta Maturity								         	  8</a:t>
            </a:r>
          </a:p>
          <a:p>
            <a:pPr marL="0" indent="0">
              <a:buNone/>
            </a:pPr>
            <a:r>
              <a:rPr lang="en-US" sz="2400" dirty="0" smtClean="0"/>
              <a:t>L1b Product Quality										      	13</a:t>
            </a:r>
          </a:p>
          <a:p>
            <a:r>
              <a:rPr lang="en-US" sz="2400" dirty="0" smtClean="0"/>
              <a:t>GPA issues 												      	14</a:t>
            </a:r>
          </a:p>
          <a:p>
            <a:r>
              <a:rPr lang="en-US" sz="2400" dirty="0" smtClean="0"/>
              <a:t>Post-launch Product Tests (PLPTs) 					      		15</a:t>
            </a:r>
          </a:p>
          <a:p>
            <a:r>
              <a:rPr lang="en-US" sz="2400" dirty="0" smtClean="0"/>
              <a:t>Instrument Issues                                                               		31</a:t>
            </a:r>
          </a:p>
          <a:p>
            <a:pPr marL="0" indent="0">
              <a:buNone/>
            </a:pPr>
            <a:r>
              <a:rPr lang="en-US" sz="2400" dirty="0"/>
              <a:t>Comparison to Performance Baseline 						33</a:t>
            </a:r>
          </a:p>
          <a:p>
            <a:pPr marL="0" indent="0">
              <a:buNone/>
            </a:pPr>
            <a:r>
              <a:rPr lang="en-US" sz="2400" dirty="0" smtClean="0">
                <a:solidFill>
                  <a:sysClr val="window" lastClr="FFFFFF"/>
                </a:solidFill>
              </a:rPr>
              <a:t>Summary </a:t>
            </a:r>
            <a:r>
              <a:rPr lang="en-US" sz="2400" dirty="0">
                <a:solidFill>
                  <a:sysClr val="window" lastClr="FFFFFF"/>
                </a:solidFill>
              </a:rPr>
              <a:t>of Remaining Issues								</a:t>
            </a:r>
            <a:r>
              <a:rPr lang="en-US" sz="2400" dirty="0" smtClean="0">
                <a:solidFill>
                  <a:sysClr val="window" lastClr="FFFFFF"/>
                </a:solidFill>
              </a:rPr>
              <a:t>39</a:t>
            </a:r>
            <a:endParaRPr lang="en-US" sz="2400" dirty="0"/>
          </a:p>
          <a:p>
            <a:pPr marL="0" indent="0">
              <a:buNone/>
            </a:pPr>
            <a:r>
              <a:rPr lang="en-US" sz="2400" dirty="0" smtClean="0"/>
              <a:t>Provisional </a:t>
            </a:r>
            <a:r>
              <a:rPr lang="en-US" sz="2400" dirty="0"/>
              <a:t>Maturity Assessment						 	     	42</a:t>
            </a:r>
          </a:p>
          <a:p>
            <a:pPr marL="0" indent="0">
              <a:buNone/>
            </a:pPr>
            <a:r>
              <a:rPr lang="en-US" sz="2400" dirty="0" smtClean="0"/>
              <a:t>Path to Full Validation											47</a:t>
            </a:r>
          </a:p>
          <a:p>
            <a:pPr marL="0" indent="0">
              <a:buNone/>
            </a:pPr>
            <a:r>
              <a:rPr lang="en-US" sz="2400" dirty="0" smtClean="0">
                <a:solidFill>
                  <a:schemeClr val="tx1">
                    <a:lumMod val="65000"/>
                  </a:schemeClr>
                </a:solidFill>
              </a:rPr>
              <a:t>Backup - Details												50</a:t>
            </a: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a:t>
            </a:fld>
            <a:endParaRPr lang="en-US" altLang="en-US"/>
          </a:p>
        </p:txBody>
      </p:sp>
    </p:spTree>
    <p:extLst>
      <p:ext uri="{BB962C8B-B14F-4D97-AF65-F5344CB8AC3E}">
        <p14:creationId xmlns:p14="http://schemas.microsoft.com/office/powerpoint/2010/main" val="3353366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85"/>
            <a:ext cx="8229600" cy="1143001"/>
          </a:xfrm>
        </p:spPr>
        <p:txBody>
          <a:bodyPr/>
          <a:lstStyle/>
          <a:p>
            <a:r>
              <a:rPr lang="en-US" dirty="0" smtClean="0">
                <a:latin typeface="+mn-lt"/>
              </a:rPr>
              <a:t>#11: </a:t>
            </a:r>
            <a:r>
              <a:rPr lang="en-US" dirty="0">
                <a:ea typeface="Calibri" panose="020F0502020204030204" pitchFamily="34" charset="0"/>
                <a:cs typeface="Times New Roman" panose="02020603050405020304" pitchFamily="18" charset="0"/>
              </a:rPr>
              <a:t>NOAA XRS Scaling </a:t>
            </a:r>
            <a:r>
              <a:rPr lang="en-US" dirty="0" smtClean="0">
                <a:ea typeface="Calibri" panose="020F0502020204030204" pitchFamily="34" charset="0"/>
                <a:cs typeface="Times New Roman" panose="02020603050405020304" pitchFamily="18" charset="0"/>
              </a:rPr>
              <a:t>Factors</a:t>
            </a:r>
            <a:endParaRPr lang="en-US" dirty="0">
              <a:latin typeface="+mn-lt"/>
            </a:endParaRPr>
          </a:p>
        </p:txBody>
      </p:sp>
      <p:sp>
        <p:nvSpPr>
          <p:cNvPr id="13" name="Footer Placeholder 7"/>
          <p:cNvSpPr>
            <a:spLocks noGrp="1"/>
          </p:cNvSpPr>
          <p:nvPr>
            <p:ph type="ftr" sz="quarter" idx="11"/>
          </p:nvPr>
        </p:nvSpPr>
        <p:spPr>
          <a:xfrm>
            <a:off x="695583" y="6434112"/>
            <a:ext cx="7752834" cy="304776"/>
          </a:xfrm>
        </p:spPr>
        <p:txBody>
          <a:bodyPr/>
          <a:lstStyle/>
          <a:p>
            <a:pPr>
              <a:defRPr/>
            </a:pPr>
            <a:r>
              <a:rPr lang="en-US" sz="1100" dirty="0" smtClean="0"/>
              <a:t>These GOES-16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20</a:t>
            </a:fld>
            <a:endParaRPr lang="en-US" altLang="en-US" dirty="0"/>
          </a:p>
        </p:txBody>
      </p:sp>
      <p:sp>
        <p:nvSpPr>
          <p:cNvPr id="6" name="Content Placeholder 2"/>
          <p:cNvSpPr>
            <a:spLocks noGrp="1"/>
          </p:cNvSpPr>
          <p:nvPr>
            <p:ph idx="1"/>
          </p:nvPr>
        </p:nvSpPr>
        <p:spPr>
          <a:xfrm>
            <a:off x="457200" y="1440823"/>
            <a:ext cx="4737370" cy="4322979"/>
          </a:xfrm>
        </p:spPr>
        <p:txBody>
          <a:bodyPr/>
          <a:lstStyle/>
          <a:p>
            <a:pPr marL="400050"/>
            <a:r>
              <a:rPr lang="en-US" sz="2400" dirty="0" smtClean="0"/>
              <a:t>Objective: Determine </a:t>
            </a:r>
            <a:r>
              <a:rPr lang="en-US" sz="2400" dirty="0"/>
              <a:t>the scaling needed to adjust EXIS XRS irradiances to the NOAA historical X-ray record</a:t>
            </a:r>
            <a:r>
              <a:rPr lang="en-US" sz="2400" dirty="0" smtClean="0"/>
              <a:t>.</a:t>
            </a:r>
          </a:p>
          <a:p>
            <a:pPr marL="400050"/>
            <a:r>
              <a:rPr lang="en-US" sz="2400" dirty="0" smtClean="0"/>
              <a:t>Fit peaks w/ B1 &gt; 5∙10</a:t>
            </a:r>
            <a:r>
              <a:rPr lang="en-US" sz="2400" baseline="30000" dirty="0" smtClean="0"/>
              <a:t>-6</a:t>
            </a:r>
            <a:r>
              <a:rPr lang="en-US" sz="2400" dirty="0" smtClean="0"/>
              <a:t> W/ m</a:t>
            </a:r>
            <a:r>
              <a:rPr lang="en-US" sz="2400" baseline="30000" dirty="0" smtClean="0"/>
              <a:t>2</a:t>
            </a:r>
            <a:r>
              <a:rPr lang="en-US" sz="2400" dirty="0" smtClean="0"/>
              <a:t>.</a:t>
            </a:r>
          </a:p>
          <a:p>
            <a:pPr marL="400050"/>
            <a:r>
              <a:rPr lang="en-US" sz="2400" dirty="0" smtClean="0">
                <a:solidFill>
                  <a:srgbClr val="FFFF00"/>
                </a:solidFill>
              </a:rPr>
              <a:t>ChB1: G16 / G15 = 1.07 </a:t>
            </a:r>
          </a:p>
          <a:p>
            <a:pPr marL="400050"/>
            <a:r>
              <a:rPr lang="en-US" sz="2400" dirty="0" smtClean="0">
                <a:solidFill>
                  <a:srgbClr val="FFFF00"/>
                </a:solidFill>
              </a:rPr>
              <a:t>ChA1: </a:t>
            </a:r>
            <a:r>
              <a:rPr lang="en-US" sz="2400" dirty="0">
                <a:solidFill>
                  <a:srgbClr val="FFFF00"/>
                </a:solidFill>
              </a:rPr>
              <a:t>G16 / G15 = </a:t>
            </a:r>
            <a:r>
              <a:rPr lang="en-US" sz="2400" dirty="0" smtClean="0">
                <a:solidFill>
                  <a:srgbClr val="FFFF00"/>
                </a:solidFill>
              </a:rPr>
              <a:t>1.37</a:t>
            </a:r>
          </a:p>
          <a:p>
            <a:pPr marL="800100" lvl="1"/>
            <a:r>
              <a:rPr lang="en-US" sz="2000" dirty="0" smtClean="0"/>
              <a:t>ratio is 1.34 when all data is </a:t>
            </a:r>
            <a:r>
              <a:rPr lang="en-US" sz="2000" dirty="0" smtClean="0"/>
              <a:t>plotted (</a:t>
            </a:r>
            <a:r>
              <a:rPr lang="en-US" sz="2000" smtClean="0"/>
              <a:t>not shown).</a:t>
            </a:r>
            <a:endParaRPr lang="en-US" sz="2000" dirty="0" smtClean="0"/>
          </a:p>
          <a:p>
            <a:pPr marL="400050"/>
            <a:r>
              <a:rPr lang="en-US" sz="2400" dirty="0" smtClean="0"/>
              <a:t>Essentially same for B2 and A2.</a:t>
            </a:r>
          </a:p>
          <a:p>
            <a:pPr marL="400050"/>
            <a:r>
              <a:rPr lang="en-US" sz="2400" dirty="0" smtClean="0"/>
              <a:t>June 18 SDO rocket </a:t>
            </a:r>
            <a:r>
              <a:rPr lang="en-US" sz="2400" dirty="0" err="1" smtClean="0"/>
              <a:t>underflight</a:t>
            </a:r>
            <a:r>
              <a:rPr lang="en-US" sz="2400" dirty="0" smtClean="0"/>
              <a:t> may help to explain Channel A. </a:t>
            </a:r>
          </a:p>
          <a:p>
            <a:pPr marL="800100" lvl="1"/>
            <a:endParaRPr lang="en-US" sz="2000" dirty="0"/>
          </a:p>
          <a:p>
            <a:pPr marL="57150" indent="0">
              <a:buNone/>
            </a:pPr>
            <a:endParaRPr lang="en-US" sz="2200" dirty="0" smtClean="0"/>
          </a:p>
          <a:p>
            <a:pPr marL="290513" indent="-233363"/>
            <a:endParaRPr lang="en-US" sz="2200" dirty="0" smtClean="0"/>
          </a:p>
        </p:txBody>
      </p:sp>
      <p:pic>
        <p:nvPicPr>
          <p:cNvPr id="3" name="Picture 2"/>
          <p:cNvPicPr>
            <a:picLocks noChangeAspect="1"/>
          </p:cNvPicPr>
          <p:nvPr/>
        </p:nvPicPr>
        <p:blipFill rotWithShape="1">
          <a:blip r:embed="rId3"/>
          <a:srcRect l="9227" t="12482" r="52310" b="8032"/>
          <a:stretch/>
        </p:blipFill>
        <p:spPr>
          <a:xfrm>
            <a:off x="5406276" y="1109871"/>
            <a:ext cx="3280524" cy="5178326"/>
          </a:xfrm>
          <a:prstGeom prst="rect">
            <a:avLst/>
          </a:prstGeom>
        </p:spPr>
      </p:pic>
    </p:spTree>
    <p:extLst>
      <p:ext uri="{BB962C8B-B14F-4D97-AF65-F5344CB8AC3E}">
        <p14:creationId xmlns:p14="http://schemas.microsoft.com/office/powerpoint/2010/main" val="1893219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85"/>
            <a:ext cx="8229600" cy="1143001"/>
          </a:xfrm>
        </p:spPr>
        <p:txBody>
          <a:bodyPr/>
          <a:lstStyle/>
          <a:p>
            <a:r>
              <a:rPr lang="en-US" dirty="0" smtClean="0">
                <a:latin typeface="+mn-lt"/>
              </a:rPr>
              <a:t>#12: </a:t>
            </a:r>
            <a:r>
              <a:rPr lang="en-US" dirty="0">
                <a:ea typeface="Calibri" panose="020F0502020204030204" pitchFamily="34" charset="0"/>
                <a:cs typeface="Times New Roman" panose="02020603050405020304" pitchFamily="18" charset="0"/>
              </a:rPr>
              <a:t>XRS L1b </a:t>
            </a:r>
            <a:r>
              <a:rPr lang="en-US" dirty="0" smtClean="0">
                <a:ea typeface="Calibri" panose="020F0502020204030204" pitchFamily="34" charset="0"/>
                <a:cs typeface="Times New Roman" panose="02020603050405020304" pitchFamily="18" charset="0"/>
              </a:rPr>
              <a:t>Uncertainties (1/3) </a:t>
            </a:r>
            <a:endParaRPr lang="en-US" dirty="0">
              <a:latin typeface="+mn-lt"/>
            </a:endParaRPr>
          </a:p>
        </p:txBody>
      </p:sp>
      <p:sp>
        <p:nvSpPr>
          <p:cNvPr id="13" name="Footer Placeholder 7"/>
          <p:cNvSpPr>
            <a:spLocks noGrp="1"/>
          </p:cNvSpPr>
          <p:nvPr>
            <p:ph type="ftr" sz="quarter" idx="11"/>
          </p:nvPr>
        </p:nvSpPr>
        <p:spPr>
          <a:xfrm>
            <a:off x="695583" y="6434112"/>
            <a:ext cx="7752834" cy="304776"/>
          </a:xfrm>
        </p:spPr>
        <p:txBody>
          <a:bodyPr/>
          <a:lstStyle/>
          <a:p>
            <a:pPr>
              <a:defRPr/>
            </a:pPr>
            <a:r>
              <a:rPr lang="en-US" sz="1100" dirty="0" smtClean="0"/>
              <a:t>These GOES-16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21</a:t>
            </a:fld>
            <a:endParaRPr lang="en-US" altLang="en-US" dirty="0"/>
          </a:p>
        </p:txBody>
      </p:sp>
      <p:sp>
        <p:nvSpPr>
          <p:cNvPr id="6" name="Content Placeholder 2"/>
          <p:cNvSpPr>
            <a:spLocks noGrp="1"/>
          </p:cNvSpPr>
          <p:nvPr>
            <p:ph idx="1"/>
          </p:nvPr>
        </p:nvSpPr>
        <p:spPr>
          <a:xfrm>
            <a:off x="457200" y="1440823"/>
            <a:ext cx="8524430" cy="1884785"/>
          </a:xfrm>
        </p:spPr>
        <p:txBody>
          <a:bodyPr/>
          <a:lstStyle/>
          <a:p>
            <a:pPr marL="400050"/>
            <a:endParaRPr lang="en-US" sz="2400" b="1" dirty="0" smtClean="0"/>
          </a:p>
          <a:p>
            <a:pPr marL="57150" indent="0">
              <a:buNone/>
            </a:pPr>
            <a:endParaRPr lang="en-US" sz="2400" dirty="0"/>
          </a:p>
          <a:p>
            <a:pPr marL="57150" indent="0">
              <a:buNone/>
            </a:pPr>
            <a:endParaRPr lang="en-US" sz="2200" dirty="0" smtClean="0"/>
          </a:p>
          <a:p>
            <a:pPr marL="290513" indent="-233363"/>
            <a:endParaRPr lang="en-US" sz="2200" dirty="0" smtClean="0"/>
          </a:p>
        </p:txBody>
      </p:sp>
      <p:sp>
        <p:nvSpPr>
          <p:cNvPr id="3" name="Rectangle 2"/>
          <p:cNvSpPr/>
          <p:nvPr/>
        </p:nvSpPr>
        <p:spPr>
          <a:xfrm>
            <a:off x="695582" y="1255786"/>
            <a:ext cx="7991218" cy="3908762"/>
          </a:xfrm>
          <a:prstGeom prst="rect">
            <a:avLst/>
          </a:prstGeom>
        </p:spPr>
        <p:txBody>
          <a:bodyPr wrap="square">
            <a:spAutoFit/>
          </a:bodyPr>
          <a:lstStyle/>
          <a:p>
            <a:pPr marL="457200" indent="-457200">
              <a:buFont typeface="Arial" panose="020B0604020202020204" pitchFamily="34" charset="0"/>
              <a:buChar char="•"/>
            </a:pPr>
            <a:r>
              <a:rPr lang="en-US" sz="2800" b="1" dirty="0"/>
              <a:t>Objective</a:t>
            </a:r>
            <a:r>
              <a:rPr lang="en-US" sz="2800" dirty="0"/>
              <a:t>: Determine the uncertainty in the XRS </a:t>
            </a:r>
            <a:r>
              <a:rPr lang="en-US" sz="2800" dirty="0" smtClean="0"/>
              <a:t>L1b fluxes. </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Three </a:t>
            </a:r>
            <a:r>
              <a:rPr lang="en-US" sz="2800" dirty="0"/>
              <a:t>different days, with varied levels of solar activity, were examined</a:t>
            </a:r>
            <a:r>
              <a:rPr lang="en-US" sz="2800" dirty="0" smtClean="0"/>
              <a:t>.</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800" dirty="0" smtClean="0">
                <a:solidFill>
                  <a:srgbClr val="FFFF00"/>
                </a:solidFill>
              </a:rPr>
              <a:t>Results </a:t>
            </a:r>
            <a:r>
              <a:rPr lang="en-US" sz="2800" dirty="0">
                <a:solidFill>
                  <a:srgbClr val="FFFF00"/>
                </a:solidFill>
                <a:latin typeface="Symbol" charset="2"/>
                <a:ea typeface="Symbol" charset="2"/>
                <a:cs typeface="Symbol" charset="2"/>
              </a:rPr>
              <a:t>(</a:t>
            </a:r>
            <a:r>
              <a:rPr lang="en-US" sz="2800" i="1" dirty="0" err="1">
                <a:solidFill>
                  <a:srgbClr val="FFFF00"/>
                </a:solidFill>
                <a:latin typeface="Symbol" charset="2"/>
                <a:ea typeface="Symbol" charset="2"/>
                <a:cs typeface="Symbol" charset="2"/>
              </a:rPr>
              <a:t>s</a:t>
            </a:r>
            <a:r>
              <a:rPr lang="en-US" sz="2800" i="1" baseline="-25000" dirty="0" err="1">
                <a:solidFill>
                  <a:srgbClr val="FFFF00"/>
                </a:solidFill>
                <a:ea typeface="Symbol" charset="2"/>
                <a:cs typeface="Symbol" charset="2"/>
              </a:rPr>
              <a:t>E</a:t>
            </a:r>
            <a:r>
              <a:rPr lang="en-US" sz="2800" i="1" baseline="-25000" dirty="0">
                <a:solidFill>
                  <a:srgbClr val="FFFF00"/>
                </a:solidFill>
                <a:ea typeface="Symbol" charset="2"/>
                <a:cs typeface="Symbol" charset="2"/>
              </a:rPr>
              <a:t> </a:t>
            </a:r>
            <a:r>
              <a:rPr lang="en-US" sz="2800" dirty="0">
                <a:solidFill>
                  <a:srgbClr val="FFFF00"/>
                </a:solidFill>
                <a:ea typeface="Symbol" charset="2"/>
                <a:cs typeface="Symbol" charset="2"/>
              </a:rPr>
              <a:t>/</a:t>
            </a:r>
            <a:r>
              <a:rPr lang="en-US" sz="2800" i="1" dirty="0">
                <a:solidFill>
                  <a:srgbClr val="FFFF00"/>
                </a:solidFill>
                <a:ea typeface="Symbol" charset="2"/>
                <a:cs typeface="Symbol" charset="2"/>
              </a:rPr>
              <a:t>E @</a:t>
            </a:r>
            <a:r>
              <a:rPr lang="en-US" sz="2800" dirty="0">
                <a:solidFill>
                  <a:srgbClr val="FFFF00"/>
                </a:solidFill>
              </a:rPr>
              <a:t> flare-class threshold levels</a:t>
            </a:r>
            <a:r>
              <a:rPr lang="en-US" sz="2800" dirty="0" smtClean="0">
                <a:solidFill>
                  <a:srgbClr val="FFFF00"/>
                </a:solidFill>
              </a:rPr>
              <a:t>)</a:t>
            </a:r>
          </a:p>
          <a:p>
            <a:pPr marL="914400" lvl="1" indent="-457200">
              <a:buFont typeface="Calibri" panose="020F0502020204030204" pitchFamily="34" charset="0"/>
              <a:buChar char="–"/>
            </a:pPr>
            <a:r>
              <a:rPr lang="en-US" sz="2800" dirty="0" smtClean="0">
                <a:solidFill>
                  <a:srgbClr val="FFFF00"/>
                </a:solidFill>
              </a:rPr>
              <a:t>B1:   </a:t>
            </a:r>
            <a:r>
              <a:rPr lang="en-US" sz="2800" b="1" dirty="0" smtClean="0">
                <a:solidFill>
                  <a:srgbClr val="FFFF00"/>
                </a:solidFill>
              </a:rPr>
              <a:t>B</a:t>
            </a:r>
            <a:r>
              <a:rPr lang="en-US" sz="2800" dirty="0" smtClean="0">
                <a:solidFill>
                  <a:srgbClr val="FFFF00"/>
                </a:solidFill>
              </a:rPr>
              <a:t> 7.1%;  </a:t>
            </a:r>
            <a:r>
              <a:rPr lang="en-US" sz="2800" b="1" dirty="0" smtClean="0">
                <a:solidFill>
                  <a:srgbClr val="FFFF00"/>
                </a:solidFill>
              </a:rPr>
              <a:t>C</a:t>
            </a:r>
            <a:r>
              <a:rPr lang="en-US" sz="2800" dirty="0" smtClean="0">
                <a:solidFill>
                  <a:srgbClr val="FFFF00"/>
                </a:solidFill>
              </a:rPr>
              <a:t> 2.6%; </a:t>
            </a:r>
            <a:r>
              <a:rPr lang="en-US" sz="2800" b="1" dirty="0">
                <a:solidFill>
                  <a:srgbClr val="FFFF00"/>
                </a:solidFill>
              </a:rPr>
              <a:t>M</a:t>
            </a:r>
            <a:r>
              <a:rPr lang="en-US" sz="2800" dirty="0">
                <a:solidFill>
                  <a:srgbClr val="FFFF00"/>
                </a:solidFill>
              </a:rPr>
              <a:t> </a:t>
            </a:r>
            <a:r>
              <a:rPr lang="en-US" sz="2800" dirty="0" smtClean="0">
                <a:solidFill>
                  <a:srgbClr val="FFFF00"/>
                </a:solidFill>
              </a:rPr>
              <a:t>2.5%; </a:t>
            </a:r>
            <a:r>
              <a:rPr lang="en-US" sz="2800" b="1" dirty="0">
                <a:solidFill>
                  <a:srgbClr val="FFFF00"/>
                </a:solidFill>
              </a:rPr>
              <a:t>X</a:t>
            </a:r>
            <a:r>
              <a:rPr lang="en-US" sz="2800" dirty="0">
                <a:solidFill>
                  <a:srgbClr val="FFFF00"/>
                </a:solidFill>
              </a:rPr>
              <a:t> </a:t>
            </a:r>
            <a:r>
              <a:rPr lang="en-US" sz="2800" dirty="0" smtClean="0">
                <a:solidFill>
                  <a:srgbClr val="FFFF00"/>
                </a:solidFill>
              </a:rPr>
              <a:t>2.5%</a:t>
            </a:r>
          </a:p>
          <a:p>
            <a:pPr marL="914400" lvl="1" indent="-457200">
              <a:buFont typeface="Calibri" panose="020F0502020204030204" pitchFamily="34" charset="0"/>
              <a:buChar char="–"/>
            </a:pPr>
            <a:r>
              <a:rPr lang="en-US" sz="2800" dirty="0">
                <a:solidFill>
                  <a:srgbClr val="FFFF00"/>
                </a:solidFill>
              </a:rPr>
              <a:t>A1: </a:t>
            </a:r>
            <a:r>
              <a:rPr lang="en-US" sz="2800" dirty="0" smtClean="0">
                <a:solidFill>
                  <a:srgbClr val="FFFF00"/>
                </a:solidFill>
              </a:rPr>
              <a:t>  </a:t>
            </a:r>
            <a:r>
              <a:rPr lang="en-US" sz="2800" b="1" dirty="0" smtClean="0">
                <a:solidFill>
                  <a:srgbClr val="FFFF00"/>
                </a:solidFill>
              </a:rPr>
              <a:t>B</a:t>
            </a:r>
            <a:r>
              <a:rPr lang="en-US" sz="2800" dirty="0" smtClean="0">
                <a:solidFill>
                  <a:srgbClr val="FFFF00"/>
                </a:solidFill>
              </a:rPr>
              <a:t> 9.0%;  </a:t>
            </a:r>
            <a:r>
              <a:rPr lang="en-US" sz="2800" b="1" dirty="0" smtClean="0">
                <a:solidFill>
                  <a:srgbClr val="FFFF00"/>
                </a:solidFill>
              </a:rPr>
              <a:t>C</a:t>
            </a:r>
            <a:r>
              <a:rPr lang="en-US" sz="2800" dirty="0" smtClean="0">
                <a:solidFill>
                  <a:srgbClr val="FFFF00"/>
                </a:solidFill>
              </a:rPr>
              <a:t> 2.4%; </a:t>
            </a:r>
            <a:r>
              <a:rPr lang="en-US" sz="2800" b="1" dirty="0">
                <a:solidFill>
                  <a:srgbClr val="FFFF00"/>
                </a:solidFill>
              </a:rPr>
              <a:t>M</a:t>
            </a:r>
            <a:r>
              <a:rPr lang="en-US" sz="2800" dirty="0">
                <a:solidFill>
                  <a:srgbClr val="FFFF00"/>
                </a:solidFill>
              </a:rPr>
              <a:t> </a:t>
            </a:r>
            <a:r>
              <a:rPr lang="en-US" sz="2800" dirty="0" smtClean="0">
                <a:solidFill>
                  <a:srgbClr val="FFFF00"/>
                </a:solidFill>
              </a:rPr>
              <a:t>2.2%; </a:t>
            </a:r>
            <a:r>
              <a:rPr lang="en-US" sz="2800" b="1" dirty="0">
                <a:solidFill>
                  <a:srgbClr val="FFFF00"/>
                </a:solidFill>
              </a:rPr>
              <a:t>X</a:t>
            </a:r>
            <a:r>
              <a:rPr lang="en-US" sz="2800" dirty="0">
                <a:solidFill>
                  <a:srgbClr val="FFFF00"/>
                </a:solidFill>
              </a:rPr>
              <a:t> </a:t>
            </a:r>
            <a:r>
              <a:rPr lang="en-US" sz="2800" dirty="0" smtClean="0">
                <a:solidFill>
                  <a:srgbClr val="FFFF00"/>
                </a:solidFill>
              </a:rPr>
              <a:t>2.2%</a:t>
            </a:r>
            <a:endParaRPr lang="en-US" dirty="0">
              <a:solidFill>
                <a:srgbClr val="FFFF00"/>
              </a:solidFill>
            </a:endParaRPr>
          </a:p>
        </p:txBody>
      </p:sp>
    </p:spTree>
    <p:extLst>
      <p:ext uri="{BB962C8B-B14F-4D97-AF65-F5344CB8AC3E}">
        <p14:creationId xmlns:p14="http://schemas.microsoft.com/office/powerpoint/2010/main" val="566878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85"/>
            <a:ext cx="8229600" cy="1143001"/>
          </a:xfrm>
        </p:spPr>
        <p:txBody>
          <a:bodyPr/>
          <a:lstStyle/>
          <a:p>
            <a:r>
              <a:rPr lang="en-US" dirty="0" smtClean="0">
                <a:latin typeface="+mn-lt"/>
              </a:rPr>
              <a:t>#12: </a:t>
            </a:r>
            <a:r>
              <a:rPr lang="en-US" dirty="0">
                <a:ea typeface="Calibri" panose="020F0502020204030204" pitchFamily="34" charset="0"/>
                <a:cs typeface="Times New Roman" panose="02020603050405020304" pitchFamily="18" charset="0"/>
              </a:rPr>
              <a:t>XRS L1b </a:t>
            </a:r>
            <a:r>
              <a:rPr lang="en-US" dirty="0" smtClean="0">
                <a:ea typeface="Calibri" panose="020F0502020204030204" pitchFamily="34" charset="0"/>
                <a:cs typeface="Times New Roman" panose="02020603050405020304" pitchFamily="18" charset="0"/>
              </a:rPr>
              <a:t>Uncertainties (2/3)</a:t>
            </a:r>
            <a:endParaRPr lang="en-US" dirty="0">
              <a:latin typeface="+mn-lt"/>
            </a:endParaRPr>
          </a:p>
        </p:txBody>
      </p:sp>
      <p:sp>
        <p:nvSpPr>
          <p:cNvPr id="13" name="Footer Placeholder 7"/>
          <p:cNvSpPr>
            <a:spLocks noGrp="1"/>
          </p:cNvSpPr>
          <p:nvPr>
            <p:ph type="ftr" sz="quarter" idx="11"/>
          </p:nvPr>
        </p:nvSpPr>
        <p:spPr>
          <a:xfrm>
            <a:off x="695583" y="6434112"/>
            <a:ext cx="7752834" cy="304776"/>
          </a:xfrm>
        </p:spPr>
        <p:txBody>
          <a:bodyPr/>
          <a:lstStyle/>
          <a:p>
            <a:pPr>
              <a:defRPr/>
            </a:pPr>
            <a:r>
              <a:rPr lang="en-US" sz="1100" dirty="0" smtClean="0"/>
              <a:t>These GOES-16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22</a:t>
            </a:fld>
            <a:endParaRPr lang="en-US" altLang="en-US" dirty="0"/>
          </a:p>
        </p:txBody>
      </p:sp>
      <p:sp>
        <p:nvSpPr>
          <p:cNvPr id="3" name="Rectangle 2"/>
          <p:cNvSpPr/>
          <p:nvPr/>
        </p:nvSpPr>
        <p:spPr>
          <a:xfrm>
            <a:off x="384237" y="4919222"/>
            <a:ext cx="8199278" cy="461665"/>
          </a:xfrm>
          <a:prstGeom prst="rect">
            <a:avLst/>
          </a:prstGeom>
        </p:spPr>
        <p:txBody>
          <a:bodyPr wrap="square">
            <a:spAutoFit/>
          </a:bodyPr>
          <a:lstStyle/>
          <a:p>
            <a:pPr marL="457200" indent="-457200">
              <a:buFont typeface="Arial" panose="020B0604020202020204" pitchFamily="34" charset="0"/>
              <a:buChar char="•"/>
            </a:pPr>
            <a:r>
              <a:rPr lang="en-US" sz="2400" dirty="0" smtClean="0"/>
              <a:t>Not included: SURF systematic issues, FOV</a:t>
            </a:r>
            <a:r>
              <a:rPr lang="en-US" sz="2400" dirty="0"/>
              <a:t>, </a:t>
            </a:r>
            <a:r>
              <a:rPr lang="en-US" sz="2400" dirty="0" smtClean="0"/>
              <a:t>degradation, ...  </a:t>
            </a:r>
            <a:endParaRPr lang="en-US" sz="2400" dirty="0"/>
          </a:p>
        </p:txBody>
      </p:sp>
      <p:sp>
        <p:nvSpPr>
          <p:cNvPr id="9" name="TextBox 8"/>
          <p:cNvSpPr txBox="1"/>
          <p:nvPr/>
        </p:nvSpPr>
        <p:spPr>
          <a:xfrm>
            <a:off x="800100" y="1402452"/>
            <a:ext cx="1737360" cy="400110"/>
          </a:xfrm>
          <a:prstGeom prst="rect">
            <a:avLst/>
          </a:prstGeom>
          <a:noFill/>
        </p:spPr>
        <p:txBody>
          <a:bodyPr wrap="square" rtlCol="0">
            <a:spAutoFit/>
          </a:bodyPr>
          <a:lstStyle/>
          <a:p>
            <a:r>
              <a:rPr lang="en-US" sz="2000" dirty="0" smtClean="0"/>
              <a:t>Diode Current:</a:t>
            </a:r>
            <a:endParaRPr lang="en-US" sz="2000" dirty="0"/>
          </a:p>
        </p:txBody>
      </p:sp>
      <mc:AlternateContent xmlns:mc="http://schemas.openxmlformats.org/markup-compatibility/2006" xmlns:a14="http://schemas.microsoft.com/office/drawing/2010/main">
        <mc:Choice Requires="a14">
          <p:sp>
            <p:nvSpPr>
              <p:cNvPr id="10" name="TextBox 9"/>
              <p:cNvSpPr txBox="1"/>
              <p:nvPr/>
            </p:nvSpPr>
            <p:spPr>
              <a:xfrm>
                <a:off x="3185224" y="1311939"/>
                <a:ext cx="1554480" cy="53751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𝐶</m:t>
                      </m:r>
                      <m:r>
                        <a:rPr lang="en-US" b="0" i="1" smtClean="0">
                          <a:latin typeface="Cambria Math" charset="0"/>
                        </a:rPr>
                        <m:t>= </m:t>
                      </m:r>
                      <m:f>
                        <m:fPr>
                          <m:ctrlPr>
                            <a:rPr lang="mr-IN" b="0" i="1" smtClean="0">
                              <a:latin typeface="Cambria Math" panose="02040503050406030204" pitchFamily="18" charset="0"/>
                            </a:rPr>
                          </m:ctrlPr>
                        </m:fPr>
                        <m:num>
                          <m:r>
                            <a:rPr lang="en-US" b="0" i="1" smtClean="0">
                              <a:latin typeface="Cambria Math" charset="0"/>
                            </a:rPr>
                            <m:t>𝑔</m:t>
                          </m:r>
                          <m:d>
                            <m:dPr>
                              <m:ctrlPr>
                                <a:rPr lang="mr-IN" b="0" i="1" smtClean="0">
                                  <a:latin typeface="Cambria Math" panose="02040503050406030204" pitchFamily="18" charset="0"/>
                                </a:rPr>
                              </m:ctrlPr>
                            </m:dPr>
                            <m:e>
                              <m:r>
                                <a:rPr lang="en-US" b="0" i="1" smtClean="0">
                                  <a:latin typeface="Cambria Math" charset="0"/>
                                </a:rPr>
                                <m:t>𝑆</m:t>
                              </m:r>
                              <m:r>
                                <a:rPr lang="en-US" b="0" i="1" smtClean="0">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𝑆</m:t>
                                  </m:r>
                                </m:e>
                                <m:sub>
                                  <m:r>
                                    <a:rPr lang="en-US" b="0" i="1" smtClean="0">
                                      <a:latin typeface="Cambria Math" charset="0"/>
                                    </a:rPr>
                                    <m:t>0</m:t>
                                  </m:r>
                                </m:sub>
                              </m:sSub>
                            </m:e>
                          </m:d>
                        </m:num>
                        <m:den>
                          <m:r>
                            <a:rPr lang="mr-IN"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𝑡</m:t>
                          </m:r>
                        </m:den>
                      </m:f>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3185224" y="1311939"/>
                <a:ext cx="1554480" cy="53751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630765" y="1156961"/>
                <a:ext cx="4351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𝑔</m:t>
                      </m:r>
                      <m:r>
                        <a:rPr lang="en-US" b="0" i="1" smtClean="0">
                          <a:latin typeface="Cambria Math" charset="0"/>
                        </a:rPr>
                        <m:t>=</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5630765" y="1156961"/>
                <a:ext cx="435184" cy="276999"/>
              </a:xfrm>
              <a:prstGeom prst="rect">
                <a:avLst/>
              </a:prstGeom>
              <a:blipFill rotWithShape="0">
                <a:blip r:embed="rId4"/>
                <a:stretch>
                  <a:fillRect l="-12676" r="-5634" b="-26667"/>
                </a:stretch>
              </a:blipFill>
            </p:spPr>
            <p:txBody>
              <a:bodyPr/>
              <a:lstStyle/>
              <a:p>
                <a:r>
                  <a:rPr lang="en-US">
                    <a:noFill/>
                  </a:rPr>
                  <a:t> </a:t>
                </a:r>
              </a:p>
            </p:txBody>
          </p:sp>
        </mc:Fallback>
      </mc:AlternateContent>
      <p:sp>
        <p:nvSpPr>
          <p:cNvPr id="12" name="TextBox 11"/>
          <p:cNvSpPr txBox="1"/>
          <p:nvPr/>
        </p:nvSpPr>
        <p:spPr>
          <a:xfrm>
            <a:off x="6008377" y="1110795"/>
            <a:ext cx="1999406" cy="369332"/>
          </a:xfrm>
          <a:prstGeom prst="rect">
            <a:avLst/>
          </a:prstGeom>
          <a:noFill/>
        </p:spPr>
        <p:txBody>
          <a:bodyPr wrap="square" rtlCol="0">
            <a:spAutoFit/>
          </a:bodyPr>
          <a:lstStyle/>
          <a:p>
            <a:r>
              <a:rPr lang="en-US" dirty="0" smtClean="0"/>
              <a:t>Diode gain (</a:t>
            </a:r>
            <a:r>
              <a:rPr lang="en-US" dirty="0" err="1" smtClean="0"/>
              <a:t>fC</a:t>
            </a:r>
            <a:r>
              <a:rPr lang="en-US" dirty="0" smtClean="0"/>
              <a:t>/DN)</a:t>
            </a:r>
            <a:endParaRPr lang="en-US" dirty="0"/>
          </a:p>
        </p:txBody>
      </p:sp>
      <mc:AlternateContent xmlns:mc="http://schemas.openxmlformats.org/markup-compatibility/2006" xmlns:a14="http://schemas.microsoft.com/office/drawing/2010/main">
        <mc:Choice Requires="a14">
          <p:sp>
            <p:nvSpPr>
              <p:cNvPr id="14" name="TextBox 13"/>
              <p:cNvSpPr txBox="1"/>
              <p:nvPr/>
            </p:nvSpPr>
            <p:spPr>
              <a:xfrm>
                <a:off x="5335935" y="1442126"/>
                <a:ext cx="72205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𝑆</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charset="0"/>
                            </a:rPr>
                            <m:t>𝑆</m:t>
                          </m:r>
                        </m:e>
                        <m:sub>
                          <m:r>
                            <a:rPr lang="en-US" i="1">
                              <a:latin typeface="Cambria Math" charset="0"/>
                            </a:rPr>
                            <m:t>0</m:t>
                          </m:r>
                        </m:sub>
                      </m:sSub>
                      <m:r>
                        <a:rPr lang="en-US" b="0" i="1" smtClean="0">
                          <a:latin typeface="Cambria Math" charset="0"/>
                        </a:rPr>
                        <m:t>=</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5335935" y="1442126"/>
                <a:ext cx="722056" cy="276999"/>
              </a:xfrm>
              <a:prstGeom prst="rect">
                <a:avLst/>
              </a:prstGeom>
              <a:blipFill rotWithShape="0">
                <a:blip r:embed="rId5"/>
                <a:stretch>
                  <a:fillRect l="-6723" r="-2521" b="-15556"/>
                </a:stretch>
              </a:blipFill>
            </p:spPr>
            <p:txBody>
              <a:bodyPr/>
              <a:lstStyle/>
              <a:p>
                <a:r>
                  <a:rPr lang="en-US">
                    <a:noFill/>
                  </a:rPr>
                  <a:t> </a:t>
                </a:r>
              </a:p>
            </p:txBody>
          </p:sp>
        </mc:Fallback>
      </mc:AlternateContent>
      <p:sp>
        <p:nvSpPr>
          <p:cNvPr id="15" name="TextBox 14"/>
          <p:cNvSpPr txBox="1"/>
          <p:nvPr/>
        </p:nvSpPr>
        <p:spPr>
          <a:xfrm>
            <a:off x="6008377" y="1389982"/>
            <a:ext cx="2575138" cy="369332"/>
          </a:xfrm>
          <a:prstGeom prst="rect">
            <a:avLst/>
          </a:prstGeom>
          <a:noFill/>
        </p:spPr>
        <p:txBody>
          <a:bodyPr wrap="square" rtlCol="0">
            <a:spAutoFit/>
          </a:bodyPr>
          <a:lstStyle/>
          <a:p>
            <a:r>
              <a:rPr lang="en-US" dirty="0" smtClean="0"/>
              <a:t>Diode, dark signal (DN)</a:t>
            </a:r>
          </a:p>
        </p:txBody>
      </p:sp>
      <mc:AlternateContent xmlns:mc="http://schemas.openxmlformats.org/markup-compatibility/2006" xmlns:a14="http://schemas.microsoft.com/office/drawing/2010/main">
        <mc:Choice Requires="a14">
          <p:sp>
            <p:nvSpPr>
              <p:cNvPr id="17" name="TextBox 16"/>
              <p:cNvSpPr txBox="1"/>
              <p:nvPr/>
            </p:nvSpPr>
            <p:spPr>
              <a:xfrm>
                <a:off x="5584685" y="1723135"/>
                <a:ext cx="52501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𝑡</m:t>
                      </m:r>
                      <m:r>
                        <a:rPr lang="en-US" b="0" i="1" smtClean="0">
                          <a:latin typeface="Cambria Math" charset="0"/>
                          <a:ea typeface="Cambria Math" charset="0"/>
                          <a:cs typeface="Cambria Math" charset="0"/>
                        </a:rPr>
                        <m:t>=</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5584685" y="1723135"/>
                <a:ext cx="525016" cy="276999"/>
              </a:xfrm>
              <a:prstGeom prst="rect">
                <a:avLst/>
              </a:prstGeom>
              <a:blipFill rotWithShape="0">
                <a:blip r:embed="rId6"/>
                <a:stretch>
                  <a:fillRect l="-9302" r="-4651" b="-6667"/>
                </a:stretch>
              </a:blipFill>
            </p:spPr>
            <p:txBody>
              <a:bodyPr/>
              <a:lstStyle/>
              <a:p>
                <a:r>
                  <a:rPr lang="en-US">
                    <a:noFill/>
                  </a:rPr>
                  <a:t> </a:t>
                </a:r>
              </a:p>
            </p:txBody>
          </p:sp>
        </mc:Fallback>
      </mc:AlternateContent>
      <p:sp>
        <p:nvSpPr>
          <p:cNvPr id="18" name="Rectangle 17"/>
          <p:cNvSpPr/>
          <p:nvPr/>
        </p:nvSpPr>
        <p:spPr>
          <a:xfrm>
            <a:off x="6052129" y="1676968"/>
            <a:ext cx="2198230" cy="369332"/>
          </a:xfrm>
          <a:prstGeom prst="rect">
            <a:avLst/>
          </a:prstGeom>
        </p:spPr>
        <p:txBody>
          <a:bodyPr wrap="none">
            <a:spAutoFit/>
          </a:bodyPr>
          <a:lstStyle/>
          <a:p>
            <a:r>
              <a:rPr lang="en-US" dirty="0" smtClean="0"/>
              <a:t>Integration time (sec)</a:t>
            </a:r>
            <a:endParaRPr lang="en-US" dirty="0"/>
          </a:p>
        </p:txBody>
      </p:sp>
      <p:sp>
        <p:nvSpPr>
          <p:cNvPr id="20" name="Rectangle 19"/>
          <p:cNvSpPr/>
          <p:nvPr/>
        </p:nvSpPr>
        <p:spPr>
          <a:xfrm>
            <a:off x="800100" y="2379419"/>
            <a:ext cx="2369110" cy="400110"/>
          </a:xfrm>
          <a:prstGeom prst="rect">
            <a:avLst/>
          </a:prstGeom>
        </p:spPr>
        <p:txBody>
          <a:bodyPr wrap="none">
            <a:spAutoFit/>
          </a:bodyPr>
          <a:lstStyle/>
          <a:p>
            <a:r>
              <a:rPr lang="en-US" sz="2000" dirty="0" smtClean="0"/>
              <a:t>Relative Uncertainty:</a:t>
            </a:r>
            <a:endParaRPr lang="en-US" sz="2000" dirty="0"/>
          </a:p>
        </p:txBody>
      </p:sp>
      <mc:AlternateContent xmlns:mc="http://schemas.openxmlformats.org/markup-compatibility/2006" xmlns:a14="http://schemas.microsoft.com/office/drawing/2010/main">
        <mc:Choice Requires="a14">
          <p:sp>
            <p:nvSpPr>
              <p:cNvPr id="22" name="TextBox 21"/>
              <p:cNvSpPr txBox="1"/>
              <p:nvPr/>
            </p:nvSpPr>
            <p:spPr>
              <a:xfrm>
                <a:off x="3185224" y="2166728"/>
                <a:ext cx="5327228" cy="6822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charset="0"/>
                              <a:ea typeface="Cambria Math" charset="0"/>
                              <a:cs typeface="Cambria Math" charset="0"/>
                            </a:rPr>
                            <m:t>𝜎</m:t>
                          </m:r>
                        </m:e>
                        <m:sub>
                          <m:r>
                            <a:rPr lang="en-US" b="0" i="1" smtClean="0">
                              <a:latin typeface="Cambria Math" charset="0"/>
                            </a:rPr>
                            <m:t>𝐶</m:t>
                          </m:r>
                        </m:sub>
                      </m:sSub>
                      <m:r>
                        <a:rPr lang="en-US" b="0" i="1" smtClean="0">
                          <a:latin typeface="Cambria Math" charset="0"/>
                        </a:rPr>
                        <m:t>=</m:t>
                      </m:r>
                      <m:r>
                        <a:rPr lang="en-US" b="0" i="1" smtClean="0">
                          <a:latin typeface="Cambria Math" charset="0"/>
                        </a:rPr>
                        <m:t>𝐶</m:t>
                      </m:r>
                      <m:sSup>
                        <m:sSupPr>
                          <m:ctrlPr>
                            <a:rPr lang="en-US" b="0" i="1" smtClean="0">
                              <a:latin typeface="Cambria Math" panose="02040503050406030204" pitchFamily="18" charset="0"/>
                            </a:rPr>
                          </m:ctrlPr>
                        </m:sSupPr>
                        <m:e>
                          <m:d>
                            <m:dPr>
                              <m:begChr m:val="["/>
                              <m:endChr m:val="]"/>
                              <m:ctrlPr>
                                <a:rPr lang="mr-IN" b="0" i="1" smtClean="0">
                                  <a:latin typeface="Cambria Math" panose="02040503050406030204" pitchFamily="18" charset="0"/>
                                </a:rPr>
                              </m:ctrlPr>
                            </m:dPr>
                            <m:e>
                              <m:sSup>
                                <m:sSupPr>
                                  <m:ctrlPr>
                                    <a:rPr lang="mr-IN" b="0" i="1" smtClean="0">
                                      <a:latin typeface="Cambria Math" panose="02040503050406030204" pitchFamily="18" charset="0"/>
                                    </a:rPr>
                                  </m:ctrlPr>
                                </m:sSupPr>
                                <m:e>
                                  <m:d>
                                    <m:dPr>
                                      <m:ctrlPr>
                                        <a:rPr lang="mr-IN" b="0" i="1" smtClean="0">
                                          <a:latin typeface="Cambria Math" panose="02040503050406030204" pitchFamily="18" charset="0"/>
                                        </a:rPr>
                                      </m:ctrlPr>
                                    </m:dPr>
                                    <m:e>
                                      <m:f>
                                        <m:fPr>
                                          <m:ctrlPr>
                                            <a:rPr lang="mr-IN"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charset="0"/>
                                                  <a:ea typeface="Cambria Math" charset="0"/>
                                                  <a:cs typeface="Cambria Math" charset="0"/>
                                                </a:rPr>
                                                <m:t>𝜎</m:t>
                                              </m:r>
                                            </m:e>
                                            <m:sub>
                                              <m:r>
                                                <a:rPr lang="en-US" b="0" i="1" smtClean="0">
                                                  <a:latin typeface="Cambria Math" charset="0"/>
                                                </a:rPr>
                                                <m:t>𝑔</m:t>
                                              </m:r>
                                            </m:sub>
                                          </m:sSub>
                                        </m:num>
                                        <m:den>
                                          <m:r>
                                            <a:rPr lang="en-US" b="0" i="1" smtClean="0">
                                              <a:latin typeface="Cambria Math" charset="0"/>
                                            </a:rPr>
                                            <m:t>𝑔</m:t>
                                          </m:r>
                                        </m:den>
                                      </m:f>
                                    </m:e>
                                  </m:d>
                                </m:e>
                                <m:sup>
                                  <m:r>
                                    <a:rPr lang="en-US" b="0" i="1" smtClean="0">
                                      <a:latin typeface="Cambria Math" charset="0"/>
                                    </a:rPr>
                                    <m:t>2</m:t>
                                  </m:r>
                                </m:sup>
                              </m:sSup>
                              <m:r>
                                <a:rPr lang="en-US" b="0" i="1" smtClean="0">
                                  <a:latin typeface="Cambria Math" charset="0"/>
                                </a:rPr>
                                <m:t>+</m:t>
                              </m:r>
                              <m:sSup>
                                <m:sSupPr>
                                  <m:ctrlPr>
                                    <a:rPr lang="en-US" b="0" i="1" smtClean="0">
                                      <a:latin typeface="Cambria Math" panose="02040503050406030204" pitchFamily="18" charset="0"/>
                                    </a:rPr>
                                  </m:ctrlPr>
                                </m:sSupPr>
                                <m:e>
                                  <m:d>
                                    <m:dPr>
                                      <m:ctrlPr>
                                        <a:rPr lang="mr-IN" b="0" i="1" smtClean="0">
                                          <a:latin typeface="Cambria Math" panose="02040503050406030204" pitchFamily="18" charset="0"/>
                                        </a:rPr>
                                      </m:ctrlPr>
                                    </m:dPr>
                                    <m:e>
                                      <m:f>
                                        <m:fPr>
                                          <m:ctrlPr>
                                            <a:rPr lang="mr-IN"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charset="0"/>
                                                  <a:ea typeface="Cambria Math" charset="0"/>
                                                  <a:cs typeface="Cambria Math" charset="0"/>
                                                </a:rPr>
                                                <m:t>𝜎</m:t>
                                              </m:r>
                                            </m:e>
                                            <m:sub>
                                              <m:r>
                                                <a:rPr lang="en-US" b="0" i="1" smtClean="0">
                                                  <a:latin typeface="Cambria Math" charset="0"/>
                                                </a:rPr>
                                                <m:t>𝑆</m:t>
                                              </m:r>
                                            </m:sub>
                                          </m:sSub>
                                        </m:num>
                                        <m:den>
                                          <m:r>
                                            <a:rPr lang="en-US" b="0" i="1" smtClean="0">
                                              <a:latin typeface="Cambria Math" charset="0"/>
                                            </a:rPr>
                                            <m:t>𝑆</m:t>
                                          </m:r>
                                          <m:r>
                                            <a:rPr lang="en-US" b="0" i="1" smtClean="0">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𝑆</m:t>
                                              </m:r>
                                            </m:e>
                                            <m:sub>
                                              <m:r>
                                                <a:rPr lang="en-US" b="0" i="1" smtClean="0">
                                                  <a:latin typeface="Cambria Math" charset="0"/>
                                                </a:rPr>
                                                <m:t>0</m:t>
                                              </m:r>
                                            </m:sub>
                                          </m:sSub>
                                        </m:den>
                                      </m:f>
                                    </m:e>
                                  </m:d>
                                </m:e>
                                <m:sup>
                                  <m:r>
                                    <a:rPr lang="en-US" b="0" i="1" smtClean="0">
                                      <a:latin typeface="Cambria Math" charset="0"/>
                                    </a:rPr>
                                    <m:t>2</m:t>
                                  </m:r>
                                </m:sup>
                              </m:sSup>
                              <m:r>
                                <a:rPr lang="en-US" b="0" i="1" smtClean="0">
                                  <a:latin typeface="Cambria Math" charset="0"/>
                                </a:rPr>
                                <m:t>+</m:t>
                              </m:r>
                              <m:sSup>
                                <m:sSupPr>
                                  <m:ctrlPr>
                                    <a:rPr lang="en-US" b="0" i="1" smtClean="0">
                                      <a:latin typeface="Cambria Math" panose="02040503050406030204" pitchFamily="18" charset="0"/>
                                    </a:rPr>
                                  </m:ctrlPr>
                                </m:sSupPr>
                                <m:e>
                                  <m:d>
                                    <m:dPr>
                                      <m:ctrlPr>
                                        <a:rPr lang="mr-IN" b="0" i="1" smtClean="0">
                                          <a:latin typeface="Cambria Math" panose="02040503050406030204" pitchFamily="18" charset="0"/>
                                        </a:rPr>
                                      </m:ctrlPr>
                                    </m:dPr>
                                    <m:e>
                                      <m:f>
                                        <m:fPr>
                                          <m:ctrlPr>
                                            <a:rPr lang="mr-IN"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charset="0"/>
                                                  <a:ea typeface="Cambria Math" charset="0"/>
                                                  <a:cs typeface="Cambria Math" charset="0"/>
                                                </a:rPr>
                                                <m:t>𝜎</m:t>
                                              </m:r>
                                            </m:e>
                                            <m:sub>
                                              <m:sSub>
                                                <m:sSubPr>
                                                  <m:ctrlPr>
                                                    <a:rPr lang="en-US" b="0" i="1" smtClean="0">
                                                      <a:latin typeface="Cambria Math" panose="02040503050406030204" pitchFamily="18" charset="0"/>
                                                    </a:rPr>
                                                  </m:ctrlPr>
                                                </m:sSubPr>
                                                <m:e>
                                                  <m:r>
                                                    <a:rPr lang="en-US" b="0" i="1" smtClean="0">
                                                      <a:latin typeface="Cambria Math" charset="0"/>
                                                    </a:rPr>
                                                    <m:t>𝑆</m:t>
                                                  </m:r>
                                                </m:e>
                                                <m:sub>
                                                  <m:r>
                                                    <a:rPr lang="en-US" b="0" i="1" smtClean="0">
                                                      <a:latin typeface="Cambria Math" charset="0"/>
                                                    </a:rPr>
                                                    <m:t>0</m:t>
                                                  </m:r>
                                                </m:sub>
                                              </m:sSub>
                                            </m:sub>
                                          </m:sSub>
                                        </m:num>
                                        <m:den>
                                          <m:r>
                                            <a:rPr lang="en-US" b="0" i="1" smtClean="0">
                                              <a:latin typeface="Cambria Math" charset="0"/>
                                            </a:rPr>
                                            <m:t>𝑆</m:t>
                                          </m:r>
                                          <m:r>
                                            <a:rPr lang="en-US" b="0" i="1" smtClean="0">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𝑆</m:t>
                                              </m:r>
                                            </m:e>
                                            <m:sub>
                                              <m:r>
                                                <a:rPr lang="en-US" b="0" i="1" smtClean="0">
                                                  <a:latin typeface="Cambria Math" charset="0"/>
                                                </a:rPr>
                                                <m:t>0</m:t>
                                              </m:r>
                                            </m:sub>
                                          </m:sSub>
                                        </m:den>
                                      </m:f>
                                    </m:e>
                                  </m:d>
                                </m:e>
                                <m:sup>
                                  <m:r>
                                    <a:rPr lang="en-US" b="0" i="1" smtClean="0">
                                      <a:latin typeface="Cambria Math" charset="0"/>
                                    </a:rPr>
                                    <m:t>2</m:t>
                                  </m:r>
                                </m:sup>
                              </m:sSup>
                              <m:r>
                                <a:rPr lang="en-US" b="0" i="1" smtClean="0">
                                  <a:latin typeface="Cambria Math" charset="0"/>
                                </a:rPr>
                                <m:t>+</m:t>
                              </m:r>
                              <m:sSup>
                                <m:sSupPr>
                                  <m:ctrlPr>
                                    <a:rPr lang="en-US" b="0" i="1" smtClean="0">
                                      <a:latin typeface="Cambria Math" panose="02040503050406030204" pitchFamily="18" charset="0"/>
                                    </a:rPr>
                                  </m:ctrlPr>
                                </m:sSupPr>
                                <m:e>
                                  <m:d>
                                    <m:dPr>
                                      <m:ctrlPr>
                                        <a:rPr lang="mr-IN" b="0" i="1" smtClean="0">
                                          <a:latin typeface="Cambria Math" panose="02040503050406030204" pitchFamily="18" charset="0"/>
                                        </a:rPr>
                                      </m:ctrlPr>
                                    </m:dPr>
                                    <m:e>
                                      <m:f>
                                        <m:fPr>
                                          <m:ctrlPr>
                                            <a:rPr lang="mr-IN"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charset="0"/>
                                                  <a:ea typeface="Cambria Math" charset="0"/>
                                                  <a:cs typeface="Cambria Math" charset="0"/>
                                                </a:rPr>
                                                <m:t>𝜎</m:t>
                                              </m:r>
                                            </m:e>
                                            <m:sub>
                                              <m:r>
                                                <a:rPr lang="en-US"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𝑡</m:t>
                                              </m:r>
                                            </m:sub>
                                          </m:sSub>
                                        </m:num>
                                        <m:den>
                                          <m:r>
                                            <a:rPr lang="mr-IN"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𝑡</m:t>
                                          </m:r>
                                        </m:den>
                                      </m:f>
                                    </m:e>
                                  </m:d>
                                </m:e>
                                <m:sup>
                                  <m:r>
                                    <a:rPr lang="en-US" b="0" i="1" smtClean="0">
                                      <a:latin typeface="Cambria Math" charset="0"/>
                                    </a:rPr>
                                    <m:t>2</m:t>
                                  </m:r>
                                </m:sup>
                              </m:sSup>
                            </m:e>
                          </m:d>
                        </m:e>
                        <m:sup>
                          <m:r>
                            <a:rPr lang="en-US" b="0" i="1" smtClean="0">
                              <a:latin typeface="Cambria Math" charset="0"/>
                            </a:rPr>
                            <m:t>1/2</m:t>
                          </m:r>
                        </m:sup>
                      </m:sSup>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3185224" y="2166728"/>
                <a:ext cx="5327228" cy="682238"/>
              </a:xfrm>
              <a:prstGeom prst="rect">
                <a:avLst/>
              </a:prstGeom>
              <a:blipFill rotWithShape="0">
                <a:blip r:embed="rId7"/>
                <a:stretch>
                  <a:fillRect b="-16071"/>
                </a:stretch>
              </a:blipFill>
            </p:spPr>
            <p:txBody>
              <a:bodyPr/>
              <a:lstStyle/>
              <a:p>
                <a:r>
                  <a:rPr lang="en-US">
                    <a:noFill/>
                  </a:rPr>
                  <a:t> </a:t>
                </a:r>
              </a:p>
            </p:txBody>
          </p:sp>
        </mc:Fallback>
      </mc:AlternateContent>
      <p:sp>
        <p:nvSpPr>
          <p:cNvPr id="24" name="TextBox 23"/>
          <p:cNvSpPr txBox="1"/>
          <p:nvPr/>
        </p:nvSpPr>
        <p:spPr>
          <a:xfrm>
            <a:off x="459745" y="3109029"/>
            <a:ext cx="1737360" cy="400110"/>
          </a:xfrm>
          <a:prstGeom prst="rect">
            <a:avLst/>
          </a:prstGeom>
          <a:noFill/>
        </p:spPr>
        <p:txBody>
          <a:bodyPr wrap="square" rtlCol="0">
            <a:spAutoFit/>
          </a:bodyPr>
          <a:lstStyle/>
          <a:p>
            <a:r>
              <a:rPr lang="en-US" sz="2000" dirty="0" smtClean="0">
                <a:solidFill>
                  <a:srgbClr val="A90000"/>
                </a:solidFill>
              </a:rPr>
              <a:t>      </a:t>
            </a:r>
            <a:r>
              <a:rPr lang="en-US" sz="2000" dirty="0" smtClean="0"/>
              <a:t>Flux:</a:t>
            </a:r>
            <a:endParaRPr lang="en-US" sz="2000" dirty="0"/>
          </a:p>
        </p:txBody>
      </p:sp>
      <mc:AlternateContent xmlns:mc="http://schemas.openxmlformats.org/markup-compatibility/2006" xmlns:a14="http://schemas.microsoft.com/office/drawing/2010/main">
        <mc:Choice Requires="a14">
          <p:sp>
            <p:nvSpPr>
              <p:cNvPr id="25" name="TextBox 24"/>
              <p:cNvSpPr txBox="1"/>
              <p:nvPr/>
            </p:nvSpPr>
            <p:spPr>
              <a:xfrm>
                <a:off x="2863201" y="3035181"/>
                <a:ext cx="1554480" cy="5186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charset="0"/>
                        </a:rPr>
                        <m:t>= </m:t>
                      </m:r>
                      <m:f>
                        <m:fPr>
                          <m:ctrlPr>
                            <a:rPr lang="mr-IN" b="0" i="1" smtClean="0">
                              <a:latin typeface="Cambria Math" panose="02040503050406030204" pitchFamily="18" charset="0"/>
                            </a:rPr>
                          </m:ctrlPr>
                        </m:fPr>
                        <m:num>
                          <m:r>
                            <a:rPr lang="en-US" b="0" i="1" smtClean="0">
                              <a:latin typeface="Cambria Math" charset="0"/>
                            </a:rPr>
                            <m:t>𝐶</m:t>
                          </m:r>
                        </m:num>
                        <m:den>
                          <m:r>
                            <a:rPr lang="en-US" b="0" i="1" smtClean="0">
                              <a:latin typeface="Cambria Math" charset="0"/>
                            </a:rPr>
                            <m:t>𝑅</m:t>
                          </m:r>
                        </m:den>
                      </m:f>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2863201" y="3035181"/>
                <a:ext cx="1554480" cy="518604"/>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083777" y="3214031"/>
                <a:ext cx="44435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𝑅</m:t>
                      </m:r>
                      <m:r>
                        <a:rPr lang="en-US" b="0" i="1" smtClean="0">
                          <a:latin typeface="Cambria Math" charset="0"/>
                        </a:rPr>
                        <m:t>=</m:t>
                      </m:r>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5083777" y="3214031"/>
                <a:ext cx="444352" cy="276999"/>
              </a:xfrm>
              <a:prstGeom prst="rect">
                <a:avLst/>
              </a:prstGeom>
              <a:blipFill rotWithShape="0">
                <a:blip r:embed="rId9"/>
                <a:stretch>
                  <a:fillRect l="-12329" r="-4110" b="-6522"/>
                </a:stretch>
              </a:blipFill>
            </p:spPr>
            <p:txBody>
              <a:bodyPr/>
              <a:lstStyle/>
              <a:p>
                <a:r>
                  <a:rPr lang="en-US">
                    <a:noFill/>
                  </a:rPr>
                  <a:t> </a:t>
                </a:r>
              </a:p>
            </p:txBody>
          </p:sp>
        </mc:Fallback>
      </mc:AlternateContent>
      <p:sp>
        <p:nvSpPr>
          <p:cNvPr id="27" name="TextBox 26"/>
          <p:cNvSpPr txBox="1"/>
          <p:nvPr/>
        </p:nvSpPr>
        <p:spPr>
          <a:xfrm>
            <a:off x="5528129" y="3170439"/>
            <a:ext cx="3417149" cy="369332"/>
          </a:xfrm>
          <a:prstGeom prst="rect">
            <a:avLst/>
          </a:prstGeom>
          <a:noFill/>
        </p:spPr>
        <p:txBody>
          <a:bodyPr wrap="square" rtlCol="0">
            <a:spAutoFit/>
          </a:bodyPr>
          <a:lstStyle/>
          <a:p>
            <a:r>
              <a:rPr lang="en-US" dirty="0" smtClean="0"/>
              <a:t>Diode Responsivity (Amps m</a:t>
            </a:r>
            <a:r>
              <a:rPr lang="en-US" baseline="30000" dirty="0" smtClean="0"/>
              <a:t>2</a:t>
            </a:r>
            <a:r>
              <a:rPr lang="en-US" dirty="0" smtClean="0"/>
              <a:t> W</a:t>
            </a:r>
            <a:r>
              <a:rPr lang="en-US" baseline="30000" dirty="0" smtClean="0"/>
              <a:t>-1</a:t>
            </a:r>
            <a:r>
              <a:rPr lang="en-US" dirty="0" smtClean="0"/>
              <a:t>)</a:t>
            </a:r>
          </a:p>
        </p:txBody>
      </p:sp>
      <p:sp>
        <p:nvSpPr>
          <p:cNvPr id="28" name="Rectangle 27"/>
          <p:cNvSpPr/>
          <p:nvPr/>
        </p:nvSpPr>
        <p:spPr>
          <a:xfrm>
            <a:off x="800100" y="3801772"/>
            <a:ext cx="2369110" cy="400110"/>
          </a:xfrm>
          <a:prstGeom prst="rect">
            <a:avLst/>
          </a:prstGeom>
        </p:spPr>
        <p:txBody>
          <a:bodyPr wrap="none">
            <a:spAutoFit/>
          </a:bodyPr>
          <a:lstStyle/>
          <a:p>
            <a:r>
              <a:rPr lang="en-US" sz="2000" dirty="0" smtClean="0"/>
              <a:t>Relative Uncertainty:</a:t>
            </a:r>
            <a:endParaRPr lang="en-US" sz="2000" dirty="0"/>
          </a:p>
        </p:txBody>
      </p:sp>
      <mc:AlternateContent xmlns:mc="http://schemas.openxmlformats.org/markup-compatibility/2006" xmlns:a14="http://schemas.microsoft.com/office/drawing/2010/main">
        <mc:Choice Requires="a14">
          <p:sp>
            <p:nvSpPr>
              <p:cNvPr id="29" name="TextBox 28"/>
              <p:cNvSpPr txBox="1"/>
              <p:nvPr/>
            </p:nvSpPr>
            <p:spPr>
              <a:xfrm>
                <a:off x="3251524" y="3617533"/>
                <a:ext cx="2854819" cy="7909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charset="0"/>
                              <a:ea typeface="Cambria Math" charset="0"/>
                              <a:cs typeface="Cambria Math" charset="0"/>
                            </a:rPr>
                            <m:t>𝜎</m:t>
                          </m:r>
                        </m:e>
                        <m:sub>
                          <m:r>
                            <a:rPr lang="en-US" b="0" i="1" smtClean="0">
                              <a:latin typeface="Cambria Math" panose="02040503050406030204" pitchFamily="18" charset="0"/>
                            </a:rPr>
                            <m:t>𝐹</m:t>
                          </m:r>
                        </m:sub>
                      </m:sSub>
                      <m:r>
                        <a:rPr lang="en-US" b="0" i="1" smtClean="0">
                          <a:latin typeface="Cambria Math" charset="0"/>
                        </a:rPr>
                        <m:t>=</m:t>
                      </m:r>
                      <m:r>
                        <a:rPr lang="en-US" b="0" i="1" smtClean="0">
                          <a:latin typeface="Cambria Math" panose="02040503050406030204" pitchFamily="18" charset="0"/>
                        </a:rPr>
                        <m:t>𝐹</m:t>
                      </m:r>
                      <m:sSup>
                        <m:sSupPr>
                          <m:ctrlPr>
                            <a:rPr lang="en-US" b="0" i="1" smtClean="0">
                              <a:latin typeface="Cambria Math" panose="02040503050406030204" pitchFamily="18" charset="0"/>
                            </a:rPr>
                          </m:ctrlPr>
                        </m:sSupPr>
                        <m:e>
                          <m:d>
                            <m:dPr>
                              <m:begChr m:val="["/>
                              <m:endChr m:val="]"/>
                              <m:ctrlPr>
                                <a:rPr lang="mr-IN" b="0" i="1" smtClean="0">
                                  <a:latin typeface="Cambria Math" panose="02040503050406030204" pitchFamily="18" charset="0"/>
                                </a:rPr>
                              </m:ctrlPr>
                            </m:dPr>
                            <m:e>
                              <m:sSup>
                                <m:sSupPr>
                                  <m:ctrlPr>
                                    <a:rPr lang="mr-IN" b="0" i="1" smtClean="0">
                                      <a:latin typeface="Cambria Math" panose="02040503050406030204" pitchFamily="18" charset="0"/>
                                    </a:rPr>
                                  </m:ctrlPr>
                                </m:sSupPr>
                                <m:e>
                                  <m:d>
                                    <m:dPr>
                                      <m:ctrlPr>
                                        <a:rPr lang="mr-IN" b="0" i="1" smtClean="0">
                                          <a:latin typeface="Cambria Math" panose="02040503050406030204" pitchFamily="18" charset="0"/>
                                        </a:rPr>
                                      </m:ctrlPr>
                                    </m:dPr>
                                    <m:e>
                                      <m:f>
                                        <m:fPr>
                                          <m:ctrlPr>
                                            <a:rPr lang="mr-IN"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charset="0"/>
                                                  <a:ea typeface="Cambria Math" charset="0"/>
                                                  <a:cs typeface="Cambria Math" charset="0"/>
                                                </a:rPr>
                                                <m:t>𝜎</m:t>
                                              </m:r>
                                            </m:e>
                                            <m:sub>
                                              <m:r>
                                                <a:rPr lang="en-US" b="0" i="1" smtClean="0">
                                                  <a:latin typeface="Cambria Math" charset="0"/>
                                                </a:rPr>
                                                <m:t>𝐶</m:t>
                                              </m:r>
                                            </m:sub>
                                          </m:sSub>
                                        </m:num>
                                        <m:den>
                                          <m:r>
                                            <a:rPr lang="en-US" b="0" i="1" smtClean="0">
                                              <a:latin typeface="Cambria Math" charset="0"/>
                                            </a:rPr>
                                            <m:t>𝑅</m:t>
                                          </m:r>
                                        </m:den>
                                      </m:f>
                                    </m:e>
                                  </m:d>
                                </m:e>
                                <m:sup>
                                  <m:r>
                                    <a:rPr lang="en-US" b="0" i="1" smtClean="0">
                                      <a:latin typeface="Cambria Math" charset="0"/>
                                    </a:rPr>
                                    <m:t>2</m:t>
                                  </m:r>
                                </m:sup>
                              </m:sSup>
                              <m:r>
                                <a:rPr lang="en-US" b="0" i="1" smtClean="0">
                                  <a:latin typeface="Cambria Math" charset="0"/>
                                </a:rPr>
                                <m:t>+</m:t>
                              </m:r>
                              <m:sSup>
                                <m:sSupPr>
                                  <m:ctrlPr>
                                    <a:rPr lang="en-US" b="0" i="1" smtClean="0">
                                      <a:latin typeface="Cambria Math" panose="02040503050406030204" pitchFamily="18" charset="0"/>
                                    </a:rPr>
                                  </m:ctrlPr>
                                </m:sSupPr>
                                <m:e>
                                  <m:d>
                                    <m:dPr>
                                      <m:ctrlPr>
                                        <a:rPr lang="mr-IN" b="0" i="1" smtClean="0">
                                          <a:latin typeface="Cambria Math" panose="02040503050406030204" pitchFamily="18" charset="0"/>
                                        </a:rPr>
                                      </m:ctrlPr>
                                    </m:dPr>
                                    <m:e>
                                      <m:f>
                                        <m:fPr>
                                          <m:ctrlPr>
                                            <a:rPr lang="mr-IN"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charset="0"/>
                                                </a:rPr>
                                                <m:t>𝐶</m:t>
                                              </m:r>
                                              <m:r>
                                                <a:rPr lang="en-US" b="0" i="1" smtClean="0">
                                                  <a:latin typeface="Cambria Math" charset="0"/>
                                                  <a:ea typeface="Cambria Math" charset="0"/>
                                                  <a:cs typeface="Cambria Math" charset="0"/>
                                                </a:rPr>
                                                <m:t>𝜎</m:t>
                                              </m:r>
                                            </m:e>
                                            <m:sub>
                                              <m:r>
                                                <a:rPr lang="en-US" b="0" i="1" smtClean="0">
                                                  <a:latin typeface="Cambria Math" charset="0"/>
                                                </a:rPr>
                                                <m:t>𝑅</m:t>
                                              </m:r>
                                            </m:sub>
                                          </m:sSub>
                                        </m:num>
                                        <m:den>
                                          <m:sSup>
                                            <m:sSupPr>
                                              <m:ctrlPr>
                                                <a:rPr lang="mr-IN" b="0" i="1" smtClean="0">
                                                  <a:latin typeface="Cambria Math" panose="02040503050406030204" pitchFamily="18" charset="0"/>
                                                </a:rPr>
                                              </m:ctrlPr>
                                            </m:sSupPr>
                                            <m:e>
                                              <m:r>
                                                <a:rPr lang="en-US" b="0" i="1" smtClean="0">
                                                  <a:latin typeface="Cambria Math" charset="0"/>
                                                </a:rPr>
                                                <m:t>𝑅</m:t>
                                              </m:r>
                                            </m:e>
                                            <m:sup>
                                              <m:r>
                                                <a:rPr lang="en-US" b="0" i="1" smtClean="0">
                                                  <a:latin typeface="Cambria Math" charset="0"/>
                                                </a:rPr>
                                                <m:t>2</m:t>
                                              </m:r>
                                            </m:sup>
                                          </m:sSup>
                                        </m:den>
                                      </m:f>
                                    </m:e>
                                  </m:d>
                                </m:e>
                                <m:sup>
                                  <m:r>
                                    <a:rPr lang="en-US" b="0" i="1" smtClean="0">
                                      <a:latin typeface="Cambria Math" charset="0"/>
                                    </a:rPr>
                                    <m:t>2</m:t>
                                  </m:r>
                                </m:sup>
                              </m:sSup>
                            </m:e>
                          </m:d>
                        </m:e>
                        <m:sup>
                          <m:r>
                            <a:rPr lang="en-US" b="0" i="1" smtClean="0">
                              <a:latin typeface="Cambria Math" charset="0"/>
                            </a:rPr>
                            <m:t>1/2</m:t>
                          </m:r>
                        </m:sup>
                      </m:sSup>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3251524" y="3617533"/>
                <a:ext cx="2854819" cy="790922"/>
              </a:xfrm>
              <a:prstGeom prst="rect">
                <a:avLst/>
              </a:prstGeom>
              <a:blipFill rotWithShape="0">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07712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85"/>
            <a:ext cx="8229600" cy="1143001"/>
          </a:xfrm>
        </p:spPr>
        <p:txBody>
          <a:bodyPr/>
          <a:lstStyle/>
          <a:p>
            <a:r>
              <a:rPr lang="en-US" dirty="0" smtClean="0">
                <a:latin typeface="+mn-lt"/>
              </a:rPr>
              <a:t>#12: </a:t>
            </a:r>
            <a:r>
              <a:rPr lang="en-US" dirty="0">
                <a:ea typeface="Calibri" panose="020F0502020204030204" pitchFamily="34" charset="0"/>
                <a:cs typeface="Times New Roman" panose="02020603050405020304" pitchFamily="18" charset="0"/>
              </a:rPr>
              <a:t>XRS L1b </a:t>
            </a:r>
            <a:r>
              <a:rPr lang="en-US" dirty="0" smtClean="0">
                <a:ea typeface="Calibri" panose="020F0502020204030204" pitchFamily="34" charset="0"/>
                <a:cs typeface="Times New Roman" panose="02020603050405020304" pitchFamily="18" charset="0"/>
              </a:rPr>
              <a:t>Uncertainties (3/3)</a:t>
            </a:r>
            <a:endParaRPr lang="en-US" dirty="0">
              <a:latin typeface="+mn-lt"/>
            </a:endParaRPr>
          </a:p>
        </p:txBody>
      </p:sp>
      <p:sp>
        <p:nvSpPr>
          <p:cNvPr id="13" name="Footer Placeholder 7"/>
          <p:cNvSpPr>
            <a:spLocks noGrp="1"/>
          </p:cNvSpPr>
          <p:nvPr>
            <p:ph type="ftr" sz="quarter" idx="11"/>
          </p:nvPr>
        </p:nvSpPr>
        <p:spPr>
          <a:xfrm>
            <a:off x="695583" y="6434112"/>
            <a:ext cx="7752834" cy="304776"/>
          </a:xfrm>
        </p:spPr>
        <p:txBody>
          <a:bodyPr/>
          <a:lstStyle/>
          <a:p>
            <a:pPr>
              <a:defRPr/>
            </a:pPr>
            <a:r>
              <a:rPr lang="en-US" sz="1100" dirty="0" smtClean="0"/>
              <a:t>These GOES-16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23</a:t>
            </a:fld>
            <a:endParaRPr lang="en-US" altLang="en-US" dirty="0"/>
          </a:p>
        </p:txBody>
      </p:sp>
      <p:sp>
        <p:nvSpPr>
          <p:cNvPr id="3" name="Rectangle 2"/>
          <p:cNvSpPr/>
          <p:nvPr/>
        </p:nvSpPr>
        <p:spPr>
          <a:xfrm>
            <a:off x="5037394" y="1978877"/>
            <a:ext cx="4106606" cy="830997"/>
          </a:xfrm>
          <a:prstGeom prst="rect">
            <a:avLst/>
          </a:prstGeom>
        </p:spPr>
        <p:txBody>
          <a:bodyPr wrap="square">
            <a:spAutoFit/>
          </a:bodyPr>
          <a:lstStyle/>
          <a:p>
            <a:r>
              <a:rPr lang="en-US" sz="2400" dirty="0" smtClean="0"/>
              <a:t>Flux uncertainty as a function of flux. </a:t>
            </a:r>
            <a:endParaRPr lang="en-US" sz="2000" dirty="0"/>
          </a:p>
        </p:txBody>
      </p:sp>
      <p:pic>
        <p:nvPicPr>
          <p:cNvPr id="30" name="Picture 29"/>
          <p:cNvPicPr>
            <a:picLocks noChangeAspect="1"/>
          </p:cNvPicPr>
          <p:nvPr/>
        </p:nvPicPr>
        <p:blipFill rotWithShape="1">
          <a:blip r:embed="rId3" cstate="print">
            <a:extLst>
              <a:ext uri="{28A0092B-C50C-407E-A947-70E740481C1C}">
                <a14:useLocalDpi xmlns:a14="http://schemas.microsoft.com/office/drawing/2010/main" val="0"/>
              </a:ext>
            </a:extLst>
          </a:blip>
          <a:srcRect l="3021" t="7926" r="8646" b="513"/>
          <a:stretch/>
        </p:blipFill>
        <p:spPr>
          <a:xfrm>
            <a:off x="4495800" y="2809874"/>
            <a:ext cx="4289970" cy="3228975"/>
          </a:xfrm>
          <a:prstGeom prst="rect">
            <a:avLst/>
          </a:prstGeom>
        </p:spPr>
      </p:pic>
      <p:sp>
        <p:nvSpPr>
          <p:cNvPr id="31" name="TextBox 30"/>
          <p:cNvSpPr txBox="1"/>
          <p:nvPr/>
        </p:nvSpPr>
        <p:spPr>
          <a:xfrm rot="16200000">
            <a:off x="2907312" y="4165225"/>
            <a:ext cx="3080035" cy="369332"/>
          </a:xfrm>
          <a:prstGeom prst="rect">
            <a:avLst/>
          </a:prstGeom>
          <a:solidFill>
            <a:schemeClr val="tx1"/>
          </a:solidFill>
        </p:spPr>
        <p:txBody>
          <a:bodyPr wrap="square" rtlCol="0">
            <a:spAutoFit/>
          </a:bodyPr>
          <a:lstStyle/>
          <a:p>
            <a:r>
              <a:rPr lang="en-US" dirty="0" smtClean="0">
                <a:solidFill>
                  <a:schemeClr val="bg1"/>
                </a:solidFill>
              </a:rPr>
              <a:t>    Uncertainty, </a:t>
            </a:r>
            <a:r>
              <a:rPr lang="el-GR" dirty="0" smtClean="0">
                <a:solidFill>
                  <a:schemeClr val="bg1"/>
                </a:solidFill>
              </a:rPr>
              <a:t>Δ</a:t>
            </a:r>
            <a:r>
              <a:rPr lang="en-US" dirty="0" smtClean="0">
                <a:solidFill>
                  <a:schemeClr val="bg1"/>
                </a:solidFill>
              </a:rPr>
              <a:t>F/F [%]</a:t>
            </a:r>
            <a:endParaRPr lang="en-US" dirty="0">
              <a:solidFill>
                <a:schemeClr val="bg1"/>
              </a:solidFill>
            </a:endParaRPr>
          </a:p>
        </p:txBody>
      </p:sp>
      <p:sp>
        <p:nvSpPr>
          <p:cNvPr id="32" name="TextBox 31"/>
          <p:cNvSpPr txBox="1"/>
          <p:nvPr/>
        </p:nvSpPr>
        <p:spPr>
          <a:xfrm>
            <a:off x="4262664" y="5889909"/>
            <a:ext cx="4523105" cy="369332"/>
          </a:xfrm>
          <a:prstGeom prst="rect">
            <a:avLst/>
          </a:prstGeom>
          <a:solidFill>
            <a:schemeClr val="tx1"/>
          </a:solidFill>
        </p:spPr>
        <p:txBody>
          <a:bodyPr wrap="square" rtlCol="0">
            <a:spAutoFit/>
          </a:bodyPr>
          <a:lstStyle/>
          <a:p>
            <a:pPr algn="ctr"/>
            <a:r>
              <a:rPr lang="en-US" dirty="0" smtClean="0">
                <a:solidFill>
                  <a:schemeClr val="bg1"/>
                </a:solidFill>
              </a:rPr>
              <a:t>Flux [W/m</a:t>
            </a:r>
            <a:r>
              <a:rPr lang="en-US" baseline="30000" dirty="0">
                <a:solidFill>
                  <a:schemeClr val="bg1"/>
                </a:solidFill>
              </a:rPr>
              <a:t>2</a:t>
            </a:r>
            <a:r>
              <a:rPr lang="en-US" dirty="0" smtClean="0">
                <a:solidFill>
                  <a:schemeClr val="bg1"/>
                </a:solidFill>
              </a:rPr>
              <a:t>]</a:t>
            </a:r>
            <a:endParaRPr lang="en-US" dirty="0">
              <a:solidFill>
                <a:schemeClr val="bg1"/>
              </a:solidFill>
            </a:endParaRPr>
          </a:p>
        </p:txBody>
      </p:sp>
      <p:pic>
        <p:nvPicPr>
          <p:cNvPr id="33" name="Picture 32"/>
          <p:cNvPicPr>
            <a:picLocks noChangeAspect="1"/>
          </p:cNvPicPr>
          <p:nvPr/>
        </p:nvPicPr>
        <p:blipFill rotWithShape="1">
          <a:blip r:embed="rId4" cstate="print">
            <a:extLst>
              <a:ext uri="{28A0092B-C50C-407E-A947-70E740481C1C}">
                <a14:useLocalDpi xmlns:a14="http://schemas.microsoft.com/office/drawing/2010/main" val="0"/>
              </a:ext>
            </a:extLst>
          </a:blip>
          <a:srcRect l="3958" t="21349" r="6666" b="1874"/>
          <a:stretch/>
        </p:blipFill>
        <p:spPr>
          <a:xfrm>
            <a:off x="325463" y="1841746"/>
            <a:ext cx="3303562" cy="2504597"/>
          </a:xfrm>
          <a:prstGeom prst="rect">
            <a:avLst/>
          </a:prstGeom>
          <a:ln w="12700">
            <a:solidFill>
              <a:schemeClr val="bg1"/>
            </a:solidFill>
          </a:ln>
        </p:spPr>
      </p:pic>
      <p:sp>
        <p:nvSpPr>
          <p:cNvPr id="34" name="TextBox 33"/>
          <p:cNvSpPr txBox="1"/>
          <p:nvPr/>
        </p:nvSpPr>
        <p:spPr>
          <a:xfrm rot="16200000">
            <a:off x="-1149596" y="3040593"/>
            <a:ext cx="2767025" cy="369332"/>
          </a:xfrm>
          <a:prstGeom prst="rect">
            <a:avLst/>
          </a:prstGeom>
          <a:solidFill>
            <a:schemeClr val="tx1"/>
          </a:solidFill>
        </p:spPr>
        <p:txBody>
          <a:bodyPr wrap="square" rtlCol="0">
            <a:spAutoFit/>
          </a:bodyPr>
          <a:lstStyle/>
          <a:p>
            <a:pPr algn="ctr"/>
            <a:r>
              <a:rPr lang="en-US" dirty="0" smtClean="0">
                <a:solidFill>
                  <a:schemeClr val="bg1"/>
                </a:solidFill>
              </a:rPr>
              <a:t>Flux [W/m</a:t>
            </a:r>
            <a:r>
              <a:rPr lang="en-US" baseline="30000" dirty="0">
                <a:solidFill>
                  <a:schemeClr val="bg1"/>
                </a:solidFill>
              </a:rPr>
              <a:t>2</a:t>
            </a:r>
            <a:r>
              <a:rPr lang="en-US" dirty="0" smtClean="0">
                <a:solidFill>
                  <a:schemeClr val="bg1"/>
                </a:solidFill>
              </a:rPr>
              <a:t>]</a:t>
            </a:r>
            <a:endParaRPr lang="en-US" dirty="0">
              <a:solidFill>
                <a:schemeClr val="bg1"/>
              </a:solidFill>
            </a:endParaRPr>
          </a:p>
        </p:txBody>
      </p:sp>
      <p:sp>
        <p:nvSpPr>
          <p:cNvPr id="35" name="TextBox 34"/>
          <p:cNvSpPr txBox="1"/>
          <p:nvPr/>
        </p:nvSpPr>
        <p:spPr>
          <a:xfrm>
            <a:off x="49251" y="4239439"/>
            <a:ext cx="3579773" cy="369332"/>
          </a:xfrm>
          <a:prstGeom prst="rect">
            <a:avLst/>
          </a:prstGeom>
          <a:solidFill>
            <a:schemeClr val="tx1"/>
          </a:solidFill>
        </p:spPr>
        <p:txBody>
          <a:bodyPr wrap="square" rtlCol="0">
            <a:spAutoFit/>
          </a:bodyPr>
          <a:lstStyle/>
          <a:p>
            <a:pPr algn="ctr"/>
            <a:r>
              <a:rPr lang="en-US" dirty="0" smtClean="0">
                <a:solidFill>
                  <a:schemeClr val="bg1"/>
                </a:solidFill>
              </a:rPr>
              <a:t>time [</a:t>
            </a:r>
            <a:r>
              <a:rPr lang="en-US" dirty="0" err="1" smtClean="0">
                <a:solidFill>
                  <a:schemeClr val="bg1"/>
                </a:solidFill>
              </a:rPr>
              <a:t>hr</a:t>
            </a:r>
            <a:r>
              <a:rPr lang="en-US" dirty="0" smtClean="0">
                <a:solidFill>
                  <a:schemeClr val="bg1"/>
                </a:solidFill>
              </a:rPr>
              <a:t>]</a:t>
            </a:r>
            <a:endParaRPr lang="en-US" dirty="0">
              <a:solidFill>
                <a:schemeClr val="bg1"/>
              </a:solidFill>
            </a:endParaRPr>
          </a:p>
        </p:txBody>
      </p:sp>
      <p:sp>
        <p:nvSpPr>
          <p:cNvPr id="7" name="Down Arrow 6"/>
          <p:cNvSpPr/>
          <p:nvPr/>
        </p:nvSpPr>
        <p:spPr>
          <a:xfrm rot="18480506">
            <a:off x="2316064" y="2469872"/>
            <a:ext cx="2754553" cy="1740602"/>
          </a:xfrm>
          <a:prstGeom prst="downArrow">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35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r>
              <a:rPr lang="en-US" dirty="0" smtClean="0"/>
              <a:t>Get  S,  </a:t>
            </a:r>
            <a:r>
              <a:rPr lang="el-GR" dirty="0" smtClean="0"/>
              <a:t>σ</a:t>
            </a:r>
            <a:r>
              <a:rPr lang="en-US" dirty="0" smtClean="0"/>
              <a:t>S.</a:t>
            </a:r>
          </a:p>
          <a:p>
            <a:pPr algn="ctr"/>
            <a:r>
              <a:rPr lang="en-US" dirty="0" smtClean="0"/>
              <a:t> Apply uncertainty equations.</a:t>
            </a:r>
            <a:endParaRPr lang="en-US" dirty="0"/>
          </a:p>
        </p:txBody>
      </p:sp>
      <p:sp>
        <p:nvSpPr>
          <p:cNvPr id="5" name="TextBox 4"/>
          <p:cNvSpPr txBox="1"/>
          <p:nvPr/>
        </p:nvSpPr>
        <p:spPr>
          <a:xfrm>
            <a:off x="4779185" y="5732062"/>
            <a:ext cx="468886" cy="276999"/>
          </a:xfrm>
          <a:prstGeom prst="rect">
            <a:avLst/>
          </a:prstGeom>
          <a:solidFill>
            <a:schemeClr val="tx1"/>
          </a:solidFill>
        </p:spPr>
        <p:txBody>
          <a:bodyPr wrap="square" rtlCol="0">
            <a:spAutoFit/>
          </a:bodyPr>
          <a:lstStyle/>
          <a:p>
            <a:r>
              <a:rPr lang="en-US" sz="1200" dirty="0" smtClean="0">
                <a:solidFill>
                  <a:schemeClr val="bg1"/>
                </a:solidFill>
              </a:rPr>
              <a:t>10</a:t>
            </a:r>
            <a:r>
              <a:rPr lang="en-US" sz="1200" baseline="30000" dirty="0" smtClean="0">
                <a:solidFill>
                  <a:schemeClr val="bg1"/>
                </a:solidFill>
              </a:rPr>
              <a:t>-6</a:t>
            </a:r>
            <a:endParaRPr lang="en-US" sz="1200" dirty="0"/>
          </a:p>
        </p:txBody>
      </p:sp>
      <p:sp>
        <p:nvSpPr>
          <p:cNvPr id="14" name="TextBox 13"/>
          <p:cNvSpPr txBox="1"/>
          <p:nvPr/>
        </p:nvSpPr>
        <p:spPr>
          <a:xfrm>
            <a:off x="5931959" y="5710786"/>
            <a:ext cx="468886" cy="276999"/>
          </a:xfrm>
          <a:prstGeom prst="rect">
            <a:avLst/>
          </a:prstGeom>
          <a:solidFill>
            <a:schemeClr val="tx1"/>
          </a:solidFill>
        </p:spPr>
        <p:txBody>
          <a:bodyPr wrap="square" rtlCol="0">
            <a:spAutoFit/>
          </a:bodyPr>
          <a:lstStyle/>
          <a:p>
            <a:r>
              <a:rPr lang="en-US" sz="1200" dirty="0" smtClean="0">
                <a:solidFill>
                  <a:schemeClr val="bg1"/>
                </a:solidFill>
              </a:rPr>
              <a:t>10</a:t>
            </a:r>
            <a:r>
              <a:rPr lang="en-US" sz="1200" baseline="30000" dirty="0" smtClean="0">
                <a:solidFill>
                  <a:schemeClr val="bg1"/>
                </a:solidFill>
              </a:rPr>
              <a:t>-5</a:t>
            </a:r>
            <a:endParaRPr lang="en-US" sz="1200" dirty="0"/>
          </a:p>
        </p:txBody>
      </p:sp>
      <p:sp>
        <p:nvSpPr>
          <p:cNvPr id="15" name="TextBox 14"/>
          <p:cNvSpPr txBox="1"/>
          <p:nvPr/>
        </p:nvSpPr>
        <p:spPr>
          <a:xfrm>
            <a:off x="7231922" y="5709895"/>
            <a:ext cx="468886" cy="276999"/>
          </a:xfrm>
          <a:prstGeom prst="rect">
            <a:avLst/>
          </a:prstGeom>
          <a:solidFill>
            <a:schemeClr val="tx1"/>
          </a:solidFill>
        </p:spPr>
        <p:txBody>
          <a:bodyPr wrap="square" rtlCol="0">
            <a:spAutoFit/>
          </a:bodyPr>
          <a:lstStyle/>
          <a:p>
            <a:r>
              <a:rPr lang="en-US" sz="1200" dirty="0" smtClean="0">
                <a:solidFill>
                  <a:schemeClr val="bg1"/>
                </a:solidFill>
              </a:rPr>
              <a:t>10</a:t>
            </a:r>
            <a:r>
              <a:rPr lang="en-US" sz="1200" baseline="30000" dirty="0" smtClean="0">
                <a:solidFill>
                  <a:schemeClr val="bg1"/>
                </a:solidFill>
              </a:rPr>
              <a:t>-4</a:t>
            </a:r>
            <a:endParaRPr lang="en-US" sz="1200" dirty="0"/>
          </a:p>
        </p:txBody>
      </p:sp>
      <p:sp>
        <p:nvSpPr>
          <p:cNvPr id="16" name="TextBox 15"/>
          <p:cNvSpPr txBox="1"/>
          <p:nvPr/>
        </p:nvSpPr>
        <p:spPr>
          <a:xfrm>
            <a:off x="8316884" y="5731408"/>
            <a:ext cx="468886" cy="276999"/>
          </a:xfrm>
          <a:prstGeom prst="rect">
            <a:avLst/>
          </a:prstGeom>
          <a:solidFill>
            <a:schemeClr val="tx1"/>
          </a:solidFill>
        </p:spPr>
        <p:txBody>
          <a:bodyPr wrap="square" rtlCol="0">
            <a:spAutoFit/>
          </a:bodyPr>
          <a:lstStyle/>
          <a:p>
            <a:r>
              <a:rPr lang="en-US" sz="1200" dirty="0" smtClean="0">
                <a:solidFill>
                  <a:schemeClr val="bg1"/>
                </a:solidFill>
              </a:rPr>
              <a:t>10</a:t>
            </a:r>
            <a:r>
              <a:rPr lang="en-US" sz="1200" baseline="30000" dirty="0" smtClean="0">
                <a:solidFill>
                  <a:schemeClr val="bg1"/>
                </a:solidFill>
              </a:rPr>
              <a:t>-3</a:t>
            </a:r>
            <a:endParaRPr lang="en-US" sz="1200" dirty="0"/>
          </a:p>
        </p:txBody>
      </p:sp>
    </p:spTree>
    <p:extLst>
      <p:ext uri="{BB962C8B-B14F-4D97-AF65-F5344CB8AC3E}">
        <p14:creationId xmlns:p14="http://schemas.microsoft.com/office/powerpoint/2010/main" val="11404946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85"/>
            <a:ext cx="8229600" cy="1143001"/>
          </a:xfrm>
        </p:spPr>
        <p:txBody>
          <a:bodyPr/>
          <a:lstStyle/>
          <a:p>
            <a:r>
              <a:rPr lang="en-US" dirty="0" smtClean="0">
                <a:latin typeface="+mn-lt"/>
              </a:rPr>
              <a:t>#13: </a:t>
            </a:r>
            <a:r>
              <a:rPr lang="en-US" dirty="0">
                <a:ea typeface="Calibri" panose="020F0502020204030204" pitchFamily="34" charset="0"/>
                <a:cs typeface="Times New Roman" panose="02020603050405020304" pitchFamily="18" charset="0"/>
              </a:rPr>
              <a:t>XRS Flare Location </a:t>
            </a:r>
            <a:r>
              <a:rPr lang="en-US" dirty="0" smtClean="0">
                <a:ea typeface="Calibri" panose="020F0502020204030204" pitchFamily="34" charset="0"/>
                <a:cs typeface="Times New Roman" panose="02020603050405020304" pitchFamily="18" charset="0"/>
              </a:rPr>
              <a:t>Comparison (1/3)</a:t>
            </a:r>
            <a:endParaRPr lang="en-US" dirty="0">
              <a:latin typeface="+mn-lt"/>
            </a:endParaRP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24</a:t>
            </a:fld>
            <a:endParaRPr lang="en-US" altLang="en-US" dirty="0"/>
          </a:p>
        </p:txBody>
      </p:sp>
      <p:sp>
        <p:nvSpPr>
          <p:cNvPr id="6" name="Content Placeholder 2"/>
          <p:cNvSpPr>
            <a:spLocks noGrp="1"/>
          </p:cNvSpPr>
          <p:nvPr>
            <p:ph idx="1"/>
          </p:nvPr>
        </p:nvSpPr>
        <p:spPr>
          <a:xfrm>
            <a:off x="457200" y="1299936"/>
            <a:ext cx="8524430" cy="1884785"/>
          </a:xfrm>
        </p:spPr>
        <p:txBody>
          <a:bodyPr/>
          <a:lstStyle/>
          <a:p>
            <a:pPr marL="400050"/>
            <a:r>
              <a:rPr lang="en-US" sz="2400" dirty="0" smtClean="0"/>
              <a:t>Verify that XRS quad diode measurements can be used to estimate flare location. (L2 algorithm)</a:t>
            </a:r>
          </a:p>
          <a:p>
            <a:pPr marL="400050"/>
            <a:endParaRPr lang="en-US" sz="2400" dirty="0"/>
          </a:p>
          <a:p>
            <a:pPr marL="57150" indent="0">
              <a:buNone/>
            </a:pPr>
            <a:endParaRPr lang="en-US" sz="2400" b="1" dirty="0" smtClean="0"/>
          </a:p>
          <a:p>
            <a:pPr marL="57150" indent="0">
              <a:buNone/>
            </a:pPr>
            <a:endParaRPr lang="en-US" sz="2400" dirty="0"/>
          </a:p>
          <a:p>
            <a:pPr marL="57150" indent="0">
              <a:buNone/>
            </a:pPr>
            <a:endParaRPr lang="en-US" sz="2200" dirty="0" smtClean="0"/>
          </a:p>
          <a:p>
            <a:pPr marL="290513" indent="-233363"/>
            <a:endParaRPr lang="en-US" sz="2200" dirty="0" smtClean="0"/>
          </a:p>
        </p:txBody>
      </p:sp>
      <p:sp>
        <p:nvSpPr>
          <p:cNvPr id="3" name="Text Box 2"/>
          <p:cNvSpPr txBox="1">
            <a:spLocks noChangeArrowheads="1"/>
          </p:cNvSpPr>
          <p:nvPr/>
        </p:nvSpPr>
        <p:spPr bwMode="auto">
          <a:xfrm>
            <a:off x="1023224" y="4355536"/>
            <a:ext cx="7140486" cy="1446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kumimoji="0" lang="en-US" altLang="en-US" b="0" i="0" u="none" strike="noStrike" cap="none" normalizeH="0" baseline="0" dirty="0" err="1" smtClean="0">
                <a:ln>
                  <a:noFill/>
                </a:ln>
                <a:solidFill>
                  <a:srgbClr val="000000"/>
                </a:solidFill>
                <a:effectLst/>
                <a:latin typeface="Helvetica" panose="020B0604020202020204" pitchFamily="34" charset="0"/>
              </a:rPr>
              <a:t>X</a:t>
            </a:r>
            <a:r>
              <a:rPr kumimoji="0" lang="en-US" altLang="en-US" b="0" i="0" u="none" strike="noStrike" cap="none" normalizeH="0" baseline="-25000" dirty="0" err="1" smtClean="0">
                <a:ln>
                  <a:noFill/>
                </a:ln>
                <a:solidFill>
                  <a:srgbClr val="000000"/>
                </a:solidFill>
                <a:effectLst/>
                <a:latin typeface="Helvetica" panose="020B0604020202020204" pitchFamily="34" charset="0"/>
              </a:rPr>
              <a:t>flare</a:t>
            </a:r>
            <a:r>
              <a:rPr kumimoji="0" lang="en-US" altLang="en-US" b="0" i="0" u="none" strike="noStrike" cap="none" normalizeH="0" baseline="0" dirty="0" smtClean="0">
                <a:ln>
                  <a:noFill/>
                </a:ln>
                <a:solidFill>
                  <a:srgbClr val="000000"/>
                </a:solidFill>
                <a:effectLst/>
                <a:latin typeface="Helvetica" panose="020B0604020202020204" pitchFamily="34" charset="0"/>
              </a:rPr>
              <a:t> = ([(Q</a:t>
            </a:r>
            <a:r>
              <a:rPr kumimoji="0" lang="en-US" altLang="en-US" b="0" i="0" u="none" strike="noStrike" cap="none" normalizeH="0" baseline="-25000" dirty="0" smtClean="0">
                <a:ln>
                  <a:noFill/>
                </a:ln>
                <a:solidFill>
                  <a:srgbClr val="000000"/>
                </a:solidFill>
                <a:effectLst/>
                <a:latin typeface="Helvetica" panose="020B0604020202020204" pitchFamily="34" charset="0"/>
              </a:rPr>
              <a:t>2 </a:t>
            </a:r>
            <a:r>
              <a:rPr kumimoji="0" lang="en-US" altLang="en-US" b="0" i="0" u="none" strike="noStrike" cap="none" normalizeH="0" baseline="0" dirty="0" smtClean="0">
                <a:ln>
                  <a:noFill/>
                </a:ln>
                <a:solidFill>
                  <a:srgbClr val="000000"/>
                </a:solidFill>
                <a:effectLst/>
                <a:latin typeface="Helvetica" panose="020B0604020202020204" pitchFamily="34" charset="0"/>
              </a:rPr>
              <a:t>- Q</a:t>
            </a:r>
            <a:r>
              <a:rPr kumimoji="0" lang="en-US" altLang="en-US" b="0" i="0" u="none" strike="noStrike" cap="none" normalizeH="0" baseline="-25000" dirty="0" smtClean="0">
                <a:ln>
                  <a:noFill/>
                </a:ln>
                <a:solidFill>
                  <a:srgbClr val="000000"/>
                </a:solidFill>
                <a:effectLst/>
                <a:latin typeface="Helvetica" panose="020B0604020202020204" pitchFamily="34" charset="0"/>
              </a:rPr>
              <a:t>2B</a:t>
            </a:r>
            <a:r>
              <a:rPr kumimoji="0" lang="en-US" altLang="en-US" b="0" i="0" u="none" strike="noStrike" cap="none" normalizeH="0" baseline="0" dirty="0" smtClean="0">
                <a:ln>
                  <a:noFill/>
                </a:ln>
                <a:solidFill>
                  <a:srgbClr val="000000"/>
                </a:solidFill>
                <a:effectLst/>
                <a:latin typeface="Helvetica" panose="020B0604020202020204" pitchFamily="34" charset="0"/>
              </a:rPr>
              <a:t>) + (Q</a:t>
            </a:r>
            <a:r>
              <a:rPr kumimoji="0" lang="en-US" altLang="en-US" b="0" i="0" u="none" strike="noStrike" cap="none" normalizeH="0" baseline="-25000" dirty="0" smtClean="0">
                <a:ln>
                  <a:noFill/>
                </a:ln>
                <a:solidFill>
                  <a:srgbClr val="000000"/>
                </a:solidFill>
                <a:effectLst/>
                <a:latin typeface="Helvetica" panose="020B0604020202020204" pitchFamily="34" charset="0"/>
              </a:rPr>
              <a:t>4</a:t>
            </a:r>
            <a:r>
              <a:rPr kumimoji="0" lang="en-US" altLang="en-US" b="0" i="0" u="none" strike="noStrike" cap="none" normalizeH="0" baseline="0" dirty="0" smtClean="0">
                <a:ln>
                  <a:noFill/>
                </a:ln>
                <a:solidFill>
                  <a:srgbClr val="000000"/>
                </a:solidFill>
                <a:effectLst/>
                <a:latin typeface="Helvetica" panose="020B0604020202020204" pitchFamily="34" charset="0"/>
              </a:rPr>
              <a:t> - Q</a:t>
            </a:r>
            <a:r>
              <a:rPr kumimoji="0" lang="en-US" altLang="en-US" b="0" i="0" u="none" strike="noStrike" cap="none" normalizeH="0" baseline="-25000" dirty="0" smtClean="0">
                <a:ln>
                  <a:noFill/>
                </a:ln>
                <a:solidFill>
                  <a:srgbClr val="000000"/>
                </a:solidFill>
                <a:effectLst/>
                <a:latin typeface="Helvetica" panose="020B0604020202020204" pitchFamily="34" charset="0"/>
              </a:rPr>
              <a:t>4B</a:t>
            </a:r>
            <a:r>
              <a:rPr kumimoji="0" lang="en-US" altLang="en-US" b="0" i="0" u="none" strike="noStrike" cap="none" normalizeH="0" baseline="0" dirty="0" smtClean="0">
                <a:ln>
                  <a:noFill/>
                </a:ln>
                <a:solidFill>
                  <a:srgbClr val="000000"/>
                </a:solidFill>
                <a:effectLst/>
                <a:latin typeface="Helvetica" panose="020B0604020202020204" pitchFamily="34" charset="0"/>
              </a:rPr>
              <a:t>)] - [Q</a:t>
            </a:r>
            <a:r>
              <a:rPr kumimoji="0" lang="en-US" altLang="en-US" b="0" i="0" u="none" strike="noStrike" cap="none" normalizeH="0" baseline="-25000" dirty="0" smtClean="0">
                <a:ln>
                  <a:noFill/>
                </a:ln>
                <a:solidFill>
                  <a:srgbClr val="000000"/>
                </a:solidFill>
                <a:effectLst/>
                <a:latin typeface="Helvetica" panose="020B0604020202020204" pitchFamily="34" charset="0"/>
              </a:rPr>
              <a:t>1 </a:t>
            </a:r>
            <a:r>
              <a:rPr kumimoji="0" lang="en-US" altLang="en-US" b="0" i="0" u="none" strike="noStrike" cap="none" normalizeH="0" baseline="0" dirty="0" smtClean="0">
                <a:ln>
                  <a:noFill/>
                </a:ln>
                <a:solidFill>
                  <a:srgbClr val="000000"/>
                </a:solidFill>
                <a:effectLst/>
                <a:latin typeface="Helvetica" panose="020B0604020202020204" pitchFamily="34" charset="0"/>
              </a:rPr>
              <a:t>- Q</a:t>
            </a:r>
            <a:r>
              <a:rPr kumimoji="0" lang="en-US" altLang="en-US" b="0" i="0" u="none" strike="noStrike" cap="none" normalizeH="0" baseline="-25000" dirty="0" smtClean="0">
                <a:ln>
                  <a:noFill/>
                </a:ln>
                <a:solidFill>
                  <a:srgbClr val="000000"/>
                </a:solidFill>
                <a:effectLst/>
                <a:latin typeface="Helvetica" panose="020B0604020202020204" pitchFamily="34" charset="0"/>
              </a:rPr>
              <a:t>1B</a:t>
            </a:r>
            <a:r>
              <a:rPr kumimoji="0" lang="en-US" altLang="en-US" b="0" i="0" u="none" strike="noStrike" cap="none" normalizeH="0" baseline="0" dirty="0" smtClean="0">
                <a:ln>
                  <a:noFill/>
                </a:ln>
                <a:solidFill>
                  <a:srgbClr val="000000"/>
                </a:solidFill>
                <a:effectLst/>
                <a:latin typeface="Helvetica" panose="020B0604020202020204" pitchFamily="34" charset="0"/>
              </a:rPr>
              <a:t>) + (Q</a:t>
            </a:r>
            <a:r>
              <a:rPr kumimoji="0" lang="en-US" altLang="en-US" b="0" i="0" u="none" strike="noStrike" cap="none" normalizeH="0" baseline="-25000" dirty="0" smtClean="0">
                <a:ln>
                  <a:noFill/>
                </a:ln>
                <a:solidFill>
                  <a:srgbClr val="000000"/>
                </a:solidFill>
                <a:effectLst/>
                <a:latin typeface="Helvetica" panose="020B0604020202020204" pitchFamily="34" charset="0"/>
              </a:rPr>
              <a:t>3 </a:t>
            </a:r>
            <a:r>
              <a:rPr kumimoji="0" lang="en-US" altLang="en-US" b="0" i="0" u="none" strike="noStrike" cap="none" normalizeH="0" baseline="0" dirty="0" smtClean="0">
                <a:ln>
                  <a:noFill/>
                </a:ln>
                <a:solidFill>
                  <a:srgbClr val="000000"/>
                </a:solidFill>
                <a:effectLst/>
                <a:latin typeface="Helvetica" panose="020B0604020202020204" pitchFamily="34" charset="0"/>
              </a:rPr>
              <a:t>- Q</a:t>
            </a:r>
            <a:r>
              <a:rPr kumimoji="0" lang="en-US" altLang="en-US" b="0" i="0" u="none" strike="noStrike" cap="none" normalizeH="0" baseline="-25000" dirty="0" smtClean="0">
                <a:ln>
                  <a:noFill/>
                </a:ln>
                <a:solidFill>
                  <a:srgbClr val="000000"/>
                </a:solidFill>
                <a:effectLst/>
                <a:latin typeface="Helvetica" panose="020B0604020202020204" pitchFamily="34" charset="0"/>
              </a:rPr>
              <a:t>3B</a:t>
            </a:r>
            <a:r>
              <a:rPr kumimoji="0" lang="en-US" altLang="en-US" b="0" i="0" u="none" strike="noStrike" cap="none" normalizeH="0" baseline="0" dirty="0" smtClean="0">
                <a:ln>
                  <a:noFill/>
                </a:ln>
                <a:solidFill>
                  <a:srgbClr val="000000"/>
                </a:solidFill>
                <a:effectLst/>
                <a:latin typeface="Helvetica" panose="020B0604020202020204" pitchFamily="34" charset="0"/>
              </a:rPr>
              <a:t>)]) / (</a:t>
            </a:r>
            <a:r>
              <a:rPr kumimoji="0" lang="el-GR" altLang="en-US" b="0" i="0" u="none" strike="noStrike" cap="none" normalizeH="0" baseline="0" dirty="0" smtClean="0">
                <a:ln>
                  <a:noFill/>
                </a:ln>
                <a:solidFill>
                  <a:srgbClr val="000000"/>
                </a:solidFill>
                <a:effectLst/>
                <a:latin typeface="Helvetica" panose="020B0604020202020204" pitchFamily="34" charset="0"/>
              </a:rPr>
              <a:t>Σ</a:t>
            </a:r>
            <a:r>
              <a:rPr kumimoji="0" lang="en-US" altLang="en-US" b="0" i="0" u="none" strike="noStrike" cap="none" normalizeH="0" baseline="0" dirty="0" smtClean="0">
                <a:ln>
                  <a:noFill/>
                </a:ln>
                <a:solidFill>
                  <a:srgbClr val="000000"/>
                </a:solidFill>
                <a:effectLst/>
                <a:latin typeface="Helvetica" panose="020B0604020202020204" pitchFamily="34" charset="0"/>
              </a:rPr>
              <a:t>Q - </a:t>
            </a:r>
            <a:r>
              <a:rPr lang="el-GR" altLang="en-US" dirty="0" smtClean="0">
                <a:solidFill>
                  <a:srgbClr val="000000"/>
                </a:solidFill>
                <a:latin typeface="Helvetica" panose="020B0604020202020204" pitchFamily="34" charset="0"/>
              </a:rPr>
              <a:t>Σ</a:t>
            </a:r>
            <a:r>
              <a:rPr lang="en-US" altLang="en-US" dirty="0">
                <a:solidFill>
                  <a:srgbClr val="000000"/>
                </a:solidFill>
                <a:latin typeface="Helvetica" panose="020B0604020202020204" pitchFamily="34" charset="0"/>
              </a:rPr>
              <a:t>Q</a:t>
            </a:r>
            <a:r>
              <a:rPr kumimoji="0" lang="en-US" altLang="en-US" b="0" i="0" u="none" strike="noStrike" cap="none" normalizeH="0" baseline="-25000" dirty="0" smtClean="0">
                <a:ln>
                  <a:noFill/>
                </a:ln>
                <a:solidFill>
                  <a:srgbClr val="000000"/>
                </a:solidFill>
                <a:effectLst/>
                <a:latin typeface="Helvetica" panose="020B0604020202020204" pitchFamily="34" charset="0"/>
              </a:rPr>
              <a:t>B</a:t>
            </a:r>
            <a:r>
              <a:rPr kumimoji="0" lang="en-US" altLang="en-US" b="0" i="0" u="none" strike="noStrike" cap="none" normalizeH="0" baseline="0" dirty="0" smtClean="0">
                <a:ln>
                  <a:noFill/>
                </a:ln>
                <a:solidFill>
                  <a:srgbClr val="000000"/>
                </a:solidFill>
                <a:effectLst/>
                <a:latin typeface="Helvetica" panose="020B0604020202020204" pitchFamily="34" charset="0"/>
              </a:rPr>
              <a:t>) </a:t>
            </a:r>
            <a:endParaRPr kumimoji="0" lang="en-US" altLang="en-US" b="0" i="0" u="none" strike="noStrike" cap="none" normalizeH="0" baseline="0" dirty="0" smtClean="0">
              <a:ln>
                <a:noFill/>
              </a:ln>
              <a:solidFill>
                <a:schemeClr val="tx1"/>
              </a:solidFill>
              <a:effectLst/>
              <a:latin typeface="Times New Roman" panose="02020603050405020304" pitchFamily="18" charset="0"/>
            </a:endParaRPr>
          </a:p>
          <a:p>
            <a:pPr lvl="0" eaLnBrk="0" fontAlgn="base" hangingPunct="0">
              <a:spcBef>
                <a:spcPct val="0"/>
              </a:spcBef>
              <a:spcAft>
                <a:spcPct val="0"/>
              </a:spcAft>
            </a:pPr>
            <a:r>
              <a:rPr kumimoji="0" lang="en-US" altLang="en-US" b="0" i="0" u="none" strike="noStrike" cap="none" normalizeH="0" baseline="0" dirty="0" err="1" smtClean="0">
                <a:ln>
                  <a:noFill/>
                </a:ln>
                <a:solidFill>
                  <a:srgbClr val="000000"/>
                </a:solidFill>
                <a:effectLst/>
                <a:latin typeface="Helvetica" panose="020B0604020202020204" pitchFamily="34" charset="0"/>
              </a:rPr>
              <a:t>Y</a:t>
            </a:r>
            <a:r>
              <a:rPr kumimoji="0" lang="en-US" altLang="en-US" b="0" i="0" u="none" strike="noStrike" cap="none" normalizeH="0" baseline="-25000" dirty="0" err="1" smtClean="0">
                <a:ln>
                  <a:noFill/>
                </a:ln>
                <a:solidFill>
                  <a:srgbClr val="000000"/>
                </a:solidFill>
                <a:effectLst/>
                <a:latin typeface="Helvetica" panose="020B0604020202020204" pitchFamily="34" charset="0"/>
              </a:rPr>
              <a:t>flare</a:t>
            </a:r>
            <a:r>
              <a:rPr kumimoji="0" lang="en-US" altLang="en-US" b="0" i="0" u="none" strike="noStrike" cap="none" normalizeH="0" baseline="0" dirty="0" smtClean="0">
                <a:ln>
                  <a:noFill/>
                </a:ln>
                <a:solidFill>
                  <a:srgbClr val="000000"/>
                </a:solidFill>
                <a:effectLst/>
                <a:latin typeface="Helvetica" panose="020B0604020202020204" pitchFamily="34" charset="0"/>
              </a:rPr>
              <a:t> = ([(Q</a:t>
            </a:r>
            <a:r>
              <a:rPr kumimoji="0" lang="en-US" altLang="en-US" b="0" i="0" u="none" strike="noStrike" cap="none" normalizeH="0" baseline="-25000" dirty="0" smtClean="0">
                <a:ln>
                  <a:noFill/>
                </a:ln>
                <a:solidFill>
                  <a:srgbClr val="000000"/>
                </a:solidFill>
                <a:effectLst/>
                <a:latin typeface="Helvetica" panose="020B0604020202020204" pitchFamily="34" charset="0"/>
              </a:rPr>
              <a:t>1 </a:t>
            </a:r>
            <a:r>
              <a:rPr kumimoji="0" lang="en-US" altLang="en-US" b="0" i="0" u="none" strike="noStrike" cap="none" normalizeH="0" baseline="0" dirty="0" smtClean="0">
                <a:ln>
                  <a:noFill/>
                </a:ln>
                <a:solidFill>
                  <a:srgbClr val="000000"/>
                </a:solidFill>
                <a:effectLst/>
                <a:latin typeface="Helvetica" panose="020B0604020202020204" pitchFamily="34" charset="0"/>
              </a:rPr>
              <a:t>- Q</a:t>
            </a:r>
            <a:r>
              <a:rPr kumimoji="0" lang="en-US" altLang="en-US" b="0" i="0" u="none" strike="noStrike" cap="none" normalizeH="0" baseline="-25000" dirty="0" smtClean="0">
                <a:ln>
                  <a:noFill/>
                </a:ln>
                <a:solidFill>
                  <a:srgbClr val="000000"/>
                </a:solidFill>
                <a:effectLst/>
                <a:latin typeface="Helvetica" panose="020B0604020202020204" pitchFamily="34" charset="0"/>
              </a:rPr>
              <a:t>1B</a:t>
            </a:r>
            <a:r>
              <a:rPr kumimoji="0" lang="en-US" altLang="en-US" b="0" i="0" u="none" strike="noStrike" cap="none" normalizeH="0" baseline="0" dirty="0" smtClean="0">
                <a:ln>
                  <a:noFill/>
                </a:ln>
                <a:solidFill>
                  <a:srgbClr val="000000"/>
                </a:solidFill>
                <a:effectLst/>
                <a:latin typeface="Helvetica" panose="020B0604020202020204" pitchFamily="34" charset="0"/>
              </a:rPr>
              <a:t>) + (Q</a:t>
            </a:r>
            <a:r>
              <a:rPr kumimoji="0" lang="en-US" altLang="en-US" b="0" i="0" u="none" strike="noStrike" cap="none" normalizeH="0" baseline="-25000" dirty="0" smtClean="0">
                <a:ln>
                  <a:noFill/>
                </a:ln>
                <a:solidFill>
                  <a:srgbClr val="000000"/>
                </a:solidFill>
                <a:effectLst/>
                <a:latin typeface="Helvetica" panose="020B0604020202020204" pitchFamily="34" charset="0"/>
              </a:rPr>
              <a:t>2</a:t>
            </a:r>
            <a:r>
              <a:rPr kumimoji="0" lang="en-US" altLang="en-US" b="0" i="0" u="none" strike="noStrike" cap="none" normalizeH="0" baseline="0" dirty="0" smtClean="0">
                <a:ln>
                  <a:noFill/>
                </a:ln>
                <a:solidFill>
                  <a:srgbClr val="000000"/>
                </a:solidFill>
                <a:effectLst/>
                <a:latin typeface="Helvetica" panose="020B0604020202020204" pitchFamily="34" charset="0"/>
              </a:rPr>
              <a:t> - Q</a:t>
            </a:r>
            <a:r>
              <a:rPr kumimoji="0" lang="en-US" altLang="en-US" b="0" i="0" u="none" strike="noStrike" cap="none" normalizeH="0" baseline="-25000" dirty="0" smtClean="0">
                <a:ln>
                  <a:noFill/>
                </a:ln>
                <a:solidFill>
                  <a:srgbClr val="000000"/>
                </a:solidFill>
                <a:effectLst/>
                <a:latin typeface="Helvetica" panose="020B0604020202020204" pitchFamily="34" charset="0"/>
              </a:rPr>
              <a:t>2B</a:t>
            </a:r>
            <a:r>
              <a:rPr kumimoji="0" lang="en-US" altLang="en-US" b="0" i="0" u="none" strike="noStrike" cap="none" normalizeH="0" baseline="0" dirty="0" smtClean="0">
                <a:ln>
                  <a:noFill/>
                </a:ln>
                <a:solidFill>
                  <a:srgbClr val="000000"/>
                </a:solidFill>
                <a:effectLst/>
                <a:latin typeface="Helvetica" panose="020B0604020202020204" pitchFamily="34" charset="0"/>
              </a:rPr>
              <a:t>)] - [Q</a:t>
            </a:r>
            <a:r>
              <a:rPr kumimoji="0" lang="en-US" altLang="en-US" b="0" i="0" u="none" strike="noStrike" cap="none" normalizeH="0" baseline="-25000" dirty="0" smtClean="0">
                <a:ln>
                  <a:noFill/>
                </a:ln>
                <a:solidFill>
                  <a:srgbClr val="000000"/>
                </a:solidFill>
                <a:effectLst/>
                <a:latin typeface="Helvetica" panose="020B0604020202020204" pitchFamily="34" charset="0"/>
              </a:rPr>
              <a:t>3 </a:t>
            </a:r>
            <a:r>
              <a:rPr kumimoji="0" lang="en-US" altLang="en-US" b="0" i="0" u="none" strike="noStrike" cap="none" normalizeH="0" baseline="0" dirty="0" smtClean="0">
                <a:ln>
                  <a:noFill/>
                </a:ln>
                <a:solidFill>
                  <a:srgbClr val="000000"/>
                </a:solidFill>
                <a:effectLst/>
                <a:latin typeface="Helvetica" panose="020B0604020202020204" pitchFamily="34" charset="0"/>
              </a:rPr>
              <a:t>- Q</a:t>
            </a:r>
            <a:r>
              <a:rPr kumimoji="0" lang="en-US" altLang="en-US" b="0" i="0" u="none" strike="noStrike" cap="none" normalizeH="0" baseline="-25000" dirty="0" smtClean="0">
                <a:ln>
                  <a:noFill/>
                </a:ln>
                <a:solidFill>
                  <a:srgbClr val="000000"/>
                </a:solidFill>
                <a:effectLst/>
                <a:latin typeface="Helvetica" panose="020B0604020202020204" pitchFamily="34" charset="0"/>
              </a:rPr>
              <a:t>3B</a:t>
            </a:r>
            <a:r>
              <a:rPr kumimoji="0" lang="en-US" altLang="en-US" b="0" i="0" u="none" strike="noStrike" cap="none" normalizeH="0" baseline="0" dirty="0" smtClean="0">
                <a:ln>
                  <a:noFill/>
                </a:ln>
                <a:solidFill>
                  <a:srgbClr val="000000"/>
                </a:solidFill>
                <a:effectLst/>
                <a:latin typeface="Helvetica" panose="020B0604020202020204" pitchFamily="34" charset="0"/>
              </a:rPr>
              <a:t>) + (Q</a:t>
            </a:r>
            <a:r>
              <a:rPr kumimoji="0" lang="en-US" altLang="en-US" b="0" i="0" u="none" strike="noStrike" cap="none" normalizeH="0" baseline="-25000" dirty="0" smtClean="0">
                <a:ln>
                  <a:noFill/>
                </a:ln>
                <a:solidFill>
                  <a:srgbClr val="000000"/>
                </a:solidFill>
                <a:effectLst/>
                <a:latin typeface="Helvetica" panose="020B0604020202020204" pitchFamily="34" charset="0"/>
              </a:rPr>
              <a:t>4 </a:t>
            </a:r>
            <a:r>
              <a:rPr kumimoji="0" lang="en-US" altLang="en-US" b="0" i="0" u="none" strike="noStrike" cap="none" normalizeH="0" baseline="0" dirty="0" smtClean="0">
                <a:ln>
                  <a:noFill/>
                </a:ln>
                <a:solidFill>
                  <a:srgbClr val="000000"/>
                </a:solidFill>
                <a:effectLst/>
                <a:latin typeface="Helvetica" panose="020B0604020202020204" pitchFamily="34" charset="0"/>
              </a:rPr>
              <a:t>- Q</a:t>
            </a:r>
            <a:r>
              <a:rPr kumimoji="0" lang="en-US" altLang="en-US" b="0" i="0" u="none" strike="noStrike" cap="none" normalizeH="0" baseline="-25000" dirty="0" smtClean="0">
                <a:ln>
                  <a:noFill/>
                </a:ln>
                <a:solidFill>
                  <a:srgbClr val="000000"/>
                </a:solidFill>
                <a:effectLst/>
                <a:latin typeface="Helvetica" panose="020B0604020202020204" pitchFamily="34" charset="0"/>
              </a:rPr>
              <a:t>4B</a:t>
            </a:r>
            <a:r>
              <a:rPr kumimoji="0" lang="en-US" altLang="en-US" b="0" i="0" u="none" strike="noStrike" cap="none" normalizeH="0" baseline="0" dirty="0" smtClean="0">
                <a:ln>
                  <a:noFill/>
                </a:ln>
                <a:solidFill>
                  <a:srgbClr val="000000"/>
                </a:solidFill>
                <a:effectLst/>
                <a:latin typeface="Helvetica" panose="020B0604020202020204" pitchFamily="34" charset="0"/>
              </a:rPr>
              <a:t>)]) / (</a:t>
            </a:r>
            <a:r>
              <a:rPr lang="el-GR" altLang="en-US" dirty="0">
                <a:solidFill>
                  <a:srgbClr val="000000"/>
                </a:solidFill>
                <a:latin typeface="Helvetica" panose="020B0604020202020204" pitchFamily="34" charset="0"/>
              </a:rPr>
              <a:t>Σ</a:t>
            </a:r>
            <a:r>
              <a:rPr lang="en-US" altLang="en-US" dirty="0" smtClean="0">
                <a:solidFill>
                  <a:srgbClr val="000000"/>
                </a:solidFill>
                <a:latin typeface="Helvetica" panose="020B0604020202020204" pitchFamily="34" charset="0"/>
              </a:rPr>
              <a:t>Q </a:t>
            </a:r>
            <a:r>
              <a:rPr kumimoji="0" lang="en-US" altLang="en-US" b="0" i="0" u="none" strike="noStrike" cap="none" normalizeH="0" baseline="0" dirty="0" smtClean="0">
                <a:ln>
                  <a:noFill/>
                </a:ln>
                <a:solidFill>
                  <a:srgbClr val="000000"/>
                </a:solidFill>
                <a:effectLst/>
                <a:latin typeface="Helvetica" panose="020B0604020202020204" pitchFamily="34" charset="0"/>
              </a:rPr>
              <a:t>- </a:t>
            </a:r>
            <a:r>
              <a:rPr lang="el-GR" altLang="en-US" dirty="0" smtClean="0">
                <a:solidFill>
                  <a:srgbClr val="000000"/>
                </a:solidFill>
                <a:latin typeface="Helvetica" panose="020B0604020202020204" pitchFamily="34" charset="0"/>
              </a:rPr>
              <a:t>Σ</a:t>
            </a:r>
            <a:r>
              <a:rPr lang="en-US" altLang="en-US" dirty="0">
                <a:solidFill>
                  <a:srgbClr val="000000"/>
                </a:solidFill>
                <a:latin typeface="Helvetica" panose="020B0604020202020204" pitchFamily="34" charset="0"/>
              </a:rPr>
              <a:t>Q</a:t>
            </a:r>
            <a:r>
              <a:rPr kumimoji="0" lang="en-US" altLang="en-US" b="0" i="0" u="none" strike="noStrike" cap="none" normalizeH="0" baseline="-25000" dirty="0" smtClean="0">
                <a:ln>
                  <a:noFill/>
                </a:ln>
                <a:solidFill>
                  <a:srgbClr val="000000"/>
                </a:solidFill>
                <a:effectLst/>
                <a:latin typeface="Helvetica" panose="020B0604020202020204" pitchFamily="34" charset="0"/>
              </a:rPr>
              <a:t>B</a:t>
            </a:r>
            <a:r>
              <a:rPr kumimoji="0" lang="en-US" altLang="en-US" b="0" i="0" u="none" strike="noStrike" cap="none" normalizeH="0" baseline="0" dirty="0" smtClean="0">
                <a:ln>
                  <a:noFill/>
                </a:ln>
                <a:solidFill>
                  <a:srgbClr val="000000"/>
                </a:solidFill>
                <a:effectLst/>
                <a:latin typeface="Helvetica" panose="020B0604020202020204" pitchFamily="34" charset="0"/>
              </a:rPr>
              <a:t>)</a:t>
            </a:r>
          </a:p>
          <a:p>
            <a:pPr lvl="0" eaLnBrk="0" fontAlgn="base" hangingPunct="0">
              <a:spcBef>
                <a:spcPct val="0"/>
              </a:spcBef>
              <a:spcAft>
                <a:spcPct val="0"/>
              </a:spcAft>
            </a:pPr>
            <a:endParaRPr lang="en-US" altLang="en-US" sz="1600" dirty="0" smtClean="0">
              <a:solidFill>
                <a:srgbClr val="000000"/>
              </a:solidFill>
              <a:latin typeface="Helvetica" panose="020B0604020202020204" pitchFamily="34" charset="0"/>
            </a:endParaRPr>
          </a:p>
          <a:p>
            <a:pPr lvl="0" eaLnBrk="0" fontAlgn="base" hangingPunct="0">
              <a:spcBef>
                <a:spcPct val="0"/>
              </a:spcBef>
              <a:spcAft>
                <a:spcPct val="0"/>
              </a:spcAft>
            </a:pPr>
            <a:r>
              <a:rPr kumimoji="0" lang="en-US" altLang="en-US" sz="1600" b="0" i="0" u="none" strike="noStrike" cap="none" normalizeH="0" baseline="0" dirty="0" smtClean="0">
                <a:ln>
                  <a:noFill/>
                </a:ln>
                <a:solidFill>
                  <a:srgbClr val="000000"/>
                </a:solidFill>
                <a:effectLst/>
                <a:latin typeface="Helvetica" panose="020B0604020202020204" pitchFamily="34" charset="0"/>
              </a:rPr>
              <a:t> </a:t>
            </a:r>
            <a:r>
              <a:rPr lang="en-US" altLang="en-US" sz="1600" dirty="0">
                <a:solidFill>
                  <a:srgbClr val="000000"/>
                </a:solidFill>
                <a:latin typeface="Helvetica" panose="020B0604020202020204" pitchFamily="34" charset="0"/>
              </a:rPr>
              <a:t>	 </a:t>
            </a:r>
            <a:r>
              <a:rPr lang="en-US" altLang="en-US" dirty="0" smtClean="0">
                <a:solidFill>
                  <a:srgbClr val="000000"/>
                </a:solidFill>
                <a:latin typeface="Helvetica" panose="020B0604020202020204" pitchFamily="34" charset="0"/>
              </a:rPr>
              <a:t>Q</a:t>
            </a:r>
            <a:r>
              <a:rPr lang="en-US" altLang="en-US" baseline="-25000" dirty="0" smtClean="0">
                <a:solidFill>
                  <a:srgbClr val="000000"/>
                </a:solidFill>
                <a:latin typeface="Helvetica" panose="020B0604020202020204" pitchFamily="34" charset="0"/>
              </a:rPr>
              <a:t>i</a:t>
            </a:r>
            <a:r>
              <a:rPr kumimoji="0" lang="en-US" altLang="en-US" b="0" i="0" u="none" strike="noStrike" cap="none" normalizeH="0" baseline="0" dirty="0" smtClean="0">
                <a:ln>
                  <a:noFill/>
                </a:ln>
                <a:solidFill>
                  <a:srgbClr val="000000"/>
                </a:solidFill>
                <a:effectLst/>
                <a:latin typeface="Helvetica" panose="020B0604020202020204" pitchFamily="34" charset="0"/>
              </a:rPr>
              <a:t>  </a:t>
            </a:r>
            <a:r>
              <a:rPr kumimoji="0" lang="en-US" altLang="en-US" sz="1600" b="0" i="0" u="none" strike="noStrike" cap="none" normalizeH="0" baseline="0" dirty="0" smtClean="0">
                <a:ln>
                  <a:noFill/>
                </a:ln>
                <a:solidFill>
                  <a:srgbClr val="000000"/>
                </a:solidFill>
                <a:effectLst/>
                <a:latin typeface="Helvetica" panose="020B0604020202020204" pitchFamily="34" charset="0"/>
              </a:rPr>
              <a:t>= corrected</a:t>
            </a:r>
            <a:r>
              <a:rPr kumimoji="0" lang="en-US" altLang="en-US" sz="1600" b="0" i="0" u="none" strike="noStrike" cap="none" normalizeH="0" dirty="0" smtClean="0">
                <a:ln>
                  <a:noFill/>
                </a:ln>
                <a:solidFill>
                  <a:srgbClr val="000000"/>
                </a:solidFill>
                <a:effectLst/>
                <a:latin typeface="Helvetica" panose="020B0604020202020204" pitchFamily="34" charset="0"/>
              </a:rPr>
              <a:t> current for diode </a:t>
            </a:r>
            <a:r>
              <a:rPr kumimoji="0" lang="en-US" altLang="en-US" sz="1600" b="0" i="0" u="none" strike="noStrike" cap="none" normalizeH="0" dirty="0" err="1" smtClean="0">
                <a:ln>
                  <a:noFill/>
                </a:ln>
                <a:solidFill>
                  <a:srgbClr val="000000"/>
                </a:solidFill>
                <a:effectLst/>
                <a:latin typeface="Helvetica" panose="020B0604020202020204" pitchFamily="34" charset="0"/>
              </a:rPr>
              <a:t>i</a:t>
            </a:r>
            <a:endParaRPr lang="en-US" altLang="en-US" sz="1600" dirty="0">
              <a:solidFill>
                <a:srgbClr val="000000"/>
              </a:solidFill>
              <a:latin typeface="Helvetica" panose="020B0604020202020204" pitchFamily="34" charset="0"/>
            </a:endParaRPr>
          </a:p>
          <a:p>
            <a:pPr lvl="0" eaLnBrk="0" fontAlgn="base" hangingPunct="0">
              <a:spcBef>
                <a:spcPct val="0"/>
              </a:spcBef>
              <a:spcAft>
                <a:spcPct val="0"/>
              </a:spcAft>
            </a:pPr>
            <a:r>
              <a:rPr kumimoji="0" lang="en-US" altLang="en-US" sz="1600" b="0" i="0" u="none" strike="noStrike" cap="none" normalizeH="0" dirty="0" smtClean="0">
                <a:ln>
                  <a:noFill/>
                </a:ln>
                <a:solidFill>
                  <a:srgbClr val="000000"/>
                </a:solidFill>
                <a:effectLst/>
                <a:latin typeface="Helvetica" panose="020B0604020202020204" pitchFamily="34" charset="0"/>
              </a:rPr>
              <a:t> </a:t>
            </a:r>
            <a:r>
              <a:rPr lang="en-US" altLang="en-US" sz="1600" dirty="0">
                <a:solidFill>
                  <a:srgbClr val="000000"/>
                </a:solidFill>
                <a:latin typeface="Helvetica" panose="020B0604020202020204" pitchFamily="34" charset="0"/>
              </a:rPr>
              <a:t>	 </a:t>
            </a:r>
            <a:r>
              <a:rPr lang="en-US" altLang="en-US" dirty="0" err="1" smtClean="0">
                <a:solidFill>
                  <a:srgbClr val="000000"/>
                </a:solidFill>
                <a:latin typeface="Helvetica" panose="020B0604020202020204" pitchFamily="34" charset="0"/>
              </a:rPr>
              <a:t>Q</a:t>
            </a:r>
            <a:r>
              <a:rPr lang="en-US" altLang="en-US" baseline="-25000" dirty="0" err="1" smtClean="0">
                <a:solidFill>
                  <a:srgbClr val="000000"/>
                </a:solidFill>
                <a:latin typeface="Helvetica" panose="020B0604020202020204" pitchFamily="34" charset="0"/>
              </a:rPr>
              <a:t>iB</a:t>
            </a:r>
            <a:r>
              <a:rPr lang="en-US" altLang="en-US" sz="1600" dirty="0" smtClean="0">
                <a:solidFill>
                  <a:srgbClr val="000000"/>
                </a:solidFill>
                <a:latin typeface="Helvetica" panose="020B0604020202020204" pitchFamily="34" charset="0"/>
              </a:rPr>
              <a:t> </a:t>
            </a:r>
            <a:r>
              <a:rPr lang="en-US" altLang="en-US" sz="1600" dirty="0">
                <a:solidFill>
                  <a:srgbClr val="000000"/>
                </a:solidFill>
                <a:latin typeface="Helvetica" panose="020B0604020202020204" pitchFamily="34" charset="0"/>
              </a:rPr>
              <a:t>= </a:t>
            </a:r>
            <a:r>
              <a:rPr lang="en-US" altLang="en-US" sz="1600" dirty="0" smtClean="0">
                <a:solidFill>
                  <a:srgbClr val="000000"/>
                </a:solidFill>
                <a:latin typeface="Helvetica" panose="020B0604020202020204" pitchFamily="34" charset="0"/>
              </a:rPr>
              <a:t>background </a:t>
            </a:r>
            <a:r>
              <a:rPr lang="en-US" altLang="en-US" sz="1600" dirty="0">
                <a:solidFill>
                  <a:srgbClr val="000000"/>
                </a:solidFill>
                <a:latin typeface="Helvetica" panose="020B0604020202020204" pitchFamily="34" charset="0"/>
              </a:rPr>
              <a:t>current for diode </a:t>
            </a:r>
            <a:r>
              <a:rPr lang="en-US" altLang="en-US" sz="1600" dirty="0" err="1">
                <a:solidFill>
                  <a:srgbClr val="000000"/>
                </a:solidFill>
                <a:latin typeface="Helvetica" panose="020B0604020202020204" pitchFamily="34" charset="0"/>
              </a:rPr>
              <a:t>i</a:t>
            </a:r>
            <a:endParaRPr kumimoji="0" lang="en-US" altLang="en-US" sz="1600" b="0" i="0" u="none" strike="noStrike" cap="none" normalizeH="0" baseline="0" dirty="0" smtClean="0">
              <a:ln>
                <a:noFill/>
              </a:ln>
              <a:solidFill>
                <a:schemeClr val="tx1"/>
              </a:solidFill>
              <a:effectLst/>
              <a:latin typeface="Times New Roman" panose="02020603050405020304" pitchFamily="18" charset="0"/>
            </a:endParaRPr>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3024" y="2153489"/>
            <a:ext cx="6500887" cy="2062464"/>
          </a:xfrm>
          <a:prstGeom prst="rect">
            <a:avLst/>
          </a:prstGeom>
          <a:solidFill>
            <a:schemeClr val="tx1"/>
          </a:solidFill>
          <a:ln>
            <a:noFill/>
          </a:ln>
        </p:spPr>
      </p:pic>
    </p:spTree>
    <p:extLst>
      <p:ext uri="{BB962C8B-B14F-4D97-AF65-F5344CB8AC3E}">
        <p14:creationId xmlns:p14="http://schemas.microsoft.com/office/powerpoint/2010/main" val="39864433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85"/>
            <a:ext cx="8229600" cy="1143001"/>
          </a:xfrm>
        </p:spPr>
        <p:txBody>
          <a:bodyPr/>
          <a:lstStyle/>
          <a:p>
            <a:r>
              <a:rPr lang="en-US" dirty="0" smtClean="0">
                <a:latin typeface="+mn-lt"/>
              </a:rPr>
              <a:t>#13: </a:t>
            </a:r>
            <a:r>
              <a:rPr lang="en-US" dirty="0">
                <a:ea typeface="Calibri" panose="020F0502020204030204" pitchFamily="34" charset="0"/>
                <a:cs typeface="Times New Roman" panose="02020603050405020304" pitchFamily="18" charset="0"/>
              </a:rPr>
              <a:t>XRS Flare Location </a:t>
            </a:r>
            <a:r>
              <a:rPr lang="en-US" dirty="0" smtClean="0">
                <a:ea typeface="Calibri" panose="020F0502020204030204" pitchFamily="34" charset="0"/>
                <a:cs typeface="Times New Roman" panose="02020603050405020304" pitchFamily="18" charset="0"/>
              </a:rPr>
              <a:t>Comparison (2/3)</a:t>
            </a:r>
            <a:endParaRPr lang="en-US" dirty="0">
              <a:latin typeface="+mn-lt"/>
            </a:endParaRPr>
          </a:p>
        </p:txBody>
      </p:sp>
      <p:sp>
        <p:nvSpPr>
          <p:cNvPr id="13" name="Footer Placeholder 7"/>
          <p:cNvSpPr>
            <a:spLocks noGrp="1"/>
          </p:cNvSpPr>
          <p:nvPr>
            <p:ph type="ftr" sz="quarter" idx="11"/>
          </p:nvPr>
        </p:nvSpPr>
        <p:spPr>
          <a:xfrm>
            <a:off x="695583" y="6434112"/>
            <a:ext cx="7752834" cy="304776"/>
          </a:xfrm>
        </p:spPr>
        <p:txBody>
          <a:bodyPr/>
          <a:lstStyle/>
          <a:p>
            <a:pPr>
              <a:defRPr/>
            </a:pPr>
            <a:r>
              <a:rPr lang="en-US" sz="1100" dirty="0" smtClean="0"/>
              <a:t>These GOES-16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25</a:t>
            </a:fld>
            <a:endParaRPr lang="en-US" altLang="en-US" dirty="0"/>
          </a:p>
        </p:txBody>
      </p:sp>
      <p:sp>
        <p:nvSpPr>
          <p:cNvPr id="6" name="Content Placeholder 2"/>
          <p:cNvSpPr>
            <a:spLocks noGrp="1"/>
          </p:cNvSpPr>
          <p:nvPr>
            <p:ph idx="1"/>
          </p:nvPr>
        </p:nvSpPr>
        <p:spPr>
          <a:xfrm>
            <a:off x="313082" y="1255786"/>
            <a:ext cx="8517835" cy="1149484"/>
          </a:xfrm>
        </p:spPr>
        <p:txBody>
          <a:bodyPr/>
          <a:lstStyle/>
          <a:p>
            <a:pPr marL="400050"/>
            <a:r>
              <a:rPr lang="en-US" sz="2400" b="1" dirty="0" smtClean="0"/>
              <a:t>Provisional Success Criteria: </a:t>
            </a:r>
            <a:r>
              <a:rPr lang="en-US" sz="2400" dirty="0" smtClean="0"/>
              <a:t>Solar </a:t>
            </a:r>
            <a:r>
              <a:rPr lang="en-US" sz="2400" dirty="0"/>
              <a:t>flare responses are observed in all 4 elements of the </a:t>
            </a:r>
            <a:r>
              <a:rPr lang="en-US" sz="2400" dirty="0" smtClean="0"/>
              <a:t>quad-diodes. </a:t>
            </a:r>
          </a:p>
          <a:p>
            <a:pPr marL="400050"/>
            <a:endParaRPr lang="en-US" sz="2400" b="1" dirty="0" smtClean="0"/>
          </a:p>
          <a:p>
            <a:pPr marL="57150" indent="0">
              <a:buNone/>
            </a:pPr>
            <a:endParaRPr lang="en-US" sz="2200" dirty="0" smtClean="0"/>
          </a:p>
          <a:p>
            <a:pPr marL="290513" indent="-233363"/>
            <a:endParaRPr lang="en-US" sz="2200" dirty="0" smtClean="0"/>
          </a:p>
        </p:txBody>
      </p:sp>
      <p:pic>
        <p:nvPicPr>
          <p:cNvPr id="7" name="Picture 6"/>
          <p:cNvPicPr>
            <a:picLocks noChangeAspect="1"/>
          </p:cNvPicPr>
          <p:nvPr/>
        </p:nvPicPr>
        <p:blipFill rotWithShape="1">
          <a:blip r:embed="rId3"/>
          <a:srcRect l="2608" t="13235" r="20653" b="1141"/>
          <a:stretch/>
        </p:blipFill>
        <p:spPr>
          <a:xfrm>
            <a:off x="2269591" y="2063523"/>
            <a:ext cx="5536096" cy="4163835"/>
          </a:xfrm>
          <a:prstGeom prst="rect">
            <a:avLst/>
          </a:prstGeom>
        </p:spPr>
      </p:pic>
      <p:sp>
        <p:nvSpPr>
          <p:cNvPr id="10" name="TextBox 9"/>
          <p:cNvSpPr txBox="1"/>
          <p:nvPr/>
        </p:nvSpPr>
        <p:spPr>
          <a:xfrm>
            <a:off x="457200" y="3640855"/>
            <a:ext cx="1749288" cy="2308324"/>
          </a:xfrm>
          <a:prstGeom prst="rect">
            <a:avLst/>
          </a:prstGeom>
          <a:noFill/>
        </p:spPr>
        <p:txBody>
          <a:bodyPr wrap="square" rtlCol="0">
            <a:spAutoFit/>
          </a:bodyPr>
          <a:lstStyle/>
          <a:p>
            <a:r>
              <a:rPr lang="en-US" dirty="0"/>
              <a:t>L</a:t>
            </a:r>
            <a:r>
              <a:rPr lang="en-US" dirty="0" smtClean="0"/>
              <a:t>ines are 1-min</a:t>
            </a:r>
          </a:p>
          <a:p>
            <a:r>
              <a:rPr lang="en-US" dirty="0" smtClean="0"/>
              <a:t>averages of the quad diode currents, showing that </a:t>
            </a:r>
            <a:r>
              <a:rPr lang="en-US" dirty="0" smtClean="0">
                <a:solidFill>
                  <a:srgbClr val="FFFF00"/>
                </a:solidFill>
              </a:rPr>
              <a:t>each diode observes the flare.</a:t>
            </a:r>
            <a:endParaRPr lang="en-US" dirty="0">
              <a:solidFill>
                <a:srgbClr val="FFFF00"/>
              </a:solidFill>
            </a:endParaRPr>
          </a:p>
        </p:txBody>
      </p:sp>
    </p:spTree>
    <p:extLst>
      <p:ext uri="{BB962C8B-B14F-4D97-AF65-F5344CB8AC3E}">
        <p14:creationId xmlns:p14="http://schemas.microsoft.com/office/powerpoint/2010/main" val="27106490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649"/>
            <a:ext cx="8229600" cy="1143001"/>
          </a:xfrm>
        </p:spPr>
        <p:txBody>
          <a:bodyPr/>
          <a:lstStyle/>
          <a:p>
            <a:r>
              <a:rPr lang="en-US" dirty="0" smtClean="0">
                <a:latin typeface="+mn-lt"/>
              </a:rPr>
              <a:t>#13: </a:t>
            </a:r>
            <a:r>
              <a:rPr lang="en-US" dirty="0">
                <a:ea typeface="Calibri" panose="020F0502020204030204" pitchFamily="34" charset="0"/>
                <a:cs typeface="Times New Roman" panose="02020603050405020304" pitchFamily="18" charset="0"/>
              </a:rPr>
              <a:t>XRS Flare Location </a:t>
            </a:r>
            <a:r>
              <a:rPr lang="en-US" dirty="0" smtClean="0">
                <a:ea typeface="Calibri" panose="020F0502020204030204" pitchFamily="34" charset="0"/>
                <a:cs typeface="Times New Roman" panose="02020603050405020304" pitchFamily="18" charset="0"/>
              </a:rPr>
              <a:t>Comparison (3/3)</a:t>
            </a:r>
            <a:endParaRPr lang="en-US" dirty="0">
              <a:latin typeface="+mn-lt"/>
            </a:endParaRPr>
          </a:p>
        </p:txBody>
      </p:sp>
      <p:sp>
        <p:nvSpPr>
          <p:cNvPr id="13" name="Footer Placeholder 7"/>
          <p:cNvSpPr>
            <a:spLocks noGrp="1"/>
          </p:cNvSpPr>
          <p:nvPr>
            <p:ph type="ftr" sz="quarter" idx="11"/>
          </p:nvPr>
        </p:nvSpPr>
        <p:spPr>
          <a:xfrm>
            <a:off x="695583" y="6434112"/>
            <a:ext cx="7752834" cy="304776"/>
          </a:xfrm>
        </p:spPr>
        <p:txBody>
          <a:bodyPr/>
          <a:lstStyle/>
          <a:p>
            <a:pPr>
              <a:defRPr/>
            </a:pPr>
            <a:r>
              <a:rPr lang="en-US" sz="1100" dirty="0" smtClean="0"/>
              <a:t>These GOES-16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26</a:t>
            </a:fld>
            <a:endParaRPr lang="en-US" altLang="en-US" dirty="0"/>
          </a:p>
        </p:txBody>
      </p:sp>
      <p:sp>
        <p:nvSpPr>
          <p:cNvPr id="6" name="Content Placeholder 2"/>
          <p:cNvSpPr>
            <a:spLocks noGrp="1"/>
          </p:cNvSpPr>
          <p:nvPr>
            <p:ph idx="1"/>
          </p:nvPr>
        </p:nvSpPr>
        <p:spPr>
          <a:xfrm>
            <a:off x="387626" y="1044269"/>
            <a:ext cx="8517835" cy="2137672"/>
          </a:xfrm>
        </p:spPr>
        <p:txBody>
          <a:bodyPr/>
          <a:lstStyle/>
          <a:p>
            <a:pPr marL="400050"/>
            <a:r>
              <a:rPr lang="en-US" sz="2400" dirty="0" smtClean="0"/>
              <a:t>Compare flare locations: RHESSI, GOES-16, Sept. 2017</a:t>
            </a:r>
          </a:p>
          <a:p>
            <a:pPr marL="400050"/>
            <a:r>
              <a:rPr lang="en-US" sz="2400" b="1" dirty="0"/>
              <a:t>Full Success Criteria</a:t>
            </a:r>
            <a:r>
              <a:rPr lang="en-US" sz="2400" dirty="0"/>
              <a:t>: Derived solar flare location is found to be within 5 arc minutes (X class flare) of the accepted position. </a:t>
            </a:r>
            <a:endParaRPr lang="en-US" sz="2400" dirty="0" smtClean="0"/>
          </a:p>
          <a:p>
            <a:pPr marL="57150" indent="0">
              <a:buNone/>
            </a:pPr>
            <a:endParaRPr lang="en-US" sz="2400" b="1" dirty="0" smtClean="0"/>
          </a:p>
          <a:p>
            <a:pPr marL="57150" indent="0">
              <a:buNone/>
            </a:pPr>
            <a:endParaRPr lang="en-US" sz="2400" dirty="0"/>
          </a:p>
          <a:p>
            <a:pPr marL="57150" indent="0">
              <a:buNone/>
            </a:pPr>
            <a:endParaRPr lang="en-US" sz="2200" dirty="0" smtClean="0"/>
          </a:p>
          <a:p>
            <a:pPr marL="290513" indent="-233363"/>
            <a:endParaRPr lang="en-US" sz="2200" dirty="0" smtClean="0"/>
          </a:p>
        </p:txBody>
      </p:sp>
      <p:grpSp>
        <p:nvGrpSpPr>
          <p:cNvPr id="18" name="Group 17"/>
          <p:cNvGrpSpPr/>
          <p:nvPr/>
        </p:nvGrpSpPr>
        <p:grpSpPr>
          <a:xfrm>
            <a:off x="4831668" y="3446377"/>
            <a:ext cx="3443063" cy="3112937"/>
            <a:chOff x="5117005" y="2343376"/>
            <a:chExt cx="3443063" cy="3112937"/>
          </a:xfrm>
        </p:grpSpPr>
        <p:pic>
          <p:nvPicPr>
            <p:cNvPr id="9" name="Picture 8"/>
            <p:cNvPicPr>
              <a:picLocks noChangeAspect="1"/>
            </p:cNvPicPr>
            <p:nvPr/>
          </p:nvPicPr>
          <p:blipFill rotWithShape="1">
            <a:blip r:embed="rId3"/>
            <a:srcRect l="10882" t="21430" r="21164" b="2222"/>
            <a:stretch/>
          </p:blipFill>
          <p:spPr>
            <a:xfrm>
              <a:off x="5117005" y="2343376"/>
              <a:ext cx="3443063" cy="3112937"/>
            </a:xfrm>
            <a:prstGeom prst="rect">
              <a:avLst/>
            </a:prstGeom>
          </p:spPr>
        </p:pic>
        <p:sp>
          <p:nvSpPr>
            <p:cNvPr id="15" name="TextBox 14"/>
            <p:cNvSpPr txBox="1"/>
            <p:nvPr/>
          </p:nvSpPr>
          <p:spPr>
            <a:xfrm>
              <a:off x="5850573" y="2495403"/>
              <a:ext cx="987963" cy="369332"/>
            </a:xfrm>
            <a:prstGeom prst="rect">
              <a:avLst/>
            </a:prstGeom>
            <a:noFill/>
          </p:spPr>
          <p:txBody>
            <a:bodyPr wrap="none" rtlCol="0">
              <a:spAutoFit/>
            </a:bodyPr>
            <a:lstStyle/>
            <a:p>
              <a:r>
                <a:rPr lang="en-US" dirty="0" smtClean="0"/>
                <a:t>26 flares</a:t>
              </a:r>
              <a:endParaRPr lang="en-US" dirty="0"/>
            </a:p>
          </p:txBody>
        </p:sp>
      </p:grpSp>
      <p:grpSp>
        <p:nvGrpSpPr>
          <p:cNvPr id="17" name="Group 16"/>
          <p:cNvGrpSpPr/>
          <p:nvPr/>
        </p:nvGrpSpPr>
        <p:grpSpPr>
          <a:xfrm>
            <a:off x="387626" y="2530202"/>
            <a:ext cx="3477511" cy="3118115"/>
            <a:chOff x="856947" y="2343376"/>
            <a:chExt cx="3477511" cy="3118115"/>
          </a:xfrm>
        </p:grpSpPr>
        <p:pic>
          <p:nvPicPr>
            <p:cNvPr id="8" name="Picture 7"/>
            <p:cNvPicPr>
              <a:picLocks noChangeAspect="1"/>
            </p:cNvPicPr>
            <p:nvPr/>
          </p:nvPicPr>
          <p:blipFill rotWithShape="1">
            <a:blip r:embed="rId4"/>
            <a:srcRect l="10658" t="21920" r="21388" b="2362"/>
            <a:stretch/>
          </p:blipFill>
          <p:spPr>
            <a:xfrm>
              <a:off x="856947" y="2343376"/>
              <a:ext cx="3477511" cy="3118115"/>
            </a:xfrm>
            <a:prstGeom prst="rect">
              <a:avLst/>
            </a:prstGeom>
          </p:spPr>
        </p:pic>
        <p:sp>
          <p:nvSpPr>
            <p:cNvPr id="3" name="TextBox 2"/>
            <p:cNvSpPr txBox="1"/>
            <p:nvPr/>
          </p:nvSpPr>
          <p:spPr>
            <a:xfrm>
              <a:off x="1642295" y="2343377"/>
              <a:ext cx="1104982" cy="369332"/>
            </a:xfrm>
            <a:prstGeom prst="rect">
              <a:avLst/>
            </a:prstGeom>
            <a:noFill/>
          </p:spPr>
          <p:txBody>
            <a:bodyPr wrap="none" rtlCol="0">
              <a:spAutoFit/>
            </a:bodyPr>
            <a:lstStyle/>
            <a:p>
              <a:r>
                <a:rPr lang="en-US" dirty="0" smtClean="0"/>
                <a:t>121 flares</a:t>
              </a:r>
              <a:endParaRPr lang="en-US" dirty="0"/>
            </a:p>
          </p:txBody>
        </p:sp>
        <p:cxnSp>
          <p:nvCxnSpPr>
            <p:cNvPr id="7" name="Straight Arrow Connector 6"/>
            <p:cNvCxnSpPr/>
            <p:nvPr/>
          </p:nvCxnSpPr>
          <p:spPr>
            <a:xfrm>
              <a:off x="1974797" y="4873788"/>
              <a:ext cx="1821116" cy="0"/>
            </a:xfrm>
            <a:prstGeom prst="straightConnector1">
              <a:avLst/>
            </a:prstGeom>
            <a:ln>
              <a:solidFill>
                <a:schemeClr val="accent1">
                  <a:lumMod val="40000"/>
                  <a:lumOff val="60000"/>
                </a:schemeClr>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275548" y="4817639"/>
              <a:ext cx="1115818" cy="369332"/>
            </a:xfrm>
            <a:prstGeom prst="rect">
              <a:avLst/>
            </a:prstGeom>
            <a:noFill/>
          </p:spPr>
          <p:txBody>
            <a:bodyPr wrap="none" rtlCol="0">
              <a:spAutoFit/>
            </a:bodyPr>
            <a:lstStyle/>
            <a:p>
              <a:r>
                <a:rPr lang="en-US" dirty="0" smtClean="0">
                  <a:solidFill>
                    <a:schemeClr val="accent1">
                      <a:lumMod val="40000"/>
                      <a:lumOff val="60000"/>
                    </a:schemeClr>
                  </a:solidFill>
                </a:rPr>
                <a:t>30 </a:t>
              </a:r>
              <a:r>
                <a:rPr lang="en-US" dirty="0" err="1" smtClean="0">
                  <a:solidFill>
                    <a:schemeClr val="accent1">
                      <a:lumMod val="40000"/>
                      <a:lumOff val="60000"/>
                    </a:schemeClr>
                  </a:solidFill>
                </a:rPr>
                <a:t>arcmin</a:t>
              </a:r>
              <a:endParaRPr lang="en-US" dirty="0">
                <a:solidFill>
                  <a:schemeClr val="accent1">
                    <a:lumMod val="40000"/>
                    <a:lumOff val="60000"/>
                  </a:schemeClr>
                </a:solidFill>
              </a:endParaRPr>
            </a:p>
          </p:txBody>
        </p:sp>
        <p:cxnSp>
          <p:nvCxnSpPr>
            <p:cNvPr id="12" name="Straight Connector 11"/>
            <p:cNvCxnSpPr/>
            <p:nvPr/>
          </p:nvCxnSpPr>
          <p:spPr>
            <a:xfrm>
              <a:off x="3795913" y="4733365"/>
              <a:ext cx="0" cy="268940"/>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981201" y="4733365"/>
              <a:ext cx="0" cy="268940"/>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grpSp>
      <p:sp>
        <p:nvSpPr>
          <p:cNvPr id="19" name="TextBox 18"/>
          <p:cNvSpPr txBox="1"/>
          <p:nvPr/>
        </p:nvSpPr>
        <p:spPr>
          <a:xfrm>
            <a:off x="4572000" y="2496108"/>
            <a:ext cx="4525059" cy="1015663"/>
          </a:xfrm>
          <a:prstGeom prst="rect">
            <a:avLst/>
          </a:prstGeom>
          <a:noFill/>
        </p:spPr>
        <p:txBody>
          <a:bodyPr wrap="square" rtlCol="0">
            <a:spAutoFit/>
          </a:bodyPr>
          <a:lstStyle/>
          <a:p>
            <a:r>
              <a:rPr lang="en-US" sz="2000" dirty="0" smtClean="0"/>
              <a:t>(1) Look only at larger flares: </a:t>
            </a:r>
            <a:r>
              <a:rPr lang="en-US" sz="2000" dirty="0"/>
              <a:t>&gt; 10</a:t>
            </a:r>
            <a:r>
              <a:rPr lang="en-US" sz="2000" baseline="30000" dirty="0"/>
              <a:t>-5</a:t>
            </a:r>
            <a:r>
              <a:rPr lang="en-US" sz="2000" dirty="0"/>
              <a:t> W/m</a:t>
            </a:r>
            <a:r>
              <a:rPr lang="en-US" sz="2000" baseline="30000" dirty="0"/>
              <a:t>2 </a:t>
            </a:r>
            <a:r>
              <a:rPr lang="en-US" sz="2000" dirty="0" smtClean="0"/>
              <a:t>(2) Adjust parameters: </a:t>
            </a:r>
            <a:r>
              <a:rPr lang="en-US" sz="2000" dirty="0"/>
              <a:t>backgrounds, FOV, rotation angle, X- and Y-offsets.</a:t>
            </a:r>
          </a:p>
        </p:txBody>
      </p:sp>
    </p:spTree>
    <p:extLst>
      <p:ext uri="{BB962C8B-B14F-4D97-AF65-F5344CB8AC3E}">
        <p14:creationId xmlns:p14="http://schemas.microsoft.com/office/powerpoint/2010/main" val="32725796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831"/>
            <a:ext cx="8229600" cy="1143001"/>
          </a:xfrm>
        </p:spPr>
        <p:txBody>
          <a:bodyPr/>
          <a:lstStyle/>
          <a:p>
            <a:r>
              <a:rPr lang="en-US" dirty="0" smtClean="0">
                <a:latin typeface="+mn-lt"/>
              </a:rPr>
              <a:t>#14: </a:t>
            </a:r>
            <a:r>
              <a:rPr lang="en-US" dirty="0" smtClean="0">
                <a:ea typeface="Calibri" panose="020F0502020204030204" pitchFamily="34" charset="0"/>
                <a:cs typeface="Times New Roman" panose="02020603050405020304" pitchFamily="18" charset="0"/>
              </a:rPr>
              <a:t>Inter-Satellite </a:t>
            </a:r>
            <a:r>
              <a:rPr lang="en-US" dirty="0">
                <a:ea typeface="Calibri" panose="020F0502020204030204" pitchFamily="34" charset="0"/>
                <a:cs typeface="Times New Roman" panose="02020603050405020304" pitchFamily="18" charset="0"/>
              </a:rPr>
              <a:t>Comparisons </a:t>
            </a:r>
            <a:r>
              <a:rPr lang="en-US" dirty="0" smtClean="0">
                <a:ea typeface="Calibri" panose="020F0502020204030204" pitchFamily="34" charset="0"/>
                <a:cs typeface="Times New Roman" panose="02020603050405020304" pitchFamily="18" charset="0"/>
              </a:rPr>
              <a:t>(1/4)</a:t>
            </a:r>
            <a:endParaRPr lang="en-US" dirty="0">
              <a:latin typeface="+mn-lt"/>
            </a:endParaRPr>
          </a:p>
        </p:txBody>
      </p:sp>
      <p:sp>
        <p:nvSpPr>
          <p:cNvPr id="13" name="Footer Placeholder 7"/>
          <p:cNvSpPr>
            <a:spLocks noGrp="1"/>
          </p:cNvSpPr>
          <p:nvPr>
            <p:ph type="ftr" sz="quarter" idx="11"/>
          </p:nvPr>
        </p:nvSpPr>
        <p:spPr>
          <a:xfrm>
            <a:off x="695583" y="6434112"/>
            <a:ext cx="7752834" cy="304776"/>
          </a:xfrm>
        </p:spPr>
        <p:txBody>
          <a:bodyPr/>
          <a:lstStyle/>
          <a:p>
            <a:pPr>
              <a:defRPr/>
            </a:pPr>
            <a:r>
              <a:rPr lang="en-US" sz="1100" dirty="0" smtClean="0"/>
              <a:t>These GOES-16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27</a:t>
            </a:fld>
            <a:endParaRPr lang="en-US" altLang="en-US" dirty="0"/>
          </a:p>
        </p:txBody>
      </p:sp>
      <p:sp>
        <p:nvSpPr>
          <p:cNvPr id="6" name="Content Placeholder 2"/>
          <p:cNvSpPr>
            <a:spLocks noGrp="1"/>
          </p:cNvSpPr>
          <p:nvPr>
            <p:ph idx="1"/>
          </p:nvPr>
        </p:nvSpPr>
        <p:spPr>
          <a:xfrm>
            <a:off x="492102" y="1138283"/>
            <a:ext cx="8524430" cy="1884785"/>
          </a:xfrm>
        </p:spPr>
        <p:txBody>
          <a:bodyPr/>
          <a:lstStyle/>
          <a:p>
            <a:pPr marL="400050"/>
            <a:r>
              <a:rPr lang="en-US" sz="2400" dirty="0"/>
              <a:t>GOES-16 </a:t>
            </a:r>
            <a:r>
              <a:rPr lang="en-US" sz="2400" dirty="0" smtClean="0"/>
              <a:t>XRS-B </a:t>
            </a:r>
            <a:r>
              <a:rPr lang="en-US" sz="2400" dirty="0"/>
              <a:t>vs GOES-15 during 13 - 14 July 2018</a:t>
            </a:r>
            <a:endParaRPr lang="en-US" sz="2400" b="1" dirty="0"/>
          </a:p>
          <a:p>
            <a:pPr marL="57150" indent="0">
              <a:buNone/>
            </a:pPr>
            <a:endParaRPr lang="en-US" sz="2400" dirty="0"/>
          </a:p>
          <a:p>
            <a:pPr marL="57150" indent="0">
              <a:buNone/>
            </a:pPr>
            <a:endParaRPr lang="en-US" sz="2200" dirty="0" smtClean="0"/>
          </a:p>
          <a:p>
            <a:pPr marL="290513" indent="-233363"/>
            <a:endParaRPr lang="en-US" sz="2200" dirty="0" smtClean="0"/>
          </a:p>
        </p:txBody>
      </p:sp>
      <p:pic>
        <p:nvPicPr>
          <p:cNvPr id="9"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4398" t="8837" r="12951" b="4360"/>
          <a:stretch/>
        </p:blipFill>
        <p:spPr bwMode="auto">
          <a:xfrm>
            <a:off x="126911" y="1687379"/>
            <a:ext cx="3696059" cy="29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7320" t="4348" r="10820" b="4721"/>
          <a:stretch/>
        </p:blipFill>
        <p:spPr>
          <a:xfrm>
            <a:off x="4066553" y="2178997"/>
            <a:ext cx="4794982" cy="4075888"/>
          </a:xfrm>
          <a:prstGeom prst="rect">
            <a:avLst/>
          </a:prstGeom>
        </p:spPr>
      </p:pic>
    </p:spTree>
    <p:extLst>
      <p:ext uri="{BB962C8B-B14F-4D97-AF65-F5344CB8AC3E}">
        <p14:creationId xmlns:p14="http://schemas.microsoft.com/office/powerpoint/2010/main" val="3279770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831"/>
            <a:ext cx="8229600" cy="1143001"/>
          </a:xfrm>
        </p:spPr>
        <p:txBody>
          <a:bodyPr/>
          <a:lstStyle/>
          <a:p>
            <a:r>
              <a:rPr lang="en-US" dirty="0" smtClean="0">
                <a:latin typeface="+mn-lt"/>
              </a:rPr>
              <a:t>#14: </a:t>
            </a:r>
            <a:r>
              <a:rPr lang="en-US" dirty="0" smtClean="0">
                <a:ea typeface="Calibri" panose="020F0502020204030204" pitchFamily="34" charset="0"/>
                <a:cs typeface="Times New Roman" panose="02020603050405020304" pitchFamily="18" charset="0"/>
              </a:rPr>
              <a:t>Inter-Satellite </a:t>
            </a:r>
            <a:r>
              <a:rPr lang="en-US" dirty="0">
                <a:ea typeface="Calibri" panose="020F0502020204030204" pitchFamily="34" charset="0"/>
                <a:cs typeface="Times New Roman" panose="02020603050405020304" pitchFamily="18" charset="0"/>
              </a:rPr>
              <a:t>Comparisons </a:t>
            </a:r>
            <a:r>
              <a:rPr lang="en-US" dirty="0" smtClean="0">
                <a:ea typeface="Calibri" panose="020F0502020204030204" pitchFamily="34" charset="0"/>
                <a:cs typeface="Times New Roman" panose="02020603050405020304" pitchFamily="18" charset="0"/>
              </a:rPr>
              <a:t>(2/4)</a:t>
            </a:r>
            <a:endParaRPr lang="en-US" dirty="0">
              <a:latin typeface="+mn-lt"/>
            </a:endParaRPr>
          </a:p>
        </p:txBody>
      </p:sp>
      <p:sp>
        <p:nvSpPr>
          <p:cNvPr id="13" name="Footer Placeholder 7"/>
          <p:cNvSpPr>
            <a:spLocks noGrp="1"/>
          </p:cNvSpPr>
          <p:nvPr>
            <p:ph type="ftr" sz="quarter" idx="11"/>
          </p:nvPr>
        </p:nvSpPr>
        <p:spPr>
          <a:xfrm>
            <a:off x="695583" y="6434112"/>
            <a:ext cx="7752834" cy="304776"/>
          </a:xfrm>
        </p:spPr>
        <p:txBody>
          <a:bodyPr/>
          <a:lstStyle/>
          <a:p>
            <a:pPr>
              <a:defRPr/>
            </a:pPr>
            <a:r>
              <a:rPr lang="en-US" sz="1100" dirty="0" smtClean="0"/>
              <a:t>These GOES-16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28</a:t>
            </a:fld>
            <a:endParaRPr lang="en-US" altLang="en-US" dirty="0"/>
          </a:p>
        </p:txBody>
      </p:sp>
      <p:sp>
        <p:nvSpPr>
          <p:cNvPr id="6" name="Content Placeholder 2"/>
          <p:cNvSpPr>
            <a:spLocks noGrp="1"/>
          </p:cNvSpPr>
          <p:nvPr>
            <p:ph idx="1"/>
          </p:nvPr>
        </p:nvSpPr>
        <p:spPr>
          <a:xfrm>
            <a:off x="492102" y="1138283"/>
            <a:ext cx="8524430" cy="1884785"/>
          </a:xfrm>
        </p:spPr>
        <p:txBody>
          <a:bodyPr/>
          <a:lstStyle/>
          <a:p>
            <a:pPr marL="400050"/>
            <a:r>
              <a:rPr lang="en-US" sz="2400" dirty="0" smtClean="0"/>
              <a:t>GOES-16 XRS-A vs GOES-15 during 13 - 14 July 2018</a:t>
            </a:r>
            <a:endParaRPr lang="en-US" sz="2400" b="1" dirty="0" smtClean="0"/>
          </a:p>
          <a:p>
            <a:pPr marL="57150" indent="0">
              <a:buNone/>
            </a:pPr>
            <a:endParaRPr lang="en-US" sz="2400" dirty="0"/>
          </a:p>
          <a:p>
            <a:pPr marL="57150" indent="0">
              <a:buNone/>
            </a:pPr>
            <a:endParaRPr lang="en-US" sz="2200" dirty="0" smtClean="0"/>
          </a:p>
          <a:p>
            <a:pPr marL="290513" indent="-233363"/>
            <a:endParaRPr lang="en-US" sz="2200" dirty="0" smtClean="0"/>
          </a:p>
        </p:txBody>
      </p:sp>
      <p:pic>
        <p:nvPicPr>
          <p:cNvPr id="8"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5253" t="8912" r="12791" b="4585"/>
          <a:stretch/>
        </p:blipFill>
        <p:spPr bwMode="auto">
          <a:xfrm>
            <a:off x="335043" y="1667852"/>
            <a:ext cx="3789485" cy="30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6753" t="3927" r="11918" b="4735"/>
          <a:stretch/>
        </p:blipFill>
        <p:spPr>
          <a:xfrm>
            <a:off x="4295069" y="2135368"/>
            <a:ext cx="4721463" cy="4057653"/>
          </a:xfrm>
          <a:prstGeom prst="rect">
            <a:avLst/>
          </a:prstGeom>
        </p:spPr>
      </p:pic>
    </p:spTree>
    <p:extLst>
      <p:ext uri="{BB962C8B-B14F-4D97-AF65-F5344CB8AC3E}">
        <p14:creationId xmlns:p14="http://schemas.microsoft.com/office/powerpoint/2010/main" val="20240409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324" y="202647"/>
            <a:ext cx="8229600" cy="1143001"/>
          </a:xfrm>
        </p:spPr>
        <p:txBody>
          <a:bodyPr/>
          <a:lstStyle/>
          <a:p>
            <a:r>
              <a:rPr lang="en-US" dirty="0" smtClean="0">
                <a:latin typeface="+mn-lt"/>
              </a:rPr>
              <a:t>#14: </a:t>
            </a:r>
            <a:r>
              <a:rPr lang="en-US" dirty="0" smtClean="0">
                <a:ea typeface="Calibri" panose="020F0502020204030204" pitchFamily="34" charset="0"/>
                <a:cs typeface="Times New Roman" panose="02020603050405020304" pitchFamily="18" charset="0"/>
              </a:rPr>
              <a:t>Inter-Satellite </a:t>
            </a:r>
            <a:r>
              <a:rPr lang="en-US" dirty="0">
                <a:ea typeface="Calibri" panose="020F0502020204030204" pitchFamily="34" charset="0"/>
                <a:cs typeface="Times New Roman" panose="02020603050405020304" pitchFamily="18" charset="0"/>
              </a:rPr>
              <a:t>Comparisons </a:t>
            </a:r>
            <a:r>
              <a:rPr lang="en-US" dirty="0" smtClean="0">
                <a:ea typeface="Calibri" panose="020F0502020204030204" pitchFamily="34" charset="0"/>
                <a:cs typeface="Times New Roman" panose="02020603050405020304" pitchFamily="18" charset="0"/>
              </a:rPr>
              <a:t>(3/4)</a:t>
            </a:r>
            <a:endParaRPr lang="en-US" dirty="0">
              <a:latin typeface="+mn-lt"/>
            </a:endParaRPr>
          </a:p>
        </p:txBody>
      </p:sp>
      <p:sp>
        <p:nvSpPr>
          <p:cNvPr id="13" name="Footer Placeholder 7"/>
          <p:cNvSpPr>
            <a:spLocks noGrp="1"/>
          </p:cNvSpPr>
          <p:nvPr>
            <p:ph type="ftr" sz="quarter" idx="11"/>
          </p:nvPr>
        </p:nvSpPr>
        <p:spPr>
          <a:xfrm>
            <a:off x="695583" y="6434112"/>
            <a:ext cx="7752834" cy="304776"/>
          </a:xfrm>
        </p:spPr>
        <p:txBody>
          <a:bodyPr/>
          <a:lstStyle/>
          <a:p>
            <a:pPr>
              <a:defRPr/>
            </a:pPr>
            <a:r>
              <a:rPr lang="en-US" sz="1100" dirty="0" smtClean="0"/>
              <a:t>These GOES-16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29</a:t>
            </a:fld>
            <a:endParaRPr lang="en-US" altLang="en-US" dirty="0"/>
          </a:p>
        </p:txBody>
      </p:sp>
      <p:sp>
        <p:nvSpPr>
          <p:cNvPr id="6" name="Content Placeholder 2"/>
          <p:cNvSpPr>
            <a:spLocks noGrp="1"/>
          </p:cNvSpPr>
          <p:nvPr>
            <p:ph idx="1"/>
          </p:nvPr>
        </p:nvSpPr>
        <p:spPr>
          <a:xfrm>
            <a:off x="435291" y="1306708"/>
            <a:ext cx="3281943" cy="2778275"/>
          </a:xfrm>
        </p:spPr>
        <p:txBody>
          <a:bodyPr/>
          <a:lstStyle/>
          <a:p>
            <a:pPr marL="400050"/>
            <a:r>
              <a:rPr lang="en-US" sz="2400" dirty="0" smtClean="0"/>
              <a:t>GOES 16 vs GOES 17</a:t>
            </a:r>
          </a:p>
          <a:p>
            <a:pPr marL="400050"/>
            <a:r>
              <a:rPr lang="en-US" sz="2400" dirty="0"/>
              <a:t>Five C-class </a:t>
            </a:r>
            <a:r>
              <a:rPr lang="en-US" sz="2400" dirty="0" smtClean="0"/>
              <a:t>flares. </a:t>
            </a:r>
          </a:p>
          <a:p>
            <a:pPr marL="400050"/>
            <a:r>
              <a:rPr lang="en-US" sz="2400" dirty="0">
                <a:solidFill>
                  <a:srgbClr val="FFFF00"/>
                </a:solidFill>
              </a:rPr>
              <a:t>S</a:t>
            </a:r>
            <a:r>
              <a:rPr lang="en-US" sz="2400" dirty="0" smtClean="0">
                <a:solidFill>
                  <a:srgbClr val="FFFF00"/>
                </a:solidFill>
              </a:rPr>
              <a:t>lope </a:t>
            </a:r>
            <a:r>
              <a:rPr lang="en-US" sz="2400" dirty="0">
                <a:solidFill>
                  <a:srgbClr val="FFFF00"/>
                </a:solidFill>
              </a:rPr>
              <a:t>of 1.0014</a:t>
            </a:r>
            <a:r>
              <a:rPr lang="en-US" sz="2400" dirty="0"/>
              <a:t> suggests both XRS sensors </a:t>
            </a:r>
            <a:r>
              <a:rPr lang="en-US" sz="2400" dirty="0" smtClean="0"/>
              <a:t>respond </a:t>
            </a:r>
            <a:r>
              <a:rPr lang="en-US" sz="2400" dirty="0"/>
              <a:t>similarly to these flares.</a:t>
            </a:r>
          </a:p>
          <a:p>
            <a:pPr marL="57150" indent="0">
              <a:buNone/>
            </a:pPr>
            <a:endParaRPr lang="en-US" sz="2200" dirty="0" smtClean="0"/>
          </a:p>
          <a:p>
            <a:pPr marL="290513" indent="-233363"/>
            <a:endParaRPr lang="en-US" sz="2200" dirty="0" smtClean="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942" y="1235870"/>
            <a:ext cx="4978252" cy="4978252"/>
          </a:xfrm>
          <a:prstGeom prst="rect">
            <a:avLst/>
          </a:prstGeom>
        </p:spPr>
      </p:pic>
    </p:spTree>
    <p:extLst>
      <p:ext uri="{BB962C8B-B14F-4D97-AF65-F5344CB8AC3E}">
        <p14:creationId xmlns:p14="http://schemas.microsoft.com/office/powerpoint/2010/main" val="2986623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85"/>
            <a:ext cx="8229600" cy="1143001"/>
          </a:xfrm>
        </p:spPr>
        <p:txBody>
          <a:bodyPr/>
          <a:lstStyle/>
          <a:p>
            <a:r>
              <a:rPr lang="en-US" dirty="0" smtClean="0">
                <a:latin typeface="+mn-lt"/>
              </a:rPr>
              <a:t>Quick Summary</a:t>
            </a:r>
            <a:endParaRPr lang="en-US" dirty="0">
              <a:latin typeface="+mn-lt"/>
            </a:endParaRPr>
          </a:p>
        </p:txBody>
      </p:sp>
      <p:sp>
        <p:nvSpPr>
          <p:cNvPr id="3" name="Content Placeholder 2"/>
          <p:cNvSpPr>
            <a:spLocks noGrp="1"/>
          </p:cNvSpPr>
          <p:nvPr>
            <p:ph idx="1"/>
          </p:nvPr>
        </p:nvSpPr>
        <p:spPr>
          <a:xfrm>
            <a:off x="609600" y="1598604"/>
            <a:ext cx="8077200" cy="3348781"/>
          </a:xfrm>
        </p:spPr>
        <p:txBody>
          <a:bodyPr/>
          <a:lstStyle/>
          <a:p>
            <a:pPr marL="233363" indent="-233363"/>
            <a:r>
              <a:rPr lang="en-US" sz="2400" dirty="0" smtClean="0"/>
              <a:t>Initial testing using L0 data has provided most </a:t>
            </a:r>
            <a:r>
              <a:rPr lang="en-US" sz="2400" dirty="0" err="1" smtClean="0"/>
              <a:t>cal</a:t>
            </a:r>
            <a:r>
              <a:rPr lang="en-US" sz="2400" dirty="0" smtClean="0"/>
              <a:t> values.</a:t>
            </a:r>
          </a:p>
          <a:p>
            <a:pPr marL="233363" indent="-233363"/>
            <a:r>
              <a:rPr lang="en-US" sz="2400" dirty="0" smtClean="0"/>
              <a:t>GOES-16 behavior is similar to GOES-17.</a:t>
            </a:r>
          </a:p>
          <a:p>
            <a:pPr marL="233363" indent="-233363"/>
            <a:r>
              <a:rPr lang="en-US" sz="2400" dirty="0" smtClean="0"/>
              <a:t>No surprises. </a:t>
            </a:r>
          </a:p>
          <a:p>
            <a:pPr marL="233363" indent="-233363"/>
            <a:r>
              <a:rPr lang="en-US" sz="2400" dirty="0" smtClean="0"/>
              <a:t>Studies </a:t>
            </a:r>
            <a:r>
              <a:rPr lang="en-US" sz="2400" dirty="0"/>
              <a:t>done with </a:t>
            </a:r>
            <a:r>
              <a:rPr lang="en-US" sz="2400" dirty="0" smtClean="0"/>
              <a:t>L1b, L2, and </a:t>
            </a:r>
            <a:r>
              <a:rPr lang="en-US" sz="2400" dirty="0"/>
              <a:t>LASP-L0-processed data</a:t>
            </a:r>
            <a:r>
              <a:rPr lang="en-US" sz="2400" dirty="0" smtClean="0"/>
              <a:t>.</a:t>
            </a:r>
            <a:endParaRPr lang="en-US" sz="2400" dirty="0"/>
          </a:p>
          <a:p>
            <a:pPr marL="233363" indent="-233363"/>
            <a:r>
              <a:rPr lang="en-US" sz="2400" dirty="0" smtClean="0"/>
              <a:t>GPA: many ADRs submitted, many resolved, some remain.</a:t>
            </a:r>
          </a:p>
          <a:p>
            <a:pPr marL="233363" indent="-233363"/>
            <a:r>
              <a:rPr lang="en-US" sz="2400" dirty="0" smtClean="0"/>
              <a:t>Instrument: new LUTs, many issues resolved, some remain.</a:t>
            </a:r>
          </a:p>
          <a:p>
            <a:pPr marL="233363" indent="-233363"/>
            <a:r>
              <a:rPr lang="en-US" sz="2400" dirty="0"/>
              <a:t>All PLPT tests</a:t>
            </a:r>
            <a:r>
              <a:rPr lang="en-US" sz="2400" dirty="0" smtClean="0"/>
              <a:t>:</a:t>
            </a:r>
            <a:endParaRPr lang="en-US" sz="2400" dirty="0"/>
          </a:p>
          <a:p>
            <a:pPr marL="233363" indent="-233363"/>
            <a:r>
              <a:rPr lang="en-US" sz="2400" dirty="0" smtClean="0"/>
              <a:t>Provisional Validation </a:t>
            </a:r>
            <a:r>
              <a:rPr lang="en-US" sz="2400" dirty="0"/>
              <a:t>Product Maturity </a:t>
            </a:r>
            <a:r>
              <a:rPr lang="en-US" sz="2400" dirty="0" smtClean="0"/>
              <a:t>Assessment.</a:t>
            </a:r>
          </a:p>
          <a:p>
            <a:pPr marL="0" indent="0">
              <a:buNone/>
            </a:pPr>
            <a:endParaRPr lang="en-US" sz="2400" dirty="0" smtClean="0"/>
          </a:p>
          <a:p>
            <a:pPr marL="0" indent="0">
              <a:spcBef>
                <a:spcPts val="0"/>
              </a:spcBef>
              <a:buNone/>
            </a:pPr>
            <a:r>
              <a:rPr lang="en-US" sz="2000" dirty="0" smtClean="0"/>
              <a:t>	ADR = Algorithm Discrepancy Report</a:t>
            </a:r>
          </a:p>
          <a:p>
            <a:pPr marL="0" indent="0">
              <a:spcBef>
                <a:spcPts val="0"/>
              </a:spcBef>
              <a:buNone/>
            </a:pPr>
            <a:r>
              <a:rPr lang="en-US" sz="2000" dirty="0" smtClean="0"/>
              <a:t>	LUT = Look Up Table</a:t>
            </a:r>
            <a:r>
              <a:rPr lang="en-US" sz="2400" dirty="0" smtClean="0"/>
              <a:t> </a:t>
            </a:r>
            <a:endParaRPr lang="en-US" sz="2400" dirty="0"/>
          </a:p>
          <a:p>
            <a:pPr marL="0" indent="0">
              <a:buNone/>
            </a:pPr>
            <a:endParaRPr lang="en-US" sz="2400" b="1" dirty="0" smtClean="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3</a:t>
            </a:fld>
            <a:endParaRPr lang="en-US" altLang="en-US"/>
          </a:p>
        </p:txBody>
      </p:sp>
      <p:sp>
        <p:nvSpPr>
          <p:cNvPr id="7" name="TextBox 6"/>
          <p:cNvSpPr txBox="1"/>
          <p:nvPr/>
        </p:nvSpPr>
        <p:spPr>
          <a:xfrm rot="21089481">
            <a:off x="2874218" y="4272235"/>
            <a:ext cx="984624" cy="400110"/>
          </a:xfrm>
          <a:prstGeom prst="rect">
            <a:avLst/>
          </a:prstGeom>
          <a:solidFill>
            <a:srgbClr val="00B050"/>
          </a:solidFill>
        </p:spPr>
        <p:txBody>
          <a:bodyPr wrap="square" rtlCol="0">
            <a:spAutoFit/>
          </a:bodyPr>
          <a:lstStyle/>
          <a:p>
            <a:pPr algn="ctr"/>
            <a:r>
              <a:rPr lang="en-US" sz="2000" dirty="0" smtClean="0">
                <a:solidFill>
                  <a:schemeClr val="bg1"/>
                </a:solidFill>
              </a:rPr>
              <a:t>PASSED</a:t>
            </a:r>
            <a:endParaRPr lang="en-US" sz="2000" dirty="0">
              <a:solidFill>
                <a:schemeClr val="bg1"/>
              </a:solidFill>
            </a:endParaRPr>
          </a:p>
        </p:txBody>
      </p:sp>
      <p:sp>
        <p:nvSpPr>
          <p:cNvPr id="6" name="TextBox 5"/>
          <p:cNvSpPr txBox="1"/>
          <p:nvPr/>
        </p:nvSpPr>
        <p:spPr>
          <a:xfrm rot="21089481">
            <a:off x="7524557" y="4609227"/>
            <a:ext cx="984624" cy="400110"/>
          </a:xfrm>
          <a:prstGeom prst="rect">
            <a:avLst/>
          </a:prstGeom>
          <a:solidFill>
            <a:srgbClr val="00B050"/>
          </a:solidFill>
        </p:spPr>
        <p:txBody>
          <a:bodyPr wrap="square" rtlCol="0">
            <a:spAutoFit/>
          </a:bodyPr>
          <a:lstStyle/>
          <a:p>
            <a:pPr algn="ctr"/>
            <a:r>
              <a:rPr lang="en-US" sz="2000" dirty="0" smtClean="0">
                <a:solidFill>
                  <a:schemeClr val="bg1"/>
                </a:solidFill>
              </a:rPr>
              <a:t>PASSED</a:t>
            </a:r>
            <a:endParaRPr lang="en-US" sz="2000" dirty="0">
              <a:solidFill>
                <a:schemeClr val="bg1"/>
              </a:solidFill>
            </a:endParaRPr>
          </a:p>
        </p:txBody>
      </p:sp>
    </p:spTree>
    <p:extLst>
      <p:ext uri="{BB962C8B-B14F-4D97-AF65-F5344CB8AC3E}">
        <p14:creationId xmlns:p14="http://schemas.microsoft.com/office/powerpoint/2010/main" val="1219378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324" y="202647"/>
            <a:ext cx="8229600" cy="1143001"/>
          </a:xfrm>
        </p:spPr>
        <p:txBody>
          <a:bodyPr/>
          <a:lstStyle/>
          <a:p>
            <a:r>
              <a:rPr lang="en-US" dirty="0" smtClean="0">
                <a:latin typeface="+mn-lt"/>
              </a:rPr>
              <a:t>#14: </a:t>
            </a:r>
            <a:r>
              <a:rPr lang="en-US" dirty="0" smtClean="0">
                <a:ea typeface="Calibri" panose="020F0502020204030204" pitchFamily="34" charset="0"/>
                <a:cs typeface="Times New Roman" panose="02020603050405020304" pitchFamily="18" charset="0"/>
              </a:rPr>
              <a:t>Inter-Satellite </a:t>
            </a:r>
            <a:r>
              <a:rPr lang="en-US" dirty="0">
                <a:ea typeface="Calibri" panose="020F0502020204030204" pitchFamily="34" charset="0"/>
                <a:cs typeface="Times New Roman" panose="02020603050405020304" pitchFamily="18" charset="0"/>
              </a:rPr>
              <a:t>Comparisons </a:t>
            </a:r>
            <a:r>
              <a:rPr lang="en-US" dirty="0" smtClean="0">
                <a:ea typeface="Calibri" panose="020F0502020204030204" pitchFamily="34" charset="0"/>
                <a:cs typeface="Times New Roman" panose="02020603050405020304" pitchFamily="18" charset="0"/>
              </a:rPr>
              <a:t>(4/4)</a:t>
            </a:r>
            <a:endParaRPr lang="en-US" dirty="0">
              <a:latin typeface="+mn-lt"/>
            </a:endParaRPr>
          </a:p>
        </p:txBody>
      </p:sp>
      <p:sp>
        <p:nvSpPr>
          <p:cNvPr id="13" name="Footer Placeholder 7"/>
          <p:cNvSpPr>
            <a:spLocks noGrp="1"/>
          </p:cNvSpPr>
          <p:nvPr>
            <p:ph type="ftr" sz="quarter" idx="11"/>
          </p:nvPr>
        </p:nvSpPr>
        <p:spPr>
          <a:xfrm>
            <a:off x="695583" y="6434112"/>
            <a:ext cx="7752834" cy="304776"/>
          </a:xfrm>
        </p:spPr>
        <p:txBody>
          <a:bodyPr/>
          <a:lstStyle/>
          <a:p>
            <a:pPr>
              <a:defRPr/>
            </a:pPr>
            <a:r>
              <a:rPr lang="en-US" sz="1100" dirty="0" smtClean="0"/>
              <a:t>These GOES-16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30</a:t>
            </a:fld>
            <a:endParaRPr lang="en-US" altLang="en-US" dirty="0"/>
          </a:p>
        </p:txBody>
      </p:sp>
      <p:sp>
        <p:nvSpPr>
          <p:cNvPr id="6" name="Content Placeholder 2"/>
          <p:cNvSpPr>
            <a:spLocks noGrp="1"/>
          </p:cNvSpPr>
          <p:nvPr>
            <p:ph idx="1"/>
          </p:nvPr>
        </p:nvSpPr>
        <p:spPr>
          <a:xfrm>
            <a:off x="435292" y="1306708"/>
            <a:ext cx="8524430" cy="903543"/>
          </a:xfrm>
        </p:spPr>
        <p:txBody>
          <a:bodyPr/>
          <a:lstStyle/>
          <a:p>
            <a:pPr marL="400050"/>
            <a:r>
              <a:rPr lang="en-US" sz="2400" dirty="0" smtClean="0"/>
              <a:t>GOES 16 vs GOES 17 from 4-8 July 2018</a:t>
            </a:r>
          </a:p>
          <a:p>
            <a:pPr marL="800100" lvl="1"/>
            <a:r>
              <a:rPr lang="en-US" sz="2000" dirty="0" smtClean="0"/>
              <a:t>Plots:  L2 1-min averages derived from L1b</a:t>
            </a:r>
            <a:endParaRPr lang="en-US" sz="2000" b="1" dirty="0" smtClean="0"/>
          </a:p>
          <a:p>
            <a:pPr marL="57150" indent="0">
              <a:buNone/>
            </a:pPr>
            <a:endParaRPr lang="en-US" sz="2400" dirty="0"/>
          </a:p>
          <a:p>
            <a:pPr marL="57150" indent="0">
              <a:buNone/>
            </a:pPr>
            <a:endParaRPr lang="en-US" sz="2200" dirty="0" smtClean="0"/>
          </a:p>
          <a:p>
            <a:pPr marL="290513" indent="-233363"/>
            <a:endParaRPr lang="en-US" sz="2200" dirty="0" smtClean="0"/>
          </a:p>
        </p:txBody>
      </p:sp>
      <p:pic>
        <p:nvPicPr>
          <p:cNvPr id="9" name="Picture 8"/>
          <p:cNvPicPr>
            <a:picLocks noChangeAspect="1"/>
          </p:cNvPicPr>
          <p:nvPr/>
        </p:nvPicPr>
        <p:blipFill rotWithShape="1">
          <a:blip r:embed="rId3"/>
          <a:srcRect l="1493" t="8430" r="3199" b="20729"/>
          <a:stretch/>
        </p:blipFill>
        <p:spPr>
          <a:xfrm>
            <a:off x="1580744" y="4266210"/>
            <a:ext cx="5982511" cy="2010128"/>
          </a:xfrm>
          <a:prstGeom prst="rect">
            <a:avLst/>
          </a:prstGeom>
        </p:spPr>
      </p:pic>
      <p:pic>
        <p:nvPicPr>
          <p:cNvPr id="10" name="Picture 9"/>
          <p:cNvPicPr>
            <a:picLocks noChangeAspect="1"/>
          </p:cNvPicPr>
          <p:nvPr/>
        </p:nvPicPr>
        <p:blipFill rotWithShape="1">
          <a:blip r:embed="rId4"/>
          <a:srcRect l="1466" t="6716" r="2414" b="19427"/>
          <a:stretch/>
        </p:blipFill>
        <p:spPr>
          <a:xfrm>
            <a:off x="1580744" y="2109242"/>
            <a:ext cx="5982511" cy="1999194"/>
          </a:xfrm>
          <a:prstGeom prst="rect">
            <a:avLst/>
          </a:prstGeom>
        </p:spPr>
      </p:pic>
      <p:sp>
        <p:nvSpPr>
          <p:cNvPr id="14" name="TextBox 13"/>
          <p:cNvSpPr txBox="1"/>
          <p:nvPr/>
        </p:nvSpPr>
        <p:spPr>
          <a:xfrm>
            <a:off x="6460322" y="4356934"/>
            <a:ext cx="1003160" cy="646331"/>
          </a:xfrm>
          <a:prstGeom prst="rect">
            <a:avLst/>
          </a:prstGeom>
          <a:solidFill>
            <a:schemeClr val="tx1"/>
          </a:solidFill>
        </p:spPr>
        <p:txBody>
          <a:bodyPr wrap="none" rtlCol="0">
            <a:spAutoFit/>
          </a:bodyPr>
          <a:lstStyle/>
          <a:p>
            <a:r>
              <a:rPr lang="en-US" dirty="0" smtClean="0">
                <a:solidFill>
                  <a:srgbClr val="00B050"/>
                </a:solidFill>
              </a:rPr>
              <a:t>GOES-16</a:t>
            </a:r>
          </a:p>
          <a:p>
            <a:r>
              <a:rPr lang="en-US" dirty="0" smtClean="0">
                <a:solidFill>
                  <a:srgbClr val="C20EAD"/>
                </a:solidFill>
              </a:rPr>
              <a:t>GOES-17</a:t>
            </a:r>
            <a:endParaRPr lang="en-US" dirty="0">
              <a:solidFill>
                <a:srgbClr val="C20EAD"/>
              </a:solidFill>
            </a:endParaRPr>
          </a:p>
        </p:txBody>
      </p:sp>
      <p:sp>
        <p:nvSpPr>
          <p:cNvPr id="15" name="TextBox 14"/>
          <p:cNvSpPr txBox="1"/>
          <p:nvPr/>
        </p:nvSpPr>
        <p:spPr>
          <a:xfrm>
            <a:off x="6379258" y="2215630"/>
            <a:ext cx="1003160" cy="646331"/>
          </a:xfrm>
          <a:prstGeom prst="rect">
            <a:avLst/>
          </a:prstGeom>
          <a:solidFill>
            <a:schemeClr val="tx1"/>
          </a:solidFill>
        </p:spPr>
        <p:txBody>
          <a:bodyPr wrap="none" rtlCol="0">
            <a:spAutoFit/>
          </a:bodyPr>
          <a:lstStyle/>
          <a:p>
            <a:r>
              <a:rPr lang="en-US" dirty="0" smtClean="0">
                <a:solidFill>
                  <a:srgbClr val="00B050"/>
                </a:solidFill>
              </a:rPr>
              <a:t>GOES-16</a:t>
            </a:r>
          </a:p>
          <a:p>
            <a:r>
              <a:rPr lang="en-US" dirty="0" smtClean="0">
                <a:solidFill>
                  <a:srgbClr val="C20EAD"/>
                </a:solidFill>
              </a:rPr>
              <a:t>GOES-17</a:t>
            </a:r>
            <a:endParaRPr lang="en-US" dirty="0">
              <a:solidFill>
                <a:srgbClr val="C20EAD"/>
              </a:solidFill>
            </a:endParaRPr>
          </a:p>
        </p:txBody>
      </p:sp>
      <p:sp>
        <p:nvSpPr>
          <p:cNvPr id="16" name="TextBox 15"/>
          <p:cNvSpPr txBox="1"/>
          <p:nvPr/>
        </p:nvSpPr>
        <p:spPr>
          <a:xfrm>
            <a:off x="435292" y="3083479"/>
            <a:ext cx="921214" cy="461665"/>
          </a:xfrm>
          <a:prstGeom prst="rect">
            <a:avLst/>
          </a:prstGeom>
          <a:noFill/>
        </p:spPr>
        <p:txBody>
          <a:bodyPr wrap="none" rtlCol="0">
            <a:spAutoFit/>
          </a:bodyPr>
          <a:lstStyle/>
          <a:p>
            <a:r>
              <a:rPr lang="en-US" sz="2400" dirty="0" smtClean="0"/>
              <a:t>XRS-A</a:t>
            </a:r>
            <a:endParaRPr lang="en-US" sz="2400" dirty="0"/>
          </a:p>
        </p:txBody>
      </p:sp>
      <p:sp>
        <p:nvSpPr>
          <p:cNvPr id="17" name="TextBox 16"/>
          <p:cNvSpPr txBox="1"/>
          <p:nvPr/>
        </p:nvSpPr>
        <p:spPr>
          <a:xfrm>
            <a:off x="435292" y="5107844"/>
            <a:ext cx="909993" cy="461665"/>
          </a:xfrm>
          <a:prstGeom prst="rect">
            <a:avLst/>
          </a:prstGeom>
          <a:noFill/>
        </p:spPr>
        <p:txBody>
          <a:bodyPr wrap="none" rtlCol="0">
            <a:spAutoFit/>
          </a:bodyPr>
          <a:lstStyle/>
          <a:p>
            <a:r>
              <a:rPr lang="en-US" sz="2400" dirty="0" smtClean="0"/>
              <a:t>XRS-B</a:t>
            </a:r>
            <a:endParaRPr lang="en-US" sz="2400" dirty="0"/>
          </a:p>
        </p:txBody>
      </p:sp>
      <p:sp>
        <p:nvSpPr>
          <p:cNvPr id="3" name="TextBox 2"/>
          <p:cNvSpPr txBox="1"/>
          <p:nvPr/>
        </p:nvSpPr>
        <p:spPr>
          <a:xfrm>
            <a:off x="7663070" y="3525937"/>
            <a:ext cx="1401417" cy="2031325"/>
          </a:xfrm>
          <a:prstGeom prst="rect">
            <a:avLst/>
          </a:prstGeom>
          <a:noFill/>
        </p:spPr>
        <p:txBody>
          <a:bodyPr wrap="square" rtlCol="0">
            <a:spAutoFit/>
          </a:bodyPr>
          <a:lstStyle/>
          <a:p>
            <a:r>
              <a:rPr lang="en-US" dirty="0" smtClean="0"/>
              <a:t>Very low signals.</a:t>
            </a:r>
          </a:p>
          <a:p>
            <a:r>
              <a:rPr lang="en-US" dirty="0" smtClean="0"/>
              <a:t>GOES-17</a:t>
            </a:r>
          </a:p>
          <a:p>
            <a:r>
              <a:rPr lang="en-US" dirty="0" smtClean="0"/>
              <a:t>backgrounds</a:t>
            </a:r>
          </a:p>
          <a:p>
            <a:r>
              <a:rPr lang="en-US" dirty="0" smtClean="0"/>
              <a:t>still need </a:t>
            </a:r>
          </a:p>
          <a:p>
            <a:r>
              <a:rPr lang="en-US" dirty="0" smtClean="0"/>
              <a:t>some adjustment.</a:t>
            </a:r>
            <a:endParaRPr lang="en-US" dirty="0"/>
          </a:p>
        </p:txBody>
      </p:sp>
      <p:sp>
        <p:nvSpPr>
          <p:cNvPr id="18" name="TextBox 17"/>
          <p:cNvSpPr txBox="1"/>
          <p:nvPr/>
        </p:nvSpPr>
        <p:spPr>
          <a:xfrm>
            <a:off x="1844916" y="4535927"/>
            <a:ext cx="468886" cy="276999"/>
          </a:xfrm>
          <a:prstGeom prst="rect">
            <a:avLst/>
          </a:prstGeom>
          <a:solidFill>
            <a:schemeClr val="tx1"/>
          </a:solidFill>
        </p:spPr>
        <p:txBody>
          <a:bodyPr wrap="square" rtlCol="0">
            <a:spAutoFit/>
          </a:bodyPr>
          <a:lstStyle/>
          <a:p>
            <a:r>
              <a:rPr lang="en-US" sz="1200" dirty="0" smtClean="0">
                <a:solidFill>
                  <a:schemeClr val="bg1"/>
                </a:solidFill>
              </a:rPr>
              <a:t>10</a:t>
            </a:r>
            <a:r>
              <a:rPr lang="en-US" sz="1200" baseline="30000" dirty="0" smtClean="0">
                <a:solidFill>
                  <a:schemeClr val="bg1"/>
                </a:solidFill>
              </a:rPr>
              <a:t>-6</a:t>
            </a:r>
            <a:endParaRPr lang="en-US" sz="1200" dirty="0"/>
          </a:p>
        </p:txBody>
      </p:sp>
      <p:sp>
        <p:nvSpPr>
          <p:cNvPr id="20" name="TextBox 19"/>
          <p:cNvSpPr txBox="1"/>
          <p:nvPr/>
        </p:nvSpPr>
        <p:spPr>
          <a:xfrm>
            <a:off x="1883823" y="5200176"/>
            <a:ext cx="468886" cy="276999"/>
          </a:xfrm>
          <a:prstGeom prst="rect">
            <a:avLst/>
          </a:prstGeom>
          <a:solidFill>
            <a:schemeClr val="tx1"/>
          </a:solidFill>
        </p:spPr>
        <p:txBody>
          <a:bodyPr wrap="square" rtlCol="0">
            <a:spAutoFit/>
          </a:bodyPr>
          <a:lstStyle/>
          <a:p>
            <a:r>
              <a:rPr lang="en-US" sz="1200" dirty="0" smtClean="0">
                <a:solidFill>
                  <a:schemeClr val="bg1"/>
                </a:solidFill>
              </a:rPr>
              <a:t>10</a:t>
            </a:r>
            <a:r>
              <a:rPr lang="en-US" sz="1200" baseline="30000" dirty="0" smtClean="0">
                <a:solidFill>
                  <a:schemeClr val="bg1"/>
                </a:solidFill>
              </a:rPr>
              <a:t>-7</a:t>
            </a:r>
            <a:endParaRPr lang="en-US" sz="1200" dirty="0"/>
          </a:p>
        </p:txBody>
      </p:sp>
      <p:sp>
        <p:nvSpPr>
          <p:cNvPr id="21" name="TextBox 20"/>
          <p:cNvSpPr txBox="1"/>
          <p:nvPr/>
        </p:nvSpPr>
        <p:spPr>
          <a:xfrm>
            <a:off x="1843386" y="5861735"/>
            <a:ext cx="468886" cy="276999"/>
          </a:xfrm>
          <a:prstGeom prst="rect">
            <a:avLst/>
          </a:prstGeom>
          <a:solidFill>
            <a:schemeClr val="tx1"/>
          </a:solidFill>
        </p:spPr>
        <p:txBody>
          <a:bodyPr wrap="square" rtlCol="0">
            <a:spAutoFit/>
          </a:bodyPr>
          <a:lstStyle/>
          <a:p>
            <a:r>
              <a:rPr lang="en-US" sz="1200" dirty="0" smtClean="0">
                <a:solidFill>
                  <a:schemeClr val="bg1"/>
                </a:solidFill>
              </a:rPr>
              <a:t>10</a:t>
            </a:r>
            <a:r>
              <a:rPr lang="en-US" sz="1200" baseline="30000" dirty="0" smtClean="0">
                <a:solidFill>
                  <a:schemeClr val="bg1"/>
                </a:solidFill>
              </a:rPr>
              <a:t>-8</a:t>
            </a:r>
            <a:endParaRPr lang="en-US" sz="1200" dirty="0"/>
          </a:p>
        </p:txBody>
      </p:sp>
      <p:sp>
        <p:nvSpPr>
          <p:cNvPr id="22" name="TextBox 21"/>
          <p:cNvSpPr txBox="1"/>
          <p:nvPr/>
        </p:nvSpPr>
        <p:spPr>
          <a:xfrm>
            <a:off x="1843386" y="3259060"/>
            <a:ext cx="468886" cy="276999"/>
          </a:xfrm>
          <a:prstGeom prst="rect">
            <a:avLst/>
          </a:prstGeom>
          <a:solidFill>
            <a:schemeClr val="tx1"/>
          </a:solidFill>
        </p:spPr>
        <p:txBody>
          <a:bodyPr wrap="square" rtlCol="0">
            <a:spAutoFit/>
          </a:bodyPr>
          <a:lstStyle/>
          <a:p>
            <a:r>
              <a:rPr lang="en-US" sz="1200" dirty="0" smtClean="0">
                <a:solidFill>
                  <a:schemeClr val="bg1"/>
                </a:solidFill>
              </a:rPr>
              <a:t>10</a:t>
            </a:r>
            <a:r>
              <a:rPr lang="en-US" sz="1200" baseline="30000" dirty="0" smtClean="0">
                <a:solidFill>
                  <a:schemeClr val="bg1"/>
                </a:solidFill>
              </a:rPr>
              <a:t>-8</a:t>
            </a:r>
            <a:endParaRPr lang="en-US" sz="1200" dirty="0"/>
          </a:p>
        </p:txBody>
      </p:sp>
      <p:sp>
        <p:nvSpPr>
          <p:cNvPr id="23" name="TextBox 22"/>
          <p:cNvSpPr txBox="1"/>
          <p:nvPr/>
        </p:nvSpPr>
        <p:spPr>
          <a:xfrm>
            <a:off x="1883823" y="2468434"/>
            <a:ext cx="468886" cy="276999"/>
          </a:xfrm>
          <a:prstGeom prst="rect">
            <a:avLst/>
          </a:prstGeom>
          <a:solidFill>
            <a:schemeClr val="tx1"/>
          </a:solidFill>
        </p:spPr>
        <p:txBody>
          <a:bodyPr wrap="square" rtlCol="0">
            <a:spAutoFit/>
          </a:bodyPr>
          <a:lstStyle/>
          <a:p>
            <a:r>
              <a:rPr lang="en-US" sz="1200" dirty="0" smtClean="0">
                <a:solidFill>
                  <a:schemeClr val="bg1"/>
                </a:solidFill>
              </a:rPr>
              <a:t>10</a:t>
            </a:r>
            <a:r>
              <a:rPr lang="en-US" sz="1200" baseline="30000" dirty="0" smtClean="0">
                <a:solidFill>
                  <a:schemeClr val="bg1"/>
                </a:solidFill>
              </a:rPr>
              <a:t>-7</a:t>
            </a:r>
            <a:endParaRPr lang="en-US" sz="1200" dirty="0"/>
          </a:p>
        </p:txBody>
      </p:sp>
    </p:spTree>
    <p:extLst>
      <p:ext uri="{BB962C8B-B14F-4D97-AF65-F5344CB8AC3E}">
        <p14:creationId xmlns:p14="http://schemas.microsoft.com/office/powerpoint/2010/main" val="16403498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152"/>
            <a:ext cx="8229600" cy="1037024"/>
          </a:xfrm>
        </p:spPr>
        <p:txBody>
          <a:bodyPr/>
          <a:lstStyle/>
          <a:p>
            <a:r>
              <a:rPr lang="en-US" dirty="0" smtClean="0">
                <a:solidFill>
                  <a:prstClr val="white"/>
                </a:solidFill>
              </a:rPr>
              <a:t>Instrument Issue: Electron Contamination</a:t>
            </a:r>
            <a:endParaRPr lang="en-US"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31</a:t>
            </a:fld>
            <a:endParaRPr lang="en-US" altLang="en-US"/>
          </a:p>
        </p:txBody>
      </p:sp>
      <p:sp>
        <p:nvSpPr>
          <p:cNvPr id="11" name="Rectangle 10"/>
          <p:cNvSpPr/>
          <p:nvPr/>
        </p:nvSpPr>
        <p:spPr>
          <a:xfrm>
            <a:off x="457200" y="1008190"/>
            <a:ext cx="8157411" cy="904863"/>
          </a:xfrm>
          <a:prstGeom prst="rect">
            <a:avLst/>
          </a:prstGeom>
        </p:spPr>
        <p:txBody>
          <a:bodyPr wrap="square">
            <a:spAutoFit/>
          </a:bodyPr>
          <a:lstStyle/>
          <a:p>
            <a:pPr marL="233363" lvl="0" indent="-233363" defTabSz="457200" fontAlgn="base">
              <a:spcBef>
                <a:spcPct val="20000"/>
              </a:spcBef>
              <a:spcAft>
                <a:spcPct val="0"/>
              </a:spcAft>
              <a:buFont typeface="Arial" panose="020B0604020202020204" pitchFamily="34" charset="0"/>
              <a:buChar char="•"/>
            </a:pPr>
            <a:r>
              <a:rPr lang="en-US" sz="2400" dirty="0" smtClean="0">
                <a:solidFill>
                  <a:prstClr val="white"/>
                </a:solidFill>
                <a:ea typeface="MS PGothic" panose="020B0600070205080204" pitchFamily="34" charset="-128"/>
              </a:rPr>
              <a:t>Contamination can be correlated to SEISS.</a:t>
            </a:r>
          </a:p>
          <a:p>
            <a:pPr marL="233363" lvl="0" indent="-233363" defTabSz="457200" fontAlgn="base">
              <a:spcBef>
                <a:spcPct val="20000"/>
              </a:spcBef>
              <a:spcAft>
                <a:spcPct val="0"/>
              </a:spcAft>
              <a:buFont typeface="Arial" panose="020B0604020202020204" pitchFamily="34" charset="0"/>
              <a:buChar char="•"/>
            </a:pPr>
            <a:r>
              <a:rPr lang="en-US" sz="2400" dirty="0" smtClean="0">
                <a:solidFill>
                  <a:prstClr val="white"/>
                </a:solidFill>
                <a:ea typeface="MS PGothic" panose="020B0600070205080204" pitchFamily="34" charset="-128"/>
              </a:rPr>
              <a:t>Correction will be made in L2.</a:t>
            </a:r>
            <a:endParaRPr lang="en-US" sz="2400" dirty="0">
              <a:solidFill>
                <a:prstClr val="white"/>
              </a:solidFill>
              <a:ea typeface="MS PGothic" panose="020B0600070205080204" pitchFamily="34" charset="-128"/>
            </a:endParaRPr>
          </a:p>
        </p:txBody>
      </p:sp>
      <p:grpSp>
        <p:nvGrpSpPr>
          <p:cNvPr id="7" name="Group 6"/>
          <p:cNvGrpSpPr/>
          <p:nvPr/>
        </p:nvGrpSpPr>
        <p:grpSpPr>
          <a:xfrm>
            <a:off x="804450" y="1913053"/>
            <a:ext cx="6679716" cy="4493698"/>
            <a:chOff x="377066" y="1331781"/>
            <a:chExt cx="7358757" cy="5207131"/>
          </a:xfrm>
        </p:grpSpPr>
        <p:pic>
          <p:nvPicPr>
            <p:cNvPr id="8" name="Picture 7"/>
            <p:cNvPicPr>
              <a:picLocks noChangeAspect="1"/>
            </p:cNvPicPr>
            <p:nvPr/>
          </p:nvPicPr>
          <p:blipFill rotWithShape="1">
            <a:blip r:embed="rId3"/>
            <a:srcRect l="6408" t="17140" r="572" b="10894"/>
            <a:stretch/>
          </p:blipFill>
          <p:spPr>
            <a:xfrm>
              <a:off x="377066" y="1331781"/>
              <a:ext cx="7358757" cy="5207131"/>
            </a:xfrm>
            <a:prstGeom prst="rect">
              <a:avLst/>
            </a:prstGeom>
            <a:ln>
              <a:solidFill>
                <a:schemeClr val="bg1"/>
              </a:solidFill>
            </a:ln>
          </p:spPr>
        </p:pic>
        <p:sp>
          <p:nvSpPr>
            <p:cNvPr id="9" name="TextBox 8"/>
            <p:cNvSpPr txBox="1"/>
            <p:nvPr/>
          </p:nvSpPr>
          <p:spPr>
            <a:xfrm>
              <a:off x="5207615" y="2055232"/>
              <a:ext cx="1541961" cy="646331"/>
            </a:xfrm>
            <a:prstGeom prst="rect">
              <a:avLst/>
            </a:prstGeom>
            <a:noFill/>
            <a:ln>
              <a:solidFill>
                <a:schemeClr val="bg1"/>
              </a:solidFill>
            </a:ln>
          </p:spPr>
          <p:txBody>
            <a:bodyPr wrap="none" rtlCol="0">
              <a:spAutoFit/>
            </a:bodyPr>
            <a:lstStyle/>
            <a:p>
              <a:r>
                <a:rPr lang="en-US" dirty="0" smtClean="0">
                  <a:solidFill>
                    <a:schemeClr val="bg1"/>
                  </a:solidFill>
                </a:rPr>
                <a:t>After yaw flip:</a:t>
              </a:r>
            </a:p>
            <a:p>
              <a:r>
                <a:rPr lang="en-US" dirty="0" smtClean="0">
                  <a:solidFill>
                    <a:schemeClr val="bg1"/>
                  </a:solidFill>
                </a:rPr>
                <a:t>T2, T4 primary</a:t>
              </a:r>
              <a:endParaRPr lang="en-US" dirty="0">
                <a:solidFill>
                  <a:schemeClr val="bg1"/>
                </a:solidFill>
              </a:endParaRPr>
            </a:p>
          </p:txBody>
        </p:sp>
        <p:sp>
          <p:nvSpPr>
            <p:cNvPr id="10" name="TextBox 9"/>
            <p:cNvSpPr txBox="1"/>
            <p:nvPr/>
          </p:nvSpPr>
          <p:spPr>
            <a:xfrm>
              <a:off x="1720703" y="3432928"/>
              <a:ext cx="1644425" cy="646331"/>
            </a:xfrm>
            <a:prstGeom prst="rect">
              <a:avLst/>
            </a:prstGeom>
            <a:noFill/>
            <a:ln>
              <a:solidFill>
                <a:schemeClr val="bg1"/>
              </a:solidFill>
            </a:ln>
          </p:spPr>
          <p:txBody>
            <a:bodyPr wrap="none" rtlCol="0">
              <a:spAutoFit/>
            </a:bodyPr>
            <a:lstStyle/>
            <a:p>
              <a:r>
                <a:rPr lang="en-US" dirty="0" smtClean="0">
                  <a:solidFill>
                    <a:schemeClr val="bg1"/>
                  </a:solidFill>
                </a:rPr>
                <a:t>Before yaw flip:</a:t>
              </a:r>
            </a:p>
            <a:p>
              <a:r>
                <a:rPr lang="en-US" dirty="0" smtClean="0">
                  <a:solidFill>
                    <a:schemeClr val="bg1"/>
                  </a:solidFill>
                </a:rPr>
                <a:t>T1, T4 primary</a:t>
              </a:r>
              <a:endParaRPr lang="en-US" dirty="0">
                <a:solidFill>
                  <a:schemeClr val="bg1"/>
                </a:solidFill>
              </a:endParaRPr>
            </a:p>
          </p:txBody>
        </p:sp>
        <p:sp>
          <p:nvSpPr>
            <p:cNvPr id="13" name="TextBox 12"/>
            <p:cNvSpPr txBox="1"/>
            <p:nvPr/>
          </p:nvSpPr>
          <p:spPr>
            <a:xfrm rot="16200000">
              <a:off x="3290288" y="3285843"/>
              <a:ext cx="1162983" cy="406877"/>
            </a:xfrm>
            <a:prstGeom prst="rect">
              <a:avLst/>
            </a:prstGeom>
            <a:noFill/>
            <a:ln>
              <a:solidFill>
                <a:schemeClr val="bg1"/>
              </a:solidFill>
            </a:ln>
          </p:spPr>
          <p:txBody>
            <a:bodyPr wrap="square" rtlCol="0">
              <a:spAutoFit/>
            </a:bodyPr>
            <a:lstStyle/>
            <a:p>
              <a:r>
                <a:rPr lang="en-US" dirty="0" smtClean="0">
                  <a:solidFill>
                    <a:schemeClr val="bg1"/>
                  </a:solidFill>
                </a:rPr>
                <a:t>yaw flip</a:t>
              </a:r>
              <a:endParaRPr lang="en-US" dirty="0">
                <a:solidFill>
                  <a:schemeClr val="bg1"/>
                </a:solidFill>
              </a:endParaRPr>
            </a:p>
          </p:txBody>
        </p:sp>
        <p:cxnSp>
          <p:nvCxnSpPr>
            <p:cNvPr id="14" name="Straight Connector 13"/>
            <p:cNvCxnSpPr/>
            <p:nvPr/>
          </p:nvCxnSpPr>
          <p:spPr>
            <a:xfrm flipV="1">
              <a:off x="3867912" y="1600201"/>
              <a:ext cx="0" cy="130759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3867912" y="4070776"/>
              <a:ext cx="9518" cy="172602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265926" y="1645920"/>
              <a:ext cx="546496" cy="276999"/>
            </a:xfrm>
            <a:prstGeom prst="rect">
              <a:avLst/>
            </a:prstGeom>
            <a:solidFill>
              <a:schemeClr val="tx1"/>
            </a:solidFill>
            <a:ln>
              <a:noFill/>
            </a:ln>
          </p:spPr>
          <p:txBody>
            <a:bodyPr wrap="none" rtlCol="0">
              <a:spAutoFit/>
            </a:bodyPr>
            <a:lstStyle/>
            <a:p>
              <a:r>
                <a:rPr lang="en-US" sz="1200" dirty="0" smtClean="0">
                  <a:solidFill>
                    <a:schemeClr val="bg1"/>
                  </a:solidFill>
                </a:rPr>
                <a:t>XRS-B</a:t>
              </a:r>
              <a:endParaRPr lang="en-US" sz="1200" dirty="0">
                <a:solidFill>
                  <a:schemeClr val="bg1"/>
                </a:solidFill>
              </a:endParaRPr>
            </a:p>
          </p:txBody>
        </p:sp>
      </p:grpSp>
      <p:sp>
        <p:nvSpPr>
          <p:cNvPr id="18" name="Footer Placeholder 7"/>
          <p:cNvSpPr>
            <a:spLocks noGrp="1"/>
          </p:cNvSpPr>
          <p:nvPr>
            <p:ph type="ftr" sz="quarter" idx="11"/>
          </p:nvPr>
        </p:nvSpPr>
        <p:spPr>
          <a:xfrm>
            <a:off x="695583" y="6434112"/>
            <a:ext cx="7752834" cy="304776"/>
          </a:xfrm>
        </p:spPr>
        <p:txBody>
          <a:bodyPr/>
          <a:lstStyle/>
          <a:p>
            <a:pPr>
              <a:defRPr/>
            </a:pPr>
            <a:r>
              <a:rPr lang="en-US" sz="1100" dirty="0" smtClean="0"/>
              <a:t>These GOES-17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Tree>
    <p:extLst>
      <p:ext uri="{BB962C8B-B14F-4D97-AF65-F5344CB8AC3E}">
        <p14:creationId xmlns:p14="http://schemas.microsoft.com/office/powerpoint/2010/main" val="25173670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633" y="81676"/>
            <a:ext cx="8567158" cy="1037024"/>
          </a:xfrm>
        </p:spPr>
        <p:txBody>
          <a:bodyPr/>
          <a:lstStyle/>
          <a:p>
            <a:r>
              <a:rPr lang="en-US" dirty="0" smtClean="0">
                <a:solidFill>
                  <a:prstClr val="white"/>
                </a:solidFill>
              </a:rPr>
              <a:t>Instrument Issue: Dark Radiation Coefficients</a:t>
            </a:r>
            <a:endParaRPr lang="en-US"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32</a:t>
            </a:fld>
            <a:endParaRPr lang="en-US" altLang="en-US"/>
          </a:p>
        </p:txBody>
      </p:sp>
      <p:sp>
        <p:nvSpPr>
          <p:cNvPr id="7" name="Footer Placeholder 7"/>
          <p:cNvSpPr>
            <a:spLocks noGrp="1"/>
          </p:cNvSpPr>
          <p:nvPr>
            <p:ph type="ftr" sz="quarter" idx="11"/>
          </p:nvPr>
        </p:nvSpPr>
        <p:spPr>
          <a:xfrm>
            <a:off x="695583" y="6434112"/>
            <a:ext cx="7752834" cy="304776"/>
          </a:xfrm>
        </p:spPr>
        <p:txBody>
          <a:bodyPr/>
          <a:lstStyle/>
          <a:p>
            <a:pPr>
              <a:defRPr/>
            </a:pPr>
            <a:r>
              <a:rPr lang="en-US" sz="1100" dirty="0" smtClean="0"/>
              <a:t>These GOES-16 data are preliminary, non-operational data and are undergoing testing. </a:t>
            </a:r>
          </a:p>
          <a:p>
            <a:pPr>
              <a:defRPr/>
            </a:pPr>
            <a:r>
              <a:rPr lang="en-US" sz="1100" dirty="0" smtClean="0"/>
              <a:t>Users bear all responsibility for inspecting the data prior to use and for the manner in which the data are utilized.</a:t>
            </a:r>
            <a:endParaRPr lang="en-US" sz="1100" dirty="0"/>
          </a:p>
        </p:txBody>
      </p:sp>
      <p:sp>
        <p:nvSpPr>
          <p:cNvPr id="19" name="TextBox 18"/>
          <p:cNvSpPr txBox="1"/>
          <p:nvPr/>
        </p:nvSpPr>
        <p:spPr>
          <a:xfrm>
            <a:off x="5629857" y="1968301"/>
            <a:ext cx="2310480" cy="1200329"/>
          </a:xfrm>
          <a:prstGeom prst="rect">
            <a:avLst/>
          </a:prstGeom>
          <a:noFill/>
        </p:spPr>
        <p:txBody>
          <a:bodyPr wrap="square" rtlCol="0">
            <a:spAutoFit/>
          </a:bodyPr>
          <a:lstStyle/>
          <a:p>
            <a:r>
              <a:rPr lang="en-US" sz="2400" dirty="0" smtClean="0"/>
              <a:t>Signal is higher in A2 than A1 in SEP event.</a:t>
            </a:r>
            <a:endParaRPr lang="en-US" sz="2400" dirty="0"/>
          </a:p>
        </p:txBody>
      </p:sp>
      <p:cxnSp>
        <p:nvCxnSpPr>
          <p:cNvPr id="21" name="Straight Arrow Connector 20"/>
          <p:cNvCxnSpPr/>
          <p:nvPr/>
        </p:nvCxnSpPr>
        <p:spPr>
          <a:xfrm flipH="1">
            <a:off x="5194021" y="3086328"/>
            <a:ext cx="467170" cy="205191"/>
          </a:xfrm>
          <a:prstGeom prst="straightConnector1">
            <a:avLst/>
          </a:prstGeom>
          <a:ln w="19050">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nvGrpSpPr>
          <p:cNvPr id="28" name="Group 27"/>
          <p:cNvGrpSpPr/>
          <p:nvPr/>
        </p:nvGrpSpPr>
        <p:grpSpPr>
          <a:xfrm>
            <a:off x="918956" y="1196462"/>
            <a:ext cx="4207045" cy="4972226"/>
            <a:chOff x="2801098" y="1231023"/>
            <a:chExt cx="4207045" cy="4972226"/>
          </a:xfrm>
        </p:grpSpPr>
        <p:pic>
          <p:nvPicPr>
            <p:cNvPr id="3" name="Picture 2"/>
            <p:cNvPicPr>
              <a:picLocks noChangeAspect="1"/>
            </p:cNvPicPr>
            <p:nvPr/>
          </p:nvPicPr>
          <p:blipFill rotWithShape="1">
            <a:blip r:embed="rId3"/>
            <a:srcRect l="62390" t="25797" r="11509" b="10000"/>
            <a:stretch/>
          </p:blipFill>
          <p:spPr>
            <a:xfrm>
              <a:off x="3170430" y="1231024"/>
              <a:ext cx="3837713" cy="4870801"/>
            </a:xfrm>
            <a:prstGeom prst="rect">
              <a:avLst/>
            </a:prstGeom>
          </p:spPr>
        </p:pic>
        <p:sp>
          <p:nvSpPr>
            <p:cNvPr id="8" name="TextBox 7"/>
            <p:cNvSpPr txBox="1"/>
            <p:nvPr/>
          </p:nvSpPr>
          <p:spPr>
            <a:xfrm>
              <a:off x="5984767" y="1299498"/>
              <a:ext cx="845287" cy="954107"/>
            </a:xfrm>
            <a:prstGeom prst="rect">
              <a:avLst/>
            </a:prstGeom>
            <a:solidFill>
              <a:schemeClr val="tx1"/>
            </a:solidFill>
          </p:spPr>
          <p:txBody>
            <a:bodyPr wrap="square" rtlCol="0">
              <a:spAutoFit/>
            </a:bodyPr>
            <a:lstStyle/>
            <a:p>
              <a:r>
                <a:rPr lang="en-US" sz="1400" b="1" dirty="0" smtClean="0">
                  <a:solidFill>
                    <a:srgbClr val="7030A0"/>
                  </a:solidFill>
                </a:rPr>
                <a:t> </a:t>
              </a:r>
            </a:p>
            <a:p>
              <a:endParaRPr lang="en-US" sz="1400" b="1" dirty="0">
                <a:solidFill>
                  <a:srgbClr val="7030A0"/>
                </a:solidFill>
              </a:endParaRPr>
            </a:p>
            <a:p>
              <a:endParaRPr lang="en-US" sz="1400" b="1" dirty="0" smtClean="0">
                <a:solidFill>
                  <a:srgbClr val="7030A0"/>
                </a:solidFill>
              </a:endParaRPr>
            </a:p>
            <a:p>
              <a:endParaRPr lang="en-US" sz="1400" b="1" dirty="0">
                <a:solidFill>
                  <a:srgbClr val="00B050"/>
                </a:solidFill>
              </a:endParaRPr>
            </a:p>
          </p:txBody>
        </p:sp>
        <p:sp>
          <p:nvSpPr>
            <p:cNvPr id="9" name="TextBox 8"/>
            <p:cNvSpPr txBox="1"/>
            <p:nvPr/>
          </p:nvSpPr>
          <p:spPr>
            <a:xfrm rot="16200000">
              <a:off x="550364" y="3481758"/>
              <a:ext cx="4870800" cy="369332"/>
            </a:xfrm>
            <a:prstGeom prst="rect">
              <a:avLst/>
            </a:prstGeom>
            <a:solidFill>
              <a:schemeClr val="tx1"/>
            </a:solidFill>
          </p:spPr>
          <p:txBody>
            <a:bodyPr wrap="square" rtlCol="0">
              <a:spAutoFit/>
            </a:bodyPr>
            <a:lstStyle/>
            <a:p>
              <a:pPr algn="ctr"/>
              <a:r>
                <a:rPr lang="en-US" dirty="0" smtClean="0">
                  <a:solidFill>
                    <a:schemeClr val="bg1"/>
                  </a:solidFill>
                </a:rPr>
                <a:t>Flux [W/m</a:t>
              </a:r>
              <a:r>
                <a:rPr lang="en-US" baseline="30000" dirty="0" smtClean="0">
                  <a:solidFill>
                    <a:schemeClr val="bg1"/>
                  </a:solidFill>
                </a:rPr>
                <a:t>2</a:t>
              </a:r>
              <a:r>
                <a:rPr lang="en-US" dirty="0" smtClean="0">
                  <a:solidFill>
                    <a:schemeClr val="bg1"/>
                  </a:solidFill>
                </a:rPr>
                <a:t>] -- log scale</a:t>
              </a:r>
              <a:endParaRPr lang="en-US" dirty="0">
                <a:solidFill>
                  <a:schemeClr val="bg1"/>
                </a:solidFill>
              </a:endParaRPr>
            </a:p>
          </p:txBody>
        </p:sp>
        <p:cxnSp>
          <p:nvCxnSpPr>
            <p:cNvPr id="16" name="Straight Connector 15"/>
            <p:cNvCxnSpPr/>
            <p:nvPr/>
          </p:nvCxnSpPr>
          <p:spPr>
            <a:xfrm flipV="1">
              <a:off x="3170430" y="1231023"/>
              <a:ext cx="0" cy="4495108"/>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446057" y="5833917"/>
              <a:ext cx="1306910" cy="369332"/>
            </a:xfrm>
            <a:prstGeom prst="rect">
              <a:avLst/>
            </a:prstGeom>
            <a:noFill/>
          </p:spPr>
          <p:txBody>
            <a:bodyPr wrap="square" rtlCol="0">
              <a:spAutoFit/>
            </a:bodyPr>
            <a:lstStyle/>
            <a:p>
              <a:pPr algn="ctr"/>
              <a:r>
                <a:rPr lang="en-US" dirty="0" smtClean="0">
                  <a:solidFill>
                    <a:schemeClr val="bg1"/>
                  </a:solidFill>
                </a:rPr>
                <a:t>Time</a:t>
              </a:r>
              <a:endParaRPr lang="en-US" dirty="0">
                <a:solidFill>
                  <a:schemeClr val="bg1"/>
                </a:solidFill>
              </a:endParaRPr>
            </a:p>
          </p:txBody>
        </p:sp>
        <p:sp>
          <p:nvSpPr>
            <p:cNvPr id="25" name="TextBox 24"/>
            <p:cNvSpPr txBox="1"/>
            <p:nvPr/>
          </p:nvSpPr>
          <p:spPr>
            <a:xfrm>
              <a:off x="5705096" y="2516937"/>
              <a:ext cx="374849" cy="523220"/>
            </a:xfrm>
            <a:prstGeom prst="rect">
              <a:avLst/>
            </a:prstGeom>
            <a:noFill/>
          </p:spPr>
          <p:txBody>
            <a:bodyPr wrap="square" rtlCol="0">
              <a:spAutoFit/>
            </a:bodyPr>
            <a:lstStyle/>
            <a:p>
              <a:r>
                <a:rPr lang="en-US" sz="1400" b="1" dirty="0">
                  <a:solidFill>
                    <a:srgbClr val="00B050"/>
                  </a:solidFill>
                </a:rPr>
                <a:t>B2</a:t>
              </a:r>
            </a:p>
            <a:p>
              <a:r>
                <a:rPr lang="en-US" sz="1400" b="1" dirty="0" smtClean="0">
                  <a:solidFill>
                    <a:schemeClr val="accent6">
                      <a:lumMod val="75000"/>
                    </a:schemeClr>
                  </a:solidFill>
                </a:rPr>
                <a:t>B1</a:t>
              </a:r>
            </a:p>
          </p:txBody>
        </p:sp>
        <p:sp>
          <p:nvSpPr>
            <p:cNvPr id="26" name="TextBox 25"/>
            <p:cNvSpPr txBox="1"/>
            <p:nvPr/>
          </p:nvSpPr>
          <p:spPr>
            <a:xfrm>
              <a:off x="6440814" y="2932299"/>
              <a:ext cx="422644" cy="307777"/>
            </a:xfrm>
            <a:prstGeom prst="rect">
              <a:avLst/>
            </a:prstGeom>
            <a:noFill/>
          </p:spPr>
          <p:txBody>
            <a:bodyPr wrap="square" rtlCol="0">
              <a:spAutoFit/>
            </a:bodyPr>
            <a:lstStyle/>
            <a:p>
              <a:r>
                <a:rPr lang="en-US" sz="1400" b="1" dirty="0" smtClean="0">
                  <a:solidFill>
                    <a:srgbClr val="FF0000"/>
                  </a:solidFill>
                </a:rPr>
                <a:t>A2</a:t>
              </a:r>
              <a:endParaRPr lang="en-US" sz="1400" b="1" dirty="0">
                <a:solidFill>
                  <a:srgbClr val="00B050"/>
                </a:solidFill>
              </a:endParaRPr>
            </a:p>
          </p:txBody>
        </p:sp>
        <p:sp>
          <p:nvSpPr>
            <p:cNvPr id="27" name="TextBox 26"/>
            <p:cNvSpPr txBox="1"/>
            <p:nvPr/>
          </p:nvSpPr>
          <p:spPr>
            <a:xfrm>
              <a:off x="6458093" y="3479009"/>
              <a:ext cx="388087" cy="307777"/>
            </a:xfrm>
            <a:prstGeom prst="rect">
              <a:avLst/>
            </a:prstGeom>
            <a:noFill/>
          </p:spPr>
          <p:txBody>
            <a:bodyPr wrap="square" rtlCol="0">
              <a:spAutoFit/>
            </a:bodyPr>
            <a:lstStyle/>
            <a:p>
              <a:r>
                <a:rPr lang="en-US" sz="1400" b="1" dirty="0" smtClean="0">
                  <a:solidFill>
                    <a:srgbClr val="7030A0"/>
                  </a:solidFill>
                </a:rPr>
                <a:t>A1</a:t>
              </a:r>
              <a:endParaRPr lang="en-US" sz="1400" b="1" dirty="0">
                <a:solidFill>
                  <a:srgbClr val="00B050"/>
                </a:solidFill>
              </a:endParaRPr>
            </a:p>
          </p:txBody>
        </p:sp>
      </p:grpSp>
      <p:sp>
        <p:nvSpPr>
          <p:cNvPr id="29" name="TextBox 28"/>
          <p:cNvSpPr txBox="1"/>
          <p:nvPr/>
        </p:nvSpPr>
        <p:spPr>
          <a:xfrm>
            <a:off x="5495333" y="3578285"/>
            <a:ext cx="3477845" cy="2462213"/>
          </a:xfrm>
          <a:prstGeom prst="rect">
            <a:avLst/>
          </a:prstGeom>
          <a:noFill/>
        </p:spPr>
        <p:txBody>
          <a:bodyPr wrap="square" rtlCol="0">
            <a:spAutoFit/>
          </a:bodyPr>
          <a:lstStyle/>
          <a:p>
            <a:r>
              <a:rPr lang="en-US" sz="2400" dirty="0" smtClean="0"/>
              <a:t>CDRL 80 flux equation has a correction terms to account for SEPs; e.g.:</a:t>
            </a:r>
          </a:p>
          <a:p>
            <a:endParaRPr lang="en-US" sz="1000" dirty="0"/>
          </a:p>
          <a:p>
            <a:r>
              <a:rPr lang="en-US" sz="2400" dirty="0" err="1" smtClean="0"/>
              <a:t>C</a:t>
            </a:r>
            <a:r>
              <a:rPr lang="en-US" sz="2400" baseline="-25000" dirty="0" err="1" smtClean="0"/>
              <a:t>rad</a:t>
            </a:r>
            <a:r>
              <a:rPr lang="en-US" sz="2400" baseline="-25000" dirty="0" smtClean="0"/>
              <a:t>, A1</a:t>
            </a:r>
            <a:r>
              <a:rPr lang="en-US" sz="2400" dirty="0" smtClean="0"/>
              <a:t> = k</a:t>
            </a:r>
            <a:r>
              <a:rPr lang="en-US" sz="2400" baseline="-25000" dirty="0" smtClean="0"/>
              <a:t>A1</a:t>
            </a:r>
            <a:r>
              <a:rPr lang="en-US" sz="2400" dirty="0" smtClean="0"/>
              <a:t> &lt;</a:t>
            </a:r>
            <a:r>
              <a:rPr lang="en-US" sz="2400" dirty="0" err="1" smtClean="0"/>
              <a:t>C</a:t>
            </a:r>
            <a:r>
              <a:rPr lang="en-US" sz="2400" baseline="-25000" dirty="0" err="1" smtClean="0"/>
              <a:t>Dark</a:t>
            </a:r>
            <a:r>
              <a:rPr lang="en-US" sz="2400" baseline="-25000" dirty="0" smtClean="0"/>
              <a:t>, rad</a:t>
            </a:r>
            <a:r>
              <a:rPr lang="en-US" sz="2400" dirty="0" smtClean="0"/>
              <a:t>&gt;</a:t>
            </a:r>
          </a:p>
          <a:p>
            <a:endParaRPr lang="en-US" sz="2400" dirty="0"/>
          </a:p>
          <a:p>
            <a:r>
              <a:rPr lang="en-US" sz="2400" dirty="0" smtClean="0"/>
              <a:t>Need to determine </a:t>
            </a:r>
            <a:r>
              <a:rPr lang="en-US" sz="2400" dirty="0" err="1" smtClean="0"/>
              <a:t>k</a:t>
            </a:r>
            <a:r>
              <a:rPr lang="en-US" sz="2400" baseline="-25000" dirty="0" err="1" smtClean="0"/>
              <a:t>i</a:t>
            </a:r>
            <a:endParaRPr lang="en-US" sz="2400" dirty="0"/>
          </a:p>
        </p:txBody>
      </p:sp>
    </p:spTree>
    <p:extLst>
      <p:ext uri="{BB962C8B-B14F-4D97-AF65-F5344CB8AC3E}">
        <p14:creationId xmlns:p14="http://schemas.microsoft.com/office/powerpoint/2010/main" val="2749227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D0E245-9D50-4F3E-AC26-7B9CB19F70AC}" type="slidenum">
              <a:rPr lang="en-US" altLang="en-US" smtClean="0"/>
              <a:pPr/>
              <a:t>33</a:t>
            </a:fld>
            <a:endParaRPr lang="en-US" altLang="en-US"/>
          </a:p>
        </p:txBody>
      </p:sp>
      <p:sp>
        <p:nvSpPr>
          <p:cNvPr id="5" name="Title 1"/>
          <p:cNvSpPr txBox="1">
            <a:spLocks/>
          </p:cNvSpPr>
          <p:nvPr/>
        </p:nvSpPr>
        <p:spPr bwMode="auto">
          <a:xfrm>
            <a:off x="562567" y="4377404"/>
            <a:ext cx="8315961" cy="109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000" b="1" kern="1200" cap="all">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pPr marL="461963" marR="0" lvl="0" indent="-461963" algn="l" defTabSz="457200" rtl="0" eaLnBrk="1" fontAlgn="base" latinLnBrk="0" hangingPunct="1">
              <a:lnSpc>
                <a:spcPct val="100000"/>
              </a:lnSpc>
              <a:spcBef>
                <a:spcPct val="0"/>
              </a:spcBef>
              <a:spcAft>
                <a:spcPct val="0"/>
              </a:spcAft>
              <a:buClrTx/>
              <a:buSzTx/>
              <a:buFontTx/>
              <a:buNone/>
              <a:tabLst/>
              <a:defRPr/>
            </a:pPr>
            <a:r>
              <a:rPr kumimoji="0" lang="en-US" sz="4000" i="0" u="none" strike="noStrike" kern="1200" cap="all" spc="0" normalizeH="0" baseline="0" noProof="0" dirty="0" smtClean="0">
                <a:ln>
                  <a:noFill/>
                </a:ln>
                <a:solidFill>
                  <a:sysClr val="window" lastClr="FFFFFF"/>
                </a:solidFill>
                <a:effectLst/>
                <a:uLnTx/>
                <a:uFillTx/>
                <a:latin typeface="Calibri"/>
                <a:ea typeface="MS PGothic" panose="020B0600070205080204" pitchFamily="34" charset="-128"/>
                <a:cs typeface="+mj-cs"/>
              </a:rPr>
              <a:t>Comparison to Performance </a:t>
            </a:r>
            <a:r>
              <a:rPr kumimoji="0" lang="en-US" sz="4000" i="0" u="none" strike="noStrike" kern="1200" cap="all" spc="0" normalizeH="0" baseline="0" noProof="0" dirty="0" err="1" smtClean="0">
                <a:ln>
                  <a:noFill/>
                </a:ln>
                <a:solidFill>
                  <a:sysClr val="window" lastClr="FFFFFF"/>
                </a:solidFill>
                <a:effectLst/>
                <a:uLnTx/>
                <a:uFillTx/>
                <a:latin typeface="Calibri"/>
                <a:ea typeface="MS PGothic" panose="020B0600070205080204" pitchFamily="34" charset="-128"/>
                <a:cs typeface="+mj-cs"/>
              </a:rPr>
              <a:t>BaseLINE</a:t>
            </a:r>
            <a:endParaRPr kumimoji="0" lang="en-US" sz="4000" i="0" u="none" strike="noStrike" kern="1200" cap="all" spc="0" normalizeH="0" baseline="0" noProof="0" dirty="0" smtClean="0">
              <a:ln>
                <a:noFill/>
              </a:ln>
              <a:solidFill>
                <a:sysClr val="window" lastClr="FFFFFF"/>
              </a:solidFill>
              <a:effectLst/>
              <a:uLnTx/>
              <a:uFillTx/>
              <a:latin typeface="Calibri"/>
              <a:ea typeface="MS PGothic" panose="020B0600070205080204" pitchFamily="34" charset="-128"/>
              <a:cs typeface="+mj-cs"/>
            </a:endParaRPr>
          </a:p>
        </p:txBody>
      </p:sp>
    </p:spTree>
    <p:extLst>
      <p:ext uri="{BB962C8B-B14F-4D97-AF65-F5344CB8AC3E}">
        <p14:creationId xmlns:p14="http://schemas.microsoft.com/office/powerpoint/2010/main" val="29856041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D0E245-9D50-4F3E-AC26-7B9CB19F70AC}" type="slidenum">
              <a:rPr lang="en-US" altLang="en-US" smtClean="0"/>
              <a:pPr/>
              <a:t>34</a:t>
            </a:fld>
            <a:endParaRPr lang="en-US" altLang="en-US"/>
          </a:p>
        </p:txBody>
      </p:sp>
      <p:sp>
        <p:nvSpPr>
          <p:cNvPr id="8" name="TextBox 7"/>
          <p:cNvSpPr txBox="1"/>
          <p:nvPr/>
        </p:nvSpPr>
        <p:spPr>
          <a:xfrm>
            <a:off x="313766" y="6125517"/>
            <a:ext cx="7628659" cy="461665"/>
          </a:xfrm>
          <a:prstGeom prst="rect">
            <a:avLst/>
          </a:prstGeom>
          <a:noFill/>
        </p:spPr>
        <p:txBody>
          <a:bodyPr wrap="square" rtlCol="0">
            <a:spAutoFit/>
          </a:bodyPr>
          <a:lstStyle/>
          <a:p>
            <a:pPr lvl="0" fontAlgn="ctr">
              <a:defRPr/>
            </a:pPr>
            <a:r>
              <a:rPr kumimoji="0" lang="en-US" sz="1200" b="0" i="0" u="none" strike="noStrike" kern="0" cap="none" spc="0" normalizeH="0" baseline="0" noProof="0" dirty="0" smtClean="0">
                <a:ln>
                  <a:noFill/>
                </a:ln>
                <a:effectLst/>
                <a:uLnTx/>
                <a:uFillTx/>
              </a:rPr>
              <a:t>* </a:t>
            </a:r>
            <a:r>
              <a:rPr lang="en-US" sz="1200" dirty="0"/>
              <a:t>EXIS782 in LASP doc 133198-B, SPS Test &amp; Verification Report, Feb </a:t>
            </a:r>
            <a:r>
              <a:rPr lang="en-US" sz="1200" dirty="0" smtClean="0"/>
              <a:t>2013</a:t>
            </a:r>
          </a:p>
          <a:p>
            <a:pPr lvl="0" fontAlgn="ctr">
              <a:defRPr/>
            </a:pPr>
            <a:r>
              <a:rPr kumimoji="0" lang="en-US" sz="1200" b="0" i="0" u="none" strike="noStrike" kern="0" cap="none" spc="0" normalizeH="0" baseline="0" noProof="0" dirty="0" smtClean="0">
                <a:ln>
                  <a:noFill/>
                </a:ln>
                <a:effectLst/>
                <a:uLnTx/>
                <a:uFillTx/>
              </a:rPr>
              <a:t>** PLT-14    XRS/EUVS/Mg II Inter-Satellite Comparisons (L1b)</a:t>
            </a:r>
          </a:p>
        </p:txBody>
      </p:sp>
      <p:sp>
        <p:nvSpPr>
          <p:cNvPr id="9" name="Title 1"/>
          <p:cNvSpPr>
            <a:spLocks noGrp="1"/>
          </p:cNvSpPr>
          <p:nvPr>
            <p:ph type="title"/>
          </p:nvPr>
        </p:nvSpPr>
        <p:spPr>
          <a:xfrm>
            <a:off x="628650" y="290743"/>
            <a:ext cx="7886700" cy="799645"/>
          </a:xfrm>
        </p:spPr>
        <p:txBody>
          <a:bodyPr/>
          <a:lstStyle/>
          <a:p>
            <a:pPr algn="ctr"/>
            <a:r>
              <a:rPr lang="en-US" dirty="0" smtClean="0"/>
              <a:t>Performance Baseline</a:t>
            </a:r>
            <a:endParaRPr lang="en-US" dirty="0"/>
          </a:p>
        </p:txBody>
      </p:sp>
      <p:graphicFrame>
        <p:nvGraphicFramePr>
          <p:cNvPr id="13" name="Content Placeholder 3"/>
          <p:cNvGraphicFramePr>
            <a:graphicFrameLocks noGrp="1"/>
          </p:cNvGraphicFramePr>
          <p:nvPr>
            <p:ph idx="1"/>
            <p:extLst>
              <p:ext uri="{D42A27DB-BD31-4B8C-83A1-F6EECF244321}">
                <p14:modId xmlns:p14="http://schemas.microsoft.com/office/powerpoint/2010/main" val="1437157054"/>
              </p:ext>
            </p:extLst>
          </p:nvPr>
        </p:nvGraphicFramePr>
        <p:xfrm>
          <a:off x="116646" y="1077533"/>
          <a:ext cx="8906056" cy="4940064"/>
        </p:xfrm>
        <a:graphic>
          <a:graphicData uri="http://schemas.openxmlformats.org/drawingml/2006/table">
            <a:tbl>
              <a:tblPr firstRow="1" bandRow="1">
                <a:tableStyleId>{5940675A-B579-460E-94D1-54222C63F5DA}</a:tableStyleId>
              </a:tblPr>
              <a:tblGrid>
                <a:gridCol w="683366"/>
                <a:gridCol w="2301492"/>
                <a:gridCol w="686414"/>
                <a:gridCol w="825357"/>
                <a:gridCol w="4409427"/>
              </a:tblGrid>
              <a:tr h="518568">
                <a:tc>
                  <a:txBody>
                    <a:bodyPr/>
                    <a:lstStyle/>
                    <a:p>
                      <a:pPr algn="ctr"/>
                      <a:r>
                        <a:rPr lang="en-US" sz="1400" b="1" dirty="0" smtClean="0">
                          <a:solidFill>
                            <a:schemeClr val="bg1"/>
                          </a:solidFill>
                          <a:latin typeface="+mn-lt"/>
                        </a:rPr>
                        <a:t>MRD ID</a:t>
                      </a:r>
                      <a:endParaRPr lang="en-US" sz="1400" b="1"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400" b="1" dirty="0" smtClean="0">
                          <a:solidFill>
                            <a:schemeClr val="bg1"/>
                          </a:solidFill>
                          <a:latin typeface="+mn-lt"/>
                        </a:rPr>
                        <a:t>Description</a:t>
                      </a:r>
                      <a:endParaRPr lang="en-US" sz="1400" b="1"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n-lt"/>
                        </a:rPr>
                        <a:t>Status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n-lt"/>
                        </a:rPr>
                        <a:t>Related PLPTs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n-lt"/>
                        </a:rPr>
                        <a:t>Source of Values in Validation Table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945624">
                <a:tc>
                  <a:txBody>
                    <a:bodyPr/>
                    <a:lstStyle/>
                    <a:p>
                      <a:pPr algn="ctr"/>
                      <a:r>
                        <a:rPr lang="en-US" sz="1200" dirty="0" smtClean="0">
                          <a:solidFill>
                            <a:schemeClr val="bg1"/>
                          </a:solidFill>
                          <a:latin typeface="+mn-lt"/>
                        </a:rPr>
                        <a:t>2036</a:t>
                      </a:r>
                      <a:endParaRPr lang="en-US" sz="120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mn-lt"/>
                        </a:rPr>
                        <a:t>XRS Pointing Knowledge/Mapping Uncertainty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200" dirty="0" smtClean="0">
                          <a:solidFill>
                            <a:schemeClr val="bg1"/>
                          </a:solidFill>
                          <a:latin typeface="+mn-lt"/>
                        </a:rPr>
                        <a:t>pass</a:t>
                      </a:r>
                      <a:endParaRPr lang="en-US" sz="120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200" dirty="0" smtClean="0">
                          <a:solidFill>
                            <a:schemeClr val="bg1"/>
                          </a:solidFill>
                          <a:latin typeface="+mn-lt"/>
                        </a:rPr>
                        <a:t>none</a:t>
                      </a:r>
                      <a:endParaRPr lang="en-US" sz="120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sz="1200" dirty="0" smtClean="0">
                          <a:solidFill>
                            <a:schemeClr val="bg1"/>
                          </a:solidFill>
                        </a:rPr>
                        <a:t>upper bound on uncertainty is: </a:t>
                      </a:r>
                    </a:p>
                    <a:p>
                      <a:r>
                        <a:rPr lang="en-US" sz="1200" dirty="0" err="1" smtClean="0">
                          <a:solidFill>
                            <a:schemeClr val="bg1"/>
                          </a:solidFill>
                        </a:rPr>
                        <a:t>sqrt</a:t>
                      </a:r>
                      <a:r>
                        <a:rPr lang="en-US" sz="1200" dirty="0" smtClean="0">
                          <a:solidFill>
                            <a:schemeClr val="bg1"/>
                          </a:solidFill>
                        </a:rPr>
                        <a:t>(</a:t>
                      </a:r>
                      <a:r>
                        <a:rPr lang="el-GR" sz="1200" dirty="0" smtClean="0">
                          <a:solidFill>
                            <a:schemeClr val="bg1"/>
                          </a:solidFill>
                        </a:rPr>
                        <a:t>σ</a:t>
                      </a:r>
                      <a:r>
                        <a:rPr lang="en-US" sz="1200" baseline="-25000" dirty="0" smtClean="0">
                          <a:solidFill>
                            <a:schemeClr val="bg1"/>
                          </a:solidFill>
                        </a:rPr>
                        <a:t>SPS</a:t>
                      </a:r>
                      <a:r>
                        <a:rPr lang="en-US" sz="1200" baseline="30000" dirty="0" smtClean="0">
                          <a:solidFill>
                            <a:schemeClr val="bg1"/>
                          </a:solidFill>
                        </a:rPr>
                        <a:t>2</a:t>
                      </a:r>
                      <a:r>
                        <a:rPr lang="en-US" sz="1200" dirty="0" smtClean="0">
                          <a:solidFill>
                            <a:schemeClr val="bg1"/>
                          </a:solidFill>
                        </a:rPr>
                        <a:t> + </a:t>
                      </a:r>
                      <a:r>
                        <a:rPr lang="el-GR" sz="1200" dirty="0" smtClean="0">
                          <a:solidFill>
                            <a:schemeClr val="bg1"/>
                          </a:solidFill>
                        </a:rPr>
                        <a:t>σ</a:t>
                      </a:r>
                      <a:r>
                        <a:rPr lang="en-US" sz="1200" baseline="-25000" dirty="0" smtClean="0">
                          <a:solidFill>
                            <a:schemeClr val="bg1"/>
                          </a:solidFill>
                        </a:rPr>
                        <a:t>roll_angle</a:t>
                      </a:r>
                      <a:r>
                        <a:rPr lang="en-US" sz="1200" baseline="30000" dirty="0" smtClean="0">
                          <a:solidFill>
                            <a:schemeClr val="bg1"/>
                          </a:solidFill>
                        </a:rPr>
                        <a:t>2</a:t>
                      </a:r>
                      <a:r>
                        <a:rPr lang="en-US" sz="1200" baseline="0" dirty="0" smtClean="0">
                          <a:solidFill>
                            <a:schemeClr val="bg1"/>
                          </a:solidFill>
                        </a:rPr>
                        <a:t>) = 43 </a:t>
                      </a:r>
                      <a:r>
                        <a:rPr lang="en-US" sz="1200" baseline="0" dirty="0" err="1" smtClean="0">
                          <a:solidFill>
                            <a:schemeClr val="bg1"/>
                          </a:solidFill>
                        </a:rPr>
                        <a:t>arcsecs</a:t>
                      </a:r>
                      <a:r>
                        <a:rPr lang="en-US" sz="1200" baseline="0" dirty="0" smtClean="0">
                          <a:solidFill>
                            <a:schemeClr val="bg1"/>
                          </a:solidFill>
                        </a:rPr>
                        <a:t> where</a:t>
                      </a:r>
                    </a:p>
                    <a:p>
                      <a:r>
                        <a:rPr lang="en-US" sz="1200" dirty="0" smtClean="0">
                          <a:solidFill>
                            <a:schemeClr val="bg1"/>
                          </a:solidFill>
                        </a:rPr>
                        <a:t>   </a:t>
                      </a:r>
                      <a:r>
                        <a:rPr lang="el-GR" sz="1200" dirty="0" smtClean="0">
                          <a:solidFill>
                            <a:schemeClr val="bg1"/>
                          </a:solidFill>
                        </a:rPr>
                        <a:t>σ</a:t>
                      </a:r>
                      <a:r>
                        <a:rPr lang="en-US" sz="1200" baseline="-25000" dirty="0" smtClean="0">
                          <a:solidFill>
                            <a:schemeClr val="bg1"/>
                          </a:solidFill>
                        </a:rPr>
                        <a:t>SPS</a:t>
                      </a:r>
                      <a:r>
                        <a:rPr lang="en-US" sz="1200" dirty="0" smtClean="0">
                          <a:solidFill>
                            <a:schemeClr val="bg1"/>
                          </a:solidFill>
                        </a:rPr>
                        <a:t> = SPS pointing uncertainty = 43</a:t>
                      </a:r>
                      <a:r>
                        <a:rPr lang="en-US" sz="1200" baseline="0" dirty="0" smtClean="0">
                          <a:solidFill>
                            <a:schemeClr val="bg1"/>
                          </a:solidFill>
                        </a:rPr>
                        <a:t> </a:t>
                      </a:r>
                      <a:r>
                        <a:rPr lang="en-US" sz="1200" baseline="0" dirty="0" err="1" smtClean="0">
                          <a:solidFill>
                            <a:schemeClr val="bg1"/>
                          </a:solidFill>
                        </a:rPr>
                        <a:t>arcsecs</a:t>
                      </a:r>
                      <a:endParaRPr lang="en-US" sz="1200" dirty="0" smtClean="0">
                        <a:solidFill>
                          <a:schemeClr val="bg1"/>
                        </a:solidFill>
                      </a:endParaRPr>
                    </a:p>
                    <a:p>
                      <a:r>
                        <a:rPr lang="en-US" sz="1200" dirty="0" smtClean="0">
                          <a:solidFill>
                            <a:schemeClr val="bg1"/>
                          </a:solidFill>
                        </a:rPr>
                        <a:t>  </a:t>
                      </a:r>
                      <a:r>
                        <a:rPr lang="el-GR" sz="1200" dirty="0" smtClean="0">
                          <a:solidFill>
                            <a:schemeClr val="bg1"/>
                          </a:solidFill>
                        </a:rPr>
                        <a:t>σ</a:t>
                      </a:r>
                      <a:r>
                        <a:rPr lang="en-US" sz="1200" baseline="-25000" dirty="0" err="1" smtClean="0">
                          <a:solidFill>
                            <a:schemeClr val="bg1"/>
                          </a:solidFill>
                        </a:rPr>
                        <a:t>roll_angle</a:t>
                      </a:r>
                      <a:r>
                        <a:rPr lang="en-US" sz="1200" dirty="0" smtClean="0">
                          <a:solidFill>
                            <a:schemeClr val="bg1"/>
                          </a:solidFill>
                        </a:rPr>
                        <a:t> = 0.16</a:t>
                      </a:r>
                      <a:r>
                        <a:rPr lang="en-US" sz="1200" dirty="0" smtClean="0">
                          <a:solidFill>
                            <a:schemeClr val="bg1"/>
                          </a:solidFill>
                          <a:sym typeface="Symbol" panose="05050102010706020507" pitchFamily="18" charset="2"/>
                        </a:rPr>
                        <a:t> </a:t>
                      </a:r>
                      <a:r>
                        <a:rPr lang="en-US" sz="1200" dirty="0" err="1" smtClean="0">
                          <a:solidFill>
                            <a:schemeClr val="bg1"/>
                          </a:solidFill>
                          <a:sym typeface="Symbol" panose="05050102010706020507" pitchFamily="18" charset="2"/>
                        </a:rPr>
                        <a:t>arcsecs</a:t>
                      </a:r>
                      <a:r>
                        <a:rPr lang="en-US" sz="1200" baseline="0" dirty="0" smtClean="0">
                          <a:solidFill>
                            <a:schemeClr val="bg1"/>
                          </a:solidFill>
                          <a:sym typeface="Symbol" panose="05050102010706020507" pitchFamily="18" charset="2"/>
                        </a:rPr>
                        <a:t>  (See Slide 36)</a:t>
                      </a:r>
                      <a:r>
                        <a:rPr lang="en-US" sz="1200" baseline="0" dirty="0" smtClean="0"/>
                        <a:t> </a:t>
                      </a:r>
                      <a:r>
                        <a:rPr lang="en-US" sz="1200" baseline="0" dirty="0" smtClean="0">
                          <a:solidFill>
                            <a:schemeClr val="bg1"/>
                          </a:solidFill>
                          <a:latin typeface="+mn-lt"/>
                        </a:rPr>
                        <a:t> </a:t>
                      </a:r>
                      <a:endParaRPr lang="en-US" sz="1200" dirty="0" smtClean="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518568">
                <a:tc>
                  <a:txBody>
                    <a:bodyPr/>
                    <a:lstStyle/>
                    <a:p>
                      <a:pPr algn="ctr"/>
                      <a:r>
                        <a:rPr lang="en-US" sz="1200" dirty="0" smtClean="0">
                          <a:solidFill>
                            <a:schemeClr val="bg1"/>
                          </a:solidFill>
                          <a:latin typeface="+mn-lt"/>
                        </a:rPr>
                        <a:t>2037</a:t>
                      </a:r>
                      <a:endParaRPr lang="en-US" sz="120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mn-lt"/>
                        </a:rPr>
                        <a:t>XRS Product</a:t>
                      </a:r>
                      <a:r>
                        <a:rPr lang="en-US" sz="1200" baseline="0" dirty="0" smtClean="0">
                          <a:solidFill>
                            <a:schemeClr val="bg1"/>
                          </a:solidFill>
                          <a:latin typeface="+mn-lt"/>
                        </a:rPr>
                        <a:t> Measurement Range</a:t>
                      </a:r>
                      <a:endParaRPr lang="en-US" sz="1200" dirty="0" smtClean="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200" dirty="0" smtClean="0">
                          <a:solidFill>
                            <a:schemeClr val="bg1"/>
                          </a:solidFill>
                          <a:latin typeface="+mn-lt"/>
                        </a:rPr>
                        <a:t>pass</a:t>
                      </a:r>
                      <a:endParaRPr lang="en-US" sz="120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200" dirty="0" smtClean="0">
                          <a:solidFill>
                            <a:schemeClr val="bg1"/>
                          </a:solidFill>
                          <a:latin typeface="+mn-lt"/>
                        </a:rPr>
                        <a:t>none</a:t>
                      </a:r>
                      <a:endParaRPr lang="en-US" sz="120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sz="1200" b="0" i="0" u="none" strike="noStrike" dirty="0" smtClean="0">
                          <a:solidFill>
                            <a:schemeClr val="bg1"/>
                          </a:solidFill>
                          <a:effectLst/>
                          <a:latin typeface="+mn-lt"/>
                        </a:rPr>
                        <a:t>Essentially no new values measured on orbit. R</a:t>
                      </a:r>
                      <a:r>
                        <a:rPr lang="en-US" sz="1200" dirty="0" smtClean="0">
                          <a:solidFill>
                            <a:schemeClr val="bg1"/>
                          </a:solidFill>
                          <a:latin typeface="+mn-lt"/>
                        </a:rPr>
                        <a:t>ange</a:t>
                      </a:r>
                      <a:r>
                        <a:rPr lang="en-US" sz="1200" baseline="0" dirty="0" smtClean="0">
                          <a:solidFill>
                            <a:schemeClr val="bg1"/>
                          </a:solidFill>
                          <a:latin typeface="+mn-lt"/>
                        </a:rPr>
                        <a:t> </a:t>
                      </a:r>
                      <a:r>
                        <a:rPr lang="en-US" sz="1200" dirty="0" smtClean="0">
                          <a:solidFill>
                            <a:schemeClr val="bg1"/>
                          </a:solidFill>
                          <a:latin typeface="+mn-lt"/>
                        </a:rPr>
                        <a:t>minimum is</a:t>
                      </a:r>
                      <a:r>
                        <a:rPr lang="en-US" sz="1200" baseline="0" dirty="0" smtClean="0">
                          <a:solidFill>
                            <a:schemeClr val="bg1"/>
                          </a:solidFill>
                          <a:latin typeface="+mn-lt"/>
                        </a:rPr>
                        <a:t> </a:t>
                      </a:r>
                      <a:r>
                        <a:rPr lang="en-US" sz="1200" b="0" i="0" u="none" strike="noStrike" kern="1200" baseline="0" dirty="0" smtClean="0">
                          <a:solidFill>
                            <a:schemeClr val="bg1"/>
                          </a:solidFill>
                          <a:effectLst/>
                          <a:latin typeface="+mn-lt"/>
                          <a:ea typeface="+mn-ea"/>
                          <a:cs typeface="+mn-cs"/>
                        </a:rPr>
                        <a:t>uncertainty due to noise  (See Slide 37)</a:t>
                      </a:r>
                      <a:endParaRPr lang="en-US" sz="1200" dirty="0" smtClean="0">
                        <a:solidFill>
                          <a:schemeClr val="bg1"/>
                        </a:solidFill>
                        <a:latin typeface="+mn-lt"/>
                      </a:endParaRPr>
                    </a:p>
                    <a:p>
                      <a:r>
                        <a:rPr lang="en-US" sz="1200" dirty="0" smtClean="0">
                          <a:solidFill>
                            <a:schemeClr val="bg1"/>
                          </a:solidFill>
                          <a:latin typeface="+mn-lt"/>
                        </a:rPr>
                        <a:t>range maximum is: flux equivalent of 989,000 DN (ASIC counter saturation)</a:t>
                      </a:r>
                      <a:endParaRPr lang="en-US" sz="120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518568">
                <a:tc>
                  <a:txBody>
                    <a:bodyPr/>
                    <a:lstStyle/>
                    <a:p>
                      <a:pPr algn="ctr"/>
                      <a:r>
                        <a:rPr lang="en-US" sz="1200" dirty="0" smtClean="0">
                          <a:solidFill>
                            <a:schemeClr val="bg1"/>
                          </a:solidFill>
                          <a:latin typeface="+mn-lt"/>
                        </a:rPr>
                        <a:t>2038</a:t>
                      </a:r>
                      <a:endParaRPr lang="en-US" sz="120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mn-lt"/>
                        </a:rPr>
                        <a:t>XRS Product Measurement Accuracy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200" dirty="0" smtClean="0">
                          <a:solidFill>
                            <a:schemeClr val="bg1"/>
                          </a:solidFill>
                          <a:latin typeface="+mn-lt"/>
                        </a:rPr>
                        <a:t>pass</a:t>
                      </a:r>
                      <a:endParaRPr lang="en-US" sz="120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200" dirty="0" smtClean="0">
                          <a:solidFill>
                            <a:schemeClr val="bg1"/>
                          </a:solidFill>
                          <a:latin typeface="+mn-lt"/>
                        </a:rPr>
                        <a:t>none</a:t>
                      </a:r>
                      <a:endParaRPr lang="en-US" sz="120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sz="1200" b="0" i="0" u="none" strike="noStrike" kern="1200" dirty="0" smtClean="0">
                          <a:solidFill>
                            <a:schemeClr val="bg1"/>
                          </a:solidFill>
                          <a:effectLst/>
                          <a:latin typeface="+mn-lt"/>
                          <a:ea typeface="+mn-ea"/>
                          <a:cs typeface="+mn-cs"/>
                        </a:rPr>
                        <a:t>Not measured on orbit. Validated pre-launch.</a:t>
                      </a:r>
                      <a:endParaRPr lang="en-US" sz="120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518568">
                <a:tc>
                  <a:txBody>
                    <a:bodyPr/>
                    <a:lstStyle/>
                    <a:p>
                      <a:pPr algn="ctr"/>
                      <a:r>
                        <a:rPr lang="en-US" sz="1200" dirty="0" smtClean="0">
                          <a:solidFill>
                            <a:schemeClr val="bg1"/>
                          </a:solidFill>
                          <a:latin typeface="+mn-lt"/>
                        </a:rPr>
                        <a:t>2041</a:t>
                      </a:r>
                      <a:endParaRPr lang="en-US" sz="120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mn-lt"/>
                        </a:rPr>
                        <a:t>XRS Product Measurement Precision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200" dirty="0" smtClean="0">
                          <a:solidFill>
                            <a:schemeClr val="bg1"/>
                          </a:solidFill>
                          <a:latin typeface="+mn-lt"/>
                        </a:rPr>
                        <a:t>pass</a:t>
                      </a:r>
                      <a:endParaRPr lang="en-US" sz="120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200" b="0" i="0" u="none" strike="noStrike" dirty="0" smtClean="0">
                          <a:solidFill>
                            <a:schemeClr val="bg1"/>
                          </a:solidFill>
                          <a:effectLst/>
                          <a:latin typeface="+mn-lt"/>
                        </a:rPr>
                        <a:t>none</a:t>
                      </a:r>
                      <a:endParaRPr lang="en-US" sz="120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dirty="0" smtClean="0">
                          <a:solidFill>
                            <a:schemeClr val="bg1"/>
                          </a:solidFill>
                          <a:effectLst/>
                          <a:latin typeface="+mn-lt"/>
                        </a:rPr>
                        <a:t>Essentially no new values measured on orbit.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dirty="0" smtClean="0">
                          <a:solidFill>
                            <a:schemeClr val="bg1"/>
                          </a:solidFill>
                          <a:effectLst/>
                          <a:latin typeface="+mn-lt"/>
                        </a:rPr>
                        <a:t>P = Precision = 1 DN equivalent at a typical temperature (14.227° C).</a:t>
                      </a:r>
                      <a:r>
                        <a:rPr lang="en-US" sz="1200" b="0" i="0" u="none" strike="noStrike" baseline="0" dirty="0" smtClean="0">
                          <a:solidFill>
                            <a:schemeClr val="bg1"/>
                          </a:solidFill>
                          <a:effectLst/>
                          <a:latin typeface="+mn-lt"/>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baseline="0" dirty="0" smtClean="0">
                          <a:solidFill>
                            <a:schemeClr val="bg1"/>
                          </a:solidFill>
                          <a:effectLst/>
                          <a:latin typeface="+mn-lt"/>
                        </a:rPr>
                        <a:t>     </a:t>
                      </a:r>
                      <a:r>
                        <a:rPr lang="en-US" sz="1200" b="0" i="0" u="none" strike="noStrike" dirty="0" smtClean="0">
                          <a:solidFill>
                            <a:schemeClr val="bg1"/>
                          </a:solidFill>
                          <a:effectLst/>
                          <a:latin typeface="+mn-lt"/>
                        </a:rPr>
                        <a:t>A: </a:t>
                      </a:r>
                      <a:r>
                        <a:rPr lang="en-US" sz="1200" b="0" i="0" u="none" strike="noStrike" kern="1200" dirty="0" smtClean="0">
                          <a:solidFill>
                            <a:schemeClr val="bg1"/>
                          </a:solidFill>
                          <a:effectLst/>
                          <a:latin typeface="+mn-lt"/>
                          <a:ea typeface="+mn-ea"/>
                          <a:cs typeface="+mn-cs"/>
                        </a:rPr>
                        <a:t>8.68</a:t>
                      </a:r>
                      <a:r>
                        <a:rPr lang="en-US" sz="1200" dirty="0" smtClean="0">
                          <a:solidFill>
                            <a:schemeClr val="bg1"/>
                          </a:solidFill>
                        </a:rPr>
                        <a:t>x10</a:t>
                      </a:r>
                      <a:r>
                        <a:rPr lang="en-US" sz="1200" baseline="30000" dirty="0" smtClean="0">
                          <a:solidFill>
                            <a:schemeClr val="bg1"/>
                          </a:solidFill>
                        </a:rPr>
                        <a:t>-10</a:t>
                      </a:r>
                      <a:r>
                        <a:rPr lang="en-US" sz="1200" b="0" i="0" u="none" strike="noStrike" kern="1200" dirty="0" smtClean="0">
                          <a:solidFill>
                            <a:schemeClr val="bg1"/>
                          </a:solidFill>
                          <a:effectLst/>
                          <a:latin typeface="+mn-lt"/>
                          <a:ea typeface="+mn-ea"/>
                          <a:cs typeface="+mn-cs"/>
                        </a:rPr>
                        <a:t> W/m</a:t>
                      </a:r>
                      <a:r>
                        <a:rPr lang="en-US" sz="1200" b="0" i="0" u="none" strike="noStrike" kern="1200" baseline="30000" dirty="0" smtClean="0">
                          <a:solidFill>
                            <a:schemeClr val="bg1"/>
                          </a:solidFill>
                          <a:effectLst/>
                          <a:latin typeface="+mn-lt"/>
                          <a:ea typeface="+mn-ea"/>
                          <a:cs typeface="+mn-cs"/>
                        </a:rPr>
                        <a:t>2</a:t>
                      </a:r>
                      <a:r>
                        <a:rPr lang="en-US" sz="1200" b="0" i="0" u="none" strike="noStrike" kern="1200" baseline="0" dirty="0" smtClean="0">
                          <a:solidFill>
                            <a:schemeClr val="bg1"/>
                          </a:solidFill>
                          <a:effectLst/>
                          <a:latin typeface="+mn-lt"/>
                          <a:ea typeface="+mn-ea"/>
                          <a:cs typeface="+mn-cs"/>
                        </a:rPr>
                        <a:t>, B: </a:t>
                      </a:r>
                      <a:r>
                        <a:rPr lang="en-US" sz="1200" b="0" i="0" u="none" strike="noStrike" kern="1200" dirty="0" smtClean="0">
                          <a:solidFill>
                            <a:schemeClr val="bg1"/>
                          </a:solidFill>
                          <a:effectLst/>
                          <a:latin typeface="+mn-lt"/>
                          <a:ea typeface="+mn-ea"/>
                          <a:cs typeface="+mn-cs"/>
                        </a:rPr>
                        <a:t>6.06</a:t>
                      </a:r>
                      <a:r>
                        <a:rPr lang="en-US" sz="1200" dirty="0" smtClean="0">
                          <a:solidFill>
                            <a:schemeClr val="bg1"/>
                          </a:solidFill>
                        </a:rPr>
                        <a:t>x10</a:t>
                      </a:r>
                      <a:r>
                        <a:rPr lang="en-US" sz="1200" baseline="30000" dirty="0" smtClean="0">
                          <a:solidFill>
                            <a:schemeClr val="bg1"/>
                          </a:solidFill>
                        </a:rPr>
                        <a:t>-10</a:t>
                      </a:r>
                      <a:r>
                        <a:rPr lang="en-US" sz="1200" b="0" i="0" u="none" strike="noStrike" kern="1200" dirty="0" smtClean="0">
                          <a:solidFill>
                            <a:schemeClr val="bg1"/>
                          </a:solidFill>
                          <a:effectLst/>
                          <a:latin typeface="+mn-lt"/>
                          <a:ea typeface="+mn-ea"/>
                          <a:cs typeface="+mn-cs"/>
                        </a:rPr>
                        <a:t> W/m</a:t>
                      </a:r>
                      <a:r>
                        <a:rPr lang="en-US" sz="1200" b="0" i="0" u="none" strike="noStrike" kern="1200" baseline="30000" dirty="0" smtClean="0">
                          <a:solidFill>
                            <a:schemeClr val="bg1"/>
                          </a:solidFill>
                          <a:effectLst/>
                          <a:latin typeface="+mn-lt"/>
                          <a:ea typeface="+mn-ea"/>
                          <a:cs typeface="+mn-cs"/>
                        </a:rPr>
                        <a:t>2</a:t>
                      </a:r>
                      <a:endParaRPr lang="en-US" sz="1200" b="0" i="0" u="none" strike="noStrike" baseline="0" dirty="0" smtClean="0">
                        <a:solidFill>
                          <a:schemeClr val="bg1"/>
                        </a:solidFill>
                        <a:effectLst/>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bg1"/>
                          </a:solidFill>
                          <a:effectLst/>
                          <a:latin typeface="+mn-lt"/>
                          <a:ea typeface="+mn-ea"/>
                          <a:cs typeface="+mn-cs"/>
                        </a:rPr>
                        <a:t>M = MRD minimum measurable flux (MRD2037)</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bg1"/>
                          </a:solidFill>
                          <a:effectLst/>
                          <a:latin typeface="+mn-lt"/>
                          <a:ea typeface="+mn-ea"/>
                          <a:cs typeface="+mn-cs"/>
                        </a:rPr>
                        <a:t>      A: </a:t>
                      </a:r>
                      <a:r>
                        <a:rPr lang="en-US" sz="1200" b="0" i="0" u="none" strike="noStrike" kern="1200" dirty="0" smtClean="0">
                          <a:solidFill>
                            <a:schemeClr val="bg1"/>
                          </a:solidFill>
                          <a:effectLst/>
                          <a:latin typeface="+mn-lt"/>
                          <a:ea typeface="+mn-ea"/>
                          <a:cs typeface="+mn-cs"/>
                        </a:rPr>
                        <a:t>5.0</a:t>
                      </a:r>
                      <a:r>
                        <a:rPr lang="en-US" sz="1200" dirty="0" smtClean="0">
                          <a:solidFill>
                            <a:schemeClr val="bg1"/>
                          </a:solidFill>
                        </a:rPr>
                        <a:t>x10</a:t>
                      </a:r>
                      <a:r>
                        <a:rPr lang="en-US" sz="1200" baseline="30000" dirty="0" smtClean="0">
                          <a:solidFill>
                            <a:schemeClr val="bg1"/>
                          </a:solidFill>
                        </a:rPr>
                        <a:t>-9</a:t>
                      </a:r>
                      <a:r>
                        <a:rPr lang="en-US" sz="1200" b="0" i="0" u="none" strike="noStrike" kern="1200" dirty="0" smtClean="0">
                          <a:solidFill>
                            <a:schemeClr val="bg1"/>
                          </a:solidFill>
                          <a:effectLst/>
                          <a:latin typeface="+mn-lt"/>
                          <a:ea typeface="+mn-ea"/>
                          <a:cs typeface="+mn-cs"/>
                        </a:rPr>
                        <a:t> W/m</a:t>
                      </a:r>
                      <a:r>
                        <a:rPr lang="en-US" sz="1200" b="0" i="0" u="none" strike="noStrike" kern="1200" baseline="30000" dirty="0" smtClean="0">
                          <a:solidFill>
                            <a:schemeClr val="bg1"/>
                          </a:solidFill>
                          <a:effectLst/>
                          <a:latin typeface="+mn-lt"/>
                          <a:ea typeface="+mn-ea"/>
                          <a:cs typeface="+mn-cs"/>
                        </a:rPr>
                        <a:t>2</a:t>
                      </a:r>
                      <a:r>
                        <a:rPr lang="en-US" sz="1200" b="0" i="0" u="none" strike="noStrike" kern="1200" baseline="0" dirty="0" smtClean="0">
                          <a:solidFill>
                            <a:schemeClr val="bg1"/>
                          </a:solidFill>
                          <a:effectLst/>
                          <a:latin typeface="+mn-lt"/>
                          <a:ea typeface="+mn-ea"/>
                          <a:cs typeface="+mn-cs"/>
                        </a:rPr>
                        <a:t>, B: </a:t>
                      </a:r>
                      <a:r>
                        <a:rPr lang="en-US" sz="1200" b="0" i="0" u="none" strike="noStrike" kern="1200" dirty="0" smtClean="0">
                          <a:solidFill>
                            <a:schemeClr val="bg1"/>
                          </a:solidFill>
                          <a:effectLst/>
                          <a:latin typeface="+mn-lt"/>
                          <a:ea typeface="+mn-ea"/>
                          <a:cs typeface="+mn-cs"/>
                        </a:rPr>
                        <a:t>2</a:t>
                      </a:r>
                      <a:r>
                        <a:rPr lang="en-US" sz="1200" dirty="0" smtClean="0">
                          <a:solidFill>
                            <a:schemeClr val="bg1"/>
                          </a:solidFill>
                        </a:rPr>
                        <a:t>x10</a:t>
                      </a:r>
                      <a:r>
                        <a:rPr lang="en-US" sz="1200" baseline="30000" dirty="0" smtClean="0">
                          <a:solidFill>
                            <a:schemeClr val="bg1"/>
                          </a:solidFill>
                        </a:rPr>
                        <a:t>-8</a:t>
                      </a:r>
                      <a:r>
                        <a:rPr lang="en-US" sz="1200" b="0" i="0" u="none" strike="noStrike" kern="1200" dirty="0" smtClean="0">
                          <a:solidFill>
                            <a:schemeClr val="bg1"/>
                          </a:solidFill>
                          <a:effectLst/>
                          <a:latin typeface="+mn-lt"/>
                          <a:ea typeface="+mn-ea"/>
                          <a:cs typeface="+mn-cs"/>
                        </a:rPr>
                        <a:t> W/m</a:t>
                      </a:r>
                      <a:r>
                        <a:rPr lang="en-US" sz="1200" b="0" i="0" u="none" strike="noStrike" kern="1200" baseline="30000" dirty="0" smtClean="0">
                          <a:solidFill>
                            <a:schemeClr val="bg1"/>
                          </a:solidFill>
                          <a:effectLst/>
                          <a:latin typeface="+mn-lt"/>
                          <a:ea typeface="+mn-ea"/>
                          <a:cs typeface="+mn-cs"/>
                        </a:rPr>
                        <a:t>2</a:t>
                      </a:r>
                      <a:endParaRPr lang="en-US" sz="1200" b="0" i="0" u="none" strike="noStrike" kern="1200" baseline="0" dirty="0" smtClean="0">
                        <a:solidFill>
                          <a:schemeClr val="bg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bg1"/>
                          </a:solidFill>
                          <a:effectLst/>
                          <a:latin typeface="+mn-lt"/>
                          <a:ea typeface="+mn-ea"/>
                          <a:cs typeface="+mn-cs"/>
                        </a:rPr>
                        <a:t>Percent precision = P/(20 x M)*100 (Factor of 20 from MRD 2038).</a:t>
                      </a:r>
                      <a:endParaRPr lang="en-US" sz="120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945624">
                <a:tc>
                  <a:txBody>
                    <a:bodyPr/>
                    <a:lstStyle/>
                    <a:p>
                      <a:pPr algn="ctr"/>
                      <a:r>
                        <a:rPr lang="en-US" sz="1200" dirty="0" smtClean="0">
                          <a:solidFill>
                            <a:schemeClr val="bg1"/>
                          </a:solidFill>
                          <a:latin typeface="+mn-lt"/>
                        </a:rPr>
                        <a:t>2042</a:t>
                      </a:r>
                      <a:endParaRPr lang="en-US" sz="120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mn-lt"/>
                        </a:rPr>
                        <a:t>XRS Long-term</a:t>
                      </a:r>
                      <a:r>
                        <a:rPr lang="en-US" sz="1200" baseline="0" dirty="0" smtClean="0">
                          <a:solidFill>
                            <a:schemeClr val="bg1"/>
                          </a:solidFill>
                          <a:latin typeface="+mn-lt"/>
                        </a:rPr>
                        <a:t> Stability</a:t>
                      </a:r>
                      <a:endParaRPr lang="en-US" sz="1200" dirty="0" smtClean="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200" dirty="0" smtClean="0">
                          <a:solidFill>
                            <a:schemeClr val="bg1"/>
                          </a:solidFill>
                          <a:latin typeface="+mn-lt"/>
                        </a:rPr>
                        <a:t>pass</a:t>
                      </a:r>
                      <a:endParaRPr lang="en-US" sz="120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200" dirty="0" smtClean="0">
                          <a:solidFill>
                            <a:schemeClr val="bg1"/>
                          </a:solidFill>
                          <a:latin typeface="+mn-lt"/>
                        </a:rPr>
                        <a:t>-14**</a:t>
                      </a:r>
                      <a:endParaRPr lang="en-US" sz="120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sz="1200" b="0" i="0" u="none" strike="noStrike" kern="1200" dirty="0" smtClean="0">
                          <a:solidFill>
                            <a:schemeClr val="bg1"/>
                          </a:solidFill>
                          <a:effectLst/>
                          <a:latin typeface="+mn-lt"/>
                          <a:ea typeface="+mn-ea"/>
                          <a:cs typeface="+mn-cs"/>
                        </a:rPr>
                        <a:t>Relative to GOES-15, XRS </a:t>
                      </a:r>
                      <a:r>
                        <a:rPr lang="en-US" sz="1200" b="0" i="0" u="none" strike="noStrike" kern="1200" baseline="0" dirty="0" smtClean="0">
                          <a:solidFill>
                            <a:schemeClr val="bg1"/>
                          </a:solidFill>
                          <a:effectLst/>
                          <a:latin typeface="+mn-lt"/>
                          <a:ea typeface="+mn-ea"/>
                          <a:cs typeface="+mn-cs"/>
                        </a:rPr>
                        <a:t>is currently stable.</a:t>
                      </a:r>
                      <a:r>
                        <a:rPr lang="en-US" sz="1200" b="0" i="0" u="none" strike="noStrike" kern="1200" baseline="0" dirty="0" smtClean="0">
                          <a:solidFill>
                            <a:srgbClr val="FF0000"/>
                          </a:solidFill>
                          <a:effectLst/>
                          <a:latin typeface="+mn-lt"/>
                          <a:ea typeface="+mn-ea"/>
                          <a:cs typeface="+mn-cs"/>
                        </a:rPr>
                        <a:t> </a:t>
                      </a:r>
                      <a:r>
                        <a:rPr lang="en-US" sz="1200" b="0" i="0" u="none" strike="noStrike" kern="1200" baseline="0" dirty="0" smtClean="0">
                          <a:solidFill>
                            <a:schemeClr val="bg1"/>
                          </a:solidFill>
                          <a:effectLst/>
                          <a:latin typeface="+mn-lt"/>
                          <a:ea typeface="+mn-ea"/>
                          <a:cs typeface="+mn-cs"/>
                        </a:rPr>
                        <a:t> (See Slide 38) </a:t>
                      </a:r>
                      <a:r>
                        <a:rPr lang="en-US" sz="1200" dirty="0" smtClean="0">
                          <a:solidFill>
                            <a:schemeClr val="bg1"/>
                          </a:solidFill>
                        </a:rPr>
                        <a:t>Future monitoring: (1) GOES-16 vs. other GOES satellites, (2) ASIC gain calibrations, (3) FOV mappings, and (4) cruciform scans.</a:t>
                      </a:r>
                      <a:endParaRPr lang="en-US" sz="1200" dirty="0">
                        <a:solidFill>
                          <a:srgbClr val="FF00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bl>
          </a:graphicData>
        </a:graphic>
      </p:graphicFrame>
    </p:spTree>
    <p:extLst>
      <p:ext uri="{BB962C8B-B14F-4D97-AF65-F5344CB8AC3E}">
        <p14:creationId xmlns:p14="http://schemas.microsoft.com/office/powerpoint/2010/main" val="31856245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D0E245-9D50-4F3E-AC26-7B9CB19F70AC}" type="slidenum">
              <a:rPr lang="en-US" altLang="en-US" smtClean="0"/>
              <a:pPr/>
              <a:t>35</a:t>
            </a:fld>
            <a:endParaRPr lang="en-US" altLang="en-US"/>
          </a:p>
        </p:txBody>
      </p:sp>
      <p:sp>
        <p:nvSpPr>
          <p:cNvPr id="4" name="Title 1"/>
          <p:cNvSpPr>
            <a:spLocks noGrp="1"/>
          </p:cNvSpPr>
          <p:nvPr>
            <p:ph type="title"/>
          </p:nvPr>
        </p:nvSpPr>
        <p:spPr>
          <a:xfrm>
            <a:off x="628650" y="290743"/>
            <a:ext cx="7886700" cy="799645"/>
          </a:xfrm>
        </p:spPr>
        <p:txBody>
          <a:bodyPr/>
          <a:lstStyle/>
          <a:p>
            <a:pPr algn="ctr"/>
            <a:r>
              <a:rPr lang="en-US" dirty="0" smtClean="0"/>
              <a:t>Performance Baseline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36074245"/>
              </p:ext>
            </p:extLst>
          </p:nvPr>
        </p:nvGraphicFramePr>
        <p:xfrm>
          <a:off x="121846" y="1032511"/>
          <a:ext cx="8863114" cy="5633720"/>
        </p:xfrm>
        <a:graphic>
          <a:graphicData uri="http://schemas.openxmlformats.org/drawingml/2006/table">
            <a:tbl>
              <a:tblPr firstRow="1" bandRow="1">
                <a:tableStyleId>{2D5ABB26-0587-4C30-8999-92F81FD0307C}</a:tableStyleId>
              </a:tblPr>
              <a:tblGrid>
                <a:gridCol w="2965451"/>
                <a:gridCol w="1676602"/>
                <a:gridCol w="116840"/>
                <a:gridCol w="135442"/>
                <a:gridCol w="1888711"/>
                <a:gridCol w="2080068"/>
              </a:tblGrid>
              <a:tr h="370840">
                <a:tc>
                  <a:txBody>
                    <a:bodyPr/>
                    <a:lstStyle/>
                    <a:p>
                      <a:pPr algn="ctr"/>
                      <a:r>
                        <a:rPr lang="en-US" sz="1600" b="1" dirty="0" smtClean="0">
                          <a:solidFill>
                            <a:schemeClr val="bg1"/>
                          </a:solidFill>
                        </a:rPr>
                        <a:t>Quantity</a:t>
                      </a:r>
                      <a:endParaRPr lang="en-US" sz="16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sz="1600" b="1" dirty="0" smtClean="0">
                          <a:solidFill>
                            <a:schemeClr val="bg1"/>
                          </a:solidFill>
                        </a:rPr>
                        <a:t>MRD Requirement </a:t>
                      </a:r>
                      <a:endParaRPr lang="en-US" sz="16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3">
                  <a:txBody>
                    <a:bodyPr/>
                    <a:lstStyle/>
                    <a:p>
                      <a:r>
                        <a:rPr lang="en-US" sz="1600" b="1" dirty="0" smtClean="0">
                          <a:solidFill>
                            <a:schemeClr val="bg1"/>
                          </a:solidFill>
                        </a:rPr>
                        <a:t>MIT/LL</a:t>
                      </a:r>
                      <a:r>
                        <a:rPr lang="en-US" sz="1600" b="1" baseline="0" dirty="0" smtClean="0">
                          <a:solidFill>
                            <a:schemeClr val="bg1"/>
                          </a:solidFill>
                        </a:rPr>
                        <a:t> </a:t>
                      </a:r>
                      <a:r>
                        <a:rPr lang="en-US" sz="1600" b="1" dirty="0" smtClean="0">
                          <a:solidFill>
                            <a:schemeClr val="bg1"/>
                          </a:solidFill>
                        </a:rPr>
                        <a:t>Predicted Performance</a:t>
                      </a:r>
                      <a:endParaRPr lang="en-US" sz="16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Value</a:t>
                      </a:r>
                      <a:r>
                        <a:rPr lang="en-US" sz="1600" b="1" baseline="0" dirty="0" smtClean="0">
                          <a:solidFill>
                            <a:schemeClr val="bg1"/>
                          </a:solidFill>
                        </a:rPr>
                        <a:t> at Provisional</a:t>
                      </a:r>
                      <a:endParaRPr lang="en-US" sz="1600" b="1" dirty="0" smtClean="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70840">
                <a:tc gridSpan="6">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bg1"/>
                          </a:solidFill>
                          <a:effectLst/>
                          <a:uLnTx/>
                          <a:uFillTx/>
                          <a:latin typeface="+mn-lt"/>
                          <a:ea typeface="+mn-ea"/>
                          <a:cs typeface="+mn-cs"/>
                        </a:rPr>
                        <a:t>MRD2036: Product Pointing Knowledge/Mapping Uncertainty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r>
                        <a:rPr lang="en-US" sz="1400" dirty="0" smtClean="0">
                          <a:solidFill>
                            <a:schemeClr val="bg1"/>
                          </a:solidFill>
                        </a:rPr>
                        <a:t>Mapping</a:t>
                      </a:r>
                      <a:r>
                        <a:rPr lang="en-US" sz="1400" baseline="0" dirty="0" smtClean="0">
                          <a:solidFill>
                            <a:schemeClr val="bg1"/>
                          </a:solidFill>
                        </a:rPr>
                        <a:t> Uncertainty</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400" dirty="0" smtClean="0">
                          <a:solidFill>
                            <a:schemeClr val="bg1"/>
                          </a:solidFill>
                        </a:rPr>
                        <a:t>&lt; 2 </a:t>
                      </a:r>
                      <a:r>
                        <a:rPr lang="en-US" sz="1400" dirty="0" err="1" smtClean="0">
                          <a:solidFill>
                            <a:schemeClr val="bg1"/>
                          </a:solidFill>
                        </a:rPr>
                        <a:t>arcmin</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3">
                  <a:txBody>
                    <a:bodyPr/>
                    <a:lstStyle/>
                    <a:p>
                      <a:pPr algn="ctr"/>
                      <a:r>
                        <a:rPr lang="en-US" sz="1400" dirty="0" smtClean="0">
                          <a:solidFill>
                            <a:schemeClr val="bg1"/>
                          </a:solidFill>
                        </a:rPr>
                        <a:t>&lt; 66</a:t>
                      </a:r>
                      <a:r>
                        <a:rPr lang="en-US" sz="1400" baseline="0" dirty="0" smtClean="0">
                          <a:solidFill>
                            <a:schemeClr val="bg1"/>
                          </a:solidFill>
                        </a:rPr>
                        <a:t> </a:t>
                      </a:r>
                      <a:r>
                        <a:rPr lang="en-US" sz="1400" baseline="0" dirty="0" err="1" smtClean="0">
                          <a:solidFill>
                            <a:schemeClr val="bg1"/>
                          </a:solidFill>
                        </a:rPr>
                        <a:t>arcsec</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a:txBody>
                    <a:bodyPr/>
                    <a:lstStyle/>
                    <a:p>
                      <a:pPr algn="ctr"/>
                      <a:r>
                        <a:rPr lang="en-US" sz="1400" dirty="0" smtClean="0">
                          <a:solidFill>
                            <a:schemeClr val="bg1"/>
                          </a:solidFill>
                        </a:rPr>
                        <a:t>&lt;43</a:t>
                      </a:r>
                      <a:r>
                        <a:rPr lang="en-US" sz="1400" baseline="0" dirty="0" smtClean="0">
                          <a:solidFill>
                            <a:schemeClr val="bg1"/>
                          </a:solidFill>
                        </a:rPr>
                        <a:t> </a:t>
                      </a:r>
                      <a:r>
                        <a:rPr lang="en-US" sz="1400" baseline="0" dirty="0" err="1" smtClean="0">
                          <a:solidFill>
                            <a:schemeClr val="bg1"/>
                          </a:solidFill>
                        </a:rPr>
                        <a:t>arcsecs</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70840">
                <a:tc gridSpan="6">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bg1"/>
                          </a:solidFill>
                          <a:effectLst/>
                          <a:uLnTx/>
                          <a:uFillTx/>
                          <a:latin typeface="+mn-lt"/>
                          <a:ea typeface="+mn-ea"/>
                          <a:cs typeface="+mn-cs"/>
                        </a:rPr>
                        <a:t>MRD2037: Product Measurement Range XRS</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r>
                        <a:rPr lang="en-US" sz="1400" dirty="0" smtClean="0">
                          <a:solidFill>
                            <a:schemeClr val="bg1"/>
                          </a:solidFill>
                        </a:rPr>
                        <a:t>Product Measurement</a:t>
                      </a:r>
                      <a:r>
                        <a:rPr lang="en-US" sz="1400" baseline="0" dirty="0" smtClean="0">
                          <a:solidFill>
                            <a:schemeClr val="bg1"/>
                          </a:solidFill>
                        </a:rPr>
                        <a:t> Range XRS A</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200" dirty="0" smtClean="0">
                          <a:solidFill>
                            <a:schemeClr val="bg1"/>
                          </a:solidFill>
                        </a:rPr>
                        <a:t>5x10</a:t>
                      </a:r>
                      <a:r>
                        <a:rPr lang="en-US" sz="1200" baseline="30000" dirty="0" smtClean="0">
                          <a:solidFill>
                            <a:schemeClr val="bg1"/>
                          </a:solidFill>
                        </a:rPr>
                        <a:t>-9</a:t>
                      </a:r>
                      <a:r>
                        <a:rPr lang="en-US" sz="1200" baseline="0" dirty="0" smtClean="0">
                          <a:solidFill>
                            <a:schemeClr val="bg1"/>
                          </a:solidFill>
                        </a:rPr>
                        <a:t> to 5x10</a:t>
                      </a:r>
                      <a:r>
                        <a:rPr lang="en-US" sz="1200" baseline="30000" dirty="0" smtClean="0">
                          <a:solidFill>
                            <a:schemeClr val="bg1"/>
                          </a:solidFill>
                        </a:rPr>
                        <a:t>-4</a:t>
                      </a:r>
                      <a:r>
                        <a:rPr lang="en-US" sz="1200" baseline="0" dirty="0" smtClean="0">
                          <a:solidFill>
                            <a:schemeClr val="bg1"/>
                          </a:solidFill>
                        </a:rPr>
                        <a:t> W/m</a:t>
                      </a:r>
                      <a:r>
                        <a:rPr lang="en-US" sz="1200" baseline="30000" dirty="0" smtClean="0">
                          <a:solidFill>
                            <a:schemeClr val="bg1"/>
                          </a:solidFill>
                        </a:rPr>
                        <a:t>2</a:t>
                      </a:r>
                      <a:endParaRPr lang="en-US" sz="1200" baseline="30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3">
                  <a:txBody>
                    <a:bodyPr/>
                    <a:lstStyle/>
                    <a:p>
                      <a:pPr algn="ctr"/>
                      <a:r>
                        <a:rPr lang="pl-PL" sz="1200" dirty="0" smtClean="0">
                          <a:solidFill>
                            <a:schemeClr val="bg1"/>
                          </a:solidFill>
                        </a:rPr>
                        <a:t>1.2</a:t>
                      </a:r>
                      <a:r>
                        <a:rPr lang="en-US" sz="1200" dirty="0" smtClean="0">
                          <a:solidFill>
                            <a:schemeClr val="bg1"/>
                          </a:solidFill>
                        </a:rPr>
                        <a:t>0</a:t>
                      </a:r>
                      <a:r>
                        <a:rPr lang="pl-PL" sz="1200" dirty="0" smtClean="0">
                          <a:solidFill>
                            <a:schemeClr val="bg1"/>
                          </a:solidFill>
                        </a:rPr>
                        <a:t>x10</a:t>
                      </a:r>
                      <a:r>
                        <a:rPr lang="pl-PL" sz="1200" baseline="30000" dirty="0" smtClean="0">
                          <a:solidFill>
                            <a:schemeClr val="bg1"/>
                          </a:solidFill>
                        </a:rPr>
                        <a:t>-10</a:t>
                      </a:r>
                      <a:r>
                        <a:rPr lang="pl-PL" sz="1200" dirty="0" smtClean="0">
                          <a:solidFill>
                            <a:schemeClr val="bg1"/>
                          </a:solidFill>
                        </a:rPr>
                        <a:t> to 8.1</a:t>
                      </a:r>
                      <a:fld id="{DC1F1A70-7018-44A7-89B2-2AEE33377A99}" type="slidenum">
                        <a:rPr lang="pl-PL" sz="1200" smtClean="0">
                          <a:solidFill>
                            <a:schemeClr val="bg1"/>
                          </a:solidFill>
                        </a:rPr>
                        <a:t>35</a:t>
                      </a:fld>
                      <a:r>
                        <a:rPr lang="pl-PL" sz="1200" dirty="0" smtClean="0">
                          <a:solidFill>
                            <a:schemeClr val="bg1"/>
                          </a:solidFill>
                        </a:rPr>
                        <a:t>6x10</a:t>
                      </a:r>
                      <a:r>
                        <a:rPr lang="pl-PL" sz="1200" baseline="30000" dirty="0" smtClean="0">
                          <a:solidFill>
                            <a:schemeClr val="bg1"/>
                          </a:solidFill>
                        </a:rPr>
                        <a:t>-3</a:t>
                      </a:r>
                      <a:r>
                        <a:rPr lang="pl-PL" sz="1200" dirty="0" smtClean="0">
                          <a:solidFill>
                            <a:schemeClr val="bg1"/>
                          </a:solidFill>
                        </a:rPr>
                        <a:t> W/m</a:t>
                      </a:r>
                      <a:r>
                        <a:rPr lang="pl-PL" sz="1200" baseline="30000" dirty="0" smtClean="0">
                          <a:solidFill>
                            <a:schemeClr val="bg1"/>
                          </a:solidFill>
                        </a:rPr>
                        <a:t>2</a:t>
                      </a:r>
                      <a:r>
                        <a:rPr lang="pl-PL" sz="1200" dirty="0" smtClean="0">
                          <a:solidFill>
                            <a:schemeClr val="bg1"/>
                          </a:solidFill>
                        </a:rPr>
                        <a:t> </a:t>
                      </a:r>
                      <a:endParaRPr lang="en-US" sz="12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a:txBody>
                    <a:bodyPr/>
                    <a:lstStyle/>
                    <a:p>
                      <a:pPr algn="ctr" rtl="0"/>
                      <a:r>
                        <a:rPr lang="en-US" sz="1200" b="0" i="0" u="none" strike="noStrike" kern="1200" dirty="0" smtClean="0">
                          <a:solidFill>
                            <a:schemeClr val="bg1"/>
                          </a:solidFill>
                          <a:effectLst/>
                          <a:latin typeface="+mn-lt"/>
                          <a:ea typeface="+mn-ea"/>
                          <a:cs typeface="+mn-cs"/>
                        </a:rPr>
                        <a:t>4.47</a:t>
                      </a:r>
                      <a:r>
                        <a:rPr lang="en-US" sz="1200" dirty="0" smtClean="0">
                          <a:solidFill>
                            <a:schemeClr val="bg1"/>
                          </a:solidFill>
                        </a:rPr>
                        <a:t>x10</a:t>
                      </a:r>
                      <a:r>
                        <a:rPr lang="en-US" sz="1200" baseline="30000" dirty="0" smtClean="0">
                          <a:solidFill>
                            <a:schemeClr val="bg1"/>
                          </a:solidFill>
                        </a:rPr>
                        <a:t>-9</a:t>
                      </a:r>
                      <a:r>
                        <a:rPr lang="en-US" sz="1200" b="0" i="0" u="none" strike="noStrike" kern="1200" dirty="0" smtClean="0">
                          <a:solidFill>
                            <a:schemeClr val="bg1"/>
                          </a:solidFill>
                          <a:effectLst/>
                          <a:latin typeface="+mn-lt"/>
                          <a:ea typeface="+mn-ea"/>
                          <a:cs typeface="+mn-cs"/>
                        </a:rPr>
                        <a:t> to 7.379</a:t>
                      </a:r>
                      <a:r>
                        <a:rPr lang="pl-PL" sz="1200" dirty="0" smtClean="0">
                          <a:solidFill>
                            <a:schemeClr val="bg1"/>
                          </a:solidFill>
                        </a:rPr>
                        <a:t>x10</a:t>
                      </a:r>
                      <a:r>
                        <a:rPr lang="pl-PL" sz="1200" baseline="30000" dirty="0" smtClean="0">
                          <a:solidFill>
                            <a:schemeClr val="bg1"/>
                          </a:solidFill>
                        </a:rPr>
                        <a:t>-</a:t>
                      </a:r>
                      <a:r>
                        <a:rPr lang="en-US" sz="1200" baseline="30000" dirty="0" smtClean="0">
                          <a:solidFill>
                            <a:schemeClr val="bg1"/>
                          </a:solidFill>
                        </a:rPr>
                        <a:t>2</a:t>
                      </a:r>
                      <a:r>
                        <a:rPr lang="en-US" sz="1200" b="0" i="0" u="none" strike="noStrike" kern="1200" dirty="0" smtClean="0">
                          <a:solidFill>
                            <a:schemeClr val="bg1"/>
                          </a:solidFill>
                          <a:effectLst/>
                          <a:latin typeface="+mn-lt"/>
                          <a:ea typeface="+mn-ea"/>
                          <a:cs typeface="+mn-cs"/>
                        </a:rPr>
                        <a:t> W/m</a:t>
                      </a:r>
                      <a:r>
                        <a:rPr lang="en-US" sz="1200" b="0" i="0" u="none" strike="noStrike" kern="1200" baseline="30000" dirty="0" smtClean="0">
                          <a:solidFill>
                            <a:schemeClr val="bg1"/>
                          </a:solidFill>
                          <a:effectLst/>
                          <a:latin typeface="+mn-lt"/>
                          <a:ea typeface="+mn-ea"/>
                          <a:cs typeface="+mn-cs"/>
                        </a:rPr>
                        <a:t>2</a:t>
                      </a:r>
                      <a:endParaRPr lang="en-US" sz="12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70840">
                <a:tc>
                  <a:txBody>
                    <a:bodyPr/>
                    <a:lstStyle/>
                    <a:p>
                      <a:r>
                        <a:rPr lang="en-US" sz="1350" dirty="0" smtClean="0">
                          <a:solidFill>
                            <a:schemeClr val="bg1"/>
                          </a:solidFill>
                        </a:rPr>
                        <a:t>Product Measurement</a:t>
                      </a:r>
                      <a:r>
                        <a:rPr lang="en-US" sz="1350" baseline="0" dirty="0" smtClean="0">
                          <a:solidFill>
                            <a:schemeClr val="bg1"/>
                          </a:solidFill>
                        </a:rPr>
                        <a:t> Range XRS B</a:t>
                      </a:r>
                      <a:endParaRPr lang="en-US" sz="135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200" dirty="0" smtClean="0">
                          <a:solidFill>
                            <a:schemeClr val="bg1"/>
                          </a:solidFill>
                        </a:rPr>
                        <a:t>2x10</a:t>
                      </a:r>
                      <a:r>
                        <a:rPr lang="en-US" sz="1200" baseline="30000" dirty="0" smtClean="0">
                          <a:solidFill>
                            <a:schemeClr val="bg1"/>
                          </a:solidFill>
                        </a:rPr>
                        <a:t>-8</a:t>
                      </a:r>
                      <a:r>
                        <a:rPr lang="en-US" sz="1200" baseline="0" dirty="0" smtClean="0">
                          <a:solidFill>
                            <a:schemeClr val="bg1"/>
                          </a:solidFill>
                        </a:rPr>
                        <a:t> to 2x10</a:t>
                      </a:r>
                      <a:r>
                        <a:rPr lang="en-US" sz="1200" baseline="30000" dirty="0" smtClean="0">
                          <a:solidFill>
                            <a:schemeClr val="bg1"/>
                          </a:solidFill>
                        </a:rPr>
                        <a:t>-3</a:t>
                      </a:r>
                      <a:r>
                        <a:rPr lang="en-US" sz="1200" baseline="0" dirty="0" smtClean="0">
                          <a:solidFill>
                            <a:schemeClr val="bg1"/>
                          </a:solidFill>
                        </a:rPr>
                        <a:t> W/m</a:t>
                      </a:r>
                      <a:r>
                        <a:rPr lang="en-US" sz="1200" baseline="30000" dirty="0" smtClean="0">
                          <a:solidFill>
                            <a:schemeClr val="bg1"/>
                          </a:solidFill>
                        </a:rPr>
                        <a:t>2</a:t>
                      </a:r>
                      <a:endParaRPr lang="en-US" sz="1200" baseline="30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l-PL" sz="1200" dirty="0" smtClean="0">
                          <a:solidFill>
                            <a:schemeClr val="bg1"/>
                          </a:solidFill>
                        </a:rPr>
                        <a:t>1.</a:t>
                      </a:r>
                      <a:r>
                        <a:rPr lang="en-US" sz="1200" dirty="0" smtClean="0">
                          <a:solidFill>
                            <a:schemeClr val="bg1"/>
                          </a:solidFill>
                        </a:rPr>
                        <a:t>85</a:t>
                      </a:r>
                      <a:r>
                        <a:rPr lang="pl-PL" sz="1200" dirty="0" smtClean="0">
                          <a:solidFill>
                            <a:schemeClr val="bg1"/>
                          </a:solidFill>
                        </a:rPr>
                        <a:t>x10</a:t>
                      </a:r>
                      <a:r>
                        <a:rPr lang="pl-PL" sz="1200" baseline="30000" dirty="0" smtClean="0">
                          <a:solidFill>
                            <a:schemeClr val="bg1"/>
                          </a:solidFill>
                        </a:rPr>
                        <a:t>-10</a:t>
                      </a:r>
                      <a:r>
                        <a:rPr lang="pl-PL" sz="1200" dirty="0" smtClean="0">
                          <a:solidFill>
                            <a:schemeClr val="bg1"/>
                          </a:solidFill>
                        </a:rPr>
                        <a:t> to </a:t>
                      </a:r>
                      <a:r>
                        <a:rPr lang="en-US" sz="1200" dirty="0" smtClean="0">
                          <a:solidFill>
                            <a:schemeClr val="bg1"/>
                          </a:solidFill>
                        </a:rPr>
                        <a:t>1.47</a:t>
                      </a:r>
                      <a:r>
                        <a:rPr lang="pl-PL" sz="1200" dirty="0" smtClean="0">
                          <a:solidFill>
                            <a:schemeClr val="bg1"/>
                          </a:solidFill>
                        </a:rPr>
                        <a:t>x10</a:t>
                      </a:r>
                      <a:r>
                        <a:rPr lang="pl-PL" sz="1200" baseline="30000" dirty="0" smtClean="0">
                          <a:solidFill>
                            <a:schemeClr val="bg1"/>
                          </a:solidFill>
                        </a:rPr>
                        <a:t>-</a:t>
                      </a:r>
                      <a:r>
                        <a:rPr lang="en-US" sz="1200" baseline="30000" dirty="0" smtClean="0">
                          <a:solidFill>
                            <a:schemeClr val="bg1"/>
                          </a:solidFill>
                        </a:rPr>
                        <a:t>2</a:t>
                      </a:r>
                      <a:r>
                        <a:rPr lang="pl-PL" sz="1200" dirty="0" smtClean="0">
                          <a:solidFill>
                            <a:schemeClr val="bg1"/>
                          </a:solidFill>
                        </a:rPr>
                        <a:t> W/m</a:t>
                      </a:r>
                      <a:r>
                        <a:rPr lang="pl-PL" sz="1200" baseline="30000" dirty="0" smtClean="0">
                          <a:solidFill>
                            <a:schemeClr val="bg1"/>
                          </a:solidFill>
                        </a:rPr>
                        <a:t>2</a:t>
                      </a:r>
                      <a:r>
                        <a:rPr lang="pl-PL" sz="1200" dirty="0" smtClean="0">
                          <a:solidFill>
                            <a:schemeClr val="bg1"/>
                          </a:solidFill>
                        </a:rPr>
                        <a:t> </a:t>
                      </a:r>
                      <a:endParaRPr lang="en-US" sz="1200" dirty="0" smtClean="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a:txBody>
                    <a:bodyPr/>
                    <a:lstStyle/>
                    <a:p>
                      <a:pPr algn="ctr" rtl="0"/>
                      <a:r>
                        <a:rPr lang="en-US" sz="1200" b="0" i="0" u="none" strike="noStrike" kern="1200" dirty="0" smtClean="0">
                          <a:solidFill>
                            <a:schemeClr val="bg1"/>
                          </a:solidFill>
                          <a:effectLst/>
                          <a:latin typeface="+mn-lt"/>
                          <a:ea typeface="+mn-ea"/>
                          <a:cs typeface="+mn-cs"/>
                        </a:rPr>
                        <a:t>5.84</a:t>
                      </a:r>
                      <a:r>
                        <a:rPr lang="en-US" sz="1200" dirty="0" smtClean="0">
                          <a:solidFill>
                            <a:schemeClr val="bg1"/>
                          </a:solidFill>
                        </a:rPr>
                        <a:t>x10</a:t>
                      </a:r>
                      <a:r>
                        <a:rPr lang="en-US" sz="1200" baseline="30000" dirty="0" smtClean="0">
                          <a:solidFill>
                            <a:schemeClr val="bg1"/>
                          </a:solidFill>
                        </a:rPr>
                        <a:t>-9</a:t>
                      </a:r>
                      <a:r>
                        <a:rPr lang="en-US" sz="1200" b="0" i="0" u="none" strike="noStrike" kern="1200" dirty="0" smtClean="0">
                          <a:solidFill>
                            <a:schemeClr val="bg1"/>
                          </a:solidFill>
                          <a:effectLst/>
                          <a:latin typeface="+mn-lt"/>
                          <a:ea typeface="+mn-ea"/>
                          <a:cs typeface="+mn-cs"/>
                        </a:rPr>
                        <a:t> to 5.095</a:t>
                      </a:r>
                      <a:r>
                        <a:rPr lang="pl-PL" sz="1200" dirty="0" smtClean="0">
                          <a:solidFill>
                            <a:schemeClr val="bg1"/>
                          </a:solidFill>
                        </a:rPr>
                        <a:t>x10</a:t>
                      </a:r>
                      <a:r>
                        <a:rPr lang="pl-PL" sz="1200" baseline="30000" dirty="0" smtClean="0">
                          <a:solidFill>
                            <a:schemeClr val="bg1"/>
                          </a:solidFill>
                        </a:rPr>
                        <a:t>-</a:t>
                      </a:r>
                      <a:r>
                        <a:rPr lang="en-US" sz="1200" baseline="30000" dirty="0" smtClean="0">
                          <a:solidFill>
                            <a:schemeClr val="bg1"/>
                          </a:solidFill>
                        </a:rPr>
                        <a:t>2</a:t>
                      </a:r>
                      <a:r>
                        <a:rPr lang="en-US" sz="1200" b="0" i="0" u="none" strike="noStrike" kern="1200" dirty="0" smtClean="0">
                          <a:solidFill>
                            <a:schemeClr val="bg1"/>
                          </a:solidFill>
                          <a:effectLst/>
                          <a:latin typeface="+mn-lt"/>
                          <a:ea typeface="+mn-ea"/>
                          <a:cs typeface="+mn-cs"/>
                        </a:rPr>
                        <a:t> W/m</a:t>
                      </a:r>
                      <a:r>
                        <a:rPr lang="en-US" sz="1200" b="0" i="0" u="none" strike="noStrike" kern="1200" baseline="30000" dirty="0" smtClean="0">
                          <a:solidFill>
                            <a:schemeClr val="bg1"/>
                          </a:solidFill>
                          <a:effectLst/>
                          <a:latin typeface="+mn-lt"/>
                          <a:ea typeface="+mn-ea"/>
                          <a:cs typeface="+mn-cs"/>
                        </a:rPr>
                        <a:t>2</a:t>
                      </a:r>
                      <a:endParaRPr lang="en-US" sz="12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70840">
                <a:tc gridSpan="6">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bg1"/>
                          </a:solidFill>
                          <a:effectLst/>
                          <a:uLnTx/>
                          <a:uFillTx/>
                          <a:latin typeface="+mn-lt"/>
                          <a:ea typeface="+mn-ea"/>
                          <a:cs typeface="+mn-cs"/>
                        </a:rPr>
                        <a:t>MRD2038: Product Measurement Accuracy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r>
                        <a:rPr lang="en-US" sz="1400" dirty="0" smtClean="0">
                          <a:solidFill>
                            <a:schemeClr val="bg1"/>
                          </a:solidFill>
                        </a:rPr>
                        <a:t>Product Measurement Accuracy XRS</a:t>
                      </a:r>
                      <a:r>
                        <a:rPr lang="en-US" sz="1400" baseline="0" dirty="0" smtClean="0">
                          <a:solidFill>
                            <a:schemeClr val="bg1"/>
                          </a:solidFill>
                        </a:rPr>
                        <a:t> A</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2">
                  <a:txBody>
                    <a:bodyPr/>
                    <a:lstStyle/>
                    <a:p>
                      <a:pPr algn="ctr"/>
                      <a:r>
                        <a:rPr lang="en-US" sz="1400" dirty="0" smtClean="0">
                          <a:solidFill>
                            <a:schemeClr val="bg1"/>
                          </a:solidFill>
                        </a:rPr>
                        <a:t>&lt; 20% at 20X</a:t>
                      </a:r>
                      <a:r>
                        <a:rPr lang="en-US" sz="1400" baseline="0" dirty="0" smtClean="0">
                          <a:solidFill>
                            <a:schemeClr val="bg1"/>
                          </a:solidFill>
                        </a:rPr>
                        <a:t> min flux</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400" dirty="0" smtClean="0">
                          <a:solidFill>
                            <a:schemeClr val="bg1"/>
                          </a:solidFill>
                        </a:rPr>
                        <a:t>&lt; 9.56%</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bg1"/>
                          </a:solidFill>
                        </a:rPr>
                        <a:t>Not measured</a:t>
                      </a:r>
                      <a:r>
                        <a:rPr lang="en-US" sz="1400" baseline="0" dirty="0" smtClean="0">
                          <a:solidFill>
                            <a:schemeClr val="bg1"/>
                          </a:solidFill>
                        </a:rPr>
                        <a:t> on orbit.</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70840">
                <a:tc>
                  <a:txBody>
                    <a:bodyPr/>
                    <a:lstStyle/>
                    <a:p>
                      <a:r>
                        <a:rPr lang="en-US" sz="1400" dirty="0" smtClean="0">
                          <a:solidFill>
                            <a:schemeClr val="bg1"/>
                          </a:solidFill>
                        </a:rPr>
                        <a:t>Product Measurement Accuracy XRS</a:t>
                      </a:r>
                      <a:r>
                        <a:rPr lang="en-US" sz="1400" baseline="0" dirty="0" smtClean="0">
                          <a:solidFill>
                            <a:schemeClr val="bg1"/>
                          </a:solidFill>
                        </a:rPr>
                        <a:t> B</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2">
                  <a:txBody>
                    <a:bodyPr/>
                    <a:lstStyle/>
                    <a:p>
                      <a:pPr algn="ctr"/>
                      <a:r>
                        <a:rPr lang="en-US" sz="1400" dirty="0" smtClean="0">
                          <a:solidFill>
                            <a:schemeClr val="bg1"/>
                          </a:solidFill>
                        </a:rPr>
                        <a:t>&lt; 20% at 20X</a:t>
                      </a:r>
                      <a:r>
                        <a:rPr lang="en-US" sz="1400" baseline="0" dirty="0" smtClean="0">
                          <a:solidFill>
                            <a:schemeClr val="bg1"/>
                          </a:solidFill>
                        </a:rPr>
                        <a:t> min flux</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400" dirty="0" smtClean="0">
                          <a:solidFill>
                            <a:schemeClr val="bg1"/>
                          </a:solidFill>
                        </a:rPr>
                        <a:t>&lt; 13.65%</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bg1"/>
                          </a:solidFill>
                        </a:rPr>
                        <a:t>Not measured on orbit.</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70840">
                <a:tc gridSpan="6">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bg1"/>
                          </a:solidFill>
                          <a:effectLst/>
                          <a:uLnTx/>
                          <a:uFillTx/>
                          <a:latin typeface="+mn-lt"/>
                          <a:ea typeface="+mn-ea"/>
                          <a:cs typeface="+mn-cs"/>
                        </a:rPr>
                        <a:t>MRD2041: Product Measurement Precision</a:t>
                      </a:r>
                      <a:endParaRPr kumimoji="0" lang="en-US" sz="1600" b="1" i="0" u="none" strike="noStrike" kern="1200" cap="none" spc="0" normalizeH="0" baseline="0" noProof="0" dirty="0">
                        <a:ln>
                          <a:noFill/>
                        </a:ln>
                        <a:solidFill>
                          <a:schemeClr val="bg1"/>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70840">
                <a:tc>
                  <a:txBody>
                    <a:bodyPr/>
                    <a:lstStyle/>
                    <a:p>
                      <a:r>
                        <a:rPr lang="en-US" sz="1400" dirty="0" smtClean="0">
                          <a:solidFill>
                            <a:schemeClr val="bg1"/>
                          </a:solidFill>
                        </a:rPr>
                        <a:t>Product Measurement Precision XRS</a:t>
                      </a:r>
                      <a:r>
                        <a:rPr lang="en-US" sz="1400" baseline="0" dirty="0" smtClean="0">
                          <a:solidFill>
                            <a:schemeClr val="bg1"/>
                          </a:solidFill>
                        </a:rPr>
                        <a:t> A</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2">
                  <a:txBody>
                    <a:bodyPr/>
                    <a:lstStyle/>
                    <a:p>
                      <a:pPr algn="ctr"/>
                      <a:r>
                        <a:rPr lang="en-US" sz="1400" dirty="0" smtClean="0">
                          <a:solidFill>
                            <a:schemeClr val="bg1"/>
                          </a:solidFill>
                        </a:rPr>
                        <a:t>2%</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US"/>
                    </a:p>
                  </a:txBody>
                  <a:tcPr/>
                </a:tc>
                <a:tc gridSpan="2">
                  <a:txBody>
                    <a:bodyPr/>
                    <a:lstStyle/>
                    <a:p>
                      <a:pPr algn="ctr"/>
                      <a:r>
                        <a:rPr lang="en-US" sz="1400" dirty="0" smtClean="0">
                          <a:solidFill>
                            <a:schemeClr val="bg1"/>
                          </a:solidFill>
                        </a:rPr>
                        <a:t>0.10%</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effectLst/>
                        </a:rPr>
                        <a:t>0.87%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70840">
                <a:tc>
                  <a:txBody>
                    <a:bodyPr/>
                    <a:lstStyle/>
                    <a:p>
                      <a:r>
                        <a:rPr lang="en-US" sz="1400" dirty="0" smtClean="0">
                          <a:solidFill>
                            <a:schemeClr val="bg1"/>
                          </a:solidFill>
                        </a:rPr>
                        <a:t>Product Measurement Precision XRS</a:t>
                      </a:r>
                      <a:r>
                        <a:rPr lang="en-US" sz="1400" baseline="0" dirty="0" smtClean="0">
                          <a:solidFill>
                            <a:schemeClr val="bg1"/>
                          </a:solidFill>
                        </a:rPr>
                        <a:t> B</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US" dirty="0"/>
                    </a:p>
                  </a:txBody>
                  <a:tcPr/>
                </a:tc>
                <a:tc gridSpan="2">
                  <a:txBody>
                    <a:bodyPr/>
                    <a:lstStyle/>
                    <a:p>
                      <a:pPr algn="ctr"/>
                      <a:r>
                        <a:rPr lang="en-US" sz="1400" dirty="0" smtClean="0">
                          <a:solidFill>
                            <a:schemeClr val="bg1"/>
                          </a:solidFill>
                        </a:rPr>
                        <a:t>0.36%</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effectLst/>
                        </a:rPr>
                        <a:t>1.5%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70840">
                <a:tc gridSpan="6">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bg1"/>
                          </a:solidFill>
                          <a:effectLst/>
                          <a:uLnTx/>
                          <a:uFillTx/>
                          <a:latin typeface="+mn-lt"/>
                          <a:ea typeface="+mn-ea"/>
                          <a:cs typeface="+mn-cs"/>
                        </a:rPr>
                        <a:t>MRD2042: Long-term Stability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70840">
                <a:tc>
                  <a:txBody>
                    <a:bodyPr/>
                    <a:lstStyle/>
                    <a:p>
                      <a:r>
                        <a:rPr lang="en-US" sz="1400" dirty="0" smtClean="0">
                          <a:solidFill>
                            <a:schemeClr val="bg1"/>
                          </a:solidFill>
                        </a:rPr>
                        <a:t>Long-term Stability (over</a:t>
                      </a:r>
                      <a:r>
                        <a:rPr lang="en-US" sz="1400" baseline="0" dirty="0" smtClean="0">
                          <a:solidFill>
                            <a:schemeClr val="bg1"/>
                          </a:solidFill>
                        </a:rPr>
                        <a:t> mission)</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&lt; ±5% or ability to track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US"/>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Ability to track.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Current</a:t>
                      </a:r>
                      <a:r>
                        <a:rPr lang="en-US" sz="1400" baseline="0" dirty="0" smtClean="0">
                          <a:solidFill>
                            <a:schemeClr val="bg1"/>
                          </a:solidFill>
                        </a:rPr>
                        <a:t> trend is flat.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Ability to track</a:t>
                      </a:r>
                      <a:r>
                        <a:rPr lang="en-US" sz="1400" b="0" dirty="0" smtClean="0">
                          <a:solidFill>
                            <a:schemeClr val="bg1"/>
                          </a:solidFill>
                          <a:effectLst/>
                        </a:rPr>
                        <a:t>.</a:t>
                      </a:r>
                      <a:endParaRPr lang="en-US" sz="1400" dirty="0" smtClean="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bl>
          </a:graphicData>
        </a:graphic>
      </p:graphicFrame>
    </p:spTree>
    <p:extLst>
      <p:ext uri="{BB962C8B-B14F-4D97-AF65-F5344CB8AC3E}">
        <p14:creationId xmlns:p14="http://schemas.microsoft.com/office/powerpoint/2010/main" val="38639531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D0E245-9D50-4F3E-AC26-7B9CB19F70AC}" type="slidenum">
              <a:rPr lang="en-US" altLang="en-US" smtClean="0"/>
              <a:pPr/>
              <a:t>36</a:t>
            </a:fld>
            <a:endParaRPr lang="en-US" altLang="en-US"/>
          </a:p>
        </p:txBody>
      </p:sp>
      <p:sp>
        <p:nvSpPr>
          <p:cNvPr id="4" name="Title 1"/>
          <p:cNvSpPr>
            <a:spLocks noGrp="1"/>
          </p:cNvSpPr>
          <p:nvPr>
            <p:ph type="title"/>
          </p:nvPr>
        </p:nvSpPr>
        <p:spPr>
          <a:xfrm>
            <a:off x="628650" y="365126"/>
            <a:ext cx="7886700" cy="799645"/>
          </a:xfrm>
        </p:spPr>
        <p:txBody>
          <a:bodyPr/>
          <a:lstStyle/>
          <a:p>
            <a:pPr algn="ctr"/>
            <a:r>
              <a:rPr lang="en-US" dirty="0" smtClean="0"/>
              <a:t>Roll Angle Error </a:t>
            </a:r>
            <a:r>
              <a:rPr lang="en-US" sz="2000" dirty="0" smtClean="0"/>
              <a:t>(for MRD 2036)</a:t>
            </a:r>
            <a:r>
              <a:rPr lang="en-US" dirty="0" smtClean="0"/>
              <a:t> </a:t>
            </a:r>
            <a:endParaRPr lang="en-US" dirty="0"/>
          </a:p>
        </p:txBody>
      </p:sp>
      <p:sp>
        <p:nvSpPr>
          <p:cNvPr id="6" name="Rectangle 5"/>
          <p:cNvSpPr/>
          <p:nvPr/>
        </p:nvSpPr>
        <p:spPr>
          <a:xfrm>
            <a:off x="628650" y="1475700"/>
            <a:ext cx="8151366" cy="4755148"/>
          </a:xfrm>
          <a:prstGeom prst="rect">
            <a:avLst/>
          </a:prstGeom>
        </p:spPr>
        <p:txBody>
          <a:bodyPr wrap="square">
            <a:spAutoFit/>
          </a:bodyPr>
          <a:lstStyle/>
          <a:p>
            <a:r>
              <a:rPr lang="el-GR" b="1" dirty="0" smtClean="0">
                <a:solidFill>
                  <a:schemeClr val="accent6">
                    <a:lumMod val="40000"/>
                    <a:lumOff val="60000"/>
                  </a:schemeClr>
                </a:solidFill>
              </a:rPr>
              <a:t>σ</a:t>
            </a:r>
            <a:r>
              <a:rPr lang="en-US" b="1" baseline="-25000" dirty="0" err="1" smtClean="0">
                <a:solidFill>
                  <a:schemeClr val="accent6">
                    <a:lumMod val="40000"/>
                    <a:lumOff val="60000"/>
                  </a:schemeClr>
                </a:solidFill>
              </a:rPr>
              <a:t>roll_angle_SUVI</a:t>
            </a:r>
            <a:r>
              <a:rPr lang="en-US" baseline="-25000" dirty="0" smtClean="0">
                <a:solidFill>
                  <a:schemeClr val="accent6">
                    <a:lumMod val="40000"/>
                    <a:lumOff val="60000"/>
                  </a:schemeClr>
                </a:solidFill>
              </a:rPr>
              <a:t> </a:t>
            </a:r>
            <a:r>
              <a:rPr lang="en-US" dirty="0" smtClean="0">
                <a:solidFill>
                  <a:schemeClr val="accent6">
                    <a:lumMod val="40000"/>
                    <a:lumOff val="60000"/>
                  </a:schemeClr>
                </a:solidFill>
              </a:rPr>
              <a:t>is the upper bound on the SUVI roll </a:t>
            </a:r>
            <a:r>
              <a:rPr lang="en-US" dirty="0">
                <a:solidFill>
                  <a:schemeClr val="accent6">
                    <a:lumMod val="40000"/>
                    <a:lumOff val="60000"/>
                  </a:schemeClr>
                </a:solidFill>
              </a:rPr>
              <a:t>angle </a:t>
            </a:r>
            <a:r>
              <a:rPr lang="en-US" dirty="0" smtClean="0">
                <a:solidFill>
                  <a:schemeClr val="accent6">
                    <a:lumMod val="40000"/>
                    <a:lumOff val="60000"/>
                  </a:schemeClr>
                </a:solidFill>
              </a:rPr>
              <a:t>uncertainty.</a:t>
            </a:r>
            <a:r>
              <a:rPr lang="en-US" dirty="0" smtClean="0">
                <a:solidFill>
                  <a:schemeClr val="accent6">
                    <a:lumMod val="40000"/>
                    <a:lumOff val="60000"/>
                  </a:schemeClr>
                </a:solidFill>
                <a:sym typeface="Symbol" panose="05050102010706020507" pitchFamily="18" charset="2"/>
              </a:rPr>
              <a:t> </a:t>
            </a:r>
            <a:r>
              <a:rPr lang="en-US" dirty="0">
                <a:solidFill>
                  <a:schemeClr val="accent6">
                    <a:lumMod val="40000"/>
                    <a:lumOff val="60000"/>
                  </a:schemeClr>
                </a:solidFill>
                <a:sym typeface="Symbol" panose="05050102010706020507" pitchFamily="18" charset="2"/>
              </a:rPr>
              <a:t>It is </a:t>
            </a:r>
            <a:r>
              <a:rPr lang="en-US" dirty="0" smtClean="0">
                <a:solidFill>
                  <a:schemeClr val="accent6">
                    <a:lumMod val="40000"/>
                    <a:lumOff val="60000"/>
                  </a:schemeClr>
                </a:solidFill>
                <a:sym typeface="Symbol" panose="05050102010706020507" pitchFamily="18" charset="2"/>
              </a:rPr>
              <a:t>the upper </a:t>
            </a:r>
            <a:r>
              <a:rPr lang="en-US" dirty="0">
                <a:solidFill>
                  <a:schemeClr val="accent6">
                    <a:lumMod val="40000"/>
                    <a:lumOff val="60000"/>
                  </a:schemeClr>
                </a:solidFill>
                <a:sym typeface="Symbol" panose="05050102010706020507" pitchFamily="18" charset="2"/>
              </a:rPr>
              <a:t>the bound is the roll angle offset that gives the minimal measurable SUVI offset from AIA (0.15 pixel) at the limb. </a:t>
            </a:r>
            <a:r>
              <a:rPr lang="en-US" dirty="0">
                <a:solidFill>
                  <a:schemeClr val="accent6">
                    <a:lumMod val="40000"/>
                    <a:lumOff val="60000"/>
                  </a:schemeClr>
                </a:solidFill>
              </a:rPr>
              <a:t>(Dan Seaton</a:t>
            </a:r>
            <a:r>
              <a:rPr lang="en-US" dirty="0" smtClean="0">
                <a:solidFill>
                  <a:schemeClr val="accent6">
                    <a:lumMod val="40000"/>
                    <a:lumOff val="60000"/>
                  </a:schemeClr>
                </a:solidFill>
              </a:rPr>
              <a:t>)  </a:t>
            </a:r>
          </a:p>
          <a:p>
            <a:endParaRPr lang="en-US" b="1" dirty="0">
              <a:solidFill>
                <a:schemeClr val="accent6">
                  <a:lumMod val="40000"/>
                  <a:lumOff val="60000"/>
                </a:schemeClr>
              </a:solidFill>
            </a:endParaRPr>
          </a:p>
          <a:p>
            <a:r>
              <a:rPr lang="el-GR" b="1" dirty="0" smtClean="0">
                <a:solidFill>
                  <a:schemeClr val="accent6">
                    <a:lumMod val="40000"/>
                    <a:lumOff val="60000"/>
                  </a:schemeClr>
                </a:solidFill>
              </a:rPr>
              <a:t> </a:t>
            </a:r>
            <a:r>
              <a:rPr lang="el-GR" b="1" dirty="0">
                <a:solidFill>
                  <a:schemeClr val="accent6">
                    <a:lumMod val="40000"/>
                    <a:lumOff val="60000"/>
                  </a:schemeClr>
                </a:solidFill>
              </a:rPr>
              <a:t>σ</a:t>
            </a:r>
            <a:r>
              <a:rPr lang="en-US" b="1" baseline="-25000" dirty="0" err="1">
                <a:solidFill>
                  <a:schemeClr val="accent6">
                    <a:lumMod val="40000"/>
                    <a:lumOff val="60000"/>
                  </a:schemeClr>
                </a:solidFill>
              </a:rPr>
              <a:t>roll_angle_SUVI</a:t>
            </a:r>
            <a:r>
              <a:rPr lang="en-US" b="1" baseline="-25000" dirty="0">
                <a:solidFill>
                  <a:schemeClr val="accent6">
                    <a:lumMod val="40000"/>
                    <a:lumOff val="60000"/>
                  </a:schemeClr>
                </a:solidFill>
              </a:rPr>
              <a:t> </a:t>
            </a:r>
            <a:r>
              <a:rPr lang="en-US" b="1" dirty="0" smtClean="0">
                <a:solidFill>
                  <a:schemeClr val="accent6">
                    <a:lumMod val="40000"/>
                    <a:lumOff val="60000"/>
                  </a:schemeClr>
                </a:solidFill>
              </a:rPr>
              <a:t>= 0.02</a:t>
            </a:r>
            <a:r>
              <a:rPr lang="en-US" b="1" dirty="0">
                <a:solidFill>
                  <a:schemeClr val="accent6">
                    <a:lumMod val="40000"/>
                    <a:lumOff val="60000"/>
                  </a:schemeClr>
                </a:solidFill>
                <a:sym typeface="Symbol" panose="05050102010706020507" pitchFamily="18" charset="2"/>
              </a:rPr>
              <a:t> </a:t>
            </a:r>
            <a:r>
              <a:rPr lang="en-US" b="1" dirty="0" smtClean="0">
                <a:solidFill>
                  <a:schemeClr val="accent6">
                    <a:lumMod val="40000"/>
                    <a:lumOff val="60000"/>
                  </a:schemeClr>
                </a:solidFill>
                <a:sym typeface="Symbol" panose="05050102010706020507" pitchFamily="18" charset="2"/>
              </a:rPr>
              <a:t>(</a:t>
            </a:r>
            <a:r>
              <a:rPr lang="en-US" b="1" dirty="0">
                <a:solidFill>
                  <a:schemeClr val="accent6">
                    <a:lumMod val="40000"/>
                    <a:lumOff val="60000"/>
                  </a:schemeClr>
                </a:solidFill>
              </a:rPr>
              <a:t>0.02</a:t>
            </a:r>
            <a:r>
              <a:rPr lang="en-US" b="1" dirty="0">
                <a:solidFill>
                  <a:schemeClr val="accent6">
                    <a:lumMod val="40000"/>
                    <a:lumOff val="60000"/>
                  </a:schemeClr>
                </a:solidFill>
                <a:sym typeface="Symbol" panose="05050102010706020507" pitchFamily="18" charset="2"/>
              </a:rPr>
              <a:t> </a:t>
            </a:r>
            <a:r>
              <a:rPr lang="en-US" b="1" dirty="0" smtClean="0">
                <a:solidFill>
                  <a:schemeClr val="accent6">
                    <a:lumMod val="40000"/>
                    <a:lumOff val="60000"/>
                  </a:schemeClr>
                </a:solidFill>
                <a:sym typeface="Symbol" panose="05050102010706020507" pitchFamily="18" charset="2"/>
              </a:rPr>
              <a:t>= </a:t>
            </a:r>
            <a:r>
              <a:rPr lang="en-US" b="1" dirty="0">
                <a:solidFill>
                  <a:schemeClr val="accent6">
                    <a:lumMod val="40000"/>
                    <a:lumOff val="60000"/>
                  </a:schemeClr>
                </a:solidFill>
                <a:sym typeface="Symbol" panose="05050102010706020507" pitchFamily="18" charset="2"/>
              </a:rPr>
              <a:t>72 </a:t>
            </a:r>
            <a:r>
              <a:rPr lang="en-US" b="1" dirty="0" err="1">
                <a:solidFill>
                  <a:schemeClr val="accent6">
                    <a:lumMod val="40000"/>
                    <a:lumOff val="60000"/>
                  </a:schemeClr>
                </a:solidFill>
                <a:sym typeface="Symbol" panose="05050102010706020507" pitchFamily="18" charset="2"/>
              </a:rPr>
              <a:t>arcsecs</a:t>
            </a:r>
            <a:r>
              <a:rPr lang="en-US" b="1" dirty="0">
                <a:solidFill>
                  <a:schemeClr val="accent6">
                    <a:lumMod val="40000"/>
                    <a:lumOff val="60000"/>
                  </a:schemeClr>
                </a:solidFill>
                <a:sym typeface="Symbol" panose="05050102010706020507" pitchFamily="18" charset="2"/>
              </a:rPr>
              <a:t>)</a:t>
            </a:r>
          </a:p>
          <a:p>
            <a:endParaRPr lang="en-US" dirty="0" smtClean="0"/>
          </a:p>
          <a:p>
            <a:endParaRPr lang="en-US" dirty="0"/>
          </a:p>
          <a:p>
            <a:r>
              <a:rPr lang="el-GR" b="1" dirty="0">
                <a:solidFill>
                  <a:srgbClr val="FFFF00"/>
                </a:solidFill>
              </a:rPr>
              <a:t>σ</a:t>
            </a:r>
            <a:r>
              <a:rPr lang="en-US" b="1" baseline="-25000" dirty="0" err="1">
                <a:solidFill>
                  <a:srgbClr val="FFFF00"/>
                </a:solidFill>
              </a:rPr>
              <a:t>roll_angle</a:t>
            </a:r>
            <a:r>
              <a:rPr lang="en-US" b="1" dirty="0">
                <a:solidFill>
                  <a:srgbClr val="FFFF00"/>
                </a:solidFill>
              </a:rPr>
              <a:t> </a:t>
            </a:r>
            <a:r>
              <a:rPr lang="en-US" dirty="0" smtClean="0">
                <a:solidFill>
                  <a:srgbClr val="FFFF00"/>
                </a:solidFill>
              </a:rPr>
              <a:t>is the uncertainty in EXIS mapping/pointing </a:t>
            </a:r>
          </a:p>
          <a:p>
            <a:r>
              <a:rPr lang="en-US" dirty="0" smtClean="0">
                <a:solidFill>
                  <a:srgbClr val="FFFF00"/>
                </a:solidFill>
              </a:rPr>
              <a:t>due to the roll angle. It has an upper bound based </a:t>
            </a:r>
          </a:p>
          <a:p>
            <a:r>
              <a:rPr lang="en-US" dirty="0" smtClean="0">
                <a:solidFill>
                  <a:srgbClr val="FFFF00"/>
                </a:solidFill>
              </a:rPr>
              <a:t>on the impact at the limb.</a:t>
            </a:r>
          </a:p>
          <a:p>
            <a:endParaRPr lang="en-US" dirty="0" smtClean="0">
              <a:solidFill>
                <a:srgbClr val="FFFF00"/>
              </a:solidFill>
            </a:endParaRPr>
          </a:p>
          <a:p>
            <a:pPr>
              <a:spcAft>
                <a:spcPts val="600"/>
              </a:spcAft>
            </a:pPr>
            <a:r>
              <a:rPr lang="el-GR" dirty="0">
                <a:solidFill>
                  <a:srgbClr val="FFFF00"/>
                </a:solidFill>
              </a:rPr>
              <a:t>σ</a:t>
            </a:r>
            <a:r>
              <a:rPr lang="en-US" baseline="-25000" dirty="0" err="1">
                <a:solidFill>
                  <a:srgbClr val="FFFF00"/>
                </a:solidFill>
              </a:rPr>
              <a:t>roll_angle</a:t>
            </a:r>
            <a:r>
              <a:rPr lang="en-US" dirty="0">
                <a:solidFill>
                  <a:srgbClr val="FFFF00"/>
                </a:solidFill>
              </a:rPr>
              <a:t> </a:t>
            </a:r>
            <a:r>
              <a:rPr lang="en-US" dirty="0" smtClean="0">
                <a:solidFill>
                  <a:srgbClr val="FFFF00"/>
                </a:solidFill>
              </a:rPr>
              <a:t>= </a:t>
            </a:r>
            <a:r>
              <a:rPr lang="en-US" dirty="0" err="1">
                <a:solidFill>
                  <a:srgbClr val="FFFF00"/>
                </a:solidFill>
              </a:rPr>
              <a:t>R</a:t>
            </a:r>
            <a:r>
              <a:rPr lang="en-US" baseline="-25000" dirty="0" err="1">
                <a:solidFill>
                  <a:srgbClr val="FFFF00"/>
                </a:solidFill>
              </a:rPr>
              <a:t>Sun</a:t>
            </a:r>
            <a:r>
              <a:rPr lang="en-US" dirty="0">
                <a:solidFill>
                  <a:srgbClr val="FFFF00"/>
                </a:solidFill>
              </a:rPr>
              <a:t> </a:t>
            </a:r>
            <a:r>
              <a:rPr lang="en-US" dirty="0" smtClean="0">
                <a:solidFill>
                  <a:srgbClr val="FFFF00"/>
                </a:solidFill>
              </a:rPr>
              <a:t>x tan(0.01</a:t>
            </a:r>
            <a:r>
              <a:rPr lang="en-US" b="1" dirty="0" smtClean="0">
                <a:solidFill>
                  <a:srgbClr val="FFFF00"/>
                </a:solidFill>
                <a:sym typeface="Symbol" panose="05050102010706020507" pitchFamily="18" charset="2"/>
              </a:rPr>
              <a:t></a:t>
            </a:r>
            <a:r>
              <a:rPr lang="en-US" dirty="0" smtClean="0">
                <a:solidFill>
                  <a:srgbClr val="FFFF00"/>
                </a:solidFill>
              </a:rPr>
              <a:t>)</a:t>
            </a:r>
            <a:endParaRPr lang="en-US" dirty="0">
              <a:solidFill>
                <a:srgbClr val="FFFF00"/>
              </a:solidFill>
            </a:endParaRPr>
          </a:p>
          <a:p>
            <a:pPr>
              <a:spcAft>
                <a:spcPts val="600"/>
              </a:spcAft>
            </a:pPr>
            <a:r>
              <a:rPr lang="en-US" dirty="0" smtClean="0">
                <a:solidFill>
                  <a:srgbClr val="FFFF00"/>
                </a:solidFill>
              </a:rPr>
              <a:t>               = 0.0026 </a:t>
            </a:r>
            <a:r>
              <a:rPr lang="en-US" dirty="0" err="1" smtClean="0">
                <a:solidFill>
                  <a:srgbClr val="FFFF00"/>
                </a:solidFill>
              </a:rPr>
              <a:t>arcmin</a:t>
            </a:r>
            <a:endParaRPr lang="en-US" dirty="0" smtClean="0">
              <a:solidFill>
                <a:srgbClr val="FFFF00"/>
              </a:solidFill>
            </a:endParaRPr>
          </a:p>
          <a:p>
            <a:pPr>
              <a:spcAft>
                <a:spcPts val="600"/>
              </a:spcAft>
            </a:pPr>
            <a:r>
              <a:rPr lang="en-US" dirty="0">
                <a:solidFill>
                  <a:srgbClr val="FFFF00"/>
                </a:solidFill>
              </a:rPr>
              <a:t> </a:t>
            </a:r>
            <a:r>
              <a:rPr lang="en-US" dirty="0" smtClean="0">
                <a:solidFill>
                  <a:srgbClr val="FFFF00"/>
                </a:solidFill>
              </a:rPr>
              <a:t>              = 0.16 </a:t>
            </a:r>
            <a:r>
              <a:rPr lang="en-US" dirty="0" err="1" smtClean="0">
                <a:solidFill>
                  <a:srgbClr val="FFFF00"/>
                </a:solidFill>
              </a:rPr>
              <a:t>arcsec</a:t>
            </a:r>
            <a:endParaRPr lang="en-US" dirty="0" smtClean="0">
              <a:solidFill>
                <a:srgbClr val="FFFF00"/>
              </a:solidFill>
            </a:endParaRPr>
          </a:p>
          <a:p>
            <a:endParaRPr lang="en-US" dirty="0"/>
          </a:p>
          <a:p>
            <a:r>
              <a:rPr lang="en-US" dirty="0" smtClean="0"/>
              <a:t> </a:t>
            </a:r>
            <a:endParaRPr lang="en-US" dirty="0"/>
          </a:p>
        </p:txBody>
      </p:sp>
      <p:grpSp>
        <p:nvGrpSpPr>
          <p:cNvPr id="32" name="Group 31"/>
          <p:cNvGrpSpPr/>
          <p:nvPr/>
        </p:nvGrpSpPr>
        <p:grpSpPr>
          <a:xfrm>
            <a:off x="4704333" y="3140312"/>
            <a:ext cx="4145089" cy="4107360"/>
            <a:chOff x="3924659" y="3199947"/>
            <a:chExt cx="4145089" cy="4107360"/>
          </a:xfrm>
        </p:grpSpPr>
        <p:grpSp>
          <p:nvGrpSpPr>
            <p:cNvPr id="7" name="Group 6"/>
            <p:cNvGrpSpPr/>
            <p:nvPr/>
          </p:nvGrpSpPr>
          <p:grpSpPr>
            <a:xfrm>
              <a:off x="4623437" y="3836655"/>
              <a:ext cx="3446311" cy="1969437"/>
              <a:chOff x="5368126" y="3560887"/>
              <a:chExt cx="3446311" cy="1969437"/>
            </a:xfrm>
          </p:grpSpPr>
          <p:sp>
            <p:nvSpPr>
              <p:cNvPr id="8" name="Isosceles Triangle 7"/>
              <p:cNvSpPr/>
              <p:nvPr/>
            </p:nvSpPr>
            <p:spPr>
              <a:xfrm rot="14226218">
                <a:off x="6492738" y="3502060"/>
                <a:ext cx="590911" cy="2361112"/>
              </a:xfrm>
              <a:prstGeom prst="triangle">
                <a:avLst>
                  <a:gd name="adj" fmla="val 54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8" idx="0"/>
              </p:cNvCxnSpPr>
              <p:nvPr/>
            </p:nvCxnSpPr>
            <p:spPr>
              <a:xfrm flipV="1">
                <a:off x="5782563" y="4041431"/>
                <a:ext cx="2000862" cy="1260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661218" y="3716005"/>
                <a:ext cx="1689021" cy="723275"/>
              </a:xfrm>
              <a:prstGeom prst="rect">
                <a:avLst/>
              </a:prstGeom>
            </p:spPr>
            <p:txBody>
              <a:bodyPr wrap="square">
                <a:spAutoFit/>
              </a:bodyPr>
              <a:lstStyle/>
              <a:p>
                <a:pPr>
                  <a:spcAft>
                    <a:spcPts val="600"/>
                  </a:spcAft>
                </a:pPr>
                <a:r>
                  <a:rPr lang="en-US" dirty="0" err="1" smtClean="0"/>
                  <a:t>R</a:t>
                </a:r>
                <a:r>
                  <a:rPr lang="en-US" baseline="-25000" dirty="0" err="1" smtClean="0"/>
                  <a:t>Sun</a:t>
                </a:r>
                <a:r>
                  <a:rPr lang="en-US" dirty="0" smtClean="0"/>
                  <a:t> = 15 </a:t>
                </a:r>
                <a:r>
                  <a:rPr lang="en-US" dirty="0" err="1" smtClean="0"/>
                  <a:t>arcmin</a:t>
                </a:r>
                <a:endParaRPr lang="en-US" dirty="0" smtClean="0"/>
              </a:p>
              <a:p>
                <a:pPr>
                  <a:spcAft>
                    <a:spcPts val="600"/>
                  </a:spcAft>
                </a:pPr>
                <a:r>
                  <a:rPr lang="en-US" dirty="0" smtClean="0"/>
                  <a:t>        = 0.25</a:t>
                </a:r>
                <a:r>
                  <a:rPr lang="en-US" b="1" dirty="0" smtClean="0">
                    <a:sym typeface="Symbol" panose="05050102010706020507" pitchFamily="18" charset="2"/>
                  </a:rPr>
                  <a:t></a:t>
                </a:r>
                <a:endParaRPr lang="en-US" dirty="0"/>
              </a:p>
            </p:txBody>
          </p:sp>
          <p:sp>
            <p:nvSpPr>
              <p:cNvPr id="11" name="Rectangle 10"/>
              <p:cNvSpPr/>
              <p:nvPr/>
            </p:nvSpPr>
            <p:spPr>
              <a:xfrm>
                <a:off x="5368126" y="5160992"/>
                <a:ext cx="2088777" cy="369332"/>
              </a:xfrm>
              <a:prstGeom prst="rect">
                <a:avLst/>
              </a:prstGeom>
            </p:spPr>
            <p:txBody>
              <a:bodyPr wrap="none">
                <a:spAutoFit/>
              </a:bodyPr>
              <a:lstStyle/>
              <a:p>
                <a:r>
                  <a:rPr lang="el-GR" b="1" dirty="0">
                    <a:solidFill>
                      <a:schemeClr val="accent6">
                        <a:lumMod val="40000"/>
                        <a:lumOff val="60000"/>
                      </a:schemeClr>
                    </a:solidFill>
                  </a:rPr>
                  <a:t>σ</a:t>
                </a:r>
                <a:r>
                  <a:rPr lang="en-US" b="1" baseline="-25000" dirty="0" err="1" smtClean="0">
                    <a:solidFill>
                      <a:schemeClr val="accent6">
                        <a:lumMod val="40000"/>
                        <a:lumOff val="60000"/>
                      </a:schemeClr>
                    </a:solidFill>
                  </a:rPr>
                  <a:t>roll_angle_SUVI</a:t>
                </a:r>
                <a:r>
                  <a:rPr lang="en-US" dirty="0" smtClean="0">
                    <a:solidFill>
                      <a:schemeClr val="accent6">
                        <a:lumMod val="40000"/>
                        <a:lumOff val="60000"/>
                      </a:schemeClr>
                    </a:solidFill>
                  </a:rPr>
                  <a:t> = 0.02</a:t>
                </a:r>
                <a:r>
                  <a:rPr lang="en-US" b="1" dirty="0">
                    <a:solidFill>
                      <a:schemeClr val="accent6">
                        <a:lumMod val="40000"/>
                        <a:lumOff val="60000"/>
                      </a:schemeClr>
                    </a:solidFill>
                    <a:sym typeface="Symbol" panose="05050102010706020507" pitchFamily="18" charset="2"/>
                  </a:rPr>
                  <a:t></a:t>
                </a:r>
                <a:endParaRPr lang="en-US" dirty="0">
                  <a:solidFill>
                    <a:schemeClr val="accent6">
                      <a:lumMod val="40000"/>
                      <a:lumOff val="60000"/>
                    </a:schemeClr>
                  </a:solidFill>
                </a:endParaRPr>
              </a:p>
            </p:txBody>
          </p:sp>
          <p:sp>
            <p:nvSpPr>
              <p:cNvPr id="12" name="Rectangle 11"/>
              <p:cNvSpPr/>
              <p:nvPr/>
            </p:nvSpPr>
            <p:spPr>
              <a:xfrm>
                <a:off x="7771459" y="3560887"/>
                <a:ext cx="1042978" cy="369332"/>
              </a:xfrm>
              <a:prstGeom prst="rect">
                <a:avLst/>
              </a:prstGeom>
            </p:spPr>
            <p:txBody>
              <a:bodyPr wrap="none">
                <a:spAutoFit/>
              </a:bodyPr>
              <a:lstStyle/>
              <a:p>
                <a:r>
                  <a:rPr lang="en-US" dirty="0" smtClean="0">
                    <a:solidFill>
                      <a:srgbClr val="FFFF00"/>
                    </a:solidFill>
                  </a:rPr>
                  <a:t>2</a:t>
                </a:r>
                <a:r>
                  <a:rPr lang="el-GR" dirty="0" smtClean="0">
                    <a:solidFill>
                      <a:srgbClr val="FFFF00"/>
                    </a:solidFill>
                  </a:rPr>
                  <a:t>σ</a:t>
                </a:r>
                <a:r>
                  <a:rPr lang="en-US" baseline="-25000" dirty="0" err="1" smtClean="0">
                    <a:solidFill>
                      <a:srgbClr val="FFFF00"/>
                    </a:solidFill>
                  </a:rPr>
                  <a:t>roll_angle</a:t>
                </a:r>
                <a:endParaRPr lang="en-US" dirty="0">
                  <a:solidFill>
                    <a:srgbClr val="FFFF00"/>
                  </a:solidFill>
                </a:endParaRPr>
              </a:p>
            </p:txBody>
          </p:sp>
          <p:cxnSp>
            <p:nvCxnSpPr>
              <p:cNvPr id="13" name="Straight Arrow Connector 12"/>
              <p:cNvCxnSpPr/>
              <p:nvPr/>
            </p:nvCxnSpPr>
            <p:spPr>
              <a:xfrm>
                <a:off x="7715402" y="3698022"/>
                <a:ext cx="370616" cy="543126"/>
              </a:xfrm>
              <a:prstGeom prst="straightConnector1">
                <a:avLst/>
              </a:prstGeom>
              <a:ln>
                <a:solidFill>
                  <a:srgbClr val="FFFF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29" name="Arc 28"/>
            <p:cNvSpPr/>
            <p:nvPr/>
          </p:nvSpPr>
          <p:spPr>
            <a:xfrm rot="20804175">
              <a:off x="5818274" y="3838550"/>
              <a:ext cx="1702951" cy="3468757"/>
            </a:xfrm>
            <a:prstGeom prst="arc">
              <a:avLst>
                <a:gd name="adj1" fmla="val 18656011"/>
                <a:gd name="adj2" fmla="val 3243216"/>
              </a:avLst>
            </a:prstGeom>
            <a:ln>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Arc 29"/>
            <p:cNvSpPr/>
            <p:nvPr/>
          </p:nvSpPr>
          <p:spPr>
            <a:xfrm rot="18399011">
              <a:off x="4807562" y="2317044"/>
              <a:ext cx="1702951" cy="3468757"/>
            </a:xfrm>
            <a:prstGeom prst="arc">
              <a:avLst>
                <a:gd name="adj1" fmla="val 21281446"/>
                <a:gd name="adj2" fmla="val 3243216"/>
              </a:avLst>
            </a:prstGeom>
            <a:ln>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Rectangle 30"/>
            <p:cNvSpPr/>
            <p:nvPr/>
          </p:nvSpPr>
          <p:spPr>
            <a:xfrm>
              <a:off x="6825497" y="5987691"/>
              <a:ext cx="1244251" cy="369332"/>
            </a:xfrm>
            <a:prstGeom prst="rect">
              <a:avLst/>
            </a:prstGeom>
          </p:spPr>
          <p:txBody>
            <a:bodyPr wrap="none">
              <a:spAutoFit/>
            </a:bodyPr>
            <a:lstStyle/>
            <a:p>
              <a:r>
                <a:rPr lang="en-US" dirty="0" smtClean="0"/>
                <a:t>limb of Sun</a:t>
              </a:r>
              <a:endParaRPr lang="en-US" dirty="0"/>
            </a:p>
          </p:txBody>
        </p:sp>
      </p:grpSp>
    </p:spTree>
    <p:extLst>
      <p:ext uri="{BB962C8B-B14F-4D97-AF65-F5344CB8AC3E}">
        <p14:creationId xmlns:p14="http://schemas.microsoft.com/office/powerpoint/2010/main" val="16932808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D0E245-9D50-4F3E-AC26-7B9CB19F70AC}" type="slidenum">
              <a:rPr lang="en-US" altLang="en-US" smtClean="0"/>
              <a:pPr/>
              <a:t>37</a:t>
            </a:fld>
            <a:endParaRPr lang="en-US" altLang="en-US"/>
          </a:p>
        </p:txBody>
      </p:sp>
      <p:sp>
        <p:nvSpPr>
          <p:cNvPr id="3" name="Title 1"/>
          <p:cNvSpPr>
            <a:spLocks noGrp="1"/>
          </p:cNvSpPr>
          <p:nvPr>
            <p:ph type="title"/>
          </p:nvPr>
        </p:nvSpPr>
        <p:spPr>
          <a:xfrm>
            <a:off x="628650" y="365126"/>
            <a:ext cx="7886700" cy="799645"/>
          </a:xfrm>
        </p:spPr>
        <p:txBody>
          <a:bodyPr/>
          <a:lstStyle/>
          <a:p>
            <a:r>
              <a:rPr lang="en-US" dirty="0" smtClean="0"/>
              <a:t>Uncertainty </a:t>
            </a:r>
            <a:r>
              <a:rPr lang="en-US" dirty="0"/>
              <a:t>for </a:t>
            </a:r>
            <a:r>
              <a:rPr lang="en-US" dirty="0" smtClean="0"/>
              <a:t>XRS-A1 and -</a:t>
            </a:r>
            <a:r>
              <a:rPr lang="en-US" dirty="0"/>
              <a:t>B1  </a:t>
            </a:r>
            <a:r>
              <a:rPr lang="en-US" sz="2000" dirty="0"/>
              <a:t>(for MRD 2036) </a:t>
            </a:r>
          </a:p>
        </p:txBody>
      </p:sp>
      <p:sp>
        <p:nvSpPr>
          <p:cNvPr id="5" name="Title 1"/>
          <p:cNvSpPr txBox="1">
            <a:spLocks/>
          </p:cNvSpPr>
          <p:nvPr/>
        </p:nvSpPr>
        <p:spPr>
          <a:xfrm>
            <a:off x="633961" y="1369707"/>
            <a:ext cx="8241682" cy="89663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800" dirty="0" smtClean="0">
                <a:cs typeface="Symbol" charset="2"/>
              </a:rPr>
              <a:t>Plots show AXUV-100 Noise Distributions fo</a:t>
            </a:r>
            <a:r>
              <a:rPr lang="en-US" sz="1800" b="1" dirty="0" smtClean="0">
                <a:cs typeface="Symbol" charset="2"/>
              </a:rPr>
              <a:t>r m</a:t>
            </a:r>
            <a:r>
              <a:rPr lang="en-US" sz="1800" dirty="0" smtClean="0"/>
              <a:t>easurements made during off-points*. </a:t>
            </a:r>
          </a:p>
          <a:p>
            <a:r>
              <a:rPr lang="en-US" sz="1800" dirty="0" smtClean="0"/>
              <a:t>Uncertainties of 1 standard deviation given by </a:t>
            </a:r>
            <a:r>
              <a:rPr lang="el-GR" sz="1800" dirty="0" smtClean="0"/>
              <a:t>σ</a:t>
            </a:r>
            <a:r>
              <a:rPr lang="en-US" sz="1800" dirty="0" smtClean="0"/>
              <a:t>. </a:t>
            </a:r>
          </a:p>
          <a:p>
            <a:r>
              <a:rPr lang="en-US" sz="1800" dirty="0"/>
              <a:t>Mean values indicate average dark </a:t>
            </a:r>
            <a:r>
              <a:rPr lang="en-US" sz="1800" dirty="0" smtClean="0"/>
              <a:t>count which is not used here.</a:t>
            </a:r>
            <a:endParaRPr lang="en-US" sz="1800" dirty="0"/>
          </a:p>
        </p:txBody>
      </p:sp>
      <p:sp>
        <p:nvSpPr>
          <p:cNvPr id="6" name="Rectangle 5"/>
          <p:cNvSpPr/>
          <p:nvPr/>
        </p:nvSpPr>
        <p:spPr>
          <a:xfrm>
            <a:off x="535434" y="4669068"/>
            <a:ext cx="8151366" cy="1200329"/>
          </a:xfrm>
          <a:prstGeom prst="rect">
            <a:avLst/>
          </a:prstGeom>
        </p:spPr>
        <p:txBody>
          <a:bodyPr wrap="square">
            <a:spAutoFit/>
          </a:bodyPr>
          <a:lstStyle/>
          <a:p>
            <a:r>
              <a:rPr lang="en-US" b="1" dirty="0" smtClean="0"/>
              <a:t>Convert </a:t>
            </a:r>
            <a:r>
              <a:rPr lang="el-GR" b="1" dirty="0" smtClean="0"/>
              <a:t>σ</a:t>
            </a:r>
            <a:r>
              <a:rPr lang="en-US" b="1" dirty="0" smtClean="0"/>
              <a:t>[DN] to </a:t>
            </a:r>
            <a:r>
              <a:rPr lang="el-GR" b="1" dirty="0"/>
              <a:t>σ</a:t>
            </a:r>
            <a:r>
              <a:rPr lang="en-US" b="1" dirty="0" smtClean="0"/>
              <a:t>[</a:t>
            </a:r>
            <a:r>
              <a:rPr lang="en-US" b="1" dirty="0"/>
              <a:t>W/m</a:t>
            </a:r>
            <a:r>
              <a:rPr lang="en-US" b="1" baseline="30000" dirty="0"/>
              <a:t>2</a:t>
            </a:r>
            <a:r>
              <a:rPr lang="en-US" b="1" dirty="0" smtClean="0"/>
              <a:t>] to get </a:t>
            </a:r>
            <a:r>
              <a:rPr lang="el-GR" dirty="0"/>
              <a:t>σ</a:t>
            </a:r>
            <a:r>
              <a:rPr lang="en-US" baseline="-25000" dirty="0" smtClean="0"/>
              <a:t>A1</a:t>
            </a:r>
            <a:r>
              <a:rPr lang="el-GR" dirty="0"/>
              <a:t> </a:t>
            </a:r>
            <a:r>
              <a:rPr lang="en-US" dirty="0" smtClean="0"/>
              <a:t>and </a:t>
            </a:r>
            <a:r>
              <a:rPr lang="el-GR" dirty="0" smtClean="0"/>
              <a:t>σ</a:t>
            </a:r>
            <a:r>
              <a:rPr lang="en-US" baseline="-25000" dirty="0"/>
              <a:t>B1</a:t>
            </a:r>
            <a:endParaRPr lang="en-US" b="1" dirty="0" smtClean="0"/>
          </a:p>
          <a:p>
            <a:r>
              <a:rPr lang="en-US" dirty="0" smtClean="0"/>
              <a:t>   A1: 1 DN = 8.68e-10 W/m</a:t>
            </a:r>
            <a:r>
              <a:rPr lang="en-US" baseline="30000" dirty="0" smtClean="0"/>
              <a:t>2</a:t>
            </a:r>
            <a:r>
              <a:rPr lang="en-US" dirty="0" smtClean="0"/>
              <a:t>		           B1: 1 DN = 6.06e-10 W/m</a:t>
            </a:r>
            <a:r>
              <a:rPr lang="en-US" baseline="30000" dirty="0" smtClean="0"/>
              <a:t>2</a:t>
            </a:r>
          </a:p>
          <a:p>
            <a:r>
              <a:rPr lang="en-US" dirty="0" smtClean="0"/>
              <a:t>   </a:t>
            </a:r>
            <a:r>
              <a:rPr lang="el-GR" dirty="0" smtClean="0"/>
              <a:t>σ</a:t>
            </a:r>
            <a:r>
              <a:rPr lang="en-US" baseline="-25000" dirty="0" smtClean="0"/>
              <a:t>A1</a:t>
            </a:r>
            <a:r>
              <a:rPr lang="en-US" dirty="0" smtClean="0"/>
              <a:t> at 1 DN = 5.15 * </a:t>
            </a:r>
            <a:r>
              <a:rPr lang="en-US" dirty="0"/>
              <a:t>8.68e-10 </a:t>
            </a:r>
            <a:r>
              <a:rPr lang="en-US" dirty="0" smtClean="0"/>
              <a:t>W/m</a:t>
            </a:r>
            <a:r>
              <a:rPr lang="en-US" baseline="30000" dirty="0" smtClean="0"/>
              <a:t>2</a:t>
            </a:r>
            <a:r>
              <a:rPr lang="en-US" dirty="0" smtClean="0"/>
              <a:t> 	           </a:t>
            </a:r>
            <a:r>
              <a:rPr lang="el-GR" dirty="0" smtClean="0"/>
              <a:t>σ</a:t>
            </a:r>
            <a:r>
              <a:rPr lang="en-US" baseline="-25000" dirty="0"/>
              <a:t>B</a:t>
            </a:r>
            <a:r>
              <a:rPr lang="en-US" baseline="-25000" dirty="0" smtClean="0"/>
              <a:t>1</a:t>
            </a:r>
            <a:r>
              <a:rPr lang="en-US" dirty="0" smtClean="0"/>
              <a:t> </a:t>
            </a:r>
            <a:r>
              <a:rPr lang="en-US" dirty="0"/>
              <a:t>at 1 DN = </a:t>
            </a:r>
            <a:r>
              <a:rPr lang="en-US" dirty="0" smtClean="0"/>
              <a:t>9.63 </a:t>
            </a:r>
            <a:r>
              <a:rPr lang="en-US" dirty="0"/>
              <a:t>* </a:t>
            </a:r>
            <a:r>
              <a:rPr lang="en-US" dirty="0" smtClean="0"/>
              <a:t>6.06e-10 </a:t>
            </a:r>
            <a:r>
              <a:rPr lang="en-US" dirty="0"/>
              <a:t>W/m</a:t>
            </a:r>
            <a:r>
              <a:rPr lang="en-US" baseline="30000" dirty="0"/>
              <a:t>2</a:t>
            </a:r>
            <a:r>
              <a:rPr lang="en-US" dirty="0"/>
              <a:t> </a:t>
            </a:r>
          </a:p>
          <a:p>
            <a:r>
              <a:rPr lang="en-US" dirty="0"/>
              <a:t>	</a:t>
            </a:r>
            <a:r>
              <a:rPr lang="en-US" dirty="0" smtClean="0"/>
              <a:t>       = 4.47e-9 </a:t>
            </a:r>
            <a:r>
              <a:rPr lang="en-US" dirty="0"/>
              <a:t>W/m</a:t>
            </a:r>
            <a:r>
              <a:rPr lang="en-US" baseline="30000" dirty="0"/>
              <a:t>2</a:t>
            </a:r>
            <a:r>
              <a:rPr lang="en-US" dirty="0"/>
              <a:t> </a:t>
            </a:r>
            <a:r>
              <a:rPr lang="en-US" dirty="0" smtClean="0"/>
              <a:t>		              </a:t>
            </a:r>
            <a:r>
              <a:rPr lang="en-US" dirty="0"/>
              <a:t>= </a:t>
            </a:r>
            <a:r>
              <a:rPr lang="en-US" dirty="0" smtClean="0"/>
              <a:t>5.84e-9 </a:t>
            </a:r>
            <a:r>
              <a:rPr lang="en-US" dirty="0"/>
              <a:t>W/m</a:t>
            </a:r>
            <a:r>
              <a:rPr lang="en-US" baseline="30000" dirty="0"/>
              <a:t>2</a:t>
            </a:r>
            <a:r>
              <a:rPr lang="en-US" dirty="0"/>
              <a:t> </a:t>
            </a:r>
            <a:r>
              <a:rPr lang="en-US" baseline="30000" dirty="0" smtClean="0"/>
              <a:t>         </a:t>
            </a:r>
            <a:r>
              <a:rPr lang="en-US" dirty="0" smtClean="0"/>
              <a:t> </a:t>
            </a:r>
            <a:endParaRPr lang="en-US" dirty="0"/>
          </a:p>
        </p:txBody>
      </p:sp>
      <p:grpSp>
        <p:nvGrpSpPr>
          <p:cNvPr id="10" name="Group 9"/>
          <p:cNvGrpSpPr/>
          <p:nvPr/>
        </p:nvGrpSpPr>
        <p:grpSpPr>
          <a:xfrm>
            <a:off x="573070" y="2347709"/>
            <a:ext cx="7876104" cy="2150479"/>
            <a:chOff x="764155" y="2173043"/>
            <a:chExt cx="7876104" cy="2150479"/>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0900" t="2783" r="6425" b="48857"/>
            <a:stretch/>
          </p:blipFill>
          <p:spPr>
            <a:xfrm>
              <a:off x="764155" y="2173043"/>
              <a:ext cx="3764815" cy="2130599"/>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982" t="54741" r="55052" b="-1155"/>
            <a:stretch/>
          </p:blipFill>
          <p:spPr>
            <a:xfrm>
              <a:off x="4970032" y="2235510"/>
              <a:ext cx="3670227" cy="2088012"/>
            </a:xfrm>
            <a:prstGeom prst="rect">
              <a:avLst/>
            </a:prstGeom>
          </p:spPr>
        </p:pic>
        <p:sp>
          <p:nvSpPr>
            <p:cNvPr id="8" name="TextBox 7"/>
            <p:cNvSpPr txBox="1"/>
            <p:nvPr/>
          </p:nvSpPr>
          <p:spPr>
            <a:xfrm>
              <a:off x="1971339" y="3915494"/>
              <a:ext cx="1948601" cy="369332"/>
            </a:xfrm>
            <a:prstGeom prst="rect">
              <a:avLst/>
            </a:prstGeom>
            <a:solidFill>
              <a:schemeClr val="tx1"/>
            </a:solidFill>
          </p:spPr>
          <p:txBody>
            <a:bodyPr wrap="square" rtlCol="0">
              <a:spAutoFit/>
            </a:bodyPr>
            <a:lstStyle/>
            <a:p>
              <a:pPr algn="ctr"/>
              <a:r>
                <a:rPr lang="en-US" dirty="0" smtClean="0">
                  <a:solidFill>
                    <a:schemeClr val="bg1"/>
                  </a:solidFill>
                </a:rPr>
                <a:t>counts</a:t>
              </a:r>
              <a:endParaRPr lang="en-US" dirty="0"/>
            </a:p>
          </p:txBody>
        </p:sp>
        <p:sp>
          <p:nvSpPr>
            <p:cNvPr id="9" name="TextBox 8"/>
            <p:cNvSpPr txBox="1"/>
            <p:nvPr/>
          </p:nvSpPr>
          <p:spPr>
            <a:xfrm>
              <a:off x="6023113" y="3898438"/>
              <a:ext cx="1886605" cy="369332"/>
            </a:xfrm>
            <a:prstGeom prst="rect">
              <a:avLst/>
            </a:prstGeom>
            <a:solidFill>
              <a:schemeClr val="tx1"/>
            </a:solidFill>
          </p:spPr>
          <p:txBody>
            <a:bodyPr wrap="square" rtlCol="0">
              <a:spAutoFit/>
            </a:bodyPr>
            <a:lstStyle/>
            <a:p>
              <a:pPr algn="ctr"/>
              <a:r>
                <a:rPr lang="en-US" dirty="0" smtClean="0">
                  <a:solidFill>
                    <a:schemeClr val="bg1"/>
                  </a:solidFill>
                </a:rPr>
                <a:t>counts</a:t>
              </a:r>
              <a:endParaRPr lang="en-US" dirty="0"/>
            </a:p>
          </p:txBody>
        </p:sp>
      </p:grpSp>
      <p:sp>
        <p:nvSpPr>
          <p:cNvPr id="11" name="Rectangle 10"/>
          <p:cNvSpPr/>
          <p:nvPr/>
        </p:nvSpPr>
        <p:spPr>
          <a:xfrm>
            <a:off x="506895" y="6191689"/>
            <a:ext cx="8008455" cy="369332"/>
          </a:xfrm>
          <a:prstGeom prst="rect">
            <a:avLst/>
          </a:prstGeom>
        </p:spPr>
        <p:txBody>
          <a:bodyPr wrap="square">
            <a:spAutoFit/>
          </a:bodyPr>
          <a:lstStyle/>
          <a:p>
            <a:r>
              <a:rPr lang="en-US" b="1" dirty="0">
                <a:cs typeface="Symbol" charset="2"/>
              </a:rPr>
              <a:t> </a:t>
            </a:r>
            <a:r>
              <a:rPr lang="en-US" dirty="0" smtClean="0">
                <a:cs typeface="Symbol" charset="2"/>
              </a:rPr>
              <a:t>* Plots from </a:t>
            </a:r>
            <a:r>
              <a:rPr lang="en-US" dirty="0">
                <a:cs typeface="Symbol" charset="2"/>
              </a:rPr>
              <a:t>the </a:t>
            </a:r>
            <a:r>
              <a:rPr lang="en-US" dirty="0"/>
              <a:t>Post-environmental SURF Tests: Nominal </a:t>
            </a:r>
            <a:r>
              <a:rPr lang="en-US" dirty="0" smtClean="0"/>
              <a:t>Temperature (2013/063</a:t>
            </a:r>
            <a:r>
              <a:rPr lang="en-US" dirty="0"/>
              <a:t>)</a:t>
            </a:r>
          </a:p>
        </p:txBody>
      </p:sp>
    </p:spTree>
    <p:extLst>
      <p:ext uri="{BB962C8B-B14F-4D97-AF65-F5344CB8AC3E}">
        <p14:creationId xmlns:p14="http://schemas.microsoft.com/office/powerpoint/2010/main" val="29733984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D0E245-9D50-4F3E-AC26-7B9CB19F70AC}" type="slidenum">
              <a:rPr lang="en-US" altLang="en-US" smtClean="0"/>
              <a:pPr/>
              <a:t>38</a:t>
            </a:fld>
            <a:endParaRPr lang="en-US" altLang="en-US"/>
          </a:p>
        </p:txBody>
      </p:sp>
      <p:sp>
        <p:nvSpPr>
          <p:cNvPr id="3" name="Title 1"/>
          <p:cNvSpPr>
            <a:spLocks noGrp="1"/>
          </p:cNvSpPr>
          <p:nvPr>
            <p:ph type="title"/>
          </p:nvPr>
        </p:nvSpPr>
        <p:spPr>
          <a:xfrm>
            <a:off x="622609" y="401071"/>
            <a:ext cx="7886700" cy="799645"/>
          </a:xfrm>
        </p:spPr>
        <p:txBody>
          <a:bodyPr/>
          <a:lstStyle/>
          <a:p>
            <a:r>
              <a:rPr lang="en-US" dirty="0" smtClean="0"/>
              <a:t>Stability of GOES-16 relative to GOES-15</a:t>
            </a:r>
            <a:r>
              <a:rPr lang="en-US" sz="2000" dirty="0" smtClean="0"/>
              <a:t> (for </a:t>
            </a:r>
            <a:r>
              <a:rPr lang="en-US" sz="2000" dirty="0"/>
              <a:t>MRD </a:t>
            </a:r>
            <a:r>
              <a:rPr lang="en-US" sz="2000" dirty="0" smtClean="0"/>
              <a:t>2042) </a:t>
            </a:r>
            <a:endParaRPr lang="en-US" sz="2000" dirty="0"/>
          </a:p>
        </p:txBody>
      </p:sp>
      <p:sp>
        <p:nvSpPr>
          <p:cNvPr id="5" name="Title 1"/>
          <p:cNvSpPr txBox="1">
            <a:spLocks/>
          </p:cNvSpPr>
          <p:nvPr/>
        </p:nvSpPr>
        <p:spPr>
          <a:xfrm>
            <a:off x="445118" y="1405237"/>
            <a:ext cx="8241682" cy="59112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800" dirty="0" smtClean="0"/>
              <a:t>GOES-16 is currently stable: ratios of XRS channels for GOES-16 / GOES-15 are flat.</a:t>
            </a:r>
          </a:p>
          <a:p>
            <a:r>
              <a:rPr lang="en-US" sz="1800" dirty="0" smtClean="0"/>
              <a:t>Plots are GOES-16/GOES-15 for 2017/021 - 2018/221.</a:t>
            </a:r>
          </a:p>
        </p:txBody>
      </p:sp>
      <p:grpSp>
        <p:nvGrpSpPr>
          <p:cNvPr id="18" name="Group 17"/>
          <p:cNvGrpSpPr/>
          <p:nvPr/>
        </p:nvGrpSpPr>
        <p:grpSpPr>
          <a:xfrm>
            <a:off x="341803" y="1996364"/>
            <a:ext cx="8489154" cy="4412384"/>
            <a:chOff x="341803" y="1996364"/>
            <a:chExt cx="8489154" cy="4412384"/>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747" t="10320" r="5364" b="2444"/>
            <a:stretch/>
          </p:blipFill>
          <p:spPr>
            <a:xfrm>
              <a:off x="341804" y="2024073"/>
              <a:ext cx="4058445" cy="201254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7802" t="9380" r="6212" b="3105"/>
            <a:stretch/>
          </p:blipFill>
          <p:spPr>
            <a:xfrm>
              <a:off x="341803" y="4305455"/>
              <a:ext cx="4058445" cy="2103293"/>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6606" t="9924" r="6371" b="2729"/>
            <a:stretch/>
          </p:blipFill>
          <p:spPr>
            <a:xfrm>
              <a:off x="4638136" y="1996364"/>
              <a:ext cx="4116715" cy="2064331"/>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7659" t="9715" r="5837" b="3044"/>
            <a:stretch/>
          </p:blipFill>
          <p:spPr>
            <a:xfrm>
              <a:off x="4638136" y="4296218"/>
              <a:ext cx="4192821" cy="2112530"/>
            </a:xfrm>
            <a:prstGeom prst="rect">
              <a:avLst/>
            </a:prstGeom>
          </p:spPr>
        </p:pic>
        <p:sp>
          <p:nvSpPr>
            <p:cNvPr id="14" name="TextBox 13"/>
            <p:cNvSpPr txBox="1"/>
            <p:nvPr/>
          </p:nvSpPr>
          <p:spPr>
            <a:xfrm>
              <a:off x="812800" y="2130871"/>
              <a:ext cx="434734" cy="369332"/>
            </a:xfrm>
            <a:prstGeom prst="rect">
              <a:avLst/>
            </a:prstGeom>
            <a:noFill/>
          </p:spPr>
          <p:txBody>
            <a:bodyPr wrap="none" rtlCol="0">
              <a:spAutoFit/>
            </a:bodyPr>
            <a:lstStyle/>
            <a:p>
              <a:r>
                <a:rPr lang="en-US" dirty="0" smtClean="0">
                  <a:solidFill>
                    <a:schemeClr val="bg1"/>
                  </a:solidFill>
                </a:rPr>
                <a:t>A1</a:t>
              </a:r>
              <a:endParaRPr lang="en-US" dirty="0">
                <a:solidFill>
                  <a:schemeClr val="bg1"/>
                </a:solidFill>
              </a:endParaRPr>
            </a:p>
          </p:txBody>
        </p:sp>
        <p:sp>
          <p:nvSpPr>
            <p:cNvPr id="15" name="TextBox 14"/>
            <p:cNvSpPr txBox="1"/>
            <p:nvPr/>
          </p:nvSpPr>
          <p:spPr>
            <a:xfrm>
              <a:off x="697345" y="4435486"/>
              <a:ext cx="434734" cy="369332"/>
            </a:xfrm>
            <a:prstGeom prst="rect">
              <a:avLst/>
            </a:prstGeom>
            <a:noFill/>
          </p:spPr>
          <p:txBody>
            <a:bodyPr wrap="none" rtlCol="0">
              <a:spAutoFit/>
            </a:bodyPr>
            <a:lstStyle/>
            <a:p>
              <a:r>
                <a:rPr lang="en-US" dirty="0" smtClean="0">
                  <a:solidFill>
                    <a:schemeClr val="bg1"/>
                  </a:solidFill>
                </a:rPr>
                <a:t>A2</a:t>
              </a:r>
              <a:endParaRPr lang="en-US" dirty="0">
                <a:solidFill>
                  <a:schemeClr val="bg1"/>
                </a:solidFill>
              </a:endParaRPr>
            </a:p>
          </p:txBody>
        </p:sp>
        <p:sp>
          <p:nvSpPr>
            <p:cNvPr id="16" name="TextBox 15"/>
            <p:cNvSpPr txBox="1"/>
            <p:nvPr/>
          </p:nvSpPr>
          <p:spPr>
            <a:xfrm>
              <a:off x="4987636" y="4410535"/>
              <a:ext cx="434734" cy="369332"/>
            </a:xfrm>
            <a:prstGeom prst="rect">
              <a:avLst/>
            </a:prstGeom>
            <a:noFill/>
          </p:spPr>
          <p:txBody>
            <a:bodyPr wrap="none" rtlCol="0">
              <a:spAutoFit/>
            </a:bodyPr>
            <a:lstStyle/>
            <a:p>
              <a:r>
                <a:rPr lang="en-US" dirty="0" smtClean="0">
                  <a:solidFill>
                    <a:schemeClr val="bg1"/>
                  </a:solidFill>
                </a:rPr>
                <a:t>B2</a:t>
              </a:r>
              <a:endParaRPr lang="en-US" dirty="0">
                <a:solidFill>
                  <a:schemeClr val="bg1"/>
                </a:solidFill>
              </a:endParaRPr>
            </a:p>
          </p:txBody>
        </p:sp>
        <p:sp>
          <p:nvSpPr>
            <p:cNvPr id="17" name="TextBox 16"/>
            <p:cNvSpPr txBox="1"/>
            <p:nvPr/>
          </p:nvSpPr>
          <p:spPr>
            <a:xfrm>
              <a:off x="5075382" y="2112305"/>
              <a:ext cx="434734" cy="369332"/>
            </a:xfrm>
            <a:prstGeom prst="rect">
              <a:avLst/>
            </a:prstGeom>
            <a:noFill/>
          </p:spPr>
          <p:txBody>
            <a:bodyPr wrap="none" rtlCol="0">
              <a:spAutoFit/>
            </a:bodyPr>
            <a:lstStyle/>
            <a:p>
              <a:r>
                <a:rPr lang="en-US" dirty="0" smtClean="0">
                  <a:solidFill>
                    <a:schemeClr val="bg1"/>
                  </a:solidFill>
                </a:rPr>
                <a:t>B1</a:t>
              </a:r>
              <a:endParaRPr lang="en-US" dirty="0">
                <a:solidFill>
                  <a:schemeClr val="bg1"/>
                </a:solidFill>
              </a:endParaRPr>
            </a:p>
          </p:txBody>
        </p:sp>
      </p:grpSp>
    </p:spTree>
    <p:extLst>
      <p:ext uri="{BB962C8B-B14F-4D97-AF65-F5344CB8AC3E}">
        <p14:creationId xmlns:p14="http://schemas.microsoft.com/office/powerpoint/2010/main" val="4115164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D0E245-9D50-4F3E-AC26-7B9CB19F70AC}" type="slidenum">
              <a:rPr lang="en-US" altLang="en-US" smtClean="0"/>
              <a:pPr/>
              <a:t>39</a:t>
            </a:fld>
            <a:endParaRPr lang="en-US" altLang="en-US"/>
          </a:p>
        </p:txBody>
      </p:sp>
      <p:sp>
        <p:nvSpPr>
          <p:cNvPr id="5" name="Title 1"/>
          <p:cNvSpPr txBox="1">
            <a:spLocks/>
          </p:cNvSpPr>
          <p:nvPr/>
        </p:nvSpPr>
        <p:spPr bwMode="auto">
          <a:xfrm>
            <a:off x="722313" y="4406900"/>
            <a:ext cx="8124232" cy="91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000" b="1" kern="1200" cap="all">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pPr marL="461963" marR="0" lvl="0" indent="-461963" algn="l" defTabSz="457200" rtl="0" eaLnBrk="1" fontAlgn="base" latinLnBrk="0" hangingPunct="1">
              <a:lnSpc>
                <a:spcPct val="100000"/>
              </a:lnSpc>
              <a:spcBef>
                <a:spcPct val="0"/>
              </a:spcBef>
              <a:spcAft>
                <a:spcPct val="0"/>
              </a:spcAft>
              <a:buClrTx/>
              <a:buSzTx/>
              <a:buFontTx/>
              <a:buNone/>
              <a:tabLst/>
              <a:defRPr/>
            </a:pPr>
            <a:r>
              <a:rPr lang="en-US" dirty="0" smtClean="0">
                <a:solidFill>
                  <a:sysClr val="window" lastClr="FFFFFF"/>
                </a:solidFill>
                <a:latin typeface="Calibri"/>
              </a:rPr>
              <a:t>Summary of Remaining issues</a:t>
            </a:r>
          </a:p>
        </p:txBody>
      </p:sp>
    </p:spTree>
    <p:extLst>
      <p:ext uri="{BB962C8B-B14F-4D97-AF65-F5344CB8AC3E}">
        <p14:creationId xmlns:p14="http://schemas.microsoft.com/office/powerpoint/2010/main" val="1787207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pPr/>
              <a:t>4</a:t>
            </a:fld>
            <a:endParaRPr lang="en-US" altLang="en-US"/>
          </a:p>
        </p:txBody>
      </p:sp>
      <p:sp>
        <p:nvSpPr>
          <p:cNvPr id="12" name="Title 1"/>
          <p:cNvSpPr txBox="1">
            <a:spLocks/>
          </p:cNvSpPr>
          <p:nvPr/>
        </p:nvSpPr>
        <p:spPr bwMode="auto">
          <a:xfrm>
            <a:off x="722313" y="4406900"/>
            <a:ext cx="7772400" cy="91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000" b="1" kern="1200" cap="all">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pPr marL="461963" marR="0" lvl="0" indent="-461963" algn="l" defTabSz="457200" rtl="0" eaLnBrk="1" fontAlgn="base" latinLnBrk="0" hangingPunct="1">
              <a:lnSpc>
                <a:spcPct val="100000"/>
              </a:lnSpc>
              <a:spcBef>
                <a:spcPct val="0"/>
              </a:spcBef>
              <a:spcAft>
                <a:spcPct val="0"/>
              </a:spcAft>
              <a:buClrTx/>
              <a:buSzTx/>
              <a:buFontTx/>
              <a:buNone/>
              <a:tabLst/>
              <a:defRPr/>
            </a:pPr>
            <a:r>
              <a:rPr lang="en-US" dirty="0" smtClean="0">
                <a:solidFill>
                  <a:sysClr val="window" lastClr="FFFFFF"/>
                </a:solidFill>
                <a:latin typeface="Calibri"/>
              </a:rPr>
              <a:t>EXIS </a:t>
            </a:r>
            <a:r>
              <a:rPr kumimoji="0" lang="en-US" sz="4000" b="1" i="0" u="none" strike="noStrike" kern="1200" cap="all" spc="0" normalizeH="0" baseline="0" noProof="0" dirty="0" smtClean="0">
                <a:ln>
                  <a:noFill/>
                </a:ln>
                <a:solidFill>
                  <a:sysClr val="window" lastClr="FFFFFF"/>
                </a:solidFill>
                <a:effectLst/>
                <a:uLnTx/>
                <a:uFillTx/>
                <a:latin typeface="Calibri"/>
                <a:ea typeface="MS PGothic" panose="020B0600070205080204" pitchFamily="34" charset="-128"/>
                <a:cs typeface="+mj-cs"/>
              </a:rPr>
              <a:t> </a:t>
            </a:r>
          </a:p>
        </p:txBody>
      </p:sp>
    </p:spTree>
    <p:extLst>
      <p:ext uri="{BB962C8B-B14F-4D97-AF65-F5344CB8AC3E}">
        <p14:creationId xmlns:p14="http://schemas.microsoft.com/office/powerpoint/2010/main" val="22392011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D0E245-9D50-4F3E-AC26-7B9CB19F70AC}" type="slidenum">
              <a:rPr lang="en-US" altLang="en-US" smtClean="0"/>
              <a:pPr/>
              <a:t>40</a:t>
            </a:fld>
            <a:endParaRPr lang="en-US" altLang="en-US"/>
          </a:p>
        </p:txBody>
      </p:sp>
      <p:graphicFrame>
        <p:nvGraphicFramePr>
          <p:cNvPr id="3" name="Table 2"/>
          <p:cNvGraphicFramePr>
            <a:graphicFrameLocks noGrp="1"/>
          </p:cNvGraphicFramePr>
          <p:nvPr>
            <p:extLst>
              <p:ext uri="{D42A27DB-BD31-4B8C-83A1-F6EECF244321}">
                <p14:modId xmlns:p14="http://schemas.microsoft.com/office/powerpoint/2010/main" val="2930057529"/>
              </p:ext>
            </p:extLst>
          </p:nvPr>
        </p:nvGraphicFramePr>
        <p:xfrm>
          <a:off x="149915" y="1802826"/>
          <a:ext cx="8796130" cy="4325242"/>
        </p:xfrm>
        <a:graphic>
          <a:graphicData uri="http://schemas.openxmlformats.org/drawingml/2006/table">
            <a:tbl>
              <a:tblPr firstRow="1" firstCol="1" bandRow="1">
                <a:tableStyleId>{5C22544A-7EE6-4342-B048-85BDC9FD1C3A}</a:tableStyleId>
              </a:tblPr>
              <a:tblGrid>
                <a:gridCol w="525913"/>
                <a:gridCol w="824960"/>
                <a:gridCol w="2052086"/>
                <a:gridCol w="2430483"/>
                <a:gridCol w="2962688"/>
              </a:tblGrid>
              <a:tr h="143103">
                <a:tc>
                  <a:txBody>
                    <a:bodyPr/>
                    <a:lstStyle/>
                    <a:p>
                      <a:pPr marL="0" marR="0" algn="ctr">
                        <a:lnSpc>
                          <a:spcPct val="107000"/>
                        </a:lnSpc>
                        <a:spcBef>
                          <a:spcPts val="0"/>
                        </a:spcBef>
                        <a:spcAft>
                          <a:spcPts val="0"/>
                        </a:spcAft>
                      </a:pPr>
                      <a:r>
                        <a:rPr lang="en-US" sz="1600" dirty="0">
                          <a:effectLst/>
                        </a:rPr>
                        <a:t>ADR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chemeClr val="accent1">
                        <a:lumMod val="75000"/>
                      </a:schemeClr>
                    </a:solidFill>
                  </a:tcPr>
                </a:tc>
                <a:tc>
                  <a:txBody>
                    <a:bodyPr/>
                    <a:lstStyle/>
                    <a:p>
                      <a:pPr marL="0" marR="0" algn="ctr">
                        <a:lnSpc>
                          <a:spcPct val="107000"/>
                        </a:lnSpc>
                        <a:spcBef>
                          <a:spcPts val="0"/>
                        </a:spcBef>
                        <a:spcAft>
                          <a:spcPts val="0"/>
                        </a:spcAft>
                      </a:pPr>
                      <a:r>
                        <a:rPr lang="en-US" sz="1600" dirty="0">
                          <a:effectLst/>
                        </a:rPr>
                        <a:t>Impact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chemeClr val="accent1">
                        <a:lumMod val="75000"/>
                      </a:schemeClr>
                    </a:solidFill>
                  </a:tcPr>
                </a:tc>
                <a:tc>
                  <a:txBody>
                    <a:bodyPr/>
                    <a:lstStyle/>
                    <a:p>
                      <a:pPr marL="0" marR="0" algn="ctr">
                        <a:lnSpc>
                          <a:spcPct val="107000"/>
                        </a:lnSpc>
                        <a:spcBef>
                          <a:spcPts val="0"/>
                        </a:spcBef>
                        <a:spcAft>
                          <a:spcPts val="0"/>
                        </a:spcAft>
                      </a:pPr>
                      <a:r>
                        <a:rPr lang="en-US" sz="1600" dirty="0">
                          <a:effectLst/>
                        </a:rPr>
                        <a:t>Issue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chemeClr val="accent1">
                        <a:lumMod val="75000"/>
                      </a:schemeClr>
                    </a:solidFill>
                  </a:tcPr>
                </a:tc>
                <a:tc>
                  <a:txBody>
                    <a:bodyPr/>
                    <a:lstStyle/>
                    <a:p>
                      <a:pPr marL="0" marR="0" algn="ctr">
                        <a:lnSpc>
                          <a:spcPct val="107000"/>
                        </a:lnSpc>
                        <a:spcBef>
                          <a:spcPts val="0"/>
                        </a:spcBef>
                        <a:spcAft>
                          <a:spcPts val="0"/>
                        </a:spcAft>
                      </a:pPr>
                      <a:r>
                        <a:rPr lang="en-US" sz="1600" dirty="0">
                          <a:effectLst/>
                        </a:rPr>
                        <a:t>Description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chemeClr val="accent1">
                        <a:lumMod val="75000"/>
                      </a:schemeClr>
                    </a:solidFill>
                  </a:tcPr>
                </a:tc>
                <a:tc>
                  <a:txBody>
                    <a:bodyPr/>
                    <a:lstStyle/>
                    <a:p>
                      <a:pPr marL="0" marR="0" algn="ctr">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Comments to Users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chemeClr val="accent1">
                        <a:lumMod val="75000"/>
                      </a:schemeClr>
                    </a:solidFill>
                  </a:tcPr>
                </a:tc>
              </a:tr>
              <a:tr h="143103">
                <a:tc>
                  <a:txBody>
                    <a:bodyPr/>
                    <a:lstStyle/>
                    <a:p>
                      <a:pPr marL="0" marR="0" algn="ctr">
                        <a:lnSpc>
                          <a:spcPct val="107000"/>
                        </a:lnSpc>
                        <a:spcBef>
                          <a:spcPts val="0"/>
                        </a:spcBef>
                        <a:spcAft>
                          <a:spcPts val="0"/>
                        </a:spcAft>
                      </a:pPr>
                      <a:r>
                        <a:rPr lang="en-US" sz="1400" dirty="0">
                          <a:effectLst/>
                        </a:rPr>
                        <a:t>228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r">
                        <a:lnSpc>
                          <a:spcPct val="107000"/>
                        </a:lnSpc>
                        <a:spcBef>
                          <a:spcPts val="0"/>
                        </a:spcBef>
                        <a:spcAft>
                          <a:spcPts val="0"/>
                        </a:spcAft>
                      </a:pPr>
                      <a:r>
                        <a:rPr lang="en-US" sz="1400" dirty="0">
                          <a:effectLst/>
                        </a:rPr>
                        <a:t>medium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r">
                        <a:lnSpc>
                          <a:spcPct val="107000"/>
                        </a:lnSpc>
                        <a:spcBef>
                          <a:spcPts val="0"/>
                        </a:spcBef>
                        <a:spcAft>
                          <a:spcPts val="0"/>
                        </a:spcAft>
                      </a:pPr>
                      <a:r>
                        <a:rPr lang="en-US" sz="1400" dirty="0" smtClean="0">
                          <a:effectLst/>
                        </a:rPr>
                        <a:t>incorrect times </a:t>
                      </a:r>
                      <a:r>
                        <a:rPr lang="en-US" sz="1400" dirty="0">
                          <a:effectLst/>
                        </a:rPr>
                        <a:t>in file names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r">
                        <a:lnSpc>
                          <a:spcPct val="107000"/>
                        </a:lnSpc>
                        <a:spcBef>
                          <a:spcPts val="0"/>
                        </a:spcBef>
                        <a:spcAft>
                          <a:spcPts val="0"/>
                        </a:spcAft>
                      </a:pPr>
                      <a:r>
                        <a:rPr lang="en-US" sz="1400" dirty="0">
                          <a:effectLst/>
                        </a:rPr>
                        <a:t>start </a:t>
                      </a:r>
                      <a:r>
                        <a:rPr lang="en-US" sz="1400" dirty="0" smtClean="0">
                          <a:effectLst/>
                        </a:rPr>
                        <a:t>times in file names and time range are </a:t>
                      </a:r>
                      <a:r>
                        <a:rPr lang="en-US" sz="1400" dirty="0">
                          <a:effectLst/>
                        </a:rPr>
                        <a:t>1 s late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Use </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time stamps </a:t>
                      </a:r>
                      <a:r>
                        <a:rPr lang="en-US" sz="1400" dirty="0">
                          <a:effectLst/>
                          <a:latin typeface="Calibri" panose="020F0502020204030204" pitchFamily="34" charset="0"/>
                          <a:ea typeface="Calibri" panose="020F0502020204030204" pitchFamily="34" charset="0"/>
                          <a:cs typeface="Times New Roman" panose="02020603050405020304" pitchFamily="18" charset="0"/>
                        </a:rPr>
                        <a:t>for times.</a:t>
                      </a:r>
                    </a:p>
                  </a:txBody>
                  <a:tcPr marL="68580" marR="68580" marT="0" marB="0" anchor="ctr"/>
                </a:tc>
              </a:tr>
              <a:tr h="143103">
                <a:tc>
                  <a:txBody>
                    <a:bodyPr/>
                    <a:lstStyle/>
                    <a:p>
                      <a:pPr marL="0" marR="0" algn="ctr">
                        <a:lnSpc>
                          <a:spcPct val="107000"/>
                        </a:lnSpc>
                        <a:spcBef>
                          <a:spcPts val="0"/>
                        </a:spcBef>
                        <a:spcAft>
                          <a:spcPts val="0"/>
                        </a:spcAft>
                      </a:pPr>
                      <a:r>
                        <a:rPr lang="en-US" sz="1400">
                          <a:effectLst/>
                        </a:rPr>
                        <a:t>590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r">
                        <a:lnSpc>
                          <a:spcPct val="107000"/>
                        </a:lnSpc>
                        <a:spcBef>
                          <a:spcPts val="0"/>
                        </a:spcBef>
                        <a:spcAft>
                          <a:spcPts val="0"/>
                        </a:spcAft>
                      </a:pPr>
                      <a:r>
                        <a:rPr lang="en-US" sz="1400" dirty="0">
                          <a:effectLst/>
                        </a:rPr>
                        <a:t>medium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r">
                        <a:lnSpc>
                          <a:spcPct val="107000"/>
                        </a:lnSpc>
                        <a:spcBef>
                          <a:spcPts val="0"/>
                        </a:spcBef>
                        <a:spcAft>
                          <a:spcPts val="0"/>
                        </a:spcAft>
                      </a:pPr>
                      <a:r>
                        <a:rPr lang="en-US" sz="1400" dirty="0">
                          <a:effectLst/>
                        </a:rPr>
                        <a:t>roll angle incorrect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r">
                        <a:lnSpc>
                          <a:spcPct val="107000"/>
                        </a:lnSpc>
                        <a:spcBef>
                          <a:spcPts val="0"/>
                        </a:spcBef>
                        <a:spcAft>
                          <a:spcPts val="0"/>
                        </a:spcAft>
                      </a:pPr>
                      <a:r>
                        <a:rPr lang="en-US" sz="1400" dirty="0" smtClean="0">
                          <a:solidFill>
                            <a:schemeClr val="bg1"/>
                          </a:solidFill>
                          <a:effectLst/>
                        </a:rPr>
                        <a:t>roll angle is incorrect</a:t>
                      </a:r>
                      <a:r>
                        <a:rPr lang="en-US" sz="1400" dirty="0">
                          <a:solidFill>
                            <a:schemeClr val="bg1"/>
                          </a:solidFill>
                          <a:effectLst/>
                        </a:rPr>
                        <a:t> </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r">
                        <a:lnSpc>
                          <a:spcPct val="107000"/>
                        </a:lnSpc>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Do not use </a:t>
                      </a:r>
                      <a:r>
                        <a:rPr lang="en-US" sz="1400" i="1" dirty="0" smtClean="0">
                          <a:effectLst/>
                          <a:latin typeface="Calibri" panose="020F0502020204030204" pitchFamily="34" charset="0"/>
                          <a:ea typeface="Calibri" panose="020F0502020204030204" pitchFamily="34" charset="0"/>
                          <a:cs typeface="Times New Roman" panose="02020603050405020304" pitchFamily="18" charset="0"/>
                        </a:rPr>
                        <a:t>SUVI_CROTA</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 variable. Value will be fixed and variable will be renamed </a:t>
                      </a:r>
                      <a:r>
                        <a:rPr lang="en-US" sz="1400" i="1" dirty="0" err="1" smtClean="0">
                          <a:effectLst/>
                          <a:latin typeface="Calibri" panose="020F0502020204030204" pitchFamily="34" charset="0"/>
                          <a:ea typeface="Calibri" panose="020F0502020204030204" pitchFamily="34" charset="0"/>
                          <a:cs typeface="Times New Roman" panose="02020603050405020304" pitchFamily="18" charset="0"/>
                        </a:rPr>
                        <a:t>SPP_to_Sun_roll_angle</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43103">
                <a:tc>
                  <a:txBody>
                    <a:bodyPr/>
                    <a:lstStyle/>
                    <a:p>
                      <a:pPr marL="0" marR="0" algn="ctr">
                        <a:lnSpc>
                          <a:spcPct val="107000"/>
                        </a:lnSpc>
                        <a:spcBef>
                          <a:spcPts val="0"/>
                        </a:spcBef>
                        <a:spcAft>
                          <a:spcPts val="0"/>
                        </a:spcAft>
                      </a:pPr>
                      <a:r>
                        <a:rPr lang="en-US" sz="1400">
                          <a:effectLst/>
                        </a:rPr>
                        <a:t>730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r">
                        <a:lnSpc>
                          <a:spcPct val="107000"/>
                        </a:lnSpc>
                        <a:spcBef>
                          <a:spcPts val="0"/>
                        </a:spcBef>
                        <a:spcAft>
                          <a:spcPts val="0"/>
                        </a:spcAft>
                      </a:pPr>
                      <a:r>
                        <a:rPr lang="en-US" sz="1400">
                          <a:effectLst/>
                        </a:rPr>
                        <a:t>medium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r">
                        <a:lnSpc>
                          <a:spcPct val="107000"/>
                        </a:lnSpc>
                        <a:spcBef>
                          <a:spcPts val="0"/>
                        </a:spcBef>
                        <a:spcAft>
                          <a:spcPts val="0"/>
                        </a:spcAft>
                      </a:pPr>
                      <a:r>
                        <a:rPr lang="en-US" sz="1400" dirty="0">
                          <a:effectLst/>
                        </a:rPr>
                        <a:t>yaw flip flag incorrect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r">
                        <a:lnSpc>
                          <a:spcPct val="107000"/>
                        </a:lnSpc>
                        <a:spcBef>
                          <a:spcPts val="0"/>
                        </a:spcBef>
                        <a:spcAft>
                          <a:spcPts val="0"/>
                        </a:spcAft>
                      </a:pPr>
                      <a:r>
                        <a:rPr lang="en-US" sz="1400" dirty="0" smtClean="0">
                          <a:solidFill>
                            <a:schemeClr val="bg1"/>
                          </a:solidFill>
                          <a:effectLst/>
                        </a:rPr>
                        <a:t>yaw flip flag is set incorrectly</a:t>
                      </a:r>
                      <a:r>
                        <a:rPr lang="en-US" sz="1400" dirty="0">
                          <a:solidFill>
                            <a:schemeClr val="bg1"/>
                          </a:solidFill>
                          <a:effectLst/>
                        </a:rPr>
                        <a:t> </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Do not </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use </a:t>
                      </a:r>
                      <a:r>
                        <a:rPr lang="en-US" sz="1400" i="1" dirty="0" err="1" smtClean="0">
                          <a:effectLst/>
                          <a:latin typeface="Calibri" panose="020F0502020204030204" pitchFamily="34" charset="0"/>
                          <a:ea typeface="Calibri" panose="020F0502020204030204" pitchFamily="34" charset="0"/>
                          <a:cs typeface="Times New Roman" panose="02020603050405020304" pitchFamily="18" charset="0"/>
                        </a:rPr>
                        <a:t>yaw_flip_</a:t>
                      </a:r>
                      <a:r>
                        <a:rPr lang="en-US" sz="1400" i="1" baseline="0" dirty="0" err="1" smtClean="0">
                          <a:effectLst/>
                          <a:latin typeface="Calibri" panose="020F0502020204030204" pitchFamily="34" charset="0"/>
                          <a:ea typeface="Calibri" panose="020F0502020204030204" pitchFamily="34" charset="0"/>
                          <a:cs typeface="Times New Roman" panose="02020603050405020304" pitchFamily="18" charset="0"/>
                        </a:rPr>
                        <a:t>flag</a:t>
                      </a:r>
                      <a:r>
                        <a:rPr lang="en-US" sz="1400" baseline="0" dirty="0" smtClean="0">
                          <a:effectLst/>
                          <a:latin typeface="Calibri" panose="020F0502020204030204" pitchFamily="34" charset="0"/>
                          <a:ea typeface="Calibri" panose="020F0502020204030204" pitchFamily="34" charset="0"/>
                          <a:cs typeface="Times New Roman" panose="02020603050405020304" pitchFamily="18" charset="0"/>
                        </a:rPr>
                        <a:t> variable</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 GOES-16 had no </a:t>
                      </a:r>
                      <a:r>
                        <a:rPr lang="en-US" sz="1400" dirty="0">
                          <a:effectLst/>
                          <a:latin typeface="Calibri" panose="020F0502020204030204" pitchFamily="34" charset="0"/>
                          <a:ea typeface="Calibri" panose="020F0502020204030204" pitchFamily="34" charset="0"/>
                          <a:cs typeface="Times New Roman" panose="02020603050405020304" pitchFamily="18" charset="0"/>
                        </a:rPr>
                        <a:t>yaw </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flips prior</a:t>
                      </a:r>
                      <a:r>
                        <a:rPr lang="en-US" sz="1400" baseline="0" dirty="0" smtClean="0">
                          <a:effectLst/>
                          <a:latin typeface="Calibri" panose="020F0502020204030204" pitchFamily="34" charset="0"/>
                          <a:ea typeface="Calibri" panose="020F0502020204030204" pitchFamily="34" charset="0"/>
                          <a:cs typeface="Times New Roman" panose="02020603050405020304" pitchFamily="18" charset="0"/>
                        </a:rPr>
                        <a:t> to the date of this document (August 2018)</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9020">
                <a:tc>
                  <a:txBody>
                    <a:bodyPr/>
                    <a:lstStyle/>
                    <a:p>
                      <a:pPr marL="0" marR="0" algn="ctr">
                        <a:lnSpc>
                          <a:spcPct val="107000"/>
                        </a:lnSpc>
                        <a:spcBef>
                          <a:spcPts val="0"/>
                        </a:spcBef>
                        <a:spcAft>
                          <a:spcPts val="0"/>
                        </a:spcAft>
                      </a:pPr>
                      <a:r>
                        <a:rPr lang="en-US" sz="1400" dirty="0">
                          <a:effectLst/>
                        </a:rPr>
                        <a:t>176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r">
                        <a:lnSpc>
                          <a:spcPct val="107000"/>
                        </a:lnSpc>
                        <a:spcBef>
                          <a:spcPts val="0"/>
                        </a:spcBef>
                        <a:spcAft>
                          <a:spcPts val="0"/>
                        </a:spcAft>
                      </a:pPr>
                      <a:r>
                        <a:rPr lang="en-US" sz="1400">
                          <a:effectLst/>
                        </a:rPr>
                        <a:t>minor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r">
                        <a:lnSpc>
                          <a:spcPct val="107000"/>
                        </a:lnSpc>
                        <a:spcBef>
                          <a:spcPts val="0"/>
                        </a:spcBef>
                        <a:spcAft>
                          <a:spcPts val="0"/>
                        </a:spcAft>
                      </a:pPr>
                      <a:r>
                        <a:rPr lang="en-US" sz="1400" dirty="0">
                          <a:effectLst/>
                        </a:rPr>
                        <a:t>time stamp metadata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r">
                        <a:lnSpc>
                          <a:spcPct val="107000"/>
                        </a:lnSpc>
                        <a:spcBef>
                          <a:spcPts val="0"/>
                        </a:spcBef>
                        <a:spcAft>
                          <a:spcPts val="0"/>
                        </a:spcAft>
                      </a:pPr>
                      <a:r>
                        <a:rPr lang="en-US" sz="1400" dirty="0" smtClean="0">
                          <a:effectLst/>
                        </a:rPr>
                        <a:t>metadata needs statement</a:t>
                      </a:r>
                      <a:r>
                        <a:rPr lang="en-US" sz="1400" baseline="0" dirty="0" smtClean="0">
                          <a:effectLst/>
                        </a:rPr>
                        <a:t> that</a:t>
                      </a:r>
                      <a:r>
                        <a:rPr lang="en-US" sz="1400" dirty="0" smtClean="0">
                          <a:effectLst/>
                        </a:rPr>
                        <a:t> </a:t>
                      </a:r>
                      <a:r>
                        <a:rPr lang="en-US" sz="1400" dirty="0">
                          <a:effectLst/>
                        </a:rPr>
                        <a:t>time stamps are center 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tc>
              </a:tr>
              <a:tr h="143103">
                <a:tc>
                  <a:txBody>
                    <a:bodyPr/>
                    <a:lstStyle/>
                    <a:p>
                      <a:pPr marL="0" marR="0" algn="ctr">
                        <a:lnSpc>
                          <a:spcPct val="107000"/>
                        </a:lnSpc>
                        <a:spcBef>
                          <a:spcPts val="0"/>
                        </a:spcBef>
                        <a:spcAft>
                          <a:spcPts val="0"/>
                        </a:spcAft>
                      </a:pPr>
                      <a:r>
                        <a:rPr lang="en-US" sz="1400" dirty="0">
                          <a:effectLst/>
                        </a:rPr>
                        <a:t>517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r">
                        <a:lnSpc>
                          <a:spcPct val="107000"/>
                        </a:lnSpc>
                        <a:spcBef>
                          <a:spcPts val="0"/>
                        </a:spcBef>
                        <a:spcAft>
                          <a:spcPts val="0"/>
                        </a:spcAft>
                      </a:pPr>
                      <a:r>
                        <a:rPr lang="en-US" sz="1400">
                          <a:effectLst/>
                        </a:rPr>
                        <a:t>minor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r">
                        <a:lnSpc>
                          <a:spcPct val="107000"/>
                        </a:lnSpc>
                        <a:spcBef>
                          <a:spcPts val="0"/>
                        </a:spcBef>
                        <a:spcAft>
                          <a:spcPts val="0"/>
                        </a:spcAft>
                      </a:pPr>
                      <a:r>
                        <a:rPr lang="en-US" sz="1400" dirty="0">
                          <a:effectLst/>
                        </a:rPr>
                        <a:t>data gaps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r">
                        <a:lnSpc>
                          <a:spcPct val="107000"/>
                        </a:lnSpc>
                        <a:spcBef>
                          <a:spcPts val="0"/>
                        </a:spcBef>
                        <a:spcAft>
                          <a:spcPts val="0"/>
                        </a:spcAft>
                      </a:pPr>
                      <a:r>
                        <a:rPr lang="en-US" sz="1400" dirty="0">
                          <a:effectLst/>
                        </a:rPr>
                        <a:t>small but routine data gaps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tc>
              </a:tr>
              <a:tr h="143103">
                <a:tc>
                  <a:txBody>
                    <a:bodyPr/>
                    <a:lstStyle/>
                    <a:p>
                      <a:pPr marL="0" marR="0" algn="ctr">
                        <a:lnSpc>
                          <a:spcPct val="107000"/>
                        </a:lnSpc>
                        <a:spcBef>
                          <a:spcPts val="0"/>
                        </a:spcBef>
                        <a:spcAft>
                          <a:spcPts val="0"/>
                        </a:spcAft>
                      </a:pPr>
                      <a:r>
                        <a:rPr lang="en-US" sz="1400" dirty="0">
                          <a:effectLst/>
                        </a:rPr>
                        <a:t>536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r">
                        <a:lnSpc>
                          <a:spcPct val="107000"/>
                        </a:lnSpc>
                        <a:spcBef>
                          <a:spcPts val="0"/>
                        </a:spcBef>
                        <a:spcAft>
                          <a:spcPts val="0"/>
                        </a:spcAft>
                      </a:pPr>
                      <a:r>
                        <a:rPr lang="en-US" sz="1400">
                          <a:effectLst/>
                        </a:rPr>
                        <a:t>minor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r">
                        <a:lnSpc>
                          <a:spcPct val="107000"/>
                        </a:lnSpc>
                        <a:spcBef>
                          <a:spcPts val="0"/>
                        </a:spcBef>
                        <a:spcAft>
                          <a:spcPts val="0"/>
                        </a:spcAft>
                      </a:pPr>
                      <a:r>
                        <a:rPr lang="en-US" sz="1400" dirty="0">
                          <a:effectLst/>
                        </a:rPr>
                        <a:t>underuse of SPS angles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r">
                        <a:lnSpc>
                          <a:spcPct val="107000"/>
                        </a:lnSpc>
                        <a:spcBef>
                          <a:spcPts val="0"/>
                        </a:spcBef>
                        <a:spcAft>
                          <a:spcPts val="0"/>
                        </a:spcAft>
                      </a:pPr>
                      <a:r>
                        <a:rPr lang="en-US" sz="1400" dirty="0">
                          <a:effectLst/>
                        </a:rPr>
                        <a:t>too few SPS angles used in SPS angle averages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tc>
              </a:tr>
              <a:tr h="143103">
                <a:tc>
                  <a:txBody>
                    <a:bodyPr/>
                    <a:lstStyle/>
                    <a:p>
                      <a:pPr marL="0" marR="0" algn="ctr">
                        <a:lnSpc>
                          <a:spcPct val="107000"/>
                        </a:lnSpc>
                        <a:spcBef>
                          <a:spcPts val="0"/>
                        </a:spcBef>
                        <a:spcAft>
                          <a:spcPts val="0"/>
                        </a:spcAft>
                      </a:pPr>
                      <a:r>
                        <a:rPr lang="en-US" sz="1400" dirty="0">
                          <a:effectLst/>
                        </a:rPr>
                        <a:t>612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r">
                        <a:lnSpc>
                          <a:spcPct val="107000"/>
                        </a:lnSpc>
                        <a:spcBef>
                          <a:spcPts val="0"/>
                        </a:spcBef>
                        <a:spcAft>
                          <a:spcPts val="0"/>
                        </a:spcAft>
                      </a:pPr>
                      <a:r>
                        <a:rPr lang="en-US" sz="1400">
                          <a:effectLst/>
                        </a:rPr>
                        <a:t>minor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r">
                        <a:lnSpc>
                          <a:spcPct val="107000"/>
                        </a:lnSpc>
                        <a:spcBef>
                          <a:spcPts val="0"/>
                        </a:spcBef>
                        <a:spcAft>
                          <a:spcPts val="0"/>
                        </a:spcAft>
                      </a:pPr>
                      <a:r>
                        <a:rPr lang="en-US" sz="1400" dirty="0" err="1">
                          <a:effectLst/>
                        </a:rPr>
                        <a:t>alg_container</a:t>
                      </a:r>
                      <a:r>
                        <a:rPr lang="en-US" sz="1400" dirty="0">
                          <a:effectLst/>
                        </a:rPr>
                        <a:t> metadata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r">
                        <a:lnSpc>
                          <a:spcPct val="107000"/>
                        </a:lnSpc>
                        <a:spcBef>
                          <a:spcPts val="0"/>
                        </a:spcBef>
                        <a:spcAft>
                          <a:spcPts val="0"/>
                        </a:spcAft>
                      </a:pPr>
                      <a:r>
                        <a:rPr lang="en-US" sz="1400" dirty="0">
                          <a:effectLst/>
                        </a:rPr>
                        <a:t>change attributes to 'not in use'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Do not </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use</a:t>
                      </a:r>
                      <a:r>
                        <a:rPr lang="en-US" sz="140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400" i="1" dirty="0" err="1" smtClean="0">
                          <a:effectLst/>
                        </a:rPr>
                        <a:t>alg_container</a:t>
                      </a:r>
                      <a:r>
                        <a:rPr lang="en-US" sz="1400" dirty="0" smtClean="0">
                          <a:effectLst/>
                        </a:rPr>
                        <a:t> variable</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43103">
                <a:tc>
                  <a:txBody>
                    <a:bodyPr/>
                    <a:lstStyle/>
                    <a:p>
                      <a:pPr marL="0" marR="0" algn="ctr">
                        <a:lnSpc>
                          <a:spcPct val="107000"/>
                        </a:lnSpc>
                        <a:spcBef>
                          <a:spcPts val="0"/>
                        </a:spcBef>
                        <a:spcAft>
                          <a:spcPts val="0"/>
                        </a:spcAft>
                      </a:pPr>
                      <a:r>
                        <a:rPr lang="en-US" sz="1400" dirty="0">
                          <a:effectLst/>
                        </a:rPr>
                        <a:t>670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r">
                        <a:lnSpc>
                          <a:spcPct val="107000"/>
                        </a:lnSpc>
                        <a:spcBef>
                          <a:spcPts val="0"/>
                        </a:spcBef>
                        <a:spcAft>
                          <a:spcPts val="0"/>
                        </a:spcAft>
                      </a:pPr>
                      <a:r>
                        <a:rPr lang="en-US" sz="1400">
                          <a:effectLst/>
                        </a:rPr>
                        <a:t>minor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r">
                        <a:lnSpc>
                          <a:spcPct val="107000"/>
                        </a:lnSpc>
                        <a:spcBef>
                          <a:spcPts val="0"/>
                        </a:spcBef>
                        <a:spcAft>
                          <a:spcPts val="0"/>
                        </a:spcAft>
                      </a:pPr>
                      <a:r>
                        <a:rPr lang="en-US" sz="1400">
                          <a:effectLst/>
                        </a:rPr>
                        <a:t>lunar transit flag not set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r">
                        <a:lnSpc>
                          <a:spcPct val="107000"/>
                        </a:lnSpc>
                        <a:spcBef>
                          <a:spcPts val="0"/>
                        </a:spcBef>
                        <a:spcAft>
                          <a:spcPts val="0"/>
                        </a:spcAft>
                      </a:pPr>
                      <a:r>
                        <a:rPr lang="en-US" sz="1400" dirty="0">
                          <a:effectLst/>
                        </a:rPr>
                        <a:t>lunar transit flag is not </a:t>
                      </a:r>
                      <a:r>
                        <a:rPr lang="en-US" sz="1400" dirty="0" smtClean="0">
                          <a:effectLst/>
                        </a:rPr>
                        <a:t>set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tc>
              </a:tr>
            </a:tbl>
          </a:graphicData>
        </a:graphic>
      </p:graphicFrame>
      <p:sp>
        <p:nvSpPr>
          <p:cNvPr id="4" name="Rectangle 1"/>
          <p:cNvSpPr>
            <a:spLocks noChangeArrowheads="1"/>
          </p:cNvSpPr>
          <p:nvPr/>
        </p:nvSpPr>
        <p:spPr bwMode="auto">
          <a:xfrm>
            <a:off x="580610" y="1262864"/>
            <a:ext cx="7934740"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following issues are issues due to discrepancies in the L1b data processing codes.</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5" name="Title 1"/>
          <p:cNvSpPr>
            <a:spLocks noGrp="1"/>
          </p:cNvSpPr>
          <p:nvPr>
            <p:ph type="title"/>
          </p:nvPr>
        </p:nvSpPr>
        <p:spPr>
          <a:xfrm>
            <a:off x="628650" y="365126"/>
            <a:ext cx="7886700" cy="799645"/>
          </a:xfrm>
        </p:spPr>
        <p:txBody>
          <a:bodyPr/>
          <a:lstStyle/>
          <a:p>
            <a:r>
              <a:rPr lang="en-US" altLang="en-US" dirty="0" smtClean="0">
                <a:ea typeface="MS Gothic" panose="020B0609070205080204" pitchFamily="49" charset="-128"/>
                <a:cs typeface="Times New Roman" panose="02020603050405020304" pitchFamily="18" charset="0"/>
              </a:rPr>
              <a:t>XRS L1b data generation </a:t>
            </a:r>
            <a:r>
              <a:rPr lang="en-US" altLang="en-US" dirty="0">
                <a:ea typeface="MS Gothic" panose="020B0609070205080204" pitchFamily="49" charset="-128"/>
                <a:cs typeface="Times New Roman" panose="02020603050405020304" pitchFamily="18" charset="0"/>
              </a:rPr>
              <a:t>issues</a:t>
            </a:r>
            <a:endParaRPr lang="en-US" dirty="0"/>
          </a:p>
        </p:txBody>
      </p:sp>
    </p:spTree>
    <p:extLst>
      <p:ext uri="{BB962C8B-B14F-4D97-AF65-F5344CB8AC3E}">
        <p14:creationId xmlns:p14="http://schemas.microsoft.com/office/powerpoint/2010/main" val="17596716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D0E245-9D50-4F3E-AC26-7B9CB19F70AC}" type="slidenum">
              <a:rPr lang="en-US" altLang="en-US" smtClean="0"/>
              <a:pPr/>
              <a:t>41</a:t>
            </a:fld>
            <a:endParaRPr lang="en-US" altLang="en-US"/>
          </a:p>
        </p:txBody>
      </p:sp>
      <p:sp>
        <p:nvSpPr>
          <p:cNvPr id="3" name="Title 1"/>
          <p:cNvSpPr>
            <a:spLocks noGrp="1"/>
          </p:cNvSpPr>
          <p:nvPr>
            <p:ph type="title"/>
          </p:nvPr>
        </p:nvSpPr>
        <p:spPr>
          <a:xfrm>
            <a:off x="628650" y="365126"/>
            <a:ext cx="7886700" cy="799645"/>
          </a:xfrm>
        </p:spPr>
        <p:txBody>
          <a:bodyPr/>
          <a:lstStyle/>
          <a:p>
            <a:r>
              <a:rPr lang="en-US" altLang="en-US" dirty="0" smtClean="0">
                <a:ea typeface="MS Gothic" panose="020B0609070205080204" pitchFamily="49" charset="-128"/>
                <a:cs typeface="Times New Roman" panose="02020603050405020304" pitchFamily="18" charset="0"/>
              </a:rPr>
              <a:t>XRS other scientific </a:t>
            </a:r>
            <a:r>
              <a:rPr lang="en-US" altLang="en-US" dirty="0">
                <a:ea typeface="MS Gothic" panose="020B0609070205080204" pitchFamily="49" charset="-128"/>
                <a:cs typeface="Times New Roman" panose="02020603050405020304" pitchFamily="18" charset="0"/>
              </a:rPr>
              <a:t>issues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8252981"/>
              </p:ext>
            </p:extLst>
          </p:nvPr>
        </p:nvGraphicFramePr>
        <p:xfrm>
          <a:off x="628650" y="1298263"/>
          <a:ext cx="8058150" cy="4793934"/>
        </p:xfrm>
        <a:graphic>
          <a:graphicData uri="http://schemas.openxmlformats.org/drawingml/2006/table">
            <a:tbl>
              <a:tblPr firstRow="1" firstCol="1" bandRow="1">
                <a:tableStyleId>{5C22544A-7EE6-4342-B048-85BDC9FD1C3A}</a:tableStyleId>
              </a:tblPr>
              <a:tblGrid>
                <a:gridCol w="424320"/>
                <a:gridCol w="1626560"/>
                <a:gridCol w="2758079"/>
                <a:gridCol w="3249191"/>
              </a:tblGrid>
              <a:tr h="0">
                <a:tc>
                  <a:txBody>
                    <a:bodyPr/>
                    <a:lstStyle/>
                    <a:p>
                      <a:pPr marL="0" marR="0" algn="ctr">
                        <a:lnSpc>
                          <a:spcPct val="107000"/>
                        </a:lnSpc>
                        <a:spcBef>
                          <a:spcPts val="0"/>
                        </a:spcBef>
                        <a:spcAft>
                          <a:spcPts val="0"/>
                        </a:spcAft>
                      </a:pP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Issue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Description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Comments to Users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ctr">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dirty="0">
                          <a:effectLst/>
                        </a:rPr>
                        <a:t>XRS electron contamination fix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dirty="0">
                          <a:effectLst/>
                        </a:rPr>
                        <a:t>The XRS flux signal at low X-ray fluxes and high electron fluxes is contaminated by the electron signal.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400">
                          <a:effectLst/>
                        </a:rPr>
                        <a:t>This will be fixed in the L2 data. Until this is fixed, the low XRS fluxes should not be used for scientific analysis.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ctr">
                        <a:lnSpc>
                          <a:spcPct val="107000"/>
                        </a:lnSpc>
                        <a:spcBef>
                          <a:spcPts val="0"/>
                        </a:spcBef>
                        <a:spcAft>
                          <a:spcPts val="0"/>
                        </a:spcAft>
                      </a:pPr>
                      <a:r>
                        <a:rPr lang="en-US" sz="14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dirty="0">
                          <a:effectLst/>
                        </a:rPr>
                        <a:t>XRS choice of high/low channel as primary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dirty="0">
                          <a:effectLst/>
                        </a:rPr>
                        <a:t>The XRS primary channels (either A1 or A2 and either B1 or B2) are currently switched at fixed thresholds.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400">
                          <a:effectLst/>
                        </a:rPr>
                        <a:t>Fixed thresholds potentially result in rapid switching between the primary channels.  Current thresholds are:  A1: 10</a:t>
                      </a:r>
                      <a:r>
                        <a:rPr lang="en-US" sz="1400" baseline="30000">
                          <a:effectLst/>
                        </a:rPr>
                        <a:t>-5</a:t>
                      </a:r>
                      <a:r>
                        <a:rPr lang="en-US" sz="1400">
                          <a:effectLst/>
                        </a:rPr>
                        <a:t> W/m</a:t>
                      </a:r>
                      <a:r>
                        <a:rPr lang="en-US" sz="1400" baseline="30000">
                          <a:effectLst/>
                        </a:rPr>
                        <a:t>2</a:t>
                      </a:r>
                      <a:r>
                        <a:rPr lang="en-US" sz="1400">
                          <a:effectLst/>
                        </a:rPr>
                        <a:t>, B1: 10</a:t>
                      </a:r>
                      <a:r>
                        <a:rPr lang="en-US" sz="1400" baseline="30000">
                          <a:effectLst/>
                        </a:rPr>
                        <a:t>-4</a:t>
                      </a:r>
                      <a:r>
                        <a:rPr lang="en-US" sz="1400">
                          <a:effectLst/>
                        </a:rPr>
                        <a:t> W/m</a:t>
                      </a:r>
                      <a:r>
                        <a:rPr lang="en-US" sz="1400" baseline="30000">
                          <a:effectLst/>
                        </a:rPr>
                        <a:t>2</a:t>
                      </a:r>
                      <a:r>
                        <a:rPr lang="en-US" sz="1400">
                          <a:effectLst/>
                        </a:rPr>
                        <a:t>. Fix will be to add hysteresis to the switching for the primary channels.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ctr">
                        <a:lnSpc>
                          <a:spcPct val="107000"/>
                        </a:lnSpc>
                        <a:spcBef>
                          <a:spcPts val="0"/>
                        </a:spcBef>
                        <a:spcAft>
                          <a:spcPts val="0"/>
                        </a:spcAft>
                      </a:pPr>
                      <a:r>
                        <a:rPr lang="en-US" sz="14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a:effectLst/>
                        </a:rPr>
                        <a:t>XRS-A is larger by 34% on GOES-16 than on GOES-15.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dirty="0">
                          <a:effectLst/>
                        </a:rPr>
                        <a:t>  XRS-A: GOES-16/GOES-15 = 1.34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400" dirty="0">
                          <a:effectLst/>
                        </a:rPr>
                        <a:t>The source of this discrepancy is unknown and is under investigation. The fluxes from GOES-8 through GOES-15 have all agreed.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ctr">
                        <a:lnSpc>
                          <a:spcPct val="107000"/>
                        </a:lnSpc>
                        <a:spcBef>
                          <a:spcPts val="0"/>
                        </a:spcBef>
                        <a:spcAft>
                          <a:spcPts val="0"/>
                        </a:spcAft>
                      </a:pPr>
                      <a:r>
                        <a:rPr lang="en-US" sz="14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a:effectLst/>
                        </a:rPr>
                        <a:t>Dark radiation coefficients are set to 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a:effectLst/>
                        </a:rPr>
                        <a:t>The dark radiation coefficient is used to correct the signal for proton contamination during SEP events. It is currently not being applied.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400" dirty="0">
                          <a:effectLst/>
                        </a:rPr>
                        <a:t>Analysis to determine this term is in progress. Signals will be artificially high during SEP events, especially in the A2 and B2 channels.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ctr">
                        <a:lnSpc>
                          <a:spcPct val="107000"/>
                        </a:lnSpc>
                        <a:spcBef>
                          <a:spcPts val="0"/>
                        </a:spcBef>
                        <a:spcAft>
                          <a:spcPts val="0"/>
                        </a:spcAft>
                      </a:pPr>
                      <a:r>
                        <a:rPr lang="en-US" sz="1400">
                          <a:effectLst/>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a:effectLst/>
                        </a:rPr>
                        <a:t>Dark counts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dirty="0">
                          <a:effectLst/>
                        </a:rPr>
                        <a:t>Improve dark </a:t>
                      </a:r>
                      <a:r>
                        <a:rPr lang="en-US" sz="1400" dirty="0" smtClean="0">
                          <a:effectLst/>
                        </a:rPr>
                        <a:t>counts</a:t>
                      </a:r>
                      <a:r>
                        <a:rPr lang="en-US" sz="1400" baseline="0" dirty="0" smtClean="0">
                          <a:effectLst/>
                        </a:rPr>
                        <a:t> </a:t>
                      </a:r>
                      <a:r>
                        <a:rPr lang="en-US" sz="1400" dirty="0" smtClean="0">
                          <a:effectLst/>
                        </a:rPr>
                        <a:t>with </a:t>
                      </a:r>
                      <a:r>
                        <a:rPr lang="en-US" sz="1400" dirty="0">
                          <a:effectLst/>
                        </a:rPr>
                        <a:t>values from periods of lowest electron fluxes. </a:t>
                      </a:r>
                      <a:r>
                        <a:rPr lang="en-US" sz="1400" dirty="0" smtClean="0">
                          <a:effectLst/>
                        </a:rPr>
                        <a:t>Applies</a:t>
                      </a:r>
                      <a:r>
                        <a:rPr lang="en-US" sz="1400" baseline="0" dirty="0" smtClean="0">
                          <a:effectLst/>
                        </a:rPr>
                        <a:t> to all channels except </a:t>
                      </a:r>
                      <a:r>
                        <a:rPr lang="en-US" sz="1400" baseline="0" smtClean="0">
                          <a:effectLst/>
                        </a:rPr>
                        <a:t>B1.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400" dirty="0">
                          <a:effectLst/>
                        </a:rPr>
                        <a:t>This will be done soon. Impact will be to slightly increase fluxes, but this will only be noticeable for the lowest XRS-A fluxes.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6286857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D0E245-9D50-4F3E-AC26-7B9CB19F70AC}" type="slidenum">
              <a:rPr lang="en-US" altLang="en-US" smtClean="0"/>
              <a:pPr/>
              <a:t>42</a:t>
            </a:fld>
            <a:endParaRPr lang="en-US" altLang="en-US"/>
          </a:p>
        </p:txBody>
      </p:sp>
      <p:sp>
        <p:nvSpPr>
          <p:cNvPr id="5" name="Title 1"/>
          <p:cNvSpPr txBox="1">
            <a:spLocks/>
          </p:cNvSpPr>
          <p:nvPr/>
        </p:nvSpPr>
        <p:spPr bwMode="auto">
          <a:xfrm>
            <a:off x="562567" y="4377404"/>
            <a:ext cx="8503612" cy="109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000" b="1" kern="1200" cap="all">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pPr marL="461963" marR="0" lvl="0" indent="-461963" algn="l" defTabSz="457200" rtl="0" eaLnBrk="1" fontAlgn="base" latinLnBrk="0" hangingPunct="1">
              <a:lnSpc>
                <a:spcPct val="100000"/>
              </a:lnSpc>
              <a:spcBef>
                <a:spcPct val="0"/>
              </a:spcBef>
              <a:spcAft>
                <a:spcPct val="0"/>
              </a:spcAft>
              <a:buClrTx/>
              <a:buSzTx/>
              <a:buFontTx/>
              <a:buNone/>
              <a:tabLst/>
              <a:defRPr/>
            </a:pPr>
            <a:r>
              <a:rPr kumimoji="0" lang="en-US" sz="4000" i="0" u="none" strike="noStrike" kern="1200" cap="all" spc="0" normalizeH="0" baseline="0" noProof="0" dirty="0" smtClean="0">
                <a:ln>
                  <a:noFill/>
                </a:ln>
                <a:solidFill>
                  <a:sysClr val="window" lastClr="FFFFFF"/>
                </a:solidFill>
                <a:effectLst/>
                <a:uLnTx/>
                <a:uFillTx/>
                <a:latin typeface="Calibri"/>
                <a:ea typeface="MS PGothic" panose="020B0600070205080204" pitchFamily="34" charset="-128"/>
                <a:cs typeface="+mj-cs"/>
              </a:rPr>
              <a:t>Provisional maturity Assessment</a:t>
            </a:r>
          </a:p>
        </p:txBody>
      </p:sp>
    </p:spTree>
    <p:extLst>
      <p:ext uri="{BB962C8B-B14F-4D97-AF65-F5344CB8AC3E}">
        <p14:creationId xmlns:p14="http://schemas.microsoft.com/office/powerpoint/2010/main" val="6106694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892" y="240124"/>
            <a:ext cx="8229600" cy="1037024"/>
          </a:xfrm>
        </p:spPr>
        <p:txBody>
          <a:bodyPr/>
          <a:lstStyle/>
          <a:p>
            <a:r>
              <a:rPr lang="en-US" dirty="0" smtClean="0"/>
              <a:t>Provisional Maturity Definition</a:t>
            </a:r>
            <a:endParaRPr lang="en-US"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43</a:t>
            </a:fld>
            <a:endParaRPr lang="en-US" altLang="en-US"/>
          </a:p>
        </p:txBody>
      </p:sp>
      <p:sp>
        <p:nvSpPr>
          <p:cNvPr id="6" name="Content Placeholder 2"/>
          <p:cNvSpPr txBox="1">
            <a:spLocks/>
          </p:cNvSpPr>
          <p:nvPr/>
        </p:nvSpPr>
        <p:spPr bwMode="auto">
          <a:xfrm>
            <a:off x="564204" y="1245140"/>
            <a:ext cx="8317149" cy="315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1800" dirty="0"/>
              <a:t>Validation activities are ongoing and the general research community is now encouraged to participate. </a:t>
            </a:r>
          </a:p>
          <a:p>
            <a:pPr lvl="0"/>
            <a:r>
              <a:rPr lang="en-US" sz="1800" dirty="0"/>
              <a:t>Severe algorithm anomalies are identified and under analysis. Solutions to anomalies are in development and testing. </a:t>
            </a:r>
          </a:p>
          <a:p>
            <a:pPr lvl="0"/>
            <a:r>
              <a:rPr lang="en-US" sz="1800" dirty="0"/>
              <a:t>Incremental product improvements may still be occurring. </a:t>
            </a:r>
          </a:p>
          <a:p>
            <a:pPr lvl="0"/>
            <a:r>
              <a:rPr lang="en-US" sz="1800" dirty="0" smtClean="0"/>
              <a:t>Product performance has been demonstrated through analysis of a small number of independent measurements obtained from GOES-15.</a:t>
            </a:r>
          </a:p>
          <a:p>
            <a:pPr lvl="0"/>
            <a:r>
              <a:rPr lang="en-US" sz="1800" dirty="0" smtClean="0"/>
              <a:t>Product </a:t>
            </a:r>
            <a:r>
              <a:rPr lang="en-US" sz="1800" dirty="0"/>
              <a:t>analysis is sufficient to establish product performance relative to expectations (Performance Baseline). </a:t>
            </a:r>
          </a:p>
          <a:p>
            <a:pPr lvl="0"/>
            <a:r>
              <a:rPr lang="en-US" sz="1800" dirty="0"/>
              <a:t>Documentation of product performance exists that includes recommended remediation strategies for all anomalies and weaknesses. Any algorithm changes associated with severe anomalies have been documented, implemented, and tested. </a:t>
            </a:r>
          </a:p>
          <a:p>
            <a:pPr lvl="0"/>
            <a:r>
              <a:rPr lang="en-US" sz="1800" dirty="0"/>
              <a:t>Testing has been fully documented. </a:t>
            </a:r>
          </a:p>
          <a:p>
            <a:pPr lvl="0"/>
            <a:r>
              <a:rPr lang="en-US" sz="1800" dirty="0"/>
              <a:t>Product is ready for operational use and for use in comprehensive </a:t>
            </a:r>
            <a:r>
              <a:rPr lang="en-US" sz="1800" dirty="0" err="1"/>
              <a:t>cal</a:t>
            </a:r>
            <a:r>
              <a:rPr lang="en-US" sz="1800" dirty="0"/>
              <a:t>/</a:t>
            </a:r>
            <a:r>
              <a:rPr lang="en-US" sz="1800" dirty="0" err="1"/>
              <a:t>val</a:t>
            </a:r>
            <a:r>
              <a:rPr lang="en-US" sz="1800" dirty="0"/>
              <a:t> activities and product optimization. </a:t>
            </a:r>
          </a:p>
          <a:p>
            <a:endParaRPr lang="en-US" sz="2800" dirty="0">
              <a:solidFill>
                <a:srgbClr val="FF0000"/>
              </a:solidFill>
            </a:endParaRPr>
          </a:p>
        </p:txBody>
      </p:sp>
    </p:spTree>
    <p:extLst>
      <p:ext uri="{BB962C8B-B14F-4D97-AF65-F5344CB8AC3E}">
        <p14:creationId xmlns:p14="http://schemas.microsoft.com/office/powerpoint/2010/main" val="13839012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892" y="240124"/>
            <a:ext cx="8229600" cy="1037024"/>
          </a:xfrm>
        </p:spPr>
        <p:txBody>
          <a:bodyPr/>
          <a:lstStyle/>
          <a:p>
            <a:r>
              <a:rPr lang="en-US" dirty="0" smtClean="0"/>
              <a:t>Provisional Validation (1/2)</a:t>
            </a:r>
            <a:endParaRPr lang="en-US"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44</a:t>
            </a:fld>
            <a:endParaRPr lang="en-US" altLang="en-US"/>
          </a:p>
        </p:txBody>
      </p:sp>
      <p:graphicFrame>
        <p:nvGraphicFramePr>
          <p:cNvPr id="10" name="Shape 202"/>
          <p:cNvGraphicFramePr/>
          <p:nvPr>
            <p:extLst>
              <p:ext uri="{D42A27DB-BD31-4B8C-83A1-F6EECF244321}">
                <p14:modId xmlns:p14="http://schemas.microsoft.com/office/powerpoint/2010/main" val="2935941512"/>
              </p:ext>
            </p:extLst>
          </p:nvPr>
        </p:nvGraphicFramePr>
        <p:xfrm>
          <a:off x="330740" y="1144238"/>
          <a:ext cx="8356060" cy="4302800"/>
        </p:xfrm>
        <a:graphic>
          <a:graphicData uri="http://schemas.openxmlformats.org/drawingml/2006/table">
            <a:tbl>
              <a:tblPr>
                <a:noFill/>
              </a:tblPr>
              <a:tblGrid>
                <a:gridCol w="5323779"/>
                <a:gridCol w="3032281"/>
              </a:tblGrid>
              <a:tr h="37085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ct val="25000"/>
                        <a:buFont typeface="Arial"/>
                        <a:buNone/>
                      </a:pPr>
                      <a:r>
                        <a:rPr lang="en" sz="1600" b="1" u="none" strike="noStrike" cap="none" dirty="0">
                          <a:solidFill>
                            <a:schemeClr val="tx1"/>
                          </a:solidFill>
                          <a:latin typeface="Arial" panose="020B0604020202020204" pitchFamily="34" charset="0"/>
                          <a:cs typeface="Arial" panose="020B0604020202020204" pitchFamily="34" charset="0"/>
                        </a:rPr>
                        <a:t>Preparation Activities</a:t>
                      </a: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ct val="25000"/>
                        <a:buFont typeface="Arial"/>
                        <a:buNone/>
                      </a:pPr>
                      <a:r>
                        <a:rPr lang="en" sz="1600" b="1" u="none" strike="noStrike" cap="none" dirty="0">
                          <a:solidFill>
                            <a:schemeClr val="tx1"/>
                          </a:solidFill>
                          <a:latin typeface="Arial" panose="020B0604020202020204" pitchFamily="34" charset="0"/>
                          <a:cs typeface="Arial" panose="020B0604020202020204" pitchFamily="34" charset="0"/>
                        </a:rPr>
                        <a:t>Assessment</a:t>
                      </a: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37085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chemeClr val="lt1"/>
                        </a:buClr>
                        <a:buSzPct val="100000"/>
                        <a:buFont typeface="Arial"/>
                        <a:buNone/>
                      </a:pPr>
                      <a:r>
                        <a:rPr lang="en" sz="1600" b="0" i="0" u="none" strike="noStrike" cap="none" dirty="0" smtClean="0">
                          <a:solidFill>
                            <a:schemeClr val="bg1"/>
                          </a:solidFill>
                          <a:latin typeface="Arial" panose="020B0604020202020204" pitchFamily="34" charset="0"/>
                          <a:ea typeface="Arial"/>
                          <a:cs typeface="Arial" panose="020B0604020202020204" pitchFamily="34" charset="0"/>
                          <a:sym typeface="Arial"/>
                        </a:rPr>
                        <a:t>Validation activities are ongoing and the general research community is now encouraged to participate.</a:t>
                      </a: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381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D7E7"/>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dirty="0" smtClean="0">
                          <a:solidFill>
                            <a:schemeClr val="bg1"/>
                          </a:solidFill>
                          <a:latin typeface="Arial" panose="020B0604020202020204" pitchFamily="34" charset="0"/>
                          <a:cs typeface="Arial" panose="020B0604020202020204" pitchFamily="34" charset="0"/>
                        </a:rPr>
                        <a:t>Validation activities are ongoing. Results</a:t>
                      </a:r>
                    </a:p>
                    <a:p>
                      <a:pPr marL="0" marR="0" lvl="0" indent="0" algn="l" rtl="0">
                        <a:lnSpc>
                          <a:spcPct val="100000"/>
                        </a:lnSpc>
                        <a:spcBef>
                          <a:spcPts val="0"/>
                        </a:spcBef>
                        <a:spcAft>
                          <a:spcPts val="0"/>
                        </a:spcAft>
                        <a:buClr>
                          <a:srgbClr val="000000"/>
                        </a:buClr>
                        <a:buSzPct val="25000"/>
                        <a:buFont typeface="Arial"/>
                        <a:buNone/>
                      </a:pPr>
                      <a:r>
                        <a:rPr lang="en-US" sz="1600" u="none" strike="noStrike" cap="none" dirty="0" smtClean="0">
                          <a:solidFill>
                            <a:schemeClr val="bg1"/>
                          </a:solidFill>
                          <a:latin typeface="Arial" panose="020B0604020202020204" pitchFamily="34" charset="0"/>
                          <a:cs typeface="Arial" panose="020B0604020202020204" pitchFamily="34" charset="0"/>
                        </a:rPr>
                        <a:t>have been discussed with SWPC. Release of data by NCEI will enable research community participation.</a:t>
                      </a:r>
                      <a:endParaRPr sz="1600" u="none" strike="noStrike" cap="none" dirty="0">
                        <a:solidFill>
                          <a:schemeClr val="bg1"/>
                        </a:solidFill>
                        <a:latin typeface="Arial" panose="020B0604020202020204" pitchFamily="34" charset="0"/>
                        <a:cs typeface="Arial" panose="020B0604020202020204" pitchFamily="34" charset="0"/>
                      </a:endParaRP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381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D7E7"/>
                    </a:solidFill>
                  </a:tcPr>
                </a:tc>
              </a:tr>
              <a:tr h="37085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
                          <a:schemeClr val="lt1"/>
                        </a:buClr>
                        <a:buSzPct val="100000"/>
                        <a:buFont typeface="Arial"/>
                        <a:buNone/>
                        <a:tabLst/>
                        <a:defRPr/>
                      </a:pPr>
                      <a:r>
                        <a:rPr lang="en" sz="1600" b="0" i="0" u="none" strike="noStrike" cap="none" dirty="0" smtClean="0">
                          <a:solidFill>
                            <a:schemeClr val="bg1"/>
                          </a:solidFill>
                          <a:latin typeface="Arial" panose="020B0604020202020204" pitchFamily="34" charset="0"/>
                          <a:ea typeface="Arial"/>
                          <a:cs typeface="Arial" panose="020B0604020202020204" pitchFamily="34" charset="0"/>
                          <a:sym typeface="Arial"/>
                        </a:rPr>
                        <a:t>Severe algorithm anomalies are identified and under analysis. Solutions to anomalies are in development and testing.</a:t>
                      </a: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CF4"/>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dirty="0" smtClean="0">
                          <a:solidFill>
                            <a:schemeClr val="bg1"/>
                          </a:solidFill>
                          <a:latin typeface="Arial" panose="020B0604020202020204" pitchFamily="34" charset="0"/>
                          <a:cs typeface="Arial" panose="020B0604020202020204" pitchFamily="34" charset="0"/>
                        </a:rPr>
                        <a:t>There</a:t>
                      </a:r>
                      <a:r>
                        <a:rPr lang="en-US" sz="1600" u="none" strike="noStrike" cap="none" baseline="0" dirty="0" smtClean="0">
                          <a:solidFill>
                            <a:schemeClr val="bg1"/>
                          </a:solidFill>
                          <a:latin typeface="Arial" panose="020B0604020202020204" pitchFamily="34" charset="0"/>
                          <a:cs typeface="Arial" panose="020B0604020202020204" pitchFamily="34" charset="0"/>
                        </a:rPr>
                        <a:t> are no severe algorithm anomalies.</a:t>
                      </a:r>
                      <a:endParaRPr sz="1600" u="none" strike="noStrike" cap="none" dirty="0">
                        <a:solidFill>
                          <a:schemeClr val="bg1"/>
                        </a:solidFill>
                        <a:latin typeface="Arial" panose="020B0604020202020204" pitchFamily="34" charset="0"/>
                        <a:cs typeface="Arial" panose="020B0604020202020204" pitchFamily="34" charset="0"/>
                      </a:endParaRP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CF4"/>
                    </a:solidFill>
                  </a:tcPr>
                </a:tc>
              </a:tr>
              <a:tr h="37085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
                          <a:schemeClr val="lt1"/>
                        </a:buClr>
                        <a:buSzPct val="100000"/>
                        <a:buFont typeface="Arial"/>
                        <a:buNone/>
                        <a:tabLst/>
                        <a:defRPr/>
                      </a:pPr>
                      <a:r>
                        <a:rPr lang="en" sz="1600" b="0" i="0" u="none" strike="noStrike" cap="none" dirty="0" smtClean="0">
                          <a:solidFill>
                            <a:schemeClr val="bg1"/>
                          </a:solidFill>
                          <a:latin typeface="Arial" panose="020B0604020202020204" pitchFamily="34" charset="0"/>
                          <a:ea typeface="Arial"/>
                          <a:cs typeface="Arial" panose="020B0604020202020204" pitchFamily="34" charset="0"/>
                          <a:sym typeface="Arial"/>
                        </a:rPr>
                        <a:t>Incremental product improvements may still be occurring.</a:t>
                      </a: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D7E7"/>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dirty="0" smtClean="0">
                          <a:solidFill>
                            <a:schemeClr val="bg1"/>
                          </a:solidFill>
                          <a:latin typeface="Arial" panose="020B0604020202020204" pitchFamily="34" charset="0"/>
                          <a:cs typeface="Arial" panose="020B0604020202020204" pitchFamily="34" charset="0"/>
                        </a:rPr>
                        <a:t>Product improvements will result from the resolution to </a:t>
                      </a:r>
                      <a:r>
                        <a:rPr lang="en-US" sz="1600" u="none" strike="noStrike" cap="none" baseline="0" dirty="0" smtClean="0">
                          <a:solidFill>
                            <a:schemeClr val="bg1"/>
                          </a:solidFill>
                          <a:latin typeface="Arial" panose="020B0604020202020204" pitchFamily="34" charset="0"/>
                          <a:cs typeface="Arial" panose="020B0604020202020204" pitchFamily="34" charset="0"/>
                        </a:rPr>
                        <a:t>issues given on the slides titled "</a:t>
                      </a:r>
                      <a:r>
                        <a:rPr lang="en-US" altLang="en-US" sz="1600" dirty="0" smtClean="0">
                          <a:solidFill>
                            <a:schemeClr val="bg1"/>
                          </a:solidFill>
                          <a:latin typeface="Arial" panose="020B0604020202020204" pitchFamily="34" charset="0"/>
                          <a:ea typeface="MS Gothic" panose="020B0609070205080204" pitchFamily="49" charset="-128"/>
                          <a:cs typeface="Arial" panose="020B0604020202020204" pitchFamily="34" charset="0"/>
                        </a:rPr>
                        <a:t>XRS L1b data generation issues</a:t>
                      </a:r>
                      <a:r>
                        <a:rPr lang="en-US" sz="1600" u="none" strike="noStrike" cap="none" baseline="0" dirty="0" smtClean="0">
                          <a:solidFill>
                            <a:schemeClr val="bg1"/>
                          </a:solidFill>
                          <a:latin typeface="Arial" panose="020B0604020202020204" pitchFamily="34" charset="0"/>
                          <a:cs typeface="Arial" panose="020B0604020202020204" pitchFamily="34" charset="0"/>
                        </a:rPr>
                        <a:t>" and "XRS scientific issues"</a:t>
                      </a:r>
                      <a:endParaRPr sz="1600" u="none" strike="noStrike" cap="none" dirty="0">
                        <a:solidFill>
                          <a:schemeClr val="bg1"/>
                        </a:solidFill>
                        <a:latin typeface="Arial" panose="020B0604020202020204" pitchFamily="34" charset="0"/>
                        <a:cs typeface="Arial" panose="020B0604020202020204" pitchFamily="34" charset="0"/>
                      </a:endParaRP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D7E7"/>
                    </a:solidFill>
                  </a:tcPr>
                </a:tc>
              </a:tr>
            </a:tbl>
          </a:graphicData>
        </a:graphic>
      </p:graphicFrame>
    </p:spTree>
    <p:extLst>
      <p:ext uri="{BB962C8B-B14F-4D97-AF65-F5344CB8AC3E}">
        <p14:creationId xmlns:p14="http://schemas.microsoft.com/office/powerpoint/2010/main" val="471542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892" y="240124"/>
            <a:ext cx="8229600" cy="1037024"/>
          </a:xfrm>
        </p:spPr>
        <p:txBody>
          <a:bodyPr/>
          <a:lstStyle/>
          <a:p>
            <a:r>
              <a:rPr lang="en-US" dirty="0" smtClean="0"/>
              <a:t>Provisional Validation (2/2)</a:t>
            </a:r>
            <a:endParaRPr lang="en-US"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45</a:t>
            </a:fld>
            <a:endParaRPr lang="en-US" altLang="en-US"/>
          </a:p>
        </p:txBody>
      </p:sp>
      <p:graphicFrame>
        <p:nvGraphicFramePr>
          <p:cNvPr id="10" name="Shape 202"/>
          <p:cNvGraphicFramePr/>
          <p:nvPr>
            <p:extLst>
              <p:ext uri="{D42A27DB-BD31-4B8C-83A1-F6EECF244321}">
                <p14:modId xmlns:p14="http://schemas.microsoft.com/office/powerpoint/2010/main" val="621772369"/>
              </p:ext>
            </p:extLst>
          </p:nvPr>
        </p:nvGraphicFramePr>
        <p:xfrm>
          <a:off x="330740" y="1144238"/>
          <a:ext cx="8356060" cy="4881940"/>
        </p:xfrm>
        <a:graphic>
          <a:graphicData uri="http://schemas.openxmlformats.org/drawingml/2006/table">
            <a:tbl>
              <a:tblPr>
                <a:noFill/>
              </a:tblPr>
              <a:tblGrid>
                <a:gridCol w="5323779"/>
                <a:gridCol w="3032281"/>
              </a:tblGrid>
              <a:tr h="37085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chemeClr val="lt1"/>
                        </a:buClr>
                        <a:buSzPct val="25000"/>
                        <a:buFont typeface="Arial"/>
                        <a:buNone/>
                      </a:pPr>
                      <a:r>
                        <a:rPr lang="en" sz="1600" b="1" u="none" strike="noStrike" cap="none" dirty="0">
                          <a:solidFill>
                            <a:schemeClr val="tx1"/>
                          </a:solidFill>
                          <a:latin typeface="Arial" panose="020B0604020202020204" pitchFamily="34" charset="0"/>
                          <a:cs typeface="Arial" panose="020B0604020202020204" pitchFamily="34" charset="0"/>
                        </a:rPr>
                        <a:t>End State</a:t>
                      </a: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chemeClr val="lt1"/>
                        </a:buClr>
                        <a:buSzPct val="25000"/>
                        <a:buFont typeface="Arial"/>
                        <a:buNone/>
                      </a:pPr>
                      <a:r>
                        <a:rPr lang="en" sz="1600" b="1" u="none" strike="noStrike" cap="none" dirty="0">
                          <a:solidFill>
                            <a:schemeClr val="tx1"/>
                          </a:solidFill>
                          <a:latin typeface="Arial" panose="020B0604020202020204" pitchFamily="34" charset="0"/>
                          <a:cs typeface="Arial" panose="020B0604020202020204" pitchFamily="34" charset="0"/>
                        </a:rPr>
                        <a:t>Assessment</a:t>
                      </a:r>
                    </a:p>
                  </a:txBody>
                  <a:tcPr marL="91450" marR="91450" marT="45725" marB="45725">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37085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chemeClr val="lt1"/>
                        </a:buClr>
                        <a:buSzPct val="100000"/>
                        <a:buFont typeface="Arial"/>
                        <a:buNone/>
                      </a:pPr>
                      <a:r>
                        <a:rPr lang="en" sz="1400" b="0" i="0" u="none" strike="noStrike" cap="none" dirty="0" smtClean="0">
                          <a:solidFill>
                            <a:schemeClr val="bg1"/>
                          </a:solidFill>
                          <a:latin typeface="Arial" panose="020B0604020202020204" pitchFamily="34" charset="0"/>
                          <a:ea typeface="Arial"/>
                          <a:cs typeface="Arial" panose="020B0604020202020204" pitchFamily="34" charset="0"/>
                          <a:sym typeface="Arial"/>
                        </a:rPr>
                        <a:t>Product performance has been demonstrated through analysis of a small number of independent measurements obtained from select locations, periods, and associated ground truth or field campaign efforts.</a:t>
                      </a: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CF4"/>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smtClean="0">
                          <a:solidFill>
                            <a:schemeClr val="bg1"/>
                          </a:solidFill>
                          <a:latin typeface="Arial" panose="020B0604020202020204" pitchFamily="34" charset="0"/>
                          <a:cs typeface="Arial" panose="020B0604020202020204" pitchFamily="34" charset="0"/>
                        </a:rPr>
                        <a:t>XRS flux</a:t>
                      </a:r>
                      <a:r>
                        <a:rPr lang="en-US" sz="1400" u="none" strike="noStrike" cap="none" baseline="0" dirty="0" smtClean="0">
                          <a:solidFill>
                            <a:schemeClr val="bg1"/>
                          </a:solidFill>
                          <a:latin typeface="Arial" panose="020B0604020202020204" pitchFamily="34" charset="0"/>
                          <a:cs typeface="Arial" panose="020B0604020202020204" pitchFamily="34" charset="0"/>
                        </a:rPr>
                        <a:t> measurements have been compared with measurements from GOES-15. Instrument was calibrated at NIST.</a:t>
                      </a:r>
                      <a:endParaRPr sz="1400" u="none" strike="noStrike" cap="none" dirty="0">
                        <a:solidFill>
                          <a:schemeClr val="bg1"/>
                        </a:solidFill>
                        <a:latin typeface="Arial" panose="020B0604020202020204" pitchFamily="34" charset="0"/>
                        <a:cs typeface="Arial" panose="020B0604020202020204" pitchFamily="34" charset="0"/>
                      </a:endParaRP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CF4"/>
                    </a:solidFill>
                  </a:tcPr>
                </a:tc>
              </a:tr>
              <a:tr h="37085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chemeClr val="lt1"/>
                        </a:buClr>
                        <a:buSzPct val="100000"/>
                        <a:buFont typeface="Arial"/>
                        <a:buNone/>
                      </a:pPr>
                      <a:r>
                        <a:rPr lang="en" sz="1400" b="0" i="0" u="none" strike="noStrike" cap="none" dirty="0" smtClean="0">
                          <a:solidFill>
                            <a:schemeClr val="bg1"/>
                          </a:solidFill>
                          <a:latin typeface="Arial" panose="020B0604020202020204" pitchFamily="34" charset="0"/>
                          <a:ea typeface="Arial"/>
                          <a:cs typeface="Arial" panose="020B0604020202020204" pitchFamily="34" charset="0"/>
                          <a:sym typeface="Arial"/>
                        </a:rPr>
                        <a:t>Product analysis is sufficient to communicate product performance to users relative to expectations (Performance Baseline).</a:t>
                      </a: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D7E7"/>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smtClean="0">
                          <a:solidFill>
                            <a:schemeClr val="bg1"/>
                          </a:solidFill>
                          <a:latin typeface="Arial" panose="020B0604020202020204" pitchFamily="34" charset="0"/>
                          <a:cs typeface="Arial" panose="020B0604020202020204" pitchFamily="34" charset="0"/>
                        </a:rPr>
                        <a:t>Yes, product</a:t>
                      </a:r>
                      <a:r>
                        <a:rPr lang="en-US" sz="1400" u="none" strike="noStrike" cap="none" baseline="0" dirty="0" smtClean="0">
                          <a:solidFill>
                            <a:schemeClr val="bg1"/>
                          </a:solidFill>
                          <a:latin typeface="Arial" panose="020B0604020202020204" pitchFamily="34" charset="0"/>
                          <a:cs typeface="Arial" panose="020B0604020202020204" pitchFamily="34" charset="0"/>
                        </a:rPr>
                        <a:t> performance will be communicated to users via the Readme.</a:t>
                      </a:r>
                      <a:endParaRPr sz="1400" u="none" strike="noStrike" cap="none" dirty="0">
                        <a:solidFill>
                          <a:schemeClr val="bg1"/>
                        </a:solidFill>
                        <a:latin typeface="Arial" panose="020B0604020202020204" pitchFamily="34" charset="0"/>
                        <a:cs typeface="Arial" panose="020B0604020202020204" pitchFamily="34" charset="0"/>
                      </a:endParaRP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D7E7"/>
                    </a:solidFill>
                  </a:tcPr>
                </a:tc>
              </a:tr>
              <a:tr h="37085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chemeClr val="lt1"/>
                        </a:buClr>
                        <a:buSzPct val="100000"/>
                        <a:buFont typeface="Arial"/>
                        <a:buNone/>
                      </a:pPr>
                      <a:r>
                        <a:rPr lang="en" sz="1400" b="0" i="0" u="none" strike="noStrike" cap="none" dirty="0" smtClean="0">
                          <a:solidFill>
                            <a:schemeClr val="bg1"/>
                          </a:solidFill>
                          <a:latin typeface="Arial" panose="020B0604020202020204" pitchFamily="34" charset="0"/>
                          <a:ea typeface="Arial"/>
                          <a:cs typeface="Arial" panose="020B0604020202020204" pitchFamily="34" charset="0"/>
                          <a:sym typeface="Arial"/>
                        </a:rPr>
                        <a:t>Documentation of product performance exists that includes recommended remediation strategies for all anomalies and weaknesses. Any algorithm changes associated with severe anomalies have been documented, implemented, tested, and shared with the user community.</a:t>
                      </a: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CF4"/>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smtClean="0">
                          <a:solidFill>
                            <a:schemeClr val="bg1"/>
                          </a:solidFill>
                          <a:latin typeface="Arial" panose="020B0604020202020204" pitchFamily="34" charset="0"/>
                          <a:cs typeface="Arial" panose="020B0604020202020204" pitchFamily="34" charset="0"/>
                        </a:rPr>
                        <a:t>The PUG and</a:t>
                      </a:r>
                      <a:r>
                        <a:rPr lang="en-US" sz="1400" u="none" strike="noStrike" cap="none" baseline="0" dirty="0" smtClean="0">
                          <a:solidFill>
                            <a:schemeClr val="bg1"/>
                          </a:solidFill>
                          <a:latin typeface="Arial" panose="020B0604020202020204" pitchFamily="34" charset="0"/>
                          <a:cs typeface="Arial" panose="020B0604020202020204" pitchFamily="34" charset="0"/>
                        </a:rPr>
                        <a:t> CDRL80 require some updates. This presentation details major remaining issues and remediation strategies. The Readme will summarize remaining issues and strategies. Strategies have been discussed extensively with SWPC and agreed to by them.</a:t>
                      </a:r>
                      <a:endParaRPr sz="1400" u="none" strike="noStrike" cap="none" dirty="0">
                        <a:solidFill>
                          <a:schemeClr val="bg1"/>
                        </a:solidFill>
                        <a:latin typeface="Arial" panose="020B0604020202020204" pitchFamily="34" charset="0"/>
                        <a:cs typeface="Arial" panose="020B0604020202020204" pitchFamily="34" charset="0"/>
                      </a:endParaRP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CF4"/>
                    </a:solidFill>
                  </a:tcPr>
                </a:tc>
              </a:tr>
              <a:tr h="37085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
                          <a:schemeClr val="lt1"/>
                        </a:buClr>
                        <a:buSzPct val="100000"/>
                        <a:buFont typeface="Arial"/>
                        <a:buNone/>
                        <a:tabLst/>
                        <a:defRPr/>
                      </a:pPr>
                      <a:r>
                        <a:rPr lang="en" sz="1400" b="0" i="0" u="none" strike="noStrike" cap="none" dirty="0" smtClean="0">
                          <a:solidFill>
                            <a:schemeClr val="bg1"/>
                          </a:solidFill>
                          <a:latin typeface="Arial" panose="020B0604020202020204" pitchFamily="34" charset="0"/>
                          <a:ea typeface="Arial"/>
                          <a:cs typeface="Arial" panose="020B0604020202020204" pitchFamily="34" charset="0"/>
                          <a:sym typeface="Arial"/>
                        </a:rPr>
                        <a:t>Testing has been fully documented.</a:t>
                      </a: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D7E7"/>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smtClean="0">
                          <a:solidFill>
                            <a:schemeClr val="bg1"/>
                          </a:solidFill>
                          <a:latin typeface="Arial" panose="020B0604020202020204" pitchFamily="34" charset="0"/>
                          <a:cs typeface="Arial" panose="020B0604020202020204" pitchFamily="34" charset="0"/>
                        </a:rPr>
                        <a:t>This presentation,</a:t>
                      </a:r>
                      <a:r>
                        <a:rPr lang="en-US" sz="1400" u="none" strike="noStrike" cap="none" baseline="0" dirty="0" smtClean="0">
                          <a:solidFill>
                            <a:schemeClr val="bg1"/>
                          </a:solidFill>
                          <a:latin typeface="Arial" panose="020B0604020202020204" pitchFamily="34" charset="0"/>
                          <a:cs typeface="Arial" panose="020B0604020202020204" pitchFamily="34" charset="0"/>
                        </a:rPr>
                        <a:t> PLT reports, and PLPT reports.</a:t>
                      </a:r>
                      <a:endParaRPr sz="1400" u="none" strike="noStrike" cap="none" dirty="0">
                        <a:solidFill>
                          <a:schemeClr val="bg1"/>
                        </a:solidFill>
                        <a:latin typeface="Arial" panose="020B0604020202020204" pitchFamily="34" charset="0"/>
                        <a:cs typeface="Arial" panose="020B0604020202020204" pitchFamily="34" charset="0"/>
                      </a:endParaRPr>
                    </a:p>
                  </a:txBody>
                  <a:tcPr marL="91450" marR="91450" marT="45725" marB="45725">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CF4"/>
                    </a:solidFill>
                  </a:tcPr>
                </a:tc>
              </a:tr>
              <a:tr h="37085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
                          <a:schemeClr val="lt1"/>
                        </a:buClr>
                        <a:buSzPct val="100000"/>
                        <a:buFont typeface="Arial"/>
                        <a:buNone/>
                        <a:tabLst/>
                        <a:defRPr/>
                      </a:pPr>
                      <a:r>
                        <a:rPr lang="en" sz="1400" b="0" i="0" u="none" strike="noStrike" cap="none" dirty="0" smtClean="0">
                          <a:solidFill>
                            <a:schemeClr val="bg1"/>
                          </a:solidFill>
                          <a:latin typeface="Arial" panose="020B0604020202020204" pitchFamily="34" charset="0"/>
                          <a:ea typeface="Arial"/>
                          <a:cs typeface="Arial" panose="020B0604020202020204" pitchFamily="34" charset="0"/>
                          <a:sym typeface="Arial"/>
                        </a:rPr>
                        <a:t>Product is ready for operational use and for use in comprehensive cal/val activities and product optimization.</a:t>
                      </a: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CF4"/>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smtClean="0">
                          <a:solidFill>
                            <a:schemeClr val="bg1"/>
                          </a:solidFill>
                          <a:latin typeface="Arial" panose="020B0604020202020204" pitchFamily="34" charset="0"/>
                          <a:cs typeface="Arial" panose="020B0604020202020204" pitchFamily="34" charset="0"/>
                        </a:rPr>
                        <a:t>Yes (for NCEI).</a:t>
                      </a:r>
                      <a:endParaRPr sz="1400" u="none" strike="noStrike" cap="none" dirty="0">
                        <a:solidFill>
                          <a:schemeClr val="bg1"/>
                        </a:solidFill>
                        <a:latin typeface="Arial" panose="020B0604020202020204" pitchFamily="34" charset="0"/>
                        <a:cs typeface="Arial" panose="020B0604020202020204" pitchFamily="34" charset="0"/>
                      </a:endParaRPr>
                    </a:p>
                  </a:txBody>
                  <a:tcPr marL="91450" marR="91450" marT="45725" marB="45725">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CF4"/>
                    </a:solidFill>
                  </a:tcPr>
                </a:tc>
              </a:tr>
            </a:tbl>
          </a:graphicData>
        </a:graphic>
      </p:graphicFrame>
    </p:spTree>
    <p:extLst>
      <p:ext uri="{BB962C8B-B14F-4D97-AF65-F5344CB8AC3E}">
        <p14:creationId xmlns:p14="http://schemas.microsoft.com/office/powerpoint/2010/main" val="18405462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892" y="240124"/>
            <a:ext cx="8229600" cy="1037024"/>
          </a:xfrm>
        </p:spPr>
        <p:txBody>
          <a:bodyPr/>
          <a:lstStyle/>
          <a:p>
            <a:r>
              <a:rPr lang="en-US" dirty="0" smtClean="0"/>
              <a:t>Summary and Recommendations</a:t>
            </a:r>
            <a:endParaRPr lang="en-US" dirty="0"/>
          </a:p>
        </p:txBody>
      </p:sp>
      <p:sp>
        <p:nvSpPr>
          <p:cNvPr id="4" name="Content Placeholder 2"/>
          <p:cNvSpPr>
            <a:spLocks noGrp="1"/>
          </p:cNvSpPr>
          <p:nvPr>
            <p:ph idx="1"/>
          </p:nvPr>
        </p:nvSpPr>
        <p:spPr>
          <a:xfrm>
            <a:off x="400892" y="4891477"/>
            <a:ext cx="8285908" cy="1139142"/>
          </a:xfrm>
          <a:solidFill>
            <a:schemeClr val="accent5">
              <a:lumMod val="75000"/>
            </a:schemeClr>
          </a:solidFill>
        </p:spPr>
        <p:txBody>
          <a:bodyPr/>
          <a:lstStyle/>
          <a:p>
            <a:pPr marL="0" indent="0" algn="ctr">
              <a:buNone/>
            </a:pPr>
            <a:r>
              <a:rPr lang="en-US" dirty="0" smtClean="0">
                <a:cs typeface="Lao UI" panose="020B0502040204020203" pitchFamily="34" charset="0"/>
              </a:rPr>
              <a:t>NCEI-CO recommends </a:t>
            </a:r>
            <a:r>
              <a:rPr lang="en-US" dirty="0">
                <a:cs typeface="Lao UI" panose="020B0502040204020203" pitchFamily="34" charset="0"/>
              </a:rPr>
              <a:t>that </a:t>
            </a:r>
            <a:r>
              <a:rPr lang="en-US" dirty="0" smtClean="0">
                <a:cs typeface="Lao UI" panose="020B0502040204020203" pitchFamily="34" charset="0"/>
              </a:rPr>
              <a:t>FM1 EXIS L1b data </a:t>
            </a:r>
            <a:r>
              <a:rPr lang="en-US" dirty="0">
                <a:cs typeface="Lao UI" panose="020B0502040204020203" pitchFamily="34" charset="0"/>
              </a:rPr>
              <a:t>be transitioned to </a:t>
            </a:r>
            <a:r>
              <a:rPr lang="en-US" dirty="0" smtClean="0">
                <a:cs typeface="Lao UI" panose="020B0502040204020203" pitchFamily="34" charset="0"/>
              </a:rPr>
              <a:t>Provisional status </a:t>
            </a:r>
            <a:r>
              <a:rPr lang="en-US" dirty="0">
                <a:cs typeface="Lao UI" panose="020B0502040204020203" pitchFamily="34" charset="0"/>
              </a:rPr>
              <a:t>at this </a:t>
            </a:r>
            <a:r>
              <a:rPr lang="en-US" dirty="0" smtClean="0">
                <a:cs typeface="Lao UI" panose="020B0502040204020203" pitchFamily="34" charset="0"/>
              </a:rPr>
              <a:t>time.</a:t>
            </a:r>
            <a:endParaRPr lang="en-US" sz="2400"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46</a:t>
            </a:fld>
            <a:endParaRPr lang="en-US" altLang="en-US"/>
          </a:p>
        </p:txBody>
      </p:sp>
      <p:sp>
        <p:nvSpPr>
          <p:cNvPr id="6" name="Content Placeholder 2"/>
          <p:cNvSpPr txBox="1">
            <a:spLocks/>
          </p:cNvSpPr>
          <p:nvPr/>
        </p:nvSpPr>
        <p:spPr bwMode="auto">
          <a:xfrm>
            <a:off x="564204" y="1245140"/>
            <a:ext cx="8317149" cy="315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All sensors are performing very well.</a:t>
            </a:r>
          </a:p>
          <a:p>
            <a:r>
              <a:rPr lang="en-US" sz="2800" dirty="0" smtClean="0"/>
              <a:t>Calibration LUTs have been updated. Further updates will occur.</a:t>
            </a:r>
          </a:p>
          <a:p>
            <a:r>
              <a:rPr lang="en-US" sz="2800" dirty="0" smtClean="0"/>
              <a:t>Observed issues are similar to those for GOES-17.</a:t>
            </a:r>
          </a:p>
          <a:p>
            <a:r>
              <a:rPr lang="en-US" sz="2800" dirty="0" smtClean="0"/>
              <a:t>Promising paths toward diagnoses and fixes of issues have been identified.</a:t>
            </a:r>
          </a:p>
          <a:p>
            <a:r>
              <a:rPr lang="en-US" sz="2800" dirty="0" smtClean="0"/>
              <a:t> Some issues will prevent Full status unless resolved.</a:t>
            </a:r>
            <a:endParaRPr lang="en-US" sz="2800" dirty="0">
              <a:solidFill>
                <a:srgbClr val="FF0000"/>
              </a:solidFill>
            </a:endParaRPr>
          </a:p>
        </p:txBody>
      </p:sp>
    </p:spTree>
    <p:extLst>
      <p:ext uri="{BB962C8B-B14F-4D97-AF65-F5344CB8AC3E}">
        <p14:creationId xmlns:p14="http://schemas.microsoft.com/office/powerpoint/2010/main" val="13292256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D0E245-9D50-4F3E-AC26-7B9CB19F70AC}" type="slidenum">
              <a:rPr lang="en-US" altLang="en-US" smtClean="0"/>
              <a:pPr/>
              <a:t>47</a:t>
            </a:fld>
            <a:endParaRPr lang="en-US" altLang="en-US"/>
          </a:p>
        </p:txBody>
      </p:sp>
      <p:sp>
        <p:nvSpPr>
          <p:cNvPr id="5" name="Title 1"/>
          <p:cNvSpPr txBox="1">
            <a:spLocks/>
          </p:cNvSpPr>
          <p:nvPr/>
        </p:nvSpPr>
        <p:spPr bwMode="auto">
          <a:xfrm>
            <a:off x="722313" y="4406900"/>
            <a:ext cx="8124232" cy="91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000" b="1" kern="1200" cap="all">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pPr marL="461963" marR="0" lvl="0" indent="-461963" algn="l" defTabSz="457200" rtl="0" eaLnBrk="1" fontAlgn="base" latinLnBrk="0" hangingPunct="1">
              <a:lnSpc>
                <a:spcPct val="100000"/>
              </a:lnSpc>
              <a:spcBef>
                <a:spcPct val="0"/>
              </a:spcBef>
              <a:spcAft>
                <a:spcPct val="0"/>
              </a:spcAft>
              <a:buClrTx/>
              <a:buSzTx/>
              <a:buFontTx/>
              <a:buNone/>
              <a:tabLst/>
              <a:defRPr/>
            </a:pPr>
            <a:r>
              <a:rPr kumimoji="0" lang="en-US" sz="4000" i="0" u="none" strike="noStrike" kern="1200" cap="all" spc="0" normalizeH="0" baseline="0" noProof="0" dirty="0" smtClean="0">
                <a:ln>
                  <a:noFill/>
                </a:ln>
                <a:solidFill>
                  <a:sysClr val="window" lastClr="FFFFFF"/>
                </a:solidFill>
                <a:effectLst/>
                <a:uLnTx/>
                <a:uFillTx/>
                <a:latin typeface="Calibri"/>
                <a:ea typeface="MS PGothic" panose="020B0600070205080204" pitchFamily="34" charset="-128"/>
                <a:cs typeface="+mj-cs"/>
              </a:rPr>
              <a:t>Path to </a:t>
            </a:r>
            <a:r>
              <a:rPr kumimoji="0" lang="en-US" sz="4000" i="0" u="none" strike="noStrike" kern="1200" cap="all" spc="0" normalizeH="0" baseline="0" noProof="0" dirty="0" err="1" smtClean="0">
                <a:ln>
                  <a:noFill/>
                </a:ln>
                <a:solidFill>
                  <a:sysClr val="window" lastClr="FFFFFF"/>
                </a:solidFill>
                <a:effectLst/>
                <a:uLnTx/>
                <a:uFillTx/>
                <a:latin typeface="Calibri"/>
                <a:ea typeface="MS PGothic" panose="020B0600070205080204" pitchFamily="34" charset="-128"/>
                <a:cs typeface="+mj-cs"/>
              </a:rPr>
              <a:t>FUll</a:t>
            </a:r>
            <a:r>
              <a:rPr kumimoji="0" lang="en-US" sz="4000" i="0" u="none" strike="noStrike" kern="1200" cap="all" spc="0" normalizeH="0" baseline="0" noProof="0" dirty="0" smtClean="0">
                <a:ln>
                  <a:noFill/>
                </a:ln>
                <a:solidFill>
                  <a:sysClr val="window" lastClr="FFFFFF"/>
                </a:solidFill>
                <a:effectLst/>
                <a:uLnTx/>
                <a:uFillTx/>
                <a:latin typeface="Calibri"/>
                <a:ea typeface="MS PGothic" panose="020B0600070205080204" pitchFamily="34" charset="-128"/>
                <a:cs typeface="+mj-cs"/>
              </a:rPr>
              <a:t> Validation</a:t>
            </a:r>
          </a:p>
        </p:txBody>
      </p:sp>
    </p:spTree>
    <p:extLst>
      <p:ext uri="{BB962C8B-B14F-4D97-AF65-F5344CB8AC3E}">
        <p14:creationId xmlns:p14="http://schemas.microsoft.com/office/powerpoint/2010/main" val="41472558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152"/>
            <a:ext cx="8229600" cy="1037024"/>
          </a:xfrm>
        </p:spPr>
        <p:txBody>
          <a:bodyPr/>
          <a:lstStyle/>
          <a:p>
            <a:r>
              <a:rPr lang="en-US" sz="3200" dirty="0" smtClean="0">
                <a:solidFill>
                  <a:prstClr val="white"/>
                </a:solidFill>
              </a:rPr>
              <a:t>Risks for Full Status</a:t>
            </a:r>
            <a:endParaRPr lang="en-US"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48</a:t>
            </a:fld>
            <a:endParaRPr lang="en-US" altLang="en-US"/>
          </a:p>
        </p:txBody>
      </p:sp>
      <p:graphicFrame>
        <p:nvGraphicFramePr>
          <p:cNvPr id="18" name="Content Placeholder 5"/>
          <p:cNvGraphicFramePr>
            <a:graphicFrameLocks/>
          </p:cNvGraphicFramePr>
          <p:nvPr>
            <p:extLst>
              <p:ext uri="{D42A27DB-BD31-4B8C-83A1-F6EECF244321}">
                <p14:modId xmlns:p14="http://schemas.microsoft.com/office/powerpoint/2010/main" val="3949635345"/>
              </p:ext>
            </p:extLst>
          </p:nvPr>
        </p:nvGraphicFramePr>
        <p:xfrm>
          <a:off x="457201" y="1438253"/>
          <a:ext cx="7950884" cy="1005840"/>
        </p:xfrm>
        <a:graphic>
          <a:graphicData uri="http://schemas.openxmlformats.org/drawingml/2006/table">
            <a:tbl>
              <a:tblPr firstRow="1" bandRow="1"/>
              <a:tblGrid>
                <a:gridCol w="4140246"/>
                <a:gridCol w="339906"/>
                <a:gridCol w="3470732"/>
              </a:tblGrid>
              <a:tr h="21294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1600" dirty="0" smtClean="0"/>
                        <a:t>Issue</a:t>
                      </a: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600" dirty="0" smtClean="0"/>
                        <a:t>*</a:t>
                      </a: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1600" dirty="0" smtClean="0"/>
                        <a:t>Notes</a:t>
                      </a: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195589">
                <a:tc>
                  <a:txBody>
                    <a:bodyPr/>
                    <a:lstStyle/>
                    <a:p>
                      <a:r>
                        <a:rPr lang="en-US" sz="1600" dirty="0" smtClean="0">
                          <a:solidFill>
                            <a:schemeClr val="bg1"/>
                          </a:solidFill>
                        </a:rPr>
                        <a:t>LZSS downloads with CAC-authentication</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r>
                        <a:rPr lang="en-US" sz="1600" baseline="0" dirty="0" smtClean="0">
                          <a:solidFill>
                            <a:schemeClr val="bg1"/>
                          </a:solidFill>
                        </a:rPr>
                        <a:t>L0 should be in CLASS in September</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195589">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600" dirty="0" smtClean="0">
                          <a:solidFill>
                            <a:schemeClr val="bg1"/>
                          </a:solidFill>
                        </a:rPr>
                        <a:t>New issues found during continued</a:t>
                      </a:r>
                      <a:r>
                        <a:rPr lang="en-US" sz="1600" baseline="0" dirty="0" smtClean="0">
                          <a:solidFill>
                            <a:schemeClr val="bg1"/>
                          </a:solidFill>
                        </a:rPr>
                        <a:t> </a:t>
                      </a:r>
                      <a:r>
                        <a:rPr lang="en-US" sz="1600" dirty="0" smtClean="0">
                          <a:solidFill>
                            <a:schemeClr val="bg1"/>
                          </a:solidFill>
                        </a:rPr>
                        <a:t>monitoring</a:t>
                      </a:r>
                      <a:r>
                        <a:rPr lang="en-US" sz="1600" baseline="0" dirty="0" smtClean="0">
                          <a:solidFill>
                            <a:schemeClr val="bg1"/>
                          </a:solidFill>
                        </a:rPr>
                        <a:t> </a:t>
                      </a: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endParaRPr 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sz="1600" baseline="0" dirty="0" smtClean="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sp>
        <p:nvSpPr>
          <p:cNvPr id="21" name="TextBox 20"/>
          <p:cNvSpPr txBox="1"/>
          <p:nvPr/>
        </p:nvSpPr>
        <p:spPr>
          <a:xfrm>
            <a:off x="1243728" y="6394320"/>
            <a:ext cx="137890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rPr>
              <a:t>* Likelihood:</a:t>
            </a:r>
          </a:p>
        </p:txBody>
      </p:sp>
      <p:grpSp>
        <p:nvGrpSpPr>
          <p:cNvPr id="27" name="Group 26"/>
          <p:cNvGrpSpPr/>
          <p:nvPr/>
        </p:nvGrpSpPr>
        <p:grpSpPr>
          <a:xfrm>
            <a:off x="2721752" y="6369652"/>
            <a:ext cx="5488598" cy="376740"/>
            <a:chOff x="291325" y="6365228"/>
            <a:chExt cx="5488598" cy="376740"/>
          </a:xfrm>
        </p:grpSpPr>
        <p:sp>
          <p:nvSpPr>
            <p:cNvPr id="28" name="TextBox 27"/>
            <p:cNvSpPr txBox="1"/>
            <p:nvPr/>
          </p:nvSpPr>
          <p:spPr>
            <a:xfrm>
              <a:off x="291325" y="6365228"/>
              <a:ext cx="1872754" cy="369332"/>
            </a:xfrm>
            <a:prstGeom prst="rect">
              <a:avLst/>
            </a:prstGeom>
            <a:solidFill>
              <a:srgbClr val="00B05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smtClean="0">
                  <a:solidFill>
                    <a:prstClr val="white"/>
                  </a:solidFill>
                </a:rPr>
                <a:t>Unlikely</a:t>
              </a:r>
              <a:endParaRPr kumimoji="0" lang="en-US" sz="1800" b="0" i="0" u="none" strike="noStrike" kern="0" cap="none" spc="0" normalizeH="0" baseline="0" noProof="0" dirty="0" smtClean="0">
                <a:ln>
                  <a:noFill/>
                </a:ln>
                <a:solidFill>
                  <a:prstClr val="white"/>
                </a:solidFill>
                <a:effectLst/>
                <a:uLnTx/>
                <a:uFillTx/>
              </a:endParaRPr>
            </a:p>
          </p:txBody>
        </p:sp>
        <p:sp>
          <p:nvSpPr>
            <p:cNvPr id="29" name="TextBox 28"/>
            <p:cNvSpPr txBox="1"/>
            <p:nvPr/>
          </p:nvSpPr>
          <p:spPr>
            <a:xfrm>
              <a:off x="2164079" y="6368932"/>
              <a:ext cx="1859574" cy="369332"/>
            </a:xfrm>
            <a:prstGeom prst="rect">
              <a:avLst/>
            </a:prstGeom>
            <a:solidFill>
              <a:srgbClr val="FFFF0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Possible</a:t>
              </a:r>
            </a:p>
          </p:txBody>
        </p:sp>
        <p:sp>
          <p:nvSpPr>
            <p:cNvPr id="30" name="TextBox 29"/>
            <p:cNvSpPr txBox="1"/>
            <p:nvPr/>
          </p:nvSpPr>
          <p:spPr>
            <a:xfrm>
              <a:off x="4026229" y="6372636"/>
              <a:ext cx="1753694" cy="369332"/>
            </a:xfrm>
            <a:prstGeom prst="rect">
              <a:avLst/>
            </a:prstGeom>
            <a:solidFill>
              <a:srgbClr val="FF000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rPr>
                <a:t>Likely</a:t>
              </a:r>
            </a:p>
          </p:txBody>
        </p:sp>
      </p:grpSp>
    </p:spTree>
    <p:extLst>
      <p:ext uri="{BB962C8B-B14F-4D97-AF65-F5344CB8AC3E}">
        <p14:creationId xmlns:p14="http://schemas.microsoft.com/office/powerpoint/2010/main" val="8731692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152"/>
            <a:ext cx="8229600" cy="1037024"/>
          </a:xfrm>
        </p:spPr>
        <p:txBody>
          <a:bodyPr/>
          <a:lstStyle/>
          <a:p>
            <a:r>
              <a:rPr lang="en-US" dirty="0" smtClean="0"/>
              <a:t>Path to Full Validation</a:t>
            </a:r>
            <a:endParaRPr lang="en-US" dirty="0"/>
          </a:p>
        </p:txBody>
      </p:sp>
      <p:sp>
        <p:nvSpPr>
          <p:cNvPr id="4" name="Content Placeholder 2"/>
          <p:cNvSpPr>
            <a:spLocks noGrp="1"/>
          </p:cNvSpPr>
          <p:nvPr>
            <p:ph idx="1"/>
          </p:nvPr>
        </p:nvSpPr>
        <p:spPr>
          <a:xfrm>
            <a:off x="457200" y="1236605"/>
            <a:ext cx="8044344" cy="3273791"/>
          </a:xfrm>
        </p:spPr>
        <p:txBody>
          <a:bodyPr/>
          <a:lstStyle/>
          <a:p>
            <a:pPr marL="233363" indent="-233363">
              <a:spcBef>
                <a:spcPts val="0"/>
              </a:spcBef>
            </a:pPr>
            <a:r>
              <a:rPr lang="en-US" sz="2400" dirty="0" smtClean="0"/>
              <a:t>Data analysis with </a:t>
            </a:r>
            <a:r>
              <a:rPr lang="en-US" sz="2400" dirty="0"/>
              <a:t>L1b, </a:t>
            </a:r>
            <a:r>
              <a:rPr lang="en-US" sz="2400" dirty="0" smtClean="0"/>
              <a:t>L2, and locally processed L0 data</a:t>
            </a:r>
            <a:r>
              <a:rPr lang="en-US" sz="2000" dirty="0" smtClean="0"/>
              <a:t>.</a:t>
            </a:r>
          </a:p>
          <a:p>
            <a:pPr marL="233363" indent="-233363">
              <a:spcBef>
                <a:spcPts val="0"/>
              </a:spcBef>
            </a:pPr>
            <a:r>
              <a:rPr lang="en-US" sz="2400" dirty="0" smtClean="0"/>
              <a:t>Identify and resolve instrument issues including those listed in the Summary of Remaining Issues slides. </a:t>
            </a:r>
          </a:p>
          <a:p>
            <a:pPr marL="233363" indent="-233363">
              <a:spcBef>
                <a:spcPts val="0"/>
              </a:spcBef>
            </a:pPr>
            <a:r>
              <a:rPr lang="en-US" sz="2400" dirty="0" smtClean="0"/>
              <a:t>Analyze daily</a:t>
            </a:r>
            <a:r>
              <a:rPr lang="en-US" sz="2400" dirty="0"/>
              <a:t>, weekly and quarterly </a:t>
            </a:r>
            <a:r>
              <a:rPr lang="en-US" sz="2400" dirty="0" smtClean="0"/>
              <a:t>calibrations.</a:t>
            </a:r>
          </a:p>
          <a:p>
            <a:pPr marL="233363" indent="-233363">
              <a:spcBef>
                <a:spcPts val="0"/>
              </a:spcBef>
            </a:pPr>
            <a:r>
              <a:rPr lang="en-US" sz="2400" dirty="0" smtClean="0"/>
              <a:t>Provide updated calibration tables.</a:t>
            </a:r>
          </a:p>
          <a:p>
            <a:pPr marL="233363" indent="-233363">
              <a:spcBef>
                <a:spcPts val="0"/>
              </a:spcBef>
            </a:pPr>
            <a:r>
              <a:rPr lang="en-US" sz="2400" dirty="0"/>
              <a:t>Verify L1b revisions.</a:t>
            </a:r>
          </a:p>
          <a:p>
            <a:pPr marL="233363" indent="-233363">
              <a:spcBef>
                <a:spcPts val="0"/>
              </a:spcBef>
            </a:pPr>
            <a:endParaRPr lang="en-US" sz="2400" dirty="0" smtClean="0"/>
          </a:p>
          <a:p>
            <a:pPr marL="0" indent="0">
              <a:buNone/>
            </a:pPr>
            <a:endParaRPr lang="en-US" sz="2400" dirty="0" smtClean="0"/>
          </a:p>
          <a:p>
            <a:pPr marL="0" indent="0">
              <a:buNone/>
            </a:pPr>
            <a:endParaRPr lang="en-US" sz="1600" dirty="0">
              <a:solidFill>
                <a:schemeClr val="accent2">
                  <a:lumMod val="40000"/>
                  <a:lumOff val="60000"/>
                </a:schemeClr>
              </a:solidFill>
            </a:endParaRPr>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49</a:t>
            </a:fld>
            <a:endParaRPr lang="en-US" altLang="en-US" dirty="0"/>
          </a:p>
        </p:txBody>
      </p:sp>
      <p:pic>
        <p:nvPicPr>
          <p:cNvPr id="3" name="Picture 2"/>
          <p:cNvPicPr>
            <a:picLocks noChangeAspect="1"/>
          </p:cNvPicPr>
          <p:nvPr/>
        </p:nvPicPr>
        <p:blipFill rotWithShape="1">
          <a:blip r:embed="rId3"/>
          <a:srcRect l="28975" t="29141" r="30061" b="18979"/>
          <a:stretch/>
        </p:blipFill>
        <p:spPr>
          <a:xfrm>
            <a:off x="5430098" y="3073024"/>
            <a:ext cx="3071446" cy="3076567"/>
          </a:xfrm>
          <a:prstGeom prst="rect">
            <a:avLst/>
          </a:prstGeom>
        </p:spPr>
      </p:pic>
      <p:sp>
        <p:nvSpPr>
          <p:cNvPr id="7" name="Rectangle 6"/>
          <p:cNvSpPr/>
          <p:nvPr/>
        </p:nvSpPr>
        <p:spPr>
          <a:xfrm>
            <a:off x="5546272" y="6149591"/>
            <a:ext cx="3024354" cy="369332"/>
          </a:xfrm>
          <a:prstGeom prst="rect">
            <a:avLst/>
          </a:prstGeom>
        </p:spPr>
        <p:txBody>
          <a:bodyPr wrap="none">
            <a:spAutoFit/>
          </a:bodyPr>
          <a:lstStyle/>
          <a:p>
            <a:r>
              <a:rPr lang="en-US" dirty="0"/>
              <a:t>https://what-if.xkcd.com/115/</a:t>
            </a:r>
          </a:p>
        </p:txBody>
      </p:sp>
    </p:spTree>
    <p:extLst>
      <p:ext uri="{BB962C8B-B14F-4D97-AF65-F5344CB8AC3E}">
        <p14:creationId xmlns:p14="http://schemas.microsoft.com/office/powerpoint/2010/main" val="3031325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21078A-E944-47F9-B7BA-CEAF4D470424}" type="slidenum">
              <a:rPr lang="en-US" altLang="en-US" smtClean="0"/>
              <a:pPr/>
              <a:t>5</a:t>
            </a:fld>
            <a:endParaRPr lang="en-US" altLang="en-US"/>
          </a:p>
        </p:txBody>
      </p:sp>
      <p:sp>
        <p:nvSpPr>
          <p:cNvPr id="5" name="Content Placeholder 4"/>
          <p:cNvSpPr>
            <a:spLocks noGrp="1"/>
          </p:cNvSpPr>
          <p:nvPr>
            <p:ph idx="4294967295"/>
          </p:nvPr>
        </p:nvSpPr>
        <p:spPr>
          <a:xfrm>
            <a:off x="253512" y="1376155"/>
            <a:ext cx="5105400" cy="4099610"/>
          </a:xfrm>
          <a:prstGeom prst="rect">
            <a:avLst/>
          </a:prstGeom>
        </p:spPr>
        <p:txBody>
          <a:bodyPr/>
          <a:lstStyle/>
          <a:p>
            <a:r>
              <a:rPr lang="en-US" sz="2400" dirty="0" smtClean="0">
                <a:solidFill>
                  <a:srgbClr val="92D050"/>
                </a:solidFill>
              </a:rPr>
              <a:t>X-Ray </a:t>
            </a:r>
            <a:r>
              <a:rPr lang="en-US" sz="2400" dirty="0">
                <a:solidFill>
                  <a:srgbClr val="92D050"/>
                </a:solidFill>
              </a:rPr>
              <a:t>Sensor (XRS</a:t>
            </a:r>
            <a:r>
              <a:rPr lang="en-US" sz="2400" dirty="0" smtClean="0">
                <a:solidFill>
                  <a:srgbClr val="92D050"/>
                </a:solidFill>
              </a:rPr>
              <a:t>)</a:t>
            </a:r>
          </a:p>
          <a:p>
            <a:pPr lvl="1"/>
            <a:r>
              <a:rPr lang="en-US" sz="1800" dirty="0">
                <a:solidFill>
                  <a:srgbClr val="92D050"/>
                </a:solidFill>
              </a:rPr>
              <a:t>Monitor solar </a:t>
            </a:r>
            <a:r>
              <a:rPr lang="en-US" sz="1800" dirty="0" smtClean="0">
                <a:solidFill>
                  <a:srgbClr val="92D050"/>
                </a:solidFill>
              </a:rPr>
              <a:t>flares </a:t>
            </a:r>
          </a:p>
          <a:p>
            <a:pPr lvl="2"/>
            <a:r>
              <a:rPr lang="en-US" sz="1800" dirty="0" smtClean="0">
                <a:solidFill>
                  <a:srgbClr val="92D050"/>
                </a:solidFill>
              </a:rPr>
              <a:t>communications and navigation</a:t>
            </a:r>
          </a:p>
          <a:p>
            <a:pPr lvl="2"/>
            <a:r>
              <a:rPr lang="en-US" sz="1800" dirty="0" smtClean="0">
                <a:solidFill>
                  <a:srgbClr val="92D050"/>
                </a:solidFill>
              </a:rPr>
              <a:t>potential for SEP events</a:t>
            </a:r>
          </a:p>
          <a:p>
            <a:pPr lvl="1"/>
            <a:endParaRPr lang="en-US" sz="1000" dirty="0" smtClean="0"/>
          </a:p>
          <a:p>
            <a:r>
              <a:rPr lang="en-US" sz="2400" dirty="0" smtClean="0">
                <a:solidFill>
                  <a:schemeClr val="tx2">
                    <a:lumMod val="20000"/>
                    <a:lumOff val="80000"/>
                  </a:schemeClr>
                </a:solidFill>
              </a:rPr>
              <a:t>Extreme </a:t>
            </a:r>
            <a:r>
              <a:rPr lang="en-US" sz="2400" dirty="0">
                <a:solidFill>
                  <a:schemeClr val="tx2">
                    <a:lumMod val="20000"/>
                    <a:lumOff val="80000"/>
                  </a:schemeClr>
                </a:solidFill>
              </a:rPr>
              <a:t>Ultraviolet Sensor (EUVS</a:t>
            </a:r>
            <a:r>
              <a:rPr lang="en-US" sz="2400" dirty="0" smtClean="0">
                <a:solidFill>
                  <a:schemeClr val="tx2">
                    <a:lumMod val="20000"/>
                    <a:lumOff val="80000"/>
                  </a:schemeClr>
                </a:solidFill>
              </a:rPr>
              <a:t>)</a:t>
            </a:r>
          </a:p>
          <a:p>
            <a:pPr lvl="1"/>
            <a:endParaRPr lang="en-US" sz="1000" dirty="0" smtClean="0"/>
          </a:p>
          <a:p>
            <a:r>
              <a:rPr lang="en-US" sz="2400" dirty="0" smtClean="0">
                <a:solidFill>
                  <a:schemeClr val="accent6">
                    <a:lumMod val="60000"/>
                    <a:lumOff val="40000"/>
                  </a:schemeClr>
                </a:solidFill>
              </a:rPr>
              <a:t>Sun Pointing Sensor (SPS) </a:t>
            </a:r>
          </a:p>
          <a:p>
            <a:pPr lvl="1"/>
            <a:r>
              <a:rPr lang="en-US" sz="1800" dirty="0" smtClean="0">
                <a:solidFill>
                  <a:schemeClr val="accent6">
                    <a:lumMod val="60000"/>
                    <a:lumOff val="40000"/>
                  </a:schemeClr>
                </a:solidFill>
              </a:rPr>
              <a:t>Used for alignment (quad diode, 3.5</a:t>
            </a:r>
            <a:r>
              <a:rPr lang="en-US" sz="1800" dirty="0" smtClean="0">
                <a:solidFill>
                  <a:schemeClr val="accent6">
                    <a:lumMod val="60000"/>
                    <a:lumOff val="40000"/>
                  </a:schemeClr>
                </a:solidFill>
                <a:sym typeface="Symbol" panose="05050102010706020507" pitchFamily="18" charset="2"/>
              </a:rPr>
              <a:t> FOV)</a:t>
            </a:r>
            <a:endParaRPr lang="en-US" sz="1800" dirty="0">
              <a:solidFill>
                <a:schemeClr val="accent6">
                  <a:lumMod val="60000"/>
                  <a:lumOff val="40000"/>
                </a:schemeClr>
              </a:solidFill>
            </a:endParaRPr>
          </a:p>
          <a:p>
            <a:endParaRPr lang="en-US" altLang="en-US" sz="2400" b="1" dirty="0" smtClean="0">
              <a:solidFill>
                <a:srgbClr val="FF0000"/>
              </a:solidFill>
            </a:endParaRPr>
          </a:p>
        </p:txBody>
      </p:sp>
      <p:sp>
        <p:nvSpPr>
          <p:cNvPr id="3" name="Title 2"/>
          <p:cNvSpPr>
            <a:spLocks noGrp="1"/>
          </p:cNvSpPr>
          <p:nvPr>
            <p:ph type="title" idx="4294967295"/>
          </p:nvPr>
        </p:nvSpPr>
        <p:spPr>
          <a:xfrm>
            <a:off x="-77821" y="46038"/>
            <a:ext cx="9221821" cy="1143000"/>
          </a:xfrm>
          <a:prstGeom prst="rect">
            <a:avLst/>
          </a:prstGeom>
        </p:spPr>
        <p:txBody>
          <a:bodyPr/>
          <a:lstStyle/>
          <a:p>
            <a:r>
              <a:rPr lang="en-US" dirty="0" smtClean="0"/>
              <a:t>EUV and X-Ray Irradiance Sensors (EXIS)</a:t>
            </a:r>
            <a:endParaRPr lang="en-US" b="1" dirty="0">
              <a:cs typeface="Arial" pitchFamily="34" charset="0"/>
            </a:endParaRPr>
          </a:p>
        </p:txBody>
      </p:sp>
      <p:sp>
        <p:nvSpPr>
          <p:cNvPr id="8" name="TextBox 7"/>
          <p:cNvSpPr txBox="1"/>
          <p:nvPr/>
        </p:nvSpPr>
        <p:spPr>
          <a:xfrm>
            <a:off x="403986" y="5804312"/>
            <a:ext cx="8040415" cy="707886"/>
          </a:xfrm>
          <a:prstGeom prst="rect">
            <a:avLst/>
          </a:prstGeom>
          <a:noFill/>
        </p:spPr>
        <p:txBody>
          <a:bodyPr wrap="square" rtlCol="0">
            <a:spAutoFit/>
          </a:bodyPr>
          <a:lstStyle/>
          <a:p>
            <a:pPr algn="ctr"/>
            <a:r>
              <a:rPr lang="en-US" sz="2000" b="1" dirty="0" smtClean="0">
                <a:solidFill>
                  <a:srgbClr val="FFFF00"/>
                </a:solidFill>
              </a:rPr>
              <a:t>EXIS was designed, built and tested by the Laboratory for Atmospheric and Space Physics (LASP) at the University of Colorado. </a:t>
            </a:r>
            <a:endParaRPr lang="en-US" sz="2000" b="1" dirty="0">
              <a:solidFill>
                <a:srgbClr val="FFFF00"/>
              </a:solidFill>
            </a:endParaRPr>
          </a:p>
        </p:txBody>
      </p:sp>
      <p:pic>
        <p:nvPicPr>
          <p:cNvPr id="10" name="Picture 9" descr="EXIS top level iso.TIF"/>
          <p:cNvPicPr/>
          <p:nvPr/>
        </p:nvPicPr>
        <p:blipFill>
          <a:blip r:embed="rId3" cstate="print">
            <a:extLst>
              <a:ext uri="{28A0092B-C50C-407E-A947-70E740481C1C}">
                <a14:useLocalDpi xmlns:a14="http://schemas.microsoft.com/office/drawing/2010/main" val="0"/>
              </a:ext>
            </a:extLst>
          </a:blip>
          <a:srcRect/>
          <a:stretch>
            <a:fillRect/>
          </a:stretch>
        </p:blipFill>
        <p:spPr>
          <a:xfrm>
            <a:off x="5486400" y="1476375"/>
            <a:ext cx="3486150" cy="2722562"/>
          </a:xfrm>
          <a:prstGeom prst="rect">
            <a:avLst/>
          </a:prstGeom>
        </p:spPr>
      </p:pic>
      <p:sp>
        <p:nvSpPr>
          <p:cNvPr id="6" name="TextBox 5"/>
          <p:cNvSpPr txBox="1"/>
          <p:nvPr/>
        </p:nvSpPr>
        <p:spPr>
          <a:xfrm>
            <a:off x="6441903" y="3671198"/>
            <a:ext cx="532710" cy="369332"/>
          </a:xfrm>
          <a:prstGeom prst="rect">
            <a:avLst/>
          </a:prstGeom>
          <a:noFill/>
        </p:spPr>
        <p:txBody>
          <a:bodyPr wrap="none" rtlCol="0">
            <a:spAutoFit/>
          </a:bodyPr>
          <a:lstStyle/>
          <a:p>
            <a:r>
              <a:rPr lang="en-US" dirty="0" smtClean="0">
                <a:solidFill>
                  <a:srgbClr val="00B050"/>
                </a:solidFill>
              </a:rPr>
              <a:t>XRS</a:t>
            </a:r>
            <a:endParaRPr lang="en-US" dirty="0">
              <a:solidFill>
                <a:srgbClr val="00B050"/>
              </a:solidFill>
            </a:endParaRPr>
          </a:p>
        </p:txBody>
      </p:sp>
      <p:sp>
        <p:nvSpPr>
          <p:cNvPr id="7" name="Oval 6"/>
          <p:cNvSpPr/>
          <p:nvPr/>
        </p:nvSpPr>
        <p:spPr>
          <a:xfrm rot="1982292">
            <a:off x="5799238" y="2801178"/>
            <a:ext cx="2109591" cy="837912"/>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8413331" y="3869293"/>
            <a:ext cx="514885" cy="369332"/>
          </a:xfrm>
          <a:prstGeom prst="rect">
            <a:avLst/>
          </a:prstGeom>
          <a:noFill/>
        </p:spPr>
        <p:txBody>
          <a:bodyPr wrap="none" rtlCol="0">
            <a:spAutoFit/>
          </a:bodyPr>
          <a:lstStyle/>
          <a:p>
            <a:r>
              <a:rPr lang="en-US" dirty="0" smtClean="0">
                <a:solidFill>
                  <a:schemeClr val="accent6">
                    <a:lumMod val="75000"/>
                  </a:schemeClr>
                </a:solidFill>
              </a:rPr>
              <a:t>SPS</a:t>
            </a:r>
            <a:endParaRPr lang="en-US" dirty="0">
              <a:solidFill>
                <a:schemeClr val="accent6">
                  <a:lumMod val="75000"/>
                </a:schemeClr>
              </a:solidFill>
            </a:endParaRPr>
          </a:p>
        </p:txBody>
      </p:sp>
      <p:sp>
        <p:nvSpPr>
          <p:cNvPr id="12" name="Oval 11"/>
          <p:cNvSpPr/>
          <p:nvPr/>
        </p:nvSpPr>
        <p:spPr>
          <a:xfrm rot="20002029">
            <a:off x="8074423" y="3738473"/>
            <a:ext cx="589145" cy="298116"/>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rc 8"/>
          <p:cNvSpPr/>
          <p:nvPr/>
        </p:nvSpPr>
        <p:spPr>
          <a:xfrm rot="2197183">
            <a:off x="6615087" y="2411736"/>
            <a:ext cx="2701986" cy="1101613"/>
          </a:xfrm>
          <a:prstGeom prst="arc">
            <a:avLst>
              <a:gd name="adj1" fmla="val 8756112"/>
              <a:gd name="adj2" fmla="val 1202650"/>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8038859" y="2441099"/>
            <a:ext cx="680251" cy="369332"/>
          </a:xfrm>
          <a:prstGeom prst="rect">
            <a:avLst/>
          </a:prstGeom>
          <a:noFill/>
        </p:spPr>
        <p:txBody>
          <a:bodyPr wrap="none" rtlCol="0">
            <a:spAutoFit/>
          </a:bodyPr>
          <a:lstStyle/>
          <a:p>
            <a:r>
              <a:rPr lang="en-US" dirty="0" smtClean="0">
                <a:solidFill>
                  <a:srgbClr val="034ABD"/>
                </a:solidFill>
              </a:rPr>
              <a:t>EUVS</a:t>
            </a:r>
            <a:endParaRPr lang="en-US" dirty="0">
              <a:solidFill>
                <a:srgbClr val="034ABD"/>
              </a:solidFill>
            </a:endParaRPr>
          </a:p>
        </p:txBody>
      </p:sp>
    </p:spTree>
    <p:extLst>
      <p:ext uri="{BB962C8B-B14F-4D97-AF65-F5344CB8AC3E}">
        <p14:creationId xmlns:p14="http://schemas.microsoft.com/office/powerpoint/2010/main" val="30712247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D0E245-9D50-4F3E-AC26-7B9CB19F70AC}" type="slidenum">
              <a:rPr lang="en-US" altLang="en-US" smtClean="0"/>
              <a:pPr/>
              <a:t>50</a:t>
            </a:fld>
            <a:endParaRPr lang="en-US" altLang="en-US"/>
          </a:p>
        </p:txBody>
      </p:sp>
      <p:sp>
        <p:nvSpPr>
          <p:cNvPr id="5" name="Title 1"/>
          <p:cNvSpPr txBox="1">
            <a:spLocks/>
          </p:cNvSpPr>
          <p:nvPr/>
        </p:nvSpPr>
        <p:spPr bwMode="auto">
          <a:xfrm>
            <a:off x="722313" y="4406900"/>
            <a:ext cx="8124232" cy="91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000" b="1" kern="1200" cap="all">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pPr marL="461963" marR="0" lvl="0" indent="-461963" algn="l" defTabSz="457200" rtl="0" eaLnBrk="1" fontAlgn="base" latinLnBrk="0" hangingPunct="1">
              <a:lnSpc>
                <a:spcPct val="100000"/>
              </a:lnSpc>
              <a:spcBef>
                <a:spcPct val="0"/>
              </a:spcBef>
              <a:spcAft>
                <a:spcPct val="0"/>
              </a:spcAft>
              <a:buClrTx/>
              <a:buSzTx/>
              <a:buFontTx/>
              <a:buNone/>
              <a:tabLst/>
              <a:defRPr/>
            </a:pPr>
            <a:r>
              <a:rPr kumimoji="0" lang="en-US" sz="4000" i="0" u="none" strike="noStrike" kern="1200" cap="all" spc="0" normalizeH="0" baseline="0" noProof="0" dirty="0" smtClean="0">
                <a:ln>
                  <a:noFill/>
                </a:ln>
                <a:solidFill>
                  <a:sysClr val="window" lastClr="FFFFFF"/>
                </a:solidFill>
                <a:effectLst/>
                <a:uLnTx/>
                <a:uFillTx/>
                <a:latin typeface="Calibri"/>
                <a:ea typeface="MS PGothic" panose="020B0600070205080204" pitchFamily="34" charset="-128"/>
                <a:cs typeface="+mj-cs"/>
              </a:rPr>
              <a:t>backup slides</a:t>
            </a:r>
          </a:p>
        </p:txBody>
      </p:sp>
    </p:spTree>
    <p:extLst>
      <p:ext uri="{BB962C8B-B14F-4D97-AF65-F5344CB8AC3E}">
        <p14:creationId xmlns:p14="http://schemas.microsoft.com/office/powerpoint/2010/main" val="41013566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62302" y="31786"/>
            <a:ext cx="6000751" cy="1143001"/>
          </a:xfrm>
        </p:spPr>
        <p:txBody>
          <a:bodyPr/>
          <a:lstStyle/>
          <a:p>
            <a:r>
              <a:rPr lang="en-US" dirty="0" smtClean="0"/>
              <a:t>EXIS Calibrations</a:t>
            </a:r>
            <a:endParaRPr lang="en-US" dirty="0"/>
          </a:p>
        </p:txBody>
      </p:sp>
      <p:sp>
        <p:nvSpPr>
          <p:cNvPr id="5" name="Content Placeholder 2"/>
          <p:cNvSpPr>
            <a:spLocks noGrp="1"/>
          </p:cNvSpPr>
          <p:nvPr>
            <p:ph sz="half" idx="1"/>
          </p:nvPr>
        </p:nvSpPr>
        <p:spPr>
          <a:xfrm>
            <a:off x="530680" y="1060487"/>
            <a:ext cx="8229600" cy="5295863"/>
          </a:xfrm>
        </p:spPr>
        <p:txBody>
          <a:bodyPr/>
          <a:lstStyle/>
          <a:p>
            <a:pPr marL="233363" indent="-233363"/>
            <a:r>
              <a:rPr lang="en-US" sz="2000" dirty="0"/>
              <a:t>Nominal Weekly - 90 s comparison with secondary</a:t>
            </a:r>
            <a:endParaRPr lang="en-US" sz="2000" dirty="0" smtClean="0"/>
          </a:p>
          <a:p>
            <a:pPr marL="633413" lvl="1" indent="-233363"/>
            <a:r>
              <a:rPr lang="en-US" sz="1400" dirty="0" smtClean="0"/>
              <a:t>EUVS - A, -B         Measure and trend darks and gain.</a:t>
            </a:r>
          </a:p>
          <a:p>
            <a:pPr marL="633413" lvl="1" indent="-233363"/>
            <a:r>
              <a:rPr lang="en-US" sz="1400" dirty="0" smtClean="0"/>
              <a:t>EUVS-A                 Measure and trend primary filter changes.</a:t>
            </a:r>
          </a:p>
          <a:p>
            <a:pPr marL="633413" lvl="1" indent="-233363"/>
            <a:r>
              <a:rPr lang="en-US" sz="1400" dirty="0" smtClean="0"/>
              <a:t>EUVS </a:t>
            </a:r>
            <a:r>
              <a:rPr lang="en-US" sz="1400" dirty="0"/>
              <a:t>- A, -</a:t>
            </a:r>
            <a:r>
              <a:rPr lang="en-US" sz="1400" dirty="0" smtClean="0"/>
              <a:t>B, -C   </a:t>
            </a:r>
            <a:r>
              <a:rPr lang="en-US" sz="1400" dirty="0"/>
              <a:t>Measure and trend </a:t>
            </a:r>
            <a:r>
              <a:rPr lang="en-US" sz="1400" dirty="0" err="1" smtClean="0"/>
              <a:t>flatfield</a:t>
            </a:r>
            <a:r>
              <a:rPr lang="en-US" sz="1400" dirty="0" smtClean="0"/>
              <a:t>.</a:t>
            </a:r>
          </a:p>
          <a:p>
            <a:pPr marL="633413" lvl="1" indent="-233363"/>
            <a:r>
              <a:rPr lang="en-US" sz="1400" dirty="0" smtClean="0"/>
              <a:t>EUVS -C                Measure and trend primary channel offset.</a:t>
            </a:r>
          </a:p>
          <a:p>
            <a:pPr marL="233363" indent="-233363"/>
            <a:r>
              <a:rPr lang="en-US" sz="2000" dirty="0" smtClean="0"/>
              <a:t>Quarterly cruciform</a:t>
            </a:r>
          </a:p>
          <a:p>
            <a:pPr marL="633413" lvl="1" indent="-233363"/>
            <a:r>
              <a:rPr lang="en-US" sz="1400" dirty="0" smtClean="0"/>
              <a:t>XRS, EUVS-A, -B, -C     	Measure and trend FOV map</a:t>
            </a:r>
          </a:p>
          <a:p>
            <a:pPr marL="633413" lvl="1" indent="-233363"/>
            <a:r>
              <a:rPr lang="en-US" sz="1400" dirty="0" smtClean="0"/>
              <a:t>XRS, SPS			Measure and trend internal gain, dark</a:t>
            </a:r>
          </a:p>
          <a:p>
            <a:pPr marL="233363" indent="-233363"/>
            <a:r>
              <a:rPr lang="en-US" sz="1800" dirty="0" smtClean="0"/>
              <a:t>Quarterly other</a:t>
            </a:r>
          </a:p>
          <a:p>
            <a:pPr marL="633413" lvl="1" indent="-233363"/>
            <a:r>
              <a:rPr lang="en-US" sz="1400" dirty="0" smtClean="0"/>
              <a:t>XRS, EUVS-A, -B		Measure radiation k factors</a:t>
            </a:r>
          </a:p>
          <a:p>
            <a:pPr marL="633413" lvl="1" indent="-233363"/>
            <a:r>
              <a:rPr lang="en-US" sz="1400" dirty="0" smtClean="0"/>
              <a:t>SPS 			Check for radiation sensitivity</a:t>
            </a:r>
          </a:p>
          <a:p>
            <a:pPr marL="633413" lvl="1" indent="-233363"/>
            <a:r>
              <a:rPr lang="en-US" sz="1400" dirty="0" smtClean="0"/>
              <a:t>EUVS-C 			Check radiation filtering, Mg II scaling.</a:t>
            </a:r>
          </a:p>
          <a:p>
            <a:pPr marL="633413" lvl="1" indent="-233363"/>
            <a:r>
              <a:rPr lang="en-US" sz="1400" dirty="0" smtClean="0"/>
              <a:t>XRS				Find cross-over thresholds for A1-A2 and B1-B2. Check impact on ratios.</a:t>
            </a:r>
          </a:p>
          <a:p>
            <a:pPr marL="633413" lvl="1" indent="-233363"/>
            <a:r>
              <a:rPr lang="en-US" sz="1400" dirty="0" smtClean="0"/>
              <a:t>XRS				Determine NOAA scaling, L1b uncertainties.</a:t>
            </a:r>
          </a:p>
          <a:p>
            <a:pPr marL="633413" lvl="1" indent="-233363"/>
            <a:r>
              <a:rPr lang="en-US" sz="1400" dirty="0" smtClean="0"/>
              <a:t>EUVS			L1b model baseline and uncertainties. </a:t>
            </a:r>
          </a:p>
          <a:p>
            <a:pPr marL="633413" lvl="1" indent="-233363"/>
            <a:r>
              <a:rPr lang="en-US" sz="1400" dirty="0" smtClean="0"/>
              <a:t>EUVS			Check for bootstrap relationships and degradations.	</a:t>
            </a:r>
          </a:p>
          <a:p>
            <a:pPr marL="233363" indent="-233363"/>
            <a:r>
              <a:rPr lang="en-US" sz="1800" dirty="0" err="1" smtClean="0"/>
              <a:t>Longterm</a:t>
            </a:r>
            <a:r>
              <a:rPr lang="en-US" sz="1800" dirty="0" smtClean="0"/>
              <a:t> comparisons</a:t>
            </a:r>
          </a:p>
          <a:p>
            <a:pPr marL="633413" lvl="1" indent="-233363"/>
            <a:r>
              <a:rPr lang="en-US" sz="1400" dirty="0" smtClean="0"/>
              <a:t>XRS				compare flare locations from XRS and SUVI</a:t>
            </a:r>
          </a:p>
          <a:p>
            <a:pPr marL="633413" lvl="1" indent="-233363"/>
            <a:r>
              <a:rPr lang="en-US" sz="1400" dirty="0" smtClean="0"/>
              <a:t>XRS, EUVS			compare measurements with other satellites</a:t>
            </a:r>
            <a:endParaRPr lang="en-US" sz="1000" dirty="0" smtClean="0"/>
          </a:p>
          <a:p>
            <a:pPr marL="633413" lvl="1" indent="-233363"/>
            <a:endParaRPr lang="en-US" sz="1400" dirty="0" smtClean="0"/>
          </a:p>
          <a:p>
            <a:pPr marL="633413" lvl="1" indent="-233363"/>
            <a:endParaRPr lang="en-US" sz="1400" dirty="0" smtClean="0"/>
          </a:p>
          <a:p>
            <a:pPr marL="633413" lvl="1" indent="-233363"/>
            <a:endParaRPr lang="en-US" sz="1400" dirty="0" smtClean="0"/>
          </a:p>
          <a:p>
            <a:pPr marL="633413" lvl="1" indent="-233363"/>
            <a:endParaRPr lang="en-US" sz="1200" dirty="0">
              <a:solidFill>
                <a:schemeClr val="accent2">
                  <a:lumMod val="40000"/>
                  <a:lumOff val="60000"/>
                </a:schemeClr>
              </a:solidFill>
            </a:endParaRPr>
          </a:p>
        </p:txBody>
      </p:sp>
      <p:sp>
        <p:nvSpPr>
          <p:cNvPr id="2" name="Slide Number Placeholder 1"/>
          <p:cNvSpPr>
            <a:spLocks noGrp="1"/>
          </p:cNvSpPr>
          <p:nvPr>
            <p:ph type="sldNum" sz="quarter" idx="12"/>
          </p:nvPr>
        </p:nvSpPr>
        <p:spPr/>
        <p:txBody>
          <a:bodyPr/>
          <a:lstStyle/>
          <a:p>
            <a:fld id="{A5D0E245-9D50-4F3E-AC26-7B9CB19F70AC}" type="slidenum">
              <a:rPr lang="en-US" altLang="en-US" smtClean="0"/>
              <a:pPr/>
              <a:t>51</a:t>
            </a:fld>
            <a:endParaRPr lang="en-US" altLang="en-US"/>
          </a:p>
        </p:txBody>
      </p:sp>
    </p:spTree>
    <p:extLst>
      <p:ext uri="{BB962C8B-B14F-4D97-AF65-F5344CB8AC3E}">
        <p14:creationId xmlns:p14="http://schemas.microsoft.com/office/powerpoint/2010/main" val="1410598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21078A-E944-47F9-B7BA-CEAF4D470424}" type="slidenum">
              <a:rPr lang="en-US" altLang="en-US" smtClean="0"/>
              <a:pPr/>
              <a:t>6</a:t>
            </a:fld>
            <a:endParaRPr lang="en-US" altLang="en-US"/>
          </a:p>
        </p:txBody>
      </p:sp>
      <p:sp>
        <p:nvSpPr>
          <p:cNvPr id="5" name="Content Placeholder 4"/>
          <p:cNvSpPr>
            <a:spLocks noGrp="1"/>
          </p:cNvSpPr>
          <p:nvPr>
            <p:ph idx="4294967295"/>
          </p:nvPr>
        </p:nvSpPr>
        <p:spPr>
          <a:xfrm>
            <a:off x="228838" y="1357313"/>
            <a:ext cx="4754563" cy="4292048"/>
          </a:xfrm>
          <a:prstGeom prst="rect">
            <a:avLst/>
          </a:prstGeom>
        </p:spPr>
        <p:txBody>
          <a:bodyPr/>
          <a:lstStyle/>
          <a:p>
            <a:r>
              <a:rPr lang="en-US" sz="2000" dirty="0" smtClean="0"/>
              <a:t>2 soft X-ray wavelength bands</a:t>
            </a:r>
            <a:endParaRPr lang="en-US" sz="2000" dirty="0"/>
          </a:p>
          <a:p>
            <a:pPr lvl="1"/>
            <a:r>
              <a:rPr lang="en-US" sz="1800" dirty="0" smtClean="0"/>
              <a:t>A </a:t>
            </a:r>
            <a:r>
              <a:rPr lang="en-US" sz="1800" dirty="0"/>
              <a:t>is 0.05-0.4 nm</a:t>
            </a:r>
          </a:p>
          <a:p>
            <a:pPr lvl="1"/>
            <a:r>
              <a:rPr lang="en-US" sz="1800" dirty="0"/>
              <a:t>B is 0.1-0.8 </a:t>
            </a:r>
            <a:r>
              <a:rPr lang="en-US" sz="1800" dirty="0" smtClean="0"/>
              <a:t>nm</a:t>
            </a:r>
          </a:p>
          <a:p>
            <a:r>
              <a:rPr lang="en-US" sz="2000" dirty="0" smtClean="0"/>
              <a:t>12 diodes total</a:t>
            </a:r>
          </a:p>
          <a:p>
            <a:pPr lvl="1"/>
            <a:r>
              <a:rPr lang="en-US" sz="1800" dirty="0"/>
              <a:t>Silicon photodiodes with Be filters </a:t>
            </a:r>
            <a:endParaRPr lang="en-US" sz="1800" dirty="0" smtClean="0"/>
          </a:p>
          <a:p>
            <a:pPr lvl="1"/>
            <a:r>
              <a:rPr lang="en-US" sz="1800" dirty="0" smtClean="0"/>
              <a:t>A1, </a:t>
            </a:r>
            <a:r>
              <a:rPr lang="en-US" sz="1800" dirty="0"/>
              <a:t>B1 - low solar </a:t>
            </a:r>
            <a:r>
              <a:rPr lang="en-US" sz="1800" dirty="0" smtClean="0"/>
              <a:t>activity</a:t>
            </a:r>
            <a:endParaRPr lang="en-US" sz="1800" dirty="0"/>
          </a:p>
          <a:p>
            <a:pPr lvl="1"/>
            <a:r>
              <a:rPr lang="en-US" sz="1800" dirty="0" smtClean="0"/>
              <a:t>A2, </a:t>
            </a:r>
            <a:r>
              <a:rPr lang="en-US" sz="1800" dirty="0"/>
              <a:t>B2 - solar </a:t>
            </a:r>
            <a:r>
              <a:rPr lang="en-US" sz="1800" dirty="0" smtClean="0"/>
              <a:t>max/flare</a:t>
            </a:r>
            <a:endParaRPr lang="en-US" sz="1800" dirty="0"/>
          </a:p>
          <a:p>
            <a:pPr lvl="1"/>
            <a:r>
              <a:rPr lang="en-US" sz="1800" dirty="0" smtClean="0"/>
              <a:t>2 dark</a:t>
            </a:r>
          </a:p>
          <a:p>
            <a:r>
              <a:rPr lang="en-US" sz="2200" dirty="0" smtClean="0">
                <a:solidFill>
                  <a:srgbClr val="FFFF00"/>
                </a:solidFill>
              </a:rPr>
              <a:t>Main products</a:t>
            </a:r>
          </a:p>
          <a:p>
            <a:pPr lvl="1"/>
            <a:r>
              <a:rPr lang="en-US" sz="1800" dirty="0" smtClean="0">
                <a:solidFill>
                  <a:srgbClr val="FFFF00"/>
                </a:solidFill>
              </a:rPr>
              <a:t>X-ray flux time series </a:t>
            </a:r>
          </a:p>
          <a:p>
            <a:pPr lvl="2"/>
            <a:r>
              <a:rPr lang="en-US" sz="1600" dirty="0" smtClean="0">
                <a:solidFill>
                  <a:srgbClr val="FFFF00"/>
                </a:solidFill>
              </a:rPr>
              <a:t>1 sec and averaged (L2)</a:t>
            </a:r>
          </a:p>
          <a:p>
            <a:pPr lvl="1"/>
            <a:r>
              <a:rPr lang="en-US" sz="1800" dirty="0" smtClean="0">
                <a:solidFill>
                  <a:srgbClr val="FFFF00"/>
                </a:solidFill>
              </a:rPr>
              <a:t>flare event detection (L2)</a:t>
            </a:r>
          </a:p>
          <a:p>
            <a:pPr lvl="1"/>
            <a:r>
              <a:rPr lang="en-US" sz="1800" dirty="0" smtClean="0">
                <a:solidFill>
                  <a:srgbClr val="FFFF00"/>
                </a:solidFill>
              </a:rPr>
              <a:t>flare location on solar disk (L2)</a:t>
            </a:r>
          </a:p>
        </p:txBody>
      </p:sp>
      <p:sp>
        <p:nvSpPr>
          <p:cNvPr id="3" name="Title 2"/>
          <p:cNvSpPr>
            <a:spLocks noGrp="1"/>
          </p:cNvSpPr>
          <p:nvPr>
            <p:ph type="title" idx="4294967295"/>
          </p:nvPr>
        </p:nvSpPr>
        <p:spPr>
          <a:xfrm>
            <a:off x="0" y="46038"/>
            <a:ext cx="9144000" cy="1143000"/>
          </a:xfrm>
          <a:prstGeom prst="rect">
            <a:avLst/>
          </a:prstGeom>
        </p:spPr>
        <p:txBody>
          <a:bodyPr/>
          <a:lstStyle/>
          <a:p>
            <a:r>
              <a:rPr lang="en-US" dirty="0" smtClean="0"/>
              <a:t>X-Ray Sensor (XRS)</a:t>
            </a:r>
            <a:endParaRPr lang="en-US" sz="2800" b="1" dirty="0">
              <a:cs typeface="Arial" pitchFamily="34" charset="0"/>
            </a:endParaRPr>
          </a:p>
        </p:txBody>
      </p:sp>
      <p:grpSp>
        <p:nvGrpSpPr>
          <p:cNvPr id="23" name="Group 22"/>
          <p:cNvGrpSpPr/>
          <p:nvPr/>
        </p:nvGrpSpPr>
        <p:grpSpPr>
          <a:xfrm>
            <a:off x="4820478" y="1304925"/>
            <a:ext cx="4114845" cy="4191414"/>
            <a:chOff x="4563983" y="1485900"/>
            <a:chExt cx="3809365" cy="3657600"/>
          </a:xfrm>
        </p:grpSpPr>
        <p:sp>
          <p:nvSpPr>
            <p:cNvPr id="7" name="Rectangle 6"/>
            <p:cNvSpPr/>
            <p:nvPr/>
          </p:nvSpPr>
          <p:spPr>
            <a:xfrm>
              <a:off x="4563983" y="1485900"/>
              <a:ext cx="3809365" cy="36576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4563983" y="1538288"/>
              <a:ext cx="3809365" cy="3541712"/>
              <a:chOff x="4719558" y="1300163"/>
              <a:chExt cx="3809365" cy="3541712"/>
            </a:xfrm>
          </p:grpSpPr>
          <p:pic>
            <p:nvPicPr>
              <p:cNvPr id="10" name="Picture 1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48275" y="1300163"/>
                <a:ext cx="2657475" cy="3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9"/>
              <p:cNvSpPr txBox="1">
                <a:spLocks noChangeArrowheads="1"/>
              </p:cNvSpPr>
              <p:nvPr/>
            </p:nvSpPr>
            <p:spPr bwMode="auto">
              <a:xfrm>
                <a:off x="4719558" y="1979374"/>
                <a:ext cx="104227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i="1">
                    <a:solidFill>
                      <a:schemeClr val="tx1"/>
                    </a:solidFill>
                    <a:latin typeface="Arial" charset="0"/>
                    <a:ea typeface="ＭＳ Ｐゴシック" charset="-128"/>
                  </a:defRPr>
                </a:lvl1pPr>
                <a:lvl2pPr marL="37931725" indent="-37474525" eaLnBrk="0" hangingPunct="0">
                  <a:defRPr sz="1200" i="1">
                    <a:solidFill>
                      <a:schemeClr val="tx1"/>
                    </a:solidFill>
                    <a:latin typeface="Arial" charset="0"/>
                    <a:ea typeface="ＭＳ Ｐゴシック" charset="-128"/>
                  </a:defRPr>
                </a:lvl2pPr>
                <a:lvl3pPr eaLnBrk="0" hangingPunct="0">
                  <a:defRPr sz="1200" i="1">
                    <a:solidFill>
                      <a:schemeClr val="tx1"/>
                    </a:solidFill>
                    <a:latin typeface="Arial" charset="0"/>
                    <a:ea typeface="ＭＳ Ｐゴシック" charset="-128"/>
                  </a:defRPr>
                </a:lvl3pPr>
                <a:lvl4pPr eaLnBrk="0" hangingPunct="0">
                  <a:defRPr sz="1200" i="1">
                    <a:solidFill>
                      <a:schemeClr val="tx1"/>
                    </a:solidFill>
                    <a:latin typeface="Arial" charset="0"/>
                    <a:ea typeface="ＭＳ Ｐゴシック" charset="-128"/>
                  </a:defRPr>
                </a:lvl4pPr>
                <a:lvl5pPr eaLnBrk="0" hangingPunct="0">
                  <a:defRPr sz="1200" i="1">
                    <a:solidFill>
                      <a:schemeClr val="tx1"/>
                    </a:solidFill>
                    <a:latin typeface="Arial" charset="0"/>
                    <a:ea typeface="ＭＳ Ｐゴシック" charset="-128"/>
                  </a:defRPr>
                </a:lvl5pPr>
                <a:lvl6pPr marL="457200" eaLnBrk="0" fontAlgn="base" hangingPunct="0">
                  <a:spcBef>
                    <a:spcPct val="0"/>
                  </a:spcBef>
                  <a:spcAft>
                    <a:spcPct val="0"/>
                  </a:spcAft>
                  <a:defRPr sz="1200" i="1">
                    <a:solidFill>
                      <a:schemeClr val="tx1"/>
                    </a:solidFill>
                    <a:latin typeface="Arial" charset="0"/>
                    <a:ea typeface="ＭＳ Ｐゴシック" charset="-128"/>
                  </a:defRPr>
                </a:lvl6pPr>
                <a:lvl7pPr marL="914400" eaLnBrk="0" fontAlgn="base" hangingPunct="0">
                  <a:spcBef>
                    <a:spcPct val="0"/>
                  </a:spcBef>
                  <a:spcAft>
                    <a:spcPct val="0"/>
                  </a:spcAft>
                  <a:defRPr sz="1200" i="1">
                    <a:solidFill>
                      <a:schemeClr val="tx1"/>
                    </a:solidFill>
                    <a:latin typeface="Arial" charset="0"/>
                    <a:ea typeface="ＭＳ Ｐゴシック" charset="-128"/>
                  </a:defRPr>
                </a:lvl7pPr>
                <a:lvl8pPr marL="1371600" eaLnBrk="0" fontAlgn="base" hangingPunct="0">
                  <a:spcBef>
                    <a:spcPct val="0"/>
                  </a:spcBef>
                  <a:spcAft>
                    <a:spcPct val="0"/>
                  </a:spcAft>
                  <a:defRPr sz="1200" i="1">
                    <a:solidFill>
                      <a:schemeClr val="tx1"/>
                    </a:solidFill>
                    <a:latin typeface="Arial" charset="0"/>
                    <a:ea typeface="ＭＳ Ｐゴシック" charset="-128"/>
                  </a:defRPr>
                </a:lvl8pPr>
                <a:lvl9pPr marL="1828800" eaLnBrk="0" fontAlgn="base" hangingPunct="0">
                  <a:spcBef>
                    <a:spcPct val="0"/>
                  </a:spcBef>
                  <a:spcAft>
                    <a:spcPct val="0"/>
                  </a:spcAft>
                  <a:defRPr sz="1200" i="1">
                    <a:solidFill>
                      <a:schemeClr val="tx1"/>
                    </a:solidFill>
                    <a:latin typeface="Arial" charset="0"/>
                    <a:ea typeface="ＭＳ Ｐゴシック" charset="-128"/>
                  </a:defRPr>
                </a:lvl9pPr>
              </a:lstStyle>
              <a:p>
                <a:pPr eaLnBrk="1" hangingPunct="1"/>
                <a:r>
                  <a:rPr lang="en-US" sz="1400" b="1" dirty="0">
                    <a:solidFill>
                      <a:srgbClr val="00B050"/>
                    </a:solidFill>
                  </a:rPr>
                  <a:t>A2</a:t>
                </a:r>
                <a:r>
                  <a:rPr lang="en-US" sz="1400" b="1" dirty="0" smtClean="0">
                    <a:solidFill>
                      <a:srgbClr val="00B050"/>
                    </a:solidFill>
                  </a:rPr>
                  <a:t>:</a:t>
                </a:r>
              </a:p>
              <a:p>
                <a:pPr eaLnBrk="1" hangingPunct="1"/>
                <a:r>
                  <a:rPr lang="en-US" sz="1400" b="1" dirty="0" smtClean="0">
                    <a:solidFill>
                      <a:srgbClr val="00B050"/>
                    </a:solidFill>
                  </a:rPr>
                  <a:t>Solar max</a:t>
                </a:r>
              </a:p>
              <a:p>
                <a:pPr eaLnBrk="1" hangingPunct="1"/>
                <a:r>
                  <a:rPr lang="en-US" sz="1400" b="1" dirty="0" smtClean="0">
                    <a:solidFill>
                      <a:srgbClr val="00B050"/>
                    </a:solidFill>
                  </a:rPr>
                  <a:t>/flare</a:t>
                </a:r>
                <a:endParaRPr lang="en-US" sz="1400" b="1" dirty="0">
                  <a:solidFill>
                    <a:srgbClr val="00B050"/>
                  </a:solidFill>
                </a:endParaRPr>
              </a:p>
            </p:txBody>
          </p:sp>
          <p:sp>
            <p:nvSpPr>
              <p:cNvPr id="12" name="Text Box 10"/>
              <p:cNvSpPr txBox="1">
                <a:spLocks noChangeArrowheads="1"/>
              </p:cNvSpPr>
              <p:nvPr/>
            </p:nvSpPr>
            <p:spPr bwMode="auto">
              <a:xfrm>
                <a:off x="5045075" y="3884613"/>
                <a:ext cx="579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i="1">
                    <a:solidFill>
                      <a:schemeClr val="tx1"/>
                    </a:solidFill>
                    <a:latin typeface="Arial" charset="0"/>
                    <a:ea typeface="ＭＳ Ｐゴシック" charset="-128"/>
                  </a:defRPr>
                </a:lvl1pPr>
                <a:lvl2pPr marL="37931725" indent="-37474525" eaLnBrk="0" hangingPunct="0">
                  <a:defRPr sz="1200" i="1">
                    <a:solidFill>
                      <a:schemeClr val="tx1"/>
                    </a:solidFill>
                    <a:latin typeface="Arial" charset="0"/>
                    <a:ea typeface="ＭＳ Ｐゴシック" charset="-128"/>
                  </a:defRPr>
                </a:lvl2pPr>
                <a:lvl3pPr eaLnBrk="0" hangingPunct="0">
                  <a:defRPr sz="1200" i="1">
                    <a:solidFill>
                      <a:schemeClr val="tx1"/>
                    </a:solidFill>
                    <a:latin typeface="Arial" charset="0"/>
                    <a:ea typeface="ＭＳ Ｐゴシック" charset="-128"/>
                  </a:defRPr>
                </a:lvl3pPr>
                <a:lvl4pPr eaLnBrk="0" hangingPunct="0">
                  <a:defRPr sz="1200" i="1">
                    <a:solidFill>
                      <a:schemeClr val="tx1"/>
                    </a:solidFill>
                    <a:latin typeface="Arial" charset="0"/>
                    <a:ea typeface="ＭＳ Ｐゴシック" charset="-128"/>
                  </a:defRPr>
                </a:lvl4pPr>
                <a:lvl5pPr eaLnBrk="0" hangingPunct="0">
                  <a:defRPr sz="1200" i="1">
                    <a:solidFill>
                      <a:schemeClr val="tx1"/>
                    </a:solidFill>
                    <a:latin typeface="Arial" charset="0"/>
                    <a:ea typeface="ＭＳ Ｐゴシック" charset="-128"/>
                  </a:defRPr>
                </a:lvl5pPr>
                <a:lvl6pPr marL="457200" eaLnBrk="0" fontAlgn="base" hangingPunct="0">
                  <a:spcBef>
                    <a:spcPct val="0"/>
                  </a:spcBef>
                  <a:spcAft>
                    <a:spcPct val="0"/>
                  </a:spcAft>
                  <a:defRPr sz="1200" i="1">
                    <a:solidFill>
                      <a:schemeClr val="tx1"/>
                    </a:solidFill>
                    <a:latin typeface="Arial" charset="0"/>
                    <a:ea typeface="ＭＳ Ｐゴシック" charset="-128"/>
                  </a:defRPr>
                </a:lvl6pPr>
                <a:lvl7pPr marL="914400" eaLnBrk="0" fontAlgn="base" hangingPunct="0">
                  <a:spcBef>
                    <a:spcPct val="0"/>
                  </a:spcBef>
                  <a:spcAft>
                    <a:spcPct val="0"/>
                  </a:spcAft>
                  <a:defRPr sz="1200" i="1">
                    <a:solidFill>
                      <a:schemeClr val="tx1"/>
                    </a:solidFill>
                    <a:latin typeface="Arial" charset="0"/>
                    <a:ea typeface="ＭＳ Ｐゴシック" charset="-128"/>
                  </a:defRPr>
                </a:lvl7pPr>
                <a:lvl8pPr marL="1371600" eaLnBrk="0" fontAlgn="base" hangingPunct="0">
                  <a:spcBef>
                    <a:spcPct val="0"/>
                  </a:spcBef>
                  <a:spcAft>
                    <a:spcPct val="0"/>
                  </a:spcAft>
                  <a:defRPr sz="1200" i="1">
                    <a:solidFill>
                      <a:schemeClr val="tx1"/>
                    </a:solidFill>
                    <a:latin typeface="Arial" charset="0"/>
                    <a:ea typeface="ＭＳ Ｐゴシック" charset="-128"/>
                  </a:defRPr>
                </a:lvl8pPr>
                <a:lvl9pPr marL="1828800" eaLnBrk="0" fontAlgn="base" hangingPunct="0">
                  <a:spcBef>
                    <a:spcPct val="0"/>
                  </a:spcBef>
                  <a:spcAft>
                    <a:spcPct val="0"/>
                  </a:spcAft>
                  <a:defRPr sz="1200" i="1">
                    <a:solidFill>
                      <a:schemeClr val="tx1"/>
                    </a:solidFill>
                    <a:latin typeface="Arial" charset="0"/>
                    <a:ea typeface="ＭＳ Ｐゴシック" charset="-128"/>
                  </a:defRPr>
                </a:lvl9pPr>
              </a:lstStyle>
              <a:p>
                <a:pPr eaLnBrk="1" hangingPunct="1"/>
                <a:r>
                  <a:rPr lang="en-US" sz="1400" b="1" dirty="0">
                    <a:solidFill>
                      <a:srgbClr val="00B050"/>
                    </a:solidFill>
                  </a:rPr>
                  <a:t>Dark</a:t>
                </a:r>
              </a:p>
            </p:txBody>
          </p:sp>
          <p:sp>
            <p:nvSpPr>
              <p:cNvPr id="13" name="Text Box 11"/>
              <p:cNvSpPr txBox="1">
                <a:spLocks noChangeArrowheads="1"/>
              </p:cNvSpPr>
              <p:nvPr/>
            </p:nvSpPr>
            <p:spPr bwMode="auto">
              <a:xfrm>
                <a:off x="7405688" y="4389438"/>
                <a:ext cx="579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i="1">
                    <a:solidFill>
                      <a:schemeClr val="tx1"/>
                    </a:solidFill>
                    <a:latin typeface="Arial" charset="0"/>
                    <a:ea typeface="ＭＳ Ｐゴシック" charset="-128"/>
                  </a:defRPr>
                </a:lvl1pPr>
                <a:lvl2pPr marL="37931725" indent="-37474525" eaLnBrk="0" hangingPunct="0">
                  <a:defRPr sz="1200" i="1">
                    <a:solidFill>
                      <a:schemeClr val="tx1"/>
                    </a:solidFill>
                    <a:latin typeface="Arial" charset="0"/>
                    <a:ea typeface="ＭＳ Ｐゴシック" charset="-128"/>
                  </a:defRPr>
                </a:lvl2pPr>
                <a:lvl3pPr eaLnBrk="0" hangingPunct="0">
                  <a:defRPr sz="1200" i="1">
                    <a:solidFill>
                      <a:schemeClr val="tx1"/>
                    </a:solidFill>
                    <a:latin typeface="Arial" charset="0"/>
                    <a:ea typeface="ＭＳ Ｐゴシック" charset="-128"/>
                  </a:defRPr>
                </a:lvl3pPr>
                <a:lvl4pPr eaLnBrk="0" hangingPunct="0">
                  <a:defRPr sz="1200" i="1">
                    <a:solidFill>
                      <a:schemeClr val="tx1"/>
                    </a:solidFill>
                    <a:latin typeface="Arial" charset="0"/>
                    <a:ea typeface="ＭＳ Ｐゴシック" charset="-128"/>
                  </a:defRPr>
                </a:lvl4pPr>
                <a:lvl5pPr eaLnBrk="0" hangingPunct="0">
                  <a:defRPr sz="1200" i="1">
                    <a:solidFill>
                      <a:schemeClr val="tx1"/>
                    </a:solidFill>
                    <a:latin typeface="Arial" charset="0"/>
                    <a:ea typeface="ＭＳ Ｐゴシック" charset="-128"/>
                  </a:defRPr>
                </a:lvl5pPr>
                <a:lvl6pPr marL="457200" eaLnBrk="0" fontAlgn="base" hangingPunct="0">
                  <a:spcBef>
                    <a:spcPct val="0"/>
                  </a:spcBef>
                  <a:spcAft>
                    <a:spcPct val="0"/>
                  </a:spcAft>
                  <a:defRPr sz="1200" i="1">
                    <a:solidFill>
                      <a:schemeClr val="tx1"/>
                    </a:solidFill>
                    <a:latin typeface="Arial" charset="0"/>
                    <a:ea typeface="ＭＳ Ｐゴシック" charset="-128"/>
                  </a:defRPr>
                </a:lvl6pPr>
                <a:lvl7pPr marL="914400" eaLnBrk="0" fontAlgn="base" hangingPunct="0">
                  <a:spcBef>
                    <a:spcPct val="0"/>
                  </a:spcBef>
                  <a:spcAft>
                    <a:spcPct val="0"/>
                  </a:spcAft>
                  <a:defRPr sz="1200" i="1">
                    <a:solidFill>
                      <a:schemeClr val="tx1"/>
                    </a:solidFill>
                    <a:latin typeface="Arial" charset="0"/>
                    <a:ea typeface="ＭＳ Ｐゴシック" charset="-128"/>
                  </a:defRPr>
                </a:lvl7pPr>
                <a:lvl8pPr marL="1371600" eaLnBrk="0" fontAlgn="base" hangingPunct="0">
                  <a:spcBef>
                    <a:spcPct val="0"/>
                  </a:spcBef>
                  <a:spcAft>
                    <a:spcPct val="0"/>
                  </a:spcAft>
                  <a:defRPr sz="1200" i="1">
                    <a:solidFill>
                      <a:schemeClr val="tx1"/>
                    </a:solidFill>
                    <a:latin typeface="Arial" charset="0"/>
                    <a:ea typeface="ＭＳ Ｐゴシック" charset="-128"/>
                  </a:defRPr>
                </a:lvl8pPr>
                <a:lvl9pPr marL="1828800" eaLnBrk="0" fontAlgn="base" hangingPunct="0">
                  <a:spcBef>
                    <a:spcPct val="0"/>
                  </a:spcBef>
                  <a:spcAft>
                    <a:spcPct val="0"/>
                  </a:spcAft>
                  <a:defRPr sz="1200" i="1">
                    <a:solidFill>
                      <a:schemeClr val="tx1"/>
                    </a:solidFill>
                    <a:latin typeface="Arial" charset="0"/>
                    <a:ea typeface="ＭＳ Ｐゴシック" charset="-128"/>
                  </a:defRPr>
                </a:lvl9pPr>
              </a:lstStyle>
              <a:p>
                <a:pPr eaLnBrk="1" hangingPunct="1"/>
                <a:r>
                  <a:rPr lang="en-US" sz="1400" b="1">
                    <a:solidFill>
                      <a:srgbClr val="00B050"/>
                    </a:solidFill>
                  </a:rPr>
                  <a:t>Dark</a:t>
                </a:r>
              </a:p>
            </p:txBody>
          </p:sp>
          <p:sp>
            <p:nvSpPr>
              <p:cNvPr id="14" name="Text Box 12"/>
              <p:cNvSpPr txBox="1">
                <a:spLocks noChangeArrowheads="1"/>
              </p:cNvSpPr>
              <p:nvPr/>
            </p:nvSpPr>
            <p:spPr bwMode="auto">
              <a:xfrm>
                <a:off x="7438734" y="2311926"/>
                <a:ext cx="10021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i="1">
                    <a:solidFill>
                      <a:schemeClr val="tx1"/>
                    </a:solidFill>
                    <a:latin typeface="Arial" charset="0"/>
                    <a:ea typeface="ＭＳ Ｐゴシック" charset="-128"/>
                  </a:defRPr>
                </a:lvl1pPr>
                <a:lvl2pPr marL="37931725" indent="-37474525" eaLnBrk="0" hangingPunct="0">
                  <a:defRPr sz="1200" i="1">
                    <a:solidFill>
                      <a:schemeClr val="tx1"/>
                    </a:solidFill>
                    <a:latin typeface="Arial" charset="0"/>
                    <a:ea typeface="ＭＳ Ｐゴシック" charset="-128"/>
                  </a:defRPr>
                </a:lvl2pPr>
                <a:lvl3pPr eaLnBrk="0" hangingPunct="0">
                  <a:defRPr sz="1200" i="1">
                    <a:solidFill>
                      <a:schemeClr val="tx1"/>
                    </a:solidFill>
                    <a:latin typeface="Arial" charset="0"/>
                    <a:ea typeface="ＭＳ Ｐゴシック" charset="-128"/>
                  </a:defRPr>
                </a:lvl3pPr>
                <a:lvl4pPr eaLnBrk="0" hangingPunct="0">
                  <a:defRPr sz="1200" i="1">
                    <a:solidFill>
                      <a:schemeClr val="tx1"/>
                    </a:solidFill>
                    <a:latin typeface="Arial" charset="0"/>
                    <a:ea typeface="ＭＳ Ｐゴシック" charset="-128"/>
                  </a:defRPr>
                </a:lvl4pPr>
                <a:lvl5pPr eaLnBrk="0" hangingPunct="0">
                  <a:defRPr sz="1200" i="1">
                    <a:solidFill>
                      <a:schemeClr val="tx1"/>
                    </a:solidFill>
                    <a:latin typeface="Arial" charset="0"/>
                    <a:ea typeface="ＭＳ Ｐゴシック" charset="-128"/>
                  </a:defRPr>
                </a:lvl5pPr>
                <a:lvl6pPr marL="457200" eaLnBrk="0" fontAlgn="base" hangingPunct="0">
                  <a:spcBef>
                    <a:spcPct val="0"/>
                  </a:spcBef>
                  <a:spcAft>
                    <a:spcPct val="0"/>
                  </a:spcAft>
                  <a:defRPr sz="1200" i="1">
                    <a:solidFill>
                      <a:schemeClr val="tx1"/>
                    </a:solidFill>
                    <a:latin typeface="Arial" charset="0"/>
                    <a:ea typeface="ＭＳ Ｐゴシック" charset="-128"/>
                  </a:defRPr>
                </a:lvl6pPr>
                <a:lvl7pPr marL="914400" eaLnBrk="0" fontAlgn="base" hangingPunct="0">
                  <a:spcBef>
                    <a:spcPct val="0"/>
                  </a:spcBef>
                  <a:spcAft>
                    <a:spcPct val="0"/>
                  </a:spcAft>
                  <a:defRPr sz="1200" i="1">
                    <a:solidFill>
                      <a:schemeClr val="tx1"/>
                    </a:solidFill>
                    <a:latin typeface="Arial" charset="0"/>
                    <a:ea typeface="ＭＳ Ｐゴシック" charset="-128"/>
                  </a:defRPr>
                </a:lvl7pPr>
                <a:lvl8pPr marL="1371600" eaLnBrk="0" fontAlgn="base" hangingPunct="0">
                  <a:spcBef>
                    <a:spcPct val="0"/>
                  </a:spcBef>
                  <a:spcAft>
                    <a:spcPct val="0"/>
                  </a:spcAft>
                  <a:defRPr sz="1200" i="1">
                    <a:solidFill>
                      <a:schemeClr val="tx1"/>
                    </a:solidFill>
                    <a:latin typeface="Arial" charset="0"/>
                    <a:ea typeface="ＭＳ Ｐゴシック" charset="-128"/>
                  </a:defRPr>
                </a:lvl8pPr>
                <a:lvl9pPr marL="1828800" eaLnBrk="0" fontAlgn="base" hangingPunct="0">
                  <a:spcBef>
                    <a:spcPct val="0"/>
                  </a:spcBef>
                  <a:spcAft>
                    <a:spcPct val="0"/>
                  </a:spcAft>
                  <a:defRPr sz="1200" i="1">
                    <a:solidFill>
                      <a:schemeClr val="tx1"/>
                    </a:solidFill>
                    <a:latin typeface="Arial" charset="0"/>
                    <a:ea typeface="ＭＳ Ｐゴシック" charset="-128"/>
                  </a:defRPr>
                </a:lvl9pPr>
              </a:lstStyle>
              <a:p>
                <a:pPr eaLnBrk="1" hangingPunct="1"/>
                <a:r>
                  <a:rPr lang="en-US" sz="1400" b="1" dirty="0">
                    <a:solidFill>
                      <a:srgbClr val="00B050"/>
                    </a:solidFill>
                  </a:rPr>
                  <a:t>A1</a:t>
                </a:r>
                <a:r>
                  <a:rPr lang="en-US" sz="1400" b="1" dirty="0" smtClean="0">
                    <a:solidFill>
                      <a:srgbClr val="00B050"/>
                    </a:solidFill>
                  </a:rPr>
                  <a:t>: </a:t>
                </a:r>
              </a:p>
              <a:p>
                <a:pPr eaLnBrk="1" hangingPunct="1"/>
                <a:r>
                  <a:rPr lang="en-US" sz="1400" b="1" dirty="0" smtClean="0">
                    <a:solidFill>
                      <a:srgbClr val="00B050"/>
                    </a:solidFill>
                  </a:rPr>
                  <a:t>Solar min</a:t>
                </a:r>
                <a:endParaRPr lang="el-GR" sz="1400" b="1" dirty="0">
                  <a:solidFill>
                    <a:srgbClr val="00B050"/>
                  </a:solidFill>
                  <a:cs typeface="Arial" charset="0"/>
                </a:endParaRPr>
              </a:p>
            </p:txBody>
          </p:sp>
          <p:sp>
            <p:nvSpPr>
              <p:cNvPr id="15" name="Text Box 13"/>
              <p:cNvSpPr txBox="1">
                <a:spLocks noChangeArrowheads="1"/>
              </p:cNvSpPr>
              <p:nvPr/>
            </p:nvSpPr>
            <p:spPr bwMode="auto">
              <a:xfrm>
                <a:off x="4841360" y="3119767"/>
                <a:ext cx="10021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i="1">
                    <a:solidFill>
                      <a:schemeClr val="tx1"/>
                    </a:solidFill>
                    <a:latin typeface="Arial" charset="0"/>
                    <a:ea typeface="ＭＳ Ｐゴシック" charset="-128"/>
                  </a:defRPr>
                </a:lvl1pPr>
                <a:lvl2pPr marL="37931725" indent="-37474525" eaLnBrk="0" hangingPunct="0">
                  <a:defRPr sz="1200" i="1">
                    <a:solidFill>
                      <a:schemeClr val="tx1"/>
                    </a:solidFill>
                    <a:latin typeface="Arial" charset="0"/>
                    <a:ea typeface="ＭＳ Ｐゴシック" charset="-128"/>
                  </a:defRPr>
                </a:lvl2pPr>
                <a:lvl3pPr eaLnBrk="0" hangingPunct="0">
                  <a:defRPr sz="1200" i="1">
                    <a:solidFill>
                      <a:schemeClr val="tx1"/>
                    </a:solidFill>
                    <a:latin typeface="Arial" charset="0"/>
                    <a:ea typeface="ＭＳ Ｐゴシック" charset="-128"/>
                  </a:defRPr>
                </a:lvl3pPr>
                <a:lvl4pPr eaLnBrk="0" hangingPunct="0">
                  <a:defRPr sz="1200" i="1">
                    <a:solidFill>
                      <a:schemeClr val="tx1"/>
                    </a:solidFill>
                    <a:latin typeface="Arial" charset="0"/>
                    <a:ea typeface="ＭＳ Ｐゴシック" charset="-128"/>
                  </a:defRPr>
                </a:lvl4pPr>
                <a:lvl5pPr eaLnBrk="0" hangingPunct="0">
                  <a:defRPr sz="1200" i="1">
                    <a:solidFill>
                      <a:schemeClr val="tx1"/>
                    </a:solidFill>
                    <a:latin typeface="Arial" charset="0"/>
                    <a:ea typeface="ＭＳ Ｐゴシック" charset="-128"/>
                  </a:defRPr>
                </a:lvl5pPr>
                <a:lvl6pPr marL="457200" eaLnBrk="0" fontAlgn="base" hangingPunct="0">
                  <a:spcBef>
                    <a:spcPct val="0"/>
                  </a:spcBef>
                  <a:spcAft>
                    <a:spcPct val="0"/>
                  </a:spcAft>
                  <a:defRPr sz="1200" i="1">
                    <a:solidFill>
                      <a:schemeClr val="tx1"/>
                    </a:solidFill>
                    <a:latin typeface="Arial" charset="0"/>
                    <a:ea typeface="ＭＳ Ｐゴシック" charset="-128"/>
                  </a:defRPr>
                </a:lvl6pPr>
                <a:lvl7pPr marL="914400" eaLnBrk="0" fontAlgn="base" hangingPunct="0">
                  <a:spcBef>
                    <a:spcPct val="0"/>
                  </a:spcBef>
                  <a:spcAft>
                    <a:spcPct val="0"/>
                  </a:spcAft>
                  <a:defRPr sz="1200" i="1">
                    <a:solidFill>
                      <a:schemeClr val="tx1"/>
                    </a:solidFill>
                    <a:latin typeface="Arial" charset="0"/>
                    <a:ea typeface="ＭＳ Ｐゴシック" charset="-128"/>
                  </a:defRPr>
                </a:lvl7pPr>
                <a:lvl8pPr marL="1371600" eaLnBrk="0" fontAlgn="base" hangingPunct="0">
                  <a:spcBef>
                    <a:spcPct val="0"/>
                  </a:spcBef>
                  <a:spcAft>
                    <a:spcPct val="0"/>
                  </a:spcAft>
                  <a:defRPr sz="1200" i="1">
                    <a:solidFill>
                      <a:schemeClr val="tx1"/>
                    </a:solidFill>
                    <a:latin typeface="Arial" charset="0"/>
                    <a:ea typeface="ＭＳ Ｐゴシック" charset="-128"/>
                  </a:defRPr>
                </a:lvl8pPr>
                <a:lvl9pPr marL="1828800" eaLnBrk="0" fontAlgn="base" hangingPunct="0">
                  <a:spcBef>
                    <a:spcPct val="0"/>
                  </a:spcBef>
                  <a:spcAft>
                    <a:spcPct val="0"/>
                  </a:spcAft>
                  <a:defRPr sz="1200" i="1">
                    <a:solidFill>
                      <a:schemeClr val="tx1"/>
                    </a:solidFill>
                    <a:latin typeface="Arial" charset="0"/>
                    <a:ea typeface="ＭＳ Ｐゴシック" charset="-128"/>
                  </a:defRPr>
                </a:lvl9pPr>
              </a:lstStyle>
              <a:p>
                <a:pPr eaLnBrk="1" hangingPunct="1"/>
                <a:r>
                  <a:rPr lang="en-US" sz="1400" b="1" dirty="0">
                    <a:solidFill>
                      <a:srgbClr val="00B050"/>
                    </a:solidFill>
                  </a:rPr>
                  <a:t>B1</a:t>
                </a:r>
                <a:r>
                  <a:rPr lang="en-US" sz="1400" b="1" dirty="0" smtClean="0">
                    <a:solidFill>
                      <a:srgbClr val="00B050"/>
                    </a:solidFill>
                  </a:rPr>
                  <a:t>: </a:t>
                </a:r>
              </a:p>
              <a:p>
                <a:pPr eaLnBrk="1" hangingPunct="1"/>
                <a:r>
                  <a:rPr lang="en-US" sz="1400" b="1" dirty="0" smtClean="0">
                    <a:solidFill>
                      <a:srgbClr val="00B050"/>
                    </a:solidFill>
                  </a:rPr>
                  <a:t>Solar min</a:t>
                </a:r>
                <a:endParaRPr lang="en-US" sz="1400" b="1" dirty="0">
                  <a:solidFill>
                    <a:srgbClr val="00B050"/>
                  </a:solidFill>
                </a:endParaRPr>
              </a:p>
            </p:txBody>
          </p:sp>
          <p:sp>
            <p:nvSpPr>
              <p:cNvPr id="16" name="Text Box 14"/>
              <p:cNvSpPr txBox="1">
                <a:spLocks noChangeArrowheads="1"/>
              </p:cNvSpPr>
              <p:nvPr/>
            </p:nvSpPr>
            <p:spPr bwMode="auto">
              <a:xfrm>
                <a:off x="7486650" y="3349021"/>
                <a:ext cx="104227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i="1">
                    <a:solidFill>
                      <a:schemeClr val="tx1"/>
                    </a:solidFill>
                    <a:latin typeface="Arial" charset="0"/>
                    <a:ea typeface="ＭＳ Ｐゴシック" charset="-128"/>
                  </a:defRPr>
                </a:lvl1pPr>
                <a:lvl2pPr marL="37931725" indent="-37474525" eaLnBrk="0" hangingPunct="0">
                  <a:defRPr sz="1200" i="1">
                    <a:solidFill>
                      <a:schemeClr val="tx1"/>
                    </a:solidFill>
                    <a:latin typeface="Arial" charset="0"/>
                    <a:ea typeface="ＭＳ Ｐゴシック" charset="-128"/>
                  </a:defRPr>
                </a:lvl2pPr>
                <a:lvl3pPr eaLnBrk="0" hangingPunct="0">
                  <a:defRPr sz="1200" i="1">
                    <a:solidFill>
                      <a:schemeClr val="tx1"/>
                    </a:solidFill>
                    <a:latin typeface="Arial" charset="0"/>
                    <a:ea typeface="ＭＳ Ｐゴシック" charset="-128"/>
                  </a:defRPr>
                </a:lvl3pPr>
                <a:lvl4pPr eaLnBrk="0" hangingPunct="0">
                  <a:defRPr sz="1200" i="1">
                    <a:solidFill>
                      <a:schemeClr val="tx1"/>
                    </a:solidFill>
                    <a:latin typeface="Arial" charset="0"/>
                    <a:ea typeface="ＭＳ Ｐゴシック" charset="-128"/>
                  </a:defRPr>
                </a:lvl4pPr>
                <a:lvl5pPr eaLnBrk="0" hangingPunct="0">
                  <a:defRPr sz="1200" i="1">
                    <a:solidFill>
                      <a:schemeClr val="tx1"/>
                    </a:solidFill>
                    <a:latin typeface="Arial" charset="0"/>
                    <a:ea typeface="ＭＳ Ｐゴシック" charset="-128"/>
                  </a:defRPr>
                </a:lvl5pPr>
                <a:lvl6pPr marL="457200" eaLnBrk="0" fontAlgn="base" hangingPunct="0">
                  <a:spcBef>
                    <a:spcPct val="0"/>
                  </a:spcBef>
                  <a:spcAft>
                    <a:spcPct val="0"/>
                  </a:spcAft>
                  <a:defRPr sz="1200" i="1">
                    <a:solidFill>
                      <a:schemeClr val="tx1"/>
                    </a:solidFill>
                    <a:latin typeface="Arial" charset="0"/>
                    <a:ea typeface="ＭＳ Ｐゴシック" charset="-128"/>
                  </a:defRPr>
                </a:lvl6pPr>
                <a:lvl7pPr marL="914400" eaLnBrk="0" fontAlgn="base" hangingPunct="0">
                  <a:spcBef>
                    <a:spcPct val="0"/>
                  </a:spcBef>
                  <a:spcAft>
                    <a:spcPct val="0"/>
                  </a:spcAft>
                  <a:defRPr sz="1200" i="1">
                    <a:solidFill>
                      <a:schemeClr val="tx1"/>
                    </a:solidFill>
                    <a:latin typeface="Arial" charset="0"/>
                    <a:ea typeface="ＭＳ Ｐゴシック" charset="-128"/>
                  </a:defRPr>
                </a:lvl7pPr>
                <a:lvl8pPr marL="1371600" eaLnBrk="0" fontAlgn="base" hangingPunct="0">
                  <a:spcBef>
                    <a:spcPct val="0"/>
                  </a:spcBef>
                  <a:spcAft>
                    <a:spcPct val="0"/>
                  </a:spcAft>
                  <a:defRPr sz="1200" i="1">
                    <a:solidFill>
                      <a:schemeClr val="tx1"/>
                    </a:solidFill>
                    <a:latin typeface="Arial" charset="0"/>
                    <a:ea typeface="ＭＳ Ｐゴシック" charset="-128"/>
                  </a:defRPr>
                </a:lvl8pPr>
                <a:lvl9pPr marL="1828800" eaLnBrk="0" fontAlgn="base" hangingPunct="0">
                  <a:spcBef>
                    <a:spcPct val="0"/>
                  </a:spcBef>
                  <a:spcAft>
                    <a:spcPct val="0"/>
                  </a:spcAft>
                  <a:defRPr sz="1200" i="1">
                    <a:solidFill>
                      <a:schemeClr val="tx1"/>
                    </a:solidFill>
                    <a:latin typeface="Arial" charset="0"/>
                    <a:ea typeface="ＭＳ Ｐゴシック" charset="-128"/>
                  </a:defRPr>
                </a:lvl9pPr>
              </a:lstStyle>
              <a:p>
                <a:pPr eaLnBrk="1" hangingPunct="1"/>
                <a:r>
                  <a:rPr lang="en-US" sz="1400" b="1" dirty="0">
                    <a:solidFill>
                      <a:srgbClr val="00B050"/>
                    </a:solidFill>
                  </a:rPr>
                  <a:t>B2: </a:t>
                </a:r>
                <a:endParaRPr lang="en-US" sz="1400" b="1" dirty="0" smtClean="0">
                  <a:solidFill>
                    <a:srgbClr val="00B050"/>
                  </a:solidFill>
                </a:endParaRPr>
              </a:p>
              <a:p>
                <a:pPr eaLnBrk="1" hangingPunct="1"/>
                <a:r>
                  <a:rPr lang="en-US" sz="1400" b="1" dirty="0" smtClean="0">
                    <a:solidFill>
                      <a:srgbClr val="00B050"/>
                    </a:solidFill>
                  </a:rPr>
                  <a:t>Solar max</a:t>
                </a:r>
              </a:p>
              <a:p>
                <a:pPr eaLnBrk="1" hangingPunct="1"/>
                <a:r>
                  <a:rPr lang="en-US" sz="1400" b="1" dirty="0" smtClean="0">
                    <a:solidFill>
                      <a:srgbClr val="00B050"/>
                    </a:solidFill>
                  </a:rPr>
                  <a:t>/flare</a:t>
                </a:r>
                <a:endParaRPr lang="en-US" sz="1400" b="1" dirty="0">
                  <a:solidFill>
                    <a:srgbClr val="00B050"/>
                  </a:solidFill>
                  <a:cs typeface="Arial" charset="0"/>
                </a:endParaRPr>
              </a:p>
            </p:txBody>
          </p:sp>
          <p:sp>
            <p:nvSpPr>
              <p:cNvPr id="17" name="Line 17"/>
              <p:cNvSpPr>
                <a:spLocks noChangeShapeType="1"/>
              </p:cNvSpPr>
              <p:nvPr/>
            </p:nvSpPr>
            <p:spPr bwMode="auto">
              <a:xfrm flipV="1">
                <a:off x="5708650" y="2351088"/>
                <a:ext cx="434975" cy="74612"/>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Line 18"/>
              <p:cNvSpPr>
                <a:spLocks noChangeShapeType="1"/>
              </p:cNvSpPr>
              <p:nvPr/>
            </p:nvSpPr>
            <p:spPr bwMode="auto">
              <a:xfrm flipV="1">
                <a:off x="5297488" y="3032125"/>
                <a:ext cx="903287" cy="274638"/>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Line 19"/>
              <p:cNvSpPr>
                <a:spLocks noChangeShapeType="1"/>
              </p:cNvSpPr>
              <p:nvPr/>
            </p:nvSpPr>
            <p:spPr bwMode="auto">
              <a:xfrm flipV="1">
                <a:off x="5403849" y="3809999"/>
                <a:ext cx="785813" cy="103188"/>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Line 20"/>
              <p:cNvSpPr>
                <a:spLocks noChangeShapeType="1"/>
              </p:cNvSpPr>
              <p:nvPr/>
            </p:nvSpPr>
            <p:spPr bwMode="auto">
              <a:xfrm flipH="1" flipV="1">
                <a:off x="7013575" y="3798888"/>
                <a:ext cx="525463" cy="606425"/>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Line 21"/>
              <p:cNvSpPr>
                <a:spLocks noChangeShapeType="1"/>
              </p:cNvSpPr>
              <p:nvPr/>
            </p:nvSpPr>
            <p:spPr bwMode="auto">
              <a:xfrm flipH="1" flipV="1">
                <a:off x="6975475" y="3130550"/>
                <a:ext cx="644525" cy="485775"/>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Line 22"/>
              <p:cNvSpPr>
                <a:spLocks noChangeShapeType="1"/>
              </p:cNvSpPr>
              <p:nvPr/>
            </p:nvSpPr>
            <p:spPr bwMode="auto">
              <a:xfrm flipH="1" flipV="1">
                <a:off x="7035800" y="2317750"/>
                <a:ext cx="571500" cy="61913"/>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28375833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21078A-E944-47F9-B7BA-CEAF4D470424}" type="slidenum">
              <a:rPr lang="en-US" altLang="en-US" smtClean="0"/>
              <a:pPr/>
              <a:t>7</a:t>
            </a:fld>
            <a:endParaRPr lang="en-US" altLang="en-US"/>
          </a:p>
        </p:txBody>
      </p:sp>
      <p:sp>
        <p:nvSpPr>
          <p:cNvPr id="3" name="Title 2"/>
          <p:cNvSpPr>
            <a:spLocks noGrp="1"/>
          </p:cNvSpPr>
          <p:nvPr>
            <p:ph type="title" idx="4294967295"/>
          </p:nvPr>
        </p:nvSpPr>
        <p:spPr>
          <a:xfrm>
            <a:off x="0" y="46038"/>
            <a:ext cx="9144000" cy="1143000"/>
          </a:xfrm>
          <a:prstGeom prst="rect">
            <a:avLst/>
          </a:prstGeom>
        </p:spPr>
        <p:txBody>
          <a:bodyPr/>
          <a:lstStyle/>
          <a:p>
            <a:r>
              <a:rPr lang="en-US" dirty="0" smtClean="0"/>
              <a:t>SWPC Radio Blackout Warnings</a:t>
            </a:r>
            <a:endParaRPr lang="en-US" sz="2800" b="1" dirty="0">
              <a:cs typeface="Arial" pitchFamily="34" charset="0"/>
            </a:endParaRPr>
          </a:p>
        </p:txBody>
      </p:sp>
      <p:pic>
        <p:nvPicPr>
          <p:cNvPr id="4" name="Picture 3"/>
          <p:cNvPicPr>
            <a:picLocks noChangeAspect="1"/>
          </p:cNvPicPr>
          <p:nvPr/>
        </p:nvPicPr>
        <p:blipFill rotWithShape="1">
          <a:blip r:embed="rId3"/>
          <a:srcRect l="4146" t="31711" r="6731" b="11164"/>
          <a:stretch/>
        </p:blipFill>
        <p:spPr>
          <a:xfrm>
            <a:off x="376584" y="1740492"/>
            <a:ext cx="8390831" cy="4807130"/>
          </a:xfrm>
          <a:prstGeom prst="rect">
            <a:avLst/>
          </a:prstGeom>
        </p:spPr>
      </p:pic>
      <p:sp>
        <p:nvSpPr>
          <p:cNvPr id="9" name="TextBox 8"/>
          <p:cNvSpPr txBox="1"/>
          <p:nvPr/>
        </p:nvSpPr>
        <p:spPr>
          <a:xfrm>
            <a:off x="6553200" y="892756"/>
            <a:ext cx="1397726" cy="646331"/>
          </a:xfrm>
          <a:prstGeom prst="rect">
            <a:avLst/>
          </a:prstGeom>
          <a:noFill/>
          <a:ln>
            <a:noFill/>
          </a:ln>
        </p:spPr>
        <p:txBody>
          <a:bodyPr wrap="square" rtlCol="0">
            <a:spAutoFit/>
          </a:bodyPr>
          <a:lstStyle/>
          <a:p>
            <a:r>
              <a:rPr lang="en-US" dirty="0" smtClean="0">
                <a:solidFill>
                  <a:srgbClr val="FFFF00"/>
                </a:solidFill>
              </a:rPr>
              <a:t>flare index from </a:t>
            </a:r>
            <a:r>
              <a:rPr lang="en-US" dirty="0">
                <a:solidFill>
                  <a:srgbClr val="FFFF00"/>
                </a:solidFill>
              </a:rPr>
              <a:t>XRS-B1</a:t>
            </a:r>
          </a:p>
        </p:txBody>
      </p:sp>
      <p:cxnSp>
        <p:nvCxnSpPr>
          <p:cNvPr id="31" name="Straight Arrow Connector 30"/>
          <p:cNvCxnSpPr/>
          <p:nvPr/>
        </p:nvCxnSpPr>
        <p:spPr>
          <a:xfrm>
            <a:off x="7141029" y="1515291"/>
            <a:ext cx="3232" cy="225201"/>
          </a:xfrm>
          <a:prstGeom prst="straightConnector1">
            <a:avLst/>
          </a:prstGeom>
          <a:ln w="38100">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57686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pPr/>
              <a:t>8</a:t>
            </a:fld>
            <a:endParaRPr lang="en-US" altLang="en-US"/>
          </a:p>
        </p:txBody>
      </p:sp>
      <p:sp>
        <p:nvSpPr>
          <p:cNvPr id="12" name="Title 1"/>
          <p:cNvSpPr txBox="1">
            <a:spLocks/>
          </p:cNvSpPr>
          <p:nvPr/>
        </p:nvSpPr>
        <p:spPr bwMode="auto">
          <a:xfrm>
            <a:off x="722313" y="4406900"/>
            <a:ext cx="7772400" cy="91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000" b="1" kern="1200" cap="all">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pPr marL="461963" marR="0" lvl="0" indent="-461963" algn="l" defTabSz="457200" rtl="0" eaLnBrk="1" fontAlgn="base" latinLnBrk="0" hangingPunct="1">
              <a:lnSpc>
                <a:spcPct val="100000"/>
              </a:lnSpc>
              <a:spcBef>
                <a:spcPct val="0"/>
              </a:spcBef>
              <a:spcAft>
                <a:spcPct val="0"/>
              </a:spcAft>
              <a:buClrTx/>
              <a:buSzTx/>
              <a:buFontTx/>
              <a:buNone/>
              <a:tabLst/>
              <a:defRPr/>
            </a:pPr>
            <a:r>
              <a:rPr kumimoji="0" lang="en-US" sz="4000" b="1" i="0" u="none" strike="noStrike" kern="1200" cap="all" spc="0" normalizeH="0" baseline="0" noProof="0" dirty="0" smtClean="0">
                <a:ln>
                  <a:noFill/>
                </a:ln>
                <a:solidFill>
                  <a:sysClr val="window" lastClr="FFFFFF"/>
                </a:solidFill>
                <a:effectLst/>
                <a:uLnTx/>
                <a:uFillTx/>
                <a:latin typeface="Calibri"/>
                <a:ea typeface="MS PGothic" panose="020B0600070205080204" pitchFamily="34" charset="-128"/>
                <a:cs typeface="+mj-cs"/>
              </a:rPr>
              <a:t>Review of Beta Maturity </a:t>
            </a:r>
          </a:p>
        </p:txBody>
      </p:sp>
    </p:spTree>
    <p:extLst>
      <p:ext uri="{BB962C8B-B14F-4D97-AF65-F5344CB8AC3E}">
        <p14:creationId xmlns:p14="http://schemas.microsoft.com/office/powerpoint/2010/main" val="84350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5ADB79-25D6-47C0-AB51-22A13A0BBB50}" type="slidenum">
              <a:rPr lang="en-US" altLang="en-US" smtClean="0"/>
              <a:pPr/>
              <a:t>9</a:t>
            </a:fld>
            <a:endParaRPr lang="en-US" altLang="en-US"/>
          </a:p>
        </p:txBody>
      </p:sp>
      <p:sp>
        <p:nvSpPr>
          <p:cNvPr id="9" name="Title 1"/>
          <p:cNvSpPr txBox="1">
            <a:spLocks/>
          </p:cNvSpPr>
          <p:nvPr/>
        </p:nvSpPr>
        <p:spPr bwMode="auto">
          <a:xfrm>
            <a:off x="457200" y="218207"/>
            <a:ext cx="8229600" cy="103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FFFF00"/>
                </a:solidFill>
                <a:effectLst/>
                <a:uLnTx/>
                <a:uFillTx/>
                <a:latin typeface="Calibri"/>
                <a:ea typeface="MS PGothic" panose="020B0600070205080204" pitchFamily="34" charset="-128"/>
                <a:cs typeface="+mj-cs"/>
              </a:rPr>
              <a:t>GPA Issues at Beta</a:t>
            </a:r>
          </a:p>
          <a:p>
            <a:pPr marL="0" marR="0" lvl="0" indent="0" algn="ctr" defTabSz="457200" rtl="0" eaLnBrk="1" fontAlgn="base" latinLnBrk="0" hangingPunct="1">
              <a:lnSpc>
                <a:spcPct val="100000"/>
              </a:lnSpc>
              <a:spcBef>
                <a:spcPct val="0"/>
              </a:spcBef>
              <a:spcAft>
                <a:spcPct val="0"/>
              </a:spcAft>
              <a:buClrTx/>
              <a:buSzTx/>
              <a:buFontTx/>
              <a:buNone/>
              <a:tabLst/>
              <a:defRPr/>
            </a:pPr>
            <a:r>
              <a:rPr lang="en-US" sz="3200" dirty="0" smtClean="0">
                <a:solidFill>
                  <a:schemeClr val="tx1"/>
                </a:solidFill>
                <a:latin typeface="Calibri"/>
              </a:rPr>
              <a:t>to be resolved prior to Provisional Status</a:t>
            </a:r>
            <a:r>
              <a:rPr kumimoji="0" lang="en-US" sz="3200" b="0" i="0" u="none" strike="noStrike" kern="1200" cap="none" spc="0" normalizeH="0" baseline="0" noProof="0" dirty="0" smtClean="0">
                <a:ln>
                  <a:noFill/>
                </a:ln>
                <a:solidFill>
                  <a:srgbClr val="1F497D">
                    <a:lumMod val="40000"/>
                    <a:lumOff val="60000"/>
                  </a:srgbClr>
                </a:solidFill>
                <a:effectLst/>
                <a:uLnTx/>
                <a:uFillTx/>
                <a:latin typeface="Calibri"/>
                <a:ea typeface="MS PGothic" panose="020B0600070205080204" pitchFamily="34" charset="-128"/>
                <a:cs typeface="+mj-cs"/>
              </a:rPr>
              <a:t> </a:t>
            </a:r>
            <a:endParaRPr kumimoji="0" lang="en-US" sz="3600" b="0" i="0" u="none" strike="noStrike" kern="1200" cap="none" spc="0" normalizeH="0" baseline="0" noProof="0" dirty="0">
              <a:ln>
                <a:noFill/>
              </a:ln>
              <a:solidFill>
                <a:sysClr val="window" lastClr="FFFFFF"/>
              </a:solidFill>
              <a:effectLst/>
              <a:uLnTx/>
              <a:uFillTx/>
              <a:latin typeface="Calibri"/>
              <a:ea typeface="MS PGothic" panose="020B0600070205080204" pitchFamily="34" charset="-128"/>
              <a:cs typeface="+mj-cs"/>
            </a:endParaRPr>
          </a:p>
        </p:txBody>
      </p:sp>
      <p:graphicFrame>
        <p:nvGraphicFramePr>
          <p:cNvPr id="11" name="Table 10"/>
          <p:cNvGraphicFramePr>
            <a:graphicFrameLocks noGrp="1"/>
          </p:cNvGraphicFramePr>
          <p:nvPr>
            <p:extLst>
              <p:ext uri="{D42A27DB-BD31-4B8C-83A1-F6EECF244321}">
                <p14:modId xmlns:p14="http://schemas.microsoft.com/office/powerpoint/2010/main" val="3293839198"/>
              </p:ext>
            </p:extLst>
          </p:nvPr>
        </p:nvGraphicFramePr>
        <p:xfrm>
          <a:off x="355685" y="1821001"/>
          <a:ext cx="8520794" cy="1584960"/>
        </p:xfrm>
        <a:graphic>
          <a:graphicData uri="http://schemas.openxmlformats.org/drawingml/2006/table">
            <a:tbl>
              <a:tblPr/>
              <a:tblGrid>
                <a:gridCol w="716074"/>
                <a:gridCol w="3284092"/>
                <a:gridCol w="2240158"/>
                <a:gridCol w="2280470"/>
              </a:tblGrid>
              <a:tr h="231469">
                <a:tc>
                  <a:txBody>
                    <a:bodyPr/>
                    <a:lstStyle/>
                    <a:p>
                      <a:pPr algn="ctr" fontAlgn="ctr"/>
                      <a:r>
                        <a:rPr lang="en-US" sz="1600" b="1" i="0" u="none" strike="noStrike" dirty="0" smtClean="0">
                          <a:solidFill>
                            <a:schemeClr val="bg1"/>
                          </a:solidFill>
                          <a:effectLst/>
                          <a:latin typeface="Calibri"/>
                        </a:rPr>
                        <a:t>ADR</a:t>
                      </a:r>
                      <a:endParaRPr lang="en-US" sz="1600" b="1" i="0" u="none" strike="noStrike" dirty="0">
                        <a:solidFill>
                          <a:schemeClr val="bg1"/>
                        </a:solidFill>
                        <a:effectLst/>
                        <a:latin typeface="Calibri"/>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ctr"/>
                      <a:r>
                        <a:rPr lang="en-US" sz="1600" b="1" u="none" strike="noStrike" dirty="0">
                          <a:solidFill>
                            <a:schemeClr val="bg1"/>
                          </a:solidFill>
                          <a:effectLst/>
                        </a:rPr>
                        <a:t>Title</a:t>
                      </a:r>
                      <a:endParaRPr lang="en-US" sz="1600" b="1" i="0" u="none" strike="noStrike" dirty="0">
                        <a:solidFill>
                          <a:schemeClr val="bg1"/>
                        </a:solidFill>
                        <a:effectLst/>
                        <a:latin typeface="Calibri"/>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ctr"/>
                      <a:r>
                        <a:rPr lang="en-US" sz="1600" b="1" u="none" strike="noStrike" dirty="0" smtClean="0">
                          <a:solidFill>
                            <a:schemeClr val="bg1"/>
                          </a:solidFill>
                          <a:effectLst/>
                        </a:rPr>
                        <a:t>Notes</a:t>
                      </a:r>
                      <a:endParaRPr lang="en-US" sz="1600" b="1" i="0" u="none" strike="noStrike" dirty="0">
                        <a:solidFill>
                          <a:schemeClr val="bg1"/>
                        </a:solidFill>
                        <a:effectLst/>
                        <a:latin typeface="Calibri"/>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ctr"/>
                      <a:r>
                        <a:rPr lang="en-US" sz="1600" b="1" u="none" strike="noStrike" dirty="0">
                          <a:solidFill>
                            <a:schemeClr val="bg1"/>
                          </a:solidFill>
                          <a:effectLst/>
                        </a:rPr>
                        <a:t>Status</a:t>
                      </a:r>
                      <a:endParaRPr lang="en-US" sz="1600" b="1" i="0" u="none" strike="noStrike" dirty="0">
                        <a:solidFill>
                          <a:schemeClr val="bg1"/>
                        </a:solidFill>
                        <a:effectLst/>
                        <a:latin typeface="Calibri"/>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r>
              <a:tr h="231469">
                <a:tc>
                  <a:txBody>
                    <a:bodyPr/>
                    <a:lstStyle/>
                    <a:p>
                      <a:pPr algn="ctr" fontAlgn="ctr"/>
                      <a:r>
                        <a:rPr lang="en-US" sz="1600" b="0" i="0" u="none" strike="noStrike" dirty="0" smtClean="0">
                          <a:solidFill>
                            <a:schemeClr val="bg1"/>
                          </a:solidFill>
                          <a:effectLst/>
                          <a:latin typeface="+mn-lt"/>
                        </a:rPr>
                        <a:t>148</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600" b="0" i="0" u="none" strike="noStrike" dirty="0" smtClean="0">
                          <a:solidFill>
                            <a:schemeClr val="bg1"/>
                          </a:solidFill>
                          <a:effectLst/>
                          <a:latin typeface="+mn-lt"/>
                        </a:rPr>
                        <a:t>Add CROTA roll angle</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chemeClr val="bg1"/>
                          </a:solidFill>
                          <a:effectLst/>
                          <a:latin typeface="Calibri"/>
                        </a:rPr>
                        <a:t>ADR 590 will fix </a:t>
                      </a:r>
                      <a:endParaRPr lang="en-US" sz="1600" b="0" i="0" u="none" strike="noStrike" dirty="0">
                        <a:solidFill>
                          <a:schemeClr val="bg1"/>
                        </a:solidFill>
                        <a:effectLst/>
                        <a:latin typeface="Calibri"/>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ctr"/>
                      <a:r>
                        <a:rPr lang="en-US" sz="1600" b="0" i="0" u="none" strike="noStrike" dirty="0" smtClean="0">
                          <a:solidFill>
                            <a:schemeClr val="bg1"/>
                          </a:solidFill>
                          <a:effectLst/>
                          <a:latin typeface="Calibri"/>
                        </a:rPr>
                        <a:t>CLOSED; not</a:t>
                      </a:r>
                      <a:r>
                        <a:rPr lang="en-US" sz="1600" b="0" i="0" u="none" strike="noStrike" baseline="0" dirty="0" smtClean="0">
                          <a:solidFill>
                            <a:schemeClr val="bg1"/>
                          </a:solidFill>
                          <a:effectLst/>
                          <a:latin typeface="Calibri"/>
                        </a:rPr>
                        <a:t> resolved</a:t>
                      </a:r>
                      <a:endParaRPr lang="en-US" sz="1600" b="0" i="0" u="none" strike="noStrike" dirty="0">
                        <a:solidFill>
                          <a:schemeClr val="bg1"/>
                        </a:solidFill>
                        <a:effectLst/>
                        <a:latin typeface="Calibri"/>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31469">
                <a:tc>
                  <a:txBody>
                    <a:bodyPr/>
                    <a:lstStyle/>
                    <a:p>
                      <a:pPr algn="ctr" fontAlgn="ctr"/>
                      <a:r>
                        <a:rPr lang="en-US" sz="1600" b="0" i="0" u="none" strike="noStrike" dirty="0" smtClean="0">
                          <a:solidFill>
                            <a:schemeClr val="bg1"/>
                          </a:solidFill>
                          <a:effectLst/>
                          <a:latin typeface="Calibri"/>
                        </a:rPr>
                        <a:t>158</a:t>
                      </a:r>
                      <a:endParaRPr lang="en-US" sz="1600" b="0" i="0" u="none" strike="noStrike" dirty="0">
                        <a:solidFill>
                          <a:schemeClr val="bg1"/>
                        </a:solidFill>
                        <a:effectLst/>
                        <a:latin typeface="Calibri"/>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600" b="0" i="0" u="none" strike="noStrike" dirty="0" smtClean="0">
                          <a:solidFill>
                            <a:schemeClr val="bg1"/>
                          </a:solidFill>
                          <a:effectLst/>
                          <a:latin typeface="Calibri"/>
                        </a:rPr>
                        <a:t>Resolve time stamp errors</a:t>
                      </a:r>
                      <a:endParaRPr lang="en-US" sz="1600" b="0" i="0" u="none" strike="noStrike" dirty="0">
                        <a:solidFill>
                          <a:schemeClr val="bg1"/>
                        </a:solidFill>
                        <a:effectLst/>
                        <a:latin typeface="Calibri"/>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600" b="0" i="0" u="none" strike="noStrike" dirty="0" smtClean="0">
                          <a:solidFill>
                            <a:schemeClr val="bg1"/>
                          </a:solidFill>
                          <a:effectLst/>
                          <a:latin typeface="Calibri"/>
                        </a:rPr>
                        <a:t>DO 06.03</a:t>
                      </a:r>
                      <a:endParaRPr lang="en-US" sz="1600" b="0" i="0" u="none" strike="noStrike" dirty="0">
                        <a:solidFill>
                          <a:schemeClr val="bg1"/>
                        </a:solidFill>
                        <a:effectLst/>
                        <a:latin typeface="Calibri"/>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ctr"/>
                      <a:r>
                        <a:rPr lang="en-US" sz="1600" b="0" i="0" u="none" strike="noStrike" dirty="0" smtClean="0">
                          <a:solidFill>
                            <a:schemeClr val="bg1"/>
                          </a:solidFill>
                          <a:effectLst/>
                          <a:latin typeface="Calibri"/>
                        </a:rPr>
                        <a:t>fixed for XRS;</a:t>
                      </a:r>
                    </a:p>
                    <a:p>
                      <a:pPr algn="ctr" fontAlgn="ctr"/>
                      <a:r>
                        <a:rPr lang="en-US" sz="1600" b="0" i="0" u="none" strike="noStrike" dirty="0" smtClean="0">
                          <a:solidFill>
                            <a:schemeClr val="bg1"/>
                          </a:solidFill>
                          <a:effectLst/>
                          <a:latin typeface="Calibri"/>
                        </a:rPr>
                        <a:t>difficult to test for EUVS</a:t>
                      </a:r>
                      <a:endParaRPr lang="en-US" sz="1600" b="0" i="0" u="none" strike="noStrike" dirty="0">
                        <a:solidFill>
                          <a:schemeClr val="bg1"/>
                        </a:solidFill>
                        <a:effectLst/>
                        <a:latin typeface="Calibri"/>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31469">
                <a:tc>
                  <a:txBody>
                    <a:bodyPr/>
                    <a:lstStyle/>
                    <a:p>
                      <a:pPr algn="ctr" fontAlgn="ctr"/>
                      <a:r>
                        <a:rPr lang="en-US" sz="1600" b="0" i="0" u="none" strike="noStrike" dirty="0" smtClean="0">
                          <a:solidFill>
                            <a:schemeClr val="tx1">
                              <a:lumMod val="65000"/>
                            </a:schemeClr>
                          </a:solidFill>
                          <a:effectLst/>
                          <a:latin typeface="Calibri"/>
                        </a:rPr>
                        <a:t>174</a:t>
                      </a:r>
                      <a:endParaRPr lang="en-US" sz="1600" b="0" i="0" u="none" strike="noStrike" dirty="0">
                        <a:solidFill>
                          <a:schemeClr val="tx1">
                            <a:lumMod val="65000"/>
                          </a:schemeClr>
                        </a:solidFill>
                        <a:effectLst/>
                        <a:latin typeface="Calibri"/>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600" b="0" i="0" u="none" strike="noStrike" dirty="0" smtClean="0">
                          <a:solidFill>
                            <a:schemeClr val="tx1">
                              <a:lumMod val="65000"/>
                            </a:schemeClr>
                          </a:solidFill>
                          <a:effectLst/>
                          <a:latin typeface="Calibri"/>
                        </a:rPr>
                        <a:t>Add</a:t>
                      </a:r>
                      <a:r>
                        <a:rPr lang="en-US" sz="1600" b="0" i="0" u="none" strike="noStrike" baseline="0" dirty="0" smtClean="0">
                          <a:solidFill>
                            <a:schemeClr val="tx1">
                              <a:lumMod val="65000"/>
                            </a:schemeClr>
                          </a:solidFill>
                          <a:effectLst/>
                          <a:latin typeface="Calibri"/>
                        </a:rPr>
                        <a:t> h</a:t>
                      </a:r>
                      <a:r>
                        <a:rPr lang="en-US" sz="1600" b="0" i="0" u="none" strike="noStrike" dirty="0" smtClean="0">
                          <a:solidFill>
                            <a:schemeClr val="tx1">
                              <a:lumMod val="65000"/>
                            </a:schemeClr>
                          </a:solidFill>
                          <a:effectLst/>
                          <a:latin typeface="Calibri"/>
                        </a:rPr>
                        <a:t>igh resolution EUVS data</a:t>
                      </a:r>
                      <a:endParaRPr lang="en-US" sz="1600" b="0" i="0" u="none" strike="noStrike" dirty="0">
                        <a:solidFill>
                          <a:schemeClr val="tx1">
                            <a:lumMod val="65000"/>
                          </a:schemeClr>
                        </a:solidFill>
                        <a:effectLst/>
                        <a:latin typeface="Calibri"/>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600" b="0" i="0" u="none" strike="noStrike" dirty="0" smtClean="0">
                          <a:solidFill>
                            <a:schemeClr val="tx1">
                              <a:lumMod val="65000"/>
                            </a:schemeClr>
                          </a:solidFill>
                          <a:effectLst/>
                          <a:latin typeface="Calibri"/>
                        </a:rPr>
                        <a:t>DO 07.00 ADR will fix this</a:t>
                      </a:r>
                      <a:endParaRPr lang="en-US" sz="1600" b="0" i="0" u="none" strike="noStrike" dirty="0">
                        <a:solidFill>
                          <a:schemeClr val="tx1">
                            <a:lumMod val="65000"/>
                          </a:schemeClr>
                        </a:solidFill>
                        <a:effectLst/>
                        <a:latin typeface="Calibri"/>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ctr"/>
                      <a:r>
                        <a:rPr lang="en-US" sz="1600" b="0" i="0" u="none" strike="noStrike" dirty="0" smtClean="0">
                          <a:solidFill>
                            <a:schemeClr val="tx1">
                              <a:lumMod val="65000"/>
                            </a:schemeClr>
                          </a:solidFill>
                          <a:effectLst/>
                          <a:latin typeface="Calibri"/>
                        </a:rPr>
                        <a:t>OPEN</a:t>
                      </a:r>
                      <a:endParaRPr lang="en-US" sz="1600" b="0" i="0" u="none" strike="noStrike" dirty="0">
                        <a:solidFill>
                          <a:schemeClr val="tx1">
                            <a:lumMod val="65000"/>
                          </a:schemeClr>
                        </a:solidFill>
                        <a:effectLst/>
                        <a:latin typeface="Calibri"/>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sp>
        <p:nvSpPr>
          <p:cNvPr id="12" name="TextBox 11"/>
          <p:cNvSpPr txBox="1"/>
          <p:nvPr/>
        </p:nvSpPr>
        <p:spPr>
          <a:xfrm>
            <a:off x="368899" y="1497045"/>
            <a:ext cx="2151230" cy="369332"/>
          </a:xfrm>
          <a:prstGeom prst="rect">
            <a:avLst/>
          </a:prstGeom>
          <a:noFill/>
        </p:spPr>
        <p:txBody>
          <a:bodyPr wrap="none" rtlCol="0">
            <a:spAutoFit/>
          </a:bodyPr>
          <a:lstStyle/>
          <a:p>
            <a:r>
              <a:rPr lang="en-US" dirty="0" smtClean="0"/>
              <a:t>Identified Pre-launch</a:t>
            </a:r>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387168934"/>
              </p:ext>
            </p:extLst>
          </p:nvPr>
        </p:nvGraphicFramePr>
        <p:xfrm>
          <a:off x="390521" y="3861041"/>
          <a:ext cx="8485958" cy="2011680"/>
        </p:xfrm>
        <a:graphic>
          <a:graphicData uri="http://schemas.openxmlformats.org/drawingml/2006/table">
            <a:tbl>
              <a:tblPr/>
              <a:tblGrid>
                <a:gridCol w="653289"/>
                <a:gridCol w="3332477"/>
                <a:gridCol w="2229996"/>
                <a:gridCol w="2270196"/>
              </a:tblGrid>
              <a:tr h="216493">
                <a:tc>
                  <a:txBody>
                    <a:bodyPr/>
                    <a:lstStyle/>
                    <a:p>
                      <a:pPr algn="ctr" fontAlgn="ctr"/>
                      <a:r>
                        <a:rPr lang="en-US" sz="1600" b="1" i="0" u="none" strike="noStrike" dirty="0" smtClean="0">
                          <a:solidFill>
                            <a:schemeClr val="bg1"/>
                          </a:solidFill>
                          <a:effectLst/>
                          <a:latin typeface="Calibri"/>
                        </a:rPr>
                        <a:t>ADR</a:t>
                      </a:r>
                      <a:endParaRPr lang="en-US" sz="1600" b="1" i="0" u="none" strike="noStrike" dirty="0">
                        <a:solidFill>
                          <a:schemeClr val="bg1"/>
                        </a:solidFill>
                        <a:effectLst/>
                        <a:latin typeface="Calibri"/>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ctr"/>
                      <a:r>
                        <a:rPr lang="en-US" sz="1600" b="1" u="none" strike="noStrike" dirty="0">
                          <a:solidFill>
                            <a:schemeClr val="bg1"/>
                          </a:solidFill>
                          <a:effectLst/>
                        </a:rPr>
                        <a:t>Title</a:t>
                      </a:r>
                      <a:endParaRPr lang="en-US" sz="1600" b="1" i="0" u="none" strike="noStrike" dirty="0">
                        <a:solidFill>
                          <a:schemeClr val="bg1"/>
                        </a:solidFill>
                        <a:effectLst/>
                        <a:latin typeface="Calibri"/>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ctr"/>
                      <a:r>
                        <a:rPr lang="en-US" sz="1600" b="1" u="none" strike="noStrike" dirty="0" smtClean="0">
                          <a:solidFill>
                            <a:schemeClr val="bg1"/>
                          </a:solidFill>
                          <a:effectLst/>
                        </a:rPr>
                        <a:t>Notes</a:t>
                      </a:r>
                      <a:endParaRPr lang="en-US" sz="1600" b="1" i="0" u="none" strike="noStrike" dirty="0">
                        <a:solidFill>
                          <a:schemeClr val="bg1"/>
                        </a:solidFill>
                        <a:effectLst/>
                        <a:latin typeface="Calibri"/>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ctr"/>
                      <a:r>
                        <a:rPr lang="en-US" sz="1600" b="1" u="none" strike="noStrike" dirty="0">
                          <a:solidFill>
                            <a:schemeClr val="bg1"/>
                          </a:solidFill>
                          <a:effectLst/>
                        </a:rPr>
                        <a:t>Status</a:t>
                      </a:r>
                      <a:endParaRPr lang="en-US" sz="1600" b="1" i="0" u="none" strike="noStrike" dirty="0">
                        <a:solidFill>
                          <a:schemeClr val="bg1"/>
                        </a:solidFill>
                        <a:effectLst/>
                        <a:latin typeface="Calibri"/>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216493">
                <a:tc>
                  <a:txBody>
                    <a:bodyPr/>
                    <a:lstStyle/>
                    <a:p>
                      <a:pPr algn="ctr" fontAlgn="ctr"/>
                      <a:r>
                        <a:rPr lang="en-US" sz="1600" b="0" i="0" u="none" strike="noStrike" dirty="0" smtClean="0">
                          <a:solidFill>
                            <a:schemeClr val="tx1">
                              <a:lumMod val="65000"/>
                            </a:schemeClr>
                          </a:solidFill>
                          <a:effectLst/>
                          <a:latin typeface="+mn-lt"/>
                        </a:rPr>
                        <a:t>462</a:t>
                      </a:r>
                      <a:endParaRPr lang="en-US" sz="1600" b="0" i="0" u="none" strike="noStrike" dirty="0">
                        <a:solidFill>
                          <a:schemeClr val="tx1">
                            <a:lumMod val="65000"/>
                          </a:schemeClr>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600" b="0" i="0" u="none" strike="noStrike" dirty="0" smtClean="0">
                          <a:solidFill>
                            <a:schemeClr val="tx1">
                              <a:lumMod val="65000"/>
                            </a:schemeClr>
                          </a:solidFill>
                          <a:effectLst/>
                          <a:latin typeface="+mn-lt"/>
                        </a:rPr>
                        <a:t>Replace Mg II line fit</a:t>
                      </a:r>
                      <a:endParaRPr lang="en-US" sz="1600" b="0" i="0" u="none" strike="noStrike" dirty="0">
                        <a:solidFill>
                          <a:schemeClr val="tx1">
                            <a:lumMod val="65000"/>
                          </a:schemeClr>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US" sz="1600" b="0" i="0" u="none" strike="noStrike" dirty="0" smtClean="0">
                        <a:solidFill>
                          <a:schemeClr val="tx1">
                            <a:lumMod val="65000"/>
                          </a:schemeClr>
                        </a:solidFill>
                        <a:effectLst/>
                        <a:latin typeface="Calibri"/>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ctr"/>
                      <a:r>
                        <a:rPr lang="en-US" sz="1600" b="0" i="0" u="none" strike="noStrike" dirty="0" smtClean="0">
                          <a:solidFill>
                            <a:schemeClr val="tx1">
                              <a:lumMod val="65000"/>
                            </a:schemeClr>
                          </a:solidFill>
                          <a:effectLst/>
                          <a:latin typeface="+mn-lt"/>
                        </a:rPr>
                        <a:t>CLOSED</a:t>
                      </a:r>
                      <a:endParaRPr lang="en-US" sz="1600" b="0" i="0" u="none" strike="noStrike" dirty="0">
                        <a:solidFill>
                          <a:schemeClr val="tx1">
                            <a:lumMod val="65000"/>
                          </a:schemeClr>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16493">
                <a:tc>
                  <a:txBody>
                    <a:bodyPr/>
                    <a:lstStyle/>
                    <a:p>
                      <a:pPr algn="ctr" fontAlgn="ctr"/>
                      <a:r>
                        <a:rPr lang="en-US" sz="1600" b="0" i="0" u="none" strike="noStrike" dirty="0" smtClean="0">
                          <a:solidFill>
                            <a:schemeClr val="tx1">
                              <a:lumMod val="65000"/>
                            </a:schemeClr>
                          </a:solidFill>
                          <a:effectLst/>
                          <a:latin typeface="+mn-lt"/>
                        </a:rPr>
                        <a:t>247</a:t>
                      </a:r>
                      <a:endParaRPr lang="en-US" sz="1600" b="0" i="0" u="none" strike="noStrike" dirty="0">
                        <a:solidFill>
                          <a:schemeClr val="tx1">
                            <a:lumMod val="65000"/>
                          </a:schemeClr>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600" b="0" i="0" u="none" strike="noStrike" dirty="0" smtClean="0">
                          <a:solidFill>
                            <a:schemeClr val="tx1">
                              <a:lumMod val="65000"/>
                            </a:schemeClr>
                          </a:solidFill>
                          <a:effectLst/>
                          <a:latin typeface="+mn-lt"/>
                        </a:rPr>
                        <a:t>EUVS LUT updates not working</a:t>
                      </a:r>
                      <a:endParaRPr lang="en-US" sz="1600" b="0" i="0" u="none" strike="noStrike" dirty="0">
                        <a:solidFill>
                          <a:schemeClr val="tx1">
                            <a:lumMod val="65000"/>
                          </a:schemeClr>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US" sz="1600" b="0" i="0" u="none" strike="noStrike" dirty="0" smtClean="0">
                        <a:solidFill>
                          <a:schemeClr val="tx1">
                            <a:lumMod val="65000"/>
                          </a:schemeClr>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ctr"/>
                      <a:r>
                        <a:rPr lang="en-US" sz="1600" b="0" i="0" u="none" strike="noStrike" dirty="0" smtClean="0">
                          <a:solidFill>
                            <a:schemeClr val="tx1">
                              <a:lumMod val="65000"/>
                            </a:schemeClr>
                          </a:solidFill>
                          <a:effectLst/>
                          <a:latin typeface="+mn-lt"/>
                        </a:rPr>
                        <a:t>CLOSED</a:t>
                      </a:r>
                      <a:endParaRPr lang="en-US" sz="1600" b="0" i="0" u="none" strike="noStrike" dirty="0">
                        <a:solidFill>
                          <a:schemeClr val="tx1">
                            <a:lumMod val="65000"/>
                          </a:schemeClr>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20444">
                <a:tc>
                  <a:txBody>
                    <a:bodyPr/>
                    <a:lstStyle/>
                    <a:p>
                      <a:pPr algn="ctr" fontAlgn="ctr"/>
                      <a:r>
                        <a:rPr lang="en-US" sz="1600" b="0" i="0" u="none" strike="noStrike" dirty="0" smtClean="0">
                          <a:solidFill>
                            <a:schemeClr val="bg1"/>
                          </a:solidFill>
                          <a:effectLst/>
                          <a:latin typeface="+mn-lt"/>
                        </a:rPr>
                        <a:t>204</a:t>
                      </a:r>
                      <a:endParaRPr lang="en-US" sz="1600" b="0" i="0" u="none" strike="noStrike" dirty="0">
                        <a:solidFill>
                          <a:schemeClr val="bg1"/>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600" b="0" i="0" u="none" strike="noStrike" dirty="0" smtClean="0">
                          <a:solidFill>
                            <a:schemeClr val="bg1"/>
                          </a:solidFill>
                          <a:effectLst/>
                          <a:latin typeface="+mn-lt"/>
                        </a:rPr>
                        <a:t>Remove unsigned variable attributes</a:t>
                      </a:r>
                      <a:endParaRPr lang="en-US" sz="1600" b="0" i="0" u="none" strike="noStrike" dirty="0">
                        <a:solidFill>
                          <a:schemeClr val="bg1"/>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endParaRPr lang="en-US" sz="1600" b="0" i="0" u="none" strike="noStrike" dirty="0">
                        <a:solidFill>
                          <a:schemeClr val="bg1"/>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ctr"/>
                      <a:r>
                        <a:rPr lang="en-US" sz="1600" b="0" i="0" u="none" strike="noStrike" dirty="0" smtClean="0">
                          <a:solidFill>
                            <a:schemeClr val="bg1"/>
                          </a:solidFill>
                          <a:effectLst/>
                          <a:latin typeface="+mn-lt"/>
                        </a:rPr>
                        <a:t>CLOSED</a:t>
                      </a:r>
                      <a:endParaRPr lang="en-US" sz="1600" b="0" i="0" u="none" strike="noStrike" dirty="0">
                        <a:solidFill>
                          <a:schemeClr val="bg1"/>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r>
              <a:tr h="216493">
                <a:tc>
                  <a:txBody>
                    <a:bodyPr/>
                    <a:lstStyle/>
                    <a:p>
                      <a:pPr algn="ctr" fontAlgn="ctr"/>
                      <a:r>
                        <a:rPr lang="en-US" sz="1600" b="0" i="0" u="none" strike="noStrike" dirty="0" smtClean="0">
                          <a:solidFill>
                            <a:schemeClr val="bg1"/>
                          </a:solidFill>
                          <a:effectLst/>
                          <a:latin typeface="+mn-lt"/>
                        </a:rPr>
                        <a:t>228</a:t>
                      </a:r>
                      <a:endParaRPr lang="en-US" sz="1600" b="0" i="0" u="none" strike="noStrike" dirty="0">
                        <a:solidFill>
                          <a:schemeClr val="bg1"/>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600" b="0" i="0" u="none" strike="noStrike" dirty="0" smtClean="0">
                          <a:solidFill>
                            <a:schemeClr val="bg1"/>
                          </a:solidFill>
                          <a:effectLst/>
                          <a:latin typeface="+mn-lt"/>
                        </a:rPr>
                        <a:t>Filename </a:t>
                      </a:r>
                      <a:r>
                        <a:rPr lang="en-US" sz="1600" b="0" i="0" u="none" strike="noStrike" baseline="0" dirty="0" smtClean="0">
                          <a:solidFill>
                            <a:schemeClr val="bg1"/>
                          </a:solidFill>
                          <a:effectLst/>
                          <a:latin typeface="+mn-lt"/>
                        </a:rPr>
                        <a:t>timestamps mismatch</a:t>
                      </a:r>
                      <a:endParaRPr lang="en-US" sz="1600" b="0" i="0" u="none" strike="noStrike" dirty="0">
                        <a:solidFill>
                          <a:schemeClr val="bg1"/>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US" sz="1600" b="0" i="0" u="none" strike="noStrike" dirty="0" smtClean="0">
                        <a:solidFill>
                          <a:schemeClr val="bg1"/>
                        </a:solidFill>
                        <a:effectLst/>
                        <a:latin typeface="Calibri"/>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ctr"/>
                      <a:r>
                        <a:rPr lang="en-US" sz="1600" b="0" i="0" u="none" strike="noStrike" dirty="0" smtClean="0">
                          <a:solidFill>
                            <a:schemeClr val="bg1"/>
                          </a:solidFill>
                          <a:effectLst/>
                          <a:latin typeface="+mn-lt"/>
                        </a:rPr>
                        <a:t>OPEN</a:t>
                      </a:r>
                      <a:endParaRPr lang="en-US" sz="1600" b="0" i="0" u="none" strike="noStrike" dirty="0">
                        <a:solidFill>
                          <a:schemeClr val="bg1"/>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220444">
                <a:tc>
                  <a:txBody>
                    <a:bodyPr/>
                    <a:lstStyle/>
                    <a:p>
                      <a:pPr algn="ctr" fontAlgn="ctr"/>
                      <a:r>
                        <a:rPr lang="en-US" sz="1600" b="0" i="0" u="none" strike="noStrike" dirty="0" smtClean="0">
                          <a:solidFill>
                            <a:schemeClr val="bg1"/>
                          </a:solidFill>
                          <a:effectLst/>
                          <a:latin typeface="+mn-lt"/>
                        </a:rPr>
                        <a:t>430</a:t>
                      </a:r>
                      <a:endParaRPr lang="en-US" sz="1600" b="0" i="0" u="none" strike="noStrike" dirty="0">
                        <a:solidFill>
                          <a:schemeClr val="bg1"/>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r>
                        <a:rPr lang="en-US" sz="1600" b="0" i="0" u="none" strike="noStrike" dirty="0" smtClean="0">
                          <a:solidFill>
                            <a:schemeClr val="bg1"/>
                          </a:solidFill>
                          <a:effectLst/>
                          <a:latin typeface="+mn-lt"/>
                        </a:rPr>
                        <a:t>Eclipse flags set too late.</a:t>
                      </a:r>
                      <a:endParaRPr lang="en-US" sz="1600" b="0" i="0" u="none" strike="noStrike" dirty="0">
                        <a:solidFill>
                          <a:schemeClr val="bg1"/>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fontAlgn="ctr"/>
                      <a:endParaRPr lang="en-US" sz="1600" b="0" i="0" u="none" strike="noStrike" dirty="0">
                        <a:solidFill>
                          <a:schemeClr val="bg1"/>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fontAlgn="ctr"/>
                      <a:r>
                        <a:rPr lang="en-US" sz="1600" b="0" i="0" u="none" strike="noStrike" dirty="0" smtClean="0">
                          <a:solidFill>
                            <a:schemeClr val="bg1"/>
                          </a:solidFill>
                          <a:effectLst/>
                          <a:latin typeface="+mn-lt"/>
                        </a:rPr>
                        <a:t>CLOSED</a:t>
                      </a:r>
                      <a:endParaRPr lang="en-US" sz="1600" b="0" i="0" u="none" strike="noStrike" dirty="0">
                        <a:solidFill>
                          <a:schemeClr val="bg1"/>
                        </a:solidFill>
                        <a:effectLst/>
                        <a:latin typeface="+mn-lt"/>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r>
            </a:tbl>
          </a:graphicData>
        </a:graphic>
      </p:graphicFrame>
      <p:sp>
        <p:nvSpPr>
          <p:cNvPr id="16" name="TextBox 15"/>
          <p:cNvSpPr txBox="1"/>
          <p:nvPr/>
        </p:nvSpPr>
        <p:spPr>
          <a:xfrm>
            <a:off x="355685" y="3486077"/>
            <a:ext cx="2240037" cy="369332"/>
          </a:xfrm>
          <a:prstGeom prst="rect">
            <a:avLst/>
          </a:prstGeom>
          <a:noFill/>
        </p:spPr>
        <p:txBody>
          <a:bodyPr wrap="none" rtlCol="0">
            <a:spAutoFit/>
          </a:bodyPr>
          <a:lstStyle/>
          <a:p>
            <a:r>
              <a:rPr lang="en-US" dirty="0" smtClean="0"/>
              <a:t>Identified Post-launch</a:t>
            </a:r>
            <a:endParaRPr lang="en-US" dirty="0"/>
          </a:p>
        </p:txBody>
      </p:sp>
    </p:spTree>
    <p:extLst>
      <p:ext uri="{BB962C8B-B14F-4D97-AF65-F5344CB8AC3E}">
        <p14:creationId xmlns:p14="http://schemas.microsoft.com/office/powerpoint/2010/main" val="2259791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Presentation2_NoUpdate</Template>
  <TotalTime>45649</TotalTime>
  <Words>4673</Words>
  <Application>Microsoft Office PowerPoint</Application>
  <PresentationFormat>On-screen Show (4:3)</PresentationFormat>
  <Paragraphs>860</Paragraphs>
  <Slides>51</Slides>
  <Notes>39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51</vt:i4>
      </vt:variant>
    </vt:vector>
  </HeadingPairs>
  <TitlesOfParts>
    <vt:vector size="63" baseType="lpstr">
      <vt:lpstr>MS Gothic</vt:lpstr>
      <vt:lpstr>ＭＳ Ｐゴシック</vt:lpstr>
      <vt:lpstr>ＭＳ Ｐゴシック</vt:lpstr>
      <vt:lpstr>Arial</vt:lpstr>
      <vt:lpstr>Calibri</vt:lpstr>
      <vt:lpstr>Cambria Math</vt:lpstr>
      <vt:lpstr>Helvetica</vt:lpstr>
      <vt:lpstr>Lao UI</vt:lpstr>
      <vt:lpstr>Mangal</vt:lpstr>
      <vt:lpstr>Symbol</vt:lpstr>
      <vt:lpstr>Times New Roman</vt:lpstr>
      <vt:lpstr>Custom Design</vt:lpstr>
      <vt:lpstr>PowerPoint Presentation</vt:lpstr>
      <vt:lpstr>Outline</vt:lpstr>
      <vt:lpstr>Quick Summary</vt:lpstr>
      <vt:lpstr>PowerPoint Presentation</vt:lpstr>
      <vt:lpstr>EUV and X-Ray Irradiance Sensors (EXIS)</vt:lpstr>
      <vt:lpstr>X-Ray Sensor (XRS)</vt:lpstr>
      <vt:lpstr>SWPC Radio Blackout Warnings</vt:lpstr>
      <vt:lpstr>PowerPoint Presentation</vt:lpstr>
      <vt:lpstr>PowerPoint Presentation</vt:lpstr>
      <vt:lpstr>PowerPoint Presentation</vt:lpstr>
      <vt:lpstr>Particle spikes are removed in L2 (1/2)</vt:lpstr>
      <vt:lpstr>Particle spikes are removed in L2 (2/2)</vt:lpstr>
      <vt:lpstr>PowerPoint Presentation</vt:lpstr>
      <vt:lpstr>GPA Issues</vt:lpstr>
      <vt:lpstr>PowerPoint Presentation</vt:lpstr>
      <vt:lpstr>#8: XRS B1-B2 Crossover Threshold (1/2)</vt:lpstr>
      <vt:lpstr>#8: XRS B1-B2 Crossover Threshold (2/2)</vt:lpstr>
      <vt:lpstr>#9: XRS A1-A2 Crossover Threshold</vt:lpstr>
      <vt:lpstr>#10: XRS Ratio – Threshold Assessment </vt:lpstr>
      <vt:lpstr>#11: NOAA XRS Scaling Factors</vt:lpstr>
      <vt:lpstr>#12: XRS L1b Uncertainties (1/3) </vt:lpstr>
      <vt:lpstr>#12: XRS L1b Uncertainties (2/3)</vt:lpstr>
      <vt:lpstr>#12: XRS L1b Uncertainties (3/3)</vt:lpstr>
      <vt:lpstr>#13: XRS Flare Location Comparison (1/3)</vt:lpstr>
      <vt:lpstr>#13: XRS Flare Location Comparison (2/3)</vt:lpstr>
      <vt:lpstr>#13: XRS Flare Location Comparison (3/3)</vt:lpstr>
      <vt:lpstr>#14: Inter-Satellite Comparisons (1/4)</vt:lpstr>
      <vt:lpstr>#14: Inter-Satellite Comparisons (2/4)</vt:lpstr>
      <vt:lpstr>#14: Inter-Satellite Comparisons (3/4)</vt:lpstr>
      <vt:lpstr>#14: Inter-Satellite Comparisons (4/4)</vt:lpstr>
      <vt:lpstr>Instrument Issue: Electron Contamination</vt:lpstr>
      <vt:lpstr>Instrument Issue: Dark Radiation Coefficients</vt:lpstr>
      <vt:lpstr>PowerPoint Presentation</vt:lpstr>
      <vt:lpstr>Performance Baseline</vt:lpstr>
      <vt:lpstr>Performance Baseline</vt:lpstr>
      <vt:lpstr>Roll Angle Error (for MRD 2036) </vt:lpstr>
      <vt:lpstr>Uncertainty for XRS-A1 and -B1  (for MRD 2036) </vt:lpstr>
      <vt:lpstr>Stability of GOES-16 relative to GOES-15 (for MRD 2042) </vt:lpstr>
      <vt:lpstr>PowerPoint Presentation</vt:lpstr>
      <vt:lpstr>XRS L1b data generation issues</vt:lpstr>
      <vt:lpstr>XRS other scientific issues</vt:lpstr>
      <vt:lpstr>PowerPoint Presentation</vt:lpstr>
      <vt:lpstr>Provisional Maturity Definition</vt:lpstr>
      <vt:lpstr>Provisional Validation (1/2)</vt:lpstr>
      <vt:lpstr>Provisional Validation (2/2)</vt:lpstr>
      <vt:lpstr>Summary and Recommendations</vt:lpstr>
      <vt:lpstr>PowerPoint Presentation</vt:lpstr>
      <vt:lpstr>Risks for Full Status</vt:lpstr>
      <vt:lpstr>Path to Full Validation</vt:lpstr>
      <vt:lpstr>PowerPoint Presentation</vt:lpstr>
      <vt:lpstr>EXIS Calibrations</vt:lpstr>
    </vt:vector>
  </TitlesOfParts>
  <Company>GOES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Beta PS-PVR Template</dc:title>
  <dc:creator>Fulbright, Jon P. (GSFC-416.0)[COLUMBUS TECHNOLOGIES AND SERVICES INC]</dc:creator>
  <cp:lastModifiedBy>J Machol</cp:lastModifiedBy>
  <cp:revision>1368</cp:revision>
  <cp:lastPrinted>2018-05-15T16:54:19Z</cp:lastPrinted>
  <dcterms:created xsi:type="dcterms:W3CDTF">2017-01-06T19:04:27Z</dcterms:created>
  <dcterms:modified xsi:type="dcterms:W3CDTF">2018-08-15T20:07:32Z</dcterms:modified>
</cp:coreProperties>
</file>