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79" r:id="rId3"/>
    <p:sldMasterId id="2147483680" r:id="rId4"/>
    <p:sldMasterId id="214748368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4.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3.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Google Shape;235;g44315e6e85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44315e6e85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High quality retrieval flag</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Google Shape;243;g4433dd8f82_12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4" name="Google Shape;244;g4433dd8f82_12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High quality retrieval flag</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Google Shape;255;g44315e6e85_0_8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44315e6e85_0_8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5" name="Shape 265"/>
        <p:cNvGrpSpPr/>
        <p:nvPr/>
      </p:nvGrpSpPr>
      <p:grpSpPr>
        <a:xfrm>
          <a:off x="0" y="0"/>
          <a:ext cx="0" cy="0"/>
          <a:chOff x="0" y="0"/>
          <a:chExt cx="0" cy="0"/>
        </a:xfrm>
      </p:grpSpPr>
      <p:sp>
        <p:nvSpPr>
          <p:cNvPr id="266" name="Google Shape;266;g443259e22d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443259e22d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2" name="Shape 272"/>
        <p:cNvGrpSpPr/>
        <p:nvPr/>
      </p:nvGrpSpPr>
      <p:grpSpPr>
        <a:xfrm>
          <a:off x="0" y="0"/>
          <a:ext cx="0" cy="0"/>
          <a:chOff x="0" y="0"/>
          <a:chExt cx="0" cy="0"/>
        </a:xfrm>
      </p:grpSpPr>
      <p:sp>
        <p:nvSpPr>
          <p:cNvPr id="273" name="Google Shape;273;g44315e6e85_0_4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44315e6e85_0_4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9" name="Shape 389"/>
        <p:cNvGrpSpPr/>
        <p:nvPr/>
      </p:nvGrpSpPr>
      <p:grpSpPr>
        <a:xfrm>
          <a:off x="0" y="0"/>
          <a:ext cx="0" cy="0"/>
          <a:chOff x="0" y="0"/>
          <a:chExt cx="0" cy="0"/>
        </a:xfrm>
      </p:grpSpPr>
      <p:sp>
        <p:nvSpPr>
          <p:cNvPr id="390" name="Google Shape;390;g44315e6e85_0_5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1" name="Google Shape;391;g44315e6e85_0_5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6" name="Shape 506"/>
        <p:cNvGrpSpPr/>
        <p:nvPr/>
      </p:nvGrpSpPr>
      <p:grpSpPr>
        <a:xfrm>
          <a:off x="0" y="0"/>
          <a:ext cx="0" cy="0"/>
          <a:chOff x="0" y="0"/>
          <a:chExt cx="0" cy="0"/>
        </a:xfrm>
      </p:grpSpPr>
      <p:sp>
        <p:nvSpPr>
          <p:cNvPr id="507" name="Google Shape;507;g44315e6e85_0_6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8" name="Google Shape;508;g44315e6e85_0_6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3" name="Shape 623"/>
        <p:cNvGrpSpPr/>
        <p:nvPr/>
      </p:nvGrpSpPr>
      <p:grpSpPr>
        <a:xfrm>
          <a:off x="0" y="0"/>
          <a:ext cx="0" cy="0"/>
          <a:chOff x="0" y="0"/>
          <a:chExt cx="0" cy="0"/>
        </a:xfrm>
      </p:grpSpPr>
      <p:sp>
        <p:nvSpPr>
          <p:cNvPr id="624" name="Google Shape;624;g4680fcbe45_0_1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5" name="Google Shape;625;g4680fcbe45_0_1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0" name="Shape 630"/>
        <p:cNvGrpSpPr/>
        <p:nvPr/>
      </p:nvGrpSpPr>
      <p:grpSpPr>
        <a:xfrm>
          <a:off x="0" y="0"/>
          <a:ext cx="0" cy="0"/>
          <a:chOff x="0" y="0"/>
          <a:chExt cx="0" cy="0"/>
        </a:xfrm>
      </p:grpSpPr>
      <p:sp>
        <p:nvSpPr>
          <p:cNvPr id="631" name="Google Shape;631;g4680fcbe45_0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g4680fcbe4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6" name="Shape 646"/>
        <p:cNvGrpSpPr/>
        <p:nvPr/>
      </p:nvGrpSpPr>
      <p:grpSpPr>
        <a:xfrm>
          <a:off x="0" y="0"/>
          <a:ext cx="0" cy="0"/>
          <a:chOff x="0" y="0"/>
          <a:chExt cx="0" cy="0"/>
        </a:xfrm>
      </p:grpSpPr>
      <p:sp>
        <p:nvSpPr>
          <p:cNvPr id="647" name="Google Shape;647;g4680fcbe45_0_1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g4680fcbe45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g44315e6e8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44315e6e8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High quality retrieval flag</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4" name="Shape 664"/>
        <p:cNvGrpSpPr/>
        <p:nvPr/>
      </p:nvGrpSpPr>
      <p:grpSpPr>
        <a:xfrm>
          <a:off x="0" y="0"/>
          <a:ext cx="0" cy="0"/>
          <a:chOff x="0" y="0"/>
          <a:chExt cx="0" cy="0"/>
        </a:xfrm>
      </p:grpSpPr>
      <p:sp>
        <p:nvSpPr>
          <p:cNvPr id="665" name="Google Shape;665;g4680fcbe45_0_3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g4680fcbe45_0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2" name="Shape 682"/>
        <p:cNvGrpSpPr/>
        <p:nvPr/>
      </p:nvGrpSpPr>
      <p:grpSpPr>
        <a:xfrm>
          <a:off x="0" y="0"/>
          <a:ext cx="0" cy="0"/>
          <a:chOff x="0" y="0"/>
          <a:chExt cx="0" cy="0"/>
        </a:xfrm>
      </p:grpSpPr>
      <p:sp>
        <p:nvSpPr>
          <p:cNvPr id="683" name="Google Shape;683;g46a0802424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4" name="Google Shape;684;g46a0802424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9" name="Shape 689"/>
        <p:cNvGrpSpPr/>
        <p:nvPr/>
      </p:nvGrpSpPr>
      <p:grpSpPr>
        <a:xfrm>
          <a:off x="0" y="0"/>
          <a:ext cx="0" cy="0"/>
          <a:chOff x="0" y="0"/>
          <a:chExt cx="0" cy="0"/>
        </a:xfrm>
      </p:grpSpPr>
      <p:sp>
        <p:nvSpPr>
          <p:cNvPr id="690" name="Google Shape;690;g44315e6e85_0_8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1" name="Google Shape;691;g44315e6e85_0_8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High quality retrieval flag</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6" name="Shape 696"/>
        <p:cNvGrpSpPr/>
        <p:nvPr/>
      </p:nvGrpSpPr>
      <p:grpSpPr>
        <a:xfrm>
          <a:off x="0" y="0"/>
          <a:ext cx="0" cy="0"/>
          <a:chOff x="0" y="0"/>
          <a:chExt cx="0" cy="0"/>
        </a:xfrm>
      </p:grpSpPr>
      <p:sp>
        <p:nvSpPr>
          <p:cNvPr id="697" name="Google Shape;697;g46a0802424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8" name="Google Shape;698;g46a0802424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3" name="Shape 703"/>
        <p:cNvGrpSpPr/>
        <p:nvPr/>
      </p:nvGrpSpPr>
      <p:grpSpPr>
        <a:xfrm>
          <a:off x="0" y="0"/>
          <a:ext cx="0" cy="0"/>
          <a:chOff x="0" y="0"/>
          <a:chExt cx="0" cy="0"/>
        </a:xfrm>
      </p:grpSpPr>
      <p:sp>
        <p:nvSpPr>
          <p:cNvPr id="704" name="Google Shape;704;g46a0802424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5" name="Google Shape;705;g46a0802424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0" name="Shape 710"/>
        <p:cNvGrpSpPr/>
        <p:nvPr/>
      </p:nvGrpSpPr>
      <p:grpSpPr>
        <a:xfrm>
          <a:off x="0" y="0"/>
          <a:ext cx="0" cy="0"/>
          <a:chOff x="0" y="0"/>
          <a:chExt cx="0" cy="0"/>
        </a:xfrm>
      </p:grpSpPr>
      <p:sp>
        <p:nvSpPr>
          <p:cNvPr id="711" name="Google Shape;711;g4433dd8f82_12_10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2" name="Google Shape;712;g4433dd8f82_12_10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7" name="Shape 717"/>
        <p:cNvGrpSpPr/>
        <p:nvPr/>
      </p:nvGrpSpPr>
      <p:grpSpPr>
        <a:xfrm>
          <a:off x="0" y="0"/>
          <a:ext cx="0" cy="0"/>
          <a:chOff x="0" y="0"/>
          <a:chExt cx="0" cy="0"/>
        </a:xfrm>
      </p:grpSpPr>
      <p:sp>
        <p:nvSpPr>
          <p:cNvPr id="718" name="Google Shape;718;g4680fcbe45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9" name="Google Shape;719;g4680fcbe45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4" name="Shape 724"/>
        <p:cNvGrpSpPr/>
        <p:nvPr/>
      </p:nvGrpSpPr>
      <p:grpSpPr>
        <a:xfrm>
          <a:off x="0" y="0"/>
          <a:ext cx="0" cy="0"/>
          <a:chOff x="0" y="0"/>
          <a:chExt cx="0" cy="0"/>
        </a:xfrm>
      </p:grpSpPr>
      <p:sp>
        <p:nvSpPr>
          <p:cNvPr id="725" name="Google Shape;725;g30d0a18458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6" name="Google Shape;726;g30d0a18458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g44315e6e85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44315e6e85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High quality retrieval flag</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g32b861587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32b861587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Google Shape;193;g4674c2134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4674c2134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Google Shape;201;g44315e6e85_0_8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44315e6e85_0_8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High quality retrieval flag</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Google Shape;208;g4433dd8f82_12_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9" name="Google Shape;209;g4433dd8f82_12_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Google Shape;215;g4433dd8f82_12_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6" name="Google Shape;216;g4433dd8f82_12_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 name="Shape 224"/>
        <p:cNvGrpSpPr/>
        <p:nvPr/>
      </p:nvGrpSpPr>
      <p:grpSpPr>
        <a:xfrm>
          <a:off x="0" y="0"/>
          <a:ext cx="0" cy="0"/>
          <a:chOff x="0" y="0"/>
          <a:chExt cx="0" cy="0"/>
        </a:xfrm>
      </p:grpSpPr>
      <p:sp>
        <p:nvSpPr>
          <p:cNvPr id="225" name="Google Shape;225;g4433dd8f82_12_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6" name="Google Shape;226;g4433dd8f82_12_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54" name="Shape 54"/>
        <p:cNvGrpSpPr/>
        <p:nvPr/>
      </p:nvGrpSpPr>
      <p:grpSpPr>
        <a:xfrm>
          <a:off x="0" y="0"/>
          <a:ext cx="0" cy="0"/>
          <a:chOff x="0" y="0"/>
          <a:chExt cx="0" cy="0"/>
        </a:xfrm>
      </p:grpSpPr>
      <p:sp>
        <p:nvSpPr>
          <p:cNvPr id="55" name="Google Shape;55;p14"/>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lstStyle>
            <a:lvl1pPr lvl="0" rtl="0" algn="ctr">
              <a:lnSpc>
                <a:spcPct val="100000"/>
              </a:lnSpc>
              <a:spcBef>
                <a:spcPts val="0"/>
              </a:spcBef>
              <a:spcAft>
                <a:spcPts val="0"/>
              </a:spcAft>
              <a:buSzPts val="5200"/>
              <a:buNone/>
              <a:defRPr sz="5200"/>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56" name="Google Shape;56;p14"/>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7" name="Google Shape;57;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58" name="Shape 58"/>
        <p:cNvGrpSpPr/>
        <p:nvPr/>
      </p:nvGrpSpPr>
      <p:grpSpPr>
        <a:xfrm>
          <a:off x="0" y="0"/>
          <a:ext cx="0" cy="0"/>
          <a:chOff x="0" y="0"/>
          <a:chExt cx="0" cy="0"/>
        </a:xfrm>
      </p:grpSpPr>
      <p:sp>
        <p:nvSpPr>
          <p:cNvPr id="59" name="Google Shape;59;p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60" name="Google Shape;60;p15"/>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1600"/>
              </a:spcBef>
              <a:spcAft>
                <a:spcPts val="0"/>
              </a:spcAft>
              <a:buSzPts val="1200"/>
              <a:buChar char="○"/>
              <a:defRPr sz="1200"/>
            </a:lvl2pPr>
            <a:lvl3pPr indent="-304800" lvl="2" marL="1371600" rtl="0" algn="l">
              <a:lnSpc>
                <a:spcPct val="115000"/>
              </a:lnSpc>
              <a:spcBef>
                <a:spcPts val="1600"/>
              </a:spcBef>
              <a:spcAft>
                <a:spcPts val="0"/>
              </a:spcAft>
              <a:buSzPts val="1200"/>
              <a:buChar char="■"/>
              <a:defRPr sz="1200"/>
            </a:lvl3pPr>
            <a:lvl4pPr indent="-304800" lvl="3" marL="1828800" rtl="0" algn="l">
              <a:lnSpc>
                <a:spcPct val="115000"/>
              </a:lnSpc>
              <a:spcBef>
                <a:spcPts val="1600"/>
              </a:spcBef>
              <a:spcAft>
                <a:spcPts val="0"/>
              </a:spcAft>
              <a:buSzPts val="1200"/>
              <a:buChar char="●"/>
              <a:defRPr sz="1200"/>
            </a:lvl4pPr>
            <a:lvl5pPr indent="-304800" lvl="4" marL="2286000" rtl="0" algn="l">
              <a:lnSpc>
                <a:spcPct val="115000"/>
              </a:lnSpc>
              <a:spcBef>
                <a:spcPts val="1600"/>
              </a:spcBef>
              <a:spcAft>
                <a:spcPts val="0"/>
              </a:spcAft>
              <a:buSzPts val="1200"/>
              <a:buChar char="○"/>
              <a:defRPr sz="1200"/>
            </a:lvl5pPr>
            <a:lvl6pPr indent="-304800" lvl="5" marL="2743200" rtl="0" algn="l">
              <a:lnSpc>
                <a:spcPct val="115000"/>
              </a:lnSpc>
              <a:spcBef>
                <a:spcPts val="1600"/>
              </a:spcBef>
              <a:spcAft>
                <a:spcPts val="0"/>
              </a:spcAft>
              <a:buSzPts val="1200"/>
              <a:buChar char="■"/>
              <a:defRPr sz="1200"/>
            </a:lvl6pPr>
            <a:lvl7pPr indent="-304800" lvl="6" marL="3200400" rtl="0" algn="l">
              <a:lnSpc>
                <a:spcPct val="115000"/>
              </a:lnSpc>
              <a:spcBef>
                <a:spcPts val="1600"/>
              </a:spcBef>
              <a:spcAft>
                <a:spcPts val="0"/>
              </a:spcAft>
              <a:buSzPts val="1200"/>
              <a:buChar char="●"/>
              <a:defRPr sz="1200"/>
            </a:lvl7pPr>
            <a:lvl8pPr indent="-304800" lvl="7" marL="3657600" rtl="0" algn="l">
              <a:lnSpc>
                <a:spcPct val="115000"/>
              </a:lnSpc>
              <a:spcBef>
                <a:spcPts val="1600"/>
              </a:spcBef>
              <a:spcAft>
                <a:spcPts val="0"/>
              </a:spcAft>
              <a:buSzPts val="1200"/>
              <a:buChar char="○"/>
              <a:defRPr sz="1200"/>
            </a:lvl8pPr>
            <a:lvl9pPr indent="-304800" lvl="8" marL="4114800" rtl="0" algn="l">
              <a:lnSpc>
                <a:spcPct val="115000"/>
              </a:lnSpc>
              <a:spcBef>
                <a:spcPts val="1600"/>
              </a:spcBef>
              <a:spcAft>
                <a:spcPts val="1600"/>
              </a:spcAft>
              <a:buSzPts val="1200"/>
              <a:buChar char="■"/>
              <a:defRPr sz="1200"/>
            </a:lvl9pPr>
          </a:lstStyle>
          <a:p/>
        </p:txBody>
      </p:sp>
      <p:sp>
        <p:nvSpPr>
          <p:cNvPr id="61" name="Google Shape;61;p15"/>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1600"/>
              </a:spcBef>
              <a:spcAft>
                <a:spcPts val="0"/>
              </a:spcAft>
              <a:buSzPts val="1200"/>
              <a:buChar char="○"/>
              <a:defRPr sz="1200"/>
            </a:lvl2pPr>
            <a:lvl3pPr indent="-304800" lvl="2" marL="1371600" rtl="0" algn="l">
              <a:lnSpc>
                <a:spcPct val="115000"/>
              </a:lnSpc>
              <a:spcBef>
                <a:spcPts val="1600"/>
              </a:spcBef>
              <a:spcAft>
                <a:spcPts val="0"/>
              </a:spcAft>
              <a:buSzPts val="1200"/>
              <a:buChar char="■"/>
              <a:defRPr sz="1200"/>
            </a:lvl3pPr>
            <a:lvl4pPr indent="-304800" lvl="3" marL="1828800" rtl="0" algn="l">
              <a:lnSpc>
                <a:spcPct val="115000"/>
              </a:lnSpc>
              <a:spcBef>
                <a:spcPts val="1600"/>
              </a:spcBef>
              <a:spcAft>
                <a:spcPts val="0"/>
              </a:spcAft>
              <a:buSzPts val="1200"/>
              <a:buChar char="●"/>
              <a:defRPr sz="1200"/>
            </a:lvl4pPr>
            <a:lvl5pPr indent="-304800" lvl="4" marL="2286000" rtl="0" algn="l">
              <a:lnSpc>
                <a:spcPct val="115000"/>
              </a:lnSpc>
              <a:spcBef>
                <a:spcPts val="1600"/>
              </a:spcBef>
              <a:spcAft>
                <a:spcPts val="0"/>
              </a:spcAft>
              <a:buSzPts val="1200"/>
              <a:buChar char="○"/>
              <a:defRPr sz="1200"/>
            </a:lvl5pPr>
            <a:lvl6pPr indent="-304800" lvl="5" marL="2743200" rtl="0" algn="l">
              <a:lnSpc>
                <a:spcPct val="115000"/>
              </a:lnSpc>
              <a:spcBef>
                <a:spcPts val="1600"/>
              </a:spcBef>
              <a:spcAft>
                <a:spcPts val="0"/>
              </a:spcAft>
              <a:buSzPts val="1200"/>
              <a:buChar char="■"/>
              <a:defRPr sz="1200"/>
            </a:lvl6pPr>
            <a:lvl7pPr indent="-304800" lvl="6" marL="3200400" rtl="0" algn="l">
              <a:lnSpc>
                <a:spcPct val="115000"/>
              </a:lnSpc>
              <a:spcBef>
                <a:spcPts val="1600"/>
              </a:spcBef>
              <a:spcAft>
                <a:spcPts val="0"/>
              </a:spcAft>
              <a:buSzPts val="1200"/>
              <a:buChar char="●"/>
              <a:defRPr sz="1200"/>
            </a:lvl7pPr>
            <a:lvl8pPr indent="-304800" lvl="7" marL="3657600" rtl="0" algn="l">
              <a:lnSpc>
                <a:spcPct val="115000"/>
              </a:lnSpc>
              <a:spcBef>
                <a:spcPts val="1600"/>
              </a:spcBef>
              <a:spcAft>
                <a:spcPts val="0"/>
              </a:spcAft>
              <a:buSzPts val="1200"/>
              <a:buChar char="○"/>
              <a:defRPr sz="1200"/>
            </a:lvl8pPr>
            <a:lvl9pPr indent="-304800" lvl="8" marL="4114800" rtl="0" algn="l">
              <a:lnSpc>
                <a:spcPct val="115000"/>
              </a:lnSpc>
              <a:spcBef>
                <a:spcPts val="1600"/>
              </a:spcBef>
              <a:spcAft>
                <a:spcPts val="1600"/>
              </a:spcAft>
              <a:buSzPts val="1200"/>
              <a:buChar char="■"/>
              <a:defRPr sz="1200"/>
            </a:lvl9pPr>
          </a:lstStyle>
          <a:p/>
        </p:txBody>
      </p:sp>
      <p:sp>
        <p:nvSpPr>
          <p:cNvPr id="62" name="Google Shape;62;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63" name="Shape 63"/>
        <p:cNvGrpSpPr/>
        <p:nvPr/>
      </p:nvGrpSpPr>
      <p:grpSpPr>
        <a:xfrm>
          <a:off x="0" y="0"/>
          <a:ext cx="0" cy="0"/>
          <a:chOff x="0" y="0"/>
          <a:chExt cx="0" cy="0"/>
        </a:xfrm>
      </p:grpSpPr>
      <p:sp>
        <p:nvSpPr>
          <p:cNvPr id="64" name="Google Shape;64;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65" name="Google Shape;65;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66" name="Shape 66"/>
        <p:cNvGrpSpPr/>
        <p:nvPr/>
      </p:nvGrpSpPr>
      <p:grpSpPr>
        <a:xfrm>
          <a:off x="0" y="0"/>
          <a:ext cx="0" cy="0"/>
          <a:chOff x="0" y="0"/>
          <a:chExt cx="0" cy="0"/>
        </a:xfrm>
      </p:grpSpPr>
      <p:sp>
        <p:nvSpPr>
          <p:cNvPr id="67" name="Google Shape;67;p17"/>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lstStyle>
            <a:lvl1pPr lvl="0" rtl="0" algn="l">
              <a:lnSpc>
                <a:spcPct val="100000"/>
              </a:lnSpc>
              <a:spcBef>
                <a:spcPts val="0"/>
              </a:spcBef>
              <a:spcAft>
                <a:spcPts val="0"/>
              </a:spcAft>
              <a:buSzPts val="2400"/>
              <a:buNone/>
              <a:defRPr sz="2400"/>
            </a:lvl1pPr>
            <a:lvl2pPr lvl="1" rtl="0" algn="l">
              <a:lnSpc>
                <a:spcPct val="100000"/>
              </a:lnSpc>
              <a:spcBef>
                <a:spcPts val="0"/>
              </a:spcBef>
              <a:spcAft>
                <a:spcPts val="0"/>
              </a:spcAft>
              <a:buSzPts val="2400"/>
              <a:buNone/>
              <a:defRPr sz="2400"/>
            </a:lvl2pPr>
            <a:lvl3pPr lvl="2" rtl="0" algn="l">
              <a:lnSpc>
                <a:spcPct val="100000"/>
              </a:lnSpc>
              <a:spcBef>
                <a:spcPts val="0"/>
              </a:spcBef>
              <a:spcAft>
                <a:spcPts val="0"/>
              </a:spcAft>
              <a:buSzPts val="2400"/>
              <a:buNone/>
              <a:defRPr sz="2400"/>
            </a:lvl3pPr>
            <a:lvl4pPr lvl="3" rtl="0" algn="l">
              <a:lnSpc>
                <a:spcPct val="100000"/>
              </a:lnSpc>
              <a:spcBef>
                <a:spcPts val="0"/>
              </a:spcBef>
              <a:spcAft>
                <a:spcPts val="0"/>
              </a:spcAft>
              <a:buSzPts val="2400"/>
              <a:buNone/>
              <a:defRPr sz="2400"/>
            </a:lvl4pPr>
            <a:lvl5pPr lvl="4" rtl="0" algn="l">
              <a:lnSpc>
                <a:spcPct val="100000"/>
              </a:lnSpc>
              <a:spcBef>
                <a:spcPts val="0"/>
              </a:spcBef>
              <a:spcAft>
                <a:spcPts val="0"/>
              </a:spcAft>
              <a:buSzPts val="2400"/>
              <a:buNone/>
              <a:defRPr sz="2400"/>
            </a:lvl5pPr>
            <a:lvl6pPr lvl="5" rtl="0" algn="l">
              <a:lnSpc>
                <a:spcPct val="100000"/>
              </a:lnSpc>
              <a:spcBef>
                <a:spcPts val="0"/>
              </a:spcBef>
              <a:spcAft>
                <a:spcPts val="0"/>
              </a:spcAft>
              <a:buSzPts val="2400"/>
              <a:buNone/>
              <a:defRPr sz="2400"/>
            </a:lvl6pPr>
            <a:lvl7pPr lvl="6" rtl="0" algn="l">
              <a:lnSpc>
                <a:spcPct val="100000"/>
              </a:lnSpc>
              <a:spcBef>
                <a:spcPts val="0"/>
              </a:spcBef>
              <a:spcAft>
                <a:spcPts val="0"/>
              </a:spcAft>
              <a:buSzPts val="2400"/>
              <a:buNone/>
              <a:defRPr sz="2400"/>
            </a:lvl7pPr>
            <a:lvl8pPr lvl="7" rtl="0" algn="l">
              <a:lnSpc>
                <a:spcPct val="100000"/>
              </a:lnSpc>
              <a:spcBef>
                <a:spcPts val="0"/>
              </a:spcBef>
              <a:spcAft>
                <a:spcPts val="0"/>
              </a:spcAft>
              <a:buSzPts val="2400"/>
              <a:buNone/>
              <a:defRPr sz="2400"/>
            </a:lvl8pPr>
            <a:lvl9pPr lvl="8" rtl="0" algn="l">
              <a:lnSpc>
                <a:spcPct val="100000"/>
              </a:lnSpc>
              <a:spcBef>
                <a:spcPts val="0"/>
              </a:spcBef>
              <a:spcAft>
                <a:spcPts val="0"/>
              </a:spcAft>
              <a:buSzPts val="2400"/>
              <a:buNone/>
              <a:defRPr sz="2400"/>
            </a:lvl9pPr>
          </a:lstStyle>
          <a:p/>
        </p:txBody>
      </p:sp>
      <p:sp>
        <p:nvSpPr>
          <p:cNvPr id="68" name="Google Shape;68;p17"/>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lstStyle>
            <a:lvl1pPr indent="-304800" lvl="0" marL="457200" rtl="0" algn="l">
              <a:lnSpc>
                <a:spcPct val="115000"/>
              </a:lnSpc>
              <a:spcBef>
                <a:spcPts val="0"/>
              </a:spcBef>
              <a:spcAft>
                <a:spcPts val="0"/>
              </a:spcAft>
              <a:buSzPts val="1200"/>
              <a:buChar char="●"/>
              <a:defRPr sz="1200"/>
            </a:lvl1pPr>
            <a:lvl2pPr indent="-304800" lvl="1" marL="914400" rtl="0" algn="l">
              <a:lnSpc>
                <a:spcPct val="115000"/>
              </a:lnSpc>
              <a:spcBef>
                <a:spcPts val="1600"/>
              </a:spcBef>
              <a:spcAft>
                <a:spcPts val="0"/>
              </a:spcAft>
              <a:buSzPts val="1200"/>
              <a:buChar char="○"/>
              <a:defRPr sz="1200"/>
            </a:lvl2pPr>
            <a:lvl3pPr indent="-304800" lvl="2" marL="1371600" rtl="0" algn="l">
              <a:lnSpc>
                <a:spcPct val="115000"/>
              </a:lnSpc>
              <a:spcBef>
                <a:spcPts val="1600"/>
              </a:spcBef>
              <a:spcAft>
                <a:spcPts val="0"/>
              </a:spcAft>
              <a:buSzPts val="1200"/>
              <a:buChar char="■"/>
              <a:defRPr sz="1200"/>
            </a:lvl3pPr>
            <a:lvl4pPr indent="-304800" lvl="3" marL="1828800" rtl="0" algn="l">
              <a:lnSpc>
                <a:spcPct val="115000"/>
              </a:lnSpc>
              <a:spcBef>
                <a:spcPts val="1600"/>
              </a:spcBef>
              <a:spcAft>
                <a:spcPts val="0"/>
              </a:spcAft>
              <a:buSzPts val="1200"/>
              <a:buChar char="●"/>
              <a:defRPr sz="1200"/>
            </a:lvl4pPr>
            <a:lvl5pPr indent="-304800" lvl="4" marL="2286000" rtl="0" algn="l">
              <a:lnSpc>
                <a:spcPct val="115000"/>
              </a:lnSpc>
              <a:spcBef>
                <a:spcPts val="1600"/>
              </a:spcBef>
              <a:spcAft>
                <a:spcPts val="0"/>
              </a:spcAft>
              <a:buSzPts val="1200"/>
              <a:buChar char="○"/>
              <a:defRPr sz="1200"/>
            </a:lvl5pPr>
            <a:lvl6pPr indent="-304800" lvl="5" marL="2743200" rtl="0" algn="l">
              <a:lnSpc>
                <a:spcPct val="115000"/>
              </a:lnSpc>
              <a:spcBef>
                <a:spcPts val="1600"/>
              </a:spcBef>
              <a:spcAft>
                <a:spcPts val="0"/>
              </a:spcAft>
              <a:buSzPts val="1200"/>
              <a:buChar char="■"/>
              <a:defRPr sz="1200"/>
            </a:lvl6pPr>
            <a:lvl7pPr indent="-304800" lvl="6" marL="3200400" rtl="0" algn="l">
              <a:lnSpc>
                <a:spcPct val="115000"/>
              </a:lnSpc>
              <a:spcBef>
                <a:spcPts val="1600"/>
              </a:spcBef>
              <a:spcAft>
                <a:spcPts val="0"/>
              </a:spcAft>
              <a:buSzPts val="1200"/>
              <a:buChar char="●"/>
              <a:defRPr sz="1200"/>
            </a:lvl7pPr>
            <a:lvl8pPr indent="-304800" lvl="7" marL="3657600" rtl="0" algn="l">
              <a:lnSpc>
                <a:spcPct val="115000"/>
              </a:lnSpc>
              <a:spcBef>
                <a:spcPts val="1600"/>
              </a:spcBef>
              <a:spcAft>
                <a:spcPts val="0"/>
              </a:spcAft>
              <a:buSzPts val="1200"/>
              <a:buChar char="○"/>
              <a:defRPr sz="1200"/>
            </a:lvl8pPr>
            <a:lvl9pPr indent="-304800" lvl="8" marL="4114800" rtl="0" algn="l">
              <a:lnSpc>
                <a:spcPct val="115000"/>
              </a:lnSpc>
              <a:spcBef>
                <a:spcPts val="1600"/>
              </a:spcBef>
              <a:spcAft>
                <a:spcPts val="1600"/>
              </a:spcAft>
              <a:buSzPts val="1200"/>
              <a:buChar char="■"/>
              <a:defRPr sz="1200"/>
            </a:lvl9pPr>
          </a:lstStyle>
          <a:p/>
        </p:txBody>
      </p:sp>
      <p:sp>
        <p:nvSpPr>
          <p:cNvPr id="69" name="Google Shape;69;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70" name="Shape 70"/>
        <p:cNvGrpSpPr/>
        <p:nvPr/>
      </p:nvGrpSpPr>
      <p:grpSpPr>
        <a:xfrm>
          <a:off x="0" y="0"/>
          <a:ext cx="0" cy="0"/>
          <a:chOff x="0" y="0"/>
          <a:chExt cx="0" cy="0"/>
        </a:xfrm>
      </p:grpSpPr>
      <p:sp>
        <p:nvSpPr>
          <p:cNvPr id="71" name="Google Shape;71;p18"/>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lstStyle>
            <a:lvl1pPr lvl="0" rtl="0" algn="l">
              <a:lnSpc>
                <a:spcPct val="100000"/>
              </a:lnSpc>
              <a:spcBef>
                <a:spcPts val="0"/>
              </a:spcBef>
              <a:spcAft>
                <a:spcPts val="0"/>
              </a:spcAft>
              <a:buSzPts val="4800"/>
              <a:buNone/>
              <a:defRPr sz="4800"/>
            </a:lvl1pPr>
            <a:lvl2pPr lvl="1" rtl="0" algn="l">
              <a:lnSpc>
                <a:spcPct val="100000"/>
              </a:lnSpc>
              <a:spcBef>
                <a:spcPts val="0"/>
              </a:spcBef>
              <a:spcAft>
                <a:spcPts val="0"/>
              </a:spcAft>
              <a:buSzPts val="4800"/>
              <a:buNone/>
              <a:defRPr sz="4800"/>
            </a:lvl2pPr>
            <a:lvl3pPr lvl="2" rtl="0" algn="l">
              <a:lnSpc>
                <a:spcPct val="100000"/>
              </a:lnSpc>
              <a:spcBef>
                <a:spcPts val="0"/>
              </a:spcBef>
              <a:spcAft>
                <a:spcPts val="0"/>
              </a:spcAft>
              <a:buSzPts val="4800"/>
              <a:buNone/>
              <a:defRPr sz="4800"/>
            </a:lvl3pPr>
            <a:lvl4pPr lvl="3" rtl="0" algn="l">
              <a:lnSpc>
                <a:spcPct val="100000"/>
              </a:lnSpc>
              <a:spcBef>
                <a:spcPts val="0"/>
              </a:spcBef>
              <a:spcAft>
                <a:spcPts val="0"/>
              </a:spcAft>
              <a:buSzPts val="4800"/>
              <a:buNone/>
              <a:defRPr sz="4800"/>
            </a:lvl4pPr>
            <a:lvl5pPr lvl="4" rtl="0" algn="l">
              <a:lnSpc>
                <a:spcPct val="100000"/>
              </a:lnSpc>
              <a:spcBef>
                <a:spcPts val="0"/>
              </a:spcBef>
              <a:spcAft>
                <a:spcPts val="0"/>
              </a:spcAft>
              <a:buSzPts val="4800"/>
              <a:buNone/>
              <a:defRPr sz="4800"/>
            </a:lvl5pPr>
            <a:lvl6pPr lvl="5" rtl="0" algn="l">
              <a:lnSpc>
                <a:spcPct val="100000"/>
              </a:lnSpc>
              <a:spcBef>
                <a:spcPts val="0"/>
              </a:spcBef>
              <a:spcAft>
                <a:spcPts val="0"/>
              </a:spcAft>
              <a:buSzPts val="4800"/>
              <a:buNone/>
              <a:defRPr sz="4800"/>
            </a:lvl6pPr>
            <a:lvl7pPr lvl="6" rtl="0" algn="l">
              <a:lnSpc>
                <a:spcPct val="100000"/>
              </a:lnSpc>
              <a:spcBef>
                <a:spcPts val="0"/>
              </a:spcBef>
              <a:spcAft>
                <a:spcPts val="0"/>
              </a:spcAft>
              <a:buSzPts val="4800"/>
              <a:buNone/>
              <a:defRPr sz="4800"/>
            </a:lvl7pPr>
            <a:lvl8pPr lvl="7" rtl="0" algn="l">
              <a:lnSpc>
                <a:spcPct val="100000"/>
              </a:lnSpc>
              <a:spcBef>
                <a:spcPts val="0"/>
              </a:spcBef>
              <a:spcAft>
                <a:spcPts val="0"/>
              </a:spcAft>
              <a:buSzPts val="4800"/>
              <a:buNone/>
              <a:defRPr sz="4800"/>
            </a:lvl8pPr>
            <a:lvl9pPr lvl="8" rtl="0" algn="l">
              <a:lnSpc>
                <a:spcPct val="100000"/>
              </a:lnSpc>
              <a:spcBef>
                <a:spcPts val="0"/>
              </a:spcBef>
              <a:spcAft>
                <a:spcPts val="0"/>
              </a:spcAft>
              <a:buSzPts val="4800"/>
              <a:buNone/>
              <a:defRPr sz="4800"/>
            </a:lvl9pPr>
          </a:lstStyle>
          <a:p/>
        </p:txBody>
      </p:sp>
      <p:sp>
        <p:nvSpPr>
          <p:cNvPr id="72" name="Google Shape;72;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73" name="Shape 73"/>
        <p:cNvGrpSpPr/>
        <p:nvPr/>
      </p:nvGrpSpPr>
      <p:grpSpPr>
        <a:xfrm>
          <a:off x="0" y="0"/>
          <a:ext cx="0" cy="0"/>
          <a:chOff x="0" y="0"/>
          <a:chExt cx="0" cy="0"/>
        </a:xfrm>
      </p:grpSpPr>
      <p:sp>
        <p:nvSpPr>
          <p:cNvPr id="74" name="Google Shape;74;p1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19"/>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lstStyle>
            <a:lvl1pPr lvl="0" rtl="0" algn="ctr">
              <a:lnSpc>
                <a:spcPct val="100000"/>
              </a:lnSpc>
              <a:spcBef>
                <a:spcPts val="0"/>
              </a:spcBef>
              <a:spcAft>
                <a:spcPts val="0"/>
              </a:spcAft>
              <a:buSzPts val="4200"/>
              <a:buNone/>
              <a:defRPr sz="4200"/>
            </a:lvl1pPr>
            <a:lvl2pPr lvl="1" rtl="0" algn="ctr">
              <a:lnSpc>
                <a:spcPct val="100000"/>
              </a:lnSpc>
              <a:spcBef>
                <a:spcPts val="0"/>
              </a:spcBef>
              <a:spcAft>
                <a:spcPts val="0"/>
              </a:spcAft>
              <a:buSzPts val="4200"/>
              <a:buNone/>
              <a:defRPr sz="4200"/>
            </a:lvl2pPr>
            <a:lvl3pPr lvl="2" rtl="0" algn="ctr">
              <a:lnSpc>
                <a:spcPct val="100000"/>
              </a:lnSpc>
              <a:spcBef>
                <a:spcPts val="0"/>
              </a:spcBef>
              <a:spcAft>
                <a:spcPts val="0"/>
              </a:spcAft>
              <a:buSzPts val="4200"/>
              <a:buNone/>
              <a:defRPr sz="4200"/>
            </a:lvl3pPr>
            <a:lvl4pPr lvl="3" rtl="0" algn="ctr">
              <a:lnSpc>
                <a:spcPct val="100000"/>
              </a:lnSpc>
              <a:spcBef>
                <a:spcPts val="0"/>
              </a:spcBef>
              <a:spcAft>
                <a:spcPts val="0"/>
              </a:spcAft>
              <a:buSzPts val="4200"/>
              <a:buNone/>
              <a:defRPr sz="4200"/>
            </a:lvl4pPr>
            <a:lvl5pPr lvl="4" rtl="0" algn="ctr">
              <a:lnSpc>
                <a:spcPct val="100000"/>
              </a:lnSpc>
              <a:spcBef>
                <a:spcPts val="0"/>
              </a:spcBef>
              <a:spcAft>
                <a:spcPts val="0"/>
              </a:spcAft>
              <a:buSzPts val="4200"/>
              <a:buNone/>
              <a:defRPr sz="4200"/>
            </a:lvl5pPr>
            <a:lvl6pPr lvl="5" rtl="0" algn="ctr">
              <a:lnSpc>
                <a:spcPct val="100000"/>
              </a:lnSpc>
              <a:spcBef>
                <a:spcPts val="0"/>
              </a:spcBef>
              <a:spcAft>
                <a:spcPts val="0"/>
              </a:spcAft>
              <a:buSzPts val="4200"/>
              <a:buNone/>
              <a:defRPr sz="4200"/>
            </a:lvl6pPr>
            <a:lvl7pPr lvl="6" rtl="0" algn="ctr">
              <a:lnSpc>
                <a:spcPct val="100000"/>
              </a:lnSpc>
              <a:spcBef>
                <a:spcPts val="0"/>
              </a:spcBef>
              <a:spcAft>
                <a:spcPts val="0"/>
              </a:spcAft>
              <a:buSzPts val="4200"/>
              <a:buNone/>
              <a:defRPr sz="4200"/>
            </a:lvl7pPr>
            <a:lvl8pPr lvl="7" rtl="0" algn="ctr">
              <a:lnSpc>
                <a:spcPct val="100000"/>
              </a:lnSpc>
              <a:spcBef>
                <a:spcPts val="0"/>
              </a:spcBef>
              <a:spcAft>
                <a:spcPts val="0"/>
              </a:spcAft>
              <a:buSzPts val="4200"/>
              <a:buNone/>
              <a:defRPr sz="4200"/>
            </a:lvl8pPr>
            <a:lvl9pPr lvl="8" rtl="0" algn="ctr">
              <a:lnSpc>
                <a:spcPct val="100000"/>
              </a:lnSpc>
              <a:spcBef>
                <a:spcPts val="0"/>
              </a:spcBef>
              <a:spcAft>
                <a:spcPts val="0"/>
              </a:spcAft>
              <a:buSzPts val="4200"/>
              <a:buNone/>
              <a:defRPr sz="4200"/>
            </a:lvl9pPr>
          </a:lstStyle>
          <a:p/>
        </p:txBody>
      </p:sp>
      <p:sp>
        <p:nvSpPr>
          <p:cNvPr id="76" name="Google Shape;76;p19"/>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77" name="Google Shape;77;p19"/>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lstStyle>
            <a:lvl1pPr indent="-342900" lvl="0" marL="457200" rtl="0" algn="l">
              <a:lnSpc>
                <a:spcPct val="115000"/>
              </a:lnSpc>
              <a:spcBef>
                <a:spcPts val="0"/>
              </a:spcBef>
              <a:spcAft>
                <a:spcPts val="0"/>
              </a:spcAft>
              <a:buSzPts val="1800"/>
              <a:buChar char="●"/>
              <a:defRPr/>
            </a:lvl1pPr>
            <a:lvl2pPr indent="-317500" lvl="1" marL="914400" rtl="0" algn="l">
              <a:lnSpc>
                <a:spcPct val="115000"/>
              </a:lnSpc>
              <a:spcBef>
                <a:spcPts val="1600"/>
              </a:spcBef>
              <a:spcAft>
                <a:spcPts val="0"/>
              </a:spcAft>
              <a:buSzPts val="1400"/>
              <a:buChar char="○"/>
              <a:defRPr/>
            </a:lvl2pPr>
            <a:lvl3pPr indent="-317500" lvl="2" marL="1371600" rtl="0" algn="l">
              <a:lnSpc>
                <a:spcPct val="115000"/>
              </a:lnSpc>
              <a:spcBef>
                <a:spcPts val="1600"/>
              </a:spcBef>
              <a:spcAft>
                <a:spcPts val="0"/>
              </a:spcAft>
              <a:buSzPts val="1400"/>
              <a:buChar char="■"/>
              <a:defRPr/>
            </a:lvl3pPr>
            <a:lvl4pPr indent="-317500" lvl="3" marL="1828800" rtl="0" algn="l">
              <a:lnSpc>
                <a:spcPct val="115000"/>
              </a:lnSpc>
              <a:spcBef>
                <a:spcPts val="1600"/>
              </a:spcBef>
              <a:spcAft>
                <a:spcPts val="0"/>
              </a:spcAft>
              <a:buSzPts val="1400"/>
              <a:buChar char="●"/>
              <a:defRPr/>
            </a:lvl4pPr>
            <a:lvl5pPr indent="-317500" lvl="4" marL="2286000" rtl="0" algn="l">
              <a:lnSpc>
                <a:spcPct val="115000"/>
              </a:lnSpc>
              <a:spcBef>
                <a:spcPts val="1600"/>
              </a:spcBef>
              <a:spcAft>
                <a:spcPts val="0"/>
              </a:spcAft>
              <a:buSzPts val="1400"/>
              <a:buChar char="○"/>
              <a:defRPr/>
            </a:lvl5pPr>
            <a:lvl6pPr indent="-317500" lvl="5" marL="2743200" rtl="0" algn="l">
              <a:lnSpc>
                <a:spcPct val="115000"/>
              </a:lnSpc>
              <a:spcBef>
                <a:spcPts val="1600"/>
              </a:spcBef>
              <a:spcAft>
                <a:spcPts val="0"/>
              </a:spcAft>
              <a:buSzPts val="1400"/>
              <a:buChar char="■"/>
              <a:defRPr/>
            </a:lvl6pPr>
            <a:lvl7pPr indent="-317500" lvl="6" marL="3200400" rtl="0" algn="l">
              <a:lnSpc>
                <a:spcPct val="115000"/>
              </a:lnSpc>
              <a:spcBef>
                <a:spcPts val="1600"/>
              </a:spcBef>
              <a:spcAft>
                <a:spcPts val="0"/>
              </a:spcAft>
              <a:buSzPts val="1400"/>
              <a:buChar char="●"/>
              <a:defRPr/>
            </a:lvl7pPr>
            <a:lvl8pPr indent="-317500" lvl="7" marL="3657600" rtl="0" algn="l">
              <a:lnSpc>
                <a:spcPct val="115000"/>
              </a:lnSpc>
              <a:spcBef>
                <a:spcPts val="1600"/>
              </a:spcBef>
              <a:spcAft>
                <a:spcPts val="0"/>
              </a:spcAft>
              <a:buSzPts val="1400"/>
              <a:buChar char="○"/>
              <a:defRPr/>
            </a:lvl8pPr>
            <a:lvl9pPr indent="-317500" lvl="8" marL="4114800" rtl="0" algn="l">
              <a:lnSpc>
                <a:spcPct val="115000"/>
              </a:lnSpc>
              <a:spcBef>
                <a:spcPts val="1600"/>
              </a:spcBef>
              <a:spcAft>
                <a:spcPts val="1600"/>
              </a:spcAft>
              <a:buSzPts val="1400"/>
              <a:buChar char="■"/>
              <a:defRPr/>
            </a:lvl9pPr>
          </a:lstStyle>
          <a:p/>
        </p:txBody>
      </p:sp>
      <p:sp>
        <p:nvSpPr>
          <p:cNvPr id="78" name="Google Shape;78;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79" name="Shape 79"/>
        <p:cNvGrpSpPr/>
        <p:nvPr/>
      </p:nvGrpSpPr>
      <p:grpSpPr>
        <a:xfrm>
          <a:off x="0" y="0"/>
          <a:ext cx="0" cy="0"/>
          <a:chOff x="0" y="0"/>
          <a:chExt cx="0" cy="0"/>
        </a:xfrm>
      </p:grpSpPr>
      <p:sp>
        <p:nvSpPr>
          <p:cNvPr id="80" name="Google Shape;80;p20"/>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lstStyle>
            <a:lvl1pPr indent="-228600" lvl="0" marL="457200" rtl="0" algn="l">
              <a:lnSpc>
                <a:spcPct val="100000"/>
              </a:lnSpc>
              <a:spcBef>
                <a:spcPts val="0"/>
              </a:spcBef>
              <a:spcAft>
                <a:spcPts val="0"/>
              </a:spcAft>
              <a:buSzPts val="1800"/>
              <a:buNone/>
              <a:defRPr/>
            </a:lvl1pPr>
          </a:lstStyle>
          <a:p/>
        </p:txBody>
      </p:sp>
      <p:sp>
        <p:nvSpPr>
          <p:cNvPr id="81" name="Google Shape;81;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82" name="Shape 82"/>
        <p:cNvGrpSpPr/>
        <p:nvPr/>
      </p:nvGrpSpPr>
      <p:grpSpPr>
        <a:xfrm>
          <a:off x="0" y="0"/>
          <a:ext cx="0" cy="0"/>
          <a:chOff x="0" y="0"/>
          <a:chExt cx="0" cy="0"/>
        </a:xfrm>
      </p:grpSpPr>
      <p:sp>
        <p:nvSpPr>
          <p:cNvPr id="83" name="Google Shape;83;p21"/>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lstStyle>
            <a:lvl1pPr lvl="0" rtl="0" algn="ctr">
              <a:lnSpc>
                <a:spcPct val="100000"/>
              </a:lnSpc>
              <a:spcBef>
                <a:spcPts val="0"/>
              </a:spcBef>
              <a:spcAft>
                <a:spcPts val="0"/>
              </a:spcAft>
              <a:buSzPts val="12000"/>
              <a:buNone/>
              <a:defRPr sz="12000"/>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a:r>
              <a:t>xx%</a:t>
            </a:r>
          </a:p>
        </p:txBody>
      </p:sp>
      <p:sp>
        <p:nvSpPr>
          <p:cNvPr id="84" name="Google Shape;84;p21"/>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lstStyle>
            <a:lvl1pPr indent="-342900" lvl="0" marL="457200" rtl="0" algn="ctr">
              <a:lnSpc>
                <a:spcPct val="115000"/>
              </a:lnSpc>
              <a:spcBef>
                <a:spcPts val="0"/>
              </a:spcBef>
              <a:spcAft>
                <a:spcPts val="0"/>
              </a:spcAft>
              <a:buSzPts val="1800"/>
              <a:buChar char="●"/>
              <a:defRPr/>
            </a:lvl1pPr>
            <a:lvl2pPr indent="-317500" lvl="1" marL="914400" rtl="0" algn="ctr">
              <a:lnSpc>
                <a:spcPct val="115000"/>
              </a:lnSpc>
              <a:spcBef>
                <a:spcPts val="1600"/>
              </a:spcBef>
              <a:spcAft>
                <a:spcPts val="0"/>
              </a:spcAft>
              <a:buSzPts val="1400"/>
              <a:buChar char="○"/>
              <a:defRPr/>
            </a:lvl2pPr>
            <a:lvl3pPr indent="-317500" lvl="2" marL="1371600" rtl="0" algn="ctr">
              <a:lnSpc>
                <a:spcPct val="115000"/>
              </a:lnSpc>
              <a:spcBef>
                <a:spcPts val="1600"/>
              </a:spcBef>
              <a:spcAft>
                <a:spcPts val="0"/>
              </a:spcAft>
              <a:buSzPts val="1400"/>
              <a:buChar char="■"/>
              <a:defRPr/>
            </a:lvl3pPr>
            <a:lvl4pPr indent="-317500" lvl="3" marL="1828800" rtl="0" algn="ctr">
              <a:lnSpc>
                <a:spcPct val="115000"/>
              </a:lnSpc>
              <a:spcBef>
                <a:spcPts val="1600"/>
              </a:spcBef>
              <a:spcAft>
                <a:spcPts val="0"/>
              </a:spcAft>
              <a:buSzPts val="1400"/>
              <a:buChar char="●"/>
              <a:defRPr/>
            </a:lvl4pPr>
            <a:lvl5pPr indent="-317500" lvl="4" marL="2286000" rtl="0" algn="ctr">
              <a:lnSpc>
                <a:spcPct val="115000"/>
              </a:lnSpc>
              <a:spcBef>
                <a:spcPts val="1600"/>
              </a:spcBef>
              <a:spcAft>
                <a:spcPts val="0"/>
              </a:spcAft>
              <a:buSzPts val="1400"/>
              <a:buChar char="○"/>
              <a:defRPr/>
            </a:lvl5pPr>
            <a:lvl6pPr indent="-317500" lvl="5" marL="2743200" rtl="0" algn="ctr">
              <a:lnSpc>
                <a:spcPct val="115000"/>
              </a:lnSpc>
              <a:spcBef>
                <a:spcPts val="1600"/>
              </a:spcBef>
              <a:spcAft>
                <a:spcPts val="0"/>
              </a:spcAft>
              <a:buSzPts val="1400"/>
              <a:buChar char="■"/>
              <a:defRPr/>
            </a:lvl6pPr>
            <a:lvl7pPr indent="-317500" lvl="6" marL="3200400" rtl="0" algn="ctr">
              <a:lnSpc>
                <a:spcPct val="115000"/>
              </a:lnSpc>
              <a:spcBef>
                <a:spcPts val="1600"/>
              </a:spcBef>
              <a:spcAft>
                <a:spcPts val="0"/>
              </a:spcAft>
              <a:buSzPts val="1400"/>
              <a:buChar char="●"/>
              <a:defRPr/>
            </a:lvl7pPr>
            <a:lvl8pPr indent="-317500" lvl="7" marL="3657600" rtl="0" algn="ctr">
              <a:lnSpc>
                <a:spcPct val="115000"/>
              </a:lnSpc>
              <a:spcBef>
                <a:spcPts val="1600"/>
              </a:spcBef>
              <a:spcAft>
                <a:spcPts val="0"/>
              </a:spcAft>
              <a:buSzPts val="1400"/>
              <a:buChar char="○"/>
              <a:defRPr/>
            </a:lvl8pPr>
            <a:lvl9pPr indent="-317500" lvl="8" marL="4114800" rtl="0" algn="ctr">
              <a:lnSpc>
                <a:spcPct val="115000"/>
              </a:lnSpc>
              <a:spcBef>
                <a:spcPts val="1600"/>
              </a:spcBef>
              <a:spcAft>
                <a:spcPts val="1600"/>
              </a:spcAft>
              <a:buSzPts val="1400"/>
              <a:buChar char="■"/>
              <a:defRPr/>
            </a:lvl9pPr>
          </a:lstStyle>
          <a:p/>
        </p:txBody>
      </p:sp>
      <p:sp>
        <p:nvSpPr>
          <p:cNvPr id="85" name="Google Shape;85;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86" name="Shape 86"/>
        <p:cNvGrpSpPr/>
        <p:nvPr/>
      </p:nvGrpSpPr>
      <p:grpSpPr>
        <a:xfrm>
          <a:off x="0" y="0"/>
          <a:ext cx="0" cy="0"/>
          <a:chOff x="0" y="0"/>
          <a:chExt cx="0" cy="0"/>
        </a:xfrm>
      </p:grpSpPr>
      <p:sp>
        <p:nvSpPr>
          <p:cNvPr id="87" name="Google Shape;87;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4" name="Shape 94"/>
        <p:cNvGrpSpPr/>
        <p:nvPr/>
      </p:nvGrpSpPr>
      <p:grpSpPr>
        <a:xfrm>
          <a:off x="0" y="0"/>
          <a:ext cx="0" cy="0"/>
          <a:chOff x="0" y="0"/>
          <a:chExt cx="0" cy="0"/>
        </a:xfrm>
      </p:grpSpPr>
      <p:sp>
        <p:nvSpPr>
          <p:cNvPr id="95" name="Google Shape;95;p24"/>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lstStyle>
            <a:lvl1pPr lvl="0" rtl="0" algn="ctr">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96" name="Google Shape;96;p24"/>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lstStyle>
            <a:lvl1pPr lvl="0" rtl="0" algn="ctr">
              <a:lnSpc>
                <a:spcPct val="90000"/>
              </a:lnSpc>
              <a:spcBef>
                <a:spcPts val="800"/>
              </a:spcBef>
              <a:spcAft>
                <a:spcPts val="0"/>
              </a:spcAft>
              <a:buClr>
                <a:schemeClr val="dk1"/>
              </a:buClr>
              <a:buSzPts val="1800"/>
              <a:buNone/>
              <a:defRPr sz="1800"/>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97" name="Google Shape;97;p2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8" name="Google Shape;98;p2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9" name="Google Shape;99;p2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00" name="Shape 100"/>
        <p:cNvGrpSpPr/>
        <p:nvPr/>
      </p:nvGrpSpPr>
      <p:grpSpPr>
        <a:xfrm>
          <a:off x="0" y="0"/>
          <a:ext cx="0" cy="0"/>
          <a:chOff x="0" y="0"/>
          <a:chExt cx="0" cy="0"/>
        </a:xfrm>
      </p:grpSpPr>
      <p:sp>
        <p:nvSpPr>
          <p:cNvPr id="101" name="Google Shape;101;p2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2" name="Google Shape;102;p25"/>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3" name="Google Shape;103;p2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4" name="Google Shape;104;p2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5" name="Google Shape;105;p2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06" name="Shape 106"/>
        <p:cNvGrpSpPr/>
        <p:nvPr/>
      </p:nvGrpSpPr>
      <p:grpSpPr>
        <a:xfrm>
          <a:off x="0" y="0"/>
          <a:ext cx="0" cy="0"/>
          <a:chOff x="0" y="0"/>
          <a:chExt cx="0" cy="0"/>
        </a:xfrm>
      </p:grpSpPr>
      <p:sp>
        <p:nvSpPr>
          <p:cNvPr id="107" name="Google Shape;107;p26"/>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lstStyle>
            <a:lvl1pPr lvl="0" rtl="0" algn="l">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8" name="Google Shape;108;p26"/>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109" name="Google Shape;109;p2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0" name="Google Shape;110;p2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1" name="Google Shape;111;p2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112" name="Shape 112"/>
        <p:cNvGrpSpPr/>
        <p:nvPr/>
      </p:nvGrpSpPr>
      <p:grpSpPr>
        <a:xfrm>
          <a:off x="0" y="0"/>
          <a:ext cx="0" cy="0"/>
          <a:chOff x="0" y="0"/>
          <a:chExt cx="0" cy="0"/>
        </a:xfrm>
      </p:grpSpPr>
      <p:sp>
        <p:nvSpPr>
          <p:cNvPr id="113" name="Google Shape;113;p2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14" name="Google Shape;114;p27"/>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5" name="Google Shape;115;p27"/>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6" name="Google Shape;116;p2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7" name="Google Shape;117;p2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8" name="Google Shape;118;p2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119" name="Shape 119"/>
        <p:cNvGrpSpPr/>
        <p:nvPr/>
      </p:nvGrpSpPr>
      <p:grpSpPr>
        <a:xfrm>
          <a:off x="0" y="0"/>
          <a:ext cx="0" cy="0"/>
          <a:chOff x="0" y="0"/>
          <a:chExt cx="0" cy="0"/>
        </a:xfrm>
      </p:grpSpPr>
      <p:sp>
        <p:nvSpPr>
          <p:cNvPr id="120" name="Google Shape;120;p28"/>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21" name="Google Shape;121;p28"/>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22" name="Google Shape;122;p28"/>
          <p:cNvSpPr txBox="1"/>
          <p:nvPr>
            <p:ph idx="2" type="body"/>
          </p:nvPr>
        </p:nvSpPr>
        <p:spPr>
          <a:xfrm>
            <a:off x="629841" y="1878806"/>
            <a:ext cx="3868500" cy="2763300"/>
          </a:xfrm>
          <a:prstGeom prst="rect">
            <a:avLst/>
          </a:prstGeom>
          <a:noFill/>
          <a:ln>
            <a:noFill/>
          </a:ln>
        </p:spPr>
        <p:txBody>
          <a:bodyPr anchorCtr="0" anchor="t" bIns="34275" lIns="68575" spcFirstLastPara="1" rIns="68575" wrap="square" tIns="34275"/>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23" name="Google Shape;123;p28"/>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24" name="Google Shape;124;p28"/>
          <p:cNvSpPr txBox="1"/>
          <p:nvPr>
            <p:ph idx="4" type="body"/>
          </p:nvPr>
        </p:nvSpPr>
        <p:spPr>
          <a:xfrm>
            <a:off x="4629150" y="1878806"/>
            <a:ext cx="3887400" cy="2763300"/>
          </a:xfrm>
          <a:prstGeom prst="rect">
            <a:avLst/>
          </a:prstGeom>
          <a:noFill/>
          <a:ln>
            <a:noFill/>
          </a:ln>
        </p:spPr>
        <p:txBody>
          <a:bodyPr anchorCtr="0" anchor="t" bIns="34275" lIns="68575" spcFirstLastPara="1" rIns="68575" wrap="square" tIns="34275"/>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25" name="Google Shape;125;p2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6" name="Google Shape;126;p2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7" name="Google Shape;127;p2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28" name="Shape 128"/>
        <p:cNvGrpSpPr/>
        <p:nvPr/>
      </p:nvGrpSpPr>
      <p:grpSpPr>
        <a:xfrm>
          <a:off x="0" y="0"/>
          <a:ext cx="0" cy="0"/>
          <a:chOff x="0" y="0"/>
          <a:chExt cx="0" cy="0"/>
        </a:xfrm>
      </p:grpSpPr>
      <p:sp>
        <p:nvSpPr>
          <p:cNvPr id="129" name="Google Shape;129;p29"/>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30" name="Google Shape;130;p2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1" name="Google Shape;131;p2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2" name="Google Shape;132;p2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33" name="Shape 133"/>
        <p:cNvGrpSpPr/>
        <p:nvPr/>
      </p:nvGrpSpPr>
      <p:grpSpPr>
        <a:xfrm>
          <a:off x="0" y="0"/>
          <a:ext cx="0" cy="0"/>
          <a:chOff x="0" y="0"/>
          <a:chExt cx="0" cy="0"/>
        </a:xfrm>
      </p:grpSpPr>
      <p:sp>
        <p:nvSpPr>
          <p:cNvPr id="134" name="Google Shape;134;p3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5" name="Google Shape;135;p3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6" name="Google Shape;136;p3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137" name="Shape 137"/>
        <p:cNvGrpSpPr/>
        <p:nvPr/>
      </p:nvGrpSpPr>
      <p:grpSpPr>
        <a:xfrm>
          <a:off x="0" y="0"/>
          <a:ext cx="0" cy="0"/>
          <a:chOff x="0" y="0"/>
          <a:chExt cx="0" cy="0"/>
        </a:xfrm>
      </p:grpSpPr>
      <p:sp>
        <p:nvSpPr>
          <p:cNvPr id="138" name="Google Shape;138;p31"/>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lstStyle>
            <a:lvl1pPr lvl="0" rtl="0" algn="l">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39" name="Google Shape;139;p31"/>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lstStyle>
            <a:lvl1pPr indent="-381000" lvl="0" marL="457200" rtl="0" algn="l">
              <a:lnSpc>
                <a:spcPct val="90000"/>
              </a:lnSpc>
              <a:spcBef>
                <a:spcPts val="800"/>
              </a:spcBef>
              <a:spcAft>
                <a:spcPts val="0"/>
              </a:spcAft>
              <a:buClr>
                <a:schemeClr val="dk1"/>
              </a:buClr>
              <a:buSzPts val="2400"/>
              <a:buChar char="•"/>
              <a:defRPr sz="2400"/>
            </a:lvl1pPr>
            <a:lvl2pPr indent="-361950" lvl="1" marL="914400" rtl="0" algn="l">
              <a:lnSpc>
                <a:spcPct val="90000"/>
              </a:lnSpc>
              <a:spcBef>
                <a:spcPts val="400"/>
              </a:spcBef>
              <a:spcAft>
                <a:spcPts val="0"/>
              </a:spcAft>
              <a:buClr>
                <a:schemeClr val="dk1"/>
              </a:buClr>
              <a:buSzPts val="2100"/>
              <a:buChar char="•"/>
              <a:defRPr sz="2100"/>
            </a:lvl2pPr>
            <a:lvl3pPr indent="-342900" lvl="2" marL="1371600" rtl="0" algn="l">
              <a:lnSpc>
                <a:spcPct val="90000"/>
              </a:lnSpc>
              <a:spcBef>
                <a:spcPts val="400"/>
              </a:spcBef>
              <a:spcAft>
                <a:spcPts val="0"/>
              </a:spcAft>
              <a:buClr>
                <a:schemeClr val="dk1"/>
              </a:buClr>
              <a:buSzPts val="1800"/>
              <a:buChar char="•"/>
              <a:defRPr sz="1800"/>
            </a:lvl3pPr>
            <a:lvl4pPr indent="-323850" lvl="3" marL="1828800" rtl="0" algn="l">
              <a:lnSpc>
                <a:spcPct val="90000"/>
              </a:lnSpc>
              <a:spcBef>
                <a:spcPts val="400"/>
              </a:spcBef>
              <a:spcAft>
                <a:spcPts val="0"/>
              </a:spcAft>
              <a:buClr>
                <a:schemeClr val="dk1"/>
              </a:buClr>
              <a:buSzPts val="1500"/>
              <a:buChar char="•"/>
              <a:defRPr sz="1500"/>
            </a:lvl4pPr>
            <a:lvl5pPr indent="-323850" lvl="4" marL="2286000" rtl="0" algn="l">
              <a:lnSpc>
                <a:spcPct val="90000"/>
              </a:lnSpc>
              <a:spcBef>
                <a:spcPts val="400"/>
              </a:spcBef>
              <a:spcAft>
                <a:spcPts val="0"/>
              </a:spcAft>
              <a:buClr>
                <a:schemeClr val="dk1"/>
              </a:buClr>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140" name="Google Shape;140;p31"/>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41" name="Google Shape;141;p3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42" name="Google Shape;142;p3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43" name="Google Shape;143;p3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44" name="Shape 144"/>
        <p:cNvGrpSpPr/>
        <p:nvPr/>
      </p:nvGrpSpPr>
      <p:grpSpPr>
        <a:xfrm>
          <a:off x="0" y="0"/>
          <a:ext cx="0" cy="0"/>
          <a:chOff x="0" y="0"/>
          <a:chExt cx="0" cy="0"/>
        </a:xfrm>
      </p:grpSpPr>
      <p:sp>
        <p:nvSpPr>
          <p:cNvPr id="145" name="Google Shape;145;p32"/>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lstStyle>
            <a:lvl1pPr lvl="0" rtl="0" algn="l">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46" name="Google Shape;146;p32"/>
          <p:cNvSpPr/>
          <p:nvPr>
            <p:ph idx="2" type="pic"/>
          </p:nvPr>
        </p:nvSpPr>
        <p:spPr>
          <a:xfrm>
            <a:off x="3887391" y="740569"/>
            <a:ext cx="4629300" cy="3655200"/>
          </a:xfrm>
          <a:prstGeom prst="rect">
            <a:avLst/>
          </a:prstGeom>
          <a:noFill/>
          <a:ln>
            <a:noFill/>
          </a:ln>
        </p:spPr>
        <p:txBody>
          <a:bodyPr anchorCtr="0" anchor="t" bIns="34275" lIns="68575" spcFirstLastPara="1" rIns="68575" wrap="square" tIns="34275"/>
          <a:lstStyle>
            <a:lvl1pPr lvl="0"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147" name="Google Shape;147;p32"/>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48" name="Google Shape;148;p3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49" name="Google Shape;149;p3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50" name="Google Shape;150;p3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51" name="Shape 151"/>
        <p:cNvGrpSpPr/>
        <p:nvPr/>
      </p:nvGrpSpPr>
      <p:grpSpPr>
        <a:xfrm>
          <a:off x="0" y="0"/>
          <a:ext cx="0" cy="0"/>
          <a:chOff x="0" y="0"/>
          <a:chExt cx="0" cy="0"/>
        </a:xfrm>
      </p:grpSpPr>
      <p:sp>
        <p:nvSpPr>
          <p:cNvPr id="152" name="Google Shape;152;p3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53" name="Google Shape;153;p33"/>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54" name="Google Shape;154;p3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55" name="Google Shape;155;p3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56" name="Google Shape;156;p3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57" name="Shape 157"/>
        <p:cNvGrpSpPr/>
        <p:nvPr/>
      </p:nvGrpSpPr>
      <p:grpSpPr>
        <a:xfrm>
          <a:off x="0" y="0"/>
          <a:ext cx="0" cy="0"/>
          <a:chOff x="0" y="0"/>
          <a:chExt cx="0" cy="0"/>
        </a:xfrm>
      </p:grpSpPr>
      <p:sp>
        <p:nvSpPr>
          <p:cNvPr id="158" name="Google Shape;158;p34"/>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59" name="Google Shape;159;p34"/>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60" name="Google Shape;160;p3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61" name="Google Shape;161;p3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62" name="Google Shape;162;p3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0"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slideLayout" Target="../slideLayouts/slideLayout22.xml"/><Relationship Id="rId3" Type="http://schemas.openxmlformats.org/officeDocument/2006/relationships/slideLayout" Target="../slideLayouts/slideLayout23.xml"/><Relationship Id="rId4" Type="http://schemas.openxmlformats.org/officeDocument/2006/relationships/slideLayout" Target="../slideLayouts/slideLayout24.xml"/><Relationship Id="rId11" Type="http://schemas.openxmlformats.org/officeDocument/2006/relationships/slideLayout" Target="../slideLayouts/slideLayout31.xml"/><Relationship Id="rId10" Type="http://schemas.openxmlformats.org/officeDocument/2006/relationships/slideLayout" Target="../slideLayouts/slideLayout30.xml"/><Relationship Id="rId12" Type="http://schemas.openxmlformats.org/officeDocument/2006/relationships/theme" Target="../theme/theme3.xml"/><Relationship Id="rId9" Type="http://schemas.openxmlformats.org/officeDocument/2006/relationships/slideLayout" Target="../slideLayouts/slideLayout29.xml"/><Relationship Id="rId5" Type="http://schemas.openxmlformats.org/officeDocument/2006/relationships/slideLayout" Target="../slideLayouts/slideLayout25.xml"/><Relationship Id="rId6" Type="http://schemas.openxmlformats.org/officeDocument/2006/relationships/slideLayout" Target="../slideLayouts/slideLayout26.xml"/><Relationship Id="rId7" Type="http://schemas.openxmlformats.org/officeDocument/2006/relationships/slideLayout" Target="../slideLayouts/slideLayout27.xml"/><Relationship Id="rId8"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88" name="Shape 88"/>
        <p:cNvGrpSpPr/>
        <p:nvPr/>
      </p:nvGrpSpPr>
      <p:grpSpPr>
        <a:xfrm>
          <a:off x="0" y="0"/>
          <a:ext cx="0" cy="0"/>
          <a:chOff x="0" y="0"/>
          <a:chExt cx="0" cy="0"/>
        </a:xfrm>
      </p:grpSpPr>
      <p:sp>
        <p:nvSpPr>
          <p:cNvPr id="89" name="Google Shape;89;p2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90" name="Google Shape;90;p2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91" name="Google Shape;91;p2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lstStyle>
            <a:lvl1pPr lv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92" name="Google Shape;92;p2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93" name="Google Shape;93;p2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hyperlink" Target="https://vlab.ncep.noaa.gov/web/geostationary-lightning-mapper/training?inheritRedirect=true"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hyperlink" Target="https://vlab.ncep.noaa.gov/documents/3553989/3558863/GLM_Quick_Guide_Gridded_Products_June_2018.pdf/c52912d7-035c-7697-3caf-21a40192f102" TargetMode="External"/><Relationship Id="rId5" Type="http://schemas.openxmlformats.org/officeDocument/2006/relationships/image" Target="../media/image4.jpg"/><Relationship Id="rId6"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8.xml"/><Relationship Id="rId3"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9.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0.xml"/><Relationship Id="rId3" Type="http://schemas.openxmlformats.org/officeDocument/2006/relationships/image" Target="../media/image9.png"/><Relationship Id="rId4" Type="http://schemas.openxmlformats.org/officeDocument/2006/relationships/image" Target="../media/image11.png"/><Relationship Id="rId5"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1.xml"/><Relationship Id="rId3" Type="http://schemas.openxmlformats.org/officeDocument/2006/relationships/hyperlink" Target="https://vlab.ncep.noaa.gov/web/geostationary-lightning-mapper/blog"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5.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Google Shape;167;p35"/>
          <p:cNvSpPr txBox="1"/>
          <p:nvPr>
            <p:ph type="ctrTitle"/>
          </p:nvPr>
        </p:nvSpPr>
        <p:spPr>
          <a:xfrm>
            <a:off x="311700" y="547175"/>
            <a:ext cx="8520600" cy="228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sz="4800"/>
          </a:p>
          <a:p>
            <a:pPr indent="0" lvl="0" marL="0" rtl="0" algn="ctr">
              <a:spcBef>
                <a:spcPts val="0"/>
              </a:spcBef>
              <a:spcAft>
                <a:spcPts val="0"/>
              </a:spcAft>
              <a:buNone/>
            </a:pPr>
            <a:r>
              <a:rPr lang="en" sz="4800"/>
              <a:t>GOES-16 GLM</a:t>
            </a:r>
            <a:r>
              <a:rPr lang="en" sz="4800"/>
              <a:t> Implementation in NWS </a:t>
            </a:r>
            <a:endParaRPr sz="4800"/>
          </a:p>
        </p:txBody>
      </p:sp>
      <p:sp>
        <p:nvSpPr>
          <p:cNvPr id="168" name="Google Shape;168;p35"/>
          <p:cNvSpPr txBox="1"/>
          <p:nvPr>
            <p:ph idx="1" type="subTitle"/>
          </p:nvPr>
        </p:nvSpPr>
        <p:spPr>
          <a:xfrm>
            <a:off x="311700" y="3367525"/>
            <a:ext cx="8520600" cy="1167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t>NWS/OBS Update to Full Validation PS-PVR </a:t>
            </a:r>
            <a:br>
              <a:rPr lang="en" sz="900"/>
            </a:br>
            <a:endParaRPr sz="900"/>
          </a:p>
          <a:p>
            <a:pPr indent="0" lvl="0" marL="0" rtl="0" algn="ctr">
              <a:spcBef>
                <a:spcPts val="0"/>
              </a:spcBef>
              <a:spcAft>
                <a:spcPts val="0"/>
              </a:spcAft>
              <a:buNone/>
            </a:pPr>
            <a:r>
              <a:rPr lang="en" sz="2400"/>
              <a:t>November 1</a:t>
            </a:r>
            <a:r>
              <a:rPr lang="en" sz="2400"/>
              <a:t>, 2018</a:t>
            </a:r>
            <a:endParaRPr sz="2400"/>
          </a:p>
        </p:txBody>
      </p:sp>
      <p:sp>
        <p:nvSpPr>
          <p:cNvPr id="169" name="Google Shape;169;p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sp>
        <p:nvSpPr>
          <p:cNvPr id="238" name="Google Shape;238;p44"/>
          <p:cNvSpPr txBox="1"/>
          <p:nvPr>
            <p:ph type="ctrTitle"/>
          </p:nvPr>
        </p:nvSpPr>
        <p:spPr>
          <a:xfrm>
            <a:off x="186600" y="268250"/>
            <a:ext cx="8645700" cy="498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400" u="sng"/>
              <a:t>GLM Field-Wide Rollout</a:t>
            </a:r>
            <a:endParaRPr sz="2400" u="sng"/>
          </a:p>
        </p:txBody>
      </p:sp>
      <p:sp>
        <p:nvSpPr>
          <p:cNvPr id="239" name="Google Shape;239;p44"/>
          <p:cNvSpPr txBox="1"/>
          <p:nvPr/>
        </p:nvSpPr>
        <p:spPr>
          <a:xfrm>
            <a:off x="54725" y="690650"/>
            <a:ext cx="8937000" cy="39441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00000"/>
              </a:lnSpc>
              <a:spcBef>
                <a:spcPts val="0"/>
              </a:spcBef>
              <a:spcAft>
                <a:spcPts val="0"/>
              </a:spcAft>
              <a:buSzPts val="1800"/>
              <a:buChar char="●"/>
            </a:pPr>
            <a:r>
              <a:rPr lang="en" sz="1800"/>
              <a:t>Final stages of GLM FED development and Summer 2018 roll-out informed by:</a:t>
            </a:r>
            <a:endParaRPr sz="1800"/>
          </a:p>
          <a:p>
            <a:pPr indent="-330200" lvl="1" marL="914400" marR="0" rtl="0" algn="l">
              <a:lnSpc>
                <a:spcPct val="100000"/>
              </a:lnSpc>
              <a:spcBef>
                <a:spcPts val="0"/>
              </a:spcBef>
              <a:spcAft>
                <a:spcPts val="0"/>
              </a:spcAft>
              <a:buSzPts val="1600"/>
              <a:buChar char="○"/>
            </a:pPr>
            <a:r>
              <a:rPr lang="en" sz="1600"/>
              <a:t>Beta site (~12 NWS sites) and HWT testing events held in Spring 2018</a:t>
            </a:r>
            <a:endParaRPr sz="1600"/>
          </a:p>
          <a:p>
            <a:pPr indent="-330200" lvl="1" marL="914400" marR="0" rtl="0" algn="l">
              <a:lnSpc>
                <a:spcPct val="100000"/>
              </a:lnSpc>
              <a:spcBef>
                <a:spcPts val="0"/>
              </a:spcBef>
              <a:spcAft>
                <a:spcPts val="0"/>
              </a:spcAft>
              <a:buSzPts val="1600"/>
              <a:buChar char="○"/>
            </a:pPr>
            <a:r>
              <a:rPr lang="en" sz="1600"/>
              <a:t>Feedback from Extended Evaluation sites (additional ~9 sites Jun-Jul 2018)</a:t>
            </a:r>
            <a:endParaRPr sz="1600"/>
          </a:p>
          <a:p>
            <a:pPr indent="-330200" lvl="1" marL="914400" marR="0" rtl="0" algn="l">
              <a:lnSpc>
                <a:spcPct val="100000"/>
              </a:lnSpc>
              <a:spcBef>
                <a:spcPts val="0"/>
              </a:spcBef>
              <a:spcAft>
                <a:spcPts val="0"/>
              </a:spcAft>
              <a:buSzPts val="1600"/>
              <a:buChar char="○"/>
            </a:pPr>
            <a:r>
              <a:rPr lang="en" sz="1600"/>
              <a:t>Functional and performance evaluation/testing by GLM working group at NWS OPG, and in NWS labs</a:t>
            </a:r>
            <a:endParaRPr sz="1600"/>
          </a:p>
          <a:p>
            <a:pPr indent="-342900" lvl="0" marL="457200" marR="0" rtl="0" algn="l">
              <a:lnSpc>
                <a:spcPct val="100000"/>
              </a:lnSpc>
              <a:spcBef>
                <a:spcPts val="0"/>
              </a:spcBef>
              <a:spcAft>
                <a:spcPts val="0"/>
              </a:spcAft>
              <a:buSzPts val="1800"/>
              <a:buChar char="●"/>
            </a:pPr>
            <a:r>
              <a:rPr lang="en" sz="1800"/>
              <a:t>For AWIPS deployment, used </a:t>
            </a:r>
            <a:r>
              <a:rPr lang="en" sz="1800"/>
              <a:t>Redhat Package Manager (RPM) configuration file, which was pushed out to CONUS NWS sites on June 19th, 2018</a:t>
            </a:r>
            <a:endParaRPr sz="1800"/>
          </a:p>
          <a:p>
            <a:pPr indent="-330200" lvl="1" marL="914400" marR="0" rtl="0" algn="l">
              <a:lnSpc>
                <a:spcPct val="100000"/>
              </a:lnSpc>
              <a:spcBef>
                <a:spcPts val="0"/>
              </a:spcBef>
              <a:spcAft>
                <a:spcPts val="0"/>
              </a:spcAft>
              <a:buSzPts val="1600"/>
              <a:buChar char="○"/>
            </a:pPr>
            <a:r>
              <a:rPr lang="en" sz="1600"/>
              <a:t>Close coordination with AWIPS/NCF, who staged the RPMs for activation at each site</a:t>
            </a:r>
            <a:endParaRPr sz="1600"/>
          </a:p>
          <a:p>
            <a:pPr indent="-330200" lvl="1" marL="914400" marR="0" rtl="0" algn="l">
              <a:lnSpc>
                <a:spcPct val="100000"/>
              </a:lnSpc>
              <a:spcBef>
                <a:spcPts val="0"/>
              </a:spcBef>
              <a:spcAft>
                <a:spcPts val="0"/>
              </a:spcAft>
              <a:buSzPts val="1600"/>
              <a:buChar char="○"/>
            </a:pPr>
            <a:r>
              <a:rPr lang="en" sz="1600"/>
              <a:t>Included a separate RPM for Extended Eval sites to evaluate average flash area and total optical energy</a:t>
            </a:r>
            <a:endParaRPr sz="1600"/>
          </a:p>
          <a:p>
            <a:pPr indent="-342900" lvl="0" marL="457200" rtl="0" algn="l">
              <a:spcBef>
                <a:spcPts val="0"/>
              </a:spcBef>
              <a:spcAft>
                <a:spcPts val="0"/>
              </a:spcAft>
              <a:buClr>
                <a:schemeClr val="dk1"/>
              </a:buClr>
              <a:buSzPts val="1800"/>
              <a:buChar char="●"/>
            </a:pPr>
            <a:r>
              <a:rPr lang="en" sz="1800">
                <a:solidFill>
                  <a:schemeClr val="dk1"/>
                </a:solidFill>
              </a:rPr>
              <a:t>VLab, Videos, TOWR-S updates, and TOWR-S Chatroom for outreach and deployment coordination</a:t>
            </a:r>
            <a:endParaRPr sz="1800">
              <a:solidFill>
                <a:schemeClr val="dk1"/>
              </a:solidFill>
            </a:endParaRPr>
          </a:p>
          <a:p>
            <a:pPr indent="-330200" lvl="1" marL="914400" rtl="0" algn="l">
              <a:spcBef>
                <a:spcPts val="0"/>
              </a:spcBef>
              <a:spcAft>
                <a:spcPts val="0"/>
              </a:spcAft>
              <a:buClr>
                <a:schemeClr val="dk1"/>
              </a:buClr>
              <a:buSzPts val="1600"/>
              <a:buChar char="○"/>
            </a:pPr>
            <a:r>
              <a:rPr lang="en" u="sng">
                <a:solidFill>
                  <a:schemeClr val="hlink"/>
                </a:solidFill>
                <a:hlinkClick r:id="rId3"/>
              </a:rPr>
              <a:t>https://vlab.ncep.noaa.gov/web/geostationary-lightning-mapper/training?inheritRedirect=true</a:t>
            </a:r>
            <a:r>
              <a:rPr lang="en" sz="1600">
                <a:solidFill>
                  <a:schemeClr val="dk1"/>
                </a:solidFill>
              </a:rPr>
              <a:t> </a:t>
            </a:r>
            <a:endParaRPr sz="1600">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Team contacted all NWS CONUS WFOs and most RFCs, to assist and facilitate with activation/deployment which finished Aug 24, 2018 (114 confirmed users)</a:t>
            </a:r>
            <a:endParaRPr sz="1800">
              <a:solidFill>
                <a:schemeClr val="dk1"/>
              </a:solidFill>
            </a:endParaRPr>
          </a:p>
        </p:txBody>
      </p:sp>
      <p:sp>
        <p:nvSpPr>
          <p:cNvPr id="240" name="Google Shape;240;p4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41" name="Google Shape;241;p44"/>
          <p:cNvSpPr txBox="1"/>
          <p:nvPr/>
        </p:nvSpPr>
        <p:spPr>
          <a:xfrm>
            <a:off x="3490550" y="4734950"/>
            <a:ext cx="2316000" cy="27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800">
                <a:solidFill>
                  <a:srgbClr val="990000"/>
                </a:solidFill>
              </a:rPr>
              <a:t>(Some NWS/vlab pages access controlled)</a:t>
            </a:r>
            <a:endParaRPr i="1" sz="800">
              <a:solidFill>
                <a:srgbClr val="99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5" name="Shape 245"/>
        <p:cNvGrpSpPr/>
        <p:nvPr/>
      </p:nvGrpSpPr>
      <p:grpSpPr>
        <a:xfrm>
          <a:off x="0" y="0"/>
          <a:ext cx="0" cy="0"/>
          <a:chOff x="0" y="0"/>
          <a:chExt cx="0" cy="0"/>
        </a:xfrm>
      </p:grpSpPr>
      <p:sp>
        <p:nvSpPr>
          <p:cNvPr id="246" name="Google Shape;246;p45"/>
          <p:cNvSpPr txBox="1"/>
          <p:nvPr>
            <p:ph type="ctrTitle"/>
          </p:nvPr>
        </p:nvSpPr>
        <p:spPr>
          <a:xfrm>
            <a:off x="186600" y="156050"/>
            <a:ext cx="8645700" cy="4986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lang="en" sz="2400" u="sng"/>
              <a:t>GLM Training/Orientation Materials</a:t>
            </a:r>
            <a:endParaRPr sz="2400" u="sng"/>
          </a:p>
        </p:txBody>
      </p:sp>
      <p:sp>
        <p:nvSpPr>
          <p:cNvPr id="247" name="Google Shape;247;p45"/>
          <p:cNvSpPr txBox="1"/>
          <p:nvPr/>
        </p:nvSpPr>
        <p:spPr>
          <a:xfrm>
            <a:off x="115800" y="690650"/>
            <a:ext cx="4875300" cy="39441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00000"/>
              </a:lnSpc>
              <a:spcBef>
                <a:spcPts val="0"/>
              </a:spcBef>
              <a:spcAft>
                <a:spcPts val="0"/>
              </a:spcAft>
              <a:buClr>
                <a:srgbClr val="000000"/>
              </a:buClr>
              <a:buSzPts val="1800"/>
              <a:buFont typeface="Arial"/>
              <a:buChar char="●"/>
            </a:pPr>
            <a:r>
              <a:rPr b="0" i="0" lang="en" sz="1800" u="none" cap="none" strike="noStrike">
                <a:solidFill>
                  <a:srgbClr val="000000"/>
                </a:solidFill>
                <a:latin typeface="Arial"/>
                <a:ea typeface="Arial"/>
                <a:cs typeface="Arial"/>
                <a:sym typeface="Arial"/>
              </a:rPr>
              <a:t>Developed six quick guides and briefs:</a:t>
            </a:r>
            <a:endParaRPr b="0" i="0" sz="1800" u="none" cap="none" strike="noStrike">
              <a:solidFill>
                <a:srgbClr val="000000"/>
              </a:solidFill>
              <a:latin typeface="Arial"/>
              <a:ea typeface="Arial"/>
              <a:cs typeface="Arial"/>
              <a:sym typeface="Arial"/>
            </a:endParaRPr>
          </a:p>
          <a:p>
            <a:pPr indent="-330200" lvl="1" marL="914400" marR="0" rtl="0" algn="l">
              <a:lnSpc>
                <a:spcPct val="100000"/>
              </a:lnSpc>
              <a:spcBef>
                <a:spcPts val="600"/>
              </a:spcBef>
              <a:spcAft>
                <a:spcPts val="0"/>
              </a:spcAft>
              <a:buClr>
                <a:srgbClr val="000000"/>
              </a:buClr>
              <a:buSzPts val="1600"/>
              <a:buFont typeface="Arial"/>
              <a:buChar char="○"/>
            </a:pPr>
            <a:r>
              <a:rPr b="0" i="0" lang="en" sz="1800" u="none" cap="none" strike="noStrike">
                <a:solidFill>
                  <a:srgbClr val="000000"/>
                </a:solidFill>
                <a:latin typeface="Arial"/>
                <a:ea typeface="Arial"/>
                <a:cs typeface="Arial"/>
                <a:sym typeface="Arial"/>
              </a:rPr>
              <a:t>Definitions and Detection Methods</a:t>
            </a:r>
            <a:endParaRPr/>
          </a:p>
          <a:p>
            <a:pPr indent="-330200" lvl="1" marL="914400" marR="0" rtl="0" algn="l">
              <a:lnSpc>
                <a:spcPct val="100000"/>
              </a:lnSpc>
              <a:spcBef>
                <a:spcPts val="600"/>
              </a:spcBef>
              <a:spcAft>
                <a:spcPts val="0"/>
              </a:spcAft>
              <a:buClr>
                <a:srgbClr val="000000"/>
              </a:buClr>
              <a:buSzPts val="1600"/>
              <a:buFont typeface="Arial"/>
              <a:buChar char="○"/>
            </a:pPr>
            <a:r>
              <a:rPr b="0" i="0" lang="en" sz="1800" u="none" cap="none" strike="noStrike">
                <a:solidFill>
                  <a:srgbClr val="000000"/>
                </a:solidFill>
                <a:latin typeface="Arial"/>
                <a:ea typeface="Arial"/>
                <a:cs typeface="Arial"/>
                <a:sym typeface="Arial"/>
              </a:rPr>
              <a:t>GLM Gridded Products</a:t>
            </a:r>
            <a:endParaRPr/>
          </a:p>
          <a:p>
            <a:pPr indent="-330200" lvl="1" marL="914400" marR="0" rtl="0" algn="l">
              <a:lnSpc>
                <a:spcPct val="100000"/>
              </a:lnSpc>
              <a:spcBef>
                <a:spcPts val="600"/>
              </a:spcBef>
              <a:spcAft>
                <a:spcPts val="0"/>
              </a:spcAft>
              <a:buClr>
                <a:srgbClr val="000000"/>
              </a:buClr>
              <a:buSzPts val="1600"/>
              <a:buFont typeface="Arial"/>
              <a:buChar char="○"/>
            </a:pPr>
            <a:r>
              <a:rPr b="0" i="0" lang="en" sz="1800" u="none" cap="none" strike="noStrike">
                <a:solidFill>
                  <a:srgbClr val="000000"/>
                </a:solidFill>
                <a:latin typeface="Arial"/>
                <a:ea typeface="Arial"/>
                <a:cs typeface="Arial"/>
                <a:sym typeface="Arial"/>
              </a:rPr>
              <a:t>GLM Data Quality</a:t>
            </a:r>
            <a:endParaRPr/>
          </a:p>
          <a:p>
            <a:pPr indent="-330200" lvl="1" marL="914400" marR="0" rtl="0" algn="l">
              <a:lnSpc>
                <a:spcPct val="100000"/>
              </a:lnSpc>
              <a:spcBef>
                <a:spcPts val="600"/>
              </a:spcBef>
              <a:spcAft>
                <a:spcPts val="0"/>
              </a:spcAft>
              <a:buClr>
                <a:srgbClr val="000000"/>
              </a:buClr>
              <a:buSzPts val="1600"/>
              <a:buFont typeface="Arial"/>
              <a:buChar char="○"/>
            </a:pPr>
            <a:r>
              <a:rPr b="0" i="0" lang="en" sz="1800" u="none" cap="none" strike="noStrike">
                <a:solidFill>
                  <a:srgbClr val="000000"/>
                </a:solidFill>
                <a:latin typeface="Arial"/>
                <a:ea typeface="Arial"/>
                <a:cs typeface="Arial"/>
                <a:sym typeface="Arial"/>
              </a:rPr>
              <a:t>GLM AFA and TOE</a:t>
            </a:r>
            <a:endParaRPr/>
          </a:p>
          <a:p>
            <a:pPr indent="-330200" lvl="1" marL="914400" marR="0" rtl="0" algn="l">
              <a:lnSpc>
                <a:spcPct val="100000"/>
              </a:lnSpc>
              <a:spcBef>
                <a:spcPts val="600"/>
              </a:spcBef>
              <a:spcAft>
                <a:spcPts val="0"/>
              </a:spcAft>
              <a:buClr>
                <a:srgbClr val="000000"/>
              </a:buClr>
              <a:buSzPts val="1600"/>
              <a:buFont typeface="Arial"/>
              <a:buChar char="○"/>
            </a:pPr>
            <a:r>
              <a:rPr b="0" i="0" lang="en" sz="1800" u="none" cap="none" strike="noStrike">
                <a:solidFill>
                  <a:srgbClr val="000000"/>
                </a:solidFill>
                <a:latin typeface="Arial"/>
                <a:ea typeface="Arial"/>
                <a:cs typeface="Arial"/>
                <a:sym typeface="Arial"/>
              </a:rPr>
              <a:t>GLM Applications</a:t>
            </a:r>
            <a:endParaRPr/>
          </a:p>
          <a:p>
            <a:pPr indent="-330200" lvl="1" marL="914400" marR="0" rtl="0" algn="l">
              <a:lnSpc>
                <a:spcPct val="100000"/>
              </a:lnSpc>
              <a:spcBef>
                <a:spcPts val="600"/>
              </a:spcBef>
              <a:spcAft>
                <a:spcPts val="0"/>
              </a:spcAft>
              <a:buClr>
                <a:srgbClr val="000000"/>
              </a:buClr>
              <a:buSzPts val="1600"/>
              <a:buFont typeface="Arial"/>
              <a:buChar char="○"/>
            </a:pPr>
            <a:r>
              <a:rPr b="0" i="0" lang="en" sz="1800" u="none" cap="none" strike="noStrike">
                <a:solidFill>
                  <a:srgbClr val="000000"/>
                </a:solidFill>
                <a:latin typeface="Arial"/>
                <a:ea typeface="Arial"/>
                <a:cs typeface="Arial"/>
                <a:sym typeface="Arial"/>
              </a:rPr>
              <a:t>GLM and Ground Based Networks</a:t>
            </a:r>
            <a:endParaRPr/>
          </a:p>
          <a:p>
            <a:pPr indent="-342900" lvl="0" marL="457200" marR="0" rtl="0" algn="l">
              <a:lnSpc>
                <a:spcPct val="100000"/>
              </a:lnSpc>
              <a:spcBef>
                <a:spcPts val="600"/>
              </a:spcBef>
              <a:spcAft>
                <a:spcPts val="0"/>
              </a:spcAft>
              <a:buClr>
                <a:srgbClr val="000000"/>
              </a:buClr>
              <a:buSzPts val="1800"/>
              <a:buFont typeface="Arial"/>
              <a:buChar char="●"/>
            </a:pPr>
            <a:r>
              <a:rPr b="0" i="0" lang="en" sz="1800" u="none" cap="none" strike="noStrike">
                <a:solidFill>
                  <a:srgbClr val="000000"/>
                </a:solidFill>
                <a:latin typeface="Arial"/>
                <a:ea typeface="Arial"/>
                <a:cs typeface="Arial"/>
                <a:sym typeface="Arial"/>
              </a:rPr>
              <a:t>GLM Virtual Lab Webpage:</a:t>
            </a:r>
            <a:endParaRPr b="0" i="0" sz="1800" u="none" cap="none" strike="noStrike">
              <a:solidFill>
                <a:srgbClr val="000000"/>
              </a:solidFill>
              <a:latin typeface="Arial"/>
              <a:ea typeface="Arial"/>
              <a:cs typeface="Arial"/>
              <a:sym typeface="Arial"/>
            </a:endParaRPr>
          </a:p>
          <a:p>
            <a:pPr indent="-330200" lvl="1" marL="914400" marR="0" rtl="0" algn="l">
              <a:lnSpc>
                <a:spcPct val="100000"/>
              </a:lnSpc>
              <a:spcBef>
                <a:spcPts val="600"/>
              </a:spcBef>
              <a:spcAft>
                <a:spcPts val="0"/>
              </a:spcAft>
              <a:buClr>
                <a:srgbClr val="000000"/>
              </a:buClr>
              <a:buSzPts val="1600"/>
              <a:buFont typeface="Arial"/>
              <a:buChar char="○"/>
            </a:pPr>
            <a:r>
              <a:rPr b="0" i="0" lang="en" sz="1800" u="none" cap="none" strike="noStrike">
                <a:solidFill>
                  <a:srgbClr val="000000"/>
                </a:solidFill>
                <a:latin typeface="Arial"/>
                <a:ea typeface="Arial"/>
                <a:cs typeface="Arial"/>
                <a:sym typeface="Arial"/>
              </a:rPr>
              <a:t>Training</a:t>
            </a:r>
            <a:endParaRPr/>
          </a:p>
          <a:p>
            <a:pPr indent="-330200" lvl="1" marL="914400" marR="0" rtl="0" algn="l">
              <a:lnSpc>
                <a:spcPct val="100000"/>
              </a:lnSpc>
              <a:spcBef>
                <a:spcPts val="600"/>
              </a:spcBef>
              <a:spcAft>
                <a:spcPts val="0"/>
              </a:spcAft>
              <a:buClr>
                <a:srgbClr val="000000"/>
              </a:buClr>
              <a:buSzPts val="1600"/>
              <a:buFont typeface="Arial"/>
              <a:buChar char="○"/>
            </a:pPr>
            <a:r>
              <a:rPr b="0" i="0" lang="en" sz="1800" u="none" cap="none" strike="noStrike">
                <a:solidFill>
                  <a:srgbClr val="000000"/>
                </a:solidFill>
                <a:latin typeface="Arial"/>
                <a:ea typeface="Arial"/>
                <a:cs typeface="Arial"/>
                <a:sym typeface="Arial"/>
              </a:rPr>
              <a:t>Product Description</a:t>
            </a:r>
            <a:endParaRPr/>
          </a:p>
          <a:p>
            <a:pPr indent="-330200" lvl="1" marL="914400" marR="0" rtl="0" algn="l">
              <a:lnSpc>
                <a:spcPct val="100000"/>
              </a:lnSpc>
              <a:spcBef>
                <a:spcPts val="600"/>
              </a:spcBef>
              <a:spcAft>
                <a:spcPts val="0"/>
              </a:spcAft>
              <a:buClr>
                <a:srgbClr val="000000"/>
              </a:buClr>
              <a:buSzPts val="1600"/>
              <a:buFont typeface="Arial"/>
              <a:buChar char="○"/>
            </a:pPr>
            <a:r>
              <a:rPr b="0" i="0" lang="en" sz="1800" u="none" cap="none" strike="noStrike">
                <a:solidFill>
                  <a:srgbClr val="000000"/>
                </a:solidFill>
                <a:latin typeface="Arial"/>
                <a:ea typeface="Arial"/>
                <a:cs typeface="Arial"/>
                <a:sym typeface="Arial"/>
              </a:rPr>
              <a:t>Imagery Examples</a:t>
            </a:r>
            <a:endParaRPr/>
          </a:p>
          <a:p>
            <a:pPr indent="-330200" lvl="1" marL="914400" marR="0" rtl="0" algn="l">
              <a:lnSpc>
                <a:spcPct val="100000"/>
              </a:lnSpc>
              <a:spcBef>
                <a:spcPts val="600"/>
              </a:spcBef>
              <a:spcAft>
                <a:spcPts val="0"/>
              </a:spcAft>
              <a:buClr>
                <a:srgbClr val="000000"/>
              </a:buClr>
              <a:buSzPts val="1600"/>
              <a:buFont typeface="Arial"/>
              <a:buChar char="○"/>
            </a:pPr>
            <a:r>
              <a:rPr b="0" i="0" lang="en" sz="1800" u="none" cap="none" strike="noStrike">
                <a:solidFill>
                  <a:srgbClr val="000000"/>
                </a:solidFill>
                <a:latin typeface="Arial"/>
                <a:ea typeface="Arial"/>
                <a:cs typeface="Arial"/>
                <a:sym typeface="Arial"/>
              </a:rPr>
              <a:t>Blog and FAQ</a:t>
            </a:r>
            <a:endParaRPr b="0" i="0" sz="1800" u="none" cap="none" strike="noStrike">
              <a:solidFill>
                <a:srgbClr val="000000"/>
              </a:solidFill>
              <a:latin typeface="Arial"/>
              <a:ea typeface="Arial"/>
              <a:cs typeface="Arial"/>
              <a:sym typeface="Arial"/>
            </a:endParaRPr>
          </a:p>
          <a:p>
            <a:pPr indent="-228600" lvl="0" marL="457200" marR="0" rtl="0" algn="l">
              <a:lnSpc>
                <a:spcPct val="100000"/>
              </a:lnSpc>
              <a:spcBef>
                <a:spcPts val="60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248" name="Google Shape;248;p45"/>
          <p:cNvPicPr preferRelativeResize="0"/>
          <p:nvPr/>
        </p:nvPicPr>
        <p:blipFill rotWithShape="1">
          <a:blip r:embed="rId3">
            <a:alphaModFix/>
          </a:blip>
          <a:srcRect b="44527" l="0" r="0" t="10765"/>
          <a:stretch/>
        </p:blipFill>
        <p:spPr>
          <a:xfrm>
            <a:off x="3429000" y="3486150"/>
            <a:ext cx="5558587" cy="1508759"/>
          </a:xfrm>
          <a:prstGeom prst="rect">
            <a:avLst/>
          </a:prstGeom>
          <a:noFill/>
          <a:ln>
            <a:noFill/>
          </a:ln>
        </p:spPr>
      </p:pic>
      <p:sp>
        <p:nvSpPr>
          <p:cNvPr id="249" name="Google Shape;249;p45"/>
          <p:cNvSpPr txBox="1"/>
          <p:nvPr/>
        </p:nvSpPr>
        <p:spPr>
          <a:xfrm>
            <a:off x="4364000" y="3063050"/>
            <a:ext cx="4576800" cy="534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u="sng">
                <a:solidFill>
                  <a:schemeClr val="hlink"/>
                </a:solidFill>
                <a:hlinkClick r:id="rId4"/>
              </a:rPr>
              <a:t>https://vlab.ncep.noaa.gov/documents/3553989/3558863/GLM_Quick_Guide_Gridded_Products_June_2018.pdf/c52912d7-035c-7697-3caf-21a40192f102</a:t>
            </a:r>
            <a:r>
              <a:rPr lang="en" sz="800">
                <a:solidFill>
                  <a:schemeClr val="dk1"/>
                </a:solidFill>
              </a:rPr>
              <a:t> </a:t>
            </a:r>
            <a:endParaRPr sz="800">
              <a:solidFill>
                <a:schemeClr val="dk1"/>
              </a:solidFill>
            </a:endParaRPr>
          </a:p>
        </p:txBody>
      </p:sp>
      <p:pic>
        <p:nvPicPr>
          <p:cNvPr descr="C:\Users\rudlosky.AD\Desktop\NESDIS\Projects\GOESR_GLM\Training\GLM_Virtual_Training\QuickGuides\QuickGuide_GLM_and_ground_networks_v5_Page_1.jpg" id="250" name="Google Shape;250;p45"/>
          <p:cNvPicPr preferRelativeResize="0"/>
          <p:nvPr/>
        </p:nvPicPr>
        <p:blipFill rotWithShape="1">
          <a:blip r:embed="rId5">
            <a:alphaModFix/>
          </a:blip>
          <a:srcRect b="0" l="0" r="0" t="0"/>
          <a:stretch/>
        </p:blipFill>
        <p:spPr>
          <a:xfrm>
            <a:off x="4991100" y="630182"/>
            <a:ext cx="1943100" cy="2514600"/>
          </a:xfrm>
          <a:prstGeom prst="rect">
            <a:avLst/>
          </a:prstGeom>
          <a:noFill/>
          <a:ln>
            <a:noFill/>
          </a:ln>
        </p:spPr>
      </p:pic>
      <p:pic>
        <p:nvPicPr>
          <p:cNvPr descr="C:\Users\rudlosky.AD\Desktop\NESDIS\Projects\GOESR_GLM\Training\GLM_Virtual_Training\QuickGuides\GLM_Quick_Guide_Gridded_Products_June_2018\Slide1.PNG" id="251" name="Google Shape;251;p45"/>
          <p:cNvPicPr preferRelativeResize="0"/>
          <p:nvPr/>
        </p:nvPicPr>
        <p:blipFill rotWithShape="1">
          <a:blip r:embed="rId6">
            <a:alphaModFix/>
          </a:blip>
          <a:srcRect b="0" l="0" r="0" t="0"/>
          <a:stretch/>
        </p:blipFill>
        <p:spPr>
          <a:xfrm>
            <a:off x="6989092" y="630181"/>
            <a:ext cx="2002508" cy="2592028"/>
          </a:xfrm>
          <a:prstGeom prst="rect">
            <a:avLst/>
          </a:prstGeom>
          <a:noFill/>
          <a:ln>
            <a:noFill/>
          </a:ln>
        </p:spPr>
      </p:pic>
      <p:sp>
        <p:nvSpPr>
          <p:cNvPr id="252" name="Google Shape;252;p4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
        <p:nvSpPr>
          <p:cNvPr id="253" name="Google Shape;253;p45"/>
          <p:cNvSpPr txBox="1"/>
          <p:nvPr/>
        </p:nvSpPr>
        <p:spPr>
          <a:xfrm>
            <a:off x="3490550" y="4887350"/>
            <a:ext cx="2316000" cy="27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800">
                <a:solidFill>
                  <a:srgbClr val="990000"/>
                </a:solidFill>
              </a:rPr>
              <a:t>(Some NWS/vlab pages access controlled)</a:t>
            </a:r>
            <a:endParaRPr i="1" sz="800">
              <a:solidFill>
                <a:srgbClr val="99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7" name="Shape 257"/>
        <p:cNvGrpSpPr/>
        <p:nvPr/>
      </p:nvGrpSpPr>
      <p:grpSpPr>
        <a:xfrm>
          <a:off x="0" y="0"/>
          <a:ext cx="0" cy="0"/>
          <a:chOff x="0" y="0"/>
          <a:chExt cx="0" cy="0"/>
        </a:xfrm>
      </p:grpSpPr>
      <p:sp>
        <p:nvSpPr>
          <p:cNvPr id="258" name="Google Shape;258;p46"/>
          <p:cNvSpPr txBox="1"/>
          <p:nvPr>
            <p:ph type="ctrTitle"/>
          </p:nvPr>
        </p:nvSpPr>
        <p:spPr>
          <a:xfrm>
            <a:off x="186600" y="-36550"/>
            <a:ext cx="8645700" cy="498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400" u="sng"/>
              <a:t>GLM Flash Extent Density (FED)</a:t>
            </a:r>
            <a:r>
              <a:rPr lang="en" sz="2400" u="sng"/>
              <a:t> Grid in AWIPS-2 CAVE D2D</a:t>
            </a:r>
            <a:endParaRPr sz="2400" u="sng"/>
          </a:p>
        </p:txBody>
      </p:sp>
      <p:sp>
        <p:nvSpPr>
          <p:cNvPr id="259" name="Google Shape;259;p46"/>
          <p:cNvSpPr txBox="1"/>
          <p:nvPr/>
        </p:nvSpPr>
        <p:spPr>
          <a:xfrm>
            <a:off x="192000" y="853800"/>
            <a:ext cx="8875800" cy="3944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sz="1800"/>
          </a:p>
        </p:txBody>
      </p:sp>
      <p:pic>
        <p:nvPicPr>
          <p:cNvPr id="260" name="Google Shape;260;p46"/>
          <p:cNvPicPr preferRelativeResize="0"/>
          <p:nvPr/>
        </p:nvPicPr>
        <p:blipFill>
          <a:blip r:embed="rId3">
            <a:alphaModFix/>
          </a:blip>
          <a:stretch>
            <a:fillRect/>
          </a:stretch>
        </p:blipFill>
        <p:spPr>
          <a:xfrm>
            <a:off x="994824" y="462050"/>
            <a:ext cx="6742650" cy="4681450"/>
          </a:xfrm>
          <a:prstGeom prst="rect">
            <a:avLst/>
          </a:prstGeom>
          <a:noFill/>
          <a:ln>
            <a:noFill/>
          </a:ln>
        </p:spPr>
      </p:pic>
      <p:pic>
        <p:nvPicPr>
          <p:cNvPr id="261" name="Google Shape;261;p46"/>
          <p:cNvPicPr preferRelativeResize="0"/>
          <p:nvPr/>
        </p:nvPicPr>
        <p:blipFill rotWithShape="1">
          <a:blip r:embed="rId3">
            <a:alphaModFix/>
          </a:blip>
          <a:srcRect b="97084" l="706" r="48438" t="0"/>
          <a:stretch/>
        </p:blipFill>
        <p:spPr>
          <a:xfrm>
            <a:off x="994825" y="462050"/>
            <a:ext cx="5498424" cy="218876"/>
          </a:xfrm>
          <a:prstGeom prst="rect">
            <a:avLst/>
          </a:prstGeom>
          <a:noFill/>
          <a:ln>
            <a:noFill/>
          </a:ln>
        </p:spPr>
      </p:pic>
      <p:pic>
        <p:nvPicPr>
          <p:cNvPr id="262" name="Google Shape;262;p46"/>
          <p:cNvPicPr preferRelativeResize="0"/>
          <p:nvPr/>
        </p:nvPicPr>
        <p:blipFill rotWithShape="1">
          <a:blip r:embed="rId3">
            <a:alphaModFix/>
          </a:blip>
          <a:srcRect b="0" l="45980" r="0" t="96469"/>
          <a:stretch/>
        </p:blipFill>
        <p:spPr>
          <a:xfrm>
            <a:off x="2698825" y="4797900"/>
            <a:ext cx="5038652" cy="345599"/>
          </a:xfrm>
          <a:prstGeom prst="rect">
            <a:avLst/>
          </a:prstGeom>
          <a:noFill/>
          <a:ln>
            <a:noFill/>
          </a:ln>
        </p:spPr>
      </p:pic>
      <p:pic>
        <p:nvPicPr>
          <p:cNvPr id="263" name="Google Shape;263;p46"/>
          <p:cNvPicPr preferRelativeResize="0"/>
          <p:nvPr/>
        </p:nvPicPr>
        <p:blipFill rotWithShape="1">
          <a:blip r:embed="rId3">
            <a:alphaModFix/>
          </a:blip>
          <a:srcRect b="58730" l="5072" r="35870" t="4246"/>
          <a:stretch/>
        </p:blipFill>
        <p:spPr>
          <a:xfrm>
            <a:off x="1071025" y="733475"/>
            <a:ext cx="5038652" cy="2048025"/>
          </a:xfrm>
          <a:prstGeom prst="rect">
            <a:avLst/>
          </a:prstGeom>
          <a:noFill/>
          <a:ln>
            <a:noFill/>
          </a:ln>
        </p:spPr>
      </p:pic>
      <p:sp>
        <p:nvSpPr>
          <p:cNvPr id="264" name="Google Shape;264;p4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8" name="Shape 268"/>
        <p:cNvGrpSpPr/>
        <p:nvPr/>
      </p:nvGrpSpPr>
      <p:grpSpPr>
        <a:xfrm>
          <a:off x="0" y="0"/>
          <a:ext cx="0" cy="0"/>
          <a:chOff x="0" y="0"/>
          <a:chExt cx="0" cy="0"/>
        </a:xfrm>
      </p:grpSpPr>
      <p:sp>
        <p:nvSpPr>
          <p:cNvPr id="269" name="Google Shape;269;p47"/>
          <p:cNvSpPr txBox="1"/>
          <p:nvPr>
            <p:ph type="ctrTitle"/>
          </p:nvPr>
        </p:nvSpPr>
        <p:spPr>
          <a:xfrm>
            <a:off x="311708" y="6683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3000">
                <a:solidFill>
                  <a:srgbClr val="999999"/>
                </a:solidFill>
              </a:rPr>
              <a:t>Migrating GLM FED into NWS Operations</a:t>
            </a:r>
            <a:endParaRPr b="1" sz="3000">
              <a:solidFill>
                <a:srgbClr val="999999"/>
              </a:solidFill>
            </a:endParaRPr>
          </a:p>
        </p:txBody>
      </p:sp>
      <p:sp>
        <p:nvSpPr>
          <p:cNvPr id="270" name="Google Shape;270;p47"/>
          <p:cNvSpPr txBox="1"/>
          <p:nvPr>
            <p:ph idx="1" type="subTitle"/>
          </p:nvPr>
        </p:nvSpPr>
        <p:spPr>
          <a:xfrm>
            <a:off x="311700" y="29865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i="1" lang="en" sz="2400">
                <a:solidFill>
                  <a:srgbClr val="783F04"/>
                </a:solidFill>
              </a:rPr>
              <a:t>(Three Phases)</a:t>
            </a:r>
            <a:endParaRPr i="1" sz="2400">
              <a:solidFill>
                <a:srgbClr val="783F04"/>
              </a:solidFill>
            </a:endParaRPr>
          </a:p>
        </p:txBody>
      </p:sp>
      <p:sp>
        <p:nvSpPr>
          <p:cNvPr id="271" name="Google Shape;271;p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5" name="Shape 275"/>
        <p:cNvGrpSpPr/>
        <p:nvPr/>
      </p:nvGrpSpPr>
      <p:grpSpPr>
        <a:xfrm>
          <a:off x="0" y="0"/>
          <a:ext cx="0" cy="0"/>
          <a:chOff x="0" y="0"/>
          <a:chExt cx="0" cy="0"/>
        </a:xfrm>
      </p:grpSpPr>
      <p:sp>
        <p:nvSpPr>
          <p:cNvPr id="276" name="Google Shape;276;p48"/>
          <p:cNvSpPr/>
          <p:nvPr/>
        </p:nvSpPr>
        <p:spPr>
          <a:xfrm>
            <a:off x="2161375" y="975800"/>
            <a:ext cx="1223100" cy="574500"/>
          </a:xfrm>
          <a:prstGeom prst="rect">
            <a:avLst/>
          </a:prstGeom>
          <a:solidFill>
            <a:srgbClr val="FFFF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48"/>
          <p:cNvSpPr/>
          <p:nvPr/>
        </p:nvSpPr>
        <p:spPr>
          <a:xfrm>
            <a:off x="108625" y="4521925"/>
            <a:ext cx="705600" cy="523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PDA</a:t>
            </a:r>
            <a:endParaRPr/>
          </a:p>
        </p:txBody>
      </p:sp>
      <p:sp>
        <p:nvSpPr>
          <p:cNvPr id="278" name="Google Shape;278;p48"/>
          <p:cNvSpPr/>
          <p:nvPr/>
        </p:nvSpPr>
        <p:spPr>
          <a:xfrm>
            <a:off x="2775625" y="1169125"/>
            <a:ext cx="501300" cy="381000"/>
          </a:xfrm>
          <a:prstGeom prst="rect">
            <a:avLst/>
          </a:prstGeom>
          <a:solidFill>
            <a:schemeClr val="lt2"/>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600"/>
              <a:t>AWC</a:t>
            </a:r>
            <a:endParaRPr sz="600"/>
          </a:p>
          <a:p>
            <a:pPr indent="0" lvl="0" marL="0" rtl="0" algn="ctr">
              <a:spcBef>
                <a:spcPts val="0"/>
              </a:spcBef>
              <a:spcAft>
                <a:spcPts val="0"/>
              </a:spcAft>
              <a:buNone/>
            </a:pPr>
            <a:r>
              <a:rPr lang="en" sz="600"/>
              <a:t>ISatSS</a:t>
            </a:r>
            <a:endParaRPr sz="600"/>
          </a:p>
        </p:txBody>
      </p:sp>
      <p:sp>
        <p:nvSpPr>
          <p:cNvPr id="279" name="Google Shape;279;p48"/>
          <p:cNvSpPr/>
          <p:nvPr/>
        </p:nvSpPr>
        <p:spPr>
          <a:xfrm>
            <a:off x="108625" y="3978625"/>
            <a:ext cx="705600" cy="381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600"/>
              <a:t>GOES-R</a:t>
            </a:r>
            <a:endParaRPr sz="600"/>
          </a:p>
          <a:p>
            <a:pPr indent="0" lvl="0" marL="0" rtl="0" algn="ctr">
              <a:spcBef>
                <a:spcPts val="0"/>
              </a:spcBef>
              <a:spcAft>
                <a:spcPts val="0"/>
              </a:spcAft>
              <a:buNone/>
            </a:pPr>
            <a:r>
              <a:rPr lang="en" sz="600"/>
              <a:t>Ground</a:t>
            </a:r>
            <a:endParaRPr sz="600"/>
          </a:p>
          <a:p>
            <a:pPr indent="0" lvl="0" marL="0" rtl="0" algn="ctr">
              <a:spcBef>
                <a:spcPts val="0"/>
              </a:spcBef>
              <a:spcAft>
                <a:spcPts val="0"/>
              </a:spcAft>
              <a:buNone/>
            </a:pPr>
            <a:r>
              <a:rPr lang="en" sz="600"/>
              <a:t>Segment</a:t>
            </a:r>
            <a:endParaRPr sz="600"/>
          </a:p>
        </p:txBody>
      </p:sp>
      <p:sp>
        <p:nvSpPr>
          <p:cNvPr id="280" name="Google Shape;280;p48"/>
          <p:cNvSpPr/>
          <p:nvPr/>
        </p:nvSpPr>
        <p:spPr>
          <a:xfrm>
            <a:off x="1395625" y="2642300"/>
            <a:ext cx="411000" cy="287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600"/>
              <a:t>NAPO</a:t>
            </a:r>
            <a:endParaRPr sz="600"/>
          </a:p>
          <a:p>
            <a:pPr indent="0" lvl="0" marL="0" rtl="0" algn="ctr">
              <a:spcBef>
                <a:spcPts val="0"/>
              </a:spcBef>
              <a:spcAft>
                <a:spcPts val="0"/>
              </a:spcAft>
              <a:buNone/>
            </a:pPr>
            <a:r>
              <a:rPr lang="en" sz="600"/>
              <a:t>Porch</a:t>
            </a:r>
            <a:endParaRPr sz="600"/>
          </a:p>
        </p:txBody>
      </p:sp>
      <p:cxnSp>
        <p:nvCxnSpPr>
          <p:cNvPr id="281" name="Google Shape;281;p48"/>
          <p:cNvCxnSpPr/>
          <p:nvPr/>
        </p:nvCxnSpPr>
        <p:spPr>
          <a:xfrm flipH="1" rot="10800000">
            <a:off x="2578722" y="1207206"/>
            <a:ext cx="197700" cy="1200"/>
          </a:xfrm>
          <a:prstGeom prst="straightConnector1">
            <a:avLst/>
          </a:prstGeom>
          <a:noFill/>
          <a:ln cap="flat" cmpd="sng" w="38100">
            <a:solidFill>
              <a:srgbClr val="999999"/>
            </a:solidFill>
            <a:prstDash val="solid"/>
            <a:round/>
            <a:headEnd len="med" w="med" type="none"/>
            <a:tailEnd len="med" w="med" type="none"/>
          </a:ln>
          <a:effectLst>
            <a:outerShdw blurRad="57150" rotWithShape="0" algn="bl" dir="5400000" dist="19050">
              <a:srgbClr val="000000">
                <a:alpha val="50000"/>
              </a:srgbClr>
            </a:outerShdw>
            <a:reflection blurRad="0" dir="5400000" dist="38100" endA="0" endPos="30000" fadeDir="5400012" kx="0" rotWithShape="0" algn="bl" stPos="0" sy="-100000" ky="0"/>
          </a:effectLst>
        </p:spPr>
      </p:cxnSp>
      <p:sp>
        <p:nvSpPr>
          <p:cNvPr id="282" name="Google Shape;282;p48"/>
          <p:cNvSpPr/>
          <p:nvPr/>
        </p:nvSpPr>
        <p:spPr>
          <a:xfrm>
            <a:off x="5290225" y="3074125"/>
            <a:ext cx="437400" cy="381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800"/>
              <a:t>OPG</a:t>
            </a:r>
            <a:endParaRPr sz="800"/>
          </a:p>
        </p:txBody>
      </p:sp>
      <p:sp>
        <p:nvSpPr>
          <p:cNvPr id="283" name="Google Shape;283;p48"/>
          <p:cNvSpPr/>
          <p:nvPr/>
        </p:nvSpPr>
        <p:spPr>
          <a:xfrm>
            <a:off x="4375825" y="1169125"/>
            <a:ext cx="437400" cy="381300"/>
          </a:xfrm>
          <a:prstGeom prst="rect">
            <a:avLst/>
          </a:prstGeom>
          <a:solidFill>
            <a:schemeClr val="lt2"/>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800"/>
              <a:t>CRH</a:t>
            </a:r>
            <a:endParaRPr sz="800"/>
          </a:p>
        </p:txBody>
      </p:sp>
      <p:sp>
        <p:nvSpPr>
          <p:cNvPr id="284" name="Google Shape;284;p48"/>
          <p:cNvSpPr/>
          <p:nvPr/>
        </p:nvSpPr>
        <p:spPr>
          <a:xfrm>
            <a:off x="5290225" y="1702525"/>
            <a:ext cx="437400" cy="381300"/>
          </a:xfrm>
          <a:prstGeom prst="rect">
            <a:avLst/>
          </a:prstGeom>
          <a:solidFill>
            <a:schemeClr val="lt2"/>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800"/>
              <a:t>ERH</a:t>
            </a:r>
            <a:endParaRPr sz="800"/>
          </a:p>
        </p:txBody>
      </p:sp>
      <p:sp>
        <p:nvSpPr>
          <p:cNvPr id="285" name="Google Shape;285;p48"/>
          <p:cNvSpPr/>
          <p:nvPr/>
        </p:nvSpPr>
        <p:spPr>
          <a:xfrm>
            <a:off x="5290225" y="2159725"/>
            <a:ext cx="437400" cy="381300"/>
          </a:xfrm>
          <a:prstGeom prst="rect">
            <a:avLst/>
          </a:prstGeom>
          <a:solidFill>
            <a:schemeClr val="lt2"/>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800"/>
              <a:t>SRH</a:t>
            </a:r>
            <a:endParaRPr sz="800"/>
          </a:p>
        </p:txBody>
      </p:sp>
      <p:sp>
        <p:nvSpPr>
          <p:cNvPr id="286" name="Google Shape;286;p48"/>
          <p:cNvSpPr/>
          <p:nvPr/>
        </p:nvSpPr>
        <p:spPr>
          <a:xfrm>
            <a:off x="5290225" y="2616925"/>
            <a:ext cx="437400" cy="381300"/>
          </a:xfrm>
          <a:prstGeom prst="rect">
            <a:avLst/>
          </a:prstGeom>
          <a:solidFill>
            <a:schemeClr val="lt2"/>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800"/>
              <a:t>WRH</a:t>
            </a:r>
            <a:endParaRPr sz="800"/>
          </a:p>
        </p:txBody>
      </p:sp>
      <p:sp>
        <p:nvSpPr>
          <p:cNvPr id="287" name="Google Shape;287;p48"/>
          <p:cNvSpPr/>
          <p:nvPr/>
        </p:nvSpPr>
        <p:spPr>
          <a:xfrm>
            <a:off x="7324325" y="1168425"/>
            <a:ext cx="1018440" cy="3465180"/>
          </a:xfrm>
          <a:prstGeom prst="cloud">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chemeClr val="dk1"/>
                </a:solidFill>
              </a:rPr>
              <a:t>WFOs/</a:t>
            </a:r>
            <a:endParaRPr sz="800">
              <a:solidFill>
                <a:schemeClr val="dk1"/>
              </a:solidFill>
            </a:endParaRPr>
          </a:p>
          <a:p>
            <a:pPr indent="0" lvl="0" marL="0" rtl="0" algn="l">
              <a:spcBef>
                <a:spcPts val="0"/>
              </a:spcBef>
              <a:spcAft>
                <a:spcPts val="0"/>
              </a:spcAft>
              <a:buClr>
                <a:schemeClr val="dk1"/>
              </a:buClr>
              <a:buSzPts val="1100"/>
              <a:buFont typeface="Arial"/>
              <a:buNone/>
            </a:pPr>
            <a:r>
              <a:rPr lang="en" sz="800">
                <a:solidFill>
                  <a:schemeClr val="dk1"/>
                </a:solidFill>
              </a:rPr>
              <a:t>CWSUs/</a:t>
            </a:r>
            <a:br>
              <a:rPr lang="en" sz="800">
                <a:solidFill>
                  <a:schemeClr val="dk1"/>
                </a:solidFill>
              </a:rPr>
            </a:br>
            <a:r>
              <a:rPr lang="en" sz="800">
                <a:solidFill>
                  <a:schemeClr val="dk1"/>
                </a:solidFill>
              </a:rPr>
              <a:t>RFCs</a:t>
            </a:r>
            <a:endParaRPr sz="800">
              <a:solidFill>
                <a:schemeClr val="dk1"/>
              </a:solidFill>
            </a:endParaRPr>
          </a:p>
          <a:p>
            <a:pPr indent="0" lvl="0" marL="0" rtl="0" algn="l">
              <a:spcBef>
                <a:spcPts val="0"/>
              </a:spcBef>
              <a:spcAft>
                <a:spcPts val="0"/>
              </a:spcAft>
              <a:buNone/>
            </a:pPr>
            <a:r>
              <a:t/>
            </a:r>
            <a:endParaRPr sz="1200"/>
          </a:p>
        </p:txBody>
      </p:sp>
      <p:cxnSp>
        <p:nvCxnSpPr>
          <p:cNvPr id="288" name="Google Shape;288;p48"/>
          <p:cNvCxnSpPr>
            <a:stCxn id="283" idx="3"/>
            <a:endCxn id="284" idx="1"/>
          </p:cNvCxnSpPr>
          <p:nvPr/>
        </p:nvCxnSpPr>
        <p:spPr>
          <a:xfrm>
            <a:off x="4813225" y="1359775"/>
            <a:ext cx="477000" cy="533400"/>
          </a:xfrm>
          <a:prstGeom prst="straightConnector1">
            <a:avLst/>
          </a:prstGeom>
          <a:noFill/>
          <a:ln cap="flat" cmpd="sng" w="38100">
            <a:solidFill>
              <a:srgbClr val="00FF00"/>
            </a:solidFill>
            <a:prstDash val="solid"/>
            <a:round/>
            <a:headEnd len="med" w="med" type="none"/>
            <a:tailEnd len="med" w="med" type="stealth"/>
          </a:ln>
        </p:spPr>
      </p:cxnSp>
      <p:cxnSp>
        <p:nvCxnSpPr>
          <p:cNvPr id="289" name="Google Shape;289;p48"/>
          <p:cNvCxnSpPr>
            <a:stCxn id="283" idx="3"/>
            <a:endCxn id="285" idx="1"/>
          </p:cNvCxnSpPr>
          <p:nvPr/>
        </p:nvCxnSpPr>
        <p:spPr>
          <a:xfrm>
            <a:off x="4813225" y="1359775"/>
            <a:ext cx="477000" cy="990600"/>
          </a:xfrm>
          <a:prstGeom prst="straightConnector1">
            <a:avLst/>
          </a:prstGeom>
          <a:noFill/>
          <a:ln cap="flat" cmpd="sng" w="38100">
            <a:solidFill>
              <a:srgbClr val="00FF00"/>
            </a:solidFill>
            <a:prstDash val="solid"/>
            <a:round/>
            <a:headEnd len="med" w="med" type="none"/>
            <a:tailEnd len="med" w="med" type="stealth"/>
          </a:ln>
        </p:spPr>
      </p:cxnSp>
      <p:cxnSp>
        <p:nvCxnSpPr>
          <p:cNvPr id="290" name="Google Shape;290;p48"/>
          <p:cNvCxnSpPr>
            <a:stCxn id="283" idx="3"/>
            <a:endCxn id="286" idx="1"/>
          </p:cNvCxnSpPr>
          <p:nvPr/>
        </p:nvCxnSpPr>
        <p:spPr>
          <a:xfrm>
            <a:off x="4813225" y="1359775"/>
            <a:ext cx="477000" cy="1447800"/>
          </a:xfrm>
          <a:prstGeom prst="straightConnector1">
            <a:avLst/>
          </a:prstGeom>
          <a:noFill/>
          <a:ln cap="flat" cmpd="sng" w="38100">
            <a:solidFill>
              <a:srgbClr val="00FF00"/>
            </a:solidFill>
            <a:prstDash val="solid"/>
            <a:round/>
            <a:headEnd len="med" w="med" type="none"/>
            <a:tailEnd len="med" w="med" type="stealth"/>
          </a:ln>
        </p:spPr>
      </p:cxnSp>
      <p:cxnSp>
        <p:nvCxnSpPr>
          <p:cNvPr id="291" name="Google Shape;291;p48"/>
          <p:cNvCxnSpPr>
            <a:stCxn id="283" idx="3"/>
            <a:endCxn id="282" idx="1"/>
          </p:cNvCxnSpPr>
          <p:nvPr/>
        </p:nvCxnSpPr>
        <p:spPr>
          <a:xfrm>
            <a:off x="4813225" y="1359775"/>
            <a:ext cx="477000" cy="1905000"/>
          </a:xfrm>
          <a:prstGeom prst="straightConnector1">
            <a:avLst/>
          </a:prstGeom>
          <a:noFill/>
          <a:ln cap="flat" cmpd="sng" w="9525">
            <a:solidFill>
              <a:srgbClr val="00FF00"/>
            </a:solidFill>
            <a:prstDash val="solid"/>
            <a:round/>
            <a:headEnd len="med" w="med" type="none"/>
            <a:tailEnd len="med" w="med" type="stealth"/>
          </a:ln>
        </p:spPr>
      </p:cxnSp>
      <p:cxnSp>
        <p:nvCxnSpPr>
          <p:cNvPr id="292" name="Google Shape;292;p48"/>
          <p:cNvCxnSpPr>
            <a:stCxn id="283" idx="3"/>
          </p:cNvCxnSpPr>
          <p:nvPr/>
        </p:nvCxnSpPr>
        <p:spPr>
          <a:xfrm>
            <a:off x="4813225" y="1359775"/>
            <a:ext cx="2823300" cy="14400"/>
          </a:xfrm>
          <a:prstGeom prst="straightConnector1">
            <a:avLst/>
          </a:prstGeom>
          <a:noFill/>
          <a:ln cap="flat" cmpd="sng" w="38100">
            <a:solidFill>
              <a:srgbClr val="00FF00"/>
            </a:solidFill>
            <a:prstDash val="solid"/>
            <a:round/>
            <a:headEnd len="med" w="med" type="none"/>
            <a:tailEnd len="med" w="med" type="stealth"/>
          </a:ln>
        </p:spPr>
      </p:cxnSp>
      <p:cxnSp>
        <p:nvCxnSpPr>
          <p:cNvPr id="293" name="Google Shape;293;p48"/>
          <p:cNvCxnSpPr>
            <a:stCxn id="284" idx="3"/>
          </p:cNvCxnSpPr>
          <p:nvPr/>
        </p:nvCxnSpPr>
        <p:spPr>
          <a:xfrm>
            <a:off x="5727625" y="1893175"/>
            <a:ext cx="1676100" cy="0"/>
          </a:xfrm>
          <a:prstGeom prst="straightConnector1">
            <a:avLst/>
          </a:prstGeom>
          <a:noFill/>
          <a:ln cap="flat" cmpd="sng" w="38100">
            <a:solidFill>
              <a:srgbClr val="00FF00"/>
            </a:solidFill>
            <a:prstDash val="solid"/>
            <a:round/>
            <a:headEnd len="med" w="med" type="none"/>
            <a:tailEnd len="med" w="med" type="stealth"/>
          </a:ln>
        </p:spPr>
      </p:cxnSp>
      <p:cxnSp>
        <p:nvCxnSpPr>
          <p:cNvPr id="294" name="Google Shape;294;p48"/>
          <p:cNvCxnSpPr>
            <a:stCxn id="285" idx="3"/>
          </p:cNvCxnSpPr>
          <p:nvPr/>
        </p:nvCxnSpPr>
        <p:spPr>
          <a:xfrm flipH="1" rot="10800000">
            <a:off x="5727625" y="2347375"/>
            <a:ext cx="1647000" cy="3000"/>
          </a:xfrm>
          <a:prstGeom prst="straightConnector1">
            <a:avLst/>
          </a:prstGeom>
          <a:noFill/>
          <a:ln cap="flat" cmpd="sng" w="38100">
            <a:solidFill>
              <a:srgbClr val="00FF00"/>
            </a:solidFill>
            <a:prstDash val="solid"/>
            <a:round/>
            <a:headEnd len="med" w="med" type="none"/>
            <a:tailEnd len="med" w="med" type="stealth"/>
          </a:ln>
        </p:spPr>
      </p:cxnSp>
      <p:cxnSp>
        <p:nvCxnSpPr>
          <p:cNvPr id="295" name="Google Shape;295;p48"/>
          <p:cNvCxnSpPr>
            <a:stCxn id="286" idx="3"/>
          </p:cNvCxnSpPr>
          <p:nvPr/>
        </p:nvCxnSpPr>
        <p:spPr>
          <a:xfrm flipH="1" rot="10800000">
            <a:off x="5727625" y="2801875"/>
            <a:ext cx="1565400" cy="5700"/>
          </a:xfrm>
          <a:prstGeom prst="straightConnector1">
            <a:avLst/>
          </a:prstGeom>
          <a:noFill/>
          <a:ln cap="flat" cmpd="sng" w="38100">
            <a:solidFill>
              <a:srgbClr val="00FF00"/>
            </a:solidFill>
            <a:prstDash val="solid"/>
            <a:round/>
            <a:headEnd len="med" w="med" type="none"/>
            <a:tailEnd len="med" w="med" type="stealth"/>
          </a:ln>
        </p:spPr>
      </p:cxnSp>
      <p:grpSp>
        <p:nvGrpSpPr>
          <p:cNvPr id="296" name="Google Shape;296;p48"/>
          <p:cNvGrpSpPr/>
          <p:nvPr/>
        </p:nvGrpSpPr>
        <p:grpSpPr>
          <a:xfrm>
            <a:off x="6661025" y="3785275"/>
            <a:ext cx="467647" cy="381150"/>
            <a:chOff x="1784225" y="1042075"/>
            <a:chExt cx="467647" cy="381150"/>
          </a:xfrm>
        </p:grpSpPr>
        <p:grpSp>
          <p:nvGrpSpPr>
            <p:cNvPr id="297" name="Google Shape;297;p48"/>
            <p:cNvGrpSpPr/>
            <p:nvPr/>
          </p:nvGrpSpPr>
          <p:grpSpPr>
            <a:xfrm flipH="1">
              <a:off x="1950525" y="1079831"/>
              <a:ext cx="301347" cy="343394"/>
              <a:chOff x="6293925" y="1689431"/>
              <a:chExt cx="301347" cy="343394"/>
            </a:xfrm>
          </p:grpSpPr>
          <p:sp>
            <p:nvSpPr>
              <p:cNvPr id="298" name="Google Shape;298;p48"/>
              <p:cNvSpPr/>
              <p:nvPr/>
            </p:nvSpPr>
            <p:spPr>
              <a:xfrm>
                <a:off x="6293925" y="1865125"/>
                <a:ext cx="216600" cy="167700"/>
              </a:xfrm>
              <a:prstGeom prst="triangle">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48"/>
              <p:cNvSpPr/>
              <p:nvPr/>
            </p:nvSpPr>
            <p:spPr>
              <a:xfrm rot="-2555507">
                <a:off x="6402835" y="1675979"/>
                <a:ext cx="90873" cy="335903"/>
              </a:xfrm>
              <a:prstGeom prst="moon">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0" name="Google Shape;300;p48"/>
            <p:cNvSpPr txBox="1"/>
            <p:nvPr/>
          </p:nvSpPr>
          <p:spPr>
            <a:xfrm>
              <a:off x="1784225" y="1042075"/>
              <a:ext cx="407700" cy="24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00"/>
                <a:t>SBN</a:t>
              </a:r>
              <a:endParaRPr sz="600"/>
            </a:p>
          </p:txBody>
        </p:sp>
      </p:grpSp>
      <p:grpSp>
        <p:nvGrpSpPr>
          <p:cNvPr id="301" name="Google Shape;301;p48"/>
          <p:cNvGrpSpPr/>
          <p:nvPr/>
        </p:nvGrpSpPr>
        <p:grpSpPr>
          <a:xfrm flipH="1">
            <a:off x="5213225" y="4488550"/>
            <a:ext cx="467647" cy="381150"/>
            <a:chOff x="1784225" y="1042075"/>
            <a:chExt cx="467647" cy="381150"/>
          </a:xfrm>
        </p:grpSpPr>
        <p:grpSp>
          <p:nvGrpSpPr>
            <p:cNvPr id="302" name="Google Shape;302;p48"/>
            <p:cNvGrpSpPr/>
            <p:nvPr/>
          </p:nvGrpSpPr>
          <p:grpSpPr>
            <a:xfrm flipH="1">
              <a:off x="1950525" y="1079831"/>
              <a:ext cx="301347" cy="343394"/>
              <a:chOff x="6293925" y="1689431"/>
              <a:chExt cx="301347" cy="343394"/>
            </a:xfrm>
          </p:grpSpPr>
          <p:sp>
            <p:nvSpPr>
              <p:cNvPr id="303" name="Google Shape;303;p48"/>
              <p:cNvSpPr/>
              <p:nvPr/>
            </p:nvSpPr>
            <p:spPr>
              <a:xfrm>
                <a:off x="6293925" y="1865125"/>
                <a:ext cx="216600" cy="167700"/>
              </a:xfrm>
              <a:prstGeom prst="triangle">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48"/>
              <p:cNvSpPr/>
              <p:nvPr/>
            </p:nvSpPr>
            <p:spPr>
              <a:xfrm rot="-2555507">
                <a:off x="6402835" y="1675979"/>
                <a:ext cx="90873" cy="335903"/>
              </a:xfrm>
              <a:prstGeom prst="moon">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5" name="Google Shape;305;p48"/>
            <p:cNvSpPr txBox="1"/>
            <p:nvPr/>
          </p:nvSpPr>
          <p:spPr>
            <a:xfrm>
              <a:off x="1784225" y="1042075"/>
              <a:ext cx="407700" cy="24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00"/>
                <a:t>SBN</a:t>
              </a:r>
              <a:endParaRPr sz="600"/>
            </a:p>
          </p:txBody>
        </p:sp>
      </p:grpSp>
      <p:sp>
        <p:nvSpPr>
          <p:cNvPr id="306" name="Google Shape;306;p48"/>
          <p:cNvSpPr/>
          <p:nvPr/>
        </p:nvSpPr>
        <p:spPr>
          <a:xfrm>
            <a:off x="4147225" y="4512325"/>
            <a:ext cx="705600" cy="533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NCF</a:t>
            </a:r>
            <a:endParaRPr sz="1200"/>
          </a:p>
        </p:txBody>
      </p:sp>
      <p:cxnSp>
        <p:nvCxnSpPr>
          <p:cNvPr id="307" name="Google Shape;307;p48"/>
          <p:cNvCxnSpPr/>
          <p:nvPr/>
        </p:nvCxnSpPr>
        <p:spPr>
          <a:xfrm flipH="1" rot="10800000">
            <a:off x="7054100" y="4024200"/>
            <a:ext cx="279600" cy="900"/>
          </a:xfrm>
          <a:prstGeom prst="straightConnector1">
            <a:avLst/>
          </a:prstGeom>
          <a:noFill/>
          <a:ln cap="flat" cmpd="sng" w="9525">
            <a:solidFill>
              <a:schemeClr val="dk2"/>
            </a:solidFill>
            <a:prstDash val="solid"/>
            <a:round/>
            <a:headEnd len="med" w="med" type="none"/>
            <a:tailEnd len="med" w="med" type="stealth"/>
          </a:ln>
        </p:spPr>
      </p:cxnSp>
      <p:cxnSp>
        <p:nvCxnSpPr>
          <p:cNvPr id="308" name="Google Shape;308;p48"/>
          <p:cNvCxnSpPr>
            <a:stCxn id="306" idx="3"/>
            <a:endCxn id="303" idx="1"/>
          </p:cNvCxnSpPr>
          <p:nvPr/>
        </p:nvCxnSpPr>
        <p:spPr>
          <a:xfrm>
            <a:off x="4852825" y="4779025"/>
            <a:ext cx="414600" cy="6900"/>
          </a:xfrm>
          <a:prstGeom prst="straightConnector1">
            <a:avLst/>
          </a:prstGeom>
          <a:noFill/>
          <a:ln cap="flat" cmpd="sng" w="9525">
            <a:solidFill>
              <a:schemeClr val="dk2"/>
            </a:solidFill>
            <a:prstDash val="solid"/>
            <a:round/>
            <a:headEnd len="med" w="med" type="none"/>
            <a:tailEnd len="med" w="med" type="stealth"/>
          </a:ln>
        </p:spPr>
      </p:cxnSp>
      <p:sp>
        <p:nvSpPr>
          <p:cNvPr id="309" name="Google Shape;309;p48"/>
          <p:cNvSpPr/>
          <p:nvPr/>
        </p:nvSpPr>
        <p:spPr>
          <a:xfrm rot="-1141749">
            <a:off x="5505045" y="4178983"/>
            <a:ext cx="1298122" cy="151454"/>
          </a:xfrm>
          <a:custGeom>
            <a:rect b="b" l="l" r="r" t="t"/>
            <a:pathLst>
              <a:path extrusionOk="0" h="6058" w="70366">
                <a:moveTo>
                  <a:pt x="0" y="4194"/>
                </a:moveTo>
                <a:lnTo>
                  <a:pt x="41241" y="0"/>
                </a:lnTo>
                <a:lnTo>
                  <a:pt x="37047" y="6058"/>
                </a:lnTo>
                <a:lnTo>
                  <a:pt x="70366" y="2563"/>
                </a:lnTo>
              </a:path>
            </a:pathLst>
          </a:custGeom>
          <a:noFill/>
          <a:ln cap="flat" cmpd="sng" w="9525">
            <a:solidFill>
              <a:schemeClr val="dk2"/>
            </a:solidFill>
            <a:prstDash val="solid"/>
            <a:round/>
            <a:headEnd len="med" w="med" type="none"/>
            <a:tailEnd len="med" w="med" type="stealth"/>
          </a:ln>
        </p:spPr>
      </p:sp>
      <p:cxnSp>
        <p:nvCxnSpPr>
          <p:cNvPr id="310" name="Google Shape;310;p48"/>
          <p:cNvCxnSpPr>
            <a:stCxn id="278" idx="3"/>
            <a:endCxn id="283" idx="1"/>
          </p:cNvCxnSpPr>
          <p:nvPr/>
        </p:nvCxnSpPr>
        <p:spPr>
          <a:xfrm>
            <a:off x="3276925" y="1359625"/>
            <a:ext cx="1098900" cy="300"/>
          </a:xfrm>
          <a:prstGeom prst="straightConnector1">
            <a:avLst/>
          </a:prstGeom>
          <a:noFill/>
          <a:ln cap="flat" cmpd="sng" w="38100">
            <a:solidFill>
              <a:srgbClr val="00FF00"/>
            </a:solidFill>
            <a:prstDash val="solid"/>
            <a:round/>
            <a:headEnd len="med" w="med" type="none"/>
            <a:tailEnd len="med" w="med" type="stealth"/>
          </a:ln>
        </p:spPr>
      </p:cxnSp>
      <p:sp>
        <p:nvSpPr>
          <p:cNvPr id="311" name="Google Shape;311;p48"/>
          <p:cNvSpPr/>
          <p:nvPr/>
        </p:nvSpPr>
        <p:spPr>
          <a:xfrm>
            <a:off x="1487700" y="3673825"/>
            <a:ext cx="357300" cy="381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600"/>
              <a:t>NCO</a:t>
            </a:r>
            <a:endParaRPr sz="600"/>
          </a:p>
          <a:p>
            <a:pPr indent="0" lvl="0" marL="0" rtl="0" algn="ctr">
              <a:spcBef>
                <a:spcPts val="0"/>
              </a:spcBef>
              <a:spcAft>
                <a:spcPts val="0"/>
              </a:spcAft>
              <a:buNone/>
            </a:pPr>
            <a:r>
              <a:rPr lang="en" sz="600"/>
              <a:t>Data</a:t>
            </a:r>
            <a:endParaRPr sz="600"/>
          </a:p>
          <a:p>
            <a:pPr indent="0" lvl="0" marL="0" rtl="0" algn="ctr">
              <a:spcBef>
                <a:spcPts val="0"/>
              </a:spcBef>
              <a:spcAft>
                <a:spcPts val="0"/>
              </a:spcAft>
              <a:buNone/>
            </a:pPr>
            <a:r>
              <a:rPr lang="en" sz="600"/>
              <a:t>Flow</a:t>
            </a:r>
            <a:endParaRPr sz="600"/>
          </a:p>
        </p:txBody>
      </p:sp>
      <p:cxnSp>
        <p:nvCxnSpPr>
          <p:cNvPr id="312" name="Google Shape;312;p48"/>
          <p:cNvCxnSpPr>
            <a:stCxn id="277" idx="3"/>
            <a:endCxn id="306" idx="1"/>
          </p:cNvCxnSpPr>
          <p:nvPr/>
        </p:nvCxnSpPr>
        <p:spPr>
          <a:xfrm flipH="1" rot="10800000">
            <a:off x="814225" y="4779025"/>
            <a:ext cx="3333000" cy="4800"/>
          </a:xfrm>
          <a:prstGeom prst="straightConnector1">
            <a:avLst/>
          </a:prstGeom>
          <a:noFill/>
          <a:ln cap="flat" cmpd="sng" w="19050">
            <a:solidFill>
              <a:srgbClr val="FF00FF"/>
            </a:solidFill>
            <a:prstDash val="solid"/>
            <a:round/>
            <a:headEnd len="med" w="med" type="none"/>
            <a:tailEnd len="med" w="med" type="stealth"/>
          </a:ln>
        </p:spPr>
      </p:cxnSp>
      <p:sp>
        <p:nvSpPr>
          <p:cNvPr id="313" name="Google Shape;313;p48"/>
          <p:cNvSpPr/>
          <p:nvPr/>
        </p:nvSpPr>
        <p:spPr>
          <a:xfrm>
            <a:off x="2775625" y="1626325"/>
            <a:ext cx="501300" cy="381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600"/>
              <a:t>NHC</a:t>
            </a:r>
            <a:endParaRPr sz="600"/>
          </a:p>
          <a:p>
            <a:pPr indent="0" lvl="0" marL="0" rtl="0" algn="ctr">
              <a:spcBef>
                <a:spcPts val="0"/>
              </a:spcBef>
              <a:spcAft>
                <a:spcPts val="0"/>
              </a:spcAft>
              <a:buNone/>
            </a:pPr>
            <a:r>
              <a:rPr lang="en" sz="600"/>
              <a:t>ISatSS</a:t>
            </a:r>
            <a:endParaRPr sz="600"/>
          </a:p>
        </p:txBody>
      </p:sp>
      <p:sp>
        <p:nvSpPr>
          <p:cNvPr id="314" name="Google Shape;314;p48"/>
          <p:cNvSpPr/>
          <p:nvPr/>
        </p:nvSpPr>
        <p:spPr>
          <a:xfrm>
            <a:off x="2775625" y="2083525"/>
            <a:ext cx="501300" cy="381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600"/>
              <a:t>SPC</a:t>
            </a:r>
            <a:endParaRPr sz="600"/>
          </a:p>
          <a:p>
            <a:pPr indent="0" lvl="0" marL="0" rtl="0" algn="ctr">
              <a:spcBef>
                <a:spcPts val="0"/>
              </a:spcBef>
              <a:spcAft>
                <a:spcPts val="0"/>
              </a:spcAft>
              <a:buNone/>
            </a:pPr>
            <a:r>
              <a:rPr lang="en" sz="600"/>
              <a:t>ISatSS</a:t>
            </a:r>
            <a:endParaRPr sz="600"/>
          </a:p>
        </p:txBody>
      </p:sp>
      <p:sp>
        <p:nvSpPr>
          <p:cNvPr id="315" name="Google Shape;315;p48"/>
          <p:cNvSpPr/>
          <p:nvPr/>
        </p:nvSpPr>
        <p:spPr>
          <a:xfrm>
            <a:off x="2775625" y="2997925"/>
            <a:ext cx="501300" cy="381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600"/>
              <a:t>IDP-B</a:t>
            </a:r>
            <a:endParaRPr sz="600"/>
          </a:p>
          <a:p>
            <a:pPr indent="0" lvl="0" marL="0" rtl="0" algn="ctr">
              <a:spcBef>
                <a:spcPts val="0"/>
              </a:spcBef>
              <a:spcAft>
                <a:spcPts val="0"/>
              </a:spcAft>
              <a:buNone/>
            </a:pPr>
            <a:r>
              <a:rPr lang="en" sz="600"/>
              <a:t>ISatSS</a:t>
            </a:r>
            <a:endParaRPr sz="600"/>
          </a:p>
        </p:txBody>
      </p:sp>
      <p:sp>
        <p:nvSpPr>
          <p:cNvPr id="316" name="Google Shape;316;p48"/>
          <p:cNvSpPr/>
          <p:nvPr/>
        </p:nvSpPr>
        <p:spPr>
          <a:xfrm>
            <a:off x="2775625" y="3455125"/>
            <a:ext cx="501300" cy="381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600"/>
              <a:t>IDP-C</a:t>
            </a:r>
            <a:endParaRPr sz="600"/>
          </a:p>
          <a:p>
            <a:pPr indent="0" lvl="0" marL="0" rtl="0" algn="ctr">
              <a:spcBef>
                <a:spcPts val="0"/>
              </a:spcBef>
              <a:spcAft>
                <a:spcPts val="0"/>
              </a:spcAft>
              <a:buNone/>
            </a:pPr>
            <a:r>
              <a:rPr lang="en" sz="600"/>
              <a:t>ISatSS</a:t>
            </a:r>
            <a:endParaRPr sz="600"/>
          </a:p>
        </p:txBody>
      </p:sp>
      <p:sp>
        <p:nvSpPr>
          <p:cNvPr id="317" name="Google Shape;317;p48"/>
          <p:cNvSpPr/>
          <p:nvPr/>
        </p:nvSpPr>
        <p:spPr>
          <a:xfrm>
            <a:off x="2775625" y="3912325"/>
            <a:ext cx="501300" cy="381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600"/>
              <a:t>IDP-Dev</a:t>
            </a:r>
            <a:endParaRPr sz="600"/>
          </a:p>
          <a:p>
            <a:pPr indent="0" lvl="0" marL="0" rtl="0" algn="ctr">
              <a:spcBef>
                <a:spcPts val="0"/>
              </a:spcBef>
              <a:spcAft>
                <a:spcPts val="0"/>
              </a:spcAft>
              <a:buNone/>
            </a:pPr>
            <a:r>
              <a:rPr lang="en" sz="600"/>
              <a:t>ISatSS</a:t>
            </a:r>
            <a:endParaRPr sz="600"/>
          </a:p>
        </p:txBody>
      </p:sp>
      <p:sp>
        <p:nvSpPr>
          <p:cNvPr id="318" name="Google Shape;318;p48"/>
          <p:cNvSpPr/>
          <p:nvPr/>
        </p:nvSpPr>
        <p:spPr>
          <a:xfrm>
            <a:off x="2775625" y="2540725"/>
            <a:ext cx="501300" cy="381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600"/>
              <a:t>NAPO</a:t>
            </a:r>
            <a:endParaRPr sz="600"/>
          </a:p>
          <a:p>
            <a:pPr indent="0" lvl="0" marL="0" rtl="0" algn="ctr">
              <a:spcBef>
                <a:spcPts val="0"/>
              </a:spcBef>
              <a:spcAft>
                <a:spcPts val="0"/>
              </a:spcAft>
              <a:buNone/>
            </a:pPr>
            <a:r>
              <a:rPr lang="en" sz="600"/>
              <a:t>ISatSS</a:t>
            </a:r>
            <a:endParaRPr sz="600"/>
          </a:p>
        </p:txBody>
      </p:sp>
      <p:grpSp>
        <p:nvGrpSpPr>
          <p:cNvPr id="319" name="Google Shape;319;p48"/>
          <p:cNvGrpSpPr/>
          <p:nvPr/>
        </p:nvGrpSpPr>
        <p:grpSpPr>
          <a:xfrm>
            <a:off x="2212188" y="985831"/>
            <a:ext cx="411092" cy="287417"/>
            <a:chOff x="2212188" y="985831"/>
            <a:chExt cx="411092" cy="287417"/>
          </a:xfrm>
        </p:grpSpPr>
        <p:grpSp>
          <p:nvGrpSpPr>
            <p:cNvPr id="320" name="Google Shape;320;p48"/>
            <p:cNvGrpSpPr/>
            <p:nvPr/>
          </p:nvGrpSpPr>
          <p:grpSpPr>
            <a:xfrm flipH="1">
              <a:off x="2402603" y="1059691"/>
              <a:ext cx="220676" cy="213557"/>
              <a:chOff x="6293925" y="1689431"/>
              <a:chExt cx="301347" cy="343394"/>
            </a:xfrm>
          </p:grpSpPr>
          <p:sp>
            <p:nvSpPr>
              <p:cNvPr id="321" name="Google Shape;321;p48"/>
              <p:cNvSpPr/>
              <p:nvPr/>
            </p:nvSpPr>
            <p:spPr>
              <a:xfrm>
                <a:off x="6293925" y="1865125"/>
                <a:ext cx="216600" cy="167700"/>
              </a:xfrm>
              <a:prstGeom prst="triangle">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48"/>
              <p:cNvSpPr/>
              <p:nvPr/>
            </p:nvSpPr>
            <p:spPr>
              <a:xfrm rot="-2555507">
                <a:off x="6402835" y="1675979"/>
                <a:ext cx="90873" cy="335903"/>
              </a:xfrm>
              <a:prstGeom prst="moon">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3" name="Google Shape;323;p48"/>
            <p:cNvSpPr txBox="1"/>
            <p:nvPr/>
          </p:nvSpPr>
          <p:spPr>
            <a:xfrm>
              <a:off x="2212188" y="985831"/>
              <a:ext cx="388200" cy="21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600"/>
                <a:t>GRB</a:t>
              </a:r>
              <a:endParaRPr sz="600"/>
            </a:p>
          </p:txBody>
        </p:sp>
      </p:grpSp>
      <p:cxnSp>
        <p:nvCxnSpPr>
          <p:cNvPr id="324" name="Google Shape;324;p48"/>
          <p:cNvCxnSpPr/>
          <p:nvPr/>
        </p:nvCxnSpPr>
        <p:spPr>
          <a:xfrm flipH="1" rot="10800000">
            <a:off x="2578722" y="1664406"/>
            <a:ext cx="197700" cy="1200"/>
          </a:xfrm>
          <a:prstGeom prst="straightConnector1">
            <a:avLst/>
          </a:prstGeom>
          <a:noFill/>
          <a:ln cap="flat" cmpd="sng" w="9525">
            <a:solidFill>
              <a:schemeClr val="dk2"/>
            </a:solidFill>
            <a:prstDash val="solid"/>
            <a:round/>
            <a:headEnd len="med" w="med" type="none"/>
            <a:tailEnd len="med" w="med" type="none"/>
          </a:ln>
        </p:spPr>
      </p:cxnSp>
      <p:grpSp>
        <p:nvGrpSpPr>
          <p:cNvPr id="325" name="Google Shape;325;p48"/>
          <p:cNvGrpSpPr/>
          <p:nvPr/>
        </p:nvGrpSpPr>
        <p:grpSpPr>
          <a:xfrm>
            <a:off x="2212188" y="1443031"/>
            <a:ext cx="411092" cy="287417"/>
            <a:chOff x="2212188" y="985831"/>
            <a:chExt cx="411092" cy="287417"/>
          </a:xfrm>
        </p:grpSpPr>
        <p:grpSp>
          <p:nvGrpSpPr>
            <p:cNvPr id="326" name="Google Shape;326;p48"/>
            <p:cNvGrpSpPr/>
            <p:nvPr/>
          </p:nvGrpSpPr>
          <p:grpSpPr>
            <a:xfrm flipH="1">
              <a:off x="2402603" y="1059691"/>
              <a:ext cx="220676" cy="213557"/>
              <a:chOff x="6293925" y="1689431"/>
              <a:chExt cx="301347" cy="343394"/>
            </a:xfrm>
          </p:grpSpPr>
          <p:sp>
            <p:nvSpPr>
              <p:cNvPr id="327" name="Google Shape;327;p48"/>
              <p:cNvSpPr/>
              <p:nvPr/>
            </p:nvSpPr>
            <p:spPr>
              <a:xfrm>
                <a:off x="6293925" y="1865125"/>
                <a:ext cx="216600" cy="167700"/>
              </a:xfrm>
              <a:prstGeom prst="triangle">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48"/>
              <p:cNvSpPr/>
              <p:nvPr/>
            </p:nvSpPr>
            <p:spPr>
              <a:xfrm rot="-2555507">
                <a:off x="6402835" y="1675979"/>
                <a:ext cx="90873" cy="335903"/>
              </a:xfrm>
              <a:prstGeom prst="moon">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9" name="Google Shape;329;p48"/>
            <p:cNvSpPr txBox="1"/>
            <p:nvPr/>
          </p:nvSpPr>
          <p:spPr>
            <a:xfrm>
              <a:off x="2212188" y="985831"/>
              <a:ext cx="388200" cy="21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600"/>
                <a:t>GRB</a:t>
              </a:r>
              <a:endParaRPr sz="600"/>
            </a:p>
          </p:txBody>
        </p:sp>
      </p:grpSp>
      <p:cxnSp>
        <p:nvCxnSpPr>
          <p:cNvPr id="330" name="Google Shape;330;p48"/>
          <p:cNvCxnSpPr/>
          <p:nvPr/>
        </p:nvCxnSpPr>
        <p:spPr>
          <a:xfrm flipH="1" rot="10800000">
            <a:off x="2578722" y="2121606"/>
            <a:ext cx="197700" cy="1200"/>
          </a:xfrm>
          <a:prstGeom prst="straightConnector1">
            <a:avLst/>
          </a:prstGeom>
          <a:noFill/>
          <a:ln cap="flat" cmpd="sng" w="9525">
            <a:solidFill>
              <a:schemeClr val="dk2"/>
            </a:solidFill>
            <a:prstDash val="solid"/>
            <a:round/>
            <a:headEnd len="med" w="med" type="none"/>
            <a:tailEnd len="med" w="med" type="none"/>
          </a:ln>
        </p:spPr>
      </p:cxnSp>
      <p:grpSp>
        <p:nvGrpSpPr>
          <p:cNvPr id="331" name="Google Shape;331;p48"/>
          <p:cNvGrpSpPr/>
          <p:nvPr/>
        </p:nvGrpSpPr>
        <p:grpSpPr>
          <a:xfrm>
            <a:off x="2212188" y="1900231"/>
            <a:ext cx="411092" cy="287417"/>
            <a:chOff x="2212188" y="985831"/>
            <a:chExt cx="411092" cy="287417"/>
          </a:xfrm>
        </p:grpSpPr>
        <p:grpSp>
          <p:nvGrpSpPr>
            <p:cNvPr id="332" name="Google Shape;332;p48"/>
            <p:cNvGrpSpPr/>
            <p:nvPr/>
          </p:nvGrpSpPr>
          <p:grpSpPr>
            <a:xfrm flipH="1">
              <a:off x="2402603" y="1059691"/>
              <a:ext cx="220676" cy="213557"/>
              <a:chOff x="6293925" y="1689431"/>
              <a:chExt cx="301347" cy="343394"/>
            </a:xfrm>
          </p:grpSpPr>
          <p:sp>
            <p:nvSpPr>
              <p:cNvPr id="333" name="Google Shape;333;p48"/>
              <p:cNvSpPr/>
              <p:nvPr/>
            </p:nvSpPr>
            <p:spPr>
              <a:xfrm>
                <a:off x="6293925" y="1865125"/>
                <a:ext cx="216600" cy="167700"/>
              </a:xfrm>
              <a:prstGeom prst="triangle">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48"/>
              <p:cNvSpPr/>
              <p:nvPr/>
            </p:nvSpPr>
            <p:spPr>
              <a:xfrm rot="-2555507">
                <a:off x="6402835" y="1675979"/>
                <a:ext cx="90873" cy="335903"/>
              </a:xfrm>
              <a:prstGeom prst="moon">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5" name="Google Shape;335;p48"/>
            <p:cNvSpPr txBox="1"/>
            <p:nvPr/>
          </p:nvSpPr>
          <p:spPr>
            <a:xfrm>
              <a:off x="2212188" y="985831"/>
              <a:ext cx="388200" cy="21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600"/>
                <a:t>GRB</a:t>
              </a:r>
              <a:endParaRPr sz="600"/>
            </a:p>
          </p:txBody>
        </p:sp>
      </p:grpSp>
      <p:cxnSp>
        <p:nvCxnSpPr>
          <p:cNvPr id="336" name="Google Shape;336;p48"/>
          <p:cNvCxnSpPr/>
          <p:nvPr/>
        </p:nvCxnSpPr>
        <p:spPr>
          <a:xfrm flipH="1" rot="10800000">
            <a:off x="2578722" y="3036006"/>
            <a:ext cx="197700" cy="1200"/>
          </a:xfrm>
          <a:prstGeom prst="straightConnector1">
            <a:avLst/>
          </a:prstGeom>
          <a:noFill/>
          <a:ln cap="flat" cmpd="sng" w="9525">
            <a:solidFill>
              <a:schemeClr val="dk2"/>
            </a:solidFill>
            <a:prstDash val="solid"/>
            <a:round/>
            <a:headEnd len="med" w="med" type="none"/>
            <a:tailEnd len="med" w="med" type="none"/>
          </a:ln>
        </p:spPr>
      </p:cxnSp>
      <p:grpSp>
        <p:nvGrpSpPr>
          <p:cNvPr id="337" name="Google Shape;337;p48"/>
          <p:cNvGrpSpPr/>
          <p:nvPr/>
        </p:nvGrpSpPr>
        <p:grpSpPr>
          <a:xfrm>
            <a:off x="2212188" y="2814631"/>
            <a:ext cx="411092" cy="287417"/>
            <a:chOff x="2212188" y="985831"/>
            <a:chExt cx="411092" cy="287417"/>
          </a:xfrm>
        </p:grpSpPr>
        <p:grpSp>
          <p:nvGrpSpPr>
            <p:cNvPr id="338" name="Google Shape;338;p48"/>
            <p:cNvGrpSpPr/>
            <p:nvPr/>
          </p:nvGrpSpPr>
          <p:grpSpPr>
            <a:xfrm flipH="1">
              <a:off x="2402603" y="1059691"/>
              <a:ext cx="220676" cy="213557"/>
              <a:chOff x="6293925" y="1689431"/>
              <a:chExt cx="301347" cy="343394"/>
            </a:xfrm>
          </p:grpSpPr>
          <p:sp>
            <p:nvSpPr>
              <p:cNvPr id="339" name="Google Shape;339;p48"/>
              <p:cNvSpPr/>
              <p:nvPr/>
            </p:nvSpPr>
            <p:spPr>
              <a:xfrm>
                <a:off x="6293925" y="1865125"/>
                <a:ext cx="216600" cy="167700"/>
              </a:xfrm>
              <a:prstGeom prst="triangle">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48"/>
              <p:cNvSpPr/>
              <p:nvPr/>
            </p:nvSpPr>
            <p:spPr>
              <a:xfrm rot="-2555507">
                <a:off x="6402835" y="1675979"/>
                <a:ext cx="90873" cy="335903"/>
              </a:xfrm>
              <a:prstGeom prst="moon">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1" name="Google Shape;341;p48"/>
            <p:cNvSpPr txBox="1"/>
            <p:nvPr/>
          </p:nvSpPr>
          <p:spPr>
            <a:xfrm>
              <a:off x="2212188" y="985831"/>
              <a:ext cx="388200" cy="21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600"/>
                <a:t>GRB</a:t>
              </a:r>
              <a:endParaRPr sz="600"/>
            </a:p>
          </p:txBody>
        </p:sp>
      </p:grpSp>
      <p:cxnSp>
        <p:nvCxnSpPr>
          <p:cNvPr id="342" name="Google Shape;342;p48"/>
          <p:cNvCxnSpPr/>
          <p:nvPr/>
        </p:nvCxnSpPr>
        <p:spPr>
          <a:xfrm flipH="1" rot="10800000">
            <a:off x="2600325" y="3768275"/>
            <a:ext cx="176100" cy="120300"/>
          </a:xfrm>
          <a:prstGeom prst="straightConnector1">
            <a:avLst/>
          </a:prstGeom>
          <a:noFill/>
          <a:ln cap="flat" cmpd="sng" w="9525">
            <a:solidFill>
              <a:schemeClr val="dk2"/>
            </a:solidFill>
            <a:prstDash val="solid"/>
            <a:round/>
            <a:headEnd len="med" w="med" type="none"/>
            <a:tailEnd len="med" w="med" type="none"/>
          </a:ln>
        </p:spPr>
      </p:cxnSp>
      <p:grpSp>
        <p:nvGrpSpPr>
          <p:cNvPr id="343" name="Google Shape;343;p48"/>
          <p:cNvGrpSpPr/>
          <p:nvPr/>
        </p:nvGrpSpPr>
        <p:grpSpPr>
          <a:xfrm>
            <a:off x="2212188" y="3652831"/>
            <a:ext cx="411092" cy="287417"/>
            <a:chOff x="2212188" y="985831"/>
            <a:chExt cx="411092" cy="287417"/>
          </a:xfrm>
        </p:grpSpPr>
        <p:grpSp>
          <p:nvGrpSpPr>
            <p:cNvPr id="344" name="Google Shape;344;p48"/>
            <p:cNvGrpSpPr/>
            <p:nvPr/>
          </p:nvGrpSpPr>
          <p:grpSpPr>
            <a:xfrm flipH="1">
              <a:off x="2402603" y="1059691"/>
              <a:ext cx="220676" cy="213557"/>
              <a:chOff x="6293925" y="1689431"/>
              <a:chExt cx="301347" cy="343394"/>
            </a:xfrm>
          </p:grpSpPr>
          <p:sp>
            <p:nvSpPr>
              <p:cNvPr id="345" name="Google Shape;345;p48"/>
              <p:cNvSpPr/>
              <p:nvPr/>
            </p:nvSpPr>
            <p:spPr>
              <a:xfrm>
                <a:off x="6293925" y="1865125"/>
                <a:ext cx="216600" cy="167700"/>
              </a:xfrm>
              <a:prstGeom prst="triangle">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48"/>
              <p:cNvSpPr/>
              <p:nvPr/>
            </p:nvSpPr>
            <p:spPr>
              <a:xfrm rot="-2555507">
                <a:off x="6402835" y="1675979"/>
                <a:ext cx="90873" cy="335903"/>
              </a:xfrm>
              <a:prstGeom prst="moon">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7" name="Google Shape;347;p48"/>
            <p:cNvSpPr txBox="1"/>
            <p:nvPr/>
          </p:nvSpPr>
          <p:spPr>
            <a:xfrm>
              <a:off x="2212188" y="985831"/>
              <a:ext cx="388200" cy="21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600"/>
                <a:t>GRB</a:t>
              </a:r>
              <a:endParaRPr sz="600"/>
            </a:p>
          </p:txBody>
        </p:sp>
      </p:grpSp>
      <p:cxnSp>
        <p:nvCxnSpPr>
          <p:cNvPr id="348" name="Google Shape;348;p48"/>
          <p:cNvCxnSpPr/>
          <p:nvPr/>
        </p:nvCxnSpPr>
        <p:spPr>
          <a:xfrm>
            <a:off x="2597950" y="3890975"/>
            <a:ext cx="178500" cy="105900"/>
          </a:xfrm>
          <a:prstGeom prst="straightConnector1">
            <a:avLst/>
          </a:prstGeom>
          <a:noFill/>
          <a:ln cap="flat" cmpd="sng" w="9525">
            <a:solidFill>
              <a:schemeClr val="dk2"/>
            </a:solidFill>
            <a:prstDash val="solid"/>
            <a:round/>
            <a:headEnd len="med" w="med" type="none"/>
            <a:tailEnd len="med" w="med" type="none"/>
          </a:ln>
        </p:spPr>
      </p:cxnSp>
      <p:sp>
        <p:nvSpPr>
          <p:cNvPr id="349" name="Google Shape;349;p48"/>
          <p:cNvSpPr/>
          <p:nvPr/>
        </p:nvSpPr>
        <p:spPr>
          <a:xfrm>
            <a:off x="1240725" y="1485375"/>
            <a:ext cx="1537825" cy="3308467"/>
          </a:xfrm>
          <a:custGeom>
            <a:rect b="b" l="l" r="r" t="t"/>
            <a:pathLst>
              <a:path extrusionOk="0" h="133743" w="61513">
                <a:moveTo>
                  <a:pt x="61513" y="0"/>
                </a:moveTo>
                <a:lnTo>
                  <a:pt x="0" y="0"/>
                </a:lnTo>
                <a:lnTo>
                  <a:pt x="0" y="133743"/>
                </a:lnTo>
              </a:path>
            </a:pathLst>
          </a:custGeom>
          <a:noFill/>
          <a:ln cap="flat" cmpd="sng" w="9525">
            <a:solidFill>
              <a:srgbClr val="FF00FF"/>
            </a:solidFill>
            <a:prstDash val="solid"/>
            <a:round/>
            <a:headEnd len="med" w="med" type="stealth"/>
            <a:tailEnd len="med" w="med" type="none"/>
          </a:ln>
        </p:spPr>
      </p:sp>
      <p:cxnSp>
        <p:nvCxnSpPr>
          <p:cNvPr id="350" name="Google Shape;350;p48"/>
          <p:cNvCxnSpPr>
            <a:stCxn id="311" idx="1"/>
          </p:cNvCxnSpPr>
          <p:nvPr/>
        </p:nvCxnSpPr>
        <p:spPr>
          <a:xfrm rot="10800000">
            <a:off x="1246500" y="3862975"/>
            <a:ext cx="241200" cy="1500"/>
          </a:xfrm>
          <a:prstGeom prst="straightConnector1">
            <a:avLst/>
          </a:prstGeom>
          <a:noFill/>
          <a:ln cap="flat" cmpd="sng" w="9525">
            <a:solidFill>
              <a:srgbClr val="FF00FF"/>
            </a:solidFill>
            <a:prstDash val="solid"/>
            <a:round/>
            <a:headEnd len="med" w="med" type="stealth"/>
            <a:tailEnd len="med" w="med" type="none"/>
          </a:ln>
        </p:spPr>
      </p:cxnSp>
      <p:cxnSp>
        <p:nvCxnSpPr>
          <p:cNvPr id="351" name="Google Shape;351;p48"/>
          <p:cNvCxnSpPr/>
          <p:nvPr/>
        </p:nvCxnSpPr>
        <p:spPr>
          <a:xfrm flipH="1" rot="10800000">
            <a:off x="1240725" y="2376125"/>
            <a:ext cx="1536000" cy="6300"/>
          </a:xfrm>
          <a:prstGeom prst="straightConnector1">
            <a:avLst/>
          </a:prstGeom>
          <a:noFill/>
          <a:ln cap="flat" cmpd="sng" w="9525">
            <a:solidFill>
              <a:srgbClr val="FF00FF"/>
            </a:solidFill>
            <a:prstDash val="solid"/>
            <a:round/>
            <a:headEnd len="med" w="med" type="none"/>
            <a:tailEnd len="med" w="med" type="stealth"/>
          </a:ln>
        </p:spPr>
      </p:cxnSp>
      <p:cxnSp>
        <p:nvCxnSpPr>
          <p:cNvPr id="352" name="Google Shape;352;p48"/>
          <p:cNvCxnSpPr/>
          <p:nvPr/>
        </p:nvCxnSpPr>
        <p:spPr>
          <a:xfrm flipH="1" rot="10800000">
            <a:off x="1240725" y="1918925"/>
            <a:ext cx="1536000" cy="6300"/>
          </a:xfrm>
          <a:prstGeom prst="straightConnector1">
            <a:avLst/>
          </a:prstGeom>
          <a:noFill/>
          <a:ln cap="flat" cmpd="sng" w="9525">
            <a:solidFill>
              <a:srgbClr val="FF00FF"/>
            </a:solidFill>
            <a:prstDash val="solid"/>
            <a:round/>
            <a:headEnd len="med" w="med" type="none"/>
            <a:tailEnd len="med" w="med" type="stealth"/>
          </a:ln>
        </p:spPr>
      </p:cxnSp>
      <p:cxnSp>
        <p:nvCxnSpPr>
          <p:cNvPr id="353" name="Google Shape;353;p48"/>
          <p:cNvCxnSpPr/>
          <p:nvPr/>
        </p:nvCxnSpPr>
        <p:spPr>
          <a:xfrm flipH="1" rot="10800000">
            <a:off x="2050400" y="3290375"/>
            <a:ext cx="726300" cy="6600"/>
          </a:xfrm>
          <a:prstGeom prst="straightConnector1">
            <a:avLst/>
          </a:prstGeom>
          <a:noFill/>
          <a:ln cap="flat" cmpd="sng" w="9525">
            <a:solidFill>
              <a:srgbClr val="00FF00"/>
            </a:solidFill>
            <a:prstDash val="solid"/>
            <a:round/>
            <a:headEnd len="med" w="med" type="none"/>
            <a:tailEnd len="med" w="med" type="stealth"/>
          </a:ln>
        </p:spPr>
      </p:cxnSp>
      <p:cxnSp>
        <p:nvCxnSpPr>
          <p:cNvPr id="354" name="Google Shape;354;p48"/>
          <p:cNvCxnSpPr/>
          <p:nvPr/>
        </p:nvCxnSpPr>
        <p:spPr>
          <a:xfrm flipH="1" rot="10800000">
            <a:off x="2050400" y="3518975"/>
            <a:ext cx="726300" cy="6600"/>
          </a:xfrm>
          <a:prstGeom prst="straightConnector1">
            <a:avLst/>
          </a:prstGeom>
          <a:noFill/>
          <a:ln cap="flat" cmpd="sng" w="9525">
            <a:solidFill>
              <a:srgbClr val="00FF00"/>
            </a:solidFill>
            <a:prstDash val="solid"/>
            <a:round/>
            <a:headEnd len="med" w="med" type="none"/>
            <a:tailEnd len="med" w="med" type="stealth"/>
          </a:ln>
        </p:spPr>
      </p:cxnSp>
      <p:cxnSp>
        <p:nvCxnSpPr>
          <p:cNvPr id="355" name="Google Shape;355;p48"/>
          <p:cNvCxnSpPr/>
          <p:nvPr/>
        </p:nvCxnSpPr>
        <p:spPr>
          <a:xfrm>
            <a:off x="2062175" y="4241000"/>
            <a:ext cx="714600" cy="1800"/>
          </a:xfrm>
          <a:prstGeom prst="straightConnector1">
            <a:avLst/>
          </a:prstGeom>
          <a:noFill/>
          <a:ln cap="flat" cmpd="sng" w="9525">
            <a:solidFill>
              <a:srgbClr val="00FF00"/>
            </a:solidFill>
            <a:prstDash val="solid"/>
            <a:round/>
            <a:headEnd len="med" w="med" type="none"/>
            <a:tailEnd len="med" w="med" type="stealth"/>
          </a:ln>
        </p:spPr>
      </p:cxnSp>
      <p:cxnSp>
        <p:nvCxnSpPr>
          <p:cNvPr id="356" name="Google Shape;356;p48"/>
          <p:cNvCxnSpPr>
            <a:stCxn id="357" idx="3"/>
          </p:cNvCxnSpPr>
          <p:nvPr/>
        </p:nvCxnSpPr>
        <p:spPr>
          <a:xfrm flipH="1" rot="10800000">
            <a:off x="814225" y="1426225"/>
            <a:ext cx="1962600" cy="4800"/>
          </a:xfrm>
          <a:prstGeom prst="straightConnector1">
            <a:avLst/>
          </a:prstGeom>
          <a:noFill/>
          <a:ln cap="flat" cmpd="sng" w="9525">
            <a:solidFill>
              <a:srgbClr val="0000FF"/>
            </a:solidFill>
            <a:prstDash val="solid"/>
            <a:round/>
            <a:headEnd len="med" w="med" type="none"/>
            <a:tailEnd len="med" w="med" type="stealth"/>
          </a:ln>
        </p:spPr>
      </p:cxnSp>
      <p:cxnSp>
        <p:nvCxnSpPr>
          <p:cNvPr id="358" name="Google Shape;358;p48"/>
          <p:cNvCxnSpPr/>
          <p:nvPr/>
        </p:nvCxnSpPr>
        <p:spPr>
          <a:xfrm>
            <a:off x="2056225" y="3291150"/>
            <a:ext cx="6000" cy="949800"/>
          </a:xfrm>
          <a:prstGeom prst="straightConnector1">
            <a:avLst/>
          </a:prstGeom>
          <a:noFill/>
          <a:ln cap="flat" cmpd="sng" w="9525">
            <a:solidFill>
              <a:srgbClr val="00FF00"/>
            </a:solidFill>
            <a:prstDash val="solid"/>
            <a:round/>
            <a:headEnd len="med" w="med" type="none"/>
            <a:tailEnd len="med" w="med" type="none"/>
          </a:ln>
        </p:spPr>
      </p:cxnSp>
      <p:cxnSp>
        <p:nvCxnSpPr>
          <p:cNvPr id="359" name="Google Shape;359;p48"/>
          <p:cNvCxnSpPr>
            <a:stCxn id="311" idx="3"/>
          </p:cNvCxnSpPr>
          <p:nvPr/>
        </p:nvCxnSpPr>
        <p:spPr>
          <a:xfrm flipH="1" rot="10800000">
            <a:off x="1845000" y="3862975"/>
            <a:ext cx="222900" cy="1500"/>
          </a:xfrm>
          <a:prstGeom prst="straightConnector1">
            <a:avLst/>
          </a:prstGeom>
          <a:noFill/>
          <a:ln cap="flat" cmpd="sng" w="9525">
            <a:solidFill>
              <a:srgbClr val="00FF00"/>
            </a:solidFill>
            <a:prstDash val="solid"/>
            <a:round/>
            <a:headEnd len="med" w="med" type="none"/>
            <a:tailEnd len="med" w="med" type="none"/>
          </a:ln>
        </p:spPr>
      </p:cxnSp>
      <p:sp>
        <p:nvSpPr>
          <p:cNvPr id="360" name="Google Shape;360;p48"/>
          <p:cNvSpPr/>
          <p:nvPr/>
        </p:nvSpPr>
        <p:spPr>
          <a:xfrm flipH="1" rot="10800000">
            <a:off x="978600" y="4246414"/>
            <a:ext cx="3172072" cy="387186"/>
          </a:xfrm>
          <a:custGeom>
            <a:rect b="b" l="l" r="r" t="t"/>
            <a:pathLst>
              <a:path extrusionOk="0" h="133743" w="61513">
                <a:moveTo>
                  <a:pt x="61513" y="0"/>
                </a:moveTo>
                <a:lnTo>
                  <a:pt x="0" y="0"/>
                </a:lnTo>
                <a:lnTo>
                  <a:pt x="0" y="133743"/>
                </a:lnTo>
              </a:path>
            </a:pathLst>
          </a:custGeom>
          <a:noFill/>
          <a:ln cap="flat" cmpd="sng" w="9525">
            <a:solidFill>
              <a:srgbClr val="FF00FF"/>
            </a:solidFill>
            <a:prstDash val="solid"/>
            <a:round/>
            <a:headEnd len="med" w="med" type="stealth"/>
            <a:tailEnd len="med" w="med" type="none"/>
          </a:ln>
        </p:spPr>
      </p:sp>
      <p:cxnSp>
        <p:nvCxnSpPr>
          <p:cNvPr id="361" name="Google Shape;361;p48"/>
          <p:cNvCxnSpPr/>
          <p:nvPr/>
        </p:nvCxnSpPr>
        <p:spPr>
          <a:xfrm rot="10800000">
            <a:off x="814300" y="4252925"/>
            <a:ext cx="164400" cy="0"/>
          </a:xfrm>
          <a:prstGeom prst="straightConnector1">
            <a:avLst/>
          </a:prstGeom>
          <a:noFill/>
          <a:ln cap="flat" cmpd="sng" w="9525">
            <a:solidFill>
              <a:srgbClr val="FF00FF"/>
            </a:solidFill>
            <a:prstDash val="solid"/>
            <a:round/>
            <a:headEnd len="med" w="med" type="none"/>
            <a:tailEnd len="med" w="med" type="none"/>
          </a:ln>
        </p:spPr>
      </p:cxnSp>
      <p:cxnSp>
        <p:nvCxnSpPr>
          <p:cNvPr id="362" name="Google Shape;362;p48"/>
          <p:cNvCxnSpPr/>
          <p:nvPr/>
        </p:nvCxnSpPr>
        <p:spPr>
          <a:xfrm rot="10800000">
            <a:off x="814300" y="4100525"/>
            <a:ext cx="164400" cy="0"/>
          </a:xfrm>
          <a:prstGeom prst="straightConnector1">
            <a:avLst/>
          </a:prstGeom>
          <a:noFill/>
          <a:ln cap="flat" cmpd="sng" w="9525">
            <a:solidFill>
              <a:srgbClr val="9900FF"/>
            </a:solidFill>
            <a:prstDash val="solid"/>
            <a:round/>
            <a:headEnd len="med" w="med" type="none"/>
            <a:tailEnd len="med" w="med" type="none"/>
          </a:ln>
        </p:spPr>
      </p:cxnSp>
      <p:sp>
        <p:nvSpPr>
          <p:cNvPr id="363" name="Google Shape;363;p48"/>
          <p:cNvSpPr/>
          <p:nvPr/>
        </p:nvSpPr>
        <p:spPr>
          <a:xfrm>
            <a:off x="978600" y="2778925"/>
            <a:ext cx="411061" cy="1321715"/>
          </a:xfrm>
          <a:custGeom>
            <a:rect b="b" l="l" r="r" t="t"/>
            <a:pathLst>
              <a:path extrusionOk="0" h="133743" w="61513">
                <a:moveTo>
                  <a:pt x="61513" y="0"/>
                </a:moveTo>
                <a:lnTo>
                  <a:pt x="0" y="0"/>
                </a:lnTo>
                <a:lnTo>
                  <a:pt x="0" y="133743"/>
                </a:lnTo>
              </a:path>
            </a:pathLst>
          </a:custGeom>
          <a:noFill/>
          <a:ln cap="flat" cmpd="sng" w="9525">
            <a:solidFill>
              <a:srgbClr val="9900FF"/>
            </a:solidFill>
            <a:prstDash val="solid"/>
            <a:round/>
            <a:headEnd len="med" w="med" type="stealth"/>
            <a:tailEnd len="med" w="med" type="none"/>
          </a:ln>
        </p:spPr>
      </p:sp>
      <p:sp>
        <p:nvSpPr>
          <p:cNvPr id="364" name="Google Shape;364;p48"/>
          <p:cNvSpPr/>
          <p:nvPr/>
        </p:nvSpPr>
        <p:spPr>
          <a:xfrm flipH="1" rot="10800000">
            <a:off x="2197800" y="1359587"/>
            <a:ext cx="581298" cy="2741063"/>
          </a:xfrm>
          <a:custGeom>
            <a:rect b="b" l="l" r="r" t="t"/>
            <a:pathLst>
              <a:path extrusionOk="0" h="133743" w="61513">
                <a:moveTo>
                  <a:pt x="61513" y="0"/>
                </a:moveTo>
                <a:lnTo>
                  <a:pt x="0" y="0"/>
                </a:lnTo>
                <a:lnTo>
                  <a:pt x="0" y="133743"/>
                </a:lnTo>
              </a:path>
            </a:pathLst>
          </a:custGeom>
          <a:noFill/>
          <a:ln cap="flat" cmpd="sng" w="9525">
            <a:solidFill>
              <a:srgbClr val="9900FF"/>
            </a:solidFill>
            <a:prstDash val="solid"/>
            <a:round/>
            <a:headEnd len="med" w="med" type="stealth"/>
            <a:tailEnd len="med" w="med" type="none"/>
          </a:ln>
        </p:spPr>
      </p:sp>
      <p:cxnSp>
        <p:nvCxnSpPr>
          <p:cNvPr id="365" name="Google Shape;365;p48"/>
          <p:cNvCxnSpPr/>
          <p:nvPr/>
        </p:nvCxnSpPr>
        <p:spPr>
          <a:xfrm flipH="1" rot="10800000">
            <a:off x="2197900" y="1361750"/>
            <a:ext cx="579000" cy="2700"/>
          </a:xfrm>
          <a:prstGeom prst="straightConnector1">
            <a:avLst/>
          </a:prstGeom>
          <a:noFill/>
          <a:ln cap="flat" cmpd="sng" w="9525">
            <a:solidFill>
              <a:srgbClr val="9900FF"/>
            </a:solidFill>
            <a:prstDash val="solid"/>
            <a:round/>
            <a:headEnd len="med" w="med" type="none"/>
            <a:tailEnd len="med" w="med" type="stealth"/>
          </a:ln>
        </p:spPr>
      </p:cxnSp>
      <p:cxnSp>
        <p:nvCxnSpPr>
          <p:cNvPr id="366" name="Google Shape;366;p48"/>
          <p:cNvCxnSpPr/>
          <p:nvPr/>
        </p:nvCxnSpPr>
        <p:spPr>
          <a:xfrm flipH="1" rot="10800000">
            <a:off x="2197900" y="1780850"/>
            <a:ext cx="579000" cy="2700"/>
          </a:xfrm>
          <a:prstGeom prst="straightConnector1">
            <a:avLst/>
          </a:prstGeom>
          <a:noFill/>
          <a:ln cap="flat" cmpd="sng" w="9525">
            <a:solidFill>
              <a:srgbClr val="9900FF"/>
            </a:solidFill>
            <a:prstDash val="solid"/>
            <a:round/>
            <a:headEnd len="med" w="med" type="none"/>
            <a:tailEnd len="med" w="med" type="stealth"/>
          </a:ln>
        </p:spPr>
      </p:cxnSp>
      <p:cxnSp>
        <p:nvCxnSpPr>
          <p:cNvPr id="367" name="Google Shape;367;p48"/>
          <p:cNvCxnSpPr/>
          <p:nvPr/>
        </p:nvCxnSpPr>
        <p:spPr>
          <a:xfrm flipH="1" rot="10800000">
            <a:off x="2197900" y="2238050"/>
            <a:ext cx="579000" cy="2700"/>
          </a:xfrm>
          <a:prstGeom prst="straightConnector1">
            <a:avLst/>
          </a:prstGeom>
          <a:noFill/>
          <a:ln cap="flat" cmpd="sng" w="9525">
            <a:solidFill>
              <a:srgbClr val="9900FF"/>
            </a:solidFill>
            <a:prstDash val="solid"/>
            <a:round/>
            <a:headEnd len="med" w="med" type="none"/>
            <a:tailEnd len="med" w="med" type="stealth"/>
          </a:ln>
        </p:spPr>
      </p:cxnSp>
      <p:cxnSp>
        <p:nvCxnSpPr>
          <p:cNvPr id="368" name="Google Shape;368;p48"/>
          <p:cNvCxnSpPr>
            <a:stCxn id="280" idx="3"/>
          </p:cNvCxnSpPr>
          <p:nvPr/>
        </p:nvCxnSpPr>
        <p:spPr>
          <a:xfrm>
            <a:off x="1806625" y="2786000"/>
            <a:ext cx="969900" cy="0"/>
          </a:xfrm>
          <a:prstGeom prst="straightConnector1">
            <a:avLst/>
          </a:prstGeom>
          <a:noFill/>
          <a:ln cap="flat" cmpd="sng" w="9525">
            <a:solidFill>
              <a:srgbClr val="9900FF"/>
            </a:solidFill>
            <a:prstDash val="solid"/>
            <a:round/>
            <a:headEnd len="med" w="med" type="none"/>
            <a:tailEnd len="med" w="med" type="stealth"/>
          </a:ln>
        </p:spPr>
      </p:cxnSp>
      <p:cxnSp>
        <p:nvCxnSpPr>
          <p:cNvPr id="369" name="Google Shape;369;p48"/>
          <p:cNvCxnSpPr>
            <a:stCxn id="316" idx="3"/>
          </p:cNvCxnSpPr>
          <p:nvPr/>
        </p:nvCxnSpPr>
        <p:spPr>
          <a:xfrm>
            <a:off x="3276925" y="3645625"/>
            <a:ext cx="1014300" cy="871200"/>
          </a:xfrm>
          <a:prstGeom prst="bentConnector3">
            <a:avLst>
              <a:gd fmla="val 99270" name="adj1"/>
            </a:avLst>
          </a:prstGeom>
          <a:noFill/>
          <a:ln cap="flat" cmpd="sng" w="9525">
            <a:solidFill>
              <a:srgbClr val="FF9900"/>
            </a:solidFill>
            <a:prstDash val="solid"/>
            <a:round/>
            <a:headEnd len="med" w="med" type="none"/>
            <a:tailEnd len="med" w="med" type="stealth"/>
          </a:ln>
        </p:spPr>
      </p:cxnSp>
      <p:cxnSp>
        <p:nvCxnSpPr>
          <p:cNvPr id="370" name="Google Shape;370;p48"/>
          <p:cNvCxnSpPr>
            <a:stCxn id="315" idx="3"/>
            <a:endCxn id="306" idx="0"/>
          </p:cNvCxnSpPr>
          <p:nvPr/>
        </p:nvCxnSpPr>
        <p:spPr>
          <a:xfrm>
            <a:off x="3276925" y="3188425"/>
            <a:ext cx="1223100" cy="1323900"/>
          </a:xfrm>
          <a:prstGeom prst="bentConnector2">
            <a:avLst/>
          </a:prstGeom>
          <a:noFill/>
          <a:ln cap="flat" cmpd="sng" w="9525">
            <a:solidFill>
              <a:srgbClr val="FF9900"/>
            </a:solidFill>
            <a:prstDash val="solid"/>
            <a:round/>
            <a:headEnd len="med" w="med" type="none"/>
            <a:tailEnd len="med" w="med" type="stealth"/>
          </a:ln>
        </p:spPr>
      </p:cxnSp>
      <p:sp>
        <p:nvSpPr>
          <p:cNvPr id="371" name="Google Shape;371;p48"/>
          <p:cNvSpPr txBox="1"/>
          <p:nvPr/>
        </p:nvSpPr>
        <p:spPr>
          <a:xfrm>
            <a:off x="8226750" y="3836425"/>
            <a:ext cx="467700" cy="79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t>sftp</a:t>
            </a:r>
            <a:endParaRPr sz="1000"/>
          </a:p>
          <a:p>
            <a:pPr indent="0" lvl="0" marL="0" rtl="0" algn="l">
              <a:spcBef>
                <a:spcPts val="0"/>
              </a:spcBef>
              <a:spcAft>
                <a:spcPts val="0"/>
              </a:spcAft>
              <a:buNone/>
            </a:pPr>
            <a:r>
              <a:rPr lang="en" sz="1000"/>
              <a:t>ftp</a:t>
            </a:r>
            <a:endParaRPr sz="1000"/>
          </a:p>
          <a:p>
            <a:pPr indent="0" lvl="0" marL="0" rtl="0" algn="l">
              <a:spcBef>
                <a:spcPts val="0"/>
              </a:spcBef>
              <a:spcAft>
                <a:spcPts val="0"/>
              </a:spcAft>
              <a:buNone/>
            </a:pPr>
            <a:r>
              <a:rPr lang="en" sz="1000"/>
              <a:t>tcp</a:t>
            </a:r>
            <a:endParaRPr sz="1000"/>
          </a:p>
          <a:p>
            <a:pPr indent="0" lvl="0" marL="0" rtl="0" algn="l">
              <a:spcBef>
                <a:spcPts val="0"/>
              </a:spcBef>
              <a:spcAft>
                <a:spcPts val="0"/>
              </a:spcAft>
              <a:buNone/>
            </a:pPr>
            <a:r>
              <a:rPr lang="en" sz="1000"/>
              <a:t>ldm*</a:t>
            </a:r>
            <a:endParaRPr sz="1000"/>
          </a:p>
          <a:p>
            <a:pPr indent="0" lvl="0" marL="0" rtl="0" algn="l">
              <a:spcBef>
                <a:spcPts val="0"/>
              </a:spcBef>
              <a:spcAft>
                <a:spcPts val="0"/>
              </a:spcAft>
              <a:buNone/>
            </a:pPr>
            <a:r>
              <a:t/>
            </a:r>
            <a:endParaRPr/>
          </a:p>
        </p:txBody>
      </p:sp>
      <p:cxnSp>
        <p:nvCxnSpPr>
          <p:cNvPr id="372" name="Google Shape;372;p48"/>
          <p:cNvCxnSpPr/>
          <p:nvPr/>
        </p:nvCxnSpPr>
        <p:spPr>
          <a:xfrm>
            <a:off x="8618200" y="4014477"/>
            <a:ext cx="247800" cy="0"/>
          </a:xfrm>
          <a:prstGeom prst="straightConnector1">
            <a:avLst/>
          </a:prstGeom>
          <a:noFill/>
          <a:ln cap="flat" cmpd="sng" w="19050">
            <a:solidFill>
              <a:srgbClr val="FF00FF"/>
            </a:solidFill>
            <a:prstDash val="solid"/>
            <a:round/>
            <a:headEnd len="med" w="med" type="none"/>
            <a:tailEnd len="med" w="med" type="none"/>
          </a:ln>
        </p:spPr>
      </p:cxnSp>
      <p:cxnSp>
        <p:nvCxnSpPr>
          <p:cNvPr id="373" name="Google Shape;373;p48"/>
          <p:cNvCxnSpPr/>
          <p:nvPr/>
        </p:nvCxnSpPr>
        <p:spPr>
          <a:xfrm>
            <a:off x="8618200" y="4166877"/>
            <a:ext cx="247800" cy="0"/>
          </a:xfrm>
          <a:prstGeom prst="straightConnector1">
            <a:avLst/>
          </a:prstGeom>
          <a:noFill/>
          <a:ln cap="flat" cmpd="sng" w="19050">
            <a:solidFill>
              <a:srgbClr val="0000FF"/>
            </a:solidFill>
            <a:prstDash val="solid"/>
            <a:round/>
            <a:headEnd len="med" w="med" type="none"/>
            <a:tailEnd len="med" w="med" type="none"/>
          </a:ln>
        </p:spPr>
      </p:cxnSp>
      <p:cxnSp>
        <p:nvCxnSpPr>
          <p:cNvPr id="374" name="Google Shape;374;p48"/>
          <p:cNvCxnSpPr/>
          <p:nvPr/>
        </p:nvCxnSpPr>
        <p:spPr>
          <a:xfrm>
            <a:off x="8618200" y="4319277"/>
            <a:ext cx="247800" cy="0"/>
          </a:xfrm>
          <a:prstGeom prst="straightConnector1">
            <a:avLst/>
          </a:prstGeom>
          <a:noFill/>
          <a:ln cap="flat" cmpd="sng" w="19050">
            <a:solidFill>
              <a:srgbClr val="9900FF"/>
            </a:solidFill>
            <a:prstDash val="solid"/>
            <a:round/>
            <a:headEnd len="med" w="med" type="none"/>
            <a:tailEnd len="med" w="med" type="none"/>
          </a:ln>
        </p:spPr>
      </p:cxnSp>
      <p:cxnSp>
        <p:nvCxnSpPr>
          <p:cNvPr id="375" name="Google Shape;375;p48"/>
          <p:cNvCxnSpPr/>
          <p:nvPr/>
        </p:nvCxnSpPr>
        <p:spPr>
          <a:xfrm>
            <a:off x="8618200" y="4471677"/>
            <a:ext cx="247800" cy="0"/>
          </a:xfrm>
          <a:prstGeom prst="straightConnector1">
            <a:avLst/>
          </a:prstGeom>
          <a:noFill/>
          <a:ln cap="flat" cmpd="sng" w="19050">
            <a:solidFill>
              <a:srgbClr val="00FF00"/>
            </a:solidFill>
            <a:prstDash val="solid"/>
            <a:round/>
            <a:headEnd len="med" w="med" type="none"/>
            <a:tailEnd len="med" w="med" type="none"/>
          </a:ln>
        </p:spPr>
      </p:cxnSp>
      <p:sp>
        <p:nvSpPr>
          <p:cNvPr id="376" name="Google Shape;376;p48"/>
          <p:cNvSpPr txBox="1"/>
          <p:nvPr/>
        </p:nvSpPr>
        <p:spPr>
          <a:xfrm>
            <a:off x="1464100" y="4438700"/>
            <a:ext cx="477000" cy="22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t>scmi</a:t>
            </a:r>
            <a:endParaRPr sz="800"/>
          </a:p>
        </p:txBody>
      </p:sp>
      <p:sp>
        <p:nvSpPr>
          <p:cNvPr id="377" name="Google Shape;377;p48"/>
          <p:cNvSpPr txBox="1"/>
          <p:nvPr/>
        </p:nvSpPr>
        <p:spPr>
          <a:xfrm>
            <a:off x="702100" y="4743500"/>
            <a:ext cx="1069200" cy="22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t>derived and polar</a:t>
            </a:r>
            <a:endParaRPr sz="800"/>
          </a:p>
        </p:txBody>
      </p:sp>
      <p:grpSp>
        <p:nvGrpSpPr>
          <p:cNvPr id="378" name="Google Shape;378;p48"/>
          <p:cNvGrpSpPr/>
          <p:nvPr/>
        </p:nvGrpSpPr>
        <p:grpSpPr>
          <a:xfrm>
            <a:off x="108625" y="1169125"/>
            <a:ext cx="2670497" cy="3007275"/>
            <a:chOff x="108625" y="1169125"/>
            <a:chExt cx="2670497" cy="3007275"/>
          </a:xfrm>
        </p:grpSpPr>
        <p:sp>
          <p:nvSpPr>
            <p:cNvPr id="379" name="Google Shape;379;p48"/>
            <p:cNvSpPr/>
            <p:nvPr/>
          </p:nvSpPr>
          <p:spPr>
            <a:xfrm flipH="1" rot="10800000">
              <a:off x="1098125" y="1415610"/>
              <a:ext cx="1680997" cy="2760790"/>
            </a:xfrm>
            <a:custGeom>
              <a:rect b="b" l="l" r="r" t="t"/>
              <a:pathLst>
                <a:path extrusionOk="0" h="133743" w="61513">
                  <a:moveTo>
                    <a:pt x="61513" y="0"/>
                  </a:moveTo>
                  <a:lnTo>
                    <a:pt x="0" y="0"/>
                  </a:lnTo>
                  <a:lnTo>
                    <a:pt x="0" y="133743"/>
                  </a:lnTo>
                </a:path>
              </a:pathLst>
            </a:custGeom>
            <a:noFill/>
            <a:ln cap="flat" cmpd="sng" w="9525">
              <a:solidFill>
                <a:srgbClr val="0000FF"/>
              </a:solidFill>
              <a:prstDash val="solid"/>
              <a:round/>
              <a:headEnd len="med" w="med" type="stealth"/>
              <a:tailEnd len="med" w="med" type="none"/>
            </a:ln>
            <a:effectLst>
              <a:outerShdw blurRad="57150" rotWithShape="0" algn="bl" dir="5400000" dist="19050">
                <a:srgbClr val="D9D9D9">
                  <a:alpha val="77000"/>
                </a:srgbClr>
              </a:outerShdw>
            </a:effectLst>
          </p:spPr>
        </p:sp>
        <p:sp>
          <p:nvSpPr>
            <p:cNvPr id="357" name="Google Shape;357;p48"/>
            <p:cNvSpPr/>
            <p:nvPr/>
          </p:nvSpPr>
          <p:spPr>
            <a:xfrm>
              <a:off x="108625" y="1169125"/>
              <a:ext cx="705600" cy="523800"/>
            </a:xfrm>
            <a:prstGeom prst="rect">
              <a:avLst/>
            </a:prstGeom>
            <a:solidFill>
              <a:schemeClr val="lt2"/>
            </a:solidFill>
            <a:ln cap="flat" cmpd="sng" w="9525">
              <a:solidFill>
                <a:schemeClr val="dk2"/>
              </a:solidFill>
              <a:prstDash val="solid"/>
              <a:round/>
              <a:headEnd len="sm" w="sm" type="none"/>
              <a:tailEnd len="sm" w="sm" type="none"/>
            </a:ln>
            <a:effectLst>
              <a:outerShdw blurRad="57150" rotWithShape="0" algn="bl" dir="5400000" dist="19050">
                <a:srgbClr val="D9D9D9">
                  <a:alpha val="77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a:t>STAR</a:t>
              </a:r>
              <a:endParaRPr/>
            </a:p>
            <a:p>
              <a:pPr indent="0" lvl="0" marL="0" rtl="0" algn="ctr">
                <a:spcBef>
                  <a:spcPts val="0"/>
                </a:spcBef>
                <a:spcAft>
                  <a:spcPts val="0"/>
                </a:spcAft>
                <a:buNone/>
              </a:pPr>
              <a:r>
                <a:rPr lang="en"/>
                <a:t>FTP</a:t>
              </a:r>
              <a:endParaRPr/>
            </a:p>
          </p:txBody>
        </p:sp>
        <p:cxnSp>
          <p:nvCxnSpPr>
            <p:cNvPr id="380" name="Google Shape;380;p48"/>
            <p:cNvCxnSpPr/>
            <p:nvPr/>
          </p:nvCxnSpPr>
          <p:spPr>
            <a:xfrm flipH="1" rot="10800000">
              <a:off x="1095375" y="1849925"/>
              <a:ext cx="1681500" cy="2700"/>
            </a:xfrm>
            <a:prstGeom prst="straightConnector1">
              <a:avLst/>
            </a:prstGeom>
            <a:noFill/>
            <a:ln cap="flat" cmpd="sng" w="9525">
              <a:solidFill>
                <a:srgbClr val="0000FF"/>
              </a:solidFill>
              <a:prstDash val="solid"/>
              <a:round/>
              <a:headEnd len="med" w="med" type="none"/>
              <a:tailEnd len="med" w="med" type="stealth"/>
            </a:ln>
            <a:effectLst>
              <a:outerShdw blurRad="57150" rotWithShape="0" algn="bl" dir="5400000" dist="19050">
                <a:srgbClr val="D9D9D9">
                  <a:alpha val="77000"/>
                </a:srgbClr>
              </a:outerShdw>
            </a:effectLst>
          </p:spPr>
        </p:cxnSp>
        <p:cxnSp>
          <p:nvCxnSpPr>
            <p:cNvPr id="381" name="Google Shape;381;p48"/>
            <p:cNvCxnSpPr/>
            <p:nvPr/>
          </p:nvCxnSpPr>
          <p:spPr>
            <a:xfrm flipH="1" rot="10800000">
              <a:off x="1095375" y="2307125"/>
              <a:ext cx="1681500" cy="2700"/>
            </a:xfrm>
            <a:prstGeom prst="straightConnector1">
              <a:avLst/>
            </a:prstGeom>
            <a:noFill/>
            <a:ln cap="flat" cmpd="sng" w="9525">
              <a:solidFill>
                <a:srgbClr val="0000FF"/>
              </a:solidFill>
              <a:prstDash val="solid"/>
              <a:round/>
              <a:headEnd len="med" w="med" type="none"/>
              <a:tailEnd len="med" w="med" type="stealth"/>
            </a:ln>
            <a:effectLst>
              <a:outerShdw blurRad="57150" rotWithShape="0" algn="bl" dir="5400000" dist="19050">
                <a:srgbClr val="D9D9D9">
                  <a:alpha val="77000"/>
                </a:srgbClr>
              </a:outerShdw>
            </a:effectLst>
          </p:spPr>
        </p:cxnSp>
        <p:cxnSp>
          <p:nvCxnSpPr>
            <p:cNvPr id="382" name="Google Shape;382;p48"/>
            <p:cNvCxnSpPr/>
            <p:nvPr/>
          </p:nvCxnSpPr>
          <p:spPr>
            <a:xfrm flipH="1" rot="10800000">
              <a:off x="1095375" y="3221525"/>
              <a:ext cx="1681500" cy="2700"/>
            </a:xfrm>
            <a:prstGeom prst="straightConnector1">
              <a:avLst/>
            </a:prstGeom>
            <a:noFill/>
            <a:ln cap="flat" cmpd="sng" w="9525">
              <a:solidFill>
                <a:srgbClr val="0000FF"/>
              </a:solidFill>
              <a:prstDash val="solid"/>
              <a:round/>
              <a:headEnd len="med" w="med" type="none"/>
              <a:tailEnd len="med" w="med" type="stealth"/>
            </a:ln>
            <a:effectLst>
              <a:outerShdw blurRad="57150" rotWithShape="0" algn="bl" dir="5400000" dist="19050">
                <a:srgbClr val="D9D9D9">
                  <a:alpha val="77000"/>
                </a:srgbClr>
              </a:outerShdw>
            </a:effectLst>
          </p:spPr>
        </p:cxnSp>
        <p:cxnSp>
          <p:nvCxnSpPr>
            <p:cNvPr id="383" name="Google Shape;383;p48"/>
            <p:cNvCxnSpPr/>
            <p:nvPr/>
          </p:nvCxnSpPr>
          <p:spPr>
            <a:xfrm flipH="1" rot="10800000">
              <a:off x="1095375" y="3590619"/>
              <a:ext cx="1681500" cy="2700"/>
            </a:xfrm>
            <a:prstGeom prst="straightConnector1">
              <a:avLst/>
            </a:prstGeom>
            <a:noFill/>
            <a:ln cap="flat" cmpd="sng" w="9525">
              <a:solidFill>
                <a:srgbClr val="0000FF"/>
              </a:solidFill>
              <a:prstDash val="solid"/>
              <a:round/>
              <a:headEnd len="med" w="med" type="none"/>
              <a:tailEnd len="med" w="med" type="stealth"/>
            </a:ln>
            <a:effectLst>
              <a:outerShdw blurRad="57150" rotWithShape="0" algn="bl" dir="5400000" dist="19050">
                <a:srgbClr val="D9D9D9">
                  <a:alpha val="77000"/>
                </a:srgbClr>
              </a:outerShdw>
            </a:effectLst>
          </p:spPr>
        </p:cxnSp>
        <p:sp>
          <p:nvSpPr>
            <p:cNvPr id="384" name="Google Shape;384;p48"/>
            <p:cNvSpPr txBox="1"/>
            <p:nvPr/>
          </p:nvSpPr>
          <p:spPr>
            <a:xfrm>
              <a:off x="778300" y="1238300"/>
              <a:ext cx="1069200" cy="221700"/>
            </a:xfrm>
            <a:prstGeom prst="rect">
              <a:avLst/>
            </a:prstGeom>
            <a:noFill/>
            <a:ln>
              <a:noFill/>
            </a:ln>
            <a:effectLst>
              <a:outerShdw blurRad="57150" rotWithShape="0" algn="bl" dir="5400000" dist="19050">
                <a:srgbClr val="D9D9D9">
                  <a:alpha val="77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800"/>
                <a:t>early release</a:t>
              </a:r>
              <a:endParaRPr sz="800"/>
            </a:p>
          </p:txBody>
        </p:sp>
      </p:grpSp>
      <p:sp>
        <p:nvSpPr>
          <p:cNvPr id="385" name="Google Shape;385;p48"/>
          <p:cNvSpPr txBox="1"/>
          <p:nvPr/>
        </p:nvSpPr>
        <p:spPr>
          <a:xfrm>
            <a:off x="702100" y="2609900"/>
            <a:ext cx="437400" cy="22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t>tgrb</a:t>
            </a:r>
            <a:endParaRPr sz="800"/>
          </a:p>
        </p:txBody>
      </p:sp>
      <p:sp>
        <p:nvSpPr>
          <p:cNvPr id="386" name="Google Shape;386;p48"/>
          <p:cNvSpPr txBox="1"/>
          <p:nvPr/>
        </p:nvSpPr>
        <p:spPr>
          <a:xfrm>
            <a:off x="7510200" y="4591725"/>
            <a:ext cx="1647000" cy="38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t>* LDM via terrestrial networks</a:t>
            </a:r>
            <a:endParaRPr sz="800"/>
          </a:p>
        </p:txBody>
      </p:sp>
      <p:sp>
        <p:nvSpPr>
          <p:cNvPr id="387" name="Google Shape;387;p4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88" name="Google Shape;388;p48"/>
          <p:cNvSpPr txBox="1"/>
          <p:nvPr>
            <p:ph type="title"/>
          </p:nvPr>
        </p:nvSpPr>
        <p:spPr>
          <a:xfrm>
            <a:off x="311700" y="64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t>Sample Migration - GLM FED Grids</a:t>
            </a:r>
            <a:endParaRPr sz="2400"/>
          </a:p>
          <a:p>
            <a:pPr indent="0" lvl="0" marL="0" rtl="0" algn="ctr">
              <a:spcBef>
                <a:spcPts val="0"/>
              </a:spcBef>
              <a:spcAft>
                <a:spcPts val="0"/>
              </a:spcAft>
              <a:buNone/>
            </a:pPr>
            <a:r>
              <a:rPr lang="en" sz="1800"/>
              <a:t>Phase One (Today): Product Generation via AWC/ISatSS</a:t>
            </a:r>
            <a:endParaRPr sz="18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2" name="Shape 392"/>
        <p:cNvGrpSpPr/>
        <p:nvPr/>
      </p:nvGrpSpPr>
      <p:grpSpPr>
        <a:xfrm>
          <a:off x="0" y="0"/>
          <a:ext cx="0" cy="0"/>
          <a:chOff x="0" y="0"/>
          <a:chExt cx="0" cy="0"/>
        </a:xfrm>
      </p:grpSpPr>
      <p:sp>
        <p:nvSpPr>
          <p:cNvPr id="393" name="Google Shape;393;p49"/>
          <p:cNvSpPr/>
          <p:nvPr/>
        </p:nvSpPr>
        <p:spPr>
          <a:xfrm>
            <a:off x="2285575" y="2921725"/>
            <a:ext cx="1098900" cy="1061400"/>
          </a:xfrm>
          <a:prstGeom prst="rect">
            <a:avLst/>
          </a:prstGeom>
          <a:solidFill>
            <a:srgbClr val="FFFF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49"/>
          <p:cNvSpPr/>
          <p:nvPr/>
        </p:nvSpPr>
        <p:spPr>
          <a:xfrm>
            <a:off x="108625" y="4521925"/>
            <a:ext cx="705600" cy="523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PDA</a:t>
            </a:r>
            <a:endParaRPr/>
          </a:p>
        </p:txBody>
      </p:sp>
      <p:sp>
        <p:nvSpPr>
          <p:cNvPr id="395" name="Google Shape;395;p49"/>
          <p:cNvSpPr/>
          <p:nvPr/>
        </p:nvSpPr>
        <p:spPr>
          <a:xfrm>
            <a:off x="2775625" y="1169125"/>
            <a:ext cx="501300" cy="381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600"/>
              <a:t>AWC</a:t>
            </a:r>
            <a:endParaRPr sz="600"/>
          </a:p>
          <a:p>
            <a:pPr indent="0" lvl="0" marL="0" rtl="0" algn="ctr">
              <a:spcBef>
                <a:spcPts val="0"/>
              </a:spcBef>
              <a:spcAft>
                <a:spcPts val="0"/>
              </a:spcAft>
              <a:buNone/>
            </a:pPr>
            <a:r>
              <a:rPr lang="en" sz="600"/>
              <a:t>ISatSS</a:t>
            </a:r>
            <a:endParaRPr sz="600"/>
          </a:p>
        </p:txBody>
      </p:sp>
      <p:sp>
        <p:nvSpPr>
          <p:cNvPr id="396" name="Google Shape;396;p49"/>
          <p:cNvSpPr/>
          <p:nvPr/>
        </p:nvSpPr>
        <p:spPr>
          <a:xfrm>
            <a:off x="108625" y="3978625"/>
            <a:ext cx="705600" cy="381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600"/>
              <a:t>GOES-R</a:t>
            </a:r>
            <a:endParaRPr sz="600"/>
          </a:p>
          <a:p>
            <a:pPr indent="0" lvl="0" marL="0" rtl="0" algn="ctr">
              <a:spcBef>
                <a:spcPts val="0"/>
              </a:spcBef>
              <a:spcAft>
                <a:spcPts val="0"/>
              </a:spcAft>
              <a:buNone/>
            </a:pPr>
            <a:r>
              <a:rPr lang="en" sz="600"/>
              <a:t>Ground</a:t>
            </a:r>
            <a:endParaRPr sz="600"/>
          </a:p>
          <a:p>
            <a:pPr indent="0" lvl="0" marL="0" rtl="0" algn="ctr">
              <a:spcBef>
                <a:spcPts val="0"/>
              </a:spcBef>
              <a:spcAft>
                <a:spcPts val="0"/>
              </a:spcAft>
              <a:buNone/>
            </a:pPr>
            <a:r>
              <a:rPr lang="en" sz="600"/>
              <a:t>Segment</a:t>
            </a:r>
            <a:endParaRPr sz="600"/>
          </a:p>
        </p:txBody>
      </p:sp>
      <p:sp>
        <p:nvSpPr>
          <p:cNvPr id="397" name="Google Shape;397;p49"/>
          <p:cNvSpPr/>
          <p:nvPr/>
        </p:nvSpPr>
        <p:spPr>
          <a:xfrm>
            <a:off x="1395625" y="2642300"/>
            <a:ext cx="411000" cy="287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600"/>
              <a:t>NAPO</a:t>
            </a:r>
            <a:endParaRPr sz="600"/>
          </a:p>
          <a:p>
            <a:pPr indent="0" lvl="0" marL="0" rtl="0" algn="ctr">
              <a:spcBef>
                <a:spcPts val="0"/>
              </a:spcBef>
              <a:spcAft>
                <a:spcPts val="0"/>
              </a:spcAft>
              <a:buNone/>
            </a:pPr>
            <a:r>
              <a:rPr lang="en" sz="600"/>
              <a:t>Porch</a:t>
            </a:r>
            <a:endParaRPr sz="600"/>
          </a:p>
        </p:txBody>
      </p:sp>
      <p:cxnSp>
        <p:nvCxnSpPr>
          <p:cNvPr id="398" name="Google Shape;398;p49"/>
          <p:cNvCxnSpPr/>
          <p:nvPr/>
        </p:nvCxnSpPr>
        <p:spPr>
          <a:xfrm flipH="1" rot="10800000">
            <a:off x="2578722" y="1207206"/>
            <a:ext cx="197700" cy="1200"/>
          </a:xfrm>
          <a:prstGeom prst="straightConnector1">
            <a:avLst/>
          </a:prstGeom>
          <a:noFill/>
          <a:ln cap="flat" cmpd="sng" w="9525">
            <a:solidFill>
              <a:schemeClr val="dk2"/>
            </a:solidFill>
            <a:prstDash val="solid"/>
            <a:round/>
            <a:headEnd len="med" w="med" type="none"/>
            <a:tailEnd len="med" w="med" type="none"/>
          </a:ln>
        </p:spPr>
      </p:cxnSp>
      <p:sp>
        <p:nvSpPr>
          <p:cNvPr id="399" name="Google Shape;399;p49"/>
          <p:cNvSpPr/>
          <p:nvPr/>
        </p:nvSpPr>
        <p:spPr>
          <a:xfrm>
            <a:off x="5290225" y="3074125"/>
            <a:ext cx="437400" cy="381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800"/>
              <a:t>OPG</a:t>
            </a:r>
            <a:endParaRPr sz="800"/>
          </a:p>
        </p:txBody>
      </p:sp>
      <p:sp>
        <p:nvSpPr>
          <p:cNvPr id="400" name="Google Shape;400;p49"/>
          <p:cNvSpPr/>
          <p:nvPr/>
        </p:nvSpPr>
        <p:spPr>
          <a:xfrm>
            <a:off x="4375825" y="1169125"/>
            <a:ext cx="437400" cy="381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800"/>
              <a:t>CRH</a:t>
            </a:r>
            <a:endParaRPr sz="800"/>
          </a:p>
        </p:txBody>
      </p:sp>
      <p:sp>
        <p:nvSpPr>
          <p:cNvPr id="401" name="Google Shape;401;p49"/>
          <p:cNvSpPr/>
          <p:nvPr/>
        </p:nvSpPr>
        <p:spPr>
          <a:xfrm>
            <a:off x="5290225" y="1702525"/>
            <a:ext cx="437400" cy="381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800"/>
              <a:t>ERH</a:t>
            </a:r>
            <a:endParaRPr sz="800"/>
          </a:p>
        </p:txBody>
      </p:sp>
      <p:sp>
        <p:nvSpPr>
          <p:cNvPr id="402" name="Google Shape;402;p49"/>
          <p:cNvSpPr/>
          <p:nvPr/>
        </p:nvSpPr>
        <p:spPr>
          <a:xfrm>
            <a:off x="5290225" y="2159725"/>
            <a:ext cx="437400" cy="381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800"/>
              <a:t>SRH</a:t>
            </a:r>
            <a:endParaRPr sz="800"/>
          </a:p>
        </p:txBody>
      </p:sp>
      <p:sp>
        <p:nvSpPr>
          <p:cNvPr id="403" name="Google Shape;403;p49"/>
          <p:cNvSpPr/>
          <p:nvPr/>
        </p:nvSpPr>
        <p:spPr>
          <a:xfrm>
            <a:off x="5290225" y="2616925"/>
            <a:ext cx="437400" cy="381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800"/>
              <a:t>WRH</a:t>
            </a:r>
            <a:endParaRPr sz="800"/>
          </a:p>
        </p:txBody>
      </p:sp>
      <p:sp>
        <p:nvSpPr>
          <p:cNvPr id="404" name="Google Shape;404;p49"/>
          <p:cNvSpPr/>
          <p:nvPr/>
        </p:nvSpPr>
        <p:spPr>
          <a:xfrm>
            <a:off x="7324325" y="1168425"/>
            <a:ext cx="1018440" cy="3308472"/>
          </a:xfrm>
          <a:prstGeom prst="cloud">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chemeClr val="dk1"/>
                </a:solidFill>
              </a:rPr>
              <a:t>WFOs/</a:t>
            </a:r>
            <a:endParaRPr sz="800">
              <a:solidFill>
                <a:schemeClr val="dk1"/>
              </a:solidFill>
            </a:endParaRPr>
          </a:p>
          <a:p>
            <a:pPr indent="0" lvl="0" marL="0" rtl="0" algn="l">
              <a:spcBef>
                <a:spcPts val="0"/>
              </a:spcBef>
              <a:spcAft>
                <a:spcPts val="0"/>
              </a:spcAft>
              <a:buClr>
                <a:schemeClr val="dk1"/>
              </a:buClr>
              <a:buSzPts val="1100"/>
              <a:buFont typeface="Arial"/>
              <a:buNone/>
            </a:pPr>
            <a:r>
              <a:rPr lang="en" sz="800">
                <a:solidFill>
                  <a:schemeClr val="dk1"/>
                </a:solidFill>
              </a:rPr>
              <a:t>CWSUs/</a:t>
            </a:r>
            <a:br>
              <a:rPr lang="en" sz="800">
                <a:solidFill>
                  <a:schemeClr val="dk1"/>
                </a:solidFill>
              </a:rPr>
            </a:br>
            <a:r>
              <a:rPr lang="en" sz="800">
                <a:solidFill>
                  <a:schemeClr val="dk1"/>
                </a:solidFill>
              </a:rPr>
              <a:t>RFCs</a:t>
            </a:r>
            <a:endParaRPr sz="800">
              <a:solidFill>
                <a:schemeClr val="dk1"/>
              </a:solidFill>
            </a:endParaRPr>
          </a:p>
          <a:p>
            <a:pPr indent="0" lvl="0" marL="0" rtl="0" algn="l">
              <a:spcBef>
                <a:spcPts val="0"/>
              </a:spcBef>
              <a:spcAft>
                <a:spcPts val="0"/>
              </a:spcAft>
              <a:buNone/>
            </a:pPr>
            <a:r>
              <a:t/>
            </a:r>
            <a:endParaRPr sz="1200"/>
          </a:p>
        </p:txBody>
      </p:sp>
      <p:cxnSp>
        <p:nvCxnSpPr>
          <p:cNvPr id="405" name="Google Shape;405;p49"/>
          <p:cNvCxnSpPr>
            <a:stCxn id="400" idx="3"/>
            <a:endCxn id="401" idx="1"/>
          </p:cNvCxnSpPr>
          <p:nvPr/>
        </p:nvCxnSpPr>
        <p:spPr>
          <a:xfrm>
            <a:off x="4813225" y="1359775"/>
            <a:ext cx="477000" cy="533400"/>
          </a:xfrm>
          <a:prstGeom prst="straightConnector1">
            <a:avLst/>
          </a:prstGeom>
          <a:noFill/>
          <a:ln cap="flat" cmpd="sng" w="9525">
            <a:solidFill>
              <a:srgbClr val="00FF00"/>
            </a:solidFill>
            <a:prstDash val="solid"/>
            <a:round/>
            <a:headEnd len="med" w="med" type="none"/>
            <a:tailEnd len="med" w="med" type="stealth"/>
          </a:ln>
        </p:spPr>
      </p:cxnSp>
      <p:cxnSp>
        <p:nvCxnSpPr>
          <p:cNvPr id="406" name="Google Shape;406;p49"/>
          <p:cNvCxnSpPr>
            <a:stCxn id="400" idx="3"/>
            <a:endCxn id="402" idx="1"/>
          </p:cNvCxnSpPr>
          <p:nvPr/>
        </p:nvCxnSpPr>
        <p:spPr>
          <a:xfrm>
            <a:off x="4813225" y="1359775"/>
            <a:ext cx="477000" cy="990600"/>
          </a:xfrm>
          <a:prstGeom prst="straightConnector1">
            <a:avLst/>
          </a:prstGeom>
          <a:noFill/>
          <a:ln cap="flat" cmpd="sng" w="9525">
            <a:solidFill>
              <a:srgbClr val="00FF00"/>
            </a:solidFill>
            <a:prstDash val="solid"/>
            <a:round/>
            <a:headEnd len="med" w="med" type="none"/>
            <a:tailEnd len="med" w="med" type="stealth"/>
          </a:ln>
        </p:spPr>
      </p:cxnSp>
      <p:cxnSp>
        <p:nvCxnSpPr>
          <p:cNvPr id="407" name="Google Shape;407;p49"/>
          <p:cNvCxnSpPr>
            <a:stCxn id="400" idx="3"/>
            <a:endCxn id="403" idx="1"/>
          </p:cNvCxnSpPr>
          <p:nvPr/>
        </p:nvCxnSpPr>
        <p:spPr>
          <a:xfrm>
            <a:off x="4813225" y="1359775"/>
            <a:ext cx="477000" cy="1447800"/>
          </a:xfrm>
          <a:prstGeom prst="straightConnector1">
            <a:avLst/>
          </a:prstGeom>
          <a:noFill/>
          <a:ln cap="flat" cmpd="sng" w="9525">
            <a:solidFill>
              <a:srgbClr val="00FF00"/>
            </a:solidFill>
            <a:prstDash val="solid"/>
            <a:round/>
            <a:headEnd len="med" w="med" type="none"/>
            <a:tailEnd len="med" w="med" type="stealth"/>
          </a:ln>
        </p:spPr>
      </p:cxnSp>
      <p:cxnSp>
        <p:nvCxnSpPr>
          <p:cNvPr id="408" name="Google Shape;408;p49"/>
          <p:cNvCxnSpPr>
            <a:stCxn id="400" idx="3"/>
            <a:endCxn id="399" idx="1"/>
          </p:cNvCxnSpPr>
          <p:nvPr/>
        </p:nvCxnSpPr>
        <p:spPr>
          <a:xfrm>
            <a:off x="4813225" y="1359775"/>
            <a:ext cx="477000" cy="1905000"/>
          </a:xfrm>
          <a:prstGeom prst="straightConnector1">
            <a:avLst/>
          </a:prstGeom>
          <a:noFill/>
          <a:ln cap="flat" cmpd="sng" w="9525">
            <a:solidFill>
              <a:srgbClr val="00FF00"/>
            </a:solidFill>
            <a:prstDash val="solid"/>
            <a:round/>
            <a:headEnd len="med" w="med" type="none"/>
            <a:tailEnd len="med" w="med" type="stealth"/>
          </a:ln>
        </p:spPr>
      </p:cxnSp>
      <p:cxnSp>
        <p:nvCxnSpPr>
          <p:cNvPr id="409" name="Google Shape;409;p49"/>
          <p:cNvCxnSpPr>
            <a:stCxn id="400" idx="3"/>
          </p:cNvCxnSpPr>
          <p:nvPr/>
        </p:nvCxnSpPr>
        <p:spPr>
          <a:xfrm>
            <a:off x="4813225" y="1359775"/>
            <a:ext cx="2823300" cy="14400"/>
          </a:xfrm>
          <a:prstGeom prst="straightConnector1">
            <a:avLst/>
          </a:prstGeom>
          <a:noFill/>
          <a:ln cap="flat" cmpd="sng" w="9525">
            <a:solidFill>
              <a:srgbClr val="00FF00"/>
            </a:solidFill>
            <a:prstDash val="solid"/>
            <a:round/>
            <a:headEnd len="med" w="med" type="none"/>
            <a:tailEnd len="med" w="med" type="stealth"/>
          </a:ln>
        </p:spPr>
      </p:cxnSp>
      <p:cxnSp>
        <p:nvCxnSpPr>
          <p:cNvPr id="410" name="Google Shape;410;p49"/>
          <p:cNvCxnSpPr>
            <a:stCxn id="401" idx="3"/>
          </p:cNvCxnSpPr>
          <p:nvPr/>
        </p:nvCxnSpPr>
        <p:spPr>
          <a:xfrm>
            <a:off x="5727625" y="1893175"/>
            <a:ext cx="1676100" cy="0"/>
          </a:xfrm>
          <a:prstGeom prst="straightConnector1">
            <a:avLst/>
          </a:prstGeom>
          <a:noFill/>
          <a:ln cap="flat" cmpd="sng" w="9525">
            <a:solidFill>
              <a:srgbClr val="00FF00"/>
            </a:solidFill>
            <a:prstDash val="solid"/>
            <a:round/>
            <a:headEnd len="med" w="med" type="none"/>
            <a:tailEnd len="med" w="med" type="stealth"/>
          </a:ln>
        </p:spPr>
      </p:cxnSp>
      <p:cxnSp>
        <p:nvCxnSpPr>
          <p:cNvPr id="411" name="Google Shape;411;p49"/>
          <p:cNvCxnSpPr>
            <a:stCxn id="402" idx="3"/>
          </p:cNvCxnSpPr>
          <p:nvPr/>
        </p:nvCxnSpPr>
        <p:spPr>
          <a:xfrm flipH="1" rot="10800000">
            <a:off x="5727625" y="2347375"/>
            <a:ext cx="1647000" cy="3000"/>
          </a:xfrm>
          <a:prstGeom prst="straightConnector1">
            <a:avLst/>
          </a:prstGeom>
          <a:noFill/>
          <a:ln cap="flat" cmpd="sng" w="9525">
            <a:solidFill>
              <a:srgbClr val="00FF00"/>
            </a:solidFill>
            <a:prstDash val="solid"/>
            <a:round/>
            <a:headEnd len="med" w="med" type="none"/>
            <a:tailEnd len="med" w="med" type="stealth"/>
          </a:ln>
        </p:spPr>
      </p:cxnSp>
      <p:cxnSp>
        <p:nvCxnSpPr>
          <p:cNvPr id="412" name="Google Shape;412;p49"/>
          <p:cNvCxnSpPr>
            <a:stCxn id="403" idx="3"/>
          </p:cNvCxnSpPr>
          <p:nvPr/>
        </p:nvCxnSpPr>
        <p:spPr>
          <a:xfrm flipH="1" rot="10800000">
            <a:off x="5727625" y="2801875"/>
            <a:ext cx="1565400" cy="5700"/>
          </a:xfrm>
          <a:prstGeom prst="straightConnector1">
            <a:avLst/>
          </a:prstGeom>
          <a:noFill/>
          <a:ln cap="flat" cmpd="sng" w="9525">
            <a:solidFill>
              <a:srgbClr val="00FF00"/>
            </a:solidFill>
            <a:prstDash val="solid"/>
            <a:round/>
            <a:headEnd len="med" w="med" type="none"/>
            <a:tailEnd len="med" w="med" type="stealth"/>
          </a:ln>
        </p:spPr>
      </p:cxnSp>
      <p:grpSp>
        <p:nvGrpSpPr>
          <p:cNvPr id="413" name="Google Shape;413;p49"/>
          <p:cNvGrpSpPr/>
          <p:nvPr/>
        </p:nvGrpSpPr>
        <p:grpSpPr>
          <a:xfrm>
            <a:off x="6661025" y="3785275"/>
            <a:ext cx="467647" cy="381150"/>
            <a:chOff x="1784225" y="1042075"/>
            <a:chExt cx="467647" cy="381150"/>
          </a:xfrm>
        </p:grpSpPr>
        <p:grpSp>
          <p:nvGrpSpPr>
            <p:cNvPr id="414" name="Google Shape;414;p49"/>
            <p:cNvGrpSpPr/>
            <p:nvPr/>
          </p:nvGrpSpPr>
          <p:grpSpPr>
            <a:xfrm flipH="1">
              <a:off x="1950525" y="1079831"/>
              <a:ext cx="301347" cy="343394"/>
              <a:chOff x="6293925" y="1689431"/>
              <a:chExt cx="301347" cy="343394"/>
            </a:xfrm>
          </p:grpSpPr>
          <p:sp>
            <p:nvSpPr>
              <p:cNvPr id="415" name="Google Shape;415;p49"/>
              <p:cNvSpPr/>
              <p:nvPr/>
            </p:nvSpPr>
            <p:spPr>
              <a:xfrm>
                <a:off x="6293925" y="1865125"/>
                <a:ext cx="216600" cy="167700"/>
              </a:xfrm>
              <a:prstGeom prst="triangle">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49"/>
              <p:cNvSpPr/>
              <p:nvPr/>
            </p:nvSpPr>
            <p:spPr>
              <a:xfrm rot="-2555507">
                <a:off x="6402835" y="1675979"/>
                <a:ext cx="90873" cy="335903"/>
              </a:xfrm>
              <a:prstGeom prst="moon">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17" name="Google Shape;417;p49"/>
            <p:cNvSpPr txBox="1"/>
            <p:nvPr/>
          </p:nvSpPr>
          <p:spPr>
            <a:xfrm>
              <a:off x="1784225" y="1042075"/>
              <a:ext cx="407700" cy="24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00"/>
                <a:t>SBN</a:t>
              </a:r>
              <a:endParaRPr sz="600"/>
            </a:p>
          </p:txBody>
        </p:sp>
      </p:grpSp>
      <p:grpSp>
        <p:nvGrpSpPr>
          <p:cNvPr id="418" name="Google Shape;418;p49"/>
          <p:cNvGrpSpPr/>
          <p:nvPr/>
        </p:nvGrpSpPr>
        <p:grpSpPr>
          <a:xfrm flipH="1">
            <a:off x="5213225" y="4488550"/>
            <a:ext cx="467647" cy="381150"/>
            <a:chOff x="1784225" y="1042075"/>
            <a:chExt cx="467647" cy="381150"/>
          </a:xfrm>
        </p:grpSpPr>
        <p:grpSp>
          <p:nvGrpSpPr>
            <p:cNvPr id="419" name="Google Shape;419;p49"/>
            <p:cNvGrpSpPr/>
            <p:nvPr/>
          </p:nvGrpSpPr>
          <p:grpSpPr>
            <a:xfrm flipH="1">
              <a:off x="1950525" y="1079831"/>
              <a:ext cx="301347" cy="343394"/>
              <a:chOff x="6293925" y="1689431"/>
              <a:chExt cx="301347" cy="343394"/>
            </a:xfrm>
          </p:grpSpPr>
          <p:sp>
            <p:nvSpPr>
              <p:cNvPr id="420" name="Google Shape;420;p49"/>
              <p:cNvSpPr/>
              <p:nvPr/>
            </p:nvSpPr>
            <p:spPr>
              <a:xfrm>
                <a:off x="6293925" y="1865125"/>
                <a:ext cx="216600" cy="167700"/>
              </a:xfrm>
              <a:prstGeom prst="triangle">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49"/>
              <p:cNvSpPr/>
              <p:nvPr/>
            </p:nvSpPr>
            <p:spPr>
              <a:xfrm rot="-2555507">
                <a:off x="6402835" y="1675979"/>
                <a:ext cx="90873" cy="335903"/>
              </a:xfrm>
              <a:prstGeom prst="moon">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22" name="Google Shape;422;p49"/>
            <p:cNvSpPr txBox="1"/>
            <p:nvPr/>
          </p:nvSpPr>
          <p:spPr>
            <a:xfrm>
              <a:off x="1784225" y="1042075"/>
              <a:ext cx="407700" cy="24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00"/>
                <a:t>SBN</a:t>
              </a:r>
              <a:endParaRPr sz="600"/>
            </a:p>
          </p:txBody>
        </p:sp>
      </p:grpSp>
      <p:sp>
        <p:nvSpPr>
          <p:cNvPr id="423" name="Google Shape;423;p49"/>
          <p:cNvSpPr/>
          <p:nvPr/>
        </p:nvSpPr>
        <p:spPr>
          <a:xfrm>
            <a:off x="4147225" y="4512325"/>
            <a:ext cx="705600" cy="533400"/>
          </a:xfrm>
          <a:prstGeom prst="rect">
            <a:avLst/>
          </a:prstGeom>
          <a:solidFill>
            <a:schemeClr val="lt2"/>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NCF</a:t>
            </a:r>
            <a:endParaRPr sz="1200"/>
          </a:p>
        </p:txBody>
      </p:sp>
      <p:cxnSp>
        <p:nvCxnSpPr>
          <p:cNvPr id="424" name="Google Shape;424;p49"/>
          <p:cNvCxnSpPr/>
          <p:nvPr/>
        </p:nvCxnSpPr>
        <p:spPr>
          <a:xfrm flipH="1" rot="10800000">
            <a:off x="7054100" y="4024200"/>
            <a:ext cx="279600" cy="900"/>
          </a:xfrm>
          <a:prstGeom prst="straightConnector1">
            <a:avLst/>
          </a:prstGeom>
          <a:noFill/>
          <a:ln cap="flat" cmpd="sng" w="38100">
            <a:solidFill>
              <a:schemeClr val="dk2"/>
            </a:solidFill>
            <a:prstDash val="solid"/>
            <a:round/>
            <a:headEnd len="med" w="med" type="none"/>
            <a:tailEnd len="med" w="med" type="stealth"/>
          </a:ln>
        </p:spPr>
      </p:cxnSp>
      <p:cxnSp>
        <p:nvCxnSpPr>
          <p:cNvPr id="425" name="Google Shape;425;p49"/>
          <p:cNvCxnSpPr>
            <a:stCxn id="423" idx="3"/>
            <a:endCxn id="420" idx="1"/>
          </p:cNvCxnSpPr>
          <p:nvPr/>
        </p:nvCxnSpPr>
        <p:spPr>
          <a:xfrm>
            <a:off x="4852825" y="4779025"/>
            <a:ext cx="414600" cy="6900"/>
          </a:xfrm>
          <a:prstGeom prst="straightConnector1">
            <a:avLst/>
          </a:prstGeom>
          <a:noFill/>
          <a:ln cap="flat" cmpd="sng" w="38100">
            <a:solidFill>
              <a:schemeClr val="dk2"/>
            </a:solidFill>
            <a:prstDash val="solid"/>
            <a:round/>
            <a:headEnd len="med" w="med" type="none"/>
            <a:tailEnd len="med" w="med" type="stealth"/>
          </a:ln>
        </p:spPr>
      </p:cxnSp>
      <p:sp>
        <p:nvSpPr>
          <p:cNvPr id="426" name="Google Shape;426;p49"/>
          <p:cNvSpPr/>
          <p:nvPr/>
        </p:nvSpPr>
        <p:spPr>
          <a:xfrm rot="-1141749">
            <a:off x="5505045" y="4178983"/>
            <a:ext cx="1298122" cy="151454"/>
          </a:xfrm>
          <a:custGeom>
            <a:rect b="b" l="l" r="r" t="t"/>
            <a:pathLst>
              <a:path extrusionOk="0" h="6058" w="70366">
                <a:moveTo>
                  <a:pt x="0" y="4194"/>
                </a:moveTo>
                <a:lnTo>
                  <a:pt x="41241" y="0"/>
                </a:lnTo>
                <a:lnTo>
                  <a:pt x="37047" y="6058"/>
                </a:lnTo>
                <a:lnTo>
                  <a:pt x="70366" y="2563"/>
                </a:lnTo>
              </a:path>
            </a:pathLst>
          </a:custGeom>
          <a:noFill/>
          <a:ln cap="flat" cmpd="sng" w="38100">
            <a:solidFill>
              <a:schemeClr val="dk2"/>
            </a:solidFill>
            <a:prstDash val="solid"/>
            <a:round/>
            <a:headEnd len="med" w="med" type="none"/>
            <a:tailEnd len="med" w="med" type="stealth"/>
          </a:ln>
        </p:spPr>
      </p:sp>
      <p:cxnSp>
        <p:nvCxnSpPr>
          <p:cNvPr id="427" name="Google Shape;427;p49"/>
          <p:cNvCxnSpPr>
            <a:stCxn id="395" idx="3"/>
            <a:endCxn id="400" idx="1"/>
          </p:cNvCxnSpPr>
          <p:nvPr/>
        </p:nvCxnSpPr>
        <p:spPr>
          <a:xfrm>
            <a:off x="3276925" y="1359625"/>
            <a:ext cx="1098900" cy="300"/>
          </a:xfrm>
          <a:prstGeom prst="straightConnector1">
            <a:avLst/>
          </a:prstGeom>
          <a:noFill/>
          <a:ln cap="flat" cmpd="sng" w="9525">
            <a:solidFill>
              <a:srgbClr val="00FF00"/>
            </a:solidFill>
            <a:prstDash val="solid"/>
            <a:round/>
            <a:headEnd len="med" w="med" type="none"/>
            <a:tailEnd len="med" w="med" type="stealth"/>
          </a:ln>
        </p:spPr>
      </p:cxnSp>
      <p:sp>
        <p:nvSpPr>
          <p:cNvPr id="428" name="Google Shape;428;p49"/>
          <p:cNvSpPr/>
          <p:nvPr/>
        </p:nvSpPr>
        <p:spPr>
          <a:xfrm>
            <a:off x="1487700" y="3673825"/>
            <a:ext cx="357300" cy="381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600"/>
              <a:t>NCO</a:t>
            </a:r>
            <a:endParaRPr sz="600"/>
          </a:p>
          <a:p>
            <a:pPr indent="0" lvl="0" marL="0" rtl="0" algn="ctr">
              <a:spcBef>
                <a:spcPts val="0"/>
              </a:spcBef>
              <a:spcAft>
                <a:spcPts val="0"/>
              </a:spcAft>
              <a:buNone/>
            </a:pPr>
            <a:r>
              <a:rPr lang="en" sz="600"/>
              <a:t>Data</a:t>
            </a:r>
            <a:endParaRPr sz="600"/>
          </a:p>
          <a:p>
            <a:pPr indent="0" lvl="0" marL="0" rtl="0" algn="ctr">
              <a:spcBef>
                <a:spcPts val="0"/>
              </a:spcBef>
              <a:spcAft>
                <a:spcPts val="0"/>
              </a:spcAft>
              <a:buNone/>
            </a:pPr>
            <a:r>
              <a:rPr lang="en" sz="600"/>
              <a:t>Flow</a:t>
            </a:r>
            <a:endParaRPr sz="600"/>
          </a:p>
        </p:txBody>
      </p:sp>
      <p:cxnSp>
        <p:nvCxnSpPr>
          <p:cNvPr id="429" name="Google Shape;429;p49"/>
          <p:cNvCxnSpPr>
            <a:stCxn id="394" idx="3"/>
            <a:endCxn id="423" idx="1"/>
          </p:cNvCxnSpPr>
          <p:nvPr/>
        </p:nvCxnSpPr>
        <p:spPr>
          <a:xfrm flipH="1" rot="10800000">
            <a:off x="814225" y="4779025"/>
            <a:ext cx="3333000" cy="4800"/>
          </a:xfrm>
          <a:prstGeom prst="straightConnector1">
            <a:avLst/>
          </a:prstGeom>
          <a:noFill/>
          <a:ln cap="flat" cmpd="sng" w="19050">
            <a:solidFill>
              <a:srgbClr val="FF00FF"/>
            </a:solidFill>
            <a:prstDash val="solid"/>
            <a:round/>
            <a:headEnd len="med" w="med" type="none"/>
            <a:tailEnd len="med" w="med" type="stealth"/>
          </a:ln>
        </p:spPr>
      </p:cxnSp>
      <p:sp>
        <p:nvSpPr>
          <p:cNvPr id="430" name="Google Shape;430;p49"/>
          <p:cNvSpPr/>
          <p:nvPr/>
        </p:nvSpPr>
        <p:spPr>
          <a:xfrm>
            <a:off x="2775625" y="1626325"/>
            <a:ext cx="501300" cy="381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600"/>
              <a:t>NHC</a:t>
            </a:r>
            <a:endParaRPr sz="600"/>
          </a:p>
          <a:p>
            <a:pPr indent="0" lvl="0" marL="0" rtl="0" algn="ctr">
              <a:spcBef>
                <a:spcPts val="0"/>
              </a:spcBef>
              <a:spcAft>
                <a:spcPts val="0"/>
              </a:spcAft>
              <a:buNone/>
            </a:pPr>
            <a:r>
              <a:rPr lang="en" sz="600"/>
              <a:t>ISatSS</a:t>
            </a:r>
            <a:endParaRPr sz="600"/>
          </a:p>
        </p:txBody>
      </p:sp>
      <p:sp>
        <p:nvSpPr>
          <p:cNvPr id="431" name="Google Shape;431;p49"/>
          <p:cNvSpPr/>
          <p:nvPr/>
        </p:nvSpPr>
        <p:spPr>
          <a:xfrm>
            <a:off x="2775625" y="2083525"/>
            <a:ext cx="501300" cy="381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600"/>
              <a:t>SPC</a:t>
            </a:r>
            <a:endParaRPr sz="600"/>
          </a:p>
          <a:p>
            <a:pPr indent="0" lvl="0" marL="0" rtl="0" algn="ctr">
              <a:spcBef>
                <a:spcPts val="0"/>
              </a:spcBef>
              <a:spcAft>
                <a:spcPts val="0"/>
              </a:spcAft>
              <a:buNone/>
            </a:pPr>
            <a:r>
              <a:rPr lang="en" sz="600"/>
              <a:t>ISatSS</a:t>
            </a:r>
            <a:endParaRPr sz="600"/>
          </a:p>
        </p:txBody>
      </p:sp>
      <p:sp>
        <p:nvSpPr>
          <p:cNvPr id="432" name="Google Shape;432;p49"/>
          <p:cNvSpPr/>
          <p:nvPr/>
        </p:nvSpPr>
        <p:spPr>
          <a:xfrm>
            <a:off x="2775625" y="2997925"/>
            <a:ext cx="501300" cy="381000"/>
          </a:xfrm>
          <a:prstGeom prst="rect">
            <a:avLst/>
          </a:prstGeom>
          <a:solidFill>
            <a:schemeClr val="lt2"/>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600"/>
              <a:t>IDP-B</a:t>
            </a:r>
            <a:endParaRPr sz="600"/>
          </a:p>
          <a:p>
            <a:pPr indent="0" lvl="0" marL="0" rtl="0" algn="ctr">
              <a:spcBef>
                <a:spcPts val="0"/>
              </a:spcBef>
              <a:spcAft>
                <a:spcPts val="0"/>
              </a:spcAft>
              <a:buNone/>
            </a:pPr>
            <a:r>
              <a:rPr lang="en" sz="600"/>
              <a:t>ISatSS</a:t>
            </a:r>
            <a:endParaRPr sz="600"/>
          </a:p>
        </p:txBody>
      </p:sp>
      <p:sp>
        <p:nvSpPr>
          <p:cNvPr id="433" name="Google Shape;433;p49"/>
          <p:cNvSpPr/>
          <p:nvPr/>
        </p:nvSpPr>
        <p:spPr>
          <a:xfrm>
            <a:off x="2775625" y="3455125"/>
            <a:ext cx="501300" cy="381000"/>
          </a:xfrm>
          <a:prstGeom prst="rect">
            <a:avLst/>
          </a:prstGeom>
          <a:solidFill>
            <a:schemeClr val="lt2"/>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600"/>
              <a:t>IDP-C</a:t>
            </a:r>
            <a:endParaRPr sz="600"/>
          </a:p>
          <a:p>
            <a:pPr indent="0" lvl="0" marL="0" rtl="0" algn="ctr">
              <a:spcBef>
                <a:spcPts val="0"/>
              </a:spcBef>
              <a:spcAft>
                <a:spcPts val="0"/>
              </a:spcAft>
              <a:buNone/>
            </a:pPr>
            <a:r>
              <a:rPr lang="en" sz="600"/>
              <a:t>ISatSS</a:t>
            </a:r>
            <a:endParaRPr sz="600"/>
          </a:p>
        </p:txBody>
      </p:sp>
      <p:sp>
        <p:nvSpPr>
          <p:cNvPr id="434" name="Google Shape;434;p49"/>
          <p:cNvSpPr/>
          <p:nvPr/>
        </p:nvSpPr>
        <p:spPr>
          <a:xfrm>
            <a:off x="2775625" y="3912325"/>
            <a:ext cx="501300" cy="381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600"/>
              <a:t>IDP-Dev</a:t>
            </a:r>
            <a:endParaRPr sz="600"/>
          </a:p>
          <a:p>
            <a:pPr indent="0" lvl="0" marL="0" rtl="0" algn="ctr">
              <a:spcBef>
                <a:spcPts val="0"/>
              </a:spcBef>
              <a:spcAft>
                <a:spcPts val="0"/>
              </a:spcAft>
              <a:buNone/>
            </a:pPr>
            <a:r>
              <a:rPr lang="en" sz="600"/>
              <a:t>ISatSS</a:t>
            </a:r>
            <a:endParaRPr sz="600"/>
          </a:p>
        </p:txBody>
      </p:sp>
      <p:sp>
        <p:nvSpPr>
          <p:cNvPr id="435" name="Google Shape;435;p49"/>
          <p:cNvSpPr/>
          <p:nvPr/>
        </p:nvSpPr>
        <p:spPr>
          <a:xfrm>
            <a:off x="2775625" y="2540725"/>
            <a:ext cx="501300" cy="381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600"/>
              <a:t>NAPO</a:t>
            </a:r>
            <a:endParaRPr sz="600"/>
          </a:p>
          <a:p>
            <a:pPr indent="0" lvl="0" marL="0" rtl="0" algn="ctr">
              <a:spcBef>
                <a:spcPts val="0"/>
              </a:spcBef>
              <a:spcAft>
                <a:spcPts val="0"/>
              </a:spcAft>
              <a:buNone/>
            </a:pPr>
            <a:r>
              <a:rPr lang="en" sz="600"/>
              <a:t>ISatSS</a:t>
            </a:r>
            <a:endParaRPr sz="600"/>
          </a:p>
        </p:txBody>
      </p:sp>
      <p:grpSp>
        <p:nvGrpSpPr>
          <p:cNvPr id="436" name="Google Shape;436;p49"/>
          <p:cNvGrpSpPr/>
          <p:nvPr/>
        </p:nvGrpSpPr>
        <p:grpSpPr>
          <a:xfrm>
            <a:off x="2212188" y="985831"/>
            <a:ext cx="411092" cy="287417"/>
            <a:chOff x="2212188" y="985831"/>
            <a:chExt cx="411092" cy="287417"/>
          </a:xfrm>
        </p:grpSpPr>
        <p:grpSp>
          <p:nvGrpSpPr>
            <p:cNvPr id="437" name="Google Shape;437;p49"/>
            <p:cNvGrpSpPr/>
            <p:nvPr/>
          </p:nvGrpSpPr>
          <p:grpSpPr>
            <a:xfrm flipH="1">
              <a:off x="2402603" y="1059691"/>
              <a:ext cx="220676" cy="213557"/>
              <a:chOff x="6293925" y="1689431"/>
              <a:chExt cx="301347" cy="343394"/>
            </a:xfrm>
          </p:grpSpPr>
          <p:sp>
            <p:nvSpPr>
              <p:cNvPr id="438" name="Google Shape;438;p49"/>
              <p:cNvSpPr/>
              <p:nvPr/>
            </p:nvSpPr>
            <p:spPr>
              <a:xfrm>
                <a:off x="6293925" y="1865125"/>
                <a:ext cx="216600" cy="167700"/>
              </a:xfrm>
              <a:prstGeom prst="triangle">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49"/>
              <p:cNvSpPr/>
              <p:nvPr/>
            </p:nvSpPr>
            <p:spPr>
              <a:xfrm rot="-2555507">
                <a:off x="6402835" y="1675979"/>
                <a:ext cx="90873" cy="335903"/>
              </a:xfrm>
              <a:prstGeom prst="moon">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40" name="Google Shape;440;p49"/>
            <p:cNvSpPr txBox="1"/>
            <p:nvPr/>
          </p:nvSpPr>
          <p:spPr>
            <a:xfrm>
              <a:off x="2212188" y="985831"/>
              <a:ext cx="388200" cy="21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600"/>
                <a:t>GRB</a:t>
              </a:r>
              <a:endParaRPr sz="600"/>
            </a:p>
          </p:txBody>
        </p:sp>
      </p:grpSp>
      <p:cxnSp>
        <p:nvCxnSpPr>
          <p:cNvPr id="441" name="Google Shape;441;p49"/>
          <p:cNvCxnSpPr/>
          <p:nvPr/>
        </p:nvCxnSpPr>
        <p:spPr>
          <a:xfrm flipH="1" rot="10800000">
            <a:off x="2578722" y="1664406"/>
            <a:ext cx="197700" cy="1200"/>
          </a:xfrm>
          <a:prstGeom prst="straightConnector1">
            <a:avLst/>
          </a:prstGeom>
          <a:noFill/>
          <a:ln cap="flat" cmpd="sng" w="9525">
            <a:solidFill>
              <a:schemeClr val="dk2"/>
            </a:solidFill>
            <a:prstDash val="solid"/>
            <a:round/>
            <a:headEnd len="med" w="med" type="none"/>
            <a:tailEnd len="med" w="med" type="none"/>
          </a:ln>
        </p:spPr>
      </p:cxnSp>
      <p:grpSp>
        <p:nvGrpSpPr>
          <p:cNvPr id="442" name="Google Shape;442;p49"/>
          <p:cNvGrpSpPr/>
          <p:nvPr/>
        </p:nvGrpSpPr>
        <p:grpSpPr>
          <a:xfrm>
            <a:off x="2212188" y="1443031"/>
            <a:ext cx="411092" cy="287417"/>
            <a:chOff x="2212188" y="985831"/>
            <a:chExt cx="411092" cy="287417"/>
          </a:xfrm>
        </p:grpSpPr>
        <p:grpSp>
          <p:nvGrpSpPr>
            <p:cNvPr id="443" name="Google Shape;443;p49"/>
            <p:cNvGrpSpPr/>
            <p:nvPr/>
          </p:nvGrpSpPr>
          <p:grpSpPr>
            <a:xfrm flipH="1">
              <a:off x="2402603" y="1059691"/>
              <a:ext cx="220676" cy="213557"/>
              <a:chOff x="6293925" y="1689431"/>
              <a:chExt cx="301347" cy="343394"/>
            </a:xfrm>
          </p:grpSpPr>
          <p:sp>
            <p:nvSpPr>
              <p:cNvPr id="444" name="Google Shape;444;p49"/>
              <p:cNvSpPr/>
              <p:nvPr/>
            </p:nvSpPr>
            <p:spPr>
              <a:xfrm>
                <a:off x="6293925" y="1865125"/>
                <a:ext cx="216600" cy="167700"/>
              </a:xfrm>
              <a:prstGeom prst="triangle">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49"/>
              <p:cNvSpPr/>
              <p:nvPr/>
            </p:nvSpPr>
            <p:spPr>
              <a:xfrm rot="-2555507">
                <a:off x="6402835" y="1675979"/>
                <a:ext cx="90873" cy="335903"/>
              </a:xfrm>
              <a:prstGeom prst="moon">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46" name="Google Shape;446;p49"/>
            <p:cNvSpPr txBox="1"/>
            <p:nvPr/>
          </p:nvSpPr>
          <p:spPr>
            <a:xfrm>
              <a:off x="2212188" y="985831"/>
              <a:ext cx="388200" cy="21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600"/>
                <a:t>GRB</a:t>
              </a:r>
              <a:endParaRPr sz="600"/>
            </a:p>
          </p:txBody>
        </p:sp>
      </p:grpSp>
      <p:cxnSp>
        <p:nvCxnSpPr>
          <p:cNvPr id="447" name="Google Shape;447;p49"/>
          <p:cNvCxnSpPr/>
          <p:nvPr/>
        </p:nvCxnSpPr>
        <p:spPr>
          <a:xfrm flipH="1" rot="10800000">
            <a:off x="2578722" y="2121606"/>
            <a:ext cx="197700" cy="1200"/>
          </a:xfrm>
          <a:prstGeom prst="straightConnector1">
            <a:avLst/>
          </a:prstGeom>
          <a:noFill/>
          <a:ln cap="flat" cmpd="sng" w="9525">
            <a:solidFill>
              <a:schemeClr val="dk2"/>
            </a:solidFill>
            <a:prstDash val="solid"/>
            <a:round/>
            <a:headEnd len="med" w="med" type="none"/>
            <a:tailEnd len="med" w="med" type="none"/>
          </a:ln>
        </p:spPr>
      </p:cxnSp>
      <p:grpSp>
        <p:nvGrpSpPr>
          <p:cNvPr id="448" name="Google Shape;448;p49"/>
          <p:cNvGrpSpPr/>
          <p:nvPr/>
        </p:nvGrpSpPr>
        <p:grpSpPr>
          <a:xfrm>
            <a:off x="2212188" y="1900231"/>
            <a:ext cx="411092" cy="287417"/>
            <a:chOff x="2212188" y="985831"/>
            <a:chExt cx="411092" cy="287417"/>
          </a:xfrm>
        </p:grpSpPr>
        <p:grpSp>
          <p:nvGrpSpPr>
            <p:cNvPr id="449" name="Google Shape;449;p49"/>
            <p:cNvGrpSpPr/>
            <p:nvPr/>
          </p:nvGrpSpPr>
          <p:grpSpPr>
            <a:xfrm flipH="1">
              <a:off x="2402603" y="1059691"/>
              <a:ext cx="220676" cy="213557"/>
              <a:chOff x="6293925" y="1689431"/>
              <a:chExt cx="301347" cy="343394"/>
            </a:xfrm>
          </p:grpSpPr>
          <p:sp>
            <p:nvSpPr>
              <p:cNvPr id="450" name="Google Shape;450;p49"/>
              <p:cNvSpPr/>
              <p:nvPr/>
            </p:nvSpPr>
            <p:spPr>
              <a:xfrm>
                <a:off x="6293925" y="1865125"/>
                <a:ext cx="216600" cy="167700"/>
              </a:xfrm>
              <a:prstGeom prst="triangle">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49"/>
              <p:cNvSpPr/>
              <p:nvPr/>
            </p:nvSpPr>
            <p:spPr>
              <a:xfrm rot="-2555507">
                <a:off x="6402835" y="1675979"/>
                <a:ext cx="90873" cy="335903"/>
              </a:xfrm>
              <a:prstGeom prst="moon">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2" name="Google Shape;452;p49"/>
            <p:cNvSpPr txBox="1"/>
            <p:nvPr/>
          </p:nvSpPr>
          <p:spPr>
            <a:xfrm>
              <a:off x="2212188" y="985831"/>
              <a:ext cx="388200" cy="21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600"/>
                <a:t>GRB</a:t>
              </a:r>
              <a:endParaRPr sz="600"/>
            </a:p>
          </p:txBody>
        </p:sp>
      </p:grpSp>
      <p:cxnSp>
        <p:nvCxnSpPr>
          <p:cNvPr id="453" name="Google Shape;453;p49"/>
          <p:cNvCxnSpPr/>
          <p:nvPr/>
        </p:nvCxnSpPr>
        <p:spPr>
          <a:xfrm flipH="1" rot="10800000">
            <a:off x="2578722" y="3036006"/>
            <a:ext cx="197700" cy="1200"/>
          </a:xfrm>
          <a:prstGeom prst="straightConnector1">
            <a:avLst/>
          </a:prstGeom>
          <a:noFill/>
          <a:ln cap="flat" cmpd="sng" w="38100">
            <a:solidFill>
              <a:schemeClr val="dk2"/>
            </a:solidFill>
            <a:prstDash val="solid"/>
            <a:round/>
            <a:headEnd len="med" w="med" type="none"/>
            <a:tailEnd len="med" w="med" type="none"/>
          </a:ln>
        </p:spPr>
      </p:cxnSp>
      <p:grpSp>
        <p:nvGrpSpPr>
          <p:cNvPr id="454" name="Google Shape;454;p49"/>
          <p:cNvGrpSpPr/>
          <p:nvPr/>
        </p:nvGrpSpPr>
        <p:grpSpPr>
          <a:xfrm>
            <a:off x="2212188" y="2814631"/>
            <a:ext cx="411092" cy="287417"/>
            <a:chOff x="2212188" y="985831"/>
            <a:chExt cx="411092" cy="287417"/>
          </a:xfrm>
        </p:grpSpPr>
        <p:grpSp>
          <p:nvGrpSpPr>
            <p:cNvPr id="455" name="Google Shape;455;p49"/>
            <p:cNvGrpSpPr/>
            <p:nvPr/>
          </p:nvGrpSpPr>
          <p:grpSpPr>
            <a:xfrm flipH="1">
              <a:off x="2402603" y="1059691"/>
              <a:ext cx="220676" cy="213557"/>
              <a:chOff x="6293925" y="1689431"/>
              <a:chExt cx="301347" cy="343394"/>
            </a:xfrm>
          </p:grpSpPr>
          <p:sp>
            <p:nvSpPr>
              <p:cNvPr id="456" name="Google Shape;456;p49"/>
              <p:cNvSpPr/>
              <p:nvPr/>
            </p:nvSpPr>
            <p:spPr>
              <a:xfrm>
                <a:off x="6293925" y="1865125"/>
                <a:ext cx="216600" cy="167700"/>
              </a:xfrm>
              <a:prstGeom prst="triangle">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49"/>
              <p:cNvSpPr/>
              <p:nvPr/>
            </p:nvSpPr>
            <p:spPr>
              <a:xfrm rot="-2555507">
                <a:off x="6402835" y="1675979"/>
                <a:ext cx="90873" cy="335903"/>
              </a:xfrm>
              <a:prstGeom prst="moon">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8" name="Google Shape;458;p49"/>
            <p:cNvSpPr txBox="1"/>
            <p:nvPr/>
          </p:nvSpPr>
          <p:spPr>
            <a:xfrm>
              <a:off x="2212188" y="985831"/>
              <a:ext cx="388200" cy="21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600"/>
                <a:t>GRB</a:t>
              </a:r>
              <a:endParaRPr sz="600"/>
            </a:p>
          </p:txBody>
        </p:sp>
      </p:grpSp>
      <p:cxnSp>
        <p:nvCxnSpPr>
          <p:cNvPr id="459" name="Google Shape;459;p49"/>
          <p:cNvCxnSpPr/>
          <p:nvPr/>
        </p:nvCxnSpPr>
        <p:spPr>
          <a:xfrm flipH="1" rot="10800000">
            <a:off x="2600325" y="3768275"/>
            <a:ext cx="176100" cy="120300"/>
          </a:xfrm>
          <a:prstGeom prst="straightConnector1">
            <a:avLst/>
          </a:prstGeom>
          <a:noFill/>
          <a:ln cap="flat" cmpd="sng" w="38100">
            <a:solidFill>
              <a:schemeClr val="dk2"/>
            </a:solidFill>
            <a:prstDash val="solid"/>
            <a:round/>
            <a:headEnd len="med" w="med" type="none"/>
            <a:tailEnd len="med" w="med" type="none"/>
          </a:ln>
        </p:spPr>
      </p:cxnSp>
      <p:grpSp>
        <p:nvGrpSpPr>
          <p:cNvPr id="460" name="Google Shape;460;p49"/>
          <p:cNvGrpSpPr/>
          <p:nvPr/>
        </p:nvGrpSpPr>
        <p:grpSpPr>
          <a:xfrm>
            <a:off x="2212188" y="3652831"/>
            <a:ext cx="411092" cy="287417"/>
            <a:chOff x="2212188" y="985831"/>
            <a:chExt cx="411092" cy="287417"/>
          </a:xfrm>
        </p:grpSpPr>
        <p:grpSp>
          <p:nvGrpSpPr>
            <p:cNvPr id="461" name="Google Shape;461;p49"/>
            <p:cNvGrpSpPr/>
            <p:nvPr/>
          </p:nvGrpSpPr>
          <p:grpSpPr>
            <a:xfrm flipH="1">
              <a:off x="2402603" y="1059691"/>
              <a:ext cx="220676" cy="213557"/>
              <a:chOff x="6293925" y="1689431"/>
              <a:chExt cx="301347" cy="343394"/>
            </a:xfrm>
          </p:grpSpPr>
          <p:sp>
            <p:nvSpPr>
              <p:cNvPr id="462" name="Google Shape;462;p49"/>
              <p:cNvSpPr/>
              <p:nvPr/>
            </p:nvSpPr>
            <p:spPr>
              <a:xfrm>
                <a:off x="6293925" y="1865125"/>
                <a:ext cx="216600" cy="167700"/>
              </a:xfrm>
              <a:prstGeom prst="triangle">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49"/>
              <p:cNvSpPr/>
              <p:nvPr/>
            </p:nvSpPr>
            <p:spPr>
              <a:xfrm rot="-2555507">
                <a:off x="6402835" y="1675979"/>
                <a:ext cx="90873" cy="335903"/>
              </a:xfrm>
              <a:prstGeom prst="moon">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4" name="Google Shape;464;p49"/>
            <p:cNvSpPr txBox="1"/>
            <p:nvPr/>
          </p:nvSpPr>
          <p:spPr>
            <a:xfrm>
              <a:off x="2212188" y="985831"/>
              <a:ext cx="388200" cy="21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600"/>
                <a:t>GRB</a:t>
              </a:r>
              <a:endParaRPr sz="600"/>
            </a:p>
          </p:txBody>
        </p:sp>
      </p:grpSp>
      <p:cxnSp>
        <p:nvCxnSpPr>
          <p:cNvPr id="465" name="Google Shape;465;p49"/>
          <p:cNvCxnSpPr/>
          <p:nvPr/>
        </p:nvCxnSpPr>
        <p:spPr>
          <a:xfrm>
            <a:off x="2597950" y="3890975"/>
            <a:ext cx="178500" cy="105900"/>
          </a:xfrm>
          <a:prstGeom prst="straightConnector1">
            <a:avLst/>
          </a:prstGeom>
          <a:noFill/>
          <a:ln cap="flat" cmpd="sng" w="9525">
            <a:solidFill>
              <a:schemeClr val="dk2"/>
            </a:solidFill>
            <a:prstDash val="solid"/>
            <a:round/>
            <a:headEnd len="med" w="med" type="none"/>
            <a:tailEnd len="med" w="med" type="none"/>
          </a:ln>
        </p:spPr>
      </p:cxnSp>
      <p:sp>
        <p:nvSpPr>
          <p:cNvPr id="466" name="Google Shape;466;p49"/>
          <p:cNvSpPr/>
          <p:nvPr/>
        </p:nvSpPr>
        <p:spPr>
          <a:xfrm>
            <a:off x="1240725" y="1485375"/>
            <a:ext cx="1537825" cy="3308467"/>
          </a:xfrm>
          <a:custGeom>
            <a:rect b="b" l="l" r="r" t="t"/>
            <a:pathLst>
              <a:path extrusionOk="0" h="133743" w="61513">
                <a:moveTo>
                  <a:pt x="61513" y="0"/>
                </a:moveTo>
                <a:lnTo>
                  <a:pt x="0" y="0"/>
                </a:lnTo>
                <a:lnTo>
                  <a:pt x="0" y="133743"/>
                </a:lnTo>
              </a:path>
            </a:pathLst>
          </a:custGeom>
          <a:noFill/>
          <a:ln cap="flat" cmpd="sng" w="9525">
            <a:solidFill>
              <a:srgbClr val="FF00FF"/>
            </a:solidFill>
            <a:prstDash val="solid"/>
            <a:round/>
            <a:headEnd len="med" w="med" type="stealth"/>
            <a:tailEnd len="med" w="med" type="none"/>
          </a:ln>
        </p:spPr>
      </p:sp>
      <p:cxnSp>
        <p:nvCxnSpPr>
          <p:cNvPr id="467" name="Google Shape;467;p49"/>
          <p:cNvCxnSpPr>
            <a:stCxn id="428" idx="1"/>
          </p:cNvCxnSpPr>
          <p:nvPr/>
        </p:nvCxnSpPr>
        <p:spPr>
          <a:xfrm rot="10800000">
            <a:off x="1246500" y="3862975"/>
            <a:ext cx="241200" cy="1500"/>
          </a:xfrm>
          <a:prstGeom prst="straightConnector1">
            <a:avLst/>
          </a:prstGeom>
          <a:noFill/>
          <a:ln cap="flat" cmpd="sng" w="9525">
            <a:solidFill>
              <a:srgbClr val="FF00FF"/>
            </a:solidFill>
            <a:prstDash val="solid"/>
            <a:round/>
            <a:headEnd len="med" w="med" type="stealth"/>
            <a:tailEnd len="med" w="med" type="none"/>
          </a:ln>
        </p:spPr>
      </p:cxnSp>
      <p:cxnSp>
        <p:nvCxnSpPr>
          <p:cNvPr id="468" name="Google Shape;468;p49"/>
          <p:cNvCxnSpPr/>
          <p:nvPr/>
        </p:nvCxnSpPr>
        <p:spPr>
          <a:xfrm flipH="1" rot="10800000">
            <a:off x="1240725" y="2376125"/>
            <a:ext cx="1536000" cy="6300"/>
          </a:xfrm>
          <a:prstGeom prst="straightConnector1">
            <a:avLst/>
          </a:prstGeom>
          <a:noFill/>
          <a:ln cap="flat" cmpd="sng" w="9525">
            <a:solidFill>
              <a:srgbClr val="FF00FF"/>
            </a:solidFill>
            <a:prstDash val="solid"/>
            <a:round/>
            <a:headEnd len="med" w="med" type="none"/>
            <a:tailEnd len="med" w="med" type="stealth"/>
          </a:ln>
        </p:spPr>
      </p:cxnSp>
      <p:cxnSp>
        <p:nvCxnSpPr>
          <p:cNvPr id="469" name="Google Shape;469;p49"/>
          <p:cNvCxnSpPr/>
          <p:nvPr/>
        </p:nvCxnSpPr>
        <p:spPr>
          <a:xfrm flipH="1" rot="10800000">
            <a:off x="1240725" y="1918925"/>
            <a:ext cx="1536000" cy="6300"/>
          </a:xfrm>
          <a:prstGeom prst="straightConnector1">
            <a:avLst/>
          </a:prstGeom>
          <a:noFill/>
          <a:ln cap="flat" cmpd="sng" w="9525">
            <a:solidFill>
              <a:srgbClr val="FF00FF"/>
            </a:solidFill>
            <a:prstDash val="solid"/>
            <a:round/>
            <a:headEnd len="med" w="med" type="none"/>
            <a:tailEnd len="med" w="med" type="stealth"/>
          </a:ln>
        </p:spPr>
      </p:cxnSp>
      <p:cxnSp>
        <p:nvCxnSpPr>
          <p:cNvPr id="470" name="Google Shape;470;p49"/>
          <p:cNvCxnSpPr/>
          <p:nvPr/>
        </p:nvCxnSpPr>
        <p:spPr>
          <a:xfrm flipH="1" rot="10800000">
            <a:off x="2050400" y="3290375"/>
            <a:ext cx="726300" cy="6600"/>
          </a:xfrm>
          <a:prstGeom prst="straightConnector1">
            <a:avLst/>
          </a:prstGeom>
          <a:noFill/>
          <a:ln cap="flat" cmpd="sng" w="9525">
            <a:solidFill>
              <a:srgbClr val="00FF00"/>
            </a:solidFill>
            <a:prstDash val="solid"/>
            <a:round/>
            <a:headEnd len="med" w="med" type="none"/>
            <a:tailEnd len="med" w="med" type="stealth"/>
          </a:ln>
        </p:spPr>
      </p:cxnSp>
      <p:cxnSp>
        <p:nvCxnSpPr>
          <p:cNvPr id="471" name="Google Shape;471;p49"/>
          <p:cNvCxnSpPr/>
          <p:nvPr/>
        </p:nvCxnSpPr>
        <p:spPr>
          <a:xfrm flipH="1" rot="10800000">
            <a:off x="2050400" y="3518975"/>
            <a:ext cx="726300" cy="6600"/>
          </a:xfrm>
          <a:prstGeom prst="straightConnector1">
            <a:avLst/>
          </a:prstGeom>
          <a:noFill/>
          <a:ln cap="flat" cmpd="sng" w="9525">
            <a:solidFill>
              <a:srgbClr val="00FF00"/>
            </a:solidFill>
            <a:prstDash val="solid"/>
            <a:round/>
            <a:headEnd len="med" w="med" type="none"/>
            <a:tailEnd len="med" w="med" type="stealth"/>
          </a:ln>
        </p:spPr>
      </p:cxnSp>
      <p:cxnSp>
        <p:nvCxnSpPr>
          <p:cNvPr id="472" name="Google Shape;472;p49"/>
          <p:cNvCxnSpPr/>
          <p:nvPr/>
        </p:nvCxnSpPr>
        <p:spPr>
          <a:xfrm>
            <a:off x="2062175" y="4241000"/>
            <a:ext cx="714600" cy="1800"/>
          </a:xfrm>
          <a:prstGeom prst="straightConnector1">
            <a:avLst/>
          </a:prstGeom>
          <a:noFill/>
          <a:ln cap="flat" cmpd="sng" w="9525">
            <a:solidFill>
              <a:srgbClr val="00FF00"/>
            </a:solidFill>
            <a:prstDash val="solid"/>
            <a:round/>
            <a:headEnd len="med" w="med" type="none"/>
            <a:tailEnd len="med" w="med" type="stealth"/>
          </a:ln>
        </p:spPr>
      </p:cxnSp>
      <p:cxnSp>
        <p:nvCxnSpPr>
          <p:cNvPr id="473" name="Google Shape;473;p49"/>
          <p:cNvCxnSpPr>
            <a:stCxn id="474" idx="3"/>
          </p:cNvCxnSpPr>
          <p:nvPr/>
        </p:nvCxnSpPr>
        <p:spPr>
          <a:xfrm flipH="1" rot="10800000">
            <a:off x="814225" y="1426225"/>
            <a:ext cx="1962600" cy="4800"/>
          </a:xfrm>
          <a:prstGeom prst="straightConnector1">
            <a:avLst/>
          </a:prstGeom>
          <a:noFill/>
          <a:ln cap="flat" cmpd="sng" w="9525">
            <a:solidFill>
              <a:srgbClr val="0000FF"/>
            </a:solidFill>
            <a:prstDash val="solid"/>
            <a:round/>
            <a:headEnd len="med" w="med" type="none"/>
            <a:tailEnd len="med" w="med" type="stealth"/>
          </a:ln>
        </p:spPr>
      </p:cxnSp>
      <p:cxnSp>
        <p:nvCxnSpPr>
          <p:cNvPr id="475" name="Google Shape;475;p49"/>
          <p:cNvCxnSpPr/>
          <p:nvPr/>
        </p:nvCxnSpPr>
        <p:spPr>
          <a:xfrm>
            <a:off x="2056225" y="3291150"/>
            <a:ext cx="6000" cy="949800"/>
          </a:xfrm>
          <a:prstGeom prst="straightConnector1">
            <a:avLst/>
          </a:prstGeom>
          <a:noFill/>
          <a:ln cap="flat" cmpd="sng" w="9525">
            <a:solidFill>
              <a:srgbClr val="00FF00"/>
            </a:solidFill>
            <a:prstDash val="solid"/>
            <a:round/>
            <a:headEnd len="med" w="med" type="none"/>
            <a:tailEnd len="med" w="med" type="none"/>
          </a:ln>
        </p:spPr>
      </p:cxnSp>
      <p:cxnSp>
        <p:nvCxnSpPr>
          <p:cNvPr id="476" name="Google Shape;476;p49"/>
          <p:cNvCxnSpPr>
            <a:stCxn id="428" idx="3"/>
          </p:cNvCxnSpPr>
          <p:nvPr/>
        </p:nvCxnSpPr>
        <p:spPr>
          <a:xfrm flipH="1" rot="10800000">
            <a:off x="1845000" y="3862975"/>
            <a:ext cx="222900" cy="1500"/>
          </a:xfrm>
          <a:prstGeom prst="straightConnector1">
            <a:avLst/>
          </a:prstGeom>
          <a:noFill/>
          <a:ln cap="flat" cmpd="sng" w="9525">
            <a:solidFill>
              <a:srgbClr val="00FF00"/>
            </a:solidFill>
            <a:prstDash val="solid"/>
            <a:round/>
            <a:headEnd len="med" w="med" type="none"/>
            <a:tailEnd len="med" w="med" type="none"/>
          </a:ln>
        </p:spPr>
      </p:cxnSp>
      <p:sp>
        <p:nvSpPr>
          <p:cNvPr id="477" name="Google Shape;477;p49"/>
          <p:cNvSpPr/>
          <p:nvPr/>
        </p:nvSpPr>
        <p:spPr>
          <a:xfrm flipH="1" rot="10800000">
            <a:off x="978600" y="4246414"/>
            <a:ext cx="3172072" cy="387186"/>
          </a:xfrm>
          <a:custGeom>
            <a:rect b="b" l="l" r="r" t="t"/>
            <a:pathLst>
              <a:path extrusionOk="0" h="133743" w="61513">
                <a:moveTo>
                  <a:pt x="61513" y="0"/>
                </a:moveTo>
                <a:lnTo>
                  <a:pt x="0" y="0"/>
                </a:lnTo>
                <a:lnTo>
                  <a:pt x="0" y="133743"/>
                </a:lnTo>
              </a:path>
            </a:pathLst>
          </a:custGeom>
          <a:noFill/>
          <a:ln cap="flat" cmpd="sng" w="9525">
            <a:solidFill>
              <a:srgbClr val="FF00FF"/>
            </a:solidFill>
            <a:prstDash val="solid"/>
            <a:round/>
            <a:headEnd len="med" w="med" type="stealth"/>
            <a:tailEnd len="med" w="med" type="none"/>
          </a:ln>
        </p:spPr>
      </p:sp>
      <p:cxnSp>
        <p:nvCxnSpPr>
          <p:cNvPr id="478" name="Google Shape;478;p49"/>
          <p:cNvCxnSpPr/>
          <p:nvPr/>
        </p:nvCxnSpPr>
        <p:spPr>
          <a:xfrm rot="10800000">
            <a:off x="814300" y="4252925"/>
            <a:ext cx="164400" cy="0"/>
          </a:xfrm>
          <a:prstGeom prst="straightConnector1">
            <a:avLst/>
          </a:prstGeom>
          <a:noFill/>
          <a:ln cap="flat" cmpd="sng" w="9525">
            <a:solidFill>
              <a:srgbClr val="FF00FF"/>
            </a:solidFill>
            <a:prstDash val="solid"/>
            <a:round/>
            <a:headEnd len="med" w="med" type="none"/>
            <a:tailEnd len="med" w="med" type="none"/>
          </a:ln>
        </p:spPr>
      </p:cxnSp>
      <p:cxnSp>
        <p:nvCxnSpPr>
          <p:cNvPr id="479" name="Google Shape;479;p49"/>
          <p:cNvCxnSpPr/>
          <p:nvPr/>
        </p:nvCxnSpPr>
        <p:spPr>
          <a:xfrm rot="10800000">
            <a:off x="814300" y="4100525"/>
            <a:ext cx="164400" cy="0"/>
          </a:xfrm>
          <a:prstGeom prst="straightConnector1">
            <a:avLst/>
          </a:prstGeom>
          <a:noFill/>
          <a:ln cap="flat" cmpd="sng" w="9525">
            <a:solidFill>
              <a:srgbClr val="9900FF"/>
            </a:solidFill>
            <a:prstDash val="solid"/>
            <a:round/>
            <a:headEnd len="med" w="med" type="none"/>
            <a:tailEnd len="med" w="med" type="none"/>
          </a:ln>
        </p:spPr>
      </p:cxnSp>
      <p:sp>
        <p:nvSpPr>
          <p:cNvPr id="480" name="Google Shape;480;p49"/>
          <p:cNvSpPr/>
          <p:nvPr/>
        </p:nvSpPr>
        <p:spPr>
          <a:xfrm>
            <a:off x="978600" y="2778925"/>
            <a:ext cx="411061" cy="1321715"/>
          </a:xfrm>
          <a:custGeom>
            <a:rect b="b" l="l" r="r" t="t"/>
            <a:pathLst>
              <a:path extrusionOk="0" h="133743" w="61513">
                <a:moveTo>
                  <a:pt x="61513" y="0"/>
                </a:moveTo>
                <a:lnTo>
                  <a:pt x="0" y="0"/>
                </a:lnTo>
                <a:lnTo>
                  <a:pt x="0" y="133743"/>
                </a:lnTo>
              </a:path>
            </a:pathLst>
          </a:custGeom>
          <a:noFill/>
          <a:ln cap="flat" cmpd="sng" w="9525">
            <a:solidFill>
              <a:srgbClr val="9900FF"/>
            </a:solidFill>
            <a:prstDash val="solid"/>
            <a:round/>
            <a:headEnd len="med" w="med" type="stealth"/>
            <a:tailEnd len="med" w="med" type="none"/>
          </a:ln>
        </p:spPr>
      </p:sp>
      <p:sp>
        <p:nvSpPr>
          <p:cNvPr id="481" name="Google Shape;481;p49"/>
          <p:cNvSpPr/>
          <p:nvPr/>
        </p:nvSpPr>
        <p:spPr>
          <a:xfrm flipH="1" rot="10800000">
            <a:off x="2197800" y="1359587"/>
            <a:ext cx="581298" cy="2741063"/>
          </a:xfrm>
          <a:custGeom>
            <a:rect b="b" l="l" r="r" t="t"/>
            <a:pathLst>
              <a:path extrusionOk="0" h="133743" w="61513">
                <a:moveTo>
                  <a:pt x="61513" y="0"/>
                </a:moveTo>
                <a:lnTo>
                  <a:pt x="0" y="0"/>
                </a:lnTo>
                <a:lnTo>
                  <a:pt x="0" y="133743"/>
                </a:lnTo>
              </a:path>
            </a:pathLst>
          </a:custGeom>
          <a:noFill/>
          <a:ln cap="flat" cmpd="sng" w="9525">
            <a:solidFill>
              <a:srgbClr val="9900FF"/>
            </a:solidFill>
            <a:prstDash val="solid"/>
            <a:round/>
            <a:headEnd len="med" w="med" type="stealth"/>
            <a:tailEnd len="med" w="med" type="none"/>
          </a:ln>
        </p:spPr>
      </p:sp>
      <p:cxnSp>
        <p:nvCxnSpPr>
          <p:cNvPr id="482" name="Google Shape;482;p49"/>
          <p:cNvCxnSpPr/>
          <p:nvPr/>
        </p:nvCxnSpPr>
        <p:spPr>
          <a:xfrm flipH="1" rot="10800000">
            <a:off x="2197900" y="1361750"/>
            <a:ext cx="579000" cy="2700"/>
          </a:xfrm>
          <a:prstGeom prst="straightConnector1">
            <a:avLst/>
          </a:prstGeom>
          <a:noFill/>
          <a:ln cap="flat" cmpd="sng" w="9525">
            <a:solidFill>
              <a:srgbClr val="9900FF"/>
            </a:solidFill>
            <a:prstDash val="solid"/>
            <a:round/>
            <a:headEnd len="med" w="med" type="none"/>
            <a:tailEnd len="med" w="med" type="stealth"/>
          </a:ln>
        </p:spPr>
      </p:cxnSp>
      <p:cxnSp>
        <p:nvCxnSpPr>
          <p:cNvPr id="483" name="Google Shape;483;p49"/>
          <p:cNvCxnSpPr/>
          <p:nvPr/>
        </p:nvCxnSpPr>
        <p:spPr>
          <a:xfrm flipH="1" rot="10800000">
            <a:off x="2197900" y="1780850"/>
            <a:ext cx="579000" cy="2700"/>
          </a:xfrm>
          <a:prstGeom prst="straightConnector1">
            <a:avLst/>
          </a:prstGeom>
          <a:noFill/>
          <a:ln cap="flat" cmpd="sng" w="9525">
            <a:solidFill>
              <a:srgbClr val="9900FF"/>
            </a:solidFill>
            <a:prstDash val="solid"/>
            <a:round/>
            <a:headEnd len="med" w="med" type="none"/>
            <a:tailEnd len="med" w="med" type="stealth"/>
          </a:ln>
        </p:spPr>
      </p:cxnSp>
      <p:cxnSp>
        <p:nvCxnSpPr>
          <p:cNvPr id="484" name="Google Shape;484;p49"/>
          <p:cNvCxnSpPr/>
          <p:nvPr/>
        </p:nvCxnSpPr>
        <p:spPr>
          <a:xfrm flipH="1" rot="10800000">
            <a:off x="2197900" y="2238050"/>
            <a:ext cx="579000" cy="2700"/>
          </a:xfrm>
          <a:prstGeom prst="straightConnector1">
            <a:avLst/>
          </a:prstGeom>
          <a:noFill/>
          <a:ln cap="flat" cmpd="sng" w="9525">
            <a:solidFill>
              <a:srgbClr val="9900FF"/>
            </a:solidFill>
            <a:prstDash val="solid"/>
            <a:round/>
            <a:headEnd len="med" w="med" type="none"/>
            <a:tailEnd len="med" w="med" type="stealth"/>
          </a:ln>
        </p:spPr>
      </p:cxnSp>
      <p:cxnSp>
        <p:nvCxnSpPr>
          <p:cNvPr id="485" name="Google Shape;485;p49"/>
          <p:cNvCxnSpPr>
            <a:stCxn id="397" idx="3"/>
          </p:cNvCxnSpPr>
          <p:nvPr/>
        </p:nvCxnSpPr>
        <p:spPr>
          <a:xfrm>
            <a:off x="1806625" y="2786000"/>
            <a:ext cx="969900" cy="0"/>
          </a:xfrm>
          <a:prstGeom prst="straightConnector1">
            <a:avLst/>
          </a:prstGeom>
          <a:noFill/>
          <a:ln cap="flat" cmpd="sng" w="9525">
            <a:solidFill>
              <a:srgbClr val="9900FF"/>
            </a:solidFill>
            <a:prstDash val="solid"/>
            <a:round/>
            <a:headEnd len="med" w="med" type="none"/>
            <a:tailEnd len="med" w="med" type="stealth"/>
          </a:ln>
        </p:spPr>
      </p:cxnSp>
      <p:cxnSp>
        <p:nvCxnSpPr>
          <p:cNvPr id="486" name="Google Shape;486;p49"/>
          <p:cNvCxnSpPr>
            <a:stCxn id="433" idx="3"/>
          </p:cNvCxnSpPr>
          <p:nvPr/>
        </p:nvCxnSpPr>
        <p:spPr>
          <a:xfrm>
            <a:off x="3276925" y="3645625"/>
            <a:ext cx="1014300" cy="871200"/>
          </a:xfrm>
          <a:prstGeom prst="bentConnector3">
            <a:avLst>
              <a:gd fmla="val 99270" name="adj1"/>
            </a:avLst>
          </a:prstGeom>
          <a:noFill/>
          <a:ln cap="flat" cmpd="sng" w="38100">
            <a:solidFill>
              <a:srgbClr val="FF9900"/>
            </a:solidFill>
            <a:prstDash val="solid"/>
            <a:round/>
            <a:headEnd len="med" w="med" type="none"/>
            <a:tailEnd len="med" w="med" type="stealth"/>
          </a:ln>
        </p:spPr>
      </p:cxnSp>
      <p:cxnSp>
        <p:nvCxnSpPr>
          <p:cNvPr id="487" name="Google Shape;487;p49"/>
          <p:cNvCxnSpPr>
            <a:stCxn id="432" idx="3"/>
            <a:endCxn id="423" idx="0"/>
          </p:cNvCxnSpPr>
          <p:nvPr/>
        </p:nvCxnSpPr>
        <p:spPr>
          <a:xfrm>
            <a:off x="3276925" y="3188425"/>
            <a:ext cx="1223100" cy="1323900"/>
          </a:xfrm>
          <a:prstGeom prst="bentConnector2">
            <a:avLst/>
          </a:prstGeom>
          <a:noFill/>
          <a:ln cap="flat" cmpd="sng" w="38100">
            <a:solidFill>
              <a:srgbClr val="FF9900"/>
            </a:solidFill>
            <a:prstDash val="solid"/>
            <a:round/>
            <a:headEnd len="med" w="med" type="none"/>
            <a:tailEnd len="med" w="med" type="stealth"/>
          </a:ln>
        </p:spPr>
      </p:cxnSp>
      <p:sp>
        <p:nvSpPr>
          <p:cNvPr id="488" name="Google Shape;488;p49"/>
          <p:cNvSpPr txBox="1"/>
          <p:nvPr/>
        </p:nvSpPr>
        <p:spPr>
          <a:xfrm>
            <a:off x="8226750" y="3836425"/>
            <a:ext cx="467700" cy="79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t>sftp</a:t>
            </a:r>
            <a:endParaRPr sz="1000"/>
          </a:p>
          <a:p>
            <a:pPr indent="0" lvl="0" marL="0" rtl="0" algn="l">
              <a:spcBef>
                <a:spcPts val="0"/>
              </a:spcBef>
              <a:spcAft>
                <a:spcPts val="0"/>
              </a:spcAft>
              <a:buNone/>
            </a:pPr>
            <a:r>
              <a:rPr lang="en" sz="1000"/>
              <a:t>ftp</a:t>
            </a:r>
            <a:endParaRPr sz="1000"/>
          </a:p>
          <a:p>
            <a:pPr indent="0" lvl="0" marL="0" rtl="0" algn="l">
              <a:spcBef>
                <a:spcPts val="0"/>
              </a:spcBef>
              <a:spcAft>
                <a:spcPts val="0"/>
              </a:spcAft>
              <a:buNone/>
            </a:pPr>
            <a:r>
              <a:rPr lang="en" sz="1000"/>
              <a:t>tcp</a:t>
            </a:r>
            <a:endParaRPr sz="1000"/>
          </a:p>
          <a:p>
            <a:pPr indent="0" lvl="0" marL="0" rtl="0" algn="l">
              <a:spcBef>
                <a:spcPts val="0"/>
              </a:spcBef>
              <a:spcAft>
                <a:spcPts val="0"/>
              </a:spcAft>
              <a:buNone/>
            </a:pPr>
            <a:r>
              <a:rPr lang="en" sz="1000"/>
              <a:t>ldm*</a:t>
            </a:r>
            <a:endParaRPr sz="1000"/>
          </a:p>
          <a:p>
            <a:pPr indent="0" lvl="0" marL="0" rtl="0" algn="l">
              <a:spcBef>
                <a:spcPts val="0"/>
              </a:spcBef>
              <a:spcAft>
                <a:spcPts val="0"/>
              </a:spcAft>
              <a:buNone/>
            </a:pPr>
            <a:r>
              <a:t/>
            </a:r>
            <a:endParaRPr/>
          </a:p>
        </p:txBody>
      </p:sp>
      <p:cxnSp>
        <p:nvCxnSpPr>
          <p:cNvPr id="489" name="Google Shape;489;p49"/>
          <p:cNvCxnSpPr/>
          <p:nvPr/>
        </p:nvCxnSpPr>
        <p:spPr>
          <a:xfrm>
            <a:off x="8618200" y="4014477"/>
            <a:ext cx="247800" cy="0"/>
          </a:xfrm>
          <a:prstGeom prst="straightConnector1">
            <a:avLst/>
          </a:prstGeom>
          <a:noFill/>
          <a:ln cap="flat" cmpd="sng" w="19050">
            <a:solidFill>
              <a:srgbClr val="FF00FF"/>
            </a:solidFill>
            <a:prstDash val="solid"/>
            <a:round/>
            <a:headEnd len="med" w="med" type="none"/>
            <a:tailEnd len="med" w="med" type="none"/>
          </a:ln>
        </p:spPr>
      </p:cxnSp>
      <p:cxnSp>
        <p:nvCxnSpPr>
          <p:cNvPr id="490" name="Google Shape;490;p49"/>
          <p:cNvCxnSpPr/>
          <p:nvPr/>
        </p:nvCxnSpPr>
        <p:spPr>
          <a:xfrm>
            <a:off x="8618200" y="4166877"/>
            <a:ext cx="247800" cy="0"/>
          </a:xfrm>
          <a:prstGeom prst="straightConnector1">
            <a:avLst/>
          </a:prstGeom>
          <a:noFill/>
          <a:ln cap="flat" cmpd="sng" w="19050">
            <a:solidFill>
              <a:srgbClr val="0000FF"/>
            </a:solidFill>
            <a:prstDash val="solid"/>
            <a:round/>
            <a:headEnd len="med" w="med" type="none"/>
            <a:tailEnd len="med" w="med" type="none"/>
          </a:ln>
        </p:spPr>
      </p:cxnSp>
      <p:cxnSp>
        <p:nvCxnSpPr>
          <p:cNvPr id="491" name="Google Shape;491;p49"/>
          <p:cNvCxnSpPr/>
          <p:nvPr/>
        </p:nvCxnSpPr>
        <p:spPr>
          <a:xfrm>
            <a:off x="8618200" y="4319277"/>
            <a:ext cx="247800" cy="0"/>
          </a:xfrm>
          <a:prstGeom prst="straightConnector1">
            <a:avLst/>
          </a:prstGeom>
          <a:noFill/>
          <a:ln cap="flat" cmpd="sng" w="19050">
            <a:solidFill>
              <a:srgbClr val="9900FF"/>
            </a:solidFill>
            <a:prstDash val="solid"/>
            <a:round/>
            <a:headEnd len="med" w="med" type="none"/>
            <a:tailEnd len="med" w="med" type="none"/>
          </a:ln>
        </p:spPr>
      </p:cxnSp>
      <p:cxnSp>
        <p:nvCxnSpPr>
          <p:cNvPr id="492" name="Google Shape;492;p49"/>
          <p:cNvCxnSpPr/>
          <p:nvPr/>
        </p:nvCxnSpPr>
        <p:spPr>
          <a:xfrm>
            <a:off x="8618200" y="4471677"/>
            <a:ext cx="247800" cy="0"/>
          </a:xfrm>
          <a:prstGeom prst="straightConnector1">
            <a:avLst/>
          </a:prstGeom>
          <a:noFill/>
          <a:ln cap="flat" cmpd="sng" w="19050">
            <a:solidFill>
              <a:srgbClr val="00FF00"/>
            </a:solidFill>
            <a:prstDash val="solid"/>
            <a:round/>
            <a:headEnd len="med" w="med" type="none"/>
            <a:tailEnd len="med" w="med" type="none"/>
          </a:ln>
        </p:spPr>
      </p:cxnSp>
      <p:sp>
        <p:nvSpPr>
          <p:cNvPr id="493" name="Google Shape;493;p49"/>
          <p:cNvSpPr txBox="1"/>
          <p:nvPr/>
        </p:nvSpPr>
        <p:spPr>
          <a:xfrm>
            <a:off x="1464100" y="4438700"/>
            <a:ext cx="477000" cy="22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t>scmi</a:t>
            </a:r>
            <a:endParaRPr sz="800"/>
          </a:p>
        </p:txBody>
      </p:sp>
      <p:sp>
        <p:nvSpPr>
          <p:cNvPr id="494" name="Google Shape;494;p49"/>
          <p:cNvSpPr txBox="1"/>
          <p:nvPr/>
        </p:nvSpPr>
        <p:spPr>
          <a:xfrm>
            <a:off x="702100" y="4743500"/>
            <a:ext cx="1069200" cy="22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t>derived and polar</a:t>
            </a:r>
            <a:endParaRPr sz="800"/>
          </a:p>
        </p:txBody>
      </p:sp>
      <p:grpSp>
        <p:nvGrpSpPr>
          <p:cNvPr id="495" name="Google Shape;495;p49"/>
          <p:cNvGrpSpPr/>
          <p:nvPr/>
        </p:nvGrpSpPr>
        <p:grpSpPr>
          <a:xfrm>
            <a:off x="108625" y="1169125"/>
            <a:ext cx="2670497" cy="3007275"/>
            <a:chOff x="108625" y="1169125"/>
            <a:chExt cx="2670497" cy="3007275"/>
          </a:xfrm>
        </p:grpSpPr>
        <p:sp>
          <p:nvSpPr>
            <p:cNvPr id="496" name="Google Shape;496;p49"/>
            <p:cNvSpPr/>
            <p:nvPr/>
          </p:nvSpPr>
          <p:spPr>
            <a:xfrm flipH="1" rot="10800000">
              <a:off x="1098125" y="1415610"/>
              <a:ext cx="1680997" cy="2760790"/>
            </a:xfrm>
            <a:custGeom>
              <a:rect b="b" l="l" r="r" t="t"/>
              <a:pathLst>
                <a:path extrusionOk="0" h="133743" w="61513">
                  <a:moveTo>
                    <a:pt x="61513" y="0"/>
                  </a:moveTo>
                  <a:lnTo>
                    <a:pt x="0" y="0"/>
                  </a:lnTo>
                  <a:lnTo>
                    <a:pt x="0" y="133743"/>
                  </a:lnTo>
                </a:path>
              </a:pathLst>
            </a:custGeom>
            <a:noFill/>
            <a:ln cap="flat" cmpd="sng" w="9525">
              <a:solidFill>
                <a:srgbClr val="0000FF"/>
              </a:solidFill>
              <a:prstDash val="solid"/>
              <a:round/>
              <a:headEnd len="med" w="med" type="stealth"/>
              <a:tailEnd len="med" w="med" type="none"/>
            </a:ln>
            <a:effectLst>
              <a:outerShdw blurRad="57150" rotWithShape="0" algn="bl" dir="5400000" dist="19050">
                <a:srgbClr val="D9D9D9">
                  <a:alpha val="77000"/>
                </a:srgbClr>
              </a:outerShdw>
            </a:effectLst>
          </p:spPr>
        </p:sp>
        <p:sp>
          <p:nvSpPr>
            <p:cNvPr id="474" name="Google Shape;474;p49"/>
            <p:cNvSpPr/>
            <p:nvPr/>
          </p:nvSpPr>
          <p:spPr>
            <a:xfrm>
              <a:off x="108625" y="1169125"/>
              <a:ext cx="705600" cy="523800"/>
            </a:xfrm>
            <a:prstGeom prst="rect">
              <a:avLst/>
            </a:prstGeom>
            <a:solidFill>
              <a:schemeClr val="lt2"/>
            </a:solidFill>
            <a:ln cap="flat" cmpd="sng" w="9525">
              <a:solidFill>
                <a:schemeClr val="dk2"/>
              </a:solidFill>
              <a:prstDash val="solid"/>
              <a:round/>
              <a:headEnd len="sm" w="sm" type="none"/>
              <a:tailEnd len="sm" w="sm" type="none"/>
            </a:ln>
            <a:effectLst>
              <a:outerShdw blurRad="57150" rotWithShape="0" algn="bl" dir="5400000" dist="19050">
                <a:srgbClr val="D9D9D9">
                  <a:alpha val="77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a:t>STAR</a:t>
              </a:r>
              <a:endParaRPr/>
            </a:p>
            <a:p>
              <a:pPr indent="0" lvl="0" marL="0" rtl="0" algn="ctr">
                <a:spcBef>
                  <a:spcPts val="0"/>
                </a:spcBef>
                <a:spcAft>
                  <a:spcPts val="0"/>
                </a:spcAft>
                <a:buNone/>
              </a:pPr>
              <a:r>
                <a:rPr lang="en"/>
                <a:t>FTP</a:t>
              </a:r>
              <a:endParaRPr/>
            </a:p>
          </p:txBody>
        </p:sp>
        <p:cxnSp>
          <p:nvCxnSpPr>
            <p:cNvPr id="497" name="Google Shape;497;p49"/>
            <p:cNvCxnSpPr/>
            <p:nvPr/>
          </p:nvCxnSpPr>
          <p:spPr>
            <a:xfrm flipH="1" rot="10800000">
              <a:off x="1095375" y="1849925"/>
              <a:ext cx="1681500" cy="2700"/>
            </a:xfrm>
            <a:prstGeom prst="straightConnector1">
              <a:avLst/>
            </a:prstGeom>
            <a:noFill/>
            <a:ln cap="flat" cmpd="sng" w="9525">
              <a:solidFill>
                <a:srgbClr val="0000FF"/>
              </a:solidFill>
              <a:prstDash val="solid"/>
              <a:round/>
              <a:headEnd len="med" w="med" type="none"/>
              <a:tailEnd len="med" w="med" type="stealth"/>
            </a:ln>
            <a:effectLst>
              <a:outerShdw blurRad="57150" rotWithShape="0" algn="bl" dir="5400000" dist="19050">
                <a:srgbClr val="D9D9D9">
                  <a:alpha val="77000"/>
                </a:srgbClr>
              </a:outerShdw>
            </a:effectLst>
          </p:spPr>
        </p:cxnSp>
        <p:cxnSp>
          <p:nvCxnSpPr>
            <p:cNvPr id="498" name="Google Shape;498;p49"/>
            <p:cNvCxnSpPr/>
            <p:nvPr/>
          </p:nvCxnSpPr>
          <p:spPr>
            <a:xfrm flipH="1" rot="10800000">
              <a:off x="1095375" y="2307125"/>
              <a:ext cx="1681500" cy="2700"/>
            </a:xfrm>
            <a:prstGeom prst="straightConnector1">
              <a:avLst/>
            </a:prstGeom>
            <a:noFill/>
            <a:ln cap="flat" cmpd="sng" w="9525">
              <a:solidFill>
                <a:srgbClr val="0000FF"/>
              </a:solidFill>
              <a:prstDash val="solid"/>
              <a:round/>
              <a:headEnd len="med" w="med" type="none"/>
              <a:tailEnd len="med" w="med" type="stealth"/>
            </a:ln>
            <a:effectLst>
              <a:outerShdw blurRad="57150" rotWithShape="0" algn="bl" dir="5400000" dist="19050">
                <a:srgbClr val="D9D9D9">
                  <a:alpha val="77000"/>
                </a:srgbClr>
              </a:outerShdw>
            </a:effectLst>
          </p:spPr>
        </p:cxnSp>
        <p:cxnSp>
          <p:nvCxnSpPr>
            <p:cNvPr id="499" name="Google Shape;499;p49"/>
            <p:cNvCxnSpPr/>
            <p:nvPr/>
          </p:nvCxnSpPr>
          <p:spPr>
            <a:xfrm flipH="1" rot="10800000">
              <a:off x="1095375" y="3221525"/>
              <a:ext cx="1681500" cy="2700"/>
            </a:xfrm>
            <a:prstGeom prst="straightConnector1">
              <a:avLst/>
            </a:prstGeom>
            <a:noFill/>
            <a:ln cap="flat" cmpd="sng" w="9525">
              <a:solidFill>
                <a:srgbClr val="0000FF"/>
              </a:solidFill>
              <a:prstDash val="solid"/>
              <a:round/>
              <a:headEnd len="med" w="med" type="none"/>
              <a:tailEnd len="med" w="med" type="stealth"/>
            </a:ln>
            <a:effectLst>
              <a:outerShdw blurRad="57150" rotWithShape="0" algn="bl" dir="5400000" dist="19050">
                <a:srgbClr val="D9D9D9">
                  <a:alpha val="77000"/>
                </a:srgbClr>
              </a:outerShdw>
            </a:effectLst>
          </p:spPr>
        </p:cxnSp>
        <p:cxnSp>
          <p:nvCxnSpPr>
            <p:cNvPr id="500" name="Google Shape;500;p49"/>
            <p:cNvCxnSpPr/>
            <p:nvPr/>
          </p:nvCxnSpPr>
          <p:spPr>
            <a:xfrm flipH="1" rot="10800000">
              <a:off x="1095375" y="3590619"/>
              <a:ext cx="1681500" cy="2700"/>
            </a:xfrm>
            <a:prstGeom prst="straightConnector1">
              <a:avLst/>
            </a:prstGeom>
            <a:noFill/>
            <a:ln cap="flat" cmpd="sng" w="9525">
              <a:solidFill>
                <a:srgbClr val="0000FF"/>
              </a:solidFill>
              <a:prstDash val="solid"/>
              <a:round/>
              <a:headEnd len="med" w="med" type="none"/>
              <a:tailEnd len="med" w="med" type="stealth"/>
            </a:ln>
            <a:effectLst>
              <a:outerShdw blurRad="57150" rotWithShape="0" algn="bl" dir="5400000" dist="19050">
                <a:srgbClr val="D9D9D9">
                  <a:alpha val="77000"/>
                </a:srgbClr>
              </a:outerShdw>
            </a:effectLst>
          </p:spPr>
        </p:cxnSp>
        <p:sp>
          <p:nvSpPr>
            <p:cNvPr id="501" name="Google Shape;501;p49"/>
            <p:cNvSpPr txBox="1"/>
            <p:nvPr/>
          </p:nvSpPr>
          <p:spPr>
            <a:xfrm>
              <a:off x="778300" y="1238300"/>
              <a:ext cx="1069200" cy="221700"/>
            </a:xfrm>
            <a:prstGeom prst="rect">
              <a:avLst/>
            </a:prstGeom>
            <a:noFill/>
            <a:ln>
              <a:noFill/>
            </a:ln>
            <a:effectLst>
              <a:outerShdw blurRad="57150" rotWithShape="0" algn="bl" dir="5400000" dist="19050">
                <a:srgbClr val="D9D9D9">
                  <a:alpha val="77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800"/>
                <a:t>early release</a:t>
              </a:r>
              <a:endParaRPr sz="800"/>
            </a:p>
          </p:txBody>
        </p:sp>
      </p:grpSp>
      <p:sp>
        <p:nvSpPr>
          <p:cNvPr id="502" name="Google Shape;502;p49"/>
          <p:cNvSpPr txBox="1"/>
          <p:nvPr/>
        </p:nvSpPr>
        <p:spPr>
          <a:xfrm>
            <a:off x="702100" y="2609900"/>
            <a:ext cx="437400" cy="22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t>tgrb</a:t>
            </a:r>
            <a:endParaRPr sz="800"/>
          </a:p>
        </p:txBody>
      </p:sp>
      <p:sp>
        <p:nvSpPr>
          <p:cNvPr id="503" name="Google Shape;503;p49"/>
          <p:cNvSpPr txBox="1"/>
          <p:nvPr>
            <p:ph type="title"/>
          </p:nvPr>
        </p:nvSpPr>
        <p:spPr>
          <a:xfrm>
            <a:off x="311700" y="64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t>Sample Migration - GLM FED Grids</a:t>
            </a:r>
            <a:endParaRPr sz="2400"/>
          </a:p>
          <a:p>
            <a:pPr indent="0" lvl="0" marL="0" rtl="0" algn="ctr">
              <a:spcBef>
                <a:spcPts val="0"/>
              </a:spcBef>
              <a:spcAft>
                <a:spcPts val="0"/>
              </a:spcAft>
              <a:buNone/>
            </a:pPr>
            <a:r>
              <a:rPr lang="en" sz="1800"/>
              <a:t>Phase Two </a:t>
            </a:r>
            <a:r>
              <a:rPr lang="en" sz="1800"/>
              <a:t>(CY2019 Q1)</a:t>
            </a:r>
            <a:r>
              <a:rPr lang="en" sz="1800"/>
              <a:t>: Product Generation via IDP/ISatSS</a:t>
            </a:r>
            <a:endParaRPr sz="1800"/>
          </a:p>
        </p:txBody>
      </p:sp>
      <p:sp>
        <p:nvSpPr>
          <p:cNvPr id="504" name="Google Shape;504;p49"/>
          <p:cNvSpPr txBox="1"/>
          <p:nvPr/>
        </p:nvSpPr>
        <p:spPr>
          <a:xfrm>
            <a:off x="7510200" y="4515525"/>
            <a:ext cx="1647000" cy="38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t>* LDM via terrestrial networks</a:t>
            </a:r>
            <a:endParaRPr sz="800"/>
          </a:p>
        </p:txBody>
      </p:sp>
      <p:sp>
        <p:nvSpPr>
          <p:cNvPr id="505" name="Google Shape;505;p4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9" name="Shape 509"/>
        <p:cNvGrpSpPr/>
        <p:nvPr/>
      </p:nvGrpSpPr>
      <p:grpSpPr>
        <a:xfrm>
          <a:off x="0" y="0"/>
          <a:ext cx="0" cy="0"/>
          <a:chOff x="0" y="0"/>
          <a:chExt cx="0" cy="0"/>
        </a:xfrm>
      </p:grpSpPr>
      <p:sp>
        <p:nvSpPr>
          <p:cNvPr id="510" name="Google Shape;510;p50"/>
          <p:cNvSpPr/>
          <p:nvPr/>
        </p:nvSpPr>
        <p:spPr>
          <a:xfrm>
            <a:off x="-425" y="4438700"/>
            <a:ext cx="855000" cy="687300"/>
          </a:xfrm>
          <a:prstGeom prst="rect">
            <a:avLst/>
          </a:prstGeom>
          <a:solidFill>
            <a:srgbClr val="FFFF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50"/>
          <p:cNvSpPr/>
          <p:nvPr/>
        </p:nvSpPr>
        <p:spPr>
          <a:xfrm>
            <a:off x="108625" y="4521925"/>
            <a:ext cx="705600" cy="523800"/>
          </a:xfrm>
          <a:prstGeom prst="rect">
            <a:avLst/>
          </a:prstGeom>
          <a:solidFill>
            <a:schemeClr val="lt2"/>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PDA</a:t>
            </a:r>
            <a:endParaRPr/>
          </a:p>
        </p:txBody>
      </p:sp>
      <p:sp>
        <p:nvSpPr>
          <p:cNvPr id="512" name="Google Shape;512;p50"/>
          <p:cNvSpPr/>
          <p:nvPr/>
        </p:nvSpPr>
        <p:spPr>
          <a:xfrm>
            <a:off x="2775625" y="1169125"/>
            <a:ext cx="501300" cy="381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600"/>
              <a:t>AWC</a:t>
            </a:r>
            <a:endParaRPr sz="600"/>
          </a:p>
          <a:p>
            <a:pPr indent="0" lvl="0" marL="0" rtl="0" algn="ctr">
              <a:spcBef>
                <a:spcPts val="0"/>
              </a:spcBef>
              <a:spcAft>
                <a:spcPts val="0"/>
              </a:spcAft>
              <a:buNone/>
            </a:pPr>
            <a:r>
              <a:rPr lang="en" sz="600"/>
              <a:t>ISatSS</a:t>
            </a:r>
            <a:endParaRPr sz="600"/>
          </a:p>
        </p:txBody>
      </p:sp>
      <p:sp>
        <p:nvSpPr>
          <p:cNvPr id="513" name="Google Shape;513;p50"/>
          <p:cNvSpPr/>
          <p:nvPr/>
        </p:nvSpPr>
        <p:spPr>
          <a:xfrm>
            <a:off x="108625" y="3978625"/>
            <a:ext cx="705600" cy="381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600"/>
              <a:t>GOES-R</a:t>
            </a:r>
            <a:endParaRPr sz="600"/>
          </a:p>
          <a:p>
            <a:pPr indent="0" lvl="0" marL="0" rtl="0" algn="ctr">
              <a:spcBef>
                <a:spcPts val="0"/>
              </a:spcBef>
              <a:spcAft>
                <a:spcPts val="0"/>
              </a:spcAft>
              <a:buNone/>
            </a:pPr>
            <a:r>
              <a:rPr lang="en" sz="600"/>
              <a:t>Ground</a:t>
            </a:r>
            <a:endParaRPr sz="600"/>
          </a:p>
          <a:p>
            <a:pPr indent="0" lvl="0" marL="0" rtl="0" algn="ctr">
              <a:spcBef>
                <a:spcPts val="0"/>
              </a:spcBef>
              <a:spcAft>
                <a:spcPts val="0"/>
              </a:spcAft>
              <a:buNone/>
            </a:pPr>
            <a:r>
              <a:rPr lang="en" sz="600"/>
              <a:t>Segment</a:t>
            </a:r>
            <a:endParaRPr sz="600"/>
          </a:p>
        </p:txBody>
      </p:sp>
      <p:sp>
        <p:nvSpPr>
          <p:cNvPr id="514" name="Google Shape;514;p50"/>
          <p:cNvSpPr/>
          <p:nvPr/>
        </p:nvSpPr>
        <p:spPr>
          <a:xfrm>
            <a:off x="1395625" y="2642300"/>
            <a:ext cx="411000" cy="287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600"/>
              <a:t>NAPO</a:t>
            </a:r>
            <a:endParaRPr sz="600"/>
          </a:p>
          <a:p>
            <a:pPr indent="0" lvl="0" marL="0" rtl="0" algn="ctr">
              <a:spcBef>
                <a:spcPts val="0"/>
              </a:spcBef>
              <a:spcAft>
                <a:spcPts val="0"/>
              </a:spcAft>
              <a:buNone/>
            </a:pPr>
            <a:r>
              <a:rPr lang="en" sz="600"/>
              <a:t>Porch</a:t>
            </a:r>
            <a:endParaRPr sz="600"/>
          </a:p>
        </p:txBody>
      </p:sp>
      <p:cxnSp>
        <p:nvCxnSpPr>
          <p:cNvPr id="515" name="Google Shape;515;p50"/>
          <p:cNvCxnSpPr/>
          <p:nvPr/>
        </p:nvCxnSpPr>
        <p:spPr>
          <a:xfrm flipH="1" rot="10800000">
            <a:off x="2578722" y="1207206"/>
            <a:ext cx="197700" cy="1200"/>
          </a:xfrm>
          <a:prstGeom prst="straightConnector1">
            <a:avLst/>
          </a:prstGeom>
          <a:noFill/>
          <a:ln cap="flat" cmpd="sng" w="9525">
            <a:solidFill>
              <a:schemeClr val="dk2"/>
            </a:solidFill>
            <a:prstDash val="solid"/>
            <a:round/>
            <a:headEnd len="med" w="med" type="none"/>
            <a:tailEnd len="med" w="med" type="none"/>
          </a:ln>
        </p:spPr>
      </p:cxnSp>
      <p:sp>
        <p:nvSpPr>
          <p:cNvPr id="516" name="Google Shape;516;p50"/>
          <p:cNvSpPr/>
          <p:nvPr/>
        </p:nvSpPr>
        <p:spPr>
          <a:xfrm>
            <a:off x="5290225" y="3074125"/>
            <a:ext cx="437400" cy="381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800"/>
              <a:t>OPG</a:t>
            </a:r>
            <a:endParaRPr sz="800"/>
          </a:p>
        </p:txBody>
      </p:sp>
      <p:sp>
        <p:nvSpPr>
          <p:cNvPr id="517" name="Google Shape;517;p50"/>
          <p:cNvSpPr/>
          <p:nvPr/>
        </p:nvSpPr>
        <p:spPr>
          <a:xfrm>
            <a:off x="4375825" y="1169125"/>
            <a:ext cx="437400" cy="381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800"/>
              <a:t>CRH</a:t>
            </a:r>
            <a:endParaRPr sz="800"/>
          </a:p>
        </p:txBody>
      </p:sp>
      <p:sp>
        <p:nvSpPr>
          <p:cNvPr id="518" name="Google Shape;518;p50"/>
          <p:cNvSpPr/>
          <p:nvPr/>
        </p:nvSpPr>
        <p:spPr>
          <a:xfrm>
            <a:off x="5290225" y="1702525"/>
            <a:ext cx="437400" cy="381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800"/>
              <a:t>ERH</a:t>
            </a:r>
            <a:endParaRPr sz="800"/>
          </a:p>
        </p:txBody>
      </p:sp>
      <p:sp>
        <p:nvSpPr>
          <p:cNvPr id="519" name="Google Shape;519;p50"/>
          <p:cNvSpPr/>
          <p:nvPr/>
        </p:nvSpPr>
        <p:spPr>
          <a:xfrm>
            <a:off x="5290225" y="2159725"/>
            <a:ext cx="437400" cy="381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800"/>
              <a:t>SRH</a:t>
            </a:r>
            <a:endParaRPr sz="800"/>
          </a:p>
        </p:txBody>
      </p:sp>
      <p:sp>
        <p:nvSpPr>
          <p:cNvPr id="520" name="Google Shape;520;p50"/>
          <p:cNvSpPr/>
          <p:nvPr/>
        </p:nvSpPr>
        <p:spPr>
          <a:xfrm>
            <a:off x="5290225" y="2616925"/>
            <a:ext cx="437400" cy="381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800"/>
              <a:t>WRH</a:t>
            </a:r>
            <a:endParaRPr sz="800"/>
          </a:p>
        </p:txBody>
      </p:sp>
      <p:sp>
        <p:nvSpPr>
          <p:cNvPr id="521" name="Google Shape;521;p50"/>
          <p:cNvSpPr/>
          <p:nvPr/>
        </p:nvSpPr>
        <p:spPr>
          <a:xfrm>
            <a:off x="7324325" y="1168425"/>
            <a:ext cx="1018440" cy="3369492"/>
          </a:xfrm>
          <a:prstGeom prst="cloud">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chemeClr val="dk1"/>
                </a:solidFill>
              </a:rPr>
              <a:t>WFOs/</a:t>
            </a:r>
            <a:endParaRPr sz="800">
              <a:solidFill>
                <a:schemeClr val="dk1"/>
              </a:solidFill>
            </a:endParaRPr>
          </a:p>
          <a:p>
            <a:pPr indent="0" lvl="0" marL="0" rtl="0" algn="l">
              <a:spcBef>
                <a:spcPts val="0"/>
              </a:spcBef>
              <a:spcAft>
                <a:spcPts val="0"/>
              </a:spcAft>
              <a:buClr>
                <a:schemeClr val="dk1"/>
              </a:buClr>
              <a:buSzPts val="1100"/>
              <a:buFont typeface="Arial"/>
              <a:buNone/>
            </a:pPr>
            <a:r>
              <a:rPr lang="en" sz="800">
                <a:solidFill>
                  <a:schemeClr val="dk1"/>
                </a:solidFill>
              </a:rPr>
              <a:t>CWSUs/</a:t>
            </a:r>
            <a:br>
              <a:rPr lang="en" sz="800">
                <a:solidFill>
                  <a:schemeClr val="dk1"/>
                </a:solidFill>
              </a:rPr>
            </a:br>
            <a:r>
              <a:rPr lang="en" sz="800">
                <a:solidFill>
                  <a:schemeClr val="dk1"/>
                </a:solidFill>
              </a:rPr>
              <a:t>RFCs</a:t>
            </a:r>
            <a:endParaRPr sz="800">
              <a:solidFill>
                <a:schemeClr val="dk1"/>
              </a:solidFill>
            </a:endParaRPr>
          </a:p>
          <a:p>
            <a:pPr indent="0" lvl="0" marL="0" rtl="0" algn="l">
              <a:spcBef>
                <a:spcPts val="0"/>
              </a:spcBef>
              <a:spcAft>
                <a:spcPts val="0"/>
              </a:spcAft>
              <a:buNone/>
            </a:pPr>
            <a:r>
              <a:t/>
            </a:r>
            <a:endParaRPr sz="1200"/>
          </a:p>
        </p:txBody>
      </p:sp>
      <p:cxnSp>
        <p:nvCxnSpPr>
          <p:cNvPr id="522" name="Google Shape;522;p50"/>
          <p:cNvCxnSpPr>
            <a:stCxn id="517" idx="3"/>
            <a:endCxn id="518" idx="1"/>
          </p:cNvCxnSpPr>
          <p:nvPr/>
        </p:nvCxnSpPr>
        <p:spPr>
          <a:xfrm>
            <a:off x="4813225" y="1359775"/>
            <a:ext cx="477000" cy="533400"/>
          </a:xfrm>
          <a:prstGeom prst="straightConnector1">
            <a:avLst/>
          </a:prstGeom>
          <a:noFill/>
          <a:ln cap="flat" cmpd="sng" w="9525">
            <a:solidFill>
              <a:srgbClr val="00FF00"/>
            </a:solidFill>
            <a:prstDash val="solid"/>
            <a:round/>
            <a:headEnd len="med" w="med" type="none"/>
            <a:tailEnd len="med" w="med" type="stealth"/>
          </a:ln>
        </p:spPr>
      </p:cxnSp>
      <p:cxnSp>
        <p:nvCxnSpPr>
          <p:cNvPr id="523" name="Google Shape;523;p50"/>
          <p:cNvCxnSpPr>
            <a:stCxn id="517" idx="3"/>
            <a:endCxn id="519" idx="1"/>
          </p:cNvCxnSpPr>
          <p:nvPr/>
        </p:nvCxnSpPr>
        <p:spPr>
          <a:xfrm>
            <a:off x="4813225" y="1359775"/>
            <a:ext cx="477000" cy="990600"/>
          </a:xfrm>
          <a:prstGeom prst="straightConnector1">
            <a:avLst/>
          </a:prstGeom>
          <a:noFill/>
          <a:ln cap="flat" cmpd="sng" w="9525">
            <a:solidFill>
              <a:srgbClr val="00FF00"/>
            </a:solidFill>
            <a:prstDash val="solid"/>
            <a:round/>
            <a:headEnd len="med" w="med" type="none"/>
            <a:tailEnd len="med" w="med" type="stealth"/>
          </a:ln>
        </p:spPr>
      </p:cxnSp>
      <p:cxnSp>
        <p:nvCxnSpPr>
          <p:cNvPr id="524" name="Google Shape;524;p50"/>
          <p:cNvCxnSpPr>
            <a:stCxn id="517" idx="3"/>
            <a:endCxn id="520" idx="1"/>
          </p:cNvCxnSpPr>
          <p:nvPr/>
        </p:nvCxnSpPr>
        <p:spPr>
          <a:xfrm>
            <a:off x="4813225" y="1359775"/>
            <a:ext cx="477000" cy="1447800"/>
          </a:xfrm>
          <a:prstGeom prst="straightConnector1">
            <a:avLst/>
          </a:prstGeom>
          <a:noFill/>
          <a:ln cap="flat" cmpd="sng" w="9525">
            <a:solidFill>
              <a:srgbClr val="00FF00"/>
            </a:solidFill>
            <a:prstDash val="solid"/>
            <a:round/>
            <a:headEnd len="med" w="med" type="none"/>
            <a:tailEnd len="med" w="med" type="stealth"/>
          </a:ln>
        </p:spPr>
      </p:cxnSp>
      <p:cxnSp>
        <p:nvCxnSpPr>
          <p:cNvPr id="525" name="Google Shape;525;p50"/>
          <p:cNvCxnSpPr>
            <a:stCxn id="517" idx="3"/>
            <a:endCxn id="516" idx="1"/>
          </p:cNvCxnSpPr>
          <p:nvPr/>
        </p:nvCxnSpPr>
        <p:spPr>
          <a:xfrm>
            <a:off x="4813225" y="1359775"/>
            <a:ext cx="477000" cy="1905000"/>
          </a:xfrm>
          <a:prstGeom prst="straightConnector1">
            <a:avLst/>
          </a:prstGeom>
          <a:noFill/>
          <a:ln cap="flat" cmpd="sng" w="9525">
            <a:solidFill>
              <a:srgbClr val="00FF00"/>
            </a:solidFill>
            <a:prstDash val="solid"/>
            <a:round/>
            <a:headEnd len="med" w="med" type="none"/>
            <a:tailEnd len="med" w="med" type="stealth"/>
          </a:ln>
        </p:spPr>
      </p:cxnSp>
      <p:cxnSp>
        <p:nvCxnSpPr>
          <p:cNvPr id="526" name="Google Shape;526;p50"/>
          <p:cNvCxnSpPr>
            <a:stCxn id="517" idx="3"/>
          </p:cNvCxnSpPr>
          <p:nvPr/>
        </p:nvCxnSpPr>
        <p:spPr>
          <a:xfrm>
            <a:off x="4813225" y="1359775"/>
            <a:ext cx="2823300" cy="14400"/>
          </a:xfrm>
          <a:prstGeom prst="straightConnector1">
            <a:avLst/>
          </a:prstGeom>
          <a:noFill/>
          <a:ln cap="flat" cmpd="sng" w="9525">
            <a:solidFill>
              <a:srgbClr val="00FF00"/>
            </a:solidFill>
            <a:prstDash val="solid"/>
            <a:round/>
            <a:headEnd len="med" w="med" type="none"/>
            <a:tailEnd len="med" w="med" type="stealth"/>
          </a:ln>
        </p:spPr>
      </p:cxnSp>
      <p:cxnSp>
        <p:nvCxnSpPr>
          <p:cNvPr id="527" name="Google Shape;527;p50"/>
          <p:cNvCxnSpPr>
            <a:stCxn id="518" idx="3"/>
          </p:cNvCxnSpPr>
          <p:nvPr/>
        </p:nvCxnSpPr>
        <p:spPr>
          <a:xfrm>
            <a:off x="5727625" y="1893175"/>
            <a:ext cx="1676100" cy="0"/>
          </a:xfrm>
          <a:prstGeom prst="straightConnector1">
            <a:avLst/>
          </a:prstGeom>
          <a:noFill/>
          <a:ln cap="flat" cmpd="sng" w="9525">
            <a:solidFill>
              <a:srgbClr val="00FF00"/>
            </a:solidFill>
            <a:prstDash val="solid"/>
            <a:round/>
            <a:headEnd len="med" w="med" type="none"/>
            <a:tailEnd len="med" w="med" type="stealth"/>
          </a:ln>
        </p:spPr>
      </p:cxnSp>
      <p:cxnSp>
        <p:nvCxnSpPr>
          <p:cNvPr id="528" name="Google Shape;528;p50"/>
          <p:cNvCxnSpPr>
            <a:stCxn id="519" idx="3"/>
          </p:cNvCxnSpPr>
          <p:nvPr/>
        </p:nvCxnSpPr>
        <p:spPr>
          <a:xfrm flipH="1" rot="10800000">
            <a:off x="5727625" y="2347375"/>
            <a:ext cx="1647000" cy="3000"/>
          </a:xfrm>
          <a:prstGeom prst="straightConnector1">
            <a:avLst/>
          </a:prstGeom>
          <a:noFill/>
          <a:ln cap="flat" cmpd="sng" w="9525">
            <a:solidFill>
              <a:srgbClr val="00FF00"/>
            </a:solidFill>
            <a:prstDash val="solid"/>
            <a:round/>
            <a:headEnd len="med" w="med" type="none"/>
            <a:tailEnd len="med" w="med" type="stealth"/>
          </a:ln>
        </p:spPr>
      </p:cxnSp>
      <p:cxnSp>
        <p:nvCxnSpPr>
          <p:cNvPr id="529" name="Google Shape;529;p50"/>
          <p:cNvCxnSpPr>
            <a:stCxn id="520" idx="3"/>
          </p:cNvCxnSpPr>
          <p:nvPr/>
        </p:nvCxnSpPr>
        <p:spPr>
          <a:xfrm flipH="1" rot="10800000">
            <a:off x="5727625" y="2801875"/>
            <a:ext cx="1565400" cy="5700"/>
          </a:xfrm>
          <a:prstGeom prst="straightConnector1">
            <a:avLst/>
          </a:prstGeom>
          <a:noFill/>
          <a:ln cap="flat" cmpd="sng" w="9525">
            <a:solidFill>
              <a:srgbClr val="00FF00"/>
            </a:solidFill>
            <a:prstDash val="solid"/>
            <a:round/>
            <a:headEnd len="med" w="med" type="none"/>
            <a:tailEnd len="med" w="med" type="stealth"/>
          </a:ln>
        </p:spPr>
      </p:cxnSp>
      <p:grpSp>
        <p:nvGrpSpPr>
          <p:cNvPr id="530" name="Google Shape;530;p50"/>
          <p:cNvGrpSpPr/>
          <p:nvPr/>
        </p:nvGrpSpPr>
        <p:grpSpPr>
          <a:xfrm>
            <a:off x="6661025" y="3785275"/>
            <a:ext cx="467647" cy="381150"/>
            <a:chOff x="1784225" y="1042075"/>
            <a:chExt cx="467647" cy="381150"/>
          </a:xfrm>
        </p:grpSpPr>
        <p:grpSp>
          <p:nvGrpSpPr>
            <p:cNvPr id="531" name="Google Shape;531;p50"/>
            <p:cNvGrpSpPr/>
            <p:nvPr/>
          </p:nvGrpSpPr>
          <p:grpSpPr>
            <a:xfrm flipH="1">
              <a:off x="1950525" y="1079831"/>
              <a:ext cx="301347" cy="343394"/>
              <a:chOff x="6293925" y="1689431"/>
              <a:chExt cx="301347" cy="343394"/>
            </a:xfrm>
          </p:grpSpPr>
          <p:sp>
            <p:nvSpPr>
              <p:cNvPr id="532" name="Google Shape;532;p50"/>
              <p:cNvSpPr/>
              <p:nvPr/>
            </p:nvSpPr>
            <p:spPr>
              <a:xfrm>
                <a:off x="6293925" y="1865125"/>
                <a:ext cx="216600" cy="167700"/>
              </a:xfrm>
              <a:prstGeom prst="triangle">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50"/>
              <p:cNvSpPr/>
              <p:nvPr/>
            </p:nvSpPr>
            <p:spPr>
              <a:xfrm rot="-2555507">
                <a:off x="6402835" y="1675979"/>
                <a:ext cx="90873" cy="335903"/>
              </a:xfrm>
              <a:prstGeom prst="moon">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34" name="Google Shape;534;p50"/>
            <p:cNvSpPr txBox="1"/>
            <p:nvPr/>
          </p:nvSpPr>
          <p:spPr>
            <a:xfrm>
              <a:off x="1784225" y="1042075"/>
              <a:ext cx="407700" cy="24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00"/>
                <a:t>SBN</a:t>
              </a:r>
              <a:endParaRPr sz="600"/>
            </a:p>
          </p:txBody>
        </p:sp>
      </p:grpSp>
      <p:grpSp>
        <p:nvGrpSpPr>
          <p:cNvPr id="535" name="Google Shape;535;p50"/>
          <p:cNvGrpSpPr/>
          <p:nvPr/>
        </p:nvGrpSpPr>
        <p:grpSpPr>
          <a:xfrm flipH="1">
            <a:off x="5213225" y="4488550"/>
            <a:ext cx="467647" cy="381150"/>
            <a:chOff x="1784225" y="1042075"/>
            <a:chExt cx="467647" cy="381150"/>
          </a:xfrm>
        </p:grpSpPr>
        <p:grpSp>
          <p:nvGrpSpPr>
            <p:cNvPr id="536" name="Google Shape;536;p50"/>
            <p:cNvGrpSpPr/>
            <p:nvPr/>
          </p:nvGrpSpPr>
          <p:grpSpPr>
            <a:xfrm flipH="1">
              <a:off x="1950525" y="1079831"/>
              <a:ext cx="301347" cy="343394"/>
              <a:chOff x="6293925" y="1689431"/>
              <a:chExt cx="301347" cy="343394"/>
            </a:xfrm>
          </p:grpSpPr>
          <p:sp>
            <p:nvSpPr>
              <p:cNvPr id="537" name="Google Shape;537;p50"/>
              <p:cNvSpPr/>
              <p:nvPr/>
            </p:nvSpPr>
            <p:spPr>
              <a:xfrm>
                <a:off x="6293925" y="1865125"/>
                <a:ext cx="216600" cy="167700"/>
              </a:xfrm>
              <a:prstGeom prst="triangle">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50"/>
              <p:cNvSpPr/>
              <p:nvPr/>
            </p:nvSpPr>
            <p:spPr>
              <a:xfrm rot="-2555507">
                <a:off x="6402835" y="1675979"/>
                <a:ext cx="90873" cy="335903"/>
              </a:xfrm>
              <a:prstGeom prst="moon">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39" name="Google Shape;539;p50"/>
            <p:cNvSpPr txBox="1"/>
            <p:nvPr/>
          </p:nvSpPr>
          <p:spPr>
            <a:xfrm>
              <a:off x="1784225" y="1042075"/>
              <a:ext cx="407700" cy="24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00"/>
                <a:t>SBN</a:t>
              </a:r>
              <a:endParaRPr sz="600"/>
            </a:p>
          </p:txBody>
        </p:sp>
      </p:grpSp>
      <p:sp>
        <p:nvSpPr>
          <p:cNvPr id="540" name="Google Shape;540;p50"/>
          <p:cNvSpPr/>
          <p:nvPr/>
        </p:nvSpPr>
        <p:spPr>
          <a:xfrm>
            <a:off x="4147225" y="4512325"/>
            <a:ext cx="705600" cy="533400"/>
          </a:xfrm>
          <a:prstGeom prst="rect">
            <a:avLst/>
          </a:prstGeom>
          <a:solidFill>
            <a:schemeClr val="lt2"/>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NCF</a:t>
            </a:r>
            <a:endParaRPr sz="1200"/>
          </a:p>
        </p:txBody>
      </p:sp>
      <p:cxnSp>
        <p:nvCxnSpPr>
          <p:cNvPr id="541" name="Google Shape;541;p50"/>
          <p:cNvCxnSpPr/>
          <p:nvPr/>
        </p:nvCxnSpPr>
        <p:spPr>
          <a:xfrm flipH="1" rot="10800000">
            <a:off x="7054100" y="4024200"/>
            <a:ext cx="279600" cy="900"/>
          </a:xfrm>
          <a:prstGeom prst="straightConnector1">
            <a:avLst/>
          </a:prstGeom>
          <a:noFill/>
          <a:ln cap="flat" cmpd="sng" w="38100">
            <a:solidFill>
              <a:schemeClr val="dk2"/>
            </a:solidFill>
            <a:prstDash val="solid"/>
            <a:round/>
            <a:headEnd len="med" w="med" type="none"/>
            <a:tailEnd len="med" w="med" type="stealth"/>
          </a:ln>
        </p:spPr>
      </p:cxnSp>
      <p:cxnSp>
        <p:nvCxnSpPr>
          <p:cNvPr id="542" name="Google Shape;542;p50"/>
          <p:cNvCxnSpPr>
            <a:stCxn id="540" idx="3"/>
            <a:endCxn id="537" idx="1"/>
          </p:cNvCxnSpPr>
          <p:nvPr/>
        </p:nvCxnSpPr>
        <p:spPr>
          <a:xfrm>
            <a:off x="4852825" y="4779025"/>
            <a:ext cx="414600" cy="6900"/>
          </a:xfrm>
          <a:prstGeom prst="straightConnector1">
            <a:avLst/>
          </a:prstGeom>
          <a:noFill/>
          <a:ln cap="flat" cmpd="sng" w="38100">
            <a:solidFill>
              <a:schemeClr val="dk2"/>
            </a:solidFill>
            <a:prstDash val="solid"/>
            <a:round/>
            <a:headEnd len="med" w="med" type="none"/>
            <a:tailEnd len="med" w="med" type="stealth"/>
          </a:ln>
        </p:spPr>
      </p:cxnSp>
      <p:sp>
        <p:nvSpPr>
          <p:cNvPr id="543" name="Google Shape;543;p50"/>
          <p:cNvSpPr/>
          <p:nvPr/>
        </p:nvSpPr>
        <p:spPr>
          <a:xfrm rot="-1141749">
            <a:off x="5505045" y="4178983"/>
            <a:ext cx="1298122" cy="151454"/>
          </a:xfrm>
          <a:custGeom>
            <a:rect b="b" l="l" r="r" t="t"/>
            <a:pathLst>
              <a:path extrusionOk="0" h="6058" w="70366">
                <a:moveTo>
                  <a:pt x="0" y="4194"/>
                </a:moveTo>
                <a:lnTo>
                  <a:pt x="41241" y="0"/>
                </a:lnTo>
                <a:lnTo>
                  <a:pt x="37047" y="6058"/>
                </a:lnTo>
                <a:lnTo>
                  <a:pt x="70366" y="2563"/>
                </a:lnTo>
              </a:path>
            </a:pathLst>
          </a:custGeom>
          <a:noFill/>
          <a:ln cap="flat" cmpd="sng" w="38100">
            <a:solidFill>
              <a:schemeClr val="dk2"/>
            </a:solidFill>
            <a:prstDash val="solid"/>
            <a:round/>
            <a:headEnd len="med" w="med" type="none"/>
            <a:tailEnd len="med" w="med" type="stealth"/>
          </a:ln>
        </p:spPr>
      </p:sp>
      <p:cxnSp>
        <p:nvCxnSpPr>
          <p:cNvPr id="544" name="Google Shape;544;p50"/>
          <p:cNvCxnSpPr>
            <a:stCxn id="512" idx="3"/>
            <a:endCxn id="517" idx="1"/>
          </p:cNvCxnSpPr>
          <p:nvPr/>
        </p:nvCxnSpPr>
        <p:spPr>
          <a:xfrm>
            <a:off x="3276925" y="1359625"/>
            <a:ext cx="1098900" cy="300"/>
          </a:xfrm>
          <a:prstGeom prst="straightConnector1">
            <a:avLst/>
          </a:prstGeom>
          <a:noFill/>
          <a:ln cap="flat" cmpd="sng" w="9525">
            <a:solidFill>
              <a:srgbClr val="00FF00"/>
            </a:solidFill>
            <a:prstDash val="solid"/>
            <a:round/>
            <a:headEnd len="med" w="med" type="none"/>
            <a:tailEnd len="med" w="med" type="stealth"/>
          </a:ln>
        </p:spPr>
      </p:cxnSp>
      <p:sp>
        <p:nvSpPr>
          <p:cNvPr id="545" name="Google Shape;545;p50"/>
          <p:cNvSpPr/>
          <p:nvPr/>
        </p:nvSpPr>
        <p:spPr>
          <a:xfrm>
            <a:off x="1487700" y="3673825"/>
            <a:ext cx="357300" cy="381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600"/>
              <a:t>NCO</a:t>
            </a:r>
            <a:endParaRPr sz="600"/>
          </a:p>
          <a:p>
            <a:pPr indent="0" lvl="0" marL="0" rtl="0" algn="ctr">
              <a:spcBef>
                <a:spcPts val="0"/>
              </a:spcBef>
              <a:spcAft>
                <a:spcPts val="0"/>
              </a:spcAft>
              <a:buNone/>
            </a:pPr>
            <a:r>
              <a:rPr lang="en" sz="600"/>
              <a:t>Data</a:t>
            </a:r>
            <a:endParaRPr sz="600"/>
          </a:p>
          <a:p>
            <a:pPr indent="0" lvl="0" marL="0" rtl="0" algn="ctr">
              <a:spcBef>
                <a:spcPts val="0"/>
              </a:spcBef>
              <a:spcAft>
                <a:spcPts val="0"/>
              </a:spcAft>
              <a:buNone/>
            </a:pPr>
            <a:r>
              <a:rPr lang="en" sz="600"/>
              <a:t>Flow</a:t>
            </a:r>
            <a:endParaRPr sz="600"/>
          </a:p>
        </p:txBody>
      </p:sp>
      <p:cxnSp>
        <p:nvCxnSpPr>
          <p:cNvPr id="546" name="Google Shape;546;p50"/>
          <p:cNvCxnSpPr>
            <a:stCxn id="511" idx="3"/>
            <a:endCxn id="540" idx="1"/>
          </p:cNvCxnSpPr>
          <p:nvPr/>
        </p:nvCxnSpPr>
        <p:spPr>
          <a:xfrm flipH="1" rot="10800000">
            <a:off x="814225" y="4779025"/>
            <a:ext cx="3333000" cy="4800"/>
          </a:xfrm>
          <a:prstGeom prst="straightConnector1">
            <a:avLst/>
          </a:prstGeom>
          <a:noFill/>
          <a:ln cap="flat" cmpd="sng" w="38100">
            <a:solidFill>
              <a:srgbClr val="FF00FF"/>
            </a:solidFill>
            <a:prstDash val="solid"/>
            <a:round/>
            <a:headEnd len="med" w="med" type="none"/>
            <a:tailEnd len="med" w="med" type="stealth"/>
          </a:ln>
        </p:spPr>
      </p:cxnSp>
      <p:sp>
        <p:nvSpPr>
          <p:cNvPr id="547" name="Google Shape;547;p50"/>
          <p:cNvSpPr/>
          <p:nvPr/>
        </p:nvSpPr>
        <p:spPr>
          <a:xfrm>
            <a:off x="2775625" y="1626325"/>
            <a:ext cx="501300" cy="381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600"/>
              <a:t>NHC</a:t>
            </a:r>
            <a:endParaRPr sz="600"/>
          </a:p>
          <a:p>
            <a:pPr indent="0" lvl="0" marL="0" rtl="0" algn="ctr">
              <a:spcBef>
                <a:spcPts val="0"/>
              </a:spcBef>
              <a:spcAft>
                <a:spcPts val="0"/>
              </a:spcAft>
              <a:buNone/>
            </a:pPr>
            <a:r>
              <a:rPr lang="en" sz="600"/>
              <a:t>ISatSS</a:t>
            </a:r>
            <a:endParaRPr sz="600"/>
          </a:p>
        </p:txBody>
      </p:sp>
      <p:sp>
        <p:nvSpPr>
          <p:cNvPr id="548" name="Google Shape;548;p50"/>
          <p:cNvSpPr/>
          <p:nvPr/>
        </p:nvSpPr>
        <p:spPr>
          <a:xfrm>
            <a:off x="2775625" y="2083525"/>
            <a:ext cx="501300" cy="381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600"/>
              <a:t>SPC</a:t>
            </a:r>
            <a:endParaRPr sz="600"/>
          </a:p>
          <a:p>
            <a:pPr indent="0" lvl="0" marL="0" rtl="0" algn="ctr">
              <a:spcBef>
                <a:spcPts val="0"/>
              </a:spcBef>
              <a:spcAft>
                <a:spcPts val="0"/>
              </a:spcAft>
              <a:buNone/>
            </a:pPr>
            <a:r>
              <a:rPr lang="en" sz="600"/>
              <a:t>ISatSS</a:t>
            </a:r>
            <a:endParaRPr sz="600"/>
          </a:p>
        </p:txBody>
      </p:sp>
      <p:sp>
        <p:nvSpPr>
          <p:cNvPr id="549" name="Google Shape;549;p50"/>
          <p:cNvSpPr/>
          <p:nvPr/>
        </p:nvSpPr>
        <p:spPr>
          <a:xfrm>
            <a:off x="2775625" y="2997925"/>
            <a:ext cx="501300" cy="381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600"/>
              <a:t>IDP-B</a:t>
            </a:r>
            <a:endParaRPr sz="600"/>
          </a:p>
          <a:p>
            <a:pPr indent="0" lvl="0" marL="0" rtl="0" algn="ctr">
              <a:spcBef>
                <a:spcPts val="0"/>
              </a:spcBef>
              <a:spcAft>
                <a:spcPts val="0"/>
              </a:spcAft>
              <a:buNone/>
            </a:pPr>
            <a:r>
              <a:rPr lang="en" sz="600"/>
              <a:t>ISatSS</a:t>
            </a:r>
            <a:endParaRPr sz="600"/>
          </a:p>
        </p:txBody>
      </p:sp>
      <p:sp>
        <p:nvSpPr>
          <p:cNvPr id="550" name="Google Shape;550;p50"/>
          <p:cNvSpPr/>
          <p:nvPr/>
        </p:nvSpPr>
        <p:spPr>
          <a:xfrm>
            <a:off x="2775625" y="3455125"/>
            <a:ext cx="501300" cy="381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600"/>
              <a:t>IDP-C</a:t>
            </a:r>
            <a:endParaRPr sz="600"/>
          </a:p>
          <a:p>
            <a:pPr indent="0" lvl="0" marL="0" rtl="0" algn="ctr">
              <a:spcBef>
                <a:spcPts val="0"/>
              </a:spcBef>
              <a:spcAft>
                <a:spcPts val="0"/>
              </a:spcAft>
              <a:buNone/>
            </a:pPr>
            <a:r>
              <a:rPr lang="en" sz="600"/>
              <a:t>ISatSS</a:t>
            </a:r>
            <a:endParaRPr sz="600"/>
          </a:p>
        </p:txBody>
      </p:sp>
      <p:sp>
        <p:nvSpPr>
          <p:cNvPr id="551" name="Google Shape;551;p50"/>
          <p:cNvSpPr/>
          <p:nvPr/>
        </p:nvSpPr>
        <p:spPr>
          <a:xfrm>
            <a:off x="2775625" y="3912325"/>
            <a:ext cx="501300" cy="381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600"/>
              <a:t>IDP-Dev</a:t>
            </a:r>
            <a:endParaRPr sz="600"/>
          </a:p>
          <a:p>
            <a:pPr indent="0" lvl="0" marL="0" rtl="0" algn="ctr">
              <a:spcBef>
                <a:spcPts val="0"/>
              </a:spcBef>
              <a:spcAft>
                <a:spcPts val="0"/>
              </a:spcAft>
              <a:buNone/>
            </a:pPr>
            <a:r>
              <a:rPr lang="en" sz="600"/>
              <a:t>ISatSS</a:t>
            </a:r>
            <a:endParaRPr sz="600"/>
          </a:p>
        </p:txBody>
      </p:sp>
      <p:sp>
        <p:nvSpPr>
          <p:cNvPr id="552" name="Google Shape;552;p50"/>
          <p:cNvSpPr/>
          <p:nvPr/>
        </p:nvSpPr>
        <p:spPr>
          <a:xfrm>
            <a:off x="2775625" y="2540725"/>
            <a:ext cx="501300" cy="381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600"/>
              <a:t>NAPO</a:t>
            </a:r>
            <a:endParaRPr sz="600"/>
          </a:p>
          <a:p>
            <a:pPr indent="0" lvl="0" marL="0" rtl="0" algn="ctr">
              <a:spcBef>
                <a:spcPts val="0"/>
              </a:spcBef>
              <a:spcAft>
                <a:spcPts val="0"/>
              </a:spcAft>
              <a:buNone/>
            </a:pPr>
            <a:r>
              <a:rPr lang="en" sz="600"/>
              <a:t>ISatSS</a:t>
            </a:r>
            <a:endParaRPr sz="600"/>
          </a:p>
        </p:txBody>
      </p:sp>
      <p:grpSp>
        <p:nvGrpSpPr>
          <p:cNvPr id="553" name="Google Shape;553;p50"/>
          <p:cNvGrpSpPr/>
          <p:nvPr/>
        </p:nvGrpSpPr>
        <p:grpSpPr>
          <a:xfrm>
            <a:off x="2212188" y="985831"/>
            <a:ext cx="411092" cy="287417"/>
            <a:chOff x="2212188" y="985831"/>
            <a:chExt cx="411092" cy="287417"/>
          </a:xfrm>
        </p:grpSpPr>
        <p:grpSp>
          <p:nvGrpSpPr>
            <p:cNvPr id="554" name="Google Shape;554;p50"/>
            <p:cNvGrpSpPr/>
            <p:nvPr/>
          </p:nvGrpSpPr>
          <p:grpSpPr>
            <a:xfrm flipH="1">
              <a:off x="2402603" y="1059691"/>
              <a:ext cx="220676" cy="213557"/>
              <a:chOff x="6293925" y="1689431"/>
              <a:chExt cx="301347" cy="343394"/>
            </a:xfrm>
          </p:grpSpPr>
          <p:sp>
            <p:nvSpPr>
              <p:cNvPr id="555" name="Google Shape;555;p50"/>
              <p:cNvSpPr/>
              <p:nvPr/>
            </p:nvSpPr>
            <p:spPr>
              <a:xfrm>
                <a:off x="6293925" y="1865125"/>
                <a:ext cx="216600" cy="167700"/>
              </a:xfrm>
              <a:prstGeom prst="triangle">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50"/>
              <p:cNvSpPr/>
              <p:nvPr/>
            </p:nvSpPr>
            <p:spPr>
              <a:xfrm rot="-2555507">
                <a:off x="6402835" y="1675979"/>
                <a:ext cx="90873" cy="335903"/>
              </a:xfrm>
              <a:prstGeom prst="moon">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57" name="Google Shape;557;p50"/>
            <p:cNvSpPr txBox="1"/>
            <p:nvPr/>
          </p:nvSpPr>
          <p:spPr>
            <a:xfrm>
              <a:off x="2212188" y="985831"/>
              <a:ext cx="388200" cy="21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600"/>
                <a:t>GRB</a:t>
              </a:r>
              <a:endParaRPr sz="600"/>
            </a:p>
          </p:txBody>
        </p:sp>
      </p:grpSp>
      <p:cxnSp>
        <p:nvCxnSpPr>
          <p:cNvPr id="558" name="Google Shape;558;p50"/>
          <p:cNvCxnSpPr/>
          <p:nvPr/>
        </p:nvCxnSpPr>
        <p:spPr>
          <a:xfrm flipH="1" rot="10800000">
            <a:off x="2578722" y="1664406"/>
            <a:ext cx="197700" cy="1200"/>
          </a:xfrm>
          <a:prstGeom prst="straightConnector1">
            <a:avLst/>
          </a:prstGeom>
          <a:noFill/>
          <a:ln cap="flat" cmpd="sng" w="9525">
            <a:solidFill>
              <a:schemeClr val="dk2"/>
            </a:solidFill>
            <a:prstDash val="solid"/>
            <a:round/>
            <a:headEnd len="med" w="med" type="none"/>
            <a:tailEnd len="med" w="med" type="none"/>
          </a:ln>
        </p:spPr>
      </p:cxnSp>
      <p:grpSp>
        <p:nvGrpSpPr>
          <p:cNvPr id="559" name="Google Shape;559;p50"/>
          <p:cNvGrpSpPr/>
          <p:nvPr/>
        </p:nvGrpSpPr>
        <p:grpSpPr>
          <a:xfrm>
            <a:off x="2212188" y="1443031"/>
            <a:ext cx="411092" cy="287417"/>
            <a:chOff x="2212188" y="985831"/>
            <a:chExt cx="411092" cy="287417"/>
          </a:xfrm>
        </p:grpSpPr>
        <p:grpSp>
          <p:nvGrpSpPr>
            <p:cNvPr id="560" name="Google Shape;560;p50"/>
            <p:cNvGrpSpPr/>
            <p:nvPr/>
          </p:nvGrpSpPr>
          <p:grpSpPr>
            <a:xfrm flipH="1">
              <a:off x="2402603" y="1059691"/>
              <a:ext cx="220676" cy="213557"/>
              <a:chOff x="6293925" y="1689431"/>
              <a:chExt cx="301347" cy="343394"/>
            </a:xfrm>
          </p:grpSpPr>
          <p:sp>
            <p:nvSpPr>
              <p:cNvPr id="561" name="Google Shape;561;p50"/>
              <p:cNvSpPr/>
              <p:nvPr/>
            </p:nvSpPr>
            <p:spPr>
              <a:xfrm>
                <a:off x="6293925" y="1865125"/>
                <a:ext cx="216600" cy="167700"/>
              </a:xfrm>
              <a:prstGeom prst="triangle">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50"/>
              <p:cNvSpPr/>
              <p:nvPr/>
            </p:nvSpPr>
            <p:spPr>
              <a:xfrm rot="-2555507">
                <a:off x="6402835" y="1675979"/>
                <a:ext cx="90873" cy="335903"/>
              </a:xfrm>
              <a:prstGeom prst="moon">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63" name="Google Shape;563;p50"/>
            <p:cNvSpPr txBox="1"/>
            <p:nvPr/>
          </p:nvSpPr>
          <p:spPr>
            <a:xfrm>
              <a:off x="2212188" y="985831"/>
              <a:ext cx="388200" cy="21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600"/>
                <a:t>GRB</a:t>
              </a:r>
              <a:endParaRPr sz="600"/>
            </a:p>
          </p:txBody>
        </p:sp>
      </p:grpSp>
      <p:cxnSp>
        <p:nvCxnSpPr>
          <p:cNvPr id="564" name="Google Shape;564;p50"/>
          <p:cNvCxnSpPr/>
          <p:nvPr/>
        </p:nvCxnSpPr>
        <p:spPr>
          <a:xfrm flipH="1" rot="10800000">
            <a:off x="2578722" y="2121606"/>
            <a:ext cx="197700" cy="1200"/>
          </a:xfrm>
          <a:prstGeom prst="straightConnector1">
            <a:avLst/>
          </a:prstGeom>
          <a:noFill/>
          <a:ln cap="flat" cmpd="sng" w="9525">
            <a:solidFill>
              <a:schemeClr val="dk2"/>
            </a:solidFill>
            <a:prstDash val="solid"/>
            <a:round/>
            <a:headEnd len="med" w="med" type="none"/>
            <a:tailEnd len="med" w="med" type="none"/>
          </a:ln>
        </p:spPr>
      </p:cxnSp>
      <p:grpSp>
        <p:nvGrpSpPr>
          <p:cNvPr id="565" name="Google Shape;565;p50"/>
          <p:cNvGrpSpPr/>
          <p:nvPr/>
        </p:nvGrpSpPr>
        <p:grpSpPr>
          <a:xfrm>
            <a:off x="2212188" y="1900231"/>
            <a:ext cx="411092" cy="287417"/>
            <a:chOff x="2212188" y="985831"/>
            <a:chExt cx="411092" cy="287417"/>
          </a:xfrm>
        </p:grpSpPr>
        <p:grpSp>
          <p:nvGrpSpPr>
            <p:cNvPr id="566" name="Google Shape;566;p50"/>
            <p:cNvGrpSpPr/>
            <p:nvPr/>
          </p:nvGrpSpPr>
          <p:grpSpPr>
            <a:xfrm flipH="1">
              <a:off x="2402603" y="1059691"/>
              <a:ext cx="220676" cy="213557"/>
              <a:chOff x="6293925" y="1689431"/>
              <a:chExt cx="301347" cy="343394"/>
            </a:xfrm>
          </p:grpSpPr>
          <p:sp>
            <p:nvSpPr>
              <p:cNvPr id="567" name="Google Shape;567;p50"/>
              <p:cNvSpPr/>
              <p:nvPr/>
            </p:nvSpPr>
            <p:spPr>
              <a:xfrm>
                <a:off x="6293925" y="1865125"/>
                <a:ext cx="216600" cy="167700"/>
              </a:xfrm>
              <a:prstGeom prst="triangle">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50"/>
              <p:cNvSpPr/>
              <p:nvPr/>
            </p:nvSpPr>
            <p:spPr>
              <a:xfrm rot="-2555507">
                <a:off x="6402835" y="1675979"/>
                <a:ext cx="90873" cy="335903"/>
              </a:xfrm>
              <a:prstGeom prst="moon">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69" name="Google Shape;569;p50"/>
            <p:cNvSpPr txBox="1"/>
            <p:nvPr/>
          </p:nvSpPr>
          <p:spPr>
            <a:xfrm>
              <a:off x="2212188" y="985831"/>
              <a:ext cx="388200" cy="21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600"/>
                <a:t>GRB</a:t>
              </a:r>
              <a:endParaRPr sz="600"/>
            </a:p>
          </p:txBody>
        </p:sp>
      </p:grpSp>
      <p:cxnSp>
        <p:nvCxnSpPr>
          <p:cNvPr id="570" name="Google Shape;570;p50"/>
          <p:cNvCxnSpPr/>
          <p:nvPr/>
        </p:nvCxnSpPr>
        <p:spPr>
          <a:xfrm flipH="1" rot="10800000">
            <a:off x="2578722" y="3036006"/>
            <a:ext cx="197700" cy="1200"/>
          </a:xfrm>
          <a:prstGeom prst="straightConnector1">
            <a:avLst/>
          </a:prstGeom>
          <a:noFill/>
          <a:ln cap="flat" cmpd="sng" w="9525">
            <a:solidFill>
              <a:schemeClr val="dk2"/>
            </a:solidFill>
            <a:prstDash val="solid"/>
            <a:round/>
            <a:headEnd len="med" w="med" type="none"/>
            <a:tailEnd len="med" w="med" type="none"/>
          </a:ln>
        </p:spPr>
      </p:cxnSp>
      <p:grpSp>
        <p:nvGrpSpPr>
          <p:cNvPr id="571" name="Google Shape;571;p50"/>
          <p:cNvGrpSpPr/>
          <p:nvPr/>
        </p:nvGrpSpPr>
        <p:grpSpPr>
          <a:xfrm>
            <a:off x="2212188" y="2814631"/>
            <a:ext cx="411092" cy="287417"/>
            <a:chOff x="2212188" y="985831"/>
            <a:chExt cx="411092" cy="287417"/>
          </a:xfrm>
        </p:grpSpPr>
        <p:grpSp>
          <p:nvGrpSpPr>
            <p:cNvPr id="572" name="Google Shape;572;p50"/>
            <p:cNvGrpSpPr/>
            <p:nvPr/>
          </p:nvGrpSpPr>
          <p:grpSpPr>
            <a:xfrm flipH="1">
              <a:off x="2402603" y="1059691"/>
              <a:ext cx="220676" cy="213557"/>
              <a:chOff x="6293925" y="1689431"/>
              <a:chExt cx="301347" cy="343394"/>
            </a:xfrm>
          </p:grpSpPr>
          <p:sp>
            <p:nvSpPr>
              <p:cNvPr id="573" name="Google Shape;573;p50"/>
              <p:cNvSpPr/>
              <p:nvPr/>
            </p:nvSpPr>
            <p:spPr>
              <a:xfrm>
                <a:off x="6293925" y="1865125"/>
                <a:ext cx="216600" cy="167700"/>
              </a:xfrm>
              <a:prstGeom prst="triangle">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50"/>
              <p:cNvSpPr/>
              <p:nvPr/>
            </p:nvSpPr>
            <p:spPr>
              <a:xfrm rot="-2555507">
                <a:off x="6402835" y="1675979"/>
                <a:ext cx="90873" cy="335903"/>
              </a:xfrm>
              <a:prstGeom prst="moon">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5" name="Google Shape;575;p50"/>
            <p:cNvSpPr txBox="1"/>
            <p:nvPr/>
          </p:nvSpPr>
          <p:spPr>
            <a:xfrm>
              <a:off x="2212188" y="985831"/>
              <a:ext cx="388200" cy="21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600"/>
                <a:t>GRB</a:t>
              </a:r>
              <a:endParaRPr sz="600"/>
            </a:p>
          </p:txBody>
        </p:sp>
      </p:grpSp>
      <p:cxnSp>
        <p:nvCxnSpPr>
          <p:cNvPr id="576" name="Google Shape;576;p50"/>
          <p:cNvCxnSpPr/>
          <p:nvPr/>
        </p:nvCxnSpPr>
        <p:spPr>
          <a:xfrm flipH="1" rot="10800000">
            <a:off x="2600325" y="3768275"/>
            <a:ext cx="176100" cy="120300"/>
          </a:xfrm>
          <a:prstGeom prst="straightConnector1">
            <a:avLst/>
          </a:prstGeom>
          <a:noFill/>
          <a:ln cap="flat" cmpd="sng" w="9525">
            <a:solidFill>
              <a:schemeClr val="dk2"/>
            </a:solidFill>
            <a:prstDash val="solid"/>
            <a:round/>
            <a:headEnd len="med" w="med" type="none"/>
            <a:tailEnd len="med" w="med" type="none"/>
          </a:ln>
        </p:spPr>
      </p:cxnSp>
      <p:grpSp>
        <p:nvGrpSpPr>
          <p:cNvPr id="577" name="Google Shape;577;p50"/>
          <p:cNvGrpSpPr/>
          <p:nvPr/>
        </p:nvGrpSpPr>
        <p:grpSpPr>
          <a:xfrm>
            <a:off x="2212188" y="3652831"/>
            <a:ext cx="411092" cy="287417"/>
            <a:chOff x="2212188" y="985831"/>
            <a:chExt cx="411092" cy="287417"/>
          </a:xfrm>
        </p:grpSpPr>
        <p:grpSp>
          <p:nvGrpSpPr>
            <p:cNvPr id="578" name="Google Shape;578;p50"/>
            <p:cNvGrpSpPr/>
            <p:nvPr/>
          </p:nvGrpSpPr>
          <p:grpSpPr>
            <a:xfrm flipH="1">
              <a:off x="2402603" y="1059691"/>
              <a:ext cx="220676" cy="213557"/>
              <a:chOff x="6293925" y="1689431"/>
              <a:chExt cx="301347" cy="343394"/>
            </a:xfrm>
          </p:grpSpPr>
          <p:sp>
            <p:nvSpPr>
              <p:cNvPr id="579" name="Google Shape;579;p50"/>
              <p:cNvSpPr/>
              <p:nvPr/>
            </p:nvSpPr>
            <p:spPr>
              <a:xfrm>
                <a:off x="6293925" y="1865125"/>
                <a:ext cx="216600" cy="167700"/>
              </a:xfrm>
              <a:prstGeom prst="triangle">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50"/>
              <p:cNvSpPr/>
              <p:nvPr/>
            </p:nvSpPr>
            <p:spPr>
              <a:xfrm rot="-2555507">
                <a:off x="6402835" y="1675979"/>
                <a:ext cx="90873" cy="335903"/>
              </a:xfrm>
              <a:prstGeom prst="moon">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81" name="Google Shape;581;p50"/>
            <p:cNvSpPr txBox="1"/>
            <p:nvPr/>
          </p:nvSpPr>
          <p:spPr>
            <a:xfrm>
              <a:off x="2212188" y="985831"/>
              <a:ext cx="388200" cy="21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600"/>
                <a:t>GRB</a:t>
              </a:r>
              <a:endParaRPr sz="600"/>
            </a:p>
          </p:txBody>
        </p:sp>
      </p:grpSp>
      <p:cxnSp>
        <p:nvCxnSpPr>
          <p:cNvPr id="582" name="Google Shape;582;p50"/>
          <p:cNvCxnSpPr/>
          <p:nvPr/>
        </p:nvCxnSpPr>
        <p:spPr>
          <a:xfrm>
            <a:off x="2597950" y="3890975"/>
            <a:ext cx="178500" cy="105900"/>
          </a:xfrm>
          <a:prstGeom prst="straightConnector1">
            <a:avLst/>
          </a:prstGeom>
          <a:noFill/>
          <a:ln cap="flat" cmpd="sng" w="9525">
            <a:solidFill>
              <a:schemeClr val="dk2"/>
            </a:solidFill>
            <a:prstDash val="solid"/>
            <a:round/>
            <a:headEnd len="med" w="med" type="none"/>
            <a:tailEnd len="med" w="med" type="none"/>
          </a:ln>
        </p:spPr>
      </p:cxnSp>
      <p:sp>
        <p:nvSpPr>
          <p:cNvPr id="583" name="Google Shape;583;p50"/>
          <p:cNvSpPr/>
          <p:nvPr/>
        </p:nvSpPr>
        <p:spPr>
          <a:xfrm>
            <a:off x="1240725" y="1485375"/>
            <a:ext cx="1537825" cy="3308467"/>
          </a:xfrm>
          <a:custGeom>
            <a:rect b="b" l="l" r="r" t="t"/>
            <a:pathLst>
              <a:path extrusionOk="0" h="133743" w="61513">
                <a:moveTo>
                  <a:pt x="61513" y="0"/>
                </a:moveTo>
                <a:lnTo>
                  <a:pt x="0" y="0"/>
                </a:lnTo>
                <a:lnTo>
                  <a:pt x="0" y="133743"/>
                </a:lnTo>
              </a:path>
            </a:pathLst>
          </a:custGeom>
          <a:noFill/>
          <a:ln cap="flat" cmpd="sng" w="9525">
            <a:solidFill>
              <a:srgbClr val="FF00FF"/>
            </a:solidFill>
            <a:prstDash val="solid"/>
            <a:round/>
            <a:headEnd len="med" w="med" type="stealth"/>
            <a:tailEnd len="med" w="med" type="none"/>
          </a:ln>
        </p:spPr>
      </p:sp>
      <p:cxnSp>
        <p:nvCxnSpPr>
          <p:cNvPr id="584" name="Google Shape;584;p50"/>
          <p:cNvCxnSpPr>
            <a:stCxn id="545" idx="1"/>
          </p:cNvCxnSpPr>
          <p:nvPr/>
        </p:nvCxnSpPr>
        <p:spPr>
          <a:xfrm rot="10800000">
            <a:off x="1246500" y="3862975"/>
            <a:ext cx="241200" cy="1500"/>
          </a:xfrm>
          <a:prstGeom prst="straightConnector1">
            <a:avLst/>
          </a:prstGeom>
          <a:noFill/>
          <a:ln cap="flat" cmpd="sng" w="9525">
            <a:solidFill>
              <a:srgbClr val="FF00FF"/>
            </a:solidFill>
            <a:prstDash val="solid"/>
            <a:round/>
            <a:headEnd len="med" w="med" type="stealth"/>
            <a:tailEnd len="med" w="med" type="none"/>
          </a:ln>
        </p:spPr>
      </p:cxnSp>
      <p:cxnSp>
        <p:nvCxnSpPr>
          <p:cNvPr id="585" name="Google Shape;585;p50"/>
          <p:cNvCxnSpPr/>
          <p:nvPr/>
        </p:nvCxnSpPr>
        <p:spPr>
          <a:xfrm flipH="1" rot="10800000">
            <a:off x="1240725" y="2376125"/>
            <a:ext cx="1536000" cy="6300"/>
          </a:xfrm>
          <a:prstGeom prst="straightConnector1">
            <a:avLst/>
          </a:prstGeom>
          <a:noFill/>
          <a:ln cap="flat" cmpd="sng" w="9525">
            <a:solidFill>
              <a:srgbClr val="FF00FF"/>
            </a:solidFill>
            <a:prstDash val="solid"/>
            <a:round/>
            <a:headEnd len="med" w="med" type="none"/>
            <a:tailEnd len="med" w="med" type="stealth"/>
          </a:ln>
        </p:spPr>
      </p:cxnSp>
      <p:cxnSp>
        <p:nvCxnSpPr>
          <p:cNvPr id="586" name="Google Shape;586;p50"/>
          <p:cNvCxnSpPr/>
          <p:nvPr/>
        </p:nvCxnSpPr>
        <p:spPr>
          <a:xfrm flipH="1" rot="10800000">
            <a:off x="1240725" y="1918925"/>
            <a:ext cx="1536000" cy="6300"/>
          </a:xfrm>
          <a:prstGeom prst="straightConnector1">
            <a:avLst/>
          </a:prstGeom>
          <a:noFill/>
          <a:ln cap="flat" cmpd="sng" w="9525">
            <a:solidFill>
              <a:srgbClr val="FF00FF"/>
            </a:solidFill>
            <a:prstDash val="solid"/>
            <a:round/>
            <a:headEnd len="med" w="med" type="none"/>
            <a:tailEnd len="med" w="med" type="stealth"/>
          </a:ln>
        </p:spPr>
      </p:cxnSp>
      <p:cxnSp>
        <p:nvCxnSpPr>
          <p:cNvPr id="587" name="Google Shape;587;p50"/>
          <p:cNvCxnSpPr/>
          <p:nvPr/>
        </p:nvCxnSpPr>
        <p:spPr>
          <a:xfrm flipH="1" rot="10800000">
            <a:off x="2050400" y="3290375"/>
            <a:ext cx="726300" cy="6600"/>
          </a:xfrm>
          <a:prstGeom prst="straightConnector1">
            <a:avLst/>
          </a:prstGeom>
          <a:noFill/>
          <a:ln cap="flat" cmpd="sng" w="9525">
            <a:solidFill>
              <a:srgbClr val="00FF00"/>
            </a:solidFill>
            <a:prstDash val="solid"/>
            <a:round/>
            <a:headEnd len="med" w="med" type="none"/>
            <a:tailEnd len="med" w="med" type="stealth"/>
          </a:ln>
        </p:spPr>
      </p:cxnSp>
      <p:cxnSp>
        <p:nvCxnSpPr>
          <p:cNvPr id="588" name="Google Shape;588;p50"/>
          <p:cNvCxnSpPr/>
          <p:nvPr/>
        </p:nvCxnSpPr>
        <p:spPr>
          <a:xfrm flipH="1" rot="10800000">
            <a:off x="2050400" y="3518975"/>
            <a:ext cx="726300" cy="6600"/>
          </a:xfrm>
          <a:prstGeom prst="straightConnector1">
            <a:avLst/>
          </a:prstGeom>
          <a:noFill/>
          <a:ln cap="flat" cmpd="sng" w="9525">
            <a:solidFill>
              <a:srgbClr val="00FF00"/>
            </a:solidFill>
            <a:prstDash val="solid"/>
            <a:round/>
            <a:headEnd len="med" w="med" type="none"/>
            <a:tailEnd len="med" w="med" type="stealth"/>
          </a:ln>
        </p:spPr>
      </p:cxnSp>
      <p:cxnSp>
        <p:nvCxnSpPr>
          <p:cNvPr id="589" name="Google Shape;589;p50"/>
          <p:cNvCxnSpPr/>
          <p:nvPr/>
        </p:nvCxnSpPr>
        <p:spPr>
          <a:xfrm>
            <a:off x="2062175" y="4241000"/>
            <a:ext cx="714600" cy="1800"/>
          </a:xfrm>
          <a:prstGeom prst="straightConnector1">
            <a:avLst/>
          </a:prstGeom>
          <a:noFill/>
          <a:ln cap="flat" cmpd="sng" w="9525">
            <a:solidFill>
              <a:srgbClr val="00FF00"/>
            </a:solidFill>
            <a:prstDash val="solid"/>
            <a:round/>
            <a:headEnd len="med" w="med" type="none"/>
            <a:tailEnd len="med" w="med" type="stealth"/>
          </a:ln>
        </p:spPr>
      </p:cxnSp>
      <p:cxnSp>
        <p:nvCxnSpPr>
          <p:cNvPr id="590" name="Google Shape;590;p50"/>
          <p:cNvCxnSpPr>
            <a:stCxn id="591" idx="3"/>
          </p:cNvCxnSpPr>
          <p:nvPr/>
        </p:nvCxnSpPr>
        <p:spPr>
          <a:xfrm flipH="1" rot="10800000">
            <a:off x="814225" y="1426225"/>
            <a:ext cx="1962600" cy="4800"/>
          </a:xfrm>
          <a:prstGeom prst="straightConnector1">
            <a:avLst/>
          </a:prstGeom>
          <a:noFill/>
          <a:ln cap="flat" cmpd="sng" w="9525">
            <a:solidFill>
              <a:srgbClr val="0000FF"/>
            </a:solidFill>
            <a:prstDash val="solid"/>
            <a:round/>
            <a:headEnd len="med" w="med" type="none"/>
            <a:tailEnd len="med" w="med" type="stealth"/>
          </a:ln>
        </p:spPr>
      </p:cxnSp>
      <p:cxnSp>
        <p:nvCxnSpPr>
          <p:cNvPr id="592" name="Google Shape;592;p50"/>
          <p:cNvCxnSpPr/>
          <p:nvPr/>
        </p:nvCxnSpPr>
        <p:spPr>
          <a:xfrm>
            <a:off x="2056225" y="3291150"/>
            <a:ext cx="6000" cy="949800"/>
          </a:xfrm>
          <a:prstGeom prst="straightConnector1">
            <a:avLst/>
          </a:prstGeom>
          <a:noFill/>
          <a:ln cap="flat" cmpd="sng" w="9525">
            <a:solidFill>
              <a:srgbClr val="00FF00"/>
            </a:solidFill>
            <a:prstDash val="solid"/>
            <a:round/>
            <a:headEnd len="med" w="med" type="none"/>
            <a:tailEnd len="med" w="med" type="none"/>
          </a:ln>
        </p:spPr>
      </p:cxnSp>
      <p:cxnSp>
        <p:nvCxnSpPr>
          <p:cNvPr id="593" name="Google Shape;593;p50"/>
          <p:cNvCxnSpPr>
            <a:stCxn id="545" idx="3"/>
          </p:cNvCxnSpPr>
          <p:nvPr/>
        </p:nvCxnSpPr>
        <p:spPr>
          <a:xfrm flipH="1" rot="10800000">
            <a:off x="1845000" y="3862975"/>
            <a:ext cx="222900" cy="1500"/>
          </a:xfrm>
          <a:prstGeom prst="straightConnector1">
            <a:avLst/>
          </a:prstGeom>
          <a:noFill/>
          <a:ln cap="flat" cmpd="sng" w="9525">
            <a:solidFill>
              <a:srgbClr val="00FF00"/>
            </a:solidFill>
            <a:prstDash val="solid"/>
            <a:round/>
            <a:headEnd len="med" w="med" type="none"/>
            <a:tailEnd len="med" w="med" type="none"/>
          </a:ln>
        </p:spPr>
      </p:cxnSp>
      <p:sp>
        <p:nvSpPr>
          <p:cNvPr id="594" name="Google Shape;594;p50"/>
          <p:cNvSpPr/>
          <p:nvPr/>
        </p:nvSpPr>
        <p:spPr>
          <a:xfrm flipH="1" rot="10800000">
            <a:off x="978600" y="4246414"/>
            <a:ext cx="3172072" cy="387186"/>
          </a:xfrm>
          <a:custGeom>
            <a:rect b="b" l="l" r="r" t="t"/>
            <a:pathLst>
              <a:path extrusionOk="0" h="133743" w="61513">
                <a:moveTo>
                  <a:pt x="61513" y="0"/>
                </a:moveTo>
                <a:lnTo>
                  <a:pt x="0" y="0"/>
                </a:lnTo>
                <a:lnTo>
                  <a:pt x="0" y="133743"/>
                </a:lnTo>
              </a:path>
            </a:pathLst>
          </a:custGeom>
          <a:noFill/>
          <a:ln cap="flat" cmpd="sng" w="9525">
            <a:solidFill>
              <a:srgbClr val="FF00FF"/>
            </a:solidFill>
            <a:prstDash val="solid"/>
            <a:round/>
            <a:headEnd len="med" w="med" type="stealth"/>
            <a:tailEnd len="med" w="med" type="none"/>
          </a:ln>
        </p:spPr>
      </p:sp>
      <p:cxnSp>
        <p:nvCxnSpPr>
          <p:cNvPr id="595" name="Google Shape;595;p50"/>
          <p:cNvCxnSpPr/>
          <p:nvPr/>
        </p:nvCxnSpPr>
        <p:spPr>
          <a:xfrm rot="10800000">
            <a:off x="814300" y="4252925"/>
            <a:ext cx="164400" cy="0"/>
          </a:xfrm>
          <a:prstGeom prst="straightConnector1">
            <a:avLst/>
          </a:prstGeom>
          <a:noFill/>
          <a:ln cap="flat" cmpd="sng" w="9525">
            <a:solidFill>
              <a:srgbClr val="FF00FF"/>
            </a:solidFill>
            <a:prstDash val="solid"/>
            <a:round/>
            <a:headEnd len="med" w="med" type="none"/>
            <a:tailEnd len="med" w="med" type="none"/>
          </a:ln>
        </p:spPr>
      </p:cxnSp>
      <p:cxnSp>
        <p:nvCxnSpPr>
          <p:cNvPr id="596" name="Google Shape;596;p50"/>
          <p:cNvCxnSpPr/>
          <p:nvPr/>
        </p:nvCxnSpPr>
        <p:spPr>
          <a:xfrm rot="10800000">
            <a:off x="814300" y="4100525"/>
            <a:ext cx="164400" cy="0"/>
          </a:xfrm>
          <a:prstGeom prst="straightConnector1">
            <a:avLst/>
          </a:prstGeom>
          <a:noFill/>
          <a:ln cap="flat" cmpd="sng" w="9525">
            <a:solidFill>
              <a:srgbClr val="9900FF"/>
            </a:solidFill>
            <a:prstDash val="solid"/>
            <a:round/>
            <a:headEnd len="med" w="med" type="none"/>
            <a:tailEnd len="med" w="med" type="none"/>
          </a:ln>
        </p:spPr>
      </p:cxnSp>
      <p:sp>
        <p:nvSpPr>
          <p:cNvPr id="597" name="Google Shape;597;p50"/>
          <p:cNvSpPr/>
          <p:nvPr/>
        </p:nvSpPr>
        <p:spPr>
          <a:xfrm>
            <a:off x="978600" y="2778925"/>
            <a:ext cx="411061" cy="1321715"/>
          </a:xfrm>
          <a:custGeom>
            <a:rect b="b" l="l" r="r" t="t"/>
            <a:pathLst>
              <a:path extrusionOk="0" h="133743" w="61513">
                <a:moveTo>
                  <a:pt x="61513" y="0"/>
                </a:moveTo>
                <a:lnTo>
                  <a:pt x="0" y="0"/>
                </a:lnTo>
                <a:lnTo>
                  <a:pt x="0" y="133743"/>
                </a:lnTo>
              </a:path>
            </a:pathLst>
          </a:custGeom>
          <a:noFill/>
          <a:ln cap="flat" cmpd="sng" w="9525">
            <a:solidFill>
              <a:srgbClr val="9900FF"/>
            </a:solidFill>
            <a:prstDash val="solid"/>
            <a:round/>
            <a:headEnd len="med" w="med" type="stealth"/>
            <a:tailEnd len="med" w="med" type="none"/>
          </a:ln>
        </p:spPr>
      </p:sp>
      <p:sp>
        <p:nvSpPr>
          <p:cNvPr id="598" name="Google Shape;598;p50"/>
          <p:cNvSpPr/>
          <p:nvPr/>
        </p:nvSpPr>
        <p:spPr>
          <a:xfrm flipH="1" rot="10800000">
            <a:off x="2197800" y="1359587"/>
            <a:ext cx="581298" cy="2741063"/>
          </a:xfrm>
          <a:custGeom>
            <a:rect b="b" l="l" r="r" t="t"/>
            <a:pathLst>
              <a:path extrusionOk="0" h="133743" w="61513">
                <a:moveTo>
                  <a:pt x="61513" y="0"/>
                </a:moveTo>
                <a:lnTo>
                  <a:pt x="0" y="0"/>
                </a:lnTo>
                <a:lnTo>
                  <a:pt x="0" y="133743"/>
                </a:lnTo>
              </a:path>
            </a:pathLst>
          </a:custGeom>
          <a:noFill/>
          <a:ln cap="flat" cmpd="sng" w="9525">
            <a:solidFill>
              <a:srgbClr val="9900FF"/>
            </a:solidFill>
            <a:prstDash val="solid"/>
            <a:round/>
            <a:headEnd len="med" w="med" type="stealth"/>
            <a:tailEnd len="med" w="med" type="none"/>
          </a:ln>
        </p:spPr>
      </p:sp>
      <p:cxnSp>
        <p:nvCxnSpPr>
          <p:cNvPr id="599" name="Google Shape;599;p50"/>
          <p:cNvCxnSpPr/>
          <p:nvPr/>
        </p:nvCxnSpPr>
        <p:spPr>
          <a:xfrm flipH="1" rot="10800000">
            <a:off x="2197900" y="1361750"/>
            <a:ext cx="579000" cy="2700"/>
          </a:xfrm>
          <a:prstGeom prst="straightConnector1">
            <a:avLst/>
          </a:prstGeom>
          <a:noFill/>
          <a:ln cap="flat" cmpd="sng" w="9525">
            <a:solidFill>
              <a:srgbClr val="9900FF"/>
            </a:solidFill>
            <a:prstDash val="solid"/>
            <a:round/>
            <a:headEnd len="med" w="med" type="none"/>
            <a:tailEnd len="med" w="med" type="stealth"/>
          </a:ln>
        </p:spPr>
      </p:cxnSp>
      <p:cxnSp>
        <p:nvCxnSpPr>
          <p:cNvPr id="600" name="Google Shape;600;p50"/>
          <p:cNvCxnSpPr/>
          <p:nvPr/>
        </p:nvCxnSpPr>
        <p:spPr>
          <a:xfrm flipH="1" rot="10800000">
            <a:off x="2197900" y="1780850"/>
            <a:ext cx="579000" cy="2700"/>
          </a:xfrm>
          <a:prstGeom prst="straightConnector1">
            <a:avLst/>
          </a:prstGeom>
          <a:noFill/>
          <a:ln cap="flat" cmpd="sng" w="9525">
            <a:solidFill>
              <a:srgbClr val="9900FF"/>
            </a:solidFill>
            <a:prstDash val="solid"/>
            <a:round/>
            <a:headEnd len="med" w="med" type="none"/>
            <a:tailEnd len="med" w="med" type="stealth"/>
          </a:ln>
        </p:spPr>
      </p:cxnSp>
      <p:cxnSp>
        <p:nvCxnSpPr>
          <p:cNvPr id="601" name="Google Shape;601;p50"/>
          <p:cNvCxnSpPr/>
          <p:nvPr/>
        </p:nvCxnSpPr>
        <p:spPr>
          <a:xfrm flipH="1" rot="10800000">
            <a:off x="2197900" y="2238050"/>
            <a:ext cx="579000" cy="2700"/>
          </a:xfrm>
          <a:prstGeom prst="straightConnector1">
            <a:avLst/>
          </a:prstGeom>
          <a:noFill/>
          <a:ln cap="flat" cmpd="sng" w="9525">
            <a:solidFill>
              <a:srgbClr val="9900FF"/>
            </a:solidFill>
            <a:prstDash val="solid"/>
            <a:round/>
            <a:headEnd len="med" w="med" type="none"/>
            <a:tailEnd len="med" w="med" type="stealth"/>
          </a:ln>
        </p:spPr>
      </p:cxnSp>
      <p:cxnSp>
        <p:nvCxnSpPr>
          <p:cNvPr id="602" name="Google Shape;602;p50"/>
          <p:cNvCxnSpPr>
            <a:stCxn id="514" idx="3"/>
          </p:cNvCxnSpPr>
          <p:nvPr/>
        </p:nvCxnSpPr>
        <p:spPr>
          <a:xfrm>
            <a:off x="1806625" y="2786000"/>
            <a:ext cx="969900" cy="0"/>
          </a:xfrm>
          <a:prstGeom prst="straightConnector1">
            <a:avLst/>
          </a:prstGeom>
          <a:noFill/>
          <a:ln cap="flat" cmpd="sng" w="9525">
            <a:solidFill>
              <a:srgbClr val="9900FF"/>
            </a:solidFill>
            <a:prstDash val="solid"/>
            <a:round/>
            <a:headEnd len="med" w="med" type="none"/>
            <a:tailEnd len="med" w="med" type="stealth"/>
          </a:ln>
        </p:spPr>
      </p:cxnSp>
      <p:cxnSp>
        <p:nvCxnSpPr>
          <p:cNvPr id="603" name="Google Shape;603;p50"/>
          <p:cNvCxnSpPr>
            <a:stCxn id="550" idx="3"/>
          </p:cNvCxnSpPr>
          <p:nvPr/>
        </p:nvCxnSpPr>
        <p:spPr>
          <a:xfrm>
            <a:off x="3276925" y="3645625"/>
            <a:ext cx="1014300" cy="871200"/>
          </a:xfrm>
          <a:prstGeom prst="bentConnector3">
            <a:avLst>
              <a:gd fmla="val 99270" name="adj1"/>
            </a:avLst>
          </a:prstGeom>
          <a:noFill/>
          <a:ln cap="flat" cmpd="sng" w="9525">
            <a:solidFill>
              <a:srgbClr val="FF9900"/>
            </a:solidFill>
            <a:prstDash val="solid"/>
            <a:round/>
            <a:headEnd len="med" w="med" type="none"/>
            <a:tailEnd len="med" w="med" type="stealth"/>
          </a:ln>
        </p:spPr>
      </p:cxnSp>
      <p:cxnSp>
        <p:nvCxnSpPr>
          <p:cNvPr id="604" name="Google Shape;604;p50"/>
          <p:cNvCxnSpPr>
            <a:stCxn id="549" idx="3"/>
            <a:endCxn id="540" idx="0"/>
          </p:cNvCxnSpPr>
          <p:nvPr/>
        </p:nvCxnSpPr>
        <p:spPr>
          <a:xfrm>
            <a:off x="3276925" y="3188425"/>
            <a:ext cx="1223100" cy="1323900"/>
          </a:xfrm>
          <a:prstGeom prst="bentConnector2">
            <a:avLst/>
          </a:prstGeom>
          <a:noFill/>
          <a:ln cap="flat" cmpd="sng" w="9525">
            <a:solidFill>
              <a:srgbClr val="FF9900"/>
            </a:solidFill>
            <a:prstDash val="solid"/>
            <a:round/>
            <a:headEnd len="med" w="med" type="none"/>
            <a:tailEnd len="med" w="med" type="stealth"/>
          </a:ln>
        </p:spPr>
      </p:cxnSp>
      <p:sp>
        <p:nvSpPr>
          <p:cNvPr id="605" name="Google Shape;605;p50"/>
          <p:cNvSpPr txBox="1"/>
          <p:nvPr/>
        </p:nvSpPr>
        <p:spPr>
          <a:xfrm>
            <a:off x="8226750" y="3836425"/>
            <a:ext cx="467700" cy="79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t>sftp</a:t>
            </a:r>
            <a:endParaRPr sz="1000"/>
          </a:p>
          <a:p>
            <a:pPr indent="0" lvl="0" marL="0" rtl="0" algn="l">
              <a:spcBef>
                <a:spcPts val="0"/>
              </a:spcBef>
              <a:spcAft>
                <a:spcPts val="0"/>
              </a:spcAft>
              <a:buNone/>
            </a:pPr>
            <a:r>
              <a:rPr lang="en" sz="1000"/>
              <a:t>ftp</a:t>
            </a:r>
            <a:endParaRPr sz="1000"/>
          </a:p>
          <a:p>
            <a:pPr indent="0" lvl="0" marL="0" rtl="0" algn="l">
              <a:spcBef>
                <a:spcPts val="0"/>
              </a:spcBef>
              <a:spcAft>
                <a:spcPts val="0"/>
              </a:spcAft>
              <a:buNone/>
            </a:pPr>
            <a:r>
              <a:rPr lang="en" sz="1000"/>
              <a:t>tcp</a:t>
            </a:r>
            <a:endParaRPr sz="1000"/>
          </a:p>
          <a:p>
            <a:pPr indent="0" lvl="0" marL="0" rtl="0" algn="l">
              <a:spcBef>
                <a:spcPts val="0"/>
              </a:spcBef>
              <a:spcAft>
                <a:spcPts val="0"/>
              </a:spcAft>
              <a:buNone/>
            </a:pPr>
            <a:r>
              <a:rPr lang="en" sz="1000"/>
              <a:t>ldm*</a:t>
            </a:r>
            <a:endParaRPr sz="1000"/>
          </a:p>
          <a:p>
            <a:pPr indent="0" lvl="0" marL="0" rtl="0" algn="l">
              <a:spcBef>
                <a:spcPts val="0"/>
              </a:spcBef>
              <a:spcAft>
                <a:spcPts val="0"/>
              </a:spcAft>
              <a:buNone/>
            </a:pPr>
            <a:r>
              <a:t/>
            </a:r>
            <a:endParaRPr/>
          </a:p>
        </p:txBody>
      </p:sp>
      <p:cxnSp>
        <p:nvCxnSpPr>
          <p:cNvPr id="606" name="Google Shape;606;p50"/>
          <p:cNvCxnSpPr/>
          <p:nvPr/>
        </p:nvCxnSpPr>
        <p:spPr>
          <a:xfrm>
            <a:off x="8618200" y="4014477"/>
            <a:ext cx="247800" cy="0"/>
          </a:xfrm>
          <a:prstGeom prst="straightConnector1">
            <a:avLst/>
          </a:prstGeom>
          <a:noFill/>
          <a:ln cap="flat" cmpd="sng" w="19050">
            <a:solidFill>
              <a:srgbClr val="FF00FF"/>
            </a:solidFill>
            <a:prstDash val="solid"/>
            <a:round/>
            <a:headEnd len="med" w="med" type="none"/>
            <a:tailEnd len="med" w="med" type="none"/>
          </a:ln>
        </p:spPr>
      </p:cxnSp>
      <p:cxnSp>
        <p:nvCxnSpPr>
          <p:cNvPr id="607" name="Google Shape;607;p50"/>
          <p:cNvCxnSpPr/>
          <p:nvPr/>
        </p:nvCxnSpPr>
        <p:spPr>
          <a:xfrm>
            <a:off x="8618200" y="4166877"/>
            <a:ext cx="247800" cy="0"/>
          </a:xfrm>
          <a:prstGeom prst="straightConnector1">
            <a:avLst/>
          </a:prstGeom>
          <a:noFill/>
          <a:ln cap="flat" cmpd="sng" w="19050">
            <a:solidFill>
              <a:srgbClr val="0000FF"/>
            </a:solidFill>
            <a:prstDash val="solid"/>
            <a:round/>
            <a:headEnd len="med" w="med" type="none"/>
            <a:tailEnd len="med" w="med" type="none"/>
          </a:ln>
        </p:spPr>
      </p:cxnSp>
      <p:cxnSp>
        <p:nvCxnSpPr>
          <p:cNvPr id="608" name="Google Shape;608;p50"/>
          <p:cNvCxnSpPr/>
          <p:nvPr/>
        </p:nvCxnSpPr>
        <p:spPr>
          <a:xfrm>
            <a:off x="8618200" y="4319277"/>
            <a:ext cx="247800" cy="0"/>
          </a:xfrm>
          <a:prstGeom prst="straightConnector1">
            <a:avLst/>
          </a:prstGeom>
          <a:noFill/>
          <a:ln cap="flat" cmpd="sng" w="19050">
            <a:solidFill>
              <a:srgbClr val="9900FF"/>
            </a:solidFill>
            <a:prstDash val="solid"/>
            <a:round/>
            <a:headEnd len="med" w="med" type="none"/>
            <a:tailEnd len="med" w="med" type="none"/>
          </a:ln>
        </p:spPr>
      </p:cxnSp>
      <p:cxnSp>
        <p:nvCxnSpPr>
          <p:cNvPr id="609" name="Google Shape;609;p50"/>
          <p:cNvCxnSpPr/>
          <p:nvPr/>
        </p:nvCxnSpPr>
        <p:spPr>
          <a:xfrm>
            <a:off x="8618200" y="4471677"/>
            <a:ext cx="247800" cy="0"/>
          </a:xfrm>
          <a:prstGeom prst="straightConnector1">
            <a:avLst/>
          </a:prstGeom>
          <a:noFill/>
          <a:ln cap="flat" cmpd="sng" w="19050">
            <a:solidFill>
              <a:srgbClr val="00FF00"/>
            </a:solidFill>
            <a:prstDash val="solid"/>
            <a:round/>
            <a:headEnd len="med" w="med" type="none"/>
            <a:tailEnd len="med" w="med" type="none"/>
          </a:ln>
        </p:spPr>
      </p:cxnSp>
      <p:sp>
        <p:nvSpPr>
          <p:cNvPr id="610" name="Google Shape;610;p50"/>
          <p:cNvSpPr txBox="1"/>
          <p:nvPr/>
        </p:nvSpPr>
        <p:spPr>
          <a:xfrm>
            <a:off x="1464100" y="4438700"/>
            <a:ext cx="477000" cy="22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t>scmi</a:t>
            </a:r>
            <a:endParaRPr sz="800"/>
          </a:p>
        </p:txBody>
      </p:sp>
      <p:sp>
        <p:nvSpPr>
          <p:cNvPr id="611" name="Google Shape;611;p50"/>
          <p:cNvSpPr txBox="1"/>
          <p:nvPr/>
        </p:nvSpPr>
        <p:spPr>
          <a:xfrm>
            <a:off x="854500" y="4743500"/>
            <a:ext cx="1069200" cy="22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t>derived and polar</a:t>
            </a:r>
            <a:endParaRPr sz="800"/>
          </a:p>
        </p:txBody>
      </p:sp>
      <p:grpSp>
        <p:nvGrpSpPr>
          <p:cNvPr id="612" name="Google Shape;612;p50"/>
          <p:cNvGrpSpPr/>
          <p:nvPr/>
        </p:nvGrpSpPr>
        <p:grpSpPr>
          <a:xfrm>
            <a:off x="108625" y="1169125"/>
            <a:ext cx="2670497" cy="3007275"/>
            <a:chOff x="108625" y="1169125"/>
            <a:chExt cx="2670497" cy="3007275"/>
          </a:xfrm>
        </p:grpSpPr>
        <p:sp>
          <p:nvSpPr>
            <p:cNvPr id="613" name="Google Shape;613;p50"/>
            <p:cNvSpPr/>
            <p:nvPr/>
          </p:nvSpPr>
          <p:spPr>
            <a:xfrm flipH="1" rot="10800000">
              <a:off x="1098125" y="1415610"/>
              <a:ext cx="1680997" cy="2760790"/>
            </a:xfrm>
            <a:custGeom>
              <a:rect b="b" l="l" r="r" t="t"/>
              <a:pathLst>
                <a:path extrusionOk="0" h="133743" w="61513">
                  <a:moveTo>
                    <a:pt x="61513" y="0"/>
                  </a:moveTo>
                  <a:lnTo>
                    <a:pt x="0" y="0"/>
                  </a:lnTo>
                  <a:lnTo>
                    <a:pt x="0" y="133743"/>
                  </a:lnTo>
                </a:path>
              </a:pathLst>
            </a:custGeom>
            <a:noFill/>
            <a:ln cap="flat" cmpd="sng" w="9525">
              <a:solidFill>
                <a:srgbClr val="0000FF"/>
              </a:solidFill>
              <a:prstDash val="solid"/>
              <a:round/>
              <a:headEnd len="med" w="med" type="stealth"/>
              <a:tailEnd len="med" w="med" type="none"/>
            </a:ln>
            <a:effectLst>
              <a:outerShdw blurRad="57150" rotWithShape="0" algn="bl" dir="5400000" dist="19050">
                <a:srgbClr val="D9D9D9">
                  <a:alpha val="77000"/>
                </a:srgbClr>
              </a:outerShdw>
            </a:effectLst>
          </p:spPr>
        </p:sp>
        <p:sp>
          <p:nvSpPr>
            <p:cNvPr id="591" name="Google Shape;591;p50"/>
            <p:cNvSpPr/>
            <p:nvPr/>
          </p:nvSpPr>
          <p:spPr>
            <a:xfrm>
              <a:off x="108625" y="1169125"/>
              <a:ext cx="705600" cy="523800"/>
            </a:xfrm>
            <a:prstGeom prst="rect">
              <a:avLst/>
            </a:prstGeom>
            <a:solidFill>
              <a:schemeClr val="lt2"/>
            </a:solidFill>
            <a:ln cap="flat" cmpd="sng" w="9525">
              <a:solidFill>
                <a:schemeClr val="dk2"/>
              </a:solidFill>
              <a:prstDash val="solid"/>
              <a:round/>
              <a:headEnd len="sm" w="sm" type="none"/>
              <a:tailEnd len="sm" w="sm" type="none"/>
            </a:ln>
            <a:effectLst>
              <a:outerShdw blurRad="57150" rotWithShape="0" algn="bl" dir="5400000" dist="19050">
                <a:srgbClr val="D9D9D9">
                  <a:alpha val="77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a:t>STAR</a:t>
              </a:r>
              <a:endParaRPr/>
            </a:p>
            <a:p>
              <a:pPr indent="0" lvl="0" marL="0" rtl="0" algn="ctr">
                <a:spcBef>
                  <a:spcPts val="0"/>
                </a:spcBef>
                <a:spcAft>
                  <a:spcPts val="0"/>
                </a:spcAft>
                <a:buNone/>
              </a:pPr>
              <a:r>
                <a:rPr lang="en"/>
                <a:t>FTP</a:t>
              </a:r>
              <a:endParaRPr/>
            </a:p>
          </p:txBody>
        </p:sp>
        <p:cxnSp>
          <p:nvCxnSpPr>
            <p:cNvPr id="614" name="Google Shape;614;p50"/>
            <p:cNvCxnSpPr/>
            <p:nvPr/>
          </p:nvCxnSpPr>
          <p:spPr>
            <a:xfrm flipH="1" rot="10800000">
              <a:off x="1095375" y="1849925"/>
              <a:ext cx="1681500" cy="2700"/>
            </a:xfrm>
            <a:prstGeom prst="straightConnector1">
              <a:avLst/>
            </a:prstGeom>
            <a:noFill/>
            <a:ln cap="flat" cmpd="sng" w="9525">
              <a:solidFill>
                <a:srgbClr val="0000FF"/>
              </a:solidFill>
              <a:prstDash val="solid"/>
              <a:round/>
              <a:headEnd len="med" w="med" type="none"/>
              <a:tailEnd len="med" w="med" type="stealth"/>
            </a:ln>
            <a:effectLst>
              <a:outerShdw blurRad="57150" rotWithShape="0" algn="bl" dir="5400000" dist="19050">
                <a:srgbClr val="D9D9D9">
                  <a:alpha val="77000"/>
                </a:srgbClr>
              </a:outerShdw>
            </a:effectLst>
          </p:spPr>
        </p:cxnSp>
        <p:cxnSp>
          <p:nvCxnSpPr>
            <p:cNvPr id="615" name="Google Shape;615;p50"/>
            <p:cNvCxnSpPr/>
            <p:nvPr/>
          </p:nvCxnSpPr>
          <p:spPr>
            <a:xfrm flipH="1" rot="10800000">
              <a:off x="1095375" y="2307125"/>
              <a:ext cx="1681500" cy="2700"/>
            </a:xfrm>
            <a:prstGeom prst="straightConnector1">
              <a:avLst/>
            </a:prstGeom>
            <a:noFill/>
            <a:ln cap="flat" cmpd="sng" w="9525">
              <a:solidFill>
                <a:srgbClr val="0000FF"/>
              </a:solidFill>
              <a:prstDash val="solid"/>
              <a:round/>
              <a:headEnd len="med" w="med" type="none"/>
              <a:tailEnd len="med" w="med" type="stealth"/>
            </a:ln>
            <a:effectLst>
              <a:outerShdw blurRad="57150" rotWithShape="0" algn="bl" dir="5400000" dist="19050">
                <a:srgbClr val="D9D9D9">
                  <a:alpha val="77000"/>
                </a:srgbClr>
              </a:outerShdw>
            </a:effectLst>
          </p:spPr>
        </p:cxnSp>
        <p:cxnSp>
          <p:nvCxnSpPr>
            <p:cNvPr id="616" name="Google Shape;616;p50"/>
            <p:cNvCxnSpPr/>
            <p:nvPr/>
          </p:nvCxnSpPr>
          <p:spPr>
            <a:xfrm flipH="1" rot="10800000">
              <a:off x="1095375" y="3221525"/>
              <a:ext cx="1681500" cy="2700"/>
            </a:xfrm>
            <a:prstGeom prst="straightConnector1">
              <a:avLst/>
            </a:prstGeom>
            <a:noFill/>
            <a:ln cap="flat" cmpd="sng" w="9525">
              <a:solidFill>
                <a:srgbClr val="0000FF"/>
              </a:solidFill>
              <a:prstDash val="solid"/>
              <a:round/>
              <a:headEnd len="med" w="med" type="none"/>
              <a:tailEnd len="med" w="med" type="stealth"/>
            </a:ln>
            <a:effectLst>
              <a:outerShdw blurRad="57150" rotWithShape="0" algn="bl" dir="5400000" dist="19050">
                <a:srgbClr val="D9D9D9">
                  <a:alpha val="77000"/>
                </a:srgbClr>
              </a:outerShdw>
            </a:effectLst>
          </p:spPr>
        </p:cxnSp>
        <p:cxnSp>
          <p:nvCxnSpPr>
            <p:cNvPr id="617" name="Google Shape;617;p50"/>
            <p:cNvCxnSpPr/>
            <p:nvPr/>
          </p:nvCxnSpPr>
          <p:spPr>
            <a:xfrm flipH="1" rot="10800000">
              <a:off x="1095375" y="3590619"/>
              <a:ext cx="1681500" cy="2700"/>
            </a:xfrm>
            <a:prstGeom prst="straightConnector1">
              <a:avLst/>
            </a:prstGeom>
            <a:noFill/>
            <a:ln cap="flat" cmpd="sng" w="9525">
              <a:solidFill>
                <a:srgbClr val="0000FF"/>
              </a:solidFill>
              <a:prstDash val="solid"/>
              <a:round/>
              <a:headEnd len="med" w="med" type="none"/>
              <a:tailEnd len="med" w="med" type="stealth"/>
            </a:ln>
            <a:effectLst>
              <a:outerShdw blurRad="57150" rotWithShape="0" algn="bl" dir="5400000" dist="19050">
                <a:srgbClr val="D9D9D9">
                  <a:alpha val="77000"/>
                </a:srgbClr>
              </a:outerShdw>
            </a:effectLst>
          </p:spPr>
        </p:cxnSp>
        <p:sp>
          <p:nvSpPr>
            <p:cNvPr id="618" name="Google Shape;618;p50"/>
            <p:cNvSpPr txBox="1"/>
            <p:nvPr/>
          </p:nvSpPr>
          <p:spPr>
            <a:xfrm>
              <a:off x="778300" y="1238300"/>
              <a:ext cx="1069200" cy="221700"/>
            </a:xfrm>
            <a:prstGeom prst="rect">
              <a:avLst/>
            </a:prstGeom>
            <a:noFill/>
            <a:ln>
              <a:noFill/>
            </a:ln>
            <a:effectLst>
              <a:outerShdw blurRad="57150" rotWithShape="0" algn="bl" dir="5400000" dist="19050">
                <a:srgbClr val="D9D9D9">
                  <a:alpha val="77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800"/>
                <a:t>early release</a:t>
              </a:r>
              <a:endParaRPr sz="800"/>
            </a:p>
          </p:txBody>
        </p:sp>
      </p:grpSp>
      <p:sp>
        <p:nvSpPr>
          <p:cNvPr id="619" name="Google Shape;619;p50"/>
          <p:cNvSpPr txBox="1"/>
          <p:nvPr/>
        </p:nvSpPr>
        <p:spPr>
          <a:xfrm>
            <a:off x="702100" y="2609900"/>
            <a:ext cx="437400" cy="22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t>tgrb</a:t>
            </a:r>
            <a:endParaRPr sz="800"/>
          </a:p>
        </p:txBody>
      </p:sp>
      <p:sp>
        <p:nvSpPr>
          <p:cNvPr id="620" name="Google Shape;620;p50"/>
          <p:cNvSpPr txBox="1"/>
          <p:nvPr>
            <p:ph type="title"/>
          </p:nvPr>
        </p:nvSpPr>
        <p:spPr>
          <a:xfrm>
            <a:off x="311700" y="64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t>Sample Migration - GLM Grids</a:t>
            </a:r>
            <a:endParaRPr sz="2400"/>
          </a:p>
          <a:p>
            <a:pPr indent="0" lvl="0" marL="0" rtl="0" algn="ctr">
              <a:spcBef>
                <a:spcPts val="0"/>
              </a:spcBef>
              <a:spcAft>
                <a:spcPts val="0"/>
              </a:spcAft>
              <a:buNone/>
            </a:pPr>
            <a:r>
              <a:rPr lang="en" sz="1800"/>
              <a:t>Phase Three (Longer Term): Product Generation &amp; Distribution via NESDIS</a:t>
            </a:r>
            <a:endParaRPr sz="1800"/>
          </a:p>
        </p:txBody>
      </p:sp>
      <p:sp>
        <p:nvSpPr>
          <p:cNvPr id="621" name="Google Shape;621;p50"/>
          <p:cNvSpPr txBox="1"/>
          <p:nvPr/>
        </p:nvSpPr>
        <p:spPr>
          <a:xfrm>
            <a:off x="7510200" y="4515525"/>
            <a:ext cx="1647000" cy="38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t>* LDM via terrestrial networks</a:t>
            </a:r>
            <a:endParaRPr sz="800"/>
          </a:p>
        </p:txBody>
      </p:sp>
      <p:sp>
        <p:nvSpPr>
          <p:cNvPr id="622" name="Google Shape;622;p5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6" name="Shape 626"/>
        <p:cNvGrpSpPr/>
        <p:nvPr/>
      </p:nvGrpSpPr>
      <p:grpSpPr>
        <a:xfrm>
          <a:off x="0" y="0"/>
          <a:ext cx="0" cy="0"/>
          <a:chOff x="0" y="0"/>
          <a:chExt cx="0" cy="0"/>
        </a:xfrm>
      </p:grpSpPr>
      <p:sp>
        <p:nvSpPr>
          <p:cNvPr id="627" name="Google Shape;627;p51"/>
          <p:cNvSpPr txBox="1"/>
          <p:nvPr/>
        </p:nvSpPr>
        <p:spPr>
          <a:xfrm>
            <a:off x="115800" y="1376450"/>
            <a:ext cx="8875800" cy="1804800"/>
          </a:xfrm>
          <a:prstGeom prst="rect">
            <a:avLst/>
          </a:prstGeom>
          <a:noFill/>
          <a:ln>
            <a:noFill/>
          </a:ln>
        </p:spPr>
        <p:txBody>
          <a:bodyPr anchorCtr="0" anchor="t" bIns="91425" lIns="91425" spcFirstLastPara="1" rIns="91425" wrap="square" tIns="91425">
            <a:noAutofit/>
          </a:bodyPr>
          <a:lstStyle/>
          <a:p>
            <a:pPr indent="0" lvl="0" marL="457200" rtl="0" algn="l">
              <a:lnSpc>
                <a:spcPct val="110000"/>
              </a:lnSpc>
              <a:spcBef>
                <a:spcPts val="0"/>
              </a:spcBef>
              <a:spcAft>
                <a:spcPts val="0"/>
              </a:spcAft>
              <a:buNone/>
            </a:pPr>
            <a:r>
              <a:rPr lang="en" sz="2400">
                <a:solidFill>
                  <a:schemeClr val="dk1"/>
                </a:solidFill>
              </a:rPr>
              <a:t>The initial gridded GLM products (flash extent density, average flash area, and total optical energy) provide NWS forecasters with a new perspective on lightning activity.</a:t>
            </a:r>
            <a:endParaRPr sz="2400">
              <a:solidFill>
                <a:schemeClr val="dk1"/>
              </a:solidFill>
            </a:endParaRPr>
          </a:p>
          <a:p>
            <a:pPr indent="0" lvl="0" marL="457200" marR="0" rtl="0" algn="l">
              <a:lnSpc>
                <a:spcPct val="110000"/>
              </a:lnSpc>
              <a:spcBef>
                <a:spcPts val="0"/>
              </a:spcBef>
              <a:spcAft>
                <a:spcPts val="0"/>
              </a:spcAft>
              <a:buNone/>
            </a:pPr>
            <a:r>
              <a:t/>
            </a:r>
            <a:endParaRPr sz="1800"/>
          </a:p>
        </p:txBody>
      </p:sp>
      <p:sp>
        <p:nvSpPr>
          <p:cNvPr id="628" name="Google Shape;628;p5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
        <p:nvSpPr>
          <p:cNvPr id="629" name="Google Shape;629;p51"/>
          <p:cNvSpPr txBox="1"/>
          <p:nvPr>
            <p:ph idx="4294967295"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u="sng"/>
              <a:t>GOES-16 GLM: Applications in NWS Operations</a:t>
            </a:r>
            <a:endParaRPr sz="3000" u="sng"/>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3" name="Shape 633"/>
        <p:cNvGrpSpPr/>
        <p:nvPr/>
      </p:nvGrpSpPr>
      <p:grpSpPr>
        <a:xfrm>
          <a:off x="0" y="0"/>
          <a:ext cx="0" cy="0"/>
          <a:chOff x="0" y="0"/>
          <a:chExt cx="0" cy="0"/>
        </a:xfrm>
      </p:grpSpPr>
      <p:sp>
        <p:nvSpPr>
          <p:cNvPr id="634" name="Google Shape;634;p52"/>
          <p:cNvSpPr txBox="1"/>
          <p:nvPr/>
        </p:nvSpPr>
        <p:spPr>
          <a:xfrm>
            <a:off x="0" y="12939"/>
            <a:ext cx="9144000" cy="4845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i="0" lang="en" sz="2700" u="none" cap="none" strike="noStrike">
                <a:solidFill>
                  <a:schemeClr val="dk1"/>
                </a:solidFill>
                <a:latin typeface="Calibri"/>
                <a:ea typeface="Calibri"/>
                <a:cs typeface="Calibri"/>
                <a:sym typeface="Calibri"/>
              </a:rPr>
              <a:t>WFO Huntsville: Maintain an Airport Weather Warning</a:t>
            </a:r>
            <a:endParaRPr b="1" i="0" sz="2700" u="none" cap="none" strike="noStrike">
              <a:solidFill>
                <a:schemeClr val="dk1"/>
              </a:solidFill>
              <a:latin typeface="Calibri"/>
              <a:ea typeface="Calibri"/>
              <a:cs typeface="Calibri"/>
              <a:sym typeface="Calibri"/>
            </a:endParaRPr>
          </a:p>
        </p:txBody>
      </p:sp>
      <p:pic>
        <p:nvPicPr>
          <p:cNvPr descr="https://nasasport.files.wordpress.com/2018/06/glm-hsvaww-20180530_232040.png" id="635" name="Google Shape;635;p52"/>
          <p:cNvPicPr preferRelativeResize="0"/>
          <p:nvPr/>
        </p:nvPicPr>
        <p:blipFill rotWithShape="1">
          <a:blip r:embed="rId3">
            <a:alphaModFix/>
          </a:blip>
          <a:srcRect b="0" l="0" r="0" t="0"/>
          <a:stretch/>
        </p:blipFill>
        <p:spPr>
          <a:xfrm>
            <a:off x="57152" y="856550"/>
            <a:ext cx="7506418" cy="4210750"/>
          </a:xfrm>
          <a:prstGeom prst="rect">
            <a:avLst/>
          </a:prstGeom>
          <a:noFill/>
          <a:ln cap="flat" cmpd="sng" w="12700">
            <a:solidFill>
              <a:schemeClr val="dk1"/>
            </a:solidFill>
            <a:prstDash val="solid"/>
            <a:round/>
            <a:headEnd len="sm" w="sm" type="none"/>
            <a:tailEnd len="sm" w="sm" type="none"/>
          </a:ln>
          <a:effectLst>
            <a:outerShdw blurRad="101600" rotWithShape="0" algn="tl" dir="2700000" dist="76200">
              <a:srgbClr val="1E4E79">
                <a:alpha val="69800"/>
              </a:srgbClr>
            </a:outerShdw>
          </a:effectLst>
        </p:spPr>
      </p:pic>
      <p:sp>
        <p:nvSpPr>
          <p:cNvPr id="636" name="Google Shape;636;p52"/>
          <p:cNvSpPr txBox="1"/>
          <p:nvPr/>
        </p:nvSpPr>
        <p:spPr>
          <a:xfrm>
            <a:off x="7764236" y="4343400"/>
            <a:ext cx="1224600" cy="392400"/>
          </a:xfrm>
          <a:prstGeom prst="rect">
            <a:avLst/>
          </a:prstGeom>
          <a:solidFill>
            <a:schemeClr val="dk1"/>
          </a:solidFill>
          <a:ln cap="flat" cmpd="sng" w="9525">
            <a:solidFill>
              <a:srgbClr val="7F7F7F"/>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F2F2F2"/>
              </a:buClr>
              <a:buSzPts val="2100"/>
              <a:buFont typeface="Calibri"/>
              <a:buNone/>
            </a:pPr>
            <a:r>
              <a:rPr b="0" i="0" lang="en" sz="2100" u="none" cap="none" strike="noStrike">
                <a:solidFill>
                  <a:srgbClr val="F2F2F2"/>
                </a:solidFill>
                <a:latin typeface="Calibri"/>
                <a:ea typeface="Calibri"/>
                <a:cs typeface="Calibri"/>
                <a:sym typeface="Calibri"/>
              </a:rPr>
              <a:t>2321 UTC</a:t>
            </a:r>
            <a:endParaRPr b="0" i="0" sz="2100" u="none" cap="none" strike="noStrike">
              <a:solidFill>
                <a:srgbClr val="F2F2F2"/>
              </a:solidFill>
              <a:latin typeface="Calibri"/>
              <a:ea typeface="Calibri"/>
              <a:cs typeface="Calibri"/>
              <a:sym typeface="Calibri"/>
            </a:endParaRPr>
          </a:p>
        </p:txBody>
      </p:sp>
      <p:sp>
        <p:nvSpPr>
          <p:cNvPr id="637" name="Google Shape;637;p52"/>
          <p:cNvSpPr/>
          <p:nvPr/>
        </p:nvSpPr>
        <p:spPr>
          <a:xfrm>
            <a:off x="3446859" y="2553890"/>
            <a:ext cx="571500" cy="571500"/>
          </a:xfrm>
          <a:prstGeom prst="ellipse">
            <a:avLst/>
          </a:prstGeom>
          <a:solidFill>
            <a:srgbClr val="FFFF00">
              <a:alpha val="0"/>
            </a:srgbClr>
          </a:solidFill>
          <a:ln cap="flat" cmpd="sng" w="31750">
            <a:solidFill>
              <a:srgbClr val="FFFF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638" name="Google Shape;638;p52"/>
          <p:cNvSpPr/>
          <p:nvPr/>
        </p:nvSpPr>
        <p:spPr>
          <a:xfrm>
            <a:off x="3607594" y="2718197"/>
            <a:ext cx="260700" cy="260700"/>
          </a:xfrm>
          <a:prstGeom prst="ellipse">
            <a:avLst/>
          </a:prstGeom>
          <a:solidFill>
            <a:srgbClr val="FFFF00">
              <a:alpha val="0"/>
            </a:srgbClr>
          </a:solidFill>
          <a:ln cap="flat" cmpd="sng" w="31750">
            <a:solidFill>
              <a:srgbClr val="FFFF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639" name="Google Shape;639;p52"/>
          <p:cNvSpPr/>
          <p:nvPr/>
        </p:nvSpPr>
        <p:spPr>
          <a:xfrm>
            <a:off x="283487" y="1564726"/>
            <a:ext cx="1803300" cy="1733700"/>
          </a:xfrm>
          <a:prstGeom prst="roundRect">
            <a:avLst>
              <a:gd fmla="val 16667" name="adj"/>
            </a:avLst>
          </a:prstGeom>
          <a:solidFill>
            <a:srgbClr val="18335E"/>
          </a:solidFill>
          <a:ln cap="flat" cmpd="sng" w="19050">
            <a:solidFill>
              <a:srgbClr val="113093"/>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2F2F2"/>
              </a:buClr>
              <a:buSzPts val="1200"/>
              <a:buFont typeface="Calibri"/>
              <a:buNone/>
            </a:pPr>
            <a:r>
              <a:rPr b="0" i="1" lang="en" sz="1200" u="none" cap="none" strike="noStrike">
                <a:solidFill>
                  <a:srgbClr val="F2F2F2"/>
                </a:solidFill>
                <a:latin typeface="Calibri"/>
                <a:ea typeface="Calibri"/>
                <a:cs typeface="Calibri"/>
                <a:sym typeface="Calibri"/>
              </a:rPr>
              <a:t>GLM flash extent density overlaid on MRMS Reflectivity at Lowest Altitude with NLDN cloud-to-ground flashes (white).</a:t>
            </a:r>
            <a:endParaRPr sz="1100"/>
          </a:p>
          <a:p>
            <a:pPr indent="0" lvl="0" marL="0" marR="0" rtl="0" algn="ctr">
              <a:lnSpc>
                <a:spcPct val="100000"/>
              </a:lnSpc>
              <a:spcBef>
                <a:spcPts val="0"/>
              </a:spcBef>
              <a:spcAft>
                <a:spcPts val="0"/>
              </a:spcAft>
              <a:buClr>
                <a:schemeClr val="dk1"/>
              </a:buClr>
              <a:buSzPts val="1200"/>
              <a:buFont typeface="Calibri"/>
              <a:buNone/>
            </a:pPr>
            <a:r>
              <a:t/>
            </a:r>
            <a:endParaRPr b="0" i="1" sz="1200" u="none" cap="none" strike="noStrike">
              <a:solidFill>
                <a:srgbClr val="F2F2F2"/>
              </a:solidFill>
              <a:latin typeface="Calibri"/>
              <a:ea typeface="Calibri"/>
              <a:cs typeface="Calibri"/>
              <a:sym typeface="Calibri"/>
            </a:endParaRPr>
          </a:p>
          <a:p>
            <a:pPr indent="0" lvl="0" marL="0" marR="0" rtl="0" algn="ctr">
              <a:lnSpc>
                <a:spcPct val="100000"/>
              </a:lnSpc>
              <a:spcBef>
                <a:spcPts val="0"/>
              </a:spcBef>
              <a:spcAft>
                <a:spcPts val="0"/>
              </a:spcAft>
              <a:buClr>
                <a:srgbClr val="F2F2F2"/>
              </a:buClr>
              <a:buSzPts val="1200"/>
              <a:buFont typeface="Calibri"/>
              <a:buNone/>
            </a:pPr>
            <a:r>
              <a:rPr b="0" i="1" lang="en" sz="1200" u="none" cap="none" strike="noStrike">
                <a:solidFill>
                  <a:srgbClr val="F2F2F2"/>
                </a:solidFill>
                <a:latin typeface="Calibri"/>
                <a:ea typeface="Calibri"/>
                <a:cs typeface="Calibri"/>
                <a:sym typeface="Calibri"/>
              </a:rPr>
              <a:t>Yellow rings are 5 and 10 nm from airport.</a:t>
            </a:r>
            <a:endParaRPr sz="1100"/>
          </a:p>
        </p:txBody>
      </p:sp>
      <p:sp>
        <p:nvSpPr>
          <p:cNvPr id="640" name="Google Shape;640;p52"/>
          <p:cNvSpPr/>
          <p:nvPr/>
        </p:nvSpPr>
        <p:spPr>
          <a:xfrm>
            <a:off x="4529750" y="1296101"/>
            <a:ext cx="4459200" cy="2906100"/>
          </a:xfrm>
          <a:prstGeom prst="rect">
            <a:avLst/>
          </a:prstGeom>
          <a:solidFill>
            <a:srgbClr val="BFBFBF"/>
          </a:solid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641" name="Google Shape;641;p52"/>
          <p:cNvSpPr/>
          <p:nvPr/>
        </p:nvSpPr>
        <p:spPr>
          <a:xfrm>
            <a:off x="4583175" y="1373429"/>
            <a:ext cx="4262400" cy="623400"/>
          </a:xfrm>
          <a:prstGeom prst="rect">
            <a:avLst/>
          </a:prstGeom>
          <a:noFill/>
          <a:ln>
            <a:noFill/>
          </a:ln>
        </p:spPr>
        <p:txBody>
          <a:bodyPr anchorCtr="0" anchor="t" bIns="34275" lIns="68575" spcFirstLastPara="1" rIns="68575" wrap="square" tIns="34275">
            <a:noAutofit/>
          </a:bodyPr>
          <a:lstStyle/>
          <a:p>
            <a:pPr indent="-177800" lvl="0" marL="177800" marR="0" rtl="0" algn="l">
              <a:lnSpc>
                <a:spcPct val="100000"/>
              </a:lnSpc>
              <a:spcBef>
                <a:spcPts val="0"/>
              </a:spcBef>
              <a:spcAft>
                <a:spcPts val="0"/>
              </a:spcAft>
              <a:buClr>
                <a:srgbClr val="000000"/>
              </a:buClr>
              <a:buSzPts val="1800"/>
              <a:buFont typeface="Arial"/>
              <a:buChar char="•"/>
            </a:pPr>
            <a:r>
              <a:rPr b="0" i="0" lang="en" sz="1800" u="none" cap="none" strike="noStrike">
                <a:solidFill>
                  <a:srgbClr val="000000"/>
                </a:solidFill>
                <a:latin typeface="Calibri"/>
                <a:ea typeface="Calibri"/>
                <a:cs typeface="Calibri"/>
                <a:sym typeface="Calibri"/>
              </a:rPr>
              <a:t>Storms approaching Huntsville International Airport</a:t>
            </a:r>
            <a:endParaRPr sz="1100"/>
          </a:p>
        </p:txBody>
      </p:sp>
      <p:sp>
        <p:nvSpPr>
          <p:cNvPr id="642" name="Google Shape;642;p52"/>
          <p:cNvSpPr/>
          <p:nvPr/>
        </p:nvSpPr>
        <p:spPr>
          <a:xfrm>
            <a:off x="4583175" y="1975538"/>
            <a:ext cx="4262400" cy="623400"/>
          </a:xfrm>
          <a:prstGeom prst="rect">
            <a:avLst/>
          </a:prstGeom>
          <a:noFill/>
          <a:ln>
            <a:noFill/>
          </a:ln>
        </p:spPr>
        <p:txBody>
          <a:bodyPr anchorCtr="0" anchor="t" bIns="34275" lIns="68575" spcFirstLastPara="1" rIns="68575" wrap="square" tIns="34275">
            <a:noAutofit/>
          </a:bodyPr>
          <a:lstStyle/>
          <a:p>
            <a:pPr indent="-177800" lvl="0" marL="177800" marR="0" rtl="0" algn="l">
              <a:lnSpc>
                <a:spcPct val="100000"/>
              </a:lnSpc>
              <a:spcBef>
                <a:spcPts val="0"/>
              </a:spcBef>
              <a:spcAft>
                <a:spcPts val="0"/>
              </a:spcAft>
              <a:buClr>
                <a:srgbClr val="000000"/>
              </a:buClr>
              <a:buSzPts val="1800"/>
              <a:buFont typeface="Arial"/>
              <a:buChar char="•"/>
            </a:pPr>
            <a:r>
              <a:rPr b="0" i="0" lang="en" sz="1800" u="none" cap="none" strike="noStrike">
                <a:solidFill>
                  <a:srgbClr val="000000"/>
                </a:solidFill>
                <a:latin typeface="Calibri"/>
                <a:ea typeface="Calibri"/>
                <a:cs typeface="Calibri"/>
                <a:sym typeface="Calibri"/>
              </a:rPr>
              <a:t>Airport Weather Warning based on lightning within 10 and 5 nm (yellow rings)</a:t>
            </a:r>
            <a:endParaRPr sz="1100"/>
          </a:p>
        </p:txBody>
      </p:sp>
      <p:sp>
        <p:nvSpPr>
          <p:cNvPr id="643" name="Google Shape;643;p52"/>
          <p:cNvSpPr/>
          <p:nvPr/>
        </p:nvSpPr>
        <p:spPr>
          <a:xfrm>
            <a:off x="4583175" y="3505693"/>
            <a:ext cx="4262400" cy="623400"/>
          </a:xfrm>
          <a:prstGeom prst="rect">
            <a:avLst/>
          </a:prstGeom>
          <a:noFill/>
          <a:ln>
            <a:noFill/>
          </a:ln>
        </p:spPr>
        <p:txBody>
          <a:bodyPr anchorCtr="0" anchor="t" bIns="34275" lIns="68575" spcFirstLastPara="1" rIns="68575" wrap="square" tIns="34275">
            <a:noAutofit/>
          </a:bodyPr>
          <a:lstStyle/>
          <a:p>
            <a:pPr indent="-177800" lvl="0" marL="177800" marR="0" rtl="0" algn="l">
              <a:lnSpc>
                <a:spcPct val="100000"/>
              </a:lnSpc>
              <a:spcBef>
                <a:spcPts val="0"/>
              </a:spcBef>
              <a:spcAft>
                <a:spcPts val="0"/>
              </a:spcAft>
              <a:buClr>
                <a:srgbClr val="000000"/>
              </a:buClr>
              <a:buSzPts val="1800"/>
              <a:buFont typeface="Arial"/>
              <a:buChar char="•"/>
            </a:pPr>
            <a:r>
              <a:rPr b="0" i="0" lang="en" sz="1800" u="none" cap="none" strike="noStrike">
                <a:solidFill>
                  <a:srgbClr val="000000"/>
                </a:solidFill>
                <a:latin typeface="Calibri"/>
                <a:ea typeface="Calibri"/>
                <a:cs typeface="Calibri"/>
                <a:sym typeface="Calibri"/>
              </a:rPr>
              <a:t>GLM provided insight, but NLDN was primary lightning data used</a:t>
            </a:r>
            <a:endParaRPr sz="1100"/>
          </a:p>
        </p:txBody>
      </p:sp>
      <p:sp>
        <p:nvSpPr>
          <p:cNvPr id="644" name="Google Shape;644;p52"/>
          <p:cNvSpPr/>
          <p:nvPr/>
        </p:nvSpPr>
        <p:spPr>
          <a:xfrm>
            <a:off x="4583175" y="2882446"/>
            <a:ext cx="4262400" cy="623400"/>
          </a:xfrm>
          <a:prstGeom prst="rect">
            <a:avLst/>
          </a:prstGeom>
          <a:noFill/>
          <a:ln>
            <a:noFill/>
          </a:ln>
        </p:spPr>
        <p:txBody>
          <a:bodyPr anchorCtr="0" anchor="t" bIns="34275" lIns="68575" spcFirstLastPara="1" rIns="68575" wrap="square" tIns="34275">
            <a:noAutofit/>
          </a:bodyPr>
          <a:lstStyle/>
          <a:p>
            <a:pPr indent="-177800" lvl="0" marL="177800" marR="0" rtl="0" algn="l">
              <a:lnSpc>
                <a:spcPct val="100000"/>
              </a:lnSpc>
              <a:spcBef>
                <a:spcPts val="0"/>
              </a:spcBef>
              <a:spcAft>
                <a:spcPts val="0"/>
              </a:spcAft>
              <a:buClr>
                <a:srgbClr val="000000"/>
              </a:buClr>
              <a:buSzPts val="1800"/>
              <a:buFont typeface="Arial"/>
              <a:buChar char="•"/>
            </a:pPr>
            <a:r>
              <a:rPr b="0" i="0" lang="en" sz="1800" u="none" cap="none" strike="noStrike">
                <a:solidFill>
                  <a:srgbClr val="000000"/>
                </a:solidFill>
                <a:latin typeface="Calibri"/>
                <a:ea typeface="Calibri"/>
                <a:cs typeface="Calibri"/>
                <a:sym typeface="Calibri"/>
              </a:rPr>
              <a:t>NLDN showing active lightning approaching the airport</a:t>
            </a:r>
            <a:endParaRPr sz="1100"/>
          </a:p>
        </p:txBody>
      </p:sp>
      <p:sp>
        <p:nvSpPr>
          <p:cNvPr id="645" name="Google Shape;645;p52"/>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2"/>
                                        </p:tgtEl>
                                        <p:attrNameLst>
                                          <p:attrName>style.visibility</p:attrName>
                                        </p:attrNameLst>
                                      </p:cBhvr>
                                      <p:to>
                                        <p:strVal val="visible"/>
                                      </p:to>
                                    </p:set>
                                    <p:animEffect filter="fade" transition="in">
                                      <p:cBhvr>
                                        <p:cTn dur="500"/>
                                        <p:tgtEl>
                                          <p:spTgt spid="6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4"/>
                                        </p:tgtEl>
                                        <p:attrNameLst>
                                          <p:attrName>style.visibility</p:attrName>
                                        </p:attrNameLst>
                                      </p:cBhvr>
                                      <p:to>
                                        <p:strVal val="visible"/>
                                      </p:to>
                                    </p:set>
                                    <p:animEffect filter="fade" transition="in">
                                      <p:cBhvr>
                                        <p:cTn dur="500"/>
                                        <p:tgtEl>
                                          <p:spTgt spid="6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3"/>
                                        </p:tgtEl>
                                        <p:attrNameLst>
                                          <p:attrName>style.visibility</p:attrName>
                                        </p:attrNameLst>
                                      </p:cBhvr>
                                      <p:to>
                                        <p:strVal val="visible"/>
                                      </p:to>
                                    </p:set>
                                    <p:animEffect filter="fade" transition="in">
                                      <p:cBhvr>
                                        <p:cTn dur="500"/>
                                        <p:tgtEl>
                                          <p:spTgt spid="6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9" name="Shape 649"/>
        <p:cNvGrpSpPr/>
        <p:nvPr/>
      </p:nvGrpSpPr>
      <p:grpSpPr>
        <a:xfrm>
          <a:off x="0" y="0"/>
          <a:ext cx="0" cy="0"/>
          <a:chOff x="0" y="0"/>
          <a:chExt cx="0" cy="0"/>
        </a:xfrm>
      </p:grpSpPr>
      <p:sp>
        <p:nvSpPr>
          <p:cNvPr id="650" name="Google Shape;650;p53"/>
          <p:cNvSpPr txBox="1"/>
          <p:nvPr/>
        </p:nvSpPr>
        <p:spPr>
          <a:xfrm>
            <a:off x="0" y="12939"/>
            <a:ext cx="9144000" cy="4845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i="0" lang="en" sz="2700" u="none" cap="none" strike="noStrike">
                <a:solidFill>
                  <a:schemeClr val="dk1"/>
                </a:solidFill>
                <a:latin typeface="Calibri"/>
                <a:ea typeface="Calibri"/>
                <a:cs typeface="Calibri"/>
                <a:sym typeface="Calibri"/>
              </a:rPr>
              <a:t>WFO Huntsville: Maintain an Airport Weather Warning</a:t>
            </a:r>
            <a:endParaRPr b="1" i="0" sz="2700" u="none" cap="none" strike="noStrike">
              <a:solidFill>
                <a:schemeClr val="dk1"/>
              </a:solidFill>
              <a:latin typeface="Calibri"/>
              <a:ea typeface="Calibri"/>
              <a:cs typeface="Calibri"/>
              <a:sym typeface="Calibri"/>
            </a:endParaRPr>
          </a:p>
        </p:txBody>
      </p:sp>
      <p:pic>
        <p:nvPicPr>
          <p:cNvPr descr="https://nasasport.files.wordpress.com/2018/06/glm-hsvaww-20180531_005836.png" id="651" name="Google Shape;651;p53"/>
          <p:cNvPicPr preferRelativeResize="0"/>
          <p:nvPr/>
        </p:nvPicPr>
        <p:blipFill rotWithShape="1">
          <a:blip r:embed="rId3">
            <a:alphaModFix/>
          </a:blip>
          <a:srcRect b="0" l="0" r="0" t="0"/>
          <a:stretch/>
        </p:blipFill>
        <p:spPr>
          <a:xfrm>
            <a:off x="54864" y="857250"/>
            <a:ext cx="7506527" cy="4210811"/>
          </a:xfrm>
          <a:prstGeom prst="rect">
            <a:avLst/>
          </a:prstGeom>
          <a:noFill/>
          <a:ln cap="flat" cmpd="sng" w="12700">
            <a:solidFill>
              <a:schemeClr val="dk1"/>
            </a:solidFill>
            <a:prstDash val="solid"/>
            <a:round/>
            <a:headEnd len="sm" w="sm" type="none"/>
            <a:tailEnd len="sm" w="sm" type="none"/>
          </a:ln>
          <a:effectLst>
            <a:outerShdw blurRad="101600" rotWithShape="0" algn="tl" dir="2700000" dist="76200">
              <a:srgbClr val="1E4E79">
                <a:alpha val="69800"/>
              </a:srgbClr>
            </a:outerShdw>
          </a:effectLst>
        </p:spPr>
      </p:pic>
      <p:sp>
        <p:nvSpPr>
          <p:cNvPr id="652" name="Google Shape;652;p53"/>
          <p:cNvSpPr txBox="1"/>
          <p:nvPr/>
        </p:nvSpPr>
        <p:spPr>
          <a:xfrm>
            <a:off x="7611825" y="4542000"/>
            <a:ext cx="1303500" cy="305400"/>
          </a:xfrm>
          <a:prstGeom prst="rect">
            <a:avLst/>
          </a:prstGeom>
          <a:solidFill>
            <a:schemeClr val="dk1"/>
          </a:solidFill>
          <a:ln cap="flat" cmpd="sng" w="9525">
            <a:solidFill>
              <a:srgbClr val="7F7F7F"/>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F2F2F2"/>
              </a:buClr>
              <a:buSzPts val="2100"/>
              <a:buFont typeface="Calibri"/>
              <a:buNone/>
            </a:pPr>
            <a:r>
              <a:rPr b="0" i="0" lang="en" u="none" cap="none" strike="noStrike">
                <a:solidFill>
                  <a:srgbClr val="F2F2F2"/>
                </a:solidFill>
                <a:latin typeface="Calibri"/>
                <a:ea typeface="Calibri"/>
                <a:cs typeface="Calibri"/>
                <a:sym typeface="Calibri"/>
              </a:rPr>
              <a:t>0059 UTC</a:t>
            </a:r>
            <a:endParaRPr b="0" i="0" u="none" cap="none" strike="noStrike">
              <a:solidFill>
                <a:srgbClr val="F2F2F2"/>
              </a:solidFill>
              <a:latin typeface="Calibri"/>
              <a:ea typeface="Calibri"/>
              <a:cs typeface="Calibri"/>
              <a:sym typeface="Calibri"/>
            </a:endParaRPr>
          </a:p>
        </p:txBody>
      </p:sp>
      <p:sp>
        <p:nvSpPr>
          <p:cNvPr id="653" name="Google Shape;653;p53"/>
          <p:cNvSpPr/>
          <p:nvPr/>
        </p:nvSpPr>
        <p:spPr>
          <a:xfrm>
            <a:off x="3446859" y="2553890"/>
            <a:ext cx="571500" cy="571500"/>
          </a:xfrm>
          <a:prstGeom prst="ellipse">
            <a:avLst/>
          </a:prstGeom>
          <a:solidFill>
            <a:srgbClr val="FFFF00">
              <a:alpha val="0"/>
            </a:srgbClr>
          </a:solidFill>
          <a:ln cap="flat" cmpd="sng" w="31750">
            <a:solidFill>
              <a:srgbClr val="FFFF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654" name="Google Shape;654;p53"/>
          <p:cNvSpPr/>
          <p:nvPr/>
        </p:nvSpPr>
        <p:spPr>
          <a:xfrm>
            <a:off x="3607594" y="2718197"/>
            <a:ext cx="260700" cy="260700"/>
          </a:xfrm>
          <a:prstGeom prst="ellipse">
            <a:avLst/>
          </a:prstGeom>
          <a:solidFill>
            <a:srgbClr val="FFFF00">
              <a:alpha val="0"/>
            </a:srgbClr>
          </a:solidFill>
          <a:ln cap="flat" cmpd="sng" w="31750">
            <a:solidFill>
              <a:srgbClr val="FFFF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655" name="Google Shape;655;p53"/>
          <p:cNvSpPr/>
          <p:nvPr/>
        </p:nvSpPr>
        <p:spPr>
          <a:xfrm>
            <a:off x="283487" y="1564726"/>
            <a:ext cx="1803300" cy="1733700"/>
          </a:xfrm>
          <a:prstGeom prst="roundRect">
            <a:avLst>
              <a:gd fmla="val 16667" name="adj"/>
            </a:avLst>
          </a:prstGeom>
          <a:solidFill>
            <a:srgbClr val="18335E"/>
          </a:solidFill>
          <a:ln cap="flat" cmpd="sng" w="19050">
            <a:solidFill>
              <a:srgbClr val="113093"/>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2F2F2"/>
              </a:buClr>
              <a:buSzPts val="1200"/>
              <a:buFont typeface="Calibri"/>
              <a:buNone/>
            </a:pPr>
            <a:r>
              <a:rPr b="0" i="1" lang="en" sz="1200" u="none" cap="none" strike="noStrike">
                <a:solidFill>
                  <a:srgbClr val="F2F2F2"/>
                </a:solidFill>
                <a:latin typeface="Calibri"/>
                <a:ea typeface="Calibri"/>
                <a:cs typeface="Calibri"/>
                <a:sym typeface="Calibri"/>
              </a:rPr>
              <a:t>GLM flash extent density overlaid on MRMS Reflectivity at Lowest Altitude with NLDN cloud-to-ground flashes (white).</a:t>
            </a:r>
            <a:endParaRPr sz="1100"/>
          </a:p>
          <a:p>
            <a:pPr indent="0" lvl="0" marL="0" marR="0" rtl="0" algn="ctr">
              <a:lnSpc>
                <a:spcPct val="100000"/>
              </a:lnSpc>
              <a:spcBef>
                <a:spcPts val="0"/>
              </a:spcBef>
              <a:spcAft>
                <a:spcPts val="0"/>
              </a:spcAft>
              <a:buClr>
                <a:schemeClr val="dk1"/>
              </a:buClr>
              <a:buSzPts val="1200"/>
              <a:buFont typeface="Calibri"/>
              <a:buNone/>
            </a:pPr>
            <a:r>
              <a:t/>
            </a:r>
            <a:endParaRPr b="0" i="1" sz="1200" u="none" cap="none" strike="noStrike">
              <a:solidFill>
                <a:srgbClr val="F2F2F2"/>
              </a:solidFill>
              <a:latin typeface="Calibri"/>
              <a:ea typeface="Calibri"/>
              <a:cs typeface="Calibri"/>
              <a:sym typeface="Calibri"/>
            </a:endParaRPr>
          </a:p>
          <a:p>
            <a:pPr indent="0" lvl="0" marL="0" marR="0" rtl="0" algn="ctr">
              <a:lnSpc>
                <a:spcPct val="100000"/>
              </a:lnSpc>
              <a:spcBef>
                <a:spcPts val="0"/>
              </a:spcBef>
              <a:spcAft>
                <a:spcPts val="0"/>
              </a:spcAft>
              <a:buClr>
                <a:srgbClr val="F2F2F2"/>
              </a:buClr>
              <a:buSzPts val="1200"/>
              <a:buFont typeface="Calibri"/>
              <a:buNone/>
            </a:pPr>
            <a:r>
              <a:rPr b="0" i="1" lang="en" sz="1200" u="none" cap="none" strike="noStrike">
                <a:solidFill>
                  <a:srgbClr val="F2F2F2"/>
                </a:solidFill>
                <a:latin typeface="Calibri"/>
                <a:ea typeface="Calibri"/>
                <a:cs typeface="Calibri"/>
                <a:sym typeface="Calibri"/>
              </a:rPr>
              <a:t>Yellow rings are 5 and 10 nm from airport.</a:t>
            </a:r>
            <a:endParaRPr sz="1100"/>
          </a:p>
        </p:txBody>
      </p:sp>
      <p:sp>
        <p:nvSpPr>
          <p:cNvPr id="656" name="Google Shape;656;p53"/>
          <p:cNvSpPr/>
          <p:nvPr/>
        </p:nvSpPr>
        <p:spPr>
          <a:xfrm>
            <a:off x="4903075" y="901959"/>
            <a:ext cx="4155300" cy="3621900"/>
          </a:xfrm>
          <a:prstGeom prst="rect">
            <a:avLst/>
          </a:prstGeom>
          <a:solidFill>
            <a:srgbClr val="BFBFBF"/>
          </a:solid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657" name="Google Shape;657;p53"/>
          <p:cNvSpPr/>
          <p:nvPr/>
        </p:nvSpPr>
        <p:spPr>
          <a:xfrm>
            <a:off x="4947180" y="901959"/>
            <a:ext cx="4111200" cy="623400"/>
          </a:xfrm>
          <a:prstGeom prst="rect">
            <a:avLst/>
          </a:prstGeom>
          <a:noFill/>
          <a:ln>
            <a:noFill/>
          </a:ln>
        </p:spPr>
        <p:txBody>
          <a:bodyPr anchorCtr="0" anchor="t" bIns="34275" lIns="68575" spcFirstLastPara="1" rIns="68575" wrap="square" tIns="34275">
            <a:noAutofit/>
          </a:bodyPr>
          <a:lstStyle/>
          <a:p>
            <a:pPr indent="-177800" lvl="0" marL="177800" marR="0" rtl="0" algn="l">
              <a:lnSpc>
                <a:spcPct val="100000"/>
              </a:lnSpc>
              <a:spcBef>
                <a:spcPts val="0"/>
              </a:spcBef>
              <a:spcAft>
                <a:spcPts val="0"/>
              </a:spcAft>
              <a:buClr>
                <a:srgbClr val="000000"/>
              </a:buClr>
              <a:buSzPts val="1800"/>
              <a:buFont typeface="Arial"/>
              <a:buChar char="•"/>
            </a:pPr>
            <a:r>
              <a:rPr b="0" i="0" lang="en" sz="1800" u="none" cap="none" strike="noStrike">
                <a:solidFill>
                  <a:srgbClr val="000000"/>
                </a:solidFill>
                <a:latin typeface="Calibri"/>
                <a:ea typeface="Calibri"/>
                <a:cs typeface="Calibri"/>
                <a:sym typeface="Calibri"/>
              </a:rPr>
              <a:t>GLM flash extent density far more useful later in the event</a:t>
            </a:r>
            <a:endParaRPr sz="1100"/>
          </a:p>
        </p:txBody>
      </p:sp>
      <p:sp>
        <p:nvSpPr>
          <p:cNvPr id="658" name="Google Shape;658;p53"/>
          <p:cNvSpPr/>
          <p:nvPr/>
        </p:nvSpPr>
        <p:spPr>
          <a:xfrm>
            <a:off x="4947180" y="1486090"/>
            <a:ext cx="3934500" cy="346200"/>
          </a:xfrm>
          <a:prstGeom prst="rect">
            <a:avLst/>
          </a:prstGeom>
          <a:noFill/>
          <a:ln>
            <a:noFill/>
          </a:ln>
        </p:spPr>
        <p:txBody>
          <a:bodyPr anchorCtr="0" anchor="t" bIns="34275" lIns="68575" spcFirstLastPara="1" rIns="68575" wrap="square" tIns="34275">
            <a:noAutofit/>
          </a:bodyPr>
          <a:lstStyle/>
          <a:p>
            <a:pPr indent="-177800" lvl="0" marL="177800" marR="0" rtl="0" algn="l">
              <a:lnSpc>
                <a:spcPct val="100000"/>
              </a:lnSpc>
              <a:spcBef>
                <a:spcPts val="0"/>
              </a:spcBef>
              <a:spcAft>
                <a:spcPts val="0"/>
              </a:spcAft>
              <a:buClr>
                <a:srgbClr val="000000"/>
              </a:buClr>
              <a:buSzPts val="1800"/>
              <a:buFont typeface="Arial"/>
              <a:buChar char="•"/>
            </a:pPr>
            <a:r>
              <a:rPr b="0" i="0" lang="en" sz="1800" u="none" cap="none" strike="noStrike">
                <a:solidFill>
                  <a:srgbClr val="000000"/>
                </a:solidFill>
                <a:latin typeface="Calibri"/>
                <a:ea typeface="Calibri"/>
                <a:cs typeface="Calibri"/>
                <a:sym typeface="Calibri"/>
              </a:rPr>
              <a:t>Storms had pushed well east of airport</a:t>
            </a:r>
            <a:endParaRPr sz="1100"/>
          </a:p>
        </p:txBody>
      </p:sp>
      <p:sp>
        <p:nvSpPr>
          <p:cNvPr id="659" name="Google Shape;659;p53"/>
          <p:cNvSpPr/>
          <p:nvPr/>
        </p:nvSpPr>
        <p:spPr>
          <a:xfrm>
            <a:off x="4947180" y="1810799"/>
            <a:ext cx="4111200" cy="623400"/>
          </a:xfrm>
          <a:prstGeom prst="rect">
            <a:avLst/>
          </a:prstGeom>
          <a:noFill/>
          <a:ln>
            <a:noFill/>
          </a:ln>
        </p:spPr>
        <p:txBody>
          <a:bodyPr anchorCtr="0" anchor="t" bIns="34275" lIns="68575" spcFirstLastPara="1" rIns="68575" wrap="square" tIns="34275">
            <a:noAutofit/>
          </a:bodyPr>
          <a:lstStyle/>
          <a:p>
            <a:pPr indent="-177800" lvl="0" marL="177800" marR="0" rtl="0" algn="l">
              <a:lnSpc>
                <a:spcPct val="100000"/>
              </a:lnSpc>
              <a:spcBef>
                <a:spcPts val="0"/>
              </a:spcBef>
              <a:spcAft>
                <a:spcPts val="0"/>
              </a:spcAft>
              <a:buClr>
                <a:srgbClr val="000000"/>
              </a:buClr>
              <a:buSzPts val="1800"/>
              <a:buFont typeface="Arial"/>
              <a:buChar char="•"/>
            </a:pPr>
            <a:r>
              <a:rPr b="0" i="0" lang="en" sz="1800" u="none" cap="none" strike="noStrike">
                <a:solidFill>
                  <a:srgbClr val="000000"/>
                </a:solidFill>
                <a:latin typeface="Calibri"/>
                <a:ea typeface="Calibri"/>
                <a:cs typeface="Calibri"/>
                <a:sym typeface="Calibri"/>
              </a:rPr>
              <a:t>Convection weakening and overall lightning activity decreased</a:t>
            </a:r>
            <a:endParaRPr sz="1100"/>
          </a:p>
        </p:txBody>
      </p:sp>
      <p:sp>
        <p:nvSpPr>
          <p:cNvPr id="660" name="Google Shape;660;p53"/>
          <p:cNvSpPr/>
          <p:nvPr/>
        </p:nvSpPr>
        <p:spPr>
          <a:xfrm>
            <a:off x="4947180" y="2416469"/>
            <a:ext cx="4111200" cy="900300"/>
          </a:xfrm>
          <a:prstGeom prst="rect">
            <a:avLst/>
          </a:prstGeom>
          <a:noFill/>
          <a:ln>
            <a:noFill/>
          </a:ln>
        </p:spPr>
        <p:txBody>
          <a:bodyPr anchorCtr="0" anchor="t" bIns="34275" lIns="68575" spcFirstLastPara="1" rIns="68575" wrap="square" tIns="34275">
            <a:noAutofit/>
          </a:bodyPr>
          <a:lstStyle/>
          <a:p>
            <a:pPr indent="-177800" lvl="0" marL="177800" marR="0" rtl="0" algn="l">
              <a:lnSpc>
                <a:spcPct val="100000"/>
              </a:lnSpc>
              <a:spcBef>
                <a:spcPts val="0"/>
              </a:spcBef>
              <a:spcAft>
                <a:spcPts val="0"/>
              </a:spcAft>
              <a:buClr>
                <a:srgbClr val="000000"/>
              </a:buClr>
              <a:buSzPts val="1800"/>
              <a:buFont typeface="Arial"/>
              <a:buChar char="•"/>
            </a:pPr>
            <a:r>
              <a:rPr b="0" i="0" lang="en" sz="1800" u="none" cap="none" strike="noStrike">
                <a:solidFill>
                  <a:srgbClr val="000000"/>
                </a:solidFill>
                <a:latin typeface="Calibri"/>
                <a:ea typeface="Calibri"/>
                <a:cs typeface="Calibri"/>
                <a:sym typeface="Calibri"/>
              </a:rPr>
              <a:t>However, GLM played significant role in identifying long flashes in trailing stratiform region</a:t>
            </a:r>
            <a:endParaRPr sz="1100"/>
          </a:p>
        </p:txBody>
      </p:sp>
      <p:sp>
        <p:nvSpPr>
          <p:cNvPr id="661" name="Google Shape;661;p53"/>
          <p:cNvSpPr/>
          <p:nvPr/>
        </p:nvSpPr>
        <p:spPr>
          <a:xfrm>
            <a:off x="4947180" y="3316716"/>
            <a:ext cx="4111200" cy="623400"/>
          </a:xfrm>
          <a:prstGeom prst="rect">
            <a:avLst/>
          </a:prstGeom>
          <a:noFill/>
          <a:ln>
            <a:noFill/>
          </a:ln>
        </p:spPr>
        <p:txBody>
          <a:bodyPr anchorCtr="0" anchor="t" bIns="34275" lIns="68575" spcFirstLastPara="1" rIns="68575" wrap="square" tIns="34275">
            <a:noAutofit/>
          </a:bodyPr>
          <a:lstStyle/>
          <a:p>
            <a:pPr indent="-177800" lvl="0" marL="177800" marR="0" rtl="0" algn="l">
              <a:lnSpc>
                <a:spcPct val="100000"/>
              </a:lnSpc>
              <a:spcBef>
                <a:spcPts val="0"/>
              </a:spcBef>
              <a:spcAft>
                <a:spcPts val="0"/>
              </a:spcAft>
              <a:buClr>
                <a:srgbClr val="000000"/>
              </a:buClr>
              <a:buSzPts val="1800"/>
              <a:buFont typeface="Arial"/>
              <a:buChar char="•"/>
            </a:pPr>
            <a:r>
              <a:rPr b="0" i="0" lang="en" sz="1800" u="none" cap="none" strike="noStrike">
                <a:solidFill>
                  <a:srgbClr val="000000"/>
                </a:solidFill>
                <a:latin typeface="Calibri"/>
                <a:ea typeface="Calibri"/>
                <a:cs typeface="Calibri"/>
                <a:sym typeface="Calibri"/>
              </a:rPr>
              <a:t>GLM showed lightning continuing over the airport</a:t>
            </a:r>
            <a:endParaRPr sz="1100"/>
          </a:p>
        </p:txBody>
      </p:sp>
      <p:sp>
        <p:nvSpPr>
          <p:cNvPr id="662" name="Google Shape;662;p53"/>
          <p:cNvSpPr/>
          <p:nvPr/>
        </p:nvSpPr>
        <p:spPr>
          <a:xfrm>
            <a:off x="4947180" y="3900847"/>
            <a:ext cx="4111200" cy="623400"/>
          </a:xfrm>
          <a:prstGeom prst="rect">
            <a:avLst/>
          </a:prstGeom>
          <a:noFill/>
          <a:ln>
            <a:noFill/>
          </a:ln>
        </p:spPr>
        <p:txBody>
          <a:bodyPr anchorCtr="0" anchor="t" bIns="34275" lIns="68575" spcFirstLastPara="1" rIns="68575" wrap="square" tIns="34275">
            <a:noAutofit/>
          </a:bodyPr>
          <a:lstStyle/>
          <a:p>
            <a:pPr indent="-177800" lvl="0" marL="177800" marR="0" rtl="0" algn="l">
              <a:lnSpc>
                <a:spcPct val="100000"/>
              </a:lnSpc>
              <a:spcBef>
                <a:spcPts val="0"/>
              </a:spcBef>
              <a:spcAft>
                <a:spcPts val="0"/>
              </a:spcAft>
              <a:buClr>
                <a:srgbClr val="000000"/>
              </a:buClr>
              <a:buSzPts val="1800"/>
              <a:buFont typeface="Arial"/>
              <a:buChar char="•"/>
            </a:pPr>
            <a:r>
              <a:rPr b="0" i="0" lang="en" sz="1800" u="none" cap="none" strike="noStrike">
                <a:solidFill>
                  <a:srgbClr val="000000"/>
                </a:solidFill>
                <a:latin typeface="Calibri"/>
                <a:ea typeface="Calibri"/>
                <a:cs typeface="Calibri"/>
                <a:sym typeface="Calibri"/>
              </a:rPr>
              <a:t>GLM illustrated the threat simply and effectively</a:t>
            </a:r>
            <a:endParaRPr sz="1100"/>
          </a:p>
        </p:txBody>
      </p:sp>
      <p:sp>
        <p:nvSpPr>
          <p:cNvPr id="663" name="Google Shape;663;p53"/>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8"/>
                                        </p:tgtEl>
                                        <p:attrNameLst>
                                          <p:attrName>style.visibility</p:attrName>
                                        </p:attrNameLst>
                                      </p:cBhvr>
                                      <p:to>
                                        <p:strVal val="visible"/>
                                      </p:to>
                                    </p:set>
                                    <p:animEffect filter="fade" transition="in">
                                      <p:cBhvr>
                                        <p:cTn dur="500"/>
                                        <p:tgtEl>
                                          <p:spTgt spid="6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9"/>
                                        </p:tgtEl>
                                        <p:attrNameLst>
                                          <p:attrName>style.visibility</p:attrName>
                                        </p:attrNameLst>
                                      </p:cBhvr>
                                      <p:to>
                                        <p:strVal val="visible"/>
                                      </p:to>
                                    </p:set>
                                    <p:animEffect filter="fade" transition="in">
                                      <p:cBhvr>
                                        <p:cTn dur="500"/>
                                        <p:tgtEl>
                                          <p:spTgt spid="6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0"/>
                                        </p:tgtEl>
                                        <p:attrNameLst>
                                          <p:attrName>style.visibility</p:attrName>
                                        </p:attrNameLst>
                                      </p:cBhvr>
                                      <p:to>
                                        <p:strVal val="visible"/>
                                      </p:to>
                                    </p:set>
                                    <p:animEffect filter="fade" transition="in">
                                      <p:cBhvr>
                                        <p:cTn dur="500"/>
                                        <p:tgtEl>
                                          <p:spTgt spid="6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1"/>
                                        </p:tgtEl>
                                        <p:attrNameLst>
                                          <p:attrName>style.visibility</p:attrName>
                                        </p:attrNameLst>
                                      </p:cBhvr>
                                      <p:to>
                                        <p:strVal val="visible"/>
                                      </p:to>
                                    </p:set>
                                    <p:animEffect filter="fade" transition="in">
                                      <p:cBhvr>
                                        <p:cTn dur="500"/>
                                        <p:tgtEl>
                                          <p:spTgt spid="6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2"/>
                                        </p:tgtEl>
                                        <p:attrNameLst>
                                          <p:attrName>style.visibility</p:attrName>
                                        </p:attrNameLst>
                                      </p:cBhvr>
                                      <p:to>
                                        <p:strVal val="visible"/>
                                      </p:to>
                                    </p:set>
                                    <p:animEffect filter="fade" transition="in">
                                      <p:cBhvr>
                                        <p:cTn dur="500"/>
                                        <p:tgtEl>
                                          <p:spTgt spid="6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Google Shape;174;p36"/>
          <p:cNvSpPr txBox="1"/>
          <p:nvPr>
            <p:ph type="ctrTitle"/>
          </p:nvPr>
        </p:nvSpPr>
        <p:spPr>
          <a:xfrm>
            <a:off x="186600" y="268250"/>
            <a:ext cx="8645700" cy="498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400" u="sng"/>
              <a:t>Outline</a:t>
            </a:r>
            <a:endParaRPr sz="2400" u="sng"/>
          </a:p>
        </p:txBody>
      </p:sp>
      <p:sp>
        <p:nvSpPr>
          <p:cNvPr id="175" name="Google Shape;175;p36"/>
          <p:cNvSpPr txBox="1"/>
          <p:nvPr/>
        </p:nvSpPr>
        <p:spPr>
          <a:xfrm>
            <a:off x="192000" y="777600"/>
            <a:ext cx="8875800" cy="3944100"/>
          </a:xfrm>
          <a:prstGeom prst="rect">
            <a:avLst/>
          </a:prstGeom>
          <a:noFill/>
          <a:ln>
            <a:noFill/>
          </a:ln>
        </p:spPr>
        <p:txBody>
          <a:bodyPr anchorCtr="0" anchor="t" bIns="91425" lIns="91425" spcFirstLastPara="1" rIns="91425" wrap="square" tIns="91425">
            <a:noAutofit/>
          </a:bodyPr>
          <a:lstStyle/>
          <a:p>
            <a:pPr indent="-330200" lvl="0" marL="457200" rtl="0" algn="l">
              <a:lnSpc>
                <a:spcPct val="120000"/>
              </a:lnSpc>
              <a:spcBef>
                <a:spcPts val="0"/>
              </a:spcBef>
              <a:spcAft>
                <a:spcPts val="0"/>
              </a:spcAft>
              <a:buClr>
                <a:schemeClr val="dk1"/>
              </a:buClr>
              <a:buSzPts val="1600"/>
              <a:buChar char="●"/>
            </a:pPr>
            <a:r>
              <a:rPr lang="en" sz="1600">
                <a:solidFill>
                  <a:schemeClr val="dk1"/>
                </a:solidFill>
              </a:rPr>
              <a:t>NWS GLM </a:t>
            </a:r>
            <a:r>
              <a:rPr lang="en" sz="1600">
                <a:solidFill>
                  <a:schemeClr val="dk1"/>
                </a:solidFill>
              </a:rPr>
              <a:t>Implementation Team</a:t>
            </a:r>
            <a:endParaRPr sz="1600">
              <a:solidFill>
                <a:schemeClr val="dk1"/>
              </a:solidFill>
            </a:endParaRPr>
          </a:p>
          <a:p>
            <a:pPr indent="-330200" lvl="0" marL="457200" marR="0" rtl="0" algn="l">
              <a:lnSpc>
                <a:spcPct val="120000"/>
              </a:lnSpc>
              <a:spcBef>
                <a:spcPts val="0"/>
              </a:spcBef>
              <a:spcAft>
                <a:spcPts val="0"/>
              </a:spcAft>
              <a:buClr>
                <a:schemeClr val="dk1"/>
              </a:buClr>
              <a:buSzPts val="1600"/>
              <a:buFont typeface="Arial"/>
              <a:buChar char="●"/>
            </a:pPr>
            <a:r>
              <a:rPr lang="en" sz="1600">
                <a:solidFill>
                  <a:schemeClr val="dk1"/>
                </a:solidFill>
              </a:rPr>
              <a:t>Currently Fielded products in AWIPS-2 </a:t>
            </a:r>
            <a:endParaRPr sz="1600">
              <a:solidFill>
                <a:schemeClr val="dk1"/>
              </a:solidFill>
            </a:endParaRPr>
          </a:p>
          <a:p>
            <a:pPr indent="-330200" lvl="0" marL="457200" marR="0" rtl="0" algn="l">
              <a:lnSpc>
                <a:spcPct val="120000"/>
              </a:lnSpc>
              <a:spcBef>
                <a:spcPts val="0"/>
              </a:spcBef>
              <a:spcAft>
                <a:spcPts val="0"/>
              </a:spcAft>
              <a:buClr>
                <a:schemeClr val="dk1"/>
              </a:buClr>
              <a:buSzPts val="1600"/>
              <a:buChar char="●"/>
            </a:pPr>
            <a:r>
              <a:rPr lang="en" sz="1600">
                <a:solidFill>
                  <a:schemeClr val="dk1"/>
                </a:solidFill>
              </a:rPr>
              <a:t>Gridded GLM Products Description</a:t>
            </a:r>
            <a:endParaRPr sz="1600">
              <a:solidFill>
                <a:schemeClr val="dk1"/>
              </a:solidFill>
            </a:endParaRPr>
          </a:p>
          <a:p>
            <a:pPr indent="-330200" lvl="0" marL="457200" marR="0" rtl="0" algn="l">
              <a:lnSpc>
                <a:spcPct val="120000"/>
              </a:lnSpc>
              <a:spcBef>
                <a:spcPts val="0"/>
              </a:spcBef>
              <a:spcAft>
                <a:spcPts val="0"/>
              </a:spcAft>
              <a:buClr>
                <a:schemeClr val="dk1"/>
              </a:buClr>
              <a:buSzPts val="1600"/>
              <a:buChar char="●"/>
            </a:pPr>
            <a:r>
              <a:rPr lang="en" sz="1600">
                <a:solidFill>
                  <a:schemeClr val="dk1"/>
                </a:solidFill>
              </a:rPr>
              <a:t>Laboratory/Testbed Activities</a:t>
            </a:r>
            <a:endParaRPr sz="1600">
              <a:solidFill>
                <a:schemeClr val="dk1"/>
              </a:solidFill>
            </a:endParaRPr>
          </a:p>
          <a:p>
            <a:pPr indent="-330200" lvl="0" marL="457200" marR="0" rtl="0" algn="l">
              <a:lnSpc>
                <a:spcPct val="120000"/>
              </a:lnSpc>
              <a:spcBef>
                <a:spcPts val="0"/>
              </a:spcBef>
              <a:spcAft>
                <a:spcPts val="0"/>
              </a:spcAft>
              <a:buClr>
                <a:schemeClr val="dk1"/>
              </a:buClr>
              <a:buSzPts val="1600"/>
              <a:buChar char="●"/>
            </a:pPr>
            <a:r>
              <a:rPr lang="en" sz="1600">
                <a:solidFill>
                  <a:schemeClr val="dk1"/>
                </a:solidFill>
              </a:rPr>
              <a:t>NWS Field-wide Operational Roll-out</a:t>
            </a:r>
            <a:endParaRPr sz="1600">
              <a:solidFill>
                <a:schemeClr val="dk1"/>
              </a:solidFill>
            </a:endParaRPr>
          </a:p>
          <a:p>
            <a:pPr indent="-330200" lvl="0" marL="457200" marR="0" rtl="0" algn="l">
              <a:lnSpc>
                <a:spcPct val="120000"/>
              </a:lnSpc>
              <a:spcBef>
                <a:spcPts val="0"/>
              </a:spcBef>
              <a:spcAft>
                <a:spcPts val="0"/>
              </a:spcAft>
              <a:buClr>
                <a:schemeClr val="dk1"/>
              </a:buClr>
              <a:buSzPts val="1600"/>
              <a:buChar char="●"/>
            </a:pPr>
            <a:r>
              <a:rPr lang="en" sz="1600">
                <a:solidFill>
                  <a:schemeClr val="dk1"/>
                </a:solidFill>
              </a:rPr>
              <a:t>Outreach Materials - Quick Guide and Videos</a:t>
            </a:r>
            <a:endParaRPr sz="1600">
              <a:solidFill>
                <a:schemeClr val="dk1"/>
              </a:solidFill>
            </a:endParaRPr>
          </a:p>
          <a:p>
            <a:pPr indent="-317500" lvl="1" marL="914400" marR="0" rtl="0" algn="l">
              <a:lnSpc>
                <a:spcPct val="120000"/>
              </a:lnSpc>
              <a:spcBef>
                <a:spcPts val="0"/>
              </a:spcBef>
              <a:spcAft>
                <a:spcPts val="0"/>
              </a:spcAft>
              <a:buClr>
                <a:schemeClr val="dk1"/>
              </a:buClr>
              <a:buSzPts val="1400"/>
              <a:buChar char="○"/>
            </a:pPr>
            <a:r>
              <a:rPr lang="en">
                <a:solidFill>
                  <a:schemeClr val="dk1"/>
                </a:solidFill>
              </a:rPr>
              <a:t>Training and Orientation Materials</a:t>
            </a:r>
            <a:endParaRPr>
              <a:solidFill>
                <a:schemeClr val="dk1"/>
              </a:solidFill>
            </a:endParaRPr>
          </a:p>
          <a:p>
            <a:pPr indent="-330200" lvl="0" marL="457200" marR="0" rtl="0" algn="l">
              <a:lnSpc>
                <a:spcPct val="120000"/>
              </a:lnSpc>
              <a:spcBef>
                <a:spcPts val="0"/>
              </a:spcBef>
              <a:spcAft>
                <a:spcPts val="0"/>
              </a:spcAft>
              <a:buClr>
                <a:schemeClr val="dk1"/>
              </a:buClr>
              <a:buSzPts val="1600"/>
              <a:buChar char="●"/>
            </a:pPr>
            <a:r>
              <a:rPr lang="en" sz="1600">
                <a:solidFill>
                  <a:schemeClr val="dk1"/>
                </a:solidFill>
              </a:rPr>
              <a:t>Gridded GLM Products in AWIPS2 (CAVE/D2D)</a:t>
            </a:r>
            <a:endParaRPr sz="1600">
              <a:solidFill>
                <a:schemeClr val="dk1"/>
              </a:solidFill>
            </a:endParaRPr>
          </a:p>
          <a:p>
            <a:pPr indent="-330200" lvl="0" marL="457200" marR="0" rtl="0" algn="l">
              <a:lnSpc>
                <a:spcPct val="120000"/>
              </a:lnSpc>
              <a:spcBef>
                <a:spcPts val="0"/>
              </a:spcBef>
              <a:spcAft>
                <a:spcPts val="0"/>
              </a:spcAft>
              <a:buClr>
                <a:schemeClr val="dk1"/>
              </a:buClr>
              <a:buSzPts val="1600"/>
              <a:buChar char="●"/>
            </a:pPr>
            <a:r>
              <a:rPr lang="en" sz="1600">
                <a:solidFill>
                  <a:schemeClr val="dk1"/>
                </a:solidFill>
              </a:rPr>
              <a:t>Migrating GLM into NWS Operations (3 Phases)</a:t>
            </a:r>
            <a:endParaRPr sz="1600">
              <a:solidFill>
                <a:schemeClr val="dk1"/>
              </a:solidFill>
            </a:endParaRPr>
          </a:p>
          <a:p>
            <a:pPr indent="-330200" lvl="0" marL="457200" marR="0" rtl="0" algn="l">
              <a:lnSpc>
                <a:spcPct val="120000"/>
              </a:lnSpc>
              <a:spcBef>
                <a:spcPts val="0"/>
              </a:spcBef>
              <a:spcAft>
                <a:spcPts val="0"/>
              </a:spcAft>
              <a:buClr>
                <a:schemeClr val="dk1"/>
              </a:buClr>
              <a:buSzPts val="1600"/>
              <a:buChar char="●"/>
            </a:pPr>
            <a:r>
              <a:rPr lang="en" sz="1600">
                <a:solidFill>
                  <a:schemeClr val="dk1"/>
                </a:solidFill>
              </a:rPr>
              <a:t>GLM Applications in NWS Operations</a:t>
            </a:r>
            <a:endParaRPr sz="1600">
              <a:solidFill>
                <a:schemeClr val="dk1"/>
              </a:solidFill>
            </a:endParaRPr>
          </a:p>
          <a:p>
            <a:pPr indent="-330200" lvl="0" marL="457200" marR="0" rtl="0" algn="l">
              <a:lnSpc>
                <a:spcPct val="120000"/>
              </a:lnSpc>
              <a:spcBef>
                <a:spcPts val="0"/>
              </a:spcBef>
              <a:spcAft>
                <a:spcPts val="0"/>
              </a:spcAft>
              <a:buClr>
                <a:schemeClr val="dk1"/>
              </a:buClr>
              <a:buSzPts val="1600"/>
              <a:buChar char="●"/>
            </a:pPr>
            <a:r>
              <a:rPr lang="en" sz="1600">
                <a:solidFill>
                  <a:schemeClr val="dk1"/>
                </a:solidFill>
              </a:rPr>
              <a:t>Next Steps for GLM Implementation in NWS</a:t>
            </a:r>
            <a:endParaRPr sz="1600">
              <a:solidFill>
                <a:schemeClr val="dk1"/>
              </a:solidFill>
            </a:endParaRPr>
          </a:p>
          <a:p>
            <a:pPr indent="-330200" lvl="0" marL="457200" marR="0" rtl="0" algn="l">
              <a:lnSpc>
                <a:spcPct val="120000"/>
              </a:lnSpc>
              <a:spcBef>
                <a:spcPts val="0"/>
              </a:spcBef>
              <a:spcAft>
                <a:spcPts val="0"/>
              </a:spcAft>
              <a:buClr>
                <a:schemeClr val="dk1"/>
              </a:buClr>
              <a:buSzPts val="1600"/>
              <a:buChar char="●"/>
            </a:pPr>
            <a:r>
              <a:rPr lang="en" sz="1600">
                <a:solidFill>
                  <a:schemeClr val="dk1"/>
                </a:solidFill>
              </a:rPr>
              <a:t>Suggestions for GLM Improvement and Further Exploration</a:t>
            </a:r>
            <a:endParaRPr sz="1600">
              <a:solidFill>
                <a:schemeClr val="dk1"/>
              </a:solidFill>
            </a:endParaRPr>
          </a:p>
          <a:p>
            <a:pPr indent="-330200" lvl="0" marL="457200" marR="0" rtl="0" algn="l">
              <a:lnSpc>
                <a:spcPct val="120000"/>
              </a:lnSpc>
              <a:spcBef>
                <a:spcPts val="0"/>
              </a:spcBef>
              <a:spcAft>
                <a:spcPts val="0"/>
              </a:spcAft>
              <a:buClr>
                <a:schemeClr val="dk1"/>
              </a:buClr>
              <a:buSzPts val="1600"/>
              <a:buChar char="●"/>
            </a:pPr>
            <a:r>
              <a:rPr lang="en" sz="1600">
                <a:solidFill>
                  <a:schemeClr val="dk1"/>
                </a:solidFill>
              </a:rPr>
              <a:t>Summary</a:t>
            </a:r>
            <a:endParaRPr sz="1600">
              <a:solidFill>
                <a:schemeClr val="dk1"/>
              </a:solidFill>
            </a:endParaRPr>
          </a:p>
          <a:p>
            <a:pPr indent="0" lvl="0" marL="0" rtl="0" algn="l">
              <a:lnSpc>
                <a:spcPct val="120000"/>
              </a:lnSpc>
              <a:spcBef>
                <a:spcPts val="0"/>
              </a:spcBef>
              <a:spcAft>
                <a:spcPts val="0"/>
              </a:spcAft>
              <a:buNone/>
            </a:pPr>
            <a:r>
              <a:t/>
            </a:r>
            <a:endParaRPr sz="1600">
              <a:solidFill>
                <a:schemeClr val="dk1"/>
              </a:solidFill>
            </a:endParaRPr>
          </a:p>
          <a:p>
            <a:pPr indent="0" lvl="0" marL="457200" marR="0" rtl="0" algn="l">
              <a:lnSpc>
                <a:spcPct val="100000"/>
              </a:lnSpc>
              <a:spcBef>
                <a:spcPts val="0"/>
              </a:spcBef>
              <a:spcAft>
                <a:spcPts val="0"/>
              </a:spcAft>
              <a:buNone/>
            </a:pPr>
            <a:r>
              <a:t/>
            </a:r>
            <a:endParaRPr sz="1600"/>
          </a:p>
          <a:p>
            <a:pPr indent="0" lvl="0" marL="0" marR="0" rtl="0" algn="l">
              <a:lnSpc>
                <a:spcPct val="100000"/>
              </a:lnSpc>
              <a:spcBef>
                <a:spcPts val="0"/>
              </a:spcBef>
              <a:spcAft>
                <a:spcPts val="0"/>
              </a:spcAft>
              <a:buNone/>
            </a:pPr>
            <a:r>
              <a:t/>
            </a:r>
            <a:endParaRPr sz="1800"/>
          </a:p>
        </p:txBody>
      </p:sp>
      <p:sp>
        <p:nvSpPr>
          <p:cNvPr id="176" name="Google Shape;176;p3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7" name="Shape 667"/>
        <p:cNvGrpSpPr/>
        <p:nvPr/>
      </p:nvGrpSpPr>
      <p:grpSpPr>
        <a:xfrm>
          <a:off x="0" y="0"/>
          <a:ext cx="0" cy="0"/>
          <a:chOff x="0" y="0"/>
          <a:chExt cx="0" cy="0"/>
        </a:xfrm>
      </p:grpSpPr>
      <p:sp>
        <p:nvSpPr>
          <p:cNvPr id="668" name="Google Shape;668;p54"/>
          <p:cNvSpPr txBox="1"/>
          <p:nvPr/>
        </p:nvSpPr>
        <p:spPr>
          <a:xfrm>
            <a:off x="0" y="12939"/>
            <a:ext cx="9144000" cy="4845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i="0" lang="en" sz="2700" u="none" cap="none" strike="noStrike">
                <a:solidFill>
                  <a:schemeClr val="dk1"/>
                </a:solidFill>
                <a:latin typeface="Calibri"/>
                <a:ea typeface="Calibri"/>
                <a:cs typeface="Calibri"/>
                <a:sym typeface="Calibri"/>
              </a:rPr>
              <a:t>WFO Tallahassee: Warning Decision Support</a:t>
            </a:r>
            <a:endParaRPr b="1" i="0" sz="2700" u="none" cap="none" strike="noStrike">
              <a:solidFill>
                <a:schemeClr val="dk1"/>
              </a:solidFill>
              <a:latin typeface="Calibri"/>
              <a:ea typeface="Calibri"/>
              <a:cs typeface="Calibri"/>
              <a:sym typeface="Calibri"/>
            </a:endParaRPr>
          </a:p>
        </p:txBody>
      </p:sp>
      <p:pic>
        <p:nvPicPr>
          <p:cNvPr id="669" name="Google Shape;669;p54"/>
          <p:cNvPicPr preferRelativeResize="0"/>
          <p:nvPr/>
        </p:nvPicPr>
        <p:blipFill rotWithShape="1">
          <a:blip r:embed="rId3">
            <a:alphaModFix/>
          </a:blip>
          <a:srcRect b="0" l="25361" r="0" t="14434"/>
          <a:stretch/>
        </p:blipFill>
        <p:spPr>
          <a:xfrm>
            <a:off x="64699" y="478279"/>
            <a:ext cx="4195265" cy="2301612"/>
          </a:xfrm>
          <a:prstGeom prst="rect">
            <a:avLst/>
          </a:prstGeom>
          <a:noFill/>
          <a:ln cap="flat" cmpd="sng" w="12700">
            <a:solidFill>
              <a:srgbClr val="BFBFBF"/>
            </a:solidFill>
            <a:prstDash val="solid"/>
            <a:round/>
            <a:headEnd len="sm" w="sm" type="none"/>
            <a:tailEnd len="sm" w="sm" type="none"/>
          </a:ln>
        </p:spPr>
      </p:pic>
      <p:pic>
        <p:nvPicPr>
          <p:cNvPr id="670" name="Google Shape;670;p54"/>
          <p:cNvPicPr preferRelativeResize="0"/>
          <p:nvPr/>
        </p:nvPicPr>
        <p:blipFill rotWithShape="1">
          <a:blip r:embed="rId4">
            <a:alphaModFix/>
          </a:blip>
          <a:srcRect b="0" l="25389" r="0" t="14434"/>
          <a:stretch/>
        </p:blipFill>
        <p:spPr>
          <a:xfrm>
            <a:off x="66236" y="2799299"/>
            <a:ext cx="4193727" cy="2301594"/>
          </a:xfrm>
          <a:prstGeom prst="rect">
            <a:avLst/>
          </a:prstGeom>
          <a:noFill/>
          <a:ln cap="flat" cmpd="sng" w="12700">
            <a:solidFill>
              <a:srgbClr val="BFBFBF"/>
            </a:solidFill>
            <a:prstDash val="solid"/>
            <a:round/>
            <a:headEnd len="sm" w="sm" type="none"/>
            <a:tailEnd len="sm" w="sm" type="none"/>
          </a:ln>
        </p:spPr>
      </p:pic>
      <p:pic>
        <p:nvPicPr>
          <p:cNvPr id="671" name="Google Shape;671;p54"/>
          <p:cNvPicPr preferRelativeResize="0"/>
          <p:nvPr/>
        </p:nvPicPr>
        <p:blipFill rotWithShape="1">
          <a:blip r:embed="rId5">
            <a:alphaModFix/>
          </a:blip>
          <a:srcRect b="0" l="25399" r="7" t="14449"/>
          <a:stretch/>
        </p:blipFill>
        <p:spPr>
          <a:xfrm>
            <a:off x="4571999" y="498011"/>
            <a:ext cx="4192845" cy="2301289"/>
          </a:xfrm>
          <a:prstGeom prst="rect">
            <a:avLst/>
          </a:prstGeom>
          <a:noFill/>
          <a:ln cap="flat" cmpd="sng" w="12700">
            <a:solidFill>
              <a:srgbClr val="BFBFBF"/>
            </a:solidFill>
            <a:prstDash val="solid"/>
            <a:round/>
            <a:headEnd len="sm" w="sm" type="none"/>
            <a:tailEnd len="sm" w="sm" type="none"/>
          </a:ln>
        </p:spPr>
      </p:pic>
      <p:sp>
        <p:nvSpPr>
          <p:cNvPr id="672" name="Google Shape;672;p54"/>
          <p:cNvSpPr/>
          <p:nvPr/>
        </p:nvSpPr>
        <p:spPr>
          <a:xfrm>
            <a:off x="4418135" y="2881739"/>
            <a:ext cx="4626600" cy="2146800"/>
          </a:xfrm>
          <a:prstGeom prst="rect">
            <a:avLst/>
          </a:prstGeom>
          <a:solidFill>
            <a:srgbClr val="BFBFBF"/>
          </a:solid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673" name="Google Shape;673;p54"/>
          <p:cNvSpPr/>
          <p:nvPr/>
        </p:nvSpPr>
        <p:spPr>
          <a:xfrm>
            <a:off x="4418135" y="2881739"/>
            <a:ext cx="4725900" cy="2146800"/>
          </a:xfrm>
          <a:prstGeom prst="rect">
            <a:avLst/>
          </a:prstGeom>
          <a:noFill/>
          <a:ln>
            <a:noFill/>
          </a:ln>
        </p:spPr>
        <p:txBody>
          <a:bodyPr anchorCtr="0" anchor="t" bIns="34275" lIns="68575" spcFirstLastPara="1" rIns="68575" wrap="square" tIns="34275">
            <a:noAutofit/>
          </a:bodyPr>
          <a:lstStyle/>
          <a:p>
            <a:pPr indent="-171450" lvl="0" marL="177800" marR="0" rtl="0" algn="l">
              <a:lnSpc>
                <a:spcPct val="100000"/>
              </a:lnSpc>
              <a:spcBef>
                <a:spcPts val="0"/>
              </a:spcBef>
              <a:spcAft>
                <a:spcPts val="0"/>
              </a:spcAft>
              <a:buClr>
                <a:srgbClr val="000000"/>
              </a:buClr>
              <a:buSzPts val="1500"/>
              <a:buFont typeface="Arial"/>
              <a:buChar char="•"/>
            </a:pPr>
            <a:r>
              <a:rPr b="0" i="0" lang="en" sz="1500" u="none" cap="none" strike="noStrike">
                <a:solidFill>
                  <a:srgbClr val="000000"/>
                </a:solidFill>
                <a:latin typeface="Calibri"/>
                <a:ea typeface="Calibri"/>
                <a:cs typeface="Calibri"/>
                <a:sym typeface="Calibri"/>
              </a:rPr>
              <a:t>Previously severe storms approaching the Gulf Coast</a:t>
            </a:r>
            <a:endParaRPr sz="1100"/>
          </a:p>
          <a:p>
            <a:pPr indent="-171450" lvl="0" marL="177800" marR="0" rtl="0" algn="l">
              <a:lnSpc>
                <a:spcPct val="100000"/>
              </a:lnSpc>
              <a:spcBef>
                <a:spcPts val="0"/>
              </a:spcBef>
              <a:spcAft>
                <a:spcPts val="0"/>
              </a:spcAft>
              <a:buClr>
                <a:srgbClr val="000000"/>
              </a:buClr>
              <a:buSzPts val="1500"/>
              <a:buFont typeface="Arial"/>
              <a:buChar char="•"/>
            </a:pPr>
            <a:r>
              <a:rPr b="0" i="0" lang="en" sz="1500" u="none" cap="none" strike="noStrike">
                <a:solidFill>
                  <a:srgbClr val="000000"/>
                </a:solidFill>
                <a:latin typeface="Calibri"/>
                <a:ea typeface="Calibri"/>
                <a:cs typeface="Calibri"/>
                <a:sym typeface="Calibri"/>
              </a:rPr>
              <a:t>GLM noted weakening at 2303 UTC (A)</a:t>
            </a:r>
            <a:endParaRPr sz="1100"/>
          </a:p>
          <a:p>
            <a:pPr indent="-171450" lvl="0" marL="177800" marR="0" rtl="0" algn="l">
              <a:lnSpc>
                <a:spcPct val="100000"/>
              </a:lnSpc>
              <a:spcBef>
                <a:spcPts val="0"/>
              </a:spcBef>
              <a:spcAft>
                <a:spcPts val="0"/>
              </a:spcAft>
              <a:buClr>
                <a:srgbClr val="000000"/>
              </a:buClr>
              <a:buSzPts val="1500"/>
              <a:buFont typeface="Arial"/>
              <a:buChar char="•"/>
            </a:pPr>
            <a:r>
              <a:rPr b="0" i="0" lang="en" sz="1500" u="none" cap="none" strike="noStrike">
                <a:solidFill>
                  <a:srgbClr val="000000"/>
                </a:solidFill>
                <a:latin typeface="Calibri"/>
                <a:ea typeface="Calibri"/>
                <a:cs typeface="Calibri"/>
                <a:sym typeface="Calibri"/>
              </a:rPr>
              <a:t>Forecasters provided special weather statements versus warnings.</a:t>
            </a:r>
            <a:endParaRPr sz="1100"/>
          </a:p>
          <a:p>
            <a:pPr indent="-171450" lvl="0" marL="177800" marR="0" rtl="0" algn="l">
              <a:lnSpc>
                <a:spcPct val="100000"/>
              </a:lnSpc>
              <a:spcBef>
                <a:spcPts val="0"/>
              </a:spcBef>
              <a:spcAft>
                <a:spcPts val="0"/>
              </a:spcAft>
              <a:buClr>
                <a:srgbClr val="000000"/>
              </a:buClr>
              <a:buSzPts val="1500"/>
              <a:buFont typeface="Arial"/>
              <a:buChar char="•"/>
            </a:pPr>
            <a:r>
              <a:rPr b="0" i="0" lang="en" sz="1500" u="none" cap="none" strike="noStrike">
                <a:solidFill>
                  <a:srgbClr val="000000"/>
                </a:solidFill>
                <a:latin typeface="Calibri"/>
                <a:ea typeface="Calibri"/>
                <a:cs typeface="Calibri"/>
                <a:sym typeface="Calibri"/>
              </a:rPr>
              <a:t>By 2330 UTC (B) storms began to re-intensify</a:t>
            </a:r>
            <a:endParaRPr sz="1100"/>
          </a:p>
          <a:p>
            <a:pPr indent="-171450" lvl="0" marL="177800" marR="0" rtl="0" algn="l">
              <a:lnSpc>
                <a:spcPct val="100000"/>
              </a:lnSpc>
              <a:spcBef>
                <a:spcPts val="0"/>
              </a:spcBef>
              <a:spcAft>
                <a:spcPts val="0"/>
              </a:spcAft>
              <a:buClr>
                <a:srgbClr val="000000"/>
              </a:buClr>
              <a:buSzPts val="1500"/>
              <a:buFont typeface="Arial"/>
              <a:buChar char="•"/>
            </a:pPr>
            <a:r>
              <a:rPr b="0" i="0" lang="en" sz="1500" u="none" cap="none" strike="noStrike">
                <a:solidFill>
                  <a:srgbClr val="000000"/>
                </a:solidFill>
                <a:latin typeface="Calibri"/>
                <a:ea typeface="Calibri"/>
                <a:cs typeface="Calibri"/>
                <a:sym typeface="Calibri"/>
              </a:rPr>
              <a:t>Forecasters shifted back to issuing severe weather warnings</a:t>
            </a:r>
            <a:endParaRPr sz="1100"/>
          </a:p>
          <a:p>
            <a:pPr indent="-171450" lvl="0" marL="177800" marR="0" rtl="0" algn="l">
              <a:lnSpc>
                <a:spcPct val="100000"/>
              </a:lnSpc>
              <a:spcBef>
                <a:spcPts val="0"/>
              </a:spcBef>
              <a:spcAft>
                <a:spcPts val="0"/>
              </a:spcAft>
              <a:buClr>
                <a:srgbClr val="000000"/>
              </a:buClr>
              <a:buSzPts val="1500"/>
              <a:buFont typeface="Arial"/>
              <a:buChar char="•"/>
            </a:pPr>
            <a:r>
              <a:rPr b="0" i="0" lang="en" sz="1500" u="none" cap="none" strike="noStrike">
                <a:solidFill>
                  <a:srgbClr val="000000"/>
                </a:solidFill>
                <a:latin typeface="Calibri"/>
                <a:ea typeface="Calibri"/>
                <a:cs typeface="Calibri"/>
                <a:sym typeface="Calibri"/>
              </a:rPr>
              <a:t>Storms continued to intensify through 2354 UTC (C), leading to additional warnings</a:t>
            </a:r>
            <a:endParaRPr b="0" i="0" sz="1500" u="none" cap="none" strike="noStrike">
              <a:solidFill>
                <a:srgbClr val="000000"/>
              </a:solidFill>
              <a:latin typeface="Calibri"/>
              <a:ea typeface="Calibri"/>
              <a:cs typeface="Calibri"/>
              <a:sym typeface="Calibri"/>
            </a:endParaRPr>
          </a:p>
        </p:txBody>
      </p:sp>
      <p:sp>
        <p:nvSpPr>
          <p:cNvPr id="674" name="Google Shape;674;p54"/>
          <p:cNvSpPr txBox="1"/>
          <p:nvPr/>
        </p:nvSpPr>
        <p:spPr>
          <a:xfrm>
            <a:off x="168215" y="1629085"/>
            <a:ext cx="1077600" cy="346200"/>
          </a:xfrm>
          <a:prstGeom prst="rect">
            <a:avLst/>
          </a:prstGeom>
          <a:solidFill>
            <a:schemeClr val="dk1"/>
          </a:solidFill>
          <a:ln cap="flat" cmpd="sng" w="9525">
            <a:solidFill>
              <a:srgbClr val="7F7F7F"/>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rPr b="0" i="0" lang="en" sz="1800" u="none" cap="none" strike="noStrike">
                <a:solidFill>
                  <a:srgbClr val="F2F2F2"/>
                </a:solidFill>
                <a:latin typeface="Calibri"/>
                <a:ea typeface="Calibri"/>
                <a:cs typeface="Calibri"/>
                <a:sym typeface="Calibri"/>
              </a:rPr>
              <a:t>5 min FED</a:t>
            </a:r>
            <a:endParaRPr sz="1800">
              <a:solidFill>
                <a:srgbClr val="F2F2F2"/>
              </a:solidFill>
              <a:latin typeface="Calibri"/>
              <a:ea typeface="Calibri"/>
              <a:cs typeface="Calibri"/>
              <a:sym typeface="Calibri"/>
            </a:endParaRPr>
          </a:p>
        </p:txBody>
      </p:sp>
      <p:sp>
        <p:nvSpPr>
          <p:cNvPr id="675" name="Google Shape;675;p54"/>
          <p:cNvSpPr txBox="1"/>
          <p:nvPr/>
        </p:nvSpPr>
        <p:spPr>
          <a:xfrm>
            <a:off x="3115388" y="544013"/>
            <a:ext cx="1035600" cy="346200"/>
          </a:xfrm>
          <a:prstGeom prst="rect">
            <a:avLst/>
          </a:prstGeom>
          <a:solidFill>
            <a:schemeClr val="dk1"/>
          </a:solidFill>
          <a:ln cap="flat" cmpd="sng" w="9525">
            <a:solidFill>
              <a:srgbClr val="7F7F7F"/>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rPr lang="en" sz="1800">
                <a:solidFill>
                  <a:srgbClr val="F2F2F2"/>
                </a:solidFill>
                <a:latin typeface="Calibri"/>
                <a:ea typeface="Calibri"/>
                <a:cs typeface="Calibri"/>
                <a:sym typeface="Calibri"/>
              </a:rPr>
              <a:t>2303 UTC</a:t>
            </a:r>
            <a:endParaRPr sz="1800">
              <a:solidFill>
                <a:srgbClr val="F2F2F2"/>
              </a:solidFill>
              <a:latin typeface="Calibri"/>
              <a:ea typeface="Calibri"/>
              <a:cs typeface="Calibri"/>
              <a:sym typeface="Calibri"/>
            </a:endParaRPr>
          </a:p>
        </p:txBody>
      </p:sp>
      <p:sp>
        <p:nvSpPr>
          <p:cNvPr id="676" name="Google Shape;676;p54"/>
          <p:cNvSpPr txBox="1"/>
          <p:nvPr/>
        </p:nvSpPr>
        <p:spPr>
          <a:xfrm>
            <a:off x="3115388" y="2879573"/>
            <a:ext cx="1035600" cy="346200"/>
          </a:xfrm>
          <a:prstGeom prst="rect">
            <a:avLst/>
          </a:prstGeom>
          <a:solidFill>
            <a:schemeClr val="dk1"/>
          </a:solidFill>
          <a:ln cap="flat" cmpd="sng" w="9525">
            <a:solidFill>
              <a:srgbClr val="7F7F7F"/>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rPr lang="en" sz="1800">
                <a:solidFill>
                  <a:srgbClr val="F2F2F2"/>
                </a:solidFill>
                <a:latin typeface="Calibri"/>
                <a:ea typeface="Calibri"/>
                <a:cs typeface="Calibri"/>
                <a:sym typeface="Calibri"/>
              </a:rPr>
              <a:t>2330 UTC</a:t>
            </a:r>
            <a:endParaRPr sz="1800">
              <a:solidFill>
                <a:srgbClr val="F2F2F2"/>
              </a:solidFill>
              <a:latin typeface="Calibri"/>
              <a:ea typeface="Calibri"/>
              <a:cs typeface="Calibri"/>
              <a:sym typeface="Calibri"/>
            </a:endParaRPr>
          </a:p>
        </p:txBody>
      </p:sp>
      <p:sp>
        <p:nvSpPr>
          <p:cNvPr id="677" name="Google Shape;677;p54"/>
          <p:cNvSpPr txBox="1"/>
          <p:nvPr/>
        </p:nvSpPr>
        <p:spPr>
          <a:xfrm>
            <a:off x="7661510" y="544013"/>
            <a:ext cx="1035600" cy="346200"/>
          </a:xfrm>
          <a:prstGeom prst="rect">
            <a:avLst/>
          </a:prstGeom>
          <a:solidFill>
            <a:schemeClr val="dk1"/>
          </a:solidFill>
          <a:ln cap="flat" cmpd="sng" w="9525">
            <a:solidFill>
              <a:srgbClr val="7F7F7F"/>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rPr lang="en" sz="1800">
                <a:solidFill>
                  <a:srgbClr val="F2F2F2"/>
                </a:solidFill>
                <a:latin typeface="Calibri"/>
                <a:ea typeface="Calibri"/>
                <a:cs typeface="Calibri"/>
                <a:sym typeface="Calibri"/>
              </a:rPr>
              <a:t>2354 UTC</a:t>
            </a:r>
            <a:endParaRPr sz="1800">
              <a:solidFill>
                <a:srgbClr val="F2F2F2"/>
              </a:solidFill>
              <a:latin typeface="Calibri"/>
              <a:ea typeface="Calibri"/>
              <a:cs typeface="Calibri"/>
              <a:sym typeface="Calibri"/>
            </a:endParaRPr>
          </a:p>
        </p:txBody>
      </p:sp>
      <p:sp>
        <p:nvSpPr>
          <p:cNvPr id="678" name="Google Shape;678;p54"/>
          <p:cNvSpPr txBox="1"/>
          <p:nvPr/>
        </p:nvSpPr>
        <p:spPr>
          <a:xfrm>
            <a:off x="2742277" y="544012"/>
            <a:ext cx="277800" cy="346200"/>
          </a:xfrm>
          <a:prstGeom prst="rect">
            <a:avLst/>
          </a:prstGeom>
          <a:solidFill>
            <a:schemeClr val="dk1"/>
          </a:solidFill>
          <a:ln cap="flat" cmpd="sng" w="9525">
            <a:solidFill>
              <a:srgbClr val="7F7F7F"/>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spcBef>
                <a:spcPts val="0"/>
              </a:spcBef>
              <a:spcAft>
                <a:spcPts val="0"/>
              </a:spcAft>
              <a:buNone/>
            </a:pPr>
            <a:r>
              <a:rPr b="1" lang="en" sz="1800">
                <a:solidFill>
                  <a:srgbClr val="F2F2F2"/>
                </a:solidFill>
                <a:latin typeface="Calibri"/>
                <a:ea typeface="Calibri"/>
                <a:cs typeface="Calibri"/>
                <a:sym typeface="Calibri"/>
              </a:rPr>
              <a:t>A</a:t>
            </a:r>
            <a:endParaRPr b="1" sz="1800">
              <a:solidFill>
                <a:srgbClr val="F2F2F2"/>
              </a:solidFill>
              <a:latin typeface="Calibri"/>
              <a:ea typeface="Calibri"/>
              <a:cs typeface="Calibri"/>
              <a:sym typeface="Calibri"/>
            </a:endParaRPr>
          </a:p>
        </p:txBody>
      </p:sp>
      <p:sp>
        <p:nvSpPr>
          <p:cNvPr id="679" name="Google Shape;679;p54"/>
          <p:cNvSpPr txBox="1"/>
          <p:nvPr/>
        </p:nvSpPr>
        <p:spPr>
          <a:xfrm>
            <a:off x="7319071" y="544011"/>
            <a:ext cx="261300" cy="346200"/>
          </a:xfrm>
          <a:prstGeom prst="rect">
            <a:avLst/>
          </a:prstGeom>
          <a:solidFill>
            <a:schemeClr val="dk1"/>
          </a:solidFill>
          <a:ln cap="flat" cmpd="sng" w="9525">
            <a:solidFill>
              <a:srgbClr val="7F7F7F"/>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spcBef>
                <a:spcPts val="0"/>
              </a:spcBef>
              <a:spcAft>
                <a:spcPts val="0"/>
              </a:spcAft>
              <a:buNone/>
            </a:pPr>
            <a:r>
              <a:rPr b="1" lang="en" sz="1800">
                <a:solidFill>
                  <a:srgbClr val="F2F2F2"/>
                </a:solidFill>
                <a:latin typeface="Calibri"/>
                <a:ea typeface="Calibri"/>
                <a:cs typeface="Calibri"/>
                <a:sym typeface="Calibri"/>
              </a:rPr>
              <a:t>C</a:t>
            </a:r>
            <a:endParaRPr b="1" sz="1800">
              <a:solidFill>
                <a:srgbClr val="F2F2F2"/>
              </a:solidFill>
              <a:latin typeface="Calibri"/>
              <a:ea typeface="Calibri"/>
              <a:cs typeface="Calibri"/>
              <a:sym typeface="Calibri"/>
            </a:endParaRPr>
          </a:p>
        </p:txBody>
      </p:sp>
      <p:sp>
        <p:nvSpPr>
          <p:cNvPr id="680" name="Google Shape;680;p54"/>
          <p:cNvSpPr txBox="1"/>
          <p:nvPr/>
        </p:nvSpPr>
        <p:spPr>
          <a:xfrm>
            <a:off x="2746421" y="2879573"/>
            <a:ext cx="277800" cy="346200"/>
          </a:xfrm>
          <a:prstGeom prst="rect">
            <a:avLst/>
          </a:prstGeom>
          <a:solidFill>
            <a:schemeClr val="dk1"/>
          </a:solidFill>
          <a:ln cap="flat" cmpd="sng" w="9525">
            <a:solidFill>
              <a:srgbClr val="7F7F7F"/>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spcBef>
                <a:spcPts val="0"/>
              </a:spcBef>
              <a:spcAft>
                <a:spcPts val="0"/>
              </a:spcAft>
              <a:buNone/>
            </a:pPr>
            <a:r>
              <a:rPr b="1" lang="en" sz="1800">
                <a:solidFill>
                  <a:srgbClr val="F2F2F2"/>
                </a:solidFill>
                <a:latin typeface="Calibri"/>
                <a:ea typeface="Calibri"/>
                <a:cs typeface="Calibri"/>
                <a:sym typeface="Calibri"/>
              </a:rPr>
              <a:t>B</a:t>
            </a:r>
            <a:endParaRPr b="1" sz="1800">
              <a:solidFill>
                <a:srgbClr val="F2F2F2"/>
              </a:solidFill>
              <a:latin typeface="Calibri"/>
              <a:ea typeface="Calibri"/>
              <a:cs typeface="Calibri"/>
              <a:sym typeface="Calibri"/>
            </a:endParaRPr>
          </a:p>
        </p:txBody>
      </p:sp>
      <p:sp>
        <p:nvSpPr>
          <p:cNvPr id="681" name="Google Shape;681;p54"/>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3"/>
                                        </p:tgtEl>
                                        <p:attrNameLst>
                                          <p:attrName>style.visibility</p:attrName>
                                        </p:attrNameLst>
                                      </p:cBhvr>
                                      <p:to>
                                        <p:strVal val="visible"/>
                                      </p:to>
                                    </p:set>
                                    <p:animEffect filter="fade" transition="in">
                                      <p:cBhvr>
                                        <p:cTn dur="500"/>
                                        <p:tgtEl>
                                          <p:spTgt spid="6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5" name="Shape 685"/>
        <p:cNvGrpSpPr/>
        <p:nvPr/>
      </p:nvGrpSpPr>
      <p:grpSpPr>
        <a:xfrm>
          <a:off x="0" y="0"/>
          <a:ext cx="0" cy="0"/>
          <a:chOff x="0" y="0"/>
          <a:chExt cx="0" cy="0"/>
        </a:xfrm>
      </p:grpSpPr>
      <p:sp>
        <p:nvSpPr>
          <p:cNvPr id="686" name="Google Shape;686;p55"/>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
        <p:nvSpPr>
          <p:cNvPr id="687" name="Google Shape;687;p55"/>
          <p:cNvSpPr txBox="1"/>
          <p:nvPr/>
        </p:nvSpPr>
        <p:spPr>
          <a:xfrm>
            <a:off x="149825" y="910550"/>
            <a:ext cx="8677200" cy="2532300"/>
          </a:xfrm>
          <a:prstGeom prst="rect">
            <a:avLst/>
          </a:prstGeom>
          <a:noFill/>
          <a:ln>
            <a:noFill/>
          </a:ln>
        </p:spPr>
        <p:txBody>
          <a:bodyPr anchorCtr="0" anchor="ctr" bIns="91425" lIns="91425" spcFirstLastPara="1" rIns="91425" wrap="square" tIns="91425">
            <a:noAutofit/>
          </a:bodyPr>
          <a:lstStyle/>
          <a:p>
            <a:pPr indent="-342900" lvl="0" marL="457200" rtl="0" algn="l">
              <a:lnSpc>
                <a:spcPct val="115000"/>
              </a:lnSpc>
              <a:spcBef>
                <a:spcPts val="1200"/>
              </a:spcBef>
              <a:spcAft>
                <a:spcPts val="0"/>
              </a:spcAft>
              <a:buClr>
                <a:schemeClr val="dk1"/>
              </a:buClr>
              <a:buSzPts val="1800"/>
              <a:buChar char="●"/>
            </a:pPr>
            <a:r>
              <a:rPr lang="en" sz="1800">
                <a:solidFill>
                  <a:schemeClr val="dk1"/>
                </a:solidFill>
              </a:rPr>
              <a:t>NWS f</a:t>
            </a:r>
            <a:r>
              <a:rPr lang="en" sz="1800">
                <a:solidFill>
                  <a:schemeClr val="dk1"/>
                </a:solidFill>
              </a:rPr>
              <a:t>orecasters shared feedback via blog posts that are grouped and summarized on the GLM Vlab Webpage:*</a:t>
            </a:r>
            <a:br>
              <a:rPr lang="en" sz="1800">
                <a:solidFill>
                  <a:schemeClr val="dk1"/>
                </a:solidFill>
              </a:rPr>
            </a:br>
            <a:r>
              <a:rPr lang="en" sz="1800">
                <a:solidFill>
                  <a:schemeClr val="dk1"/>
                </a:solidFill>
              </a:rPr>
              <a:t>        </a:t>
            </a:r>
            <a:r>
              <a:rPr lang="en" sz="1800" u="sng">
                <a:solidFill>
                  <a:srgbClr val="0097A7"/>
                </a:solidFill>
                <a:hlinkClick r:id="rId3"/>
              </a:rPr>
              <a:t>https://vlab.ncep.noaa.gov/web/geostationary-lightning-mapper/blog</a:t>
            </a:r>
            <a:br>
              <a:rPr lang="en" sz="1800">
                <a:solidFill>
                  <a:schemeClr val="dk1"/>
                </a:solidFill>
              </a:rPr>
            </a:br>
            <a:endParaRPr sz="1800">
              <a:solidFill>
                <a:schemeClr val="dk1"/>
              </a:solidFill>
            </a:endParaRPr>
          </a:p>
          <a:p>
            <a:pPr indent="-342900" lvl="0" marL="457200" rtl="0" algn="l">
              <a:lnSpc>
                <a:spcPct val="110000"/>
              </a:lnSpc>
              <a:spcBef>
                <a:spcPts val="1200"/>
              </a:spcBef>
              <a:spcAft>
                <a:spcPts val="0"/>
              </a:spcAft>
              <a:buClr>
                <a:schemeClr val="dk1"/>
              </a:buClr>
              <a:buSzPts val="1800"/>
              <a:buChar char="●"/>
            </a:pPr>
            <a:r>
              <a:rPr lang="en" sz="1800">
                <a:solidFill>
                  <a:schemeClr val="dk1"/>
                </a:solidFill>
              </a:rPr>
              <a:t>NWS forecaster feedback will continue to help drive GLM innovation and exploitation</a:t>
            </a:r>
            <a:endParaRPr sz="1800">
              <a:solidFill>
                <a:schemeClr val="dk1"/>
              </a:solidFill>
            </a:endParaRPr>
          </a:p>
        </p:txBody>
      </p:sp>
      <p:sp>
        <p:nvSpPr>
          <p:cNvPr id="688" name="Google Shape;688;p55"/>
          <p:cNvSpPr txBox="1"/>
          <p:nvPr>
            <p:ph idx="4294967295" type="title"/>
          </p:nvPr>
        </p:nvSpPr>
        <p:spPr>
          <a:xfrm>
            <a:off x="311700" y="216425"/>
            <a:ext cx="8520600" cy="5727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sz="3000" u="sng"/>
              <a:t>GOES-16 GLM: Impacts to NWS Operations</a:t>
            </a:r>
            <a:endParaRPr sz="3000" u="sng"/>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2" name="Shape 692"/>
        <p:cNvGrpSpPr/>
        <p:nvPr/>
      </p:nvGrpSpPr>
      <p:grpSpPr>
        <a:xfrm>
          <a:off x="0" y="0"/>
          <a:ext cx="0" cy="0"/>
          <a:chOff x="0" y="0"/>
          <a:chExt cx="0" cy="0"/>
        </a:xfrm>
      </p:grpSpPr>
      <p:sp>
        <p:nvSpPr>
          <p:cNvPr id="693" name="Google Shape;693;p56"/>
          <p:cNvSpPr txBox="1"/>
          <p:nvPr>
            <p:ph type="ctrTitle"/>
          </p:nvPr>
        </p:nvSpPr>
        <p:spPr>
          <a:xfrm>
            <a:off x="186600" y="115850"/>
            <a:ext cx="8645700" cy="498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400" u="sng"/>
              <a:t>Next Steps for GLM Implementation Across NWS (1 of 2) </a:t>
            </a:r>
            <a:endParaRPr sz="2400" u="sng"/>
          </a:p>
        </p:txBody>
      </p:sp>
      <p:sp>
        <p:nvSpPr>
          <p:cNvPr id="694" name="Google Shape;694;p56"/>
          <p:cNvSpPr txBox="1"/>
          <p:nvPr/>
        </p:nvSpPr>
        <p:spPr>
          <a:xfrm>
            <a:off x="115800" y="777600"/>
            <a:ext cx="8875800" cy="39441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Char char="●"/>
            </a:pPr>
            <a:r>
              <a:rPr lang="en" sz="1800">
                <a:solidFill>
                  <a:schemeClr val="dk1"/>
                </a:solidFill>
              </a:rPr>
              <a:t>Complete migration of FED </a:t>
            </a:r>
            <a:r>
              <a:rPr lang="en" sz="1800">
                <a:solidFill>
                  <a:schemeClr val="dk1"/>
                </a:solidFill>
              </a:rPr>
              <a:t>product generation and data flows to national-baseline systems</a:t>
            </a:r>
            <a:br>
              <a:rPr lang="en" sz="1800">
                <a:solidFill>
                  <a:schemeClr val="dk1"/>
                </a:solidFill>
              </a:rPr>
            </a:br>
            <a:endParaRPr sz="1800">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Complete assessment of “Extended Evaluation” products and begin migration/T2O of any mature products:</a:t>
            </a:r>
            <a:endParaRPr sz="1800">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Average Flash Area (one- and five-min products)</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Total Optical Energy (one- and five-min products)</a:t>
            </a:r>
            <a:br>
              <a:rPr lang="en">
                <a:solidFill>
                  <a:schemeClr val="dk1"/>
                </a:solidFill>
              </a:rPr>
            </a:br>
            <a:endParaRPr>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Explore and evaluate additional GLM/derived products</a:t>
            </a:r>
            <a:endParaRPr sz="1800">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30-min accumulated FED every 1-min</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Flash and Centroid Density products (1 and 5-min) </a:t>
            </a:r>
            <a:br>
              <a:rPr lang="en">
                <a:solidFill>
                  <a:schemeClr val="dk1"/>
                </a:solidFill>
              </a:rPr>
            </a:br>
            <a:endParaRPr>
              <a:solidFill>
                <a:schemeClr val="dk1"/>
              </a:solidFill>
            </a:endParaRPr>
          </a:p>
          <a:p>
            <a:pPr indent="-342900" lvl="0" marL="457200" rtl="0" algn="l">
              <a:spcBef>
                <a:spcPts val="0"/>
              </a:spcBef>
              <a:spcAft>
                <a:spcPts val="0"/>
              </a:spcAft>
              <a:buSzPts val="1800"/>
              <a:buChar char="●"/>
            </a:pPr>
            <a:r>
              <a:rPr lang="en" sz="1800">
                <a:solidFill>
                  <a:schemeClr val="dk1"/>
                </a:solidFill>
              </a:rPr>
              <a:t>Extend geographic coverage of existing NWS GLM products beyond CONUS to meet NCEP/Center and Off-CONUS requirements</a:t>
            </a:r>
            <a:endParaRPr sz="1800"/>
          </a:p>
        </p:txBody>
      </p:sp>
      <p:sp>
        <p:nvSpPr>
          <p:cNvPr id="695" name="Google Shape;695;p5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9" name="Shape 699"/>
        <p:cNvGrpSpPr/>
        <p:nvPr/>
      </p:nvGrpSpPr>
      <p:grpSpPr>
        <a:xfrm>
          <a:off x="0" y="0"/>
          <a:ext cx="0" cy="0"/>
          <a:chOff x="0" y="0"/>
          <a:chExt cx="0" cy="0"/>
        </a:xfrm>
      </p:grpSpPr>
      <p:sp>
        <p:nvSpPr>
          <p:cNvPr id="700" name="Google Shape;700;p5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01" name="Google Shape;701;p57"/>
          <p:cNvSpPr txBox="1"/>
          <p:nvPr>
            <p:ph type="ctrTitle"/>
          </p:nvPr>
        </p:nvSpPr>
        <p:spPr>
          <a:xfrm>
            <a:off x="186600" y="192050"/>
            <a:ext cx="8645700" cy="498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400" u="sng"/>
              <a:t>Next Steps for GLM Implementation Across NWS (2 of 2) </a:t>
            </a:r>
            <a:endParaRPr sz="2400" u="sng"/>
          </a:p>
        </p:txBody>
      </p:sp>
      <p:sp>
        <p:nvSpPr>
          <p:cNvPr id="702" name="Google Shape;702;p57"/>
          <p:cNvSpPr txBox="1"/>
          <p:nvPr/>
        </p:nvSpPr>
        <p:spPr>
          <a:xfrm>
            <a:off x="192000" y="625200"/>
            <a:ext cx="8875800" cy="39441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Char char="●"/>
            </a:pPr>
            <a:r>
              <a:rPr lang="en" sz="1800">
                <a:solidFill>
                  <a:schemeClr val="dk1"/>
                </a:solidFill>
              </a:rPr>
              <a:t>Augment NWS forecaster systems (e.g., AWIPS and N-AWIPS) for current and maturing GLM products</a:t>
            </a:r>
            <a:endParaRPr sz="1800">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Fuller integration of GLM products into NWS forecast/warning</a:t>
            </a:r>
            <a:br>
              <a:rPr lang="en">
                <a:solidFill>
                  <a:schemeClr val="dk1"/>
                </a:solidFill>
              </a:rPr>
            </a:br>
            <a:r>
              <a:rPr lang="en">
                <a:solidFill>
                  <a:schemeClr val="dk1"/>
                </a:solidFill>
              </a:rPr>
              <a:t>processes (either directly or via other derived products)</a:t>
            </a:r>
            <a:r>
              <a:rPr lang="en" sz="900">
                <a:solidFill>
                  <a:schemeClr val="dk1"/>
                </a:solidFill>
              </a:rPr>
              <a:t> </a:t>
            </a:r>
            <a:br>
              <a:rPr lang="en" sz="900">
                <a:solidFill>
                  <a:schemeClr val="dk1"/>
                </a:solidFill>
              </a:rPr>
            </a:br>
            <a:endParaRPr sz="900">
              <a:solidFill>
                <a:schemeClr val="dk1"/>
              </a:solidFill>
            </a:endParaRPr>
          </a:p>
          <a:p>
            <a:pPr indent="-342900" lvl="0" marL="457200" marR="0" rtl="0" algn="l">
              <a:lnSpc>
                <a:spcPct val="100000"/>
              </a:lnSpc>
              <a:spcBef>
                <a:spcPts val="0"/>
              </a:spcBef>
              <a:spcAft>
                <a:spcPts val="0"/>
              </a:spcAft>
              <a:buClr>
                <a:srgbClr val="000000"/>
              </a:buClr>
              <a:buSzPts val="1800"/>
              <a:buFont typeface="Arial"/>
              <a:buChar char="●"/>
            </a:pPr>
            <a:r>
              <a:rPr lang="en" sz="1800"/>
              <a:t>Roll-out </a:t>
            </a:r>
            <a:r>
              <a:rPr lang="en" sz="1800"/>
              <a:t>GOES-17 GLM FED and other products via similar migration path as was done for GOES-16</a:t>
            </a:r>
            <a:endParaRPr sz="1800"/>
          </a:p>
          <a:p>
            <a:pPr indent="-342900" lvl="1" marL="914400" marR="0" rtl="0" algn="l">
              <a:lnSpc>
                <a:spcPct val="100000"/>
              </a:lnSpc>
              <a:spcBef>
                <a:spcPts val="0"/>
              </a:spcBef>
              <a:spcAft>
                <a:spcPts val="0"/>
              </a:spcAft>
              <a:buClr>
                <a:srgbClr val="000000"/>
              </a:buClr>
              <a:buSzPts val="1800"/>
              <a:buFont typeface="Arial"/>
              <a:buChar char="○"/>
            </a:pPr>
            <a:r>
              <a:rPr lang="en">
                <a:solidFill>
                  <a:schemeClr val="dk1"/>
                </a:solidFill>
              </a:rPr>
              <a:t>Rollout planned to begin Dec 2018</a:t>
            </a:r>
            <a:br>
              <a:rPr lang="en" sz="900"/>
            </a:br>
            <a:endParaRPr sz="900"/>
          </a:p>
          <a:p>
            <a:pPr indent="-342900" lvl="0" marL="457200" marR="0" rtl="0" algn="l">
              <a:lnSpc>
                <a:spcPct val="100000"/>
              </a:lnSpc>
              <a:spcBef>
                <a:spcPts val="0"/>
              </a:spcBef>
              <a:spcAft>
                <a:spcPts val="0"/>
              </a:spcAft>
              <a:buClr>
                <a:srgbClr val="000000"/>
              </a:buClr>
              <a:buSzPts val="1800"/>
              <a:buFont typeface="Arial"/>
              <a:buChar char="●"/>
            </a:pPr>
            <a:r>
              <a:rPr lang="en" sz="1800"/>
              <a:t>For proven GLM products, prepare SPSRB request(s) for implementation of product generation and distribution within NESDIS ground systems</a:t>
            </a:r>
            <a:endParaRPr sz="900"/>
          </a:p>
          <a:p>
            <a:pPr indent="0" lvl="0" marL="457200" marR="0" rtl="0" algn="l">
              <a:lnSpc>
                <a:spcPct val="100000"/>
              </a:lnSpc>
              <a:spcBef>
                <a:spcPts val="0"/>
              </a:spcBef>
              <a:spcAft>
                <a:spcPts val="0"/>
              </a:spcAft>
              <a:buNone/>
            </a:pPr>
            <a:r>
              <a:t/>
            </a:r>
            <a:endParaRPr sz="900"/>
          </a:p>
          <a:p>
            <a:pPr indent="-342900" lvl="0" marL="457200" marR="0" rtl="0" algn="l">
              <a:lnSpc>
                <a:spcPct val="100000"/>
              </a:lnSpc>
              <a:spcBef>
                <a:spcPts val="0"/>
              </a:spcBef>
              <a:spcAft>
                <a:spcPts val="0"/>
              </a:spcAft>
              <a:buClr>
                <a:srgbClr val="000000"/>
              </a:buClr>
              <a:buSzPts val="1800"/>
              <a:buFont typeface="Arial"/>
              <a:buChar char="●"/>
            </a:pPr>
            <a:r>
              <a:rPr lang="en" sz="1800"/>
              <a:t>Maintain bi-directional NWS/GOES-R communication as GLM products are evolved and improved</a:t>
            </a:r>
            <a:endParaRPr sz="1800"/>
          </a:p>
          <a:p>
            <a:pPr indent="-342900" lvl="1" marL="914400" marR="0" rtl="0" algn="l">
              <a:lnSpc>
                <a:spcPct val="100000"/>
              </a:lnSpc>
              <a:spcBef>
                <a:spcPts val="0"/>
              </a:spcBef>
              <a:spcAft>
                <a:spcPts val="0"/>
              </a:spcAft>
              <a:buClr>
                <a:srgbClr val="000000"/>
              </a:buClr>
              <a:buSzPts val="1800"/>
              <a:buFont typeface="Arial"/>
              <a:buChar char="○"/>
            </a:pPr>
            <a:r>
              <a:rPr lang="en">
                <a:solidFill>
                  <a:schemeClr val="dk1"/>
                </a:solidFill>
              </a:rPr>
              <a:t>Smooth out software updates</a:t>
            </a:r>
            <a:endParaRPr>
              <a:solidFill>
                <a:schemeClr val="dk1"/>
              </a:solidFill>
            </a:endParaRPr>
          </a:p>
          <a:p>
            <a:pPr indent="-342900" lvl="1" marL="914400" marR="0" rtl="0" algn="l">
              <a:lnSpc>
                <a:spcPct val="100000"/>
              </a:lnSpc>
              <a:spcBef>
                <a:spcPts val="0"/>
              </a:spcBef>
              <a:spcAft>
                <a:spcPts val="0"/>
              </a:spcAft>
              <a:buClr>
                <a:srgbClr val="000000"/>
              </a:buClr>
              <a:buSzPts val="1800"/>
              <a:buFont typeface="Arial"/>
              <a:buChar char="○"/>
            </a:pPr>
            <a:r>
              <a:rPr lang="en">
                <a:solidFill>
                  <a:schemeClr val="dk1"/>
                </a:solidFill>
              </a:rPr>
              <a:t>Product additions or enhancements that warrant user awareness (and in some cases, training) </a:t>
            </a:r>
            <a:br>
              <a:rPr lang="en" sz="1800"/>
            </a:br>
            <a:endParaRPr sz="1800"/>
          </a:p>
          <a:p>
            <a:pPr indent="0" lvl="0" marL="0" marR="0" rtl="0" algn="l">
              <a:lnSpc>
                <a:spcPct val="100000"/>
              </a:lnSpc>
              <a:spcBef>
                <a:spcPts val="0"/>
              </a:spcBef>
              <a:spcAft>
                <a:spcPts val="0"/>
              </a:spcAft>
              <a:buNone/>
            </a:pPr>
            <a:r>
              <a:t/>
            </a:r>
            <a:endParaRPr sz="18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6" name="Shape 706"/>
        <p:cNvGrpSpPr/>
        <p:nvPr/>
      </p:nvGrpSpPr>
      <p:grpSpPr>
        <a:xfrm>
          <a:off x="0" y="0"/>
          <a:ext cx="0" cy="0"/>
          <a:chOff x="0" y="0"/>
          <a:chExt cx="0" cy="0"/>
        </a:xfrm>
      </p:grpSpPr>
      <p:sp>
        <p:nvSpPr>
          <p:cNvPr id="707" name="Google Shape;707;p58"/>
          <p:cNvSpPr txBox="1"/>
          <p:nvPr>
            <p:ph type="ctrTitle"/>
          </p:nvPr>
        </p:nvSpPr>
        <p:spPr>
          <a:xfrm>
            <a:off x="311700" y="58775"/>
            <a:ext cx="8520600" cy="807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000"/>
              <a:t>NWS Suggestions for GLM Improvements</a:t>
            </a:r>
            <a:endParaRPr sz="3000"/>
          </a:p>
        </p:txBody>
      </p:sp>
      <p:sp>
        <p:nvSpPr>
          <p:cNvPr id="708" name="Google Shape;708;p5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09" name="Google Shape;709;p58"/>
          <p:cNvSpPr txBox="1"/>
          <p:nvPr/>
        </p:nvSpPr>
        <p:spPr>
          <a:xfrm>
            <a:off x="192000" y="1082400"/>
            <a:ext cx="8647200" cy="39441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00000"/>
              </a:lnSpc>
              <a:spcBef>
                <a:spcPts val="600"/>
              </a:spcBef>
              <a:spcAft>
                <a:spcPts val="0"/>
              </a:spcAft>
              <a:buSzPts val="1800"/>
              <a:buAutoNum type="arabicPeriod"/>
            </a:pPr>
            <a:r>
              <a:rPr lang="en" sz="1800"/>
              <a:t>Seeking continued mitigation of </a:t>
            </a:r>
            <a:r>
              <a:rPr b="0" i="0" lang="en" sz="1800" u="none" cap="none" strike="noStrike">
                <a:solidFill>
                  <a:srgbClr val="000000"/>
                </a:solidFill>
                <a:latin typeface="Arial"/>
                <a:ea typeface="Arial"/>
                <a:cs typeface="Arial"/>
                <a:sym typeface="Arial"/>
              </a:rPr>
              <a:t>blooming artifacts associated with sun glint and solar intrusion (i.e., improved blooming f</a:t>
            </a:r>
            <a:r>
              <a:rPr lang="en" sz="1800"/>
              <a:t>ilter)</a:t>
            </a:r>
            <a:endParaRPr sz="1800"/>
          </a:p>
          <a:p>
            <a:pPr indent="-317500" lvl="0" marL="1371600" marR="0" rtl="0" algn="l">
              <a:lnSpc>
                <a:spcPct val="100000"/>
              </a:lnSpc>
              <a:spcBef>
                <a:spcPts val="0"/>
              </a:spcBef>
              <a:spcAft>
                <a:spcPts val="0"/>
              </a:spcAft>
              <a:buClr>
                <a:srgbClr val="000000"/>
              </a:buClr>
              <a:buSzPts val="1400"/>
              <a:buFont typeface="Arial"/>
              <a:buChar char="●"/>
            </a:pPr>
            <a:r>
              <a:rPr lang="en"/>
              <a:t>Current scenario requires NWS-side filtering, sometimes discards good data, </a:t>
            </a:r>
            <a:br>
              <a:rPr lang="en"/>
            </a:br>
            <a:r>
              <a:rPr lang="en"/>
              <a:t>and reduces confidence in product</a:t>
            </a:r>
            <a:br>
              <a:rPr b="0" i="0" lang="en" u="none" cap="none" strike="noStrike">
                <a:solidFill>
                  <a:srgbClr val="000000"/>
                </a:solidFill>
                <a:latin typeface="Arial"/>
                <a:ea typeface="Arial"/>
                <a:cs typeface="Arial"/>
                <a:sym typeface="Arial"/>
              </a:rPr>
            </a:br>
            <a:br>
              <a:rPr b="0" i="0" lang="en" u="none" cap="none" strike="noStrike">
                <a:solidFill>
                  <a:srgbClr val="000000"/>
                </a:solidFill>
                <a:latin typeface="Arial"/>
                <a:ea typeface="Arial"/>
                <a:cs typeface="Arial"/>
                <a:sym typeface="Arial"/>
              </a:rPr>
            </a:br>
            <a:endParaRPr b="0" i="0" sz="1800" u="none" cap="none" strike="noStrike">
              <a:solidFill>
                <a:srgbClr val="000000"/>
              </a:solidFill>
              <a:latin typeface="Arial"/>
              <a:ea typeface="Arial"/>
              <a:cs typeface="Arial"/>
              <a:sym typeface="Arial"/>
            </a:endParaRPr>
          </a:p>
          <a:p>
            <a:pPr indent="-342900" lvl="0" marL="457200" marR="0" rtl="0" algn="l">
              <a:lnSpc>
                <a:spcPct val="100000"/>
              </a:lnSpc>
              <a:spcBef>
                <a:spcPts val="0"/>
              </a:spcBef>
              <a:spcAft>
                <a:spcPts val="0"/>
              </a:spcAft>
              <a:buSzPts val="1800"/>
              <a:buAutoNum type="arabicPeriod"/>
            </a:pPr>
            <a:r>
              <a:rPr lang="en" sz="1800"/>
              <a:t>Computational load of NWS-side FED grid-creation could be reduced if the GLM L2 product included the focal plane x/y corresponding to each Event (as well as pixel lat/lon)</a:t>
            </a:r>
            <a:endParaRPr sz="1800"/>
          </a:p>
          <a:p>
            <a:pPr indent="0" lvl="0" marL="457200" marR="0" rtl="0" algn="l">
              <a:lnSpc>
                <a:spcPct val="100000"/>
              </a:lnSpc>
              <a:spcBef>
                <a:spcPts val="600"/>
              </a:spcBef>
              <a:spcAft>
                <a:spcPts val="0"/>
              </a:spcAft>
              <a:buNone/>
            </a:pPr>
            <a:r>
              <a:t/>
            </a:r>
            <a:endParaRPr sz="1800"/>
          </a:p>
          <a:p>
            <a:pPr indent="0" lvl="0" marL="0" marR="0" rtl="0" algn="l">
              <a:lnSpc>
                <a:spcPct val="100000"/>
              </a:lnSpc>
              <a:spcBef>
                <a:spcPts val="600"/>
              </a:spcBef>
              <a:spcAft>
                <a:spcPts val="0"/>
              </a:spcAft>
              <a:buNone/>
            </a:pPr>
            <a:r>
              <a:t/>
            </a:r>
            <a:endParaRPr sz="1800"/>
          </a:p>
          <a:p>
            <a:pPr indent="0" lvl="0" marL="0" marR="0" rtl="0" algn="l">
              <a:lnSpc>
                <a:spcPct val="100000"/>
              </a:lnSpc>
              <a:spcBef>
                <a:spcPts val="600"/>
              </a:spcBef>
              <a:spcAft>
                <a:spcPts val="600"/>
              </a:spcAft>
              <a:buNone/>
            </a:pPr>
            <a:r>
              <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3" name="Shape 713"/>
        <p:cNvGrpSpPr/>
        <p:nvPr/>
      </p:nvGrpSpPr>
      <p:grpSpPr>
        <a:xfrm>
          <a:off x="0" y="0"/>
          <a:ext cx="0" cy="0"/>
          <a:chOff x="0" y="0"/>
          <a:chExt cx="0" cy="0"/>
        </a:xfrm>
      </p:grpSpPr>
      <p:sp>
        <p:nvSpPr>
          <p:cNvPr id="714" name="Google Shape;714;p59"/>
          <p:cNvSpPr txBox="1"/>
          <p:nvPr>
            <p:ph type="ctrTitle"/>
          </p:nvPr>
        </p:nvSpPr>
        <p:spPr>
          <a:xfrm>
            <a:off x="186600" y="115850"/>
            <a:ext cx="8645700" cy="4986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lang="en" sz="2400" u="sng"/>
              <a:t>Areas for Further GOES-R/NWS Joint Exploration</a:t>
            </a:r>
            <a:endParaRPr sz="2400" u="sng"/>
          </a:p>
        </p:txBody>
      </p:sp>
      <p:sp>
        <p:nvSpPr>
          <p:cNvPr id="715" name="Google Shape;715;p5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
        <p:nvSpPr>
          <p:cNvPr id="716" name="Google Shape;716;p59"/>
          <p:cNvSpPr txBox="1"/>
          <p:nvPr/>
        </p:nvSpPr>
        <p:spPr>
          <a:xfrm>
            <a:off x="192000" y="777600"/>
            <a:ext cx="8754300" cy="39441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00000"/>
              </a:lnSpc>
              <a:spcBef>
                <a:spcPts val="600"/>
              </a:spcBef>
              <a:spcAft>
                <a:spcPts val="0"/>
              </a:spcAft>
              <a:buClr>
                <a:srgbClr val="000000"/>
              </a:buClr>
              <a:buSzPts val="1800"/>
              <a:buFont typeface="Arial"/>
              <a:buChar char="●"/>
            </a:pPr>
            <a:r>
              <a:rPr b="0" i="0" lang="en" sz="1800" u="none" cap="none" strike="noStrike">
                <a:solidFill>
                  <a:srgbClr val="000000"/>
                </a:solidFill>
                <a:latin typeface="Arial"/>
                <a:ea typeface="Arial"/>
                <a:cs typeface="Arial"/>
                <a:sym typeface="Arial"/>
              </a:rPr>
              <a:t>Further investigation </a:t>
            </a:r>
            <a:r>
              <a:rPr lang="en" sz="1800"/>
              <a:t>into methods for conveying product quality (</a:t>
            </a:r>
            <a:r>
              <a:rPr b="0" i="0" lang="en" sz="1800" u="none" cap="none" strike="noStrike">
                <a:solidFill>
                  <a:srgbClr val="000000"/>
                </a:solidFill>
                <a:latin typeface="Arial"/>
                <a:ea typeface="Arial"/>
                <a:cs typeface="Arial"/>
                <a:sym typeface="Arial"/>
              </a:rPr>
              <a:t>and whether/how to include in NWS-bound product)</a:t>
            </a:r>
            <a:br>
              <a:rPr b="0" i="0" lang="en" sz="1800" u="none" cap="none" strike="noStrike">
                <a:solidFill>
                  <a:srgbClr val="000000"/>
                </a:solidFill>
                <a:latin typeface="Arial"/>
                <a:ea typeface="Arial"/>
                <a:cs typeface="Arial"/>
                <a:sym typeface="Arial"/>
              </a:rPr>
            </a:br>
            <a:endParaRPr b="0" i="0" sz="1800" u="none" cap="none" strike="noStrike">
              <a:solidFill>
                <a:srgbClr val="000000"/>
              </a:solidFill>
              <a:latin typeface="Arial"/>
              <a:ea typeface="Arial"/>
              <a:cs typeface="Arial"/>
              <a:sym typeface="Arial"/>
            </a:endParaRPr>
          </a:p>
          <a:p>
            <a:pPr indent="-342900" lvl="0" marL="457200" marR="0" rtl="0" algn="l">
              <a:lnSpc>
                <a:spcPct val="100000"/>
              </a:lnSpc>
              <a:spcBef>
                <a:spcPts val="600"/>
              </a:spcBef>
              <a:spcAft>
                <a:spcPts val="0"/>
              </a:spcAft>
              <a:buSzPts val="1800"/>
              <a:buChar char="●"/>
            </a:pPr>
            <a:r>
              <a:rPr lang="en" sz="1800"/>
              <a:t>Continued exploration and refinement of approaches for addressing parallax and geolocation/positioning of GLM products (e.g., “lightning ellipsoid” and “tropopause height” assumptions)</a:t>
            </a:r>
            <a:endParaRPr sz="1800"/>
          </a:p>
          <a:p>
            <a:pPr indent="-317500" lvl="1" marL="914400" marR="0" rtl="0" algn="l">
              <a:lnSpc>
                <a:spcPct val="100000"/>
              </a:lnSpc>
              <a:spcBef>
                <a:spcPts val="600"/>
              </a:spcBef>
              <a:spcAft>
                <a:spcPts val="0"/>
              </a:spcAft>
              <a:buSzPts val="1400"/>
              <a:buChar char="○"/>
            </a:pPr>
            <a:r>
              <a:rPr lang="en"/>
              <a:t>possibly preferable to provide “uncorrected” mapping (as ABI imagery is uncorrected)</a:t>
            </a:r>
            <a:endParaRPr/>
          </a:p>
          <a:p>
            <a:pPr indent="-317500" lvl="1" marL="914400" marR="0" rtl="0" algn="l">
              <a:lnSpc>
                <a:spcPct val="100000"/>
              </a:lnSpc>
              <a:spcBef>
                <a:spcPts val="600"/>
              </a:spcBef>
              <a:spcAft>
                <a:spcPts val="0"/>
              </a:spcAft>
              <a:buSzPts val="1400"/>
              <a:buChar char="○"/>
            </a:pPr>
            <a:r>
              <a:rPr lang="en"/>
              <a:t>NWS goal is that sensor data from different sources can be somehow systematically co-located</a:t>
            </a:r>
            <a:endParaRPr b="0" i="0"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0" name="Shape 720"/>
        <p:cNvGrpSpPr/>
        <p:nvPr/>
      </p:nvGrpSpPr>
      <p:grpSpPr>
        <a:xfrm>
          <a:off x="0" y="0"/>
          <a:ext cx="0" cy="0"/>
          <a:chOff x="0" y="0"/>
          <a:chExt cx="0" cy="0"/>
        </a:xfrm>
      </p:grpSpPr>
      <p:sp>
        <p:nvSpPr>
          <p:cNvPr id="721" name="Google Shape;721;p60"/>
          <p:cNvSpPr txBox="1"/>
          <p:nvPr>
            <p:ph type="ctrTitle"/>
          </p:nvPr>
        </p:nvSpPr>
        <p:spPr>
          <a:xfrm>
            <a:off x="186600" y="192050"/>
            <a:ext cx="8645700" cy="4986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lang="en" sz="2400" u="sng"/>
              <a:t>Summary/Recap of NWS Feedback</a:t>
            </a:r>
            <a:endParaRPr sz="2400" u="sng"/>
          </a:p>
        </p:txBody>
      </p:sp>
      <p:sp>
        <p:nvSpPr>
          <p:cNvPr id="722" name="Google Shape;722;p60"/>
          <p:cNvSpPr txBox="1"/>
          <p:nvPr/>
        </p:nvSpPr>
        <p:spPr>
          <a:xfrm>
            <a:off x="192000" y="930000"/>
            <a:ext cx="8342400" cy="39441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00000"/>
              </a:lnSpc>
              <a:spcBef>
                <a:spcPts val="0"/>
              </a:spcBef>
              <a:spcAft>
                <a:spcPts val="0"/>
              </a:spcAft>
              <a:buClr>
                <a:srgbClr val="000000"/>
              </a:buClr>
              <a:buSzPts val="1800"/>
              <a:buFont typeface="Arial"/>
              <a:buChar char="●"/>
            </a:pPr>
            <a:r>
              <a:rPr b="0" i="0" lang="en" sz="1800" u="none" cap="none" strike="noStrike">
                <a:solidFill>
                  <a:srgbClr val="000000"/>
                </a:solidFill>
                <a:latin typeface="Arial"/>
                <a:ea typeface="Arial"/>
                <a:cs typeface="Arial"/>
                <a:sym typeface="Arial"/>
              </a:rPr>
              <a:t>The GOES-16 GLM FED grid-- a derivative of the GLM L2</a:t>
            </a:r>
            <a:r>
              <a:rPr lang="en" sz="1800"/>
              <a:t> product-- was implemented across most NWS/CONUS field sites during CY2018</a:t>
            </a:r>
            <a:br>
              <a:rPr lang="en" sz="1800"/>
            </a:br>
            <a:endParaRPr sz="1800"/>
          </a:p>
          <a:p>
            <a:pPr indent="-342900" lvl="0" marL="457200" marR="0" rtl="0" algn="l">
              <a:lnSpc>
                <a:spcPct val="100000"/>
              </a:lnSpc>
              <a:spcBef>
                <a:spcPts val="0"/>
              </a:spcBef>
              <a:spcAft>
                <a:spcPts val="0"/>
              </a:spcAft>
              <a:buSzPts val="1800"/>
              <a:buChar char="●"/>
            </a:pPr>
            <a:r>
              <a:rPr lang="en" sz="1800"/>
              <a:t>GLM FED product is available on NWS field-forecasters’ AWIPS workstations, and is having confirmed positive impacts</a:t>
            </a:r>
            <a:br>
              <a:rPr lang="en" sz="1800"/>
            </a:br>
            <a:endParaRPr sz="1800"/>
          </a:p>
          <a:p>
            <a:pPr indent="-342900" lvl="0" marL="457200" marR="0" rtl="0" algn="l">
              <a:lnSpc>
                <a:spcPct val="100000"/>
              </a:lnSpc>
              <a:spcBef>
                <a:spcPts val="0"/>
              </a:spcBef>
              <a:spcAft>
                <a:spcPts val="0"/>
              </a:spcAft>
              <a:buSzPts val="1800"/>
              <a:buChar char="●"/>
            </a:pPr>
            <a:r>
              <a:rPr lang="en" sz="1800"/>
              <a:t>GLM FED implementation activity, though partly non-standard and incomplete, has been a successful migration/T2O project</a:t>
            </a:r>
            <a:br>
              <a:rPr lang="en" sz="1800"/>
            </a:br>
            <a:endParaRPr sz="1800"/>
          </a:p>
          <a:p>
            <a:pPr indent="-342900" lvl="0" marL="457200" marR="0" rtl="0" algn="l">
              <a:lnSpc>
                <a:spcPct val="100000"/>
              </a:lnSpc>
              <a:spcBef>
                <a:spcPts val="0"/>
              </a:spcBef>
              <a:spcAft>
                <a:spcPts val="0"/>
              </a:spcAft>
              <a:buSzPts val="1800"/>
              <a:buChar char="●"/>
            </a:pPr>
            <a:r>
              <a:rPr lang="en" sz="1800"/>
              <a:t>Much additional work needed for more-comprehensive infusion of GLM data into NWS operations</a:t>
            </a:r>
            <a:endParaRPr b="0" i="0" sz="1800" u="none" cap="none" strike="noStrike">
              <a:solidFill>
                <a:srgbClr val="000000"/>
              </a:solidFill>
              <a:latin typeface="Arial"/>
              <a:ea typeface="Arial"/>
              <a:cs typeface="Arial"/>
              <a:sym typeface="Arial"/>
            </a:endParaRPr>
          </a:p>
        </p:txBody>
      </p:sp>
      <p:sp>
        <p:nvSpPr>
          <p:cNvPr id="723" name="Google Shape;723;p6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7" name="Shape 727"/>
        <p:cNvGrpSpPr/>
        <p:nvPr/>
      </p:nvGrpSpPr>
      <p:grpSpPr>
        <a:xfrm>
          <a:off x="0" y="0"/>
          <a:ext cx="0" cy="0"/>
          <a:chOff x="0" y="0"/>
          <a:chExt cx="0" cy="0"/>
        </a:xfrm>
      </p:grpSpPr>
      <p:sp>
        <p:nvSpPr>
          <p:cNvPr id="728" name="Google Shape;728;p61"/>
          <p:cNvSpPr txBox="1"/>
          <p:nvPr/>
        </p:nvSpPr>
        <p:spPr>
          <a:xfrm>
            <a:off x="186600" y="633750"/>
            <a:ext cx="8875800" cy="3848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sz="1800">
              <a:solidFill>
                <a:schemeClr val="dk1"/>
              </a:solidFill>
            </a:endParaRPr>
          </a:p>
          <a:p>
            <a:pPr indent="0" lvl="0" marL="0" marR="0" rtl="0" algn="l">
              <a:lnSpc>
                <a:spcPct val="100000"/>
              </a:lnSpc>
              <a:spcBef>
                <a:spcPts val="0"/>
              </a:spcBef>
              <a:spcAft>
                <a:spcPts val="0"/>
              </a:spcAft>
              <a:buNone/>
            </a:pPr>
            <a:r>
              <a:t/>
            </a:r>
            <a:endParaRPr sz="1800">
              <a:solidFill>
                <a:schemeClr val="dk1"/>
              </a:solidFill>
            </a:endParaRPr>
          </a:p>
          <a:p>
            <a:pPr indent="0" lvl="0" marL="0" marR="0" rtl="0" algn="l">
              <a:lnSpc>
                <a:spcPct val="100000"/>
              </a:lnSpc>
              <a:spcBef>
                <a:spcPts val="0"/>
              </a:spcBef>
              <a:spcAft>
                <a:spcPts val="0"/>
              </a:spcAft>
              <a:buNone/>
            </a:pPr>
            <a:r>
              <a:t/>
            </a:r>
            <a:endParaRPr sz="1800">
              <a:solidFill>
                <a:schemeClr val="dk1"/>
              </a:solidFill>
            </a:endParaRPr>
          </a:p>
          <a:p>
            <a:pPr indent="0" lvl="0" marL="0" marR="0" rtl="0" algn="l">
              <a:lnSpc>
                <a:spcPct val="100000"/>
              </a:lnSpc>
              <a:spcBef>
                <a:spcPts val="0"/>
              </a:spcBef>
              <a:spcAft>
                <a:spcPts val="0"/>
              </a:spcAft>
              <a:buNone/>
            </a:pPr>
            <a:r>
              <a:t/>
            </a:r>
            <a:endParaRPr sz="1800">
              <a:solidFill>
                <a:schemeClr val="dk1"/>
              </a:solidFill>
            </a:endParaRPr>
          </a:p>
          <a:p>
            <a:pPr indent="0" lvl="0" marL="0" marR="0" rtl="0" algn="ctr">
              <a:lnSpc>
                <a:spcPct val="100000"/>
              </a:lnSpc>
              <a:spcBef>
                <a:spcPts val="0"/>
              </a:spcBef>
              <a:spcAft>
                <a:spcPts val="0"/>
              </a:spcAft>
              <a:buNone/>
            </a:pPr>
            <a:r>
              <a:rPr b="1" lang="en" sz="3000">
                <a:solidFill>
                  <a:srgbClr val="666666"/>
                </a:solidFill>
              </a:rPr>
              <a:t>Thank You!</a:t>
            </a:r>
            <a:endParaRPr b="1" sz="3000">
              <a:solidFill>
                <a:srgbClr val="666666"/>
              </a:solidFill>
            </a:endParaRPr>
          </a:p>
          <a:p>
            <a:pPr indent="0" lvl="0" marL="0" marR="0" rtl="0" algn="ctr">
              <a:lnSpc>
                <a:spcPct val="100000"/>
              </a:lnSpc>
              <a:spcBef>
                <a:spcPts val="0"/>
              </a:spcBef>
              <a:spcAft>
                <a:spcPts val="0"/>
              </a:spcAft>
              <a:buNone/>
            </a:pPr>
            <a:r>
              <a:t/>
            </a:r>
            <a:endParaRPr b="1" sz="3000">
              <a:solidFill>
                <a:srgbClr val="666666"/>
              </a:solidFill>
            </a:endParaRPr>
          </a:p>
          <a:p>
            <a:pPr indent="0" lvl="0" marL="0" marR="0" rtl="0" algn="ctr">
              <a:lnSpc>
                <a:spcPct val="100000"/>
              </a:lnSpc>
              <a:spcBef>
                <a:spcPts val="0"/>
              </a:spcBef>
              <a:spcAft>
                <a:spcPts val="0"/>
              </a:spcAft>
              <a:buNone/>
            </a:pPr>
            <a:r>
              <a:rPr b="1" lang="en" sz="3000">
                <a:solidFill>
                  <a:srgbClr val="666666"/>
                </a:solidFill>
              </a:rPr>
              <a:t>Questions/Comments?</a:t>
            </a:r>
            <a:endParaRPr b="1" sz="3000">
              <a:solidFill>
                <a:srgbClr val="666666"/>
              </a:solidFill>
            </a:endParaRPr>
          </a:p>
          <a:p>
            <a:pPr indent="0" lvl="0" marL="0" marR="0" rtl="0" algn="l">
              <a:lnSpc>
                <a:spcPct val="100000"/>
              </a:lnSpc>
              <a:spcBef>
                <a:spcPts val="0"/>
              </a:spcBef>
              <a:spcAft>
                <a:spcPts val="0"/>
              </a:spcAft>
              <a:buNone/>
            </a:pPr>
            <a:r>
              <a:t/>
            </a:r>
            <a:endParaRPr sz="1800">
              <a:solidFill>
                <a:schemeClr val="dk1"/>
              </a:solidFill>
            </a:endParaRPr>
          </a:p>
        </p:txBody>
      </p:sp>
      <p:sp>
        <p:nvSpPr>
          <p:cNvPr id="729" name="Google Shape;729;p6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Google Shape;181;p37"/>
          <p:cNvSpPr txBox="1"/>
          <p:nvPr>
            <p:ph type="ctrTitle"/>
          </p:nvPr>
        </p:nvSpPr>
        <p:spPr>
          <a:xfrm>
            <a:off x="186600" y="39650"/>
            <a:ext cx="8645700" cy="498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400" u="sng"/>
              <a:t>NWS GLM Implementation Team</a:t>
            </a:r>
            <a:endParaRPr sz="2400" u="sng"/>
          </a:p>
        </p:txBody>
      </p:sp>
      <p:sp>
        <p:nvSpPr>
          <p:cNvPr id="182" name="Google Shape;182;p37"/>
          <p:cNvSpPr txBox="1"/>
          <p:nvPr/>
        </p:nvSpPr>
        <p:spPr>
          <a:xfrm>
            <a:off x="39600" y="472800"/>
            <a:ext cx="8970600" cy="3944100"/>
          </a:xfrm>
          <a:prstGeom prst="rect">
            <a:avLst/>
          </a:prstGeom>
          <a:noFill/>
          <a:ln>
            <a:noFill/>
          </a:ln>
        </p:spPr>
        <p:txBody>
          <a:bodyPr anchorCtr="0" anchor="t" bIns="91425" lIns="91425" spcFirstLastPara="1" rIns="91425" wrap="square" tIns="91425">
            <a:noAutofit/>
          </a:bodyPr>
          <a:lstStyle/>
          <a:p>
            <a:pPr indent="-330200" lvl="0" marL="457200" marR="0" rtl="0" algn="l">
              <a:lnSpc>
                <a:spcPct val="120000"/>
              </a:lnSpc>
              <a:spcBef>
                <a:spcPts val="0"/>
              </a:spcBef>
              <a:spcAft>
                <a:spcPts val="0"/>
              </a:spcAft>
              <a:buClr>
                <a:schemeClr val="dk1"/>
              </a:buClr>
              <a:buSzPts val="1600"/>
              <a:buFont typeface="Arial"/>
              <a:buChar char="●"/>
            </a:pPr>
            <a:r>
              <a:rPr lang="en" sz="1600">
                <a:solidFill>
                  <a:schemeClr val="dk1"/>
                </a:solidFill>
              </a:rPr>
              <a:t>Infusion of GLM into NWS is an ongoing collaboration including these key participants:</a:t>
            </a:r>
            <a:endParaRPr sz="1600">
              <a:solidFill>
                <a:schemeClr val="dk1"/>
              </a:solidFill>
            </a:endParaRPr>
          </a:p>
          <a:p>
            <a:pPr indent="-330200" lvl="1" marL="914400" marR="0" rtl="0" algn="l">
              <a:lnSpc>
                <a:spcPct val="120000"/>
              </a:lnSpc>
              <a:spcBef>
                <a:spcPts val="0"/>
              </a:spcBef>
              <a:spcAft>
                <a:spcPts val="0"/>
              </a:spcAft>
              <a:buClr>
                <a:schemeClr val="dk1"/>
              </a:buClr>
              <a:buSzPts val="1600"/>
              <a:buFont typeface="Arial"/>
              <a:buChar char="○"/>
            </a:pPr>
            <a:r>
              <a:rPr lang="en" sz="1600">
                <a:solidFill>
                  <a:schemeClr val="dk1"/>
                </a:solidFill>
              </a:rPr>
              <a:t>NESDIS/STAR, </a:t>
            </a:r>
            <a:r>
              <a:rPr lang="en" sz="1600">
                <a:solidFill>
                  <a:schemeClr val="dk1"/>
                </a:solidFill>
              </a:rPr>
              <a:t>GLM Working Group Lead (Scott Rudlosky)</a:t>
            </a:r>
            <a:endParaRPr sz="1600">
              <a:solidFill>
                <a:schemeClr val="dk1"/>
              </a:solidFill>
            </a:endParaRPr>
          </a:p>
          <a:p>
            <a:pPr indent="-330200" lvl="1" marL="914400" rtl="0" algn="l">
              <a:lnSpc>
                <a:spcPct val="120000"/>
              </a:lnSpc>
              <a:spcBef>
                <a:spcPts val="0"/>
              </a:spcBef>
              <a:spcAft>
                <a:spcPts val="0"/>
              </a:spcAft>
              <a:buClr>
                <a:schemeClr val="dk1"/>
              </a:buClr>
              <a:buSzPts val="1600"/>
              <a:buChar char="○"/>
            </a:pPr>
            <a:r>
              <a:rPr lang="en" sz="1600">
                <a:solidFill>
                  <a:schemeClr val="dk1"/>
                </a:solidFill>
              </a:rPr>
              <a:t>OAR/NSSL Hazardous Weather Testbed (Kristin Calhoun, Tiffany Meyer)</a:t>
            </a:r>
            <a:endParaRPr sz="1600">
              <a:solidFill>
                <a:schemeClr val="dk1"/>
              </a:solidFill>
            </a:endParaRPr>
          </a:p>
          <a:p>
            <a:pPr indent="-330200" lvl="1" marL="914400" rtl="0" algn="l">
              <a:lnSpc>
                <a:spcPct val="120000"/>
              </a:lnSpc>
              <a:spcBef>
                <a:spcPts val="0"/>
              </a:spcBef>
              <a:spcAft>
                <a:spcPts val="0"/>
              </a:spcAft>
              <a:buClr>
                <a:schemeClr val="dk1"/>
              </a:buClr>
              <a:buSzPts val="1600"/>
              <a:buChar char="○"/>
            </a:pPr>
            <a:r>
              <a:rPr lang="en" sz="1600">
                <a:solidFill>
                  <a:schemeClr val="dk1"/>
                </a:solidFill>
              </a:rPr>
              <a:t>Texas Tech (Eric Bruning)</a:t>
            </a:r>
            <a:endParaRPr sz="1600">
              <a:solidFill>
                <a:schemeClr val="dk1"/>
              </a:solidFill>
            </a:endParaRPr>
          </a:p>
          <a:p>
            <a:pPr indent="-330200" lvl="1" marL="914400" marR="0" rtl="0" algn="l">
              <a:lnSpc>
                <a:spcPct val="120000"/>
              </a:lnSpc>
              <a:spcBef>
                <a:spcPts val="0"/>
              </a:spcBef>
              <a:spcAft>
                <a:spcPts val="0"/>
              </a:spcAft>
              <a:buClr>
                <a:schemeClr val="dk1"/>
              </a:buClr>
              <a:buSzPts val="1600"/>
              <a:buChar char="○"/>
            </a:pPr>
            <a:r>
              <a:rPr lang="en" sz="1600">
                <a:solidFill>
                  <a:schemeClr val="dk1"/>
                </a:solidFill>
              </a:rPr>
              <a:t>NASA SPoRT </a:t>
            </a:r>
            <a:r>
              <a:rPr lang="en" sz="1600">
                <a:solidFill>
                  <a:schemeClr val="dk1"/>
                </a:solidFill>
              </a:rPr>
              <a:t>(Geoffrey Stano, Kevin McGrath)</a:t>
            </a:r>
            <a:endParaRPr sz="1600">
              <a:solidFill>
                <a:schemeClr val="dk1"/>
              </a:solidFill>
            </a:endParaRPr>
          </a:p>
          <a:p>
            <a:pPr indent="-330200" lvl="1" marL="914400" marR="0" rtl="0" algn="l">
              <a:lnSpc>
                <a:spcPct val="120000"/>
              </a:lnSpc>
              <a:spcBef>
                <a:spcPts val="0"/>
              </a:spcBef>
              <a:spcAft>
                <a:spcPts val="0"/>
              </a:spcAft>
              <a:buClr>
                <a:schemeClr val="dk1"/>
              </a:buClr>
              <a:buSzPts val="1600"/>
              <a:buChar char="○"/>
            </a:pPr>
            <a:r>
              <a:rPr lang="en" sz="1600">
                <a:solidFill>
                  <a:schemeClr val="dk1"/>
                </a:solidFill>
              </a:rPr>
              <a:t>NWS/NCEP Aviation Weather Center (Josh Scheck, Amanda Terborg)</a:t>
            </a:r>
            <a:endParaRPr sz="1600">
              <a:solidFill>
                <a:schemeClr val="dk1"/>
              </a:solidFill>
            </a:endParaRPr>
          </a:p>
          <a:p>
            <a:pPr indent="-330200" lvl="1" marL="914400" marR="0" rtl="0" algn="l">
              <a:lnSpc>
                <a:spcPct val="120000"/>
              </a:lnSpc>
              <a:spcBef>
                <a:spcPts val="0"/>
              </a:spcBef>
              <a:spcAft>
                <a:spcPts val="0"/>
              </a:spcAft>
              <a:buClr>
                <a:schemeClr val="dk1"/>
              </a:buClr>
              <a:buSzPts val="1600"/>
              <a:buChar char="○"/>
            </a:pPr>
            <a:r>
              <a:rPr lang="en" sz="1600">
                <a:solidFill>
                  <a:schemeClr val="dk1"/>
                </a:solidFill>
              </a:rPr>
              <a:t>NWS Office of Science &amp; Technology Integration, Operations Proving Ground</a:t>
            </a:r>
            <a:br>
              <a:rPr lang="en" sz="1600">
                <a:solidFill>
                  <a:schemeClr val="dk1"/>
                </a:solidFill>
              </a:rPr>
            </a:br>
            <a:r>
              <a:rPr lang="en" sz="1600">
                <a:solidFill>
                  <a:schemeClr val="dk1"/>
                </a:solidFill>
              </a:rPr>
              <a:t>               (Matt Foster, Chad Gravelle, Jack Richardson, Kim Runk)</a:t>
            </a:r>
            <a:endParaRPr sz="1600">
              <a:solidFill>
                <a:schemeClr val="dk1"/>
              </a:solidFill>
            </a:endParaRPr>
          </a:p>
          <a:p>
            <a:pPr indent="-330200" lvl="1" marL="914400" marR="0" rtl="0" algn="l">
              <a:lnSpc>
                <a:spcPct val="120000"/>
              </a:lnSpc>
              <a:spcBef>
                <a:spcPts val="0"/>
              </a:spcBef>
              <a:spcAft>
                <a:spcPts val="0"/>
              </a:spcAft>
              <a:buClr>
                <a:schemeClr val="dk1"/>
              </a:buClr>
              <a:buSzPts val="1600"/>
              <a:buChar char="○"/>
            </a:pPr>
            <a:r>
              <a:rPr lang="en" sz="1600">
                <a:solidFill>
                  <a:schemeClr val="dk1"/>
                </a:solidFill>
              </a:rPr>
              <a:t>NWS Office of Observations (Brian Gockel, Joe Zajic, Lee Byerle, Eric Guillot)</a:t>
            </a:r>
            <a:r>
              <a:rPr lang="en" sz="1600">
                <a:solidFill>
                  <a:schemeClr val="dk1"/>
                </a:solidFill>
              </a:rPr>
              <a:t> </a:t>
            </a:r>
            <a:endParaRPr sz="1600">
              <a:solidFill>
                <a:schemeClr val="dk1"/>
              </a:solidFill>
            </a:endParaRPr>
          </a:p>
          <a:p>
            <a:pPr indent="-330200" lvl="1" marL="914400" marR="0" rtl="0" algn="l">
              <a:lnSpc>
                <a:spcPct val="120000"/>
              </a:lnSpc>
              <a:spcBef>
                <a:spcPts val="0"/>
              </a:spcBef>
              <a:spcAft>
                <a:spcPts val="0"/>
              </a:spcAft>
              <a:buClr>
                <a:schemeClr val="dk1"/>
              </a:buClr>
              <a:buSzPts val="1600"/>
              <a:buChar char="○"/>
            </a:pPr>
            <a:r>
              <a:rPr lang="en" sz="1600">
                <a:solidFill>
                  <a:schemeClr val="dk1"/>
                </a:solidFill>
              </a:rPr>
              <a:t>NWS Office of Central Processing, AWIPS Program Office (Steve Schotz,</a:t>
            </a:r>
            <a:br>
              <a:rPr lang="en" sz="1600">
                <a:solidFill>
                  <a:schemeClr val="dk1"/>
                </a:solidFill>
              </a:rPr>
            </a:br>
            <a:r>
              <a:rPr lang="en" sz="1600">
                <a:solidFill>
                  <a:schemeClr val="dk1"/>
                </a:solidFill>
              </a:rPr>
              <a:t>               Scott Jacobs, Kevin Conaty, Ana Rivera)</a:t>
            </a:r>
            <a:endParaRPr sz="1600">
              <a:solidFill>
                <a:schemeClr val="dk1"/>
              </a:solidFill>
            </a:endParaRPr>
          </a:p>
          <a:p>
            <a:pPr indent="-330200" lvl="1" marL="914400" marR="0" rtl="0" algn="l">
              <a:lnSpc>
                <a:spcPct val="120000"/>
              </a:lnSpc>
              <a:spcBef>
                <a:spcPts val="0"/>
              </a:spcBef>
              <a:spcAft>
                <a:spcPts val="0"/>
              </a:spcAft>
              <a:buClr>
                <a:schemeClr val="dk1"/>
              </a:buClr>
              <a:buSzPts val="1600"/>
              <a:buChar char="○"/>
            </a:pPr>
            <a:r>
              <a:rPr lang="en" sz="1600">
                <a:solidFill>
                  <a:schemeClr val="dk1"/>
                </a:solidFill>
              </a:rPr>
              <a:t>NWS Analyze Forecast and Support Office (Greg Schoor)</a:t>
            </a:r>
            <a:endParaRPr sz="1000">
              <a:solidFill>
                <a:schemeClr val="dk1"/>
              </a:solidFill>
            </a:endParaRPr>
          </a:p>
          <a:p>
            <a:pPr indent="0" lvl="0" marL="914400" marR="0" rtl="0" algn="l">
              <a:lnSpc>
                <a:spcPct val="120000"/>
              </a:lnSpc>
              <a:spcBef>
                <a:spcPts val="0"/>
              </a:spcBef>
              <a:spcAft>
                <a:spcPts val="0"/>
              </a:spcAft>
              <a:buNone/>
            </a:pPr>
            <a:r>
              <a:t/>
            </a:r>
            <a:endParaRPr sz="1000">
              <a:solidFill>
                <a:schemeClr val="dk1"/>
              </a:solidFill>
            </a:endParaRPr>
          </a:p>
          <a:p>
            <a:pPr indent="-330200" lvl="0" marL="457200" marR="0" rtl="0" algn="l">
              <a:lnSpc>
                <a:spcPct val="120000"/>
              </a:lnSpc>
              <a:spcBef>
                <a:spcPts val="0"/>
              </a:spcBef>
              <a:spcAft>
                <a:spcPts val="0"/>
              </a:spcAft>
              <a:buClr>
                <a:schemeClr val="dk1"/>
              </a:buClr>
              <a:buSzPts val="1600"/>
              <a:buChar char="●"/>
            </a:pPr>
            <a:r>
              <a:rPr lang="en" sz="1600">
                <a:solidFill>
                  <a:schemeClr val="dk1"/>
                </a:solidFill>
              </a:rPr>
              <a:t>Team carried out conceptual development, software development, testing/evaluation of  processing/distribution/display configurations, documentation, outreach and deployment</a:t>
            </a:r>
            <a:endParaRPr sz="1600">
              <a:solidFill>
                <a:schemeClr val="dk1"/>
              </a:solidFill>
            </a:endParaRPr>
          </a:p>
          <a:p>
            <a:pPr indent="0" lvl="0" marL="0" marR="0" rtl="0" algn="l">
              <a:lnSpc>
                <a:spcPct val="100000"/>
              </a:lnSpc>
              <a:spcBef>
                <a:spcPts val="0"/>
              </a:spcBef>
              <a:spcAft>
                <a:spcPts val="0"/>
              </a:spcAft>
              <a:buNone/>
            </a:pPr>
            <a:r>
              <a:t/>
            </a:r>
            <a:endParaRPr sz="1800"/>
          </a:p>
        </p:txBody>
      </p:sp>
      <p:sp>
        <p:nvSpPr>
          <p:cNvPr id="183" name="Google Shape;183;p3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Google Shape;188;p38"/>
          <p:cNvSpPr txBox="1"/>
          <p:nvPr>
            <p:ph type="ctrTitle"/>
          </p:nvPr>
        </p:nvSpPr>
        <p:spPr>
          <a:xfrm>
            <a:off x="249150" y="115850"/>
            <a:ext cx="8645700" cy="498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400" u="sng"/>
              <a:t>Currently Fielded GLM Products in AWIPS-2</a:t>
            </a:r>
            <a:endParaRPr sz="2400" u="sng"/>
          </a:p>
        </p:txBody>
      </p:sp>
      <p:sp>
        <p:nvSpPr>
          <p:cNvPr id="189" name="Google Shape;189;p38"/>
          <p:cNvSpPr txBox="1"/>
          <p:nvPr/>
        </p:nvSpPr>
        <p:spPr>
          <a:xfrm>
            <a:off x="115800" y="625200"/>
            <a:ext cx="8875800" cy="3944100"/>
          </a:xfrm>
          <a:prstGeom prst="rect">
            <a:avLst/>
          </a:prstGeom>
          <a:noFill/>
          <a:ln>
            <a:noFill/>
          </a:ln>
        </p:spPr>
        <p:txBody>
          <a:bodyPr anchorCtr="0" anchor="t" bIns="91425" lIns="91425" spcFirstLastPara="1" rIns="91425" wrap="square" tIns="91425">
            <a:noAutofit/>
          </a:bodyPr>
          <a:lstStyle/>
          <a:p>
            <a:pPr indent="-342900" lvl="0" marL="457200" rtl="0" algn="l">
              <a:lnSpc>
                <a:spcPct val="120000"/>
              </a:lnSpc>
              <a:spcBef>
                <a:spcPts val="0"/>
              </a:spcBef>
              <a:spcAft>
                <a:spcPts val="0"/>
              </a:spcAft>
              <a:buClr>
                <a:schemeClr val="dk1"/>
              </a:buClr>
              <a:buSzPts val="1800"/>
              <a:buChar char="●"/>
            </a:pPr>
            <a:r>
              <a:rPr lang="en" sz="1800">
                <a:solidFill>
                  <a:schemeClr val="dk1"/>
                </a:solidFill>
              </a:rPr>
              <a:t>The current GOES-16 GLM product available across the majority of NWS sites:</a:t>
            </a:r>
            <a:endParaRPr sz="1800">
              <a:solidFill>
                <a:schemeClr val="dk1"/>
              </a:solidFill>
            </a:endParaRPr>
          </a:p>
          <a:p>
            <a:pPr indent="-317500" lvl="1" marL="914400" rtl="0" algn="l">
              <a:lnSpc>
                <a:spcPct val="120000"/>
              </a:lnSpc>
              <a:spcBef>
                <a:spcPts val="0"/>
              </a:spcBef>
              <a:spcAft>
                <a:spcPts val="0"/>
              </a:spcAft>
              <a:buClr>
                <a:schemeClr val="dk1"/>
              </a:buClr>
              <a:buSzPts val="1400"/>
              <a:buChar char="○"/>
            </a:pPr>
            <a:r>
              <a:rPr lang="en">
                <a:solidFill>
                  <a:schemeClr val="dk1"/>
                </a:solidFill>
              </a:rPr>
              <a:t>GOES-16 Flash Extent Density (FED) Grid over the CONUS</a:t>
            </a:r>
            <a:endParaRPr>
              <a:solidFill>
                <a:schemeClr val="dk1"/>
              </a:solidFill>
            </a:endParaRPr>
          </a:p>
          <a:p>
            <a:pPr indent="-317500" lvl="1" marL="914400" rtl="0" algn="l">
              <a:lnSpc>
                <a:spcPct val="120000"/>
              </a:lnSpc>
              <a:spcBef>
                <a:spcPts val="0"/>
              </a:spcBef>
              <a:spcAft>
                <a:spcPts val="0"/>
              </a:spcAft>
              <a:buClr>
                <a:schemeClr val="dk1"/>
              </a:buClr>
              <a:buSzPts val="1400"/>
              <a:buChar char="○"/>
            </a:pPr>
            <a:r>
              <a:rPr lang="en">
                <a:solidFill>
                  <a:schemeClr val="dk1"/>
                </a:solidFill>
              </a:rPr>
              <a:t>Derived from GLM L2 (from NWS GRB antenna downlink)</a:t>
            </a:r>
            <a:endParaRPr>
              <a:solidFill>
                <a:schemeClr val="dk1"/>
              </a:solidFill>
            </a:endParaRPr>
          </a:p>
          <a:p>
            <a:pPr indent="-317500" lvl="1" marL="914400" rtl="0" algn="l">
              <a:lnSpc>
                <a:spcPct val="120000"/>
              </a:lnSpc>
              <a:spcBef>
                <a:spcPts val="0"/>
              </a:spcBef>
              <a:spcAft>
                <a:spcPts val="0"/>
              </a:spcAft>
              <a:buClr>
                <a:schemeClr val="dk1"/>
              </a:buClr>
              <a:buSzPts val="1400"/>
              <a:buChar char="○"/>
            </a:pPr>
            <a:r>
              <a:rPr lang="en">
                <a:solidFill>
                  <a:schemeClr val="dk1"/>
                </a:solidFill>
              </a:rPr>
              <a:t>One- and five-minute grids, both updated/distributed every minute containing the most-recent one- or five-minute summation</a:t>
            </a:r>
            <a:endParaRPr>
              <a:solidFill>
                <a:schemeClr val="dk1"/>
              </a:solidFill>
            </a:endParaRPr>
          </a:p>
          <a:p>
            <a:pPr indent="-317500" lvl="1" marL="914400" rtl="0" algn="l">
              <a:lnSpc>
                <a:spcPct val="120000"/>
              </a:lnSpc>
              <a:spcBef>
                <a:spcPts val="0"/>
              </a:spcBef>
              <a:spcAft>
                <a:spcPts val="0"/>
              </a:spcAft>
              <a:buClr>
                <a:schemeClr val="dk1"/>
              </a:buClr>
              <a:buSzPts val="1400"/>
              <a:buChar char="○"/>
            </a:pPr>
            <a:r>
              <a:rPr lang="en">
                <a:solidFill>
                  <a:schemeClr val="dk1"/>
                </a:solidFill>
              </a:rPr>
              <a:t>An “IOC” product--  </a:t>
            </a:r>
            <a:r>
              <a:rPr i="1" lang="en">
                <a:solidFill>
                  <a:schemeClr val="dk1"/>
                </a:solidFill>
              </a:rPr>
              <a:t>only the first step!</a:t>
            </a:r>
            <a:endParaRPr i="1">
              <a:solidFill>
                <a:schemeClr val="dk1"/>
              </a:solidFill>
            </a:endParaRPr>
          </a:p>
          <a:p>
            <a:pPr indent="-342900" lvl="0" marL="457200" rtl="0" algn="l">
              <a:lnSpc>
                <a:spcPct val="120000"/>
              </a:lnSpc>
              <a:spcBef>
                <a:spcPts val="0"/>
              </a:spcBef>
              <a:spcAft>
                <a:spcPts val="0"/>
              </a:spcAft>
              <a:buClr>
                <a:schemeClr val="dk1"/>
              </a:buClr>
              <a:buSzPts val="1800"/>
              <a:buChar char="●"/>
            </a:pPr>
            <a:r>
              <a:rPr lang="en" sz="1800">
                <a:solidFill>
                  <a:schemeClr val="dk1"/>
                </a:solidFill>
              </a:rPr>
              <a:t>Fielded AWIPS-2 baseline GOES-R plugin handles ingest and display of gridded GLM products (more detail in upcoming slides)</a:t>
            </a:r>
            <a:endParaRPr sz="1800">
              <a:solidFill>
                <a:schemeClr val="dk1"/>
              </a:solidFill>
            </a:endParaRPr>
          </a:p>
          <a:p>
            <a:pPr indent="-342900" lvl="0" marL="457200" marR="0" rtl="0" algn="l">
              <a:lnSpc>
                <a:spcPct val="100000"/>
              </a:lnSpc>
              <a:spcBef>
                <a:spcPts val="0"/>
              </a:spcBef>
              <a:spcAft>
                <a:spcPts val="0"/>
              </a:spcAft>
              <a:buClr>
                <a:srgbClr val="000000"/>
              </a:buClr>
              <a:buSzPts val="1800"/>
              <a:buFont typeface="Arial"/>
              <a:buChar char="●"/>
            </a:pPr>
            <a:r>
              <a:rPr lang="en" sz="1800"/>
              <a:t>NWS CONUS-wide* roll-out of FED occurred Summer 2018</a:t>
            </a:r>
            <a:endParaRPr sz="1800"/>
          </a:p>
          <a:p>
            <a:pPr indent="-330200" lvl="1" marL="914400" marR="0" rtl="0" algn="l">
              <a:lnSpc>
                <a:spcPct val="100000"/>
              </a:lnSpc>
              <a:spcBef>
                <a:spcPts val="0"/>
              </a:spcBef>
              <a:spcAft>
                <a:spcPts val="0"/>
              </a:spcAft>
              <a:buClr>
                <a:srgbClr val="000000"/>
              </a:buClr>
              <a:buSzPts val="1600"/>
              <a:buFont typeface="Arial"/>
              <a:buChar char="○"/>
            </a:pPr>
            <a:r>
              <a:rPr lang="en">
                <a:solidFill>
                  <a:schemeClr val="dk1"/>
                </a:solidFill>
              </a:rPr>
              <a:t>Uses non-baseline distribution path (more detail in upcoming slides)</a:t>
            </a:r>
            <a:endParaRPr sz="1000"/>
          </a:p>
          <a:p>
            <a:pPr indent="-342900" lvl="0" marL="457200" marR="0" rtl="0" algn="l">
              <a:lnSpc>
                <a:spcPct val="100000"/>
              </a:lnSpc>
              <a:spcBef>
                <a:spcPts val="0"/>
              </a:spcBef>
              <a:spcAft>
                <a:spcPts val="0"/>
              </a:spcAft>
              <a:buSzPts val="1800"/>
              <a:buChar char="●"/>
            </a:pPr>
            <a:r>
              <a:rPr lang="en" sz="1800"/>
              <a:t>Approx. 21 NWS field sites participated</a:t>
            </a:r>
            <a:r>
              <a:rPr lang="en" sz="1800"/>
              <a:t> in an extended eval starting on</a:t>
            </a:r>
            <a:br>
              <a:rPr lang="en" sz="1800"/>
            </a:br>
            <a:r>
              <a:rPr lang="en" sz="1800"/>
              <a:t>June 19th, 2018, including four additional GLM parameters:</a:t>
            </a:r>
            <a:endParaRPr sz="1800"/>
          </a:p>
          <a:p>
            <a:pPr indent="-317500" lvl="1" marL="914400" marR="0" rtl="0" algn="l">
              <a:lnSpc>
                <a:spcPct val="100000"/>
              </a:lnSpc>
              <a:spcBef>
                <a:spcPts val="0"/>
              </a:spcBef>
              <a:spcAft>
                <a:spcPts val="0"/>
              </a:spcAft>
              <a:buSzPts val="1400"/>
              <a:buChar char="○"/>
            </a:pPr>
            <a:r>
              <a:rPr lang="en"/>
              <a:t>One- and five-minute average flash area</a:t>
            </a:r>
            <a:endParaRPr/>
          </a:p>
          <a:p>
            <a:pPr indent="-317500" lvl="1" marL="914400" marR="0" rtl="0" algn="l">
              <a:lnSpc>
                <a:spcPct val="100000"/>
              </a:lnSpc>
              <a:spcBef>
                <a:spcPts val="0"/>
              </a:spcBef>
              <a:spcAft>
                <a:spcPts val="0"/>
              </a:spcAft>
              <a:buSzPts val="1400"/>
              <a:buChar char="○"/>
            </a:pPr>
            <a:r>
              <a:rPr lang="en"/>
              <a:t>One- and five-minute total optical energy</a:t>
            </a:r>
            <a:endParaRPr sz="1800"/>
          </a:p>
        </p:txBody>
      </p:sp>
      <p:sp>
        <p:nvSpPr>
          <p:cNvPr id="190" name="Google Shape;190;p3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91" name="Google Shape;191;p38"/>
          <p:cNvSpPr txBox="1"/>
          <p:nvPr/>
        </p:nvSpPr>
        <p:spPr>
          <a:xfrm>
            <a:off x="55725" y="4674550"/>
            <a:ext cx="8515500" cy="42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100">
                <a:solidFill>
                  <a:srgbClr val="999999"/>
                </a:solidFill>
              </a:rPr>
              <a:t>* NWS CONUS field slides receiving GLM FED include Weather Forecast Offices (WFOs) and some River Forecast Centers (RFCs)</a:t>
            </a:r>
            <a:endParaRPr i="1" sz="1100">
              <a:solidFill>
                <a:srgbClr val="999999"/>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Google Shape;196;p39"/>
          <p:cNvSpPr txBox="1"/>
          <p:nvPr>
            <p:ph type="ctrTitle"/>
          </p:nvPr>
        </p:nvSpPr>
        <p:spPr>
          <a:xfrm>
            <a:off x="186600" y="268250"/>
            <a:ext cx="8645700" cy="498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400" u="sng"/>
              <a:t>GLM Gridded Products Description (1)</a:t>
            </a:r>
            <a:endParaRPr sz="2400" u="sng"/>
          </a:p>
        </p:txBody>
      </p:sp>
      <p:sp>
        <p:nvSpPr>
          <p:cNvPr id="197" name="Google Shape;197;p39"/>
          <p:cNvSpPr txBox="1"/>
          <p:nvPr/>
        </p:nvSpPr>
        <p:spPr>
          <a:xfrm>
            <a:off x="115800" y="1082400"/>
            <a:ext cx="8875800" cy="39441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00000"/>
              </a:lnSpc>
              <a:spcBef>
                <a:spcPts val="0"/>
              </a:spcBef>
              <a:spcAft>
                <a:spcPts val="0"/>
              </a:spcAft>
              <a:buClr>
                <a:srgbClr val="000000"/>
              </a:buClr>
              <a:buSzPts val="1800"/>
              <a:buFont typeface="Arial"/>
              <a:buChar char="●"/>
            </a:pPr>
            <a:r>
              <a:rPr lang="en" sz="1800"/>
              <a:t>GLM Flash Extent Density (FED) grids are produced on the Aviation Weather Center ISatSS* for distribution via terrestrial LDM to NWS WFOs and some RFCs on the CONUS</a:t>
            </a:r>
            <a:br>
              <a:rPr lang="en" sz="1800"/>
            </a:br>
            <a:endParaRPr sz="1800"/>
          </a:p>
          <a:p>
            <a:pPr indent="-342900" lvl="0" marL="457200" marR="0" rtl="0" algn="l">
              <a:lnSpc>
                <a:spcPct val="100000"/>
              </a:lnSpc>
              <a:spcBef>
                <a:spcPts val="0"/>
              </a:spcBef>
              <a:spcAft>
                <a:spcPts val="0"/>
              </a:spcAft>
              <a:buSzPts val="1800"/>
              <a:buChar char="●"/>
            </a:pPr>
            <a:r>
              <a:rPr lang="en" sz="1800"/>
              <a:t>ISatSS* uses the "glmtools" python package written by Eric Bruning at Texas Tech to compute one-minute FED</a:t>
            </a:r>
            <a:endParaRPr sz="1800"/>
          </a:p>
          <a:p>
            <a:pPr indent="-330200" lvl="1" marL="914400" marR="0" rtl="0" algn="l">
              <a:lnSpc>
                <a:spcPct val="100000"/>
              </a:lnSpc>
              <a:spcBef>
                <a:spcPts val="0"/>
              </a:spcBef>
              <a:spcAft>
                <a:spcPts val="0"/>
              </a:spcAft>
              <a:buSzPts val="1600"/>
              <a:buChar char="○"/>
            </a:pPr>
            <a:r>
              <a:rPr lang="en" sz="1600"/>
              <a:t>Each Event in a one minute observation period is collected, mapped to its parent Flash, and assigned to a point on the GOES-16 ABI CONUS fixed grid array</a:t>
            </a:r>
            <a:endParaRPr sz="1600"/>
          </a:p>
          <a:p>
            <a:pPr indent="-330200" lvl="1" marL="914400" marR="0" rtl="0" algn="l">
              <a:lnSpc>
                <a:spcPct val="100000"/>
              </a:lnSpc>
              <a:spcBef>
                <a:spcPts val="0"/>
              </a:spcBef>
              <a:spcAft>
                <a:spcPts val="0"/>
              </a:spcAft>
              <a:buSzPts val="1600"/>
              <a:buChar char="○"/>
            </a:pPr>
            <a:r>
              <a:rPr lang="en" sz="1600"/>
              <a:t>The FED is a count, for each pixel in the CONUS fixed grid, of the number of Flashes that had an Event located in that pixel</a:t>
            </a:r>
            <a:endParaRPr sz="1600"/>
          </a:p>
          <a:p>
            <a:pPr indent="-330200" lvl="1" marL="914400" marR="0" rtl="0" algn="l">
              <a:lnSpc>
                <a:spcPct val="100000"/>
              </a:lnSpc>
              <a:spcBef>
                <a:spcPts val="0"/>
              </a:spcBef>
              <a:spcAft>
                <a:spcPts val="0"/>
              </a:spcAft>
              <a:buSzPts val="1600"/>
              <a:buChar char="○"/>
            </a:pPr>
            <a:r>
              <a:rPr lang="en" sz="1600"/>
              <a:t>If a Flash had multiple events take place in a single pixel, its FED contribution is still one</a:t>
            </a:r>
            <a:endParaRPr sz="1600"/>
          </a:p>
          <a:p>
            <a:pPr indent="0" lvl="0" marL="0" marR="0" rtl="0" algn="l">
              <a:lnSpc>
                <a:spcPct val="100000"/>
              </a:lnSpc>
              <a:spcBef>
                <a:spcPts val="0"/>
              </a:spcBef>
              <a:spcAft>
                <a:spcPts val="0"/>
              </a:spcAft>
              <a:buNone/>
            </a:pPr>
            <a:r>
              <a:t/>
            </a:r>
            <a:endParaRPr sz="1800"/>
          </a:p>
        </p:txBody>
      </p:sp>
      <p:sp>
        <p:nvSpPr>
          <p:cNvPr id="198" name="Google Shape;198;p3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99" name="Google Shape;199;p39"/>
          <p:cNvSpPr txBox="1"/>
          <p:nvPr/>
        </p:nvSpPr>
        <p:spPr>
          <a:xfrm>
            <a:off x="208125" y="4674550"/>
            <a:ext cx="6575400" cy="42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100">
                <a:solidFill>
                  <a:srgbClr val="999999"/>
                </a:solidFill>
              </a:rPr>
              <a:t>* ISatSS - Integrated Dissemination Program Satellite Support Subsystem (a software application)</a:t>
            </a:r>
            <a:endParaRPr i="1" sz="1100">
              <a:solidFill>
                <a:srgbClr val="999999"/>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sp>
        <p:nvSpPr>
          <p:cNvPr id="204" name="Google Shape;204;p40"/>
          <p:cNvSpPr txBox="1"/>
          <p:nvPr>
            <p:ph type="ctrTitle"/>
          </p:nvPr>
        </p:nvSpPr>
        <p:spPr>
          <a:xfrm>
            <a:off x="186600" y="268250"/>
            <a:ext cx="8645700" cy="498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400" u="sng"/>
              <a:t>GLM Gridded Products Description (2)</a:t>
            </a:r>
            <a:endParaRPr sz="2400" u="sng"/>
          </a:p>
        </p:txBody>
      </p:sp>
      <p:sp>
        <p:nvSpPr>
          <p:cNvPr id="205" name="Google Shape;205;p40"/>
          <p:cNvSpPr txBox="1"/>
          <p:nvPr/>
        </p:nvSpPr>
        <p:spPr>
          <a:xfrm>
            <a:off x="192000" y="1082400"/>
            <a:ext cx="8875800" cy="39441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00000"/>
              </a:lnSpc>
              <a:spcBef>
                <a:spcPts val="0"/>
              </a:spcBef>
              <a:spcAft>
                <a:spcPts val="0"/>
              </a:spcAft>
              <a:buClr>
                <a:srgbClr val="000000"/>
              </a:buClr>
              <a:buSzPts val="1800"/>
              <a:buFont typeface="Arial"/>
              <a:buChar char="●"/>
            </a:pPr>
            <a:r>
              <a:rPr lang="en" sz="1800"/>
              <a:t>The ISatSS ‘Points into GLM Grids’ (PiGG) application executes the ‘glmtools’ code to:</a:t>
            </a:r>
            <a:endParaRPr sz="1800"/>
          </a:p>
          <a:p>
            <a:pPr indent="-342900" lvl="1" marL="914400" marR="0" rtl="0" algn="l">
              <a:lnSpc>
                <a:spcPct val="100000"/>
              </a:lnSpc>
              <a:spcBef>
                <a:spcPts val="0"/>
              </a:spcBef>
              <a:spcAft>
                <a:spcPts val="0"/>
              </a:spcAft>
              <a:buClr>
                <a:srgbClr val="000000"/>
              </a:buClr>
              <a:buSzPts val="1800"/>
              <a:buFont typeface="Arial"/>
              <a:buChar char="○"/>
            </a:pPr>
            <a:r>
              <a:rPr lang="en" sz="1800"/>
              <a:t>generate the minute-by-minute FED fields</a:t>
            </a:r>
            <a:endParaRPr sz="1800"/>
          </a:p>
          <a:p>
            <a:pPr indent="-342900" lvl="1" marL="914400" marR="0" rtl="0" algn="l">
              <a:lnSpc>
                <a:spcPct val="100000"/>
              </a:lnSpc>
              <a:spcBef>
                <a:spcPts val="0"/>
              </a:spcBef>
              <a:spcAft>
                <a:spcPts val="0"/>
              </a:spcAft>
              <a:buClr>
                <a:srgbClr val="000000"/>
              </a:buClr>
              <a:buSzPts val="1800"/>
              <a:buFont typeface="Arial"/>
              <a:buChar char="○"/>
            </a:pPr>
            <a:r>
              <a:rPr lang="en" sz="1800"/>
              <a:t>accumulate them into a sliding five minute array that updates once per minute</a:t>
            </a:r>
            <a:endParaRPr sz="1800"/>
          </a:p>
          <a:p>
            <a:pPr indent="-342900" lvl="1" marL="914400" marR="0" rtl="0" algn="l">
              <a:lnSpc>
                <a:spcPct val="100000"/>
              </a:lnSpc>
              <a:spcBef>
                <a:spcPts val="0"/>
              </a:spcBef>
              <a:spcAft>
                <a:spcPts val="0"/>
              </a:spcAft>
              <a:buClr>
                <a:srgbClr val="000000"/>
              </a:buClr>
              <a:buSzPts val="1800"/>
              <a:buFont typeface="Arial"/>
              <a:buChar char="○"/>
            </a:pPr>
            <a:r>
              <a:rPr lang="en" sz="1800"/>
              <a:t>packages the one- and five-minute arrays into an 8km resolution compressed netCDF4 file that is compatible with the AWIPS-II GOES-R imagery plugin</a:t>
            </a:r>
            <a:br>
              <a:rPr lang="en" sz="1800"/>
            </a:br>
            <a:endParaRPr sz="1800"/>
          </a:p>
          <a:p>
            <a:pPr indent="-342900" lvl="0" marL="457200" marR="0" rtl="0" algn="l">
              <a:lnSpc>
                <a:spcPct val="100000"/>
              </a:lnSpc>
              <a:spcBef>
                <a:spcPts val="0"/>
              </a:spcBef>
              <a:spcAft>
                <a:spcPts val="0"/>
              </a:spcAft>
              <a:buSzPts val="1800"/>
              <a:buChar char="●"/>
            </a:pPr>
            <a:r>
              <a:rPr lang="en" sz="1800"/>
              <a:t>Prior to FED grid generation, another ISatSS application uses a “furthest from image center" technique to filter any given 20-second input L2+ file down to 25,000 Events.  This is required to maintain latency performance in the face of glint blooming (spurious) Events</a:t>
            </a:r>
            <a:endParaRPr sz="1800"/>
          </a:p>
          <a:p>
            <a:pPr indent="0" lvl="0" marL="457200" marR="0" rtl="0" algn="l">
              <a:lnSpc>
                <a:spcPct val="100000"/>
              </a:lnSpc>
              <a:spcBef>
                <a:spcPts val="0"/>
              </a:spcBef>
              <a:spcAft>
                <a:spcPts val="0"/>
              </a:spcAft>
              <a:buNone/>
            </a:pPr>
            <a:r>
              <a:t/>
            </a:r>
            <a:endParaRPr sz="1600"/>
          </a:p>
          <a:p>
            <a:pPr indent="0" lvl="0" marL="0" marR="0" rtl="0" algn="l">
              <a:lnSpc>
                <a:spcPct val="100000"/>
              </a:lnSpc>
              <a:spcBef>
                <a:spcPts val="0"/>
              </a:spcBef>
              <a:spcAft>
                <a:spcPts val="0"/>
              </a:spcAft>
              <a:buNone/>
            </a:pPr>
            <a:r>
              <a:t/>
            </a:r>
            <a:endParaRPr sz="1800"/>
          </a:p>
        </p:txBody>
      </p:sp>
      <p:sp>
        <p:nvSpPr>
          <p:cNvPr id="206" name="Google Shape;206;p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Google Shape;211;p41"/>
          <p:cNvSpPr txBox="1"/>
          <p:nvPr>
            <p:ph type="ctrTitle"/>
          </p:nvPr>
        </p:nvSpPr>
        <p:spPr>
          <a:xfrm>
            <a:off x="311700" y="457200"/>
            <a:ext cx="8520600" cy="4986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SzPts val="5200"/>
              <a:buNone/>
            </a:pPr>
            <a:r>
              <a:rPr lang="en" sz="2400" u="sng"/>
              <a:t>Laboratory/Testbed Activities</a:t>
            </a:r>
            <a:endParaRPr sz="2400" u="sng"/>
          </a:p>
          <a:p>
            <a:pPr indent="0" lvl="0" marL="0" rtl="0" algn="ctr">
              <a:lnSpc>
                <a:spcPct val="115000"/>
              </a:lnSpc>
              <a:spcBef>
                <a:spcPts val="0"/>
              </a:spcBef>
              <a:spcAft>
                <a:spcPts val="0"/>
              </a:spcAft>
              <a:buSzPts val="5200"/>
              <a:buNone/>
            </a:pPr>
            <a:r>
              <a:rPr lang="en" sz="1800"/>
              <a:t>Foundational Work Helping Guide GLM Toward NWS Operations</a:t>
            </a:r>
            <a:endParaRPr sz="1800"/>
          </a:p>
        </p:txBody>
      </p:sp>
      <p:sp>
        <p:nvSpPr>
          <p:cNvPr id="212" name="Google Shape;212;p41"/>
          <p:cNvSpPr txBox="1"/>
          <p:nvPr/>
        </p:nvSpPr>
        <p:spPr>
          <a:xfrm>
            <a:off x="268200" y="1071650"/>
            <a:ext cx="8723400" cy="3105900"/>
          </a:xfrm>
          <a:prstGeom prst="rect">
            <a:avLst/>
          </a:prstGeom>
          <a:noFill/>
          <a:ln>
            <a:noFill/>
          </a:ln>
        </p:spPr>
        <p:txBody>
          <a:bodyPr anchorCtr="0" anchor="t" bIns="91425" lIns="91425" spcFirstLastPara="1" rIns="91425" wrap="square" tIns="91425">
            <a:noAutofit/>
          </a:bodyPr>
          <a:lstStyle/>
          <a:p>
            <a:pPr indent="0" lvl="0" marL="0" marR="0" rtl="0" algn="l">
              <a:lnSpc>
                <a:spcPct val="110000"/>
              </a:lnSpc>
              <a:spcBef>
                <a:spcPts val="1200"/>
              </a:spcBef>
              <a:spcAft>
                <a:spcPts val="0"/>
              </a:spcAft>
              <a:buNone/>
            </a:pPr>
            <a:r>
              <a:rPr b="0" i="0" lang="en" sz="2000" u="none" cap="none" strike="noStrike">
                <a:solidFill>
                  <a:srgbClr val="000000"/>
                </a:solidFill>
                <a:latin typeface="Arial"/>
                <a:ea typeface="Arial"/>
                <a:cs typeface="Arial"/>
                <a:sym typeface="Arial"/>
              </a:rPr>
              <a:t>The gridded GLM products were demonstrated/evaluated at the NSSL Hazardous Weather Testbed, in several NWS contexts, during Spring 2018 before the broader NWS rollout</a:t>
            </a:r>
            <a:r>
              <a:rPr lang="en" sz="2000"/>
              <a:t>.   See examples on following slides:</a:t>
            </a:r>
            <a:endParaRPr b="0" i="0" sz="2000" u="none" cap="none" strike="noStrike">
              <a:solidFill>
                <a:srgbClr val="000000"/>
              </a:solidFill>
              <a:latin typeface="Arial"/>
              <a:ea typeface="Arial"/>
              <a:cs typeface="Arial"/>
              <a:sym typeface="Arial"/>
            </a:endParaRPr>
          </a:p>
          <a:p>
            <a:pPr indent="-342900" lvl="0" marL="457200" marR="0" rtl="0" algn="l">
              <a:lnSpc>
                <a:spcPct val="110000"/>
              </a:lnSpc>
              <a:spcBef>
                <a:spcPts val="1200"/>
              </a:spcBef>
              <a:spcAft>
                <a:spcPts val="0"/>
              </a:spcAft>
              <a:buSzPts val="1800"/>
              <a:buChar char="●"/>
            </a:pPr>
            <a:r>
              <a:rPr lang="en" sz="1800"/>
              <a:t>Convective evolution and rapid storm development</a:t>
            </a:r>
            <a:endParaRPr sz="1800"/>
          </a:p>
          <a:p>
            <a:pPr indent="-342900" lvl="0" marL="457200" marR="0" rtl="0" algn="l">
              <a:lnSpc>
                <a:spcPct val="110000"/>
              </a:lnSpc>
              <a:spcBef>
                <a:spcPts val="0"/>
              </a:spcBef>
              <a:spcAft>
                <a:spcPts val="0"/>
              </a:spcAft>
              <a:buSzPts val="1800"/>
              <a:buChar char="●"/>
            </a:pPr>
            <a:r>
              <a:rPr lang="en" sz="1800"/>
              <a:t>Lightning Safety and Aviation Applications</a:t>
            </a:r>
            <a:endParaRPr sz="1800"/>
          </a:p>
          <a:p>
            <a:pPr indent="0" lvl="0" marL="228600" marR="0" rtl="0" algn="l">
              <a:lnSpc>
                <a:spcPct val="100000"/>
              </a:lnSpc>
              <a:spcBef>
                <a:spcPts val="1200"/>
              </a:spcBef>
              <a:spcAft>
                <a:spcPts val="0"/>
              </a:spcAft>
              <a:buClr>
                <a:srgbClr val="000000"/>
              </a:buClr>
              <a:buSzPts val="1800"/>
              <a:buFont typeface="Arial"/>
              <a:buNone/>
            </a:pPr>
            <a:r>
              <a:t/>
            </a:r>
            <a:endParaRPr i="1" sz="1800"/>
          </a:p>
        </p:txBody>
      </p:sp>
      <p:sp>
        <p:nvSpPr>
          <p:cNvPr id="213" name="Google Shape;213;p4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sp>
        <p:nvSpPr>
          <p:cNvPr id="218" name="Google Shape;218;p42"/>
          <p:cNvSpPr txBox="1"/>
          <p:nvPr>
            <p:ph type="ctrTitle"/>
          </p:nvPr>
        </p:nvSpPr>
        <p:spPr>
          <a:xfrm>
            <a:off x="311700" y="0"/>
            <a:ext cx="8520600" cy="4986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lang="en" sz="2400" u="sng"/>
              <a:t>Application Examples at HWT (1)</a:t>
            </a:r>
            <a:endParaRPr sz="2400" u="sng"/>
          </a:p>
        </p:txBody>
      </p:sp>
      <p:sp>
        <p:nvSpPr>
          <p:cNvPr id="219" name="Google Shape;219;p42"/>
          <p:cNvSpPr txBox="1"/>
          <p:nvPr/>
        </p:nvSpPr>
        <p:spPr>
          <a:xfrm>
            <a:off x="39600" y="538250"/>
            <a:ext cx="4380000" cy="39441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10000"/>
              </a:lnSpc>
              <a:spcBef>
                <a:spcPts val="0"/>
              </a:spcBef>
              <a:spcAft>
                <a:spcPts val="0"/>
              </a:spcAft>
              <a:buClr>
                <a:srgbClr val="000000"/>
              </a:buClr>
              <a:buSzPts val="1800"/>
              <a:buFont typeface="Arial"/>
              <a:buChar char="●"/>
            </a:pPr>
            <a:r>
              <a:rPr b="0" i="0" lang="en" sz="1800" u="none" cap="none" strike="noStrike">
                <a:solidFill>
                  <a:srgbClr val="000000"/>
                </a:solidFill>
                <a:latin typeface="Arial"/>
                <a:ea typeface="Arial"/>
                <a:cs typeface="Arial"/>
                <a:sym typeface="Arial"/>
              </a:rPr>
              <a:t>Hazardous Weather Testbed: Convective Evolution and Rapid Storm Development</a:t>
            </a:r>
            <a:endParaRPr/>
          </a:p>
          <a:p>
            <a:pPr indent="-330200" lvl="1" marL="914400" marR="0" rtl="0" algn="l">
              <a:lnSpc>
                <a:spcPct val="110000"/>
              </a:lnSpc>
              <a:spcBef>
                <a:spcPts val="600"/>
              </a:spcBef>
              <a:spcAft>
                <a:spcPts val="600"/>
              </a:spcAft>
              <a:buClr>
                <a:srgbClr val="000000"/>
              </a:buClr>
              <a:buSzPts val="1600"/>
              <a:buFont typeface="Arial"/>
              <a:buChar char="○"/>
            </a:pPr>
            <a:r>
              <a:rPr b="0" i="0" lang="en" sz="1600" u="none" cap="none" strike="noStrike">
                <a:solidFill>
                  <a:srgbClr val="000000"/>
                </a:solidFill>
                <a:latin typeface="Arial"/>
                <a:ea typeface="Arial"/>
                <a:cs typeface="Arial"/>
                <a:sym typeface="Arial"/>
              </a:rPr>
              <a:t>Forecasters at the HWT found the gridded products useful in terms of diagnosing both the development and the decay of convective storms during ongoing severe events. The products also helped them pinpoint storms that were quickly becoming severe, which aided their decisions during warning operations.</a:t>
            </a:r>
            <a:endParaRPr/>
          </a:p>
        </p:txBody>
      </p:sp>
      <p:sp>
        <p:nvSpPr>
          <p:cNvPr id="220" name="Google Shape;220;p42"/>
          <p:cNvSpPr/>
          <p:nvPr/>
        </p:nvSpPr>
        <p:spPr>
          <a:xfrm>
            <a:off x="4343400" y="3257550"/>
            <a:ext cx="4572000" cy="1815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1" lang="en" sz="1400" u="none" cap="none" strike="noStrike">
                <a:solidFill>
                  <a:srgbClr val="38761D"/>
                </a:solidFill>
                <a:latin typeface="Arial"/>
                <a:ea typeface="Arial"/>
                <a:cs typeface="Arial"/>
                <a:sym typeface="Arial"/>
              </a:rPr>
              <a:t>“GLM was my primary tool used in deciding to issue a warning based on an increasing trend I began to notice around 2230Z.  Between 2230 &amp; 2250 [FED] increased from 10 to 30 &amp; </a:t>
            </a:r>
            <a:r>
              <a:rPr i="1" lang="en">
                <a:solidFill>
                  <a:srgbClr val="38761D"/>
                </a:solidFill>
              </a:rPr>
              <a:t>[TOE] </a:t>
            </a:r>
            <a:r>
              <a:rPr b="0" i="1" lang="en" sz="1400" u="none" cap="none" strike="noStrike">
                <a:solidFill>
                  <a:srgbClr val="38761D"/>
                </a:solidFill>
                <a:latin typeface="Arial"/>
                <a:ea typeface="Arial"/>
                <a:cs typeface="Arial"/>
                <a:sym typeface="Arial"/>
              </a:rPr>
              <a:t>from 50 to over 100... At the same time I noticed a cooling trend on cloud tops on the GOES 16 clean window IR which added even more confidence to the lightning data that this storm would continue to intensify.”</a:t>
            </a:r>
            <a:r>
              <a:rPr b="0" i="1" lang="en" sz="1400" u="none" cap="none" strike="noStrike">
                <a:solidFill>
                  <a:srgbClr val="000000"/>
                </a:solidFill>
                <a:latin typeface="Arial"/>
                <a:ea typeface="Arial"/>
                <a:cs typeface="Arial"/>
                <a:sym typeface="Arial"/>
              </a:rPr>
              <a:t> </a:t>
            </a:r>
            <a:r>
              <a:rPr b="0" i="1" lang="en" sz="1100" u="none" cap="none" strike="noStrike">
                <a:solidFill>
                  <a:srgbClr val="000000"/>
                </a:solidFill>
                <a:latin typeface="Arial"/>
                <a:ea typeface="Arial"/>
                <a:cs typeface="Arial"/>
                <a:sym typeface="Arial"/>
              </a:rPr>
              <a:t>– HWT </a:t>
            </a:r>
            <a:r>
              <a:rPr i="1" lang="en" sz="1100"/>
              <a:t>evaluator</a:t>
            </a:r>
            <a:endParaRPr b="0" i="0" sz="1100" u="none" cap="none" strike="noStrike">
              <a:solidFill>
                <a:srgbClr val="000000"/>
              </a:solidFill>
              <a:latin typeface="Arial"/>
              <a:ea typeface="Arial"/>
              <a:cs typeface="Arial"/>
              <a:sym typeface="Arial"/>
            </a:endParaRPr>
          </a:p>
        </p:txBody>
      </p:sp>
      <p:pic>
        <p:nvPicPr>
          <p:cNvPr descr="C:\Users\rudlosky.AD\Desktop\MAFSVRissuedbasedonincreaseinlightningactivity.gif" id="221" name="Google Shape;221;p42"/>
          <p:cNvPicPr preferRelativeResize="0"/>
          <p:nvPr/>
        </p:nvPicPr>
        <p:blipFill rotWithShape="1">
          <a:blip r:embed="rId3">
            <a:alphaModFix/>
          </a:blip>
          <a:srcRect b="0" l="0" r="0" t="0"/>
          <a:stretch/>
        </p:blipFill>
        <p:spPr>
          <a:xfrm>
            <a:off x="4495800" y="666750"/>
            <a:ext cx="4572000" cy="2188845"/>
          </a:xfrm>
          <a:prstGeom prst="rect">
            <a:avLst/>
          </a:prstGeom>
          <a:noFill/>
          <a:ln>
            <a:noFill/>
          </a:ln>
        </p:spPr>
      </p:pic>
      <p:sp>
        <p:nvSpPr>
          <p:cNvPr id="222" name="Google Shape;222;p4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
        <p:nvSpPr>
          <p:cNvPr id="223" name="Google Shape;223;p42"/>
          <p:cNvSpPr txBox="1"/>
          <p:nvPr/>
        </p:nvSpPr>
        <p:spPr>
          <a:xfrm>
            <a:off x="4358250" y="2801625"/>
            <a:ext cx="4738500" cy="39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t>AWIPS Display - FED (top left), Average Flash Area (AFA, top right), Total Optical Energy (TOE, bottom left), and ABI clean IR Window (bottom right) </a:t>
            </a:r>
            <a:endParaRPr b="1" sz="10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7" name="Shape 227"/>
        <p:cNvGrpSpPr/>
        <p:nvPr/>
      </p:nvGrpSpPr>
      <p:grpSpPr>
        <a:xfrm>
          <a:off x="0" y="0"/>
          <a:ext cx="0" cy="0"/>
          <a:chOff x="0" y="0"/>
          <a:chExt cx="0" cy="0"/>
        </a:xfrm>
      </p:grpSpPr>
      <p:sp>
        <p:nvSpPr>
          <p:cNvPr id="228" name="Google Shape;228;p43"/>
          <p:cNvSpPr txBox="1"/>
          <p:nvPr>
            <p:ph type="ctrTitle"/>
          </p:nvPr>
        </p:nvSpPr>
        <p:spPr>
          <a:xfrm>
            <a:off x="311700" y="0"/>
            <a:ext cx="8520600" cy="4986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lang="en" sz="2400" u="sng"/>
              <a:t>Application Examples at HWT</a:t>
            </a:r>
            <a:r>
              <a:rPr lang="en" sz="2400" u="sng"/>
              <a:t> (2)</a:t>
            </a:r>
            <a:endParaRPr sz="2400" u="sng"/>
          </a:p>
        </p:txBody>
      </p:sp>
      <p:sp>
        <p:nvSpPr>
          <p:cNvPr id="229" name="Google Shape;229;p43"/>
          <p:cNvSpPr txBox="1"/>
          <p:nvPr/>
        </p:nvSpPr>
        <p:spPr>
          <a:xfrm>
            <a:off x="115800" y="690650"/>
            <a:ext cx="8875800" cy="18048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10000"/>
              </a:lnSpc>
              <a:spcBef>
                <a:spcPts val="0"/>
              </a:spcBef>
              <a:spcAft>
                <a:spcPts val="0"/>
              </a:spcAft>
              <a:buClr>
                <a:srgbClr val="000000"/>
              </a:buClr>
              <a:buSzPts val="1800"/>
              <a:buFont typeface="Arial"/>
              <a:buChar char="●"/>
            </a:pPr>
            <a:r>
              <a:rPr b="0" i="0" lang="en" sz="1800" u="none" cap="none" strike="noStrike">
                <a:solidFill>
                  <a:srgbClr val="000000"/>
                </a:solidFill>
                <a:latin typeface="Arial"/>
                <a:ea typeface="Arial"/>
                <a:cs typeface="Arial"/>
                <a:sym typeface="Arial"/>
              </a:rPr>
              <a:t>Hazardous Weather Testbed: Lightning Safety &amp; Aviation Applications</a:t>
            </a:r>
            <a:endParaRPr/>
          </a:p>
          <a:p>
            <a:pPr indent="-330200" lvl="1" marL="914400" marR="0" rtl="0" algn="l">
              <a:lnSpc>
                <a:spcPct val="110000"/>
              </a:lnSpc>
              <a:spcBef>
                <a:spcPts val="600"/>
              </a:spcBef>
              <a:spcAft>
                <a:spcPts val="0"/>
              </a:spcAft>
              <a:buClr>
                <a:srgbClr val="000000"/>
              </a:buClr>
              <a:buSzPts val="1600"/>
              <a:buFont typeface="Arial"/>
              <a:buChar char="○"/>
            </a:pPr>
            <a:r>
              <a:rPr b="0" i="0" lang="en" sz="1600" u="none" cap="none" strike="noStrike">
                <a:solidFill>
                  <a:srgbClr val="000000"/>
                </a:solidFill>
                <a:latin typeface="Arial"/>
                <a:ea typeface="Arial"/>
                <a:cs typeface="Arial"/>
                <a:sym typeface="Arial"/>
              </a:rPr>
              <a:t>Several HWT forecasters asserted that GLM gridded products (specifically AFA) capture the areal extent of lightning better than ground-based networks. They proposed that this information would be invaluable to forecasters in terms of issuing severe advisories, communicating lightning threats to the public, and debriefing emergency personnel.</a:t>
            </a:r>
            <a:endParaRPr/>
          </a:p>
          <a:p>
            <a:pPr indent="-228600" lvl="0" marL="457200" marR="0" rtl="0" algn="l">
              <a:lnSpc>
                <a:spcPct val="100000"/>
              </a:lnSpc>
              <a:spcBef>
                <a:spcPts val="60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0" name="Google Shape;230;p43"/>
          <p:cNvSpPr/>
          <p:nvPr/>
        </p:nvSpPr>
        <p:spPr>
          <a:xfrm>
            <a:off x="304800" y="2624137"/>
            <a:ext cx="5334000" cy="2462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1" lang="en" sz="1400" u="none" cap="none" strike="noStrike">
                <a:solidFill>
                  <a:srgbClr val="000000"/>
                </a:solidFill>
                <a:latin typeface="Arial"/>
                <a:ea typeface="Arial"/>
                <a:cs typeface="Arial"/>
                <a:sym typeface="Arial"/>
              </a:rPr>
              <a:t>“One thing that GLM data is going to change for aviation forecasters at the Aviation Weather Center, CWSUs, etc. is Convective SIGMET (C-SIG) and CWA size… As GLM data becomes available to aviation forecasters, I think it is going to </a:t>
            </a:r>
            <a:r>
              <a:rPr b="1" i="1" lang="en" sz="1400" u="none" cap="none" strike="noStrike">
                <a:solidFill>
                  <a:srgbClr val="000000"/>
                </a:solidFill>
                <a:latin typeface="Arial"/>
                <a:ea typeface="Arial"/>
                <a:cs typeface="Arial"/>
                <a:sym typeface="Arial"/>
              </a:rPr>
              <a:t>open some eyes as to just how much areal extent to lightning there can be in individual t-storms &amp; t-storm clusters/lines/line segments</a:t>
            </a:r>
            <a:r>
              <a:rPr b="0" i="1" lang="en" sz="1400" u="none" cap="none" strike="noStrike">
                <a:solidFill>
                  <a:srgbClr val="000000"/>
                </a:solidFill>
                <a:latin typeface="Arial"/>
                <a:ea typeface="Arial"/>
                <a:cs typeface="Arial"/>
                <a:sym typeface="Arial"/>
              </a:rPr>
              <a:t>. Consider the following example, which compares GLM average flash area to a C-SIG (again, valid for up to 2 hrs) in NE/KS/N OK. Clearly, the areal coverage of the lightning will extend beyond the boundaries of the C-SIG soon” –Thomas Bell</a:t>
            </a:r>
            <a:endParaRPr b="0" i="0" sz="1400" u="none" cap="none" strike="noStrike">
              <a:solidFill>
                <a:srgbClr val="000000"/>
              </a:solidFill>
              <a:latin typeface="Arial"/>
              <a:ea typeface="Arial"/>
              <a:cs typeface="Arial"/>
              <a:sym typeface="Arial"/>
            </a:endParaRPr>
          </a:p>
        </p:txBody>
      </p:sp>
      <p:pic>
        <p:nvPicPr>
          <p:cNvPr descr="https://vlab.ncep.noaa.gov/documents/portlet_file_entry/3553989/aviationtstormforecastingwarning.png/33378f51-d81d-44d0-4bec-f8a482214cde" id="231" name="Google Shape;231;p43"/>
          <p:cNvPicPr preferRelativeResize="0"/>
          <p:nvPr/>
        </p:nvPicPr>
        <p:blipFill rotWithShape="1">
          <a:blip r:embed="rId3">
            <a:alphaModFix/>
          </a:blip>
          <a:srcRect b="0" l="31108" r="44127" t="0"/>
          <a:stretch/>
        </p:blipFill>
        <p:spPr>
          <a:xfrm>
            <a:off x="5745480" y="2298733"/>
            <a:ext cx="1341120" cy="2711417"/>
          </a:xfrm>
          <a:prstGeom prst="rect">
            <a:avLst/>
          </a:prstGeom>
          <a:noFill/>
          <a:ln>
            <a:noFill/>
          </a:ln>
        </p:spPr>
      </p:pic>
      <p:pic>
        <p:nvPicPr>
          <p:cNvPr descr="https://vlab.ncep.noaa.gov/documents/portlet_file_entry/3553989/aviationtstormforecastingwarning2.png/303c7b53-9579-13a8-fba9-40a716f594b3" id="232" name="Google Shape;232;p43"/>
          <p:cNvPicPr preferRelativeResize="0"/>
          <p:nvPr/>
        </p:nvPicPr>
        <p:blipFill rotWithShape="1">
          <a:blip r:embed="rId4">
            <a:alphaModFix/>
          </a:blip>
          <a:srcRect b="0" l="33153" r="30605" t="0"/>
          <a:stretch/>
        </p:blipFill>
        <p:spPr>
          <a:xfrm>
            <a:off x="7239000" y="2298732"/>
            <a:ext cx="1523999" cy="2670333"/>
          </a:xfrm>
          <a:prstGeom prst="rect">
            <a:avLst/>
          </a:prstGeom>
          <a:noFill/>
          <a:ln>
            <a:noFill/>
          </a:ln>
        </p:spPr>
      </p:pic>
      <p:sp>
        <p:nvSpPr>
          <p:cNvPr id="233" name="Google Shape;233;p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