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 id="2147483694" r:id="rId5"/>
  </p:sldMasterIdLst>
  <p:notesMasterIdLst>
    <p:notesMasterId r:id="rId16"/>
  </p:notesMasterIdLst>
  <p:sldIdLst>
    <p:sldId id="256" r:id="rId6"/>
    <p:sldId id="307" r:id="rId7"/>
    <p:sldId id="266" r:id="rId8"/>
    <p:sldId id="272" r:id="rId9"/>
    <p:sldId id="257" r:id="rId10"/>
    <p:sldId id="258" r:id="rId11"/>
    <p:sldId id="268" r:id="rId12"/>
    <p:sldId id="273" r:id="rId13"/>
    <p:sldId id="309"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7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5" autoAdjust="0"/>
    <p:restoredTop sz="94660"/>
  </p:normalViewPr>
  <p:slideViewPr>
    <p:cSldViewPr snapToGrid="0">
      <p:cViewPr>
        <p:scale>
          <a:sx n="81" d="100"/>
          <a:sy n="81" d="100"/>
        </p:scale>
        <p:origin x="653" y="163"/>
      </p:cViewPr>
      <p:guideLst>
        <p:guide orient="horz" pos="2160"/>
        <p:guide pos="3840"/>
        <p:guide orient="horz" pos="1751"/>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0D657-F18F-441C-A2BF-B188D826803D}" type="datetimeFigureOut">
              <a:rPr lang="en-US" smtClean="0"/>
              <a:t>8/28/2018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3F123-2EA6-434E-82BB-CEB93D49F137}" type="slidenum">
              <a:rPr lang="en-US" smtClean="0"/>
              <a:t>‹#›</a:t>
            </a:fld>
            <a:endParaRPr lang="en-US" dirty="0"/>
          </a:p>
        </p:txBody>
      </p:sp>
    </p:spTree>
    <p:extLst>
      <p:ext uri="{BB962C8B-B14F-4D97-AF65-F5344CB8AC3E}">
        <p14:creationId xmlns:p14="http://schemas.microsoft.com/office/powerpoint/2010/main" val="365581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241686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3354228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379654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66639" y="2130815"/>
            <a:ext cx="6458724" cy="523220"/>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7993" y="3885614"/>
            <a:ext cx="8536016" cy="175329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7712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271578" y="6596871"/>
            <a:ext cx="386761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mtClean="0">
                <a:solidFill>
                  <a:srgbClr val="000000"/>
                </a:solidFill>
              </a:rPr>
              <a:t>Howard Singer – Space Weather Prediction Center</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0004" y="1599609"/>
            <a:ext cx="10971992" cy="45272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62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488" y="4406380"/>
            <a:ext cx="9500297" cy="577081"/>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487" y="2906742"/>
            <a:ext cx="10361988" cy="149962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81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0005" y="1599609"/>
            <a:ext cx="5389043" cy="452723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2953" y="1599609"/>
            <a:ext cx="5389043" cy="452723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291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66639" y="274559"/>
            <a:ext cx="6458724" cy="52322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011" y="1535441"/>
            <a:ext cx="5387023" cy="64013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0011" y="2175580"/>
            <a:ext cx="5387023" cy="39512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953" y="1535441"/>
            <a:ext cx="5389043" cy="64013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953" y="2175580"/>
            <a:ext cx="5389043" cy="39512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5765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249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70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11" y="1127698"/>
            <a:ext cx="3630927" cy="30777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925" y="273077"/>
            <a:ext cx="6815079" cy="585377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005" y="1435470"/>
            <a:ext cx="4011483" cy="469137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575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1584351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27" y="5059558"/>
            <a:ext cx="3630927"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520" y="613282"/>
            <a:ext cx="7316008" cy="41139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520" y="5367325"/>
            <a:ext cx="7316008" cy="80427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7525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10004" y="1599609"/>
            <a:ext cx="10971992" cy="452723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522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01071" y="439634"/>
            <a:ext cx="580928" cy="6401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0008" y="1153446"/>
            <a:ext cx="8035085" cy="497339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9397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74719" y="1153446"/>
            <a:ext cx="6458724" cy="52322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10004" y="1599609"/>
            <a:ext cx="10971992" cy="4527235"/>
          </a:xfrm>
          <a:prstGeom prst="rect">
            <a:avLst/>
          </a:prstGeom>
        </p:spPr>
        <p:txBody>
          <a:bodyPr/>
          <a:lstStyle/>
          <a:p>
            <a:pPr lvl="0"/>
            <a:endParaRPr lang="en-US" noProof="0" smtClean="0"/>
          </a:p>
        </p:txBody>
      </p:sp>
    </p:spTree>
    <p:extLst>
      <p:ext uri="{BB962C8B-B14F-4D97-AF65-F5344CB8AC3E}">
        <p14:creationId xmlns:p14="http://schemas.microsoft.com/office/powerpoint/2010/main" val="545387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10004" y="1153446"/>
            <a:ext cx="10971992" cy="497339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1669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874719" y="1153446"/>
            <a:ext cx="6458724" cy="52322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0005" y="1599609"/>
            <a:ext cx="5389043" cy="45272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2953" y="1599603"/>
            <a:ext cx="5389043" cy="219199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2953" y="3934856"/>
            <a:ext cx="5389043" cy="219199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7847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74719" y="1153446"/>
            <a:ext cx="6458724" cy="52322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0005" y="1599609"/>
            <a:ext cx="5389043" cy="45272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2953" y="1599609"/>
            <a:ext cx="5389043" cy="45272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4033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3086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35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547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597371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0285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594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2085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525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915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691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4157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r>
              <a:rPr lang="en-US" altLang="en-US">
                <a:solidFill>
                  <a:prstClr val="white"/>
                </a:solidFill>
                <a:latin typeface="Calibri"/>
              </a:rPr>
              <a:t>7/18/2018</a:t>
            </a: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white"/>
                </a:solidFill>
                <a:latin typeface="Calibri"/>
              </a:rPr>
              <a:t>GOES 16 Provisional PS-PVR</a:t>
            </a:r>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latin typeface="Calibri"/>
              </a:rPr>
              <a:pPr/>
              <a:t>‹#›</a:t>
            </a:fld>
            <a:endParaRPr lang="en-US" altLang="en-US">
              <a:solidFill>
                <a:prstClr val="white"/>
              </a:solidFill>
              <a:latin typeface="Calibri"/>
            </a:endParaRPr>
          </a:p>
        </p:txBody>
      </p:sp>
    </p:spTree>
    <p:extLst>
      <p:ext uri="{BB962C8B-B14F-4D97-AF65-F5344CB8AC3E}">
        <p14:creationId xmlns:p14="http://schemas.microsoft.com/office/powerpoint/2010/main" val="222612450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r>
              <a:rPr lang="en-US" altLang="en-US">
                <a:solidFill>
                  <a:prstClr val="white"/>
                </a:solidFill>
                <a:latin typeface="Calibri"/>
              </a:rPr>
              <a:t>7/18/2018</a:t>
            </a: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white"/>
                </a:solidFill>
                <a:latin typeface="Calibri"/>
              </a:rPr>
              <a:t>GOES 16 Provisional PS-PVR</a:t>
            </a:r>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latin typeface="Calibri"/>
              </a:rPr>
              <a:pPr/>
              <a:t>‹#›</a:t>
            </a:fld>
            <a:endParaRPr lang="en-US" altLang="en-US">
              <a:solidFill>
                <a:prstClr val="white"/>
              </a:solidFill>
              <a:latin typeface="Calibri"/>
            </a:endParaRPr>
          </a:p>
        </p:txBody>
      </p:sp>
    </p:spTree>
    <p:extLst>
      <p:ext uri="{BB962C8B-B14F-4D97-AF65-F5344CB8AC3E}">
        <p14:creationId xmlns:p14="http://schemas.microsoft.com/office/powerpoint/2010/main" val="22875049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414442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r>
              <a:rPr lang="en-US" altLang="en-US">
                <a:solidFill>
                  <a:prstClr val="white"/>
                </a:solidFill>
                <a:latin typeface="Calibri"/>
              </a:rPr>
              <a:t>7/18/2018</a:t>
            </a: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white"/>
                </a:solidFill>
                <a:latin typeface="Calibri"/>
              </a:rPr>
              <a:t>GOES 16 Provisional PS-PVR</a:t>
            </a:r>
            <a:endParaRPr lang="en-US" dirty="0">
              <a:solidFill>
                <a:prstClr val="white"/>
              </a:solidFill>
              <a:latin typeface="Calibri"/>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latin typeface="Calibri"/>
              </a:rPr>
              <a:pPr/>
              <a:t>‹#›</a:t>
            </a:fld>
            <a:endParaRPr lang="en-US" altLang="en-US">
              <a:solidFill>
                <a:prstClr val="white"/>
              </a:solidFill>
              <a:latin typeface="Calibri"/>
            </a:endParaRPr>
          </a:p>
        </p:txBody>
      </p:sp>
    </p:spTree>
    <p:extLst>
      <p:ext uri="{BB962C8B-B14F-4D97-AF65-F5344CB8AC3E}">
        <p14:creationId xmlns:p14="http://schemas.microsoft.com/office/powerpoint/2010/main" val="134165148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a:solidFill>
                  <a:prstClr val="white"/>
                </a:solidFill>
                <a:latin typeface="Calibri"/>
              </a:rPr>
              <a:t>7/18/2018</a:t>
            </a:r>
            <a:endParaRPr lang="en-US" altLang="en-US" dirty="0">
              <a:solidFill>
                <a:prstClr val="white"/>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white"/>
                </a:solidFill>
                <a:latin typeface="Calibri"/>
              </a:rPr>
              <a:t>GOES 16 Provisional PS-PVR</a:t>
            </a:r>
            <a:endParaRPr lang="en-US" dirty="0">
              <a:solidFill>
                <a:prstClr val="white"/>
              </a:solidFill>
              <a:latin typeface="Calibri"/>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latin typeface="Calibri"/>
              </a:rPr>
              <a:pPr/>
              <a:t>‹#›</a:t>
            </a:fld>
            <a:endParaRPr lang="en-US" altLang="en-US">
              <a:solidFill>
                <a:prstClr val="white"/>
              </a:solidFill>
              <a:latin typeface="Calibri"/>
            </a:endParaRPr>
          </a:p>
        </p:txBody>
      </p:sp>
    </p:spTree>
    <p:extLst>
      <p:ext uri="{BB962C8B-B14F-4D97-AF65-F5344CB8AC3E}">
        <p14:creationId xmlns:p14="http://schemas.microsoft.com/office/powerpoint/2010/main" val="416214638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r>
              <a:rPr lang="en-US" altLang="en-US" dirty="0">
                <a:solidFill>
                  <a:prstClr val="white"/>
                </a:solidFill>
                <a:latin typeface="Calibri"/>
              </a:rPr>
              <a:t>2/28/2017</a:t>
            </a: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latin typeface="Calibri"/>
              </a:rPr>
              <a:pPr/>
              <a:t>‹#›</a:t>
            </a:fld>
            <a:endParaRPr lang="en-US" altLang="en-US" dirty="0">
              <a:solidFill>
                <a:prstClr val="white"/>
              </a:solidFill>
              <a:latin typeface="Calibri"/>
            </a:endParaRPr>
          </a:p>
        </p:txBody>
      </p:sp>
    </p:spTree>
    <p:extLst>
      <p:ext uri="{BB962C8B-B14F-4D97-AF65-F5344CB8AC3E}">
        <p14:creationId xmlns:p14="http://schemas.microsoft.com/office/powerpoint/2010/main" val="409095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20843" y="6356359"/>
            <a:ext cx="1219200" cy="365125"/>
          </a:xfrm>
        </p:spPr>
        <p:txBody>
          <a:bodyPr/>
          <a:lstStyle>
            <a:lvl1pPr>
              <a:defRPr smtClean="0"/>
            </a:lvl1pPr>
          </a:lstStyle>
          <a:p>
            <a:r>
              <a:rPr lang="en-US" altLang="en-US" dirty="0">
                <a:solidFill>
                  <a:prstClr val="white"/>
                </a:solidFill>
                <a:latin typeface="Calibri"/>
              </a:rPr>
              <a:t>2/28/2017</a:t>
            </a: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latin typeface="Calibri"/>
              </a:rPr>
              <a:pPr/>
              <a:t>‹#›</a:t>
            </a:fld>
            <a:endParaRPr lang="en-US" altLang="en-US" dirty="0">
              <a:solidFill>
                <a:prstClr val="white"/>
              </a:solidFill>
              <a:latin typeface="Calibri"/>
            </a:endParaRPr>
          </a:p>
        </p:txBody>
      </p:sp>
    </p:spTree>
    <p:extLst>
      <p:ext uri="{BB962C8B-B14F-4D97-AF65-F5344CB8AC3E}">
        <p14:creationId xmlns:p14="http://schemas.microsoft.com/office/powerpoint/2010/main" val="2287504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dirty="0">
                <a:solidFill>
                  <a:prstClr val="white"/>
                </a:solidFill>
                <a:latin typeface="Calibri"/>
              </a:rPr>
              <a:t>2/28/2017</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latin typeface="Calibri"/>
              </a:rPr>
              <a:pPr/>
              <a:t>‹#›</a:t>
            </a:fld>
            <a:endParaRPr lang="en-US" altLang="en-US" dirty="0">
              <a:solidFill>
                <a:prstClr val="white"/>
              </a:solidFill>
              <a:latin typeface="Calibri"/>
            </a:endParaRPr>
          </a:p>
        </p:txBody>
      </p:sp>
    </p:spTree>
    <p:extLst>
      <p:ext uri="{BB962C8B-B14F-4D97-AF65-F5344CB8AC3E}">
        <p14:creationId xmlns:p14="http://schemas.microsoft.com/office/powerpoint/2010/main" val="4162146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6240699" y="958851"/>
            <a:ext cx="5481940"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471255" y="88779"/>
            <a:ext cx="890016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472019" y="958851"/>
            <a:ext cx="5481940"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71255" y="88779"/>
            <a:ext cx="890016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2542038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1144092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3635325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198419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CD147-004F-4C77-96B8-F4B5B0F71F02}" type="datetimeFigureOut">
              <a:rPr lang="en-US" smtClean="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E2BB31-BD46-4723-8C54-FD28BC512DF7}" type="slidenum">
              <a:rPr lang="en-US" smtClean="0"/>
              <a:t>‹#›</a:t>
            </a:fld>
            <a:endParaRPr lang="en-US" dirty="0"/>
          </a:p>
        </p:txBody>
      </p:sp>
    </p:spTree>
    <p:extLst>
      <p:ext uri="{BB962C8B-B14F-4D97-AF65-F5344CB8AC3E}">
        <p14:creationId xmlns:p14="http://schemas.microsoft.com/office/powerpoint/2010/main" val="404771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CD147-004F-4C77-96B8-F4B5B0F71F02}" type="datetimeFigureOut">
              <a:rPr lang="en-US" smtClean="0"/>
              <a:t>8/28/2018</a:t>
            </a:fld>
            <a:endParaRPr lang="en-US" dirty="0"/>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2BB31-BD46-4723-8C54-FD28BC512DF7}" type="slidenum">
              <a:rPr lang="en-US" smtClean="0"/>
              <a:t>‹#›</a:t>
            </a:fld>
            <a:endParaRPr lang="en-US" dirty="0"/>
          </a:p>
        </p:txBody>
      </p:sp>
    </p:spTree>
    <p:extLst>
      <p:ext uri="{BB962C8B-B14F-4D97-AF65-F5344CB8AC3E}">
        <p14:creationId xmlns:p14="http://schemas.microsoft.com/office/powerpoint/2010/main" val="342717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4719" y="1153446"/>
            <a:ext cx="645872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47625" tIns="19050" rIns="47625" bIns="19050" numCol="1" anchor="t" anchorCtr="0" compatLnSpc="1">
            <a:prstTxWarp prst="textNoShape">
              <a:avLst/>
            </a:prstTxWarp>
            <a:spAutoFit/>
          </a:bodyPr>
          <a:lstStyle/>
          <a:p>
            <a:pPr lvl="0"/>
            <a:r>
              <a:rPr lang="en-US"/>
              <a:t>Click to edit Master title style</a:t>
            </a:r>
          </a:p>
        </p:txBody>
      </p:sp>
      <p:sp>
        <p:nvSpPr>
          <p:cNvPr id="1027" name="AutoShape 3"/>
          <p:cNvSpPr>
            <a:spLocks noChangeArrowheads="1"/>
          </p:cNvSpPr>
          <p:nvPr/>
        </p:nvSpPr>
        <p:spPr bwMode="auto">
          <a:xfrm>
            <a:off x="197955" y="134295"/>
            <a:ext cx="11812263" cy="6517786"/>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eaLnBrk="0" fontAlgn="base" hangingPunct="0">
              <a:lnSpc>
                <a:spcPct val="90000"/>
              </a:lnSpc>
              <a:spcBef>
                <a:spcPct val="0"/>
              </a:spcBef>
              <a:spcAft>
                <a:spcPct val="0"/>
              </a:spcAft>
              <a:defRPr sz="1200" b="1">
                <a:solidFill>
                  <a:schemeClr val="tx1"/>
                </a:solidFill>
                <a:latin typeface="Arial" charset="0"/>
              </a:defRPr>
            </a:lvl6pPr>
            <a:lvl7pPr marL="2971800" indent="-228600" eaLnBrk="0" fontAlgn="base" hangingPunct="0">
              <a:lnSpc>
                <a:spcPct val="90000"/>
              </a:lnSpc>
              <a:spcBef>
                <a:spcPct val="0"/>
              </a:spcBef>
              <a:spcAft>
                <a:spcPct val="0"/>
              </a:spcAft>
              <a:defRPr sz="1200" b="1">
                <a:solidFill>
                  <a:schemeClr val="tx1"/>
                </a:solidFill>
                <a:latin typeface="Arial" charset="0"/>
              </a:defRPr>
            </a:lvl7pPr>
            <a:lvl8pPr marL="3429000" indent="-228600" eaLnBrk="0" fontAlgn="base" hangingPunct="0">
              <a:lnSpc>
                <a:spcPct val="90000"/>
              </a:lnSpc>
              <a:spcBef>
                <a:spcPct val="0"/>
              </a:spcBef>
              <a:spcAft>
                <a:spcPct val="0"/>
              </a:spcAft>
              <a:defRPr sz="1200" b="1">
                <a:solidFill>
                  <a:schemeClr val="tx1"/>
                </a:solidFill>
                <a:latin typeface="Arial" charset="0"/>
              </a:defRPr>
            </a:lvl8pPr>
            <a:lvl9pPr marL="3886200" indent="-228600" eaLnBrk="0" fontAlgn="base" hangingPunct="0">
              <a:lnSpc>
                <a:spcPct val="90000"/>
              </a:lnSpc>
              <a:spcBef>
                <a:spcPct val="0"/>
              </a:spcBef>
              <a:spcAft>
                <a:spcPct val="0"/>
              </a:spcAft>
              <a:defRPr sz="1200" b="1">
                <a:solidFill>
                  <a:schemeClr val="tx1"/>
                </a:solidFill>
                <a:latin typeface="Arial" charset="0"/>
              </a:defRPr>
            </a:lvl9pPr>
          </a:lstStyle>
          <a:p>
            <a:pPr eaLnBrk="0" fontAlgn="base" hangingPunct="0">
              <a:lnSpc>
                <a:spcPct val="90000"/>
              </a:lnSpc>
              <a:spcBef>
                <a:spcPct val="0"/>
              </a:spcBef>
              <a:spcAft>
                <a:spcPct val="0"/>
              </a:spcAft>
              <a:defRPr/>
            </a:pPr>
            <a:endParaRPr lang="en-US" altLang="en-US" smtClean="0">
              <a:solidFill>
                <a:srgbClr val="000000"/>
              </a:solidFill>
              <a:ea typeface="ＭＳ Ｐゴシック" charset="0"/>
            </a:endParaRPr>
          </a:p>
        </p:txBody>
      </p:sp>
      <p:sp useBgFill="1">
        <p:nvSpPr>
          <p:cNvPr id="1028" name="Rectangle 4"/>
          <p:cNvSpPr>
            <a:spLocks noChangeArrowheads="1"/>
          </p:cNvSpPr>
          <p:nvPr/>
        </p:nvSpPr>
        <p:spPr bwMode="auto">
          <a:xfrm>
            <a:off x="6774686" y="6508839"/>
            <a:ext cx="4362943" cy="270074"/>
          </a:xfrm>
          <a:prstGeom prst="rect">
            <a:avLst/>
          </a:prstGeom>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7625" tIns="19050" rIns="47625" bIns="19050">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fontAlgn="base" hangingPunct="0">
              <a:lnSpc>
                <a:spcPct val="109000"/>
              </a:lnSpc>
              <a:spcBef>
                <a:spcPct val="0"/>
              </a:spcBef>
              <a:spcAft>
                <a:spcPct val="55000"/>
              </a:spcAft>
              <a:defRPr/>
            </a:pPr>
            <a:r>
              <a:rPr lang="en-US" altLang="en-US" sz="1400" i="1" smtClean="0">
                <a:solidFill>
                  <a:srgbClr val="000000"/>
                </a:solidFill>
                <a:latin typeface="Garrison Light Sans" pitchFamily="34" charset="0"/>
                <a:ea typeface="ＭＳ Ｐゴシック" charset="0"/>
              </a:rPr>
              <a:t>NOAA SPACE ENVIRONMENT CENTER</a:t>
            </a:r>
          </a:p>
        </p:txBody>
      </p:sp>
      <p:pic>
        <p:nvPicPr>
          <p:cNvPr id="1029" name="Picture 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1789" y="125344"/>
            <a:ext cx="1591667" cy="796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0" name="Picture 6"/>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021" y="4"/>
            <a:ext cx="12194021" cy="68594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31" name="TextBox 6"/>
          <p:cNvSpPr txBox="1">
            <a:spLocks noChangeArrowheads="1"/>
          </p:cNvSpPr>
          <p:nvPr userDrawn="1"/>
        </p:nvSpPr>
        <p:spPr bwMode="auto">
          <a:xfrm>
            <a:off x="7271578" y="6596871"/>
            <a:ext cx="386761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mtClean="0">
                <a:solidFill>
                  <a:srgbClr val="000000"/>
                </a:solidFill>
              </a:rPr>
              <a:t>Howard Singer – Space Weather Prediction Center</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dt="0"/>
  <p:txStyles>
    <p:titleStyle>
      <a:lvl1pPr algn="ctr" rtl="0" eaLnBrk="0" fontAlgn="base" hangingPunct="0">
        <a:lnSpc>
          <a:spcPct val="85000"/>
        </a:lnSpc>
        <a:spcBef>
          <a:spcPct val="0"/>
        </a:spcBef>
        <a:spcAft>
          <a:spcPct val="0"/>
        </a:spcAft>
        <a:defRPr sz="3600" b="1">
          <a:solidFill>
            <a:schemeClr val="tx2"/>
          </a:solidFill>
          <a:latin typeface="+mj-lt"/>
          <a:ea typeface="ＭＳ Ｐゴシック" charset="0"/>
          <a:cs typeface="+mj-cs"/>
        </a:defRPr>
      </a:lvl1pPr>
      <a:lvl2pPr algn="ctr" rtl="0" eaLnBrk="0" fontAlgn="base" hangingPunct="0">
        <a:lnSpc>
          <a:spcPct val="85000"/>
        </a:lnSpc>
        <a:spcBef>
          <a:spcPct val="0"/>
        </a:spcBef>
        <a:spcAft>
          <a:spcPct val="0"/>
        </a:spcAft>
        <a:defRPr sz="3600" b="1">
          <a:solidFill>
            <a:schemeClr val="tx2"/>
          </a:solidFill>
          <a:latin typeface="Arial" charset="0"/>
          <a:ea typeface="ＭＳ Ｐゴシック" charset="0"/>
        </a:defRPr>
      </a:lvl2pPr>
      <a:lvl3pPr algn="ctr" rtl="0" eaLnBrk="0" fontAlgn="base" hangingPunct="0">
        <a:lnSpc>
          <a:spcPct val="85000"/>
        </a:lnSpc>
        <a:spcBef>
          <a:spcPct val="0"/>
        </a:spcBef>
        <a:spcAft>
          <a:spcPct val="0"/>
        </a:spcAft>
        <a:defRPr sz="3600" b="1">
          <a:solidFill>
            <a:schemeClr val="tx2"/>
          </a:solidFill>
          <a:latin typeface="Arial" charset="0"/>
          <a:ea typeface="ＭＳ Ｐゴシック" charset="0"/>
        </a:defRPr>
      </a:lvl3pPr>
      <a:lvl4pPr algn="ctr" rtl="0" eaLnBrk="0" fontAlgn="base" hangingPunct="0">
        <a:lnSpc>
          <a:spcPct val="85000"/>
        </a:lnSpc>
        <a:spcBef>
          <a:spcPct val="0"/>
        </a:spcBef>
        <a:spcAft>
          <a:spcPct val="0"/>
        </a:spcAft>
        <a:defRPr sz="3600" b="1">
          <a:solidFill>
            <a:schemeClr val="tx2"/>
          </a:solidFill>
          <a:latin typeface="Arial" charset="0"/>
          <a:ea typeface="ＭＳ Ｐゴシック" charset="0"/>
        </a:defRPr>
      </a:lvl4pPr>
      <a:lvl5pPr algn="ctr" rtl="0" eaLnBrk="0" fontAlgn="base" hangingPunct="0">
        <a:lnSpc>
          <a:spcPct val="85000"/>
        </a:lnSpc>
        <a:spcBef>
          <a:spcPct val="0"/>
        </a:spcBef>
        <a:spcAft>
          <a:spcPct val="0"/>
        </a:spcAft>
        <a:defRPr sz="3600" b="1">
          <a:solidFill>
            <a:schemeClr val="tx2"/>
          </a:solidFill>
          <a:latin typeface="Arial" charset="0"/>
          <a:ea typeface="ＭＳ Ｐゴシック" charset="0"/>
        </a:defRPr>
      </a:lvl5pPr>
      <a:lvl6pPr marL="457200" algn="ctr" rtl="0" eaLnBrk="0" fontAlgn="base" hangingPunct="0">
        <a:lnSpc>
          <a:spcPct val="85000"/>
        </a:lnSpc>
        <a:spcBef>
          <a:spcPct val="0"/>
        </a:spcBef>
        <a:spcAft>
          <a:spcPct val="0"/>
        </a:spcAft>
        <a:defRPr sz="3600" b="1">
          <a:solidFill>
            <a:schemeClr val="tx2"/>
          </a:solidFill>
          <a:latin typeface="Arial" charset="0"/>
        </a:defRPr>
      </a:lvl6pPr>
      <a:lvl7pPr marL="914400" algn="ctr" rtl="0" eaLnBrk="0" fontAlgn="base" hangingPunct="0">
        <a:lnSpc>
          <a:spcPct val="85000"/>
        </a:lnSpc>
        <a:spcBef>
          <a:spcPct val="0"/>
        </a:spcBef>
        <a:spcAft>
          <a:spcPct val="0"/>
        </a:spcAft>
        <a:defRPr sz="3600" b="1">
          <a:solidFill>
            <a:schemeClr val="tx2"/>
          </a:solidFill>
          <a:latin typeface="Arial" charset="0"/>
        </a:defRPr>
      </a:lvl7pPr>
      <a:lvl8pPr marL="1371600" algn="ctr" rtl="0" eaLnBrk="0" fontAlgn="base" hangingPunct="0">
        <a:lnSpc>
          <a:spcPct val="85000"/>
        </a:lnSpc>
        <a:spcBef>
          <a:spcPct val="0"/>
        </a:spcBef>
        <a:spcAft>
          <a:spcPct val="0"/>
        </a:spcAft>
        <a:defRPr sz="3600" b="1">
          <a:solidFill>
            <a:schemeClr val="tx2"/>
          </a:solidFill>
          <a:latin typeface="Arial" charset="0"/>
        </a:defRPr>
      </a:lvl8pPr>
      <a:lvl9pPr marL="1828800" algn="ctr" rtl="0" eaLnBrk="0" fontAlgn="base" hangingPunct="0">
        <a:lnSpc>
          <a:spcPct val="85000"/>
        </a:lnSpc>
        <a:spcBef>
          <a:spcPct val="0"/>
        </a:spcBef>
        <a:spcAft>
          <a:spcPct val="0"/>
        </a:spcAft>
        <a:defRPr sz="36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ＭＳ Ｐゴシック" charset="0"/>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ea typeface="ＭＳ Ｐゴシック" charset="0"/>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ea typeface="ＭＳ Ｐゴシック" charset="0"/>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ea typeface="ＭＳ Ｐゴシック" charset="0"/>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ea typeface="ＭＳ Ｐゴシック" charset="0"/>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EB928-8DCB-FB4E-9840-E4C4E1B8503D}" type="datetimeFigureOut">
              <a:rPr lang="en-US" smtClean="0">
                <a:solidFill>
                  <a:prstClr val="black">
                    <a:tint val="75000"/>
                  </a:prstClr>
                </a:solidFill>
                <a:latin typeface="Calibri"/>
              </a:rPr>
              <a:pPr/>
              <a:t>8/28/2018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2BFEF-ADE9-044C-8AA1-514D3E5B118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8534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40000">
              <a:schemeClr val="bg2"/>
            </a:gs>
            <a:gs pos="100000">
              <a:schemeClr val="bg2">
                <a:shade val="20000"/>
                <a:satMod val="25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609600" y="-46038"/>
            <a:ext cx="109728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tx1"/>
                </a:solidFill>
              </a:defRPr>
            </a:lvl1pPr>
          </a:lstStyle>
          <a:p>
            <a:pPr>
              <a:defRPr/>
            </a:pPr>
            <a:r>
              <a:rPr lang="en-US" altLang="en-US" smtClean="0">
                <a:solidFill>
                  <a:prstClr val="white"/>
                </a:solidFill>
                <a:latin typeface="Calibri"/>
              </a:rPr>
              <a:t>7/18/2018</a:t>
            </a:r>
            <a:endParaRPr lang="en-US" altLang="en-US">
              <a:solidFill>
                <a:prstClr val="white"/>
              </a:solidFill>
              <a:latin typeface="Calibri"/>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smtClean="0">
                <a:solidFill>
                  <a:prstClr val="white"/>
                </a:solidFill>
                <a:latin typeface="Calibri"/>
              </a:rPr>
              <a:t>GOES 16 Provisional PS-PVR</a:t>
            </a:r>
            <a:endParaRPr lang="en-US" dirty="0">
              <a:solidFill>
                <a:prstClr val="white"/>
              </a:solidFill>
              <a:latin typeface="Calibri"/>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9D60F4D7-1FAC-41F5-8B13-40B192A29539}" type="slidenum">
              <a:rPr lang="en-US" altLang="en-US" smtClean="0">
                <a:solidFill>
                  <a:prstClr val="white"/>
                </a:solidFill>
                <a:latin typeface="Calibri"/>
              </a:rPr>
              <a:pPr/>
              <a:t>‹#›</a:t>
            </a:fld>
            <a:endParaRPr lang="en-US" altLang="en-US" dirty="0">
              <a:solidFill>
                <a:prstClr val="white"/>
              </a:solidFill>
              <a:latin typeface="Calibri"/>
            </a:endParaRPr>
          </a:p>
        </p:txBody>
      </p:sp>
    </p:spTree>
    <p:extLst>
      <p:ext uri="{BB962C8B-B14F-4D97-AF65-F5344CB8AC3E}">
        <p14:creationId xmlns:p14="http://schemas.microsoft.com/office/powerpoint/2010/main" val="700364846"/>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iming>
    <p:tnLst>
      <p:par>
        <p:cTn id="1" dur="indefinite" restart="never" nodeType="tmRoot"/>
      </p:par>
    </p:tnLst>
  </p:timing>
  <p:hf hdr="0"/>
  <p:txStyles>
    <p:titleStyle>
      <a:lvl1pPr algn="ctr" defTabSz="457200" rtl="0" eaLnBrk="1" fontAlgn="base" hangingPunct="1">
        <a:spcBef>
          <a:spcPct val="0"/>
        </a:spcBef>
        <a:spcAft>
          <a:spcPct val="0"/>
        </a:spcAft>
        <a:defRPr sz="36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1"/>
          <p:cNvSpPr>
            <a:spLocks noGrp="1"/>
          </p:cNvSpPr>
          <p:nvPr>
            <p:ph type="title"/>
          </p:nvPr>
        </p:nvSpPr>
        <p:spPr bwMode="auto">
          <a:xfrm>
            <a:off x="1828806" y="128337"/>
            <a:ext cx="8545095" cy="968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20843" y="6356359"/>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r>
              <a:rPr lang="en-US" altLang="en-US">
                <a:solidFill>
                  <a:prstClr val="white"/>
                </a:solidFill>
                <a:latin typeface="Calibri"/>
              </a:rPr>
              <a:t>2/28/2017</a:t>
            </a:r>
          </a:p>
        </p:txBody>
      </p:sp>
      <p:sp>
        <p:nvSpPr>
          <p:cNvPr id="5" name="Footer Placeholder 4"/>
          <p:cNvSpPr>
            <a:spLocks noGrp="1"/>
          </p:cNvSpPr>
          <p:nvPr>
            <p:ph type="ftr" sz="quarter" idx="3"/>
          </p:nvPr>
        </p:nvSpPr>
        <p:spPr>
          <a:xfrm>
            <a:off x="1229896" y="6356359"/>
            <a:ext cx="9774989"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r>
              <a:rPr lang="en-US" dirty="0">
                <a:solidFill>
                  <a:prstClr val="white"/>
                </a:solidFill>
                <a:latin typeface="Calibri"/>
              </a:rPr>
              <a:t>These GOES-16 data are preliminary, non-operational data and are undergoing testing. </a:t>
            </a:r>
          </a:p>
          <a:p>
            <a:pPr>
              <a:defRPr/>
            </a:pPr>
            <a:r>
              <a:rPr lang="en-US" dirty="0">
                <a:solidFill>
                  <a:prstClr val="white"/>
                </a:solidFill>
                <a:latin typeface="Calibri"/>
              </a:rPr>
              <a:t>Users bear all responsibility for inspecting the data prior to use and for the manner in which the data are utilized.</a:t>
            </a:r>
          </a:p>
        </p:txBody>
      </p:sp>
      <p:sp>
        <p:nvSpPr>
          <p:cNvPr id="6" name="Slide Number Placeholder 5"/>
          <p:cNvSpPr>
            <a:spLocks noGrp="1"/>
          </p:cNvSpPr>
          <p:nvPr>
            <p:ph type="sldNum" sz="quarter" idx="4"/>
          </p:nvPr>
        </p:nvSpPr>
        <p:spPr>
          <a:xfrm>
            <a:off x="11004889" y="6356359"/>
            <a:ext cx="90905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solidFill>
                  <a:prstClr val="white"/>
                </a:solidFill>
                <a:latin typeface="Calibri"/>
              </a:rPr>
              <a:pPr/>
              <a:t>‹#›</a:t>
            </a:fld>
            <a:endParaRPr lang="en-US" altLang="en-US" dirty="0">
              <a:solidFill>
                <a:prstClr val="white"/>
              </a:solidFill>
              <a:latin typeface="Calibri"/>
            </a:endParaRPr>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0.png"/><Relationship Id="rId4" Type="http://schemas.openxmlformats.org/officeDocument/2006/relationships/hyperlink" Target="sciencewriters/raeder01.m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533067" y="1230922"/>
            <a:ext cx="11210133" cy="4745396"/>
          </a:xfrm>
        </p:spPr>
        <p:txBody>
          <a:bodyPr>
            <a:normAutofit/>
          </a:bodyPr>
          <a:lstStyle/>
          <a:p>
            <a:r>
              <a:rPr lang="en-US" sz="2400" dirty="0">
                <a:cs typeface="+mj-cs"/>
              </a:rPr>
              <a:t>Peer Stakeholder-Product Validation Review (PS-PVR) </a:t>
            </a:r>
            <a:endParaRPr lang="en-US" dirty="0" smtClean="0">
              <a:cs typeface="+mj-cs"/>
            </a:endParaRPr>
          </a:p>
          <a:p>
            <a:r>
              <a:rPr lang="en-US" sz="3600" dirty="0" smtClean="0"/>
              <a:t>GOES-16 Magnetometer (MAG)</a:t>
            </a:r>
          </a:p>
          <a:p>
            <a:r>
              <a:rPr lang="en-US" sz="3600" dirty="0" smtClean="0"/>
              <a:t>L1B</a:t>
            </a:r>
            <a:r>
              <a:rPr lang="en-US" sz="3600" dirty="0"/>
              <a:t> </a:t>
            </a:r>
            <a:r>
              <a:rPr lang="en-US" sz="3600" dirty="0" smtClean="0"/>
              <a:t>Provisional  </a:t>
            </a:r>
          </a:p>
          <a:p>
            <a:r>
              <a:rPr lang="en-US" sz="4000" dirty="0" smtClean="0"/>
              <a:t>User Perspective</a:t>
            </a:r>
            <a:endParaRPr lang="en-US" sz="2800" dirty="0" smtClean="0"/>
          </a:p>
          <a:p>
            <a:endParaRPr lang="en-US" sz="2800" dirty="0" smtClean="0"/>
          </a:p>
          <a:p>
            <a:r>
              <a:rPr lang="en-US" sz="2000" dirty="0" smtClean="0">
                <a:solidFill>
                  <a:srgbClr val="000000"/>
                </a:solidFill>
              </a:rPr>
              <a:t>29 August 2018</a:t>
            </a:r>
          </a:p>
          <a:p>
            <a:endParaRPr lang="en-US" sz="1400" dirty="0" smtClean="0"/>
          </a:p>
          <a:p>
            <a:endParaRPr lang="en-US" sz="1400" dirty="0" smtClean="0"/>
          </a:p>
          <a:p>
            <a:pPr algn="l"/>
            <a:r>
              <a:rPr lang="en-US" sz="2000" dirty="0" smtClean="0">
                <a:solidFill>
                  <a:srgbClr val="FF6600"/>
                </a:solidFill>
              </a:rPr>
              <a:t>Presenter: Howard Singer -  NOAA/NWS Space Weather Prediction Center</a:t>
            </a:r>
            <a:endParaRPr lang="en-US" sz="1800" dirty="0" smtClean="0">
              <a:solidFill>
                <a:srgbClr val="FF6600"/>
              </a:solidFill>
            </a:endParaRPr>
          </a:p>
        </p:txBody>
      </p:sp>
      <p:pic>
        <p:nvPicPr>
          <p:cNvPr id="13" name="Picture 12"/>
          <p:cNvPicPr>
            <a:picLocks noChangeAspect="1"/>
          </p:cNvPicPr>
          <p:nvPr/>
        </p:nvPicPr>
        <p:blipFill>
          <a:blip r:embed="rId2"/>
          <a:stretch>
            <a:fillRect/>
          </a:stretch>
        </p:blipFill>
        <p:spPr>
          <a:xfrm>
            <a:off x="235177" y="156799"/>
            <a:ext cx="1765507" cy="1128953"/>
          </a:xfrm>
          <a:prstGeom prst="rect">
            <a:avLst/>
          </a:prstGeom>
        </p:spPr>
      </p:pic>
      <p:pic>
        <p:nvPicPr>
          <p:cNvPr id="14" name="Picture 10" descr="NOAA"/>
          <p:cNvPicPr>
            <a:picLocks noChangeAspect="1" noChangeArrowheads="1"/>
          </p:cNvPicPr>
          <p:nvPr/>
        </p:nvPicPr>
        <p:blipFill>
          <a:blip r:embed="rId3"/>
          <a:srcRect/>
          <a:stretch>
            <a:fillRect/>
          </a:stretch>
        </p:blipFill>
        <p:spPr bwMode="auto">
          <a:xfrm>
            <a:off x="10686827" y="156799"/>
            <a:ext cx="990600" cy="990600"/>
          </a:xfrm>
          <a:prstGeom prst="rect">
            <a:avLst/>
          </a:prstGeom>
          <a:noFill/>
          <a:ln>
            <a:noFill/>
          </a:ln>
          <a:effectLst>
            <a:outerShdw blurRad="63500" dist="37026" dir="7998880" algn="ctr" rotWithShape="0">
              <a:schemeClr val="bg2">
                <a:alpha val="50000"/>
              </a:schemeClr>
            </a:outerShdw>
          </a:effectLst>
          <a:extLst/>
        </p:spPr>
      </p:pic>
    </p:spTree>
    <p:extLst>
      <p:ext uri="{BB962C8B-B14F-4D97-AF65-F5344CB8AC3E}">
        <p14:creationId xmlns:p14="http://schemas.microsoft.com/office/powerpoint/2010/main" val="3865322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19"/>
          <p:cNvSpPr txBox="1">
            <a:spLocks noGrp="1"/>
          </p:cNvSpPr>
          <p:nvPr>
            <p:ph idx="1"/>
          </p:nvPr>
        </p:nvSpPr>
        <p:spPr>
          <a:xfrm>
            <a:off x="443831" y="646113"/>
            <a:ext cx="11440478" cy="5719930"/>
          </a:xfrm>
          <a:prstGeom prst="rect">
            <a:avLst/>
          </a:prstGeom>
          <a:noFill/>
          <a:ln>
            <a:noFill/>
          </a:ln>
        </p:spPr>
        <p:txBody>
          <a:bodyPr spcFirstLastPara="1" wrap="square" lIns="91425" tIns="45700" rIns="91425" bIns="45700" anchor="t" anchorCtr="0">
            <a:noAutofit/>
          </a:bodyPr>
          <a:lstStyle/>
          <a:p>
            <a:pPr>
              <a:spcBef>
                <a:spcPts val="0"/>
              </a:spcBef>
              <a:spcAft>
                <a:spcPts val="600"/>
              </a:spcAft>
              <a:buSzPct val="100000"/>
            </a:pPr>
            <a:r>
              <a:rPr lang="en-US" sz="3200" dirty="0" smtClean="0"/>
              <a:t>SWPC </a:t>
            </a:r>
            <a:r>
              <a:rPr lang="en-US" sz="3200" dirty="0"/>
              <a:t>is highly appreciative of the </a:t>
            </a:r>
            <a:r>
              <a:rPr lang="en-US" sz="3200" dirty="0" smtClean="0"/>
              <a:t>work </a:t>
            </a:r>
            <a:r>
              <a:rPr lang="en-US" sz="3200" dirty="0"/>
              <a:t>and </a:t>
            </a:r>
            <a:r>
              <a:rPr lang="en-US" sz="3200" dirty="0" smtClean="0"/>
              <a:t>contributions </a:t>
            </a:r>
            <a:r>
              <a:rPr lang="en-US" sz="3200" dirty="0"/>
              <a:t>provided by NCEI, as well as the support provided by </a:t>
            </a:r>
            <a:r>
              <a:rPr lang="en-US" sz="3200" dirty="0" smtClean="0"/>
              <a:t>NASA, NOAA, LM </a:t>
            </a:r>
            <a:r>
              <a:rPr lang="en-US" sz="3200" dirty="0"/>
              <a:t>and the entire GOES </a:t>
            </a:r>
            <a:r>
              <a:rPr lang="en-US" sz="3200" dirty="0" smtClean="0"/>
              <a:t>project.</a:t>
            </a:r>
          </a:p>
          <a:p>
            <a:pPr>
              <a:spcBef>
                <a:spcPts val="0"/>
              </a:spcBef>
              <a:spcAft>
                <a:spcPts val="600"/>
              </a:spcAft>
              <a:buSzPct val="100000"/>
            </a:pPr>
            <a:r>
              <a:rPr lang="en-US" sz="3200" dirty="0" smtClean="0"/>
              <a:t>SWPC </a:t>
            </a:r>
            <a:r>
              <a:rPr lang="en-US" sz="3200" dirty="0"/>
              <a:t>concurs with NCEI’s recommendation for </a:t>
            </a:r>
            <a:r>
              <a:rPr lang="en-US" sz="3200" dirty="0" smtClean="0"/>
              <a:t>MAG </a:t>
            </a:r>
            <a:r>
              <a:rPr lang="en-US" sz="3200" dirty="0"/>
              <a:t>to transition to provisional status, with </a:t>
            </a:r>
            <a:r>
              <a:rPr lang="en-US" sz="3200" dirty="0" smtClean="0"/>
              <a:t>the understanding </a:t>
            </a:r>
            <a:r>
              <a:rPr lang="en-US" sz="3200" dirty="0"/>
              <a:t>that testing, tuning, and assessment are still required.</a:t>
            </a:r>
            <a:endParaRPr sz="3200" dirty="0"/>
          </a:p>
        </p:txBody>
      </p:sp>
    </p:spTree>
    <p:extLst>
      <p:ext uri="{BB962C8B-B14F-4D97-AF65-F5344CB8AC3E}">
        <p14:creationId xmlns:p14="http://schemas.microsoft.com/office/powerpoint/2010/main" val="4231847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47" y="66595"/>
            <a:ext cx="12092356" cy="1568112"/>
          </a:xfrm>
        </p:spPr>
        <p:txBody>
          <a:bodyPr>
            <a:normAutofit fontScale="90000"/>
          </a:bodyPr>
          <a:lstStyle/>
          <a:p>
            <a:r>
              <a:rPr lang="en-US" sz="4400" b="1" dirty="0" smtClean="0"/>
              <a:t>Operational </a:t>
            </a:r>
            <a:r>
              <a:rPr lang="en-US" sz="4400" b="1" dirty="0"/>
              <a:t>Uses </a:t>
            </a:r>
            <a:r>
              <a:rPr lang="en-US" sz="4400" b="1" dirty="0" smtClean="0"/>
              <a:t>of the </a:t>
            </a:r>
            <a:r>
              <a:rPr lang="en-US" sz="4400" b="1" dirty="0"/>
              <a:t>GOES-R Series</a:t>
            </a:r>
            <a:br>
              <a:rPr lang="en-US" sz="4400" b="1" dirty="0"/>
            </a:br>
            <a:r>
              <a:rPr lang="en-US" sz="4400" b="1" dirty="0" smtClean="0"/>
              <a:t>Magnetometer Data</a:t>
            </a:r>
            <a:br>
              <a:rPr lang="en-US" sz="4400" b="1" dirty="0" smtClean="0"/>
            </a:br>
            <a:r>
              <a:rPr lang="en-US" sz="2700" b="1" dirty="0" smtClean="0"/>
              <a:t>An Essential </a:t>
            </a:r>
            <a:r>
              <a:rPr lang="en-US" sz="2700" b="1" dirty="0"/>
              <a:t>M</a:t>
            </a:r>
            <a:r>
              <a:rPr lang="en-US" sz="2700" b="1" dirty="0" smtClean="0"/>
              <a:t>easurement for Current and Future </a:t>
            </a:r>
            <a:r>
              <a:rPr lang="en-US" sz="2700" b="1" dirty="0"/>
              <a:t>S</a:t>
            </a:r>
            <a:r>
              <a:rPr lang="en-US" sz="2700" b="1" dirty="0" smtClean="0"/>
              <a:t>pace </a:t>
            </a:r>
            <a:r>
              <a:rPr lang="en-US" sz="2700" b="1" smtClean="0"/>
              <a:t>Weather Operations</a:t>
            </a:r>
            <a:endParaRPr lang="en-US" sz="2700" b="1" dirty="0"/>
          </a:p>
        </p:txBody>
      </p:sp>
      <p:pic>
        <p:nvPicPr>
          <p:cNvPr id="5" name="Picture 4" descr="IMG_45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750" y="3047437"/>
            <a:ext cx="3261597" cy="2446198"/>
          </a:xfrm>
          <a:prstGeom prst="rect">
            <a:avLst/>
          </a:prstGeom>
        </p:spPr>
      </p:pic>
      <p:pic>
        <p:nvPicPr>
          <p:cNvPr id="6" name="Picture 5"/>
          <p:cNvPicPr>
            <a:picLocks noChangeAspect="1"/>
          </p:cNvPicPr>
          <p:nvPr/>
        </p:nvPicPr>
        <p:blipFill>
          <a:blip r:embed="rId3"/>
          <a:stretch>
            <a:fillRect/>
          </a:stretch>
        </p:blipFill>
        <p:spPr>
          <a:xfrm>
            <a:off x="6585835" y="2918647"/>
            <a:ext cx="4985707" cy="2814019"/>
          </a:xfrm>
          <a:prstGeom prst="rect">
            <a:avLst/>
          </a:prstGeom>
        </p:spPr>
      </p:pic>
      <p:sp>
        <p:nvSpPr>
          <p:cNvPr id="7" name="Rectangle 6"/>
          <p:cNvSpPr/>
          <p:nvPr/>
        </p:nvSpPr>
        <p:spPr>
          <a:xfrm>
            <a:off x="-94074" y="5574030"/>
            <a:ext cx="6096000" cy="923330"/>
          </a:xfrm>
          <a:prstGeom prst="rect">
            <a:avLst/>
          </a:prstGeom>
        </p:spPr>
        <p:txBody>
          <a:bodyPr>
            <a:spAutoFit/>
          </a:bodyPr>
          <a:lstStyle/>
          <a:p>
            <a:pPr lvl="1" algn="ctr"/>
            <a:r>
              <a:rPr lang="en-US" dirty="0" smtClean="0"/>
              <a:t>Space Weather Prediction Center</a:t>
            </a:r>
          </a:p>
          <a:p>
            <a:pPr lvl="1" algn="ctr"/>
            <a:r>
              <a:rPr lang="en-US" dirty="0" smtClean="0"/>
              <a:t>Space Weather Forecast Office</a:t>
            </a:r>
          </a:p>
          <a:p>
            <a:pPr lvl="1" algn="ctr"/>
            <a:r>
              <a:rPr lang="en-US" dirty="0" smtClean="0"/>
              <a:t>GOES Magnetometer and Particle Data</a:t>
            </a:r>
            <a:endParaRPr lang="en-US" dirty="0"/>
          </a:p>
        </p:txBody>
      </p:sp>
      <p:cxnSp>
        <p:nvCxnSpPr>
          <p:cNvPr id="9" name="Straight Arrow Connector 8"/>
          <p:cNvCxnSpPr/>
          <p:nvPr/>
        </p:nvCxnSpPr>
        <p:spPr>
          <a:xfrm flipV="1">
            <a:off x="1534517" y="4685120"/>
            <a:ext cx="1464228" cy="1035300"/>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210739" y="5745563"/>
            <a:ext cx="5463787" cy="646331"/>
          </a:xfrm>
          <a:prstGeom prst="rect">
            <a:avLst/>
          </a:prstGeom>
        </p:spPr>
        <p:txBody>
          <a:bodyPr wrap="square">
            <a:spAutoFit/>
          </a:bodyPr>
          <a:lstStyle/>
          <a:p>
            <a:pPr lvl="1" algn="ctr"/>
            <a:r>
              <a:rPr lang="en-US" dirty="0" smtClean="0"/>
              <a:t>GOES 11 Magnetometer Data</a:t>
            </a:r>
          </a:p>
          <a:p>
            <a:pPr lvl="1" algn="ctr"/>
            <a:r>
              <a:rPr lang="en-US" dirty="0" smtClean="0"/>
              <a:t>Key to Understanding 8-month Galaxy 15 Outage </a:t>
            </a:r>
            <a:endParaRPr lang="en-US" dirty="0"/>
          </a:p>
        </p:txBody>
      </p:sp>
      <p:sp>
        <p:nvSpPr>
          <p:cNvPr id="11" name="Rectangle 10"/>
          <p:cNvSpPr/>
          <p:nvPr/>
        </p:nvSpPr>
        <p:spPr>
          <a:xfrm>
            <a:off x="1509058" y="1903718"/>
            <a:ext cx="9173883" cy="646331"/>
          </a:xfrm>
          <a:prstGeom prst="rect">
            <a:avLst/>
          </a:prstGeom>
        </p:spPr>
        <p:txBody>
          <a:bodyPr wrap="square">
            <a:spAutoFit/>
          </a:bodyPr>
          <a:lstStyle/>
          <a:p>
            <a:pPr lvl="1" algn="ctr"/>
            <a:r>
              <a:rPr lang="en-US" b="1" dirty="0" smtClean="0"/>
              <a:t>National Space Weather Action Plan </a:t>
            </a:r>
            <a:r>
              <a:rPr lang="en-US" b="1" dirty="0"/>
              <a:t>identifies </a:t>
            </a:r>
            <a:r>
              <a:rPr lang="en-US" b="1" dirty="0" smtClean="0"/>
              <a:t>the geostationary </a:t>
            </a:r>
            <a:r>
              <a:rPr lang="en-US" b="1" dirty="0"/>
              <a:t>magnetic field as one of the baseline </a:t>
            </a:r>
            <a:r>
              <a:rPr lang="en-US" b="1" dirty="0" smtClean="0"/>
              <a:t>observations </a:t>
            </a:r>
            <a:r>
              <a:rPr lang="en-US" b="1" dirty="0"/>
              <a:t>required for space weather operations</a:t>
            </a:r>
          </a:p>
        </p:txBody>
      </p:sp>
    </p:spTree>
    <p:extLst>
      <p:ext uri="{BB962C8B-B14F-4D97-AF65-F5344CB8AC3E}">
        <p14:creationId xmlns:p14="http://schemas.microsoft.com/office/powerpoint/2010/main" val="4044386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7" descr="magnetosphkivru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654285" y="1560399"/>
            <a:ext cx="8883435" cy="522258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579" name="Text Box 4"/>
          <p:cNvSpPr txBox="1">
            <a:spLocks noChangeArrowheads="1"/>
          </p:cNvSpPr>
          <p:nvPr/>
        </p:nvSpPr>
        <p:spPr bwMode="auto">
          <a:xfrm>
            <a:off x="375697" y="1849877"/>
            <a:ext cx="4169035" cy="1094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800" dirty="0" smtClean="0">
                <a:solidFill>
                  <a:srgbClr val="FAA804"/>
                </a:solidFill>
              </a:rPr>
              <a:t>Typical GOES Location</a:t>
            </a:r>
          </a:p>
          <a:p>
            <a:pPr eaLnBrk="0" fontAlgn="base" hangingPunct="0">
              <a:lnSpc>
                <a:spcPct val="90000"/>
              </a:lnSpc>
              <a:spcBef>
                <a:spcPct val="0"/>
              </a:spcBef>
              <a:spcAft>
                <a:spcPct val="0"/>
              </a:spcAft>
            </a:pPr>
            <a:r>
              <a:rPr lang="en-US" sz="1800" dirty="0" smtClean="0">
                <a:solidFill>
                  <a:srgbClr val="FAA804"/>
                </a:solidFill>
              </a:rPr>
              <a:t>at noon and midnight</a:t>
            </a:r>
          </a:p>
          <a:p>
            <a:pPr eaLnBrk="0" fontAlgn="base" hangingPunct="0">
              <a:lnSpc>
                <a:spcPct val="90000"/>
              </a:lnSpc>
              <a:spcBef>
                <a:spcPct val="0"/>
              </a:spcBef>
              <a:spcAft>
                <a:spcPct val="0"/>
              </a:spcAft>
            </a:pPr>
            <a:r>
              <a:rPr lang="en-US" sz="1800" dirty="0" smtClean="0">
                <a:solidFill>
                  <a:srgbClr val="FAA804"/>
                </a:solidFill>
              </a:rPr>
              <a:t>(relative to magnetospheric boundaries)</a:t>
            </a:r>
          </a:p>
        </p:txBody>
      </p:sp>
      <p:sp>
        <p:nvSpPr>
          <p:cNvPr id="24580" name="Line 5"/>
          <p:cNvSpPr>
            <a:spLocks noChangeShapeType="1"/>
          </p:cNvSpPr>
          <p:nvPr/>
        </p:nvSpPr>
        <p:spPr bwMode="auto">
          <a:xfrm>
            <a:off x="2314790" y="2625857"/>
            <a:ext cx="1066497" cy="2435217"/>
          </a:xfrm>
          <a:prstGeom prst="line">
            <a:avLst/>
          </a:prstGeom>
          <a:noFill/>
          <a:ln w="38100">
            <a:solidFill>
              <a:srgbClr val="FAA80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4581" name="Line 6"/>
          <p:cNvSpPr>
            <a:spLocks noChangeShapeType="1"/>
          </p:cNvSpPr>
          <p:nvPr/>
        </p:nvSpPr>
        <p:spPr bwMode="auto">
          <a:xfrm>
            <a:off x="2314782" y="2625857"/>
            <a:ext cx="3490355" cy="1862225"/>
          </a:xfrm>
          <a:prstGeom prst="line">
            <a:avLst/>
          </a:prstGeom>
          <a:noFill/>
          <a:ln w="38100">
            <a:solidFill>
              <a:srgbClr val="FAA80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4582" name="Text Box 9"/>
          <p:cNvSpPr txBox="1">
            <a:spLocks noChangeArrowheads="1"/>
          </p:cNvSpPr>
          <p:nvPr/>
        </p:nvSpPr>
        <p:spPr bwMode="auto">
          <a:xfrm>
            <a:off x="1" y="10983"/>
            <a:ext cx="12192000" cy="1428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algn="ctr" eaLnBrk="0" fontAlgn="base" hangingPunct="0">
              <a:lnSpc>
                <a:spcPct val="90000"/>
              </a:lnSpc>
              <a:spcBef>
                <a:spcPct val="0"/>
              </a:spcBef>
              <a:spcAft>
                <a:spcPct val="0"/>
              </a:spcAft>
            </a:pPr>
            <a:r>
              <a:rPr lang="en-US" sz="2400" dirty="0" smtClean="0">
                <a:solidFill>
                  <a:srgbClr val="000000"/>
                </a:solidFill>
              </a:rPr>
              <a:t>The GOES Magnetometer Measures all the Key Current Systems in the Magnetosphere That Influence Space Weather</a:t>
            </a:r>
          </a:p>
          <a:p>
            <a:pPr algn="ctr" eaLnBrk="0" fontAlgn="base" hangingPunct="0">
              <a:lnSpc>
                <a:spcPct val="90000"/>
              </a:lnSpc>
              <a:spcBef>
                <a:spcPct val="0"/>
              </a:spcBef>
              <a:spcAft>
                <a:spcPct val="0"/>
              </a:spcAft>
            </a:pPr>
            <a:r>
              <a:rPr lang="en-US" sz="2400" dirty="0" smtClean="0">
                <a:solidFill>
                  <a:srgbClr val="000000"/>
                </a:solidFill>
              </a:rPr>
              <a:t>SOLAR WIND – INDUCED ELECTRIC CURRENTS</a:t>
            </a:r>
          </a:p>
          <a:p>
            <a:pPr algn="ctr" eaLnBrk="0" fontAlgn="base" hangingPunct="0">
              <a:lnSpc>
                <a:spcPct val="90000"/>
              </a:lnSpc>
              <a:spcBef>
                <a:spcPct val="0"/>
              </a:spcBef>
              <a:spcAft>
                <a:spcPct val="0"/>
              </a:spcAft>
            </a:pPr>
            <a:r>
              <a:rPr lang="en-US" sz="2400" dirty="0" smtClean="0">
                <a:solidFill>
                  <a:srgbClr val="000000"/>
                </a:solidFill>
              </a:rPr>
              <a:t>FLOWING IN THE MAGNETOSPHERE</a:t>
            </a:r>
          </a:p>
        </p:txBody>
      </p:sp>
      <p:grpSp>
        <p:nvGrpSpPr>
          <p:cNvPr id="24583" name="Group 23"/>
          <p:cNvGrpSpPr>
            <a:grpSpLocks/>
          </p:cNvGrpSpPr>
          <p:nvPr/>
        </p:nvGrpSpPr>
        <p:grpSpPr bwMode="auto">
          <a:xfrm>
            <a:off x="10168100" y="1130659"/>
            <a:ext cx="1726999" cy="1710023"/>
            <a:chOff x="5034" y="474"/>
            <a:chExt cx="855" cy="1146"/>
          </a:xfrm>
        </p:grpSpPr>
        <p:pic>
          <p:nvPicPr>
            <p:cNvPr id="24585" name="Picture 16" descr="dipole"/>
            <p:cNvPicPr>
              <a:picLocks noChangeAspect="1" noChangeArrowheads="1"/>
            </p:cNvPicPr>
            <p:nvPr/>
          </p:nvPicPr>
          <p:blipFill>
            <a:blip r:embed="rId3">
              <a:extLst>
                <a:ext uri="{28A0092B-C50C-407E-A947-70E740481C1C}">
                  <a14:useLocalDpi xmlns:a14="http://schemas.microsoft.com/office/drawing/2010/main" val="0"/>
                </a:ext>
              </a:extLst>
            </a:blip>
            <a:srcRect l="11176" t="9270" r="12035" b="10339"/>
            <a:stretch>
              <a:fillRect/>
            </a:stretch>
          </p:blipFill>
          <p:spPr bwMode="auto">
            <a:xfrm>
              <a:off x="5082" y="810"/>
              <a:ext cx="504" cy="8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586" name="Line 17"/>
            <p:cNvSpPr>
              <a:spLocks noChangeShapeType="1"/>
            </p:cNvSpPr>
            <p:nvPr/>
          </p:nvSpPr>
          <p:spPr bwMode="auto">
            <a:xfrm flipV="1">
              <a:off x="5610" y="666"/>
              <a:ext cx="0" cy="57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4587" name="Line 18"/>
            <p:cNvSpPr>
              <a:spLocks noChangeShapeType="1"/>
            </p:cNvSpPr>
            <p:nvPr/>
          </p:nvSpPr>
          <p:spPr bwMode="auto">
            <a:xfrm flipH="1" flipV="1">
              <a:off x="5226" y="1242"/>
              <a:ext cx="3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4588" name="Text Box 19"/>
            <p:cNvSpPr txBox="1">
              <a:spLocks noChangeArrowheads="1"/>
            </p:cNvSpPr>
            <p:nvPr/>
          </p:nvSpPr>
          <p:spPr bwMode="auto">
            <a:xfrm>
              <a:off x="5514" y="474"/>
              <a:ext cx="174"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2000" smtClean="0">
                  <a:solidFill>
                    <a:srgbClr val="000000"/>
                  </a:solidFill>
                </a:rPr>
                <a:t>P</a:t>
              </a:r>
            </a:p>
          </p:txBody>
        </p:sp>
        <p:sp>
          <p:nvSpPr>
            <p:cNvPr id="24589" name="Text Box 20"/>
            <p:cNvSpPr txBox="1">
              <a:spLocks noChangeArrowheads="1"/>
            </p:cNvSpPr>
            <p:nvPr/>
          </p:nvSpPr>
          <p:spPr bwMode="auto">
            <a:xfrm>
              <a:off x="5034" y="1098"/>
              <a:ext cx="17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2000" smtClean="0">
                  <a:solidFill>
                    <a:srgbClr val="000000"/>
                  </a:solidFill>
                </a:rPr>
                <a:t>E</a:t>
              </a:r>
            </a:p>
          </p:txBody>
        </p:sp>
        <p:sp>
          <p:nvSpPr>
            <p:cNvPr id="24590" name="Line 21"/>
            <p:cNvSpPr>
              <a:spLocks noChangeShapeType="1"/>
            </p:cNvSpPr>
            <p:nvPr/>
          </p:nvSpPr>
          <p:spPr bwMode="auto">
            <a:xfrm flipV="1">
              <a:off x="5610" y="1002"/>
              <a:ext cx="192"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4591" name="Text Box 22"/>
            <p:cNvSpPr txBox="1">
              <a:spLocks noChangeArrowheads="1"/>
            </p:cNvSpPr>
            <p:nvPr/>
          </p:nvSpPr>
          <p:spPr bwMode="auto">
            <a:xfrm>
              <a:off x="5706" y="819"/>
              <a:ext cx="183"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2000" smtClean="0">
                  <a:solidFill>
                    <a:srgbClr val="000000"/>
                  </a:solidFill>
                </a:rPr>
                <a:t>N</a:t>
              </a: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2">
            <a:hlinkClick r:id="rId4"/>
          </p:cNvPr>
          <p:cNvSpPr txBox="1">
            <a:spLocks noChangeArrowheads="1"/>
          </p:cNvSpPr>
          <p:nvPr/>
        </p:nvSpPr>
        <p:spPr bwMode="auto">
          <a:xfrm>
            <a:off x="775635" y="6159666"/>
            <a:ext cx="1820856"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mtClean="0">
                <a:solidFill>
                  <a:srgbClr val="000000"/>
                </a:solidFill>
              </a:rPr>
              <a:t>J. Raeder/UCLA Movie</a:t>
            </a:r>
          </a:p>
        </p:txBody>
      </p:sp>
      <p:sp>
        <p:nvSpPr>
          <p:cNvPr id="30724" name="Rectangle 4"/>
          <p:cNvSpPr>
            <a:spLocks noChangeArrowheads="1"/>
          </p:cNvSpPr>
          <p:nvPr/>
        </p:nvSpPr>
        <p:spPr bwMode="auto">
          <a:xfrm>
            <a:off x="1434478" y="183414"/>
            <a:ext cx="9404565" cy="14747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eaLnBrk="0" fontAlgn="base" hangingPunct="0">
              <a:spcBef>
                <a:spcPct val="50000"/>
              </a:spcBef>
              <a:spcAft>
                <a:spcPct val="0"/>
              </a:spcAft>
            </a:pPr>
            <a:r>
              <a:rPr lang="en-US" sz="2000" b="1" dirty="0" smtClean="0">
                <a:solidFill>
                  <a:srgbClr val="000000"/>
                </a:solidFill>
                <a:latin typeface="Arial" charset="0"/>
                <a:ea typeface="ＭＳ Ｐゴシック" charset="0"/>
              </a:rPr>
              <a:t>GOES 8 During July 2000 Geomagnetic Storm</a:t>
            </a:r>
          </a:p>
          <a:p>
            <a:pPr eaLnBrk="0" fontAlgn="base" hangingPunct="0">
              <a:spcBef>
                <a:spcPct val="50000"/>
              </a:spcBef>
              <a:spcAft>
                <a:spcPct val="0"/>
              </a:spcAft>
            </a:pPr>
            <a:r>
              <a:rPr lang="en-US" sz="2000" b="1" dirty="0" smtClean="0">
                <a:solidFill>
                  <a:srgbClr val="000000"/>
                </a:solidFill>
                <a:latin typeface="Arial" charset="0"/>
                <a:ea typeface="ＭＳ Ｐゴシック" charset="0"/>
              </a:rPr>
              <a:t>Model movie illustrating extreme changes in magnetic field and plasma environment at geosynchronous in response to changes in solar wind driving on a minute-by-minute time scale. </a:t>
            </a:r>
          </a:p>
        </p:txBody>
      </p:sp>
      <p:pic>
        <p:nvPicPr>
          <p:cNvPr id="2" name="raeder0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8310" y="1811197"/>
            <a:ext cx="6114619" cy="420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899" y="54998"/>
            <a:ext cx="10620056" cy="776037"/>
          </a:xfrm>
        </p:spPr>
        <p:txBody>
          <a:bodyPr>
            <a:normAutofit/>
          </a:bodyPr>
          <a:lstStyle/>
          <a:p>
            <a:pPr algn="ctr"/>
            <a:r>
              <a:rPr lang="en-US" b="1" dirty="0" smtClean="0"/>
              <a:t>Magnetometer: Operational Use Summary</a:t>
            </a:r>
            <a:endParaRPr lang="en-US" b="1" dirty="0"/>
          </a:p>
        </p:txBody>
      </p:sp>
      <p:sp>
        <p:nvSpPr>
          <p:cNvPr id="3" name="Content Placeholder 2"/>
          <p:cNvSpPr>
            <a:spLocks noGrp="1"/>
          </p:cNvSpPr>
          <p:nvPr>
            <p:ph idx="1"/>
          </p:nvPr>
        </p:nvSpPr>
        <p:spPr>
          <a:xfrm>
            <a:off x="0" y="705604"/>
            <a:ext cx="12192000" cy="6152403"/>
          </a:xfrm>
        </p:spPr>
        <p:txBody>
          <a:bodyPr>
            <a:normAutofit fontScale="92500" lnSpcReduction="10000"/>
          </a:bodyPr>
          <a:lstStyle/>
          <a:p>
            <a:pPr lvl="0"/>
            <a:r>
              <a:rPr lang="en-US" dirty="0" smtClean="0"/>
              <a:t>Providing forecasters and the public with situational </a:t>
            </a:r>
            <a:r>
              <a:rPr lang="en-US" dirty="0"/>
              <a:t>awareness </a:t>
            </a:r>
            <a:r>
              <a:rPr lang="en-US" dirty="0" smtClean="0"/>
              <a:t>of the </a:t>
            </a:r>
            <a:r>
              <a:rPr lang="en-US" dirty="0"/>
              <a:t>level of geomagnetic </a:t>
            </a:r>
            <a:r>
              <a:rPr lang="en-US" dirty="0" smtClean="0"/>
              <a:t>disturbances</a:t>
            </a:r>
            <a:endParaRPr lang="en-US" dirty="0"/>
          </a:p>
          <a:p>
            <a:pPr lvl="0"/>
            <a:r>
              <a:rPr lang="en-US" dirty="0" smtClean="0"/>
              <a:t>Contributing to energetic particle products that use the orientation </a:t>
            </a:r>
            <a:r>
              <a:rPr lang="en-US" dirty="0"/>
              <a:t>of the magnetic field </a:t>
            </a:r>
            <a:r>
              <a:rPr lang="en-US" dirty="0" smtClean="0"/>
              <a:t>for specifying the radiation belts and using </a:t>
            </a:r>
            <a:r>
              <a:rPr lang="en-US" dirty="0"/>
              <a:t>in radiation belt </a:t>
            </a:r>
            <a:r>
              <a:rPr lang="en-US" dirty="0" smtClean="0"/>
              <a:t>models supporting satellite users</a:t>
            </a:r>
            <a:endParaRPr lang="en-US" dirty="0"/>
          </a:p>
          <a:p>
            <a:pPr lvl="0"/>
            <a:r>
              <a:rPr lang="en-US" dirty="0" smtClean="0"/>
              <a:t>Utilizing for real</a:t>
            </a:r>
            <a:r>
              <a:rPr lang="en-US" dirty="0"/>
              <a:t>-time, operational validation of the Geospace </a:t>
            </a:r>
            <a:r>
              <a:rPr lang="en-US" dirty="0" smtClean="0"/>
              <a:t>model that supports power grid operations</a:t>
            </a:r>
            <a:endParaRPr lang="en-US" dirty="0"/>
          </a:p>
          <a:p>
            <a:pPr lvl="0"/>
            <a:r>
              <a:rPr lang="en-US" dirty="0" smtClean="0"/>
              <a:t>Detecting magnetopause crossings and alerts for the </a:t>
            </a:r>
            <a:r>
              <a:rPr lang="en-US" dirty="0"/>
              <a:t>detection of solar wind </a:t>
            </a:r>
            <a:r>
              <a:rPr lang="en-US" dirty="0" smtClean="0"/>
              <a:t>shocks and sudden impulses at Earth</a:t>
            </a:r>
            <a:endParaRPr lang="en-US" dirty="0"/>
          </a:p>
          <a:p>
            <a:pPr lvl="0"/>
            <a:r>
              <a:rPr lang="en-US" dirty="0"/>
              <a:t>Supporting sounding rocket launch decisions</a:t>
            </a:r>
          </a:p>
          <a:p>
            <a:pPr lvl="0"/>
            <a:r>
              <a:rPr lang="en-US" dirty="0" smtClean="0"/>
              <a:t>Conducting </a:t>
            </a:r>
            <a:r>
              <a:rPr lang="en-US" dirty="0"/>
              <a:t>research for understanding the space environment and producing future products</a:t>
            </a:r>
          </a:p>
          <a:p>
            <a:pPr lvl="0"/>
            <a:r>
              <a:rPr lang="en-US" dirty="0" smtClean="0"/>
              <a:t>Developing </a:t>
            </a:r>
            <a:r>
              <a:rPr lang="en-US" dirty="0"/>
              <a:t>techniques for new operational applications (e.g. wave-particle interactions needed by radiation belt models)</a:t>
            </a:r>
          </a:p>
          <a:p>
            <a:pPr lvl="0"/>
            <a:r>
              <a:rPr lang="en-US" dirty="0"/>
              <a:t>Providing data to </a:t>
            </a:r>
            <a:r>
              <a:rPr lang="en-US" dirty="0" smtClean="0"/>
              <a:t>NESDIS NCEI </a:t>
            </a:r>
            <a:r>
              <a:rPr lang="en-US" dirty="0"/>
              <a:t>archives and one of the most used data sets by the scientific community (through NCEI and </a:t>
            </a:r>
            <a:r>
              <a:rPr lang="en-US" dirty="0" smtClean="0"/>
              <a:t>NASA</a:t>
            </a:r>
            <a:r>
              <a:rPr lang="en-US" dirty="0"/>
              <a:t>)</a:t>
            </a:r>
          </a:p>
        </p:txBody>
      </p:sp>
    </p:spTree>
    <p:extLst>
      <p:ext uri="{BB962C8B-B14F-4D97-AF65-F5344CB8AC3E}">
        <p14:creationId xmlns:p14="http://schemas.microsoft.com/office/powerpoint/2010/main" val="8387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
            <a:ext cx="12061867" cy="930399"/>
          </a:xfrm>
        </p:spPr>
        <p:txBody>
          <a:bodyPr>
            <a:normAutofit fontScale="90000"/>
          </a:bodyPr>
          <a:lstStyle/>
          <a:p>
            <a:r>
              <a:rPr lang="en-US" b="1" dirty="0" smtClean="0"/>
              <a:t> </a:t>
            </a:r>
            <a:r>
              <a:rPr lang="en-US" sz="4000" b="1" dirty="0"/>
              <a:t>M</a:t>
            </a:r>
            <a:r>
              <a:rPr lang="en-US" sz="4000" b="1" dirty="0" smtClean="0"/>
              <a:t>agnetometer Measured Impacts at Earth-Some Examples </a:t>
            </a:r>
            <a:endParaRPr lang="en-US" sz="4000" b="1" dirty="0"/>
          </a:p>
        </p:txBody>
      </p:sp>
      <p:sp>
        <p:nvSpPr>
          <p:cNvPr id="6" name="Content Placeholder 5"/>
          <p:cNvSpPr>
            <a:spLocks noGrp="1"/>
          </p:cNvSpPr>
          <p:nvPr>
            <p:ph idx="1"/>
          </p:nvPr>
        </p:nvSpPr>
        <p:spPr>
          <a:xfrm>
            <a:off x="0" y="869357"/>
            <a:ext cx="12192000" cy="5988645"/>
          </a:xfrm>
        </p:spPr>
        <p:txBody>
          <a:bodyPr>
            <a:normAutofit fontScale="92500" lnSpcReduction="10000"/>
          </a:bodyPr>
          <a:lstStyle/>
          <a:p>
            <a:r>
              <a:rPr lang="en-US" dirty="0" smtClean="0"/>
              <a:t>Solar Wind Shocks and Sudden Impulses</a:t>
            </a:r>
          </a:p>
          <a:p>
            <a:pPr lvl="1"/>
            <a:r>
              <a:rPr lang="en-US" dirty="0" smtClean="0"/>
              <a:t>When these impact Earth, large disturbances in Earth’s magnetic  field can cause </a:t>
            </a:r>
            <a:r>
              <a:rPr lang="en-US" dirty="0"/>
              <a:t>g</a:t>
            </a:r>
            <a:r>
              <a:rPr lang="en-US" dirty="0" smtClean="0"/>
              <a:t>eomagnetically induced currents (GICs) in power grids</a:t>
            </a:r>
          </a:p>
          <a:p>
            <a:pPr lvl="1"/>
            <a:r>
              <a:rPr lang="en-US" dirty="0" smtClean="0"/>
              <a:t>Forecasters use DSCOVR to give warnings, but GOES magnetometer shows impact at Earth and contributes to alerts</a:t>
            </a:r>
          </a:p>
          <a:p>
            <a:r>
              <a:rPr lang="en-US" dirty="0"/>
              <a:t>Magnetopause Crossings</a:t>
            </a:r>
          </a:p>
          <a:p>
            <a:pPr lvl="1"/>
            <a:r>
              <a:rPr lang="en-US" dirty="0"/>
              <a:t>Satellite operators have utilized GOES magnetometer data to understand when their satellite, normally in Earth’s magnetosphere, is located in an extremely different plasma and field environment (e.g. affects on torquer coils)  </a:t>
            </a:r>
          </a:p>
          <a:p>
            <a:r>
              <a:rPr lang="en-US" dirty="0" smtClean="0"/>
              <a:t>Storms and Substorms</a:t>
            </a:r>
          </a:p>
          <a:p>
            <a:pPr lvl="1"/>
            <a:r>
              <a:rPr lang="en-US" dirty="0" smtClean="0"/>
              <a:t>Forecasters use changes in the orientation of the geosynchronous observed magnetic field as an indication of the potential for the release of stored energy and subsequent injections of energetic particles that can cause spacecraft charging and particle precipitation into the auroral zone affecting HF radio wave propagation</a:t>
            </a:r>
          </a:p>
          <a:p>
            <a:r>
              <a:rPr lang="en-US" dirty="0" smtClean="0"/>
              <a:t>Satellite </a:t>
            </a:r>
            <a:r>
              <a:rPr lang="en-US" dirty="0"/>
              <a:t>Anomalies</a:t>
            </a:r>
          </a:p>
          <a:p>
            <a:pPr lvl="1"/>
            <a:r>
              <a:rPr lang="en-US" dirty="0"/>
              <a:t>GOES-11 magnetometer data were key to understanding the environmental conditions related to the 8-month outage of Galaxy 15  </a:t>
            </a:r>
          </a:p>
          <a:p>
            <a:pPr lvl="1"/>
            <a:endParaRPr lang="en-US" dirty="0" smtClean="0"/>
          </a:p>
        </p:txBody>
      </p:sp>
    </p:spTree>
    <p:extLst>
      <p:ext uri="{BB962C8B-B14F-4D97-AF65-F5344CB8AC3E}">
        <p14:creationId xmlns:p14="http://schemas.microsoft.com/office/powerpoint/2010/main" val="318212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626" name="Object 2"/>
          <p:cNvGraphicFramePr>
            <a:graphicFrameLocks/>
          </p:cNvGraphicFramePr>
          <p:nvPr/>
        </p:nvGraphicFramePr>
        <p:xfrm>
          <a:off x="1161441" y="993783"/>
          <a:ext cx="9869137" cy="5456856"/>
        </p:xfrm>
        <a:graphic>
          <a:graphicData uri="http://schemas.openxmlformats.org/presentationml/2006/ole">
            <mc:AlternateContent xmlns:mc="http://schemas.openxmlformats.org/markup-compatibility/2006">
              <mc:Choice xmlns:v="urn:schemas-microsoft-com:vml" Requires="v">
                <p:oleObj spid="_x0000_s13350" name="Document" r:id="rId3" imgW="5304061" imgH="5314452" progId="Word.Document.8">
                  <p:embed/>
                </p:oleObj>
              </mc:Choice>
              <mc:Fallback>
                <p:oleObj name="Document" r:id="rId3" imgW="5304061" imgH="5314452" progId="Word.Documen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441" y="993783"/>
                        <a:ext cx="9869137" cy="545685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627" name="Line 4"/>
          <p:cNvSpPr>
            <a:spLocks noChangeShapeType="1"/>
          </p:cNvSpPr>
          <p:nvPr/>
        </p:nvSpPr>
        <p:spPr bwMode="auto">
          <a:xfrm flipH="1">
            <a:off x="4059967" y="2354640"/>
            <a:ext cx="290863"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28" name="Text Box 5"/>
          <p:cNvSpPr txBox="1">
            <a:spLocks noChangeArrowheads="1"/>
          </p:cNvSpPr>
          <p:nvPr/>
        </p:nvSpPr>
        <p:spPr bwMode="auto">
          <a:xfrm>
            <a:off x="4039771" y="2347180"/>
            <a:ext cx="723275" cy="318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600" smtClean="0">
                <a:solidFill>
                  <a:srgbClr val="FC0128"/>
                </a:solidFill>
              </a:rPr>
              <a:t>1</a:t>
            </a:r>
            <a:r>
              <a:rPr lang="en-US" sz="1600" smtClean="0">
                <a:solidFill>
                  <a:srgbClr val="000000"/>
                </a:solidFill>
              </a:rPr>
              <a:t> </a:t>
            </a:r>
            <a:r>
              <a:rPr lang="en-US" sz="1600" smtClean="0">
                <a:solidFill>
                  <a:srgbClr val="FC0128"/>
                </a:solidFill>
              </a:rPr>
              <a:t>day</a:t>
            </a:r>
          </a:p>
        </p:txBody>
      </p:sp>
      <p:sp>
        <p:nvSpPr>
          <p:cNvPr id="26629" name="Line 6"/>
          <p:cNvSpPr>
            <a:spLocks noChangeShapeType="1"/>
          </p:cNvSpPr>
          <p:nvPr/>
        </p:nvSpPr>
        <p:spPr bwMode="auto">
          <a:xfrm flipV="1">
            <a:off x="7356411" y="1423527"/>
            <a:ext cx="581727" cy="21487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30" name="Text Box 7"/>
          <p:cNvSpPr txBox="1">
            <a:spLocks noChangeArrowheads="1"/>
          </p:cNvSpPr>
          <p:nvPr/>
        </p:nvSpPr>
        <p:spPr bwMode="auto">
          <a:xfrm>
            <a:off x="7841186" y="1166875"/>
            <a:ext cx="3079489" cy="318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600" smtClean="0">
                <a:solidFill>
                  <a:srgbClr val="FC0128"/>
                </a:solidFill>
              </a:rPr>
              <a:t>Solar Wind Pressure Increase</a:t>
            </a:r>
          </a:p>
        </p:txBody>
      </p:sp>
      <p:sp>
        <p:nvSpPr>
          <p:cNvPr id="26631" name="Text Box 8"/>
          <p:cNvSpPr txBox="1">
            <a:spLocks noChangeArrowheads="1"/>
          </p:cNvSpPr>
          <p:nvPr/>
        </p:nvSpPr>
        <p:spPr bwMode="auto">
          <a:xfrm>
            <a:off x="6683793" y="4461580"/>
            <a:ext cx="3308017" cy="318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600" smtClean="0">
                <a:solidFill>
                  <a:srgbClr val="FC0128"/>
                </a:solidFill>
              </a:rPr>
              <a:t>Field-Aligned Current Indication</a:t>
            </a:r>
          </a:p>
        </p:txBody>
      </p:sp>
      <p:sp>
        <p:nvSpPr>
          <p:cNvPr id="26632" name="Line 9"/>
          <p:cNvSpPr>
            <a:spLocks noChangeShapeType="1"/>
          </p:cNvSpPr>
          <p:nvPr/>
        </p:nvSpPr>
        <p:spPr bwMode="auto">
          <a:xfrm>
            <a:off x="5999045" y="4574984"/>
            <a:ext cx="775635" cy="71624"/>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33" name="Text Box 10"/>
          <p:cNvSpPr txBox="1">
            <a:spLocks noChangeArrowheads="1"/>
          </p:cNvSpPr>
          <p:nvPr/>
        </p:nvSpPr>
        <p:spPr bwMode="auto">
          <a:xfrm>
            <a:off x="980465" y="145339"/>
            <a:ext cx="10265035" cy="707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2200" dirty="0" smtClean="0">
                <a:solidFill>
                  <a:srgbClr val="000000"/>
                </a:solidFill>
              </a:rPr>
              <a:t>Monthly Plot Illustrating Space Weather Features: </a:t>
            </a:r>
            <a:r>
              <a:rPr lang="en-US" sz="2200" dirty="0" err="1" smtClean="0">
                <a:solidFill>
                  <a:srgbClr val="000000"/>
                </a:solidFill>
              </a:rPr>
              <a:t>Dirunal</a:t>
            </a:r>
            <a:r>
              <a:rPr lang="en-US" sz="2200" dirty="0" smtClean="0">
                <a:solidFill>
                  <a:srgbClr val="000000"/>
                </a:solidFill>
              </a:rPr>
              <a:t> Variation, Solar Wind Pressure Increase, Field-Aligned Current, Tail Stretching</a:t>
            </a:r>
          </a:p>
        </p:txBody>
      </p:sp>
      <p:sp>
        <p:nvSpPr>
          <p:cNvPr id="26634" name="Text Box 11"/>
          <p:cNvSpPr txBox="1">
            <a:spLocks noChangeArrowheads="1"/>
          </p:cNvSpPr>
          <p:nvPr/>
        </p:nvSpPr>
        <p:spPr bwMode="auto">
          <a:xfrm>
            <a:off x="3187373" y="1453371"/>
            <a:ext cx="708848" cy="318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600" smtClean="0">
                <a:solidFill>
                  <a:srgbClr val="FC0128"/>
                </a:solidFill>
              </a:rPr>
              <a:t>Noon</a:t>
            </a:r>
          </a:p>
        </p:txBody>
      </p:sp>
      <p:sp>
        <p:nvSpPr>
          <p:cNvPr id="26635" name="Line 12"/>
          <p:cNvSpPr>
            <a:spLocks noChangeShapeType="1"/>
          </p:cNvSpPr>
          <p:nvPr/>
        </p:nvSpPr>
        <p:spPr bwMode="auto">
          <a:xfrm>
            <a:off x="3769104" y="1638399"/>
            <a:ext cx="387817" cy="1432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36" name="Text Box 13"/>
          <p:cNvSpPr txBox="1">
            <a:spLocks noChangeArrowheads="1"/>
          </p:cNvSpPr>
          <p:nvPr/>
        </p:nvSpPr>
        <p:spPr bwMode="auto">
          <a:xfrm>
            <a:off x="4641694" y="2641136"/>
            <a:ext cx="1648223" cy="318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600" smtClean="0">
                <a:solidFill>
                  <a:srgbClr val="FC0128"/>
                </a:solidFill>
              </a:rPr>
              <a:t>Midnight</a:t>
            </a:r>
          </a:p>
        </p:txBody>
      </p:sp>
      <p:sp>
        <p:nvSpPr>
          <p:cNvPr id="26637" name="Line 14"/>
          <p:cNvSpPr>
            <a:spLocks noChangeShapeType="1"/>
          </p:cNvSpPr>
          <p:nvPr/>
        </p:nvSpPr>
        <p:spPr bwMode="auto">
          <a:xfrm>
            <a:off x="4544735" y="2139768"/>
            <a:ext cx="872588" cy="57299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38" name="Text Box 15"/>
          <p:cNvSpPr txBox="1">
            <a:spLocks noChangeArrowheads="1"/>
          </p:cNvSpPr>
          <p:nvPr/>
        </p:nvSpPr>
        <p:spPr bwMode="auto">
          <a:xfrm>
            <a:off x="6580771" y="2641136"/>
            <a:ext cx="1571764" cy="318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1200" b="1">
                <a:solidFill>
                  <a:schemeClr val="tx1"/>
                </a:solidFill>
                <a:latin typeface="Arial" charset="0"/>
                <a:ea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600" smtClean="0">
                <a:solidFill>
                  <a:srgbClr val="FC0128"/>
                </a:solidFill>
              </a:rPr>
              <a:t>Tail stretching</a:t>
            </a:r>
          </a:p>
        </p:txBody>
      </p:sp>
      <p:sp>
        <p:nvSpPr>
          <p:cNvPr id="26639" name="Line 16"/>
          <p:cNvSpPr>
            <a:spLocks noChangeShapeType="1"/>
          </p:cNvSpPr>
          <p:nvPr/>
        </p:nvSpPr>
        <p:spPr bwMode="auto">
          <a:xfrm>
            <a:off x="5902093" y="2497888"/>
            <a:ext cx="775635" cy="286496"/>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grpSp>
        <p:nvGrpSpPr>
          <p:cNvPr id="26640" name="Group 17"/>
          <p:cNvGrpSpPr>
            <a:grpSpLocks/>
          </p:cNvGrpSpPr>
          <p:nvPr/>
        </p:nvGrpSpPr>
        <p:grpSpPr bwMode="auto">
          <a:xfrm>
            <a:off x="10361989" y="2538187"/>
            <a:ext cx="1644835" cy="1607063"/>
            <a:chOff x="5034" y="474"/>
            <a:chExt cx="854" cy="1146"/>
          </a:xfrm>
        </p:grpSpPr>
        <p:pic>
          <p:nvPicPr>
            <p:cNvPr id="26642" name="Picture 18" descr="dipole"/>
            <p:cNvPicPr>
              <a:picLocks noChangeAspect="1" noChangeArrowheads="1"/>
            </p:cNvPicPr>
            <p:nvPr/>
          </p:nvPicPr>
          <p:blipFill>
            <a:blip r:embed="rId5">
              <a:extLst>
                <a:ext uri="{28A0092B-C50C-407E-A947-70E740481C1C}">
                  <a14:useLocalDpi xmlns:a14="http://schemas.microsoft.com/office/drawing/2010/main" val="0"/>
                </a:ext>
              </a:extLst>
            </a:blip>
            <a:srcRect l="11176" t="9270" r="12035" b="10339"/>
            <a:stretch>
              <a:fillRect/>
            </a:stretch>
          </p:blipFill>
          <p:spPr bwMode="auto">
            <a:xfrm>
              <a:off x="5082" y="810"/>
              <a:ext cx="504" cy="8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43" name="Line 19"/>
            <p:cNvSpPr>
              <a:spLocks noChangeShapeType="1"/>
            </p:cNvSpPr>
            <p:nvPr/>
          </p:nvSpPr>
          <p:spPr bwMode="auto">
            <a:xfrm flipV="1">
              <a:off x="5610" y="666"/>
              <a:ext cx="0" cy="57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44" name="Line 20"/>
            <p:cNvSpPr>
              <a:spLocks noChangeShapeType="1"/>
            </p:cNvSpPr>
            <p:nvPr/>
          </p:nvSpPr>
          <p:spPr bwMode="auto">
            <a:xfrm flipH="1" flipV="1">
              <a:off x="5226" y="1242"/>
              <a:ext cx="3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45" name="Text Box 21"/>
            <p:cNvSpPr txBox="1">
              <a:spLocks noChangeArrowheads="1"/>
            </p:cNvSpPr>
            <p:nvPr/>
          </p:nvSpPr>
          <p:spPr bwMode="auto">
            <a:xfrm>
              <a:off x="5514" y="474"/>
              <a:ext cx="173"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6685" tIns="43343" rIns="86685" bIns="43343">
              <a:spAutoFit/>
            </a:bodyPr>
            <a:lstStyle>
              <a:lvl1pPr defTabSz="866775">
                <a:defRPr sz="1200" b="1">
                  <a:solidFill>
                    <a:schemeClr val="tx1"/>
                  </a:solidFill>
                  <a:latin typeface="Arial" charset="0"/>
                  <a:ea typeface="ＭＳ Ｐゴシック" charset="0"/>
                </a:defRPr>
              </a:lvl1pPr>
              <a:lvl2pPr marL="742950" indent="-285750" defTabSz="866775">
                <a:defRPr sz="1200" b="1">
                  <a:solidFill>
                    <a:schemeClr val="tx1"/>
                  </a:solidFill>
                  <a:latin typeface="Arial" charset="0"/>
                  <a:ea typeface="ＭＳ Ｐゴシック" charset="0"/>
                </a:defRPr>
              </a:lvl2pPr>
              <a:lvl3pPr marL="1143000" indent="-228600" defTabSz="866775">
                <a:defRPr sz="1200" b="1">
                  <a:solidFill>
                    <a:schemeClr val="tx1"/>
                  </a:solidFill>
                  <a:latin typeface="Arial" charset="0"/>
                  <a:ea typeface="ＭＳ Ｐゴシック" charset="0"/>
                </a:defRPr>
              </a:lvl3pPr>
              <a:lvl4pPr marL="1600200" indent="-228600" defTabSz="866775">
                <a:defRPr sz="1200" b="1">
                  <a:solidFill>
                    <a:schemeClr val="tx1"/>
                  </a:solidFill>
                  <a:latin typeface="Arial" charset="0"/>
                  <a:ea typeface="ＭＳ Ｐゴシック" charset="0"/>
                </a:defRPr>
              </a:lvl4pPr>
              <a:lvl5pPr marL="2057400" indent="-228600" defTabSz="866775">
                <a:defRPr sz="1200" b="1">
                  <a:solidFill>
                    <a:schemeClr val="tx1"/>
                  </a:solidFill>
                  <a:latin typeface="Arial" charset="0"/>
                  <a:ea typeface="ＭＳ Ｐゴシック" charset="0"/>
                </a:defRPr>
              </a:lvl5pPr>
              <a:lvl6pPr marL="25146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900" smtClean="0">
                  <a:solidFill>
                    <a:srgbClr val="000000"/>
                  </a:solidFill>
                </a:rPr>
                <a:t>P</a:t>
              </a:r>
            </a:p>
          </p:txBody>
        </p:sp>
        <p:sp>
          <p:nvSpPr>
            <p:cNvPr id="26646" name="Text Box 22"/>
            <p:cNvSpPr txBox="1">
              <a:spLocks noChangeArrowheads="1"/>
            </p:cNvSpPr>
            <p:nvPr/>
          </p:nvSpPr>
          <p:spPr bwMode="auto">
            <a:xfrm>
              <a:off x="5034" y="1098"/>
              <a:ext cx="175"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6685" tIns="43343" rIns="86685" bIns="43343">
              <a:spAutoFit/>
            </a:bodyPr>
            <a:lstStyle>
              <a:lvl1pPr defTabSz="866775">
                <a:defRPr sz="1200" b="1">
                  <a:solidFill>
                    <a:schemeClr val="tx1"/>
                  </a:solidFill>
                  <a:latin typeface="Arial" charset="0"/>
                  <a:ea typeface="ＭＳ Ｐゴシック" charset="0"/>
                </a:defRPr>
              </a:lvl1pPr>
              <a:lvl2pPr marL="742950" indent="-285750" defTabSz="866775">
                <a:defRPr sz="1200" b="1">
                  <a:solidFill>
                    <a:schemeClr val="tx1"/>
                  </a:solidFill>
                  <a:latin typeface="Arial" charset="0"/>
                  <a:ea typeface="ＭＳ Ｐゴシック" charset="0"/>
                </a:defRPr>
              </a:lvl2pPr>
              <a:lvl3pPr marL="1143000" indent="-228600" defTabSz="866775">
                <a:defRPr sz="1200" b="1">
                  <a:solidFill>
                    <a:schemeClr val="tx1"/>
                  </a:solidFill>
                  <a:latin typeface="Arial" charset="0"/>
                  <a:ea typeface="ＭＳ Ｐゴシック" charset="0"/>
                </a:defRPr>
              </a:lvl3pPr>
              <a:lvl4pPr marL="1600200" indent="-228600" defTabSz="866775">
                <a:defRPr sz="1200" b="1">
                  <a:solidFill>
                    <a:schemeClr val="tx1"/>
                  </a:solidFill>
                  <a:latin typeface="Arial" charset="0"/>
                  <a:ea typeface="ＭＳ Ｐゴシック" charset="0"/>
                </a:defRPr>
              </a:lvl4pPr>
              <a:lvl5pPr marL="2057400" indent="-228600" defTabSz="866775">
                <a:defRPr sz="1200" b="1">
                  <a:solidFill>
                    <a:schemeClr val="tx1"/>
                  </a:solidFill>
                  <a:latin typeface="Arial" charset="0"/>
                  <a:ea typeface="ＭＳ Ｐゴシック" charset="0"/>
                </a:defRPr>
              </a:lvl5pPr>
              <a:lvl6pPr marL="25146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900" smtClean="0">
                  <a:solidFill>
                    <a:srgbClr val="000000"/>
                  </a:solidFill>
                </a:rPr>
                <a:t>E</a:t>
              </a:r>
            </a:p>
          </p:txBody>
        </p:sp>
        <p:sp>
          <p:nvSpPr>
            <p:cNvPr id="26647" name="Line 23"/>
            <p:cNvSpPr>
              <a:spLocks noChangeShapeType="1"/>
            </p:cNvSpPr>
            <p:nvPr/>
          </p:nvSpPr>
          <p:spPr bwMode="auto">
            <a:xfrm flipV="1">
              <a:off x="5610" y="1002"/>
              <a:ext cx="192"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lnSpc>
                  <a:spcPct val="90000"/>
                </a:lnSpc>
                <a:spcBef>
                  <a:spcPct val="0"/>
                </a:spcBef>
                <a:spcAft>
                  <a:spcPct val="0"/>
                </a:spcAft>
              </a:pPr>
              <a:endParaRPr lang="en-US" sz="1200" b="1" smtClean="0">
                <a:solidFill>
                  <a:srgbClr val="000000"/>
                </a:solidFill>
                <a:latin typeface="Arial" charset="0"/>
                <a:ea typeface="ＭＳ Ｐゴシック" charset="0"/>
              </a:endParaRPr>
            </a:p>
          </p:txBody>
        </p:sp>
        <p:sp>
          <p:nvSpPr>
            <p:cNvPr id="26648" name="Text Box 24"/>
            <p:cNvSpPr txBox="1">
              <a:spLocks noChangeArrowheads="1"/>
            </p:cNvSpPr>
            <p:nvPr/>
          </p:nvSpPr>
          <p:spPr bwMode="auto">
            <a:xfrm>
              <a:off x="5706" y="819"/>
              <a:ext cx="182"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6685" tIns="43343" rIns="86685" bIns="43343">
              <a:spAutoFit/>
            </a:bodyPr>
            <a:lstStyle>
              <a:lvl1pPr defTabSz="866775">
                <a:defRPr sz="1200" b="1">
                  <a:solidFill>
                    <a:schemeClr val="tx1"/>
                  </a:solidFill>
                  <a:latin typeface="Arial" charset="0"/>
                  <a:ea typeface="ＭＳ Ｐゴシック" charset="0"/>
                </a:defRPr>
              </a:lvl1pPr>
              <a:lvl2pPr marL="742950" indent="-285750" defTabSz="866775">
                <a:defRPr sz="1200" b="1">
                  <a:solidFill>
                    <a:schemeClr val="tx1"/>
                  </a:solidFill>
                  <a:latin typeface="Arial" charset="0"/>
                  <a:ea typeface="ＭＳ Ｐゴシック" charset="0"/>
                </a:defRPr>
              </a:lvl2pPr>
              <a:lvl3pPr marL="1143000" indent="-228600" defTabSz="866775">
                <a:defRPr sz="1200" b="1">
                  <a:solidFill>
                    <a:schemeClr val="tx1"/>
                  </a:solidFill>
                  <a:latin typeface="Arial" charset="0"/>
                  <a:ea typeface="ＭＳ Ｐゴシック" charset="0"/>
                </a:defRPr>
              </a:lvl3pPr>
              <a:lvl4pPr marL="1600200" indent="-228600" defTabSz="866775">
                <a:defRPr sz="1200" b="1">
                  <a:solidFill>
                    <a:schemeClr val="tx1"/>
                  </a:solidFill>
                  <a:latin typeface="Arial" charset="0"/>
                  <a:ea typeface="ＭＳ Ｐゴシック" charset="0"/>
                </a:defRPr>
              </a:lvl4pPr>
              <a:lvl5pPr marL="2057400" indent="-228600" defTabSz="866775">
                <a:defRPr sz="1200" b="1">
                  <a:solidFill>
                    <a:schemeClr val="tx1"/>
                  </a:solidFill>
                  <a:latin typeface="Arial" charset="0"/>
                  <a:ea typeface="ＭＳ Ｐゴシック" charset="0"/>
                </a:defRPr>
              </a:lvl5pPr>
              <a:lvl6pPr marL="25146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866775"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lnSpc>
                  <a:spcPct val="90000"/>
                </a:lnSpc>
                <a:spcBef>
                  <a:spcPct val="0"/>
                </a:spcBef>
                <a:spcAft>
                  <a:spcPct val="0"/>
                </a:spcAft>
              </a:pPr>
              <a:r>
                <a:rPr lang="en-US" sz="1900" smtClean="0">
                  <a:solidFill>
                    <a:srgbClr val="000000"/>
                  </a:solidFill>
                </a:rPr>
                <a:t>N</a:t>
              </a: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9568177" y="2245723"/>
            <a:ext cx="2662203" cy="297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442" tIns="48221" rIns="96442" bIns="48221">
            <a:spAutoFit/>
          </a:bodyPr>
          <a:lstStyle>
            <a:lvl1pPr defTabSz="965200">
              <a:defRPr sz="1200" b="1">
                <a:solidFill>
                  <a:schemeClr val="tx1"/>
                </a:solidFill>
                <a:latin typeface="Arial" charset="0"/>
                <a:ea typeface="ＭＳ Ｐゴシック" charset="0"/>
              </a:defRPr>
            </a:lvl1pPr>
            <a:lvl2pPr marL="742950" indent="-285750" defTabSz="965200">
              <a:defRPr sz="1200" b="1">
                <a:solidFill>
                  <a:schemeClr val="tx1"/>
                </a:solidFill>
                <a:latin typeface="Arial" charset="0"/>
                <a:ea typeface="ＭＳ Ｐゴシック" charset="0"/>
              </a:defRPr>
            </a:lvl2pPr>
            <a:lvl3pPr marL="1143000" indent="-228600" defTabSz="965200">
              <a:defRPr sz="1200" b="1">
                <a:solidFill>
                  <a:schemeClr val="tx1"/>
                </a:solidFill>
                <a:latin typeface="Arial" charset="0"/>
                <a:ea typeface="ＭＳ Ｐゴシック" charset="0"/>
              </a:defRPr>
            </a:lvl3pPr>
            <a:lvl4pPr marL="1600200" indent="-228600" defTabSz="965200">
              <a:defRPr sz="1200" b="1">
                <a:solidFill>
                  <a:schemeClr val="tx1"/>
                </a:solidFill>
                <a:latin typeface="Arial" charset="0"/>
                <a:ea typeface="ＭＳ Ｐゴシック" charset="0"/>
              </a:defRPr>
            </a:lvl4pPr>
            <a:lvl5pPr marL="2057400" indent="-228600" defTabSz="965200">
              <a:defRPr sz="1200" b="1">
                <a:solidFill>
                  <a:schemeClr val="tx1"/>
                </a:solidFill>
                <a:latin typeface="Arial" charset="0"/>
                <a:ea typeface="ＭＳ Ｐゴシック" charset="0"/>
              </a:defRPr>
            </a:lvl5pPr>
            <a:lvl6pPr marL="25146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spcBef>
                <a:spcPct val="0"/>
              </a:spcBef>
              <a:spcAft>
                <a:spcPct val="0"/>
              </a:spcAft>
            </a:pPr>
            <a:r>
              <a:rPr lang="en-US" sz="1300" b="0" smtClean="0">
                <a:solidFill>
                  <a:srgbClr val="081D58"/>
                </a:solidFill>
              </a:rPr>
              <a:t>CISM: Huang et al.</a:t>
            </a:r>
          </a:p>
        </p:txBody>
      </p:sp>
      <p:sp>
        <p:nvSpPr>
          <p:cNvPr id="31747" name="Rectangle 3"/>
          <p:cNvSpPr>
            <a:spLocks noChangeArrowheads="1"/>
          </p:cNvSpPr>
          <p:nvPr/>
        </p:nvSpPr>
        <p:spPr bwMode="auto">
          <a:xfrm>
            <a:off x="710999" y="76101"/>
            <a:ext cx="10770004" cy="914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442" tIns="48221" rIns="96442" bIns="48221" anchor="ctr"/>
          <a:lstStyle/>
          <a:p>
            <a:pPr algn="ctr" eaLnBrk="0" fontAlgn="base" hangingPunct="0">
              <a:lnSpc>
                <a:spcPct val="85000"/>
              </a:lnSpc>
              <a:spcBef>
                <a:spcPct val="0"/>
              </a:spcBef>
              <a:spcAft>
                <a:spcPct val="0"/>
              </a:spcAft>
            </a:pPr>
            <a:r>
              <a:rPr lang="en-US" sz="3600" b="1" dirty="0" smtClean="0">
                <a:solidFill>
                  <a:srgbClr val="081D58"/>
                </a:solidFill>
                <a:latin typeface="Arial" charset="0"/>
                <a:ea typeface="ＭＳ Ｐゴシック" charset="0"/>
              </a:rPr>
              <a:t>Magnetometer Data Needed</a:t>
            </a:r>
            <a:br>
              <a:rPr lang="en-US" sz="3600" b="1" dirty="0" smtClean="0">
                <a:solidFill>
                  <a:srgbClr val="081D58"/>
                </a:solidFill>
                <a:latin typeface="Arial" charset="0"/>
                <a:ea typeface="ＭＳ Ｐゴシック" charset="0"/>
              </a:rPr>
            </a:br>
            <a:r>
              <a:rPr lang="en-US" sz="3600" b="1" dirty="0" smtClean="0">
                <a:solidFill>
                  <a:srgbClr val="081D58"/>
                </a:solidFill>
                <a:latin typeface="Arial" charset="0"/>
                <a:ea typeface="ＭＳ Ｐゴシック" charset="0"/>
              </a:rPr>
              <a:t> for Space Weather Models</a:t>
            </a:r>
            <a:r>
              <a:rPr lang="en-US" sz="4000" b="1" dirty="0" smtClean="0">
                <a:solidFill>
                  <a:srgbClr val="081D58"/>
                </a:solidFill>
                <a:latin typeface="Arial" charset="0"/>
                <a:ea typeface="ＭＳ Ｐゴシック" charset="0"/>
              </a:rPr>
              <a:t>  </a:t>
            </a:r>
          </a:p>
        </p:txBody>
      </p:sp>
      <p:pic>
        <p:nvPicPr>
          <p:cNvPr id="31748" name="Picture 4" descr="figur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758" y="1802538"/>
            <a:ext cx="3076279" cy="1996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Text Box 5"/>
          <p:cNvSpPr txBox="1">
            <a:spLocks noChangeArrowheads="1"/>
          </p:cNvSpPr>
          <p:nvPr/>
        </p:nvSpPr>
        <p:spPr bwMode="auto">
          <a:xfrm>
            <a:off x="457157" y="1054914"/>
            <a:ext cx="11369908" cy="882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442" tIns="48221" rIns="96442" bIns="48221">
            <a:spAutoFit/>
          </a:bodyPr>
          <a:lstStyle>
            <a:lvl1pPr defTabSz="965200">
              <a:defRPr sz="1200" b="1">
                <a:solidFill>
                  <a:schemeClr val="tx1"/>
                </a:solidFill>
                <a:latin typeface="Arial" charset="0"/>
                <a:ea typeface="ＭＳ Ｐゴシック" charset="0"/>
              </a:defRPr>
            </a:lvl1pPr>
            <a:lvl2pPr marL="742950" indent="-285750" defTabSz="965200">
              <a:defRPr sz="1200" b="1">
                <a:solidFill>
                  <a:schemeClr val="tx1"/>
                </a:solidFill>
                <a:latin typeface="Arial" charset="0"/>
                <a:ea typeface="ＭＳ Ｐゴシック" charset="0"/>
              </a:defRPr>
            </a:lvl2pPr>
            <a:lvl3pPr marL="1143000" indent="-228600" defTabSz="965200">
              <a:defRPr sz="1200" b="1">
                <a:solidFill>
                  <a:schemeClr val="tx1"/>
                </a:solidFill>
                <a:latin typeface="Arial" charset="0"/>
                <a:ea typeface="ＭＳ Ｐゴシック" charset="0"/>
              </a:defRPr>
            </a:lvl3pPr>
            <a:lvl4pPr marL="1600200" indent="-228600" defTabSz="965200">
              <a:defRPr sz="1200" b="1">
                <a:solidFill>
                  <a:schemeClr val="tx1"/>
                </a:solidFill>
                <a:latin typeface="Arial" charset="0"/>
                <a:ea typeface="ＭＳ Ｐゴシック" charset="0"/>
              </a:defRPr>
            </a:lvl4pPr>
            <a:lvl5pPr marL="2057400" indent="-228600" defTabSz="965200">
              <a:defRPr sz="1200" b="1">
                <a:solidFill>
                  <a:schemeClr val="tx1"/>
                </a:solidFill>
                <a:latin typeface="Arial" charset="0"/>
                <a:ea typeface="ＭＳ Ｐゴシック" charset="0"/>
              </a:defRPr>
            </a:lvl5pPr>
            <a:lvl6pPr marL="25146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fontAlgn="base">
              <a:spcBef>
                <a:spcPct val="0"/>
              </a:spcBef>
              <a:spcAft>
                <a:spcPct val="0"/>
              </a:spcAft>
            </a:pPr>
            <a:r>
              <a:rPr lang="en-US" sz="1700" b="0" dirty="0" smtClean="0">
                <a:solidFill>
                  <a:srgbClr val="081D58"/>
                </a:solidFill>
              </a:rPr>
              <a:t>The geosynchronous magnetic field is used to validate models and eventually may be assimilated into models. </a:t>
            </a:r>
          </a:p>
          <a:p>
            <a:pPr fontAlgn="base">
              <a:spcBef>
                <a:spcPct val="0"/>
              </a:spcBef>
              <a:spcAft>
                <a:spcPct val="0"/>
              </a:spcAft>
            </a:pPr>
            <a:r>
              <a:rPr lang="en-US" sz="1700" b="0" dirty="0" smtClean="0">
                <a:solidFill>
                  <a:srgbClr val="081D58"/>
                </a:solidFill>
              </a:rPr>
              <a:t>The magnetic field data will be used for real-time validation of the </a:t>
            </a:r>
            <a:r>
              <a:rPr lang="en-US" sz="1700" b="0" dirty="0" err="1" smtClean="0">
                <a:solidFill>
                  <a:srgbClr val="081D58"/>
                </a:solidFill>
              </a:rPr>
              <a:t>Geospace</a:t>
            </a:r>
            <a:r>
              <a:rPr lang="en-US" sz="1700" b="0" dirty="0" smtClean="0">
                <a:solidFill>
                  <a:srgbClr val="081D58"/>
                </a:solidFill>
              </a:rPr>
              <a:t> model now in SWPC operations supporting the power grids and other space weather customers.</a:t>
            </a:r>
          </a:p>
        </p:txBody>
      </p:sp>
      <p:pic>
        <p:nvPicPr>
          <p:cNvPr id="31750" name="Picture 6" descr="3dOctoberBlackS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73" y="2232284"/>
            <a:ext cx="5976827" cy="3361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Text Box 7"/>
          <p:cNvSpPr txBox="1">
            <a:spLocks noChangeArrowheads="1"/>
          </p:cNvSpPr>
          <p:nvPr/>
        </p:nvSpPr>
        <p:spPr bwMode="auto">
          <a:xfrm>
            <a:off x="248445" y="5203188"/>
            <a:ext cx="3466302" cy="328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442" tIns="48221" rIns="96442" bIns="48221">
            <a:spAutoFit/>
          </a:bodyPr>
          <a:lstStyle>
            <a:lvl1pPr defTabSz="965200">
              <a:defRPr sz="1200" b="1">
                <a:solidFill>
                  <a:schemeClr val="tx1"/>
                </a:solidFill>
                <a:latin typeface="Arial" charset="0"/>
                <a:ea typeface="ＭＳ Ｐゴシック" charset="0"/>
              </a:defRPr>
            </a:lvl1pPr>
            <a:lvl2pPr marL="742950" indent="-285750" defTabSz="965200">
              <a:defRPr sz="1200" b="1">
                <a:solidFill>
                  <a:schemeClr val="tx1"/>
                </a:solidFill>
                <a:latin typeface="Arial" charset="0"/>
                <a:ea typeface="ＭＳ Ｐゴシック" charset="0"/>
              </a:defRPr>
            </a:lvl2pPr>
            <a:lvl3pPr marL="1143000" indent="-228600" defTabSz="965200">
              <a:defRPr sz="1200" b="1">
                <a:solidFill>
                  <a:schemeClr val="tx1"/>
                </a:solidFill>
                <a:latin typeface="Arial" charset="0"/>
                <a:ea typeface="ＭＳ Ｐゴシック" charset="0"/>
              </a:defRPr>
            </a:lvl3pPr>
            <a:lvl4pPr marL="1600200" indent="-228600" defTabSz="965200">
              <a:defRPr sz="1200" b="1">
                <a:solidFill>
                  <a:schemeClr val="tx1"/>
                </a:solidFill>
                <a:latin typeface="Arial" charset="0"/>
                <a:ea typeface="ＭＳ Ｐゴシック" charset="0"/>
              </a:defRPr>
            </a:lvl4pPr>
            <a:lvl5pPr marL="2057400" indent="-228600" defTabSz="965200">
              <a:defRPr sz="1200" b="1">
                <a:solidFill>
                  <a:schemeClr val="tx1"/>
                </a:solidFill>
                <a:latin typeface="Arial" charset="0"/>
                <a:ea typeface="ＭＳ Ｐゴシック" charset="0"/>
              </a:defRPr>
            </a:lvl5pPr>
            <a:lvl6pPr marL="25146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spcBef>
                <a:spcPct val="0"/>
              </a:spcBef>
              <a:spcAft>
                <a:spcPct val="0"/>
              </a:spcAft>
            </a:pPr>
            <a:r>
              <a:rPr lang="en-US" sz="1500" b="0" smtClean="0">
                <a:solidFill>
                  <a:srgbClr val="FFFFFF"/>
                </a:solidFill>
                <a:latin typeface="Arial Black" charset="0"/>
              </a:rPr>
              <a:t>U. Of Michigan (Gombosi et al.)</a:t>
            </a:r>
          </a:p>
        </p:txBody>
      </p:sp>
      <p:pic>
        <p:nvPicPr>
          <p:cNvPr id="31752" name="Picture 8" descr="20031029"/>
          <p:cNvPicPr>
            <a:picLocks noChangeAspect="1" noChangeArrowheads="1"/>
          </p:cNvPicPr>
          <p:nvPr/>
        </p:nvPicPr>
        <p:blipFill>
          <a:blip r:embed="rId4">
            <a:extLst>
              <a:ext uri="{28A0092B-C50C-407E-A947-70E740481C1C}">
                <a14:useLocalDpi xmlns:a14="http://schemas.microsoft.com/office/drawing/2010/main" val="0"/>
              </a:ext>
            </a:extLst>
          </a:blip>
          <a:srcRect t="49690" r="48849"/>
          <a:stretch>
            <a:fillRect/>
          </a:stretch>
        </p:blipFill>
        <p:spPr bwMode="auto">
          <a:xfrm>
            <a:off x="8251217" y="3429012"/>
            <a:ext cx="2870251" cy="1692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753" y="4934608"/>
            <a:ext cx="2981344" cy="1686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1754" name="Text Box 10"/>
          <p:cNvSpPr txBox="1">
            <a:spLocks noChangeArrowheads="1"/>
          </p:cNvSpPr>
          <p:nvPr/>
        </p:nvSpPr>
        <p:spPr bwMode="auto">
          <a:xfrm>
            <a:off x="6096004" y="4090041"/>
            <a:ext cx="2429917" cy="297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442" tIns="48221" rIns="96442" bIns="48221">
            <a:spAutoFit/>
          </a:bodyPr>
          <a:lstStyle>
            <a:lvl1pPr defTabSz="965200">
              <a:defRPr sz="1200" b="1">
                <a:solidFill>
                  <a:schemeClr val="tx1"/>
                </a:solidFill>
                <a:latin typeface="Arial" charset="0"/>
                <a:ea typeface="ＭＳ Ｐゴシック" charset="0"/>
              </a:defRPr>
            </a:lvl1pPr>
            <a:lvl2pPr marL="742950" indent="-285750" defTabSz="965200">
              <a:defRPr sz="1200" b="1">
                <a:solidFill>
                  <a:schemeClr val="tx1"/>
                </a:solidFill>
                <a:latin typeface="Arial" charset="0"/>
                <a:ea typeface="ＭＳ Ｐゴシック" charset="0"/>
              </a:defRPr>
            </a:lvl2pPr>
            <a:lvl3pPr marL="1143000" indent="-228600" defTabSz="965200">
              <a:defRPr sz="1200" b="1">
                <a:solidFill>
                  <a:schemeClr val="tx1"/>
                </a:solidFill>
                <a:latin typeface="Arial" charset="0"/>
                <a:ea typeface="ＭＳ Ｐゴシック" charset="0"/>
              </a:defRPr>
            </a:lvl3pPr>
            <a:lvl4pPr marL="1600200" indent="-228600" defTabSz="965200">
              <a:defRPr sz="1200" b="1">
                <a:solidFill>
                  <a:schemeClr val="tx1"/>
                </a:solidFill>
                <a:latin typeface="Arial" charset="0"/>
                <a:ea typeface="ＭＳ Ｐゴシック" charset="0"/>
              </a:defRPr>
            </a:lvl4pPr>
            <a:lvl5pPr marL="2057400" indent="-228600" defTabSz="965200">
              <a:defRPr sz="1200" b="1">
                <a:solidFill>
                  <a:schemeClr val="tx1"/>
                </a:solidFill>
                <a:latin typeface="Arial" charset="0"/>
                <a:ea typeface="ＭＳ Ｐゴシック" charset="0"/>
              </a:defRPr>
            </a:lvl5pPr>
            <a:lvl6pPr marL="25146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spcBef>
                <a:spcPct val="0"/>
              </a:spcBef>
              <a:spcAft>
                <a:spcPct val="0"/>
              </a:spcAft>
            </a:pPr>
            <a:r>
              <a:rPr lang="en-US" sz="1300" b="0" smtClean="0">
                <a:solidFill>
                  <a:srgbClr val="081D58"/>
                </a:solidFill>
              </a:rPr>
              <a:t>U. Mich. Gombosi et al.</a:t>
            </a:r>
          </a:p>
        </p:txBody>
      </p:sp>
      <p:sp>
        <p:nvSpPr>
          <p:cNvPr id="31755" name="Text Box 11"/>
          <p:cNvSpPr txBox="1">
            <a:spLocks noChangeArrowheads="1"/>
          </p:cNvSpPr>
          <p:nvPr/>
        </p:nvSpPr>
        <p:spPr bwMode="auto">
          <a:xfrm>
            <a:off x="6907999" y="6171614"/>
            <a:ext cx="2825815" cy="297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442" tIns="48221" rIns="96442" bIns="48221">
            <a:spAutoFit/>
          </a:bodyPr>
          <a:lstStyle>
            <a:lvl1pPr defTabSz="965200">
              <a:defRPr sz="1200" b="1">
                <a:solidFill>
                  <a:schemeClr val="tx1"/>
                </a:solidFill>
                <a:latin typeface="Arial" charset="0"/>
                <a:ea typeface="ＭＳ Ｐゴシック" charset="0"/>
              </a:defRPr>
            </a:lvl1pPr>
            <a:lvl2pPr marL="742950" indent="-285750" defTabSz="965200">
              <a:defRPr sz="1200" b="1">
                <a:solidFill>
                  <a:schemeClr val="tx1"/>
                </a:solidFill>
                <a:latin typeface="Arial" charset="0"/>
                <a:ea typeface="ＭＳ Ｐゴシック" charset="0"/>
              </a:defRPr>
            </a:lvl2pPr>
            <a:lvl3pPr marL="1143000" indent="-228600" defTabSz="965200">
              <a:defRPr sz="1200" b="1">
                <a:solidFill>
                  <a:schemeClr val="tx1"/>
                </a:solidFill>
                <a:latin typeface="Arial" charset="0"/>
                <a:ea typeface="ＭＳ Ｐゴシック" charset="0"/>
              </a:defRPr>
            </a:lvl3pPr>
            <a:lvl4pPr marL="1600200" indent="-228600" defTabSz="965200">
              <a:defRPr sz="1200" b="1">
                <a:solidFill>
                  <a:schemeClr val="tx1"/>
                </a:solidFill>
                <a:latin typeface="Arial" charset="0"/>
                <a:ea typeface="ＭＳ Ｐゴシック" charset="0"/>
              </a:defRPr>
            </a:lvl4pPr>
            <a:lvl5pPr marL="2057400" indent="-228600" defTabSz="965200">
              <a:defRPr sz="1200" b="1">
                <a:solidFill>
                  <a:schemeClr val="tx1"/>
                </a:solidFill>
                <a:latin typeface="Arial" charset="0"/>
                <a:ea typeface="ＭＳ Ｐゴシック" charset="0"/>
              </a:defRPr>
            </a:lvl5pPr>
            <a:lvl6pPr marL="25146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eaLnBrk="0" fontAlgn="base" hangingPunct="0">
              <a:spcBef>
                <a:spcPct val="0"/>
              </a:spcBef>
              <a:spcAft>
                <a:spcPct val="0"/>
              </a:spcAft>
            </a:pPr>
            <a:r>
              <a:rPr lang="en-US" sz="1300" b="0" smtClean="0">
                <a:solidFill>
                  <a:srgbClr val="081D58"/>
                </a:solidFill>
              </a:rPr>
              <a:t>UNH: Raeder et al.</a:t>
            </a:r>
          </a:p>
        </p:txBody>
      </p:sp>
      <p:sp>
        <p:nvSpPr>
          <p:cNvPr id="31756" name="Text Box 12"/>
          <p:cNvSpPr txBox="1">
            <a:spLocks noChangeArrowheads="1"/>
          </p:cNvSpPr>
          <p:nvPr/>
        </p:nvSpPr>
        <p:spPr bwMode="auto">
          <a:xfrm>
            <a:off x="264605" y="5767227"/>
            <a:ext cx="5831395" cy="620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442" tIns="48221" rIns="96442" bIns="48221">
            <a:spAutoFit/>
          </a:bodyPr>
          <a:lstStyle>
            <a:lvl1pPr defTabSz="965200">
              <a:defRPr sz="1200" b="1">
                <a:solidFill>
                  <a:schemeClr val="tx1"/>
                </a:solidFill>
                <a:latin typeface="Arial" charset="0"/>
                <a:ea typeface="ＭＳ Ｐゴシック" charset="0"/>
              </a:defRPr>
            </a:lvl1pPr>
            <a:lvl2pPr marL="742950" indent="-285750" defTabSz="965200">
              <a:defRPr sz="1200" b="1">
                <a:solidFill>
                  <a:schemeClr val="tx1"/>
                </a:solidFill>
                <a:latin typeface="Arial" charset="0"/>
                <a:ea typeface="ＭＳ Ｐゴシック" charset="0"/>
              </a:defRPr>
            </a:lvl2pPr>
            <a:lvl3pPr marL="1143000" indent="-228600" defTabSz="965200">
              <a:defRPr sz="1200" b="1">
                <a:solidFill>
                  <a:schemeClr val="tx1"/>
                </a:solidFill>
                <a:latin typeface="Arial" charset="0"/>
                <a:ea typeface="ＭＳ Ｐゴシック" charset="0"/>
              </a:defRPr>
            </a:lvl3pPr>
            <a:lvl4pPr marL="1600200" indent="-228600" defTabSz="965200">
              <a:defRPr sz="1200" b="1">
                <a:solidFill>
                  <a:schemeClr val="tx1"/>
                </a:solidFill>
                <a:latin typeface="Arial" charset="0"/>
                <a:ea typeface="ＭＳ Ｐゴシック" charset="0"/>
              </a:defRPr>
            </a:lvl4pPr>
            <a:lvl5pPr marL="2057400" indent="-228600" defTabSz="965200">
              <a:defRPr sz="1200" b="1">
                <a:solidFill>
                  <a:schemeClr val="tx1"/>
                </a:solidFill>
                <a:latin typeface="Arial" charset="0"/>
                <a:ea typeface="ＭＳ Ｐゴシック" charset="0"/>
              </a:defRPr>
            </a:lvl5pPr>
            <a:lvl6pPr marL="25146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718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4290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86200" indent="-228600" defTabSz="965200"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pPr fontAlgn="base">
              <a:spcBef>
                <a:spcPct val="0"/>
              </a:spcBef>
              <a:spcAft>
                <a:spcPct val="0"/>
              </a:spcAft>
            </a:pPr>
            <a:r>
              <a:rPr lang="en-US" sz="1700" b="0" smtClean="0">
                <a:solidFill>
                  <a:srgbClr val="081D58"/>
                </a:solidFill>
              </a:rPr>
              <a:t>Multiple groups of MHD modelers rely on the GOES magnetic field data for validating their models.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19"/>
          <p:cNvSpPr txBox="1">
            <a:spLocks noGrp="1"/>
          </p:cNvSpPr>
          <p:nvPr>
            <p:ph idx="1"/>
          </p:nvPr>
        </p:nvSpPr>
        <p:spPr>
          <a:xfrm>
            <a:off x="1" y="533117"/>
            <a:ext cx="12191999" cy="6324884"/>
          </a:xfrm>
          <a:prstGeom prst="rect">
            <a:avLst/>
          </a:prstGeom>
          <a:noFill/>
          <a:ln>
            <a:noFill/>
          </a:ln>
        </p:spPr>
        <p:txBody>
          <a:bodyPr spcFirstLastPara="1" wrap="square" lIns="91425" tIns="45700" rIns="91425" bIns="45700" anchor="t" anchorCtr="0">
            <a:noAutofit/>
          </a:bodyPr>
          <a:lstStyle/>
          <a:p>
            <a:pPr lvl="0">
              <a:spcBef>
                <a:spcPts val="0"/>
              </a:spcBef>
              <a:spcAft>
                <a:spcPts val="600"/>
              </a:spcAft>
              <a:buClr>
                <a:schemeClr val="lt1"/>
              </a:buClr>
              <a:buSzPct val="100000"/>
              <a:buFont typeface="Arial"/>
              <a:buChar char="•"/>
            </a:pPr>
            <a:r>
              <a:rPr lang="en-US" sz="1800" b="1" dirty="0" smtClean="0"/>
              <a:t>MAG (outboard) is </a:t>
            </a:r>
            <a:r>
              <a:rPr lang="en-US" sz="1800" b="1" dirty="0"/>
              <a:t>performing </a:t>
            </a:r>
            <a:r>
              <a:rPr lang="en-US" sz="1800" b="1" dirty="0" smtClean="0"/>
              <a:t>satisfactorily for operations, with the following considerations:</a:t>
            </a:r>
          </a:p>
          <a:p>
            <a:pPr lvl="1">
              <a:spcBef>
                <a:spcPts val="0"/>
              </a:spcBef>
              <a:spcAft>
                <a:spcPts val="600"/>
              </a:spcAft>
              <a:buClr>
                <a:schemeClr val="lt1"/>
              </a:buClr>
              <a:buSzPct val="100000"/>
            </a:pPr>
            <a:r>
              <a:rPr lang="en-US" sz="1800" dirty="0" smtClean="0"/>
              <a:t>SWPC </a:t>
            </a:r>
            <a:r>
              <a:rPr lang="en-US" sz="1800" dirty="0"/>
              <a:t>supports transitioning of </a:t>
            </a:r>
            <a:r>
              <a:rPr lang="en-US" sz="1800" dirty="0" smtClean="0"/>
              <a:t>MAG </a:t>
            </a:r>
            <a:r>
              <a:rPr lang="en-US" sz="1800" dirty="0"/>
              <a:t>to Provisional status, understanding that continued mitigation and validation effort is </a:t>
            </a:r>
            <a:r>
              <a:rPr lang="en-US" sz="1800" dirty="0" smtClean="0"/>
              <a:t>needed.</a:t>
            </a:r>
          </a:p>
          <a:p>
            <a:pPr lvl="1">
              <a:spcBef>
                <a:spcPts val="0"/>
              </a:spcBef>
              <a:spcAft>
                <a:spcPts val="600"/>
              </a:spcAft>
              <a:buClr>
                <a:schemeClr val="lt1"/>
              </a:buClr>
              <a:buSzPct val="100000"/>
            </a:pPr>
            <a:r>
              <a:rPr lang="en-US" sz="1800" dirty="0" smtClean="0"/>
              <a:t>SWPC concurs with NCEI plans for mitigating, where possible, the following magnetometer issues: </a:t>
            </a:r>
          </a:p>
          <a:p>
            <a:pPr marL="342900" indent="-342900">
              <a:buFont typeface="Arial" charset="0"/>
              <a:buChar char="•"/>
            </a:pPr>
            <a:r>
              <a:rPr lang="en-US" sz="1800" b="1" dirty="0"/>
              <a:t>Thermal electric magnetic contamination </a:t>
            </a:r>
            <a:r>
              <a:rPr lang="en-US" sz="1800" b="1" dirty="0" smtClean="0"/>
              <a:t>affecting accuracy and noise requirements</a:t>
            </a:r>
          </a:p>
          <a:p>
            <a:pPr marL="800100" lvl="1" indent="-342900">
              <a:buFont typeface="Arial" charset="0"/>
              <a:buChar char="•"/>
            </a:pPr>
            <a:r>
              <a:rPr lang="en-US" sz="1800" dirty="0" smtClean="0"/>
              <a:t>Mitigation: use outboard mag for operations (less impact than inboard); requires monitoring and calibration updates</a:t>
            </a:r>
            <a:endParaRPr lang="en-US" sz="1800" dirty="0"/>
          </a:p>
          <a:p>
            <a:pPr marL="342900" indent="-342900">
              <a:buFont typeface="Arial" charset="0"/>
              <a:buChar char="•"/>
            </a:pPr>
            <a:r>
              <a:rPr lang="en-US" sz="1800" b="1" dirty="0" smtClean="0"/>
              <a:t>DC </a:t>
            </a:r>
            <a:r>
              <a:rPr lang="en-US" sz="1800" b="1" dirty="0"/>
              <a:t>magnetic </a:t>
            </a:r>
            <a:r>
              <a:rPr lang="en-US" sz="1800" b="1" dirty="0" smtClean="0"/>
              <a:t>contamination</a:t>
            </a:r>
          </a:p>
          <a:p>
            <a:pPr marL="800100" lvl="1" indent="-342900">
              <a:buFont typeface="Arial" charset="0"/>
              <a:buChar char="•"/>
            </a:pPr>
            <a:r>
              <a:rPr lang="en-US" sz="1800" dirty="0" smtClean="0"/>
              <a:t>Calibration removed unexpected 70 </a:t>
            </a:r>
            <a:r>
              <a:rPr lang="en-US" sz="1800" dirty="0" err="1" smtClean="0"/>
              <a:t>nT</a:t>
            </a:r>
            <a:r>
              <a:rPr lang="en-US" sz="1800" dirty="0" smtClean="0"/>
              <a:t> offset; </a:t>
            </a:r>
            <a:r>
              <a:rPr lang="en-US" sz="1800" dirty="0"/>
              <a:t>r</a:t>
            </a:r>
            <a:r>
              <a:rPr lang="en-US" sz="1800" dirty="0" smtClean="0"/>
              <a:t>equires monitoring and continual validation</a:t>
            </a:r>
            <a:endParaRPr lang="en-US" sz="1800" dirty="0"/>
          </a:p>
          <a:p>
            <a:pPr marL="285750" indent="-285750">
              <a:buFont typeface="Arial" panose="020B0604020202020204" pitchFamily="34" charset="0"/>
              <a:buChar char="•"/>
            </a:pPr>
            <a:r>
              <a:rPr lang="en-US" sz="1800" b="1" dirty="0" smtClean="0"/>
              <a:t>Heater </a:t>
            </a:r>
            <a:r>
              <a:rPr lang="en-US" sz="1800" b="1" dirty="0"/>
              <a:t>duty cycle </a:t>
            </a:r>
            <a:r>
              <a:rPr lang="en-US" sz="1800" b="1" dirty="0" smtClean="0"/>
              <a:t>contamination</a:t>
            </a:r>
            <a:endParaRPr lang="en-US" sz="1800" b="1" dirty="0"/>
          </a:p>
          <a:p>
            <a:pPr marL="800100" lvl="1" indent="-342900">
              <a:buFont typeface="Arial" charset="0"/>
              <a:buChar char="•"/>
            </a:pPr>
            <a:r>
              <a:rPr lang="en-US" sz="1800" dirty="0" smtClean="0"/>
              <a:t>Mitigation: Change duty </a:t>
            </a:r>
            <a:r>
              <a:rPr lang="en-US" sz="1800" dirty="0"/>
              <a:t>cycle frequency to minimize the contamination </a:t>
            </a:r>
            <a:r>
              <a:rPr lang="en-US" sz="1800" dirty="0" smtClean="0"/>
              <a:t>signal</a:t>
            </a:r>
            <a:endParaRPr lang="en-US" sz="1800" dirty="0"/>
          </a:p>
          <a:p>
            <a:pPr marL="285750" indent="-285750">
              <a:buFont typeface="Arial" panose="020B0604020202020204" pitchFamily="34" charset="0"/>
              <a:buChar char="•"/>
            </a:pPr>
            <a:r>
              <a:rPr lang="en-US" sz="1800" b="1" dirty="0"/>
              <a:t>Analog to Digital Converter (ADC) contamination</a:t>
            </a:r>
          </a:p>
          <a:p>
            <a:pPr marL="800100" lvl="1" indent="-342900">
              <a:buFont typeface="Arial" charset="0"/>
              <a:buChar char="•"/>
            </a:pPr>
            <a:r>
              <a:rPr lang="en-US" sz="1800" dirty="0" smtClean="0"/>
              <a:t>Magnetic </a:t>
            </a:r>
            <a:r>
              <a:rPr lang="en-US" sz="1800" dirty="0"/>
              <a:t>field count values show a preferred counts</a:t>
            </a:r>
            <a:r>
              <a:rPr lang="en-US" sz="1800" dirty="0" smtClean="0"/>
              <a:t>. Will limit some scientific uses </a:t>
            </a:r>
            <a:endParaRPr lang="en-US" sz="1800" dirty="0"/>
          </a:p>
          <a:p>
            <a:pPr marL="342900" indent="-342900">
              <a:buFont typeface="Arial" charset="0"/>
              <a:buChar char="•"/>
            </a:pPr>
            <a:r>
              <a:rPr lang="en-US" sz="1800" b="1" dirty="0" smtClean="0"/>
              <a:t>Inadequate </a:t>
            </a:r>
            <a:r>
              <a:rPr lang="en-US" sz="1800" b="1" dirty="0"/>
              <a:t>Temperature </a:t>
            </a:r>
            <a:r>
              <a:rPr lang="en-US" sz="1800" b="1" dirty="0" smtClean="0"/>
              <a:t>compensation</a:t>
            </a:r>
            <a:endParaRPr lang="en-US" sz="1800" dirty="0"/>
          </a:p>
          <a:p>
            <a:pPr marL="800100" lvl="1" indent="-342900">
              <a:buFont typeface="Arial" charset="0"/>
              <a:buChar char="•"/>
            </a:pPr>
            <a:r>
              <a:rPr lang="en-US" sz="1800" dirty="0" smtClean="0"/>
              <a:t>Diurnal and seasonal temperature effects. Mitigation: improved characterization of diurnal, seasonal and long-term changes</a:t>
            </a:r>
          </a:p>
          <a:p>
            <a:pPr marL="342900" indent="-342900">
              <a:buFont typeface="Arial" charset="0"/>
              <a:buChar char="•"/>
            </a:pPr>
            <a:r>
              <a:rPr lang="en-US" sz="1800" b="1" dirty="0" err="1" smtClean="0"/>
              <a:t>Arcjet</a:t>
            </a:r>
            <a:r>
              <a:rPr lang="en-US" sz="1800" b="1" dirty="0" smtClean="0"/>
              <a:t> </a:t>
            </a:r>
            <a:r>
              <a:rPr lang="en-US" sz="1800" b="1" dirty="0"/>
              <a:t>firing contamination</a:t>
            </a:r>
          </a:p>
          <a:p>
            <a:pPr marL="800100" lvl="1" indent="-342900">
              <a:buFont typeface="Arial" charset="0"/>
              <a:buChar char="•"/>
            </a:pPr>
            <a:r>
              <a:rPr lang="en-US" sz="1800" dirty="0" err="1" smtClean="0"/>
              <a:t>Arcjet</a:t>
            </a:r>
            <a:r>
              <a:rPr lang="en-US" sz="1800" dirty="0" smtClean="0"/>
              <a:t> firing contamination </a:t>
            </a:r>
            <a:r>
              <a:rPr lang="en-US" sz="1800" dirty="0"/>
              <a:t>for about 1-2 hours every 4 </a:t>
            </a:r>
            <a:r>
              <a:rPr lang="en-US" sz="1800" dirty="0" smtClean="0"/>
              <a:t>days. Mitigated by </a:t>
            </a:r>
            <a:r>
              <a:rPr lang="en-US" sz="1800" dirty="0" err="1" smtClean="0"/>
              <a:t>arcjet</a:t>
            </a:r>
            <a:r>
              <a:rPr lang="en-US" sz="1800" dirty="0"/>
              <a:t> </a:t>
            </a:r>
            <a:r>
              <a:rPr lang="en-US" sz="1800" dirty="0" smtClean="0"/>
              <a:t>flag. Implemented but requires evaluation</a:t>
            </a:r>
            <a:endParaRPr lang="en-US" sz="1800" dirty="0"/>
          </a:p>
          <a:p>
            <a:pPr marL="0" marR="0" lvl="0" indent="0" algn="l" rtl="0">
              <a:spcBef>
                <a:spcPts val="0"/>
              </a:spcBef>
              <a:spcAft>
                <a:spcPts val="600"/>
              </a:spcAft>
              <a:buClr>
                <a:schemeClr val="lt1"/>
              </a:buClr>
              <a:buSzPct val="100000"/>
              <a:buNone/>
            </a:pPr>
            <a:endParaRPr lang="en-US" sz="1800" dirty="0"/>
          </a:p>
          <a:p>
            <a:pPr lvl="1" indent="-457200">
              <a:spcBef>
                <a:spcPts val="0"/>
              </a:spcBef>
              <a:spcAft>
                <a:spcPts val="600"/>
              </a:spcAft>
              <a:buSzPct val="100000"/>
              <a:buFont typeface="+mj-lt"/>
              <a:buAutoNum type="arabicPeriod"/>
            </a:pPr>
            <a:endParaRPr lang="en-US" sz="1800" dirty="0"/>
          </a:p>
        </p:txBody>
      </p:sp>
    </p:spTree>
    <p:extLst>
      <p:ext uri="{BB962C8B-B14F-4D97-AF65-F5344CB8AC3E}">
        <p14:creationId xmlns:p14="http://schemas.microsoft.com/office/powerpoint/2010/main" val="2218777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alt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alt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9841</TotalTime>
  <Words>816</Words>
  <Application>Microsoft Office PowerPoint</Application>
  <PresentationFormat>Widescreen</PresentationFormat>
  <Paragraphs>82</Paragraphs>
  <Slides>10</Slides>
  <Notes>0</Notes>
  <HiddenSlides>0</HiddenSlides>
  <MMClips>1</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10</vt:i4>
      </vt:variant>
    </vt:vector>
  </HeadingPairs>
  <TitlesOfParts>
    <vt:vector size="25" baseType="lpstr">
      <vt:lpstr>MS PGothic</vt:lpstr>
      <vt:lpstr>MS PGothic</vt:lpstr>
      <vt:lpstr>Arial</vt:lpstr>
      <vt:lpstr>Arial Black</vt:lpstr>
      <vt:lpstr>Calibri</vt:lpstr>
      <vt:lpstr>Calibri Light</vt:lpstr>
      <vt:lpstr>Courier New</vt:lpstr>
      <vt:lpstr>Garrison Light Sans</vt:lpstr>
      <vt:lpstr>Wingdings</vt:lpstr>
      <vt:lpstr>Office Theme</vt:lpstr>
      <vt:lpstr>Default Design</vt:lpstr>
      <vt:lpstr>1_Office Theme</vt:lpstr>
      <vt:lpstr>Custom Design</vt:lpstr>
      <vt:lpstr>1_Custom Design</vt:lpstr>
      <vt:lpstr>Document</vt:lpstr>
      <vt:lpstr>PowerPoint Presentation</vt:lpstr>
      <vt:lpstr>Operational Uses of the GOES-R Series Magnetometer Data An Essential Measurement for Current and Future Space Weather Operations</vt:lpstr>
      <vt:lpstr>PowerPoint Presentation</vt:lpstr>
      <vt:lpstr>PowerPoint Presentation</vt:lpstr>
      <vt:lpstr>Magnetometer: Operational Use Summary</vt:lpstr>
      <vt:lpstr> Magnetometer Measured Impacts at Earth-Some Examples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DSCOVR Readiness for Operations</dc:title>
  <dc:creator>Doug Biesecker</dc:creator>
  <cp:lastModifiedBy>Kline, Elizabeth McMichael (GSFC-4160)[NOAA]</cp:lastModifiedBy>
  <cp:revision>79</cp:revision>
  <dcterms:created xsi:type="dcterms:W3CDTF">2016-02-16T20:26:15Z</dcterms:created>
  <dcterms:modified xsi:type="dcterms:W3CDTF">2018-08-28T12:29:43Z</dcterms:modified>
</cp:coreProperties>
</file>