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41"/>
  </p:notesMasterIdLst>
  <p:sldIdLst>
    <p:sldId id="256" r:id="rId2"/>
    <p:sldId id="342" r:id="rId3"/>
    <p:sldId id="346" r:id="rId4"/>
    <p:sldId id="275" r:id="rId5"/>
    <p:sldId id="315" r:id="rId6"/>
    <p:sldId id="345" r:id="rId7"/>
    <p:sldId id="361" r:id="rId8"/>
    <p:sldId id="417" r:id="rId9"/>
    <p:sldId id="400" r:id="rId10"/>
    <p:sldId id="398" r:id="rId11"/>
    <p:sldId id="404" r:id="rId12"/>
    <p:sldId id="401" r:id="rId13"/>
    <p:sldId id="403" r:id="rId14"/>
    <p:sldId id="419" r:id="rId15"/>
    <p:sldId id="402" r:id="rId16"/>
    <p:sldId id="409" r:id="rId17"/>
    <p:sldId id="410" r:id="rId18"/>
    <p:sldId id="363" r:id="rId19"/>
    <p:sldId id="420" r:id="rId20"/>
    <p:sldId id="349" r:id="rId21"/>
    <p:sldId id="411" r:id="rId22"/>
    <p:sldId id="350" r:id="rId23"/>
    <p:sldId id="414" r:id="rId24"/>
    <p:sldId id="413" r:id="rId25"/>
    <p:sldId id="416" r:id="rId26"/>
    <p:sldId id="353" r:id="rId27"/>
    <p:sldId id="354" r:id="rId28"/>
    <p:sldId id="355" r:id="rId29"/>
    <p:sldId id="298" r:id="rId30"/>
    <p:sldId id="299" r:id="rId31"/>
    <p:sldId id="300" r:id="rId32"/>
    <p:sldId id="392" r:id="rId33"/>
    <p:sldId id="393" r:id="rId34"/>
    <p:sldId id="415" r:id="rId35"/>
    <p:sldId id="394" r:id="rId36"/>
    <p:sldId id="418" r:id="rId37"/>
    <p:sldId id="306" r:id="rId38"/>
    <p:sldId id="307" r:id="rId39"/>
    <p:sldId id="308" r:id="rId4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82DEBC4-4F6B-44C8-AECD-D6E7C8D4A6FB}">
  <a:tblStyle styleId="{C82DEBC4-4F6B-44C8-AECD-D6E7C8D4A6F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93F556-932D-4B0D-9798-D749DA44B50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65"/>
    <p:restoredTop sz="95915"/>
  </p:normalViewPr>
  <p:slideViewPr>
    <p:cSldViewPr>
      <p:cViewPr varScale="1">
        <p:scale>
          <a:sx n="86" d="100"/>
          <a:sy n="86" d="100"/>
        </p:scale>
        <p:origin x="1459"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13027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214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0260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858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5456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9049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0757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676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33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1388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09" name="Shape 4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7572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23" name="Shape 4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766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138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30" name="Shape 4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1751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9095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3332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04" name="Shape 5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995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31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DD63F669-F331-4B46-8CAF-B9F51DA282A4}" type="slidenum">
              <a:rPr lang="en-US" smtClean="0"/>
              <a:pPr/>
              <a:t>5</a:t>
            </a:fld>
            <a:endParaRPr lang="en-US" dirty="0"/>
          </a:p>
        </p:txBody>
      </p:sp>
      <p:sp>
        <p:nvSpPr>
          <p:cNvPr id="10243" name="Rectangle 2"/>
          <p:cNvSpPr>
            <a:spLocks noGrp="1" noRot="1" noChangeAspect="1" noChangeArrowheads="1" noTextEdit="1"/>
          </p:cNvSpPr>
          <p:nvPr>
            <p:ph type="sldImg"/>
          </p:nvPr>
        </p:nvSpPr>
        <p:spPr>
          <a:xfrm>
            <a:off x="1212850" y="701675"/>
            <a:ext cx="4665663" cy="3498850"/>
          </a:xfrm>
          <a:ln/>
        </p:spPr>
      </p:sp>
      <p:sp>
        <p:nvSpPr>
          <p:cNvPr id="102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633332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9460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7</a:t>
            </a:fld>
            <a:endParaRPr lang="en-US"/>
          </a:p>
        </p:txBody>
      </p:sp>
    </p:spTree>
    <p:extLst>
      <p:ext uri="{BB962C8B-B14F-4D97-AF65-F5344CB8AC3E}">
        <p14:creationId xmlns:p14="http://schemas.microsoft.com/office/powerpoint/2010/main" val="1771867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D85A49-F495-4469-B05B-74800E2130EA}" type="slidenum">
              <a:rPr lang="en-US" smtClean="0"/>
              <a:pPr/>
              <a:t>8</a:t>
            </a:fld>
            <a:endParaRPr lang="en-US"/>
          </a:p>
        </p:txBody>
      </p:sp>
    </p:spTree>
    <p:extLst>
      <p:ext uri="{BB962C8B-B14F-4D97-AF65-F5344CB8AC3E}">
        <p14:creationId xmlns:p14="http://schemas.microsoft.com/office/powerpoint/2010/main" val="92467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9604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1166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5699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Noto Sans Symbols"/>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Courier New"/>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1564350" y="288575"/>
            <a:ext cx="5961300" cy="853799"/>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1pPr>
            <a:lvl2pPr marR="0" lvl="1"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2pPr>
            <a:lvl3pPr marR="0" lvl="2"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3pPr>
            <a:lvl4pPr marR="0" lvl="3"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4pPr>
            <a:lvl5pPr marR="0" lvl="4"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5pPr>
            <a:lvl6pPr marR="0" lvl="5"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6pPr>
            <a:lvl7pPr marR="0" lvl="6"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7pPr>
            <a:lvl8pPr marR="0" lvl="7"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8pPr>
            <a:lvl9pPr marR="0" lvl="8" algn="ctr" rtl="0">
              <a:spcBef>
                <a:spcPts val="0"/>
              </a:spcBef>
              <a:spcAft>
                <a:spcPts val="0"/>
              </a:spcAft>
              <a:buClr>
                <a:srgbClr val="FFFFFF"/>
              </a:buClr>
              <a:buSzPts val="2800"/>
              <a:buFont typeface="Arial"/>
              <a:buNone/>
              <a:defRPr sz="2800" b="0" i="0" u="none" strike="noStrike" cap="none">
                <a:solidFill>
                  <a:srgbClr val="FFFFFF"/>
                </a:solidFill>
                <a:latin typeface="Calibri"/>
                <a:ea typeface="Calibri"/>
                <a:cs typeface="Calibri"/>
                <a:sym typeface="Calibri"/>
              </a:defRPr>
            </a:lvl9pPr>
          </a:lstStyle>
          <a:p>
            <a:endParaRPr/>
          </a:p>
        </p:txBody>
      </p:sp>
      <p:sp>
        <p:nvSpPr>
          <p:cNvPr id="26" name="Shape 26"/>
          <p:cNvSpPr txBox="1">
            <a:spLocks noGrp="1"/>
          </p:cNvSpPr>
          <p:nvPr>
            <p:ph type="body" idx="1"/>
          </p:nvPr>
        </p:nvSpPr>
        <p:spPr>
          <a:xfrm>
            <a:off x="311700" y="1536633"/>
            <a:ext cx="8520599" cy="4555199"/>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1pPr>
            <a:lvl2pPr marL="914400" marR="0" lvl="1"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2pPr>
            <a:lvl3pPr marL="1371600" marR="0" lvl="2"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3pPr>
            <a:lvl4pPr marL="1828800" marR="0" lvl="3"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6pPr>
            <a:lvl7pPr marL="3200400" marR="0" lvl="6"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7pPr>
            <a:lvl8pPr marL="3657600" marR="0" lvl="7" indent="-228600" algn="l" rtl="0">
              <a:lnSpc>
                <a:spcPct val="115000"/>
              </a:lnSpc>
              <a:spcBef>
                <a:spcPts val="160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8pPr>
            <a:lvl9pPr marL="4114800" marR="0" lvl="8" indent="-228600" algn="l" rtl="0">
              <a:lnSpc>
                <a:spcPct val="115000"/>
              </a:lnSpc>
              <a:spcBef>
                <a:spcPts val="1600"/>
              </a:spcBef>
              <a:spcAft>
                <a:spcPts val="1600"/>
              </a:spcAft>
              <a:buClr>
                <a:srgbClr val="FFFFFF"/>
              </a:buClr>
              <a:buSzPts val="1400"/>
              <a:buFont typeface="Arial"/>
              <a:buNone/>
              <a:defRPr sz="1400" b="0" i="0" u="none" strike="noStrike" cap="none">
                <a:solidFill>
                  <a:srgbClr val="FFFFFF"/>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35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Noto Sans Symbols"/>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Courier New"/>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353441" y="88777"/>
            <a:ext cx="6675120" cy="727969"/>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2400" b="0" i="0" u="none" strike="noStrike" cap="none">
                <a:solidFill>
                  <a:srgbClr val="CF102D"/>
                </a:solidFill>
                <a:latin typeface="Arial"/>
                <a:ea typeface="Arial"/>
                <a:cs typeface="Arial"/>
                <a:sym typeface="Arial"/>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fld id="{17710303-F197-41E0-BA9C-30E6F2FDDE01}" type="datetime1">
              <a:rPr lang="en-US" altLang="en-US" smtClean="0"/>
              <a:t>8/28/2018</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a:p>
        </p:txBody>
      </p:sp>
    </p:spTree>
    <p:extLst>
      <p:ext uri="{BB962C8B-B14F-4D97-AF65-F5344CB8AC3E}">
        <p14:creationId xmlns:p14="http://schemas.microsoft.com/office/powerpoint/2010/main" val="2077006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8">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240632" y="6356350"/>
            <a:ext cx="914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922421" y="6356350"/>
            <a:ext cx="7331242"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3.tiff"/><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685800" y="1835205"/>
            <a:ext cx="7772400" cy="176524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30" b="0" i="0" u="none" strike="noStrike" cap="none" dirty="0">
                <a:solidFill>
                  <a:schemeClr val="lt1"/>
                </a:solidFill>
                <a:latin typeface="Calibri"/>
                <a:ea typeface="Calibri"/>
                <a:cs typeface="Calibri"/>
                <a:sym typeface="Calibri"/>
              </a:rPr>
              <a:t>Peer Stakeholder-Product Validation Review (PS-PVR) </a:t>
            </a:r>
            <a:br>
              <a:rPr lang="en-US" sz="2430" b="0" i="0" u="none" strike="noStrike" cap="none" dirty="0">
                <a:solidFill>
                  <a:schemeClr val="lt1"/>
                </a:solidFill>
                <a:latin typeface="Calibri"/>
                <a:ea typeface="Calibri"/>
                <a:cs typeface="Calibri"/>
                <a:sym typeface="Calibri"/>
              </a:rPr>
            </a:br>
            <a:r>
              <a:rPr lang="en-US" sz="4860" b="0" i="0" u="none" strike="noStrike" cap="none" dirty="0">
                <a:solidFill>
                  <a:schemeClr val="lt1"/>
                </a:solidFill>
                <a:latin typeface="Calibri"/>
                <a:ea typeface="Calibri"/>
                <a:cs typeface="Calibri"/>
                <a:sym typeface="Calibri"/>
              </a:rPr>
              <a:t>For the Provisional Maturity of GOES-16 MAG L1b Product</a:t>
            </a:r>
            <a:endParaRPr dirty="0"/>
          </a:p>
        </p:txBody>
      </p:sp>
      <p:sp>
        <p:nvSpPr>
          <p:cNvPr id="54" name="Shape 54"/>
          <p:cNvSpPr txBox="1">
            <a:spLocks noGrp="1"/>
          </p:cNvSpPr>
          <p:nvPr>
            <p:ph type="subTitle" idx="1"/>
          </p:nvPr>
        </p:nvSpPr>
        <p:spPr>
          <a:xfrm>
            <a:off x="609600" y="3886200"/>
            <a:ext cx="8077200" cy="24384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888888"/>
              </a:buClr>
              <a:buSzPts val="2240"/>
              <a:buFont typeface="Noto Sans Symbols"/>
              <a:buNone/>
            </a:pPr>
            <a:endParaRPr sz="2240" b="0" i="0" u="none" strike="noStrike" cap="none" dirty="0">
              <a:solidFill>
                <a:srgbClr val="FFFF00"/>
              </a:solidFill>
              <a:latin typeface="Calibri"/>
              <a:ea typeface="Calibri"/>
              <a:cs typeface="Calibri"/>
              <a:sym typeface="Calibri"/>
            </a:endParaRPr>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a:solidFill>
                  <a:srgbClr val="FFFF00"/>
                </a:solidFill>
                <a:latin typeface="Calibri"/>
                <a:ea typeface="Calibri"/>
                <a:cs typeface="Calibri"/>
                <a:sym typeface="Calibri"/>
              </a:rPr>
              <a:t>August 29, 2018</a:t>
            </a:r>
            <a:endParaRPr dirty="0"/>
          </a:p>
          <a:p>
            <a:pPr marL="0" marR="0" lvl="0" indent="0" algn="ctr" rtl="0">
              <a:lnSpc>
                <a:spcPct val="80000"/>
              </a:lnSpc>
              <a:spcBef>
                <a:spcPts val="448"/>
              </a:spcBef>
              <a:spcAft>
                <a:spcPts val="0"/>
              </a:spcAft>
              <a:buClr>
                <a:srgbClr val="FFFF00"/>
              </a:buClr>
              <a:buSzPts val="2240"/>
              <a:buFont typeface="Noto Sans Symbols"/>
              <a:buNone/>
            </a:pPr>
            <a:r>
              <a:rPr lang="en-US" sz="2240" b="0" i="0" u="none" strike="noStrike" cap="none" dirty="0">
                <a:solidFill>
                  <a:srgbClr val="FFFF00"/>
                </a:solidFill>
                <a:latin typeface="Calibri"/>
                <a:ea typeface="Calibri"/>
                <a:cs typeface="Calibri"/>
                <a:sym typeface="Calibri"/>
              </a:rPr>
              <a:t>GOES-R Calibration Working Group (CWG)</a:t>
            </a:r>
            <a:endParaRPr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Presenter</a:t>
            </a:r>
            <a:r>
              <a:rPr lang="en-US" sz="2029" dirty="0">
                <a:solidFill>
                  <a:srgbClr val="FF9900"/>
                </a:solidFill>
              </a:rPr>
              <a:t>: Paul </a:t>
            </a:r>
            <a:r>
              <a:rPr lang="en-US" sz="2029" dirty="0" err="1">
                <a:solidFill>
                  <a:srgbClr val="FF9900"/>
                </a:solidFill>
              </a:rPr>
              <a:t>Loto’aniu</a:t>
            </a:r>
            <a:endParaRPr dirty="0"/>
          </a:p>
          <a:p>
            <a:pPr marL="0" indent="0">
              <a:lnSpc>
                <a:spcPct val="80000"/>
              </a:lnSpc>
              <a:spcBef>
                <a:spcPts val="406"/>
              </a:spcBef>
              <a:buClr>
                <a:srgbClr val="FF9900"/>
              </a:buClr>
              <a:buSzPts val="2029"/>
            </a:pPr>
            <a:r>
              <a:rPr lang="en-US" sz="2029" b="0" i="0" u="none" strike="noStrike" cap="none" dirty="0">
                <a:solidFill>
                  <a:srgbClr val="FF9900"/>
                </a:solidFill>
                <a:latin typeface="Calibri"/>
                <a:ea typeface="Calibri"/>
                <a:cs typeface="Calibri"/>
                <a:sym typeface="Calibri"/>
              </a:rPr>
              <a:t>Contributors: Sam </a:t>
            </a:r>
            <a:r>
              <a:rPr lang="en-US" sz="2029" b="0" i="0" u="none" strike="noStrike" cap="none" dirty="0" err="1">
                <a:solidFill>
                  <a:srgbClr val="FF9900"/>
                </a:solidFill>
                <a:latin typeface="Calibri"/>
                <a:ea typeface="Calibri"/>
                <a:cs typeface="Calibri"/>
                <a:sym typeface="Calibri"/>
              </a:rPr>
              <a:t>Califf</a:t>
            </a:r>
            <a:endParaRPr dirty="0"/>
          </a:p>
          <a:p>
            <a:pPr marL="0" marR="0" lvl="0" indent="0" algn="ctr" rtl="0">
              <a:lnSpc>
                <a:spcPct val="80000"/>
              </a:lnSpc>
              <a:spcBef>
                <a:spcPts val="406"/>
              </a:spcBef>
              <a:spcAft>
                <a:spcPts val="0"/>
              </a:spcAft>
              <a:buClr>
                <a:srgbClr val="FF9900"/>
              </a:buClr>
              <a:buSzPts val="2029"/>
              <a:buFont typeface="Noto Sans Symbols"/>
              <a:buNone/>
            </a:pPr>
            <a:r>
              <a:rPr lang="en-US" sz="2029" b="0" i="0" u="none" strike="noStrike" cap="none" dirty="0">
                <a:solidFill>
                  <a:srgbClr val="FF9900"/>
                </a:solidFill>
                <a:latin typeface="Calibri"/>
                <a:ea typeface="Calibri"/>
                <a:cs typeface="Calibri"/>
                <a:sym typeface="Calibri"/>
              </a:rPr>
              <a:t>NOAA NCEI / CIRES</a:t>
            </a:r>
            <a:endParaRPr dirty="0"/>
          </a:p>
          <a:p>
            <a:pPr marL="0" marR="0" lvl="0" indent="0" algn="ctr" rtl="0">
              <a:lnSpc>
                <a:spcPct val="80000"/>
              </a:lnSpc>
              <a:spcBef>
                <a:spcPts val="448"/>
              </a:spcBef>
              <a:spcAft>
                <a:spcPts val="0"/>
              </a:spcAft>
              <a:buClr>
                <a:srgbClr val="888888"/>
              </a:buClr>
              <a:buSzPts val="2240"/>
              <a:buFont typeface="Noto Sans Symbols"/>
              <a:buNone/>
            </a:pPr>
            <a:endParaRPr sz="2240" b="0" i="0" u="none" strike="noStrike" cap="none" dirty="0">
              <a:solidFill>
                <a:srgbClr val="888888"/>
              </a:solidFill>
              <a:latin typeface="Calibri"/>
              <a:ea typeface="Calibri"/>
              <a:cs typeface="Calibri"/>
              <a:sym typeface="Calibri"/>
            </a:endParaRPr>
          </a:p>
        </p:txBody>
      </p:sp>
      <p:sp>
        <p:nvSpPr>
          <p:cNvPr id="55" name="Shape 55"/>
          <p:cNvSpPr txBox="1"/>
          <p:nvPr/>
        </p:nvSpPr>
        <p:spPr>
          <a:xfrm>
            <a:off x="152400" y="6400800"/>
            <a:ext cx="8763000" cy="338554"/>
          </a:xfrm>
          <a:prstGeom prst="rect">
            <a:avLst/>
          </a:prstGeom>
          <a:solidFill>
            <a:schemeClr val="lt1"/>
          </a:solidFill>
          <a:ln>
            <a:noFill/>
          </a:ln>
        </p:spPr>
        <p:txBody>
          <a:bodyPr spcFirstLastPara="1" wrap="square" lIns="91425" tIns="45700" rIns="91425" bIns="45700" anchor="t" anchorCtr="0">
            <a:noAutofit/>
          </a:bodyPr>
          <a:lstStyle/>
          <a:p>
            <a:pPr algn="ctr"/>
            <a:r>
              <a:rPr lang="en-US" sz="1600" b="0" i="1" u="none" strike="noStrike" cap="none" dirty="0">
                <a:solidFill>
                  <a:srgbClr val="008000"/>
                </a:solidFill>
                <a:latin typeface="Calibri"/>
                <a:ea typeface="Calibri"/>
                <a:cs typeface="Calibri"/>
                <a:sym typeface="Calibri"/>
              </a:rPr>
              <a:t>This review incorporates results from NASA, PLTs, and MIT.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lvl="0" indent="-461963"/>
            <a:r>
              <a:rPr lang="en-US"/>
              <a:t>PRODUCT QUALITY EVALUATION</a:t>
            </a:r>
            <a:endParaRPr/>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GOES-16 MAG 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10</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04901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11</a:t>
            </a:fld>
            <a:endParaRPr sz="1200" b="0" i="0" u="none" strike="noStrike" cap="none">
              <a:solidFill>
                <a:schemeClr val="lt1"/>
              </a:solidFill>
              <a:latin typeface="Calibri"/>
              <a:ea typeface="Calibri"/>
              <a:cs typeface="Calibri"/>
              <a:sym typeface="Calibri"/>
            </a:endParaRPr>
          </a:p>
        </p:txBody>
      </p:sp>
      <p:sp>
        <p:nvSpPr>
          <p:cNvPr id="25" name="TextBox 24">
            <a:extLst>
              <a:ext uri="{FF2B5EF4-FFF2-40B4-BE49-F238E27FC236}">
                <a16:creationId xmlns:a16="http://schemas.microsoft.com/office/drawing/2014/main" xmlns="" id="{2E2EEB81-F360-A443-BFFA-6F4E3F37E225}"/>
              </a:ext>
            </a:extLst>
          </p:cNvPr>
          <p:cNvSpPr txBox="1"/>
          <p:nvPr/>
        </p:nvSpPr>
        <p:spPr>
          <a:xfrm>
            <a:off x="1084577" y="2526012"/>
            <a:ext cx="1957587" cy="307777"/>
          </a:xfrm>
          <a:prstGeom prst="rect">
            <a:avLst/>
          </a:prstGeom>
          <a:noFill/>
        </p:spPr>
        <p:txBody>
          <a:bodyPr wrap="none" rtlCol="0">
            <a:spAutoFit/>
          </a:bodyPr>
          <a:lstStyle/>
          <a:p>
            <a:r>
              <a:rPr lang="en-US" dirty="0"/>
              <a:t>Magnetic Field in EPN</a:t>
            </a:r>
          </a:p>
        </p:txBody>
      </p:sp>
      <p:sp>
        <p:nvSpPr>
          <p:cNvPr id="23" name="TextBox 22">
            <a:extLst>
              <a:ext uri="{FF2B5EF4-FFF2-40B4-BE49-F238E27FC236}">
                <a16:creationId xmlns:a16="http://schemas.microsoft.com/office/drawing/2014/main" xmlns="" id="{5E042B1D-B5C6-3343-8E74-11D332926D23}"/>
              </a:ext>
            </a:extLst>
          </p:cNvPr>
          <p:cNvSpPr txBox="1"/>
          <p:nvPr/>
        </p:nvSpPr>
        <p:spPr>
          <a:xfrm>
            <a:off x="1523255" y="152400"/>
            <a:ext cx="6160661" cy="1200329"/>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3600" dirty="0">
                <a:solidFill>
                  <a:schemeClr val="bg1"/>
                </a:solidFill>
              </a:rPr>
              <a:t>Analog to Digital Conversion</a:t>
            </a:r>
          </a:p>
        </p:txBody>
      </p:sp>
      <p:pic>
        <p:nvPicPr>
          <p:cNvPr id="4" name="Picture 3">
            <a:extLst>
              <a:ext uri="{FF2B5EF4-FFF2-40B4-BE49-F238E27FC236}">
                <a16:creationId xmlns:a16="http://schemas.microsoft.com/office/drawing/2014/main" xmlns="" id="{188CDDE7-DFE2-AF4E-8516-38BCA753B5D8}"/>
              </a:ext>
            </a:extLst>
          </p:cNvPr>
          <p:cNvPicPr>
            <a:picLocks noChangeAspect="1"/>
          </p:cNvPicPr>
          <p:nvPr/>
        </p:nvPicPr>
        <p:blipFill>
          <a:blip r:embed="rId3"/>
          <a:stretch>
            <a:fillRect/>
          </a:stretch>
        </p:blipFill>
        <p:spPr>
          <a:xfrm>
            <a:off x="31586" y="1600200"/>
            <a:ext cx="9144000" cy="4142619"/>
          </a:xfrm>
          <a:prstGeom prst="rect">
            <a:avLst/>
          </a:prstGeom>
        </p:spPr>
      </p:pic>
      <p:sp>
        <p:nvSpPr>
          <p:cNvPr id="5" name="TextBox 4">
            <a:extLst>
              <a:ext uri="{FF2B5EF4-FFF2-40B4-BE49-F238E27FC236}">
                <a16:creationId xmlns:a16="http://schemas.microsoft.com/office/drawing/2014/main" xmlns="" id="{81746AD5-4173-554E-B928-CE8BFF6949C3}"/>
              </a:ext>
            </a:extLst>
          </p:cNvPr>
          <p:cNvSpPr txBox="1"/>
          <p:nvPr/>
        </p:nvSpPr>
        <p:spPr>
          <a:xfrm>
            <a:off x="4984586" y="2901066"/>
            <a:ext cx="1507144" cy="307777"/>
          </a:xfrm>
          <a:prstGeom prst="rect">
            <a:avLst/>
          </a:prstGeom>
          <a:noFill/>
        </p:spPr>
        <p:txBody>
          <a:bodyPr wrap="none" rtlCol="0">
            <a:spAutoFit/>
          </a:bodyPr>
          <a:lstStyle/>
          <a:p>
            <a:r>
              <a:rPr lang="en-US" dirty="0"/>
              <a:t>Preferred counts</a:t>
            </a:r>
          </a:p>
        </p:txBody>
      </p:sp>
      <p:cxnSp>
        <p:nvCxnSpPr>
          <p:cNvPr id="7" name="Straight Connector 6">
            <a:extLst>
              <a:ext uri="{FF2B5EF4-FFF2-40B4-BE49-F238E27FC236}">
                <a16:creationId xmlns:a16="http://schemas.microsoft.com/office/drawing/2014/main" xmlns="" id="{43150D16-82FB-E74B-B742-743301ADFA70}"/>
              </a:ext>
            </a:extLst>
          </p:cNvPr>
          <p:cNvCxnSpPr/>
          <p:nvPr/>
        </p:nvCxnSpPr>
        <p:spPr>
          <a:xfrm flipV="1">
            <a:off x="3536786" y="4585910"/>
            <a:ext cx="4419600" cy="762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9A98E3D-7F18-974F-A536-0F5AD129105A}"/>
              </a:ext>
            </a:extLst>
          </p:cNvPr>
          <p:cNvCxnSpPr>
            <a:cxnSpLocks/>
          </p:cNvCxnSpPr>
          <p:nvPr/>
        </p:nvCxnSpPr>
        <p:spPr>
          <a:xfrm flipV="1">
            <a:off x="564986" y="3054955"/>
            <a:ext cx="3048000" cy="4460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5CFE0975-25E6-DF44-B192-C29A6E3AA7A4}"/>
              </a:ext>
            </a:extLst>
          </p:cNvPr>
          <p:cNvCxnSpPr/>
          <p:nvPr/>
        </p:nvCxnSpPr>
        <p:spPr>
          <a:xfrm flipH="1" flipV="1">
            <a:off x="3689186" y="3077257"/>
            <a:ext cx="1219200" cy="22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6ECDF470-518F-A647-B661-F690D612B304}"/>
              </a:ext>
            </a:extLst>
          </p:cNvPr>
          <p:cNvCxnSpPr/>
          <p:nvPr/>
        </p:nvCxnSpPr>
        <p:spPr>
          <a:xfrm>
            <a:off x="5517986" y="3208843"/>
            <a:ext cx="228600" cy="1377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F29B74A5-9BFF-154D-B974-AD7FCAFD2705}"/>
              </a:ext>
            </a:extLst>
          </p:cNvPr>
          <p:cNvSpPr txBox="1"/>
          <p:nvPr/>
        </p:nvSpPr>
        <p:spPr>
          <a:xfrm>
            <a:off x="5519845" y="1850114"/>
            <a:ext cx="2909771" cy="738664"/>
          </a:xfrm>
          <a:prstGeom prst="rect">
            <a:avLst/>
          </a:prstGeom>
          <a:noFill/>
        </p:spPr>
        <p:txBody>
          <a:bodyPr wrap="none" rtlCol="0">
            <a:spAutoFit/>
          </a:bodyPr>
          <a:lstStyle/>
          <a:p>
            <a:r>
              <a:rPr lang="en-US" dirty="0"/>
              <a:t>GOES-16 MAG L1b</a:t>
            </a:r>
          </a:p>
          <a:p>
            <a:r>
              <a:rPr lang="en-US" dirty="0"/>
              <a:t>N-component of the magnetic field</a:t>
            </a:r>
          </a:p>
          <a:p>
            <a:r>
              <a:rPr lang="en-US" dirty="0"/>
              <a:t>Data for 19 August 2018</a:t>
            </a:r>
          </a:p>
        </p:txBody>
      </p:sp>
      <p:sp>
        <p:nvSpPr>
          <p:cNvPr id="15" name="TextBox 14">
            <a:extLst>
              <a:ext uri="{FF2B5EF4-FFF2-40B4-BE49-F238E27FC236}">
                <a16:creationId xmlns:a16="http://schemas.microsoft.com/office/drawing/2014/main" xmlns="" id="{FA064019-ED73-5546-807F-32B0C0C99CE0}"/>
              </a:ext>
            </a:extLst>
          </p:cNvPr>
          <p:cNvSpPr txBox="1"/>
          <p:nvPr/>
        </p:nvSpPr>
        <p:spPr>
          <a:xfrm>
            <a:off x="182497" y="5848518"/>
            <a:ext cx="8686799" cy="707886"/>
          </a:xfrm>
          <a:prstGeom prst="rect">
            <a:avLst/>
          </a:prstGeom>
          <a:noFill/>
        </p:spPr>
        <p:txBody>
          <a:bodyPr wrap="square" rtlCol="0">
            <a:spAutoFit/>
          </a:bodyPr>
          <a:lstStyle/>
          <a:p>
            <a:pPr algn="ctr"/>
            <a:r>
              <a:rPr lang="en-US" sz="2000" dirty="0">
                <a:solidFill>
                  <a:schemeClr val="bg1">
                    <a:lumMod val="95000"/>
                  </a:schemeClr>
                </a:solidFill>
              </a:rPr>
              <a:t>This issue cannot be fixed through ADRs/WRs. Instead, NCEI studying affect on future operational products and scientific usability of the data.</a:t>
            </a:r>
          </a:p>
        </p:txBody>
      </p:sp>
      <p:sp>
        <p:nvSpPr>
          <p:cNvPr id="16" name="TextBox 15">
            <a:extLst>
              <a:ext uri="{FF2B5EF4-FFF2-40B4-BE49-F238E27FC236}">
                <a16:creationId xmlns:a16="http://schemas.microsoft.com/office/drawing/2014/main" xmlns="" id="{F26F6C84-1536-B640-B774-9275EB66227F}"/>
              </a:ext>
            </a:extLst>
          </p:cNvPr>
          <p:cNvSpPr txBox="1"/>
          <p:nvPr/>
        </p:nvSpPr>
        <p:spPr>
          <a:xfrm>
            <a:off x="4214583" y="5517698"/>
            <a:ext cx="473206" cy="307777"/>
          </a:xfrm>
          <a:prstGeom prst="rect">
            <a:avLst/>
          </a:prstGeom>
          <a:noFill/>
        </p:spPr>
        <p:txBody>
          <a:bodyPr wrap="none" rtlCol="0">
            <a:spAutoFit/>
          </a:bodyPr>
          <a:lstStyle/>
          <a:p>
            <a:r>
              <a:rPr lang="en-US" dirty="0"/>
              <a:t>UT </a:t>
            </a:r>
          </a:p>
        </p:txBody>
      </p:sp>
      <p:sp>
        <p:nvSpPr>
          <p:cNvPr id="17" name="TextBox 16">
            <a:extLst>
              <a:ext uri="{FF2B5EF4-FFF2-40B4-BE49-F238E27FC236}">
                <a16:creationId xmlns:a16="http://schemas.microsoft.com/office/drawing/2014/main" xmlns="" id="{9725F1A4-6B61-ED4D-9B5F-74DA5B7C8664}"/>
              </a:ext>
            </a:extLst>
          </p:cNvPr>
          <p:cNvSpPr txBox="1"/>
          <p:nvPr/>
        </p:nvSpPr>
        <p:spPr>
          <a:xfrm rot="16200000">
            <a:off x="-700116" y="3525248"/>
            <a:ext cx="1765227" cy="307777"/>
          </a:xfrm>
          <a:prstGeom prst="rect">
            <a:avLst/>
          </a:prstGeom>
          <a:noFill/>
        </p:spPr>
        <p:txBody>
          <a:bodyPr wrap="none" rtlCol="0">
            <a:spAutoFit/>
          </a:bodyPr>
          <a:lstStyle/>
          <a:p>
            <a:r>
              <a:rPr lang="en-US" dirty="0"/>
              <a:t>Fields Strength (</a:t>
            </a:r>
            <a:r>
              <a:rPr lang="en-US" dirty="0" err="1"/>
              <a:t>nT</a:t>
            </a:r>
            <a:r>
              <a:rPr lang="en-US" dirty="0"/>
              <a:t>)</a:t>
            </a:r>
          </a:p>
        </p:txBody>
      </p:sp>
    </p:spTree>
    <p:extLst>
      <p:ext uri="{BB962C8B-B14F-4D97-AF65-F5344CB8AC3E}">
        <p14:creationId xmlns:p14="http://schemas.microsoft.com/office/powerpoint/2010/main" val="1556654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12</a:t>
            </a:fld>
            <a:endParaRPr sz="1200" b="0" i="0" u="none" strike="noStrike" cap="none">
              <a:solidFill>
                <a:schemeClr val="lt1"/>
              </a:solidFill>
              <a:latin typeface="Calibri"/>
              <a:ea typeface="Calibri"/>
              <a:cs typeface="Calibri"/>
              <a:sym typeface="Calibri"/>
            </a:endParaRPr>
          </a:p>
        </p:txBody>
      </p:sp>
      <p:sp>
        <p:nvSpPr>
          <p:cNvPr id="25" name="TextBox 24">
            <a:extLst>
              <a:ext uri="{FF2B5EF4-FFF2-40B4-BE49-F238E27FC236}">
                <a16:creationId xmlns:a16="http://schemas.microsoft.com/office/drawing/2014/main" xmlns="" id="{2E2EEB81-F360-A443-BFFA-6F4E3F37E225}"/>
              </a:ext>
            </a:extLst>
          </p:cNvPr>
          <p:cNvSpPr txBox="1"/>
          <p:nvPr/>
        </p:nvSpPr>
        <p:spPr>
          <a:xfrm>
            <a:off x="1052991" y="1992612"/>
            <a:ext cx="1957587" cy="307777"/>
          </a:xfrm>
          <a:prstGeom prst="rect">
            <a:avLst/>
          </a:prstGeom>
          <a:noFill/>
        </p:spPr>
        <p:txBody>
          <a:bodyPr wrap="none" rtlCol="0">
            <a:spAutoFit/>
          </a:bodyPr>
          <a:lstStyle/>
          <a:p>
            <a:r>
              <a:rPr lang="en-US" dirty="0"/>
              <a:t>Magnetic Field in EPN</a:t>
            </a:r>
          </a:p>
        </p:txBody>
      </p:sp>
      <p:sp>
        <p:nvSpPr>
          <p:cNvPr id="23" name="TextBox 22">
            <a:extLst>
              <a:ext uri="{FF2B5EF4-FFF2-40B4-BE49-F238E27FC236}">
                <a16:creationId xmlns:a16="http://schemas.microsoft.com/office/drawing/2014/main" xmlns="" id="{5E042B1D-B5C6-3343-8E74-11D332926D23}"/>
              </a:ext>
            </a:extLst>
          </p:cNvPr>
          <p:cNvSpPr txBox="1"/>
          <p:nvPr/>
        </p:nvSpPr>
        <p:spPr>
          <a:xfrm>
            <a:off x="1447800" y="-1112"/>
            <a:ext cx="6083717" cy="1107996"/>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3000" dirty="0" err="1">
                <a:solidFill>
                  <a:schemeClr val="bg1"/>
                </a:solidFill>
              </a:rPr>
              <a:t>Arcjet</a:t>
            </a:r>
            <a:r>
              <a:rPr lang="en-US" sz="3000" dirty="0">
                <a:solidFill>
                  <a:schemeClr val="bg1"/>
                </a:solidFill>
              </a:rPr>
              <a:t> Firing and Correction</a:t>
            </a:r>
          </a:p>
        </p:txBody>
      </p:sp>
      <p:pic>
        <p:nvPicPr>
          <p:cNvPr id="11" name="Picture 10">
            <a:extLst>
              <a:ext uri="{FF2B5EF4-FFF2-40B4-BE49-F238E27FC236}">
                <a16:creationId xmlns:a16="http://schemas.microsoft.com/office/drawing/2014/main" xmlns="" id="{CD7326B4-6EBD-8B45-9564-355F3512B933}"/>
              </a:ext>
            </a:extLst>
          </p:cNvPr>
          <p:cNvPicPr>
            <a:picLocks noChangeAspect="1"/>
          </p:cNvPicPr>
          <p:nvPr/>
        </p:nvPicPr>
        <p:blipFill rotWithShape="1">
          <a:blip r:embed="rId3"/>
          <a:srcRect l="909" r="-1"/>
          <a:stretch/>
        </p:blipFill>
        <p:spPr>
          <a:xfrm>
            <a:off x="228603" y="3664539"/>
            <a:ext cx="5791197" cy="3081965"/>
          </a:xfrm>
          <a:prstGeom prst="rect">
            <a:avLst/>
          </a:prstGeom>
        </p:spPr>
      </p:pic>
      <p:pic>
        <p:nvPicPr>
          <p:cNvPr id="13" name="Picture 12">
            <a:extLst>
              <a:ext uri="{FF2B5EF4-FFF2-40B4-BE49-F238E27FC236}">
                <a16:creationId xmlns:a16="http://schemas.microsoft.com/office/drawing/2014/main" xmlns="" id="{147DB4BF-4700-2146-BE22-AC9A6CBAAF63}"/>
              </a:ext>
            </a:extLst>
          </p:cNvPr>
          <p:cNvPicPr>
            <a:picLocks noChangeAspect="1"/>
          </p:cNvPicPr>
          <p:nvPr/>
        </p:nvPicPr>
        <p:blipFill rotWithShape="1">
          <a:blip r:embed="rId4"/>
          <a:srcRect l="1561" r="543"/>
          <a:stretch/>
        </p:blipFill>
        <p:spPr>
          <a:xfrm>
            <a:off x="236474" y="1110814"/>
            <a:ext cx="5783326" cy="2415639"/>
          </a:xfrm>
          <a:prstGeom prst="rect">
            <a:avLst/>
          </a:prstGeom>
        </p:spPr>
      </p:pic>
      <p:sp>
        <p:nvSpPr>
          <p:cNvPr id="2" name="TextBox 1">
            <a:extLst>
              <a:ext uri="{FF2B5EF4-FFF2-40B4-BE49-F238E27FC236}">
                <a16:creationId xmlns:a16="http://schemas.microsoft.com/office/drawing/2014/main" xmlns="" id="{752841FB-F2EB-6E4D-9C21-BDD4DEAF6399}"/>
              </a:ext>
            </a:extLst>
          </p:cNvPr>
          <p:cNvSpPr txBox="1"/>
          <p:nvPr/>
        </p:nvSpPr>
        <p:spPr>
          <a:xfrm>
            <a:off x="6019800" y="1669446"/>
            <a:ext cx="3048000" cy="95410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Magnetic field time series plot shows field changes when </a:t>
            </a:r>
            <a:r>
              <a:rPr lang="en-US" dirty="0" err="1">
                <a:solidFill>
                  <a:schemeClr val="bg1"/>
                </a:solidFill>
              </a:rPr>
              <a:t>arcjets</a:t>
            </a:r>
            <a:r>
              <a:rPr lang="en-US" dirty="0">
                <a:solidFill>
                  <a:schemeClr val="bg1"/>
                </a:solidFill>
              </a:rPr>
              <a:t> fire (see light-blue curve in red-box region to left). </a:t>
            </a:r>
          </a:p>
        </p:txBody>
      </p:sp>
      <p:sp>
        <p:nvSpPr>
          <p:cNvPr id="8" name="TextBox 7">
            <a:extLst>
              <a:ext uri="{FF2B5EF4-FFF2-40B4-BE49-F238E27FC236}">
                <a16:creationId xmlns:a16="http://schemas.microsoft.com/office/drawing/2014/main" xmlns="" id="{45987F6B-D9B7-1A42-BC40-A8679E350A8E}"/>
              </a:ext>
            </a:extLst>
          </p:cNvPr>
          <p:cNvSpPr txBox="1"/>
          <p:nvPr/>
        </p:nvSpPr>
        <p:spPr>
          <a:xfrm>
            <a:off x="6019800" y="3758971"/>
            <a:ext cx="3124200" cy="289310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Ground is implementing a correction algorithm designed by Flight that corrects the </a:t>
            </a:r>
            <a:r>
              <a:rPr lang="en-US" dirty="0" err="1">
                <a:solidFill>
                  <a:schemeClr val="bg1"/>
                </a:solidFill>
              </a:rPr>
              <a:t>arcjet</a:t>
            </a:r>
            <a:r>
              <a:rPr lang="en-US" dirty="0">
                <a:solidFill>
                  <a:schemeClr val="bg1"/>
                </a:solidFill>
              </a:rPr>
              <a:t> effect in the L1b data. </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This algorithm is needed for full validation, but knowledge of this algorithm helps us get to provisional.</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NCEI will be validating the correction algorithm over next 6-12 months. </a:t>
            </a:r>
          </a:p>
        </p:txBody>
      </p:sp>
    </p:spTree>
    <p:extLst>
      <p:ext uri="{BB962C8B-B14F-4D97-AF65-F5344CB8AC3E}">
        <p14:creationId xmlns:p14="http://schemas.microsoft.com/office/powerpoint/2010/main" val="3502579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13</a:t>
            </a:fld>
            <a:endParaRPr sz="1200" b="0" i="0" u="none" strike="noStrike" cap="none">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xmlns="" id="{5E042B1D-B5C6-3343-8E74-11D332926D23}"/>
              </a:ext>
            </a:extLst>
          </p:cNvPr>
          <p:cNvSpPr txBox="1"/>
          <p:nvPr/>
        </p:nvSpPr>
        <p:spPr>
          <a:xfrm>
            <a:off x="1351335" y="228600"/>
            <a:ext cx="6083717" cy="1200329"/>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3600" dirty="0">
                <a:solidFill>
                  <a:schemeClr val="bg1"/>
                </a:solidFill>
              </a:rPr>
              <a:t>MAG Thermal Issues</a:t>
            </a:r>
          </a:p>
        </p:txBody>
      </p:sp>
      <p:sp>
        <p:nvSpPr>
          <p:cNvPr id="4" name="TextBox 3">
            <a:extLst>
              <a:ext uri="{FF2B5EF4-FFF2-40B4-BE49-F238E27FC236}">
                <a16:creationId xmlns:a16="http://schemas.microsoft.com/office/drawing/2014/main" xmlns="" id="{8F95E2AF-28C0-D84B-B4E9-6095BD169FF1}"/>
              </a:ext>
            </a:extLst>
          </p:cNvPr>
          <p:cNvSpPr txBox="1"/>
          <p:nvPr/>
        </p:nvSpPr>
        <p:spPr>
          <a:xfrm>
            <a:off x="0" y="2057400"/>
            <a:ext cx="9067800" cy="317009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1">
                    <a:lumMod val="95000"/>
                  </a:schemeClr>
                </a:solidFill>
              </a:rPr>
              <a:t>Solar angle dependent sensor response </a:t>
            </a:r>
            <a:r>
              <a:rPr lang="en-US" sz="2000" dirty="0">
                <a:solidFill>
                  <a:schemeClr val="bg1">
                    <a:lumMod val="95000"/>
                  </a:schemeClr>
                </a:solidFill>
              </a:rPr>
              <a:t>– NCEI will undertake research to understand this issue and how best to compensate for it. Data needed for 2-3 years to give good seasonal coverage and repeatability.</a:t>
            </a:r>
          </a:p>
          <a:p>
            <a:pPr marL="342900" indent="-342900">
              <a:buFont typeface="Arial" panose="020B0604020202020204" pitchFamily="34" charset="0"/>
              <a:buChar char="•"/>
            </a:pPr>
            <a:endParaRPr lang="en-US" sz="2000" dirty="0">
              <a:solidFill>
                <a:schemeClr val="bg1">
                  <a:lumMod val="95000"/>
                </a:schemeClr>
              </a:solidFill>
            </a:endParaRPr>
          </a:p>
          <a:p>
            <a:pPr marL="285750" indent="-285750">
              <a:buFont typeface="Arial" panose="020B0604020202020204" pitchFamily="34" charset="0"/>
              <a:buChar char="•"/>
            </a:pPr>
            <a:endParaRPr lang="en-US" sz="2000" dirty="0">
              <a:solidFill>
                <a:schemeClr val="bg1">
                  <a:lumMod val="95000"/>
                </a:schemeClr>
              </a:solidFill>
            </a:endParaRPr>
          </a:p>
          <a:p>
            <a:pPr marL="285750" indent="-285750">
              <a:buFont typeface="Arial" panose="020B0604020202020204" pitchFamily="34" charset="0"/>
              <a:buChar char="•"/>
            </a:pPr>
            <a:r>
              <a:rPr lang="en-US" sz="2000" b="1" dirty="0">
                <a:solidFill>
                  <a:schemeClr val="bg1">
                    <a:lumMod val="95000"/>
                  </a:schemeClr>
                </a:solidFill>
              </a:rPr>
              <a:t>Thermal dependent biases / Bias stability </a:t>
            </a:r>
            <a:r>
              <a:rPr lang="en-US" sz="2000" dirty="0">
                <a:solidFill>
                  <a:schemeClr val="bg1">
                    <a:lumMod val="95000"/>
                  </a:schemeClr>
                </a:solidFill>
              </a:rPr>
              <a:t>– Large DC biases and bias variations derived from calibration maneuver combined with thermal issues give us concern about bias stabilities in the future. NCEI will continuously monitor and trend over multiple years to understand thermal dependency. Annual calibration maneuver is important and recommended.</a:t>
            </a:r>
          </a:p>
        </p:txBody>
      </p:sp>
    </p:spTree>
    <p:extLst>
      <p:ext uri="{BB962C8B-B14F-4D97-AF65-F5344CB8AC3E}">
        <p14:creationId xmlns:p14="http://schemas.microsoft.com/office/powerpoint/2010/main" val="2375307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14</a:t>
            </a:fld>
            <a:endParaRPr sz="1200" b="0" i="0" u="none" strike="noStrike" cap="none">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xmlns="" id="{5E042B1D-B5C6-3343-8E74-11D332926D23}"/>
              </a:ext>
            </a:extLst>
          </p:cNvPr>
          <p:cNvSpPr txBox="1"/>
          <p:nvPr/>
        </p:nvSpPr>
        <p:spPr>
          <a:xfrm>
            <a:off x="1351335" y="228600"/>
            <a:ext cx="6083717" cy="1200329"/>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3600" dirty="0">
                <a:solidFill>
                  <a:schemeClr val="bg1"/>
                </a:solidFill>
              </a:rPr>
              <a:t>MAG Thermal Issues</a:t>
            </a:r>
          </a:p>
        </p:txBody>
      </p:sp>
      <p:sp>
        <p:nvSpPr>
          <p:cNvPr id="4" name="TextBox 3">
            <a:extLst>
              <a:ext uri="{FF2B5EF4-FFF2-40B4-BE49-F238E27FC236}">
                <a16:creationId xmlns:a16="http://schemas.microsoft.com/office/drawing/2014/main" xmlns="" id="{8F95E2AF-28C0-D84B-B4E9-6095BD169FF1}"/>
              </a:ext>
            </a:extLst>
          </p:cNvPr>
          <p:cNvSpPr txBox="1"/>
          <p:nvPr/>
        </p:nvSpPr>
        <p:spPr>
          <a:xfrm>
            <a:off x="76200" y="1905000"/>
            <a:ext cx="9067800" cy="3170099"/>
          </a:xfrm>
          <a:prstGeom prst="rect">
            <a:avLst/>
          </a:prstGeom>
          <a:noFill/>
        </p:spPr>
        <p:txBody>
          <a:bodyPr wrap="square" rtlCol="0">
            <a:spAutoFit/>
          </a:bodyPr>
          <a:lstStyle/>
          <a:p>
            <a:pPr marL="285750" indent="-285750">
              <a:buFont typeface="Arial" panose="020B0604020202020204" pitchFamily="34" charset="0"/>
              <a:buChar char="•"/>
            </a:pPr>
            <a:endParaRPr lang="en-US" sz="2000" dirty="0">
              <a:solidFill>
                <a:schemeClr val="bg1">
                  <a:lumMod val="95000"/>
                </a:schemeClr>
              </a:solidFill>
            </a:endParaRPr>
          </a:p>
          <a:p>
            <a:pPr marL="285750" indent="-285750">
              <a:buFont typeface="Arial" panose="020B0604020202020204" pitchFamily="34" charset="0"/>
              <a:buChar char="•"/>
            </a:pPr>
            <a:r>
              <a:rPr lang="en-US" sz="2000" b="1" dirty="0">
                <a:solidFill>
                  <a:schemeClr val="bg1">
                    <a:lumMod val="95000"/>
                  </a:schemeClr>
                </a:solidFill>
              </a:rPr>
              <a:t>MAG operating temperature </a:t>
            </a:r>
            <a:r>
              <a:rPr lang="en-US" sz="2000" dirty="0">
                <a:solidFill>
                  <a:schemeClr val="bg1">
                    <a:lumMod val="95000"/>
                  </a:schemeClr>
                </a:solidFill>
              </a:rPr>
              <a:t>– Operating temperature was increased from 20 C to 35 C, but evidence now suggests it should be decreased again. Very recently decided to return to 20 C. However, NCEI will be monitoring how temperature </a:t>
            </a:r>
            <a:r>
              <a:rPr lang="en-US" sz="2000" dirty="0" err="1">
                <a:solidFill>
                  <a:schemeClr val="bg1">
                    <a:lumMod val="95000"/>
                  </a:schemeClr>
                </a:solidFill>
              </a:rPr>
              <a:t>setpoint</a:t>
            </a:r>
            <a:r>
              <a:rPr lang="en-US" sz="2000" dirty="0">
                <a:solidFill>
                  <a:schemeClr val="bg1">
                    <a:lumMod val="95000"/>
                  </a:schemeClr>
                </a:solidFill>
              </a:rPr>
              <a:t> of the MAG sensors affect performance.</a:t>
            </a:r>
          </a:p>
          <a:p>
            <a:pPr marL="285750" indent="-285750">
              <a:buFont typeface="Arial" panose="020B0604020202020204" pitchFamily="34" charset="0"/>
              <a:buChar char="•"/>
            </a:pPr>
            <a:endParaRPr lang="en-US" sz="2000" dirty="0">
              <a:solidFill>
                <a:schemeClr val="bg1">
                  <a:lumMod val="95000"/>
                </a:schemeClr>
              </a:solidFill>
            </a:endParaRPr>
          </a:p>
          <a:p>
            <a:pPr marL="285750" indent="-285750">
              <a:buFont typeface="Arial" panose="020B0604020202020204" pitchFamily="34" charset="0"/>
              <a:buChar char="•"/>
            </a:pPr>
            <a:endParaRPr lang="en-US" sz="2000" b="1" dirty="0">
              <a:solidFill>
                <a:schemeClr val="bg1">
                  <a:lumMod val="95000"/>
                </a:schemeClr>
              </a:solidFill>
            </a:endParaRPr>
          </a:p>
          <a:p>
            <a:pPr marL="285750" indent="-285750">
              <a:buFont typeface="Arial" panose="020B0604020202020204" pitchFamily="34" charset="0"/>
              <a:buChar char="•"/>
            </a:pPr>
            <a:r>
              <a:rPr lang="en-US" sz="2000" b="1" dirty="0">
                <a:solidFill>
                  <a:schemeClr val="bg1">
                    <a:lumMod val="95000"/>
                  </a:schemeClr>
                </a:solidFill>
              </a:rPr>
              <a:t>Inadequate Temperature Compensation </a:t>
            </a:r>
            <a:r>
              <a:rPr lang="en-US" sz="2000" dirty="0">
                <a:solidFill>
                  <a:schemeClr val="bg1">
                    <a:lumMod val="95000"/>
                  </a:schemeClr>
                </a:solidFill>
              </a:rPr>
              <a:t>– Linearized compensation curve for one of the axes improved things, but compensation still not adequate. NCEI will investigate different temperature compensation curves.</a:t>
            </a:r>
          </a:p>
        </p:txBody>
      </p:sp>
    </p:spTree>
    <p:extLst>
      <p:ext uri="{BB962C8B-B14F-4D97-AF65-F5344CB8AC3E}">
        <p14:creationId xmlns:p14="http://schemas.microsoft.com/office/powerpoint/2010/main" val="2478264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15</a:t>
            </a:fld>
            <a:endParaRPr sz="1200" b="0" i="0" u="none" strike="noStrike" cap="none">
              <a:solidFill>
                <a:schemeClr val="lt1"/>
              </a:solidFill>
              <a:latin typeface="Calibri"/>
              <a:ea typeface="Calibri"/>
              <a:cs typeface="Calibri"/>
              <a:sym typeface="Calibri"/>
            </a:endParaRPr>
          </a:p>
        </p:txBody>
      </p:sp>
      <p:sp>
        <p:nvSpPr>
          <p:cNvPr id="25" name="TextBox 24">
            <a:extLst>
              <a:ext uri="{FF2B5EF4-FFF2-40B4-BE49-F238E27FC236}">
                <a16:creationId xmlns:a16="http://schemas.microsoft.com/office/drawing/2014/main" xmlns="" id="{2E2EEB81-F360-A443-BFFA-6F4E3F37E225}"/>
              </a:ext>
            </a:extLst>
          </p:cNvPr>
          <p:cNvSpPr txBox="1"/>
          <p:nvPr/>
        </p:nvSpPr>
        <p:spPr>
          <a:xfrm>
            <a:off x="1052991" y="1992612"/>
            <a:ext cx="1957587" cy="307777"/>
          </a:xfrm>
          <a:prstGeom prst="rect">
            <a:avLst/>
          </a:prstGeom>
          <a:noFill/>
        </p:spPr>
        <p:txBody>
          <a:bodyPr wrap="none" rtlCol="0">
            <a:spAutoFit/>
          </a:bodyPr>
          <a:lstStyle/>
          <a:p>
            <a:r>
              <a:rPr lang="en-US" dirty="0"/>
              <a:t>Magnetic Field in EPN</a:t>
            </a:r>
          </a:p>
        </p:txBody>
      </p:sp>
      <p:sp>
        <p:nvSpPr>
          <p:cNvPr id="23" name="TextBox 22">
            <a:extLst>
              <a:ext uri="{FF2B5EF4-FFF2-40B4-BE49-F238E27FC236}">
                <a16:creationId xmlns:a16="http://schemas.microsoft.com/office/drawing/2014/main" xmlns="" id="{5E042B1D-B5C6-3343-8E74-11D332926D23}"/>
              </a:ext>
            </a:extLst>
          </p:cNvPr>
          <p:cNvSpPr txBox="1"/>
          <p:nvPr/>
        </p:nvSpPr>
        <p:spPr>
          <a:xfrm>
            <a:off x="1600200" y="152400"/>
            <a:ext cx="5929828" cy="646331"/>
          </a:xfrm>
          <a:prstGeom prst="rect">
            <a:avLst/>
          </a:prstGeom>
          <a:noFill/>
        </p:spPr>
        <p:txBody>
          <a:bodyPr wrap="none" rtlCol="0">
            <a:spAutoFit/>
          </a:bodyPr>
          <a:lstStyle/>
          <a:p>
            <a:r>
              <a:rPr lang="en-US" sz="3600" dirty="0">
                <a:solidFill>
                  <a:schemeClr val="bg1"/>
                </a:solidFill>
              </a:rPr>
              <a:t>Temperature Compensation</a:t>
            </a:r>
          </a:p>
        </p:txBody>
      </p:sp>
      <p:pic>
        <p:nvPicPr>
          <p:cNvPr id="3" name="Picture 2">
            <a:extLst>
              <a:ext uri="{FF2B5EF4-FFF2-40B4-BE49-F238E27FC236}">
                <a16:creationId xmlns:a16="http://schemas.microsoft.com/office/drawing/2014/main" xmlns="" id="{2BF462FD-3058-954D-98B5-D0BD2134CBEA}"/>
              </a:ext>
            </a:extLst>
          </p:cNvPr>
          <p:cNvPicPr>
            <a:picLocks noChangeAspect="1"/>
          </p:cNvPicPr>
          <p:nvPr/>
        </p:nvPicPr>
        <p:blipFill>
          <a:blip r:embed="rId3"/>
          <a:stretch>
            <a:fillRect/>
          </a:stretch>
        </p:blipFill>
        <p:spPr>
          <a:xfrm>
            <a:off x="23308" y="1295400"/>
            <a:ext cx="9144000" cy="3654078"/>
          </a:xfrm>
          <a:prstGeom prst="rect">
            <a:avLst/>
          </a:prstGeom>
        </p:spPr>
      </p:pic>
      <p:sp>
        <p:nvSpPr>
          <p:cNvPr id="4" name="TextBox 3">
            <a:extLst>
              <a:ext uri="{FF2B5EF4-FFF2-40B4-BE49-F238E27FC236}">
                <a16:creationId xmlns:a16="http://schemas.microsoft.com/office/drawing/2014/main" xmlns="" id="{BC56B9D6-6FE6-A74E-B643-0C25BA6C89C2}"/>
              </a:ext>
            </a:extLst>
          </p:cNvPr>
          <p:cNvSpPr txBox="1"/>
          <p:nvPr/>
        </p:nvSpPr>
        <p:spPr>
          <a:xfrm>
            <a:off x="3712156" y="4643494"/>
            <a:ext cx="1705916" cy="307777"/>
          </a:xfrm>
          <a:prstGeom prst="rect">
            <a:avLst/>
          </a:prstGeom>
          <a:noFill/>
        </p:spPr>
        <p:txBody>
          <a:bodyPr wrap="none" rtlCol="0">
            <a:spAutoFit/>
          </a:bodyPr>
          <a:lstStyle/>
          <a:p>
            <a:r>
              <a:rPr lang="en-US" dirty="0"/>
              <a:t>Courtesy of MIT-LL</a:t>
            </a:r>
          </a:p>
        </p:txBody>
      </p:sp>
      <p:sp>
        <p:nvSpPr>
          <p:cNvPr id="2" name="TextBox 1">
            <a:extLst>
              <a:ext uri="{FF2B5EF4-FFF2-40B4-BE49-F238E27FC236}">
                <a16:creationId xmlns:a16="http://schemas.microsoft.com/office/drawing/2014/main" xmlns="" id="{E6B7FBEC-61E5-4B42-9C1C-F50BCD9353B0}"/>
              </a:ext>
            </a:extLst>
          </p:cNvPr>
          <p:cNvSpPr txBox="1"/>
          <p:nvPr/>
        </p:nvSpPr>
        <p:spPr>
          <a:xfrm>
            <a:off x="188352" y="5181600"/>
            <a:ext cx="838200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The original temperature correction curves are high-order polynomials.</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Study by MIT-LL found that for the X-axis of the outboard sensor, sensor response is better if the curve is linear. </a:t>
            </a:r>
          </a:p>
        </p:txBody>
      </p:sp>
    </p:spTree>
    <p:extLst>
      <p:ext uri="{BB962C8B-B14F-4D97-AF65-F5344CB8AC3E}">
        <p14:creationId xmlns:p14="http://schemas.microsoft.com/office/powerpoint/2010/main" val="2451462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16</a:t>
            </a:fld>
            <a:endParaRPr sz="1200" b="0" i="0" u="none" strike="noStrike" cap="none">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xmlns="" id="{5E042B1D-B5C6-3343-8E74-11D332926D23}"/>
              </a:ext>
            </a:extLst>
          </p:cNvPr>
          <p:cNvSpPr txBox="1"/>
          <p:nvPr/>
        </p:nvSpPr>
        <p:spPr>
          <a:xfrm>
            <a:off x="1351335" y="228600"/>
            <a:ext cx="6083717" cy="1200329"/>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3600" dirty="0">
                <a:solidFill>
                  <a:schemeClr val="bg1"/>
                </a:solidFill>
              </a:rPr>
              <a:t>MAG Thermal Issues</a:t>
            </a:r>
          </a:p>
        </p:txBody>
      </p:sp>
      <p:pic>
        <p:nvPicPr>
          <p:cNvPr id="5" name="Picture 4">
            <a:extLst>
              <a:ext uri="{FF2B5EF4-FFF2-40B4-BE49-F238E27FC236}">
                <a16:creationId xmlns:a16="http://schemas.microsoft.com/office/drawing/2014/main" xmlns="" id="{E6444D09-592B-CB44-A210-787527B10B35}"/>
              </a:ext>
            </a:extLst>
          </p:cNvPr>
          <p:cNvPicPr>
            <a:picLocks noChangeAspect="1"/>
          </p:cNvPicPr>
          <p:nvPr/>
        </p:nvPicPr>
        <p:blipFill rotWithShape="1">
          <a:blip r:embed="rId3">
            <a:extLst>
              <a:ext uri="{28A0092B-C50C-407E-A947-70E740481C1C}">
                <a14:useLocalDpi xmlns:a14="http://schemas.microsoft.com/office/drawing/2010/main" val="0"/>
              </a:ext>
            </a:extLst>
          </a:blip>
          <a:srcRect t="4452" b="64384"/>
          <a:stretch/>
        </p:blipFill>
        <p:spPr>
          <a:xfrm>
            <a:off x="1" y="2205152"/>
            <a:ext cx="6586577" cy="2133600"/>
          </a:xfrm>
          <a:prstGeom prst="rect">
            <a:avLst/>
          </a:prstGeom>
        </p:spPr>
      </p:pic>
      <p:pic>
        <p:nvPicPr>
          <p:cNvPr id="6" name="Picture 5">
            <a:extLst>
              <a:ext uri="{FF2B5EF4-FFF2-40B4-BE49-F238E27FC236}">
                <a16:creationId xmlns:a16="http://schemas.microsoft.com/office/drawing/2014/main" xmlns="" id="{AEA9E0A2-12F9-BC4B-BEFE-874D4ECA3663}"/>
              </a:ext>
            </a:extLst>
          </p:cNvPr>
          <p:cNvPicPr>
            <a:picLocks noChangeAspect="1"/>
          </p:cNvPicPr>
          <p:nvPr/>
        </p:nvPicPr>
        <p:blipFill rotWithShape="1">
          <a:blip r:embed="rId4">
            <a:extLst>
              <a:ext uri="{28A0092B-C50C-407E-A947-70E740481C1C}">
                <a14:useLocalDpi xmlns:a14="http://schemas.microsoft.com/office/drawing/2010/main" val="0"/>
              </a:ext>
            </a:extLst>
          </a:blip>
          <a:srcRect t="35223" b="33666"/>
          <a:stretch/>
        </p:blipFill>
        <p:spPr>
          <a:xfrm>
            <a:off x="0" y="4379831"/>
            <a:ext cx="6586577" cy="2438400"/>
          </a:xfrm>
          <a:prstGeom prst="rect">
            <a:avLst/>
          </a:prstGeom>
        </p:spPr>
      </p:pic>
      <p:sp>
        <p:nvSpPr>
          <p:cNvPr id="2" name="TextBox 1">
            <a:extLst>
              <a:ext uri="{FF2B5EF4-FFF2-40B4-BE49-F238E27FC236}">
                <a16:creationId xmlns:a16="http://schemas.microsoft.com/office/drawing/2014/main" xmlns="" id="{74C69005-EA32-4B41-BAEF-2EDAD1DFFC88}"/>
              </a:ext>
            </a:extLst>
          </p:cNvPr>
          <p:cNvSpPr txBox="1"/>
          <p:nvPr/>
        </p:nvSpPr>
        <p:spPr>
          <a:xfrm>
            <a:off x="4636352" y="3855154"/>
            <a:ext cx="1398140" cy="307777"/>
          </a:xfrm>
          <a:prstGeom prst="rect">
            <a:avLst/>
          </a:prstGeom>
          <a:noFill/>
        </p:spPr>
        <p:txBody>
          <a:bodyPr wrap="none" rtlCol="0">
            <a:spAutoFit/>
          </a:bodyPr>
          <a:lstStyle/>
          <a:p>
            <a:r>
              <a:rPr lang="en-US" dirty="0"/>
              <a:t>June-Aug 2017</a:t>
            </a:r>
          </a:p>
        </p:txBody>
      </p:sp>
      <p:sp>
        <p:nvSpPr>
          <p:cNvPr id="8" name="TextBox 7">
            <a:extLst>
              <a:ext uri="{FF2B5EF4-FFF2-40B4-BE49-F238E27FC236}">
                <a16:creationId xmlns:a16="http://schemas.microsoft.com/office/drawing/2014/main" xmlns="" id="{639BA50F-945F-8548-ACD3-7341690F93DF}"/>
              </a:ext>
            </a:extLst>
          </p:cNvPr>
          <p:cNvSpPr txBox="1"/>
          <p:nvPr/>
        </p:nvSpPr>
        <p:spPr>
          <a:xfrm>
            <a:off x="4490162" y="6262623"/>
            <a:ext cx="1378904" cy="307777"/>
          </a:xfrm>
          <a:prstGeom prst="rect">
            <a:avLst/>
          </a:prstGeom>
          <a:noFill/>
        </p:spPr>
        <p:txBody>
          <a:bodyPr wrap="none" rtlCol="0">
            <a:spAutoFit/>
          </a:bodyPr>
          <a:lstStyle/>
          <a:p>
            <a:r>
              <a:rPr lang="en-US" dirty="0"/>
              <a:t>Sept-Nov 2017</a:t>
            </a:r>
          </a:p>
        </p:txBody>
      </p:sp>
      <p:sp>
        <p:nvSpPr>
          <p:cNvPr id="3" name="TextBox 2">
            <a:extLst>
              <a:ext uri="{FF2B5EF4-FFF2-40B4-BE49-F238E27FC236}">
                <a16:creationId xmlns:a16="http://schemas.microsoft.com/office/drawing/2014/main" xmlns="" id="{7156F95D-4BBB-D646-BE6A-03DCDE7735AA}"/>
              </a:ext>
            </a:extLst>
          </p:cNvPr>
          <p:cNvSpPr txBox="1"/>
          <p:nvPr/>
        </p:nvSpPr>
        <p:spPr>
          <a:xfrm>
            <a:off x="2350512" y="6586091"/>
            <a:ext cx="1835759" cy="307777"/>
          </a:xfrm>
          <a:prstGeom prst="rect">
            <a:avLst/>
          </a:prstGeom>
          <a:noFill/>
        </p:spPr>
        <p:txBody>
          <a:bodyPr wrap="none" rtlCol="0">
            <a:spAutoFit/>
          </a:bodyPr>
          <a:lstStyle/>
          <a:p>
            <a:r>
              <a:rPr lang="en-US" dirty="0"/>
              <a:t>Magnetic Local Time</a:t>
            </a:r>
          </a:p>
        </p:txBody>
      </p:sp>
      <p:sp>
        <p:nvSpPr>
          <p:cNvPr id="7" name="TextBox 6">
            <a:extLst>
              <a:ext uri="{FF2B5EF4-FFF2-40B4-BE49-F238E27FC236}">
                <a16:creationId xmlns:a16="http://schemas.microsoft.com/office/drawing/2014/main" xmlns="" id="{6CD6B09A-C9A7-4A40-B8E7-53BDC0EC6F8D}"/>
              </a:ext>
            </a:extLst>
          </p:cNvPr>
          <p:cNvSpPr txBox="1"/>
          <p:nvPr/>
        </p:nvSpPr>
        <p:spPr>
          <a:xfrm>
            <a:off x="4865522" y="2351247"/>
            <a:ext cx="1249060" cy="307777"/>
          </a:xfrm>
          <a:prstGeom prst="rect">
            <a:avLst/>
          </a:prstGeom>
          <a:noFill/>
        </p:spPr>
        <p:txBody>
          <a:bodyPr wrap="none" rtlCol="0">
            <a:spAutoFit/>
          </a:bodyPr>
          <a:lstStyle/>
          <a:p>
            <a:r>
              <a:rPr lang="en-US" dirty="0"/>
              <a:t>E-component</a:t>
            </a:r>
          </a:p>
        </p:txBody>
      </p:sp>
      <p:sp>
        <p:nvSpPr>
          <p:cNvPr id="11" name="TextBox 10">
            <a:extLst>
              <a:ext uri="{FF2B5EF4-FFF2-40B4-BE49-F238E27FC236}">
                <a16:creationId xmlns:a16="http://schemas.microsoft.com/office/drawing/2014/main" xmlns="" id="{0D5F81A6-2EA2-9D40-AFF4-E78E28B33AD8}"/>
              </a:ext>
            </a:extLst>
          </p:cNvPr>
          <p:cNvSpPr txBox="1"/>
          <p:nvPr/>
        </p:nvSpPr>
        <p:spPr>
          <a:xfrm>
            <a:off x="4564702" y="6022919"/>
            <a:ext cx="1249060" cy="307777"/>
          </a:xfrm>
          <a:prstGeom prst="rect">
            <a:avLst/>
          </a:prstGeom>
          <a:noFill/>
        </p:spPr>
        <p:txBody>
          <a:bodyPr wrap="none" rtlCol="0">
            <a:spAutoFit/>
          </a:bodyPr>
          <a:lstStyle/>
          <a:p>
            <a:r>
              <a:rPr lang="en-US" dirty="0"/>
              <a:t>P-component</a:t>
            </a:r>
          </a:p>
        </p:txBody>
      </p:sp>
      <p:pic>
        <p:nvPicPr>
          <p:cNvPr id="9" name="Picture 8">
            <a:extLst>
              <a:ext uri="{FF2B5EF4-FFF2-40B4-BE49-F238E27FC236}">
                <a16:creationId xmlns:a16="http://schemas.microsoft.com/office/drawing/2014/main" xmlns="" id="{47517B9E-E0D4-E547-87AA-0E8DC25A6337}"/>
              </a:ext>
            </a:extLst>
          </p:cNvPr>
          <p:cNvPicPr>
            <a:picLocks noChangeAspect="1"/>
          </p:cNvPicPr>
          <p:nvPr/>
        </p:nvPicPr>
        <p:blipFill>
          <a:blip r:embed="rId5"/>
          <a:stretch>
            <a:fillRect/>
          </a:stretch>
        </p:blipFill>
        <p:spPr>
          <a:xfrm>
            <a:off x="1817522" y="1445065"/>
            <a:ext cx="3213100" cy="660400"/>
          </a:xfrm>
          <a:prstGeom prst="rect">
            <a:avLst/>
          </a:prstGeom>
        </p:spPr>
      </p:pic>
      <p:sp>
        <p:nvSpPr>
          <p:cNvPr id="4" name="TextBox 3">
            <a:extLst>
              <a:ext uri="{FF2B5EF4-FFF2-40B4-BE49-F238E27FC236}">
                <a16:creationId xmlns:a16="http://schemas.microsoft.com/office/drawing/2014/main" xmlns="" id="{DA17A2A4-C03D-3149-9216-B77D22D4EEA1}"/>
              </a:ext>
            </a:extLst>
          </p:cNvPr>
          <p:cNvSpPr txBox="1"/>
          <p:nvPr/>
        </p:nvSpPr>
        <p:spPr>
          <a:xfrm>
            <a:off x="6586577" y="1967871"/>
            <a:ext cx="2557423"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There are times when variations between the inboard and outboard sensors are mainly due to the inboard sensor.</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And other times when both sensors seem to be contributing significantly to the  variability. </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NCEI have ongoing investigations to determine the thermal variability of the MAG and how to correct for it. </a:t>
            </a:r>
          </a:p>
        </p:txBody>
      </p:sp>
    </p:spTree>
    <p:extLst>
      <p:ext uri="{BB962C8B-B14F-4D97-AF65-F5344CB8AC3E}">
        <p14:creationId xmlns:p14="http://schemas.microsoft.com/office/powerpoint/2010/main" val="1112298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 name="Picture 9">
            <a:extLst>
              <a:ext uri="{FF2B5EF4-FFF2-40B4-BE49-F238E27FC236}">
                <a16:creationId xmlns:a16="http://schemas.microsoft.com/office/drawing/2014/main" xmlns="" id="{23B382B8-52FA-3649-BA26-537E1459BF54}"/>
              </a:ext>
            </a:extLst>
          </p:cNvPr>
          <p:cNvPicPr>
            <a:picLocks noChangeAspect="1"/>
          </p:cNvPicPr>
          <p:nvPr/>
        </p:nvPicPr>
        <p:blipFill>
          <a:blip r:embed="rId3"/>
          <a:stretch>
            <a:fillRect/>
          </a:stretch>
        </p:blipFill>
        <p:spPr>
          <a:xfrm>
            <a:off x="99508" y="1402931"/>
            <a:ext cx="7139639" cy="4007269"/>
          </a:xfrm>
          <a:prstGeom prst="rect">
            <a:avLst/>
          </a:prstGeom>
        </p:spPr>
      </p:pic>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17</a:t>
            </a:fld>
            <a:endParaRPr sz="1200" b="0" i="0" u="none" strike="noStrike" cap="none">
              <a:solidFill>
                <a:schemeClr val="lt1"/>
              </a:solidFill>
              <a:latin typeface="Calibri"/>
              <a:ea typeface="Calibri"/>
              <a:cs typeface="Calibri"/>
              <a:sym typeface="Calibri"/>
            </a:endParaRPr>
          </a:p>
        </p:txBody>
      </p:sp>
      <p:sp>
        <p:nvSpPr>
          <p:cNvPr id="23" name="TextBox 22">
            <a:extLst>
              <a:ext uri="{FF2B5EF4-FFF2-40B4-BE49-F238E27FC236}">
                <a16:creationId xmlns:a16="http://schemas.microsoft.com/office/drawing/2014/main" xmlns="" id="{5E042B1D-B5C6-3343-8E74-11D332926D23}"/>
              </a:ext>
            </a:extLst>
          </p:cNvPr>
          <p:cNvSpPr txBox="1"/>
          <p:nvPr/>
        </p:nvSpPr>
        <p:spPr>
          <a:xfrm>
            <a:off x="1351335" y="228600"/>
            <a:ext cx="6083717" cy="1200329"/>
          </a:xfrm>
          <a:prstGeom prst="rect">
            <a:avLst/>
          </a:prstGeom>
          <a:noFill/>
        </p:spPr>
        <p:txBody>
          <a:bodyPr wrap="none" rtlCol="0">
            <a:spAutoFit/>
          </a:bodyPr>
          <a:lstStyle/>
          <a:p>
            <a:pPr algn="ctr"/>
            <a:r>
              <a:rPr lang="en-US" sz="3600" dirty="0">
                <a:solidFill>
                  <a:schemeClr val="bg1"/>
                </a:solidFill>
              </a:rPr>
              <a:t>Summary of MAG anomalies</a:t>
            </a:r>
          </a:p>
          <a:p>
            <a:pPr algn="ctr"/>
            <a:r>
              <a:rPr lang="en-US" sz="3600" dirty="0">
                <a:solidFill>
                  <a:schemeClr val="bg1"/>
                </a:solidFill>
              </a:rPr>
              <a:t>Solar Angle Effect</a:t>
            </a:r>
          </a:p>
        </p:txBody>
      </p:sp>
      <p:sp>
        <p:nvSpPr>
          <p:cNvPr id="3" name="TextBox 2">
            <a:extLst>
              <a:ext uri="{FF2B5EF4-FFF2-40B4-BE49-F238E27FC236}">
                <a16:creationId xmlns:a16="http://schemas.microsoft.com/office/drawing/2014/main" xmlns="" id="{7156F95D-4BBB-D646-BE6A-03DCDE7735AA}"/>
              </a:ext>
            </a:extLst>
          </p:cNvPr>
          <p:cNvSpPr txBox="1"/>
          <p:nvPr/>
        </p:nvSpPr>
        <p:spPr>
          <a:xfrm>
            <a:off x="2971800" y="5147612"/>
            <a:ext cx="1906291" cy="307777"/>
          </a:xfrm>
          <a:prstGeom prst="rect">
            <a:avLst/>
          </a:prstGeom>
          <a:noFill/>
        </p:spPr>
        <p:txBody>
          <a:bodyPr wrap="none" rtlCol="0">
            <a:spAutoFit/>
          </a:bodyPr>
          <a:lstStyle/>
          <a:p>
            <a:r>
              <a:rPr lang="en-US" dirty="0"/>
              <a:t>UTC on April 17 2017</a:t>
            </a:r>
          </a:p>
        </p:txBody>
      </p:sp>
      <p:sp>
        <p:nvSpPr>
          <p:cNvPr id="12" name="TextBox 11">
            <a:extLst>
              <a:ext uri="{FF2B5EF4-FFF2-40B4-BE49-F238E27FC236}">
                <a16:creationId xmlns:a16="http://schemas.microsoft.com/office/drawing/2014/main" xmlns="" id="{8020CA5B-35F5-CE46-87E2-FC7537DB6723}"/>
              </a:ext>
            </a:extLst>
          </p:cNvPr>
          <p:cNvSpPr txBox="1"/>
          <p:nvPr/>
        </p:nvSpPr>
        <p:spPr>
          <a:xfrm>
            <a:off x="533400" y="1649153"/>
            <a:ext cx="5715000" cy="954107"/>
          </a:xfrm>
          <a:prstGeom prst="rect">
            <a:avLst/>
          </a:prstGeom>
          <a:noFill/>
        </p:spPr>
        <p:txBody>
          <a:bodyPr wrap="square" rtlCol="0">
            <a:spAutoFit/>
          </a:bodyPr>
          <a:lstStyle/>
          <a:p>
            <a:pPr marL="285750" indent="-285750">
              <a:buFont typeface="Arial" panose="020B0604020202020204" pitchFamily="34" charset="0"/>
              <a:buChar char="•"/>
            </a:pPr>
            <a:r>
              <a:rPr lang="en-US" dirty="0"/>
              <a:t>OB MAG corrected for solar angle diurnal effects</a:t>
            </a:r>
          </a:p>
          <a:p>
            <a:pPr marL="285750" indent="-285750" algn="ctr">
              <a:buFont typeface="Arial" panose="020B0604020202020204" pitchFamily="34" charset="0"/>
              <a:buChar char="•"/>
            </a:pPr>
            <a:endParaRPr lang="en-US" dirty="0"/>
          </a:p>
          <a:p>
            <a:pPr marL="285750" indent="-285750">
              <a:buFont typeface="Arial" panose="020B0604020202020204" pitchFamily="34" charset="0"/>
              <a:buChar char="•"/>
            </a:pPr>
            <a:r>
              <a:rPr lang="en-US" dirty="0"/>
              <a:t>Correction algorithm developed by Flight based on simple voltage-based electrical model </a:t>
            </a:r>
          </a:p>
        </p:txBody>
      </p:sp>
      <p:sp>
        <p:nvSpPr>
          <p:cNvPr id="15" name="TextBox 14">
            <a:extLst>
              <a:ext uri="{FF2B5EF4-FFF2-40B4-BE49-F238E27FC236}">
                <a16:creationId xmlns:a16="http://schemas.microsoft.com/office/drawing/2014/main" xmlns="" id="{B6C55C9A-5A2C-1442-8E10-2E079B21D84A}"/>
              </a:ext>
            </a:extLst>
          </p:cNvPr>
          <p:cNvSpPr txBox="1"/>
          <p:nvPr/>
        </p:nvSpPr>
        <p:spPr>
          <a:xfrm>
            <a:off x="4956159" y="5125017"/>
            <a:ext cx="1587294" cy="307777"/>
          </a:xfrm>
          <a:prstGeom prst="rect">
            <a:avLst/>
          </a:prstGeom>
          <a:noFill/>
        </p:spPr>
        <p:txBody>
          <a:bodyPr wrap="none" rtlCol="0">
            <a:spAutoFit/>
          </a:bodyPr>
          <a:lstStyle/>
          <a:p>
            <a:r>
              <a:rPr lang="en-US" dirty="0"/>
              <a:t>Courtesy of Flight</a:t>
            </a:r>
          </a:p>
        </p:txBody>
      </p:sp>
      <p:sp>
        <p:nvSpPr>
          <p:cNvPr id="4" name="TextBox 3">
            <a:extLst>
              <a:ext uri="{FF2B5EF4-FFF2-40B4-BE49-F238E27FC236}">
                <a16:creationId xmlns:a16="http://schemas.microsoft.com/office/drawing/2014/main" xmlns="" id="{10F4ADB6-8400-0A48-9282-ADC557BB9C2A}"/>
              </a:ext>
            </a:extLst>
          </p:cNvPr>
          <p:cNvSpPr txBox="1"/>
          <p:nvPr/>
        </p:nvSpPr>
        <p:spPr>
          <a:xfrm>
            <a:off x="76200" y="5486400"/>
            <a:ext cx="89916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Algorithm developed by Flight to take into account solar angle suggests that upward of ~5 </a:t>
            </a:r>
            <a:r>
              <a:rPr lang="en-US" sz="1600" dirty="0" err="1">
                <a:solidFill>
                  <a:schemeClr val="bg1"/>
                </a:solidFill>
              </a:rPr>
              <a:t>nT</a:t>
            </a:r>
            <a:r>
              <a:rPr lang="en-US" sz="1600" dirty="0">
                <a:solidFill>
                  <a:schemeClr val="bg1"/>
                </a:solidFill>
              </a:rPr>
              <a:t> diurnal changes are caused by this angle.</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NCEI will soon start investigations to study this algorithm in more detail and study the solar angle dependency of the MAG sensor and its affects on data science quality.    </a:t>
            </a:r>
          </a:p>
        </p:txBody>
      </p:sp>
      <p:sp>
        <p:nvSpPr>
          <p:cNvPr id="5" name="Oval 4">
            <a:extLst>
              <a:ext uri="{FF2B5EF4-FFF2-40B4-BE49-F238E27FC236}">
                <a16:creationId xmlns:a16="http://schemas.microsoft.com/office/drawing/2014/main" xmlns="" id="{B64E1E20-FC73-0049-8240-07BE6639DD14}"/>
              </a:ext>
            </a:extLst>
          </p:cNvPr>
          <p:cNvSpPr/>
          <p:nvPr/>
        </p:nvSpPr>
        <p:spPr>
          <a:xfrm>
            <a:off x="3581400" y="3733800"/>
            <a:ext cx="2590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xmlns="" id="{976BB70C-CF84-254B-95F1-9A56018F3A3C}"/>
              </a:ext>
            </a:extLst>
          </p:cNvPr>
          <p:cNvCxnSpPr/>
          <p:nvPr/>
        </p:nvCxnSpPr>
        <p:spPr>
          <a:xfrm>
            <a:off x="2743200" y="2438400"/>
            <a:ext cx="1066800" cy="137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145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MAG Anomalies</a:t>
            </a:r>
          </a:p>
        </p:txBody>
      </p:sp>
      <p:sp>
        <p:nvSpPr>
          <p:cNvPr id="3" name="Text Placeholder 2"/>
          <p:cNvSpPr>
            <a:spLocks noGrp="1"/>
          </p:cNvSpPr>
          <p:nvPr>
            <p:ph type="body" idx="1"/>
          </p:nvPr>
        </p:nvSpPr>
        <p:spPr>
          <a:xfrm>
            <a:off x="457200" y="1219200"/>
            <a:ext cx="8229600" cy="5011737"/>
          </a:xfrm>
        </p:spPr>
        <p:txBody>
          <a:bodyPr/>
          <a:lstStyle/>
          <a:p>
            <a:pPr marL="285750" indent="-285750">
              <a:spcAft>
                <a:spcPts val="300"/>
              </a:spcAft>
              <a:buSzPct val="100000"/>
              <a:buFont typeface="Arial" charset="0"/>
              <a:buChar char="•"/>
            </a:pPr>
            <a:r>
              <a:rPr lang="en-US" sz="2000" dirty="0" err="1">
                <a:solidFill>
                  <a:schemeClr val="bg1"/>
                </a:solidFill>
              </a:rPr>
              <a:t>Arcjet</a:t>
            </a:r>
            <a:r>
              <a:rPr lang="en-US" sz="2000" dirty="0">
                <a:solidFill>
                  <a:schemeClr val="bg1"/>
                </a:solidFill>
              </a:rPr>
              <a:t> Firing creates a baselines shift in MAG values. </a:t>
            </a:r>
            <a:endParaRPr lang="en-US" sz="1600" dirty="0">
              <a:solidFill>
                <a:schemeClr val="bg1"/>
              </a:solidFill>
            </a:endParaRPr>
          </a:p>
          <a:p>
            <a:pPr marL="742950" lvl="1" indent="-285750">
              <a:spcAft>
                <a:spcPts val="300"/>
              </a:spcAft>
              <a:buSzPct val="100000"/>
              <a:buFont typeface=".AppleSystemUIFont" charset="-120"/>
              <a:buChar char="-"/>
            </a:pPr>
            <a:r>
              <a:rPr lang="en-US" sz="1800" dirty="0" err="1">
                <a:solidFill>
                  <a:schemeClr val="bg1"/>
                </a:solidFill>
              </a:rPr>
              <a:t>Arcjet</a:t>
            </a:r>
            <a:r>
              <a:rPr lang="en-US" sz="1800" dirty="0">
                <a:solidFill>
                  <a:schemeClr val="bg1"/>
                </a:solidFill>
              </a:rPr>
              <a:t> firing flag has been implemented in L1b.</a:t>
            </a:r>
            <a:endParaRPr lang="en-US" sz="1800" dirty="0"/>
          </a:p>
          <a:p>
            <a:pPr marL="742950" lvl="1" indent="-285750">
              <a:spcAft>
                <a:spcPts val="300"/>
              </a:spcAft>
              <a:buSzPct val="100000"/>
              <a:buFont typeface=".AppleSystemUIFont" charset="-120"/>
              <a:buChar char="-"/>
            </a:pPr>
            <a:r>
              <a:rPr lang="en-US" sz="1800" dirty="0" err="1">
                <a:solidFill>
                  <a:schemeClr val="bg1"/>
                </a:solidFill>
              </a:rPr>
              <a:t>Arcjet</a:t>
            </a:r>
            <a:r>
              <a:rPr lang="en-US" sz="1800" dirty="0">
                <a:solidFill>
                  <a:schemeClr val="bg1"/>
                </a:solidFill>
              </a:rPr>
              <a:t> firing correction algorithm will be implemented in L1b.</a:t>
            </a:r>
            <a:endParaRPr lang="en-US" sz="1800" dirty="0"/>
          </a:p>
          <a:p>
            <a:pPr marL="285750" indent="-285750">
              <a:spcAft>
                <a:spcPts val="300"/>
              </a:spcAft>
              <a:buSzPct val="100000"/>
              <a:buFont typeface="Arial" charset="0"/>
              <a:buChar char="•"/>
            </a:pPr>
            <a:r>
              <a:rPr lang="en-US" sz="2000" dirty="0">
                <a:solidFill>
                  <a:schemeClr val="bg1"/>
                </a:solidFill>
              </a:rPr>
              <a:t>Thermal/Temperature Issues. </a:t>
            </a:r>
            <a:endParaRPr lang="en-US" sz="1600" dirty="0">
              <a:solidFill>
                <a:schemeClr val="bg1"/>
              </a:solidFill>
            </a:endParaRPr>
          </a:p>
          <a:p>
            <a:pPr marL="742950" lvl="1" indent="-285750">
              <a:spcAft>
                <a:spcPts val="300"/>
              </a:spcAft>
              <a:buSzPct val="100000"/>
              <a:buFont typeface=".AppleSystemUIFont" charset="-120"/>
              <a:buChar char="-"/>
            </a:pPr>
            <a:r>
              <a:rPr lang="en-US" sz="1800" dirty="0">
                <a:solidFill>
                  <a:schemeClr val="bg1"/>
                </a:solidFill>
              </a:rPr>
              <a:t>Thermal issues on GOES-16 MAG are significant and will persist for the duration of the mission. NCEI work and research have started to study how to correct for these issues both diurnally and seasonally. </a:t>
            </a:r>
            <a:r>
              <a:rPr lang="en-US" sz="1800" b="1" dirty="0"/>
              <a:t>This work will continue well beyond Full validation. </a:t>
            </a:r>
            <a:endParaRPr lang="en-US" sz="1600" b="1" dirty="0">
              <a:solidFill>
                <a:schemeClr val="bg1"/>
              </a:solidFill>
            </a:endParaRPr>
          </a:p>
          <a:p>
            <a:pPr marL="342900" indent="-342900">
              <a:spcAft>
                <a:spcPts val="300"/>
              </a:spcAft>
              <a:buSzPct val="100000"/>
              <a:buFont typeface="Arial" charset="0"/>
              <a:buChar char="•"/>
            </a:pPr>
            <a:r>
              <a:rPr lang="en-US" sz="2000" dirty="0">
                <a:solidFill>
                  <a:schemeClr val="bg1"/>
                </a:solidFill>
              </a:rPr>
              <a:t>L1b issues fixed</a:t>
            </a:r>
          </a:p>
          <a:p>
            <a:pPr marL="742950" lvl="1" indent="-285750">
              <a:spcAft>
                <a:spcPts val="300"/>
              </a:spcAft>
              <a:buSzPct val="100000"/>
              <a:buFont typeface=".AppleSystemUIFont" charset="-120"/>
              <a:buChar char="-"/>
            </a:pPr>
            <a:r>
              <a:rPr lang="en-US" sz="1600" dirty="0">
                <a:solidFill>
                  <a:schemeClr val="bg1"/>
                </a:solidFill>
              </a:rPr>
              <a:t>ADR 591/ADR 219/WR 3903 - MAG Data/Timestamps Drop Outs - CLOSED.</a:t>
            </a:r>
          </a:p>
          <a:p>
            <a:pPr marL="742950" lvl="1" indent="-285750">
              <a:spcAft>
                <a:spcPts val="300"/>
              </a:spcAft>
              <a:buSzPct val="100000"/>
              <a:buFont typeface=".AppleSystemUIFont" charset="-120"/>
              <a:buChar char="-"/>
            </a:pPr>
            <a:r>
              <a:rPr lang="en-US" sz="1600" dirty="0">
                <a:solidFill>
                  <a:schemeClr val="bg1"/>
                </a:solidFill>
              </a:rPr>
              <a:t>ADR 192/WR3802 - Incorrect S/C position information reported in MAG L1b - CLOSED. </a:t>
            </a:r>
          </a:p>
          <a:p>
            <a:pPr marL="742950" lvl="1" indent="-285750">
              <a:spcAft>
                <a:spcPts val="300"/>
              </a:spcAft>
              <a:buSzPct val="100000"/>
              <a:buFont typeface=".AppleSystemUIFont" charset="-120"/>
              <a:buChar char="-"/>
            </a:pPr>
            <a:r>
              <a:rPr lang="en-US" sz="1600" dirty="0">
                <a:solidFill>
                  <a:schemeClr val="bg1"/>
                </a:solidFill>
              </a:rPr>
              <a:t>ADR145/ WR3429 - MAG Add IB and OB measurements in 4 coordinate frames - COSED.</a:t>
            </a:r>
          </a:p>
          <a:p>
            <a:pPr marL="742950" lvl="1" indent="-285750">
              <a:spcAft>
                <a:spcPts val="300"/>
              </a:spcAft>
              <a:buSzPct val="100000"/>
              <a:buFont typeface=".AppleSystemUIFont" charset="-120"/>
              <a:buChar char="-"/>
            </a:pPr>
            <a:r>
              <a:rPr lang="en-US" sz="1600" dirty="0">
                <a:solidFill>
                  <a:schemeClr val="bg1"/>
                </a:solidFill>
              </a:rPr>
              <a:t>WR3589 - MAG Instrument Calibration Data Temperatures Always 0 Degrees C - CLOSED.</a:t>
            </a:r>
          </a:p>
          <a:p>
            <a:pPr marL="742950" lvl="1" indent="-285750">
              <a:spcAft>
                <a:spcPts val="300"/>
              </a:spcAft>
              <a:buSzPct val="100000"/>
              <a:buFont typeface=".AppleSystemUIFont" charset="-120"/>
              <a:buChar char="-"/>
            </a:pPr>
            <a:r>
              <a:rPr lang="en-US" sz="1600" dirty="0">
                <a:solidFill>
                  <a:schemeClr val="bg1"/>
                </a:solidFill>
              </a:rPr>
              <a:t>WR4528/ WR4491 - s2000 in date/time stamp of L1b product files – CLOSED.</a:t>
            </a:r>
          </a:p>
          <a:p>
            <a:pPr marL="742950" lvl="1" indent="-285750">
              <a:spcAft>
                <a:spcPts val="300"/>
              </a:spcAft>
              <a:buSzPct val="100000"/>
              <a:buFont typeface=".AppleSystemUIFont" charset="-120"/>
              <a:buChar char="-"/>
            </a:pPr>
            <a:endParaRPr lang="en-US" sz="1400" dirty="0">
              <a:solidFill>
                <a:schemeClr val="bg1"/>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18</a:t>
            </a:fld>
            <a:endParaRPr lang="uk-UA"/>
          </a:p>
        </p:txBody>
      </p:sp>
    </p:spTree>
    <p:extLst>
      <p:ext uri="{BB962C8B-B14F-4D97-AF65-F5344CB8AC3E}">
        <p14:creationId xmlns:p14="http://schemas.microsoft.com/office/powerpoint/2010/main" val="1751511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MAG Anomalies</a:t>
            </a:r>
          </a:p>
        </p:txBody>
      </p:sp>
      <p:sp>
        <p:nvSpPr>
          <p:cNvPr id="3" name="Text Placeholder 2"/>
          <p:cNvSpPr>
            <a:spLocks noGrp="1"/>
          </p:cNvSpPr>
          <p:nvPr>
            <p:ph type="body" idx="1"/>
          </p:nvPr>
        </p:nvSpPr>
        <p:spPr>
          <a:xfrm>
            <a:off x="457200" y="1219201"/>
            <a:ext cx="8229600" cy="1676400"/>
          </a:xfrm>
        </p:spPr>
        <p:txBody>
          <a:bodyPr/>
          <a:lstStyle/>
          <a:p>
            <a:pPr marL="342900" indent="-342900">
              <a:spcAft>
                <a:spcPts val="300"/>
              </a:spcAft>
              <a:buSzPct val="100000"/>
              <a:buFont typeface="Arial" charset="0"/>
              <a:buChar char="•"/>
            </a:pPr>
            <a:r>
              <a:rPr lang="en-US" sz="2000" dirty="0">
                <a:solidFill>
                  <a:schemeClr val="bg1"/>
                </a:solidFill>
              </a:rPr>
              <a:t>L1b issues fixed Continued….</a:t>
            </a:r>
            <a:endParaRPr lang="en-US" sz="1600" dirty="0">
              <a:solidFill>
                <a:schemeClr val="bg1"/>
              </a:solidFill>
            </a:endParaRPr>
          </a:p>
          <a:p>
            <a:pPr marL="742950" lvl="1" indent="-285750">
              <a:spcAft>
                <a:spcPts val="300"/>
              </a:spcAft>
              <a:buSzPct val="100000"/>
              <a:buFont typeface=".AppleSystemUIFont" charset="-120"/>
              <a:buChar char="-"/>
            </a:pPr>
            <a:r>
              <a:rPr lang="en-US" sz="1600" dirty="0">
                <a:solidFill>
                  <a:schemeClr val="bg1"/>
                </a:solidFill>
              </a:rPr>
              <a:t>ADR228/WR3961 Space Weather L1b data record 'time' mismatch - CLOSED in DO.06.03</a:t>
            </a:r>
          </a:p>
          <a:p>
            <a:pPr marL="742950" lvl="1" indent="-285750">
              <a:spcAft>
                <a:spcPts val="300"/>
              </a:spcAft>
              <a:buSzPct val="100000"/>
              <a:buFont typeface=".AppleSystemUIFont" charset="-120"/>
              <a:buChar char="-"/>
            </a:pPr>
            <a:r>
              <a:rPr lang="en-US" sz="1600" dirty="0">
                <a:solidFill>
                  <a:schemeClr val="bg1"/>
                </a:solidFill>
              </a:rPr>
              <a:t>ADR621/WR6099:  Disable 1.6Hz filter, PRO Type 1 - completed as part of PR.06.12 </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19</a:t>
            </a:fld>
            <a:endParaRPr lang="uk-UA"/>
          </a:p>
        </p:txBody>
      </p:sp>
    </p:spTree>
    <p:extLst>
      <p:ext uri="{BB962C8B-B14F-4D97-AF65-F5344CB8AC3E}">
        <p14:creationId xmlns:p14="http://schemas.microsoft.com/office/powerpoint/2010/main" val="2130934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Text Placeholder 2"/>
          <p:cNvSpPr>
            <a:spLocks noGrp="1"/>
          </p:cNvSpPr>
          <p:nvPr>
            <p:ph type="body" idx="1"/>
          </p:nvPr>
        </p:nvSpPr>
        <p:spPr>
          <a:xfrm>
            <a:off x="457200" y="1465263"/>
            <a:ext cx="8229600" cy="3640137"/>
          </a:xfrm>
        </p:spPr>
        <p:txBody>
          <a:bodyPr/>
          <a:lstStyle/>
          <a:p>
            <a:pPr>
              <a:buFont typeface="Arial" charset="0"/>
              <a:buChar char="•"/>
            </a:pPr>
            <a:r>
              <a:rPr lang="en-US" sz="2800" dirty="0"/>
              <a:t>MAG Overview</a:t>
            </a:r>
          </a:p>
          <a:p>
            <a:pPr lvl="1">
              <a:buFont typeface="Arial" charset="0"/>
              <a:buChar char="•"/>
            </a:pPr>
            <a:r>
              <a:rPr lang="en-US" sz="2400" dirty="0"/>
              <a:t>Instrument Description and Products</a:t>
            </a:r>
          </a:p>
          <a:p>
            <a:pPr>
              <a:buFont typeface="Arial" charset="0"/>
              <a:buChar char="•"/>
            </a:pPr>
            <a:r>
              <a:rPr lang="en-US" sz="2800" dirty="0"/>
              <a:t>Review of Beta Maturity</a:t>
            </a:r>
          </a:p>
          <a:p>
            <a:pPr lvl="0">
              <a:buFont typeface="Arial" charset="0"/>
              <a:buChar char="•"/>
            </a:pPr>
            <a:r>
              <a:rPr lang="en-US" sz="2800" dirty="0"/>
              <a:t>Product Quality Evaluation</a:t>
            </a:r>
          </a:p>
          <a:p>
            <a:pPr lvl="1">
              <a:buFont typeface=".AppleSystemUIFont" charset="-120"/>
              <a:buChar char="-"/>
            </a:pPr>
            <a:r>
              <a:rPr lang="en-US" sz="2000" dirty="0"/>
              <a:t>Summary of MAG Anomalies</a:t>
            </a:r>
          </a:p>
          <a:p>
            <a:pPr lvl="1">
              <a:buFont typeface=".AppleSystemUIFont" charset="-120"/>
              <a:buChar char="-"/>
            </a:pPr>
            <a:r>
              <a:rPr lang="en-US" sz="2000" dirty="0"/>
              <a:t>PLPTs Supporting Assessment for Provisional Status</a:t>
            </a:r>
          </a:p>
          <a:p>
            <a:pPr>
              <a:buFont typeface="Arial" charset="0"/>
              <a:buChar char="•"/>
            </a:pPr>
            <a:r>
              <a:rPr lang="en-US" sz="2800" dirty="0"/>
              <a:t>Provisional Maturity Assessment</a:t>
            </a:r>
          </a:p>
          <a:p>
            <a:pPr>
              <a:buFont typeface="Arial" charset="0"/>
              <a:buChar char="•"/>
            </a:pPr>
            <a:r>
              <a:rPr lang="en-US" sz="2800" dirty="0"/>
              <a:t>Path to Full Validation Maturity</a:t>
            </a:r>
          </a:p>
          <a:p>
            <a:pPr>
              <a:buFont typeface="Arial" charset="0"/>
              <a:buChar char="•"/>
            </a:pPr>
            <a:r>
              <a:rPr lang="en-US" sz="2800" dirty="0"/>
              <a:t>Summary and Recommendations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a:t>
            </a:fld>
            <a:endParaRPr lang="uk-UA"/>
          </a:p>
        </p:txBody>
      </p:sp>
    </p:spTree>
    <p:extLst>
      <p:ext uri="{BB962C8B-B14F-4D97-AF65-F5344CB8AC3E}">
        <p14:creationId xmlns:p14="http://schemas.microsoft.com/office/powerpoint/2010/main" val="705462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6408821" cy="968626"/>
          </a:xfrm>
        </p:spPr>
        <p:txBody>
          <a:bodyPr/>
          <a:lstStyle/>
          <a:p>
            <a:r>
              <a:rPr lang="en-US" dirty="0"/>
              <a:t>MAG PLPTs Supporting Provisional Maturity </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20</a:t>
            </a:fld>
            <a:endParaRPr lang="uk-UA"/>
          </a:p>
        </p:txBody>
      </p:sp>
      <p:graphicFrame>
        <p:nvGraphicFramePr>
          <p:cNvPr id="7" name="Content Placeholder 3">
            <a:extLst>
              <a:ext uri="{FF2B5EF4-FFF2-40B4-BE49-F238E27FC236}">
                <a16:creationId xmlns:a16="http://schemas.microsoft.com/office/drawing/2014/main" xmlns="" id="{04FF6CAA-6B17-0540-A4FA-2D1610587C0A}"/>
              </a:ext>
            </a:extLst>
          </p:cNvPr>
          <p:cNvGraphicFramePr>
            <a:graphicFrameLocks/>
          </p:cNvGraphicFramePr>
          <p:nvPr>
            <p:extLst>
              <p:ext uri="{D42A27DB-BD31-4B8C-83A1-F6EECF244321}">
                <p14:modId xmlns:p14="http://schemas.microsoft.com/office/powerpoint/2010/main" val="4202839240"/>
              </p:ext>
            </p:extLst>
          </p:nvPr>
        </p:nvGraphicFramePr>
        <p:xfrm>
          <a:off x="677778" y="1515505"/>
          <a:ext cx="7796463" cy="2376171"/>
        </p:xfrm>
        <a:graphic>
          <a:graphicData uri="http://schemas.openxmlformats.org/drawingml/2006/table">
            <a:tbl>
              <a:tblPr firstRow="1" bandRow="1">
                <a:tableStyleId>{5940675A-B579-460E-94D1-54222C63F5DA}</a:tableStyleId>
              </a:tblPr>
              <a:tblGrid>
                <a:gridCol w="2096755">
                  <a:extLst>
                    <a:ext uri="{9D8B030D-6E8A-4147-A177-3AD203B41FA5}">
                      <a16:colId xmlns:a16="http://schemas.microsoft.com/office/drawing/2014/main" xmlns="" val="20000"/>
                    </a:ext>
                  </a:extLst>
                </a:gridCol>
                <a:gridCol w="5699708">
                  <a:extLst>
                    <a:ext uri="{9D8B030D-6E8A-4147-A177-3AD203B41FA5}">
                      <a16:colId xmlns:a16="http://schemas.microsoft.com/office/drawing/2014/main" xmlns="" val="20001"/>
                    </a:ext>
                  </a:extLst>
                </a:gridCol>
              </a:tblGrid>
              <a:tr h="512507">
                <a:tc>
                  <a:txBody>
                    <a:bodyPr/>
                    <a:lstStyle/>
                    <a:p>
                      <a:pPr algn="ctr"/>
                      <a:r>
                        <a:rPr lang="en-US" sz="1600" b="1" i="0" dirty="0"/>
                        <a:t>Name</a:t>
                      </a:r>
                    </a:p>
                  </a:txBody>
                  <a:tcPr>
                    <a:solidFill>
                      <a:schemeClr val="bg1">
                        <a:lumMod val="75000"/>
                      </a:schemeClr>
                    </a:solidFill>
                  </a:tcPr>
                </a:tc>
                <a:tc>
                  <a:txBody>
                    <a:bodyPr/>
                    <a:lstStyle/>
                    <a:p>
                      <a:pPr algn="ctr"/>
                      <a:r>
                        <a:rPr lang="en-US" sz="1600" b="1" i="0" dirty="0"/>
                        <a:t>Description</a:t>
                      </a:r>
                    </a:p>
                  </a:txBody>
                  <a:tcPr>
                    <a:solidFill>
                      <a:schemeClr val="bg1">
                        <a:lumMod val="75000"/>
                      </a:schemeClr>
                    </a:solidFill>
                  </a:tcPr>
                </a:tc>
                <a:extLst>
                  <a:ext uri="{0D108BD9-81ED-4DB2-BD59-A6C34878D82A}">
                    <a16:rowId xmlns:a16="http://schemas.microsoft.com/office/drawing/2014/main" xmlns="" val="10000"/>
                  </a:ext>
                </a:extLst>
              </a:tr>
              <a:tr h="465916">
                <a:tc>
                  <a:txBody>
                    <a:bodyPr/>
                    <a:lstStyle/>
                    <a:p>
                      <a:pPr algn="ctr"/>
                      <a:r>
                        <a:rPr lang="en-US" sz="1400" dirty="0"/>
                        <a:t>PLPT-MAG-001</a:t>
                      </a:r>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Comparison</a:t>
                      </a:r>
                      <a:r>
                        <a:rPr lang="en-US" sz="1400" baseline="0" dirty="0"/>
                        <a:t> to quiet (and active) field models</a:t>
                      </a:r>
                      <a:endParaRPr lang="en-US" sz="1400" dirty="0"/>
                    </a:p>
                  </a:txBody>
                  <a:tcPr>
                    <a:solidFill>
                      <a:schemeClr val="bg1"/>
                    </a:solidFill>
                  </a:tcPr>
                </a:tc>
                <a:extLst>
                  <a:ext uri="{0D108BD9-81ED-4DB2-BD59-A6C34878D82A}">
                    <a16:rowId xmlns:a16="http://schemas.microsoft.com/office/drawing/2014/main" xmlns="" val="10001"/>
                  </a:ext>
                </a:extLst>
              </a:tr>
              <a:tr h="465916">
                <a:tc>
                  <a:txBody>
                    <a:bodyPr/>
                    <a:lstStyle/>
                    <a:p>
                      <a:pPr algn="ctr"/>
                      <a:r>
                        <a:rPr lang="en-US" sz="1400" dirty="0"/>
                        <a:t>PLPT-MAG-002</a:t>
                      </a:r>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Cross-satellite </a:t>
                      </a:r>
                      <a:r>
                        <a:rPr lang="en-US" sz="1400" dirty="0" err="1"/>
                        <a:t>intercalibration</a:t>
                      </a:r>
                      <a:endParaRPr lang="en-US" sz="1400" dirty="0"/>
                    </a:p>
                  </a:txBody>
                  <a:tcPr>
                    <a:solidFill>
                      <a:schemeClr val="bg1"/>
                    </a:solidFill>
                  </a:tcPr>
                </a:tc>
                <a:extLst>
                  <a:ext uri="{0D108BD9-81ED-4DB2-BD59-A6C34878D82A}">
                    <a16:rowId xmlns:a16="http://schemas.microsoft.com/office/drawing/2014/main" xmlns="" val="10002"/>
                  </a:ext>
                </a:extLst>
              </a:tr>
              <a:tr h="465916">
                <a:tc>
                  <a:txBody>
                    <a:bodyPr/>
                    <a:lstStyle/>
                    <a:p>
                      <a:pPr algn="ctr"/>
                      <a:r>
                        <a:rPr lang="en-US" sz="1400" dirty="0"/>
                        <a:t>PLPT-MAG-003</a:t>
                      </a:r>
                    </a:p>
                  </a:txBody>
                  <a:tcPr>
                    <a:solidFill>
                      <a:schemeClr val="bg1"/>
                    </a:solidFill>
                  </a:tcPr>
                </a:tc>
                <a:tc>
                  <a:txBody>
                    <a:bodyPr/>
                    <a:lstStyle/>
                    <a:p>
                      <a:pPr algn="ctr"/>
                      <a:r>
                        <a:rPr lang="en-US" sz="1400" dirty="0" err="1"/>
                        <a:t>Intercalibration</a:t>
                      </a:r>
                      <a:r>
                        <a:rPr lang="en-US" sz="1400" dirty="0"/>
                        <a:t> per Magnetic Local Time</a:t>
                      </a:r>
                      <a:r>
                        <a:rPr lang="en-US" sz="1400" baseline="0" dirty="0"/>
                        <a:t> (MLT)</a:t>
                      </a:r>
                      <a:endParaRPr lang="en-US" sz="1400" dirty="0"/>
                    </a:p>
                  </a:txBody>
                  <a:tcPr>
                    <a:solidFill>
                      <a:schemeClr val="bg1"/>
                    </a:solidFill>
                  </a:tcPr>
                </a:tc>
                <a:extLst>
                  <a:ext uri="{0D108BD9-81ED-4DB2-BD59-A6C34878D82A}">
                    <a16:rowId xmlns:a16="http://schemas.microsoft.com/office/drawing/2014/main" xmlns="" val="10003"/>
                  </a:ext>
                </a:extLst>
              </a:tr>
              <a:tr h="465916">
                <a:tc>
                  <a:txBody>
                    <a:bodyPr/>
                    <a:lstStyle/>
                    <a:p>
                      <a:pPr algn="ctr"/>
                      <a:r>
                        <a:rPr lang="en-US" sz="1400" dirty="0"/>
                        <a:t>PLPT-MAG-004</a:t>
                      </a:r>
                    </a:p>
                  </a:txBody>
                  <a:tcPr>
                    <a:solidFill>
                      <a:schemeClr val="bg1"/>
                    </a:solidFill>
                  </a:tcPr>
                </a:tc>
                <a:tc>
                  <a:txBody>
                    <a:bodyPr/>
                    <a:lstStyle/>
                    <a:p>
                      <a:pPr algn="ct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Diurnal/Eclipse effects</a:t>
                      </a:r>
                      <a:endParaRPr lang="en-US" sz="1400" dirty="0"/>
                    </a:p>
                  </a:txBody>
                  <a:tcPr>
                    <a:solidFill>
                      <a:schemeClr val="bg1"/>
                    </a:solidFill>
                  </a:tcPr>
                </a:tc>
                <a:extLst>
                  <a:ext uri="{0D108BD9-81ED-4DB2-BD59-A6C34878D82A}">
                    <a16:rowId xmlns:a16="http://schemas.microsoft.com/office/drawing/2014/main" xmlns="" val="10004"/>
                  </a:ext>
                </a:extLst>
              </a:tr>
            </a:tbl>
          </a:graphicData>
        </a:graphic>
      </p:graphicFrame>
      <p:sp>
        <p:nvSpPr>
          <p:cNvPr id="8" name="TextBox 7">
            <a:extLst>
              <a:ext uri="{FF2B5EF4-FFF2-40B4-BE49-F238E27FC236}">
                <a16:creationId xmlns:a16="http://schemas.microsoft.com/office/drawing/2014/main" xmlns="" id="{7ADB0D54-2E2D-A047-A596-81F75BEBF2AC}"/>
              </a:ext>
            </a:extLst>
          </p:cNvPr>
          <p:cNvSpPr txBox="1"/>
          <p:nvPr/>
        </p:nvSpPr>
        <p:spPr>
          <a:xfrm>
            <a:off x="1152145" y="3933700"/>
            <a:ext cx="7047122" cy="400110"/>
          </a:xfrm>
          <a:prstGeom prst="rect">
            <a:avLst/>
          </a:prstGeom>
          <a:noFill/>
        </p:spPr>
        <p:txBody>
          <a:bodyPr wrap="none" rtlCol="0">
            <a:spAutoFit/>
          </a:bodyPr>
          <a:lstStyle/>
          <a:p>
            <a:r>
              <a:rPr lang="en-US" sz="2000" dirty="0">
                <a:solidFill>
                  <a:schemeClr val="bg1"/>
                </a:solidFill>
              </a:rPr>
              <a:t>These PLPTs are more often used together for data analysis</a:t>
            </a:r>
          </a:p>
        </p:txBody>
      </p:sp>
      <p:graphicFrame>
        <p:nvGraphicFramePr>
          <p:cNvPr id="9" name="Content Placeholder 3">
            <a:extLst>
              <a:ext uri="{FF2B5EF4-FFF2-40B4-BE49-F238E27FC236}">
                <a16:creationId xmlns:a16="http://schemas.microsoft.com/office/drawing/2014/main" xmlns="" id="{FEF60B5E-3CF4-0447-A516-520835787100}"/>
              </a:ext>
            </a:extLst>
          </p:cNvPr>
          <p:cNvGraphicFramePr>
            <a:graphicFrameLocks/>
          </p:cNvGraphicFramePr>
          <p:nvPr>
            <p:extLst>
              <p:ext uri="{D42A27DB-BD31-4B8C-83A1-F6EECF244321}">
                <p14:modId xmlns:p14="http://schemas.microsoft.com/office/powerpoint/2010/main" val="647743519"/>
              </p:ext>
            </p:extLst>
          </p:nvPr>
        </p:nvGraphicFramePr>
        <p:xfrm>
          <a:off x="677778" y="4447028"/>
          <a:ext cx="7796463" cy="978423"/>
        </p:xfrm>
        <a:graphic>
          <a:graphicData uri="http://schemas.openxmlformats.org/drawingml/2006/table">
            <a:tbl>
              <a:tblPr firstRow="1" bandRow="1">
                <a:tableStyleId>{5940675A-B579-460E-94D1-54222C63F5DA}</a:tableStyleId>
              </a:tblPr>
              <a:tblGrid>
                <a:gridCol w="2096755">
                  <a:extLst>
                    <a:ext uri="{9D8B030D-6E8A-4147-A177-3AD203B41FA5}">
                      <a16:colId xmlns:a16="http://schemas.microsoft.com/office/drawing/2014/main" xmlns="" val="20000"/>
                    </a:ext>
                  </a:extLst>
                </a:gridCol>
                <a:gridCol w="5699708">
                  <a:extLst>
                    <a:ext uri="{9D8B030D-6E8A-4147-A177-3AD203B41FA5}">
                      <a16:colId xmlns:a16="http://schemas.microsoft.com/office/drawing/2014/main" xmlns="" val="20001"/>
                    </a:ext>
                  </a:extLst>
                </a:gridCol>
              </a:tblGrid>
              <a:tr h="512507">
                <a:tc>
                  <a:txBody>
                    <a:bodyPr/>
                    <a:lstStyle/>
                    <a:p>
                      <a:pPr algn="ctr"/>
                      <a:r>
                        <a:rPr lang="en-US" sz="1600" b="1" i="0" dirty="0"/>
                        <a:t>Name</a:t>
                      </a:r>
                    </a:p>
                  </a:txBody>
                  <a:tcPr>
                    <a:solidFill>
                      <a:schemeClr val="bg1">
                        <a:lumMod val="75000"/>
                      </a:schemeClr>
                    </a:solidFill>
                  </a:tcPr>
                </a:tc>
                <a:tc>
                  <a:txBody>
                    <a:bodyPr/>
                    <a:lstStyle/>
                    <a:p>
                      <a:pPr algn="ctr"/>
                      <a:r>
                        <a:rPr lang="en-US" sz="1600" b="1" i="0" dirty="0"/>
                        <a:t>Description</a:t>
                      </a:r>
                    </a:p>
                  </a:txBody>
                  <a:tcPr>
                    <a:solidFill>
                      <a:schemeClr val="bg1">
                        <a:lumMod val="75000"/>
                      </a:schemeClr>
                    </a:solidFill>
                  </a:tcPr>
                </a:tc>
                <a:extLst>
                  <a:ext uri="{0D108BD9-81ED-4DB2-BD59-A6C34878D82A}">
                    <a16:rowId xmlns:a16="http://schemas.microsoft.com/office/drawing/2014/main" xmlns="" val="10000"/>
                  </a:ext>
                </a:extLst>
              </a:tr>
              <a:tr h="465916">
                <a:tc>
                  <a:txBody>
                    <a:bodyPr/>
                    <a:lstStyle/>
                    <a:p>
                      <a:pPr algn="ctr"/>
                      <a:r>
                        <a:rPr lang="en-US" sz="1400" dirty="0"/>
                        <a:t>PLPT-MAG-009*</a:t>
                      </a:r>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Noise performance</a:t>
                      </a:r>
                      <a:r>
                        <a:rPr lang="en-US" sz="1400" dirty="0">
                          <a:solidFill>
                            <a:schemeClr val="tx1"/>
                          </a:solidFill>
                        </a:rPr>
                        <a:t>*</a:t>
                      </a:r>
                    </a:p>
                  </a:txBody>
                  <a:tcPr>
                    <a:solidFill>
                      <a:schemeClr val="bg1"/>
                    </a:solidFill>
                  </a:tcPr>
                </a:tc>
                <a:extLst>
                  <a:ext uri="{0D108BD9-81ED-4DB2-BD59-A6C34878D82A}">
                    <a16:rowId xmlns:a16="http://schemas.microsoft.com/office/drawing/2014/main" xmlns="" val="10001"/>
                  </a:ext>
                </a:extLst>
              </a:tr>
            </a:tbl>
          </a:graphicData>
        </a:graphic>
      </p:graphicFrame>
      <p:sp>
        <p:nvSpPr>
          <p:cNvPr id="10" name="Rectangle 9">
            <a:extLst>
              <a:ext uri="{FF2B5EF4-FFF2-40B4-BE49-F238E27FC236}">
                <a16:creationId xmlns:a16="http://schemas.microsoft.com/office/drawing/2014/main" xmlns="" id="{7F2285BF-C535-FF48-9768-8A2A568F087C}"/>
              </a:ext>
            </a:extLst>
          </p:cNvPr>
          <p:cNvSpPr/>
          <p:nvPr/>
        </p:nvSpPr>
        <p:spPr>
          <a:xfrm>
            <a:off x="2057400" y="5601499"/>
            <a:ext cx="4572000" cy="523220"/>
          </a:xfrm>
          <a:prstGeom prst="rect">
            <a:avLst/>
          </a:prstGeom>
        </p:spPr>
        <p:txBody>
          <a:bodyPr>
            <a:spAutoFit/>
          </a:bodyPr>
          <a:lstStyle/>
          <a:p>
            <a:pPr algn="ctr"/>
            <a:r>
              <a:rPr lang="en-US" dirty="0">
                <a:solidFill>
                  <a:srgbClr val="FFFF00"/>
                </a:solidFill>
              </a:rPr>
              <a:t>*Additional analysis we are undertaking because of instrument post launch performance issues</a:t>
            </a:r>
          </a:p>
        </p:txBody>
      </p:sp>
    </p:spTree>
    <p:extLst>
      <p:ext uri="{BB962C8B-B14F-4D97-AF65-F5344CB8AC3E}">
        <p14:creationId xmlns:p14="http://schemas.microsoft.com/office/powerpoint/2010/main" val="1169237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897"/>
            <a:ext cx="6408821" cy="968626"/>
          </a:xfrm>
        </p:spPr>
        <p:txBody>
          <a:bodyPr/>
          <a:lstStyle/>
          <a:p>
            <a:r>
              <a:rPr lang="en-US" dirty="0"/>
              <a:t>PLPT-MAG-001</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21</a:t>
            </a:fld>
            <a:endParaRPr lang="uk-UA"/>
          </a:p>
        </p:txBody>
      </p:sp>
      <p:sp>
        <p:nvSpPr>
          <p:cNvPr id="3" name="TextBox 2">
            <a:extLst>
              <a:ext uri="{FF2B5EF4-FFF2-40B4-BE49-F238E27FC236}">
                <a16:creationId xmlns:a16="http://schemas.microsoft.com/office/drawing/2014/main" xmlns="" id="{1A8E817D-443B-5146-87B0-161BD972B31E}"/>
              </a:ext>
            </a:extLst>
          </p:cNvPr>
          <p:cNvSpPr txBox="1"/>
          <p:nvPr/>
        </p:nvSpPr>
        <p:spPr>
          <a:xfrm>
            <a:off x="2819400" y="774468"/>
            <a:ext cx="3433953" cy="400110"/>
          </a:xfrm>
          <a:prstGeom prst="rect">
            <a:avLst/>
          </a:prstGeom>
          <a:noFill/>
        </p:spPr>
        <p:txBody>
          <a:bodyPr wrap="none" rtlCol="0">
            <a:spAutoFit/>
          </a:bodyPr>
          <a:lstStyle/>
          <a:p>
            <a:r>
              <a:rPr lang="en-US" sz="2000" dirty="0">
                <a:solidFill>
                  <a:schemeClr val="bg1"/>
                </a:solidFill>
              </a:rPr>
              <a:t>Comparison to TS04 Model</a:t>
            </a:r>
          </a:p>
        </p:txBody>
      </p:sp>
      <p:pic>
        <p:nvPicPr>
          <p:cNvPr id="7" name="Picture 6">
            <a:extLst>
              <a:ext uri="{FF2B5EF4-FFF2-40B4-BE49-F238E27FC236}">
                <a16:creationId xmlns:a16="http://schemas.microsoft.com/office/drawing/2014/main" xmlns="" id="{B6F52AE9-4A90-1F4F-BBCF-302FB6FD22D2}"/>
              </a:ext>
            </a:extLst>
          </p:cNvPr>
          <p:cNvPicPr>
            <a:picLocks noChangeAspect="1"/>
          </p:cNvPicPr>
          <p:nvPr/>
        </p:nvPicPr>
        <p:blipFill rotWithShape="1">
          <a:blip r:embed="rId2">
            <a:extLst>
              <a:ext uri="{28A0092B-C50C-407E-A947-70E740481C1C}">
                <a14:useLocalDpi xmlns:a14="http://schemas.microsoft.com/office/drawing/2010/main" val="0"/>
              </a:ext>
            </a:extLst>
          </a:blip>
          <a:srcRect l="2887" r="7606"/>
          <a:stretch/>
        </p:blipFill>
        <p:spPr>
          <a:xfrm>
            <a:off x="27318" y="1253901"/>
            <a:ext cx="4472492" cy="4465581"/>
          </a:xfrm>
          <a:prstGeom prst="rect">
            <a:avLst/>
          </a:prstGeom>
        </p:spPr>
      </p:pic>
      <p:pic>
        <p:nvPicPr>
          <p:cNvPr id="8" name="Picture 7">
            <a:extLst>
              <a:ext uri="{FF2B5EF4-FFF2-40B4-BE49-F238E27FC236}">
                <a16:creationId xmlns:a16="http://schemas.microsoft.com/office/drawing/2014/main" xmlns="" id="{BBFC8512-F9F7-7348-BFB4-0DF1042B52C8}"/>
              </a:ext>
            </a:extLst>
          </p:cNvPr>
          <p:cNvPicPr>
            <a:picLocks noChangeAspect="1"/>
          </p:cNvPicPr>
          <p:nvPr/>
        </p:nvPicPr>
        <p:blipFill rotWithShape="1">
          <a:blip r:embed="rId3">
            <a:extLst>
              <a:ext uri="{28A0092B-C50C-407E-A947-70E740481C1C}">
                <a14:useLocalDpi xmlns:a14="http://schemas.microsoft.com/office/drawing/2010/main" val="0"/>
              </a:ext>
            </a:extLst>
          </a:blip>
          <a:srcRect l="3226" r="6452"/>
          <a:stretch/>
        </p:blipFill>
        <p:spPr>
          <a:xfrm>
            <a:off x="4800600" y="1253901"/>
            <a:ext cx="4267200" cy="4461099"/>
          </a:xfrm>
          <a:prstGeom prst="rect">
            <a:avLst/>
          </a:prstGeom>
        </p:spPr>
      </p:pic>
      <p:sp>
        <p:nvSpPr>
          <p:cNvPr id="9" name="Oval 8">
            <a:extLst>
              <a:ext uri="{FF2B5EF4-FFF2-40B4-BE49-F238E27FC236}">
                <a16:creationId xmlns:a16="http://schemas.microsoft.com/office/drawing/2014/main" xmlns="" id="{8D2E233A-04C2-EC4D-8406-AF53E7E4F3FF}"/>
              </a:ext>
            </a:extLst>
          </p:cNvPr>
          <p:cNvSpPr/>
          <p:nvPr/>
        </p:nvSpPr>
        <p:spPr>
          <a:xfrm>
            <a:off x="228600" y="2362200"/>
            <a:ext cx="762000" cy="762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03997502-8267-A54B-954E-18D90E10B255}"/>
              </a:ext>
            </a:extLst>
          </p:cNvPr>
          <p:cNvSpPr/>
          <p:nvPr/>
        </p:nvSpPr>
        <p:spPr>
          <a:xfrm>
            <a:off x="4880856" y="2657412"/>
            <a:ext cx="2744993" cy="7620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9617D62B-3882-4943-94E9-F3A131D7CEC2}"/>
              </a:ext>
            </a:extLst>
          </p:cNvPr>
          <p:cNvSpPr txBox="1"/>
          <p:nvPr/>
        </p:nvSpPr>
        <p:spPr>
          <a:xfrm>
            <a:off x="1143000" y="1461600"/>
            <a:ext cx="2475358" cy="307777"/>
          </a:xfrm>
          <a:prstGeom prst="rect">
            <a:avLst/>
          </a:prstGeom>
          <a:noFill/>
        </p:spPr>
        <p:txBody>
          <a:bodyPr wrap="none" rtlCol="0">
            <a:spAutoFit/>
          </a:bodyPr>
          <a:lstStyle/>
          <a:p>
            <a:r>
              <a:rPr lang="en-US" dirty="0"/>
              <a:t>GOES - TS04, 5</a:t>
            </a:r>
            <a:r>
              <a:rPr lang="en-US" baseline="30000" dirty="0"/>
              <a:t>th</a:t>
            </a:r>
            <a:r>
              <a:rPr lang="en-US" dirty="0"/>
              <a:t> May 2017 </a:t>
            </a:r>
          </a:p>
        </p:txBody>
      </p:sp>
      <p:sp>
        <p:nvSpPr>
          <p:cNvPr id="12" name="TextBox 11">
            <a:extLst>
              <a:ext uri="{FF2B5EF4-FFF2-40B4-BE49-F238E27FC236}">
                <a16:creationId xmlns:a16="http://schemas.microsoft.com/office/drawing/2014/main" xmlns="" id="{FC70A51A-F9C5-D948-B48B-21FE6B46294B}"/>
              </a:ext>
            </a:extLst>
          </p:cNvPr>
          <p:cNvSpPr txBox="1"/>
          <p:nvPr/>
        </p:nvSpPr>
        <p:spPr>
          <a:xfrm>
            <a:off x="5562600" y="1453956"/>
            <a:ext cx="2525050" cy="307777"/>
          </a:xfrm>
          <a:prstGeom prst="rect">
            <a:avLst/>
          </a:prstGeom>
          <a:noFill/>
        </p:spPr>
        <p:txBody>
          <a:bodyPr wrap="none" rtlCol="0">
            <a:spAutoFit/>
          </a:bodyPr>
          <a:lstStyle/>
          <a:p>
            <a:r>
              <a:rPr lang="en-US" dirty="0"/>
              <a:t>GOES - TS04, 4</a:t>
            </a:r>
            <a:r>
              <a:rPr lang="en-US" baseline="30000" dirty="0"/>
              <a:t>th</a:t>
            </a:r>
            <a:r>
              <a:rPr lang="en-US" dirty="0"/>
              <a:t> June 2017 </a:t>
            </a:r>
          </a:p>
        </p:txBody>
      </p:sp>
      <p:sp>
        <p:nvSpPr>
          <p:cNvPr id="5" name="TextBox 4">
            <a:extLst>
              <a:ext uri="{FF2B5EF4-FFF2-40B4-BE49-F238E27FC236}">
                <a16:creationId xmlns:a16="http://schemas.microsoft.com/office/drawing/2014/main" xmlns="" id="{CABC9D64-05BC-0147-BD11-F80DA18FFDBC}"/>
              </a:ext>
            </a:extLst>
          </p:cNvPr>
          <p:cNvSpPr txBox="1"/>
          <p:nvPr/>
        </p:nvSpPr>
        <p:spPr>
          <a:xfrm>
            <a:off x="269176" y="5748867"/>
            <a:ext cx="8534400" cy="95410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There are significant times when GOES-16 MAG does not do perform as well as the other GOES when comparing to TS04 magnetic field model, particularly in the P-component.</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This suggests that GOES-16 MAG is not as accurate as the GOES-NOP MAGs. </a:t>
            </a:r>
          </a:p>
        </p:txBody>
      </p:sp>
    </p:spTree>
    <p:extLst>
      <p:ext uri="{BB962C8B-B14F-4D97-AF65-F5344CB8AC3E}">
        <p14:creationId xmlns:p14="http://schemas.microsoft.com/office/powerpoint/2010/main" val="2052708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1543" y="141931"/>
            <a:ext cx="6408821" cy="968626"/>
          </a:xfrm>
        </p:spPr>
        <p:txBody>
          <a:bodyPr/>
          <a:lstStyle/>
          <a:p>
            <a:r>
              <a:rPr lang="en-US" dirty="0"/>
              <a:t>PLPT-MAG-002</a:t>
            </a:r>
            <a:br>
              <a:rPr lang="en-US" dirty="0"/>
            </a:br>
            <a:r>
              <a:rPr lang="en-US" dirty="0"/>
              <a:t>Cross-satellite </a:t>
            </a:r>
            <a:r>
              <a:rPr lang="en-US" dirty="0" err="1"/>
              <a:t>intercalibration</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22</a:t>
            </a:fld>
            <a:endParaRPr lang="uk-UA"/>
          </a:p>
        </p:txBody>
      </p:sp>
      <p:pic>
        <p:nvPicPr>
          <p:cNvPr id="12" name="Picture 11">
            <a:extLst>
              <a:ext uri="{FF2B5EF4-FFF2-40B4-BE49-F238E27FC236}">
                <a16:creationId xmlns:a16="http://schemas.microsoft.com/office/drawing/2014/main" xmlns="" id="{EB03FE80-E035-5746-A0AB-0DAB1580C95D}"/>
              </a:ext>
            </a:extLst>
          </p:cNvPr>
          <p:cNvPicPr>
            <a:picLocks noChangeAspect="1"/>
          </p:cNvPicPr>
          <p:nvPr/>
        </p:nvPicPr>
        <p:blipFill rotWithShape="1">
          <a:blip r:embed="rId2">
            <a:extLst>
              <a:ext uri="{28A0092B-C50C-407E-A947-70E740481C1C}">
                <a14:useLocalDpi xmlns:a14="http://schemas.microsoft.com/office/drawing/2010/main" val="0"/>
              </a:ext>
            </a:extLst>
          </a:blip>
          <a:srcRect l="1840" t="2733" r="1768" b="1763"/>
          <a:stretch/>
        </p:blipFill>
        <p:spPr>
          <a:xfrm>
            <a:off x="1524000" y="1676400"/>
            <a:ext cx="6943271" cy="3972585"/>
          </a:xfrm>
          <a:prstGeom prst="rect">
            <a:avLst/>
          </a:prstGeom>
        </p:spPr>
      </p:pic>
      <p:sp>
        <p:nvSpPr>
          <p:cNvPr id="13" name="TextBox 12">
            <a:extLst>
              <a:ext uri="{FF2B5EF4-FFF2-40B4-BE49-F238E27FC236}">
                <a16:creationId xmlns:a16="http://schemas.microsoft.com/office/drawing/2014/main" xmlns="" id="{27BB1A7E-92FD-BC46-B010-51E79E68FAEF}"/>
              </a:ext>
            </a:extLst>
          </p:cNvPr>
          <p:cNvSpPr txBox="1"/>
          <p:nvPr/>
        </p:nvSpPr>
        <p:spPr>
          <a:xfrm rot="16200000">
            <a:off x="222778" y="3535008"/>
            <a:ext cx="2294667" cy="307777"/>
          </a:xfrm>
          <a:prstGeom prst="rect">
            <a:avLst/>
          </a:prstGeom>
          <a:noFill/>
        </p:spPr>
        <p:txBody>
          <a:bodyPr wrap="none" rtlCol="0">
            <a:spAutoFit/>
          </a:bodyPr>
          <a:lstStyle/>
          <a:p>
            <a:r>
              <a:rPr lang="en-US" sz="1400" b="1" dirty="0">
                <a:solidFill>
                  <a:schemeClr val="bg1"/>
                </a:solidFill>
              </a:rPr>
              <a:t>Magnetic Field Strength (</a:t>
            </a:r>
            <a:r>
              <a:rPr lang="en-US" sz="1400" b="1" dirty="0" err="1">
                <a:solidFill>
                  <a:schemeClr val="bg1"/>
                </a:solidFill>
              </a:rPr>
              <a:t>nT</a:t>
            </a:r>
            <a:r>
              <a:rPr lang="en-US" sz="1400" b="1" dirty="0">
                <a:solidFill>
                  <a:schemeClr val="bg1"/>
                </a:solidFill>
              </a:rPr>
              <a:t>)</a:t>
            </a:r>
          </a:p>
        </p:txBody>
      </p:sp>
      <p:sp>
        <p:nvSpPr>
          <p:cNvPr id="14" name="Rectangle 13">
            <a:extLst>
              <a:ext uri="{FF2B5EF4-FFF2-40B4-BE49-F238E27FC236}">
                <a16:creationId xmlns:a16="http://schemas.microsoft.com/office/drawing/2014/main" xmlns="" id="{D635FD99-CB12-5948-A24B-F448D7208189}"/>
              </a:ext>
            </a:extLst>
          </p:cNvPr>
          <p:cNvSpPr/>
          <p:nvPr/>
        </p:nvSpPr>
        <p:spPr>
          <a:xfrm>
            <a:off x="262178" y="1303054"/>
            <a:ext cx="9075174" cy="646331"/>
          </a:xfrm>
          <a:prstGeom prst="rect">
            <a:avLst/>
          </a:prstGeom>
        </p:spPr>
        <p:txBody>
          <a:bodyPr wrap="square">
            <a:spAutoFit/>
          </a:bodyPr>
          <a:lstStyle/>
          <a:p>
            <a:pPr marL="285750" indent="-285750">
              <a:buFont typeface="Arial" charset="0"/>
              <a:buChar char="•"/>
            </a:pPr>
            <a:r>
              <a:rPr lang="en-US" dirty="0">
                <a:solidFill>
                  <a:schemeClr val="bg1"/>
                </a:solidFill>
              </a:rPr>
              <a:t>The MAG LUT with post launch average maneuver values went into operation around 1546Z April 11, 2017.  </a:t>
            </a:r>
          </a:p>
        </p:txBody>
      </p:sp>
      <p:sp>
        <p:nvSpPr>
          <p:cNvPr id="15" name="TextBox 14">
            <a:extLst>
              <a:ext uri="{FF2B5EF4-FFF2-40B4-BE49-F238E27FC236}">
                <a16:creationId xmlns:a16="http://schemas.microsoft.com/office/drawing/2014/main" xmlns="" id="{3EA56CF9-5D99-5846-AB36-7A021B400027}"/>
              </a:ext>
            </a:extLst>
          </p:cNvPr>
          <p:cNvSpPr txBox="1"/>
          <p:nvPr/>
        </p:nvSpPr>
        <p:spPr>
          <a:xfrm>
            <a:off x="1899536" y="1694300"/>
            <a:ext cx="5073232" cy="584775"/>
          </a:xfrm>
          <a:prstGeom prst="rect">
            <a:avLst/>
          </a:prstGeom>
          <a:noFill/>
        </p:spPr>
        <p:txBody>
          <a:bodyPr wrap="square" rtlCol="0">
            <a:spAutoFit/>
          </a:bodyPr>
          <a:lstStyle/>
          <a:p>
            <a:r>
              <a:rPr lang="en-US" sz="1600" dirty="0"/>
              <a:t>April 10-23 2017</a:t>
            </a:r>
          </a:p>
          <a:p>
            <a:r>
              <a:rPr lang="en-US" sz="1600" dirty="0"/>
              <a:t>G16 outboard MAG and G13 MAG in EPN coordinates</a:t>
            </a:r>
          </a:p>
        </p:txBody>
      </p:sp>
      <p:cxnSp>
        <p:nvCxnSpPr>
          <p:cNvPr id="16" name="Straight Arrow Connector 15">
            <a:extLst>
              <a:ext uri="{FF2B5EF4-FFF2-40B4-BE49-F238E27FC236}">
                <a16:creationId xmlns:a16="http://schemas.microsoft.com/office/drawing/2014/main" xmlns="" id="{E3A1D4F9-8F30-4E40-90FE-44551EFE403E}"/>
              </a:ext>
            </a:extLst>
          </p:cNvPr>
          <p:cNvCxnSpPr/>
          <p:nvPr/>
        </p:nvCxnSpPr>
        <p:spPr>
          <a:xfrm flipH="1">
            <a:off x="2656406" y="2663796"/>
            <a:ext cx="796414" cy="659710"/>
          </a:xfrm>
          <a:prstGeom prst="straightConnector1">
            <a:avLst/>
          </a:prstGeom>
          <a:ln w="38100">
            <a:solidFill>
              <a:schemeClr val="accent1">
                <a:alpha val="79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xmlns="" id="{59FCEB72-E808-8543-BAF3-72AF5E2846A4}"/>
              </a:ext>
            </a:extLst>
          </p:cNvPr>
          <p:cNvSpPr txBox="1"/>
          <p:nvPr/>
        </p:nvSpPr>
        <p:spPr>
          <a:xfrm>
            <a:off x="2333887" y="2398304"/>
            <a:ext cx="2249642" cy="276999"/>
          </a:xfrm>
          <a:prstGeom prst="rect">
            <a:avLst/>
          </a:prstGeom>
          <a:noFill/>
        </p:spPr>
        <p:txBody>
          <a:bodyPr wrap="square" rtlCol="0">
            <a:spAutoFit/>
          </a:bodyPr>
          <a:lstStyle/>
          <a:p>
            <a:pPr algn="ctr"/>
            <a:r>
              <a:rPr lang="en-US" sz="1200" dirty="0"/>
              <a:t>Calibration applied</a:t>
            </a:r>
          </a:p>
        </p:txBody>
      </p:sp>
      <p:sp>
        <p:nvSpPr>
          <p:cNvPr id="18" name="TextBox 17">
            <a:extLst>
              <a:ext uri="{FF2B5EF4-FFF2-40B4-BE49-F238E27FC236}">
                <a16:creationId xmlns:a16="http://schemas.microsoft.com/office/drawing/2014/main" xmlns="" id="{9A8F5793-EFEF-8C48-A245-FF32D46D96F2}"/>
              </a:ext>
            </a:extLst>
          </p:cNvPr>
          <p:cNvSpPr txBox="1"/>
          <p:nvPr/>
        </p:nvSpPr>
        <p:spPr>
          <a:xfrm>
            <a:off x="1899536" y="4720348"/>
            <a:ext cx="5823517" cy="369332"/>
          </a:xfrm>
          <a:prstGeom prst="rect">
            <a:avLst/>
          </a:prstGeom>
          <a:noFill/>
        </p:spPr>
        <p:txBody>
          <a:bodyPr wrap="none" rtlCol="0">
            <a:spAutoFit/>
          </a:bodyPr>
          <a:lstStyle/>
          <a:p>
            <a:r>
              <a:rPr lang="en-US" dirty="0"/>
              <a:t>After calibration, G16 outboard MAG and G13 MAG closer.</a:t>
            </a:r>
          </a:p>
        </p:txBody>
      </p:sp>
      <p:cxnSp>
        <p:nvCxnSpPr>
          <p:cNvPr id="19" name="Straight Arrow Connector 18">
            <a:extLst>
              <a:ext uri="{FF2B5EF4-FFF2-40B4-BE49-F238E27FC236}">
                <a16:creationId xmlns:a16="http://schemas.microsoft.com/office/drawing/2014/main" xmlns="" id="{28A86FAC-DD3D-244D-9C59-47C31A2BBA86}"/>
              </a:ext>
            </a:extLst>
          </p:cNvPr>
          <p:cNvCxnSpPr/>
          <p:nvPr/>
        </p:nvCxnSpPr>
        <p:spPr>
          <a:xfrm>
            <a:off x="242587" y="3212593"/>
            <a:ext cx="155371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xmlns="" id="{BF675D1B-4DD6-0345-803B-921F619FF3E5}"/>
              </a:ext>
            </a:extLst>
          </p:cNvPr>
          <p:cNvCxnSpPr/>
          <p:nvPr/>
        </p:nvCxnSpPr>
        <p:spPr>
          <a:xfrm>
            <a:off x="242587" y="3679625"/>
            <a:ext cx="155371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xmlns="" id="{7D3AD8A4-D5F1-3A48-953F-E1CD07FC5521}"/>
              </a:ext>
            </a:extLst>
          </p:cNvPr>
          <p:cNvCxnSpPr/>
          <p:nvPr/>
        </p:nvCxnSpPr>
        <p:spPr>
          <a:xfrm>
            <a:off x="242587" y="4279393"/>
            <a:ext cx="1553710"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xmlns="" id="{2CC08907-E95A-1A40-B4CE-C8CA65A8F98E}"/>
              </a:ext>
            </a:extLst>
          </p:cNvPr>
          <p:cNvSpPr txBox="1"/>
          <p:nvPr/>
        </p:nvSpPr>
        <p:spPr>
          <a:xfrm>
            <a:off x="216637" y="2964243"/>
            <a:ext cx="1025537" cy="276999"/>
          </a:xfrm>
          <a:prstGeom prst="rect">
            <a:avLst/>
          </a:prstGeom>
          <a:noFill/>
        </p:spPr>
        <p:txBody>
          <a:bodyPr wrap="none" rtlCol="0">
            <a:spAutoFit/>
          </a:bodyPr>
          <a:lstStyle/>
          <a:p>
            <a:r>
              <a:rPr lang="en-US" sz="1200">
                <a:solidFill>
                  <a:schemeClr val="bg1"/>
                </a:solidFill>
              </a:rPr>
              <a:t>P-component</a:t>
            </a:r>
          </a:p>
        </p:txBody>
      </p:sp>
      <p:sp>
        <p:nvSpPr>
          <p:cNvPr id="23" name="TextBox 22">
            <a:extLst>
              <a:ext uri="{FF2B5EF4-FFF2-40B4-BE49-F238E27FC236}">
                <a16:creationId xmlns:a16="http://schemas.microsoft.com/office/drawing/2014/main" xmlns="" id="{F6682FBB-B693-D74C-8B3F-87821A60087D}"/>
              </a:ext>
            </a:extLst>
          </p:cNvPr>
          <p:cNvSpPr txBox="1"/>
          <p:nvPr/>
        </p:nvSpPr>
        <p:spPr>
          <a:xfrm>
            <a:off x="226166" y="3424579"/>
            <a:ext cx="1023229" cy="276999"/>
          </a:xfrm>
          <a:prstGeom prst="rect">
            <a:avLst/>
          </a:prstGeom>
          <a:noFill/>
        </p:spPr>
        <p:txBody>
          <a:bodyPr wrap="none" rtlCol="0">
            <a:spAutoFit/>
          </a:bodyPr>
          <a:lstStyle/>
          <a:p>
            <a:r>
              <a:rPr lang="en-US" sz="1200" dirty="0">
                <a:solidFill>
                  <a:schemeClr val="bg1"/>
                </a:solidFill>
              </a:rPr>
              <a:t>E-component</a:t>
            </a:r>
          </a:p>
        </p:txBody>
      </p:sp>
      <p:sp>
        <p:nvSpPr>
          <p:cNvPr id="24" name="TextBox 23">
            <a:extLst>
              <a:ext uri="{FF2B5EF4-FFF2-40B4-BE49-F238E27FC236}">
                <a16:creationId xmlns:a16="http://schemas.microsoft.com/office/drawing/2014/main" xmlns="" id="{819D7DA3-1ED1-2342-9979-1D35198BBCAF}"/>
              </a:ext>
            </a:extLst>
          </p:cNvPr>
          <p:cNvSpPr txBox="1"/>
          <p:nvPr/>
        </p:nvSpPr>
        <p:spPr>
          <a:xfrm>
            <a:off x="242587" y="4008157"/>
            <a:ext cx="1049262" cy="276999"/>
          </a:xfrm>
          <a:prstGeom prst="rect">
            <a:avLst/>
          </a:prstGeom>
          <a:noFill/>
        </p:spPr>
        <p:txBody>
          <a:bodyPr wrap="none" rtlCol="0">
            <a:spAutoFit/>
          </a:bodyPr>
          <a:lstStyle/>
          <a:p>
            <a:r>
              <a:rPr lang="en-US" sz="1200" dirty="0">
                <a:solidFill>
                  <a:schemeClr val="bg1"/>
                </a:solidFill>
              </a:rPr>
              <a:t>N-component</a:t>
            </a:r>
          </a:p>
        </p:txBody>
      </p:sp>
      <p:sp>
        <p:nvSpPr>
          <p:cNvPr id="26" name="TextBox 25">
            <a:extLst>
              <a:ext uri="{FF2B5EF4-FFF2-40B4-BE49-F238E27FC236}">
                <a16:creationId xmlns:a16="http://schemas.microsoft.com/office/drawing/2014/main" xmlns="" id="{A0783F51-51FE-D94E-B102-03F847E97E48}"/>
              </a:ext>
            </a:extLst>
          </p:cNvPr>
          <p:cNvSpPr txBox="1"/>
          <p:nvPr/>
        </p:nvSpPr>
        <p:spPr>
          <a:xfrm>
            <a:off x="156189" y="2745562"/>
            <a:ext cx="1060034" cy="369332"/>
          </a:xfrm>
          <a:prstGeom prst="rect">
            <a:avLst/>
          </a:prstGeom>
          <a:noFill/>
        </p:spPr>
        <p:txBody>
          <a:bodyPr wrap="none" rtlCol="0">
            <a:spAutoFit/>
          </a:bodyPr>
          <a:lstStyle/>
          <a:p>
            <a:r>
              <a:rPr lang="en-US">
                <a:solidFill>
                  <a:schemeClr val="bg1"/>
                </a:solidFill>
              </a:rPr>
              <a:t>Poleward</a:t>
            </a:r>
          </a:p>
        </p:txBody>
      </p:sp>
      <p:sp>
        <p:nvSpPr>
          <p:cNvPr id="27" name="TextBox 26">
            <a:extLst>
              <a:ext uri="{FF2B5EF4-FFF2-40B4-BE49-F238E27FC236}">
                <a16:creationId xmlns:a16="http://schemas.microsoft.com/office/drawing/2014/main" xmlns="" id="{C1A51C47-ED68-E34B-86D7-0230B996F71F}"/>
              </a:ext>
            </a:extLst>
          </p:cNvPr>
          <p:cNvSpPr txBox="1"/>
          <p:nvPr/>
        </p:nvSpPr>
        <p:spPr>
          <a:xfrm>
            <a:off x="175271" y="3230270"/>
            <a:ext cx="1153393" cy="369332"/>
          </a:xfrm>
          <a:prstGeom prst="rect">
            <a:avLst/>
          </a:prstGeom>
          <a:noFill/>
        </p:spPr>
        <p:txBody>
          <a:bodyPr wrap="none" rtlCol="0">
            <a:spAutoFit/>
          </a:bodyPr>
          <a:lstStyle/>
          <a:p>
            <a:r>
              <a:rPr lang="en-US">
                <a:solidFill>
                  <a:schemeClr val="bg1"/>
                </a:solidFill>
              </a:rPr>
              <a:t>Earthward</a:t>
            </a:r>
            <a:endParaRPr lang="en-US" dirty="0">
              <a:solidFill>
                <a:schemeClr val="bg1"/>
              </a:solidFill>
            </a:endParaRPr>
          </a:p>
        </p:txBody>
      </p:sp>
      <p:sp>
        <p:nvSpPr>
          <p:cNvPr id="28" name="TextBox 27">
            <a:extLst>
              <a:ext uri="{FF2B5EF4-FFF2-40B4-BE49-F238E27FC236}">
                <a16:creationId xmlns:a16="http://schemas.microsoft.com/office/drawing/2014/main" xmlns="" id="{BDB78697-64AF-5D40-A0F9-71638CA4E9AD}"/>
              </a:ext>
            </a:extLst>
          </p:cNvPr>
          <p:cNvSpPr txBox="1"/>
          <p:nvPr/>
        </p:nvSpPr>
        <p:spPr>
          <a:xfrm>
            <a:off x="237201" y="3766196"/>
            <a:ext cx="1040028" cy="369332"/>
          </a:xfrm>
          <a:prstGeom prst="rect">
            <a:avLst/>
          </a:prstGeom>
          <a:noFill/>
        </p:spPr>
        <p:txBody>
          <a:bodyPr wrap="none" rtlCol="0">
            <a:spAutoFit/>
          </a:bodyPr>
          <a:lstStyle/>
          <a:p>
            <a:r>
              <a:rPr lang="en-US" dirty="0">
                <a:solidFill>
                  <a:schemeClr val="bg1"/>
                </a:solidFill>
              </a:rPr>
              <a:t>Eastward</a:t>
            </a:r>
          </a:p>
        </p:txBody>
      </p:sp>
      <p:sp>
        <p:nvSpPr>
          <p:cNvPr id="3" name="TextBox 2">
            <a:extLst>
              <a:ext uri="{FF2B5EF4-FFF2-40B4-BE49-F238E27FC236}">
                <a16:creationId xmlns:a16="http://schemas.microsoft.com/office/drawing/2014/main" xmlns="" id="{C42CBA05-0CE1-6D47-AD17-D12FCDC47DD4}"/>
              </a:ext>
            </a:extLst>
          </p:cNvPr>
          <p:cNvSpPr txBox="1"/>
          <p:nvPr/>
        </p:nvSpPr>
        <p:spPr>
          <a:xfrm>
            <a:off x="237201" y="5587032"/>
            <a:ext cx="8327348"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After calibration, the outboard MAG data was found to follow the general trends observed by nearby satellites.</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This result indicates that GOES-16 outboard MAG was able to observe major space weather variations. </a:t>
            </a:r>
          </a:p>
        </p:txBody>
      </p:sp>
    </p:spTree>
    <p:extLst>
      <p:ext uri="{BB962C8B-B14F-4D97-AF65-F5344CB8AC3E}">
        <p14:creationId xmlns:p14="http://schemas.microsoft.com/office/powerpoint/2010/main" val="2010396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408821" cy="968626"/>
          </a:xfrm>
        </p:spPr>
        <p:txBody>
          <a:bodyPr/>
          <a:lstStyle/>
          <a:p>
            <a:r>
              <a:rPr lang="en-US" dirty="0"/>
              <a:t>PLPT-MAG-002</a:t>
            </a:r>
            <a:br>
              <a:rPr lang="en-US" dirty="0"/>
            </a:br>
            <a:r>
              <a:rPr lang="en-US" dirty="0"/>
              <a:t>Cross-satellite </a:t>
            </a:r>
            <a:r>
              <a:rPr lang="en-US" dirty="0" err="1"/>
              <a:t>intercalibration</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23</a:t>
            </a:fld>
            <a:endParaRPr lang="uk-UA"/>
          </a:p>
        </p:txBody>
      </p:sp>
      <p:pic>
        <p:nvPicPr>
          <p:cNvPr id="6" name="Picture 5">
            <a:extLst>
              <a:ext uri="{FF2B5EF4-FFF2-40B4-BE49-F238E27FC236}">
                <a16:creationId xmlns:a16="http://schemas.microsoft.com/office/drawing/2014/main" xmlns="" id="{8B9AF7C1-1AE0-9D4F-A518-0517F0C75A03}"/>
              </a:ext>
            </a:extLst>
          </p:cNvPr>
          <p:cNvPicPr>
            <a:picLocks noChangeAspect="1"/>
          </p:cNvPicPr>
          <p:nvPr/>
        </p:nvPicPr>
        <p:blipFill rotWithShape="1">
          <a:blip r:embed="rId2"/>
          <a:srcRect l="4168" r="8333"/>
          <a:stretch/>
        </p:blipFill>
        <p:spPr>
          <a:xfrm>
            <a:off x="228600" y="1524000"/>
            <a:ext cx="6705600" cy="5035532"/>
          </a:xfrm>
          <a:prstGeom prst="rect">
            <a:avLst/>
          </a:prstGeom>
        </p:spPr>
      </p:pic>
      <p:sp>
        <p:nvSpPr>
          <p:cNvPr id="7" name="TextBox 6">
            <a:extLst>
              <a:ext uri="{FF2B5EF4-FFF2-40B4-BE49-F238E27FC236}">
                <a16:creationId xmlns:a16="http://schemas.microsoft.com/office/drawing/2014/main" xmlns="" id="{51BDEF92-112E-784A-B632-59534B4FF323}"/>
              </a:ext>
            </a:extLst>
          </p:cNvPr>
          <p:cNvSpPr txBox="1"/>
          <p:nvPr/>
        </p:nvSpPr>
        <p:spPr>
          <a:xfrm>
            <a:off x="4339390" y="3291724"/>
            <a:ext cx="1452642" cy="400110"/>
          </a:xfrm>
          <a:prstGeom prst="rect">
            <a:avLst/>
          </a:prstGeom>
          <a:noFill/>
        </p:spPr>
        <p:txBody>
          <a:bodyPr wrap="none" rtlCol="0">
            <a:spAutoFit/>
          </a:bodyPr>
          <a:lstStyle/>
          <a:p>
            <a:r>
              <a:rPr lang="en-US" sz="2000" dirty="0"/>
              <a:t>2.3 </a:t>
            </a:r>
            <a:r>
              <a:rPr lang="en-US" sz="2000" dirty="0" err="1"/>
              <a:t>nT</a:t>
            </a:r>
            <a:r>
              <a:rPr lang="en-US" sz="2000" dirty="0"/>
              <a:t> bias</a:t>
            </a:r>
          </a:p>
        </p:txBody>
      </p:sp>
      <p:cxnSp>
        <p:nvCxnSpPr>
          <p:cNvPr id="9" name="Straight Arrow Connector 8">
            <a:extLst>
              <a:ext uri="{FF2B5EF4-FFF2-40B4-BE49-F238E27FC236}">
                <a16:creationId xmlns:a16="http://schemas.microsoft.com/office/drawing/2014/main" xmlns="" id="{E8672512-083C-F947-A6F5-BF252443F5D3}"/>
              </a:ext>
            </a:extLst>
          </p:cNvPr>
          <p:cNvCxnSpPr>
            <a:stCxn id="7" idx="1"/>
          </p:cNvCxnSpPr>
          <p:nvPr/>
        </p:nvCxnSpPr>
        <p:spPr>
          <a:xfrm flipH="1" flipV="1">
            <a:off x="3501190" y="3367925"/>
            <a:ext cx="838200" cy="1238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DAC0F8BF-1942-8A4F-A59F-29D13AA199C2}"/>
              </a:ext>
            </a:extLst>
          </p:cNvPr>
          <p:cNvSpPr txBox="1"/>
          <p:nvPr/>
        </p:nvSpPr>
        <p:spPr>
          <a:xfrm>
            <a:off x="3013911" y="6251755"/>
            <a:ext cx="1516762" cy="307777"/>
          </a:xfrm>
          <a:prstGeom prst="rect">
            <a:avLst/>
          </a:prstGeom>
          <a:noFill/>
        </p:spPr>
        <p:txBody>
          <a:bodyPr wrap="none" rtlCol="0">
            <a:spAutoFit/>
          </a:bodyPr>
          <a:lstStyle/>
          <a:p>
            <a:r>
              <a:rPr lang="en-US" dirty="0"/>
              <a:t>Courtesy MIT-LL</a:t>
            </a:r>
          </a:p>
        </p:txBody>
      </p:sp>
      <p:sp>
        <p:nvSpPr>
          <p:cNvPr id="3" name="TextBox 2">
            <a:extLst>
              <a:ext uri="{FF2B5EF4-FFF2-40B4-BE49-F238E27FC236}">
                <a16:creationId xmlns:a16="http://schemas.microsoft.com/office/drawing/2014/main" xmlns="" id="{3EB107EE-12FC-7B48-90F0-B740850E0DF6}"/>
              </a:ext>
            </a:extLst>
          </p:cNvPr>
          <p:cNvSpPr txBox="1"/>
          <p:nvPr/>
        </p:nvSpPr>
        <p:spPr>
          <a:xfrm>
            <a:off x="6917267" y="2057400"/>
            <a:ext cx="2226733" cy="332398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MIT-LL study suggest the statistical accuracy of GOES-16 outboard MAG without std. dev. is about 2.3 </a:t>
            </a:r>
            <a:r>
              <a:rPr lang="en-US" dirty="0" err="1">
                <a:solidFill>
                  <a:schemeClr val="bg1"/>
                </a:solidFill>
              </a:rPr>
              <a:t>nT.</a:t>
            </a:r>
            <a:endParaRPr lang="en-US" dirty="0">
              <a:solidFill>
                <a:schemeClr val="bg1"/>
              </a:solidFill>
            </a:endParaRP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NCEI is also undertaking a long term study to determine this accuracy. Long term is needed because of the thermal issues affecting accuracy.   </a:t>
            </a:r>
          </a:p>
        </p:txBody>
      </p:sp>
    </p:spTree>
    <p:extLst>
      <p:ext uri="{BB962C8B-B14F-4D97-AF65-F5344CB8AC3E}">
        <p14:creationId xmlns:p14="http://schemas.microsoft.com/office/powerpoint/2010/main" val="2776707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408821" cy="968626"/>
          </a:xfrm>
        </p:spPr>
        <p:txBody>
          <a:bodyPr/>
          <a:lstStyle/>
          <a:p>
            <a:r>
              <a:rPr lang="en-US" dirty="0"/>
              <a:t>PLPT-MAG-002</a:t>
            </a:r>
            <a:br>
              <a:rPr lang="en-US" dirty="0"/>
            </a:br>
            <a:r>
              <a:rPr lang="en-US" dirty="0"/>
              <a:t>Cross-satellite </a:t>
            </a:r>
            <a:r>
              <a:rPr lang="en-US" dirty="0" err="1"/>
              <a:t>intercalibration</a:t>
            </a: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24</a:t>
            </a:fld>
            <a:endParaRPr lang="uk-UA"/>
          </a:p>
        </p:txBody>
      </p:sp>
      <p:pic>
        <p:nvPicPr>
          <p:cNvPr id="3" name="Picture 2">
            <a:extLst>
              <a:ext uri="{FF2B5EF4-FFF2-40B4-BE49-F238E27FC236}">
                <a16:creationId xmlns:a16="http://schemas.microsoft.com/office/drawing/2014/main" xmlns="" id="{E7E2C307-D40B-F64A-900A-4CA51250FCFF}"/>
              </a:ext>
            </a:extLst>
          </p:cNvPr>
          <p:cNvPicPr>
            <a:picLocks noChangeAspect="1"/>
          </p:cNvPicPr>
          <p:nvPr/>
        </p:nvPicPr>
        <p:blipFill>
          <a:blip r:embed="rId2"/>
          <a:stretch>
            <a:fillRect/>
          </a:stretch>
        </p:blipFill>
        <p:spPr>
          <a:xfrm>
            <a:off x="0" y="1389889"/>
            <a:ext cx="6705600" cy="5365453"/>
          </a:xfrm>
          <a:prstGeom prst="rect">
            <a:avLst/>
          </a:prstGeom>
        </p:spPr>
      </p:pic>
      <p:sp>
        <p:nvSpPr>
          <p:cNvPr id="5" name="TextBox 4">
            <a:extLst>
              <a:ext uri="{FF2B5EF4-FFF2-40B4-BE49-F238E27FC236}">
                <a16:creationId xmlns:a16="http://schemas.microsoft.com/office/drawing/2014/main" xmlns="" id="{587C7C7B-580E-CF44-8ED8-02055D0D53C7}"/>
              </a:ext>
            </a:extLst>
          </p:cNvPr>
          <p:cNvSpPr txBox="1"/>
          <p:nvPr/>
        </p:nvSpPr>
        <p:spPr>
          <a:xfrm>
            <a:off x="6705600" y="2362200"/>
            <a:ext cx="2438400"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rPr>
              <a:t>MIT-LL study suggests an accuracy std. dev. of about +/- 4 </a:t>
            </a:r>
            <a:r>
              <a:rPr lang="en-US" sz="1600" dirty="0" err="1">
                <a:solidFill>
                  <a:schemeClr val="bg1"/>
                </a:solidFill>
              </a:rPr>
              <a:t>nT.</a:t>
            </a:r>
            <a:endParaRPr lang="en-US" sz="1600" dirty="0">
              <a:solidFill>
                <a:schemeClr val="bg1"/>
              </a:solidFill>
            </a:endParaRP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Again, NCEI is also undertaking a long term study to determine this accuracy. Long term is needed because of the thermal issues affecting accuracy.   </a:t>
            </a:r>
          </a:p>
          <a:p>
            <a:pPr marL="285750" indent="-285750">
              <a:buFont typeface="Arial" panose="020B0604020202020204" pitchFamily="34" charset="0"/>
              <a:buChar char="•"/>
            </a:pPr>
            <a:endParaRPr lang="en-US" sz="1600" dirty="0">
              <a:solidFill>
                <a:schemeClr val="bg1"/>
              </a:solidFill>
            </a:endParaRPr>
          </a:p>
        </p:txBody>
      </p:sp>
      <p:sp>
        <p:nvSpPr>
          <p:cNvPr id="8" name="Oval 7">
            <a:extLst>
              <a:ext uri="{FF2B5EF4-FFF2-40B4-BE49-F238E27FC236}">
                <a16:creationId xmlns:a16="http://schemas.microsoft.com/office/drawing/2014/main" xmlns="" id="{8A0EC3FC-9C05-7442-9CCD-2CFED3D542EA}"/>
              </a:ext>
            </a:extLst>
          </p:cNvPr>
          <p:cNvSpPr/>
          <p:nvPr/>
        </p:nvSpPr>
        <p:spPr>
          <a:xfrm>
            <a:off x="5444821" y="3046511"/>
            <a:ext cx="3810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2B06A624-E9C5-E540-8FCA-E6EE7B9DD9F5}"/>
              </a:ext>
            </a:extLst>
          </p:cNvPr>
          <p:cNvSpPr txBox="1"/>
          <p:nvPr/>
        </p:nvSpPr>
        <p:spPr>
          <a:xfrm>
            <a:off x="3019143" y="6457908"/>
            <a:ext cx="1516762" cy="307777"/>
          </a:xfrm>
          <a:prstGeom prst="rect">
            <a:avLst/>
          </a:prstGeom>
          <a:noFill/>
        </p:spPr>
        <p:txBody>
          <a:bodyPr wrap="none" rtlCol="0">
            <a:spAutoFit/>
          </a:bodyPr>
          <a:lstStyle/>
          <a:p>
            <a:r>
              <a:rPr lang="en-US" dirty="0"/>
              <a:t>Courtesy MIT-LL</a:t>
            </a:r>
          </a:p>
        </p:txBody>
      </p:sp>
    </p:spTree>
    <p:extLst>
      <p:ext uri="{BB962C8B-B14F-4D97-AF65-F5344CB8AC3E}">
        <p14:creationId xmlns:p14="http://schemas.microsoft.com/office/powerpoint/2010/main" val="4221810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6408821" cy="968626"/>
          </a:xfrm>
        </p:spPr>
        <p:txBody>
          <a:bodyPr/>
          <a:lstStyle/>
          <a:p>
            <a:r>
              <a:rPr lang="en-US" dirty="0"/>
              <a:t>PLPT-MAG-009</a:t>
            </a:r>
            <a:br>
              <a:rPr lang="en-US" dirty="0"/>
            </a:br>
            <a:r>
              <a:rPr lang="en-US" dirty="0"/>
              <a:t>Noise Performance</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25</a:t>
            </a:fld>
            <a:endParaRPr lang="uk-UA"/>
          </a:p>
        </p:txBody>
      </p:sp>
      <p:pic>
        <p:nvPicPr>
          <p:cNvPr id="9" name="Picture 8">
            <a:extLst>
              <a:ext uri="{FF2B5EF4-FFF2-40B4-BE49-F238E27FC236}">
                <a16:creationId xmlns:a16="http://schemas.microsoft.com/office/drawing/2014/main" xmlns="" id="{274F1A33-5C30-344C-8E29-4DD79174E5C3}"/>
              </a:ext>
            </a:extLst>
          </p:cNvPr>
          <p:cNvPicPr>
            <a:picLocks noChangeAspect="1"/>
          </p:cNvPicPr>
          <p:nvPr/>
        </p:nvPicPr>
        <p:blipFill rotWithShape="1">
          <a:blip r:embed="rId2">
            <a:extLst>
              <a:ext uri="{28A0092B-C50C-407E-A947-70E740481C1C}">
                <a14:useLocalDpi xmlns:a14="http://schemas.microsoft.com/office/drawing/2010/main" val="0"/>
              </a:ext>
            </a:extLst>
          </a:blip>
          <a:srcRect l="5154" t="1182" r="13535" b="3128"/>
          <a:stretch/>
        </p:blipFill>
        <p:spPr>
          <a:xfrm>
            <a:off x="228600" y="1447801"/>
            <a:ext cx="3065893" cy="2514600"/>
          </a:xfrm>
          <a:prstGeom prst="rect">
            <a:avLst/>
          </a:prstGeom>
        </p:spPr>
      </p:pic>
      <p:sp>
        <p:nvSpPr>
          <p:cNvPr id="6" name="TextBox 5">
            <a:extLst>
              <a:ext uri="{FF2B5EF4-FFF2-40B4-BE49-F238E27FC236}">
                <a16:creationId xmlns:a16="http://schemas.microsoft.com/office/drawing/2014/main" xmlns="" id="{33EB11E5-D680-CD4E-B54A-F96DC0CA2EA7}"/>
              </a:ext>
            </a:extLst>
          </p:cNvPr>
          <p:cNvSpPr txBox="1"/>
          <p:nvPr/>
        </p:nvSpPr>
        <p:spPr>
          <a:xfrm>
            <a:off x="228600" y="3767048"/>
            <a:ext cx="883575" cy="215444"/>
          </a:xfrm>
          <a:prstGeom prst="rect">
            <a:avLst/>
          </a:prstGeom>
          <a:noFill/>
        </p:spPr>
        <p:txBody>
          <a:bodyPr wrap="none" rtlCol="0">
            <a:spAutoFit/>
          </a:bodyPr>
          <a:lstStyle/>
          <a:p>
            <a:r>
              <a:rPr lang="en-US" sz="800" dirty="0">
                <a:solidFill>
                  <a:schemeClr val="tx1"/>
                </a:solidFill>
              </a:rPr>
              <a:t>Courtesy of LM</a:t>
            </a:r>
          </a:p>
        </p:txBody>
      </p:sp>
      <p:sp>
        <p:nvSpPr>
          <p:cNvPr id="10" name="TextBox 9">
            <a:extLst>
              <a:ext uri="{FF2B5EF4-FFF2-40B4-BE49-F238E27FC236}">
                <a16:creationId xmlns:a16="http://schemas.microsoft.com/office/drawing/2014/main" xmlns="" id="{7787B6ED-E7C9-BC4B-9F20-086B2113391D}"/>
              </a:ext>
            </a:extLst>
          </p:cNvPr>
          <p:cNvSpPr txBox="1"/>
          <p:nvPr/>
        </p:nvSpPr>
        <p:spPr>
          <a:xfrm>
            <a:off x="3657600" y="1905000"/>
            <a:ext cx="4448654" cy="2000548"/>
          </a:xfrm>
          <a:prstGeom prst="rect">
            <a:avLst/>
          </a:prstGeom>
          <a:noFill/>
        </p:spPr>
        <p:txBody>
          <a:bodyPr wrap="none" rtlCol="0">
            <a:spAutoFit/>
          </a:bodyPr>
          <a:lstStyle/>
          <a:p>
            <a:r>
              <a:rPr lang="en-US" sz="2400" dirty="0">
                <a:solidFill>
                  <a:schemeClr val="bg1"/>
                </a:solidFill>
              </a:rPr>
              <a:t>Noise contributions:</a:t>
            </a:r>
          </a:p>
          <a:p>
            <a:endParaRPr lang="en-US" sz="2000" dirty="0">
              <a:solidFill>
                <a:schemeClr val="bg1"/>
              </a:solidFill>
            </a:endParaRPr>
          </a:p>
          <a:p>
            <a:pPr marL="342900" indent="-342900">
              <a:buAutoNum type="arabicParenR"/>
            </a:pPr>
            <a:r>
              <a:rPr lang="en-US" sz="2000" dirty="0">
                <a:solidFill>
                  <a:schemeClr val="bg1"/>
                </a:solidFill>
              </a:rPr>
              <a:t>Sensor: 0.1 </a:t>
            </a:r>
            <a:r>
              <a:rPr lang="en-US" sz="2000" dirty="0" err="1">
                <a:solidFill>
                  <a:schemeClr val="bg1"/>
                </a:solidFill>
              </a:rPr>
              <a:t>nT</a:t>
            </a:r>
            <a:endParaRPr lang="en-US" sz="2000" dirty="0">
              <a:solidFill>
                <a:schemeClr val="bg1"/>
              </a:solidFill>
            </a:endParaRPr>
          </a:p>
          <a:p>
            <a:pPr marL="342900" indent="-342900">
              <a:buAutoNum type="arabicParenR"/>
            </a:pPr>
            <a:r>
              <a:rPr lang="en-US" sz="2000" dirty="0">
                <a:solidFill>
                  <a:schemeClr val="bg1"/>
                </a:solidFill>
              </a:rPr>
              <a:t>Reaction Wheels: 0.1 </a:t>
            </a:r>
            <a:r>
              <a:rPr lang="en-US" sz="2000" dirty="0" err="1">
                <a:solidFill>
                  <a:schemeClr val="bg1"/>
                </a:solidFill>
              </a:rPr>
              <a:t>nT</a:t>
            </a:r>
            <a:endParaRPr lang="en-US" sz="2000" dirty="0">
              <a:solidFill>
                <a:schemeClr val="bg1"/>
              </a:solidFill>
            </a:endParaRPr>
          </a:p>
          <a:p>
            <a:pPr marL="342900" indent="-342900">
              <a:buAutoNum type="arabicParenR"/>
            </a:pPr>
            <a:r>
              <a:rPr lang="en-US" sz="2000" dirty="0">
                <a:solidFill>
                  <a:schemeClr val="bg1"/>
                </a:solidFill>
              </a:rPr>
              <a:t>ADC preferred counts: 0.3-0.5 </a:t>
            </a:r>
            <a:r>
              <a:rPr lang="en-US" sz="2000" dirty="0" err="1">
                <a:solidFill>
                  <a:schemeClr val="bg1"/>
                </a:solidFill>
              </a:rPr>
              <a:t>nT</a:t>
            </a:r>
            <a:endParaRPr lang="en-US" sz="2000" dirty="0">
              <a:solidFill>
                <a:schemeClr val="bg1"/>
              </a:solidFill>
            </a:endParaRPr>
          </a:p>
          <a:p>
            <a:pPr marL="342900" indent="-342900">
              <a:buAutoNum type="arabicParenR"/>
            </a:pPr>
            <a:r>
              <a:rPr lang="en-US" sz="2000" dirty="0">
                <a:solidFill>
                  <a:schemeClr val="bg1"/>
                </a:solidFill>
              </a:rPr>
              <a:t>Heaters: Still in analysis (0-0.5 </a:t>
            </a:r>
            <a:r>
              <a:rPr lang="en-US" sz="2000" dirty="0" err="1">
                <a:solidFill>
                  <a:schemeClr val="bg1"/>
                </a:solidFill>
              </a:rPr>
              <a:t>nT</a:t>
            </a:r>
            <a:r>
              <a:rPr lang="en-US" sz="2000" dirty="0">
                <a:solidFill>
                  <a:schemeClr val="bg1"/>
                </a:solidFill>
              </a:rPr>
              <a:t>)</a:t>
            </a:r>
          </a:p>
        </p:txBody>
      </p:sp>
      <p:pic>
        <p:nvPicPr>
          <p:cNvPr id="11" name="Picture 10">
            <a:extLst>
              <a:ext uri="{FF2B5EF4-FFF2-40B4-BE49-F238E27FC236}">
                <a16:creationId xmlns:a16="http://schemas.microsoft.com/office/drawing/2014/main" xmlns="" id="{178CAE16-B42D-5346-A525-7534BF95F9C9}"/>
              </a:ext>
            </a:extLst>
          </p:cNvPr>
          <p:cNvPicPr>
            <a:picLocks noChangeAspect="1"/>
          </p:cNvPicPr>
          <p:nvPr/>
        </p:nvPicPr>
        <p:blipFill>
          <a:blip r:embed="rId3"/>
          <a:stretch>
            <a:fillRect/>
          </a:stretch>
        </p:blipFill>
        <p:spPr>
          <a:xfrm>
            <a:off x="1" y="4203115"/>
            <a:ext cx="5029200" cy="2479482"/>
          </a:xfrm>
          <a:prstGeom prst="rect">
            <a:avLst/>
          </a:prstGeom>
        </p:spPr>
      </p:pic>
      <p:sp>
        <p:nvSpPr>
          <p:cNvPr id="12" name="TextBox 11">
            <a:extLst>
              <a:ext uri="{FF2B5EF4-FFF2-40B4-BE49-F238E27FC236}">
                <a16:creationId xmlns:a16="http://schemas.microsoft.com/office/drawing/2014/main" xmlns="" id="{B6BA77B4-0458-C743-8CB4-688B5897EFFA}"/>
              </a:ext>
            </a:extLst>
          </p:cNvPr>
          <p:cNvSpPr txBox="1"/>
          <p:nvPr/>
        </p:nvSpPr>
        <p:spPr>
          <a:xfrm>
            <a:off x="507137" y="2216093"/>
            <a:ext cx="1539204" cy="307777"/>
          </a:xfrm>
          <a:prstGeom prst="rect">
            <a:avLst/>
          </a:prstGeom>
          <a:noFill/>
        </p:spPr>
        <p:txBody>
          <a:bodyPr wrap="none" rtlCol="0">
            <a:spAutoFit/>
          </a:bodyPr>
          <a:lstStyle/>
          <a:p>
            <a:r>
              <a:rPr lang="en-US" dirty="0">
                <a:solidFill>
                  <a:schemeClr val="bg1"/>
                </a:solidFill>
              </a:rPr>
              <a:t>Reaction Wheels</a:t>
            </a:r>
          </a:p>
        </p:txBody>
      </p:sp>
      <p:sp>
        <p:nvSpPr>
          <p:cNvPr id="14" name="TextBox 13">
            <a:extLst>
              <a:ext uri="{FF2B5EF4-FFF2-40B4-BE49-F238E27FC236}">
                <a16:creationId xmlns:a16="http://schemas.microsoft.com/office/drawing/2014/main" xmlns="" id="{E21ADEA3-17CF-4B44-B7BD-27A98948F026}"/>
              </a:ext>
            </a:extLst>
          </p:cNvPr>
          <p:cNvSpPr txBox="1"/>
          <p:nvPr/>
        </p:nvSpPr>
        <p:spPr>
          <a:xfrm>
            <a:off x="378635" y="4422916"/>
            <a:ext cx="1915909" cy="307777"/>
          </a:xfrm>
          <a:prstGeom prst="rect">
            <a:avLst/>
          </a:prstGeom>
          <a:noFill/>
        </p:spPr>
        <p:txBody>
          <a:bodyPr wrap="none" rtlCol="0">
            <a:spAutoFit/>
          </a:bodyPr>
          <a:lstStyle/>
          <a:p>
            <a:r>
              <a:rPr lang="en-US" dirty="0">
                <a:solidFill>
                  <a:schemeClr val="tx1"/>
                </a:solidFill>
              </a:rPr>
              <a:t>ADC preferred counts</a:t>
            </a:r>
          </a:p>
        </p:txBody>
      </p:sp>
    </p:spTree>
    <p:extLst>
      <p:ext uri="{BB962C8B-B14F-4D97-AF65-F5344CB8AC3E}">
        <p14:creationId xmlns:p14="http://schemas.microsoft.com/office/powerpoint/2010/main" val="1518716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PROVISIONAL MATURITY ASSESSMENT</a:t>
            </a:r>
            <a:endParaRPr dirty="0"/>
          </a:p>
        </p:txBody>
      </p:sp>
      <p:sp>
        <p:nvSpPr>
          <p:cNvPr id="398" name="Shape 39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GOES-16 </a:t>
            </a:r>
            <a:r>
              <a:rPr lang="en-US" dirty="0"/>
              <a:t>MAG</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399" name="Shape 399"/>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26</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25296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599862" y="226429"/>
            <a:ext cx="5961300" cy="62035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dirty="0">
                <a:solidFill>
                  <a:srgbClr val="FFFFFF"/>
                </a:solidFill>
                <a:latin typeface="Calibri" charset="0"/>
                <a:ea typeface="Calibri" charset="0"/>
                <a:cs typeface="Calibri" charset="0"/>
                <a:sym typeface="Arial"/>
              </a:rPr>
              <a:t>Provisional Validation</a:t>
            </a:r>
            <a:endParaRPr sz="3600" dirty="0">
              <a:latin typeface="Calibri" charset="0"/>
              <a:ea typeface="Calibri" charset="0"/>
              <a:cs typeface="Calibri" charset="0"/>
            </a:endParaRPr>
          </a:p>
        </p:txBody>
      </p:sp>
      <p:sp>
        <p:nvSpPr>
          <p:cNvPr id="405" name="Shape 405"/>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27</a:t>
            </a:fld>
            <a:endParaRPr sz="1400" b="0" i="0" u="none" strike="noStrike" cap="none">
              <a:solidFill>
                <a:schemeClr val="lt1"/>
              </a:solidFill>
              <a:latin typeface="Arial"/>
              <a:ea typeface="Arial"/>
              <a:cs typeface="Arial"/>
              <a:sym typeface="Arial"/>
            </a:endParaRPr>
          </a:p>
        </p:txBody>
      </p:sp>
      <p:graphicFrame>
        <p:nvGraphicFramePr>
          <p:cNvPr id="406" name="Shape 406"/>
          <p:cNvGraphicFramePr/>
          <p:nvPr>
            <p:extLst>
              <p:ext uri="{D42A27DB-BD31-4B8C-83A1-F6EECF244321}">
                <p14:modId xmlns:p14="http://schemas.microsoft.com/office/powerpoint/2010/main" val="1077283543"/>
              </p:ext>
            </p:extLst>
          </p:nvPr>
        </p:nvGraphicFramePr>
        <p:xfrm>
          <a:off x="237112" y="1447800"/>
          <a:ext cx="8686800" cy="3975300"/>
        </p:xfrm>
        <a:graphic>
          <a:graphicData uri="http://schemas.openxmlformats.org/drawingml/2006/table">
            <a:tbl>
              <a:tblPr>
                <a:noFill/>
                <a:tableStyleId>{C82DEBC4-4F6B-44C8-AECD-D6E7C8D4A6FB}</a:tableStyleId>
              </a:tblPr>
              <a:tblGrid>
                <a:gridCol w="4343400">
                  <a:extLst>
                    <a:ext uri="{9D8B030D-6E8A-4147-A177-3AD203B41FA5}">
                      <a16:colId xmlns:a16="http://schemas.microsoft.com/office/drawing/2014/main" xmlns="" val="20000"/>
                    </a:ext>
                  </a:extLst>
                </a:gridCol>
                <a:gridCol w="4343400">
                  <a:extLst>
                    <a:ext uri="{9D8B030D-6E8A-4147-A177-3AD203B41FA5}">
                      <a16:colId xmlns:a16="http://schemas.microsoft.com/office/drawing/2014/main" xmlns="" val="20001"/>
                    </a:ext>
                  </a:extLst>
                </a:gridCol>
              </a:tblGrid>
              <a:tr h="409100">
                <a:tc>
                  <a:txBody>
                    <a:bodyPr/>
                    <a:lstStyle/>
                    <a:p>
                      <a:pPr marL="0" marR="0" lvl="0" indent="0" algn="ctr" rtl="0">
                        <a:lnSpc>
                          <a:spcPct val="100000"/>
                        </a:lnSpc>
                        <a:spcBef>
                          <a:spcPts val="0"/>
                        </a:spcBef>
                        <a:spcAft>
                          <a:spcPts val="0"/>
                        </a:spcAft>
                        <a:buClr>
                          <a:srgbClr val="000000"/>
                        </a:buClr>
                        <a:buSzPts val="700"/>
                        <a:buFont typeface="Arial"/>
                        <a:buNone/>
                      </a:pPr>
                      <a:r>
                        <a:rPr lang="en-US" sz="1400" b="1" u="none" strike="noStrike" cap="none" dirty="0">
                          <a:solidFill>
                            <a:srgbClr val="FFFFFF"/>
                          </a:solidFill>
                        </a:rPr>
                        <a:t>Preparation Activities</a:t>
                      </a:r>
                      <a:endParaRPr sz="1400" dirty="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rgbClr val="000000"/>
                        </a:buClr>
                        <a:buSzPts val="700"/>
                        <a:buFont typeface="Arial"/>
                        <a:buNone/>
                      </a:pPr>
                      <a:r>
                        <a:rPr lang="en-US" sz="1400" b="1" u="none" strike="noStrike" cap="none">
                          <a:solidFill>
                            <a:srgbClr val="FFFFFF"/>
                          </a:solidFill>
                        </a:rPr>
                        <a:t>Assessment</a:t>
                      </a:r>
                      <a:endParaRPr sz="1400"/>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xmlns="" val="10000"/>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400" b="0" i="0" u="none" strike="noStrike" cap="none" dirty="0">
                          <a:solidFill>
                            <a:schemeClr val="dk1"/>
                          </a:solidFill>
                          <a:latin typeface="Calibri"/>
                          <a:ea typeface="Calibri"/>
                          <a:cs typeface="Calibri"/>
                          <a:sym typeface="Calibri"/>
                        </a:rPr>
                        <a:t>Validation activities are ongoing and the general research community is now encouraged to participate.</a:t>
                      </a:r>
                      <a:endParaRPr sz="14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400" b="0" i="0" u="none" strike="noStrike" cap="none">
                          <a:solidFill>
                            <a:schemeClr val="dk1"/>
                          </a:solidFill>
                          <a:latin typeface="Calibri"/>
                          <a:ea typeface="Calibri"/>
                          <a:cs typeface="Calibri"/>
                          <a:sym typeface="Calibri"/>
                        </a:rPr>
                        <a:t>Validation activities are ongoing. Results have been discussed with SWPC. Release of data by NCEI will enable research community participation.</a:t>
                      </a:r>
                      <a:endParaRPr sz="1400" u="none" strike="noStrike" cap="none">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10001"/>
                  </a:ext>
                </a:extLst>
              </a:tr>
              <a:tr h="470750">
                <a:tc>
                  <a:txBody>
                    <a:bodyPr/>
                    <a:lstStyle/>
                    <a:p>
                      <a:pPr marL="0" marR="0" lvl="0" indent="0" algn="l" rtl="0">
                        <a:lnSpc>
                          <a:spcPct val="100000"/>
                        </a:lnSpc>
                        <a:spcBef>
                          <a:spcPts val="0"/>
                        </a:spcBef>
                        <a:spcAft>
                          <a:spcPts val="0"/>
                        </a:spcAft>
                        <a:buClr>
                          <a:srgbClr val="000000"/>
                        </a:buClr>
                        <a:buSzPts val="500"/>
                        <a:buFont typeface="Arial"/>
                        <a:buNone/>
                      </a:pPr>
                      <a:r>
                        <a:rPr lang="en-US" sz="1400" b="0" i="0" u="none" strike="noStrike" cap="none">
                          <a:solidFill>
                            <a:schemeClr val="dk1"/>
                          </a:solidFill>
                          <a:latin typeface="Calibri"/>
                          <a:ea typeface="Calibri"/>
                          <a:cs typeface="Calibri"/>
                          <a:sym typeface="Calibri"/>
                        </a:rPr>
                        <a:t>Severe algorithm anomalies are identified and under analysis. Solutions to anomalies are in development and testing.</a:t>
                      </a:r>
                      <a:endParaRPr sz="1400"/>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rgbClr val="000000"/>
                        </a:buClr>
                        <a:buSzPts val="500"/>
                        <a:buFont typeface=".AppleSystemUIFont" charset="-120"/>
                        <a:buChar char="o"/>
                      </a:pPr>
                      <a:r>
                        <a:rPr lang="en-US" sz="1400" b="0" i="0" u="none" strike="noStrike" cap="none" dirty="0">
                          <a:solidFill>
                            <a:schemeClr val="dk1"/>
                          </a:solidFill>
                          <a:latin typeface="Calibri" charset="0"/>
                          <a:ea typeface="Calibri" charset="0"/>
                          <a:cs typeface="Calibri" charset="0"/>
                          <a:sym typeface="Calibri"/>
                        </a:rPr>
                        <a:t>Inboard MAG sensor will not be used in operations.</a:t>
                      </a:r>
                    </a:p>
                    <a:p>
                      <a:pPr marL="285750" marR="0" lvl="0" indent="-285750" algn="l" rtl="0">
                        <a:lnSpc>
                          <a:spcPct val="100000"/>
                        </a:lnSpc>
                        <a:spcBef>
                          <a:spcPts val="0"/>
                        </a:spcBef>
                        <a:spcAft>
                          <a:spcPts val="0"/>
                        </a:spcAft>
                        <a:buClr>
                          <a:srgbClr val="000000"/>
                        </a:buClr>
                        <a:buSzPts val="500"/>
                        <a:buFont typeface=".AppleSystemUIFont" charset="-120"/>
                        <a:buChar char="o"/>
                      </a:pPr>
                      <a:r>
                        <a:rPr lang="en-US" sz="1400" dirty="0" err="1">
                          <a:latin typeface="Calibri" charset="0"/>
                          <a:ea typeface="Calibri" charset="0"/>
                          <a:cs typeface="Calibri" charset="0"/>
                        </a:rPr>
                        <a:t>Arcjet</a:t>
                      </a:r>
                      <a:r>
                        <a:rPr lang="en-US" sz="1400" dirty="0">
                          <a:latin typeface="Calibri" charset="0"/>
                          <a:ea typeface="Calibri" charset="0"/>
                          <a:cs typeface="Calibri" charset="0"/>
                        </a:rPr>
                        <a:t> Flag implemented (ADR449)</a:t>
                      </a:r>
                    </a:p>
                    <a:p>
                      <a:pPr marL="285750" marR="0" lvl="0" indent="-285750" algn="l" rtl="0">
                        <a:lnSpc>
                          <a:spcPct val="100000"/>
                        </a:lnSpc>
                        <a:spcBef>
                          <a:spcPts val="0"/>
                        </a:spcBef>
                        <a:spcAft>
                          <a:spcPts val="0"/>
                        </a:spcAft>
                        <a:buClr>
                          <a:srgbClr val="000000"/>
                        </a:buClr>
                        <a:buSzPts val="500"/>
                        <a:buFont typeface=".AppleSystemUIFont" charset="-120"/>
                        <a:buChar char="o"/>
                      </a:pPr>
                      <a:r>
                        <a:rPr lang="en-US" sz="1400" dirty="0" err="1">
                          <a:latin typeface="Calibri" charset="0"/>
                          <a:ea typeface="Calibri" charset="0"/>
                          <a:cs typeface="Calibri" charset="0"/>
                        </a:rPr>
                        <a:t>Arcjet</a:t>
                      </a:r>
                      <a:r>
                        <a:rPr lang="en-US" sz="1400" dirty="0">
                          <a:latin typeface="Calibri" charset="0"/>
                          <a:ea typeface="Calibri" charset="0"/>
                          <a:cs typeface="Calibri" charset="0"/>
                        </a:rPr>
                        <a:t> correction algorithm currently being implemented (ADR610)</a:t>
                      </a:r>
                      <a:endParaRPr sz="1400" dirty="0">
                        <a:latin typeface="Calibri" charset="0"/>
                        <a:ea typeface="Calibri" charset="0"/>
                        <a:cs typeface="Calibri" charset="0"/>
                      </a:endParaRPr>
                    </a:p>
                    <a:p>
                      <a:pPr marL="285750" marR="0" lvl="0" indent="-285750" algn="l" rtl="0">
                        <a:lnSpc>
                          <a:spcPct val="100000"/>
                        </a:lnSpc>
                        <a:spcBef>
                          <a:spcPts val="0"/>
                        </a:spcBef>
                        <a:spcAft>
                          <a:spcPts val="0"/>
                        </a:spcAft>
                        <a:buClr>
                          <a:srgbClr val="000000"/>
                        </a:buClr>
                        <a:buSzPts val="500"/>
                        <a:buFont typeface=".AppleSystemUIFont" charset="-120"/>
                        <a:buChar char="o"/>
                      </a:pPr>
                      <a:r>
                        <a:rPr lang="en-US" sz="1400" b="0" i="0" u="none" strike="noStrike" cap="none" dirty="0">
                          <a:solidFill>
                            <a:schemeClr val="dk1"/>
                          </a:solidFill>
                          <a:latin typeface="Calibri" charset="0"/>
                          <a:ea typeface="Calibri" charset="0"/>
                          <a:cs typeface="Calibri" charset="0"/>
                          <a:sym typeface="Calibri"/>
                        </a:rPr>
                        <a:t>Thermal issues related to heater and solar angle still a major concern for NCEI and this will be studied by NCEI to determine corrections and impacts on science quality of data.</a:t>
                      </a: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xmlns="" val="10002"/>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400" b="0" i="0" u="none" strike="noStrike" cap="none" dirty="0">
                          <a:solidFill>
                            <a:schemeClr val="dk1"/>
                          </a:solidFill>
                          <a:latin typeface="Calibri"/>
                          <a:ea typeface="Calibri"/>
                          <a:cs typeface="Calibri"/>
                          <a:sym typeface="Calibri"/>
                        </a:rPr>
                        <a:t>Incremental product improvements may still be occurring.</a:t>
                      </a:r>
                      <a:endParaRPr sz="14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400" b="0" i="0" u="none" strike="noStrike" cap="none" dirty="0">
                          <a:solidFill>
                            <a:schemeClr val="dk1"/>
                          </a:solidFill>
                          <a:latin typeface="Calibri"/>
                          <a:ea typeface="Calibri"/>
                          <a:cs typeface="Calibri"/>
                          <a:sym typeface="Calibri"/>
                        </a:rPr>
                        <a:t>Product improvements will result from steps to mitigate anomalies listed in “Path to Full Validation” charts</a:t>
                      </a:r>
                      <a:r>
                        <a:rPr lang="en-US" sz="1400" b="0" i="0" u="none" strike="noStrike" cap="none" baseline="0" dirty="0">
                          <a:solidFill>
                            <a:schemeClr val="dk1"/>
                          </a:solidFill>
                          <a:latin typeface="Calibri"/>
                          <a:ea typeface="Calibri"/>
                          <a:cs typeface="Calibri"/>
                          <a:sym typeface="Calibri"/>
                        </a:rPr>
                        <a:t> </a:t>
                      </a:r>
                      <a:r>
                        <a:rPr lang="en-US" sz="1400" b="0" i="0" u="none" strike="noStrike" cap="none" dirty="0">
                          <a:solidFill>
                            <a:schemeClr val="dk1"/>
                          </a:solidFill>
                          <a:latin typeface="Calibri"/>
                          <a:ea typeface="Calibri"/>
                          <a:cs typeface="Calibri"/>
                          <a:sym typeface="Calibri"/>
                        </a:rPr>
                        <a:t>below.</a:t>
                      </a:r>
                      <a:endParaRPr sz="1400" u="none" strike="noStrike" cap="none" dirty="0">
                        <a:solidFill>
                          <a:schemeClr val="dk1"/>
                        </a:solidFill>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lgn="ctr">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10003"/>
                  </a:ext>
                </a:extLst>
              </a:tr>
              <a:tr h="409100">
                <a:tc>
                  <a:txBody>
                    <a:bodyPr/>
                    <a:lstStyle/>
                    <a:p>
                      <a:pPr marL="0" marR="0" lvl="0" indent="0" algn="l" rtl="0">
                        <a:lnSpc>
                          <a:spcPct val="100000"/>
                        </a:lnSpc>
                        <a:spcBef>
                          <a:spcPts val="0"/>
                        </a:spcBef>
                        <a:spcAft>
                          <a:spcPts val="0"/>
                        </a:spcAft>
                        <a:buClr>
                          <a:srgbClr val="000000"/>
                        </a:buClr>
                        <a:buSzPts val="500"/>
                        <a:buFont typeface="Arial"/>
                        <a:buNone/>
                      </a:pPr>
                      <a:r>
                        <a:rPr lang="en-US" sz="1400" u="none" strike="noStrike" cap="none" dirty="0">
                          <a:solidFill>
                            <a:schemeClr val="dk1"/>
                          </a:solidFill>
                          <a:latin typeface="Calibri" panose="020F0502020204030204" pitchFamily="34" charset="0"/>
                          <a:cs typeface="Calibri" panose="020F0502020204030204" pitchFamily="34" charset="0"/>
                        </a:rPr>
                        <a:t>L2+ only: Users are engaged in the Product Feedback Forums (PFF) and user feedback is assessed.</a:t>
                      </a:r>
                    </a:p>
                  </a:txBody>
                  <a:tcPr marL="91450" marR="91450" marT="45725" marB="45725">
                    <a:lnL w="12700" cap="flat" cmpd="sng">
                      <a:solidFill>
                        <a:srgbClr val="FFFFFF"/>
                      </a:solidFill>
                      <a:prstDash val="solid"/>
                      <a:round/>
                      <a:headEnd type="none" w="sm" len="sm"/>
                      <a:tailEnd type="none" w="sm" len="sm"/>
                    </a:lnL>
                    <a:lnR w="12700" cap="flat" cmpd="sng" algn="ctr">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500"/>
                        <a:buFont typeface="Arial"/>
                        <a:buNone/>
                      </a:pPr>
                      <a:r>
                        <a:rPr lang="en-US" sz="1400" u="none" strike="noStrike" cap="none" dirty="0">
                          <a:solidFill>
                            <a:schemeClr val="dk1"/>
                          </a:solidFill>
                          <a:latin typeface="Calibri" panose="020F0502020204030204" pitchFamily="34" charset="0"/>
                          <a:cs typeface="Calibri" panose="020F0502020204030204" pitchFamily="34" charset="0"/>
                        </a:rPr>
                        <a:t>NCEI continues to be engaged with SWPC for feedback on MAG L1b data quality.</a:t>
                      </a:r>
                      <a:endParaRPr sz="1400" u="none" strike="noStrike" cap="none" dirty="0">
                        <a:solidFill>
                          <a:schemeClr val="dk1"/>
                        </a:solidFill>
                        <a:latin typeface="Calibri" panose="020F0502020204030204" pitchFamily="34" charset="0"/>
                        <a:cs typeface="Calibri" panose="020F0502020204030204" pitchFamily="34" charset="0"/>
                      </a:endParaRPr>
                    </a:p>
                  </a:txBody>
                  <a:tcPr marL="91450" marR="91450" marT="45725" marB="45725">
                    <a:lnL w="12700" cap="flat" cmpd="sng" algn="ctr">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4024605711"/>
                  </a:ext>
                </a:extLst>
              </a:tr>
            </a:tbl>
          </a:graphicData>
        </a:graphic>
      </p:graphicFrame>
    </p:spTree>
    <p:extLst>
      <p:ext uri="{BB962C8B-B14F-4D97-AF65-F5344CB8AC3E}">
        <p14:creationId xmlns:p14="http://schemas.microsoft.com/office/powerpoint/2010/main" val="585425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1599862" y="226429"/>
            <a:ext cx="5961300" cy="45937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dirty="0">
                <a:solidFill>
                  <a:srgbClr val="FFFFFF"/>
                </a:solidFill>
                <a:latin typeface="Calibri" charset="0"/>
                <a:ea typeface="Calibri" charset="0"/>
                <a:cs typeface="Calibri" charset="0"/>
                <a:sym typeface="Arial"/>
              </a:rPr>
              <a:t>Provisional Validation</a:t>
            </a:r>
            <a:endParaRPr sz="3600" dirty="0">
              <a:latin typeface="Calibri" charset="0"/>
              <a:ea typeface="Calibri" charset="0"/>
              <a:cs typeface="Calibri" charset="0"/>
            </a:endParaRPr>
          </a:p>
        </p:txBody>
      </p:sp>
      <p:sp>
        <p:nvSpPr>
          <p:cNvPr id="412" name="Shape 412"/>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28</a:t>
            </a:fld>
            <a:endParaRPr sz="1400" b="0" i="0" u="none" strike="noStrike" cap="none">
              <a:solidFill>
                <a:schemeClr val="lt1"/>
              </a:solidFill>
              <a:latin typeface="Arial"/>
              <a:ea typeface="Arial"/>
              <a:cs typeface="Arial"/>
              <a:sym typeface="Arial"/>
            </a:endParaRPr>
          </a:p>
        </p:txBody>
      </p:sp>
      <p:graphicFrame>
        <p:nvGraphicFramePr>
          <p:cNvPr id="413" name="Shape 413"/>
          <p:cNvGraphicFramePr/>
          <p:nvPr>
            <p:extLst>
              <p:ext uri="{D42A27DB-BD31-4B8C-83A1-F6EECF244321}">
                <p14:modId xmlns:p14="http://schemas.microsoft.com/office/powerpoint/2010/main" val="1819404671"/>
              </p:ext>
            </p:extLst>
          </p:nvPr>
        </p:nvGraphicFramePr>
        <p:xfrm>
          <a:off x="237112" y="1219200"/>
          <a:ext cx="8686800" cy="4811120"/>
        </p:xfrm>
        <a:graphic>
          <a:graphicData uri="http://schemas.openxmlformats.org/drawingml/2006/table">
            <a:tbl>
              <a:tblPr>
                <a:noFill/>
                <a:tableStyleId>{C82DEBC4-4F6B-44C8-AECD-D6E7C8D4A6FB}</a:tableStyleId>
              </a:tblPr>
              <a:tblGrid>
                <a:gridCol w="4563488">
                  <a:extLst>
                    <a:ext uri="{9D8B030D-6E8A-4147-A177-3AD203B41FA5}">
                      <a16:colId xmlns:a16="http://schemas.microsoft.com/office/drawing/2014/main" xmlns="" val="20000"/>
                    </a:ext>
                  </a:extLst>
                </a:gridCol>
                <a:gridCol w="4123312">
                  <a:extLst>
                    <a:ext uri="{9D8B030D-6E8A-4147-A177-3AD203B41FA5}">
                      <a16:colId xmlns:a16="http://schemas.microsoft.com/office/drawing/2014/main" xmlns="" val="20001"/>
                    </a:ext>
                  </a:extLst>
                </a:gridCol>
              </a:tblGrid>
              <a:tr h="409100">
                <a:tc>
                  <a:txBody>
                    <a:bodyPr/>
                    <a:lstStyle/>
                    <a:p>
                      <a:pPr marL="0" marR="0" lvl="0" indent="0" algn="ctr" rtl="0">
                        <a:lnSpc>
                          <a:spcPct val="100000"/>
                        </a:lnSpc>
                        <a:spcBef>
                          <a:spcPts val="0"/>
                        </a:spcBef>
                        <a:spcAft>
                          <a:spcPts val="0"/>
                        </a:spcAft>
                        <a:buClr>
                          <a:schemeClr val="lt1"/>
                        </a:buClr>
                        <a:buSzPts val="600"/>
                        <a:buFont typeface="Arial"/>
                        <a:buNone/>
                      </a:pPr>
                      <a:r>
                        <a:rPr lang="en-US" sz="1400" b="1" u="none" strike="noStrike" cap="none" dirty="0">
                          <a:solidFill>
                            <a:schemeClr val="lt1"/>
                          </a:solidFill>
                          <a:latin typeface="Calibri" charset="0"/>
                          <a:ea typeface="Calibri" charset="0"/>
                          <a:cs typeface="Calibri" charset="0"/>
                        </a:rPr>
                        <a:t>End State</a:t>
                      </a:r>
                      <a:endParaRPr sz="1400" dirty="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tc>
                  <a:txBody>
                    <a:bodyPr/>
                    <a:lstStyle/>
                    <a:p>
                      <a:pPr marL="0" marR="0" lvl="0" indent="0" algn="ctr" rtl="0">
                        <a:lnSpc>
                          <a:spcPct val="100000"/>
                        </a:lnSpc>
                        <a:spcBef>
                          <a:spcPts val="0"/>
                        </a:spcBef>
                        <a:spcAft>
                          <a:spcPts val="0"/>
                        </a:spcAft>
                        <a:buClr>
                          <a:schemeClr val="lt1"/>
                        </a:buClr>
                        <a:buSzPts val="600"/>
                        <a:buFont typeface="Arial"/>
                        <a:buNone/>
                      </a:pPr>
                      <a:r>
                        <a:rPr lang="en-US" sz="1400" b="1" u="none" strike="noStrike" cap="none">
                          <a:solidFill>
                            <a:schemeClr val="lt1"/>
                          </a:solidFill>
                          <a:latin typeface="Calibri" charset="0"/>
                          <a:ea typeface="Calibri" charset="0"/>
                          <a:cs typeface="Calibri" charset="0"/>
                        </a:rPr>
                        <a:t>Assessment</a:t>
                      </a:r>
                      <a:endParaRPr sz="1400">
                        <a:latin typeface="Calibri" charset="0"/>
                        <a:ea typeface="Calibri" charset="0"/>
                        <a:cs typeface="Calibri" charset="0"/>
                      </a:endParaRPr>
                    </a:p>
                  </a:txBody>
                  <a:tcPr marL="91450" marR="91450" marT="45725" marB="4572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F81BD"/>
                    </a:solidFill>
                  </a:tcPr>
                </a:tc>
                <a:extLst>
                  <a:ext uri="{0D108BD9-81ED-4DB2-BD59-A6C34878D82A}">
                    <a16:rowId xmlns:a16="http://schemas.microsoft.com/office/drawing/2014/main" xmlns="" val="10000"/>
                  </a:ext>
                </a:extLst>
              </a:tr>
              <a:tr h="655675">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dirty="0">
                          <a:solidFill>
                            <a:schemeClr val="dk1"/>
                          </a:solidFill>
                          <a:latin typeface="Calibri" charset="0"/>
                          <a:ea typeface="Calibri" charset="0"/>
                          <a:cs typeface="Calibri" charset="0"/>
                          <a:sym typeface="Calibri"/>
                        </a:rPr>
                        <a:t>Product performance has been demonstrated through analysis of independent measurements obtained from select locations, periods, and associated ground truth or field campaign efforts.</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a:solidFill>
                            <a:schemeClr val="dk1"/>
                          </a:solidFill>
                          <a:latin typeface="Calibri" charset="0"/>
                          <a:ea typeface="Calibri" charset="0"/>
                          <a:cs typeface="Calibri" charset="0"/>
                          <a:sym typeface="Calibri"/>
                        </a:rPr>
                        <a:t>GOES-16 MAG L1b has been compared to GOES-13, 14 ,15 and 17.</a:t>
                      </a:r>
                    </a:p>
                    <a:p>
                      <a:pPr marL="285750" marR="0" lvl="0" indent="-285750" algn="l" defTabSz="914400" rtl="0" eaLnBrk="1" fontAlgn="auto" latinLnBrk="0" hangingPunct="1">
                        <a:lnSpc>
                          <a:spcPct val="100000"/>
                        </a:lnSpc>
                        <a:spcBef>
                          <a:spcPts val="0"/>
                        </a:spcBef>
                        <a:spcAft>
                          <a:spcPts val="0"/>
                        </a:spcAft>
                        <a:buClr>
                          <a:schemeClr val="tx1"/>
                        </a:buClr>
                        <a:buSzPts val="1800"/>
                        <a:buFont typeface="Arial" charset="0"/>
                        <a:buChar char="•"/>
                        <a:tabLst/>
                        <a:defRPr/>
                      </a:pPr>
                      <a:r>
                        <a:rPr lang="en-US" sz="1400" b="0" i="0" u="none" strike="noStrike" cap="none" dirty="0">
                          <a:solidFill>
                            <a:schemeClr val="dk1"/>
                          </a:solidFill>
                          <a:latin typeface="Calibri" charset="0"/>
                          <a:ea typeface="Calibri" charset="0"/>
                          <a:cs typeface="Calibri" charset="0"/>
                          <a:sym typeface="Calibri"/>
                        </a:rPr>
                        <a:t>GOES-16 MAG L1b has been compared to Op77, T89 and Ts04 magnetic field models. </a:t>
                      </a:r>
                    </a:p>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a:solidFill>
                            <a:schemeClr val="dk1"/>
                          </a:solidFill>
                          <a:latin typeface="Calibri" charset="0"/>
                          <a:ea typeface="Calibri" charset="0"/>
                          <a:cs typeface="Calibri" charset="0"/>
                          <a:sym typeface="Calibri"/>
                        </a:rPr>
                        <a:t>The above were undertaken across different local times.</a:t>
                      </a:r>
                    </a:p>
                    <a:p>
                      <a:pPr marL="285750" marR="0" lvl="0" indent="-285750" algn="l" rtl="0">
                        <a:lnSpc>
                          <a:spcPct val="100000"/>
                        </a:lnSpc>
                        <a:spcBef>
                          <a:spcPts val="0"/>
                        </a:spcBef>
                        <a:spcAft>
                          <a:spcPts val="0"/>
                        </a:spcAft>
                        <a:buClr>
                          <a:schemeClr val="tx1"/>
                        </a:buClr>
                        <a:buSzPts val="1800"/>
                        <a:buFont typeface="Arial" charset="0"/>
                        <a:buChar char="•"/>
                      </a:pPr>
                      <a:r>
                        <a:rPr lang="en-US" sz="1400" b="0" i="0" u="none" strike="noStrike" cap="none" dirty="0">
                          <a:solidFill>
                            <a:schemeClr val="dk1"/>
                          </a:solidFill>
                          <a:latin typeface="Calibri" charset="0"/>
                          <a:ea typeface="Calibri" charset="0"/>
                          <a:cs typeface="Calibri" charset="0"/>
                          <a:sym typeface="Calibri"/>
                        </a:rPr>
                        <a:t>Analysis ongoing.</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xmlns="" val="10001"/>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Product analysis is sufficient to communicate product performance to users relative to expectations (Performance Baseline).</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u="none" strike="noStrike" cap="none" dirty="0">
                          <a:solidFill>
                            <a:schemeClr val="dk1"/>
                          </a:solidFill>
                          <a:latin typeface="Calibri" charset="0"/>
                          <a:ea typeface="Calibri" charset="0"/>
                          <a:cs typeface="Calibri" charset="0"/>
                        </a:rPr>
                        <a:t>Yes, to the limited extent that NCEI has had to undertake quantitative analysis. Analysis is ongoing.</a:t>
                      </a:r>
                      <a:endParaRPr sz="1400" u="none" strike="noStrike" cap="none" dirty="0">
                        <a:solidFill>
                          <a:schemeClr val="dk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10002"/>
                  </a:ext>
                </a:extLst>
              </a:tr>
              <a:tr h="84060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Documentation of product performance exists that includes recommended remediation strategies for all anomalies and weaknesses. Any algorithm changes associated with severe anomalies have been documented, implemented, tested, and shared with the user community.</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tx1"/>
                          </a:solidFill>
                          <a:latin typeface="Calibri" charset="0"/>
                          <a:ea typeface="Calibri" charset="0"/>
                          <a:cs typeface="Calibri" charset="0"/>
                          <a:sym typeface="Calibri"/>
                        </a:rPr>
                        <a:t>PUG was </a:t>
                      </a:r>
                      <a:r>
                        <a:rPr lang="en-US" sz="1400" b="0" i="0" u="none" strike="noStrike" cap="none" baseline="0" dirty="0">
                          <a:solidFill>
                            <a:schemeClr val="tx1"/>
                          </a:solidFill>
                          <a:latin typeface="Calibri" charset="0"/>
                          <a:ea typeface="Calibri" charset="0"/>
                          <a:cs typeface="Calibri" charset="0"/>
                          <a:sym typeface="Calibri"/>
                        </a:rPr>
                        <a:t>updated to reflect some changes. E.g., </a:t>
                      </a:r>
                      <a:r>
                        <a:rPr lang="en-US" sz="1400" b="0" i="0" u="none" strike="noStrike" cap="none" baseline="0" dirty="0" err="1">
                          <a:solidFill>
                            <a:schemeClr val="tx1"/>
                          </a:solidFill>
                          <a:latin typeface="Calibri" charset="0"/>
                          <a:ea typeface="Calibri" charset="0"/>
                          <a:cs typeface="Calibri" charset="0"/>
                          <a:sym typeface="Calibri"/>
                        </a:rPr>
                        <a:t>Arcjet</a:t>
                      </a:r>
                      <a:r>
                        <a:rPr lang="en-US" sz="1400" b="0" i="0" u="none" strike="noStrike" cap="none" baseline="0" dirty="0">
                          <a:solidFill>
                            <a:schemeClr val="tx1"/>
                          </a:solidFill>
                          <a:latin typeface="Calibri" charset="0"/>
                          <a:ea typeface="Calibri" charset="0"/>
                          <a:cs typeface="Calibri" charset="0"/>
                          <a:sym typeface="Calibri"/>
                        </a:rPr>
                        <a:t> flag details. There are also documentation of recommended remediation in NASA, MIT-LL and NCEI presentations including this one. </a:t>
                      </a:r>
                      <a:endParaRPr lang="en-US" sz="1400" dirty="0">
                        <a:solidFill>
                          <a:schemeClr val="tx1"/>
                        </a:solidFill>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xmlns="" val="10003"/>
                  </a:ext>
                </a:extLst>
              </a:tr>
              <a:tr h="409100">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a:solidFill>
                            <a:schemeClr val="dk1"/>
                          </a:solidFill>
                          <a:latin typeface="Calibri" charset="0"/>
                          <a:ea typeface="Calibri" charset="0"/>
                          <a:cs typeface="Calibri" charset="0"/>
                          <a:sym typeface="Calibri"/>
                        </a:rPr>
                        <a:t>Testing has been fully documented.</a:t>
                      </a:r>
                      <a:endParaRPr sz="140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tc>
                  <a:txBody>
                    <a:bodyPr/>
                    <a:lstStyle/>
                    <a:p>
                      <a:pPr marL="0" marR="0" lvl="0" indent="0" algn="l" rtl="0">
                        <a:lnSpc>
                          <a:spcPct val="100000"/>
                        </a:lnSpc>
                        <a:spcBef>
                          <a:spcPts val="0"/>
                        </a:spcBef>
                        <a:spcAft>
                          <a:spcPts val="0"/>
                        </a:spcAft>
                        <a:buClr>
                          <a:schemeClr val="lt1"/>
                        </a:buClr>
                        <a:buSzPts val="1800"/>
                        <a:buFont typeface="Arial"/>
                        <a:buNone/>
                      </a:pPr>
                      <a:r>
                        <a:rPr lang="en-US" sz="1400" b="0" i="0" u="none" strike="noStrike" cap="none" dirty="0">
                          <a:solidFill>
                            <a:schemeClr val="dk1"/>
                          </a:solidFill>
                          <a:latin typeface="Calibri" charset="0"/>
                          <a:ea typeface="Calibri" charset="0"/>
                          <a:cs typeface="Calibri" charset="0"/>
                          <a:sym typeface="Calibri"/>
                        </a:rPr>
                        <a:t>In this presentation and supplemental materials.</a:t>
                      </a:r>
                      <a:endParaRPr lang="en-US"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7E7"/>
                    </a:solidFill>
                  </a:tcPr>
                </a:tc>
                <a:extLst>
                  <a:ext uri="{0D108BD9-81ED-4DB2-BD59-A6C34878D82A}">
                    <a16:rowId xmlns:a16="http://schemas.microsoft.com/office/drawing/2014/main" xmlns="" val="10004"/>
                  </a:ext>
                </a:extLst>
              </a:tr>
              <a:tr h="470750">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dk1"/>
                          </a:solidFill>
                          <a:latin typeface="Calibri" charset="0"/>
                          <a:ea typeface="Calibri" charset="0"/>
                          <a:cs typeface="Calibri" charset="0"/>
                          <a:sym typeface="Calibri"/>
                        </a:rPr>
                        <a:t>Product is ready for operational use and for use in comprehensive </a:t>
                      </a:r>
                      <a:r>
                        <a:rPr lang="en-US" sz="1400" b="0" i="0" u="none" strike="noStrike" cap="none" dirty="0" err="1">
                          <a:solidFill>
                            <a:schemeClr val="dk1"/>
                          </a:solidFill>
                          <a:latin typeface="Calibri" charset="0"/>
                          <a:ea typeface="Calibri" charset="0"/>
                          <a:cs typeface="Calibri" charset="0"/>
                          <a:sym typeface="Calibri"/>
                        </a:rPr>
                        <a:t>cal</a:t>
                      </a:r>
                      <a:r>
                        <a:rPr lang="en-US" sz="1400" b="0" i="0" u="none" strike="noStrike" cap="none" dirty="0">
                          <a:solidFill>
                            <a:schemeClr val="dk1"/>
                          </a:solidFill>
                          <a:latin typeface="Calibri" charset="0"/>
                          <a:ea typeface="Calibri" charset="0"/>
                          <a:cs typeface="Calibri" charset="0"/>
                          <a:sym typeface="Calibri"/>
                        </a:rPr>
                        <a:t>/</a:t>
                      </a:r>
                      <a:r>
                        <a:rPr lang="en-US" sz="1400" b="0" i="0" u="none" strike="noStrike" cap="none" dirty="0" err="1">
                          <a:solidFill>
                            <a:schemeClr val="dk1"/>
                          </a:solidFill>
                          <a:latin typeface="Calibri" charset="0"/>
                          <a:ea typeface="Calibri" charset="0"/>
                          <a:cs typeface="Calibri" charset="0"/>
                          <a:sym typeface="Calibri"/>
                        </a:rPr>
                        <a:t>val</a:t>
                      </a:r>
                      <a:r>
                        <a:rPr lang="en-US" sz="1400" b="0" i="0" u="none" strike="noStrike" cap="none" dirty="0">
                          <a:solidFill>
                            <a:schemeClr val="dk1"/>
                          </a:solidFill>
                          <a:latin typeface="Calibri" charset="0"/>
                          <a:ea typeface="Calibri" charset="0"/>
                          <a:cs typeface="Calibri" charset="0"/>
                          <a:sym typeface="Calibri"/>
                        </a:rPr>
                        <a:t> activities and product optimization.</a:t>
                      </a:r>
                      <a:endParaRPr sz="1400" dirty="0">
                        <a:latin typeface="Calibri" charset="0"/>
                        <a:ea typeface="Calibri" charset="0"/>
                        <a:cs typeface="Calibri" charset="0"/>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tc>
                  <a:txBody>
                    <a:bodyPr/>
                    <a:lstStyle/>
                    <a:p>
                      <a:pPr marL="0" marR="0" lvl="0" indent="0" algn="l" rtl="0">
                        <a:lnSpc>
                          <a:spcPct val="100000"/>
                        </a:lnSpc>
                        <a:spcBef>
                          <a:spcPts val="0"/>
                        </a:spcBef>
                        <a:spcAft>
                          <a:spcPts val="0"/>
                        </a:spcAft>
                        <a:buClr>
                          <a:srgbClr val="000000"/>
                        </a:buClr>
                        <a:buSzPts val="450"/>
                        <a:buFont typeface="Arial"/>
                        <a:buNone/>
                      </a:pPr>
                      <a:r>
                        <a:rPr lang="en-US" sz="1400" b="0" i="0" u="none" strike="noStrike" cap="none" dirty="0">
                          <a:solidFill>
                            <a:schemeClr val="tx1"/>
                          </a:solidFill>
                          <a:latin typeface="Calibri" charset="0"/>
                          <a:ea typeface="Calibri" charset="0"/>
                          <a:cs typeface="Calibri" charset="0"/>
                          <a:sym typeface="Calibri"/>
                        </a:rPr>
                        <a:t>Yes</a:t>
                      </a:r>
                      <a:endParaRPr sz="1400" b="0" i="0" u="none" strike="noStrike" cap="none" dirty="0">
                        <a:solidFill>
                          <a:schemeClr val="tx1"/>
                        </a:solidFill>
                        <a:latin typeface="Calibri" charset="0"/>
                        <a:ea typeface="Calibri" charset="0"/>
                        <a:cs typeface="Calibri" charset="0"/>
                        <a:sym typeface="Calibri"/>
                      </a:endParaRPr>
                    </a:p>
                  </a:txBody>
                  <a:tcPr marL="91450" marR="91450" marT="45725" marB="457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CF4"/>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251346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r>
              <a:rPr lang="en-US" sz="4000" b="1" i="0" u="none" strike="noStrike" cap="none">
                <a:solidFill>
                  <a:schemeClr val="lt1"/>
                </a:solidFill>
                <a:latin typeface="Calibri"/>
                <a:ea typeface="Calibri"/>
                <a:cs typeface="Calibri"/>
                <a:sym typeface="Calibri"/>
              </a:rPr>
              <a:t>PATH TO FULL VALIDATION MATURITY</a:t>
            </a:r>
            <a:endParaRPr/>
          </a:p>
        </p:txBody>
      </p:sp>
      <p:sp>
        <p:nvSpPr>
          <p:cNvPr id="426" name="Shape 4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GOES-16 </a:t>
            </a:r>
            <a:r>
              <a:rPr lang="en-US" dirty="0"/>
              <a:t>SGPS</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427" name="Shape 427"/>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29</a:t>
            </a:fld>
            <a:endParaRPr sz="12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dirty="0"/>
              <a:t>MAG OVERVIEW</a:t>
            </a:r>
            <a:endParaRPr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GOES-16 MAG 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25392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a:solidFill>
                  <a:schemeClr val="lt1"/>
                </a:solidFill>
                <a:sym typeface="Calibri"/>
              </a:rPr>
              <a:t>Path to Full Validation</a:t>
            </a:r>
            <a:endParaRPr/>
          </a:p>
        </p:txBody>
      </p:sp>
      <p:sp>
        <p:nvSpPr>
          <p:cNvPr id="433" name="Shape 433"/>
          <p:cNvSpPr txBox="1">
            <a:spLocks noGrp="1"/>
          </p:cNvSpPr>
          <p:nvPr>
            <p:ph type="body" idx="1"/>
          </p:nvPr>
        </p:nvSpPr>
        <p:spPr>
          <a:xfrm>
            <a:off x="457200" y="1465263"/>
            <a:ext cx="8229600" cy="45259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ADRs/WRs to be resolved prior to Full Validation.</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PLPTs to be conducted prior to Full Validation.</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Performance Baseline status.</a:t>
            </a:r>
            <a:endParaRPr dirty="0"/>
          </a:p>
          <a:p>
            <a:pPr marL="342900" marR="0" lvl="0" indent="-342900" algn="l" rtl="0">
              <a:spcBef>
                <a:spcPts val="48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Risks to getting to Full, both from L1b product definition and user (SWPC) feedback</a:t>
            </a:r>
            <a:endParaRPr dirty="0"/>
          </a:p>
        </p:txBody>
      </p:sp>
      <p:sp>
        <p:nvSpPr>
          <p:cNvPr id="434" name="Shape 434"/>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30</a:t>
            </a:fld>
            <a:endParaRPr sz="12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title"/>
          </p:nvPr>
        </p:nvSpPr>
        <p:spPr>
          <a:xfrm>
            <a:off x="1599862" y="304800"/>
            <a:ext cx="5961300" cy="85379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700"/>
              <a:buFont typeface="Arial"/>
              <a:buNone/>
            </a:pPr>
            <a:r>
              <a:rPr lang="en-US" sz="3600" b="0" i="0" u="none" strike="noStrike" cap="none" dirty="0">
                <a:solidFill>
                  <a:srgbClr val="FFFFFF"/>
                </a:solidFill>
                <a:latin typeface="Calibri" charset="0"/>
                <a:ea typeface="Calibri" charset="0"/>
                <a:cs typeface="Calibri" charset="0"/>
                <a:sym typeface="Arial"/>
              </a:rPr>
              <a:t>ADRs/WRs Impacting Full Validation of MAG L1b</a:t>
            </a:r>
            <a:endParaRPr sz="3600" b="0" i="0" u="none" strike="noStrike" cap="none" dirty="0">
              <a:solidFill>
                <a:srgbClr val="FFFFFF"/>
              </a:solidFill>
              <a:latin typeface="Calibri" charset="0"/>
              <a:ea typeface="Calibri" charset="0"/>
              <a:cs typeface="Calibri" charset="0"/>
              <a:sym typeface="Arial"/>
            </a:endParaRPr>
          </a:p>
        </p:txBody>
      </p:sp>
      <p:sp>
        <p:nvSpPr>
          <p:cNvPr id="440" name="Shape 440"/>
          <p:cNvSpPr txBox="1">
            <a:spLocks noGrp="1"/>
          </p:cNvSpPr>
          <p:nvPr>
            <p:ph type="sldNum" idx="12"/>
          </p:nvPr>
        </p:nvSpPr>
        <p:spPr>
          <a:xfrm>
            <a:off x="8472457" y="6217621"/>
            <a:ext cx="548699" cy="524699"/>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350"/>
              <a:buFont typeface="Arial"/>
              <a:buNone/>
            </a:pPr>
            <a:fld id="{00000000-1234-1234-1234-123412341234}" type="slidenum">
              <a:rPr lang="en-US" sz="1400" b="0" i="0" u="none" strike="noStrike" cap="none">
                <a:solidFill>
                  <a:schemeClr val="lt1"/>
                </a:solidFill>
                <a:latin typeface="Arial"/>
                <a:ea typeface="Arial"/>
                <a:cs typeface="Arial"/>
                <a:sym typeface="Arial"/>
              </a:rPr>
              <a:t>31</a:t>
            </a:fld>
            <a:endParaRPr sz="1400" b="0" i="0" u="none" strike="noStrike" cap="none">
              <a:solidFill>
                <a:schemeClr val="lt1"/>
              </a:solidFill>
              <a:latin typeface="Arial"/>
              <a:ea typeface="Arial"/>
              <a:cs typeface="Arial"/>
              <a:sym typeface="Arial"/>
            </a:endParaRPr>
          </a:p>
        </p:txBody>
      </p:sp>
      <p:graphicFrame>
        <p:nvGraphicFramePr>
          <p:cNvPr id="441" name="Shape 441"/>
          <p:cNvGraphicFramePr/>
          <p:nvPr>
            <p:extLst>
              <p:ext uri="{D42A27DB-BD31-4B8C-83A1-F6EECF244321}">
                <p14:modId xmlns:p14="http://schemas.microsoft.com/office/powerpoint/2010/main" val="1312667024"/>
              </p:ext>
            </p:extLst>
          </p:nvPr>
        </p:nvGraphicFramePr>
        <p:xfrm>
          <a:off x="237112" y="1351159"/>
          <a:ext cx="8686800" cy="3617040"/>
        </p:xfrm>
        <a:graphic>
          <a:graphicData uri="http://schemas.openxmlformats.org/drawingml/2006/table">
            <a:tbl>
              <a:tblPr firstRow="1" bandRow="1">
                <a:noFill/>
                <a:tableStyleId>{2193F556-932D-4B0D-9798-D749DA44B50E}</a:tableStyleId>
              </a:tblPr>
              <a:tblGrid>
                <a:gridCol w="679837">
                  <a:extLst>
                    <a:ext uri="{9D8B030D-6E8A-4147-A177-3AD203B41FA5}">
                      <a16:colId xmlns:a16="http://schemas.microsoft.com/office/drawing/2014/main" xmlns="" val="20000"/>
                    </a:ext>
                  </a:extLst>
                </a:gridCol>
                <a:gridCol w="830911">
                  <a:extLst>
                    <a:ext uri="{9D8B030D-6E8A-4147-A177-3AD203B41FA5}">
                      <a16:colId xmlns:a16="http://schemas.microsoft.com/office/drawing/2014/main" xmlns="" val="20001"/>
                    </a:ext>
                  </a:extLst>
                </a:gridCol>
                <a:gridCol w="3701332">
                  <a:extLst>
                    <a:ext uri="{9D8B030D-6E8A-4147-A177-3AD203B41FA5}">
                      <a16:colId xmlns:a16="http://schemas.microsoft.com/office/drawing/2014/main" xmlns="" val="20002"/>
                    </a:ext>
                  </a:extLst>
                </a:gridCol>
                <a:gridCol w="2026920">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tblGrid>
              <a:tr h="370850">
                <a:tc>
                  <a:txBody>
                    <a:bodyPr/>
                    <a:lstStyle/>
                    <a:p>
                      <a:pPr marL="0" marR="0" lvl="0" indent="0" algn="l" rtl="0">
                        <a:spcBef>
                          <a:spcPts val="0"/>
                        </a:spcBef>
                        <a:spcAft>
                          <a:spcPts val="0"/>
                        </a:spcAft>
                        <a:buNone/>
                      </a:pPr>
                      <a:r>
                        <a:rPr lang="en-US" sz="1600" dirty="0"/>
                        <a:t>ADR#40</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WR#</a:t>
                      </a:r>
                      <a:endParaRPr sz="1600" dirty="0"/>
                    </a:p>
                  </a:txBody>
                  <a:tcPr marL="91450" marR="91450" marT="45725" marB="45725" anchor="ctr"/>
                </a:tc>
                <a:tc>
                  <a:txBody>
                    <a:bodyPr/>
                    <a:lstStyle/>
                    <a:p>
                      <a:pPr marL="0" marR="0" lvl="0" indent="0" algn="l" rtl="0">
                        <a:spcBef>
                          <a:spcPts val="0"/>
                        </a:spcBef>
                        <a:spcAft>
                          <a:spcPts val="0"/>
                        </a:spcAft>
                        <a:buNone/>
                      </a:pPr>
                      <a:r>
                        <a:rPr lang="en-US" sz="1600" dirty="0"/>
                        <a:t>Short Description</a:t>
                      </a:r>
                      <a:endParaRPr sz="1600" dirty="0"/>
                    </a:p>
                  </a:txBody>
                  <a:tcPr marL="91450" marR="91450" marT="45725" marB="45725" anchor="ctr"/>
                </a:tc>
                <a:tc>
                  <a:txBody>
                    <a:bodyPr/>
                    <a:lstStyle/>
                    <a:p>
                      <a:pPr marL="0" marR="0" lvl="0" indent="0" algn="l" rtl="0">
                        <a:spcBef>
                          <a:spcPts val="0"/>
                        </a:spcBef>
                        <a:spcAft>
                          <a:spcPts val="0"/>
                        </a:spcAft>
                        <a:buNone/>
                      </a:pPr>
                      <a:r>
                        <a:rPr lang="en-US" sz="1600"/>
                        <a:t>Status</a:t>
                      </a:r>
                      <a:endParaRPr sz="1600"/>
                    </a:p>
                  </a:txBody>
                  <a:tcPr marL="91450" marR="91450" marT="45725" marB="45725" anchor="ctr"/>
                </a:tc>
                <a:tc>
                  <a:txBody>
                    <a:bodyPr/>
                    <a:lstStyle/>
                    <a:p>
                      <a:pPr marL="0" marR="0" lvl="0" indent="0" algn="l" rtl="0">
                        <a:spcBef>
                          <a:spcPts val="0"/>
                        </a:spcBef>
                        <a:spcAft>
                          <a:spcPts val="0"/>
                        </a:spcAft>
                        <a:buNone/>
                      </a:pPr>
                      <a:r>
                        <a:rPr lang="en-US" sz="1600"/>
                        <a:t>Expected Closure</a:t>
                      </a:r>
                      <a:endParaRPr sz="1600"/>
                    </a:p>
                  </a:txBody>
                  <a:tcPr marL="91450" marR="91450" marT="45725" marB="45725" anchor="ctr"/>
                </a:tc>
                <a:extLst>
                  <a:ext uri="{0D108BD9-81ED-4DB2-BD59-A6C34878D82A}">
                    <a16:rowId xmlns:a16="http://schemas.microsoft.com/office/drawing/2014/main" xmlns="" val="10000"/>
                  </a:ext>
                </a:extLst>
              </a:tr>
              <a:tr h="370850">
                <a:tc>
                  <a:txBody>
                    <a:bodyPr/>
                    <a:lstStyle/>
                    <a:p>
                      <a:pPr marL="0" marR="0" lvl="0" indent="0" algn="l" rtl="0">
                        <a:spcBef>
                          <a:spcPts val="0"/>
                        </a:spcBef>
                        <a:spcAft>
                          <a:spcPts val="0"/>
                        </a:spcAft>
                        <a:buNone/>
                      </a:pPr>
                      <a:r>
                        <a:rPr lang="is-IS" sz="1400" b="0" i="0" u="none" strike="noStrike" cap="none" dirty="0">
                          <a:solidFill>
                            <a:schemeClr val="dk1"/>
                          </a:solidFill>
                          <a:effectLst/>
                          <a:latin typeface="Calibri"/>
                          <a:ea typeface="Calibri"/>
                          <a:cs typeface="Calibri"/>
                          <a:sym typeface="Arial"/>
                        </a:rPr>
                        <a:t>610</a:t>
                      </a:r>
                      <a:endParaRPr sz="14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400" b="0" i="0" u="none" strike="noStrike" cap="none" dirty="0">
                          <a:solidFill>
                            <a:srgbClr val="000000"/>
                          </a:solidFill>
                          <a:effectLst/>
                          <a:latin typeface="Calibri"/>
                          <a:ea typeface="Calibri"/>
                          <a:cs typeface="Calibri"/>
                          <a:sym typeface="Arial"/>
                        </a:rPr>
                        <a:t>3643</a:t>
                      </a:r>
                    </a:p>
                  </a:txBody>
                  <a:tcPr marL="91450" marR="91450" marT="45725" marB="45725" anchor="ctr"/>
                </a:tc>
                <a:tc>
                  <a:txBody>
                    <a:bodyPr/>
                    <a:lstStyle/>
                    <a:p>
                      <a:pPr marL="0" marR="0" lvl="0" indent="0" algn="l" rtl="0">
                        <a:spcBef>
                          <a:spcPts val="0"/>
                        </a:spcBef>
                        <a:spcAft>
                          <a:spcPts val="0"/>
                        </a:spcAft>
                        <a:buNone/>
                      </a:pPr>
                      <a:r>
                        <a:rPr lang="en-US" sz="1400" b="0" i="0" u="none" strike="noStrike" cap="none" dirty="0" err="1">
                          <a:solidFill>
                            <a:schemeClr val="dk1"/>
                          </a:solidFill>
                          <a:effectLst/>
                          <a:latin typeface="Calibri"/>
                          <a:ea typeface="Calibri"/>
                          <a:cs typeface="Calibri"/>
                          <a:sym typeface="Arial"/>
                        </a:rPr>
                        <a:t>Arcjet</a:t>
                      </a:r>
                      <a:r>
                        <a:rPr lang="en-US" sz="1400" b="0" i="0" u="none" strike="noStrike" cap="none" dirty="0">
                          <a:solidFill>
                            <a:schemeClr val="dk1"/>
                          </a:solidFill>
                          <a:effectLst/>
                          <a:latin typeface="Calibri"/>
                          <a:ea typeface="Calibri"/>
                          <a:cs typeface="Calibri"/>
                          <a:sym typeface="Arial"/>
                        </a:rPr>
                        <a:t> correction </a:t>
                      </a:r>
                      <a:endParaRPr sz="1400" dirty="0"/>
                    </a:p>
                  </a:txBody>
                  <a:tcPr marL="91450" marR="91450" marT="45725" marB="45725" anchor="ctr"/>
                </a:tc>
                <a:tc>
                  <a:txBody>
                    <a:bodyPr/>
                    <a:lstStyle/>
                    <a:p>
                      <a:pPr marL="0" marR="0" lvl="0" indent="0" algn="l" rtl="0">
                        <a:spcBef>
                          <a:spcPts val="0"/>
                        </a:spcBef>
                        <a:spcAft>
                          <a:spcPts val="0"/>
                        </a:spcAft>
                        <a:buNone/>
                      </a:pPr>
                      <a:r>
                        <a:rPr lang="en-US" sz="1400" b="0" i="0" u="none" strike="noStrike" cap="none" dirty="0" err="1">
                          <a:solidFill>
                            <a:schemeClr val="dk1"/>
                          </a:solidFill>
                          <a:effectLst/>
                          <a:latin typeface="Calibri"/>
                          <a:ea typeface="Calibri"/>
                          <a:cs typeface="Calibri"/>
                          <a:sym typeface="Arial"/>
                        </a:rPr>
                        <a:t>In_implementation</a:t>
                      </a:r>
                      <a:r>
                        <a:rPr lang="en-US" sz="1400" b="0" i="0" u="none" strike="noStrike" cap="none" dirty="0">
                          <a:solidFill>
                            <a:schemeClr val="dk1"/>
                          </a:solidFill>
                          <a:effectLst/>
                          <a:latin typeface="Calibri"/>
                          <a:ea typeface="Calibri"/>
                          <a:cs typeface="Calibri"/>
                          <a:sym typeface="Arial"/>
                        </a:rPr>
                        <a:t> / </a:t>
                      </a:r>
                      <a:r>
                        <a:rPr lang="en-US" sz="1400" b="0" i="0" u="none" strike="noStrike" cap="none" dirty="0" err="1">
                          <a:solidFill>
                            <a:schemeClr val="dk1"/>
                          </a:solidFill>
                          <a:effectLst/>
                          <a:latin typeface="Calibri"/>
                          <a:ea typeface="Calibri"/>
                          <a:cs typeface="Calibri"/>
                          <a:sym typeface="Arial"/>
                        </a:rPr>
                        <a:t>In_validation</a:t>
                      </a:r>
                      <a:endParaRPr lang="en-US" sz="1400" dirty="0"/>
                    </a:p>
                  </a:txBody>
                  <a:tcPr marL="91450" marR="91450" marT="45725" marB="45725" anchor="ctr"/>
                </a:tc>
                <a:tc>
                  <a:txBody>
                    <a:bodyPr/>
                    <a:lstStyle/>
                    <a:p>
                      <a:pPr marL="0" marR="0" lvl="0" indent="0" algn="l" rtl="0">
                        <a:spcBef>
                          <a:spcPts val="0"/>
                        </a:spcBef>
                        <a:spcAft>
                          <a:spcPts val="0"/>
                        </a:spcAft>
                        <a:buNone/>
                      </a:pPr>
                      <a:r>
                        <a:rPr lang="hr-HR" sz="1400" b="0" i="0" u="none" strike="noStrike" cap="none" dirty="0">
                          <a:solidFill>
                            <a:schemeClr val="dk1"/>
                          </a:solidFill>
                          <a:effectLst/>
                          <a:latin typeface="Calibri"/>
                          <a:ea typeface="Calibri"/>
                          <a:cs typeface="Calibri"/>
                          <a:sym typeface="Arial"/>
                        </a:rPr>
                        <a:t>DO.07.00.00</a:t>
                      </a:r>
                      <a:endParaRPr sz="1400" dirty="0"/>
                    </a:p>
                  </a:txBody>
                  <a:tcPr marL="91450" marR="91450" marT="45725" marB="45725" anchor="ctr"/>
                </a:tc>
                <a:extLst>
                  <a:ext uri="{0D108BD9-81ED-4DB2-BD59-A6C34878D82A}">
                    <a16:rowId xmlns:a16="http://schemas.microsoft.com/office/drawing/2014/main" xmlns="" val="10001"/>
                  </a:ext>
                </a:extLst>
              </a:tr>
              <a:tr h="370850">
                <a:tc>
                  <a:txBody>
                    <a:bodyPr/>
                    <a:lstStyle/>
                    <a:p>
                      <a:pPr marL="0" marR="0" lvl="0" indent="0" algn="l" rtl="0">
                        <a:spcBef>
                          <a:spcPts val="0"/>
                        </a:spcBef>
                        <a:spcAft>
                          <a:spcPts val="0"/>
                        </a:spcAft>
                        <a:buNone/>
                      </a:pPr>
                      <a:r>
                        <a:rPr lang="en-US" sz="1400" b="0" i="0" u="none" strike="noStrike" cap="none" dirty="0">
                          <a:solidFill>
                            <a:schemeClr val="dk1"/>
                          </a:solidFill>
                          <a:effectLst/>
                          <a:latin typeface="Calibri"/>
                          <a:ea typeface="Calibri"/>
                          <a:cs typeface="Calibri"/>
                          <a:sym typeface="Arial"/>
                        </a:rPr>
                        <a:t>449</a:t>
                      </a:r>
                      <a:endParaRPr sz="1400" dirty="0"/>
                    </a:p>
                  </a:txBody>
                  <a:tcPr marL="91450" marR="91450" marT="45725" marB="45725" anchor="ct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400" b="0" i="0" u="none" strike="noStrike" cap="none" dirty="0">
                          <a:solidFill>
                            <a:srgbClr val="000000"/>
                          </a:solidFill>
                          <a:effectLst/>
                          <a:latin typeface="Calibri"/>
                          <a:ea typeface="Calibri"/>
                          <a:cs typeface="Calibri"/>
                          <a:sym typeface="Arial"/>
                        </a:rPr>
                        <a:t>3643</a:t>
                      </a:r>
                    </a:p>
                  </a:txBody>
                  <a:tcPr marL="91450" marR="91450" marT="45725" marB="45725" anchor="ctr"/>
                </a:tc>
                <a:tc>
                  <a:txBody>
                    <a:bodyPr/>
                    <a:lstStyle/>
                    <a:p>
                      <a:pPr marL="0" marR="0" lvl="0" indent="0" algn="l" rtl="0">
                        <a:spcBef>
                          <a:spcPts val="0"/>
                        </a:spcBef>
                        <a:spcAft>
                          <a:spcPts val="0"/>
                        </a:spcAft>
                        <a:buNone/>
                      </a:pPr>
                      <a:r>
                        <a:rPr lang="en-US" sz="1400" b="0" i="0" u="none" strike="noStrike" cap="none" dirty="0" err="1">
                          <a:solidFill>
                            <a:schemeClr val="dk1"/>
                          </a:solidFill>
                          <a:effectLst/>
                          <a:latin typeface="Calibri"/>
                          <a:ea typeface="Calibri"/>
                          <a:cs typeface="Calibri"/>
                          <a:sym typeface="Arial"/>
                        </a:rPr>
                        <a:t>Arcjet</a:t>
                      </a:r>
                      <a:r>
                        <a:rPr lang="en-US" sz="1400" b="0" i="0" u="none" strike="noStrike" cap="none" dirty="0">
                          <a:solidFill>
                            <a:schemeClr val="dk1"/>
                          </a:solidFill>
                          <a:effectLst/>
                          <a:latin typeface="Calibri"/>
                          <a:ea typeface="Calibri"/>
                          <a:cs typeface="Calibri"/>
                          <a:sym typeface="Arial"/>
                        </a:rPr>
                        <a:t> flag</a:t>
                      </a:r>
                      <a:endParaRPr lang="en-US" sz="1400" dirty="0"/>
                    </a:p>
                  </a:txBody>
                  <a:tcPr marL="91450" marR="91450" marT="45725" marB="45725" anchor="ctr"/>
                </a:tc>
                <a:tc>
                  <a:txBody>
                    <a:bodyPr/>
                    <a:lstStyle/>
                    <a:p>
                      <a:pPr marL="0" marR="0" lvl="0" indent="0" algn="l" rtl="0">
                        <a:spcBef>
                          <a:spcPts val="0"/>
                        </a:spcBef>
                        <a:spcAft>
                          <a:spcPts val="0"/>
                        </a:spcAft>
                        <a:buNone/>
                      </a:pPr>
                      <a:r>
                        <a:rPr lang="en-US" sz="1400" b="0" i="0" u="none" strike="noStrike" cap="none" dirty="0" err="1">
                          <a:solidFill>
                            <a:schemeClr val="dk1"/>
                          </a:solidFill>
                          <a:effectLst/>
                          <a:latin typeface="Calibri"/>
                          <a:ea typeface="Calibri"/>
                          <a:cs typeface="Calibri"/>
                          <a:sym typeface="Arial"/>
                        </a:rPr>
                        <a:t>In_validation</a:t>
                      </a:r>
                      <a:endParaRPr lang="en-US" sz="1400" dirty="0"/>
                    </a:p>
                  </a:txBody>
                  <a:tcPr marL="91450" marR="91450" marT="45725" marB="45725" anchor="ctr"/>
                </a:tc>
                <a:tc>
                  <a:txBody>
                    <a:bodyPr/>
                    <a:lstStyle/>
                    <a:p>
                      <a:pPr marL="0" marR="0" lvl="0" indent="0" algn="l" rtl="0">
                        <a:spcBef>
                          <a:spcPts val="0"/>
                        </a:spcBef>
                        <a:spcAft>
                          <a:spcPts val="0"/>
                        </a:spcAft>
                        <a:buNone/>
                      </a:pPr>
                      <a:endParaRPr sz="1400" dirty="0"/>
                    </a:p>
                  </a:txBody>
                  <a:tcPr marL="91450" marR="91450" marT="45725" marB="45725" anchor="ctr"/>
                </a:tc>
                <a:extLst>
                  <a:ext uri="{0D108BD9-81ED-4DB2-BD59-A6C34878D82A}">
                    <a16:rowId xmlns:a16="http://schemas.microsoft.com/office/drawing/2014/main" xmlns="" val="10002"/>
                  </a:ext>
                </a:extLst>
              </a:tr>
              <a:tr h="370850">
                <a:tc>
                  <a:txBody>
                    <a:bodyPr/>
                    <a:lstStyle/>
                    <a:p>
                      <a:pPr marL="0" marR="0" lvl="0" indent="0" algn="l" rtl="0">
                        <a:spcBef>
                          <a:spcPts val="0"/>
                        </a:spcBef>
                        <a:spcAft>
                          <a:spcPts val="0"/>
                        </a:spcAft>
                        <a:buNone/>
                      </a:pPr>
                      <a:r>
                        <a:rPr lang="en-US" sz="1400" dirty="0"/>
                        <a:t>450</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t>TBA</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solidFill>
                            <a:schemeClr val="dk1"/>
                          </a:solidFill>
                        </a:rPr>
                        <a:t>IB shadow flag</a:t>
                      </a:r>
                    </a:p>
                  </a:txBody>
                  <a:tcPr marL="91450" marR="91450" marT="45725" marB="45725" anchor="ctr"/>
                </a:tc>
                <a:tc>
                  <a:txBody>
                    <a:bodyPr/>
                    <a:lstStyle/>
                    <a:p>
                      <a:pPr marL="0" marR="0" lvl="0" indent="0" algn="l" rtl="0">
                        <a:spcBef>
                          <a:spcPts val="0"/>
                        </a:spcBef>
                        <a:spcAft>
                          <a:spcPts val="0"/>
                        </a:spcAft>
                        <a:buNone/>
                      </a:pPr>
                      <a:r>
                        <a:rPr lang="en-US" sz="1400" b="0" i="0" u="none" strike="noStrike" cap="none" dirty="0" err="1">
                          <a:solidFill>
                            <a:schemeClr val="dk1"/>
                          </a:solidFill>
                          <a:effectLst/>
                          <a:latin typeface="Calibri"/>
                          <a:ea typeface="Calibri"/>
                          <a:cs typeface="Calibri"/>
                          <a:sym typeface="Arial"/>
                        </a:rPr>
                        <a:t>In_validation</a:t>
                      </a:r>
                      <a:endParaRPr lang="en-US" sz="1400" dirty="0"/>
                    </a:p>
                  </a:txBody>
                  <a:tcPr marL="91450" marR="91450" marT="45725" marB="45725" anchor="ctr"/>
                </a:tc>
                <a:tc>
                  <a:txBody>
                    <a:bodyPr/>
                    <a:lstStyle/>
                    <a:p>
                      <a:pPr marL="0" marR="0" lvl="0" indent="0" algn="l" rtl="0">
                        <a:spcBef>
                          <a:spcPts val="0"/>
                        </a:spcBef>
                        <a:spcAft>
                          <a:spcPts val="0"/>
                        </a:spcAft>
                        <a:buNone/>
                      </a:pPr>
                      <a:endParaRPr sz="1400" dirty="0"/>
                    </a:p>
                  </a:txBody>
                  <a:tcPr marL="91450" marR="91450" marT="45725" marB="45725" anchor="ctr"/>
                </a:tc>
                <a:extLst>
                  <a:ext uri="{0D108BD9-81ED-4DB2-BD59-A6C34878D82A}">
                    <a16:rowId xmlns:a16="http://schemas.microsoft.com/office/drawing/2014/main" xmlns="" val="10003"/>
                  </a:ext>
                </a:extLst>
              </a:tr>
              <a:tr h="370850">
                <a:tc>
                  <a:txBody>
                    <a:bodyPr/>
                    <a:lstStyle/>
                    <a:p>
                      <a:pPr marL="0" marR="0" lvl="0" indent="0" algn="l" rtl="0">
                        <a:spcBef>
                          <a:spcPts val="0"/>
                        </a:spcBef>
                        <a:spcAft>
                          <a:spcPts val="0"/>
                        </a:spcAft>
                        <a:buNone/>
                      </a:pPr>
                      <a:r>
                        <a:rPr lang="en-US" sz="1400" dirty="0"/>
                        <a:t>430</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t>4164</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solidFill>
                            <a:schemeClr val="dk1"/>
                          </a:solidFill>
                        </a:rPr>
                        <a:t>Eclipse flag</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err="1">
                          <a:solidFill>
                            <a:schemeClr val="dk1"/>
                          </a:solidFill>
                          <a:effectLst/>
                          <a:latin typeface="Calibri"/>
                          <a:ea typeface="Calibri"/>
                          <a:cs typeface="Calibri"/>
                          <a:sym typeface="Arial"/>
                        </a:rPr>
                        <a:t>In_validation</a:t>
                      </a:r>
                      <a:endParaRPr lang="en-US" sz="1400" dirty="0"/>
                    </a:p>
                  </a:txBody>
                  <a:tcPr marL="91450" marR="91450" marT="45725" marB="45725" anchor="ctr"/>
                </a:tc>
                <a:tc>
                  <a:txBody>
                    <a:bodyPr/>
                    <a:lstStyle/>
                    <a:p>
                      <a:pPr marL="0" marR="0" lvl="0" indent="0" algn="l" rtl="0">
                        <a:spcBef>
                          <a:spcPts val="0"/>
                        </a:spcBef>
                        <a:spcAft>
                          <a:spcPts val="0"/>
                        </a:spcAft>
                        <a:buNone/>
                      </a:pPr>
                      <a:endParaRPr sz="1400" dirty="0"/>
                    </a:p>
                  </a:txBody>
                  <a:tcPr marL="91450" marR="91450" marT="45725" marB="45725" anchor="ctr"/>
                </a:tc>
                <a:extLst>
                  <a:ext uri="{0D108BD9-81ED-4DB2-BD59-A6C34878D82A}">
                    <a16:rowId xmlns:a16="http://schemas.microsoft.com/office/drawing/2014/main" xmlns="" val="2848104671"/>
                  </a:ext>
                </a:extLst>
              </a:tr>
              <a:tr h="370850">
                <a:tc>
                  <a:txBody>
                    <a:bodyPr/>
                    <a:lstStyle/>
                    <a:p>
                      <a:pPr marL="0" marR="0" lvl="0" indent="0" algn="l" rtl="0">
                        <a:spcBef>
                          <a:spcPts val="0"/>
                        </a:spcBef>
                        <a:spcAft>
                          <a:spcPts val="0"/>
                        </a:spcAft>
                        <a:buNone/>
                      </a:pPr>
                      <a:r>
                        <a:rPr lang="en-US" sz="1400" dirty="0"/>
                        <a:t>204</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t>5134</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solidFill>
                            <a:schemeClr val="dk1"/>
                          </a:solidFill>
                        </a:rPr>
                        <a:t>Reformat L1b variables with _unsigned attribute-</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t>In_work</a:t>
                      </a:r>
                      <a:endParaRPr lang="en-US" sz="1400" dirty="0"/>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400" b="0" i="0" u="none" strike="noStrike" cap="none" dirty="0">
                          <a:solidFill>
                            <a:schemeClr val="dk1"/>
                          </a:solidFill>
                          <a:effectLst/>
                          <a:latin typeface="Calibri"/>
                          <a:ea typeface="Calibri"/>
                          <a:cs typeface="Calibri"/>
                          <a:sym typeface="Arial"/>
                        </a:rPr>
                        <a:t>DO.07.00.00</a:t>
                      </a:r>
                      <a:endParaRPr lang="hr-HR" sz="1400" dirty="0"/>
                    </a:p>
                  </a:txBody>
                  <a:tcPr marL="91450" marR="91450" marT="45725" marB="45725" anchor="ctr"/>
                </a:tc>
                <a:extLst>
                  <a:ext uri="{0D108BD9-81ED-4DB2-BD59-A6C34878D82A}">
                    <a16:rowId xmlns:a16="http://schemas.microsoft.com/office/drawing/2014/main" xmlns="" val="4093763876"/>
                  </a:ext>
                </a:extLst>
              </a:tr>
              <a:tr h="370850">
                <a:tc>
                  <a:txBody>
                    <a:bodyPr/>
                    <a:lstStyle/>
                    <a:p>
                      <a:pPr marL="0" marR="0" lvl="0" indent="0" algn="l" rtl="0">
                        <a:spcBef>
                          <a:spcPts val="0"/>
                        </a:spcBef>
                        <a:spcAft>
                          <a:spcPts val="0"/>
                        </a:spcAft>
                        <a:buNone/>
                      </a:pPr>
                      <a:r>
                        <a:rPr lang="en-US" sz="1400" dirty="0"/>
                        <a:t>267</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t>5370</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solidFill>
                            <a:schemeClr val="dk1"/>
                          </a:solidFill>
                        </a:rPr>
                        <a:t>LUT Filenames not Traceable to Metadata</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t>In_Analysis</a:t>
                      </a:r>
                      <a:endParaRPr lang="en-US" sz="1400" dirty="0"/>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400" b="0" i="0" u="none" strike="noStrike" cap="none" dirty="0">
                          <a:solidFill>
                            <a:schemeClr val="dk1"/>
                          </a:solidFill>
                          <a:effectLst/>
                          <a:latin typeface="Calibri"/>
                          <a:ea typeface="Calibri"/>
                          <a:cs typeface="Calibri"/>
                          <a:sym typeface="Arial"/>
                        </a:rPr>
                        <a:t>DO.07.00.00</a:t>
                      </a:r>
                      <a:endParaRPr lang="hr-HR" sz="1400" dirty="0"/>
                    </a:p>
                  </a:txBody>
                  <a:tcPr marL="91450" marR="91450" marT="45725" marB="45725" anchor="ctr"/>
                </a:tc>
                <a:extLst>
                  <a:ext uri="{0D108BD9-81ED-4DB2-BD59-A6C34878D82A}">
                    <a16:rowId xmlns:a16="http://schemas.microsoft.com/office/drawing/2014/main" xmlns="" val="1750982152"/>
                  </a:ext>
                </a:extLst>
              </a:tr>
              <a:tr h="370850">
                <a:tc>
                  <a:txBody>
                    <a:bodyPr/>
                    <a:lstStyle/>
                    <a:p>
                      <a:pPr marL="0" marR="0" lvl="0" indent="0" algn="l" rtl="0">
                        <a:spcBef>
                          <a:spcPts val="0"/>
                        </a:spcBef>
                        <a:spcAft>
                          <a:spcPts val="0"/>
                        </a:spcAft>
                        <a:buNone/>
                      </a:pPr>
                      <a:r>
                        <a:rPr lang="en-US" sz="1400" dirty="0"/>
                        <a:t>565</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t>5637</a:t>
                      </a:r>
                      <a:endParaRPr sz="1400" dirty="0"/>
                    </a:p>
                  </a:txBody>
                  <a:tcPr marL="91450" marR="91450" marT="45725" marB="45725" anchor="ctr"/>
                </a:tc>
                <a:tc>
                  <a:txBody>
                    <a:bodyPr/>
                    <a:lstStyle/>
                    <a:p>
                      <a:pPr marL="0" marR="0" lvl="0" indent="0" algn="l" rtl="0">
                        <a:spcBef>
                          <a:spcPts val="0"/>
                        </a:spcBef>
                        <a:spcAft>
                          <a:spcPts val="0"/>
                        </a:spcAft>
                        <a:buNone/>
                      </a:pPr>
                      <a:r>
                        <a:rPr lang="en-US" sz="1400" dirty="0">
                          <a:solidFill>
                            <a:schemeClr val="dk1"/>
                          </a:solidFill>
                        </a:rPr>
                        <a:t>MAG in EPN </a:t>
                      </a:r>
                      <a:r>
                        <a:rPr lang="en-US" sz="1400" dirty="0" err="1">
                          <a:solidFill>
                            <a:schemeClr val="dk1"/>
                          </a:solidFill>
                        </a:rPr>
                        <a:t>coords</a:t>
                      </a:r>
                      <a:r>
                        <a:rPr lang="en-US" sz="1400" dirty="0">
                          <a:solidFill>
                            <a:schemeClr val="dk1"/>
                          </a:solidFill>
                        </a:rPr>
                        <a:t> does not match LM algorithm</a:t>
                      </a: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err="1"/>
                        <a:t>In_work</a:t>
                      </a:r>
                      <a:endParaRPr lang="en-US" sz="1400" dirty="0"/>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hr-HR" sz="1400" b="0" i="0" u="none" strike="noStrike" cap="none" dirty="0">
                          <a:solidFill>
                            <a:schemeClr val="dk1"/>
                          </a:solidFill>
                          <a:effectLst/>
                          <a:latin typeface="Calibri"/>
                          <a:ea typeface="Calibri"/>
                          <a:cs typeface="Calibri"/>
                          <a:sym typeface="Arial"/>
                        </a:rPr>
                        <a:t>DO.07.00.00</a:t>
                      </a:r>
                      <a:endParaRPr lang="hr-HR" sz="1400" dirty="0"/>
                    </a:p>
                  </a:txBody>
                  <a:tcPr marL="91450" marR="91450" marT="45725" marB="45725" anchor="ctr"/>
                </a:tc>
                <a:extLst>
                  <a:ext uri="{0D108BD9-81ED-4DB2-BD59-A6C34878D82A}">
                    <a16:rowId xmlns:a16="http://schemas.microsoft.com/office/drawing/2014/main" xmlns="" val="3542753354"/>
                  </a:ext>
                </a:extLst>
              </a:tr>
            </a:tbl>
          </a:graphicData>
        </a:graphic>
      </p:graphicFrame>
      <p:sp>
        <p:nvSpPr>
          <p:cNvPr id="6" name="Text Placeholder 2"/>
          <p:cNvSpPr>
            <a:spLocks noGrp="1"/>
          </p:cNvSpPr>
          <p:nvPr>
            <p:ph type="body" idx="1"/>
          </p:nvPr>
        </p:nvSpPr>
        <p:spPr>
          <a:xfrm>
            <a:off x="1371600" y="4992941"/>
            <a:ext cx="6751863" cy="535259"/>
          </a:xfrm>
        </p:spPr>
        <p:txBody>
          <a:bodyPr/>
          <a:lstStyle/>
          <a:p>
            <a:pPr marL="0" lvl="0" indent="0" algn="ctr">
              <a:buClr>
                <a:schemeClr val="lt1"/>
              </a:buClr>
              <a:buSzPts val="2400"/>
            </a:pPr>
            <a:r>
              <a:rPr lang="en-US" sz="2000" dirty="0">
                <a:solidFill>
                  <a:schemeClr val="bg1"/>
                </a:solidFill>
              </a:rPr>
              <a:t>Note: Not all GOES-16 MAG L1b variables have been validated. E.g., most of the error flags have not been validated. Additional ADRs may come from more detailed analysis of L1b files.</a:t>
            </a:r>
          </a:p>
          <a:p>
            <a:pPr marL="285750" indent="-285750" algn="ctr">
              <a:buFont typeface="Arial" charset="0"/>
              <a:buChar char="•"/>
            </a:pPr>
            <a:endParaRPr lang="en-US" sz="2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4900" y="365401"/>
            <a:ext cx="5961300" cy="853799"/>
          </a:xfrm>
        </p:spPr>
        <p:txBody>
          <a:bodyPr/>
          <a:lstStyle/>
          <a:p>
            <a:r>
              <a:rPr lang="en-US" sz="3600">
                <a:latin typeface="Calibri" charset="0"/>
                <a:ea typeface="Calibri" charset="0"/>
                <a:cs typeface="Calibri" charset="0"/>
              </a:rPr>
              <a:t>Path to Full Validation - PLPTs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32</a:t>
            </a:fld>
            <a:endParaRPr lang="uk-UA"/>
          </a:p>
        </p:txBody>
      </p:sp>
      <p:sp>
        <p:nvSpPr>
          <p:cNvPr id="8" name="Shape 478"/>
          <p:cNvSpPr txBox="1"/>
          <p:nvPr/>
        </p:nvSpPr>
        <p:spPr>
          <a:xfrm>
            <a:off x="2838623" y="4800600"/>
            <a:ext cx="3753853" cy="403719"/>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0"/>
              </a:spcAft>
              <a:buClr>
                <a:schemeClr val="lt1"/>
              </a:buClr>
              <a:buSzPts val="2000"/>
            </a:pPr>
            <a:r>
              <a:rPr lang="en-US" sz="2000" dirty="0">
                <a:solidFill>
                  <a:schemeClr val="lt1"/>
                </a:solidFill>
                <a:latin typeface="Calibri"/>
                <a:ea typeface="Calibri"/>
                <a:cs typeface="Calibri"/>
                <a:sym typeface="Calibri"/>
              </a:rPr>
              <a:t>Need to update RIMP v1.0</a:t>
            </a:r>
          </a:p>
        </p:txBody>
      </p:sp>
      <p:graphicFrame>
        <p:nvGraphicFramePr>
          <p:cNvPr id="7" name="Content Placeholder 3">
            <a:extLst>
              <a:ext uri="{FF2B5EF4-FFF2-40B4-BE49-F238E27FC236}">
                <a16:creationId xmlns:a16="http://schemas.microsoft.com/office/drawing/2014/main" xmlns="" id="{2CF5AF9E-6E2E-A24C-A09A-C26468762B93}"/>
              </a:ext>
            </a:extLst>
          </p:cNvPr>
          <p:cNvGraphicFramePr>
            <a:graphicFrameLocks/>
          </p:cNvGraphicFramePr>
          <p:nvPr>
            <p:extLst>
              <p:ext uri="{D42A27DB-BD31-4B8C-83A1-F6EECF244321}">
                <p14:modId xmlns:p14="http://schemas.microsoft.com/office/powerpoint/2010/main" val="2260397734"/>
              </p:ext>
            </p:extLst>
          </p:nvPr>
        </p:nvGraphicFramePr>
        <p:xfrm>
          <a:off x="1212980" y="1080483"/>
          <a:ext cx="6483220" cy="3339117"/>
        </p:xfrm>
        <a:graphic>
          <a:graphicData uri="http://schemas.openxmlformats.org/drawingml/2006/table">
            <a:tbl>
              <a:tblPr firstRow="1" bandRow="1">
                <a:tableStyleId>{5940675A-B579-460E-94D1-54222C63F5DA}</a:tableStyleId>
              </a:tblPr>
              <a:tblGrid>
                <a:gridCol w="1987420">
                  <a:extLst>
                    <a:ext uri="{9D8B030D-6E8A-4147-A177-3AD203B41FA5}">
                      <a16:colId xmlns:a16="http://schemas.microsoft.com/office/drawing/2014/main" xmlns="" val="20000"/>
                    </a:ext>
                  </a:extLst>
                </a:gridCol>
                <a:gridCol w="4495800">
                  <a:extLst>
                    <a:ext uri="{9D8B030D-6E8A-4147-A177-3AD203B41FA5}">
                      <a16:colId xmlns:a16="http://schemas.microsoft.com/office/drawing/2014/main" xmlns="" val="113679790"/>
                    </a:ext>
                  </a:extLst>
                </a:gridCol>
              </a:tblGrid>
              <a:tr h="403629">
                <a:tc>
                  <a:txBody>
                    <a:bodyPr/>
                    <a:lstStyle/>
                    <a:p>
                      <a:pPr algn="ctr"/>
                      <a:r>
                        <a:rPr lang="en-US" sz="1400" b="1" i="0" dirty="0"/>
                        <a:t>Name</a:t>
                      </a:r>
                    </a:p>
                  </a:txBody>
                  <a:tcPr>
                    <a:solidFill>
                      <a:schemeClr val="bg1">
                        <a:lumMod val="75000"/>
                      </a:schemeClr>
                    </a:solidFill>
                  </a:tcPr>
                </a:tc>
                <a:tc>
                  <a:txBody>
                    <a:bodyPr/>
                    <a:lstStyle/>
                    <a:p>
                      <a:pPr algn="ctr"/>
                      <a:r>
                        <a:rPr lang="en-US" sz="1400" b="1" i="0" dirty="0"/>
                        <a:t>Description</a:t>
                      </a:r>
                    </a:p>
                  </a:txBody>
                  <a:tcPr>
                    <a:solidFill>
                      <a:schemeClr val="bg1">
                        <a:lumMod val="75000"/>
                      </a:schemeClr>
                    </a:solidFill>
                  </a:tcPr>
                </a:tc>
                <a:extLst>
                  <a:ext uri="{0D108BD9-81ED-4DB2-BD59-A6C34878D82A}">
                    <a16:rowId xmlns:a16="http://schemas.microsoft.com/office/drawing/2014/main" xmlns="" val="10000"/>
                  </a:ext>
                </a:extLst>
              </a:tr>
              <a:tr h="366936">
                <a:tc>
                  <a:txBody>
                    <a:bodyPr/>
                    <a:lstStyle/>
                    <a:p>
                      <a:pPr algn="ctr"/>
                      <a:r>
                        <a:rPr lang="en-US" sz="1400" dirty="0"/>
                        <a:t>PLPT-MAG-001</a:t>
                      </a:r>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Comparison</a:t>
                      </a:r>
                      <a:r>
                        <a:rPr lang="en-US" sz="1400" baseline="0" dirty="0"/>
                        <a:t> to quiet (and active) field models</a:t>
                      </a:r>
                      <a:endParaRPr lang="en-US" sz="1400" dirty="0"/>
                    </a:p>
                  </a:txBody>
                  <a:tcPr>
                    <a:solidFill>
                      <a:schemeClr val="bg1"/>
                    </a:solidFill>
                  </a:tcPr>
                </a:tc>
                <a:extLst>
                  <a:ext uri="{0D108BD9-81ED-4DB2-BD59-A6C34878D82A}">
                    <a16:rowId xmlns:a16="http://schemas.microsoft.com/office/drawing/2014/main" xmlns="" val="10001"/>
                  </a:ext>
                </a:extLst>
              </a:tr>
              <a:tr h="366936">
                <a:tc>
                  <a:txBody>
                    <a:bodyPr/>
                    <a:lstStyle/>
                    <a:p>
                      <a:pPr algn="ctr"/>
                      <a:r>
                        <a:rPr lang="en-US" sz="1400" dirty="0"/>
                        <a:t>PLPT-MAG-002</a:t>
                      </a:r>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Cross-satellite </a:t>
                      </a:r>
                      <a:r>
                        <a:rPr lang="en-US" sz="1400" dirty="0" err="1"/>
                        <a:t>intercalibration</a:t>
                      </a:r>
                      <a:endParaRPr lang="en-US" sz="1400" dirty="0"/>
                    </a:p>
                  </a:txBody>
                  <a:tcPr>
                    <a:solidFill>
                      <a:schemeClr val="bg1"/>
                    </a:solidFill>
                  </a:tcPr>
                </a:tc>
                <a:extLst>
                  <a:ext uri="{0D108BD9-81ED-4DB2-BD59-A6C34878D82A}">
                    <a16:rowId xmlns:a16="http://schemas.microsoft.com/office/drawing/2014/main" xmlns="" val="10002"/>
                  </a:ext>
                </a:extLst>
              </a:tr>
              <a:tr h="366936">
                <a:tc>
                  <a:txBody>
                    <a:bodyPr/>
                    <a:lstStyle/>
                    <a:p>
                      <a:pPr algn="ctr"/>
                      <a:r>
                        <a:rPr lang="en-US" sz="1400" dirty="0"/>
                        <a:t>PLPT-MAG-003</a:t>
                      </a:r>
                    </a:p>
                  </a:txBody>
                  <a:tcPr>
                    <a:solidFill>
                      <a:schemeClr val="bg1"/>
                    </a:solidFill>
                  </a:tcPr>
                </a:tc>
                <a:tc>
                  <a:txBody>
                    <a:bodyPr/>
                    <a:lstStyle/>
                    <a:p>
                      <a:pPr algn="ctr"/>
                      <a:r>
                        <a:rPr lang="en-US" sz="1400" dirty="0" err="1"/>
                        <a:t>Intercalibration</a:t>
                      </a:r>
                      <a:r>
                        <a:rPr lang="en-US" sz="1400" dirty="0"/>
                        <a:t> per Magnetic Local Time</a:t>
                      </a:r>
                      <a:r>
                        <a:rPr lang="en-US" sz="1400" baseline="0" dirty="0"/>
                        <a:t> (MLT)</a:t>
                      </a:r>
                      <a:endParaRPr lang="en-US" sz="1400" dirty="0"/>
                    </a:p>
                  </a:txBody>
                  <a:tcPr>
                    <a:solidFill>
                      <a:schemeClr val="bg1"/>
                    </a:solidFill>
                  </a:tcPr>
                </a:tc>
                <a:extLst>
                  <a:ext uri="{0D108BD9-81ED-4DB2-BD59-A6C34878D82A}">
                    <a16:rowId xmlns:a16="http://schemas.microsoft.com/office/drawing/2014/main" xmlns="" val="10003"/>
                  </a:ext>
                </a:extLst>
              </a:tr>
              <a:tr h="366936">
                <a:tc>
                  <a:txBody>
                    <a:bodyPr/>
                    <a:lstStyle/>
                    <a:p>
                      <a:pPr algn="ctr"/>
                      <a:r>
                        <a:rPr lang="en-US" sz="1400" dirty="0"/>
                        <a:t>PLPT-MAG-004</a:t>
                      </a:r>
                    </a:p>
                  </a:txBody>
                  <a:tcPr>
                    <a:solidFill>
                      <a:schemeClr val="bg1"/>
                    </a:solidFill>
                  </a:tcPr>
                </a:tc>
                <a:tc>
                  <a:txBody>
                    <a:bodyPr/>
                    <a:lstStyle/>
                    <a:p>
                      <a:pPr algn="ct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Diurnal/Eclipse effects</a:t>
                      </a:r>
                      <a:endParaRPr lang="en-US" sz="1400" dirty="0"/>
                    </a:p>
                  </a:txBody>
                  <a:tcPr>
                    <a:solidFill>
                      <a:schemeClr val="bg1"/>
                    </a:solidFill>
                  </a:tcPr>
                </a:tc>
                <a:extLst>
                  <a:ext uri="{0D108BD9-81ED-4DB2-BD59-A6C34878D82A}">
                    <a16:rowId xmlns:a16="http://schemas.microsoft.com/office/drawing/2014/main" xmlns="" val="10004"/>
                  </a:ext>
                </a:extLst>
              </a:tr>
              <a:tr h="366936">
                <a:tc>
                  <a:txBody>
                    <a:bodyPr/>
                    <a:lstStyle/>
                    <a:p>
                      <a:pPr algn="ctr"/>
                      <a:r>
                        <a:rPr lang="en-US" sz="1400" dirty="0"/>
                        <a:t>PLPT-MAG-006</a:t>
                      </a:r>
                    </a:p>
                  </a:txBody>
                  <a:tcPr>
                    <a:solidFill>
                      <a:schemeClr val="bg1"/>
                    </a:solidFill>
                  </a:tcPr>
                </a:tc>
                <a:tc>
                  <a:txBody>
                    <a:bodyPr/>
                    <a:lstStyle/>
                    <a:p>
                      <a:pPr algn="ctr"/>
                      <a:r>
                        <a:rPr lang="en-US" sz="1400" dirty="0"/>
                        <a:t>Temperature</a:t>
                      </a:r>
                      <a:r>
                        <a:rPr lang="en-US" sz="1400" baseline="0" dirty="0"/>
                        <a:t> effect compensation*</a:t>
                      </a:r>
                      <a:endParaRPr lang="en-US" sz="1400" dirty="0"/>
                    </a:p>
                  </a:txBody>
                  <a:tcPr>
                    <a:solidFill>
                      <a:schemeClr val="bg1"/>
                    </a:solidFill>
                  </a:tcPr>
                </a:tc>
                <a:extLst>
                  <a:ext uri="{0D108BD9-81ED-4DB2-BD59-A6C34878D82A}">
                    <a16:rowId xmlns:a16="http://schemas.microsoft.com/office/drawing/2014/main" xmlns="" val="991629124"/>
                  </a:ext>
                </a:extLst>
              </a:tr>
              <a:tr h="366936">
                <a:tc>
                  <a:txBody>
                    <a:bodyPr/>
                    <a:lstStyle/>
                    <a:p>
                      <a:pPr algn="ctr"/>
                      <a:r>
                        <a:rPr lang="en-US" sz="1400" dirty="0"/>
                        <a:t>PLPT-MAG-007</a:t>
                      </a:r>
                    </a:p>
                  </a:txBody>
                  <a:tcPr>
                    <a:solidFill>
                      <a:schemeClr val="bg1"/>
                    </a:solidFill>
                  </a:tcPr>
                </a:tc>
                <a:tc>
                  <a:txBody>
                    <a:bodyPr/>
                    <a:lstStyle/>
                    <a:p>
                      <a:pPr algn="ctr"/>
                      <a:r>
                        <a:rPr lang="en-US" sz="1400" dirty="0"/>
                        <a:t>Thermal electric effect compensation*</a:t>
                      </a:r>
                    </a:p>
                  </a:txBody>
                  <a:tcPr>
                    <a:solidFill>
                      <a:schemeClr val="bg1"/>
                    </a:solidFill>
                  </a:tcPr>
                </a:tc>
                <a:extLst>
                  <a:ext uri="{0D108BD9-81ED-4DB2-BD59-A6C34878D82A}">
                    <a16:rowId xmlns:a16="http://schemas.microsoft.com/office/drawing/2014/main" xmlns="" val="817591385"/>
                  </a:ext>
                </a:extLst>
              </a:tr>
              <a:tr h="366936">
                <a:tc>
                  <a:txBody>
                    <a:bodyPr/>
                    <a:lstStyle/>
                    <a:p>
                      <a:pPr algn="ctr"/>
                      <a:r>
                        <a:rPr lang="en-US" sz="1400" dirty="0"/>
                        <a:t>PLPT-MAG-008</a:t>
                      </a:r>
                    </a:p>
                  </a:txBody>
                  <a:tcPr>
                    <a:solidFill>
                      <a:schemeClr val="bg1"/>
                    </a:solidFill>
                  </a:tcPr>
                </a:tc>
                <a:tc>
                  <a:txBody>
                    <a:bodyPr/>
                    <a:lstStyle/>
                    <a:p>
                      <a:pPr algn="ctr"/>
                      <a:r>
                        <a:rPr lang="en-US" sz="1400" dirty="0"/>
                        <a:t>Accuracy stability determination* </a:t>
                      </a:r>
                    </a:p>
                  </a:txBody>
                  <a:tcPr>
                    <a:solidFill>
                      <a:schemeClr val="bg1"/>
                    </a:solidFill>
                  </a:tcPr>
                </a:tc>
                <a:extLst>
                  <a:ext uri="{0D108BD9-81ED-4DB2-BD59-A6C34878D82A}">
                    <a16:rowId xmlns:a16="http://schemas.microsoft.com/office/drawing/2014/main" xmlns="" val="312257582"/>
                  </a:ext>
                </a:extLst>
              </a:tr>
              <a:tr h="366936">
                <a:tc>
                  <a:txBody>
                    <a:bodyPr/>
                    <a:lstStyle/>
                    <a:p>
                      <a:pPr algn="ctr"/>
                      <a:r>
                        <a:rPr lang="en-US" sz="1400" dirty="0"/>
                        <a:t>PLPT-MAG-009</a:t>
                      </a:r>
                    </a:p>
                  </a:txBody>
                  <a:tcPr>
                    <a:solidFill>
                      <a:schemeClr val="bg1"/>
                    </a:solidFill>
                  </a:tcPr>
                </a:tc>
                <a:tc>
                  <a:txBody>
                    <a:bodyPr/>
                    <a:lstStyle/>
                    <a:p>
                      <a:pPr algn="ctr"/>
                      <a:r>
                        <a:rPr lang="en-US" sz="1400" dirty="0"/>
                        <a:t>Noise performance*</a:t>
                      </a:r>
                    </a:p>
                  </a:txBody>
                  <a:tcPr>
                    <a:solidFill>
                      <a:schemeClr val="bg1"/>
                    </a:solidFill>
                  </a:tcPr>
                </a:tc>
                <a:extLst>
                  <a:ext uri="{0D108BD9-81ED-4DB2-BD59-A6C34878D82A}">
                    <a16:rowId xmlns:a16="http://schemas.microsoft.com/office/drawing/2014/main" xmlns="" val="839175960"/>
                  </a:ext>
                </a:extLst>
              </a:tr>
            </a:tbl>
          </a:graphicData>
        </a:graphic>
      </p:graphicFrame>
      <p:sp>
        <p:nvSpPr>
          <p:cNvPr id="9" name="TextBox 8">
            <a:extLst>
              <a:ext uri="{FF2B5EF4-FFF2-40B4-BE49-F238E27FC236}">
                <a16:creationId xmlns:a16="http://schemas.microsoft.com/office/drawing/2014/main" xmlns="" id="{45A05735-B2AC-2541-857B-B3B052ECC1CF}"/>
              </a:ext>
            </a:extLst>
          </p:cNvPr>
          <p:cNvSpPr txBox="1"/>
          <p:nvPr/>
        </p:nvSpPr>
        <p:spPr>
          <a:xfrm>
            <a:off x="3505200" y="4423186"/>
            <a:ext cx="1630575" cy="307777"/>
          </a:xfrm>
          <a:prstGeom prst="rect">
            <a:avLst/>
          </a:prstGeom>
          <a:noFill/>
        </p:spPr>
        <p:txBody>
          <a:bodyPr wrap="none" rtlCol="0">
            <a:spAutoFit/>
          </a:bodyPr>
          <a:lstStyle/>
          <a:p>
            <a:r>
              <a:rPr lang="en-US" dirty="0">
                <a:highlight>
                  <a:srgbClr val="FFFF00"/>
                </a:highlight>
              </a:rPr>
              <a:t>*Post-Beta PLPTs</a:t>
            </a:r>
          </a:p>
        </p:txBody>
      </p:sp>
    </p:spTree>
    <p:extLst>
      <p:ext uri="{BB962C8B-B14F-4D97-AF65-F5344CB8AC3E}">
        <p14:creationId xmlns:p14="http://schemas.microsoft.com/office/powerpoint/2010/main" val="1568522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350" y="289201"/>
            <a:ext cx="5961300" cy="853799"/>
          </a:xfrm>
        </p:spPr>
        <p:txBody>
          <a:bodyPr/>
          <a:lstStyle/>
          <a:p>
            <a:pPr lvl="0" algn="ctr"/>
            <a:r>
              <a:rPr lang="en-US" sz="3200" dirty="0">
                <a:solidFill>
                  <a:schemeClr val="lt1"/>
                </a:solidFill>
                <a:latin typeface="Calibri" charset="0"/>
                <a:ea typeface="Calibri" charset="0"/>
                <a:cs typeface="Calibri" charset="0"/>
              </a:rPr>
              <a:t>MAG Performance Baseline Status</a:t>
            </a:r>
            <a:endParaRPr lang="en-US" sz="3200" dirty="0">
              <a:latin typeface="Calibri" charset="0"/>
              <a:ea typeface="Calibri" charset="0"/>
              <a:cs typeface="Calibri" charset="0"/>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33</a:t>
            </a:fld>
            <a:endParaRPr lang="uk-UA"/>
          </a:p>
        </p:txBody>
      </p:sp>
      <p:graphicFrame>
        <p:nvGraphicFramePr>
          <p:cNvPr id="5" name="Shape 485"/>
          <p:cNvGraphicFramePr/>
          <p:nvPr>
            <p:extLst>
              <p:ext uri="{D42A27DB-BD31-4B8C-83A1-F6EECF244321}">
                <p14:modId xmlns:p14="http://schemas.microsoft.com/office/powerpoint/2010/main" val="1575963087"/>
              </p:ext>
            </p:extLst>
          </p:nvPr>
        </p:nvGraphicFramePr>
        <p:xfrm>
          <a:off x="76200" y="1704262"/>
          <a:ext cx="8944956" cy="1950730"/>
        </p:xfrm>
        <a:graphic>
          <a:graphicData uri="http://schemas.openxmlformats.org/drawingml/2006/table">
            <a:tbl>
              <a:tblPr firstRow="1" bandRow="1">
                <a:noFill/>
                <a:tableStyleId>{2193F556-932D-4B0D-9798-D749DA44B50E}</a:tableStyleId>
              </a:tblPr>
              <a:tblGrid>
                <a:gridCol w="1052442">
                  <a:extLst>
                    <a:ext uri="{9D8B030D-6E8A-4147-A177-3AD203B41FA5}">
                      <a16:colId xmlns:a16="http://schemas.microsoft.com/office/drawing/2014/main" xmlns="" val="20000"/>
                    </a:ext>
                  </a:extLst>
                </a:gridCol>
                <a:gridCol w="3900007">
                  <a:extLst>
                    <a:ext uri="{9D8B030D-6E8A-4147-A177-3AD203B41FA5}">
                      <a16:colId xmlns:a16="http://schemas.microsoft.com/office/drawing/2014/main" xmlns="" val="20001"/>
                    </a:ext>
                  </a:extLst>
                </a:gridCol>
                <a:gridCol w="1847129">
                  <a:extLst>
                    <a:ext uri="{9D8B030D-6E8A-4147-A177-3AD203B41FA5}">
                      <a16:colId xmlns:a16="http://schemas.microsoft.com/office/drawing/2014/main" xmlns="" val="20002"/>
                    </a:ext>
                  </a:extLst>
                </a:gridCol>
                <a:gridCol w="2145378">
                  <a:extLst>
                    <a:ext uri="{9D8B030D-6E8A-4147-A177-3AD203B41FA5}">
                      <a16:colId xmlns:a16="http://schemas.microsoft.com/office/drawing/2014/main" xmlns="" val="20003"/>
                    </a:ext>
                  </a:extLst>
                </a:gridCol>
              </a:tblGrid>
              <a:tr h="162396">
                <a:tc>
                  <a:txBody>
                    <a:bodyPr/>
                    <a:lstStyle/>
                    <a:p>
                      <a:pPr marL="0" marR="0" lvl="0" indent="0" algn="ctr" rtl="0">
                        <a:spcBef>
                          <a:spcPts val="0"/>
                        </a:spcBef>
                        <a:spcAft>
                          <a:spcPts val="0"/>
                        </a:spcAft>
                        <a:buNone/>
                      </a:pPr>
                      <a:r>
                        <a:rPr lang="en-US" sz="1200" b="1" dirty="0">
                          <a:solidFill>
                            <a:schemeClr val="dk1"/>
                          </a:solidFill>
                        </a:rPr>
                        <a:t>MRD ID</a:t>
                      </a:r>
                      <a:endParaRPr sz="12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93B3D7"/>
                    </a:solidFill>
                  </a:tcPr>
                </a:tc>
                <a:tc>
                  <a:txBody>
                    <a:bodyPr/>
                    <a:lstStyle/>
                    <a:p>
                      <a:pPr marL="0" marR="0" lvl="0" indent="0" algn="ctr" rtl="0">
                        <a:spcBef>
                          <a:spcPts val="0"/>
                        </a:spcBef>
                        <a:spcAft>
                          <a:spcPts val="0"/>
                        </a:spcAft>
                        <a:buNone/>
                      </a:pPr>
                      <a:r>
                        <a:rPr lang="en-US" sz="1200" b="1" dirty="0">
                          <a:solidFill>
                            <a:schemeClr val="dk1"/>
                          </a:solidFill>
                        </a:rPr>
                        <a:t>Description</a:t>
                      </a:r>
                      <a:endParaRPr sz="12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93B3D7"/>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1" dirty="0">
                          <a:solidFill>
                            <a:schemeClr val="dk1"/>
                          </a:solidFill>
                        </a:rPr>
                        <a:t>Related PLPTs</a:t>
                      </a:r>
                      <a:endParaRPr sz="12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93B3D7"/>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1200" b="1">
                          <a:solidFill>
                            <a:schemeClr val="dk1"/>
                          </a:solidFill>
                        </a:rPr>
                        <a:t>Status</a:t>
                      </a:r>
                      <a:endParaRPr sz="12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93B3D7"/>
                    </a:solidFill>
                  </a:tcPr>
                </a:tc>
                <a:extLst>
                  <a:ext uri="{0D108BD9-81ED-4DB2-BD59-A6C34878D82A}">
                    <a16:rowId xmlns:a16="http://schemas.microsoft.com/office/drawing/2014/main" xmlns="" val="10000"/>
                  </a:ext>
                </a:extLst>
              </a:tr>
              <a:tr h="433040">
                <a:tc>
                  <a:txBody>
                    <a:bodyPr/>
                    <a:lstStyle/>
                    <a:p>
                      <a:pPr algn="ctr"/>
                      <a:r>
                        <a:rPr lang="en-US" dirty="0"/>
                        <a:t>2019</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MAG Product Measurement Accuracy</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r>
                        <a:rPr lang="en-US" dirty="0"/>
                        <a:t>-01, -02, -03,</a:t>
                      </a:r>
                      <a:r>
                        <a:rPr lang="en-US" baseline="0" dirty="0"/>
                        <a:t> -04, -05</a:t>
                      </a:r>
                      <a:endParaRPr lang="en-US" dirty="0"/>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PLPTs underway (currently meets waivered requirements)</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1"/>
                  </a:ext>
                </a:extLst>
              </a:tr>
              <a:tr h="559344">
                <a:tc>
                  <a:txBody>
                    <a:bodyPr/>
                    <a:lstStyle/>
                    <a:p>
                      <a:pPr algn="ctr"/>
                      <a:r>
                        <a:rPr lang="en-US" dirty="0"/>
                        <a:t>2022</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MAG Product Measurement Precision</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r>
                        <a:rPr lang="en-US" dirty="0"/>
                        <a:t>-09</a:t>
                      </a:r>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dirty="0"/>
                        <a:t>PLPTs underway (currently does not meet requirements)</a:t>
                      </a:r>
                    </a:p>
                    <a:p>
                      <a:endParaRPr lang="en-US" dirty="0"/>
                    </a:p>
                  </a:txBody>
                  <a:tcPr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2"/>
                  </a:ext>
                </a:extLst>
              </a:tr>
            </a:tbl>
          </a:graphicData>
        </a:graphic>
      </p:graphicFrame>
      <p:sp>
        <p:nvSpPr>
          <p:cNvPr id="3" name="Rectangle 2">
            <a:extLst>
              <a:ext uri="{FF2B5EF4-FFF2-40B4-BE49-F238E27FC236}">
                <a16:creationId xmlns:a16="http://schemas.microsoft.com/office/drawing/2014/main" xmlns="" id="{65771767-7AB4-6647-B768-8816D1A8135B}"/>
              </a:ext>
            </a:extLst>
          </p:cNvPr>
          <p:cNvSpPr/>
          <p:nvPr/>
        </p:nvSpPr>
        <p:spPr>
          <a:xfrm>
            <a:off x="3200400" y="835223"/>
            <a:ext cx="2286203" cy="307777"/>
          </a:xfrm>
          <a:prstGeom prst="rect">
            <a:avLst/>
          </a:prstGeom>
        </p:spPr>
        <p:txBody>
          <a:bodyPr wrap="none">
            <a:spAutoFit/>
          </a:bodyPr>
          <a:lstStyle/>
          <a:p>
            <a:pPr algn="ctr"/>
            <a:r>
              <a:rPr lang="en-US" i="1" dirty="0">
                <a:solidFill>
                  <a:schemeClr val="bg1"/>
                </a:solidFill>
              </a:rPr>
              <a:t>Assessment at Provisional</a:t>
            </a:r>
          </a:p>
        </p:txBody>
      </p:sp>
    </p:spTree>
    <p:extLst>
      <p:ext uri="{BB962C8B-B14F-4D97-AF65-F5344CB8AC3E}">
        <p14:creationId xmlns:p14="http://schemas.microsoft.com/office/powerpoint/2010/main" val="350370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34</a:t>
            </a:fld>
            <a:endParaRPr lang="uk-UA"/>
          </a:p>
        </p:txBody>
      </p:sp>
      <p:sp>
        <p:nvSpPr>
          <p:cNvPr id="11" name="Title 1">
            <a:extLst>
              <a:ext uri="{FF2B5EF4-FFF2-40B4-BE49-F238E27FC236}">
                <a16:creationId xmlns:a16="http://schemas.microsoft.com/office/drawing/2014/main" xmlns="" id="{43D2DAAC-D47D-D249-9877-4ACDCF1FA61D}"/>
              </a:ext>
            </a:extLst>
          </p:cNvPr>
          <p:cNvSpPr>
            <a:spLocks noGrp="1"/>
          </p:cNvSpPr>
          <p:nvPr>
            <p:ph type="title"/>
          </p:nvPr>
        </p:nvSpPr>
        <p:spPr>
          <a:xfrm>
            <a:off x="1295400" y="228600"/>
            <a:ext cx="5985711" cy="799645"/>
          </a:xfrm>
        </p:spPr>
        <p:txBody>
          <a:bodyPr/>
          <a:lstStyle/>
          <a:p>
            <a:pPr algn="ctr"/>
            <a:r>
              <a:rPr lang="en-US" dirty="0"/>
              <a:t>Performance Baseline Validation Status</a:t>
            </a:r>
          </a:p>
        </p:txBody>
      </p:sp>
      <p:graphicFrame>
        <p:nvGraphicFramePr>
          <p:cNvPr id="12" name="Table 11">
            <a:extLst>
              <a:ext uri="{FF2B5EF4-FFF2-40B4-BE49-F238E27FC236}">
                <a16:creationId xmlns:a16="http://schemas.microsoft.com/office/drawing/2014/main" xmlns="" id="{0B7F53C4-99D3-994A-9E4B-6F01F13BF959}"/>
              </a:ext>
            </a:extLst>
          </p:cNvPr>
          <p:cNvGraphicFramePr>
            <a:graphicFrameLocks noGrp="1"/>
          </p:cNvGraphicFramePr>
          <p:nvPr>
            <p:extLst>
              <p:ext uri="{D42A27DB-BD31-4B8C-83A1-F6EECF244321}">
                <p14:modId xmlns:p14="http://schemas.microsoft.com/office/powerpoint/2010/main" val="3443767238"/>
              </p:ext>
            </p:extLst>
          </p:nvPr>
        </p:nvGraphicFramePr>
        <p:xfrm>
          <a:off x="457200" y="1219200"/>
          <a:ext cx="8270058" cy="2865120"/>
        </p:xfrm>
        <a:graphic>
          <a:graphicData uri="http://schemas.openxmlformats.org/drawingml/2006/table">
            <a:tbl>
              <a:tblPr firstRow="1" bandRow="1">
                <a:tableStyleId>{2D5ABB26-0587-4C30-8999-92F81FD0307C}</a:tableStyleId>
              </a:tblPr>
              <a:tblGrid>
                <a:gridCol w="1282415">
                  <a:extLst>
                    <a:ext uri="{9D8B030D-6E8A-4147-A177-3AD203B41FA5}">
                      <a16:colId xmlns:a16="http://schemas.microsoft.com/office/drawing/2014/main" xmlns="" val="20000"/>
                    </a:ext>
                  </a:extLst>
                </a:gridCol>
                <a:gridCol w="2664201">
                  <a:extLst>
                    <a:ext uri="{9D8B030D-6E8A-4147-A177-3AD203B41FA5}">
                      <a16:colId xmlns:a16="http://schemas.microsoft.com/office/drawing/2014/main" xmlns="" val="20001"/>
                    </a:ext>
                  </a:extLst>
                </a:gridCol>
                <a:gridCol w="2621054">
                  <a:extLst>
                    <a:ext uri="{9D8B030D-6E8A-4147-A177-3AD203B41FA5}">
                      <a16:colId xmlns:a16="http://schemas.microsoft.com/office/drawing/2014/main" xmlns="" val="20002"/>
                    </a:ext>
                  </a:extLst>
                </a:gridCol>
                <a:gridCol w="1702388">
                  <a:extLst>
                    <a:ext uri="{9D8B030D-6E8A-4147-A177-3AD203B41FA5}">
                      <a16:colId xmlns:a16="http://schemas.microsoft.com/office/drawing/2014/main" xmlns="" val="20003"/>
                    </a:ext>
                  </a:extLst>
                </a:gridCol>
              </a:tblGrid>
              <a:tr h="273867">
                <a:tc gridSpan="4">
                  <a:txBody>
                    <a:bodyPr/>
                    <a:lstStyle/>
                    <a:p>
                      <a:pPr algn="ctr"/>
                      <a:r>
                        <a:rPr lang="en-US" sz="1600" b="1" dirty="0">
                          <a:solidFill>
                            <a:schemeClr val="tx1"/>
                          </a:solidFill>
                        </a:rPr>
                        <a:t>MRD2019:</a:t>
                      </a:r>
                      <a:r>
                        <a:rPr lang="en-US" sz="1600" b="1" baseline="0" dirty="0">
                          <a:solidFill>
                            <a:schemeClr val="tx1"/>
                          </a:solidFill>
                        </a:rPr>
                        <a:t> Product Measurement Accuracy</a:t>
                      </a:r>
                      <a:endParaRPr lang="en-US" sz="16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23250">
                <a:tc>
                  <a:txBody>
                    <a:bodyPr/>
                    <a:lstStyle/>
                    <a:p>
                      <a:r>
                        <a:rPr lang="en-US" b="1" dirty="0">
                          <a:solidFill>
                            <a:schemeClr val="tx1"/>
                          </a:solidFill>
                        </a:rPr>
                        <a:t>Quantity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solidFill>
                            <a:schemeClr val="tx1"/>
                          </a:solidFill>
                        </a:rPr>
                        <a:t>MRD Requirement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solidFill>
                            <a:schemeClr val="tx1"/>
                          </a:solidFill>
                        </a:rPr>
                        <a:t>Performance Baseline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solidFill>
                            <a:schemeClr val="tx1"/>
                          </a:solidFill>
                        </a:rPr>
                        <a:t>PLPT Measurement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xmlns="" val="10001"/>
                  </a:ext>
                </a:extLst>
              </a:tr>
              <a:tr h="1817483">
                <a:tc>
                  <a:txBody>
                    <a:bodyPr/>
                    <a:lstStyle/>
                    <a:p>
                      <a:r>
                        <a:rPr lang="en-US" dirty="0">
                          <a:solidFill>
                            <a:schemeClr val="tx1"/>
                          </a:solidFill>
                        </a:rPr>
                        <a:t>Product Measurement 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solidFill>
                            <a:schemeClr val="tx1"/>
                          </a:solidFill>
                        </a:rPr>
                        <a:t>1 </a:t>
                      </a:r>
                      <a:r>
                        <a:rPr lang="en-US" dirty="0" err="1">
                          <a:solidFill>
                            <a:schemeClr val="tx1"/>
                          </a:solidFill>
                        </a:rPr>
                        <a:t>nT</a:t>
                      </a:r>
                      <a:r>
                        <a:rPr lang="en-US" dirty="0">
                          <a:solidFill>
                            <a:schemeClr val="tx1"/>
                          </a:solidFill>
                        </a:rPr>
                        <a:t> (per axis;</a:t>
                      </a:r>
                      <a:r>
                        <a:rPr lang="en-US" baseline="0" dirty="0">
                          <a:solidFill>
                            <a:schemeClr val="tx1"/>
                          </a:solidFill>
                        </a:rPr>
                        <a:t> original, waived</a:t>
                      </a:r>
                      <a:r>
                        <a:rPr lang="en-US" dirty="0">
                          <a:solidFill>
                            <a:schemeClr val="tx1"/>
                          </a:solidFill>
                        </a:rPr>
                        <a:t>)</a:t>
                      </a:r>
                    </a:p>
                    <a:p>
                      <a:endParaRPr lang="en-US" dirty="0">
                        <a:solidFill>
                          <a:schemeClr val="tx1"/>
                        </a:solidFill>
                      </a:endParaRPr>
                    </a:p>
                    <a:p>
                      <a:r>
                        <a:rPr lang="en-US" dirty="0">
                          <a:solidFill>
                            <a:schemeClr val="tx1"/>
                          </a:solidFill>
                        </a:rPr>
                        <a:t>2.3 ± 4.0 </a:t>
                      </a:r>
                      <a:r>
                        <a:rPr lang="en-US" dirty="0" err="1">
                          <a:solidFill>
                            <a:schemeClr val="tx1"/>
                          </a:solidFill>
                        </a:rPr>
                        <a:t>nT</a:t>
                      </a:r>
                      <a:r>
                        <a:rPr lang="en-US" baseline="0" dirty="0">
                          <a:solidFill>
                            <a:schemeClr val="tx1"/>
                          </a:solidFill>
                        </a:rPr>
                        <a:t> (per axis; for a 250 </a:t>
                      </a:r>
                      <a:r>
                        <a:rPr lang="en-US" baseline="0" dirty="0" err="1">
                          <a:solidFill>
                            <a:schemeClr val="tx1"/>
                          </a:solidFill>
                        </a:rPr>
                        <a:t>nT</a:t>
                      </a:r>
                      <a:r>
                        <a:rPr lang="en-US" baseline="0" dirty="0">
                          <a:solidFill>
                            <a:schemeClr val="tx1"/>
                          </a:solidFill>
                        </a:rPr>
                        <a:t> field; life of mission, excluding </a:t>
                      </a:r>
                      <a:r>
                        <a:rPr lang="en-US" baseline="0" dirty="0" err="1">
                          <a:solidFill>
                            <a:schemeClr val="tx1"/>
                          </a:solidFill>
                        </a:rPr>
                        <a:t>arcjet</a:t>
                      </a:r>
                      <a:r>
                        <a:rPr lang="en-US" baseline="0" dirty="0">
                          <a:solidFill>
                            <a:schemeClr val="tx1"/>
                          </a:solidFill>
                        </a:rPr>
                        <a:t> burning, assuming annual MAG </a:t>
                      </a:r>
                      <a:r>
                        <a:rPr lang="en-US" baseline="0" dirty="0" err="1">
                          <a:solidFill>
                            <a:schemeClr val="tx1"/>
                          </a:solidFill>
                        </a:rPr>
                        <a:t>cal</a:t>
                      </a:r>
                      <a:r>
                        <a:rPr lang="en-US" baseline="0" dirty="0">
                          <a:solidFill>
                            <a:schemeClr val="tx1"/>
                          </a:solidFill>
                        </a:rPr>
                        <a:t> maneuvers)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solidFill>
                            <a:schemeClr val="tx1"/>
                          </a:solidFill>
                        </a:rPr>
                        <a:t>Vendor's analysis indicates:  </a:t>
                      </a:r>
                    </a:p>
                    <a:p>
                      <a:endParaRPr lang="en-US" dirty="0">
                        <a:solidFill>
                          <a:schemeClr val="tx1"/>
                        </a:solidFill>
                      </a:endParaRPr>
                    </a:p>
                    <a:p>
                      <a:r>
                        <a:rPr lang="en-US" dirty="0">
                          <a:solidFill>
                            <a:schemeClr val="tx1"/>
                          </a:solidFill>
                        </a:rPr>
                        <a:t>(3</a:t>
                      </a:r>
                      <a:r>
                        <a:rPr lang="el-GR" dirty="0">
                          <a:solidFill>
                            <a:schemeClr val="tx1"/>
                          </a:solidFill>
                        </a:rPr>
                        <a:t>σ</a:t>
                      </a:r>
                      <a:r>
                        <a:rPr lang="en-US" baseline="-25000" dirty="0">
                          <a:solidFill>
                            <a:schemeClr val="tx1"/>
                          </a:solidFill>
                        </a:rPr>
                        <a:t>x</a:t>
                      </a:r>
                      <a:r>
                        <a:rPr lang="en-US" dirty="0">
                          <a:solidFill>
                            <a:schemeClr val="tx1"/>
                          </a:solidFill>
                        </a:rPr>
                        <a:t>,3</a:t>
                      </a:r>
                      <a:r>
                        <a:rPr lang="el-GR" dirty="0">
                          <a:solidFill>
                            <a:schemeClr val="tx1"/>
                          </a:solidFill>
                        </a:rPr>
                        <a:t>σ</a:t>
                      </a:r>
                      <a:r>
                        <a:rPr lang="en-US" baseline="-25000" dirty="0">
                          <a:solidFill>
                            <a:schemeClr val="tx1"/>
                          </a:solidFill>
                        </a:rPr>
                        <a:t>y</a:t>
                      </a:r>
                      <a:r>
                        <a:rPr lang="en-US" dirty="0">
                          <a:solidFill>
                            <a:schemeClr val="tx1"/>
                          </a:solidFill>
                        </a:rPr>
                        <a:t>,3</a:t>
                      </a:r>
                      <a:r>
                        <a:rPr lang="el-GR" dirty="0">
                          <a:solidFill>
                            <a:schemeClr val="tx1"/>
                          </a:solidFill>
                        </a:rPr>
                        <a:t>σ</a:t>
                      </a:r>
                      <a:r>
                        <a:rPr lang="en-US" baseline="-25000" dirty="0">
                          <a:solidFill>
                            <a:schemeClr val="tx1"/>
                          </a:solidFill>
                        </a:rPr>
                        <a:t>z</a:t>
                      </a:r>
                      <a:r>
                        <a:rPr lang="en-US" dirty="0">
                          <a:solidFill>
                            <a:schemeClr val="tx1"/>
                          </a:solidFill>
                        </a:rPr>
                        <a:t>)=(1.64,1.68,1.54) </a:t>
                      </a:r>
                      <a:r>
                        <a:rPr lang="en-US" dirty="0" err="1">
                          <a:solidFill>
                            <a:schemeClr val="tx1"/>
                          </a:solidFill>
                        </a:rPr>
                        <a:t>nT</a:t>
                      </a:r>
                      <a:r>
                        <a:rPr lang="en-US" dirty="0">
                          <a:solidFill>
                            <a:schemeClr val="tx1"/>
                          </a:solidFill>
                        </a:rPr>
                        <a:t> one year after initial </a:t>
                      </a:r>
                      <a:r>
                        <a:rPr lang="en-US" dirty="0" err="1">
                          <a:solidFill>
                            <a:schemeClr val="tx1"/>
                          </a:solidFill>
                        </a:rPr>
                        <a:t>cal</a:t>
                      </a:r>
                      <a:r>
                        <a:rPr lang="en-US" dirty="0">
                          <a:solidFill>
                            <a:schemeClr val="tx1"/>
                          </a:solidFill>
                        </a:rPr>
                        <a:t> maneuver</a:t>
                      </a:r>
                    </a:p>
                    <a:p>
                      <a:endParaRPr lang="en-US" dirty="0">
                        <a:solidFill>
                          <a:schemeClr val="tx1"/>
                        </a:solidFill>
                      </a:endParaRPr>
                    </a:p>
                    <a:p>
                      <a:r>
                        <a:rPr lang="en-US" dirty="0">
                          <a:solidFill>
                            <a:schemeClr val="tx1"/>
                          </a:solidFill>
                        </a:rPr>
                        <a:t>(3</a:t>
                      </a:r>
                      <a:r>
                        <a:rPr lang="el-GR" dirty="0">
                          <a:solidFill>
                            <a:schemeClr val="tx1"/>
                          </a:solidFill>
                        </a:rPr>
                        <a:t>σ</a:t>
                      </a:r>
                      <a:r>
                        <a:rPr lang="en-US" baseline="-25000" dirty="0">
                          <a:solidFill>
                            <a:schemeClr val="tx1"/>
                          </a:solidFill>
                        </a:rPr>
                        <a:t>x</a:t>
                      </a:r>
                      <a:r>
                        <a:rPr lang="en-US" dirty="0">
                          <a:solidFill>
                            <a:schemeClr val="tx1"/>
                          </a:solidFill>
                        </a:rPr>
                        <a:t>,3</a:t>
                      </a:r>
                      <a:r>
                        <a:rPr lang="el-GR" dirty="0">
                          <a:solidFill>
                            <a:schemeClr val="tx1"/>
                          </a:solidFill>
                        </a:rPr>
                        <a:t>σ</a:t>
                      </a:r>
                      <a:r>
                        <a:rPr lang="en-US" baseline="-25000" dirty="0">
                          <a:solidFill>
                            <a:schemeClr val="tx1"/>
                          </a:solidFill>
                        </a:rPr>
                        <a:t>y</a:t>
                      </a:r>
                      <a:r>
                        <a:rPr lang="en-US" dirty="0">
                          <a:solidFill>
                            <a:schemeClr val="tx1"/>
                          </a:solidFill>
                        </a:rPr>
                        <a:t>,3</a:t>
                      </a:r>
                      <a:r>
                        <a:rPr lang="el-GR" dirty="0">
                          <a:solidFill>
                            <a:schemeClr val="tx1"/>
                          </a:solidFill>
                        </a:rPr>
                        <a:t>σ</a:t>
                      </a:r>
                      <a:r>
                        <a:rPr lang="en-US" baseline="-25000" dirty="0">
                          <a:solidFill>
                            <a:schemeClr val="tx1"/>
                          </a:solidFill>
                        </a:rPr>
                        <a:t>z)</a:t>
                      </a:r>
                      <a:r>
                        <a:rPr lang="en-US" dirty="0">
                          <a:solidFill>
                            <a:schemeClr val="tx1"/>
                          </a:solidFill>
                        </a:rPr>
                        <a:t>=(6.50,6.51,6.47) </a:t>
                      </a:r>
                      <a:r>
                        <a:rPr lang="en-US" dirty="0" err="1">
                          <a:solidFill>
                            <a:schemeClr val="tx1"/>
                          </a:solidFill>
                        </a:rPr>
                        <a:t>nT</a:t>
                      </a:r>
                      <a:r>
                        <a:rPr lang="en-US" dirty="0">
                          <a:solidFill>
                            <a:schemeClr val="tx1"/>
                          </a:solidFill>
                        </a:rPr>
                        <a:t> at EOL if no </a:t>
                      </a:r>
                      <a:r>
                        <a:rPr lang="en-US" dirty="0" err="1">
                          <a:solidFill>
                            <a:schemeClr val="tx1"/>
                          </a:solidFill>
                        </a:rPr>
                        <a:t>cal</a:t>
                      </a:r>
                      <a:r>
                        <a:rPr lang="en-US" dirty="0">
                          <a:solidFill>
                            <a:schemeClr val="tx1"/>
                          </a:solidFill>
                        </a:rPr>
                        <a:t> maneuvers after PLT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solidFill>
                            <a:schemeClr val="tx1"/>
                          </a:solidFill>
                        </a:rPr>
                        <a:t>2.3 ± 4.0 </a:t>
                      </a:r>
                      <a:r>
                        <a:rPr lang="en-US" dirty="0" err="1">
                          <a:solidFill>
                            <a:schemeClr val="tx1"/>
                          </a:solidFill>
                        </a:rPr>
                        <a:t>nT</a:t>
                      </a:r>
                      <a:r>
                        <a:rPr lang="en-US" baseline="0" dirty="0">
                          <a:solidFill>
                            <a:schemeClr val="tx1"/>
                          </a:solidFill>
                        </a:rPr>
                        <a:t> (per axis). Still in analysis</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xmlns="" val="10002"/>
                  </a:ext>
                </a:extLst>
              </a:tr>
            </a:tbl>
          </a:graphicData>
        </a:graphic>
      </p:graphicFrame>
      <p:graphicFrame>
        <p:nvGraphicFramePr>
          <p:cNvPr id="14" name="Table 13">
            <a:extLst>
              <a:ext uri="{FF2B5EF4-FFF2-40B4-BE49-F238E27FC236}">
                <a16:creationId xmlns:a16="http://schemas.microsoft.com/office/drawing/2014/main" xmlns="" id="{0D061049-B002-454D-A9AE-9B9CD9FEF7A0}"/>
              </a:ext>
            </a:extLst>
          </p:cNvPr>
          <p:cNvGraphicFramePr>
            <a:graphicFrameLocks noGrp="1"/>
          </p:cNvGraphicFramePr>
          <p:nvPr>
            <p:extLst>
              <p:ext uri="{D42A27DB-BD31-4B8C-83A1-F6EECF244321}">
                <p14:modId xmlns:p14="http://schemas.microsoft.com/office/powerpoint/2010/main" val="1002906882"/>
              </p:ext>
            </p:extLst>
          </p:nvPr>
        </p:nvGraphicFramePr>
        <p:xfrm>
          <a:off x="457200" y="4270709"/>
          <a:ext cx="8270059" cy="2047240"/>
        </p:xfrm>
        <a:graphic>
          <a:graphicData uri="http://schemas.openxmlformats.org/drawingml/2006/table">
            <a:tbl>
              <a:tblPr firstRow="1" bandRow="1">
                <a:tableStyleId>{2D5ABB26-0587-4C30-8999-92F81FD0307C}</a:tableStyleId>
              </a:tblPr>
              <a:tblGrid>
                <a:gridCol w="1287369">
                  <a:extLst>
                    <a:ext uri="{9D8B030D-6E8A-4147-A177-3AD203B41FA5}">
                      <a16:colId xmlns:a16="http://schemas.microsoft.com/office/drawing/2014/main" xmlns="" val="20000"/>
                    </a:ext>
                  </a:extLst>
                </a:gridCol>
                <a:gridCol w="1747465">
                  <a:extLst>
                    <a:ext uri="{9D8B030D-6E8A-4147-A177-3AD203B41FA5}">
                      <a16:colId xmlns:a16="http://schemas.microsoft.com/office/drawing/2014/main" xmlns="" val="20001"/>
                    </a:ext>
                  </a:extLst>
                </a:gridCol>
                <a:gridCol w="3541508">
                  <a:extLst>
                    <a:ext uri="{9D8B030D-6E8A-4147-A177-3AD203B41FA5}">
                      <a16:colId xmlns:a16="http://schemas.microsoft.com/office/drawing/2014/main" xmlns="" val="20002"/>
                    </a:ext>
                  </a:extLst>
                </a:gridCol>
                <a:gridCol w="1693717">
                  <a:extLst>
                    <a:ext uri="{9D8B030D-6E8A-4147-A177-3AD203B41FA5}">
                      <a16:colId xmlns:a16="http://schemas.microsoft.com/office/drawing/2014/main" xmlns="" val="20003"/>
                    </a:ext>
                  </a:extLst>
                </a:gridCol>
              </a:tblGrid>
              <a:tr h="370840">
                <a:tc gridSpan="4">
                  <a:txBody>
                    <a:bodyPr/>
                    <a:lstStyle/>
                    <a:p>
                      <a:pPr algn="ctr"/>
                      <a:r>
                        <a:rPr lang="en-US" sz="1600" b="1" dirty="0"/>
                        <a:t>MRD2022:</a:t>
                      </a:r>
                      <a:r>
                        <a:rPr lang="en-US" sz="1600" b="1" baseline="0" dirty="0"/>
                        <a:t> Product Measurement Precision</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pPr algn="ct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r>
                        <a:rPr lang="en-US" b="1" dirty="0"/>
                        <a:t>Quantity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t>MRD Requirement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t>Performance Baseline</a:t>
                      </a:r>
                      <a:r>
                        <a:rPr lang="en-US" b="1" baseline="0" dirty="0"/>
                        <a:t>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b="1" dirty="0"/>
                        <a:t>PLPT Measurement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xmlns="" val="10001"/>
                  </a:ext>
                </a:extLst>
              </a:tr>
              <a:tr h="370840">
                <a:tc>
                  <a:txBody>
                    <a:bodyPr/>
                    <a:lstStyle/>
                    <a:p>
                      <a:r>
                        <a:rPr lang="en-US" dirty="0"/>
                        <a:t>Product Measurement Precision: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t>≤ 0.016 </a:t>
                      </a:r>
                      <a:r>
                        <a:rPr lang="en-US" dirty="0" err="1"/>
                        <a:t>nT</a:t>
                      </a:r>
                      <a:r>
                        <a:rPr lang="en-US" dirty="0"/>
                        <a:t> (per axis)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r>
                        <a:rPr lang="en-US" dirty="0"/>
                        <a:t>One bit resolution = 0.016 </a:t>
                      </a:r>
                      <a:r>
                        <a:rPr lang="en-US" dirty="0" err="1"/>
                        <a:t>nT</a:t>
                      </a:r>
                      <a:r>
                        <a:rPr lang="en-US" dirty="0"/>
                        <a:t>/axis.</a:t>
                      </a:r>
                    </a:p>
                    <a:p>
                      <a:r>
                        <a:rPr lang="en-US" dirty="0"/>
                        <a:t>Precision ≥ sensor noise level = 0.100 </a:t>
                      </a:r>
                      <a:r>
                        <a:rPr lang="en-US" dirty="0" err="1"/>
                        <a:t>nT</a:t>
                      </a:r>
                      <a:r>
                        <a:rPr lang="en-US" dirty="0"/>
                        <a:t>/axis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extLst>
                  <a:ext uri="{0D108BD9-81ED-4DB2-BD59-A6C34878D82A}">
                    <a16:rowId xmlns:a16="http://schemas.microsoft.com/office/drawing/2014/main" xmlns="" val="10002"/>
                  </a:ext>
                </a:extLst>
              </a:tr>
              <a:tr h="370840">
                <a:tc gridSpan="4">
                  <a:txBody>
                    <a:bodyPr/>
                    <a:lstStyle/>
                    <a:p>
                      <a:r>
                        <a:rPr lang="en-US" sz="1200" dirty="0"/>
                        <a:t>¹</a:t>
                      </a:r>
                      <a:r>
                        <a:rPr lang="en-US" sz="1000" dirty="0"/>
                        <a:t>This requirement has flowed down to the magnetometer instrument to mean that the magnetic field shall have a resolution of 0.016 </a:t>
                      </a:r>
                      <a:r>
                        <a:rPr lang="en-US" sz="1000" dirty="0" err="1"/>
                        <a:t>nT</a:t>
                      </a:r>
                      <a:r>
                        <a:rPr lang="en-US" sz="1000" dirty="0"/>
                        <a:t> per axis.</a:t>
                      </a:r>
                    </a:p>
                    <a:p>
                      <a:r>
                        <a:rPr lang="en-US" sz="1000" dirty="0"/>
                        <a:t>Based on the MRD definition of precision, the product with vary by at least the noise level of the sensor.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lt1"/>
                    </a:solidFill>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3" name="TextBox 12">
            <a:extLst>
              <a:ext uri="{FF2B5EF4-FFF2-40B4-BE49-F238E27FC236}">
                <a16:creationId xmlns:a16="http://schemas.microsoft.com/office/drawing/2014/main" xmlns="" id="{F3C6E816-B0AE-E549-95EB-1AC353BE0A57}"/>
              </a:ext>
            </a:extLst>
          </p:cNvPr>
          <p:cNvSpPr txBox="1"/>
          <p:nvPr/>
        </p:nvSpPr>
        <p:spPr>
          <a:xfrm>
            <a:off x="7204600" y="5294329"/>
            <a:ext cx="1361270" cy="523220"/>
          </a:xfrm>
          <a:prstGeom prst="rect">
            <a:avLst/>
          </a:prstGeom>
          <a:noFill/>
        </p:spPr>
        <p:txBody>
          <a:bodyPr wrap="none" rtlCol="0">
            <a:spAutoFit/>
          </a:bodyPr>
          <a:lstStyle/>
          <a:p>
            <a:r>
              <a:rPr lang="en-US" dirty="0"/>
              <a:t>~ 0.5 -1.0 </a:t>
            </a:r>
            <a:r>
              <a:rPr lang="en-US" dirty="0" err="1"/>
              <a:t>nT</a:t>
            </a:r>
            <a:r>
              <a:rPr lang="en-US" dirty="0"/>
              <a:t> </a:t>
            </a:r>
          </a:p>
          <a:p>
            <a:r>
              <a:rPr lang="en-US" dirty="0"/>
              <a:t>Still in analysis</a:t>
            </a:r>
          </a:p>
        </p:txBody>
      </p:sp>
    </p:spTree>
    <p:extLst>
      <p:ext uri="{BB962C8B-B14F-4D97-AF65-F5344CB8AC3E}">
        <p14:creationId xmlns:p14="http://schemas.microsoft.com/office/powerpoint/2010/main" val="2991135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793"/>
            <a:ext cx="5961300" cy="535089"/>
          </a:xfrm>
        </p:spPr>
        <p:txBody>
          <a:bodyPr/>
          <a:lstStyle/>
          <a:p>
            <a:r>
              <a:rPr lang="en-US" sz="3600" dirty="0">
                <a:latin typeface="Calibri" charset="0"/>
                <a:ea typeface="Calibri" charset="0"/>
                <a:cs typeface="Calibri" charset="0"/>
              </a:rPr>
              <a:t>Path to Full Validation – Risks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35</a:t>
            </a:fld>
            <a:endParaRPr lang="uk-UA" dirty="0"/>
          </a:p>
        </p:txBody>
      </p:sp>
      <p:graphicFrame>
        <p:nvGraphicFramePr>
          <p:cNvPr id="6" name="Shape 494"/>
          <p:cNvGraphicFramePr/>
          <p:nvPr>
            <p:extLst>
              <p:ext uri="{D42A27DB-BD31-4B8C-83A1-F6EECF244321}">
                <p14:modId xmlns:p14="http://schemas.microsoft.com/office/powerpoint/2010/main" val="848411203"/>
              </p:ext>
            </p:extLst>
          </p:nvPr>
        </p:nvGraphicFramePr>
        <p:xfrm>
          <a:off x="163923" y="1447800"/>
          <a:ext cx="8865700" cy="3382546"/>
        </p:xfrm>
        <a:graphic>
          <a:graphicData uri="http://schemas.openxmlformats.org/drawingml/2006/table">
            <a:tbl>
              <a:tblPr firstRow="1" bandRow="1">
                <a:noFill/>
                <a:tableStyleId>{2193F556-932D-4B0D-9798-D749DA44B50E}</a:tableStyleId>
              </a:tblPr>
              <a:tblGrid>
                <a:gridCol w="1467676">
                  <a:extLst>
                    <a:ext uri="{9D8B030D-6E8A-4147-A177-3AD203B41FA5}">
                      <a16:colId xmlns:a16="http://schemas.microsoft.com/office/drawing/2014/main" xmlns="" val="20000"/>
                    </a:ext>
                  </a:extLst>
                </a:gridCol>
                <a:gridCol w="2415468">
                  <a:extLst>
                    <a:ext uri="{9D8B030D-6E8A-4147-A177-3AD203B41FA5}">
                      <a16:colId xmlns:a16="http://schemas.microsoft.com/office/drawing/2014/main" xmlns="" val="20001"/>
                    </a:ext>
                  </a:extLst>
                </a:gridCol>
                <a:gridCol w="2308931">
                  <a:extLst>
                    <a:ext uri="{9D8B030D-6E8A-4147-A177-3AD203B41FA5}">
                      <a16:colId xmlns:a16="http://schemas.microsoft.com/office/drawing/2014/main" xmlns="" val="20002"/>
                    </a:ext>
                  </a:extLst>
                </a:gridCol>
                <a:gridCol w="2673625">
                  <a:extLst>
                    <a:ext uri="{9D8B030D-6E8A-4147-A177-3AD203B41FA5}">
                      <a16:colId xmlns:a16="http://schemas.microsoft.com/office/drawing/2014/main" xmlns="" val="20003"/>
                    </a:ext>
                  </a:extLst>
                </a:gridCol>
              </a:tblGrid>
              <a:tr h="364996">
                <a:tc>
                  <a:txBody>
                    <a:bodyPr/>
                    <a:lstStyle/>
                    <a:p>
                      <a:pPr marL="0" marR="0" lvl="0" indent="0" algn="ctr" rtl="0">
                        <a:spcBef>
                          <a:spcPts val="0"/>
                        </a:spcBef>
                        <a:spcAft>
                          <a:spcPts val="0"/>
                        </a:spcAft>
                        <a:buNone/>
                      </a:pPr>
                      <a:r>
                        <a:rPr lang="en-US" sz="1600" dirty="0"/>
                        <a:t>Risk Name</a:t>
                      </a:r>
                      <a:endParaRPr sz="1600" dirty="0"/>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Description</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Impact</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Mitigation and Schedule</a:t>
                      </a:r>
                      <a:endParaRPr sz="1600"/>
                    </a:p>
                  </a:txBody>
                  <a:tcPr marL="91450" marR="91450" marT="45725" marB="45725"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0"/>
                  </a:ext>
                </a:extLst>
              </a:tr>
              <a:tr h="809980">
                <a:tc>
                  <a:txBody>
                    <a:bodyPr/>
                    <a:lstStyle/>
                    <a:p>
                      <a:pPr marL="0" marR="0" lvl="0" indent="0" algn="ctr" rtl="0">
                        <a:spcBef>
                          <a:spcPts val="0"/>
                        </a:spcBef>
                        <a:spcAft>
                          <a:spcPts val="0"/>
                        </a:spcAft>
                        <a:buNone/>
                      </a:pPr>
                      <a:r>
                        <a:rPr lang="en-US" sz="1200" dirty="0"/>
                        <a:t>Inadequate Temperature Compensation</a:t>
                      </a:r>
                      <a:endParaRPr sz="12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dirty="0">
                          <a:solidFill>
                            <a:schemeClr val="tx1"/>
                          </a:solidFill>
                        </a:rPr>
                        <a:t>Temperature calibration curves do not adequately calibrate data. </a:t>
                      </a:r>
                      <a:endParaRPr sz="1200"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dirty="0">
                          <a:solidFill>
                            <a:schemeClr val="tx1"/>
                          </a:solidFill>
                        </a:rPr>
                        <a:t>Variations due to temperature in the data. Impacts accuracy of L1b. </a:t>
                      </a:r>
                      <a:endParaRPr sz="1200" dirty="0">
                        <a:solidFill>
                          <a:schemeClr val="tx1"/>
                        </a:solidFil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600"/>
                        <a:buFont typeface="Arial"/>
                        <a:buNone/>
                      </a:pPr>
                      <a:r>
                        <a:rPr lang="en-US" sz="1200" dirty="0"/>
                        <a:t>Linearized compensation curve for one of the axes improved things, but compensation still not adequate. NCEI will investigate different temperature compensation curves.</a:t>
                      </a:r>
                      <a:endParaRPr sz="1200"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1"/>
                  </a:ext>
                </a:extLst>
              </a:tr>
              <a:tr h="629987">
                <a:tc>
                  <a:txBody>
                    <a:bodyPr/>
                    <a:lstStyle/>
                    <a:p>
                      <a:pPr marL="0" marR="0" lvl="0" indent="0" algn="ctr" rtl="0">
                        <a:spcBef>
                          <a:spcPts val="0"/>
                        </a:spcBef>
                        <a:spcAft>
                          <a:spcPts val="0"/>
                        </a:spcAft>
                        <a:buNone/>
                      </a:pPr>
                      <a:r>
                        <a:rPr lang="en-US" sz="1200" dirty="0"/>
                        <a:t>MAG operating temperature / Heater affecting observations</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dirty="0"/>
                        <a:t>Operating temperature was increased from 20 C to 35 C, but evidence now suggests it should be decreased again. </a:t>
                      </a: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r>
                        <a:rPr lang="en-US" sz="1200" dirty="0"/>
                        <a:t>Affects accuracy and could increase degradation of sensor</a:t>
                      </a:r>
                      <a:r>
                        <a:rPr lang="en-US" sz="1200" baseline="0" dirty="0">
                          <a:solidFill>
                            <a:schemeClr val="tx1"/>
                          </a:solidFill>
                        </a:rPr>
                        <a:t>.</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rtl="0">
                        <a:spcBef>
                          <a:spcPts val="0"/>
                        </a:spcBef>
                        <a:spcAft>
                          <a:spcPts val="0"/>
                        </a:spcAft>
                        <a:buClr>
                          <a:schemeClr val="dk1"/>
                        </a:buClr>
                        <a:buSzPts val="1600"/>
                        <a:buFont typeface="Arial"/>
                        <a:buNone/>
                      </a:pPr>
                      <a:r>
                        <a:rPr lang="en-US" sz="1200" dirty="0"/>
                        <a:t>Very recently decided to return to 20 C. However, NCEI will be monitoring how temperature </a:t>
                      </a:r>
                      <a:r>
                        <a:rPr lang="en-US" sz="1200" dirty="0" err="1"/>
                        <a:t>setpoint</a:t>
                      </a:r>
                      <a:r>
                        <a:rPr lang="en-US" sz="1200" dirty="0"/>
                        <a:t> of the MAG sensors affect performance.</a:t>
                      </a: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2"/>
                  </a:ext>
                </a:extLst>
              </a:tr>
              <a:tr h="98997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Solar angle dependent sensor response</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Temperature dependency of sensors means solar angle relative to spacecraft changes the accuracy of the instrument.</a:t>
                      </a:r>
                    </a:p>
                    <a:p>
                      <a:pPr marL="0" marR="0" lvl="0" indent="0" algn="l" rtl="0">
                        <a:spcBef>
                          <a:spcPts val="0"/>
                        </a:spcBef>
                        <a:spcAft>
                          <a:spcPts val="0"/>
                        </a:spcAft>
                        <a:buNone/>
                      </a:pPr>
                      <a:endParaRPr sz="1200" dirty="0">
                        <a:solidFill>
                          <a:schemeClr val="dk1"/>
                        </a:solidFill>
                      </a:endParaRP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Affects accuracy</a:t>
                      </a:r>
                      <a:r>
                        <a:rPr lang="en-US" sz="1200" baseline="0" dirty="0">
                          <a:solidFill>
                            <a:schemeClr val="tx1"/>
                          </a:solidFill>
                        </a:rPr>
                        <a:t>.</a:t>
                      </a:r>
                      <a:endParaRPr lang="en-US"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Clr>
                          <a:schemeClr val="dk1"/>
                        </a:buClr>
                        <a:buSzPts val="1600"/>
                        <a:buFont typeface="Arial" charset="0"/>
                        <a:buNone/>
                      </a:pPr>
                      <a:r>
                        <a:rPr lang="en-US" sz="1200" dirty="0"/>
                        <a:t>NCEI will undertake research to understand this issue and how best to compensate for it. Data needed for 2-3 years to give good seasonal coverage and repeatability. This work will go beyond Full validation.</a:t>
                      </a:r>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356879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793"/>
            <a:ext cx="5961300" cy="535089"/>
          </a:xfrm>
        </p:spPr>
        <p:txBody>
          <a:bodyPr/>
          <a:lstStyle/>
          <a:p>
            <a:r>
              <a:rPr lang="en-US" sz="3600" dirty="0">
                <a:latin typeface="Calibri" charset="0"/>
                <a:ea typeface="Calibri" charset="0"/>
                <a:cs typeface="Calibri" charset="0"/>
              </a:rPr>
              <a:t>Path to Full Validation – Risks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36</a:t>
            </a:fld>
            <a:endParaRPr lang="uk-UA" dirty="0"/>
          </a:p>
        </p:txBody>
      </p:sp>
      <p:graphicFrame>
        <p:nvGraphicFramePr>
          <p:cNvPr id="6" name="Shape 494"/>
          <p:cNvGraphicFramePr/>
          <p:nvPr>
            <p:extLst>
              <p:ext uri="{D42A27DB-BD31-4B8C-83A1-F6EECF244321}">
                <p14:modId xmlns:p14="http://schemas.microsoft.com/office/powerpoint/2010/main" val="1335317811"/>
              </p:ext>
            </p:extLst>
          </p:nvPr>
        </p:nvGraphicFramePr>
        <p:xfrm>
          <a:off x="155456" y="1524000"/>
          <a:ext cx="8865700" cy="3565426"/>
        </p:xfrm>
        <a:graphic>
          <a:graphicData uri="http://schemas.openxmlformats.org/drawingml/2006/table">
            <a:tbl>
              <a:tblPr firstRow="1" bandRow="1">
                <a:noFill/>
                <a:tableStyleId>{2193F556-932D-4B0D-9798-D749DA44B50E}</a:tableStyleId>
              </a:tblPr>
              <a:tblGrid>
                <a:gridCol w="1467676">
                  <a:extLst>
                    <a:ext uri="{9D8B030D-6E8A-4147-A177-3AD203B41FA5}">
                      <a16:colId xmlns:a16="http://schemas.microsoft.com/office/drawing/2014/main" xmlns="" val="20000"/>
                    </a:ext>
                  </a:extLst>
                </a:gridCol>
                <a:gridCol w="2415468">
                  <a:extLst>
                    <a:ext uri="{9D8B030D-6E8A-4147-A177-3AD203B41FA5}">
                      <a16:colId xmlns:a16="http://schemas.microsoft.com/office/drawing/2014/main" xmlns="" val="20001"/>
                    </a:ext>
                  </a:extLst>
                </a:gridCol>
                <a:gridCol w="2308931">
                  <a:extLst>
                    <a:ext uri="{9D8B030D-6E8A-4147-A177-3AD203B41FA5}">
                      <a16:colId xmlns:a16="http://schemas.microsoft.com/office/drawing/2014/main" xmlns="" val="20002"/>
                    </a:ext>
                  </a:extLst>
                </a:gridCol>
                <a:gridCol w="2673625">
                  <a:extLst>
                    <a:ext uri="{9D8B030D-6E8A-4147-A177-3AD203B41FA5}">
                      <a16:colId xmlns:a16="http://schemas.microsoft.com/office/drawing/2014/main" xmlns="" val="20003"/>
                    </a:ext>
                  </a:extLst>
                </a:gridCol>
              </a:tblGrid>
              <a:tr h="364996">
                <a:tc>
                  <a:txBody>
                    <a:bodyPr/>
                    <a:lstStyle/>
                    <a:p>
                      <a:pPr marL="0" marR="0" lvl="0" indent="0" algn="ctr" rtl="0">
                        <a:spcBef>
                          <a:spcPts val="0"/>
                        </a:spcBef>
                        <a:spcAft>
                          <a:spcPts val="0"/>
                        </a:spcAft>
                        <a:buNone/>
                      </a:pPr>
                      <a:r>
                        <a:rPr lang="en-US" sz="1600" dirty="0"/>
                        <a:t>Risk Name</a:t>
                      </a:r>
                      <a:endParaRPr sz="1600" dirty="0"/>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Description</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Impact</a:t>
                      </a:r>
                      <a:endParaRPr/>
                    </a:p>
                  </a:txBody>
                  <a:tcPr marL="91450" marR="91450" marT="45725" marB="45725" anchor="ctr">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a:t>Mitigation and Schedule</a:t>
                      </a:r>
                      <a:endParaRPr sz="1600"/>
                    </a:p>
                  </a:txBody>
                  <a:tcPr marL="91450" marR="91450" marT="45725" marB="45725" anchor="ctr">
                    <a:lnB w="12700" cap="flat" cmpd="sng">
                      <a:solidFill>
                        <a:schemeClr val="dk1"/>
                      </a:solidFill>
                      <a:prstDash val="solid"/>
                      <a:round/>
                      <a:headEnd type="none" w="sm" len="sm"/>
                      <a:tailEnd type="none" w="sm" len="sm"/>
                    </a:lnB>
                  </a:tcPr>
                </a:tc>
                <a:extLst>
                  <a:ext uri="{0D108BD9-81ED-4DB2-BD59-A6C34878D82A}">
                    <a16:rowId xmlns:a16="http://schemas.microsoft.com/office/drawing/2014/main" xmlns="" val="10000"/>
                  </a:ext>
                </a:extLst>
              </a:tr>
              <a:tr h="62998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Bias stability </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Large DC biases and variations from calibration maneuver combined with thermal issues give us concern about bias stabilities in the future. </a:t>
                      </a: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Will degrade accuracy</a:t>
                      </a:r>
                      <a:r>
                        <a:rPr lang="en-US" sz="1200" baseline="0" dirty="0"/>
                        <a:t> of instrument. </a:t>
                      </a:r>
                      <a:endParaRPr lang="en-US"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rtl="0">
                        <a:spcBef>
                          <a:spcPts val="0"/>
                        </a:spcBef>
                        <a:spcAft>
                          <a:spcPts val="0"/>
                        </a:spcAft>
                        <a:buClr>
                          <a:schemeClr val="dk1"/>
                        </a:buClr>
                        <a:buSzPts val="1600"/>
                        <a:buFont typeface="Arial"/>
                        <a:buNone/>
                      </a:pPr>
                      <a:r>
                        <a:rPr lang="en-US" sz="1200" dirty="0"/>
                        <a:t>NCEI will continuously monitor and trend over multiple years to understand thermal dependency. Annual calibration maneuver is important and recommended.</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4"/>
                  </a:ext>
                </a:extLst>
              </a:tr>
              <a:tr h="809980">
                <a:tc>
                  <a:txBody>
                    <a:bodyPr/>
                    <a:lstStyle/>
                    <a:p>
                      <a:pPr marL="0" marR="0" lvl="0" indent="0" algn="ctr" rtl="0">
                        <a:spcBef>
                          <a:spcPts val="0"/>
                        </a:spcBef>
                        <a:spcAft>
                          <a:spcPts val="0"/>
                        </a:spcAft>
                        <a:buNone/>
                      </a:pPr>
                      <a:r>
                        <a:rPr lang="en-US" sz="1200" dirty="0"/>
                        <a:t>If outboard sensor fails or performance significantly degraded</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dk1"/>
                          </a:solidFill>
                        </a:rPr>
                        <a:t>Since outboard sensor will not be used in operations, failure or significant performance degradation in outboard sensor will make operations with GOES-16 impossible.</a:t>
                      </a:r>
                      <a:endParaRPr sz="1200" dirty="0">
                        <a:solidFill>
                          <a:schemeClr val="dk1"/>
                        </a:solidFill>
                      </a:endParaRP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Will degrade accuracy</a:t>
                      </a:r>
                      <a:r>
                        <a:rPr lang="en-US" sz="1200" baseline="0" dirty="0"/>
                        <a:t> of instrument or result in non-operational instrument</a:t>
                      </a:r>
                      <a:endParaRPr lang="en-US" sz="1200" dirty="0"/>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defTabSz="914400" rtl="0" eaLnBrk="1" fontAlgn="auto" latinLnBrk="0" hangingPunct="1">
                        <a:lnSpc>
                          <a:spcPct val="100000"/>
                        </a:lnSpc>
                        <a:spcBef>
                          <a:spcPts val="0"/>
                        </a:spcBef>
                        <a:spcAft>
                          <a:spcPts val="0"/>
                        </a:spcAft>
                        <a:buClr>
                          <a:schemeClr val="dk1"/>
                        </a:buClr>
                        <a:buSzPts val="1600"/>
                        <a:buFont typeface="Arial"/>
                        <a:buNone/>
                        <a:tabLst/>
                        <a:defRPr/>
                      </a:pPr>
                      <a:r>
                        <a:rPr lang="en-US" sz="1200" dirty="0"/>
                        <a:t>NCEI will study the inboard sensor in order to find corrections algorithm that allows it to be used in operation in the event that outboard sensor fails or degrades.</a:t>
                      </a:r>
                    </a:p>
                    <a:p>
                      <a:pPr marL="0" marR="0" lvl="0" indent="-128588" algn="l" defTabSz="914400" rtl="0" eaLnBrk="1" fontAlgn="auto" latinLnBrk="0" hangingPunct="1">
                        <a:lnSpc>
                          <a:spcPct val="100000"/>
                        </a:lnSpc>
                        <a:spcBef>
                          <a:spcPts val="0"/>
                        </a:spcBef>
                        <a:spcAft>
                          <a:spcPts val="0"/>
                        </a:spcAft>
                        <a:buClr>
                          <a:schemeClr val="dk1"/>
                        </a:buClr>
                        <a:buSzPts val="1600"/>
                        <a:buFont typeface="Arial"/>
                        <a:buNone/>
                        <a:tabLst/>
                        <a:defRPr/>
                      </a:pPr>
                      <a:endParaRPr sz="120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10005"/>
                  </a:ext>
                </a:extLst>
              </a:tr>
              <a:tr h="809980">
                <a:tc>
                  <a:txBody>
                    <a:bodyPr/>
                    <a:lstStyle/>
                    <a:p>
                      <a:pPr marL="0" marR="0" lvl="0" indent="0" algn="ctr" rtl="0">
                        <a:spcBef>
                          <a:spcPts val="0"/>
                        </a:spcBef>
                        <a:spcAft>
                          <a:spcPts val="0"/>
                        </a:spcAft>
                        <a:buNone/>
                      </a:pPr>
                      <a:r>
                        <a:rPr lang="en-US" sz="1200" dirty="0" err="1"/>
                        <a:t>Arcjet</a:t>
                      </a:r>
                      <a:r>
                        <a:rPr lang="en-US" sz="1200" dirty="0"/>
                        <a:t> flag and correction</a:t>
                      </a:r>
                    </a:p>
                  </a:txBody>
                  <a:tcPr marL="91450" marR="91450" marT="45725" marB="457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solidFill>
                            <a:schemeClr val="dk1"/>
                          </a:solidFill>
                        </a:rPr>
                        <a:t>Analysis of how well the </a:t>
                      </a:r>
                      <a:r>
                        <a:rPr lang="en-US" sz="1200" dirty="0" err="1">
                          <a:solidFill>
                            <a:schemeClr val="dk1"/>
                          </a:solidFill>
                        </a:rPr>
                        <a:t>arcjet</a:t>
                      </a:r>
                      <a:r>
                        <a:rPr lang="en-US" sz="1200" dirty="0">
                          <a:solidFill>
                            <a:schemeClr val="dk1"/>
                          </a:solidFill>
                        </a:rPr>
                        <a:t> flag and correction algorithm worked over next months could show flag and algorithm did not work so well. </a:t>
                      </a:r>
                      <a:endParaRPr sz="1200" dirty="0">
                        <a:solidFill>
                          <a:schemeClr val="dk1"/>
                        </a:solidFill>
                      </a:endParaRP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Risk MAG L1b not getting through Full validation </a:t>
                      </a:r>
                    </a:p>
                  </a:txBody>
                  <a:tcPr marL="91450" marR="91450" marT="45725" marB="457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tc>
                  <a:txBody>
                    <a:bodyPr/>
                    <a:lstStyle/>
                    <a:p>
                      <a:pPr marL="0" marR="0" lvl="0" indent="-128588" algn="l" defTabSz="914400" rtl="0" eaLnBrk="1" fontAlgn="auto" latinLnBrk="0" hangingPunct="1">
                        <a:lnSpc>
                          <a:spcPct val="100000"/>
                        </a:lnSpc>
                        <a:spcBef>
                          <a:spcPts val="0"/>
                        </a:spcBef>
                        <a:spcAft>
                          <a:spcPts val="0"/>
                        </a:spcAft>
                        <a:buClr>
                          <a:schemeClr val="dk1"/>
                        </a:buClr>
                        <a:buSzPts val="1600"/>
                        <a:buFont typeface="Arial"/>
                        <a:buNone/>
                        <a:tabLst/>
                        <a:defRPr/>
                      </a:pPr>
                      <a:r>
                        <a:rPr lang="en-US" sz="1200" dirty="0"/>
                        <a:t>NCEI will undertake detailed analysis of the </a:t>
                      </a:r>
                      <a:r>
                        <a:rPr lang="en-US" sz="1200" dirty="0" err="1"/>
                        <a:t>arcjet</a:t>
                      </a:r>
                      <a:r>
                        <a:rPr lang="en-US" sz="1200" dirty="0"/>
                        <a:t> flag and correction outputs after implementation in L1b product. If there is an issue, research another correction algorithm and implement it.</a:t>
                      </a:r>
                      <a:endParaRPr sz="1200" dirty="0"/>
                    </a:p>
                  </a:txBody>
                  <a:tcPr marL="91450" marR="91450" marT="45725" marB="457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xmlns="" val="843268402"/>
                  </a:ext>
                </a:extLst>
              </a:tr>
            </a:tbl>
          </a:graphicData>
        </a:graphic>
      </p:graphicFrame>
    </p:spTree>
    <p:extLst>
      <p:ext uri="{BB962C8B-B14F-4D97-AF65-F5344CB8AC3E}">
        <p14:creationId xmlns:p14="http://schemas.microsoft.com/office/powerpoint/2010/main" val="2672009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a:solidFill>
                  <a:schemeClr val="lt1"/>
                </a:solidFill>
                <a:latin typeface="Calibri"/>
                <a:ea typeface="Calibri"/>
                <a:cs typeface="Calibri"/>
                <a:sym typeface="Calibri"/>
              </a:rPr>
              <a:t>SUMMARY &amp; RECOMMENDATIONS</a:t>
            </a:r>
            <a:endParaRPr/>
          </a:p>
        </p:txBody>
      </p:sp>
      <p:sp>
        <p:nvSpPr>
          <p:cNvPr id="500" name="Shape 50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GOES-16 </a:t>
            </a:r>
            <a:r>
              <a:rPr lang="en-US" dirty="0"/>
              <a:t>SGPS</a:t>
            </a:r>
            <a:r>
              <a:rPr lang="en-US" sz="2000" b="0" i="0" u="none" strike="noStrike" cap="none" dirty="0">
                <a:solidFill>
                  <a:srgbClr val="888888"/>
                </a:solidFill>
                <a:latin typeface="Calibri"/>
                <a:ea typeface="Calibri"/>
                <a:cs typeface="Calibri"/>
                <a:sym typeface="Calibri"/>
              </a:rPr>
              <a:t> L1b Products Provisional PS-PVR</a:t>
            </a:r>
            <a:endParaRPr dirty="0"/>
          </a:p>
        </p:txBody>
      </p:sp>
      <p:sp>
        <p:nvSpPr>
          <p:cNvPr id="501" name="Shape 501"/>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37</a:t>
            </a:fld>
            <a:endParaRPr sz="1200">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 and Recommendations</a:t>
            </a:r>
            <a:endParaRPr dirty="0"/>
          </a:p>
        </p:txBody>
      </p:sp>
      <p:sp>
        <p:nvSpPr>
          <p:cNvPr id="507" name="Shape 507"/>
          <p:cNvSpPr txBox="1">
            <a:spLocks noGrp="1"/>
          </p:cNvSpPr>
          <p:nvPr>
            <p:ph type="body" idx="1"/>
          </p:nvPr>
        </p:nvSpPr>
        <p:spPr>
          <a:xfrm>
            <a:off x="457200" y="1203325"/>
            <a:ext cx="8305800" cy="5578475"/>
          </a:xfrm>
          <a:prstGeom prst="rect">
            <a:avLst/>
          </a:prstGeom>
          <a:noFill/>
          <a:ln>
            <a:noFill/>
          </a:ln>
        </p:spPr>
        <p:txBody>
          <a:bodyPr spcFirstLastPara="1" wrap="square" lIns="91425" tIns="45700" rIns="91425" bIns="45700" anchor="t" anchorCtr="0">
            <a:noAutofit/>
          </a:bodyPr>
          <a:lstStyle/>
          <a:p>
            <a:pPr marL="342900" lvl="0" indent="-342900">
              <a:spcBef>
                <a:spcPts val="0"/>
              </a:spcBef>
              <a:spcAft>
                <a:spcPts val="600"/>
              </a:spcAft>
              <a:buSzPct val="100000"/>
              <a:buFont typeface="Arial"/>
              <a:buChar char="•"/>
            </a:pPr>
            <a:r>
              <a:rPr lang="en-US" sz="2000" dirty="0"/>
              <a:t>Main issues identified:</a:t>
            </a:r>
          </a:p>
          <a:p>
            <a:pPr marL="800100" lvl="1" indent="-342900">
              <a:spcBef>
                <a:spcPts val="0"/>
              </a:spcBef>
              <a:buSzPct val="100000"/>
              <a:buFont typeface=".AppleSystemUIFont" charset="-120"/>
              <a:buChar char="-"/>
            </a:pPr>
            <a:r>
              <a:rPr lang="en-US" sz="1800" dirty="0" err="1"/>
              <a:t>Arcjet</a:t>
            </a:r>
            <a:r>
              <a:rPr lang="en-US" sz="1800" dirty="0"/>
              <a:t> </a:t>
            </a:r>
            <a:r>
              <a:rPr lang="en-US" sz="1800" dirty="0" err="1"/>
              <a:t>fring</a:t>
            </a:r>
            <a:r>
              <a:rPr lang="en-US" sz="1800" dirty="0"/>
              <a:t> – flag implemented and correction algorithm being implemented</a:t>
            </a:r>
          </a:p>
          <a:p>
            <a:pPr marL="800100" lvl="1" indent="-342900">
              <a:spcBef>
                <a:spcPts val="0"/>
              </a:spcBef>
              <a:buSzPct val="100000"/>
              <a:buFont typeface=".AppleSystemUIFont" charset="-120"/>
              <a:buChar char="-"/>
            </a:pPr>
            <a:r>
              <a:rPr lang="en-US" sz="1800" dirty="0"/>
              <a:t>Continuing thermal issues affecting accuracy.</a:t>
            </a:r>
          </a:p>
          <a:p>
            <a:pPr marL="342900" lvl="0" indent="-342900">
              <a:spcBef>
                <a:spcPts val="0"/>
              </a:spcBef>
              <a:spcAft>
                <a:spcPts val="600"/>
              </a:spcAft>
              <a:buSzPct val="100000"/>
              <a:buFont typeface="Arial"/>
              <a:buChar char="•"/>
            </a:pPr>
            <a:endParaRPr lang="en-US" sz="2000" dirty="0"/>
          </a:p>
          <a:p>
            <a:pPr marL="342900" lvl="0" indent="-342900">
              <a:spcBef>
                <a:spcPts val="0"/>
              </a:spcBef>
              <a:spcAft>
                <a:spcPts val="600"/>
              </a:spcAft>
              <a:buSzPct val="100000"/>
              <a:buFont typeface="Arial"/>
              <a:buChar char="•"/>
            </a:pPr>
            <a:r>
              <a:rPr lang="en-US" sz="2000" dirty="0"/>
              <a:t>Recommend that path to full validation include researching solar angle dependency, heater influence and temperature compensation of MAG L1b. This research and investigation should identify the path forward to determining correction schemes and algorithms. However, final determination of appropriate algorithms and implementation will be beyond Full validation.</a:t>
            </a:r>
          </a:p>
          <a:p>
            <a:pPr marL="342900" lvl="0" indent="-342900">
              <a:spcBef>
                <a:spcPts val="0"/>
              </a:spcBef>
              <a:spcAft>
                <a:spcPts val="600"/>
              </a:spcAft>
              <a:buSzPct val="100000"/>
              <a:buFont typeface="Arial"/>
              <a:buChar char="•"/>
            </a:pPr>
            <a:endParaRPr lang="en-US" sz="2000" dirty="0"/>
          </a:p>
          <a:p>
            <a:pPr marL="342900" lvl="0" indent="-342900">
              <a:spcBef>
                <a:spcPts val="0"/>
              </a:spcBef>
              <a:spcAft>
                <a:spcPts val="600"/>
              </a:spcAft>
              <a:buSzPct val="100000"/>
              <a:buFont typeface="Arial"/>
              <a:buChar char="•"/>
            </a:pPr>
            <a:r>
              <a:rPr lang="en-US" sz="2000" dirty="0"/>
              <a:t>Recommend investigations into the usability of the MAG data, given thermal issues, in both operations and in science research that would lead to new operational products. </a:t>
            </a:r>
          </a:p>
          <a:p>
            <a:pPr marL="342900" lvl="0" indent="-342900">
              <a:spcBef>
                <a:spcPts val="0"/>
              </a:spcBef>
              <a:spcAft>
                <a:spcPts val="600"/>
              </a:spcAft>
              <a:buSzPct val="100000"/>
              <a:buFont typeface="Arial"/>
              <a:buChar char="•"/>
            </a:pPr>
            <a:endParaRPr lang="en-US" sz="2000" dirty="0"/>
          </a:p>
          <a:p>
            <a:pPr marL="342900" lvl="0" indent="-342900">
              <a:spcBef>
                <a:spcPts val="0"/>
              </a:spcBef>
              <a:spcAft>
                <a:spcPts val="600"/>
              </a:spcAft>
              <a:buSzPct val="100000"/>
              <a:buFont typeface="Arial"/>
              <a:buChar char="•"/>
            </a:pPr>
            <a:r>
              <a:rPr lang="en-US" sz="2000" dirty="0"/>
              <a:t>Recommend annual calibration maneuvers to check stability of the biases. </a:t>
            </a:r>
            <a:endParaRPr b="0" i="0" u="none" strike="noStrike" cap="none" dirty="0">
              <a:solidFill>
                <a:schemeClr val="lt1"/>
              </a:solidFill>
              <a:latin typeface="Calibri"/>
              <a:ea typeface="Calibri"/>
              <a:cs typeface="Calibri"/>
              <a:sym typeface="Calibri"/>
            </a:endParaRPr>
          </a:p>
        </p:txBody>
      </p:sp>
      <p:sp>
        <p:nvSpPr>
          <p:cNvPr id="508" name="Shape 508"/>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38</a:t>
            </a:fld>
            <a:endParaRPr sz="12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371600" y="128337"/>
            <a:ext cx="6408821" cy="96862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i="0" u="none" strike="noStrike" cap="none" dirty="0">
                <a:solidFill>
                  <a:schemeClr val="lt1"/>
                </a:solidFill>
                <a:sym typeface="Calibri"/>
              </a:rPr>
              <a:t>Summary and Recommendations</a:t>
            </a:r>
            <a:endParaRPr dirty="0"/>
          </a:p>
        </p:txBody>
      </p:sp>
      <p:sp>
        <p:nvSpPr>
          <p:cNvPr id="515" name="Shape 515"/>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39</a:t>
            </a:fld>
            <a:endParaRPr sz="1200">
              <a:solidFill>
                <a:schemeClr val="lt1"/>
              </a:solidFill>
              <a:latin typeface="Calibri"/>
              <a:ea typeface="Calibri"/>
              <a:cs typeface="Calibri"/>
              <a:sym typeface="Calibri"/>
            </a:endParaRPr>
          </a:p>
        </p:txBody>
      </p:sp>
      <p:sp>
        <p:nvSpPr>
          <p:cNvPr id="5" name="Shape 419"/>
          <p:cNvSpPr txBox="1">
            <a:spLocks noGrp="1"/>
          </p:cNvSpPr>
          <p:nvPr>
            <p:ph type="body" idx="1"/>
          </p:nvPr>
        </p:nvSpPr>
        <p:spPr>
          <a:xfrm>
            <a:off x="499310" y="990600"/>
            <a:ext cx="8153400" cy="2725737"/>
          </a:xfrm>
          <a:prstGeom prst="rect">
            <a:avLst/>
          </a:prstGeom>
          <a:noFill/>
          <a:ln>
            <a:noFill/>
          </a:ln>
        </p:spPr>
        <p:txBody>
          <a:bodyPr spcFirstLastPara="1" wrap="square" lIns="91425" tIns="45700" rIns="91425" bIns="45700" anchor="t" anchorCtr="0">
            <a:noAutofit/>
          </a:bodyPr>
          <a:lstStyle/>
          <a:p>
            <a:pPr marL="342900" indent="-342900">
              <a:spcBef>
                <a:spcPts val="0"/>
              </a:spcBef>
              <a:spcAft>
                <a:spcPts val="600"/>
              </a:spcAft>
              <a:buSzPct val="100000"/>
              <a:buFont typeface="Arial"/>
              <a:buChar char="•"/>
            </a:pPr>
            <a:r>
              <a:rPr lang="en-US" sz="2000" dirty="0"/>
              <a:t>The inboard MAG sensor performance is not sufficient for used in operations. However, the inboard sensor should continue to be used to investigate the performance of the outboard sensor, and its performance should be improved in case the outboard sensor performance significantly degrades. </a:t>
            </a:r>
          </a:p>
          <a:p>
            <a:pPr marL="342900" indent="-342900">
              <a:spcBef>
                <a:spcPts val="0"/>
              </a:spcBef>
              <a:spcAft>
                <a:spcPts val="600"/>
              </a:spcAft>
              <a:buSzPct val="100000"/>
              <a:buFont typeface="Arial"/>
              <a:buChar char="•"/>
            </a:pPr>
            <a:endParaRPr lang="en-US" sz="2000" dirty="0"/>
          </a:p>
          <a:p>
            <a:pPr marL="342900" marR="0" lvl="0" indent="-342900" algn="l" rtl="0">
              <a:spcBef>
                <a:spcPts val="0"/>
              </a:spcBef>
              <a:spcAft>
                <a:spcPts val="600"/>
              </a:spcAft>
              <a:buClr>
                <a:schemeClr val="lt1"/>
              </a:buClr>
              <a:buSzPct val="100000"/>
              <a:buFont typeface="Arial"/>
              <a:buChar char="•"/>
            </a:pPr>
            <a:r>
              <a:rPr lang="en-US" sz="2000" dirty="0"/>
              <a:t>Overall the outboard MAG sensor is performing well, but there are continuing thermal issues and the sensor must be closely monitored and trended against thermal variables both diurnally and seasonally. </a:t>
            </a:r>
          </a:p>
          <a:p>
            <a:pPr marL="342900" marR="0" lvl="0" indent="-342900" algn="l" rtl="0">
              <a:spcBef>
                <a:spcPts val="0"/>
              </a:spcBef>
              <a:spcAft>
                <a:spcPts val="600"/>
              </a:spcAft>
              <a:buClr>
                <a:schemeClr val="lt1"/>
              </a:buClr>
              <a:buSzPct val="100000"/>
              <a:buFont typeface="Arial"/>
              <a:buChar char="•"/>
            </a:pPr>
            <a:endParaRPr lang="en-US" sz="2000" dirty="0"/>
          </a:p>
          <a:p>
            <a:pPr marL="342900" indent="-342900">
              <a:spcBef>
                <a:spcPts val="0"/>
              </a:spcBef>
              <a:spcAft>
                <a:spcPts val="600"/>
              </a:spcAft>
              <a:buSzPct val="100000"/>
              <a:buFont typeface="Arial"/>
              <a:buChar char="•"/>
            </a:pPr>
            <a:r>
              <a:rPr lang="en-US" sz="2000" dirty="0"/>
              <a:t>NCEI recommends MAG L1b for transition to provisional status with the understanding that investigations and research are ongoing and needed into understanding how the MAG thermal issues are impacting the quality of the observations including future possible correction algorithms. These investigations may lead to new ADRs.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396181" y="46769"/>
            <a:ext cx="6361471" cy="913113"/>
          </a:xfrm>
          <a:prstGeom prst="rect">
            <a:avLst/>
          </a:prstGeom>
        </p:spPr>
        <p:txBody>
          <a:bodyPr/>
          <a:lstStyle/>
          <a:p>
            <a:r>
              <a:rPr lang="en-US" sz="3200" b="1" dirty="0">
                <a:cs typeface="Arial" pitchFamily="34" charset="0"/>
              </a:rPr>
              <a:t>Instrument Description</a:t>
            </a:r>
          </a:p>
        </p:txBody>
      </p:sp>
      <p:sp>
        <p:nvSpPr>
          <p:cNvPr id="2" name="Slide Number Placeholder 1"/>
          <p:cNvSpPr>
            <a:spLocks noGrp="1"/>
          </p:cNvSpPr>
          <p:nvPr>
            <p:ph type="sldNum" sz="quarter" idx="12"/>
          </p:nvPr>
        </p:nvSpPr>
        <p:spPr/>
        <p:txBody>
          <a:bodyPr/>
          <a:lstStyle/>
          <a:p>
            <a:fld id="{3121078A-E944-47F9-B7BA-CEAF4D470424}" type="slidenum">
              <a:rPr lang="en-US" altLang="en-US" smtClean="0"/>
              <a:pPr/>
              <a:t>4</a:t>
            </a:fld>
            <a:endParaRPr lang="en-US" altLang="en-US" dirty="0"/>
          </a:p>
        </p:txBody>
      </p:sp>
      <p:sp>
        <p:nvSpPr>
          <p:cNvPr id="6" name="Shape 95"/>
          <p:cNvSpPr txBox="1"/>
          <p:nvPr/>
        </p:nvSpPr>
        <p:spPr>
          <a:xfrm>
            <a:off x="671921" y="4606141"/>
            <a:ext cx="2493961"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Times New Roman"/>
              <a:buNone/>
            </a:pPr>
            <a:r>
              <a:rPr lang="en-US" sz="1800" b="0" i="0" u="none" strike="noStrike" cap="none" baseline="0" dirty="0">
                <a:solidFill>
                  <a:srgbClr val="FFFFFF"/>
                </a:solidFill>
                <a:latin typeface="Times New Roman"/>
                <a:ea typeface="Times New Roman"/>
                <a:cs typeface="Times New Roman"/>
                <a:sym typeface="Times New Roman"/>
              </a:rPr>
              <a:t>Outboard MAG</a:t>
            </a:r>
          </a:p>
        </p:txBody>
      </p:sp>
      <p:sp>
        <p:nvSpPr>
          <p:cNvPr id="7" name="Shape 96"/>
          <p:cNvSpPr txBox="1"/>
          <p:nvPr/>
        </p:nvSpPr>
        <p:spPr>
          <a:xfrm>
            <a:off x="196892" y="3926522"/>
            <a:ext cx="2251075"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Times New Roman"/>
              <a:buNone/>
            </a:pPr>
            <a:r>
              <a:rPr lang="en-US" sz="1800" b="0" i="0" u="none" strike="noStrike" cap="none" baseline="0" dirty="0">
                <a:solidFill>
                  <a:srgbClr val="FFFFFF"/>
                </a:solidFill>
                <a:latin typeface="Times New Roman"/>
                <a:ea typeface="Times New Roman"/>
                <a:cs typeface="Times New Roman"/>
                <a:sym typeface="Times New Roman"/>
              </a:rPr>
              <a:t>Inboard MAG</a:t>
            </a:r>
          </a:p>
        </p:txBody>
      </p:sp>
      <p:graphicFrame>
        <p:nvGraphicFramePr>
          <p:cNvPr id="8" name="Shape 97"/>
          <p:cNvGraphicFramePr/>
          <p:nvPr>
            <p:extLst/>
          </p:nvPr>
        </p:nvGraphicFramePr>
        <p:xfrm>
          <a:off x="3680739" y="1126547"/>
          <a:ext cx="5302183" cy="2195680"/>
        </p:xfrm>
        <a:graphic>
          <a:graphicData uri="http://schemas.openxmlformats.org/drawingml/2006/table">
            <a:tbl>
              <a:tblPr>
                <a:noFill/>
              </a:tblPr>
              <a:tblGrid>
                <a:gridCol w="1735016">
                  <a:extLst>
                    <a:ext uri="{9D8B030D-6E8A-4147-A177-3AD203B41FA5}">
                      <a16:colId xmlns:a16="http://schemas.microsoft.com/office/drawing/2014/main" xmlns="" val="20000"/>
                    </a:ext>
                  </a:extLst>
                </a:gridCol>
                <a:gridCol w="1219200">
                  <a:extLst>
                    <a:ext uri="{9D8B030D-6E8A-4147-A177-3AD203B41FA5}">
                      <a16:colId xmlns:a16="http://schemas.microsoft.com/office/drawing/2014/main" xmlns="" val="20001"/>
                    </a:ext>
                  </a:extLst>
                </a:gridCol>
                <a:gridCol w="1289538">
                  <a:extLst>
                    <a:ext uri="{9D8B030D-6E8A-4147-A177-3AD203B41FA5}">
                      <a16:colId xmlns:a16="http://schemas.microsoft.com/office/drawing/2014/main" xmlns="" val="20002"/>
                    </a:ext>
                  </a:extLst>
                </a:gridCol>
                <a:gridCol w="1058429">
                  <a:extLst>
                    <a:ext uri="{9D8B030D-6E8A-4147-A177-3AD203B41FA5}">
                      <a16:colId xmlns:a16="http://schemas.microsoft.com/office/drawing/2014/main" xmlns="" val="20003"/>
                    </a:ext>
                  </a:extLst>
                </a:gridCol>
              </a:tblGrid>
              <a:tr h="365125">
                <a:tc>
                  <a:txBody>
                    <a:bodyPr/>
                    <a:lstStyle/>
                    <a:p>
                      <a:pPr marL="0" marR="0" lvl="0" indent="0" algn="ctr" rtl="0">
                        <a:spcBef>
                          <a:spcPts val="0"/>
                        </a:spcBef>
                        <a:buNone/>
                      </a:pPr>
                      <a:r>
                        <a:rPr lang="en-US" sz="1800" b="1" u="none" strike="noStrike" cap="none" baseline="0" dirty="0">
                          <a:solidFill>
                            <a:schemeClr val="tx1"/>
                          </a:solidFill>
                          <a:latin typeface="Calibri"/>
                          <a:ea typeface="Calibri"/>
                          <a:cs typeface="Calibri"/>
                          <a:sym typeface="Calibri"/>
                        </a:rPr>
                        <a:t>Characteristics</a:t>
                      </a:r>
                      <a:endParaRPr sz="1800" b="1" u="none" strike="noStrike" cap="none" baseline="0" dirty="0">
                        <a:solidFill>
                          <a:schemeClr val="tx1"/>
                        </a:solidFill>
                        <a:latin typeface="Calibri"/>
                        <a:ea typeface="Calibri"/>
                        <a:cs typeface="Calibri"/>
                        <a:sym typeface="Calibri"/>
                      </a:endParaRP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FFFFFF"/>
                        </a:buClr>
                        <a:buSzPct val="25000"/>
                        <a:buFont typeface="Calibri"/>
                        <a:buNone/>
                      </a:pPr>
                      <a:r>
                        <a:rPr lang="en-US" sz="1800" b="1" i="0" u="none" strike="noStrike" cap="none" baseline="0">
                          <a:solidFill>
                            <a:srgbClr val="FFFFFF"/>
                          </a:solidFill>
                          <a:latin typeface="Calibri"/>
                          <a:ea typeface="Calibri"/>
                          <a:cs typeface="Calibri"/>
                          <a:sym typeface="Calibri"/>
                        </a:rPr>
                        <a:t>GOES 8-12</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FFFFFF"/>
                        </a:buClr>
                        <a:buSzPct val="25000"/>
                        <a:buFont typeface="Calibri"/>
                        <a:buNone/>
                      </a:pPr>
                      <a:r>
                        <a:rPr lang="en-US" sz="1800" b="1" i="0" u="none" strike="noStrike" cap="none" baseline="0">
                          <a:solidFill>
                            <a:srgbClr val="FFFFFF"/>
                          </a:solidFill>
                          <a:latin typeface="Calibri"/>
                          <a:ea typeface="Calibri"/>
                          <a:cs typeface="Calibri"/>
                          <a:sym typeface="Calibri"/>
                        </a:rPr>
                        <a:t>GOES 13-15</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FFFFFF"/>
                        </a:buClr>
                        <a:buSzPct val="25000"/>
                        <a:buFont typeface="Calibri"/>
                        <a:buNone/>
                      </a:pPr>
                      <a:r>
                        <a:rPr lang="en-US" sz="1800" b="1" i="0" u="none" strike="noStrike" cap="none" baseline="0">
                          <a:solidFill>
                            <a:srgbClr val="FFFFFF"/>
                          </a:solidFill>
                          <a:latin typeface="Calibri"/>
                          <a:ea typeface="Calibri"/>
                          <a:cs typeface="Calibri"/>
                          <a:sym typeface="Calibri"/>
                        </a:rPr>
                        <a:t>GOES R-U</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extLst>
                  <a:ext uri="{0D108BD9-81ED-4DB2-BD59-A6C34878D82A}">
                    <a16:rowId xmlns:a16="http://schemas.microsoft.com/office/drawing/2014/main" xmlns="" val="10000"/>
                  </a:ext>
                </a:extLst>
              </a:tr>
              <a:tr h="366700">
                <a:tc>
                  <a:txBody>
                    <a:bodyPr/>
                    <a:lstStyle/>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baseline="0">
                          <a:solidFill>
                            <a:srgbClr val="000000"/>
                          </a:solidFill>
                          <a:latin typeface="Calibri"/>
                          <a:ea typeface="Calibri"/>
                          <a:cs typeface="Calibri"/>
                          <a:sym typeface="Calibri"/>
                        </a:rPr>
                        <a:t>3-axis fluxgates</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2</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a:solidFill>
                            <a:srgbClr val="000000"/>
                          </a:solidFill>
                          <a:latin typeface="Calibri"/>
                          <a:ea typeface="Calibri"/>
                          <a:cs typeface="Calibri"/>
                          <a:sym typeface="Calibri"/>
                        </a:rPr>
                        <a:t>2</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a:solidFill>
                            <a:srgbClr val="000000"/>
                          </a:solidFill>
                          <a:latin typeface="Calibri"/>
                          <a:ea typeface="Calibri"/>
                          <a:cs typeface="Calibri"/>
                          <a:sym typeface="Calibri"/>
                        </a:rPr>
                        <a:t>2</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extLst>
                  <a:ext uri="{0D108BD9-81ED-4DB2-BD59-A6C34878D82A}">
                    <a16:rowId xmlns:a16="http://schemas.microsoft.com/office/drawing/2014/main" xmlns="" val="10001"/>
                  </a:ext>
                </a:extLst>
              </a:tr>
              <a:tr h="365125">
                <a:tc>
                  <a:txBody>
                    <a:bodyPr/>
                    <a:lstStyle/>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baseline="0">
                          <a:solidFill>
                            <a:srgbClr val="000000"/>
                          </a:solidFill>
                          <a:latin typeface="Calibri"/>
                          <a:ea typeface="Calibri"/>
                          <a:cs typeface="Calibri"/>
                          <a:sym typeface="Calibri"/>
                        </a:rPr>
                        <a:t>Sampling Rate</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a:solidFill>
                            <a:srgbClr val="000000"/>
                          </a:solidFill>
                          <a:latin typeface="Calibri"/>
                          <a:ea typeface="Calibri"/>
                          <a:cs typeface="Calibri"/>
                          <a:sym typeface="Calibri"/>
                        </a:rPr>
                        <a:t>2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a:solidFill>
                            <a:srgbClr val="000000"/>
                          </a:solidFill>
                          <a:latin typeface="Calibri"/>
                          <a:ea typeface="Calibri"/>
                          <a:cs typeface="Calibri"/>
                          <a:sym typeface="Calibri"/>
                        </a:rPr>
                        <a:t>2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a:solidFill>
                            <a:srgbClr val="000000"/>
                          </a:solidFill>
                          <a:latin typeface="Calibri"/>
                          <a:ea typeface="Calibri"/>
                          <a:cs typeface="Calibri"/>
                          <a:sym typeface="Calibri"/>
                        </a:rPr>
                        <a:t>10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extLst>
                  <a:ext uri="{0D108BD9-81ED-4DB2-BD59-A6C34878D82A}">
                    <a16:rowId xmlns:a16="http://schemas.microsoft.com/office/drawing/2014/main" xmlns="" val="10002"/>
                  </a:ext>
                </a:extLst>
              </a:tr>
              <a:tr h="366700">
                <a:tc>
                  <a:txBody>
                    <a:bodyPr/>
                    <a:lstStyle/>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Low-Pass Filter Cutoff</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a:solidFill>
                            <a:srgbClr val="000000"/>
                          </a:solidFill>
                          <a:latin typeface="Calibri"/>
                          <a:ea typeface="Calibri"/>
                          <a:cs typeface="Calibri"/>
                          <a:sym typeface="Calibri"/>
                        </a:rPr>
                        <a:t>0.5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a:solidFill>
                            <a:srgbClr val="000000"/>
                          </a:solidFill>
                          <a:latin typeface="Calibri"/>
                          <a:ea typeface="Calibri"/>
                          <a:cs typeface="Calibri"/>
                          <a:sym typeface="Calibri"/>
                        </a:rPr>
                        <a:t>0.5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a:solidFill>
                            <a:srgbClr val="000000"/>
                          </a:solidFill>
                          <a:latin typeface="Calibri"/>
                          <a:ea typeface="Calibri"/>
                          <a:cs typeface="Calibri"/>
                          <a:sym typeface="Calibri"/>
                        </a:rPr>
                        <a:t>~2.5 Hz</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D0D8E8"/>
                    </a:solidFill>
                  </a:tcPr>
                </a:tc>
                <a:extLst>
                  <a:ext uri="{0D108BD9-81ED-4DB2-BD59-A6C34878D82A}">
                    <a16:rowId xmlns:a16="http://schemas.microsoft.com/office/drawing/2014/main" xmlns="" val="10003"/>
                  </a:ext>
                </a:extLst>
              </a:tr>
              <a:tr h="457200">
                <a:tc>
                  <a:txBody>
                    <a:bodyPr/>
                    <a:lstStyle/>
                    <a:p>
                      <a:pPr marL="0" marR="0" lvl="0" indent="0" algn="l"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Boom Length</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800" b="0" i="0" u="none" strike="noStrike" cap="none" baseline="0" dirty="0">
                          <a:solidFill>
                            <a:schemeClr val="dk1"/>
                          </a:solidFill>
                          <a:latin typeface="Calibri"/>
                          <a:ea typeface="Calibri"/>
                          <a:cs typeface="Calibri"/>
                          <a:sym typeface="Calibri"/>
                        </a:rPr>
                        <a:t>3 m</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8.5 m</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tc>
                  <a:txBody>
                    <a:bodyPr/>
                    <a:lstStyle/>
                    <a:p>
                      <a:pPr marL="0" marR="0" lvl="0" indent="0" algn="ctr" rtl="0">
                        <a:lnSpc>
                          <a:spcPct val="100000"/>
                        </a:lnSpc>
                        <a:spcBef>
                          <a:spcPts val="0"/>
                        </a:spcBef>
                        <a:spcAft>
                          <a:spcPts val="0"/>
                        </a:spcAft>
                        <a:buClr>
                          <a:srgbClr val="000000"/>
                        </a:buClr>
                        <a:buSzPct val="25000"/>
                        <a:buFont typeface="Calibri"/>
                        <a:buNone/>
                      </a:pPr>
                      <a:r>
                        <a:rPr lang="en-US" sz="1800" b="0" i="0" u="none" strike="noStrike" cap="none" baseline="0" dirty="0">
                          <a:solidFill>
                            <a:srgbClr val="000000"/>
                          </a:solidFill>
                          <a:latin typeface="Calibri"/>
                          <a:ea typeface="Calibri"/>
                          <a:cs typeface="Calibri"/>
                          <a:sym typeface="Calibri"/>
                        </a:rPr>
                        <a:t>8.5 m</a:t>
                      </a:r>
                    </a:p>
                  </a:txBody>
                  <a:tcPr marL="0" marR="0" marT="45750" marB="4575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9EDF4"/>
                    </a:solidFill>
                  </a:tcPr>
                </a:tc>
                <a:extLst>
                  <a:ext uri="{0D108BD9-81ED-4DB2-BD59-A6C34878D82A}">
                    <a16:rowId xmlns:a16="http://schemas.microsoft.com/office/drawing/2014/main" xmlns="" val="10004"/>
                  </a:ext>
                </a:extLst>
              </a:tr>
            </a:tbl>
          </a:graphicData>
        </a:graphic>
      </p:graphicFrame>
      <p:sp>
        <p:nvSpPr>
          <p:cNvPr id="9" name="TextBox 8"/>
          <p:cNvSpPr txBox="1"/>
          <p:nvPr/>
        </p:nvSpPr>
        <p:spPr>
          <a:xfrm>
            <a:off x="1237835" y="959884"/>
            <a:ext cx="2420264" cy="646331"/>
          </a:xfrm>
          <a:prstGeom prst="rect">
            <a:avLst/>
          </a:prstGeom>
          <a:noFill/>
        </p:spPr>
        <p:txBody>
          <a:bodyPr wrap="square" rtlCol="0">
            <a:spAutoFit/>
          </a:bodyPr>
          <a:lstStyle/>
          <a:p>
            <a:pPr algn="ctr"/>
            <a:r>
              <a:rPr lang="en-US" dirty="0">
                <a:solidFill>
                  <a:schemeClr val="bg1"/>
                </a:solidFill>
              </a:rPr>
              <a:t>Requirements similar to previous GOES series</a:t>
            </a:r>
          </a:p>
        </p:txBody>
      </p:sp>
      <p:sp>
        <p:nvSpPr>
          <p:cNvPr id="10" name="TextBox 9"/>
          <p:cNvSpPr txBox="1"/>
          <p:nvPr/>
        </p:nvSpPr>
        <p:spPr>
          <a:xfrm>
            <a:off x="2880199" y="3405351"/>
            <a:ext cx="6263801" cy="2862322"/>
          </a:xfrm>
          <a:prstGeom prst="rect">
            <a:avLst/>
          </a:prstGeom>
          <a:noFill/>
        </p:spPr>
        <p:txBody>
          <a:bodyPr wrap="square" rtlCol="0">
            <a:spAutoFit/>
          </a:bodyPr>
          <a:lstStyle/>
          <a:p>
            <a:pPr marL="285750" indent="-285750">
              <a:buFont typeface="Arial" charset="0"/>
              <a:buChar char="•"/>
            </a:pPr>
            <a:r>
              <a:rPr lang="en-US" sz="1800" dirty="0">
                <a:solidFill>
                  <a:schemeClr val="bg1"/>
                </a:solidFill>
                <a:latin typeface="+mj-lt"/>
              </a:rPr>
              <a:t>0.3 </a:t>
            </a:r>
            <a:r>
              <a:rPr lang="en-US" sz="1800" dirty="0" err="1">
                <a:solidFill>
                  <a:schemeClr val="bg1"/>
                </a:solidFill>
                <a:latin typeface="+mj-lt"/>
              </a:rPr>
              <a:t>nT</a:t>
            </a:r>
            <a:r>
              <a:rPr lang="en-US" sz="1800" dirty="0">
                <a:solidFill>
                  <a:schemeClr val="bg1"/>
                </a:solidFill>
                <a:latin typeface="+mj-lt"/>
              </a:rPr>
              <a:t> noise requirement.</a:t>
            </a:r>
          </a:p>
          <a:p>
            <a:pPr marL="285750" indent="-285750">
              <a:buFont typeface="Arial" charset="0"/>
              <a:buChar char="•"/>
            </a:pPr>
            <a:r>
              <a:rPr lang="en-US" sz="1800" dirty="0">
                <a:solidFill>
                  <a:schemeClr val="bg1"/>
                </a:solidFill>
                <a:latin typeface="+mj-lt"/>
              </a:rPr>
              <a:t>0.016 </a:t>
            </a:r>
            <a:r>
              <a:rPr lang="en-US" sz="1800" dirty="0" err="1">
                <a:solidFill>
                  <a:schemeClr val="bg1"/>
                </a:solidFill>
                <a:latin typeface="+mj-lt"/>
              </a:rPr>
              <a:t>nT</a:t>
            </a:r>
            <a:r>
              <a:rPr lang="en-US" sz="1800" dirty="0">
                <a:solidFill>
                  <a:schemeClr val="bg1"/>
                </a:solidFill>
                <a:latin typeface="+mj-lt"/>
              </a:rPr>
              <a:t> digital resolution requirement.</a:t>
            </a:r>
          </a:p>
          <a:p>
            <a:pPr marL="285750" indent="-285750">
              <a:buFont typeface="Arial" charset="0"/>
              <a:buChar char="•"/>
            </a:pPr>
            <a:r>
              <a:rPr lang="en-US" sz="1800" dirty="0">
                <a:solidFill>
                  <a:schemeClr val="bg1"/>
                </a:solidFill>
                <a:latin typeface="+mj-lt"/>
              </a:rPr>
              <a:t>1.7 </a:t>
            </a:r>
            <a:r>
              <a:rPr lang="en-US" sz="1800" dirty="0" err="1">
                <a:solidFill>
                  <a:schemeClr val="bg1"/>
                </a:solidFill>
                <a:latin typeface="+mj-lt"/>
              </a:rPr>
              <a:t>nT</a:t>
            </a:r>
            <a:r>
              <a:rPr lang="en-US" sz="1800" dirty="0">
                <a:solidFill>
                  <a:schemeClr val="bg1"/>
                </a:solidFill>
                <a:latin typeface="+mj-lt"/>
              </a:rPr>
              <a:t> accuracy performance requirement (waiver from 1 </a:t>
            </a:r>
            <a:r>
              <a:rPr lang="en-US" sz="1800" dirty="0" err="1">
                <a:solidFill>
                  <a:schemeClr val="bg1"/>
                </a:solidFill>
                <a:latin typeface="+mj-lt"/>
              </a:rPr>
              <a:t>nT</a:t>
            </a:r>
            <a:r>
              <a:rPr lang="en-US" sz="1800" dirty="0">
                <a:solidFill>
                  <a:schemeClr val="bg1"/>
                </a:solidFill>
                <a:latin typeface="+mj-lt"/>
              </a:rPr>
              <a:t>).</a:t>
            </a:r>
          </a:p>
          <a:p>
            <a:pPr marL="285750" indent="-285750">
              <a:buFont typeface="Arial" charset="0"/>
              <a:buChar char="•"/>
            </a:pPr>
            <a:r>
              <a:rPr lang="en-US" sz="1800" dirty="0">
                <a:solidFill>
                  <a:schemeClr val="bg1"/>
                </a:solidFill>
              </a:rPr>
              <a:t>Two boom-mounted fluxgate magnetometers - Inboard MAG (IB) 6.3 m from boom base and Outboard MAG (OB) 8.5 m from the base. </a:t>
            </a:r>
            <a:endParaRPr lang="en-US" sz="1800" dirty="0">
              <a:solidFill>
                <a:schemeClr val="bg1"/>
              </a:solidFill>
              <a:latin typeface="+mj-lt"/>
            </a:endParaRPr>
          </a:p>
          <a:p>
            <a:pPr marL="285750" indent="-285750">
              <a:buFont typeface="Arial" charset="0"/>
              <a:buChar char="•"/>
            </a:pPr>
            <a:r>
              <a:rPr lang="en-US" sz="1800" dirty="0">
                <a:solidFill>
                  <a:schemeClr val="bg1"/>
                </a:solidFill>
                <a:latin typeface="+mj-lt"/>
              </a:rPr>
              <a:t>Sensor units built by Macintyre Electronic Design Associates (MEDA) </a:t>
            </a:r>
            <a:r>
              <a:rPr lang="en-US" sz="1800" dirty="0" err="1">
                <a:solidFill>
                  <a:schemeClr val="bg1"/>
                </a:solidFill>
                <a:latin typeface="+mj-lt"/>
              </a:rPr>
              <a:t>Inc</a:t>
            </a:r>
            <a:r>
              <a:rPr lang="en-US" sz="1800" dirty="0">
                <a:solidFill>
                  <a:schemeClr val="bg1"/>
                </a:solidFill>
                <a:latin typeface="+mj-lt"/>
              </a:rPr>
              <a:t>, in Virginia, under contract from the instrument vendor Lockheed Martin.</a:t>
            </a:r>
          </a:p>
        </p:txBody>
      </p:sp>
      <p:pic>
        <p:nvPicPr>
          <p:cNvPr id="11" name="Shape 94"/>
          <p:cNvPicPr preferRelativeResize="0">
            <a:picLocks/>
          </p:cNvPicPr>
          <p:nvPr/>
        </p:nvPicPr>
        <p:blipFill rotWithShape="1">
          <a:blip r:embed="rId2">
            <a:alphaModFix/>
          </a:blip>
          <a:srcRect/>
          <a:stretch/>
        </p:blipFill>
        <p:spPr bwMode="auto">
          <a:xfrm>
            <a:off x="-307" y="509001"/>
            <a:ext cx="3681046" cy="4303253"/>
          </a:xfrm>
          <a:prstGeom prst="rect">
            <a:avLst/>
          </a:prstGeom>
          <a:noFill/>
          <a:ln w="9525">
            <a:noFill/>
            <a:miter lim="800000"/>
            <a:headEnd/>
            <a:tailEnd/>
          </a:ln>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665" y="1567842"/>
            <a:ext cx="2264604" cy="140707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76026"/>
            <a:ext cx="2880199" cy="1888449"/>
          </a:xfrm>
          <a:prstGeom prst="rect">
            <a:avLst/>
          </a:prstGeom>
        </p:spPr>
      </p:pic>
    </p:spTree>
    <p:extLst>
      <p:ext uri="{BB962C8B-B14F-4D97-AF65-F5344CB8AC3E}">
        <p14:creationId xmlns:p14="http://schemas.microsoft.com/office/powerpoint/2010/main" val="3478131617"/>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6"/>
          <p:cNvSpPr txBox="1">
            <a:spLocks noChangeArrowheads="1"/>
          </p:cNvSpPr>
          <p:nvPr/>
        </p:nvSpPr>
        <p:spPr>
          <a:xfrm>
            <a:off x="1002030" y="29352"/>
            <a:ext cx="6862332" cy="838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effectLst>
                  <a:outerShdw blurRad="38100" dist="38100" dir="2700000" algn="tl">
                    <a:srgbClr val="000000">
                      <a:alpha val="43137"/>
                    </a:srgbClr>
                  </a:outerShdw>
                </a:effectLst>
                <a:latin typeface="+mj-lt"/>
                <a:ea typeface="+mj-ea"/>
                <a:cs typeface="+mj-cs"/>
              </a:rPr>
              <a:t>Introduction</a:t>
            </a:r>
            <a:endParaRPr kumimoji="0" lang="en-US" sz="3600" b="1" u="none" strike="noStrike" kern="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
        <p:nvSpPr>
          <p:cNvPr id="15" name="Slide Number Placeholder 65"/>
          <p:cNvSpPr txBox="1">
            <a:spLocks/>
          </p:cNvSpPr>
          <p:nvPr/>
        </p:nvSpPr>
        <p:spPr>
          <a:xfrm>
            <a:off x="6997296" y="6503227"/>
            <a:ext cx="2133600" cy="365125"/>
          </a:xfrm>
          <a:prstGeom prst="rect">
            <a:avLst/>
          </a:prstGeom>
        </p:spPr>
        <p:txBody>
          <a:bodyPr vert="horz" lIns="91440" tIns="45720" rIns="91440" bIns="45720" rtlCol="0" anchor="b"/>
          <a:lstStyle>
            <a:defPPr>
              <a:defRPr lang="en-US"/>
            </a:defPPr>
            <a:lvl1pPr algn="r" rtl="0" fontAlgn="auto">
              <a:spcBef>
                <a:spcPts val="0"/>
              </a:spcBef>
              <a:spcAft>
                <a:spcPts val="0"/>
              </a:spcAft>
              <a:defRPr sz="1200" kern="1200">
                <a:solidFill>
                  <a:schemeClr val="bg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D9AC741-1BF0-41AA-9B51-622F501F52CB}" type="slidenum">
              <a:rPr lang="en-US" smtClean="0">
                <a:solidFill>
                  <a:schemeClr val="tx1"/>
                </a:solidFill>
              </a:rPr>
              <a:pPr>
                <a:defRPr/>
              </a:pPr>
              <a:t>5</a:t>
            </a:fld>
            <a:endParaRPr lang="en-US" dirty="0">
              <a:solidFill>
                <a:schemeClr val="tx1"/>
              </a:solidFill>
            </a:endParaRPr>
          </a:p>
        </p:txBody>
      </p:sp>
      <p:sp>
        <p:nvSpPr>
          <p:cNvPr id="2" name="Slide Number Placeholder 1"/>
          <p:cNvSpPr>
            <a:spLocks noGrp="1"/>
          </p:cNvSpPr>
          <p:nvPr>
            <p:ph type="sldNum" sz="quarter" idx="12"/>
          </p:nvPr>
        </p:nvSpPr>
        <p:spPr/>
        <p:txBody>
          <a:bodyPr/>
          <a:lstStyle/>
          <a:p>
            <a:pPr>
              <a:defRPr/>
            </a:pPr>
            <a:fld id="{6ECF5EF8-31B4-4F78-B46E-860652303D3D}" type="slidenum">
              <a:rPr lang="en-US" smtClean="0"/>
              <a:pPr>
                <a:defRPr/>
              </a:pPr>
              <a:t>5</a:t>
            </a:fld>
            <a:endParaRPr lang="en-US" dirty="0"/>
          </a:p>
        </p:txBody>
      </p:sp>
      <p:sp>
        <p:nvSpPr>
          <p:cNvPr id="6" name="TextBox 5"/>
          <p:cNvSpPr txBox="1"/>
          <p:nvPr/>
        </p:nvSpPr>
        <p:spPr>
          <a:xfrm>
            <a:off x="1569626" y="-72154"/>
            <a:ext cx="6294736" cy="1200329"/>
          </a:xfrm>
          <a:prstGeom prst="rect">
            <a:avLst/>
          </a:prstGeom>
          <a:noFill/>
        </p:spPr>
        <p:txBody>
          <a:bodyPr wrap="square" rtlCol="0">
            <a:spAutoFit/>
          </a:bodyPr>
          <a:lstStyle/>
          <a:p>
            <a:pPr algn="ctr"/>
            <a:r>
              <a:rPr lang="en-US" sz="2400" dirty="0">
                <a:solidFill>
                  <a:schemeClr val="bg1"/>
                </a:solidFill>
              </a:rPr>
              <a:t>Example GOES-R Era Product</a:t>
            </a:r>
          </a:p>
          <a:p>
            <a:pPr algn="ctr"/>
            <a:r>
              <a:rPr lang="en-US" sz="2400" dirty="0">
                <a:solidFill>
                  <a:schemeClr val="bg1"/>
                </a:solidFill>
                <a:ea typeface="Calibri"/>
                <a:cs typeface="Calibri"/>
                <a:sym typeface="Calibri"/>
              </a:rPr>
              <a:t>Magnetopause Crossing</a:t>
            </a:r>
            <a:endParaRPr lang="en-US" dirty="0">
              <a:solidFill>
                <a:schemeClr val="bg1"/>
              </a:solidFill>
              <a:ea typeface="Calibri"/>
              <a:cs typeface="Calibri"/>
              <a:sym typeface="Calibri"/>
            </a:endParaRPr>
          </a:p>
          <a:p>
            <a:pPr algn="ctr"/>
            <a:endParaRPr lang="en-US" sz="2400" dirty="0">
              <a:solidFill>
                <a:schemeClr val="bg1"/>
              </a:solidFill>
            </a:endParaRPr>
          </a:p>
        </p:txBody>
      </p:sp>
      <p:sp>
        <p:nvSpPr>
          <p:cNvPr id="7" name="TextBox 6"/>
          <p:cNvSpPr txBox="1"/>
          <p:nvPr/>
        </p:nvSpPr>
        <p:spPr>
          <a:xfrm>
            <a:off x="4740349" y="6503227"/>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8289"/>
            <a:ext cx="9144000" cy="4100448"/>
          </a:xfrm>
          <a:prstGeom prst="rect">
            <a:avLst/>
          </a:prstGeom>
        </p:spPr>
      </p:pic>
    </p:spTree>
    <p:extLst>
      <p:ext uri="{BB962C8B-B14F-4D97-AF65-F5344CB8AC3E}">
        <p14:creationId xmlns:p14="http://schemas.microsoft.com/office/powerpoint/2010/main" val="377664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p>
            <a:pPr marL="461963" marR="0" lvl="0" indent="-461963" algn="l" rtl="0">
              <a:spcBef>
                <a:spcPts val="0"/>
              </a:spcBef>
              <a:spcAft>
                <a:spcPts val="0"/>
              </a:spcAft>
              <a:buNone/>
            </a:pPr>
            <a:r>
              <a:rPr lang="en-US" sz="4000" b="1" i="0" u="none" strike="noStrike" cap="none" dirty="0">
                <a:solidFill>
                  <a:schemeClr val="lt1"/>
                </a:solidFill>
                <a:latin typeface="Calibri"/>
                <a:ea typeface="Calibri"/>
                <a:cs typeface="Calibri"/>
                <a:sym typeface="Calibri"/>
              </a:rPr>
              <a:t>REVIEW OF BETA MATURITY</a:t>
            </a:r>
            <a:br>
              <a:rPr lang="en-US" sz="4000" b="1" i="0" u="none" strike="noStrike" cap="none" dirty="0">
                <a:solidFill>
                  <a:schemeClr val="lt1"/>
                </a:solidFill>
                <a:latin typeface="Calibri"/>
                <a:ea typeface="Calibri"/>
                <a:cs typeface="Calibri"/>
                <a:sym typeface="Calibri"/>
              </a:rPr>
            </a:br>
            <a:r>
              <a:rPr lang="en-US" sz="3200" dirty="0"/>
              <a:t>(MAG Beta PS-PVR, May. 2017)</a:t>
            </a:r>
            <a:r>
              <a:rPr lang="en-US" sz="3200" b="1" i="0" u="none" strike="noStrike" cap="none" dirty="0">
                <a:solidFill>
                  <a:schemeClr val="lt1"/>
                </a:solidFill>
                <a:sym typeface="Calibri"/>
              </a:rPr>
              <a:t> </a:t>
            </a:r>
            <a:endParaRPr sz="3200" dirty="0"/>
          </a:p>
        </p:txBody>
      </p:sp>
      <p:sp>
        <p:nvSpPr>
          <p:cNvPr id="101" name="Shape 1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888888"/>
              </a:buClr>
              <a:buSzPts val="2000"/>
              <a:buFont typeface="Noto Sans Symbols"/>
              <a:buNone/>
            </a:pPr>
            <a:r>
              <a:rPr lang="en-US" sz="2000" b="0" i="0" u="none" strike="noStrike" cap="none" dirty="0">
                <a:solidFill>
                  <a:srgbClr val="888888"/>
                </a:solidFill>
                <a:latin typeface="Calibri"/>
                <a:ea typeface="Calibri"/>
                <a:cs typeface="Calibri"/>
                <a:sym typeface="Calibri"/>
              </a:rPr>
              <a:t>GOES-16 </a:t>
            </a:r>
            <a:r>
              <a:rPr lang="en-US" dirty="0"/>
              <a:t>MAG</a:t>
            </a:r>
            <a:r>
              <a:rPr lang="en-US" sz="2000" b="0" i="0" u="none" strike="noStrike" cap="none" dirty="0">
                <a:solidFill>
                  <a:srgbClr val="888888"/>
                </a:solidFill>
                <a:latin typeface="Calibri"/>
                <a:ea typeface="Calibri"/>
                <a:cs typeface="Calibri"/>
                <a:sym typeface="Calibri"/>
              </a:rPr>
              <a:t> L1b Product Provisional PS-PVR</a:t>
            </a:r>
            <a:endParaRPr dirty="0"/>
          </a:p>
        </p:txBody>
      </p:sp>
      <p:sp>
        <p:nvSpPr>
          <p:cNvPr id="102" name="Shape 102"/>
          <p:cNvSpPr txBox="1">
            <a:spLocks noGrp="1"/>
          </p:cNvSpPr>
          <p:nvPr>
            <p:ph type="sldNum" idx="12"/>
          </p:nvPr>
        </p:nvSpPr>
        <p:spPr>
          <a:xfrm>
            <a:off x="8253662" y="6356350"/>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6</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67907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152"/>
            <a:ext cx="8229600" cy="786908"/>
          </a:xfrm>
        </p:spPr>
        <p:txBody>
          <a:bodyPr/>
          <a:lstStyle/>
          <a:p>
            <a:r>
              <a:rPr lang="en-US" dirty="0"/>
              <a:t>PRE-BETA MAG PLTs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7</a:t>
            </a:fld>
            <a:endParaRPr lang="en-US" altLang="en-US"/>
          </a:p>
        </p:txBody>
      </p:sp>
      <p:graphicFrame>
        <p:nvGraphicFramePr>
          <p:cNvPr id="11" name="Content Placeholder 3">
            <a:extLst>
              <a:ext uri="{FF2B5EF4-FFF2-40B4-BE49-F238E27FC236}">
                <a16:creationId xmlns:a16="http://schemas.microsoft.com/office/drawing/2014/main" xmlns="" id="{D462A3EB-0AA6-5B44-9D2F-5846467EA17E}"/>
              </a:ext>
            </a:extLst>
          </p:cNvPr>
          <p:cNvGraphicFramePr>
            <a:graphicFrameLocks/>
          </p:cNvGraphicFramePr>
          <p:nvPr>
            <p:extLst>
              <p:ext uri="{D42A27DB-BD31-4B8C-83A1-F6EECF244321}">
                <p14:modId xmlns:p14="http://schemas.microsoft.com/office/powerpoint/2010/main" val="1945183753"/>
              </p:ext>
            </p:extLst>
          </p:nvPr>
        </p:nvGraphicFramePr>
        <p:xfrm>
          <a:off x="228600" y="1436773"/>
          <a:ext cx="8839200" cy="2346960"/>
        </p:xfrm>
        <a:graphic>
          <a:graphicData uri="http://schemas.openxmlformats.org/drawingml/2006/table">
            <a:tbl>
              <a:tblPr firstRow="1" bandRow="1">
                <a:tableStyleId>{5940675A-B579-460E-94D1-54222C63F5DA}</a:tableStyleId>
              </a:tblPr>
              <a:tblGrid>
                <a:gridCol w="959083">
                  <a:extLst>
                    <a:ext uri="{9D8B030D-6E8A-4147-A177-3AD203B41FA5}">
                      <a16:colId xmlns:a16="http://schemas.microsoft.com/office/drawing/2014/main" xmlns="" val="20000"/>
                    </a:ext>
                  </a:extLst>
                </a:gridCol>
                <a:gridCol w="4245004">
                  <a:extLst>
                    <a:ext uri="{9D8B030D-6E8A-4147-A177-3AD203B41FA5}">
                      <a16:colId xmlns:a16="http://schemas.microsoft.com/office/drawing/2014/main" xmlns="" val="20001"/>
                    </a:ext>
                  </a:extLst>
                </a:gridCol>
                <a:gridCol w="1698108">
                  <a:extLst>
                    <a:ext uri="{9D8B030D-6E8A-4147-A177-3AD203B41FA5}">
                      <a16:colId xmlns:a16="http://schemas.microsoft.com/office/drawing/2014/main" xmlns="" val="20002"/>
                    </a:ext>
                  </a:extLst>
                </a:gridCol>
                <a:gridCol w="1937005">
                  <a:extLst>
                    <a:ext uri="{9D8B030D-6E8A-4147-A177-3AD203B41FA5}">
                      <a16:colId xmlns:a16="http://schemas.microsoft.com/office/drawing/2014/main" xmlns="" val="20003"/>
                    </a:ext>
                  </a:extLst>
                </a:gridCol>
              </a:tblGrid>
              <a:tr h="237982">
                <a:tc>
                  <a:txBody>
                    <a:bodyPr/>
                    <a:lstStyle/>
                    <a:p>
                      <a:pPr algn="ctr"/>
                      <a:r>
                        <a:rPr lang="en-US" sz="1600" b="1" i="0" dirty="0"/>
                        <a:t>Event</a:t>
                      </a:r>
                    </a:p>
                  </a:txBody>
                  <a:tcPr>
                    <a:solidFill>
                      <a:schemeClr val="bg1">
                        <a:lumMod val="75000"/>
                      </a:schemeClr>
                    </a:solidFill>
                  </a:tcPr>
                </a:tc>
                <a:tc>
                  <a:txBody>
                    <a:bodyPr/>
                    <a:lstStyle/>
                    <a:p>
                      <a:pPr algn="ctr"/>
                      <a:r>
                        <a:rPr lang="en-US" sz="1600" b="1" i="0" dirty="0"/>
                        <a:t>Description</a:t>
                      </a:r>
                    </a:p>
                  </a:txBody>
                  <a:tcPr>
                    <a:solidFill>
                      <a:schemeClr val="bg1">
                        <a:lumMod val="75000"/>
                      </a:schemeClr>
                    </a:solidFill>
                  </a:tcPr>
                </a:tc>
                <a:tc>
                  <a:txBody>
                    <a:bodyPr/>
                    <a:lstStyle/>
                    <a:p>
                      <a:pPr algn="ctr"/>
                      <a:r>
                        <a:rPr lang="en-US" sz="1600" b="1" i="0" dirty="0"/>
                        <a:t>Start</a:t>
                      </a:r>
                    </a:p>
                  </a:txBody>
                  <a:tcPr>
                    <a:solidFill>
                      <a:schemeClr val="bg1">
                        <a:lumMod val="75000"/>
                      </a:schemeClr>
                    </a:solidFill>
                  </a:tcPr>
                </a:tc>
                <a:tc>
                  <a:txBody>
                    <a:bodyPr/>
                    <a:lstStyle/>
                    <a:p>
                      <a:pPr algn="ctr"/>
                      <a:r>
                        <a:rPr lang="en-US" sz="1600" b="1" i="0" dirty="0"/>
                        <a:t>End</a:t>
                      </a:r>
                    </a:p>
                  </a:txBody>
                  <a:tcPr>
                    <a:solidFill>
                      <a:schemeClr val="bg1">
                        <a:lumMod val="75000"/>
                      </a:schemeClr>
                    </a:solidFill>
                  </a:tcPr>
                </a:tc>
                <a:extLst>
                  <a:ext uri="{0D108BD9-81ED-4DB2-BD59-A6C34878D82A}">
                    <a16:rowId xmlns:a16="http://schemas.microsoft.com/office/drawing/2014/main" xmlns="" val="10000"/>
                  </a:ext>
                </a:extLst>
              </a:tr>
              <a:tr h="237982">
                <a:tc>
                  <a:txBody>
                    <a:bodyPr/>
                    <a:lstStyle/>
                    <a:p>
                      <a:pPr algn="ctr"/>
                      <a:r>
                        <a:rPr lang="en-US" sz="1600" dirty="0">
                          <a:latin typeface="+mn-lt"/>
                        </a:rPr>
                        <a:t>1</a:t>
                      </a:r>
                    </a:p>
                  </a:txBody>
                  <a:tcPr>
                    <a:solidFill>
                      <a:schemeClr val="bg1"/>
                    </a:solidFill>
                  </a:tcPr>
                </a:tc>
                <a:tc>
                  <a:txBody>
                    <a:bodyPr/>
                    <a:lstStyle/>
                    <a:p>
                      <a:r>
                        <a:rPr lang="en-US" sz="1600" dirty="0">
                          <a:latin typeface="+mn-lt"/>
                        </a:rPr>
                        <a:t>GOES-R Launch</a:t>
                      </a:r>
                    </a:p>
                  </a:txBody>
                  <a:tcPr>
                    <a:solidFill>
                      <a:schemeClr val="bg1"/>
                    </a:solidFill>
                  </a:tcPr>
                </a:tc>
                <a:tc>
                  <a:txBody>
                    <a:bodyPr/>
                    <a:lstStyle/>
                    <a:p>
                      <a:pPr algn="ctr"/>
                      <a:r>
                        <a:rPr lang="en-US" sz="1600" dirty="0">
                          <a:latin typeface="+mn-lt"/>
                        </a:rPr>
                        <a:t>19 Nov 2016</a:t>
                      </a:r>
                    </a:p>
                  </a:txBody>
                  <a:tcPr>
                    <a:solidFill>
                      <a:schemeClr val="bg1"/>
                    </a:solidFill>
                  </a:tcPr>
                </a:tc>
                <a:tc>
                  <a:txBody>
                    <a:bodyPr/>
                    <a:lstStyle/>
                    <a:p>
                      <a:pPr algn="ctr"/>
                      <a:endParaRPr lang="en-US" sz="1600" dirty="0">
                        <a:latin typeface="+mn-lt"/>
                      </a:endParaRPr>
                    </a:p>
                  </a:txBody>
                  <a:tcPr>
                    <a:solidFill>
                      <a:schemeClr val="bg1"/>
                    </a:solidFill>
                  </a:tcPr>
                </a:tc>
                <a:extLst>
                  <a:ext uri="{0D108BD9-81ED-4DB2-BD59-A6C34878D82A}">
                    <a16:rowId xmlns:a16="http://schemas.microsoft.com/office/drawing/2014/main" xmlns="" val="10001"/>
                  </a:ext>
                </a:extLst>
              </a:tr>
              <a:tr h="237982">
                <a:tc>
                  <a:txBody>
                    <a:bodyPr/>
                    <a:lstStyle/>
                    <a:p>
                      <a:pPr algn="ctr"/>
                      <a:r>
                        <a:rPr lang="en-US" sz="1600" dirty="0">
                          <a:latin typeface="+mn-lt"/>
                        </a:rPr>
                        <a:t>2</a:t>
                      </a:r>
                    </a:p>
                  </a:txBody>
                  <a:tcPr>
                    <a:solidFill>
                      <a:schemeClr val="bg1"/>
                    </a:solidFill>
                  </a:tcPr>
                </a:tc>
                <a:tc>
                  <a:txBody>
                    <a:bodyPr/>
                    <a:lstStyle/>
                    <a:p>
                      <a:r>
                        <a:rPr lang="en-US" sz="1600" dirty="0">
                          <a:latin typeface="+mn-lt"/>
                        </a:rPr>
                        <a:t>Power On and Boom</a:t>
                      </a:r>
                      <a:r>
                        <a:rPr lang="en-US" sz="1600" baseline="0" dirty="0">
                          <a:latin typeface="+mn-lt"/>
                        </a:rPr>
                        <a:t> Deployment </a:t>
                      </a:r>
                    </a:p>
                  </a:txBody>
                  <a:tcPr>
                    <a:solidFill>
                      <a:schemeClr val="bg1"/>
                    </a:solidFill>
                  </a:tcPr>
                </a:tc>
                <a:tc>
                  <a:txBody>
                    <a:bodyPr/>
                    <a:lstStyle/>
                    <a:p>
                      <a:pPr algn="ctr"/>
                      <a:r>
                        <a:rPr lang="en-US" sz="1600" dirty="0">
                          <a:latin typeface="+mn-lt"/>
                        </a:rPr>
                        <a:t>7 Dec 2016</a:t>
                      </a:r>
                    </a:p>
                  </a:txBody>
                  <a:tcP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a:latin typeface="+mn-lt"/>
                        </a:rPr>
                        <a:t>7 Dec 2016</a:t>
                      </a:r>
                    </a:p>
                  </a:txBody>
                  <a:tcPr>
                    <a:solidFill>
                      <a:schemeClr val="bg1"/>
                    </a:solidFill>
                  </a:tcPr>
                </a:tc>
                <a:extLst>
                  <a:ext uri="{0D108BD9-81ED-4DB2-BD59-A6C34878D82A}">
                    <a16:rowId xmlns:a16="http://schemas.microsoft.com/office/drawing/2014/main" xmlns="" val="10002"/>
                  </a:ext>
                </a:extLst>
              </a:tr>
              <a:tr h="237982">
                <a:tc>
                  <a:txBody>
                    <a:bodyPr/>
                    <a:lstStyle/>
                    <a:p>
                      <a:pPr algn="ctr"/>
                      <a:r>
                        <a:rPr lang="en-US" sz="1600" dirty="0">
                          <a:latin typeface="+mn-lt"/>
                        </a:rPr>
                        <a:t>3</a:t>
                      </a:r>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mn-lt"/>
                        </a:rPr>
                        <a:t>PLT-MAG-002 -  Health Test 1-2</a:t>
                      </a:r>
                    </a:p>
                  </a:txBody>
                  <a:tcPr>
                    <a:solidFill>
                      <a:schemeClr val="bg1"/>
                    </a:solidFill>
                  </a:tcPr>
                </a:tc>
                <a:tc>
                  <a:txBody>
                    <a:bodyPr/>
                    <a:lstStyle/>
                    <a:p>
                      <a:pPr algn="ctr"/>
                      <a:r>
                        <a:rPr lang="en-US" sz="1600" dirty="0">
                          <a:latin typeface="+mn-lt"/>
                        </a:rPr>
                        <a:t>8 Dec 2016</a:t>
                      </a:r>
                    </a:p>
                  </a:txBody>
                  <a:tcPr>
                    <a:solidFill>
                      <a:schemeClr val="bg1"/>
                    </a:solidFill>
                  </a:tcPr>
                </a:tc>
                <a:tc>
                  <a:txBody>
                    <a:bodyPr/>
                    <a:lstStyle/>
                    <a:p>
                      <a:pPr algn="ctr"/>
                      <a:r>
                        <a:rPr lang="en-US" sz="1600" dirty="0">
                          <a:latin typeface="+mn-lt"/>
                        </a:rPr>
                        <a:t>16 Feb</a:t>
                      </a:r>
                      <a:r>
                        <a:rPr lang="en-US" sz="1600" baseline="0" dirty="0">
                          <a:latin typeface="+mn-lt"/>
                        </a:rPr>
                        <a:t> 2017</a:t>
                      </a:r>
                      <a:endParaRPr lang="en-US" sz="1600" dirty="0">
                        <a:latin typeface="+mn-lt"/>
                      </a:endParaRPr>
                    </a:p>
                  </a:txBody>
                  <a:tcPr>
                    <a:solidFill>
                      <a:schemeClr val="bg1"/>
                    </a:solidFill>
                  </a:tcPr>
                </a:tc>
                <a:extLst>
                  <a:ext uri="{0D108BD9-81ED-4DB2-BD59-A6C34878D82A}">
                    <a16:rowId xmlns:a16="http://schemas.microsoft.com/office/drawing/2014/main" xmlns="" val="10003"/>
                  </a:ext>
                </a:extLst>
              </a:tr>
              <a:tr h="237982">
                <a:tc>
                  <a:txBody>
                    <a:bodyPr/>
                    <a:lstStyle/>
                    <a:p>
                      <a:pPr algn="ctr"/>
                      <a:r>
                        <a:rPr lang="en-US" sz="1600" dirty="0">
                          <a:latin typeface="+mn-lt"/>
                        </a:rPr>
                        <a:t>5</a:t>
                      </a:r>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mn-lt"/>
                        </a:rPr>
                        <a:t>PLT-MAG-001 -  Calibration Maneuver 1-5</a:t>
                      </a:r>
                    </a:p>
                  </a:txBody>
                  <a:tcPr>
                    <a:solidFill>
                      <a:schemeClr val="bg1"/>
                    </a:solidFill>
                  </a:tcPr>
                </a:tc>
                <a:tc>
                  <a:txBody>
                    <a:bodyPr/>
                    <a:lstStyle/>
                    <a:p>
                      <a:pPr algn="ctr"/>
                      <a:r>
                        <a:rPr lang="en-US" sz="1600" dirty="0">
                          <a:latin typeface="+mn-lt"/>
                        </a:rPr>
                        <a:t>27 Jan 2017</a:t>
                      </a:r>
                    </a:p>
                  </a:txBody>
                  <a:tcPr>
                    <a:solidFill>
                      <a:schemeClr val="bg1"/>
                    </a:solidFill>
                  </a:tcPr>
                </a:tc>
                <a:tc>
                  <a:txBody>
                    <a:bodyPr/>
                    <a:lstStyle/>
                    <a:p>
                      <a:pPr algn="ctr"/>
                      <a:r>
                        <a:rPr lang="en-US" sz="1600" dirty="0">
                          <a:latin typeface="+mn-lt"/>
                        </a:rPr>
                        <a:t>22 Feb 2017</a:t>
                      </a:r>
                    </a:p>
                  </a:txBody>
                  <a:tcPr>
                    <a:solidFill>
                      <a:schemeClr val="bg1"/>
                    </a:solidFill>
                  </a:tcPr>
                </a:tc>
                <a:extLst>
                  <a:ext uri="{0D108BD9-81ED-4DB2-BD59-A6C34878D82A}">
                    <a16:rowId xmlns:a16="http://schemas.microsoft.com/office/drawing/2014/main" xmlns="" val="10005"/>
                  </a:ext>
                </a:extLst>
              </a:tr>
              <a:tr h="237982">
                <a:tc>
                  <a:txBody>
                    <a:bodyPr/>
                    <a:lstStyle/>
                    <a:p>
                      <a:pPr algn="ctr"/>
                      <a:r>
                        <a:rPr lang="en-US" sz="1600" dirty="0">
                          <a:latin typeface="+mn-lt"/>
                        </a:rPr>
                        <a:t>6</a:t>
                      </a:r>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mn-lt"/>
                        </a:rPr>
                        <a:t>PLT-MAG-003 </a:t>
                      </a:r>
                      <a:r>
                        <a:rPr lang="mr-IN" sz="1600" dirty="0">
                          <a:latin typeface="+mn-lt"/>
                        </a:rPr>
                        <a:t>–</a:t>
                      </a:r>
                      <a:r>
                        <a:rPr lang="en-US" sz="1600" dirty="0">
                          <a:latin typeface="+mn-lt"/>
                        </a:rPr>
                        <a:t> Sensitivity</a:t>
                      </a:r>
                      <a:r>
                        <a:rPr lang="en-US" sz="1600" baseline="0" dirty="0">
                          <a:latin typeface="+mn-lt"/>
                        </a:rPr>
                        <a:t> to Interference*</a:t>
                      </a:r>
                      <a:endParaRPr lang="en-US" sz="1600" dirty="0">
                        <a:latin typeface="+mn-lt"/>
                      </a:endParaRPr>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n-lt"/>
                        </a:rPr>
                        <a:t>7 Dec 2017</a:t>
                      </a:r>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n-lt"/>
                        </a:rPr>
                        <a:t>closed</a:t>
                      </a:r>
                    </a:p>
                  </a:txBody>
                  <a:tcPr>
                    <a:solidFill>
                      <a:schemeClr val="bg1"/>
                    </a:solidFill>
                  </a:tcPr>
                </a:tc>
                <a:extLst>
                  <a:ext uri="{0D108BD9-81ED-4DB2-BD59-A6C34878D82A}">
                    <a16:rowId xmlns:a16="http://schemas.microsoft.com/office/drawing/2014/main" xmlns="" val="10006"/>
                  </a:ext>
                </a:extLst>
              </a:tr>
              <a:tr h="237982">
                <a:tc>
                  <a:txBody>
                    <a:bodyPr/>
                    <a:lstStyle/>
                    <a:p>
                      <a:pPr algn="ctr"/>
                      <a:r>
                        <a:rPr lang="en-US" sz="1600" dirty="0">
                          <a:latin typeface="+mn-lt"/>
                        </a:rPr>
                        <a:t>7</a:t>
                      </a:r>
                    </a:p>
                  </a:txBody>
                  <a:tcP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mn-lt"/>
                        </a:rPr>
                        <a:t>PLT-MAG-004 </a:t>
                      </a:r>
                      <a:r>
                        <a:rPr lang="mr-IN" sz="1600" dirty="0">
                          <a:latin typeface="+mn-lt"/>
                        </a:rPr>
                        <a:t>–</a:t>
                      </a:r>
                      <a:r>
                        <a:rPr lang="en-US" sz="1600" dirty="0">
                          <a:latin typeface="+mn-lt"/>
                        </a:rPr>
                        <a:t> Sensor difference/ratio*</a:t>
                      </a:r>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n-lt"/>
                        </a:rPr>
                        <a:t>7 Dec 2017</a:t>
                      </a:r>
                    </a:p>
                  </a:txBody>
                  <a:tcP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mn-lt"/>
                        </a:rPr>
                        <a:t>closed</a:t>
                      </a:r>
                    </a:p>
                  </a:txBody>
                  <a:tcPr>
                    <a:solidFill>
                      <a:schemeClr val="bg1"/>
                    </a:solidFill>
                  </a:tcPr>
                </a:tc>
                <a:extLst>
                  <a:ext uri="{0D108BD9-81ED-4DB2-BD59-A6C34878D82A}">
                    <a16:rowId xmlns:a16="http://schemas.microsoft.com/office/drawing/2014/main" xmlns="" val="10007"/>
                  </a:ext>
                </a:extLst>
              </a:tr>
            </a:tbl>
          </a:graphicData>
        </a:graphic>
      </p:graphicFrame>
      <p:sp>
        <p:nvSpPr>
          <p:cNvPr id="12" name="TextBox 11">
            <a:extLst>
              <a:ext uri="{FF2B5EF4-FFF2-40B4-BE49-F238E27FC236}">
                <a16:creationId xmlns:a16="http://schemas.microsoft.com/office/drawing/2014/main" xmlns="" id="{E5520FCC-EF02-7C48-ACC9-A317F9E60FE1}"/>
              </a:ext>
            </a:extLst>
          </p:cNvPr>
          <p:cNvSpPr txBox="1"/>
          <p:nvPr/>
        </p:nvSpPr>
        <p:spPr>
          <a:xfrm>
            <a:off x="3352800" y="3886200"/>
            <a:ext cx="1510350" cy="307777"/>
          </a:xfrm>
          <a:prstGeom prst="rect">
            <a:avLst/>
          </a:prstGeom>
          <a:noFill/>
        </p:spPr>
        <p:txBody>
          <a:bodyPr wrap="none" rtlCol="0">
            <a:spAutoFit/>
          </a:bodyPr>
          <a:lstStyle/>
          <a:p>
            <a:r>
              <a:rPr lang="en-US" dirty="0">
                <a:highlight>
                  <a:srgbClr val="FFFF00"/>
                </a:highlight>
              </a:rPr>
              <a:t>*Post-Beta PLTs</a:t>
            </a:r>
          </a:p>
        </p:txBody>
      </p:sp>
    </p:spTree>
    <p:extLst>
      <p:ext uri="{BB962C8B-B14F-4D97-AF65-F5344CB8AC3E}">
        <p14:creationId xmlns:p14="http://schemas.microsoft.com/office/powerpoint/2010/main" val="819898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15ADB79-25D6-47C0-AB51-22A13A0BBB50}" type="slidenum">
              <a:rPr lang="en-US" altLang="en-US" smtClean="0"/>
              <a:pPr/>
              <a:t>8</a:t>
            </a:fld>
            <a:endParaRPr lang="en-US" altLang="en-US"/>
          </a:p>
        </p:txBody>
      </p:sp>
      <p:graphicFrame>
        <p:nvGraphicFramePr>
          <p:cNvPr id="10" name="Table 9">
            <a:extLst>
              <a:ext uri="{FF2B5EF4-FFF2-40B4-BE49-F238E27FC236}">
                <a16:creationId xmlns:a16="http://schemas.microsoft.com/office/drawing/2014/main" xmlns="" id="{DA0E6C82-B532-574B-8DCE-9E413714F967}"/>
              </a:ext>
            </a:extLst>
          </p:cNvPr>
          <p:cNvGraphicFramePr>
            <a:graphicFrameLocks noGrp="1"/>
          </p:cNvGraphicFramePr>
          <p:nvPr>
            <p:extLst>
              <p:ext uri="{D42A27DB-BD31-4B8C-83A1-F6EECF244321}">
                <p14:modId xmlns:p14="http://schemas.microsoft.com/office/powerpoint/2010/main" val="2476930627"/>
              </p:ext>
            </p:extLst>
          </p:nvPr>
        </p:nvGraphicFramePr>
        <p:xfrm>
          <a:off x="4011" y="1446973"/>
          <a:ext cx="9063789" cy="4037271"/>
        </p:xfrm>
        <a:graphic>
          <a:graphicData uri="http://schemas.openxmlformats.org/drawingml/2006/table">
            <a:tbl>
              <a:tblPr>
                <a:tableStyleId>{5C22544A-7EE6-4342-B048-85BDC9FD1C3A}</a:tableStyleId>
              </a:tblPr>
              <a:tblGrid>
                <a:gridCol w="2310864">
                  <a:extLst>
                    <a:ext uri="{9D8B030D-6E8A-4147-A177-3AD203B41FA5}">
                      <a16:colId xmlns:a16="http://schemas.microsoft.com/office/drawing/2014/main" xmlns="" val="20000"/>
                    </a:ext>
                  </a:extLst>
                </a:gridCol>
                <a:gridCol w="4410366">
                  <a:extLst>
                    <a:ext uri="{9D8B030D-6E8A-4147-A177-3AD203B41FA5}">
                      <a16:colId xmlns:a16="http://schemas.microsoft.com/office/drawing/2014/main" xmlns="" val="20001"/>
                    </a:ext>
                  </a:extLst>
                </a:gridCol>
                <a:gridCol w="1279770">
                  <a:extLst>
                    <a:ext uri="{9D8B030D-6E8A-4147-A177-3AD203B41FA5}">
                      <a16:colId xmlns:a16="http://schemas.microsoft.com/office/drawing/2014/main" xmlns="" val="20002"/>
                    </a:ext>
                  </a:extLst>
                </a:gridCol>
                <a:gridCol w="1062789">
                  <a:extLst>
                    <a:ext uri="{9D8B030D-6E8A-4147-A177-3AD203B41FA5}">
                      <a16:colId xmlns:a16="http://schemas.microsoft.com/office/drawing/2014/main" xmlns="" val="20003"/>
                    </a:ext>
                  </a:extLst>
                </a:gridCol>
              </a:tblGrid>
              <a:tr h="373843">
                <a:tc>
                  <a:txBody>
                    <a:bodyPr/>
                    <a:lstStyle/>
                    <a:p>
                      <a:pPr algn="ctr" fontAlgn="ctr"/>
                      <a:r>
                        <a:rPr lang="en-US" sz="1200" b="1" u="none" strike="noStrike" dirty="0">
                          <a:solidFill>
                            <a:schemeClr val="bg1"/>
                          </a:solidFill>
                          <a:effectLst/>
                        </a:rPr>
                        <a:t>Title</a:t>
                      </a:r>
                      <a:endParaRPr lang="en-US" sz="1200" b="1" i="0" u="none" strike="noStrike" dirty="0">
                        <a:solidFill>
                          <a:schemeClr val="bg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n-US" sz="1200" b="1" u="none" strike="noStrike" dirty="0">
                          <a:solidFill>
                            <a:schemeClr val="bg1"/>
                          </a:solidFill>
                          <a:effectLst/>
                        </a:rPr>
                        <a:t>Description</a:t>
                      </a:r>
                      <a:endParaRPr lang="en-US" sz="1200" b="1" i="0" u="none" strike="noStrike" dirty="0">
                        <a:solidFill>
                          <a:schemeClr val="bg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n-US" sz="1200" b="1" u="none" strike="noStrike" dirty="0">
                          <a:solidFill>
                            <a:schemeClr val="bg1"/>
                          </a:solidFill>
                          <a:effectLst/>
                        </a:rPr>
                        <a:t>Status</a:t>
                      </a:r>
                      <a:endParaRPr lang="en-US" sz="1200" b="1" i="0" u="none" strike="noStrike" dirty="0">
                        <a:solidFill>
                          <a:schemeClr val="bg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ctr"/>
                      <a:r>
                        <a:rPr lang="en-US" sz="1200" b="1" u="none" strike="noStrike" dirty="0">
                          <a:solidFill>
                            <a:schemeClr val="bg1"/>
                          </a:solidFill>
                          <a:effectLst/>
                        </a:rPr>
                        <a:t>Mitigation</a:t>
                      </a:r>
                      <a:endParaRPr lang="en-US" sz="1200" b="1" i="0" u="none" strike="noStrike" dirty="0">
                        <a:solidFill>
                          <a:schemeClr val="bg1"/>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xmlns="" val="10000"/>
                  </a:ext>
                </a:extLst>
              </a:tr>
              <a:tr h="205160">
                <a:tc>
                  <a:txBody>
                    <a:bodyPr/>
                    <a:lstStyle/>
                    <a:p>
                      <a:pPr algn="l" fontAlgn="b"/>
                      <a:r>
                        <a:rPr lang="en-US" sz="1200" b="0" i="0" u="none" strike="noStrike" dirty="0">
                          <a:solidFill>
                            <a:srgbClr val="000000"/>
                          </a:solidFill>
                          <a:effectLst/>
                          <a:latin typeface="+mn-lt"/>
                        </a:rPr>
                        <a:t>Magnetometer IB and OB do not meet success criteria of MAG-002 Magnetometer Difference</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The</a:t>
                      </a:r>
                      <a:r>
                        <a:rPr lang="en-US" sz="1200" b="0" i="0" u="none" strike="noStrike" baseline="0" dirty="0">
                          <a:solidFill>
                            <a:srgbClr val="000000"/>
                          </a:solidFill>
                          <a:effectLst/>
                          <a:latin typeface="+mn-lt"/>
                        </a:rPr>
                        <a:t> </a:t>
                      </a:r>
                      <a:r>
                        <a:rPr lang="en-US" sz="1200" b="0" i="0" u="none" strike="noStrike" dirty="0">
                          <a:solidFill>
                            <a:srgbClr val="000000"/>
                          </a:solidFill>
                          <a:effectLst/>
                          <a:latin typeface="+mn-lt"/>
                        </a:rPr>
                        <a:t>MAG-004 PLT failed because the </a:t>
                      </a:r>
                      <a:r>
                        <a:rPr lang="en-US" sz="1200" b="0" i="0" u="none" strike="noStrike" baseline="0" dirty="0">
                          <a:solidFill>
                            <a:srgbClr val="000000"/>
                          </a:solidFill>
                          <a:effectLst/>
                          <a:latin typeface="+mn-lt"/>
                        </a:rPr>
                        <a:t>difference between OB and IB was greater than expected and varied diurnally and seasonally. Root causes are thought to thermoelectric effect and/or bad temperature compensation.</a:t>
                      </a:r>
                      <a:endParaRPr lang="en-US" sz="1200" b="1" i="0" u="none" strike="sngStrike" dirty="0">
                        <a:solidFill>
                          <a:srgbClr val="0070C0"/>
                        </a:solidFill>
                        <a:effectLst/>
                        <a:latin typeface="Calibri"/>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200" b="1" i="0" u="none" strike="noStrike" dirty="0">
                          <a:solidFill>
                            <a:schemeClr val="tx1"/>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ADR429, WR</a:t>
                      </a:r>
                      <a:r>
                        <a:rPr lang="uk-UA" sz="1200" b="1" i="0" u="none" strike="noStrike" dirty="0">
                          <a:solidFill>
                            <a:srgbClr val="000000"/>
                          </a:solidFill>
                          <a:effectLst/>
                          <a:latin typeface="+mn-lt"/>
                        </a:rPr>
                        <a:t>3</a:t>
                      </a:r>
                      <a:r>
                        <a:rPr lang="en-US" sz="1200" b="1" i="0" u="none" strike="noStrike" dirty="0">
                          <a:solidFill>
                            <a:srgbClr val="000000"/>
                          </a:solidFill>
                          <a:effectLst/>
                          <a:latin typeface="+mn-lt"/>
                        </a:rPr>
                        <a:t>643, DO.07.00</a:t>
                      </a:r>
                    </a:p>
                    <a:p>
                      <a:pPr marL="0" marR="0" indent="0" algn="l"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(ADR449 AND ADR450)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89723">
                <a:tc>
                  <a:txBody>
                    <a:bodyPr/>
                    <a:lstStyle/>
                    <a:p>
                      <a:pPr algn="l" fontAlgn="b"/>
                      <a:r>
                        <a:rPr lang="en-US" sz="1200" b="0" i="0" u="none" strike="sngStrike" dirty="0">
                          <a:solidFill>
                            <a:srgbClr val="000000"/>
                          </a:solidFill>
                          <a:effectLst/>
                          <a:latin typeface="+mn-lt"/>
                        </a:rPr>
                        <a:t>ADC preferred</a:t>
                      </a:r>
                      <a:r>
                        <a:rPr lang="en-US" sz="1200" b="0" i="0" u="none" strike="sngStrike" baseline="0" dirty="0">
                          <a:solidFill>
                            <a:srgbClr val="000000"/>
                          </a:solidFill>
                          <a:effectLst/>
                          <a:latin typeface="+mn-lt"/>
                        </a:rPr>
                        <a:t> counts/quantization issue</a:t>
                      </a:r>
                      <a:endParaRPr lang="en-US" sz="1200" b="0" i="0" u="none" strike="sng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fontAlgn="b"/>
                      <a:r>
                        <a:rPr lang="en-US" sz="1200" b="0" i="0" u="none" strike="noStrike" dirty="0">
                          <a:solidFill>
                            <a:srgbClr val="000000"/>
                          </a:solidFill>
                          <a:effectLst/>
                          <a:latin typeface="+mn-lt"/>
                        </a:rPr>
                        <a:t>Analog to digital</a:t>
                      </a:r>
                      <a:r>
                        <a:rPr lang="en-US" sz="1200" b="0" i="0" u="none" strike="noStrike" baseline="0" dirty="0">
                          <a:solidFill>
                            <a:srgbClr val="000000"/>
                          </a:solidFill>
                          <a:effectLst/>
                          <a:latin typeface="+mn-lt"/>
                        </a:rPr>
                        <a:t> conversion results in larger than expected quantization steps and preferred values in the MAG L1b data.</a:t>
                      </a:r>
                      <a:endParaRPr lang="en-US" sz="1200" b="0" i="0" u="none" strike="noStrike" dirty="0">
                        <a:solidFill>
                          <a:srgbClr val="000000"/>
                        </a:solidFill>
                        <a:effectLst/>
                        <a:latin typeface="+mn-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CLOSED</a:t>
                      </a:r>
                      <a:endParaRPr lang="en-US" sz="1100" b="1" i="0" u="none" strike="noStrike" dirty="0">
                        <a:solidFill>
                          <a:srgbClr val="000000"/>
                        </a:solidFill>
                        <a:effectLst/>
                        <a:latin typeface="+mn-lt"/>
                      </a:endParaRPr>
                    </a:p>
                    <a:p>
                      <a:pPr algn="ctr" fontAlgn="ctr"/>
                      <a:endParaRPr lang="en-US" sz="1200" b="1" i="0" u="none" strike="noStrike" dirty="0">
                        <a:solidFill>
                          <a:srgbClr val="000000"/>
                        </a:solidFill>
                        <a:effectLst/>
                        <a:latin typeface="Calibri"/>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WR3643</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389723">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Space weather </a:t>
                      </a:r>
                      <a:r>
                        <a:rPr lang="en-US" sz="1200" b="0" i="0" u="none" strike="noStrike" dirty="0" err="1">
                          <a:solidFill>
                            <a:srgbClr val="000000"/>
                          </a:solidFill>
                          <a:effectLst/>
                          <a:latin typeface="+mn-lt"/>
                        </a:rPr>
                        <a:t>eclipse_flag</a:t>
                      </a:r>
                      <a:r>
                        <a:rPr lang="en-US" sz="1200" b="0" i="0" u="none" strike="noStrike" dirty="0">
                          <a:solidFill>
                            <a:srgbClr val="000000"/>
                          </a:solidFill>
                          <a:effectLst/>
                          <a:latin typeface="+mn-lt"/>
                        </a:rPr>
                        <a:t> flags do not capture all possible states</a:t>
                      </a:r>
                    </a:p>
                  </a:txBody>
                  <a:tcPr marL="27432" marR="27432"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n-lt"/>
                        </a:rPr>
                        <a:t>Eclipse flag needs to be updated to four states, 0: no eclipse, 1: penumbra preceding full eclipse, 2: umbra (full eclipse), 3: penumbra following full eclipse. This mainly affects Inboard MAG and hence is not required for provincial.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OPEN</a:t>
                      </a:r>
                      <a:endParaRPr lang="en-US" sz="1100" b="1"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ADR430, WR4164</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987059835"/>
                  </a:ext>
                </a:extLst>
              </a:tr>
              <a:tr h="389723">
                <a:tc>
                  <a:txBody>
                    <a:bodyPr/>
                    <a:lstStyle/>
                    <a:p>
                      <a:pPr algn="l" fontAlgn="b"/>
                      <a:r>
                        <a:rPr lang="en-US" sz="1200" b="0" i="0" u="none" strike="noStrike" dirty="0" err="1">
                          <a:solidFill>
                            <a:srgbClr val="000000"/>
                          </a:solidFill>
                          <a:effectLst/>
                          <a:latin typeface="+mn-lt"/>
                        </a:rPr>
                        <a:t>Arcjet</a:t>
                      </a:r>
                      <a:r>
                        <a:rPr lang="en-US" sz="1200" b="0" i="0" u="none" strike="noStrike" dirty="0">
                          <a:solidFill>
                            <a:srgbClr val="000000"/>
                          </a:solidFill>
                          <a:effectLst/>
                          <a:latin typeface="+mn-lt"/>
                        </a:rPr>
                        <a:t> Firing Flag</a:t>
                      </a:r>
                    </a:p>
                  </a:txBody>
                  <a:tcPr marL="27432" marR="27432"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fontAlgn="b"/>
                      <a:r>
                        <a:rPr lang="en-US" sz="1200" b="0" i="0" u="none" strike="noStrike" dirty="0" err="1">
                          <a:solidFill>
                            <a:srgbClr val="000000"/>
                          </a:solidFill>
                          <a:effectLst/>
                          <a:latin typeface="+mn-lt"/>
                        </a:rPr>
                        <a:t>Arcjet</a:t>
                      </a:r>
                      <a:r>
                        <a:rPr lang="en-US" sz="1200" b="0" i="0" u="none" strike="noStrike" baseline="0" dirty="0">
                          <a:solidFill>
                            <a:srgbClr val="000000"/>
                          </a:solidFill>
                          <a:effectLst/>
                          <a:latin typeface="+mn-lt"/>
                        </a:rPr>
                        <a:t> firing is a significant form of contamination and a flag should be provided that allows us to flag the data during these periods as unusable. </a:t>
                      </a:r>
                      <a:endParaRPr lang="en-US" sz="1200" b="0" i="0" u="none" strike="noStrike" dirty="0">
                        <a:solidFill>
                          <a:srgbClr val="000000"/>
                        </a:solidFill>
                        <a:effectLst/>
                        <a:latin typeface="+mn-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OPEN</a:t>
                      </a:r>
                      <a:endParaRPr lang="en-US" sz="1100" b="1" i="0" u="none" strike="noStrike" dirty="0">
                        <a:solidFill>
                          <a:srgbClr val="000000"/>
                        </a:solidFill>
                        <a:effectLst/>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ADR449</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288099129"/>
                  </a:ext>
                </a:extLst>
              </a:tr>
              <a:tr h="389723">
                <a:tc>
                  <a:txBody>
                    <a:bodyPr/>
                    <a:lstStyle/>
                    <a:p>
                      <a:pPr algn="l" fontAlgn="b"/>
                      <a:r>
                        <a:rPr lang="en-US" sz="1200" b="0" i="0" u="none" strike="noStrike" dirty="0">
                          <a:solidFill>
                            <a:srgbClr val="000000"/>
                          </a:solidFill>
                          <a:effectLst/>
                          <a:latin typeface="+mn-lt"/>
                        </a:rPr>
                        <a:t>IB sensor in shadow</a:t>
                      </a:r>
                    </a:p>
                  </a:txBody>
                  <a:tcPr marL="27432" marR="27432"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000000"/>
                          </a:solidFill>
                          <a:effectLst/>
                          <a:latin typeface="+mn-lt"/>
                        </a:rPr>
                        <a:t>When IB sensor is shadowed by spacecraft subsystem there is a significant change in the IB sensor observations. Create a flag that states when IB sensor is in shadow. This mainly affects Inboard MAG and hence is not required for provincial.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mn-lt"/>
                        </a:rPr>
                        <a:t>OPEN</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mn-lt"/>
                        </a:rPr>
                        <a:t>ADR450</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585764658"/>
                  </a:ext>
                </a:extLst>
              </a:tr>
            </a:tbl>
          </a:graphicData>
        </a:graphic>
      </p:graphicFrame>
      <p:sp>
        <p:nvSpPr>
          <p:cNvPr id="4" name="Title 3">
            <a:extLst>
              <a:ext uri="{FF2B5EF4-FFF2-40B4-BE49-F238E27FC236}">
                <a16:creationId xmlns:a16="http://schemas.microsoft.com/office/drawing/2014/main" xmlns="" id="{30A1A3D7-7A9C-EE41-AAF7-62ED629D8D6A}"/>
              </a:ext>
            </a:extLst>
          </p:cNvPr>
          <p:cNvSpPr>
            <a:spLocks noGrp="1"/>
          </p:cNvSpPr>
          <p:nvPr>
            <p:ph type="title"/>
          </p:nvPr>
        </p:nvSpPr>
        <p:spPr>
          <a:xfrm>
            <a:off x="1405689" y="478347"/>
            <a:ext cx="6408821" cy="968626"/>
          </a:xfrm>
        </p:spPr>
        <p:txBody>
          <a:bodyPr/>
          <a:lstStyle/>
          <a:p>
            <a:r>
              <a:rPr lang="en-US" dirty="0"/>
              <a:t>MAG Instrument/GPA Issues Identified for Provisional PS-PVR</a:t>
            </a:r>
            <a:br>
              <a:rPr lang="en-US" dirty="0"/>
            </a:br>
            <a:endParaRPr lang="en-US" dirty="0"/>
          </a:p>
        </p:txBody>
      </p:sp>
      <p:sp>
        <p:nvSpPr>
          <p:cNvPr id="6" name="TextBox 5">
            <a:extLst>
              <a:ext uri="{FF2B5EF4-FFF2-40B4-BE49-F238E27FC236}">
                <a16:creationId xmlns:a16="http://schemas.microsoft.com/office/drawing/2014/main" xmlns="" id="{068B006F-58C6-6C44-8AFC-FADB5B179CAC}"/>
              </a:ext>
            </a:extLst>
          </p:cNvPr>
          <p:cNvSpPr txBox="1"/>
          <p:nvPr/>
        </p:nvSpPr>
        <p:spPr>
          <a:xfrm>
            <a:off x="219533" y="5520186"/>
            <a:ext cx="8848267" cy="707886"/>
          </a:xfrm>
          <a:prstGeom prst="rect">
            <a:avLst/>
          </a:prstGeom>
          <a:noFill/>
        </p:spPr>
        <p:txBody>
          <a:bodyPr wrap="square" rtlCol="0">
            <a:spAutoFit/>
          </a:bodyPr>
          <a:lstStyle/>
          <a:p>
            <a:r>
              <a:rPr lang="en-US" sz="2000" dirty="0">
                <a:solidFill>
                  <a:schemeClr val="accent6"/>
                </a:solidFill>
              </a:rPr>
              <a:t>Needed for provisional.  </a:t>
            </a:r>
          </a:p>
          <a:p>
            <a:r>
              <a:rPr lang="en-US" sz="2000" dirty="0">
                <a:solidFill>
                  <a:srgbClr val="FFFF00"/>
                </a:solidFill>
              </a:rPr>
              <a:t>Was originally needed for provisional but now needed for full validation</a:t>
            </a:r>
            <a:endParaRPr lang="en-US" sz="2000" dirty="0">
              <a:solidFill>
                <a:schemeClr val="accent6"/>
              </a:solidFill>
            </a:endParaRPr>
          </a:p>
        </p:txBody>
      </p:sp>
    </p:spTree>
    <p:extLst>
      <p:ext uri="{BB962C8B-B14F-4D97-AF65-F5344CB8AC3E}">
        <p14:creationId xmlns:p14="http://schemas.microsoft.com/office/powerpoint/2010/main" val="3546504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2" name="Shape 102"/>
          <p:cNvSpPr txBox="1">
            <a:spLocks noGrp="1"/>
          </p:cNvSpPr>
          <p:nvPr>
            <p:ph type="sldNum" idx="12"/>
          </p:nvPr>
        </p:nvSpPr>
        <p:spPr>
          <a:xfrm>
            <a:off x="8322478" y="5396996"/>
            <a:ext cx="681791"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Calibri"/>
                <a:ea typeface="Calibri"/>
                <a:cs typeface="Calibri"/>
                <a:sym typeface="Calibri"/>
              </a:rPr>
              <a:t>9</a:t>
            </a:fld>
            <a:endParaRPr sz="1200" b="0" i="0" u="none" strike="noStrike" cap="none" dirty="0">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xmlns="" id="{5DAC1380-F59B-AF43-80EC-1821077D17C7}"/>
              </a:ext>
            </a:extLst>
          </p:cNvPr>
          <p:cNvPicPr>
            <a:picLocks noChangeAspect="1"/>
          </p:cNvPicPr>
          <p:nvPr/>
        </p:nvPicPr>
        <p:blipFill>
          <a:blip r:embed="rId3"/>
          <a:stretch>
            <a:fillRect/>
          </a:stretch>
        </p:blipFill>
        <p:spPr>
          <a:xfrm>
            <a:off x="589700" y="990600"/>
            <a:ext cx="7507686" cy="4330371"/>
          </a:xfrm>
          <a:prstGeom prst="rect">
            <a:avLst/>
          </a:prstGeom>
        </p:spPr>
      </p:pic>
      <p:cxnSp>
        <p:nvCxnSpPr>
          <p:cNvPr id="10" name="Straight Arrow Connector 9">
            <a:extLst>
              <a:ext uri="{FF2B5EF4-FFF2-40B4-BE49-F238E27FC236}">
                <a16:creationId xmlns:a16="http://schemas.microsoft.com/office/drawing/2014/main" xmlns="" id="{BDEDD8A7-2119-274B-8012-AEA8883D330A}"/>
              </a:ext>
            </a:extLst>
          </p:cNvPr>
          <p:cNvCxnSpPr>
            <a:cxnSpLocks/>
          </p:cNvCxnSpPr>
          <p:nvPr/>
        </p:nvCxnSpPr>
        <p:spPr>
          <a:xfrm flipV="1">
            <a:off x="2971800" y="1762190"/>
            <a:ext cx="2209800" cy="23033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C51D0601-C021-A640-A61F-AE6E3F22B434}"/>
              </a:ext>
            </a:extLst>
          </p:cNvPr>
          <p:cNvSpPr txBox="1"/>
          <p:nvPr/>
        </p:nvSpPr>
        <p:spPr>
          <a:xfrm>
            <a:off x="1241615" y="4048035"/>
            <a:ext cx="2874505" cy="400110"/>
          </a:xfrm>
          <a:prstGeom prst="rect">
            <a:avLst/>
          </a:prstGeom>
          <a:noFill/>
        </p:spPr>
        <p:txBody>
          <a:bodyPr wrap="none" rtlCol="0">
            <a:spAutoFit/>
          </a:bodyPr>
          <a:lstStyle/>
          <a:p>
            <a:r>
              <a:rPr lang="en-US" sz="2000" dirty="0">
                <a:solidFill>
                  <a:schemeClr val="tx1"/>
                </a:solidFill>
              </a:rPr>
              <a:t>Spacecraft </a:t>
            </a:r>
            <a:r>
              <a:rPr lang="en-US" sz="2000" dirty="0" err="1">
                <a:solidFill>
                  <a:schemeClr val="tx1"/>
                </a:solidFill>
              </a:rPr>
              <a:t>arcjets</a:t>
            </a:r>
            <a:r>
              <a:rPr lang="en-US" sz="2000" dirty="0">
                <a:solidFill>
                  <a:schemeClr val="tx1"/>
                </a:solidFill>
              </a:rPr>
              <a:t> fired </a:t>
            </a:r>
          </a:p>
        </p:txBody>
      </p:sp>
      <p:sp>
        <p:nvSpPr>
          <p:cNvPr id="19" name="TextBox 18">
            <a:extLst>
              <a:ext uri="{FF2B5EF4-FFF2-40B4-BE49-F238E27FC236}">
                <a16:creationId xmlns:a16="http://schemas.microsoft.com/office/drawing/2014/main" xmlns="" id="{645CA22E-ADDA-3740-92DA-0F0DCF41CEFA}"/>
              </a:ext>
            </a:extLst>
          </p:cNvPr>
          <p:cNvSpPr txBox="1"/>
          <p:nvPr/>
        </p:nvSpPr>
        <p:spPr>
          <a:xfrm>
            <a:off x="1241615" y="3264749"/>
            <a:ext cx="1657826" cy="307777"/>
          </a:xfrm>
          <a:prstGeom prst="rect">
            <a:avLst/>
          </a:prstGeom>
          <a:noFill/>
        </p:spPr>
        <p:txBody>
          <a:bodyPr wrap="none" rtlCol="0">
            <a:spAutoFit/>
          </a:bodyPr>
          <a:lstStyle/>
          <a:p>
            <a:r>
              <a:rPr lang="en-US" dirty="0"/>
              <a:t>Data Quality Flags</a:t>
            </a:r>
          </a:p>
        </p:txBody>
      </p:sp>
      <p:sp>
        <p:nvSpPr>
          <p:cNvPr id="25" name="TextBox 24">
            <a:extLst>
              <a:ext uri="{FF2B5EF4-FFF2-40B4-BE49-F238E27FC236}">
                <a16:creationId xmlns:a16="http://schemas.microsoft.com/office/drawing/2014/main" xmlns="" id="{2E2EEB81-F360-A443-BFFA-6F4E3F37E225}"/>
              </a:ext>
            </a:extLst>
          </p:cNvPr>
          <p:cNvSpPr txBox="1"/>
          <p:nvPr/>
        </p:nvSpPr>
        <p:spPr>
          <a:xfrm>
            <a:off x="1167163" y="1144552"/>
            <a:ext cx="1957587" cy="307777"/>
          </a:xfrm>
          <a:prstGeom prst="rect">
            <a:avLst/>
          </a:prstGeom>
          <a:noFill/>
        </p:spPr>
        <p:txBody>
          <a:bodyPr wrap="none" rtlCol="0">
            <a:spAutoFit/>
          </a:bodyPr>
          <a:lstStyle/>
          <a:p>
            <a:r>
              <a:rPr lang="en-US" dirty="0"/>
              <a:t>Magnetic Field in EPN</a:t>
            </a:r>
          </a:p>
        </p:txBody>
      </p:sp>
      <p:sp>
        <p:nvSpPr>
          <p:cNvPr id="23" name="TextBox 22">
            <a:extLst>
              <a:ext uri="{FF2B5EF4-FFF2-40B4-BE49-F238E27FC236}">
                <a16:creationId xmlns:a16="http://schemas.microsoft.com/office/drawing/2014/main" xmlns="" id="{5E042B1D-B5C6-3343-8E74-11D332926D23}"/>
              </a:ext>
            </a:extLst>
          </p:cNvPr>
          <p:cNvSpPr txBox="1"/>
          <p:nvPr/>
        </p:nvSpPr>
        <p:spPr>
          <a:xfrm>
            <a:off x="1873017" y="34408"/>
            <a:ext cx="4980851" cy="646331"/>
          </a:xfrm>
          <a:prstGeom prst="rect">
            <a:avLst/>
          </a:prstGeom>
          <a:noFill/>
        </p:spPr>
        <p:txBody>
          <a:bodyPr wrap="none" rtlCol="0">
            <a:spAutoFit/>
          </a:bodyPr>
          <a:lstStyle/>
          <a:p>
            <a:r>
              <a:rPr lang="en-US" sz="3600" dirty="0">
                <a:solidFill>
                  <a:schemeClr val="bg1"/>
                </a:solidFill>
              </a:rPr>
              <a:t>Verification of ADR 449</a:t>
            </a:r>
          </a:p>
        </p:txBody>
      </p:sp>
      <p:sp>
        <p:nvSpPr>
          <p:cNvPr id="7" name="TextBox 6">
            <a:extLst>
              <a:ext uri="{FF2B5EF4-FFF2-40B4-BE49-F238E27FC236}">
                <a16:creationId xmlns:a16="http://schemas.microsoft.com/office/drawing/2014/main" xmlns="" id="{2751743D-5329-E048-AB0B-4EC808224126}"/>
              </a:ext>
            </a:extLst>
          </p:cNvPr>
          <p:cNvSpPr txBox="1"/>
          <p:nvPr/>
        </p:nvSpPr>
        <p:spPr>
          <a:xfrm>
            <a:off x="589700" y="5435366"/>
            <a:ext cx="7515932" cy="1015663"/>
          </a:xfrm>
          <a:prstGeom prst="rect">
            <a:avLst/>
          </a:prstGeom>
          <a:noFill/>
        </p:spPr>
        <p:txBody>
          <a:bodyPr wrap="square" rtlCol="0">
            <a:spAutoFit/>
          </a:bodyPr>
          <a:lstStyle/>
          <a:p>
            <a:pPr algn="ctr"/>
            <a:r>
              <a:rPr lang="en-US" sz="2000" dirty="0">
                <a:solidFill>
                  <a:schemeClr val="bg1"/>
                </a:solidFill>
              </a:rPr>
              <a:t>The flag is in the L1b files as required for provisional. However, NCEI has not validated this flag quantitatively and the ADR remains open. </a:t>
            </a:r>
          </a:p>
        </p:txBody>
      </p:sp>
      <p:sp>
        <p:nvSpPr>
          <p:cNvPr id="2" name="TextBox 1">
            <a:extLst>
              <a:ext uri="{FF2B5EF4-FFF2-40B4-BE49-F238E27FC236}">
                <a16:creationId xmlns:a16="http://schemas.microsoft.com/office/drawing/2014/main" xmlns="" id="{E29254AF-17FB-F041-9B4B-BA05D47F35FC}"/>
              </a:ext>
            </a:extLst>
          </p:cNvPr>
          <p:cNvSpPr txBox="1"/>
          <p:nvPr/>
        </p:nvSpPr>
        <p:spPr>
          <a:xfrm>
            <a:off x="3381784" y="589200"/>
            <a:ext cx="2005677" cy="307777"/>
          </a:xfrm>
          <a:prstGeom prst="rect">
            <a:avLst/>
          </a:prstGeom>
          <a:noFill/>
        </p:spPr>
        <p:txBody>
          <a:bodyPr wrap="none" rtlCol="0">
            <a:spAutoFit/>
          </a:bodyPr>
          <a:lstStyle/>
          <a:p>
            <a:r>
              <a:rPr lang="en-US" dirty="0" err="1">
                <a:solidFill>
                  <a:schemeClr val="bg1"/>
                </a:solidFill>
              </a:rPr>
              <a:t>Arcjet</a:t>
            </a:r>
            <a:r>
              <a:rPr lang="en-US" dirty="0">
                <a:solidFill>
                  <a:schemeClr val="bg1"/>
                </a:solidFill>
              </a:rPr>
              <a:t> firing flag in L1b </a:t>
            </a:r>
          </a:p>
        </p:txBody>
      </p:sp>
    </p:spTree>
    <p:extLst>
      <p:ext uri="{BB962C8B-B14F-4D97-AF65-F5344CB8AC3E}">
        <p14:creationId xmlns:p14="http://schemas.microsoft.com/office/powerpoint/2010/main" val="617765666"/>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25235</TotalTime>
  <Words>3248</Words>
  <Application>Microsoft Office PowerPoint</Application>
  <PresentationFormat>On-screen Show (4:3)</PresentationFormat>
  <Paragraphs>493</Paragraphs>
  <Slides>39</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.AppleSystemUIFont</vt:lpstr>
      <vt:lpstr>Arial</vt:lpstr>
      <vt:lpstr>Calibri</vt:lpstr>
      <vt:lpstr>Courier New</vt:lpstr>
      <vt:lpstr>Mangal</vt:lpstr>
      <vt:lpstr>Noto Sans Symbols</vt:lpstr>
      <vt:lpstr>Times New Roman</vt:lpstr>
      <vt:lpstr>Custom Design</vt:lpstr>
      <vt:lpstr>Peer Stakeholder-Product Validation Review (PS-PVR)  For the Provisional Maturity of GOES-16 MAG L1b Product</vt:lpstr>
      <vt:lpstr>Outline</vt:lpstr>
      <vt:lpstr>MAG OVERVIEW</vt:lpstr>
      <vt:lpstr>Instrument Description</vt:lpstr>
      <vt:lpstr>PowerPoint Presentation</vt:lpstr>
      <vt:lpstr>REVIEW OF BETA MATURITY (MAG Beta PS-PVR, May. 2017) </vt:lpstr>
      <vt:lpstr>PRE-BETA MAG PLTs</vt:lpstr>
      <vt:lpstr>MAG Instrument/GPA Issues Identified for Provisional PS-PVR </vt:lpstr>
      <vt:lpstr>PowerPoint Presentation</vt:lpstr>
      <vt:lpstr>PRODUCT QUALITY 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MAG Anomalies</vt:lpstr>
      <vt:lpstr>Summary of MAG Anomalies</vt:lpstr>
      <vt:lpstr>MAG PLPTs Supporting Provisional Maturity </vt:lpstr>
      <vt:lpstr>PLPT-MAG-001</vt:lpstr>
      <vt:lpstr>PLPT-MAG-002 Cross-satellite intercalibration</vt:lpstr>
      <vt:lpstr>PLPT-MAG-002 Cross-satellite intercalibration</vt:lpstr>
      <vt:lpstr>PLPT-MAG-002 Cross-satellite intercalibration</vt:lpstr>
      <vt:lpstr>PLPT-MAG-009 Noise Performance</vt:lpstr>
      <vt:lpstr>PROVISIONAL MATURITY ASSESSMENT</vt:lpstr>
      <vt:lpstr>Provisional Validation</vt:lpstr>
      <vt:lpstr>Provisional Validation</vt:lpstr>
      <vt:lpstr>PATH TO FULL VALIDATION MATURITY</vt:lpstr>
      <vt:lpstr>Path to Full Validation</vt:lpstr>
      <vt:lpstr>ADRs/WRs Impacting Full Validation of MAG L1b</vt:lpstr>
      <vt:lpstr>Path to Full Validation - PLPTs</vt:lpstr>
      <vt:lpstr>MAG Performance Baseline Status</vt:lpstr>
      <vt:lpstr>Performance Baseline Validation Status</vt:lpstr>
      <vt:lpstr>Path to Full Validation – Risks</vt:lpstr>
      <vt:lpstr>Path to Full Validation – Risks</vt:lpstr>
      <vt:lpstr>SUMMARY &amp; RECOMMENDATIONS</vt:lpstr>
      <vt:lpstr>Summary and Recommendations</vt:lpstr>
      <vt:lpstr>Summary and Recommendations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Peer Stakeholder-Product Validation Review (PS-PVR)  For the Provisional Maturity of GOES-16 SEISS  SGPS L1b Product</dc:title>
  <cp:lastModifiedBy>Kline, Elizabeth McMichael (GSFC-4160)[NOAA]</cp:lastModifiedBy>
  <cp:revision>314</cp:revision>
  <dcterms:modified xsi:type="dcterms:W3CDTF">2018-08-28T22:13:36Z</dcterms:modified>
</cp:coreProperties>
</file>