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
  </p:notesMasterIdLst>
  <p:sldIdLst>
    <p:sldId id="660" r:id="rId2"/>
    <p:sldId id="661" r:id="rId3"/>
    <p:sldId id="663" r:id="rId4"/>
    <p:sldId id="668" r:id="rId5"/>
    <p:sldId id="664" r:id="rId6"/>
    <p:sldId id="667" r:id="rId7"/>
    <p:sldId id="666"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Rodriguez" initials="J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9900"/>
    <a:srgbClr val="008000"/>
    <a:srgbClr val="009900"/>
    <a:srgbClr val="FF7C80"/>
    <a:srgbClr val="0000FF"/>
    <a:srgbClr val="006600"/>
    <a:srgbClr val="FF3300"/>
    <a:srgbClr val="CCFFCC"/>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50" autoAdjust="0"/>
    <p:restoredTop sz="94524" autoAdjust="0"/>
  </p:normalViewPr>
  <p:slideViewPr>
    <p:cSldViewPr>
      <p:cViewPr varScale="1">
        <p:scale>
          <a:sx n="114" d="100"/>
          <a:sy n="114" d="100"/>
        </p:scale>
        <p:origin x="30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B0F8A6-59ED-4CA0-85FA-2B051A81B926}" type="datetimeFigureOut">
              <a:rPr lang="en-US" smtClean="0"/>
              <a:pPr/>
              <a:t>5/12/2020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3C173-D336-4429-BE64-F6CFCEA9010A}" type="slidenum">
              <a:rPr lang="en-US" smtClean="0"/>
              <a:pPr/>
              <a:t>‹#›</a:t>
            </a:fld>
            <a:endParaRPr lang="en-US" dirty="0"/>
          </a:p>
        </p:txBody>
      </p:sp>
    </p:spTree>
    <p:extLst>
      <p:ext uri="{BB962C8B-B14F-4D97-AF65-F5344CB8AC3E}">
        <p14:creationId xmlns:p14="http://schemas.microsoft.com/office/powerpoint/2010/main" val="294131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26124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r>
              <a:rPr lang="en-US" altLang="en-US" dirty="0"/>
              <a:t>2/28/2017</a:t>
            </a:r>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pPr/>
              <a:t>‹#›</a:t>
            </a:fld>
            <a:endParaRPr lang="en-US" altLang="en-US" dirty="0"/>
          </a:p>
        </p:txBody>
      </p:sp>
    </p:spTree>
    <p:extLst>
      <p:ext uri="{BB962C8B-B14F-4D97-AF65-F5344CB8AC3E}">
        <p14:creationId xmlns:p14="http://schemas.microsoft.com/office/powerpoint/2010/main" val="40909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0632" y="6356350"/>
            <a:ext cx="914400" cy="365125"/>
          </a:xfrm>
        </p:spPr>
        <p:txBody>
          <a:bodyPr/>
          <a:lstStyle>
            <a:lvl1pPr>
              <a:defRPr smtClean="0"/>
            </a:lvl1pPr>
          </a:lstStyle>
          <a:p>
            <a:r>
              <a:rPr lang="en-US" altLang="en-US" dirty="0"/>
              <a:t>2/28/2017</a:t>
            </a:r>
          </a:p>
        </p:txBody>
      </p:sp>
      <p:sp>
        <p:nvSpPr>
          <p:cNvPr id="6" name="Slide Number Placeholder 5"/>
          <p:cNvSpPr>
            <a:spLocks noGrp="1"/>
          </p:cNvSpPr>
          <p:nvPr>
            <p:ph type="sldNum" sz="quarter" idx="12"/>
          </p:nvPr>
        </p:nvSpPr>
        <p:spPr/>
        <p:txBody>
          <a:bodyPr/>
          <a:lstStyle>
            <a:lvl1pPr>
              <a:defRPr/>
            </a:lvl1pPr>
          </a:lstStyle>
          <a:p>
            <a:fld id="{615ADB79-25D6-47C0-AB51-22A13A0BBB50}" type="slidenum">
              <a:rPr lang="en-US" altLang="en-US"/>
              <a:pPr/>
              <a:t>‹#›</a:t>
            </a:fld>
            <a:endParaRPr lang="en-US" altLang="en-US" dirty="0"/>
          </a:p>
        </p:txBody>
      </p:sp>
    </p:spTree>
    <p:extLst>
      <p:ext uri="{BB962C8B-B14F-4D97-AF65-F5344CB8AC3E}">
        <p14:creationId xmlns:p14="http://schemas.microsoft.com/office/powerpoint/2010/main" val="228750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r>
              <a:rPr lang="en-US" altLang="en-US" dirty="0"/>
              <a:t>2/28/2017</a:t>
            </a:r>
          </a:p>
        </p:txBody>
      </p:sp>
      <p:sp>
        <p:nvSpPr>
          <p:cNvPr id="4" name="Slide Number Placeholder 5"/>
          <p:cNvSpPr>
            <a:spLocks noGrp="1"/>
          </p:cNvSpPr>
          <p:nvPr>
            <p:ph type="sldNum" sz="quarter" idx="12"/>
          </p:nvPr>
        </p:nvSpPr>
        <p:spPr/>
        <p:txBody>
          <a:bodyPr/>
          <a:lstStyle>
            <a:lvl1pPr>
              <a:defRPr/>
            </a:lvl1pPr>
          </a:lstStyle>
          <a:p>
            <a:fld id="{3121078A-E944-47F9-B7BA-CEAF4D470424}" type="slidenum">
              <a:rPr lang="en-US" altLang="en-US"/>
              <a:pPr/>
              <a:t>‹#›</a:t>
            </a:fld>
            <a:endParaRPr lang="en-US" altLang="en-US" dirty="0"/>
          </a:p>
        </p:txBody>
      </p:sp>
    </p:spTree>
    <p:extLst>
      <p:ext uri="{BB962C8B-B14F-4D97-AF65-F5344CB8AC3E}">
        <p14:creationId xmlns:p14="http://schemas.microsoft.com/office/powerpoint/2010/main" val="416214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le and two content">
    <p:spTree>
      <p:nvGrpSpPr>
        <p:cNvPr id="1" name=""/>
        <p:cNvGrpSpPr/>
        <p:nvPr/>
      </p:nvGrpSpPr>
      <p:grpSpPr>
        <a:xfrm>
          <a:off x="0" y="0"/>
          <a:ext cx="0" cy="0"/>
          <a:chOff x="0" y="0"/>
          <a:chExt cx="0" cy="0"/>
        </a:xfrm>
      </p:grpSpPr>
      <p:sp>
        <p:nvSpPr>
          <p:cNvPr id="5" name="Content Placeholder 7"/>
          <p:cNvSpPr>
            <a:spLocks noGrp="1"/>
          </p:cNvSpPr>
          <p:nvPr>
            <p:ph sz="quarter" idx="12"/>
          </p:nvPr>
        </p:nvSpPr>
        <p:spPr>
          <a:xfrm>
            <a:off x="4680523" y="958850"/>
            <a:ext cx="4111455" cy="5281613"/>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231775" indent="-231775">
              <a:buFont typeface="Arial" panose="020B0604020202020204" pitchFamily="34" charset="0"/>
              <a:buChar char="•"/>
              <a:defRPr sz="2000">
                <a:latin typeface="Arial" panose="020B0604020202020204" pitchFamily="34" charset="0"/>
                <a:cs typeface="Arial" panose="020B0604020202020204" pitchFamily="34" charset="0"/>
              </a:defRPr>
            </a:lvl2pPr>
            <a:lvl3pPr marL="457200" indent="-225425">
              <a:buFont typeface="Arial" panose="020B0604020202020204" pitchFamily="34" charset="0"/>
              <a:buChar char="‒"/>
              <a:defRPr sz="1800">
                <a:latin typeface="Arial" panose="020B0604020202020204" pitchFamily="34" charset="0"/>
                <a:cs typeface="Arial" panose="020B0604020202020204" pitchFamily="34" charset="0"/>
              </a:defRPr>
            </a:lvl3pPr>
            <a:lvl4pPr marL="688975" indent="-231775">
              <a:buFont typeface="Arial" panose="020B0604020202020204" pitchFamily="34" charset="0"/>
              <a:buChar char="•"/>
              <a:defRPr sz="1600">
                <a:latin typeface="Arial" panose="020B0604020202020204" pitchFamily="34" charset="0"/>
                <a:cs typeface="Arial" panose="020B0604020202020204" pitchFamily="34" charset="0"/>
              </a:defRPr>
            </a:lvl4pPr>
            <a:lvl5pPr marL="914400" indent="-225425">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353441" y="88777"/>
            <a:ext cx="6675120" cy="727969"/>
          </a:xfrm>
          <a:prstGeom prst="rect">
            <a:avLst/>
          </a:prstGeom>
        </p:spPr>
        <p:txBody>
          <a:bodyPr anchor="ctr">
            <a:normAutofit/>
          </a:bodyPr>
          <a:lstStyle>
            <a:lvl1pPr>
              <a:defRPr sz="2400" b="0">
                <a:solidFill>
                  <a:srgbClr val="CF102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Content Placeholder 7"/>
          <p:cNvSpPr>
            <a:spLocks noGrp="1"/>
          </p:cNvSpPr>
          <p:nvPr>
            <p:ph sz="quarter" idx="10"/>
          </p:nvPr>
        </p:nvSpPr>
        <p:spPr>
          <a:xfrm>
            <a:off x="354013" y="958850"/>
            <a:ext cx="4111455" cy="5281613"/>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231775" indent="-231775">
              <a:buFont typeface="Arial" panose="020B0604020202020204" pitchFamily="34" charset="0"/>
              <a:buChar char="•"/>
              <a:defRPr sz="2000">
                <a:latin typeface="Arial" panose="020B0604020202020204" pitchFamily="34" charset="0"/>
                <a:cs typeface="Arial" panose="020B0604020202020204" pitchFamily="34" charset="0"/>
              </a:defRPr>
            </a:lvl2pPr>
            <a:lvl3pPr marL="457200" indent="-225425">
              <a:buFont typeface="Arial" panose="020B0604020202020204" pitchFamily="34" charset="0"/>
              <a:buChar char="‒"/>
              <a:defRPr sz="1800">
                <a:latin typeface="Arial" panose="020B0604020202020204" pitchFamily="34" charset="0"/>
                <a:cs typeface="Arial" panose="020B0604020202020204" pitchFamily="34" charset="0"/>
              </a:defRPr>
            </a:lvl3pPr>
            <a:lvl4pPr marL="688975" indent="-231775">
              <a:buFont typeface="Arial" panose="020B0604020202020204" pitchFamily="34" charset="0"/>
              <a:buChar char="•"/>
              <a:defRPr sz="1600">
                <a:latin typeface="Arial" panose="020B0604020202020204" pitchFamily="34" charset="0"/>
                <a:cs typeface="Arial" panose="020B0604020202020204" pitchFamily="34" charset="0"/>
              </a:defRPr>
            </a:lvl4pPr>
            <a:lvl5pPr marL="914400" indent="-225425">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132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53441" y="88777"/>
            <a:ext cx="6675120" cy="727969"/>
          </a:xfrm>
          <a:prstGeom prst="rect">
            <a:avLst/>
          </a:prstGeom>
        </p:spPr>
        <p:txBody>
          <a:bodyPr anchor="ctr">
            <a:normAutofit/>
          </a:bodyPr>
          <a:lstStyle>
            <a:lvl1pPr>
              <a:defRPr sz="2400" b="0">
                <a:solidFill>
                  <a:srgbClr val="CF102D"/>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51667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r>
              <a:rPr lang="en-US" altLang="en-US" dirty="0"/>
              <a:t>2/28/2017</a:t>
            </a: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r>
              <a:rPr lang="en-US" dirty="0"/>
              <a:t>These GOES-16 data are preliminary, non-operational data and are undergoing testing. </a:t>
            </a:r>
          </a:p>
          <a:p>
            <a:pPr>
              <a:defRPr/>
            </a:pPr>
            <a:r>
              <a:rPr lang="en-US" dirty="0"/>
              <a:t>Users bear all responsibility for inspecting the data prior to use and for the manner in which the data are utilized.</a:t>
            </a: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a:pPr/>
              <a:t>‹#›</a:t>
            </a:fld>
            <a:endParaRPr lang="en-US" altLang="en-US" dirty="0"/>
          </a:p>
        </p:txBody>
      </p:sp>
    </p:spTree>
    <p:extLst>
      <p:ext uri="{BB962C8B-B14F-4D97-AF65-F5344CB8AC3E}">
        <p14:creationId xmlns:p14="http://schemas.microsoft.com/office/powerpoint/2010/main" val="7003648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hf hd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26774"/>
            <a:ext cx="6408821" cy="968626"/>
          </a:xfrm>
        </p:spPr>
        <p:txBody>
          <a:bodyPr/>
          <a:lstStyle/>
          <a:p>
            <a:r>
              <a:rPr lang="en-US" sz="3200" b="1" dirty="0" smtClean="0"/>
              <a:t>G16 EHIS Full Validation PS-PVR </a:t>
            </a:r>
            <a:r>
              <a:rPr lang="en-US" sz="3200" b="1" dirty="0"/>
              <a:t>SWPC </a:t>
            </a:r>
            <a:r>
              <a:rPr lang="en-US" sz="3200" b="1" dirty="0" smtClean="0"/>
              <a:t>Overview</a:t>
            </a:r>
            <a:endParaRPr lang="en-US" sz="3200" b="1"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1</a:t>
            </a:fld>
            <a:endParaRPr lang="en-US" altLang="en-US" dirty="0"/>
          </a:p>
        </p:txBody>
      </p:sp>
      <p:sp>
        <p:nvSpPr>
          <p:cNvPr id="6" name="Shape 419"/>
          <p:cNvSpPr txBox="1">
            <a:spLocks noGrp="1"/>
          </p:cNvSpPr>
          <p:nvPr>
            <p:ph idx="1"/>
          </p:nvPr>
        </p:nvSpPr>
        <p:spPr>
          <a:xfrm>
            <a:off x="381000" y="1676400"/>
            <a:ext cx="8478253" cy="4679950"/>
          </a:xfrm>
          <a:prstGeom prst="rect">
            <a:avLst/>
          </a:prstGeom>
          <a:noFill/>
          <a:ln>
            <a:noFill/>
          </a:ln>
        </p:spPr>
        <p:txBody>
          <a:bodyPr spcFirstLastPara="1" wrap="square" lIns="91425" tIns="45700" rIns="91425" bIns="45700" anchor="t" anchorCtr="0">
            <a:noAutofit/>
          </a:bodyPr>
          <a:lstStyle/>
          <a:p>
            <a:pPr lvl="0">
              <a:spcBef>
                <a:spcPts val="0"/>
              </a:spcBef>
              <a:spcAft>
                <a:spcPts val="1800"/>
              </a:spcAft>
              <a:buClr>
                <a:schemeClr val="lt1"/>
              </a:buClr>
              <a:buSzPct val="100000"/>
              <a:buFont typeface="Arial"/>
              <a:buChar char="•"/>
            </a:pPr>
            <a:r>
              <a:rPr lang="en-US" sz="2000" dirty="0" smtClean="0">
                <a:latin typeface="Arial" panose="020B0604020202020204" pitchFamily="34" charset="0"/>
                <a:cs typeface="Arial" panose="020B0604020202020204" pitchFamily="34" charset="0"/>
              </a:rPr>
              <a:t>The EHIS data will support </a:t>
            </a:r>
            <a:r>
              <a:rPr lang="en-US" sz="2000" dirty="0">
                <a:latin typeface="Arial" panose="020B0604020202020204" pitchFamily="34" charset="0"/>
                <a:cs typeface="Arial" panose="020B0604020202020204" pitchFamily="34" charset="0"/>
              </a:rPr>
              <a:t>aviation </a:t>
            </a:r>
            <a:r>
              <a:rPr lang="en-US" sz="2000" dirty="0" smtClean="0">
                <a:latin typeface="Arial" panose="020B0604020202020204" pitchFamily="34" charset="0"/>
                <a:cs typeface="Arial" panose="020B0604020202020204" pitchFamily="34" charset="0"/>
              </a:rPr>
              <a:t>and satellite operations. EHIS requirements were derived from a user-requirements workshop held in 2002 to define future GOES measurement needs.</a:t>
            </a:r>
          </a:p>
          <a:p>
            <a:pPr>
              <a:spcBef>
                <a:spcPts val="0"/>
              </a:spcBef>
              <a:spcAft>
                <a:spcPts val="1800"/>
              </a:spcAft>
              <a:buClr>
                <a:schemeClr val="lt1"/>
              </a:buClr>
              <a:buSzPct val="100000"/>
              <a:buFont typeface="Arial"/>
              <a:buChar char="•"/>
            </a:pPr>
            <a:r>
              <a:rPr lang="en-US" sz="2000" dirty="0">
                <a:latin typeface="Arial" panose="020B0604020202020204" pitchFamily="34" charset="0"/>
                <a:cs typeface="Arial" panose="020B0604020202020204" pitchFamily="34" charset="0"/>
              </a:rPr>
              <a:t>Helium measurements have been made continuously since the early GOES. The measurement of ions heavier than Helium is a new capability</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spcBef>
                <a:spcPts val="0"/>
              </a:spcBef>
              <a:spcAft>
                <a:spcPts val="1800"/>
              </a:spcAft>
              <a:buClr>
                <a:schemeClr val="lt1"/>
              </a:buClr>
              <a:buSzPct val="100000"/>
              <a:buFont typeface="Arial"/>
              <a:buChar char="•"/>
            </a:pPr>
            <a:r>
              <a:rPr lang="en-US" sz="2000" dirty="0" smtClean="0">
                <a:latin typeface="Arial" panose="020B0604020202020204" pitchFamily="34" charset="0"/>
                <a:ea typeface="Arial" charset="0"/>
                <a:cs typeface="Arial" panose="020B0604020202020204" pitchFamily="34" charset="0"/>
              </a:rPr>
              <a:t>Helium is an input to the aviation-radiation model run by the FAA, which is being transitioned to operational use at SWPC. This will support an International Civil Aviation Organization (ICAO) advisory for radiation on civil aviation flights. </a:t>
            </a:r>
            <a:endParaRPr lang="en-US" sz="2000" dirty="0" smtClean="0">
              <a:latin typeface="Arial" panose="020B0604020202020204" pitchFamily="34" charset="0"/>
              <a:cs typeface="Arial" panose="020B0604020202020204" pitchFamily="34" charset="0"/>
            </a:endParaRPr>
          </a:p>
          <a:p>
            <a:pPr>
              <a:spcBef>
                <a:spcPts val="0"/>
              </a:spcBef>
              <a:spcAft>
                <a:spcPts val="1800"/>
              </a:spcAft>
              <a:buClr>
                <a:schemeClr val="lt1"/>
              </a:buClr>
              <a:buSzPct val="100000"/>
              <a:buFont typeface="Arial"/>
              <a:buChar char="•"/>
            </a:pPr>
            <a:r>
              <a:rPr lang="en-US" sz="2000" dirty="0" smtClean="0">
                <a:latin typeface="Arial" panose="020B0604020202020204" pitchFamily="34" charset="0"/>
                <a:cs typeface="Arial" panose="020B0604020202020204" pitchFamily="34" charset="0"/>
              </a:rPr>
              <a:t>Heavy ion measurements (Helium to Iron) were also recommended to support satellite anomalies, launch decisions, and environmental databases for satellite design.</a:t>
            </a:r>
            <a:endParaRPr lang="en-US" sz="2000" dirty="0">
              <a:solidFill>
                <a:srgbClr val="FFFF00"/>
              </a:solidFill>
              <a:latin typeface="Arial" panose="020B0604020202020204" pitchFamily="34" charset="0"/>
              <a:cs typeface="Arial" panose="020B0604020202020204" pitchFamily="34" charset="0"/>
            </a:endParaRPr>
          </a:p>
          <a:p>
            <a:pPr lvl="0">
              <a:spcBef>
                <a:spcPts val="0"/>
              </a:spcBef>
              <a:spcAft>
                <a:spcPts val="1800"/>
              </a:spcAft>
              <a:buClr>
                <a:schemeClr val="lt1"/>
              </a:buClr>
              <a:buSzPct val="100000"/>
              <a:buFont typeface="Arial"/>
              <a:buChar char="•"/>
            </a:pPr>
            <a:endParaRPr lang="en-US" sz="2000" dirty="0" smtClean="0">
              <a:solidFill>
                <a:srgbClr val="FFFF00"/>
              </a:solidFill>
            </a:endParaRPr>
          </a:p>
          <a:p>
            <a:pPr marL="342900" marR="0" lvl="0" indent="-342900" algn="l" rtl="0">
              <a:spcBef>
                <a:spcPts val="0"/>
              </a:spcBef>
              <a:spcAft>
                <a:spcPts val="1800"/>
              </a:spcAft>
              <a:buClr>
                <a:schemeClr val="lt1"/>
              </a:buClr>
              <a:buSzPct val="100000"/>
              <a:buFont typeface="Arial"/>
              <a:buChar char="•"/>
            </a:pPr>
            <a:endParaRPr sz="2000" dirty="0"/>
          </a:p>
        </p:txBody>
      </p:sp>
    </p:spTree>
    <p:extLst>
      <p:ext uri="{BB962C8B-B14F-4D97-AF65-F5344CB8AC3E}">
        <p14:creationId xmlns:p14="http://schemas.microsoft.com/office/powerpoint/2010/main" val="26723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Uses of EHIS Data</a:t>
            </a:r>
            <a:endParaRPr lang="en-US" dirty="0"/>
          </a:p>
        </p:txBody>
      </p:sp>
      <p:sp>
        <p:nvSpPr>
          <p:cNvPr id="3" name="Content Placeholder 2"/>
          <p:cNvSpPr>
            <a:spLocks noGrp="1"/>
          </p:cNvSpPr>
          <p:nvPr>
            <p:ph idx="1"/>
          </p:nvPr>
        </p:nvSpPr>
        <p:spPr>
          <a:xfrm>
            <a:off x="457200" y="1295400"/>
            <a:ext cx="8229600" cy="5257800"/>
          </a:xfrm>
          <a:solidFill>
            <a:schemeClr val="bg1"/>
          </a:solidFill>
        </p:spPr>
        <p:txBody>
          <a:bodyPr/>
          <a:lstStyle/>
          <a:p>
            <a:pPr>
              <a:buFont typeface="Arial" panose="020B0604020202020204" pitchFamily="34" charset="0"/>
              <a:buChar char="•"/>
            </a:pPr>
            <a:r>
              <a:rPr lang="en-US" sz="2800" dirty="0">
                <a:solidFill>
                  <a:schemeClr val="tx1"/>
                </a:solidFill>
              </a:rPr>
              <a:t>Satellite industry:</a:t>
            </a:r>
          </a:p>
          <a:p>
            <a:pPr lvl="1">
              <a:buFont typeface="Arial" panose="020B0604020202020204" pitchFamily="34" charset="0"/>
              <a:buChar char="•"/>
            </a:pPr>
            <a:r>
              <a:rPr lang="en-US" sz="2400" dirty="0" smtClean="0">
                <a:solidFill>
                  <a:schemeClr val="tx1"/>
                </a:solidFill>
              </a:rPr>
              <a:t>Satellite </a:t>
            </a:r>
            <a:r>
              <a:rPr lang="en-US" sz="2400" dirty="0">
                <a:solidFill>
                  <a:schemeClr val="tx1"/>
                </a:solidFill>
              </a:rPr>
              <a:t>anomaly resolution and design guidelines</a:t>
            </a:r>
          </a:p>
          <a:p>
            <a:pPr>
              <a:buFont typeface="Arial" panose="020B0604020202020204" pitchFamily="34" charset="0"/>
              <a:buChar char="•"/>
            </a:pPr>
            <a:r>
              <a:rPr lang="en-US" sz="2800" dirty="0" smtClean="0">
                <a:solidFill>
                  <a:schemeClr val="tx1"/>
                </a:solidFill>
              </a:rPr>
              <a:t>Aviation industry:</a:t>
            </a:r>
          </a:p>
          <a:p>
            <a:pPr lvl="1">
              <a:buFont typeface="Arial" panose="020B0604020202020204" pitchFamily="34" charset="0"/>
              <a:buChar char="•"/>
            </a:pPr>
            <a:r>
              <a:rPr lang="en-US" sz="2400" dirty="0" smtClean="0">
                <a:solidFill>
                  <a:schemeClr val="tx1"/>
                </a:solidFill>
              </a:rPr>
              <a:t>Radiation advisories</a:t>
            </a:r>
          </a:p>
          <a:p>
            <a:pPr>
              <a:buFont typeface="Arial" panose="020B0604020202020204" pitchFamily="34" charset="0"/>
              <a:buChar char="•"/>
            </a:pPr>
            <a:r>
              <a:rPr lang="en-US" sz="2800" dirty="0" smtClean="0">
                <a:solidFill>
                  <a:schemeClr val="tx1"/>
                </a:solidFill>
              </a:rPr>
              <a:t>Human space exploration use is anticipated</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a:t>
            </a:fld>
            <a:endParaRPr lang="en-US" altLang="en-US" dirty="0"/>
          </a:p>
        </p:txBody>
      </p:sp>
      <p:pic>
        <p:nvPicPr>
          <p:cNvPr id="5" name="Picture 4"/>
          <p:cNvPicPr>
            <a:picLocks noChangeAspect="1"/>
          </p:cNvPicPr>
          <p:nvPr/>
        </p:nvPicPr>
        <p:blipFill>
          <a:blip r:embed="rId2"/>
          <a:stretch>
            <a:fillRect/>
          </a:stretch>
        </p:blipFill>
        <p:spPr>
          <a:xfrm>
            <a:off x="1143000" y="3858193"/>
            <a:ext cx="3886200" cy="2466407"/>
          </a:xfrm>
          <a:prstGeom prst="rect">
            <a:avLst/>
          </a:prstGeom>
        </p:spPr>
      </p:pic>
      <p:sp>
        <p:nvSpPr>
          <p:cNvPr id="7" name="TextBox 6"/>
          <p:cNvSpPr txBox="1"/>
          <p:nvPr/>
        </p:nvSpPr>
        <p:spPr>
          <a:xfrm>
            <a:off x="5212681" y="4572000"/>
            <a:ext cx="3214438" cy="646331"/>
          </a:xfrm>
          <a:prstGeom prst="rect">
            <a:avLst/>
          </a:prstGeom>
          <a:noFill/>
        </p:spPr>
        <p:txBody>
          <a:bodyPr wrap="square" rtlCol="0">
            <a:spAutoFit/>
          </a:bodyPr>
          <a:lstStyle/>
          <a:p>
            <a:r>
              <a:rPr lang="en-US" dirty="0" smtClean="0"/>
              <a:t>FAA Solar Radiation Alert for aircraft altitudes - October, 2003</a:t>
            </a:r>
            <a:endParaRPr lang="en-US" dirty="0"/>
          </a:p>
        </p:txBody>
      </p:sp>
    </p:spTree>
    <p:extLst>
      <p:ext uri="{BB962C8B-B14F-4D97-AF65-F5344CB8AC3E}">
        <p14:creationId xmlns:p14="http://schemas.microsoft.com/office/powerpoint/2010/main" val="3351190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3</a:t>
            </a:fld>
            <a:endParaRPr lang="en-US" altLang="en-US" dirty="0"/>
          </a:p>
        </p:txBody>
      </p:sp>
      <p:sp>
        <p:nvSpPr>
          <p:cNvPr id="6" name="Title 1"/>
          <p:cNvSpPr>
            <a:spLocks noGrp="1"/>
          </p:cNvSpPr>
          <p:nvPr>
            <p:ph type="title"/>
          </p:nvPr>
        </p:nvSpPr>
        <p:spPr>
          <a:xfrm>
            <a:off x="1371600" y="128337"/>
            <a:ext cx="6408821" cy="968626"/>
          </a:xfrm>
        </p:spPr>
        <p:txBody>
          <a:bodyPr/>
          <a:lstStyle/>
          <a:p>
            <a:r>
              <a:rPr lang="en-US" sz="2800" dirty="0" smtClean="0"/>
              <a:t>GOES-R Requirements Gathering Process</a:t>
            </a:r>
            <a:endParaRPr lang="en-US" sz="28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53333"/>
          <a:stretch/>
        </p:blipFill>
        <p:spPr>
          <a:xfrm>
            <a:off x="609600" y="1676400"/>
            <a:ext cx="7938580" cy="3200400"/>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83333"/>
          <a:stretch/>
        </p:blipFill>
        <p:spPr>
          <a:xfrm>
            <a:off x="621323" y="5055088"/>
            <a:ext cx="7938580" cy="1143000"/>
          </a:xfrm>
          <a:prstGeom prst="rect">
            <a:avLst/>
          </a:prstGeom>
        </p:spPr>
      </p:pic>
    </p:spTree>
    <p:extLst>
      <p:ext uri="{BB962C8B-B14F-4D97-AF65-F5344CB8AC3E}">
        <p14:creationId xmlns:p14="http://schemas.microsoft.com/office/powerpoint/2010/main" val="4162569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21078A-E944-47F9-B7BA-CEAF4D470424}" type="slidenum">
              <a:rPr lang="en-US" altLang="en-US" smtClean="0"/>
              <a:pPr/>
              <a:t>4</a:t>
            </a:fld>
            <a:endParaRPr lang="en-US" altLang="en-US" dirty="0"/>
          </a:p>
        </p:txBody>
      </p:sp>
      <p:sp>
        <p:nvSpPr>
          <p:cNvPr id="11" name="Title 1"/>
          <p:cNvSpPr txBox="1">
            <a:spLocks/>
          </p:cNvSpPr>
          <p:nvPr/>
        </p:nvSpPr>
        <p:spPr>
          <a:xfrm>
            <a:off x="1371601" y="356937"/>
            <a:ext cx="6248400" cy="633663"/>
          </a:xfrm>
          <a:prstGeom prst="rect">
            <a:avLst/>
          </a:prstGeom>
        </p:spPr>
        <p:txBody>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800" dirty="0" smtClean="0"/>
              <a:t>GOES-R+ Workshop Recommendations</a:t>
            </a:r>
            <a:endParaRPr lang="en-US" sz="2800" dirty="0"/>
          </a:p>
        </p:txBody>
      </p:sp>
      <p:sp>
        <p:nvSpPr>
          <p:cNvPr id="5" name="TextBox 4"/>
          <p:cNvSpPr txBox="1"/>
          <p:nvPr/>
        </p:nvSpPr>
        <p:spPr>
          <a:xfrm>
            <a:off x="533401" y="5619371"/>
            <a:ext cx="8153400" cy="923330"/>
          </a:xfrm>
          <a:prstGeom prst="rect">
            <a:avLst/>
          </a:prstGeom>
          <a:solidFill>
            <a:schemeClr val="bg1"/>
          </a:solidFill>
        </p:spPr>
        <p:txBody>
          <a:bodyPr wrap="square" rtlCol="0">
            <a:spAutoFit/>
          </a:bodyPr>
          <a:lstStyle/>
          <a:p>
            <a:r>
              <a:rPr lang="en-US" dirty="0" smtClean="0"/>
              <a:t>Workshop recommended heavy ion measurements to support “…spacecraft anomaly investigations, decisions for launches of vehicles with single-event effect (SEE) susceptibilities, and archival data for the generation of environmental models.”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371600"/>
            <a:ext cx="4608270" cy="4051437"/>
          </a:xfrm>
          <a:prstGeom prst="rect">
            <a:avLst/>
          </a:prstGeom>
        </p:spPr>
      </p:pic>
      <p:sp>
        <p:nvSpPr>
          <p:cNvPr id="6" name="TextBox 5"/>
          <p:cNvSpPr txBox="1"/>
          <p:nvPr/>
        </p:nvSpPr>
        <p:spPr>
          <a:xfrm>
            <a:off x="5541622" y="1676400"/>
            <a:ext cx="3429000" cy="1754326"/>
          </a:xfrm>
          <a:prstGeom prst="rect">
            <a:avLst/>
          </a:prstGeom>
          <a:solidFill>
            <a:schemeClr val="bg1"/>
          </a:solidFill>
        </p:spPr>
        <p:txBody>
          <a:bodyPr wrap="square" rtlCol="0">
            <a:spAutoFit/>
          </a:bodyPr>
          <a:lstStyle/>
          <a:p>
            <a:r>
              <a:rPr lang="en-US" dirty="0" smtClean="0"/>
              <a:t>Compilation of databases of spacecraft anomalies attributed to the space environment</a:t>
            </a:r>
          </a:p>
          <a:p>
            <a:endParaRPr lang="en-US" dirty="0"/>
          </a:p>
          <a:p>
            <a:r>
              <a:rPr lang="en-US" dirty="0" smtClean="0"/>
              <a:t>Study sponsored by the National Security Space Architect</a:t>
            </a:r>
            <a:endParaRPr lang="en-US" dirty="0"/>
          </a:p>
        </p:txBody>
      </p:sp>
    </p:spTree>
    <p:extLst>
      <p:ext uri="{BB962C8B-B14F-4D97-AF65-F5344CB8AC3E}">
        <p14:creationId xmlns:p14="http://schemas.microsoft.com/office/powerpoint/2010/main" val="3451284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21078A-E944-47F9-B7BA-CEAF4D470424}" type="slidenum">
              <a:rPr lang="en-US" altLang="en-US" smtClean="0"/>
              <a:pPr/>
              <a:t>5</a:t>
            </a:fld>
            <a:endParaRPr lang="en-US" altLang="en-US" dirty="0"/>
          </a:p>
        </p:txBody>
      </p:sp>
      <p:sp>
        <p:nvSpPr>
          <p:cNvPr id="11" name="Title 1"/>
          <p:cNvSpPr txBox="1">
            <a:spLocks/>
          </p:cNvSpPr>
          <p:nvPr/>
        </p:nvSpPr>
        <p:spPr>
          <a:xfrm>
            <a:off x="1371601" y="356937"/>
            <a:ext cx="6248400" cy="633663"/>
          </a:xfrm>
          <a:prstGeom prst="rect">
            <a:avLst/>
          </a:prstGeom>
        </p:spPr>
        <p:txBody>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800" dirty="0" smtClean="0"/>
              <a:t>GOES-R+ Workshop Recommendations</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38" y="1447800"/>
            <a:ext cx="7048862" cy="4559534"/>
          </a:xfrm>
          <a:prstGeom prst="rect">
            <a:avLst/>
          </a:prstGeom>
        </p:spPr>
      </p:pic>
      <p:sp>
        <p:nvSpPr>
          <p:cNvPr id="5" name="TextBox 4"/>
          <p:cNvSpPr txBox="1"/>
          <p:nvPr/>
        </p:nvSpPr>
        <p:spPr>
          <a:xfrm>
            <a:off x="1175850" y="6096000"/>
            <a:ext cx="6753837" cy="369332"/>
          </a:xfrm>
          <a:prstGeom prst="rect">
            <a:avLst/>
          </a:prstGeom>
          <a:solidFill>
            <a:schemeClr val="bg1"/>
          </a:solidFill>
        </p:spPr>
        <p:txBody>
          <a:bodyPr wrap="none" rtlCol="0">
            <a:spAutoFit/>
          </a:bodyPr>
          <a:lstStyle/>
          <a:p>
            <a:r>
              <a:rPr lang="en-US" dirty="0" smtClean="0"/>
              <a:t>Workshop recommendations for heavy ion measurements on GOES-R+</a:t>
            </a:r>
            <a:endParaRPr lang="en-US" dirty="0"/>
          </a:p>
        </p:txBody>
      </p:sp>
    </p:spTree>
    <p:extLst>
      <p:ext uri="{BB962C8B-B14F-4D97-AF65-F5344CB8AC3E}">
        <p14:creationId xmlns:p14="http://schemas.microsoft.com/office/powerpoint/2010/main" val="4220110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21078A-E944-47F9-B7BA-CEAF4D470424}" type="slidenum">
              <a:rPr lang="en-US" altLang="en-US" smtClean="0"/>
              <a:pPr/>
              <a:t>6</a:t>
            </a:fld>
            <a:endParaRPr lang="en-US" altLang="en-US" dirty="0"/>
          </a:p>
        </p:txBody>
      </p:sp>
      <p:sp>
        <p:nvSpPr>
          <p:cNvPr id="11" name="Title 1"/>
          <p:cNvSpPr txBox="1">
            <a:spLocks/>
          </p:cNvSpPr>
          <p:nvPr/>
        </p:nvSpPr>
        <p:spPr>
          <a:xfrm>
            <a:off x="1371601" y="356937"/>
            <a:ext cx="6248400" cy="633663"/>
          </a:xfrm>
          <a:prstGeom prst="rect">
            <a:avLst/>
          </a:prstGeom>
        </p:spPr>
        <p:txBody>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800" dirty="0" smtClean="0"/>
              <a:t>GOES-R+ Workshop Recommendations</a:t>
            </a:r>
            <a:endParaRPr lang="en-US" sz="2800" dirty="0"/>
          </a:p>
        </p:txBody>
      </p:sp>
      <p:sp>
        <p:nvSpPr>
          <p:cNvPr id="5" name="TextBox 4"/>
          <p:cNvSpPr txBox="1"/>
          <p:nvPr/>
        </p:nvSpPr>
        <p:spPr>
          <a:xfrm>
            <a:off x="381000" y="5638800"/>
            <a:ext cx="8382000" cy="923330"/>
          </a:xfrm>
          <a:prstGeom prst="rect">
            <a:avLst/>
          </a:prstGeom>
          <a:solidFill>
            <a:schemeClr val="bg1"/>
          </a:solidFill>
        </p:spPr>
        <p:txBody>
          <a:bodyPr wrap="square" rtlCol="0">
            <a:spAutoFit/>
          </a:bodyPr>
          <a:lstStyle/>
          <a:p>
            <a:r>
              <a:rPr lang="en-US" dirty="0" smtClean="0"/>
              <a:t>Workshop attendees “…pointed </a:t>
            </a:r>
            <a:r>
              <a:rPr lang="en-US" dirty="0"/>
              <a:t>out the need for improved specification of </a:t>
            </a:r>
            <a:r>
              <a:rPr lang="en-US" dirty="0" smtClean="0"/>
              <a:t>the high-energy </a:t>
            </a:r>
            <a:r>
              <a:rPr lang="en-US" dirty="0"/>
              <a:t>and high-Z SEP environment, but expressed in units of LET (MeV/mg-cm2) </a:t>
            </a:r>
            <a:r>
              <a:rPr lang="en-US" dirty="0" smtClean="0"/>
              <a:t>most useful </a:t>
            </a:r>
            <a:r>
              <a:rPr lang="en-US" dirty="0"/>
              <a:t>to the spacecraft design and testing </a:t>
            </a:r>
            <a:r>
              <a:rPr lang="en-US" dirty="0" smtClean="0"/>
              <a:t>communities.”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874" y="1387370"/>
            <a:ext cx="6820251" cy="4083260"/>
          </a:xfrm>
          <a:prstGeom prst="rect">
            <a:avLst/>
          </a:prstGeom>
        </p:spPr>
      </p:pic>
      <p:sp>
        <p:nvSpPr>
          <p:cNvPr id="6" name="TextBox 5"/>
          <p:cNvSpPr txBox="1"/>
          <p:nvPr/>
        </p:nvSpPr>
        <p:spPr>
          <a:xfrm>
            <a:off x="6172200" y="5117068"/>
            <a:ext cx="1879361" cy="369332"/>
          </a:xfrm>
          <a:prstGeom prst="rect">
            <a:avLst/>
          </a:prstGeom>
          <a:noFill/>
        </p:spPr>
        <p:txBody>
          <a:bodyPr wrap="none" rtlCol="0">
            <a:spAutoFit/>
          </a:bodyPr>
          <a:lstStyle/>
          <a:p>
            <a:r>
              <a:rPr lang="en-US" dirty="0" smtClean="0">
                <a:solidFill>
                  <a:schemeClr val="bg1"/>
                </a:solidFill>
              </a:rPr>
              <a:t>Janet Barth, NASA</a:t>
            </a:r>
            <a:endParaRPr lang="en-US" dirty="0">
              <a:solidFill>
                <a:schemeClr val="bg1"/>
              </a:solidFill>
            </a:endParaRPr>
          </a:p>
        </p:txBody>
      </p:sp>
    </p:spTree>
    <p:extLst>
      <p:ext uri="{BB962C8B-B14F-4D97-AF65-F5344CB8AC3E}">
        <p14:creationId xmlns:p14="http://schemas.microsoft.com/office/powerpoint/2010/main" val="1547200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26774"/>
            <a:ext cx="6408821" cy="968626"/>
          </a:xfrm>
        </p:spPr>
        <p:txBody>
          <a:bodyPr/>
          <a:lstStyle/>
          <a:p>
            <a:r>
              <a:rPr lang="en-US" sz="3200" b="1" dirty="0" smtClean="0"/>
              <a:t>G16 SGPS Full Validation PS-PVR </a:t>
            </a:r>
            <a:r>
              <a:rPr lang="en-US" sz="3200" b="1" dirty="0"/>
              <a:t>SWPC </a:t>
            </a:r>
            <a:r>
              <a:rPr lang="en-US" sz="3200" b="1" dirty="0" smtClean="0"/>
              <a:t>Summary</a:t>
            </a:r>
            <a:endParaRPr lang="en-US" sz="3200" b="1"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7</a:t>
            </a:fld>
            <a:endParaRPr lang="en-US" altLang="en-US" dirty="0"/>
          </a:p>
        </p:txBody>
      </p:sp>
      <p:sp>
        <p:nvSpPr>
          <p:cNvPr id="6" name="Shape 419"/>
          <p:cNvSpPr txBox="1">
            <a:spLocks noGrp="1"/>
          </p:cNvSpPr>
          <p:nvPr>
            <p:ph idx="1"/>
          </p:nvPr>
        </p:nvSpPr>
        <p:spPr>
          <a:xfrm>
            <a:off x="381000" y="1524000"/>
            <a:ext cx="8478253" cy="5029200"/>
          </a:xfrm>
          <a:prstGeom prst="rect">
            <a:avLst/>
          </a:prstGeom>
          <a:noFill/>
          <a:ln>
            <a:noFill/>
          </a:ln>
        </p:spPr>
        <p:txBody>
          <a:bodyPr spcFirstLastPara="1" wrap="square" lIns="91425" tIns="45700" rIns="91425" bIns="45700" anchor="t" anchorCtr="0">
            <a:noAutofit/>
          </a:bodyPr>
          <a:lstStyle/>
          <a:p>
            <a:pPr lvl="0">
              <a:spcBef>
                <a:spcPts val="0"/>
              </a:spcBef>
              <a:spcAft>
                <a:spcPts val="600"/>
              </a:spcAft>
              <a:buClr>
                <a:schemeClr val="lt1"/>
              </a:buClr>
              <a:buSzPct val="100000"/>
              <a:buFont typeface="Arial"/>
              <a:buChar char="•"/>
            </a:pPr>
            <a:r>
              <a:rPr lang="en-US" sz="2000" dirty="0" smtClean="0">
                <a:latin typeface="+mj-lt"/>
              </a:rPr>
              <a:t>The EHIS data are required to support aviation operations, satellite operations</a:t>
            </a:r>
            <a:r>
              <a:rPr lang="en-US" sz="2000" dirty="0">
                <a:latin typeface="+mj-lt"/>
              </a:rPr>
              <a:t>, </a:t>
            </a:r>
            <a:r>
              <a:rPr lang="en-US" sz="2000" dirty="0" smtClean="0">
                <a:latin typeface="+mj-lt"/>
              </a:rPr>
              <a:t>and potentially future human </a:t>
            </a:r>
            <a:r>
              <a:rPr lang="en-US" sz="2000" dirty="0">
                <a:latin typeface="+mj-lt"/>
              </a:rPr>
              <a:t>and robotic </a:t>
            </a:r>
            <a:r>
              <a:rPr lang="en-US" sz="2000" dirty="0" smtClean="0">
                <a:latin typeface="+mj-lt"/>
              </a:rPr>
              <a:t>exploration.</a:t>
            </a:r>
          </a:p>
          <a:p>
            <a:pPr>
              <a:spcBef>
                <a:spcPts val="0"/>
              </a:spcBef>
              <a:spcAft>
                <a:spcPts val="600"/>
              </a:spcAft>
              <a:buClr>
                <a:schemeClr val="lt1"/>
              </a:buClr>
              <a:buSzPct val="100000"/>
              <a:buFont typeface="Arial"/>
              <a:buChar char="•"/>
            </a:pPr>
            <a:r>
              <a:rPr lang="en-US" sz="2000" dirty="0" smtClean="0">
                <a:latin typeface="+mj-lt"/>
              </a:rPr>
              <a:t>Helium data are a legacy GOES product, and the heavier ions are a new capability. </a:t>
            </a:r>
          </a:p>
          <a:p>
            <a:pPr>
              <a:spcBef>
                <a:spcPts val="0"/>
              </a:spcBef>
              <a:spcAft>
                <a:spcPts val="600"/>
              </a:spcAft>
              <a:buClr>
                <a:schemeClr val="lt1"/>
              </a:buClr>
              <a:buSzPct val="100000"/>
              <a:buFont typeface="Arial"/>
              <a:buChar char="•"/>
            </a:pPr>
            <a:r>
              <a:rPr lang="en-US" sz="2000" dirty="0" smtClean="0">
                <a:latin typeface="+mj-lt"/>
              </a:rPr>
              <a:t>SWPC </a:t>
            </a:r>
            <a:r>
              <a:rPr lang="en-US" sz="2000" dirty="0">
                <a:latin typeface="+mj-lt"/>
              </a:rPr>
              <a:t>concurs with </a:t>
            </a:r>
            <a:r>
              <a:rPr lang="en-US" sz="2000" dirty="0" smtClean="0">
                <a:latin typeface="+mj-lt"/>
              </a:rPr>
              <a:t>NCEI’s assessment </a:t>
            </a:r>
            <a:r>
              <a:rPr lang="en-US" sz="2000" dirty="0" smtClean="0">
                <a:latin typeface="+mj-lt"/>
              </a:rPr>
              <a:t>of the EHIS L1b data.</a:t>
            </a:r>
            <a:endParaRPr lang="en-US" sz="2000" dirty="0" smtClean="0">
              <a:latin typeface="+mj-lt"/>
            </a:endParaRPr>
          </a:p>
          <a:p>
            <a:pPr>
              <a:spcBef>
                <a:spcPts val="0"/>
              </a:spcBef>
              <a:spcAft>
                <a:spcPts val="600"/>
              </a:spcAft>
              <a:buClr>
                <a:schemeClr val="lt1"/>
              </a:buClr>
              <a:buSzPct val="100000"/>
              <a:buFont typeface="Arial"/>
              <a:buChar char="•"/>
            </a:pPr>
            <a:r>
              <a:rPr lang="en-US" sz="2000" dirty="0" smtClean="0">
                <a:latin typeface="+mj-lt"/>
              </a:rPr>
              <a:t>SWPC recommends that Helium data be made available from the SGPS instrument to support current operations. </a:t>
            </a:r>
          </a:p>
          <a:p>
            <a:pPr>
              <a:spcBef>
                <a:spcPts val="0"/>
              </a:spcBef>
              <a:spcAft>
                <a:spcPts val="600"/>
              </a:spcAft>
              <a:buClr>
                <a:schemeClr val="lt1"/>
              </a:buClr>
              <a:buSzPct val="100000"/>
              <a:buFont typeface="Arial"/>
              <a:buChar char="•"/>
            </a:pPr>
            <a:r>
              <a:rPr lang="en-US" sz="2000" dirty="0" smtClean="0">
                <a:latin typeface="+mj-lt"/>
              </a:rPr>
              <a:t>SWPC agrees with NCEI’s assessment that continued refinement of the on-orbit tables by UNH is needed, and SWPC looks forward to the development of the Level-2 Linear Energy Transfer (LET) product.</a:t>
            </a:r>
          </a:p>
          <a:p>
            <a:pPr>
              <a:spcBef>
                <a:spcPts val="0"/>
              </a:spcBef>
              <a:spcAft>
                <a:spcPts val="600"/>
              </a:spcAft>
              <a:buClr>
                <a:schemeClr val="lt1"/>
              </a:buClr>
              <a:buSzPct val="100000"/>
              <a:buFont typeface="Arial"/>
              <a:buChar char="•"/>
            </a:pPr>
            <a:r>
              <a:rPr lang="en-US" sz="2000" dirty="0" smtClean="0">
                <a:latin typeface="+mj-lt"/>
              </a:rPr>
              <a:t>SWPC is highly appreciative of the dedication and diligence of UNH, ATC, NCEI, and the GOES program for addressing the EHIS issues.</a:t>
            </a:r>
            <a:r>
              <a:rPr lang="en-US" sz="2000" dirty="0">
                <a:latin typeface="+mj-lt"/>
              </a:rPr>
              <a:t> </a:t>
            </a:r>
            <a:r>
              <a:rPr lang="en-US" sz="2000" dirty="0" smtClean="0">
                <a:latin typeface="+mj-lt"/>
              </a:rPr>
              <a:t>We look forward to the work that will address the remaining issues.</a:t>
            </a:r>
            <a:endParaRPr lang="en-US" sz="2000" dirty="0">
              <a:latin typeface="+mj-lt"/>
            </a:endParaRPr>
          </a:p>
          <a:p>
            <a:pPr lvl="0">
              <a:spcBef>
                <a:spcPts val="0"/>
              </a:spcBef>
              <a:spcAft>
                <a:spcPts val="600"/>
              </a:spcAft>
              <a:buClr>
                <a:schemeClr val="lt1"/>
              </a:buClr>
              <a:buSzPct val="100000"/>
              <a:buFont typeface="Arial"/>
              <a:buChar char="•"/>
            </a:pPr>
            <a:endParaRPr lang="en-US" sz="2000" dirty="0" smtClean="0">
              <a:solidFill>
                <a:srgbClr val="FFFF00"/>
              </a:solidFill>
            </a:endParaRPr>
          </a:p>
          <a:p>
            <a:pPr lvl="0">
              <a:spcBef>
                <a:spcPts val="0"/>
              </a:spcBef>
              <a:spcAft>
                <a:spcPts val="600"/>
              </a:spcAft>
              <a:buClr>
                <a:schemeClr val="lt1"/>
              </a:buClr>
              <a:buSzPct val="100000"/>
              <a:buFont typeface="Arial"/>
              <a:buChar char="•"/>
            </a:pPr>
            <a:endParaRPr lang="en-US" sz="2000" dirty="0" smtClean="0">
              <a:solidFill>
                <a:srgbClr val="FFFF00"/>
              </a:solidFill>
            </a:endParaRPr>
          </a:p>
          <a:p>
            <a:pPr marL="342900" marR="0" lvl="0" indent="-342900" algn="l" rtl="0">
              <a:spcBef>
                <a:spcPts val="0"/>
              </a:spcBef>
              <a:spcAft>
                <a:spcPts val="600"/>
              </a:spcAft>
              <a:buClr>
                <a:schemeClr val="lt1"/>
              </a:buClr>
              <a:buSzPct val="100000"/>
              <a:buFont typeface="Arial"/>
              <a:buChar char="•"/>
            </a:pPr>
            <a:endParaRPr sz="2000" dirty="0"/>
          </a:p>
        </p:txBody>
      </p:sp>
    </p:spTree>
    <p:extLst>
      <p:ext uri="{BB962C8B-B14F-4D97-AF65-F5344CB8AC3E}">
        <p14:creationId xmlns:p14="http://schemas.microsoft.com/office/powerpoint/2010/main" val="91487049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16359</TotalTime>
  <Words>436</Words>
  <Application>Microsoft Office PowerPoint</Application>
  <PresentationFormat>On-screen Show (4:3)</PresentationFormat>
  <Paragraphs>38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MS PGothic</vt:lpstr>
      <vt:lpstr>Arial</vt:lpstr>
      <vt:lpstr>Calibri</vt:lpstr>
      <vt:lpstr>Courier New</vt:lpstr>
      <vt:lpstr>Wingdings</vt:lpstr>
      <vt:lpstr>Custom Design</vt:lpstr>
      <vt:lpstr>G16 EHIS Full Validation PS-PVR SWPC Overview</vt:lpstr>
      <vt:lpstr>Primary Uses of EHIS Data</vt:lpstr>
      <vt:lpstr>GOES-R Requirements Gathering Process</vt:lpstr>
      <vt:lpstr>PowerPoint Presentation</vt:lpstr>
      <vt:lpstr>PowerPoint Presentation</vt:lpstr>
      <vt:lpstr>PowerPoint Presentation</vt:lpstr>
      <vt:lpstr>G16 SGPS Full Validation PS-PVR SWPC Summary</vt:lpstr>
    </vt:vector>
  </TitlesOfParts>
  <Company>NOAA / NESDIS / STAR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Xiangqian Wu</dc:creator>
  <cp:lastModifiedBy>swpc2</cp:lastModifiedBy>
  <cp:revision>302</cp:revision>
  <cp:lastPrinted>2018-07-10T13:08:28Z</cp:lastPrinted>
  <dcterms:created xsi:type="dcterms:W3CDTF">2017-02-26T14:41:57Z</dcterms:created>
  <dcterms:modified xsi:type="dcterms:W3CDTF">2020-05-12T21:12:27Z</dcterms:modified>
</cp:coreProperties>
</file>