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3"/>
  </p:notesMasterIdLst>
  <p:sldIdLst>
    <p:sldId id="257" r:id="rId2"/>
    <p:sldId id="258" r:id="rId3"/>
    <p:sldId id="670" r:id="rId4"/>
    <p:sldId id="749" r:id="rId5"/>
    <p:sldId id="803" r:id="rId6"/>
    <p:sldId id="800" r:id="rId7"/>
    <p:sldId id="797" r:id="rId8"/>
    <p:sldId id="745" r:id="rId9"/>
    <p:sldId id="522" r:id="rId10"/>
    <p:sldId id="572" r:id="rId11"/>
    <p:sldId id="738" r:id="rId12"/>
    <p:sldId id="746" r:id="rId13"/>
    <p:sldId id="751" r:id="rId14"/>
    <p:sldId id="675" r:id="rId15"/>
    <p:sldId id="665" r:id="rId16"/>
    <p:sldId id="752" r:id="rId17"/>
    <p:sldId id="757" r:id="rId18"/>
    <p:sldId id="758" r:id="rId19"/>
    <p:sldId id="524" r:id="rId20"/>
    <p:sldId id="536" r:id="rId21"/>
    <p:sldId id="717" r:id="rId22"/>
    <p:sldId id="719" r:id="rId23"/>
    <p:sldId id="759" r:id="rId24"/>
    <p:sldId id="765" r:id="rId25"/>
    <p:sldId id="771" r:id="rId26"/>
    <p:sldId id="773" r:id="rId27"/>
    <p:sldId id="774" r:id="rId28"/>
    <p:sldId id="748" r:id="rId29"/>
    <p:sldId id="795" r:id="rId30"/>
    <p:sldId id="793" r:id="rId31"/>
    <p:sldId id="764" r:id="rId32"/>
    <p:sldId id="762" r:id="rId33"/>
    <p:sldId id="763" r:id="rId34"/>
    <p:sldId id="260" r:id="rId35"/>
    <p:sldId id="783" r:id="rId36"/>
    <p:sldId id="780" r:id="rId37"/>
    <p:sldId id="781" r:id="rId38"/>
    <p:sldId id="782" r:id="rId39"/>
    <p:sldId id="792" r:id="rId40"/>
    <p:sldId id="789" r:id="rId41"/>
    <p:sldId id="790" r:id="rId42"/>
    <p:sldId id="791" r:id="rId43"/>
    <p:sldId id="784" r:id="rId44"/>
    <p:sldId id="804" r:id="rId45"/>
    <p:sldId id="760" r:id="rId46"/>
    <p:sldId id="806" r:id="rId47"/>
    <p:sldId id="794" r:id="rId48"/>
    <p:sldId id="802" r:id="rId49"/>
    <p:sldId id="538" r:id="rId50"/>
    <p:sldId id="551" r:id="rId51"/>
    <p:sldId id="576" r:id="rId52"/>
    <p:sldId id="657" r:id="rId53"/>
    <p:sldId id="259" r:id="rId54"/>
    <p:sldId id="659" r:id="rId55"/>
    <p:sldId id="616" r:id="rId56"/>
    <p:sldId id="753" r:id="rId57"/>
    <p:sldId id="754" r:id="rId58"/>
    <p:sldId id="799" r:id="rId59"/>
    <p:sldId id="750" r:id="rId60"/>
    <p:sldId id="662" r:id="rId61"/>
    <p:sldId id="580" r:id="rId62"/>
    <p:sldId id="552" r:id="rId63"/>
    <p:sldId id="577" r:id="rId64"/>
    <p:sldId id="805" r:id="rId65"/>
    <p:sldId id="548" r:id="rId66"/>
    <p:sldId id="690" r:id="rId67"/>
    <p:sldId id="761" r:id="rId68"/>
    <p:sldId id="770" r:id="rId69"/>
    <p:sldId id="261" r:id="rId70"/>
    <p:sldId id="755" r:id="rId71"/>
    <p:sldId id="756" r:id="rId72"/>
    <p:sldId id="766" r:id="rId73"/>
    <p:sldId id="267" r:id="rId74"/>
    <p:sldId id="268" r:id="rId75"/>
    <p:sldId id="772" r:id="rId76"/>
    <p:sldId id="767" r:id="rId77"/>
    <p:sldId id="768" r:id="rId78"/>
    <p:sldId id="769" r:id="rId79"/>
    <p:sldId id="262" r:id="rId80"/>
    <p:sldId id="263" r:id="rId81"/>
    <p:sldId id="264" r:id="rId82"/>
    <p:sldId id="775" r:id="rId83"/>
    <p:sldId id="265" r:id="rId84"/>
    <p:sldId id="776" r:id="rId85"/>
    <p:sldId id="777" r:id="rId86"/>
    <p:sldId id="778" r:id="rId87"/>
    <p:sldId id="779" r:id="rId88"/>
    <p:sldId id="785" r:id="rId89"/>
    <p:sldId id="786" r:id="rId90"/>
    <p:sldId id="787" r:id="rId91"/>
    <p:sldId id="78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3"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33" clrIdx="1">
    <p:extLst>
      <p:ext uri="{19B8F6BF-5375-455C-9EA6-DF929625EA0E}">
        <p15:presenceInfo xmlns:p15="http://schemas.microsoft.com/office/powerpoint/2012/main" userId="S-1-5-21-330711430-3775241029-4075259233-57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6600"/>
    <a:srgbClr val="009900"/>
    <a:srgbClr val="9C37A2"/>
    <a:srgbClr val="99FF66"/>
    <a:srgbClr val="FF9900"/>
    <a:srgbClr val="008000"/>
    <a:srgbClr val="FF7C80"/>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2" autoAdjust="0"/>
    <p:restoredTop sz="86574" autoAdjust="0"/>
  </p:normalViewPr>
  <p:slideViewPr>
    <p:cSldViewPr>
      <p:cViewPr varScale="1">
        <p:scale>
          <a:sx n="114" d="100"/>
          <a:sy n="114" d="100"/>
        </p:scale>
        <p:origin x="168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7/10/2018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32</a:t>
            </a:fld>
            <a:endParaRPr lang="en-US" dirty="0"/>
          </a:p>
        </p:txBody>
      </p:sp>
    </p:spTree>
    <p:extLst>
      <p:ext uri="{BB962C8B-B14F-4D97-AF65-F5344CB8AC3E}">
        <p14:creationId xmlns:p14="http://schemas.microsoft.com/office/powerpoint/2010/main" val="44312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34</a:t>
            </a:fld>
            <a:endParaRPr lang="en-US" dirty="0"/>
          </a:p>
        </p:txBody>
      </p:sp>
    </p:spTree>
    <p:extLst>
      <p:ext uri="{BB962C8B-B14F-4D97-AF65-F5344CB8AC3E}">
        <p14:creationId xmlns:p14="http://schemas.microsoft.com/office/powerpoint/2010/main" val="382532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57</a:t>
            </a:fld>
            <a:endParaRPr lang="en-US" dirty="0"/>
          </a:p>
        </p:txBody>
      </p:sp>
    </p:spTree>
    <p:extLst>
      <p:ext uri="{BB962C8B-B14F-4D97-AF65-F5344CB8AC3E}">
        <p14:creationId xmlns:p14="http://schemas.microsoft.com/office/powerpoint/2010/main" val="158306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59</a:t>
            </a:fld>
            <a:endParaRPr lang="en-US" dirty="0"/>
          </a:p>
        </p:txBody>
      </p:sp>
    </p:spTree>
    <p:extLst>
      <p:ext uri="{BB962C8B-B14F-4D97-AF65-F5344CB8AC3E}">
        <p14:creationId xmlns:p14="http://schemas.microsoft.com/office/powerpoint/2010/main" val="236507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61</a:t>
            </a:fld>
            <a:endParaRPr lang="en-US" dirty="0"/>
          </a:p>
        </p:txBody>
      </p:sp>
    </p:spTree>
    <p:extLst>
      <p:ext uri="{BB962C8B-B14F-4D97-AF65-F5344CB8AC3E}">
        <p14:creationId xmlns:p14="http://schemas.microsoft.com/office/powerpoint/2010/main" val="421478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a:t>
            </a:fld>
            <a:endParaRPr lang="en-US" dirty="0"/>
          </a:p>
        </p:txBody>
      </p:sp>
    </p:spTree>
    <p:extLst>
      <p:ext uri="{BB962C8B-B14F-4D97-AF65-F5344CB8AC3E}">
        <p14:creationId xmlns:p14="http://schemas.microsoft.com/office/powerpoint/2010/main" val="72620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a:t>
            </a:fld>
            <a:endParaRPr lang="en-US" dirty="0"/>
          </a:p>
        </p:txBody>
      </p:sp>
    </p:spTree>
    <p:extLst>
      <p:ext uri="{BB962C8B-B14F-4D97-AF65-F5344CB8AC3E}">
        <p14:creationId xmlns:p14="http://schemas.microsoft.com/office/powerpoint/2010/main" val="403701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8</a:t>
            </a:fld>
            <a:endParaRPr lang="en-US" dirty="0"/>
          </a:p>
        </p:txBody>
      </p:sp>
    </p:spTree>
    <p:extLst>
      <p:ext uri="{BB962C8B-B14F-4D97-AF65-F5344CB8AC3E}">
        <p14:creationId xmlns:p14="http://schemas.microsoft.com/office/powerpoint/2010/main" val="72341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92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13</a:t>
            </a:fld>
            <a:endParaRPr lang="en-US" dirty="0"/>
          </a:p>
        </p:txBody>
      </p:sp>
    </p:spTree>
    <p:extLst>
      <p:ext uri="{BB962C8B-B14F-4D97-AF65-F5344CB8AC3E}">
        <p14:creationId xmlns:p14="http://schemas.microsoft.com/office/powerpoint/2010/main" val="423097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15</a:t>
            </a:fld>
            <a:endParaRPr lang="en-US"/>
          </a:p>
        </p:txBody>
      </p:sp>
    </p:spTree>
    <p:extLst>
      <p:ext uri="{BB962C8B-B14F-4D97-AF65-F5344CB8AC3E}">
        <p14:creationId xmlns:p14="http://schemas.microsoft.com/office/powerpoint/2010/main" val="214292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20</a:t>
            </a:fld>
            <a:endParaRPr lang="en-US" dirty="0"/>
          </a:p>
        </p:txBody>
      </p:sp>
    </p:spTree>
    <p:extLst>
      <p:ext uri="{BB962C8B-B14F-4D97-AF65-F5344CB8AC3E}">
        <p14:creationId xmlns:p14="http://schemas.microsoft.com/office/powerpoint/2010/main" val="26427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7/10/2018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2324577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a:t>2/28/2017</a:t>
            </a: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emf"/></Relationships>
</file>

<file path=ppt/slides/_rels/slide8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4.emf"/></Relationships>
</file>

<file path=ppt/slides/_rels/slide8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4.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a:t>Peer Stakeholder-Product Validation Review (PS-PVR) </a:t>
            </a:r>
            <a:br>
              <a:rPr lang="en-US" sz="2700" dirty="0"/>
            </a:br>
            <a:r>
              <a:rPr lang="en-US" sz="5400" dirty="0"/>
              <a:t>For the Provisional Maturity of GOES-16 SEISS </a:t>
            </a:r>
            <a:br>
              <a:rPr lang="en-US" sz="5400" dirty="0"/>
            </a:br>
            <a:r>
              <a:rPr lang="en-US" sz="5400" dirty="0"/>
              <a:t>EHIS L1b Product</a:t>
            </a:r>
          </a:p>
        </p:txBody>
      </p:sp>
      <p:sp>
        <p:nvSpPr>
          <p:cNvPr id="3" name="Subtitle 2"/>
          <p:cNvSpPr>
            <a:spLocks noGrp="1"/>
          </p:cNvSpPr>
          <p:nvPr>
            <p:ph type="subTitle" idx="1"/>
          </p:nvPr>
        </p:nvSpPr>
        <p:spPr>
          <a:xfrm>
            <a:off x="609600" y="3886200"/>
            <a:ext cx="8077200" cy="2438400"/>
          </a:xfrm>
        </p:spPr>
        <p:txBody>
          <a:bodyPr>
            <a:normAutofit fontScale="70000" lnSpcReduction="20000"/>
          </a:bodyPr>
          <a:lstStyle/>
          <a:p>
            <a:endParaRPr lang="en-US" dirty="0">
              <a:solidFill>
                <a:srgbClr val="FFFF00"/>
              </a:solidFill>
            </a:endParaRPr>
          </a:p>
          <a:p>
            <a:r>
              <a:rPr lang="en-US" dirty="0">
                <a:solidFill>
                  <a:srgbClr val="FFFF00"/>
                </a:solidFill>
              </a:rPr>
              <a:t>July 11, 2018</a:t>
            </a:r>
          </a:p>
          <a:p>
            <a:r>
              <a:rPr lang="en-US" dirty="0">
                <a:solidFill>
                  <a:srgbClr val="FFFF00"/>
                </a:solidFill>
              </a:rPr>
              <a:t>GOES-R Calibration Working Group (CWG)</a:t>
            </a:r>
          </a:p>
          <a:p>
            <a:endParaRPr lang="en-US" dirty="0"/>
          </a:p>
          <a:p>
            <a:r>
              <a:rPr lang="en-US" sz="2900" dirty="0">
                <a:solidFill>
                  <a:srgbClr val="FF9900"/>
                </a:solidFill>
              </a:rPr>
              <a:t>Presenter: Juan Rodriguez</a:t>
            </a:r>
          </a:p>
          <a:p>
            <a:r>
              <a:rPr lang="en-US" sz="2900" dirty="0">
                <a:solidFill>
                  <a:srgbClr val="FF9900"/>
                </a:solidFill>
              </a:rPr>
              <a:t>Contributors: Athanasios </a:t>
            </a:r>
            <a:r>
              <a:rPr lang="en-US" sz="2900" dirty="0" err="1">
                <a:solidFill>
                  <a:srgbClr val="FF9900"/>
                </a:solidFill>
              </a:rPr>
              <a:t>Boudouridis</a:t>
            </a:r>
            <a:r>
              <a:rPr lang="en-US" sz="2900" dirty="0">
                <a:solidFill>
                  <a:srgbClr val="FF9900"/>
                </a:solidFill>
              </a:rPr>
              <a:t>, Brian Kress </a:t>
            </a:r>
          </a:p>
          <a:p>
            <a:r>
              <a:rPr lang="en-US" sz="2900" dirty="0">
                <a:solidFill>
                  <a:srgbClr val="FF9900"/>
                </a:solidFill>
              </a:rPr>
              <a:t>NOAA NCEI / CIRES</a:t>
            </a:r>
          </a:p>
          <a:p>
            <a:endParaRPr lang="en-US" dirty="0"/>
          </a:p>
        </p:txBody>
      </p:sp>
      <p:sp>
        <p:nvSpPr>
          <p:cNvPr id="4" name="TextBox 3"/>
          <p:cNvSpPr txBox="1"/>
          <p:nvPr/>
        </p:nvSpPr>
        <p:spPr>
          <a:xfrm>
            <a:off x="152400" y="6400800"/>
            <a:ext cx="8763000" cy="338554"/>
          </a:xfrm>
          <a:prstGeom prst="rect">
            <a:avLst/>
          </a:prstGeom>
          <a:solidFill>
            <a:schemeClr val="bg1"/>
          </a:solidFill>
        </p:spPr>
        <p:txBody>
          <a:bodyPr wrap="square" rtlCol="0">
            <a:spAutoFit/>
          </a:bodyPr>
          <a:lstStyle/>
          <a:p>
            <a:pPr algn="ctr"/>
            <a:r>
              <a:rPr lang="en-US" sz="1600" i="1" dirty="0">
                <a:solidFill>
                  <a:srgbClr val="008000"/>
                </a:solidFill>
              </a:rPr>
              <a:t>This review incorporates results from University of New Hampshire’s PLT and post-PLT efforts.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Provisional</a:t>
            </a:r>
            <a:endParaRPr lang="en-US" dirty="0"/>
          </a:p>
        </p:txBody>
      </p:sp>
      <p:sp>
        <p:nvSpPr>
          <p:cNvPr id="3" name="Content Placeholder 2"/>
          <p:cNvSpPr>
            <a:spLocks noGrp="1"/>
          </p:cNvSpPr>
          <p:nvPr>
            <p:ph idx="1"/>
          </p:nvPr>
        </p:nvSpPr>
        <p:spPr>
          <a:xfrm>
            <a:off x="457200" y="1143000"/>
            <a:ext cx="8229600" cy="5029200"/>
          </a:xfrm>
        </p:spPr>
        <p:txBody>
          <a:bodyPr>
            <a:normAutofit/>
          </a:bodyPr>
          <a:lstStyle/>
          <a:p>
            <a:pPr>
              <a:buFont typeface="Arial" panose="020B0604020202020204" pitchFamily="34" charset="0"/>
              <a:buChar char="•"/>
            </a:pPr>
            <a:r>
              <a:rPr lang="en-US" dirty="0"/>
              <a:t>Risks and associated ADRs needing resolution for Provisional</a:t>
            </a:r>
          </a:p>
          <a:p>
            <a:pPr>
              <a:buFont typeface="Arial" panose="020B0604020202020204" pitchFamily="34" charset="0"/>
              <a:buChar char="•"/>
            </a:pPr>
            <a:r>
              <a:rPr lang="en-US" dirty="0"/>
              <a:t>PLPT overview</a:t>
            </a:r>
          </a:p>
          <a:p>
            <a:pPr>
              <a:buFont typeface="Arial" panose="020B0604020202020204" pitchFamily="34" charset="0"/>
              <a:buChar char="•"/>
            </a:pPr>
            <a:r>
              <a:rPr lang="en-US" dirty="0"/>
              <a:t>Additional risks identified after Beta PS-PVR</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aphicFrame>
        <p:nvGraphicFramePr>
          <p:cNvPr id="247" name="Shape 247"/>
          <p:cNvGraphicFramePr/>
          <p:nvPr>
            <p:extLst>
              <p:ext uri="{D42A27DB-BD31-4B8C-83A1-F6EECF244321}">
                <p14:modId xmlns:p14="http://schemas.microsoft.com/office/powerpoint/2010/main" val="3357841279"/>
              </p:ext>
            </p:extLst>
          </p:nvPr>
        </p:nvGraphicFramePr>
        <p:xfrm>
          <a:off x="152400" y="1493104"/>
          <a:ext cx="8839201" cy="4426011"/>
        </p:xfrm>
        <a:graphic>
          <a:graphicData uri="http://schemas.openxmlformats.org/drawingml/2006/table">
            <a:tbl>
              <a:tblPr firstRow="1" bandRow="1">
                <a:noFill/>
              </a:tblPr>
              <a:tblGrid>
                <a:gridCol w="914400">
                  <a:extLst>
                    <a:ext uri="{9D8B030D-6E8A-4147-A177-3AD203B41FA5}">
                      <a16:colId xmlns="" xmlns:a16="http://schemas.microsoft.com/office/drawing/2014/main" val="20000"/>
                    </a:ext>
                  </a:extLst>
                </a:gridCol>
                <a:gridCol w="1440162">
                  <a:extLst>
                    <a:ext uri="{9D8B030D-6E8A-4147-A177-3AD203B41FA5}">
                      <a16:colId xmlns="" xmlns:a16="http://schemas.microsoft.com/office/drawing/2014/main" val="20001"/>
                    </a:ext>
                  </a:extLst>
                </a:gridCol>
                <a:gridCol w="661351">
                  <a:extLst>
                    <a:ext uri="{9D8B030D-6E8A-4147-A177-3AD203B41FA5}">
                      <a16:colId xmlns="" xmlns:a16="http://schemas.microsoft.com/office/drawing/2014/main" val="20002"/>
                    </a:ext>
                  </a:extLst>
                </a:gridCol>
                <a:gridCol w="717887">
                  <a:extLst>
                    <a:ext uri="{9D8B030D-6E8A-4147-A177-3AD203B41FA5}">
                      <a16:colId xmlns="" xmlns:a16="http://schemas.microsoft.com/office/drawing/2014/main" val="20003"/>
                    </a:ext>
                  </a:extLst>
                </a:gridCol>
                <a:gridCol w="3200400">
                  <a:extLst>
                    <a:ext uri="{9D8B030D-6E8A-4147-A177-3AD203B41FA5}">
                      <a16:colId xmlns="" xmlns:a16="http://schemas.microsoft.com/office/drawing/2014/main" val="20004"/>
                    </a:ext>
                  </a:extLst>
                </a:gridCol>
                <a:gridCol w="1905001">
                  <a:extLst>
                    <a:ext uri="{9D8B030D-6E8A-4147-A177-3AD203B41FA5}">
                      <a16:colId xmlns="" xmlns:a16="http://schemas.microsoft.com/office/drawing/2014/main" val="20005"/>
                    </a:ext>
                  </a:extLst>
                </a:gridCol>
              </a:tblGrid>
              <a:tr h="254466">
                <a:tc>
                  <a:txBody>
                    <a:bodyPr/>
                    <a:lstStyle/>
                    <a:p>
                      <a:pPr marL="0" marR="0" lvl="0" indent="0" algn="l" rtl="0">
                        <a:spcBef>
                          <a:spcPts val="0"/>
                        </a:spcBef>
                        <a:buSzPct val="25000"/>
                        <a:buNone/>
                      </a:pPr>
                      <a:r>
                        <a:rPr lang="en-US" sz="1200" b="1" u="none" strike="noStrike" cap="none" dirty="0"/>
                        <a:t>Risk Name</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200" b="1"/>
                        <a:t>Description</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buSzPct val="25000"/>
                        <a:buNone/>
                      </a:pPr>
                      <a:r>
                        <a:rPr lang="en-US" sz="1200" b="1"/>
                        <a:t>Impact</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buSzPct val="25000"/>
                        <a:buNone/>
                      </a:pPr>
                      <a:r>
                        <a:rPr lang="en-US" sz="1200" b="1" dirty="0"/>
                        <a:t>ADR/WR</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200" b="1"/>
                        <a:t>Mitigation and Schedule</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200" b="1" dirty="0"/>
                        <a:t>Status</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837762">
                <a:tc>
                  <a:txBody>
                    <a:bodyPr/>
                    <a:lstStyle/>
                    <a:p>
                      <a:pPr lvl="0" rtl="0">
                        <a:lnSpc>
                          <a:spcPct val="115000"/>
                        </a:lnSpc>
                        <a:spcBef>
                          <a:spcPts val="0"/>
                        </a:spcBef>
                        <a:buNone/>
                      </a:pPr>
                      <a:r>
                        <a:rPr lang="en-US" sz="1000" dirty="0">
                          <a:solidFill>
                            <a:srgbClr val="000000"/>
                          </a:solidFill>
                        </a:rPr>
                        <a:t>EHIS </a:t>
                      </a:r>
                      <a:r>
                        <a:rPr lang="en-US" sz="1000" dirty="0" err="1">
                          <a:solidFill>
                            <a:srgbClr val="000000"/>
                          </a:solidFill>
                        </a:rPr>
                        <a:t>Integerization</a:t>
                      </a:r>
                      <a:r>
                        <a:rPr lang="en-US" sz="1000" dirty="0">
                          <a:solidFill>
                            <a:srgbClr val="000000"/>
                          </a:solidFill>
                        </a:rPr>
                        <a:t> of Maximum Likelihood Fit</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rgbClr val="000000"/>
                          </a:solidFill>
                        </a:rPr>
                        <a:t>IF </a:t>
                      </a:r>
                      <a:r>
                        <a:rPr lang="en-US" sz="1000" dirty="0" err="1">
                          <a:solidFill>
                            <a:srgbClr val="000000"/>
                          </a:solidFill>
                        </a:rPr>
                        <a:t>integerization</a:t>
                      </a:r>
                      <a:r>
                        <a:rPr lang="en-US" sz="1000" dirty="0">
                          <a:solidFill>
                            <a:srgbClr val="000000"/>
                          </a:solidFill>
                        </a:rPr>
                        <a:t> of ML fit is not resolved, THEN EHIS L1b heavy ions will be inaccurate</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algn="ctr" rtl="0">
                        <a:lnSpc>
                          <a:spcPct val="115000"/>
                        </a:lnSpc>
                        <a:spcBef>
                          <a:spcPts val="0"/>
                        </a:spcBef>
                        <a:buNone/>
                      </a:pPr>
                      <a:r>
                        <a:rPr lang="en-US" sz="1000">
                          <a:solidFill>
                            <a:srgbClr val="000000"/>
                          </a:solidFill>
                        </a:rPr>
                        <a:t>Medium</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ctr" rtl="0">
                        <a:spcBef>
                          <a:spcPts val="0"/>
                        </a:spcBef>
                        <a:buNone/>
                      </a:pPr>
                      <a:r>
                        <a:rPr lang="en-US" sz="1000" dirty="0"/>
                        <a:t>WR2246 (closed)</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chemeClr val="tx1"/>
                          </a:solidFill>
                        </a:rPr>
                        <a:t>1. ATC/UNH or NCEI will compare their L1b with GS L1b</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l" rtl="0">
                        <a:spcBef>
                          <a:spcPts val="0"/>
                        </a:spcBef>
                        <a:buNone/>
                      </a:pPr>
                      <a:r>
                        <a:rPr lang="en-US" sz="1000" dirty="0">
                          <a:solidFill>
                            <a:schemeClr val="tx1"/>
                          </a:solidFill>
                        </a:rPr>
                        <a:t>Reported complete by Harris but not validated by ATC or NCEI.  Identified as a watch item at PS-PVR.</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 xmlns:a16="http://schemas.microsoft.com/office/drawing/2014/main" val="10001"/>
                  </a:ext>
                </a:extLst>
              </a:tr>
              <a:tr h="1015112">
                <a:tc>
                  <a:txBody>
                    <a:bodyPr/>
                    <a:lstStyle/>
                    <a:p>
                      <a:pPr lvl="0" rtl="0">
                        <a:lnSpc>
                          <a:spcPct val="115000"/>
                        </a:lnSpc>
                        <a:spcBef>
                          <a:spcPts val="0"/>
                        </a:spcBef>
                        <a:buNone/>
                      </a:pPr>
                      <a:r>
                        <a:rPr lang="en-US" sz="1000">
                          <a:solidFill>
                            <a:srgbClr val="000000"/>
                          </a:solidFill>
                        </a:rPr>
                        <a:t>EHIS Initial Peak Area Calculation</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rgbClr val="000000"/>
                          </a:solidFill>
                        </a:rPr>
                        <a:t>IF bin numbers &lt; 60 not removed from initial peak area calculation, THEN EHIS L1b heavy ions will be inaccurate</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algn="ctr" rtl="0">
                        <a:lnSpc>
                          <a:spcPct val="115000"/>
                        </a:lnSpc>
                        <a:spcBef>
                          <a:spcPts val="0"/>
                        </a:spcBef>
                        <a:buNone/>
                      </a:pPr>
                      <a:r>
                        <a:rPr lang="en-US" sz="1000" dirty="0">
                          <a:solidFill>
                            <a:srgbClr val="000000"/>
                          </a:solidFill>
                        </a:rPr>
                        <a:t>High. Affects SEISS.20 LET</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000" dirty="0"/>
                        <a:t>WR2247 (closed)</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chemeClr val="tx1"/>
                          </a:solidFill>
                        </a:rPr>
                        <a:t>1. Ground reported fix: WR2247, DO.05</a:t>
                      </a:r>
                    </a:p>
                    <a:p>
                      <a:pPr lvl="0" rtl="0">
                        <a:lnSpc>
                          <a:spcPct val="115000"/>
                        </a:lnSpc>
                        <a:spcBef>
                          <a:spcPts val="0"/>
                        </a:spcBef>
                        <a:buNone/>
                      </a:pPr>
                      <a:r>
                        <a:rPr lang="en-US" sz="1000" dirty="0">
                          <a:solidFill>
                            <a:schemeClr val="tx1"/>
                          </a:solidFill>
                        </a:rPr>
                        <a:t>2. ATC/UNH or NCEI will check fix</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000" dirty="0">
                          <a:solidFill>
                            <a:schemeClr val="tx1"/>
                          </a:solidFill>
                        </a:rPr>
                        <a:t>Reported complete by Harris but not validated by ATC or NCEI.</a:t>
                      </a:r>
                      <a:endParaRPr lang="en-US" sz="1000" u="sng" dirty="0">
                        <a:solidFill>
                          <a:schemeClr val="tx1"/>
                        </a:solidFill>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 xmlns:a16="http://schemas.microsoft.com/office/drawing/2014/main" val="10002"/>
                  </a:ext>
                </a:extLst>
              </a:tr>
              <a:tr h="1015112">
                <a:tc>
                  <a:txBody>
                    <a:bodyPr/>
                    <a:lstStyle/>
                    <a:p>
                      <a:pPr lvl="0" rtl="0">
                        <a:lnSpc>
                          <a:spcPct val="115000"/>
                        </a:lnSpc>
                        <a:spcBef>
                          <a:spcPts val="0"/>
                        </a:spcBef>
                        <a:buNone/>
                      </a:pPr>
                      <a:r>
                        <a:rPr lang="en-US" sz="1000">
                          <a:solidFill>
                            <a:srgbClr val="000000"/>
                          </a:solidFill>
                        </a:rPr>
                        <a:t>EHIS Statistical Error Calculation Defect</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rgbClr val="000000"/>
                          </a:solidFill>
                        </a:rPr>
                        <a:t>IF lower statistic bound is not calculated correctly, THEN EHIS L1b heavy ions will be inaccurate</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algn="ctr" rtl="0">
                        <a:lnSpc>
                          <a:spcPct val="115000"/>
                        </a:lnSpc>
                        <a:spcBef>
                          <a:spcPts val="0"/>
                        </a:spcBef>
                        <a:buNone/>
                      </a:pPr>
                      <a:r>
                        <a:rPr lang="en-US" sz="1000" dirty="0">
                          <a:solidFill>
                            <a:srgbClr val="000000"/>
                          </a:solidFill>
                        </a:rPr>
                        <a:t>High. Affects SEISS.20 LET</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000" dirty="0"/>
                        <a:t>WR2255 (closed)</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chemeClr val="tx1"/>
                          </a:solidFill>
                        </a:rPr>
                        <a:t>1. Ground reported fix: WR2255, DO.05</a:t>
                      </a:r>
                    </a:p>
                    <a:p>
                      <a:pPr lvl="0" rtl="0">
                        <a:lnSpc>
                          <a:spcPct val="115000"/>
                        </a:lnSpc>
                        <a:spcBef>
                          <a:spcPts val="0"/>
                        </a:spcBef>
                        <a:buNone/>
                      </a:pPr>
                      <a:r>
                        <a:rPr lang="en-US" sz="1000" dirty="0">
                          <a:solidFill>
                            <a:schemeClr val="tx1"/>
                          </a:solidFill>
                        </a:rPr>
                        <a:t>2. ATC/UNH or NCEI will check fix</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spcBef>
                          <a:spcPts val="0"/>
                        </a:spcBef>
                        <a:buClr>
                          <a:schemeClr val="dk1"/>
                        </a:buClr>
                        <a:buSzPct val="25000"/>
                        <a:buFont typeface="Arial"/>
                        <a:buNone/>
                      </a:pPr>
                      <a:r>
                        <a:rPr lang="en-US" sz="1000">
                          <a:solidFill>
                            <a:schemeClr val="tx1"/>
                          </a:solidFill>
                        </a:rPr>
                        <a:t>Reported complete by Harris but not validated by ATC or NCEI.  There is evidence in L1b files that this has been fixed.</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 xmlns:a16="http://schemas.microsoft.com/office/drawing/2014/main" val="10003"/>
                  </a:ext>
                </a:extLst>
              </a:tr>
              <a:tr h="1303143">
                <a:tc>
                  <a:txBody>
                    <a:bodyPr/>
                    <a:lstStyle/>
                    <a:p>
                      <a:pPr lvl="0" rtl="0">
                        <a:lnSpc>
                          <a:spcPct val="115000"/>
                        </a:lnSpc>
                        <a:spcBef>
                          <a:spcPts val="0"/>
                        </a:spcBef>
                        <a:buNone/>
                      </a:pPr>
                      <a:r>
                        <a:rPr lang="en-US" sz="1000">
                          <a:solidFill>
                            <a:srgbClr val="000000"/>
                          </a:solidFill>
                        </a:rPr>
                        <a:t>EHIS H1 Channel Contamination</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a:solidFill>
                            <a:srgbClr val="000000"/>
                          </a:solidFill>
                        </a:rPr>
                        <a:t>IF electron contamination not removed, THEN EHIS H1(P) channel fluxes will be inaccurate</a:t>
                      </a: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000" dirty="0">
                          <a:solidFill>
                            <a:srgbClr val="000000"/>
                          </a:solidFill>
                        </a:rPr>
                        <a:t>High. Affects SEISS.20 LET</a:t>
                      </a:r>
                    </a:p>
                    <a:p>
                      <a:pPr lvl="0" algn="ctr" rtl="0">
                        <a:lnSpc>
                          <a:spcPct val="115000"/>
                        </a:lnSpc>
                        <a:spcBef>
                          <a:spcPts val="0"/>
                        </a:spcBef>
                        <a:buNone/>
                      </a:pPr>
                      <a:endParaRPr lang="en-US" sz="1000" dirty="0">
                        <a:solidFill>
                          <a:srgbClr val="000000"/>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b="1" dirty="0">
                          <a:solidFill>
                            <a:srgbClr val="00B050"/>
                          </a:solidFill>
                        </a:rPr>
                        <a:t>428 </a:t>
                      </a:r>
                    </a:p>
                    <a:p>
                      <a:pPr marL="0" marR="0" lvl="0" indent="0" algn="ctr" rtl="0">
                        <a:spcBef>
                          <a:spcPts val="0"/>
                        </a:spcBef>
                        <a:buSzPct val="25000"/>
                        <a:buNone/>
                      </a:pPr>
                      <a:r>
                        <a:rPr lang="en-US" sz="1200" b="1" dirty="0">
                          <a:solidFill>
                            <a:srgbClr val="00B050"/>
                          </a:solidFill>
                        </a:rPr>
                        <a:t>(WR 5471)</a:t>
                      </a:r>
                    </a:p>
                    <a:p>
                      <a:pPr marL="0" marR="0" lvl="0" indent="0" algn="ctr" rtl="0">
                        <a:spcBef>
                          <a:spcPts val="0"/>
                        </a:spcBef>
                        <a:buSzPct val="25000"/>
                        <a:buNone/>
                      </a:pPr>
                      <a:r>
                        <a:rPr lang="en-US" sz="1200" b="1" dirty="0">
                          <a:solidFill>
                            <a:srgbClr val="00B050"/>
                          </a:solidFill>
                        </a:rPr>
                        <a:t>(closed)</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US" sz="1000" dirty="0">
                          <a:solidFill>
                            <a:schemeClr val="tx1"/>
                          </a:solidFill>
                        </a:rPr>
                        <a:t>WR3908:  1. ATC/UNH to update EHIS flight tables (done)</a:t>
                      </a:r>
                    </a:p>
                    <a:p>
                      <a:pPr lvl="0" rtl="0">
                        <a:lnSpc>
                          <a:spcPct val="115000"/>
                        </a:lnSpc>
                        <a:spcBef>
                          <a:spcPts val="0"/>
                        </a:spcBef>
                        <a:buNone/>
                      </a:pPr>
                      <a:r>
                        <a:rPr lang="en-US" sz="1000" dirty="0">
                          <a:solidFill>
                            <a:schemeClr val="tx1"/>
                          </a:solidFill>
                        </a:rPr>
                        <a:t>2. Updated EHIS flight tables to be uploaded (done 10 Mar)</a:t>
                      </a:r>
                    </a:p>
                    <a:p>
                      <a:pPr lvl="0" rtl="0">
                        <a:lnSpc>
                          <a:spcPct val="115000"/>
                        </a:lnSpc>
                        <a:spcBef>
                          <a:spcPts val="0"/>
                        </a:spcBef>
                        <a:buNone/>
                      </a:pPr>
                      <a:r>
                        <a:rPr lang="en-US" sz="1000" dirty="0">
                          <a:solidFill>
                            <a:schemeClr val="tx1"/>
                          </a:solidFill>
                        </a:rPr>
                        <a:t>3. ATC/UNH to</a:t>
                      </a:r>
                      <a:r>
                        <a:rPr lang="en-US" sz="1000" baseline="0" dirty="0">
                          <a:solidFill>
                            <a:schemeClr val="tx1"/>
                          </a:solidFill>
                        </a:rPr>
                        <a:t> update</a:t>
                      </a:r>
                      <a:r>
                        <a:rPr lang="en-US" sz="1000" dirty="0">
                          <a:solidFill>
                            <a:schemeClr val="tx1"/>
                          </a:solidFill>
                        </a:rPr>
                        <a:t> GPA LUT to be consistent with new thresholds (done –other H and He channels affected)</a:t>
                      </a:r>
                    </a:p>
                    <a:p>
                      <a:pPr lvl="0" rtl="0">
                        <a:lnSpc>
                          <a:spcPct val="115000"/>
                        </a:lnSpc>
                        <a:spcBef>
                          <a:spcPts val="0"/>
                        </a:spcBef>
                        <a:buNone/>
                      </a:pPr>
                      <a:r>
                        <a:rPr lang="en-US" sz="1000" dirty="0">
                          <a:solidFill>
                            <a:schemeClr val="tx1"/>
                          </a:solidFill>
                        </a:rPr>
                        <a:t>4.</a:t>
                      </a:r>
                      <a:r>
                        <a:rPr lang="en-US" sz="1000" baseline="0" dirty="0">
                          <a:solidFill>
                            <a:schemeClr val="tx1"/>
                          </a:solidFill>
                        </a:rPr>
                        <a:t> Delivered LUT to be installed in DE </a:t>
                      </a:r>
                      <a:r>
                        <a:rPr lang="en-US" sz="1000" baseline="0" dirty="0">
                          <a:solidFill>
                            <a:srgbClr val="00B050"/>
                          </a:solidFill>
                        </a:rPr>
                        <a:t>(done – did not work)</a:t>
                      </a:r>
                    </a:p>
                    <a:p>
                      <a:pPr lvl="0" rtl="0">
                        <a:lnSpc>
                          <a:spcPct val="115000"/>
                        </a:lnSpc>
                        <a:spcBef>
                          <a:spcPts val="0"/>
                        </a:spcBef>
                        <a:buNone/>
                      </a:pPr>
                      <a:r>
                        <a:rPr lang="en-US" sz="1000" b="1" baseline="0" dirty="0">
                          <a:solidFill>
                            <a:srgbClr val="00B050"/>
                          </a:solidFill>
                        </a:rPr>
                        <a:t>5. Install fixed &amp; redelivered LUT in early January</a:t>
                      </a:r>
                      <a:endParaRPr lang="en-US" sz="1000" b="1" dirty="0">
                        <a:solidFill>
                          <a:srgbClr val="00B050"/>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l" rtl="0">
                        <a:spcBef>
                          <a:spcPts val="0"/>
                        </a:spcBef>
                        <a:buClr>
                          <a:schemeClr val="dk1"/>
                        </a:buClr>
                        <a:buSzPct val="25000"/>
                        <a:buFont typeface="Calibri"/>
                        <a:buNone/>
                      </a:pPr>
                      <a:r>
                        <a:rPr lang="en-US" sz="1000" dirty="0">
                          <a:solidFill>
                            <a:schemeClr val="tx1"/>
                          </a:solidFill>
                        </a:rPr>
                        <a:t>Flight tables uploaded successfully on 10 March 2017, e- contamination greatly reduced.</a:t>
                      </a:r>
                    </a:p>
                    <a:p>
                      <a:pPr marL="0" marR="0" lvl="0" indent="0" algn="l" rtl="0">
                        <a:spcBef>
                          <a:spcPts val="0"/>
                        </a:spcBef>
                        <a:buClr>
                          <a:schemeClr val="dk1"/>
                        </a:buClr>
                        <a:buSzPct val="25000"/>
                        <a:buFont typeface="Calibri"/>
                        <a:buNone/>
                      </a:pPr>
                      <a:r>
                        <a:rPr lang="en-US" sz="1000" dirty="0">
                          <a:solidFill>
                            <a:schemeClr val="tx1"/>
                          </a:solidFill>
                        </a:rPr>
                        <a:t>EHIS LUT updated by ATC/UNH and delivered.</a:t>
                      </a:r>
                      <a:r>
                        <a:rPr lang="en-US" sz="1000" baseline="0" dirty="0">
                          <a:solidFill>
                            <a:schemeClr val="tx1"/>
                          </a:solidFill>
                        </a:rPr>
                        <a:t>  </a:t>
                      </a:r>
                      <a:r>
                        <a:rPr lang="en-US" sz="1000" b="1" baseline="0" dirty="0">
                          <a:solidFill>
                            <a:srgbClr val="00B050"/>
                          </a:solidFill>
                        </a:rPr>
                        <a:t>Revised LUT delivered 8 Jan 2018, installed in DE, effect verified by NCEI 17 Jan 2018, installed in OE 26 Jan 2018. </a:t>
                      </a:r>
                      <a:endParaRPr lang="en-US" sz="1000" b="1" dirty="0">
                        <a:solidFill>
                          <a:srgbClr val="00B050"/>
                        </a:solidFill>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 xmlns:a16="http://schemas.microsoft.com/office/drawing/2014/main" val="10004"/>
                  </a:ext>
                </a:extLst>
              </a:tr>
            </a:tbl>
          </a:graphicData>
        </a:graphic>
      </p:graphicFrame>
      <p:sp>
        <p:nvSpPr>
          <p:cNvPr id="248" name="Shape 248"/>
          <p:cNvSpPr txBox="1">
            <a:spLocks noGrp="1"/>
          </p:cNvSpPr>
          <p:nvPr>
            <p:ph type="sldNum" idx="12"/>
          </p:nvPr>
        </p:nvSpPr>
        <p:spPr>
          <a:xfrm>
            <a:off x="6802369" y="6409030"/>
            <a:ext cx="2057400" cy="273825"/>
          </a:xfrm>
          <a:prstGeom prst="rect">
            <a:avLst/>
          </a:prstGeom>
          <a:noFill/>
          <a:ln>
            <a:noFill/>
          </a:ln>
        </p:spPr>
        <p:txBody>
          <a:bodyPr vert="horz" wrap="square" lIns="68569" tIns="34275" rIns="68569" bIns="34275" numCol="1" anchor="ctr" anchorCtr="0" compatLnSpc="1">
            <a:prstTxWarp prst="textNoShape">
              <a:avLst/>
            </a:prstTxWarp>
            <a:noAutofit/>
          </a:bodyPr>
          <a:lstStyle/>
          <a:p>
            <a:pPr>
              <a:buSzPct val="25000"/>
            </a:pPr>
            <a:fld id="{00000000-1234-1234-1234-123412341234}" type="slidenum">
              <a:rPr lang="en-US" sz="900">
                <a:latin typeface="Calibri"/>
                <a:ea typeface="Calibri"/>
                <a:cs typeface="Calibri"/>
                <a:sym typeface="Calibri"/>
              </a:rPr>
              <a:pPr>
                <a:buSzPct val="25000"/>
              </a:pPr>
              <a:t>11</a:t>
            </a:fld>
            <a:endParaRPr lang="en-US" sz="900" dirty="0">
              <a:latin typeface="Calibri"/>
              <a:ea typeface="Calibri"/>
              <a:cs typeface="Calibri"/>
              <a:sym typeface="Calibri"/>
            </a:endParaRPr>
          </a:p>
        </p:txBody>
      </p:sp>
      <p:sp>
        <p:nvSpPr>
          <p:cNvPr id="6" name="Title 1"/>
          <p:cNvSpPr txBox="1">
            <a:spLocks/>
          </p:cNvSpPr>
          <p:nvPr/>
        </p:nvSpPr>
        <p:spPr bwMode="auto">
          <a:xfrm>
            <a:off x="1371600" y="76200"/>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dirty="0"/>
              <a:t>Paths to Provisional: Risks at Beta PS-PVR</a:t>
            </a:r>
          </a:p>
        </p:txBody>
      </p:sp>
      <p:sp>
        <p:nvSpPr>
          <p:cNvPr id="8" name="TextBox 7"/>
          <p:cNvSpPr txBox="1"/>
          <p:nvPr/>
        </p:nvSpPr>
        <p:spPr>
          <a:xfrm>
            <a:off x="2362200" y="6218530"/>
            <a:ext cx="3962400" cy="381000"/>
          </a:xfrm>
          <a:prstGeom prst="rect">
            <a:avLst/>
          </a:prstGeom>
          <a:solidFill>
            <a:schemeClr val="bg1"/>
          </a:solidFill>
        </p:spPr>
        <p:txBody>
          <a:bodyPr wrap="square" rtlCol="0">
            <a:spAutoFit/>
          </a:bodyPr>
          <a:lstStyle/>
          <a:p>
            <a:pPr algn="ctr"/>
            <a:r>
              <a:rPr lang="en-US" dirty="0">
                <a:solidFill>
                  <a:srgbClr val="008000"/>
                </a:solidFill>
              </a:rPr>
              <a:t>Updates since Beta PS-PVR are in green.</a:t>
            </a:r>
          </a:p>
        </p:txBody>
      </p:sp>
    </p:spTree>
    <p:extLst>
      <p:ext uri="{BB962C8B-B14F-4D97-AF65-F5344CB8AC3E}">
        <p14:creationId xmlns:p14="http://schemas.microsoft.com/office/powerpoint/2010/main" val="400728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FM1 EHIS Tables Resulting from PLT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10101007"/>
              </p:ext>
            </p:extLst>
          </p:nvPr>
        </p:nvGraphicFramePr>
        <p:xfrm>
          <a:off x="457200" y="1465263"/>
          <a:ext cx="8458200" cy="2565400"/>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4343400">
                  <a:extLst>
                    <a:ext uri="{9D8B030D-6E8A-4147-A177-3AD203B41FA5}">
                      <a16:colId xmlns="" xmlns:a16="http://schemas.microsoft.com/office/drawing/2014/main" val="20001"/>
                    </a:ext>
                  </a:extLst>
                </a:gridCol>
                <a:gridCol w="1676400">
                  <a:extLst>
                    <a:ext uri="{9D8B030D-6E8A-4147-A177-3AD203B41FA5}">
                      <a16:colId xmlns="" xmlns:a16="http://schemas.microsoft.com/office/drawing/2014/main" val="20002"/>
                    </a:ext>
                  </a:extLst>
                </a:gridCol>
                <a:gridCol w="533400">
                  <a:extLst>
                    <a:ext uri="{9D8B030D-6E8A-4147-A177-3AD203B41FA5}">
                      <a16:colId xmlns="" xmlns:a16="http://schemas.microsoft.com/office/drawing/2014/main" val="20003"/>
                    </a:ext>
                  </a:extLst>
                </a:gridCol>
                <a:gridCol w="533400">
                  <a:extLst>
                    <a:ext uri="{9D8B030D-6E8A-4147-A177-3AD203B41FA5}">
                      <a16:colId xmlns="" xmlns:a16="http://schemas.microsoft.com/office/drawing/2014/main" val="20004"/>
                    </a:ext>
                  </a:extLst>
                </a:gridCol>
              </a:tblGrid>
              <a:tr h="370840">
                <a:tc>
                  <a:txBody>
                    <a:bodyPr/>
                    <a:lstStyle/>
                    <a:p>
                      <a:r>
                        <a:rPr lang="en-US" dirty="0"/>
                        <a:t>Date</a:t>
                      </a:r>
                    </a:p>
                  </a:txBody>
                  <a:tcPr/>
                </a:tc>
                <a:tc>
                  <a:txBody>
                    <a:bodyPr/>
                    <a:lstStyle/>
                    <a:p>
                      <a:r>
                        <a:rPr lang="en-US" dirty="0"/>
                        <a:t>Rationale</a:t>
                      </a:r>
                    </a:p>
                  </a:txBody>
                  <a:tcPr/>
                </a:tc>
                <a:tc>
                  <a:txBody>
                    <a:bodyPr/>
                    <a:lstStyle/>
                    <a:p>
                      <a:r>
                        <a:rPr lang="en-US" dirty="0"/>
                        <a:t>Changed</a:t>
                      </a:r>
                    </a:p>
                  </a:txBody>
                  <a:tcPr/>
                </a:tc>
                <a:tc>
                  <a:txBody>
                    <a:bodyPr/>
                    <a:lstStyle/>
                    <a:p>
                      <a:pPr algn="ctr"/>
                      <a:r>
                        <a:rPr lang="en-US" dirty="0"/>
                        <a:t>L0</a:t>
                      </a:r>
                    </a:p>
                  </a:txBody>
                  <a:tcPr/>
                </a:tc>
                <a:tc>
                  <a:txBody>
                    <a:bodyPr/>
                    <a:lstStyle/>
                    <a:p>
                      <a:pPr algn="ctr"/>
                      <a:r>
                        <a:rPr lang="en-US" dirty="0"/>
                        <a:t>L1b</a:t>
                      </a:r>
                    </a:p>
                  </a:txBody>
                  <a:tcPr/>
                </a:tc>
                <a:extLst>
                  <a:ext uri="{0D108BD9-81ED-4DB2-BD59-A6C34878D82A}">
                    <a16:rowId xmlns="" xmlns:a16="http://schemas.microsoft.com/office/drawing/2014/main" val="10000"/>
                  </a:ext>
                </a:extLst>
              </a:tr>
              <a:tr h="370840">
                <a:tc>
                  <a:txBody>
                    <a:bodyPr/>
                    <a:lstStyle/>
                    <a:p>
                      <a:r>
                        <a:rPr lang="en-US" dirty="0"/>
                        <a:t>10 Mar 2017</a:t>
                      </a:r>
                    </a:p>
                  </a:txBody>
                  <a:tcPr/>
                </a:tc>
                <a:tc>
                  <a:txBody>
                    <a:bodyPr/>
                    <a:lstStyle/>
                    <a:p>
                      <a:r>
                        <a:rPr lang="en-US" dirty="0"/>
                        <a:t>Logic changes: remove ~1.5-6.0</a:t>
                      </a:r>
                      <a:r>
                        <a:rPr lang="en-US" baseline="0" dirty="0"/>
                        <a:t> MeV e</a:t>
                      </a:r>
                      <a:r>
                        <a:rPr lang="en-US" dirty="0"/>
                        <a:t>lectron contamination in H1; remove noisy D2A trigger level from logic (affects H &amp; He).</a:t>
                      </a:r>
                    </a:p>
                  </a:txBody>
                  <a:tcPr/>
                </a:tc>
                <a:tc>
                  <a:txBody>
                    <a:bodyPr/>
                    <a:lstStyle/>
                    <a:p>
                      <a:r>
                        <a:rPr lang="en-US" dirty="0"/>
                        <a:t>Flight scienc</a:t>
                      </a:r>
                      <a:r>
                        <a:rPr lang="en-US" baseline="0" dirty="0"/>
                        <a:t>e </a:t>
                      </a:r>
                      <a:r>
                        <a:rPr lang="en-US" dirty="0"/>
                        <a:t>tables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 xmlns:a16="http://schemas.microsoft.com/office/drawing/2014/main" val="10001"/>
                  </a:ext>
                </a:extLst>
              </a:tr>
              <a:tr h="370840">
                <a:tc>
                  <a:txBody>
                    <a:bodyPr/>
                    <a:lstStyle/>
                    <a:p>
                      <a:r>
                        <a:rPr lang="en-US" dirty="0"/>
                        <a:t>20 Jun 2017</a:t>
                      </a:r>
                    </a:p>
                  </a:txBody>
                  <a:tcPr/>
                </a:tc>
                <a:tc>
                  <a:txBody>
                    <a:bodyPr/>
                    <a:lstStyle/>
                    <a:p>
                      <a:r>
                        <a:rPr lang="en-US" dirty="0"/>
                        <a:t>In</a:t>
                      </a:r>
                      <a:r>
                        <a:rPr lang="en-US" baseline="0" dirty="0"/>
                        <a:t>corporate o</a:t>
                      </a:r>
                      <a:r>
                        <a:rPr lang="en-US" dirty="0"/>
                        <a:t>n-orbit PLT calibration results (ZCAL,</a:t>
                      </a:r>
                      <a:r>
                        <a:rPr lang="en-US" baseline="0" dirty="0"/>
                        <a:t> prime trigger condition)</a:t>
                      </a:r>
                      <a:endParaRPr lang="en-US" dirty="0"/>
                    </a:p>
                  </a:txBody>
                  <a:tcPr/>
                </a:tc>
                <a:tc>
                  <a:txBody>
                    <a:bodyPr/>
                    <a:lstStyle/>
                    <a:p>
                      <a:r>
                        <a:rPr lang="en-US" dirty="0"/>
                        <a:t>Flight science tables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 xmlns:a16="http://schemas.microsoft.com/office/drawing/2014/main" val="10002"/>
                  </a:ext>
                </a:extLst>
              </a:tr>
              <a:tr h="370840">
                <a:tc>
                  <a:txBody>
                    <a:bodyPr/>
                    <a:lstStyle/>
                    <a:p>
                      <a:r>
                        <a:rPr lang="en-US" dirty="0"/>
                        <a:t>26 Jan</a:t>
                      </a:r>
                      <a:r>
                        <a:rPr lang="en-US" baseline="0" dirty="0"/>
                        <a:t> 2018</a:t>
                      </a:r>
                      <a:endParaRPr lang="en-US" dirty="0"/>
                    </a:p>
                  </a:txBody>
                  <a:tcPr/>
                </a:tc>
                <a:tc>
                  <a:txBody>
                    <a:bodyPr/>
                    <a:lstStyle/>
                    <a:p>
                      <a:r>
                        <a:rPr lang="en-US" dirty="0"/>
                        <a:t>Bring L1b</a:t>
                      </a:r>
                      <a:r>
                        <a:rPr lang="en-US" baseline="0" dirty="0"/>
                        <a:t> in line with FSW table changes</a:t>
                      </a:r>
                      <a:endParaRPr lang="en-US" dirty="0"/>
                    </a:p>
                  </a:txBody>
                  <a:tcPr/>
                </a:tc>
                <a:tc>
                  <a:txBody>
                    <a:bodyPr/>
                    <a:lstStyle/>
                    <a:p>
                      <a:r>
                        <a:rPr lang="en-US" dirty="0"/>
                        <a:t>Ground LUT in OE (ADR 428)</a:t>
                      </a:r>
                    </a:p>
                  </a:txBody>
                  <a:tcPr/>
                </a:tc>
                <a:tc>
                  <a:txBody>
                    <a:bodyPr/>
                    <a:lstStyle/>
                    <a:p>
                      <a:pPr algn="ctr"/>
                      <a:endParaRPr lang="en-US"/>
                    </a:p>
                  </a:txBody>
                  <a:tcPr/>
                </a:tc>
                <a:tc>
                  <a:txBody>
                    <a:bodyPr/>
                    <a:lstStyle/>
                    <a:p>
                      <a:pPr algn="ctr"/>
                      <a:r>
                        <a:rPr lang="en-US" dirty="0"/>
                        <a:t>x</a:t>
                      </a:r>
                    </a:p>
                  </a:txBody>
                  <a:tcPr/>
                </a:tc>
                <a:extLst>
                  <a:ext uri="{0D108BD9-81ED-4DB2-BD59-A6C34878D82A}">
                    <a16:rowId xmlns=""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12</a:t>
            </a:fld>
            <a:endParaRPr lang="en-US" altLang="en-US" dirty="0"/>
          </a:p>
        </p:txBody>
      </p:sp>
      <p:grpSp>
        <p:nvGrpSpPr>
          <p:cNvPr id="14" name="Group 13">
            <a:extLst>
              <a:ext uri="{FF2B5EF4-FFF2-40B4-BE49-F238E27FC236}">
                <a16:creationId xmlns="" xmlns:a16="http://schemas.microsoft.com/office/drawing/2014/main" id="{330BC24B-D542-3544-87F4-B8757D32C1EF}"/>
              </a:ext>
            </a:extLst>
          </p:cNvPr>
          <p:cNvGrpSpPr/>
          <p:nvPr/>
        </p:nvGrpSpPr>
        <p:grpSpPr>
          <a:xfrm>
            <a:off x="7371854" y="5715000"/>
            <a:ext cx="1467346" cy="857250"/>
            <a:chOff x="6781979" y="5656472"/>
            <a:chExt cx="1467346" cy="857250"/>
          </a:xfrm>
        </p:grpSpPr>
        <p:sp>
          <p:nvSpPr>
            <p:cNvPr id="16" name="TextBox 15">
              <a:extLst>
                <a:ext uri="{FF2B5EF4-FFF2-40B4-BE49-F238E27FC236}">
                  <a16:creationId xmlns="" xmlns:a16="http://schemas.microsoft.com/office/drawing/2014/main" id="{C5C48110-BD68-6843-BD4C-EEB73F013B9E}"/>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17" name="Group 15">
              <a:extLst>
                <a:ext uri="{FF2B5EF4-FFF2-40B4-BE49-F238E27FC236}">
                  <a16:creationId xmlns="" xmlns:a16="http://schemas.microsoft.com/office/drawing/2014/main" id="{2D75BD31-D4F7-7E45-A397-7B79180237EA}"/>
                </a:ext>
              </a:extLst>
            </p:cNvPr>
            <p:cNvGrpSpPr>
              <a:grpSpLocks/>
            </p:cNvGrpSpPr>
            <p:nvPr/>
          </p:nvGrpSpPr>
          <p:grpSpPr bwMode="auto">
            <a:xfrm>
              <a:off x="7549986" y="5908776"/>
              <a:ext cx="639763" cy="179387"/>
              <a:chOff x="126" y="4260"/>
              <a:chExt cx="417" cy="117"/>
            </a:xfrm>
          </p:grpSpPr>
          <p:sp>
            <p:nvSpPr>
              <p:cNvPr id="19" name="Freeform 16">
                <a:extLst>
                  <a:ext uri="{FF2B5EF4-FFF2-40B4-BE49-F238E27FC236}">
                    <a16:creationId xmlns="" xmlns:a16="http://schemas.microsoft.com/office/drawing/2014/main" id="{45762BA4-7D05-7341-A5F3-C30D539E79EF}"/>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0" name="Freeform 17">
                <a:extLst>
                  <a:ext uri="{FF2B5EF4-FFF2-40B4-BE49-F238E27FC236}">
                    <a16:creationId xmlns="" xmlns:a16="http://schemas.microsoft.com/office/drawing/2014/main" id="{382FB184-BE24-8E48-9321-DB9CB8DBB76A}"/>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1" name="Freeform 18">
                <a:extLst>
                  <a:ext uri="{FF2B5EF4-FFF2-40B4-BE49-F238E27FC236}">
                    <a16:creationId xmlns="" xmlns:a16="http://schemas.microsoft.com/office/drawing/2014/main" id="{DAD68233-0FA8-4B40-A5B1-F0084516CBCA}"/>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18" name="Picture 17">
              <a:extLst>
                <a:ext uri="{FF2B5EF4-FFF2-40B4-BE49-F238E27FC236}">
                  <a16:creationId xmlns="" xmlns:a16="http://schemas.microsoft.com/office/drawing/2014/main" id="{6F89B1A8-58D7-7D4C-A347-7D8C7F27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
        <p:nvSpPr>
          <p:cNvPr id="3" name="TextBox 2">
            <a:extLst>
              <a:ext uri="{FF2B5EF4-FFF2-40B4-BE49-F238E27FC236}">
                <a16:creationId xmlns="" xmlns:a16="http://schemas.microsoft.com/office/drawing/2014/main" id="{EDB0E6D7-0D39-174A-AC5F-04BB273F75FA}"/>
              </a:ext>
            </a:extLst>
          </p:cNvPr>
          <p:cNvSpPr txBox="1"/>
          <p:nvPr/>
        </p:nvSpPr>
        <p:spPr>
          <a:xfrm>
            <a:off x="453887" y="4263926"/>
            <a:ext cx="6639339" cy="2308324"/>
          </a:xfrm>
          <a:prstGeom prst="rect">
            <a:avLst/>
          </a:prstGeom>
          <a:solidFill>
            <a:schemeClr val="bg1"/>
          </a:solidFill>
        </p:spPr>
        <p:txBody>
          <a:bodyPr wrap="square" rtlCol="0">
            <a:spAutoFit/>
          </a:bodyPr>
          <a:lstStyle/>
          <a:p>
            <a:r>
              <a:rPr lang="en-US" i="1" dirty="0"/>
              <a:t>Notes for FM2:</a:t>
            </a:r>
          </a:p>
          <a:p>
            <a:r>
              <a:rPr lang="en-US" dirty="0"/>
              <a:t>1. FM2 launched with same logic as FM1 configured on 10 Mar 2017 -- removed electron contamination from the start.  However, FM2 does not have a noisy D2A.  Removal of D2A from logic complicates the H and He energy passbands. Consider reconfiguring FM2 logic to only address electron contamination.</a:t>
            </a:r>
          </a:p>
          <a:p>
            <a:r>
              <a:rPr lang="en-US" dirty="0"/>
              <a:t>2. Make sure to coordinate GPA LUT change to be simultaneous with incorporation of PLT results into flight tables.</a:t>
            </a:r>
          </a:p>
        </p:txBody>
      </p:sp>
    </p:spTree>
    <p:extLst>
      <p:ext uri="{BB962C8B-B14F-4D97-AF65-F5344CB8AC3E}">
        <p14:creationId xmlns:p14="http://schemas.microsoft.com/office/powerpoint/2010/main" val="507066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343" y="-16854"/>
            <a:ext cx="5830350" cy="1143001"/>
          </a:xfrm>
        </p:spPr>
        <p:txBody>
          <a:bodyPr/>
          <a:lstStyle/>
          <a:p>
            <a:r>
              <a:rPr lang="en-US" sz="2800" dirty="0"/>
              <a:t>EHIS H1/H1P Channel Contamination </a:t>
            </a:r>
            <a:r>
              <a:rPr lang="en-US" sz="2800" u="sng" dirty="0"/>
              <a:t>Solved</a:t>
            </a:r>
            <a:r>
              <a:rPr lang="en-US" sz="2800" dirty="0"/>
              <a:t> by Logic Change</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43428" y="1255541"/>
            <a:ext cx="3480972" cy="5221459"/>
          </a:xfrm>
        </p:spPr>
      </p:pic>
      <p:sp>
        <p:nvSpPr>
          <p:cNvPr id="6" name="Content Placeholder 5"/>
          <p:cNvSpPr>
            <a:spLocks noGrp="1"/>
          </p:cNvSpPr>
          <p:nvPr>
            <p:ph sz="half" idx="2"/>
          </p:nvPr>
        </p:nvSpPr>
        <p:spPr>
          <a:xfrm>
            <a:off x="4876963" y="1512935"/>
            <a:ext cx="4155431" cy="4525963"/>
          </a:xfrm>
        </p:spPr>
        <p:txBody>
          <a:bodyPr/>
          <a:lstStyle/>
          <a:p>
            <a:pPr marL="233363" indent="-233363"/>
            <a:r>
              <a:rPr lang="en-US" sz="1800" dirty="0"/>
              <a:t>H1 and H1P channels are designed to measure 10-31 MeV protons</a:t>
            </a:r>
          </a:p>
          <a:p>
            <a:pPr marL="233363" indent="-233363"/>
            <a:r>
              <a:rPr lang="en-US" sz="1800" dirty="0"/>
              <a:t>At first light, variations characteristic of trapped radiation belt electrons were apparent in the H1(P) rates</a:t>
            </a:r>
          </a:p>
          <a:p>
            <a:pPr marL="233363" indent="-233363"/>
            <a:r>
              <a:rPr lang="en-US" sz="1800" dirty="0"/>
              <a:t>UNH revised the FSW </a:t>
            </a:r>
            <a:r>
              <a:rPr lang="en-US" sz="1800" dirty="0" err="1"/>
              <a:t>SciCnfg</a:t>
            </a:r>
            <a:r>
              <a:rPr lang="en-US" sz="1800" dirty="0"/>
              <a:t> Table, uploaded 10 March 2017 (0852:31 UT)</a:t>
            </a:r>
          </a:p>
          <a:p>
            <a:pPr marL="633413" lvl="1" indent="-233363"/>
            <a:r>
              <a:rPr lang="en-US" sz="1400" dirty="0"/>
              <a:t>Changed H1 rate logic from </a:t>
            </a:r>
            <a:r>
              <a:rPr lang="en-US" sz="1400" dirty="0" err="1"/>
              <a:t>from</a:t>
            </a:r>
            <a:r>
              <a:rPr lang="en-US" sz="1400" dirty="0"/>
              <a:t> D1A+D2A+D3A+D4A to D1A+D2A+D3A+D4ABC, which excluded ~1.5-6.0 MeV electrons from this channel</a:t>
            </a:r>
          </a:p>
          <a:p>
            <a:pPr marL="633413" lvl="1" indent="-233363"/>
            <a:r>
              <a:rPr lang="en-US" sz="1400" dirty="0"/>
              <a:t>Moved A-Level Discriminators up, away from noise floor</a:t>
            </a:r>
          </a:p>
          <a:p>
            <a:pPr marL="633413" lvl="1" indent="-233363"/>
            <a:r>
              <a:rPr lang="en-US" sz="1400" dirty="0"/>
              <a:t>Removed noisy D2A trigger level from all logic</a:t>
            </a:r>
          </a:p>
          <a:p>
            <a:pPr marL="633413" lvl="1" indent="-233363"/>
            <a:r>
              <a:rPr lang="en-US" sz="1400" dirty="0"/>
              <a:t>This affected geometrical factors and band energies for H and He rates, requiring change to GPA LUT</a:t>
            </a:r>
          </a:p>
        </p:txBody>
      </p:sp>
      <p:sp>
        <p:nvSpPr>
          <p:cNvPr id="12" name="TextBox 11"/>
          <p:cNvSpPr txBox="1"/>
          <p:nvPr/>
        </p:nvSpPr>
        <p:spPr>
          <a:xfrm>
            <a:off x="257665" y="1910982"/>
            <a:ext cx="833200" cy="646331"/>
          </a:xfrm>
          <a:prstGeom prst="rect">
            <a:avLst/>
          </a:prstGeom>
          <a:noFill/>
        </p:spPr>
        <p:txBody>
          <a:bodyPr wrap="square" rtlCol="0">
            <a:spAutoFit/>
          </a:bodyPr>
          <a:lstStyle/>
          <a:p>
            <a:pPr algn="ctr"/>
            <a:r>
              <a:rPr lang="en-US" dirty="0">
                <a:solidFill>
                  <a:srgbClr val="FFFF00"/>
                </a:solidFill>
              </a:rPr>
              <a:t>H1-H5 rates</a:t>
            </a:r>
          </a:p>
        </p:txBody>
      </p:sp>
      <p:sp>
        <p:nvSpPr>
          <p:cNvPr id="13" name="TextBox 12"/>
          <p:cNvSpPr txBox="1"/>
          <p:nvPr/>
        </p:nvSpPr>
        <p:spPr>
          <a:xfrm>
            <a:off x="76201" y="2969073"/>
            <a:ext cx="1196129" cy="646331"/>
          </a:xfrm>
          <a:prstGeom prst="rect">
            <a:avLst/>
          </a:prstGeom>
          <a:noFill/>
        </p:spPr>
        <p:txBody>
          <a:bodyPr wrap="square" rtlCol="0">
            <a:spAutoFit/>
          </a:bodyPr>
          <a:lstStyle/>
          <a:p>
            <a:pPr algn="ctr"/>
            <a:r>
              <a:rPr lang="en-US" dirty="0">
                <a:solidFill>
                  <a:srgbClr val="FFFF00"/>
                </a:solidFill>
              </a:rPr>
              <a:t>H1P-H5P rates</a:t>
            </a:r>
          </a:p>
        </p:txBody>
      </p:sp>
      <p:sp>
        <p:nvSpPr>
          <p:cNvPr id="14" name="TextBox 13"/>
          <p:cNvSpPr txBox="1"/>
          <p:nvPr/>
        </p:nvSpPr>
        <p:spPr>
          <a:xfrm>
            <a:off x="193909" y="4067084"/>
            <a:ext cx="960712" cy="646331"/>
          </a:xfrm>
          <a:prstGeom prst="rect">
            <a:avLst/>
          </a:prstGeom>
          <a:noFill/>
        </p:spPr>
        <p:txBody>
          <a:bodyPr wrap="square" rtlCol="0">
            <a:spAutoFit/>
          </a:bodyPr>
          <a:lstStyle/>
          <a:p>
            <a:pPr algn="ctr"/>
            <a:r>
              <a:rPr lang="en-US" dirty="0">
                <a:solidFill>
                  <a:srgbClr val="FFFF00"/>
                </a:solidFill>
              </a:rPr>
              <a:t>Singles rates</a:t>
            </a:r>
          </a:p>
        </p:txBody>
      </p:sp>
      <p:sp>
        <p:nvSpPr>
          <p:cNvPr id="15" name="TextBox 14"/>
          <p:cNvSpPr txBox="1"/>
          <p:nvPr/>
        </p:nvSpPr>
        <p:spPr>
          <a:xfrm>
            <a:off x="76200" y="5097983"/>
            <a:ext cx="1196130" cy="923330"/>
          </a:xfrm>
          <a:prstGeom prst="rect">
            <a:avLst/>
          </a:prstGeom>
          <a:noFill/>
        </p:spPr>
        <p:txBody>
          <a:bodyPr wrap="square" rtlCol="0">
            <a:spAutoFit/>
          </a:bodyPr>
          <a:lstStyle/>
          <a:p>
            <a:pPr algn="ctr"/>
            <a:r>
              <a:rPr lang="en-US" dirty="0">
                <a:solidFill>
                  <a:srgbClr val="FFFF00"/>
                </a:solidFill>
              </a:rPr>
              <a:t>MPS-HI Etel4 rates (E7-E11)</a:t>
            </a:r>
          </a:p>
        </p:txBody>
      </p:sp>
      <p:sp>
        <p:nvSpPr>
          <p:cNvPr id="16" name="TextBox 15"/>
          <p:cNvSpPr txBox="1"/>
          <p:nvPr/>
        </p:nvSpPr>
        <p:spPr>
          <a:xfrm>
            <a:off x="1689506" y="1303568"/>
            <a:ext cx="2805671" cy="369332"/>
          </a:xfrm>
          <a:prstGeom prst="rect">
            <a:avLst/>
          </a:prstGeom>
          <a:noFill/>
        </p:spPr>
        <p:txBody>
          <a:bodyPr wrap="square" rtlCol="0">
            <a:spAutoFit/>
          </a:bodyPr>
          <a:lstStyle/>
          <a:p>
            <a:pPr algn="ctr"/>
            <a:r>
              <a:rPr lang="en-US" b="1" dirty="0">
                <a:solidFill>
                  <a:srgbClr val="7030A0"/>
                </a:solidFill>
              </a:rPr>
              <a:t>January 9, 2017 (full day)</a:t>
            </a:r>
          </a:p>
        </p:txBody>
      </p:sp>
      <p:sp>
        <p:nvSpPr>
          <p:cNvPr id="3" name="Slide Number Placeholder 2"/>
          <p:cNvSpPr>
            <a:spLocks noGrp="1"/>
          </p:cNvSpPr>
          <p:nvPr>
            <p:ph type="sldNum" sz="quarter" idx="12"/>
          </p:nvPr>
        </p:nvSpPr>
        <p:spPr/>
        <p:txBody>
          <a:bodyPr/>
          <a:lstStyle/>
          <a:p>
            <a:fld id="{A5D0E245-9D50-4F3E-AC26-7B9CB19F70AC}" type="slidenum">
              <a:rPr lang="en-US" altLang="en-US" smtClean="0"/>
              <a:pPr/>
              <a:t>13</a:t>
            </a:fld>
            <a:endParaRPr lang="en-US" altLang="en-US"/>
          </a:p>
        </p:txBody>
      </p:sp>
      <p:grpSp>
        <p:nvGrpSpPr>
          <p:cNvPr id="22" name="Group 21">
            <a:extLst>
              <a:ext uri="{FF2B5EF4-FFF2-40B4-BE49-F238E27FC236}">
                <a16:creationId xmlns="" xmlns:a16="http://schemas.microsoft.com/office/drawing/2014/main" id="{C6AFBB51-B602-B545-BF80-503E1F2A8CC5}"/>
              </a:ext>
            </a:extLst>
          </p:cNvPr>
          <p:cNvGrpSpPr/>
          <p:nvPr/>
        </p:nvGrpSpPr>
        <p:grpSpPr>
          <a:xfrm>
            <a:off x="7371854" y="5715000"/>
            <a:ext cx="1467346" cy="857250"/>
            <a:chOff x="6781979" y="5656472"/>
            <a:chExt cx="1467346" cy="857250"/>
          </a:xfrm>
        </p:grpSpPr>
        <p:sp>
          <p:nvSpPr>
            <p:cNvPr id="23" name="TextBox 22">
              <a:extLst>
                <a:ext uri="{FF2B5EF4-FFF2-40B4-BE49-F238E27FC236}">
                  <a16:creationId xmlns="" xmlns:a16="http://schemas.microsoft.com/office/drawing/2014/main" id="{B7AB51B5-E83D-6C45-B3F8-B9718C5E6879}"/>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24" name="Group 15">
              <a:extLst>
                <a:ext uri="{FF2B5EF4-FFF2-40B4-BE49-F238E27FC236}">
                  <a16:creationId xmlns="" xmlns:a16="http://schemas.microsoft.com/office/drawing/2014/main" id="{18664739-3478-AB41-9DE0-68D0E207FCE2}"/>
                </a:ext>
              </a:extLst>
            </p:cNvPr>
            <p:cNvGrpSpPr>
              <a:grpSpLocks/>
            </p:cNvGrpSpPr>
            <p:nvPr/>
          </p:nvGrpSpPr>
          <p:grpSpPr bwMode="auto">
            <a:xfrm>
              <a:off x="7549986" y="5908776"/>
              <a:ext cx="639763" cy="179387"/>
              <a:chOff x="126" y="4260"/>
              <a:chExt cx="417" cy="117"/>
            </a:xfrm>
          </p:grpSpPr>
          <p:sp>
            <p:nvSpPr>
              <p:cNvPr id="26" name="Freeform 16">
                <a:extLst>
                  <a:ext uri="{FF2B5EF4-FFF2-40B4-BE49-F238E27FC236}">
                    <a16:creationId xmlns="" xmlns:a16="http://schemas.microsoft.com/office/drawing/2014/main" id="{221F4816-EB60-DF40-9A10-144ECAC8A8E1}"/>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7" name="Freeform 17">
                <a:extLst>
                  <a:ext uri="{FF2B5EF4-FFF2-40B4-BE49-F238E27FC236}">
                    <a16:creationId xmlns="" xmlns:a16="http://schemas.microsoft.com/office/drawing/2014/main" id="{3472657A-27B7-3D49-AE90-EFB2E8CD6705}"/>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8" name="Freeform 18">
                <a:extLst>
                  <a:ext uri="{FF2B5EF4-FFF2-40B4-BE49-F238E27FC236}">
                    <a16:creationId xmlns="" xmlns:a16="http://schemas.microsoft.com/office/drawing/2014/main" id="{2FE38B2E-9388-A745-BB3E-5B051C8DED91}"/>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25" name="Picture 24">
              <a:extLst>
                <a:ext uri="{FF2B5EF4-FFF2-40B4-BE49-F238E27FC236}">
                  <a16:creationId xmlns="" xmlns:a16="http://schemas.microsoft.com/office/drawing/2014/main" id="{D969F0CB-EA01-504F-B6D5-AF0593F72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cxnSp>
        <p:nvCxnSpPr>
          <p:cNvPr id="17" name="Straight Arrow Connector 16"/>
          <p:cNvCxnSpPr/>
          <p:nvPr/>
        </p:nvCxnSpPr>
        <p:spPr>
          <a:xfrm flipH="1">
            <a:off x="4495177" y="2286000"/>
            <a:ext cx="381786" cy="0"/>
          </a:xfrm>
          <a:prstGeom prst="straightConnector1">
            <a:avLst/>
          </a:prstGeom>
          <a:ln>
            <a:solidFill>
              <a:srgbClr val="FF339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394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56954004"/>
              </p:ext>
            </p:extLst>
          </p:nvPr>
        </p:nvGraphicFramePr>
        <p:xfrm>
          <a:off x="304799" y="1096963"/>
          <a:ext cx="8630654" cy="2734056"/>
        </p:xfrm>
        <a:graphic>
          <a:graphicData uri="http://schemas.openxmlformats.org/drawingml/2006/table">
            <a:tbl>
              <a:tblPr firstRow="1" firstCol="1" bandRow="1">
                <a:tableStyleId>{5C22544A-7EE6-4342-B048-85BDC9FD1C3A}</a:tableStyleId>
              </a:tblPr>
              <a:tblGrid>
                <a:gridCol w="1752601">
                  <a:extLst>
                    <a:ext uri="{9D8B030D-6E8A-4147-A177-3AD203B41FA5}">
                      <a16:colId xmlns="" xmlns:a16="http://schemas.microsoft.com/office/drawing/2014/main" val="20000"/>
                    </a:ext>
                  </a:extLst>
                </a:gridCol>
                <a:gridCol w="3066629">
                  <a:extLst>
                    <a:ext uri="{9D8B030D-6E8A-4147-A177-3AD203B41FA5}">
                      <a16:colId xmlns="" xmlns:a16="http://schemas.microsoft.com/office/drawing/2014/main" val="20001"/>
                    </a:ext>
                  </a:extLst>
                </a:gridCol>
                <a:gridCol w="1205943">
                  <a:extLst>
                    <a:ext uri="{9D8B030D-6E8A-4147-A177-3AD203B41FA5}">
                      <a16:colId xmlns="" xmlns:a16="http://schemas.microsoft.com/office/drawing/2014/main" val="20002"/>
                    </a:ext>
                  </a:extLst>
                </a:gridCol>
                <a:gridCol w="2605481">
                  <a:extLst>
                    <a:ext uri="{9D8B030D-6E8A-4147-A177-3AD203B41FA5}">
                      <a16:colId xmlns=""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mn-lt"/>
                        </a:rPr>
                        <a:t>Title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Activity</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Data Needed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Success Criteria</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0"/>
                  </a:ext>
                </a:extLst>
              </a:tr>
              <a:tr h="565745">
                <a:tc>
                  <a:txBody>
                    <a:bodyPr/>
                    <a:lstStyle/>
                    <a:p>
                      <a:pPr marL="0" marR="0">
                        <a:lnSpc>
                          <a:spcPct val="115000"/>
                        </a:lnSpc>
                        <a:spcBef>
                          <a:spcPts val="0"/>
                        </a:spcBef>
                        <a:spcAft>
                          <a:spcPts val="0"/>
                        </a:spcAft>
                      </a:pPr>
                      <a:r>
                        <a:rPr lang="en-US" sz="1200" dirty="0">
                          <a:effectLst/>
                          <a:latin typeface="+mn-lt"/>
                        </a:rPr>
                        <a:t>A.2.4 SEP Channel Cross-Comparison [PLPT-SEI-004]</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On-orbit cross-calibration of EHIS with SGPS above 10 MeV, and with GOES 13-15 EPEAD.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One Solar Energetic Particle (SEP) event.</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[Provisional] Differences quantified on data taken through Provisional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1"/>
                  </a:ext>
                </a:extLst>
              </a:tr>
              <a:tr h="990054">
                <a:tc>
                  <a:txBody>
                    <a:bodyPr/>
                    <a:lstStyle/>
                    <a:p>
                      <a:pPr marL="0" marR="0">
                        <a:lnSpc>
                          <a:spcPct val="115000"/>
                        </a:lnSpc>
                        <a:spcBef>
                          <a:spcPts val="0"/>
                        </a:spcBef>
                        <a:spcAft>
                          <a:spcPts val="0"/>
                        </a:spcAft>
                      </a:pPr>
                      <a:r>
                        <a:rPr lang="en-US" sz="1200" dirty="0">
                          <a:effectLst/>
                          <a:latin typeface="+mn-lt"/>
                        </a:rPr>
                        <a:t>A.2.6 Backgrounds Trending [PLPT-SEI-006]</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Evaluate</a:t>
                      </a:r>
                      <a:r>
                        <a:rPr lang="en-US" sz="1200" baseline="0" dirty="0">
                          <a:effectLst/>
                          <a:latin typeface="+mn-lt"/>
                        </a:rPr>
                        <a:t> EHIS backgrounds in terms of expected galactic cosmic ray (GCR) fluxes. The analysis of EHIS heavy ion data will require long-term averages of L0 histograms. The analysis of EHIS proton and alpha particle rates as well as rates from the other two instruments could convert L1b fluxes back to counts, but it would be less ambiguous simply to average the L0 count rates.</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Two months of continuous data.</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[Provisional] Natural backgrounds preliminarily correlated with solar protons and GCRs.</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
        <p:nvSpPr>
          <p:cNvPr id="6" name="TextBox 5"/>
          <p:cNvSpPr txBox="1"/>
          <p:nvPr/>
        </p:nvSpPr>
        <p:spPr>
          <a:xfrm>
            <a:off x="5562600" y="2819400"/>
            <a:ext cx="2819400" cy="646331"/>
          </a:xfrm>
          <a:prstGeom prst="rect">
            <a:avLst/>
          </a:prstGeom>
          <a:solidFill>
            <a:schemeClr val="bg1"/>
          </a:solidFill>
        </p:spPr>
        <p:txBody>
          <a:bodyPr wrap="square" rtlCol="0">
            <a:spAutoFit/>
          </a:bodyPr>
          <a:lstStyle/>
          <a:p>
            <a:pPr algn="ctr"/>
            <a:r>
              <a:rPr lang="en-US" i="1" dirty="0">
                <a:solidFill>
                  <a:srgbClr val="008000"/>
                </a:solidFill>
              </a:rPr>
              <a:t>EHIS PLPTs from RIMP v 1.0 (02 June 2016)</a:t>
            </a:r>
          </a:p>
        </p:txBody>
      </p:sp>
      <p:sp>
        <p:nvSpPr>
          <p:cNvPr id="7" name="Content Placeholder 2">
            <a:extLst>
              <a:ext uri="{FF2B5EF4-FFF2-40B4-BE49-F238E27FC236}">
                <a16:creationId xmlns="" xmlns:a16="http://schemas.microsoft.com/office/drawing/2014/main" id="{F6CB6CCF-FC9E-7B40-BF00-E4044E72AACB}"/>
              </a:ext>
            </a:extLst>
          </p:cNvPr>
          <p:cNvSpPr txBox="1">
            <a:spLocks/>
          </p:cNvSpPr>
          <p:nvPr/>
        </p:nvSpPr>
        <p:spPr bwMode="auto">
          <a:xfrm>
            <a:off x="228600" y="3962524"/>
            <a:ext cx="8706853" cy="27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Note: data requirements for </a:t>
            </a:r>
            <a:r>
              <a:rPr lang="en-US" sz="1800" u="sng" dirty="0"/>
              <a:t>Full</a:t>
            </a:r>
            <a:r>
              <a:rPr lang="en-US" sz="1800" dirty="0"/>
              <a:t> Validation have been exceeded in Provisional analysis</a:t>
            </a:r>
          </a:p>
          <a:p>
            <a:pPr lvl="1">
              <a:buFont typeface="Arial" panose="020B0604020202020204" pitchFamily="34" charset="0"/>
              <a:buChar char="•"/>
            </a:pPr>
            <a:r>
              <a:rPr lang="en-US" sz="1600" dirty="0"/>
              <a:t>A.3.3: 2 SEP events required vs. 4 SEP events analyzed</a:t>
            </a:r>
          </a:p>
          <a:p>
            <a:pPr lvl="1">
              <a:buFont typeface="Arial" panose="020B0604020202020204" pitchFamily="34" charset="0"/>
              <a:buChar char="•"/>
            </a:pPr>
            <a:r>
              <a:rPr lang="en-US" sz="1600" dirty="0"/>
              <a:t>A.3.5: 4 months of data required vs. 5.5 months analyzed</a:t>
            </a:r>
          </a:p>
          <a:p>
            <a:pPr>
              <a:buFont typeface="Arial" panose="020B0604020202020204" pitchFamily="34" charset="0"/>
              <a:buChar char="•"/>
            </a:pPr>
            <a:r>
              <a:rPr lang="en-US" sz="1800" dirty="0"/>
              <a:t>Provisional success criteria require </a:t>
            </a:r>
            <a:r>
              <a:rPr lang="en-US" sz="1800" u="sng" dirty="0"/>
              <a:t>quantification</a:t>
            </a:r>
            <a:r>
              <a:rPr lang="en-US" sz="1800" dirty="0"/>
              <a:t> of calibration differences without necessarily </a:t>
            </a:r>
            <a:r>
              <a:rPr lang="en-US" sz="1800" u="sng" dirty="0"/>
              <a:t>resolving</a:t>
            </a:r>
            <a:r>
              <a:rPr lang="en-US" sz="1800" dirty="0"/>
              <a:t> them</a:t>
            </a:r>
          </a:p>
          <a:p>
            <a:pPr lvl="1">
              <a:buFont typeface="Arial" panose="020B0604020202020204" pitchFamily="34" charset="0"/>
              <a:buChar char="•"/>
            </a:pPr>
            <a:r>
              <a:rPr lang="en-US" sz="1600" dirty="0"/>
              <a:t>Success requires sufficient analysis to reveal the important issues that need to be pursued in Full Validation phase</a:t>
            </a:r>
          </a:p>
        </p:txBody>
      </p:sp>
    </p:spTree>
    <p:extLst>
      <p:ext uri="{BB962C8B-B14F-4D97-AF65-F5344CB8AC3E}">
        <p14:creationId xmlns:p14="http://schemas.microsoft.com/office/powerpoint/2010/main" val="285213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7693830"/>
              </p:ext>
            </p:extLst>
          </p:nvPr>
        </p:nvGraphicFramePr>
        <p:xfrm>
          <a:off x="143158" y="1295400"/>
          <a:ext cx="8865704" cy="4325790"/>
        </p:xfrm>
        <a:graphic>
          <a:graphicData uri="http://schemas.openxmlformats.org/drawingml/2006/table">
            <a:tbl>
              <a:tblPr firstRow="1" bandRow="1">
                <a:tableStyleId>{5C22544A-7EE6-4342-B048-85BDC9FD1C3A}</a:tableStyleId>
              </a:tblPr>
              <a:tblGrid>
                <a:gridCol w="1304642">
                  <a:extLst>
                    <a:ext uri="{9D8B030D-6E8A-4147-A177-3AD203B41FA5}">
                      <a16:colId xmlns="" xmlns:a16="http://schemas.microsoft.com/office/drawing/2014/main" val="20000"/>
                    </a:ext>
                  </a:extLst>
                </a:gridCol>
                <a:gridCol w="2207539">
                  <a:extLst>
                    <a:ext uri="{9D8B030D-6E8A-4147-A177-3AD203B41FA5}">
                      <a16:colId xmlns="" xmlns:a16="http://schemas.microsoft.com/office/drawing/2014/main" val="20001"/>
                    </a:ext>
                  </a:extLst>
                </a:gridCol>
                <a:gridCol w="851095">
                  <a:extLst>
                    <a:ext uri="{9D8B030D-6E8A-4147-A177-3AD203B41FA5}">
                      <a16:colId xmlns="" xmlns:a16="http://schemas.microsoft.com/office/drawing/2014/main" val="20002"/>
                    </a:ext>
                  </a:extLst>
                </a:gridCol>
                <a:gridCol w="609600">
                  <a:extLst>
                    <a:ext uri="{9D8B030D-6E8A-4147-A177-3AD203B41FA5}">
                      <a16:colId xmlns="" xmlns:a16="http://schemas.microsoft.com/office/drawing/2014/main" val="20003"/>
                    </a:ext>
                  </a:extLst>
                </a:gridCol>
                <a:gridCol w="751366">
                  <a:extLst>
                    <a:ext uri="{9D8B030D-6E8A-4147-A177-3AD203B41FA5}">
                      <a16:colId xmlns="" xmlns:a16="http://schemas.microsoft.com/office/drawing/2014/main" val="20004"/>
                    </a:ext>
                  </a:extLst>
                </a:gridCol>
                <a:gridCol w="3141462">
                  <a:extLst>
                    <a:ext uri="{9D8B030D-6E8A-4147-A177-3AD203B41FA5}">
                      <a16:colId xmlns="" xmlns:a16="http://schemas.microsoft.com/office/drawing/2014/main" val="20005"/>
                    </a:ext>
                  </a:extLst>
                </a:gridCol>
              </a:tblGrid>
              <a:tr h="424350">
                <a:tc>
                  <a:txBody>
                    <a:bodyPr/>
                    <a:lstStyle/>
                    <a:p>
                      <a:r>
                        <a:rPr lang="en-US" sz="1600" dirty="0"/>
                        <a:t>Risk</a:t>
                      </a:r>
                      <a:r>
                        <a:rPr lang="en-US" sz="1600" baseline="0" dirty="0"/>
                        <a:t> Name</a:t>
                      </a:r>
                      <a:endParaRPr lang="en-US" sz="1600" dirty="0"/>
                    </a:p>
                  </a:txBody>
                  <a:tcPr>
                    <a:lnB w="12700" cap="flat" cmpd="sng" algn="ctr">
                      <a:solidFill>
                        <a:schemeClr val="tx1"/>
                      </a:solidFill>
                      <a:prstDash val="solid"/>
                      <a:round/>
                      <a:headEnd type="none" w="med" len="med"/>
                      <a:tailEnd type="none" w="med" len="med"/>
                    </a:lnB>
                  </a:tcPr>
                </a:tc>
                <a:tc>
                  <a:txBody>
                    <a:bodyPr/>
                    <a:lstStyle/>
                    <a:p>
                      <a:r>
                        <a:rPr lang="en-US" sz="1600" dirty="0"/>
                        <a:t>Description</a:t>
                      </a:r>
                    </a:p>
                  </a:txBody>
                  <a:tcPr>
                    <a:lnB w="12700" cap="flat" cmpd="sng" algn="ctr">
                      <a:solidFill>
                        <a:schemeClr val="tx1"/>
                      </a:solidFill>
                      <a:prstDash val="solid"/>
                      <a:round/>
                      <a:headEnd type="none" w="med" len="med"/>
                      <a:tailEnd type="none" w="med" len="med"/>
                    </a:lnB>
                  </a:tcPr>
                </a:tc>
                <a:tc>
                  <a:txBody>
                    <a:bodyPr/>
                    <a:lstStyle/>
                    <a:p>
                      <a:pPr algn="ctr"/>
                      <a:r>
                        <a:rPr lang="en-US" sz="1600" dirty="0"/>
                        <a:t>Impact</a:t>
                      </a:r>
                    </a:p>
                  </a:txBody>
                  <a:tcPr>
                    <a:lnB w="12700" cap="flat" cmpd="sng" algn="ctr">
                      <a:solidFill>
                        <a:schemeClr val="tx1"/>
                      </a:solidFill>
                      <a:prstDash val="solid"/>
                      <a:round/>
                      <a:headEnd type="none" w="med" len="med"/>
                      <a:tailEnd type="none" w="med" len="med"/>
                    </a:lnB>
                  </a:tcPr>
                </a:tc>
                <a:tc>
                  <a:txBody>
                    <a:bodyPr/>
                    <a:lstStyle/>
                    <a:p>
                      <a:pPr algn="ctr"/>
                      <a:r>
                        <a:rPr lang="en-US" sz="1600" dirty="0"/>
                        <a:t>ADR</a:t>
                      </a:r>
                    </a:p>
                  </a:txBody>
                  <a:tcPr>
                    <a:lnB w="12700" cap="flat" cmpd="sng" algn="ctr">
                      <a:solidFill>
                        <a:schemeClr val="tx1"/>
                      </a:solidFill>
                      <a:prstDash val="solid"/>
                      <a:round/>
                      <a:headEnd type="none" w="med" len="med"/>
                      <a:tailEnd type="none" w="med" len="med"/>
                    </a:lnB>
                  </a:tcPr>
                </a:tc>
                <a:tc>
                  <a:txBody>
                    <a:bodyPr/>
                    <a:lstStyle/>
                    <a:p>
                      <a:pPr algn="ctr"/>
                      <a:r>
                        <a:rPr lang="en-US" sz="1600" dirty="0"/>
                        <a:t>WR</a:t>
                      </a:r>
                    </a:p>
                  </a:txBody>
                  <a:tcPr>
                    <a:lnB w="12700" cap="flat" cmpd="sng" algn="ctr">
                      <a:solidFill>
                        <a:schemeClr val="tx1"/>
                      </a:solidFill>
                      <a:prstDash val="solid"/>
                      <a:round/>
                      <a:headEnd type="none" w="med" len="med"/>
                      <a:tailEnd type="none" w="med" len="med"/>
                    </a:lnB>
                  </a:tcPr>
                </a:tc>
                <a:tc>
                  <a:txBody>
                    <a:bodyPr/>
                    <a:lstStyle/>
                    <a:p>
                      <a:r>
                        <a:rPr lang="en-US" sz="1600" dirty="0"/>
                        <a:t>Mitigation</a:t>
                      </a:r>
                      <a:r>
                        <a:rPr lang="en-US" sz="1600" baseline="0" dirty="0"/>
                        <a:t> Approach and Status</a:t>
                      </a:r>
                      <a:endParaRPr 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101437">
                <a:tc>
                  <a:txBody>
                    <a:bodyPr/>
                    <a:lstStyle/>
                    <a:p>
                      <a:r>
                        <a:rPr lang="en-US" sz="1400" dirty="0">
                          <a:solidFill>
                            <a:schemeClr val="tx1"/>
                          </a:solidFill>
                        </a:rPr>
                        <a:t>Inaccurate </a:t>
                      </a:r>
                      <a:r>
                        <a:rPr lang="en-US" sz="1400" dirty="0" err="1">
                          <a:solidFill>
                            <a:schemeClr val="tx1"/>
                          </a:solidFill>
                        </a:rPr>
                        <a:t>SWx</a:t>
                      </a:r>
                      <a:r>
                        <a:rPr lang="en-US" sz="1400" dirty="0">
                          <a:solidFill>
                            <a:schemeClr val="tx1"/>
                          </a:solidFill>
                        </a:rPr>
                        <a:t> </a:t>
                      </a:r>
                      <a:r>
                        <a:rPr lang="en-US" sz="1400" dirty="0" err="1">
                          <a:solidFill>
                            <a:schemeClr val="tx1"/>
                          </a:solidFill>
                        </a:rPr>
                        <a:t>Instrument_ID</a:t>
                      </a:r>
                      <a:r>
                        <a:rPr lang="en-US" sz="1400" dirty="0">
                          <a:solidFill>
                            <a:schemeClr val="tx1"/>
                          </a:solidFill>
                        </a:rPr>
                        <a:t> Fields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dirty="0">
                          <a:solidFill>
                            <a:schemeClr val="tx1"/>
                          </a:solidFill>
                        </a:rPr>
                        <a:t>G16 EHIS identified</a:t>
                      </a:r>
                      <a:r>
                        <a:rPr lang="en-US" sz="1400" b="0" i="0" baseline="0" dirty="0">
                          <a:solidFill>
                            <a:schemeClr val="tx1"/>
                          </a:solidFill>
                        </a:rPr>
                        <a:t> as ‘FM2’ in L1b global variables (metadata).  </a:t>
                      </a:r>
                      <a:r>
                        <a:rPr lang="en-US" sz="1400" b="1" i="0" baseline="0" dirty="0">
                          <a:solidFill>
                            <a:schemeClr val="tx1"/>
                          </a:solidFill>
                        </a:rPr>
                        <a:t>IF</a:t>
                      </a:r>
                      <a:r>
                        <a:rPr lang="en-US" sz="1400" b="0" i="0" baseline="0" dirty="0">
                          <a:solidFill>
                            <a:schemeClr val="tx1"/>
                          </a:solidFill>
                        </a:rPr>
                        <a:t> </a:t>
                      </a:r>
                      <a:r>
                        <a:rPr lang="en-US" sz="1400" b="0" i="0" baseline="0" dirty="0" err="1">
                          <a:solidFill>
                            <a:schemeClr val="tx1"/>
                          </a:solidFill>
                        </a:rPr>
                        <a:t>instrument_ID</a:t>
                      </a:r>
                      <a:r>
                        <a:rPr lang="en-US" sz="1400" b="0" i="0" baseline="0" dirty="0">
                          <a:solidFill>
                            <a:schemeClr val="tx1"/>
                          </a:solidFill>
                        </a:rPr>
                        <a:t> not fixed, </a:t>
                      </a:r>
                      <a:r>
                        <a:rPr lang="en-US" sz="1400" b="1" i="0" baseline="0" dirty="0">
                          <a:solidFill>
                            <a:schemeClr val="tx1"/>
                          </a:solidFill>
                        </a:rPr>
                        <a:t>THEN</a:t>
                      </a:r>
                      <a:r>
                        <a:rPr lang="en-US" sz="1400" b="0" i="0" baseline="0" dirty="0">
                          <a:solidFill>
                            <a:schemeClr val="tx1"/>
                          </a:solidFill>
                        </a:rPr>
                        <a:t> users could misinterpret data.</a:t>
                      </a:r>
                      <a:endParaRPr lang="en-US" sz="1400"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342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4502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Fix scheduled for DO.06.03. Needed for Full validation.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Results evaluated in DE – G16 EHIS now identified correctly as ‘FM1’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101437">
                <a:tc>
                  <a:txBody>
                    <a:bodyPr/>
                    <a:lstStyle/>
                    <a:p>
                      <a:r>
                        <a:rPr lang="en-US" sz="1400" dirty="0">
                          <a:solidFill>
                            <a:schemeClr val="tx1"/>
                          </a:solidFill>
                        </a:rPr>
                        <a:t>Three EHIS Flags not Read Correctly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1" i="0" dirty="0">
                          <a:solidFill>
                            <a:schemeClr val="tx1"/>
                          </a:solidFill>
                        </a:rPr>
                        <a:t>IF</a:t>
                      </a:r>
                      <a:r>
                        <a:rPr lang="en-US" sz="1400" i="0" dirty="0">
                          <a:solidFill>
                            <a:schemeClr val="tx1"/>
                          </a:solidFill>
                        </a:rPr>
                        <a:t> Science Processing Status (SPS) flags are not read correctly, </a:t>
                      </a:r>
                      <a:r>
                        <a:rPr lang="en-US" sz="1400" b="1" i="0" dirty="0">
                          <a:solidFill>
                            <a:schemeClr val="tx1"/>
                          </a:solidFill>
                        </a:rPr>
                        <a:t>THEN</a:t>
                      </a:r>
                      <a:r>
                        <a:rPr lang="en-US" sz="1400" i="0" dirty="0">
                          <a:solidFill>
                            <a:schemeClr val="tx1"/>
                          </a:solidFill>
                        </a:rPr>
                        <a:t> EHIS</a:t>
                      </a:r>
                      <a:r>
                        <a:rPr lang="en-US" sz="1400" i="0" baseline="0" dirty="0">
                          <a:solidFill>
                            <a:schemeClr val="tx1"/>
                          </a:solidFill>
                        </a:rPr>
                        <a:t> L1b data will be inaccurate.</a:t>
                      </a:r>
                      <a:endParaRPr lang="en-US" sz="14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582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5762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Fix</a:t>
                      </a:r>
                      <a:r>
                        <a:rPr lang="en-US" sz="1400" baseline="0" dirty="0">
                          <a:solidFill>
                            <a:schemeClr val="tx1"/>
                          </a:solidFill>
                        </a:rPr>
                        <a:t> scheduled for DO.06.03. Needed for Provisional validation.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rPr>
                        <a:t>Results evaluated – key fix made for Provisional status.  </a:t>
                      </a:r>
                      <a:r>
                        <a:rPr lang="en-US" sz="1400" baseline="0" dirty="0">
                          <a:solidFill>
                            <a:schemeClr val="tx1"/>
                          </a:solidFill>
                        </a:rPr>
                        <a:t>Residual issue may be addressed for Full.</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030377">
                <a:tc>
                  <a:txBody>
                    <a:bodyPr/>
                    <a:lstStyle/>
                    <a:p>
                      <a:r>
                        <a:rPr lang="en-US" sz="1400" dirty="0">
                          <a:solidFill>
                            <a:schemeClr val="tx1"/>
                          </a:solidFill>
                        </a:rPr>
                        <a:t>GOES-16 EHIS unexpected low fluxes from lowest energy helium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1" i="0" dirty="0">
                          <a:solidFill>
                            <a:schemeClr val="tx1"/>
                          </a:solidFill>
                        </a:rPr>
                        <a:t>IF</a:t>
                      </a:r>
                      <a:r>
                        <a:rPr lang="en-US" sz="1400" i="0" dirty="0">
                          <a:solidFill>
                            <a:schemeClr val="tx1"/>
                          </a:solidFill>
                        </a:rPr>
                        <a:t> root cause of low helium fluxes not identified and fix implemented, </a:t>
                      </a:r>
                      <a:r>
                        <a:rPr lang="en-US" sz="1400" b="1" i="0" dirty="0">
                          <a:solidFill>
                            <a:schemeClr val="tx1"/>
                          </a:solidFill>
                        </a:rPr>
                        <a:t>THEN</a:t>
                      </a:r>
                      <a:r>
                        <a:rPr lang="en-US" sz="1400" i="0" dirty="0">
                          <a:solidFill>
                            <a:schemeClr val="tx1"/>
                          </a:solidFill>
                        </a:rPr>
                        <a:t> EHIS helium fluxes will be inaccurate during largest SEP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6113 (Flight)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buAutoNum type="arabicPeriod"/>
                      </a:pPr>
                      <a:r>
                        <a:rPr lang="en-US" sz="1400" dirty="0">
                          <a:solidFill>
                            <a:schemeClr val="tx1"/>
                          </a:solidFill>
                        </a:rPr>
                        <a:t>NCEI checked for potential GPA cause first.  Uncovered ADR 582 - insufficient to explain error.</a:t>
                      </a:r>
                    </a:p>
                    <a:p>
                      <a:pPr marL="342900" indent="-342900">
                        <a:buAutoNum type="arabicPeriod"/>
                      </a:pPr>
                      <a:r>
                        <a:rPr lang="en-US" sz="1400" dirty="0">
                          <a:solidFill>
                            <a:schemeClr val="tx1"/>
                          </a:solidFill>
                        </a:rPr>
                        <a:t>ATC/UNH investigating possible hardware causes of problem</a:t>
                      </a:r>
                    </a:p>
                    <a:p>
                      <a:pPr marL="342900" indent="-342900">
                        <a:buAutoNum type="arabicPeriod"/>
                      </a:pP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15</a:t>
            </a:fld>
            <a:endParaRPr lang="en-US" altLang="en-US"/>
          </a:p>
        </p:txBody>
      </p:sp>
      <p:sp>
        <p:nvSpPr>
          <p:cNvPr id="9" name="Title 8"/>
          <p:cNvSpPr>
            <a:spLocks noGrp="1"/>
          </p:cNvSpPr>
          <p:nvPr>
            <p:ph type="title"/>
          </p:nvPr>
        </p:nvSpPr>
        <p:spPr/>
        <p:txBody>
          <a:bodyPr/>
          <a:lstStyle/>
          <a:p>
            <a:r>
              <a:rPr lang="en-US" dirty="0"/>
              <a:t>Path to Provisional: Risks Identified Since Beta PS-PVR</a:t>
            </a:r>
          </a:p>
        </p:txBody>
      </p:sp>
      <p:sp>
        <p:nvSpPr>
          <p:cNvPr id="7" name="TextBox 6">
            <a:extLst>
              <a:ext uri="{FF2B5EF4-FFF2-40B4-BE49-F238E27FC236}">
                <a16:creationId xmlns="" xmlns:a16="http://schemas.microsoft.com/office/drawing/2014/main" id="{925A2BB4-1312-A845-BFBC-398E195B3071}"/>
              </a:ext>
            </a:extLst>
          </p:cNvPr>
          <p:cNvSpPr txBox="1"/>
          <p:nvPr/>
        </p:nvSpPr>
        <p:spPr>
          <a:xfrm>
            <a:off x="1307692" y="5742946"/>
            <a:ext cx="653663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High risks were identified as a result of NCEI PLPT A.2.4 based on observations during 10 September 2017 SEP event, which occurred well after FM1 PLT had been completed.</a:t>
            </a:r>
            <a:endParaRPr lang="en-US" b="1" i="1" baseline="30000" dirty="0">
              <a:solidFill>
                <a:schemeClr val="tx1"/>
              </a:solidFill>
            </a:endParaRPr>
          </a:p>
        </p:txBody>
      </p:sp>
    </p:spTree>
    <p:extLst>
      <p:ext uri="{BB962C8B-B14F-4D97-AF65-F5344CB8AC3E}">
        <p14:creationId xmlns:p14="http://schemas.microsoft.com/office/powerpoint/2010/main" val="1928226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582: EHIS </a:t>
            </a:r>
            <a:r>
              <a:rPr lang="en-US" dirty="0" err="1"/>
              <a:t>HFR_Flag</a:t>
            </a:r>
            <a:r>
              <a:rPr lang="en-US" dirty="0"/>
              <a:t>, </a:t>
            </a:r>
            <a:r>
              <a:rPr lang="en-US" dirty="0" err="1"/>
              <a:t>IFC_Flag</a:t>
            </a:r>
            <a:r>
              <a:rPr lang="en-US" dirty="0"/>
              <a:t>, </a:t>
            </a:r>
            <a:r>
              <a:rPr lang="en-US" dirty="0" err="1"/>
              <a:t>SCC_Flag</a:t>
            </a:r>
            <a:endParaRPr lang="en-US" dirty="0"/>
          </a:p>
        </p:txBody>
      </p:sp>
      <p:pic>
        <p:nvPicPr>
          <p:cNvPr id="7" name="Content Placeholder 6"/>
          <p:cNvPicPr>
            <a:picLocks noGrp="1" noChangeAspect="1"/>
          </p:cNvPicPr>
          <p:nvPr>
            <p:ph sz="half" idx="1"/>
          </p:nvPr>
        </p:nvPicPr>
        <p:blipFill>
          <a:blip r:embed="rId2"/>
          <a:stretch>
            <a:fillRect/>
          </a:stretch>
        </p:blipFill>
        <p:spPr>
          <a:xfrm>
            <a:off x="521870" y="1674521"/>
            <a:ext cx="3886200" cy="1216227"/>
          </a:xfrm>
          <a:prstGeom prst="rect">
            <a:avLst/>
          </a:prstGeom>
        </p:spPr>
      </p:pic>
      <p:sp>
        <p:nvSpPr>
          <p:cNvPr id="6" name="Content Placeholder 5"/>
          <p:cNvSpPr>
            <a:spLocks noGrp="1"/>
          </p:cNvSpPr>
          <p:nvPr>
            <p:ph sz="half" idx="2"/>
          </p:nvPr>
        </p:nvSpPr>
        <p:spPr>
          <a:xfrm>
            <a:off x="4629150" y="1251860"/>
            <a:ext cx="4177966" cy="4844140"/>
          </a:xfrm>
        </p:spPr>
        <p:txBody>
          <a:bodyPr>
            <a:noAutofit/>
          </a:bodyPr>
          <a:lstStyle/>
          <a:p>
            <a:r>
              <a:rPr lang="en-US" sz="1600" dirty="0"/>
              <a:t>Harris/AER Algorithm Description Document describes </a:t>
            </a:r>
            <a:r>
              <a:rPr lang="en-US" sz="1600" dirty="0" err="1"/>
              <a:t>HFR_Flag</a:t>
            </a:r>
            <a:r>
              <a:rPr lang="en-US" sz="1600" dirty="0"/>
              <a:t> as follows:</a:t>
            </a:r>
          </a:p>
          <a:p>
            <a:pPr lvl="1"/>
            <a:r>
              <a:rPr lang="en-US" sz="1400" dirty="0"/>
              <a:t>0 = no high flux rate conditions exist;  L1b algorithm uses non-Prime rates for this minute (and Non-Prime DTC LUT, etc.)</a:t>
            </a:r>
          </a:p>
          <a:p>
            <a:pPr lvl="1"/>
            <a:r>
              <a:rPr lang="en-US" sz="1400" dirty="0"/>
              <a:t>1 = high flux rate conditions exist;  L1b algorithm uses Prime rates for this minute (and Prime DTC LUT, etc.)</a:t>
            </a:r>
          </a:p>
          <a:p>
            <a:pPr lvl="1"/>
            <a:r>
              <a:rPr lang="en-US" sz="1400" dirty="0"/>
              <a:t>Reported in L1b (every minute):</a:t>
            </a:r>
          </a:p>
          <a:p>
            <a:pPr lvl="2"/>
            <a:r>
              <a:rPr lang="en-US" sz="1200" dirty="0"/>
              <a:t>0 during entire event</a:t>
            </a:r>
          </a:p>
          <a:p>
            <a:r>
              <a:rPr lang="en-US" sz="1600" dirty="0"/>
              <a:t>In contrast, in NCEI’s reading of L0, </a:t>
            </a:r>
            <a:r>
              <a:rPr lang="en-US" sz="1600" dirty="0" err="1"/>
              <a:t>HFR_Flag</a:t>
            </a:r>
            <a:r>
              <a:rPr lang="en-US" sz="1600" dirty="0"/>
              <a:t> set  to 1 during entire event</a:t>
            </a:r>
          </a:p>
          <a:p>
            <a:pPr lvl="1"/>
            <a:r>
              <a:rPr lang="en-US" sz="1400" dirty="0"/>
              <a:t>Confirmed by instrument vendor (UNH)</a:t>
            </a:r>
          </a:p>
          <a:p>
            <a:r>
              <a:rPr lang="en-US" sz="1600" dirty="0" err="1"/>
              <a:t>IFC_Flag</a:t>
            </a:r>
            <a:r>
              <a:rPr lang="en-US" sz="1600" dirty="0"/>
              <a:t> should have been set to 1 shortly after 1800 UT on 11 Sept 2017</a:t>
            </a:r>
          </a:p>
          <a:p>
            <a:pPr lvl="1"/>
            <a:r>
              <a:rPr lang="en-US" sz="1400" dirty="0"/>
              <a:t>Flag not set in L1b</a:t>
            </a:r>
          </a:p>
          <a:p>
            <a:r>
              <a:rPr lang="en-US" sz="1600" dirty="0" err="1"/>
              <a:t>SCC_Flag</a:t>
            </a:r>
            <a:r>
              <a:rPr lang="en-US" sz="1600" dirty="0"/>
              <a:t> not tested during period analyzed by NCEI, but probably affected by this problem as well</a:t>
            </a:r>
          </a:p>
        </p:txBody>
      </p:sp>
      <p:sp>
        <p:nvSpPr>
          <p:cNvPr id="4" name="Slide Number Placeholder 3"/>
          <p:cNvSpPr>
            <a:spLocks noGrp="1"/>
          </p:cNvSpPr>
          <p:nvPr>
            <p:ph type="sldNum" sz="quarter" idx="12"/>
          </p:nvPr>
        </p:nvSpPr>
        <p:spPr/>
        <p:txBody>
          <a:bodyPr/>
          <a:lstStyle/>
          <a:p>
            <a:fld id="{67E7D051-8819-4A30-8D52-2A43ED15E72A}" type="slidenum">
              <a:rPr lang="en-US" smtClean="0"/>
              <a:t>16</a:t>
            </a:fld>
            <a:endParaRPr lang="en-US" dirty="0"/>
          </a:p>
        </p:txBody>
      </p:sp>
      <p:sp>
        <p:nvSpPr>
          <p:cNvPr id="8" name="TextBox 7"/>
          <p:cNvSpPr txBox="1"/>
          <p:nvPr/>
        </p:nvSpPr>
        <p:spPr>
          <a:xfrm>
            <a:off x="208046" y="3614462"/>
            <a:ext cx="4513847" cy="1815882"/>
          </a:xfrm>
          <a:prstGeom prst="rect">
            <a:avLst/>
          </a:prstGeom>
          <a:noFill/>
        </p:spPr>
        <p:txBody>
          <a:bodyPr wrap="square" rtlCol="0">
            <a:spAutoFit/>
          </a:bodyPr>
          <a:lstStyle/>
          <a:p>
            <a:r>
              <a:rPr lang="en-US" sz="1400" dirty="0">
                <a:solidFill>
                  <a:schemeClr val="bg1"/>
                </a:solidFill>
              </a:rPr>
              <a:t>From SCI-PEC ‘Science Processing Status’ (SPS) 16-bit word:</a:t>
            </a:r>
          </a:p>
          <a:p>
            <a:r>
              <a:rPr lang="en-US" sz="1400" dirty="0">
                <a:solidFill>
                  <a:schemeClr val="bg1"/>
                </a:solidFill>
              </a:rPr>
              <a:t>1000000000000000 = 32768  High Flux Rate</a:t>
            </a:r>
            <a:br>
              <a:rPr lang="en-US" sz="1400" dirty="0">
                <a:solidFill>
                  <a:schemeClr val="bg1"/>
                </a:solidFill>
              </a:rPr>
            </a:br>
            <a:r>
              <a:rPr lang="en-US" sz="1400" dirty="0">
                <a:solidFill>
                  <a:schemeClr val="bg1"/>
                </a:solidFill>
              </a:rPr>
              <a:t>0100000000000000 = 16384  In-Flight Calibration</a:t>
            </a:r>
            <a:br>
              <a:rPr lang="en-US" sz="1400" dirty="0">
                <a:solidFill>
                  <a:schemeClr val="bg1"/>
                </a:solidFill>
              </a:rPr>
            </a:br>
            <a:r>
              <a:rPr lang="en-US" sz="1400" dirty="0">
                <a:solidFill>
                  <a:schemeClr val="bg1"/>
                </a:solidFill>
              </a:rPr>
              <a:t>0010000000000000 =  8192  Science Configuration Change</a:t>
            </a:r>
          </a:p>
          <a:p>
            <a:r>
              <a:rPr lang="en-US" sz="1400" dirty="0">
                <a:solidFill>
                  <a:schemeClr val="bg1"/>
                </a:solidFill>
              </a:rPr>
              <a:t/>
            </a:r>
            <a:br>
              <a:rPr lang="en-US" sz="1400" dirty="0">
                <a:solidFill>
                  <a:schemeClr val="bg1"/>
                </a:solidFill>
              </a:rPr>
            </a:br>
            <a:r>
              <a:rPr lang="en-US" sz="1400" dirty="0">
                <a:solidFill>
                  <a:schemeClr val="bg1"/>
                </a:solidFill>
              </a:rPr>
              <a:t>During this period (10-13 Sept 2017), the SPS word is always (with one exception – when IFC is ON) equal to 32768.  When IFC is ON, this value is 49,152.</a:t>
            </a:r>
          </a:p>
        </p:txBody>
      </p:sp>
      <p:sp>
        <p:nvSpPr>
          <p:cNvPr id="3" name="TextBox 2"/>
          <p:cNvSpPr txBox="1"/>
          <p:nvPr/>
        </p:nvSpPr>
        <p:spPr>
          <a:xfrm>
            <a:off x="628650" y="1395367"/>
            <a:ext cx="3558340" cy="300082"/>
          </a:xfrm>
          <a:prstGeom prst="rect">
            <a:avLst/>
          </a:prstGeom>
          <a:noFill/>
        </p:spPr>
        <p:txBody>
          <a:bodyPr wrap="square" rtlCol="0">
            <a:spAutoFit/>
          </a:bodyPr>
          <a:lstStyle/>
          <a:p>
            <a:r>
              <a:rPr lang="en-US" sz="1350" dirty="0">
                <a:solidFill>
                  <a:schemeClr val="bg1"/>
                </a:solidFill>
              </a:rPr>
              <a:t>See SEISS CDRL43 Rev P, Tables 8-57 and 8-59</a:t>
            </a:r>
          </a:p>
        </p:txBody>
      </p:sp>
      <p:sp>
        <p:nvSpPr>
          <p:cNvPr id="9" name="TextBox 8"/>
          <p:cNvSpPr txBox="1"/>
          <p:nvPr/>
        </p:nvSpPr>
        <p:spPr>
          <a:xfrm>
            <a:off x="297782" y="5532339"/>
            <a:ext cx="4110288" cy="461665"/>
          </a:xfrm>
          <a:prstGeom prst="rect">
            <a:avLst/>
          </a:prstGeom>
          <a:solidFill>
            <a:srgbClr val="00B0F0"/>
          </a:solidFill>
        </p:spPr>
        <p:txBody>
          <a:bodyPr wrap="square" rtlCol="0">
            <a:spAutoFit/>
          </a:bodyPr>
          <a:lstStyle/>
          <a:p>
            <a:pPr algn="ctr"/>
            <a:r>
              <a:rPr lang="en-US" sz="1200" b="1" i="1" dirty="0">
                <a:solidFill>
                  <a:schemeClr val="bg1"/>
                </a:solidFill>
              </a:rPr>
              <a:t>Note: unlike the other quantities in SCI-PEC (Table 8-57), this SPS word must </a:t>
            </a:r>
            <a:r>
              <a:rPr lang="en-US" sz="1200" b="1" i="1" u="sng" dirty="0">
                <a:solidFill>
                  <a:schemeClr val="bg1"/>
                </a:solidFill>
              </a:rPr>
              <a:t>not</a:t>
            </a:r>
            <a:r>
              <a:rPr lang="en-US" sz="1200" b="1" i="1" dirty="0">
                <a:solidFill>
                  <a:schemeClr val="bg1"/>
                </a:solidFill>
              </a:rPr>
              <a:t> be decompressed</a:t>
            </a:r>
          </a:p>
        </p:txBody>
      </p:sp>
      <p:sp>
        <p:nvSpPr>
          <p:cNvPr id="5" name="TextBox 4"/>
          <p:cNvSpPr txBox="1"/>
          <p:nvPr/>
        </p:nvSpPr>
        <p:spPr>
          <a:xfrm>
            <a:off x="3505200" y="2180019"/>
            <a:ext cx="838691" cy="715581"/>
          </a:xfrm>
          <a:prstGeom prst="rect">
            <a:avLst/>
          </a:prstGeom>
          <a:noFill/>
        </p:spPr>
        <p:txBody>
          <a:bodyPr wrap="none" rtlCol="0">
            <a:spAutoFit/>
          </a:bodyPr>
          <a:lstStyle/>
          <a:p>
            <a:r>
              <a:rPr lang="en-US" sz="1350" dirty="0" err="1">
                <a:solidFill>
                  <a:srgbClr val="C00000"/>
                </a:solidFill>
              </a:rPr>
              <a:t>HFR_Flag</a:t>
            </a:r>
            <a:endParaRPr lang="en-US" sz="1350" dirty="0">
              <a:solidFill>
                <a:srgbClr val="C00000"/>
              </a:solidFill>
            </a:endParaRPr>
          </a:p>
          <a:p>
            <a:r>
              <a:rPr lang="en-US" sz="1350" dirty="0" err="1">
                <a:solidFill>
                  <a:srgbClr val="C00000"/>
                </a:solidFill>
              </a:rPr>
              <a:t>IFC_Flag</a:t>
            </a:r>
            <a:endParaRPr lang="en-US" sz="1350" dirty="0">
              <a:solidFill>
                <a:srgbClr val="C00000"/>
              </a:solidFill>
            </a:endParaRPr>
          </a:p>
          <a:p>
            <a:r>
              <a:rPr lang="en-US" sz="1350" dirty="0" err="1">
                <a:solidFill>
                  <a:srgbClr val="C00000"/>
                </a:solidFill>
              </a:rPr>
              <a:t>SCC_Flag</a:t>
            </a:r>
            <a:endParaRPr lang="en-US" sz="1350" dirty="0">
              <a:solidFill>
                <a:srgbClr val="C00000"/>
              </a:solidFill>
            </a:endParaRPr>
          </a:p>
        </p:txBody>
      </p:sp>
    </p:spTree>
    <p:extLst>
      <p:ext uri="{BB962C8B-B14F-4D97-AF65-F5344CB8AC3E}">
        <p14:creationId xmlns:p14="http://schemas.microsoft.com/office/powerpoint/2010/main" val="3255366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 xmlns:a16="http://schemas.microsoft.com/office/drawing/2014/main" id="{AC2865B9-3AC9-7D45-A570-A3CDC712B887}"/>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4679950" y="2057797"/>
            <a:ext cx="4111625" cy="3083718"/>
          </a:xfrm>
        </p:spPr>
      </p:pic>
      <p:sp>
        <p:nvSpPr>
          <p:cNvPr id="10" name="Title 9">
            <a:extLst>
              <a:ext uri="{FF2B5EF4-FFF2-40B4-BE49-F238E27FC236}">
                <a16:creationId xmlns="" xmlns:a16="http://schemas.microsoft.com/office/drawing/2014/main" id="{7D0A65E4-54DA-BF4B-AB59-F4AB655588A4}"/>
              </a:ext>
            </a:extLst>
          </p:cNvPr>
          <p:cNvSpPr>
            <a:spLocks noGrp="1"/>
          </p:cNvSpPr>
          <p:nvPr>
            <p:ph type="title"/>
          </p:nvPr>
        </p:nvSpPr>
        <p:spPr>
          <a:xfrm>
            <a:off x="1886840" y="88777"/>
            <a:ext cx="5275960" cy="727969"/>
          </a:xfrm>
        </p:spPr>
        <p:txBody>
          <a:bodyPr/>
          <a:lstStyle/>
          <a:p>
            <a:r>
              <a:rPr lang="en-US" b="1" dirty="0">
                <a:solidFill>
                  <a:schemeClr val="bg1"/>
                </a:solidFill>
              </a:rPr>
              <a:t>ADR 582: Verification in DE</a:t>
            </a:r>
          </a:p>
        </p:txBody>
      </p:sp>
      <p:pic>
        <p:nvPicPr>
          <p:cNvPr id="9" name="Content Placeholder 8">
            <a:extLst>
              <a:ext uri="{FF2B5EF4-FFF2-40B4-BE49-F238E27FC236}">
                <a16:creationId xmlns="" xmlns:a16="http://schemas.microsoft.com/office/drawing/2014/main" id="{9E6C42EA-980E-FE4C-8CA4-6AD906DCFBA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54013" y="1543844"/>
            <a:ext cx="4111625" cy="4111625"/>
          </a:xfrm>
        </p:spPr>
      </p:pic>
      <p:sp>
        <p:nvSpPr>
          <p:cNvPr id="5" name="Slide Number Placeholder 4">
            <a:extLst>
              <a:ext uri="{FF2B5EF4-FFF2-40B4-BE49-F238E27FC236}">
                <a16:creationId xmlns="" xmlns:a16="http://schemas.microsoft.com/office/drawing/2014/main" id="{A7C30BF6-16B7-514C-BFD5-9C99BA3095E9}"/>
              </a:ext>
            </a:extLst>
          </p:cNvPr>
          <p:cNvSpPr>
            <a:spLocks noGrp="1"/>
          </p:cNvSpPr>
          <p:nvPr>
            <p:ph type="sldNum" sz="quarter" idx="4294967295"/>
          </p:nvPr>
        </p:nvSpPr>
        <p:spPr>
          <a:xfrm>
            <a:off x="8461375" y="6356350"/>
            <a:ext cx="682625" cy="365125"/>
          </a:xfrm>
        </p:spPr>
        <p:txBody>
          <a:bodyPr/>
          <a:lstStyle/>
          <a:p>
            <a:fld id="{A5D0E245-9D50-4F3E-AC26-7B9CB19F70AC}" type="slidenum">
              <a:rPr lang="en-US" altLang="en-US" smtClean="0"/>
              <a:pPr/>
              <a:t>17</a:t>
            </a:fld>
            <a:endParaRPr lang="en-US" altLang="en-US"/>
          </a:p>
        </p:txBody>
      </p:sp>
      <p:sp>
        <p:nvSpPr>
          <p:cNvPr id="14" name="TextBox 13">
            <a:extLst>
              <a:ext uri="{FF2B5EF4-FFF2-40B4-BE49-F238E27FC236}">
                <a16:creationId xmlns="" xmlns:a16="http://schemas.microsoft.com/office/drawing/2014/main" id="{E362F352-73FC-5041-821B-A385FFD0A3E9}"/>
              </a:ext>
            </a:extLst>
          </p:cNvPr>
          <p:cNvSpPr txBox="1"/>
          <p:nvPr/>
        </p:nvSpPr>
        <p:spPr>
          <a:xfrm>
            <a:off x="677862" y="5924320"/>
            <a:ext cx="8004175" cy="584775"/>
          </a:xfrm>
          <a:prstGeom prst="rect">
            <a:avLst/>
          </a:prstGeom>
          <a:solidFill>
            <a:srgbClr val="00B0F0"/>
          </a:solidFill>
        </p:spPr>
        <p:txBody>
          <a:bodyPr wrap="square" rtlCol="0">
            <a:spAutoFit/>
          </a:bodyPr>
          <a:lstStyle/>
          <a:p>
            <a:pPr algn="ctr"/>
            <a:r>
              <a:rPr lang="en-US" sz="1600" b="1" i="1" dirty="0" err="1">
                <a:solidFill>
                  <a:schemeClr val="bg1"/>
                </a:solidFill>
              </a:rPr>
              <a:t>HFR_flag</a:t>
            </a:r>
            <a:r>
              <a:rPr lang="en-US" sz="1600" b="1" i="1" dirty="0">
                <a:solidFill>
                  <a:schemeClr val="bg1"/>
                </a:solidFill>
              </a:rPr>
              <a:t> now set correctly in DE.  On 07 June 2018, switched from ON to OFF (i.e., Prime to Non-Prime) during dropouts in radiation belt electron fluxes striking the Scintillator  </a:t>
            </a:r>
          </a:p>
        </p:txBody>
      </p:sp>
      <p:sp>
        <p:nvSpPr>
          <p:cNvPr id="15" name="TextBox 14">
            <a:extLst>
              <a:ext uri="{FF2B5EF4-FFF2-40B4-BE49-F238E27FC236}">
                <a16:creationId xmlns="" xmlns:a16="http://schemas.microsoft.com/office/drawing/2014/main" id="{F09E2789-C5E5-084D-B5E4-9A50A87C975C}"/>
              </a:ext>
            </a:extLst>
          </p:cNvPr>
          <p:cNvSpPr txBox="1"/>
          <p:nvPr/>
        </p:nvSpPr>
        <p:spPr>
          <a:xfrm>
            <a:off x="2409825" y="670098"/>
            <a:ext cx="4419600" cy="830997"/>
          </a:xfrm>
          <a:prstGeom prst="rect">
            <a:avLst/>
          </a:prstGeom>
          <a:noFill/>
        </p:spPr>
        <p:txBody>
          <a:bodyPr wrap="square" rtlCol="0">
            <a:spAutoFit/>
          </a:bodyPr>
          <a:lstStyle/>
          <a:p>
            <a:pPr algn="ctr"/>
            <a:r>
              <a:rPr lang="en-US" sz="2400" b="1" i="1" dirty="0" err="1">
                <a:solidFill>
                  <a:schemeClr val="bg1"/>
                </a:solidFill>
              </a:rPr>
              <a:t>HFR_flag</a:t>
            </a:r>
            <a:r>
              <a:rPr lang="en-US" sz="2400" b="1" i="1" dirty="0">
                <a:solidFill>
                  <a:schemeClr val="bg1"/>
                </a:solidFill>
              </a:rPr>
              <a:t> now set correctly. Needed for Provisional Status.</a:t>
            </a:r>
          </a:p>
        </p:txBody>
      </p:sp>
      <p:sp>
        <p:nvSpPr>
          <p:cNvPr id="8" name="TextBox 7">
            <a:extLst>
              <a:ext uri="{FF2B5EF4-FFF2-40B4-BE49-F238E27FC236}">
                <a16:creationId xmlns="" xmlns:a16="http://schemas.microsoft.com/office/drawing/2014/main" id="{13822008-010F-164F-B0B3-937E99BBA5DF}"/>
              </a:ext>
            </a:extLst>
          </p:cNvPr>
          <p:cNvSpPr txBox="1"/>
          <p:nvPr/>
        </p:nvSpPr>
        <p:spPr>
          <a:xfrm>
            <a:off x="4991183" y="1503799"/>
            <a:ext cx="3489158" cy="553998"/>
          </a:xfrm>
          <a:prstGeom prst="rect">
            <a:avLst/>
          </a:prstGeom>
          <a:solidFill>
            <a:srgbClr val="00B0F0"/>
          </a:solidFill>
        </p:spPr>
        <p:txBody>
          <a:bodyPr wrap="square" rtlCol="0">
            <a:spAutoFit/>
          </a:bodyPr>
          <a:lstStyle/>
          <a:p>
            <a:pPr algn="ctr"/>
            <a:r>
              <a:rPr lang="en-US" sz="1500" b="1" dirty="0">
                <a:solidFill>
                  <a:schemeClr val="bg1"/>
                </a:solidFill>
              </a:rPr>
              <a:t>Scintillator counts usually dominated by radiation belt electrons (&gt;1.8 MeV)</a:t>
            </a:r>
          </a:p>
        </p:txBody>
      </p:sp>
    </p:spTree>
    <p:extLst>
      <p:ext uri="{BB962C8B-B14F-4D97-AF65-F5344CB8AC3E}">
        <p14:creationId xmlns:p14="http://schemas.microsoft.com/office/powerpoint/2010/main" val="50108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id="{70C738A7-0F32-AA40-8A1C-B183786E6AB9}"/>
              </a:ext>
            </a:extLst>
          </p:cNvPr>
          <p:cNvSpPr>
            <a:spLocks noGrp="1"/>
          </p:cNvSpPr>
          <p:nvPr>
            <p:ph sz="quarter" idx="12"/>
          </p:nvPr>
        </p:nvSpPr>
        <p:spPr>
          <a:xfrm>
            <a:off x="4648200" y="1831975"/>
            <a:ext cx="4111455" cy="4070350"/>
          </a:xfrm>
        </p:spPr>
        <p:txBody>
          <a:bodyPr/>
          <a:lstStyle/>
          <a:p>
            <a:pPr marL="342900" indent="-342900">
              <a:buFont typeface="Arial" panose="020B0604020202020204" pitchFamily="34" charset="0"/>
              <a:buChar char="•"/>
            </a:pPr>
            <a:r>
              <a:rPr lang="en-US" dirty="0"/>
              <a:t>Rather than IFC flag being set to 1, the data (including time stamps and flag values) were replaced with fill values</a:t>
            </a:r>
          </a:p>
          <a:p>
            <a:pPr marL="574675" lvl="1" indent="-342900"/>
            <a:r>
              <a:rPr lang="en-US" dirty="0"/>
              <a:t>Five 1-min flags in each 5-min L1b file</a:t>
            </a:r>
          </a:p>
          <a:p>
            <a:pPr marL="342900" indent="-342900">
              <a:buFont typeface="Arial" panose="020B0604020202020204" pitchFamily="34" charset="0"/>
              <a:buChar char="•"/>
            </a:pPr>
            <a:r>
              <a:rPr lang="en-US" dirty="0" err="1"/>
              <a:t>IFC_flag</a:t>
            </a:r>
            <a:r>
              <a:rPr lang="en-US" dirty="0"/>
              <a:t> in L0 set for one minute, L1b data replaced with fill values for 5 minutes</a:t>
            </a:r>
          </a:p>
          <a:p>
            <a:pPr marL="342900" indent="-342900">
              <a:buFont typeface="Arial" panose="020B0604020202020204" pitchFamily="34" charset="0"/>
              <a:buChar char="•"/>
            </a:pPr>
            <a:r>
              <a:rPr lang="en-US" dirty="0"/>
              <a:t>May recommend refining this for Full validation</a:t>
            </a:r>
          </a:p>
          <a:p>
            <a:pPr marL="574675" lvl="1" indent="-342900"/>
            <a:r>
              <a:rPr lang="en-US" dirty="0"/>
              <a:t>Keep time stamp, set </a:t>
            </a:r>
            <a:r>
              <a:rPr lang="en-US" dirty="0" err="1"/>
              <a:t>IFC_flag</a:t>
            </a:r>
            <a:r>
              <a:rPr lang="en-US" dirty="0"/>
              <a:t> to 1, omit affected minute from 5-min average</a:t>
            </a:r>
          </a:p>
          <a:p>
            <a:pPr marL="342900" indent="-342900">
              <a:buFont typeface="Arial" panose="020B0604020202020204" pitchFamily="34" charset="0"/>
              <a:buChar char="•"/>
            </a:pPr>
            <a:endParaRPr lang="en-US" dirty="0"/>
          </a:p>
        </p:txBody>
      </p:sp>
      <p:pic>
        <p:nvPicPr>
          <p:cNvPr id="11" name="Content Placeholder 10">
            <a:extLst>
              <a:ext uri="{FF2B5EF4-FFF2-40B4-BE49-F238E27FC236}">
                <a16:creationId xmlns="" xmlns:a16="http://schemas.microsoft.com/office/drawing/2014/main" id="{B62638A1-654C-134D-A9C1-A5164B7438B7}"/>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54013" y="1831975"/>
            <a:ext cx="4111625" cy="4111625"/>
          </a:xfrm>
        </p:spPr>
      </p:pic>
      <p:sp>
        <p:nvSpPr>
          <p:cNvPr id="18" name="Title 9">
            <a:extLst>
              <a:ext uri="{FF2B5EF4-FFF2-40B4-BE49-F238E27FC236}">
                <a16:creationId xmlns="" xmlns:a16="http://schemas.microsoft.com/office/drawing/2014/main" id="{F1D07F42-2DB4-5845-A032-0F33238D09FD}"/>
              </a:ext>
            </a:extLst>
          </p:cNvPr>
          <p:cNvSpPr>
            <a:spLocks noGrp="1"/>
          </p:cNvSpPr>
          <p:nvPr>
            <p:ph type="title"/>
          </p:nvPr>
        </p:nvSpPr>
        <p:spPr>
          <a:xfrm>
            <a:off x="1886840" y="88777"/>
            <a:ext cx="5275960" cy="727969"/>
          </a:xfrm>
        </p:spPr>
        <p:txBody>
          <a:bodyPr/>
          <a:lstStyle/>
          <a:p>
            <a:r>
              <a:rPr lang="en-US" b="1" dirty="0">
                <a:solidFill>
                  <a:schemeClr val="bg1"/>
                </a:solidFill>
              </a:rPr>
              <a:t>ADR 582: Verification in DE</a:t>
            </a:r>
          </a:p>
        </p:txBody>
      </p:sp>
      <p:sp>
        <p:nvSpPr>
          <p:cNvPr id="19" name="TextBox 18">
            <a:extLst>
              <a:ext uri="{FF2B5EF4-FFF2-40B4-BE49-F238E27FC236}">
                <a16:creationId xmlns="" xmlns:a16="http://schemas.microsoft.com/office/drawing/2014/main" id="{1DF36602-7BDE-3E42-B86E-7F25E9FD15BA}"/>
              </a:ext>
            </a:extLst>
          </p:cNvPr>
          <p:cNvSpPr txBox="1"/>
          <p:nvPr/>
        </p:nvSpPr>
        <p:spPr>
          <a:xfrm>
            <a:off x="1553020" y="685800"/>
            <a:ext cx="5943600" cy="830997"/>
          </a:xfrm>
          <a:prstGeom prst="rect">
            <a:avLst/>
          </a:prstGeom>
          <a:noFill/>
        </p:spPr>
        <p:txBody>
          <a:bodyPr wrap="square" rtlCol="0">
            <a:spAutoFit/>
          </a:bodyPr>
          <a:lstStyle/>
          <a:p>
            <a:pPr algn="ctr"/>
            <a:r>
              <a:rPr lang="en-US" sz="2400" b="1" i="1" dirty="0" err="1">
                <a:solidFill>
                  <a:schemeClr val="bg1"/>
                </a:solidFill>
              </a:rPr>
              <a:t>IFC_flag</a:t>
            </a:r>
            <a:r>
              <a:rPr lang="en-US" sz="2400" b="1" i="1" dirty="0">
                <a:solidFill>
                  <a:schemeClr val="bg1"/>
                </a:solidFill>
              </a:rPr>
              <a:t> not set to 1 during IFC; rather, set to -1 (fill). Adequate for Provisional Status.</a:t>
            </a:r>
          </a:p>
        </p:txBody>
      </p:sp>
    </p:spTree>
    <p:extLst>
      <p:ext uri="{BB962C8B-B14F-4D97-AF65-F5344CB8AC3E}">
        <p14:creationId xmlns:p14="http://schemas.microsoft.com/office/powerpoint/2010/main" val="281439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assessment</a:t>
            </a:r>
          </a:p>
        </p:txBody>
      </p:sp>
      <p:sp>
        <p:nvSpPr>
          <p:cNvPr id="3" name="Text Placeholder 2"/>
          <p:cNvSpPr>
            <a:spLocks noGrp="1"/>
          </p:cNvSpPr>
          <p:nvPr>
            <p:ph type="body" idx="1"/>
          </p:nvPr>
        </p:nvSpPr>
        <p:spPr/>
        <p:txBody>
          <a:bodyPr/>
          <a:lstStyle/>
          <a:p>
            <a:r>
              <a:rPr lang="en-US" dirty="0"/>
              <a:t>GOES-16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19</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fontScale="92500" lnSpcReduction="20000"/>
          </a:bodyPr>
          <a:lstStyle/>
          <a:p>
            <a:pPr>
              <a:buFont typeface="Arial" panose="020B0604020202020204" pitchFamily="34" charset="0"/>
              <a:buChar char="•"/>
            </a:pPr>
            <a:r>
              <a:rPr lang="en-US" dirty="0"/>
              <a:t>Review of Beta Maturity</a:t>
            </a:r>
          </a:p>
          <a:p>
            <a:pPr>
              <a:buFont typeface="Arial" panose="020B0604020202020204" pitchFamily="34" charset="0"/>
              <a:buChar char="•"/>
            </a:pPr>
            <a:r>
              <a:rPr lang="en-US" dirty="0"/>
              <a:t>Product Quality Evaluation</a:t>
            </a:r>
          </a:p>
          <a:p>
            <a:pPr marL="862013" lvl="1" indent="-461963">
              <a:buFont typeface="Arial" panose="020B0604020202020204" pitchFamily="34" charset="0"/>
              <a:buChar char="•"/>
            </a:pPr>
            <a:r>
              <a:rPr lang="en-US" dirty="0"/>
              <a:t>General approach </a:t>
            </a:r>
          </a:p>
          <a:p>
            <a:pPr marL="862013" lvl="1" indent="-461963">
              <a:buFont typeface="Arial" panose="020B0604020202020204" pitchFamily="34" charset="0"/>
              <a:buChar char="•"/>
            </a:pPr>
            <a:r>
              <a:rPr lang="en-US" dirty="0"/>
              <a:t>Major Issues Remaining</a:t>
            </a:r>
          </a:p>
          <a:p>
            <a:pPr>
              <a:buFont typeface="Arial" panose="020B0604020202020204" pitchFamily="34" charset="0"/>
              <a:buChar char="•"/>
            </a:pPr>
            <a:r>
              <a:rPr lang="en-US" dirty="0"/>
              <a:t>Provisional Maturity Assessment</a:t>
            </a:r>
          </a:p>
          <a:p>
            <a:pPr>
              <a:buFont typeface="Arial" panose="020B0604020202020204" pitchFamily="34" charset="0"/>
              <a:buChar char="•"/>
            </a:pPr>
            <a:r>
              <a:rPr lang="en-US" dirty="0"/>
              <a:t>Path to Full Validation Maturity</a:t>
            </a:r>
          </a:p>
          <a:p>
            <a:pPr marL="862013" lvl="1" indent="-461963">
              <a:buFont typeface="Arial" panose="020B0604020202020204" pitchFamily="34" charset="0"/>
              <a:buChar char="•"/>
            </a:pPr>
            <a:r>
              <a:rPr lang="en-US" dirty="0"/>
              <a:t>Issues and status</a:t>
            </a:r>
          </a:p>
          <a:p>
            <a:pPr marL="862013" lvl="1" indent="-461963">
              <a:buFont typeface="Arial" panose="020B0604020202020204" pitchFamily="34" charset="0"/>
              <a:buChar char="•"/>
            </a:pPr>
            <a:r>
              <a:rPr lang="en-US" dirty="0"/>
              <a:t>PLPT</a:t>
            </a:r>
          </a:p>
          <a:p>
            <a:pPr marL="862013" lvl="1" indent="-461963">
              <a:buFont typeface="Arial" panose="020B0604020202020204" pitchFamily="34" charset="0"/>
              <a:buChar char="•"/>
            </a:pPr>
            <a:r>
              <a:rPr lang="en-US" dirty="0"/>
              <a:t>Risks</a:t>
            </a:r>
          </a:p>
          <a:p>
            <a:pPr>
              <a:buFont typeface="Arial" panose="020B0604020202020204" pitchFamily="34" charset="0"/>
              <a:buChar char="•"/>
            </a:pPr>
            <a:r>
              <a:rPr lang="en-US" dirty="0"/>
              <a:t>Summary and Recommendations</a:t>
            </a:r>
          </a:p>
          <a:p>
            <a:pPr>
              <a:buFont typeface="Arial" panose="020B0604020202020204" pitchFamily="34" charset="0"/>
              <a:buChar char="•"/>
            </a:pPr>
            <a:r>
              <a:rPr lang="en-US" dirty="0"/>
              <a:t>Backup – Details of Individual PLPTs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91235800"/>
              </p:ext>
            </p:extLst>
          </p:nvPr>
        </p:nvGraphicFramePr>
        <p:xfrm>
          <a:off x="152400" y="1096963"/>
          <a:ext cx="8839201" cy="3840480"/>
        </p:xfrm>
        <a:graphic>
          <a:graphicData uri="http://schemas.openxmlformats.org/drawingml/2006/table">
            <a:tbl>
              <a:tblPr firstRow="1" bandRow="1">
                <a:tableStyleId>{5C22544A-7EE6-4342-B048-85BDC9FD1C3A}</a:tableStyleId>
              </a:tblPr>
              <a:tblGrid>
                <a:gridCol w="1550737">
                  <a:extLst>
                    <a:ext uri="{9D8B030D-6E8A-4147-A177-3AD203B41FA5}">
                      <a16:colId xmlns="" xmlns:a16="http://schemas.microsoft.com/office/drawing/2014/main" val="20000"/>
                    </a:ext>
                  </a:extLst>
                </a:gridCol>
                <a:gridCol w="2248569">
                  <a:extLst>
                    <a:ext uri="{9D8B030D-6E8A-4147-A177-3AD203B41FA5}">
                      <a16:colId xmlns="" xmlns:a16="http://schemas.microsoft.com/office/drawing/2014/main" val="20001"/>
                    </a:ext>
                  </a:extLst>
                </a:gridCol>
                <a:gridCol w="2558715">
                  <a:extLst>
                    <a:ext uri="{9D8B030D-6E8A-4147-A177-3AD203B41FA5}">
                      <a16:colId xmlns="" xmlns:a16="http://schemas.microsoft.com/office/drawing/2014/main" val="20002"/>
                    </a:ext>
                  </a:extLst>
                </a:gridCol>
                <a:gridCol w="2481180">
                  <a:extLst>
                    <a:ext uri="{9D8B030D-6E8A-4147-A177-3AD203B41FA5}">
                      <a16:colId xmlns=""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PS-PVR (10 Feb</a:t>
                      </a:r>
                      <a:r>
                        <a:rPr lang="en-US" baseline="0" dirty="0"/>
                        <a:t> 2017)</a:t>
                      </a:r>
                      <a:endParaRPr lang="en-US" dirty="0"/>
                    </a:p>
                  </a:txBody>
                  <a:tcPr anchor="ctr"/>
                </a:tc>
                <a:tc>
                  <a:txBody>
                    <a:bodyPr/>
                    <a:lstStyle/>
                    <a:p>
                      <a:pPr algn="ctr"/>
                      <a:r>
                        <a:rPr lang="en-US" dirty="0"/>
                        <a:t>Current Status</a:t>
                      </a:r>
                    </a:p>
                    <a:p>
                      <a:pPr algn="ctr"/>
                      <a:r>
                        <a:rPr lang="en-US" dirty="0"/>
                        <a:t>(11 July 2018)</a:t>
                      </a:r>
                    </a:p>
                  </a:txBody>
                  <a:tcPr anchor="ctr"/>
                </a:tc>
                <a:tc>
                  <a:txBody>
                    <a:bodyPr/>
                    <a:lstStyle/>
                    <a:p>
                      <a:pPr algn="ctr"/>
                      <a:r>
                        <a:rPr lang="en-US" dirty="0"/>
                        <a:t>Future Outlook</a:t>
                      </a:r>
                    </a:p>
                  </a:txBody>
                  <a:tcPr anchor="ctr"/>
                </a:tc>
                <a:extLst>
                  <a:ext uri="{0D108BD9-81ED-4DB2-BD59-A6C34878D82A}">
                    <a16:rowId xmlns="" xmlns:a16="http://schemas.microsoft.com/office/drawing/2014/main" val="10000"/>
                  </a:ext>
                </a:extLst>
              </a:tr>
              <a:tr h="370840">
                <a:tc>
                  <a:txBody>
                    <a:bodyPr/>
                    <a:lstStyle/>
                    <a:p>
                      <a:pPr algn="ctr"/>
                      <a:r>
                        <a:rPr lang="en-US" dirty="0"/>
                        <a:t>Hydrogen</a:t>
                      </a:r>
                      <a:r>
                        <a:rPr lang="en-US" baseline="0" dirty="0"/>
                        <a:t> (proton) flux</a:t>
                      </a:r>
                      <a:endParaRPr lang="en-US" dirty="0"/>
                    </a:p>
                  </a:txBody>
                  <a:tcPr anchor="ctr"/>
                </a:tc>
                <a:tc>
                  <a:txBody>
                    <a:bodyPr/>
                    <a:lstStyle/>
                    <a:p>
                      <a:pPr marL="111125" indent="-111125" algn="l">
                        <a:buFont typeface="Arial" pitchFamily="34" charset="0"/>
                        <a:buChar char="•"/>
                      </a:pPr>
                      <a:r>
                        <a:rPr lang="en-US" sz="1200" dirty="0">
                          <a:solidFill>
                            <a:schemeClr val="tx1"/>
                          </a:solidFill>
                        </a:rPr>
                        <a:t>H1 severely</a:t>
                      </a:r>
                      <a:r>
                        <a:rPr lang="en-US" sz="1200" baseline="0" dirty="0">
                          <a:solidFill>
                            <a:schemeClr val="tx1"/>
                          </a:solidFill>
                        </a:rPr>
                        <a:t> contaminated by MeV radiation belt electrons</a:t>
                      </a:r>
                      <a:endParaRPr lang="en-US" sz="1200" dirty="0">
                        <a:solidFill>
                          <a:schemeClr val="tx1"/>
                        </a:solidFill>
                      </a:endParaRPr>
                    </a:p>
                  </a:txBody>
                  <a:tcPr>
                    <a:solidFill>
                      <a:srgbClr val="FF7C80"/>
                    </a:solidFill>
                  </a:tcPr>
                </a:tc>
                <a:tc>
                  <a:txBody>
                    <a:bodyPr/>
                    <a:lstStyle/>
                    <a:p>
                      <a:pPr marL="171450" indent="-171450" algn="l">
                        <a:buFont typeface="Arial" pitchFamily="34" charset="0"/>
                        <a:buChar char="•"/>
                      </a:pPr>
                      <a:r>
                        <a:rPr lang="en-US" sz="1200" b="1" dirty="0">
                          <a:solidFill>
                            <a:srgbClr val="00B050"/>
                          </a:solidFill>
                        </a:rPr>
                        <a:t>Electron contamination removed from H1</a:t>
                      </a:r>
                      <a:r>
                        <a:rPr lang="en-US" sz="1200" b="1" baseline="0" dirty="0">
                          <a:solidFill>
                            <a:srgbClr val="00B050"/>
                          </a:solidFill>
                        </a:rPr>
                        <a:t> by Mar ’17 flight table change.</a:t>
                      </a:r>
                    </a:p>
                    <a:p>
                      <a:pPr marL="171450" indent="-171450" algn="l">
                        <a:buFont typeface="Arial" pitchFamily="34" charset="0"/>
                        <a:buChar char="•"/>
                      </a:pPr>
                      <a:r>
                        <a:rPr lang="en-US" sz="1200" baseline="0" dirty="0">
                          <a:solidFill>
                            <a:schemeClr val="tx1"/>
                          </a:solidFill>
                        </a:rPr>
                        <a:t>SEP event fluences low with respect to SGPS and GOES-13, -15</a:t>
                      </a:r>
                      <a:endParaRPr lang="en-US" sz="1200" dirty="0">
                        <a:solidFill>
                          <a:schemeClr val="tx1"/>
                        </a:solidFill>
                      </a:endParaRPr>
                    </a:p>
                  </a:txBody>
                  <a:tcPr>
                    <a:solidFill>
                      <a:srgbClr val="FFFF00"/>
                    </a:solidFill>
                  </a:tcPr>
                </a:tc>
                <a:tc>
                  <a:txBody>
                    <a:bodyPr/>
                    <a:lstStyle/>
                    <a:p>
                      <a:pPr marL="111125" indent="-111125" algn="l">
                        <a:buFont typeface="Arial" pitchFamily="34" charset="0"/>
                        <a:buChar char="•"/>
                      </a:pPr>
                      <a:r>
                        <a:rPr lang="en-US" sz="1200" dirty="0">
                          <a:solidFill>
                            <a:schemeClr val="tx1"/>
                          </a:solidFill>
                        </a:rPr>
                        <a:t>Spectral analysis using temperature-sensitive </a:t>
                      </a:r>
                      <a:r>
                        <a:rPr lang="en-US" sz="1200" dirty="0" err="1">
                          <a:solidFill>
                            <a:schemeClr val="tx1"/>
                          </a:solidFill>
                        </a:rPr>
                        <a:t>bandpasses</a:t>
                      </a:r>
                      <a:r>
                        <a:rPr lang="en-US" sz="1200" dirty="0">
                          <a:solidFill>
                            <a:schemeClr val="tx1"/>
                          </a:solidFill>
                        </a:rPr>
                        <a:t> may resolve this issue</a:t>
                      </a:r>
                    </a:p>
                  </a:txBody>
                  <a:tcPr>
                    <a:solidFill>
                      <a:srgbClr val="99FF66"/>
                    </a:solidFill>
                  </a:tcPr>
                </a:tc>
                <a:extLst>
                  <a:ext uri="{0D108BD9-81ED-4DB2-BD59-A6C34878D82A}">
                    <a16:rowId xmlns="" xmlns:a16="http://schemas.microsoft.com/office/drawing/2014/main" val="10001"/>
                  </a:ext>
                </a:extLst>
              </a:tr>
              <a:tr h="370840">
                <a:tc>
                  <a:txBody>
                    <a:bodyPr/>
                    <a:lstStyle/>
                    <a:p>
                      <a:pPr algn="ctr"/>
                      <a:r>
                        <a:rPr lang="en-US" dirty="0"/>
                        <a:t>Helium (alpha</a:t>
                      </a:r>
                      <a:r>
                        <a:rPr lang="en-US" baseline="0" dirty="0"/>
                        <a:t> particle) flux</a:t>
                      </a:r>
                      <a:endParaRPr lang="en-US" dirty="0"/>
                    </a:p>
                  </a:txBody>
                  <a:tcPr anchor="ctr"/>
                </a:tc>
                <a:tc>
                  <a:txBody>
                    <a:bodyPr/>
                    <a:lstStyle/>
                    <a:p>
                      <a:pPr marL="111125" indent="-111125" algn="l">
                        <a:buFont typeface="Arial" pitchFamily="34" charset="0"/>
                        <a:buChar char="•"/>
                      </a:pPr>
                      <a:r>
                        <a:rPr lang="en-US" sz="1200" dirty="0">
                          <a:solidFill>
                            <a:schemeClr val="tx1"/>
                          </a:solidFill>
                        </a:rPr>
                        <a:t>He fluxes only observed at</a:t>
                      </a:r>
                      <a:r>
                        <a:rPr lang="en-US" sz="1200" baseline="0" dirty="0">
                          <a:solidFill>
                            <a:schemeClr val="tx1"/>
                          </a:solidFill>
                        </a:rPr>
                        <a:t> GCR levels</a:t>
                      </a:r>
                      <a:endParaRPr lang="en-US" sz="1200" dirty="0">
                        <a:solidFill>
                          <a:schemeClr val="tx1"/>
                        </a:solidFill>
                      </a:endParaRPr>
                    </a:p>
                  </a:txBody>
                  <a:tcPr>
                    <a:solidFill>
                      <a:schemeClr val="bg1"/>
                    </a:solidFill>
                  </a:tcPr>
                </a:tc>
                <a:tc>
                  <a:txBody>
                    <a:bodyPr/>
                    <a:lstStyle/>
                    <a:p>
                      <a:pPr marL="111125" indent="-111125" algn="l">
                        <a:buFont typeface="Arial" pitchFamily="34" charset="0"/>
                        <a:buChar char="•"/>
                      </a:pPr>
                      <a:r>
                        <a:rPr lang="en-US" sz="1200" b="1" baseline="0" dirty="0">
                          <a:solidFill>
                            <a:schemeClr val="tx1"/>
                          </a:solidFill>
                        </a:rPr>
                        <a:t>HE1 and HE2 fluxes are ~5x low with respect to GOES-13 and -15 during 10-14 Sept 2017 SEP event but not others.</a:t>
                      </a:r>
                    </a:p>
                    <a:p>
                      <a:pPr marL="111125" indent="-111125" algn="l">
                        <a:buFont typeface="Arial" pitchFamily="34" charset="0"/>
                        <a:buChar char="•"/>
                      </a:pPr>
                      <a:r>
                        <a:rPr lang="en-US" sz="1200" b="0" baseline="0" dirty="0">
                          <a:solidFill>
                            <a:schemeClr val="tx1"/>
                          </a:solidFill>
                        </a:rPr>
                        <a:t>Possible hardware issues being investigated by UNH</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Investigation may indicate need for a logic change</a:t>
                      </a:r>
                    </a:p>
                  </a:txBody>
                  <a:tcPr>
                    <a:solidFill>
                      <a:srgbClr val="99FF66"/>
                    </a:solidFill>
                  </a:tcPr>
                </a:tc>
                <a:extLst>
                  <a:ext uri="{0D108BD9-81ED-4DB2-BD59-A6C34878D82A}">
                    <a16:rowId xmlns="" xmlns:a16="http://schemas.microsoft.com/office/drawing/2014/main" val="10002"/>
                  </a:ext>
                </a:extLst>
              </a:tr>
              <a:tr h="370840">
                <a:tc>
                  <a:txBody>
                    <a:bodyPr/>
                    <a:lstStyle/>
                    <a:p>
                      <a:pPr algn="ctr"/>
                      <a:r>
                        <a:rPr lang="en-US" dirty="0"/>
                        <a:t>Heavy ions</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Heavy ion fluxes only observed at GCR levels, very sparse</a:t>
                      </a:r>
                    </a:p>
                  </a:txBody>
                  <a:tcPr>
                    <a:solidFill>
                      <a:schemeClr val="bg1"/>
                    </a:solidFill>
                  </a:tcPr>
                </a:tc>
                <a:tc>
                  <a:txBody>
                    <a:bodyPr/>
                    <a:lstStyle/>
                    <a:p>
                      <a:pPr marL="111125" indent="-111125" algn="l">
                        <a:buFont typeface="Arial" pitchFamily="34" charset="0"/>
                        <a:buChar char="•"/>
                      </a:pPr>
                      <a:r>
                        <a:rPr lang="en-US" sz="1200" b="1" baseline="0" dirty="0">
                          <a:solidFill>
                            <a:schemeClr val="tx1"/>
                          </a:solidFill>
                        </a:rPr>
                        <a:t>SEP fluxes ~2-3x low with respect to ACE SIS</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Not obvious which instrument is more accurate – EHIS absolute calibration was painstaking, SIS calibration emphasized relative isotopic composition</a:t>
                      </a:r>
                    </a:p>
                  </a:txBody>
                  <a:tcPr>
                    <a:solidFill>
                      <a:srgbClr val="99FF66"/>
                    </a:solidFill>
                  </a:tcPr>
                </a:tc>
                <a:extLst>
                  <a:ext uri="{0D108BD9-81ED-4DB2-BD59-A6C34878D82A}">
                    <a16:rowId xmlns=""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
        <p:nvSpPr>
          <p:cNvPr id="6" name="Content Placeholder 2"/>
          <p:cNvSpPr txBox="1">
            <a:spLocks/>
          </p:cNvSpPr>
          <p:nvPr/>
        </p:nvSpPr>
        <p:spPr bwMode="auto">
          <a:xfrm>
            <a:off x="388148" y="4990796"/>
            <a:ext cx="8229600" cy="171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Until the occurrence of the July and Sept 2017 SEP events, EHIS could only be evaluated with GCR fluxes (e.g., UNH PLT On-orbit Cal)</a:t>
            </a:r>
          </a:p>
          <a:p>
            <a:pPr>
              <a:buFont typeface="Arial" panose="020B0604020202020204" pitchFamily="34" charset="0"/>
              <a:buChar char="•"/>
            </a:pPr>
            <a:r>
              <a:rPr lang="en-US" sz="1600" dirty="0"/>
              <a:t>The stressing SEP event starting 10 Sept 2017 revealed issues that could not be identified previously</a:t>
            </a:r>
          </a:p>
          <a:p>
            <a:pPr>
              <a:buFont typeface="Arial" panose="020B0604020202020204" pitchFamily="34" charset="0"/>
              <a:buChar char="•"/>
            </a:pPr>
            <a:r>
              <a:rPr lang="en-US" sz="1600" dirty="0"/>
              <a:t>Even so, the heavy ion fluxes in the 1-4 (of 5) highest energy channels did not increase significantly above GCR levels in these SEP events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Reprocessed Data in PLPT</a:t>
            </a:r>
          </a:p>
        </p:txBody>
      </p:sp>
      <p:sp>
        <p:nvSpPr>
          <p:cNvPr id="3" name="Content Placeholder 2"/>
          <p:cNvSpPr>
            <a:spLocks noGrp="1"/>
          </p:cNvSpPr>
          <p:nvPr>
            <p:ph idx="1"/>
          </p:nvPr>
        </p:nvSpPr>
        <p:spPr>
          <a:xfrm>
            <a:off x="457200" y="1219200"/>
            <a:ext cx="8229600" cy="5502275"/>
          </a:xfrm>
        </p:spPr>
        <p:txBody>
          <a:bodyPr/>
          <a:lstStyle/>
          <a:p>
            <a:pPr>
              <a:buFont typeface="Arial" panose="020B0604020202020204" pitchFamily="34" charset="0"/>
              <a:buChar char="•"/>
            </a:pPr>
            <a:r>
              <a:rPr lang="en-US" sz="2000" dirty="0"/>
              <a:t>The incorrect reading of the High Flux Rate (HFR) flag by the Ground L1b code means that most of the EHIS L1b data prior to DO.06.03 are invalid</a:t>
            </a:r>
          </a:p>
          <a:p>
            <a:pPr>
              <a:buFont typeface="Arial" panose="020B0604020202020204" pitchFamily="34" charset="0"/>
              <a:buChar char="•"/>
            </a:pPr>
            <a:r>
              <a:rPr lang="en-US" sz="2000" dirty="0"/>
              <a:t>SEP events are sporadic – none during DO.06.03 DE period</a:t>
            </a:r>
          </a:p>
          <a:p>
            <a:pPr lvl="1">
              <a:buFont typeface="Arial" panose="020B0604020202020204" pitchFamily="34" charset="0"/>
              <a:buChar char="•"/>
            </a:pPr>
            <a:r>
              <a:rPr lang="en-US" sz="1600" dirty="0"/>
              <a:t>DO 06.03 data from DE were used to verify that ADR 582 was successfully addressed</a:t>
            </a:r>
          </a:p>
          <a:p>
            <a:pPr>
              <a:buFont typeface="Arial" panose="020B0604020202020204" pitchFamily="34" charset="0"/>
              <a:buChar char="•"/>
            </a:pPr>
            <a:r>
              <a:rPr lang="en-US" sz="2000" dirty="0"/>
              <a:t>We have reprocessed L0 data using software that has been demonstrated to reproduce L1b results </a:t>
            </a:r>
          </a:p>
          <a:p>
            <a:pPr>
              <a:buFont typeface="Arial" panose="020B0604020202020204" pitchFamily="34" charset="0"/>
              <a:buChar char="•"/>
            </a:pPr>
            <a:r>
              <a:rPr lang="en-US" sz="2000" b="1" dirty="0"/>
              <a:t>This demonstrated equivalence enables us to perform PLPT using reprocessed EHIS data</a:t>
            </a:r>
          </a:p>
          <a:p>
            <a:pPr>
              <a:buFont typeface="Arial" panose="020B0604020202020204" pitchFamily="34" charset="0"/>
              <a:buChar char="•"/>
            </a:pPr>
            <a:r>
              <a:rPr lang="en-US" sz="2000" dirty="0"/>
              <a:t>The reprocessed data used in PLPT:</a:t>
            </a:r>
          </a:p>
          <a:p>
            <a:pPr lvl="1">
              <a:buFont typeface="Arial" panose="020B0604020202020204" pitchFamily="34" charset="0"/>
              <a:buChar char="•"/>
            </a:pPr>
            <a:r>
              <a:rPr lang="en-US" sz="1800" dirty="0"/>
              <a:t>5-minute averages of helium fluxes from July and September 2017 SEP events</a:t>
            </a:r>
          </a:p>
          <a:p>
            <a:pPr lvl="1">
              <a:buFont typeface="Arial" panose="020B0604020202020204" pitchFamily="34" charset="0"/>
              <a:buChar char="•"/>
            </a:pPr>
            <a:r>
              <a:rPr lang="en-US" sz="1800" dirty="0"/>
              <a:t>Event averages of heavy ion fluxes from July and September 2017 events</a:t>
            </a:r>
          </a:p>
          <a:p>
            <a:pPr lvl="1">
              <a:buFont typeface="Arial" panose="020B0604020202020204" pitchFamily="34" charset="0"/>
              <a:buChar char="•"/>
            </a:pPr>
            <a:r>
              <a:rPr lang="en-US" sz="1800" dirty="0"/>
              <a:t>&gt;5-month average of GCR fluxes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Tree>
    <p:extLst>
      <p:ext uri="{BB962C8B-B14F-4D97-AF65-F5344CB8AC3E}">
        <p14:creationId xmlns:p14="http://schemas.microsoft.com/office/powerpoint/2010/main" val="10550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 for Provisional</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PLPT-SEI-004: Solar Energetic Particle (SEP) Cross-Comparison</a:t>
            </a:r>
          </a:p>
          <a:p>
            <a:pPr>
              <a:buFont typeface="Arial" panose="020B0604020202020204" pitchFamily="34" charset="0"/>
              <a:buChar char="•"/>
            </a:pPr>
            <a:r>
              <a:rPr lang="en-US" dirty="0"/>
              <a:t>PLPT-SEI-006: Backgrounds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Tree>
    <p:extLst>
      <p:ext uri="{BB962C8B-B14F-4D97-AF65-F5344CB8AC3E}">
        <p14:creationId xmlns:p14="http://schemas.microsoft.com/office/powerpoint/2010/main" val="75576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29253-8476-944A-AE3C-32F7DB64575B}"/>
              </a:ext>
            </a:extLst>
          </p:cNvPr>
          <p:cNvSpPr>
            <a:spLocks noGrp="1"/>
          </p:cNvSpPr>
          <p:nvPr>
            <p:ph type="title"/>
          </p:nvPr>
        </p:nvSpPr>
        <p:spPr/>
        <p:txBody>
          <a:bodyPr/>
          <a:lstStyle/>
          <a:p>
            <a:r>
              <a:rPr lang="en-US" dirty="0"/>
              <a:t>PLPT-SEI-004: </a:t>
            </a:r>
            <a:br>
              <a:rPr lang="en-US" dirty="0"/>
            </a:br>
            <a:r>
              <a:rPr lang="en-US" dirty="0"/>
              <a:t>Comparison Data Sets</a:t>
            </a:r>
          </a:p>
        </p:txBody>
      </p:sp>
      <p:sp>
        <p:nvSpPr>
          <p:cNvPr id="3" name="Content Placeholder 2">
            <a:extLst>
              <a:ext uri="{FF2B5EF4-FFF2-40B4-BE49-F238E27FC236}">
                <a16:creationId xmlns="" xmlns:a16="http://schemas.microsoft.com/office/drawing/2014/main" id="{DC82923C-C6CF-DD4A-9854-EAEFCBFC4B66}"/>
              </a:ext>
            </a:extLst>
          </p:cNvPr>
          <p:cNvSpPr>
            <a:spLocks noGrp="1"/>
          </p:cNvSpPr>
          <p:nvPr>
            <p:ph idx="1"/>
          </p:nvPr>
        </p:nvSpPr>
        <p:spPr>
          <a:xfrm>
            <a:off x="457200" y="1465262"/>
            <a:ext cx="8229600" cy="5256213"/>
          </a:xfrm>
        </p:spPr>
        <p:txBody>
          <a:bodyPr/>
          <a:lstStyle/>
          <a:p>
            <a:r>
              <a:rPr lang="en-US" sz="2000" dirty="0"/>
              <a:t>GOES-16 SGPS:  protons (hydrogen), alphas (helium)</a:t>
            </a:r>
          </a:p>
          <a:p>
            <a:pPr lvl="1"/>
            <a:r>
              <a:rPr lang="en-US" sz="1800" dirty="0"/>
              <a:t>Alpha (helium) channels not processed by L1b</a:t>
            </a:r>
          </a:p>
          <a:p>
            <a:pPr lvl="1"/>
            <a:r>
              <a:rPr lang="en-US" sz="1800" dirty="0"/>
              <a:t>Converted to fluxes using approximate GFs and nominal energies</a:t>
            </a:r>
          </a:p>
          <a:p>
            <a:pPr lvl="1"/>
            <a:r>
              <a:rPr lang="en-US" sz="1800" dirty="0"/>
              <a:t>Primarily to quantify energy-dependent east-west differences at G16</a:t>
            </a:r>
          </a:p>
          <a:p>
            <a:pPr lvl="2"/>
            <a:r>
              <a:rPr lang="en-US" sz="1600" dirty="0"/>
              <a:t>EHIS looks radially outward; geomagnetic cutoff effects should be intermediate</a:t>
            </a:r>
          </a:p>
          <a:p>
            <a:r>
              <a:rPr lang="en-US" sz="2000" dirty="0"/>
              <a:t>GOES-13, -15 EPEAD: protons (hydrogen), alphas (helium)</a:t>
            </a:r>
          </a:p>
          <a:p>
            <a:pPr lvl="1"/>
            <a:r>
              <a:rPr lang="en-US" sz="1800" dirty="0"/>
              <a:t>Effective energies based on cross-calibrations with IMP-8 GME [Sandberg et al., 2014; ESA </a:t>
            </a:r>
            <a:r>
              <a:rPr lang="fr-FR" sz="1800" dirty="0"/>
              <a:t>Solar </a:t>
            </a:r>
            <a:r>
              <a:rPr lang="fr-FR" sz="1800" dirty="0" err="1"/>
              <a:t>Energetic</a:t>
            </a:r>
            <a:r>
              <a:rPr lang="fr-FR" sz="1800" dirty="0"/>
              <a:t> </a:t>
            </a:r>
            <a:r>
              <a:rPr lang="fr-FR" sz="1800" dirty="0" err="1"/>
              <a:t>Particle</a:t>
            </a:r>
            <a:r>
              <a:rPr lang="fr-FR" sz="1800" dirty="0"/>
              <a:t> </a:t>
            </a:r>
            <a:r>
              <a:rPr lang="fr-FR" sz="1800" dirty="0" err="1"/>
              <a:t>Environment</a:t>
            </a:r>
            <a:r>
              <a:rPr lang="fr-FR" sz="1800" dirty="0"/>
              <a:t> </a:t>
            </a:r>
            <a:r>
              <a:rPr lang="fr-FR" sz="1800" dirty="0" err="1"/>
              <a:t>Modelling</a:t>
            </a:r>
            <a:r>
              <a:rPr lang="fr-FR" sz="1800" dirty="0"/>
              <a:t> (SEPEM) </a:t>
            </a:r>
            <a:r>
              <a:rPr lang="en-US" sz="1800" dirty="0"/>
              <a:t>project]</a:t>
            </a:r>
          </a:p>
          <a:p>
            <a:pPr lvl="1"/>
            <a:r>
              <a:rPr lang="en-US" sz="1800" dirty="0"/>
              <a:t>Proton energies validated by cross-calibration with STEREO [Rodriguez et al., 2017]</a:t>
            </a:r>
          </a:p>
          <a:p>
            <a:r>
              <a:rPr lang="en-US" sz="2000" dirty="0"/>
              <a:t>ACE Solar Isotope Spectrometer (SIS): ‘gold standard’ for solar heavy ions</a:t>
            </a:r>
          </a:p>
          <a:p>
            <a:pPr lvl="1"/>
            <a:r>
              <a:rPr lang="en-US" sz="1800" dirty="0"/>
              <a:t>For heavy ion comparisons (note: GF~40 cm</a:t>
            </a:r>
            <a:r>
              <a:rPr lang="en-US" sz="1800" baseline="30000" dirty="0"/>
              <a:t>2</a:t>
            </a:r>
            <a:r>
              <a:rPr lang="en-US" sz="1800" dirty="0"/>
              <a:t> </a:t>
            </a:r>
            <a:r>
              <a:rPr lang="en-US" sz="1800" dirty="0" err="1"/>
              <a:t>sr</a:t>
            </a:r>
            <a:r>
              <a:rPr lang="en-US" sz="1800" dirty="0"/>
              <a:t> vs. EHIS 0.44-1.67 cm</a:t>
            </a:r>
            <a:r>
              <a:rPr lang="en-US" sz="1800" baseline="30000" dirty="0"/>
              <a:t>2</a:t>
            </a:r>
            <a:r>
              <a:rPr lang="en-US" sz="1800" dirty="0"/>
              <a:t> </a:t>
            </a:r>
            <a:r>
              <a:rPr lang="en-US" sz="1800" dirty="0" err="1"/>
              <a:t>sr</a:t>
            </a:r>
            <a:r>
              <a:rPr lang="en-US" sz="1800" dirty="0"/>
              <a:t> )</a:t>
            </a:r>
          </a:p>
          <a:p>
            <a:pPr lvl="1"/>
            <a:r>
              <a:rPr lang="en-US" sz="1800" dirty="0"/>
              <a:t>Top 3 SIS channels overlap with two lowest-energy EHIS channels</a:t>
            </a:r>
          </a:p>
          <a:p>
            <a:pPr lvl="1"/>
            <a:r>
              <a:rPr lang="en-US" sz="1800" dirty="0"/>
              <a:t>At L1 nearly 21 years </a:t>
            </a:r>
          </a:p>
          <a:p>
            <a:pPr lvl="2"/>
            <a:r>
              <a:rPr lang="en-US" sz="1400" dirty="0"/>
              <a:t>Helium degraded since Dec. 2015, loss of &gt;13.6 MeV/n channels</a:t>
            </a:r>
          </a:p>
          <a:p>
            <a:pPr lvl="2"/>
            <a:r>
              <a:rPr lang="en-US" sz="1400" dirty="0"/>
              <a:t>Top 2 energy channels: 10-30% discrepancy between the two SIS telescopes for C-Fe during September 2017 events</a:t>
            </a:r>
            <a:endParaRPr lang="en-US" sz="1000" dirty="0"/>
          </a:p>
          <a:p>
            <a:pPr lvl="1"/>
            <a:endParaRPr lang="en-US" sz="1800" dirty="0"/>
          </a:p>
        </p:txBody>
      </p:sp>
      <p:sp>
        <p:nvSpPr>
          <p:cNvPr id="4" name="Slide Number Placeholder 3">
            <a:extLst>
              <a:ext uri="{FF2B5EF4-FFF2-40B4-BE49-F238E27FC236}">
                <a16:creationId xmlns="" xmlns:a16="http://schemas.microsoft.com/office/drawing/2014/main" id="{0D6D842B-018B-814A-9C48-3C6747CB66E4}"/>
              </a:ext>
            </a:extLst>
          </p:cNvPr>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Tree>
    <p:extLst>
      <p:ext uri="{BB962C8B-B14F-4D97-AF65-F5344CB8AC3E}">
        <p14:creationId xmlns:p14="http://schemas.microsoft.com/office/powerpoint/2010/main" val="368409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2FC19A5-4281-2D48-B910-CC35547FCD7A}"/>
              </a:ext>
            </a:extLst>
          </p:cNvPr>
          <p:cNvSpPr>
            <a:spLocks noGrp="1"/>
          </p:cNvSpPr>
          <p:nvPr>
            <p:ph type="ctrTitle"/>
          </p:nvPr>
        </p:nvSpPr>
        <p:spPr/>
        <p:txBody>
          <a:bodyPr/>
          <a:lstStyle/>
          <a:p>
            <a:r>
              <a:rPr lang="en-US" dirty="0"/>
              <a:t>PLPT-SEI-004: Helium</a:t>
            </a:r>
          </a:p>
        </p:txBody>
      </p:sp>
      <p:sp>
        <p:nvSpPr>
          <p:cNvPr id="4" name="Slide Number Placeholder 3">
            <a:extLst>
              <a:ext uri="{FF2B5EF4-FFF2-40B4-BE49-F238E27FC236}">
                <a16:creationId xmlns="" xmlns:a16="http://schemas.microsoft.com/office/drawing/2014/main" id="{568EB966-173D-634D-B830-DBF75FFEBBF3}"/>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24</a:t>
            </a:fld>
            <a:endParaRPr lang="en-US" altLang="en-US" dirty="0"/>
          </a:p>
        </p:txBody>
      </p:sp>
    </p:spTree>
    <p:extLst>
      <p:ext uri="{BB962C8B-B14F-4D97-AF65-F5344CB8AC3E}">
        <p14:creationId xmlns:p14="http://schemas.microsoft.com/office/powerpoint/2010/main" val="3786609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5A278FB0-7128-5747-A999-9A40AF2BC4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94" y="743337"/>
            <a:ext cx="9171994" cy="6114663"/>
          </a:xfrm>
        </p:spPr>
      </p:pic>
      <p:sp>
        <p:nvSpPr>
          <p:cNvPr id="2" name="Title 1">
            <a:extLst>
              <a:ext uri="{FF2B5EF4-FFF2-40B4-BE49-F238E27FC236}">
                <a16:creationId xmlns="" xmlns:a16="http://schemas.microsoft.com/office/drawing/2014/main" id="{6CA3D884-698D-CE43-81EF-C4432A33796C}"/>
              </a:ext>
            </a:extLst>
          </p:cNvPr>
          <p:cNvSpPr>
            <a:spLocks noGrp="1"/>
          </p:cNvSpPr>
          <p:nvPr>
            <p:ph type="title"/>
          </p:nvPr>
        </p:nvSpPr>
        <p:spPr/>
        <p:txBody>
          <a:bodyPr/>
          <a:lstStyle/>
          <a:p>
            <a:r>
              <a:rPr lang="en-US" sz="2800" b="1" dirty="0"/>
              <a:t>The Problem: Agreement Between EHIS and GOES-13 Helium Degrades as &gt;80 </a:t>
            </a:r>
            <a:r>
              <a:rPr lang="en-US" sz="2800" b="1" dirty="0">
                <a:solidFill>
                  <a:schemeClr val="tx1"/>
                </a:solidFill>
              </a:rPr>
              <a:t>MeV Proton Flux Increases</a:t>
            </a:r>
          </a:p>
        </p:txBody>
      </p:sp>
      <p:sp>
        <p:nvSpPr>
          <p:cNvPr id="4" name="Slide Number Placeholder 3">
            <a:extLst>
              <a:ext uri="{FF2B5EF4-FFF2-40B4-BE49-F238E27FC236}">
                <a16:creationId xmlns="" xmlns:a16="http://schemas.microsoft.com/office/drawing/2014/main" id="{9C9BE6B4-FFD6-784C-A521-BA40E7059699}"/>
              </a:ext>
            </a:extLst>
          </p:cNvPr>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Tree>
    <p:extLst>
      <p:ext uri="{BB962C8B-B14F-4D97-AF65-F5344CB8AC3E}">
        <p14:creationId xmlns:p14="http://schemas.microsoft.com/office/powerpoint/2010/main" val="3172037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 xmlns:a16="http://schemas.microsoft.com/office/drawing/2014/main" id="{CAFE869F-1783-FF49-AA74-E7D5A33185F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20824"/>
            <a:ext cx="4038600" cy="2884714"/>
          </a:xfrm>
        </p:spPr>
      </p:pic>
      <p:pic>
        <p:nvPicPr>
          <p:cNvPr id="7" name="Content Placeholder 6">
            <a:extLst>
              <a:ext uri="{FF2B5EF4-FFF2-40B4-BE49-F238E27FC236}">
                <a16:creationId xmlns="" xmlns:a16="http://schemas.microsoft.com/office/drawing/2014/main" id="{38B6C920-9CCC-B344-8879-801AECC8BF1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420824"/>
            <a:ext cx="4038600" cy="2884714"/>
          </a:xfrm>
        </p:spPr>
      </p:pic>
      <p:sp>
        <p:nvSpPr>
          <p:cNvPr id="2" name="Title 1">
            <a:extLst>
              <a:ext uri="{FF2B5EF4-FFF2-40B4-BE49-F238E27FC236}">
                <a16:creationId xmlns="" xmlns:a16="http://schemas.microsoft.com/office/drawing/2014/main" id="{E6A1B7C9-35EB-D24E-969A-3A0895A19E74}"/>
              </a:ext>
            </a:extLst>
          </p:cNvPr>
          <p:cNvSpPr>
            <a:spLocks noGrp="1"/>
          </p:cNvSpPr>
          <p:nvPr>
            <p:ph type="title"/>
          </p:nvPr>
        </p:nvSpPr>
        <p:spPr/>
        <p:txBody>
          <a:bodyPr/>
          <a:lstStyle/>
          <a:p>
            <a:r>
              <a:rPr lang="en-US" dirty="0"/>
              <a:t>Helium fluence spectra: </a:t>
            </a:r>
            <a:br>
              <a:rPr lang="en-US" dirty="0"/>
            </a:br>
            <a:r>
              <a:rPr lang="en-US" dirty="0"/>
              <a:t>7/14-16 and 9/5-8</a:t>
            </a:r>
          </a:p>
        </p:txBody>
      </p:sp>
      <p:cxnSp>
        <p:nvCxnSpPr>
          <p:cNvPr id="10" name="Straight Arrow Connector 9">
            <a:extLst>
              <a:ext uri="{FF2B5EF4-FFF2-40B4-BE49-F238E27FC236}">
                <a16:creationId xmlns="" xmlns:a16="http://schemas.microsoft.com/office/drawing/2014/main" id="{F5FF8B03-D07D-E544-A01F-1CC482BB1E02}"/>
              </a:ext>
            </a:extLst>
          </p:cNvPr>
          <p:cNvCxnSpPr/>
          <p:nvPr/>
        </p:nvCxnSpPr>
        <p:spPr>
          <a:xfrm flipV="1">
            <a:off x="1771108" y="4372677"/>
            <a:ext cx="472966" cy="29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E0EF2C6E-35BF-854D-B102-6283522CA99C}"/>
              </a:ext>
            </a:extLst>
          </p:cNvPr>
          <p:cNvSpPr txBox="1"/>
          <p:nvPr/>
        </p:nvSpPr>
        <p:spPr>
          <a:xfrm>
            <a:off x="1085193" y="4419600"/>
            <a:ext cx="1048407" cy="577081"/>
          </a:xfrm>
          <a:prstGeom prst="rect">
            <a:avLst/>
          </a:prstGeom>
          <a:noFill/>
        </p:spPr>
        <p:txBody>
          <a:bodyPr wrap="square" rtlCol="0">
            <a:spAutoFit/>
          </a:bodyPr>
          <a:lstStyle/>
          <a:p>
            <a:r>
              <a:rPr lang="en-US" sz="1050" dirty="0"/>
              <a:t>EHIS HE1P agrees with G13 and G15</a:t>
            </a:r>
          </a:p>
        </p:txBody>
      </p:sp>
      <p:cxnSp>
        <p:nvCxnSpPr>
          <p:cNvPr id="16" name="Straight Arrow Connector 15">
            <a:extLst>
              <a:ext uri="{FF2B5EF4-FFF2-40B4-BE49-F238E27FC236}">
                <a16:creationId xmlns="" xmlns:a16="http://schemas.microsoft.com/office/drawing/2014/main" id="{B8F1515C-3358-0142-A3B7-405C5624A233}"/>
              </a:ext>
            </a:extLst>
          </p:cNvPr>
          <p:cNvCxnSpPr/>
          <p:nvPr/>
        </p:nvCxnSpPr>
        <p:spPr>
          <a:xfrm flipV="1">
            <a:off x="6230977" y="4073131"/>
            <a:ext cx="472966" cy="29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0B85236A-6874-FC4C-871C-9A4419E7724E}"/>
              </a:ext>
            </a:extLst>
          </p:cNvPr>
          <p:cNvSpPr txBox="1"/>
          <p:nvPr/>
        </p:nvSpPr>
        <p:spPr>
          <a:xfrm>
            <a:off x="5232180" y="4084137"/>
            <a:ext cx="1135117" cy="577081"/>
          </a:xfrm>
          <a:prstGeom prst="rect">
            <a:avLst/>
          </a:prstGeom>
          <a:noFill/>
        </p:spPr>
        <p:txBody>
          <a:bodyPr wrap="square" rtlCol="0">
            <a:spAutoFit/>
          </a:bodyPr>
          <a:lstStyle/>
          <a:p>
            <a:r>
              <a:rPr lang="en-US" sz="1050" dirty="0"/>
              <a:t>EHIS HE1P and HE2P agree with G13 and G15</a:t>
            </a:r>
          </a:p>
        </p:txBody>
      </p:sp>
      <p:sp>
        <p:nvSpPr>
          <p:cNvPr id="19" name="TextBox 18">
            <a:extLst>
              <a:ext uri="{FF2B5EF4-FFF2-40B4-BE49-F238E27FC236}">
                <a16:creationId xmlns="" xmlns:a16="http://schemas.microsoft.com/office/drawing/2014/main" id="{B52FDD02-3CF0-354A-B907-951539923743}"/>
              </a:ext>
            </a:extLst>
          </p:cNvPr>
          <p:cNvSpPr txBox="1"/>
          <p:nvPr/>
        </p:nvSpPr>
        <p:spPr>
          <a:xfrm>
            <a:off x="5152382" y="3206408"/>
            <a:ext cx="752804" cy="415498"/>
          </a:xfrm>
          <a:prstGeom prst="rect">
            <a:avLst/>
          </a:prstGeom>
          <a:noFill/>
        </p:spPr>
        <p:txBody>
          <a:bodyPr wrap="square" rtlCol="0">
            <a:spAutoFit/>
          </a:bodyPr>
          <a:lstStyle/>
          <a:p>
            <a:r>
              <a:rPr lang="en-US" sz="1050" dirty="0"/>
              <a:t>SGPS-X A2 is low</a:t>
            </a:r>
          </a:p>
        </p:txBody>
      </p:sp>
      <p:sp>
        <p:nvSpPr>
          <p:cNvPr id="3" name="Slide Number Placeholder 2">
            <a:extLst>
              <a:ext uri="{FF2B5EF4-FFF2-40B4-BE49-F238E27FC236}">
                <a16:creationId xmlns="" xmlns:a16="http://schemas.microsoft.com/office/drawing/2014/main" id="{BD2FF056-F770-6E4D-9EAF-14642AB24E90}"/>
              </a:ext>
            </a:extLst>
          </p:cNvPr>
          <p:cNvSpPr>
            <a:spLocks noGrp="1"/>
          </p:cNvSpPr>
          <p:nvPr>
            <p:ph type="sldNum" sz="quarter" idx="12"/>
          </p:nvPr>
        </p:nvSpPr>
        <p:spPr/>
        <p:txBody>
          <a:bodyPr/>
          <a:lstStyle/>
          <a:p>
            <a:fld id="{25AB44B3-82D8-014A-97B3-936711AE1F36}" type="slidenum">
              <a:rPr lang="en-US" smtClean="0"/>
              <a:t>26</a:t>
            </a:fld>
            <a:endParaRPr lang="en-US"/>
          </a:p>
        </p:txBody>
      </p:sp>
      <p:sp>
        <p:nvSpPr>
          <p:cNvPr id="30" name="TextBox 29">
            <a:extLst>
              <a:ext uri="{FF2B5EF4-FFF2-40B4-BE49-F238E27FC236}">
                <a16:creationId xmlns="" xmlns:a16="http://schemas.microsoft.com/office/drawing/2014/main" id="{C23D7EF0-2EBB-FF46-A64B-8102A470CE51}"/>
              </a:ext>
            </a:extLst>
          </p:cNvPr>
          <p:cNvSpPr txBox="1"/>
          <p:nvPr/>
        </p:nvSpPr>
        <p:spPr>
          <a:xfrm>
            <a:off x="2476500" y="6045068"/>
            <a:ext cx="4110288" cy="276999"/>
          </a:xfrm>
          <a:prstGeom prst="rect">
            <a:avLst/>
          </a:prstGeom>
          <a:solidFill>
            <a:srgbClr val="00B0F0"/>
          </a:solidFill>
        </p:spPr>
        <p:txBody>
          <a:bodyPr wrap="square" rtlCol="0">
            <a:spAutoFit/>
          </a:bodyPr>
          <a:lstStyle/>
          <a:p>
            <a:pPr algn="ctr"/>
            <a:r>
              <a:rPr lang="en-US" sz="1200" b="1" i="1" dirty="0">
                <a:solidFill>
                  <a:schemeClr val="bg1"/>
                </a:solidFill>
              </a:rPr>
              <a:t>Pre-event backgrounds (GCRs) subtracted from all spectra</a:t>
            </a:r>
          </a:p>
        </p:txBody>
      </p:sp>
    </p:spTree>
    <p:extLst>
      <p:ext uri="{BB962C8B-B14F-4D97-AF65-F5344CB8AC3E}">
        <p14:creationId xmlns:p14="http://schemas.microsoft.com/office/powerpoint/2010/main" val="994138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 xmlns:a16="http://schemas.microsoft.com/office/drawing/2014/main" id="{194E532D-D1A9-5147-85B0-4275AEBC36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827" y="1465263"/>
            <a:ext cx="6336346" cy="4525962"/>
          </a:xfrm>
        </p:spPr>
      </p:pic>
      <p:sp>
        <p:nvSpPr>
          <p:cNvPr id="2" name="Title 1">
            <a:extLst>
              <a:ext uri="{FF2B5EF4-FFF2-40B4-BE49-F238E27FC236}">
                <a16:creationId xmlns="" xmlns:a16="http://schemas.microsoft.com/office/drawing/2014/main" id="{454EC000-2F6F-7E4D-A5DB-E34C88C776A3}"/>
              </a:ext>
            </a:extLst>
          </p:cNvPr>
          <p:cNvSpPr>
            <a:spLocks noGrp="1"/>
          </p:cNvSpPr>
          <p:nvPr>
            <p:ph type="title"/>
          </p:nvPr>
        </p:nvSpPr>
        <p:spPr/>
        <p:txBody>
          <a:bodyPr/>
          <a:lstStyle/>
          <a:p>
            <a:r>
              <a:rPr lang="en-US" dirty="0"/>
              <a:t>Helium fluence spectra: </a:t>
            </a:r>
            <a:br>
              <a:rPr lang="en-US" dirty="0"/>
            </a:br>
            <a:r>
              <a:rPr lang="en-US" dirty="0"/>
              <a:t>9/10-14</a:t>
            </a:r>
          </a:p>
        </p:txBody>
      </p:sp>
      <p:sp>
        <p:nvSpPr>
          <p:cNvPr id="3" name="Slide Number Placeholder 2">
            <a:extLst>
              <a:ext uri="{FF2B5EF4-FFF2-40B4-BE49-F238E27FC236}">
                <a16:creationId xmlns="" xmlns:a16="http://schemas.microsoft.com/office/drawing/2014/main" id="{E7D8C2FE-6DE0-9440-9A12-ECF735A4E070}"/>
              </a:ext>
            </a:extLst>
          </p:cNvPr>
          <p:cNvSpPr>
            <a:spLocks noGrp="1"/>
          </p:cNvSpPr>
          <p:nvPr>
            <p:ph type="sldNum" sz="quarter" idx="12"/>
          </p:nvPr>
        </p:nvSpPr>
        <p:spPr/>
        <p:txBody>
          <a:bodyPr/>
          <a:lstStyle/>
          <a:p>
            <a:fld id="{25AB44B3-82D8-014A-97B3-936711AE1F36}" type="slidenum">
              <a:rPr lang="en-US" smtClean="0"/>
              <a:t>27</a:t>
            </a:fld>
            <a:endParaRPr lang="en-US"/>
          </a:p>
        </p:txBody>
      </p:sp>
      <p:cxnSp>
        <p:nvCxnSpPr>
          <p:cNvPr id="9" name="Straight Arrow Connector 8">
            <a:extLst>
              <a:ext uri="{FF2B5EF4-FFF2-40B4-BE49-F238E27FC236}">
                <a16:creationId xmlns="" xmlns:a16="http://schemas.microsoft.com/office/drawing/2014/main" id="{FFB7A78B-2064-AF40-BF32-49098CF51A3B}"/>
              </a:ext>
            </a:extLst>
          </p:cNvPr>
          <p:cNvCxnSpPr>
            <a:cxnSpLocks/>
          </p:cNvCxnSpPr>
          <p:nvPr/>
        </p:nvCxnSpPr>
        <p:spPr>
          <a:xfrm flipV="1">
            <a:off x="4572000" y="3505200"/>
            <a:ext cx="152400" cy="223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0CE45A19-78BF-7A44-943A-108136B286AD}"/>
              </a:ext>
            </a:extLst>
          </p:cNvPr>
          <p:cNvSpPr txBox="1"/>
          <p:nvPr/>
        </p:nvSpPr>
        <p:spPr>
          <a:xfrm>
            <a:off x="4200196" y="3728244"/>
            <a:ext cx="1048407" cy="577081"/>
          </a:xfrm>
          <a:prstGeom prst="rect">
            <a:avLst/>
          </a:prstGeom>
          <a:noFill/>
        </p:spPr>
        <p:txBody>
          <a:bodyPr wrap="square" rtlCol="0">
            <a:spAutoFit/>
          </a:bodyPr>
          <a:lstStyle/>
          <a:p>
            <a:r>
              <a:rPr lang="en-US" sz="1050" dirty="0"/>
              <a:t>EHIS HE1P and HE2P fluences suppressed</a:t>
            </a:r>
          </a:p>
        </p:txBody>
      </p:sp>
      <p:sp>
        <p:nvSpPr>
          <p:cNvPr id="20" name="TextBox 19">
            <a:extLst>
              <a:ext uri="{FF2B5EF4-FFF2-40B4-BE49-F238E27FC236}">
                <a16:creationId xmlns="" xmlns:a16="http://schemas.microsoft.com/office/drawing/2014/main" id="{23F0BC34-FE60-6546-B9C6-2305018FB04F}"/>
              </a:ext>
            </a:extLst>
          </p:cNvPr>
          <p:cNvSpPr txBox="1"/>
          <p:nvPr/>
        </p:nvSpPr>
        <p:spPr>
          <a:xfrm>
            <a:off x="2516856" y="6217850"/>
            <a:ext cx="4110288" cy="276999"/>
          </a:xfrm>
          <a:prstGeom prst="rect">
            <a:avLst/>
          </a:prstGeom>
          <a:solidFill>
            <a:srgbClr val="00B0F0"/>
          </a:solidFill>
        </p:spPr>
        <p:txBody>
          <a:bodyPr wrap="square" rtlCol="0">
            <a:spAutoFit/>
          </a:bodyPr>
          <a:lstStyle/>
          <a:p>
            <a:pPr algn="ctr"/>
            <a:r>
              <a:rPr lang="en-US" sz="1200" b="1" i="1" dirty="0">
                <a:solidFill>
                  <a:schemeClr val="bg1"/>
                </a:solidFill>
              </a:rPr>
              <a:t>Pre-event backgrounds (GCRs) subtracted from all spectra</a:t>
            </a:r>
          </a:p>
        </p:txBody>
      </p:sp>
    </p:spTree>
    <p:extLst>
      <p:ext uri="{BB962C8B-B14F-4D97-AF65-F5344CB8AC3E}">
        <p14:creationId xmlns:p14="http://schemas.microsoft.com/office/powerpoint/2010/main" val="417812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for Root Cause of HE1 Flux Discrepancy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2225639"/>
              </p:ext>
            </p:extLst>
          </p:nvPr>
        </p:nvGraphicFramePr>
        <p:xfrm>
          <a:off x="457200" y="1465263"/>
          <a:ext cx="8229600" cy="4704080"/>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370840">
                <a:tc>
                  <a:txBody>
                    <a:bodyPr/>
                    <a:lstStyle/>
                    <a:p>
                      <a:r>
                        <a:rPr lang="en-US" sz="1600" dirty="0"/>
                        <a:t>Possible Cause</a:t>
                      </a:r>
                    </a:p>
                  </a:txBody>
                  <a:tcPr/>
                </a:tc>
                <a:tc>
                  <a:txBody>
                    <a:bodyPr/>
                    <a:lstStyle/>
                    <a:p>
                      <a:r>
                        <a:rPr lang="en-US" sz="1600" dirty="0"/>
                        <a:t>Ruled Out Because</a:t>
                      </a:r>
                    </a:p>
                  </a:txBody>
                  <a:tcPr/>
                </a:tc>
                <a:extLst>
                  <a:ext uri="{0D108BD9-81ED-4DB2-BD59-A6C34878D82A}">
                    <a16:rowId xmlns="" xmlns:a16="http://schemas.microsoft.com/office/drawing/2014/main" val="10000"/>
                  </a:ext>
                </a:extLst>
              </a:tr>
              <a:tr h="370840">
                <a:tc>
                  <a:txBody>
                    <a:bodyPr/>
                    <a:lstStyle/>
                    <a:p>
                      <a:r>
                        <a:rPr lang="en-US" sz="1600" dirty="0" err="1"/>
                        <a:t>HFR_flag</a:t>
                      </a:r>
                      <a:r>
                        <a:rPr lang="en-US" sz="1600" dirty="0"/>
                        <a:t> </a:t>
                      </a:r>
                      <a:r>
                        <a:rPr lang="en-US" sz="1600"/>
                        <a:t>read incorrectly</a:t>
                      </a:r>
                      <a:endParaRPr lang="en-US" sz="1600" dirty="0"/>
                    </a:p>
                  </a:txBody>
                  <a:tcPr/>
                </a:tc>
                <a:tc>
                  <a:txBody>
                    <a:bodyPr/>
                    <a:lstStyle/>
                    <a:p>
                      <a:r>
                        <a:rPr lang="en-US" sz="1600" dirty="0"/>
                        <a:t>Flag </a:t>
                      </a:r>
                      <a:r>
                        <a:rPr lang="en-US" sz="1600" u="sng" dirty="0"/>
                        <a:t>was</a:t>
                      </a:r>
                      <a:r>
                        <a:rPr lang="en-US" sz="1600" dirty="0"/>
                        <a:t> incorrectly read (ADR 582), </a:t>
                      </a:r>
                      <a:r>
                        <a:rPr lang="en-US" sz="1600" u="sng" dirty="0"/>
                        <a:t>but</a:t>
                      </a:r>
                      <a:r>
                        <a:rPr lang="en-US" sz="1600" dirty="0"/>
                        <a:t> differences between Prime and </a:t>
                      </a:r>
                      <a:r>
                        <a:rPr lang="en-US" sz="1600" dirty="0" err="1"/>
                        <a:t>NonPrime</a:t>
                      </a:r>
                      <a:r>
                        <a:rPr lang="en-US" sz="1600" dirty="0"/>
                        <a:t> quantities can’t </a:t>
                      </a:r>
                      <a:r>
                        <a:rPr lang="en-US" sz="1600" dirty="0" smtClean="0"/>
                        <a:t>fully explain </a:t>
                      </a:r>
                      <a:r>
                        <a:rPr lang="en-US" sz="1600" dirty="0"/>
                        <a:t>discrepancy (see ‘L1b Rates Deep Dive’ in Backup Charts)</a:t>
                      </a:r>
                    </a:p>
                  </a:txBody>
                  <a:tcPr/>
                </a:tc>
                <a:extLst>
                  <a:ext uri="{0D108BD9-81ED-4DB2-BD59-A6C34878D82A}">
                    <a16:rowId xmlns="" xmlns:a16="http://schemas.microsoft.com/office/drawing/2014/main" val="2287591001"/>
                  </a:ext>
                </a:extLst>
              </a:tr>
              <a:tr h="370840">
                <a:tc>
                  <a:txBody>
                    <a:bodyPr/>
                    <a:lstStyle/>
                    <a:p>
                      <a:r>
                        <a:rPr lang="en-US" sz="1600" dirty="0"/>
                        <a:t>Incorrect implementation of rates algorithm in L1b</a:t>
                      </a:r>
                    </a:p>
                  </a:txBody>
                  <a:tcPr/>
                </a:tc>
                <a:tc>
                  <a:txBody>
                    <a:bodyPr/>
                    <a:lstStyle/>
                    <a:p>
                      <a:r>
                        <a:rPr lang="en-US" sz="1600" dirty="0"/>
                        <a:t>Deep dive analysis showed that algorithm was correctly implemented apart from </a:t>
                      </a:r>
                      <a:r>
                        <a:rPr lang="en-US" sz="1600" dirty="0" err="1"/>
                        <a:t>HFR_flag</a:t>
                      </a:r>
                      <a:endParaRPr lang="en-US" sz="1600" dirty="0"/>
                    </a:p>
                  </a:txBody>
                  <a:tcPr/>
                </a:tc>
                <a:extLst>
                  <a:ext uri="{0D108BD9-81ED-4DB2-BD59-A6C34878D82A}">
                    <a16:rowId xmlns="" xmlns:a16="http://schemas.microsoft.com/office/drawing/2014/main" val="4123484181"/>
                  </a:ext>
                </a:extLst>
              </a:tr>
              <a:tr h="370840">
                <a:tc>
                  <a:txBody>
                    <a:bodyPr/>
                    <a:lstStyle/>
                    <a:p>
                      <a:r>
                        <a:rPr lang="en-US" sz="1600" dirty="0"/>
                        <a:t>Contamination</a:t>
                      </a:r>
                      <a:r>
                        <a:rPr lang="en-US" sz="1600" baseline="0" dirty="0"/>
                        <a:t> correction for He fluxes is overcorrecting</a:t>
                      </a:r>
                      <a:endParaRPr lang="en-US" sz="1600" dirty="0"/>
                    </a:p>
                  </a:txBody>
                  <a:tcPr/>
                </a:tc>
                <a:tc>
                  <a:txBody>
                    <a:bodyPr/>
                    <a:lstStyle/>
                    <a:p>
                      <a:r>
                        <a:rPr lang="en-US" sz="1600" dirty="0"/>
                        <a:t>The correction</a:t>
                      </a:r>
                      <a:r>
                        <a:rPr lang="en-US" sz="1600" baseline="0" dirty="0"/>
                        <a:t> is small, even when H fluxes are large; ~3x maximum briefly at onset of event</a:t>
                      </a:r>
                      <a:endParaRPr lang="en-US" sz="1600" dirty="0"/>
                    </a:p>
                  </a:txBody>
                  <a:tcPr/>
                </a:tc>
                <a:extLst>
                  <a:ext uri="{0D108BD9-81ED-4DB2-BD59-A6C34878D82A}">
                    <a16:rowId xmlns="" xmlns:a16="http://schemas.microsoft.com/office/drawing/2014/main" val="2139483579"/>
                  </a:ext>
                </a:extLst>
              </a:tr>
              <a:tr h="370840">
                <a:tc>
                  <a:txBody>
                    <a:bodyPr/>
                    <a:lstStyle/>
                    <a:p>
                      <a:r>
                        <a:rPr lang="en-US" sz="1600" dirty="0"/>
                        <a:t>Excessive dead-time (due to scintillator)</a:t>
                      </a:r>
                    </a:p>
                  </a:txBody>
                  <a:tcPr/>
                </a:tc>
                <a:tc>
                  <a:txBody>
                    <a:bodyPr/>
                    <a:lstStyle/>
                    <a:p>
                      <a:r>
                        <a:rPr lang="en-US" sz="1600" dirty="0"/>
                        <a:t>Would affect all He channels equally</a:t>
                      </a:r>
                    </a:p>
                  </a:txBody>
                  <a:tcPr/>
                </a:tc>
                <a:extLst>
                  <a:ext uri="{0D108BD9-81ED-4DB2-BD59-A6C34878D82A}">
                    <a16:rowId xmlns="" xmlns:a16="http://schemas.microsoft.com/office/drawing/2014/main" val="10001"/>
                  </a:ext>
                </a:extLst>
              </a:tr>
              <a:tr h="370840">
                <a:tc>
                  <a:txBody>
                    <a:bodyPr/>
                    <a:lstStyle/>
                    <a:p>
                      <a:r>
                        <a:rPr lang="en-US" sz="1600" dirty="0"/>
                        <a:t>Priority</a:t>
                      </a:r>
                      <a:r>
                        <a:rPr lang="en-US" sz="1600" baseline="0" dirty="0"/>
                        <a:t> 2 He counts being rejected in favor of Priority 1 (heavy ion)</a:t>
                      </a:r>
                      <a:endParaRPr lang="en-US" sz="1600" dirty="0"/>
                    </a:p>
                  </a:txBody>
                  <a:tcPr/>
                </a:tc>
                <a:tc>
                  <a:txBody>
                    <a:bodyPr/>
                    <a:lstStyle/>
                    <a:p>
                      <a:r>
                        <a:rPr lang="en-US" sz="1600" dirty="0"/>
                        <a:t>Would affect all He channels equally</a:t>
                      </a:r>
                    </a:p>
                  </a:txBody>
                  <a:tcPr/>
                </a:tc>
                <a:extLst>
                  <a:ext uri="{0D108BD9-81ED-4DB2-BD59-A6C34878D82A}">
                    <a16:rowId xmlns="" xmlns:a16="http://schemas.microsoft.com/office/drawing/2014/main" val="10002"/>
                  </a:ext>
                </a:extLst>
              </a:tr>
              <a:tr h="370840">
                <a:tc>
                  <a:txBody>
                    <a:bodyPr/>
                    <a:lstStyle/>
                    <a:p>
                      <a:r>
                        <a:rPr lang="en-US" sz="1600" dirty="0"/>
                        <a:t>He misidentified as H</a:t>
                      </a:r>
                    </a:p>
                  </a:txBody>
                  <a:tcPr/>
                </a:tc>
                <a:tc>
                  <a:txBody>
                    <a:bodyPr/>
                    <a:lstStyle/>
                    <a:p>
                      <a:r>
                        <a:rPr lang="en-US" sz="1600" dirty="0"/>
                        <a:t>Unlikely. Physics</a:t>
                      </a:r>
                      <a:r>
                        <a:rPr lang="en-US" sz="1600" baseline="0" dirty="0"/>
                        <a:t> of e</a:t>
                      </a:r>
                      <a:r>
                        <a:rPr lang="en-US" sz="1600" dirty="0"/>
                        <a:t>nergy deposition generally</a:t>
                      </a:r>
                      <a:r>
                        <a:rPr lang="en-US" sz="1600" baseline="0" dirty="0"/>
                        <a:t> result in the opposite (H misidentified as He)</a:t>
                      </a:r>
                      <a:endParaRPr lang="en-US" sz="1600" dirty="0"/>
                    </a:p>
                  </a:txBody>
                  <a:tcPr/>
                </a:tc>
                <a:extLst>
                  <a:ext uri="{0D108BD9-81ED-4DB2-BD59-A6C34878D82A}">
                    <a16:rowId xmlns="" xmlns:a16="http://schemas.microsoft.com/office/drawing/2014/main" val="10004"/>
                  </a:ext>
                </a:extLst>
              </a:tr>
              <a:tr h="370840">
                <a:tc>
                  <a:txBody>
                    <a:bodyPr/>
                    <a:lstStyle/>
                    <a:p>
                      <a:r>
                        <a:rPr lang="en-US" sz="1600" dirty="0"/>
                        <a:t>Elevated H fluxes cause false rejection of He counts</a:t>
                      </a:r>
                    </a:p>
                  </a:txBody>
                  <a:tcPr/>
                </a:tc>
                <a:tc>
                  <a:txBody>
                    <a:bodyPr/>
                    <a:lstStyle/>
                    <a:p>
                      <a:r>
                        <a:rPr lang="en-US" sz="1600" dirty="0"/>
                        <a:t>Under investigation</a:t>
                      </a:r>
                    </a:p>
                  </a:txBody>
                  <a:tcPr/>
                </a:tc>
                <a:extLst>
                  <a:ext uri="{0D108BD9-81ED-4DB2-BD59-A6C34878D82A}">
                    <a16:rowId xmlns=""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8284" y="810690"/>
            <a:ext cx="572545" cy="572545"/>
          </a:xfrm>
          <a:prstGeom prst="rect">
            <a:avLst/>
          </a:prstGeom>
        </p:spPr>
      </p:pic>
    </p:spTree>
    <p:extLst>
      <p:ext uri="{BB962C8B-B14F-4D97-AF65-F5344CB8AC3E}">
        <p14:creationId xmlns:p14="http://schemas.microsoft.com/office/powerpoint/2010/main" val="866378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A62A1F-7041-6D44-8DAB-69B2CA8A5CB9}"/>
              </a:ext>
            </a:extLst>
          </p:cNvPr>
          <p:cNvSpPr>
            <a:spLocks noGrp="1"/>
          </p:cNvSpPr>
          <p:nvPr>
            <p:ph type="title"/>
          </p:nvPr>
        </p:nvSpPr>
        <p:spPr/>
        <p:txBody>
          <a:bodyPr/>
          <a:lstStyle/>
          <a:p>
            <a:r>
              <a:rPr lang="en-US" dirty="0"/>
              <a:t>UNH’s Plan</a:t>
            </a:r>
          </a:p>
        </p:txBody>
      </p:sp>
      <p:sp>
        <p:nvSpPr>
          <p:cNvPr id="3" name="Content Placeholder 2">
            <a:extLst>
              <a:ext uri="{FF2B5EF4-FFF2-40B4-BE49-F238E27FC236}">
                <a16:creationId xmlns="" xmlns:a16="http://schemas.microsoft.com/office/drawing/2014/main" id="{7F537E56-941F-6B44-829D-78DDD3754051}"/>
              </a:ext>
            </a:extLst>
          </p:cNvPr>
          <p:cNvSpPr>
            <a:spLocks noGrp="1"/>
          </p:cNvSpPr>
          <p:nvPr>
            <p:ph idx="1"/>
          </p:nvPr>
        </p:nvSpPr>
        <p:spPr>
          <a:xfrm>
            <a:off x="457200" y="1465263"/>
            <a:ext cx="7923531" cy="4525962"/>
          </a:xfrm>
        </p:spPr>
        <p:txBody>
          <a:bodyPr/>
          <a:lstStyle/>
          <a:p>
            <a:r>
              <a:rPr lang="en-US" sz="2000" dirty="0"/>
              <a:t>Logic Changes</a:t>
            </a:r>
          </a:p>
          <a:p>
            <a:pPr lvl="1"/>
            <a:r>
              <a:rPr lang="en-US" sz="1600" dirty="0"/>
              <a:t>We will be modeling the changes in the logic and their affect on protons and helium, with an emphasis on whether helium can be misidentified as protons (which contamination has not been modeled previously).  Also we will verify that the modified logic conditions will not allow for a particle to be identified by two separate criteria (e.g. a single particle identified as both a helium and a heavy ion – which would cause the particle do be non-included in the helium rates.)</a:t>
            </a:r>
          </a:p>
          <a:p>
            <a:r>
              <a:rPr lang="en-US" sz="2000" dirty="0"/>
              <a:t>Correlative Studies with SGPS, EHIS and GOES-13</a:t>
            </a:r>
          </a:p>
          <a:p>
            <a:pPr lvl="1"/>
            <a:r>
              <a:rPr lang="en-US" sz="1600" dirty="0"/>
              <a:t>We will be comparing SGPS and GOES-13 proton fluxes with EHIS proton fluxes and similarly with helium fluxes.  We will be correlating SGPS and GOES-13 proton fluxes with EHIS helium fluxes.  Emphasis will be on the EHIS HE1 rates.  This will allow for a determination of all the possible conditions where correlations exist with low EHIS HE1 rates. </a:t>
            </a:r>
          </a:p>
          <a:p>
            <a:r>
              <a:rPr lang="en-US" sz="2000" dirty="0"/>
              <a:t>PHA events for HE1</a:t>
            </a:r>
          </a:p>
          <a:p>
            <a:pPr lvl="1"/>
            <a:r>
              <a:rPr lang="en-US" sz="1600" dirty="0"/>
              <a:t>We will be analyzing EHIS PHA helium events in order to determine if there is a systemic bias against finding helium in any energy range, particularly focusing on the two logic conditions that comprise the EHIS HE1 rate. This could identify on-orbit variations from the model predictions.</a:t>
            </a:r>
          </a:p>
        </p:txBody>
      </p:sp>
      <p:sp>
        <p:nvSpPr>
          <p:cNvPr id="4" name="Slide Number Placeholder 3">
            <a:extLst>
              <a:ext uri="{FF2B5EF4-FFF2-40B4-BE49-F238E27FC236}">
                <a16:creationId xmlns="" xmlns:a16="http://schemas.microsoft.com/office/drawing/2014/main" id="{EABF5A41-DECA-2045-949A-EAB289B84BA7}"/>
              </a:ext>
            </a:extLst>
          </p:cNvPr>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grpSp>
        <p:nvGrpSpPr>
          <p:cNvPr id="5" name="Group 4">
            <a:extLst>
              <a:ext uri="{FF2B5EF4-FFF2-40B4-BE49-F238E27FC236}">
                <a16:creationId xmlns="" xmlns:a16="http://schemas.microsoft.com/office/drawing/2014/main" id="{8265EAA1-2427-6340-AC73-0B867C330016}"/>
              </a:ext>
            </a:extLst>
          </p:cNvPr>
          <p:cNvGrpSpPr>
            <a:grpSpLocks noChangeAspect="1"/>
          </p:cNvGrpSpPr>
          <p:nvPr/>
        </p:nvGrpSpPr>
        <p:grpSpPr>
          <a:xfrm>
            <a:off x="7291934" y="6172200"/>
            <a:ext cx="1103444" cy="685800"/>
            <a:chOff x="6781979" y="5656472"/>
            <a:chExt cx="1467346" cy="857250"/>
          </a:xfrm>
        </p:grpSpPr>
        <p:sp>
          <p:nvSpPr>
            <p:cNvPr id="6" name="TextBox 5">
              <a:extLst>
                <a:ext uri="{FF2B5EF4-FFF2-40B4-BE49-F238E27FC236}">
                  <a16:creationId xmlns="" xmlns:a16="http://schemas.microsoft.com/office/drawing/2014/main" id="{CA5481BE-3284-CD40-869E-E79F64CDFD3A}"/>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7" name="Group 15">
              <a:extLst>
                <a:ext uri="{FF2B5EF4-FFF2-40B4-BE49-F238E27FC236}">
                  <a16:creationId xmlns="" xmlns:a16="http://schemas.microsoft.com/office/drawing/2014/main" id="{FABD48D2-D8D0-8B4B-A143-A4ECDA022AE0}"/>
                </a:ext>
              </a:extLst>
            </p:cNvPr>
            <p:cNvGrpSpPr>
              <a:grpSpLocks/>
            </p:cNvGrpSpPr>
            <p:nvPr/>
          </p:nvGrpSpPr>
          <p:grpSpPr bwMode="auto">
            <a:xfrm>
              <a:off x="7549986" y="5908776"/>
              <a:ext cx="639763" cy="179387"/>
              <a:chOff x="126" y="4260"/>
              <a:chExt cx="417" cy="117"/>
            </a:xfrm>
          </p:grpSpPr>
          <p:sp>
            <p:nvSpPr>
              <p:cNvPr id="9" name="Freeform 16">
                <a:extLst>
                  <a:ext uri="{FF2B5EF4-FFF2-40B4-BE49-F238E27FC236}">
                    <a16:creationId xmlns="" xmlns:a16="http://schemas.microsoft.com/office/drawing/2014/main" id="{346F2258-F454-6742-9751-CD410C30BC35}"/>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Freeform 17">
                <a:extLst>
                  <a:ext uri="{FF2B5EF4-FFF2-40B4-BE49-F238E27FC236}">
                    <a16:creationId xmlns="" xmlns:a16="http://schemas.microsoft.com/office/drawing/2014/main" id="{D7DF3B6D-18C6-A64B-B768-7201AA07C99B}"/>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1" name="Freeform 18">
                <a:extLst>
                  <a:ext uri="{FF2B5EF4-FFF2-40B4-BE49-F238E27FC236}">
                    <a16:creationId xmlns="" xmlns:a16="http://schemas.microsoft.com/office/drawing/2014/main" id="{BF400665-D74B-1B4B-9272-0F000BC9FA95}"/>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8" name="Picture 7">
              <a:extLst>
                <a:ext uri="{FF2B5EF4-FFF2-40B4-BE49-F238E27FC236}">
                  <a16:creationId xmlns="" xmlns:a16="http://schemas.microsoft.com/office/drawing/2014/main" id="{FA5501BD-BEFB-C243-AC6D-AE9404B157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Tree>
    <p:extLst>
      <p:ext uri="{BB962C8B-B14F-4D97-AF65-F5344CB8AC3E}">
        <p14:creationId xmlns:p14="http://schemas.microsoft.com/office/powerpoint/2010/main" val="7994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Energetic Heavy Ion Sensor (EHIS)</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
        <p:nvSpPr>
          <p:cNvPr id="11" name="TextBox 10"/>
          <p:cNvSpPr txBox="1"/>
          <p:nvPr/>
        </p:nvSpPr>
        <p:spPr>
          <a:xfrm>
            <a:off x="1202871" y="6079351"/>
            <a:ext cx="3886200" cy="276999"/>
          </a:xfrm>
          <a:prstGeom prst="rect">
            <a:avLst/>
          </a:prstGeom>
          <a:solidFill>
            <a:schemeClr val="bg1"/>
          </a:solidFill>
        </p:spPr>
        <p:txBody>
          <a:bodyPr wrap="square" rtlCol="0">
            <a:spAutoFit/>
          </a:bodyPr>
          <a:lstStyle/>
          <a:p>
            <a:pPr algn="ctr"/>
            <a:r>
              <a:rPr lang="en-US" sz="1200" i="1" dirty="0">
                <a:solidFill>
                  <a:srgbClr val="008000"/>
                </a:solidFill>
              </a:rPr>
              <a:t>Credit: SEISS-D-SY079_EHIS_CALTIM_Update-1-6-14</a:t>
            </a:r>
          </a:p>
        </p:txBody>
      </p:sp>
      <p:sp>
        <p:nvSpPr>
          <p:cNvPr id="12" name="Text Placeholder 6"/>
          <p:cNvSpPr txBox="1">
            <a:spLocks/>
          </p:cNvSpPr>
          <p:nvPr/>
        </p:nvSpPr>
        <p:spPr>
          <a:xfrm>
            <a:off x="5758541" y="1295400"/>
            <a:ext cx="3176912" cy="48768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Primary purpose: measure fluxes of solar energetic particles (SEPs) and galactic cosmic rays (GCRs) responsible for Single Event Effects (SEE) in electronics</a:t>
            </a:r>
          </a:p>
          <a:p>
            <a:pPr>
              <a:buFont typeface="Arial" panose="020B0604020202020204" pitchFamily="34" charset="0"/>
              <a:buChar char="•"/>
            </a:pPr>
            <a:r>
              <a:rPr lang="en-US" sz="1600" dirty="0"/>
              <a:t>Single solid-state telescope using angle-detecting inclined sensor (ADIS) system to discriminate heavy ions by atomic number (Z)</a:t>
            </a:r>
          </a:p>
          <a:p>
            <a:pPr>
              <a:buFont typeface="Arial" panose="020B0604020202020204" pitchFamily="34" charset="0"/>
              <a:buChar char="•"/>
            </a:pPr>
            <a:r>
              <a:rPr lang="en-US" sz="1600" dirty="0"/>
              <a:t>L1b cadence is 5 minutes</a:t>
            </a:r>
          </a:p>
          <a:p>
            <a:pPr>
              <a:buFont typeface="Arial" panose="020B0604020202020204" pitchFamily="34" charset="0"/>
              <a:buChar char="•"/>
            </a:pPr>
            <a:r>
              <a:rPr lang="en-US" sz="1600" dirty="0"/>
              <a:t>Most recent CDRL79 release: SEISS-D-EH079-1, Rev E (25 October 2017)</a:t>
            </a:r>
          </a:p>
          <a:p>
            <a:pPr lvl="1">
              <a:buFont typeface="Arial" panose="020B0604020202020204" pitchFamily="34" charset="0"/>
              <a:buChar char="•"/>
            </a:pPr>
            <a:r>
              <a:rPr lang="en-US" sz="1400" dirty="0"/>
              <a:t>Contains constants used in L1b CALINR file aka LUT</a:t>
            </a:r>
          </a:p>
          <a:p>
            <a:pPr>
              <a:buFont typeface="Arial" panose="020B0604020202020204" pitchFamily="34" charset="0"/>
              <a:buChar char="•"/>
            </a:pPr>
            <a:r>
              <a:rPr lang="en-US" sz="1600" dirty="0"/>
              <a:t>Most recent EHIS FM1 LUT: EHIS_CALINR_Parameters-V1.1.h5 (14 Dec 2017) </a:t>
            </a:r>
          </a:p>
          <a:p>
            <a:pPr marL="0" indent="0">
              <a:buNone/>
            </a:pPr>
            <a:endParaRPr lang="en-US" sz="1800" dirty="0"/>
          </a:p>
        </p:txBody>
      </p:sp>
      <p:sp>
        <p:nvSpPr>
          <p:cNvPr id="13" name="TextBox 12"/>
          <p:cNvSpPr txBox="1"/>
          <p:nvPr/>
        </p:nvSpPr>
        <p:spPr>
          <a:xfrm>
            <a:off x="1333500" y="1126123"/>
            <a:ext cx="3429000" cy="338554"/>
          </a:xfrm>
          <a:prstGeom prst="rect">
            <a:avLst/>
          </a:prstGeom>
          <a:solidFill>
            <a:schemeClr val="bg1"/>
          </a:solidFill>
        </p:spPr>
        <p:txBody>
          <a:bodyPr wrap="square" rtlCol="0">
            <a:spAutoFit/>
          </a:bodyPr>
          <a:lstStyle/>
          <a:p>
            <a:pPr algn="ctr"/>
            <a:r>
              <a:rPr lang="en-US" sz="1600" b="1" i="1" dirty="0"/>
              <a:t>MRD 3.3.6.1.1 Energetic Heavy Ions</a:t>
            </a:r>
          </a:p>
        </p:txBody>
      </p:sp>
      <p:pic>
        <p:nvPicPr>
          <p:cNvPr id="3" name="Content Placeholder 2"/>
          <p:cNvPicPr>
            <a:picLocks noGrp="1" noChangeAspect="1"/>
          </p:cNvPicPr>
          <p:nvPr>
            <p:ph idx="1"/>
          </p:nvPr>
        </p:nvPicPr>
        <p:blipFill>
          <a:blip r:embed="rId3"/>
          <a:stretch>
            <a:fillRect/>
          </a:stretch>
        </p:blipFill>
        <p:spPr>
          <a:xfrm>
            <a:off x="457200" y="1662163"/>
            <a:ext cx="5181600" cy="4103586"/>
          </a:xfrm>
          <a:prstGeom prst="rect">
            <a:avLst/>
          </a:prstGeom>
        </p:spPr>
      </p:pic>
      <p:sp>
        <p:nvSpPr>
          <p:cNvPr id="2" name="TextBox 1">
            <a:extLst>
              <a:ext uri="{FF2B5EF4-FFF2-40B4-BE49-F238E27FC236}">
                <a16:creationId xmlns="" xmlns:a16="http://schemas.microsoft.com/office/drawing/2014/main" id="{B2C91336-F577-B345-A294-5C60AE36CBAC}"/>
              </a:ext>
            </a:extLst>
          </p:cNvPr>
          <p:cNvSpPr txBox="1"/>
          <p:nvPr/>
        </p:nvSpPr>
        <p:spPr>
          <a:xfrm>
            <a:off x="533400" y="1778279"/>
            <a:ext cx="1066800" cy="646331"/>
          </a:xfrm>
          <a:prstGeom prst="rect">
            <a:avLst/>
          </a:prstGeom>
          <a:noFill/>
        </p:spPr>
        <p:txBody>
          <a:bodyPr wrap="square" rtlCol="0">
            <a:spAutoFit/>
          </a:bodyPr>
          <a:lstStyle/>
          <a:p>
            <a:pPr algn="ctr"/>
            <a:r>
              <a:rPr lang="en-US" dirty="0"/>
              <a:t>inclined detectors</a:t>
            </a:r>
          </a:p>
        </p:txBody>
      </p:sp>
      <p:cxnSp>
        <p:nvCxnSpPr>
          <p:cNvPr id="7" name="Straight Arrow Connector 6">
            <a:extLst>
              <a:ext uri="{FF2B5EF4-FFF2-40B4-BE49-F238E27FC236}">
                <a16:creationId xmlns="" xmlns:a16="http://schemas.microsoft.com/office/drawing/2014/main" id="{D5E75F44-B74A-BA4E-8B3C-E9495671CC41}"/>
              </a:ext>
            </a:extLst>
          </p:cNvPr>
          <p:cNvCxnSpPr/>
          <p:nvPr/>
        </p:nvCxnSpPr>
        <p:spPr>
          <a:xfrm>
            <a:off x="1333500" y="2424610"/>
            <a:ext cx="952500" cy="13853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77C96160-2C39-0D47-AD85-0EA962EABB36}"/>
              </a:ext>
            </a:extLst>
          </p:cNvPr>
          <p:cNvSpPr txBox="1"/>
          <p:nvPr/>
        </p:nvSpPr>
        <p:spPr>
          <a:xfrm>
            <a:off x="3824464" y="5181600"/>
            <a:ext cx="1265465" cy="369332"/>
          </a:xfrm>
          <a:prstGeom prst="rect">
            <a:avLst/>
          </a:prstGeom>
          <a:noFill/>
        </p:spPr>
        <p:txBody>
          <a:bodyPr wrap="square" rtlCol="0">
            <a:spAutoFit/>
          </a:bodyPr>
          <a:lstStyle/>
          <a:p>
            <a:pPr algn="ctr"/>
            <a:r>
              <a:rPr lang="en-US" dirty="0"/>
              <a:t>scintillator</a:t>
            </a:r>
          </a:p>
        </p:txBody>
      </p:sp>
      <p:cxnSp>
        <p:nvCxnSpPr>
          <p:cNvPr id="15" name="Straight Arrow Connector 14">
            <a:extLst>
              <a:ext uri="{FF2B5EF4-FFF2-40B4-BE49-F238E27FC236}">
                <a16:creationId xmlns="" xmlns:a16="http://schemas.microsoft.com/office/drawing/2014/main" id="{77ECA7EA-9052-244B-B66D-AF21A9F054B2}"/>
              </a:ext>
            </a:extLst>
          </p:cNvPr>
          <p:cNvCxnSpPr>
            <a:cxnSpLocks/>
            <a:stCxn id="14" idx="1"/>
          </p:cNvCxnSpPr>
          <p:nvPr/>
        </p:nvCxnSpPr>
        <p:spPr>
          <a:xfrm flipH="1" flipV="1">
            <a:off x="3156710" y="4191000"/>
            <a:ext cx="667754" cy="11752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 xmlns:a16="http://schemas.microsoft.com/office/drawing/2014/main" id="{B852DBB4-A3A3-B94D-B850-A8047BED1C88}"/>
              </a:ext>
            </a:extLst>
          </p:cNvPr>
          <p:cNvCxnSpPr>
            <a:cxnSpLocks/>
          </p:cNvCxnSpPr>
          <p:nvPr/>
        </p:nvCxnSpPr>
        <p:spPr>
          <a:xfrm>
            <a:off x="1524000" y="2378246"/>
            <a:ext cx="1431470" cy="11269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9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70807DD2-7FFA-E34B-A63C-98549F6C3712}"/>
              </a:ext>
            </a:extLst>
          </p:cNvPr>
          <p:cNvSpPr>
            <a:spLocks noGrp="1"/>
          </p:cNvSpPr>
          <p:nvPr>
            <p:ph type="title"/>
          </p:nvPr>
        </p:nvSpPr>
        <p:spPr/>
        <p:txBody>
          <a:bodyPr/>
          <a:lstStyle/>
          <a:p>
            <a:r>
              <a:rPr lang="en-US" dirty="0"/>
              <a:t>Summary of PLPT-SEI-004: Helium</a:t>
            </a:r>
          </a:p>
        </p:txBody>
      </p:sp>
      <p:sp>
        <p:nvSpPr>
          <p:cNvPr id="9" name="Content Placeholder 8">
            <a:extLst>
              <a:ext uri="{FF2B5EF4-FFF2-40B4-BE49-F238E27FC236}">
                <a16:creationId xmlns="" xmlns:a16="http://schemas.microsoft.com/office/drawing/2014/main" id="{F915EBD9-2F26-074C-BBBA-23C732C04538}"/>
              </a:ext>
            </a:extLst>
          </p:cNvPr>
          <p:cNvSpPr>
            <a:spLocks noGrp="1"/>
          </p:cNvSpPr>
          <p:nvPr>
            <p:ph idx="1"/>
          </p:nvPr>
        </p:nvSpPr>
        <p:spPr>
          <a:xfrm>
            <a:off x="457200" y="1465262"/>
            <a:ext cx="8229600" cy="5087937"/>
          </a:xfrm>
        </p:spPr>
        <p:txBody>
          <a:bodyPr/>
          <a:lstStyle/>
          <a:p>
            <a:r>
              <a:rPr lang="en-US" sz="2800" dirty="0"/>
              <a:t>EHIS helium flux agreement with other satellites depends on proton flux levels</a:t>
            </a:r>
          </a:p>
          <a:p>
            <a:pPr lvl="1"/>
            <a:r>
              <a:rPr lang="en-US" sz="2400" dirty="0"/>
              <a:t>Good agreement in July 14 and September 4-8 events</a:t>
            </a:r>
          </a:p>
          <a:p>
            <a:pPr lvl="1"/>
            <a:r>
              <a:rPr lang="en-US" sz="2400" dirty="0"/>
              <a:t>EHIS helium fluxes are systematically low in largest (September 10-14) event with respect to GOES-13 and -15</a:t>
            </a:r>
          </a:p>
          <a:p>
            <a:pPr lvl="1"/>
            <a:r>
              <a:rPr lang="en-US" sz="2400" dirty="0"/>
              <a:t>Prime fluxes calculated using L1b algorithm</a:t>
            </a:r>
          </a:p>
          <a:p>
            <a:r>
              <a:rPr lang="en-US" sz="2800" dirty="0"/>
              <a:t>Path forward:</a:t>
            </a:r>
          </a:p>
          <a:p>
            <a:pPr lvl="1"/>
            <a:r>
              <a:rPr lang="en-US" sz="2400" dirty="0"/>
              <a:t>Hardware issue under investigation by UNH</a:t>
            </a:r>
            <a:endParaRPr lang="en-US" sz="2000" dirty="0"/>
          </a:p>
          <a:p>
            <a:pPr lvl="1"/>
            <a:r>
              <a:rPr lang="en-US" sz="2400" dirty="0"/>
              <a:t>Full validation will use more sophisticated analysis:</a:t>
            </a:r>
          </a:p>
          <a:p>
            <a:pPr lvl="2"/>
            <a:r>
              <a:rPr lang="en-US" sz="2000" dirty="0"/>
              <a:t>Spectral correction based on full bandpass shapes</a:t>
            </a:r>
          </a:p>
          <a:p>
            <a:pPr lvl="2"/>
            <a:r>
              <a:rPr lang="en-US" sz="2000" dirty="0"/>
              <a:t>UNH/ATC will deliver temperature-dependent </a:t>
            </a:r>
            <a:r>
              <a:rPr lang="en-US" sz="2000" dirty="0" err="1"/>
              <a:t>bandpasses</a:t>
            </a:r>
            <a:r>
              <a:rPr lang="en-US" sz="2000" dirty="0"/>
              <a:t> consistent with revised on-orbit logic</a:t>
            </a:r>
          </a:p>
        </p:txBody>
      </p:sp>
      <p:sp>
        <p:nvSpPr>
          <p:cNvPr id="5" name="Slide Number Placeholder 4">
            <a:extLst>
              <a:ext uri="{FF2B5EF4-FFF2-40B4-BE49-F238E27FC236}">
                <a16:creationId xmlns="" xmlns:a16="http://schemas.microsoft.com/office/drawing/2014/main" id="{2495196E-6285-094F-A9C6-33678D97C4BD}"/>
              </a:ext>
            </a:extLst>
          </p:cNvPr>
          <p:cNvSpPr>
            <a:spLocks noGrp="1"/>
          </p:cNvSpPr>
          <p:nvPr>
            <p:ph type="sldNum" sz="quarter" idx="12"/>
          </p:nvPr>
        </p:nvSpPr>
        <p:spPr/>
        <p:txBody>
          <a:bodyPr/>
          <a:lstStyle/>
          <a:p>
            <a:fld id="{A5D0E245-9D50-4F3E-AC26-7B9CB19F70AC}" type="slidenum">
              <a:rPr lang="en-US" altLang="en-US" smtClean="0"/>
              <a:pPr/>
              <a:t>30</a:t>
            </a:fld>
            <a:endParaRPr lang="en-US" altLang="en-US"/>
          </a:p>
        </p:txBody>
      </p:sp>
      <p:sp>
        <p:nvSpPr>
          <p:cNvPr id="7" name="TextBox 6">
            <a:extLst>
              <a:ext uri="{FF2B5EF4-FFF2-40B4-BE49-F238E27FC236}">
                <a16:creationId xmlns="" xmlns:a16="http://schemas.microsoft.com/office/drawing/2014/main" id="{E2C78539-3347-3942-B835-143DEC3B6B2C}"/>
              </a:ext>
            </a:extLst>
          </p:cNvPr>
          <p:cNvSpPr txBox="1"/>
          <p:nvPr/>
        </p:nvSpPr>
        <p:spPr>
          <a:xfrm>
            <a:off x="6751286" y="3733800"/>
            <a:ext cx="2301344" cy="1323439"/>
          </a:xfrm>
          <a:prstGeom prst="rect">
            <a:avLst/>
          </a:prstGeom>
          <a:solidFill>
            <a:srgbClr val="FFFF00"/>
          </a:solidFill>
        </p:spPr>
        <p:txBody>
          <a:bodyPr wrap="square" rtlCol="0">
            <a:spAutoFit/>
          </a:bodyPr>
          <a:lstStyle/>
          <a:p>
            <a:pPr algn="ctr"/>
            <a:r>
              <a:rPr lang="en-US" sz="2000" dirty="0"/>
              <a:t>PARTIAL PASS. HARDWARE ISSUE UNDER INVESTIGATION</a:t>
            </a:r>
          </a:p>
        </p:txBody>
      </p:sp>
    </p:spTree>
    <p:extLst>
      <p:ext uri="{BB962C8B-B14F-4D97-AF65-F5344CB8AC3E}">
        <p14:creationId xmlns:p14="http://schemas.microsoft.com/office/powerpoint/2010/main" val="284294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2FC19A5-4281-2D48-B910-CC35547FCD7A}"/>
              </a:ext>
            </a:extLst>
          </p:cNvPr>
          <p:cNvSpPr>
            <a:spLocks noGrp="1"/>
          </p:cNvSpPr>
          <p:nvPr>
            <p:ph type="ctrTitle"/>
          </p:nvPr>
        </p:nvSpPr>
        <p:spPr/>
        <p:txBody>
          <a:bodyPr/>
          <a:lstStyle/>
          <a:p>
            <a:r>
              <a:rPr lang="en-US" dirty="0"/>
              <a:t>PLPT-SEI-004: Heavy Ions </a:t>
            </a:r>
            <a:br>
              <a:rPr lang="en-US" dirty="0"/>
            </a:br>
            <a:r>
              <a:rPr lang="en-US" dirty="0"/>
              <a:t>(carbon to iron)</a:t>
            </a:r>
          </a:p>
        </p:txBody>
      </p:sp>
      <p:sp>
        <p:nvSpPr>
          <p:cNvPr id="4" name="Slide Number Placeholder 3">
            <a:extLst>
              <a:ext uri="{FF2B5EF4-FFF2-40B4-BE49-F238E27FC236}">
                <a16:creationId xmlns="" xmlns:a16="http://schemas.microsoft.com/office/drawing/2014/main" id="{568EB966-173D-634D-B830-DBF75FFEBBF3}"/>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31</a:t>
            </a:fld>
            <a:endParaRPr lang="en-US" altLang="en-US" dirty="0"/>
          </a:p>
        </p:txBody>
      </p:sp>
    </p:spTree>
    <p:extLst>
      <p:ext uri="{BB962C8B-B14F-4D97-AF65-F5344CB8AC3E}">
        <p14:creationId xmlns:p14="http://schemas.microsoft.com/office/powerpoint/2010/main" val="172411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1 (Heavy Ion) Histogram Deep Dive</a:t>
            </a:r>
          </a:p>
        </p:txBody>
      </p:sp>
      <p:sp>
        <p:nvSpPr>
          <p:cNvPr id="3" name="Content Placeholder 2"/>
          <p:cNvSpPr>
            <a:spLocks noGrp="1"/>
          </p:cNvSpPr>
          <p:nvPr>
            <p:ph idx="1"/>
          </p:nvPr>
        </p:nvSpPr>
        <p:spPr/>
        <p:txBody>
          <a:bodyPr>
            <a:normAutofit fontScale="92500" lnSpcReduction="20000"/>
          </a:bodyPr>
          <a:lstStyle/>
          <a:p>
            <a:r>
              <a:rPr lang="en-US" dirty="0"/>
              <a:t>Summed all 1,440 Prime histograms from 10 Sept. 2017 (day 253)</a:t>
            </a:r>
          </a:p>
          <a:p>
            <a:pPr lvl="1"/>
            <a:r>
              <a:rPr lang="en-US" dirty="0"/>
              <a:t>Dominated by SEP event (GLE) starting ~1618 UT</a:t>
            </a:r>
          </a:p>
          <a:p>
            <a:r>
              <a:rPr lang="en-US" dirty="0"/>
              <a:t>Analyzed summed histogram following CDRL80 Rev F algorithm</a:t>
            </a:r>
          </a:p>
          <a:p>
            <a:pPr lvl="1"/>
            <a:r>
              <a:rPr lang="en-US" dirty="0"/>
              <a:t>Used ‘EHIS_CALINR_Parameters-V1.1.h5’ dated 12/14/2017, delivered 1/8/2018</a:t>
            </a:r>
          </a:p>
          <a:p>
            <a:r>
              <a:rPr lang="en-US" dirty="0"/>
              <a:t>Significant issue revealed:</a:t>
            </a:r>
          </a:p>
          <a:p>
            <a:pPr lvl="1"/>
            <a:r>
              <a:rPr lang="en-US" dirty="0"/>
              <a:t>Accumulated Gaussian centers for C, N, O, Ne, Mg seem significantly off from Prime peak positions from latest LUT</a:t>
            </a:r>
          </a:p>
          <a:p>
            <a:pPr lvl="1"/>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spTree>
    <p:extLst>
      <p:ext uri="{BB962C8B-B14F-4D97-AF65-F5344CB8AC3E}">
        <p14:creationId xmlns:p14="http://schemas.microsoft.com/office/powerpoint/2010/main" val="324618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Fits to Priority 1 histogram – </a:t>
            </a:r>
            <a:br>
              <a:rPr lang="en-US" dirty="0"/>
            </a:br>
            <a:r>
              <a:rPr lang="en-US" dirty="0"/>
              <a:t>low Z range</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155" y="1959298"/>
            <a:ext cx="5865020" cy="3912500"/>
          </a:xfrm>
        </p:spPr>
      </p:pic>
      <p:sp>
        <p:nvSpPr>
          <p:cNvPr id="5" name="Content Placeholder 4"/>
          <p:cNvSpPr>
            <a:spLocks noGrp="1"/>
          </p:cNvSpPr>
          <p:nvPr>
            <p:ph sz="half" idx="2"/>
          </p:nvPr>
        </p:nvSpPr>
        <p:spPr>
          <a:xfrm>
            <a:off x="6105525" y="1752600"/>
            <a:ext cx="2869407" cy="3116315"/>
          </a:xfrm>
        </p:spPr>
        <p:txBody>
          <a:bodyPr>
            <a:normAutofit/>
          </a:bodyPr>
          <a:lstStyle/>
          <a:p>
            <a:r>
              <a:rPr lang="en-US" sz="1800" dirty="0"/>
              <a:t>Vertical gray lines: every 10 bins</a:t>
            </a:r>
          </a:p>
          <a:p>
            <a:r>
              <a:rPr lang="en-US" sz="1800" dirty="0"/>
              <a:t>Vertical red dotted lines: LUT peak centers</a:t>
            </a:r>
          </a:p>
          <a:p>
            <a:r>
              <a:rPr lang="en-US" sz="1800" dirty="0"/>
              <a:t>Solid Gaussian fit: performed with LUT peak centers</a:t>
            </a:r>
          </a:p>
          <a:p>
            <a:r>
              <a:rPr lang="en-US" sz="1800" dirty="0"/>
              <a:t>Dashed Gaussian fit: performed with adjusted peak centers</a:t>
            </a:r>
          </a:p>
        </p:txBody>
      </p:sp>
      <p:graphicFrame>
        <p:nvGraphicFramePr>
          <p:cNvPr id="6" name="Table 5"/>
          <p:cNvGraphicFramePr>
            <a:graphicFrameLocks noGrp="1"/>
          </p:cNvGraphicFramePr>
          <p:nvPr>
            <p:extLst>
              <p:ext uri="{D42A27DB-BD31-4B8C-83A1-F6EECF244321}">
                <p14:modId xmlns:p14="http://schemas.microsoft.com/office/powerpoint/2010/main" val="3176622940"/>
              </p:ext>
            </p:extLst>
          </p:nvPr>
        </p:nvGraphicFramePr>
        <p:xfrm>
          <a:off x="5486400" y="5013960"/>
          <a:ext cx="3564732" cy="1691640"/>
        </p:xfrm>
        <a:graphic>
          <a:graphicData uri="http://schemas.openxmlformats.org/drawingml/2006/table">
            <a:tbl>
              <a:tblPr firstRow="1" bandRow="1">
                <a:tableStyleId>{5C22544A-7EE6-4342-B048-85BDC9FD1C3A}</a:tableStyleId>
              </a:tblPr>
              <a:tblGrid>
                <a:gridCol w="689668">
                  <a:extLst>
                    <a:ext uri="{9D8B030D-6E8A-4147-A177-3AD203B41FA5}">
                      <a16:colId xmlns="" xmlns:a16="http://schemas.microsoft.com/office/drawing/2014/main" val="20000"/>
                    </a:ext>
                  </a:extLst>
                </a:gridCol>
                <a:gridCol w="668620">
                  <a:extLst>
                    <a:ext uri="{9D8B030D-6E8A-4147-A177-3AD203B41FA5}">
                      <a16:colId xmlns="" xmlns:a16="http://schemas.microsoft.com/office/drawing/2014/main" val="20001"/>
                    </a:ext>
                  </a:extLst>
                </a:gridCol>
                <a:gridCol w="713194">
                  <a:extLst>
                    <a:ext uri="{9D8B030D-6E8A-4147-A177-3AD203B41FA5}">
                      <a16:colId xmlns="" xmlns:a16="http://schemas.microsoft.com/office/drawing/2014/main" val="20002"/>
                    </a:ext>
                  </a:extLst>
                </a:gridCol>
                <a:gridCol w="617382">
                  <a:extLst>
                    <a:ext uri="{9D8B030D-6E8A-4147-A177-3AD203B41FA5}">
                      <a16:colId xmlns="" xmlns:a16="http://schemas.microsoft.com/office/drawing/2014/main" val="20003"/>
                    </a:ext>
                  </a:extLst>
                </a:gridCol>
                <a:gridCol w="875868">
                  <a:extLst>
                    <a:ext uri="{9D8B030D-6E8A-4147-A177-3AD203B41FA5}">
                      <a16:colId xmlns="" xmlns:a16="http://schemas.microsoft.com/office/drawing/2014/main" val="20004"/>
                    </a:ext>
                  </a:extLst>
                </a:gridCol>
              </a:tblGrid>
              <a:tr h="278130">
                <a:tc>
                  <a:txBody>
                    <a:bodyPr/>
                    <a:lstStyle/>
                    <a:p>
                      <a:pPr algn="ctr"/>
                      <a:r>
                        <a:rPr lang="en-US" sz="1400" dirty="0"/>
                        <a:t>Species</a:t>
                      </a:r>
                    </a:p>
                  </a:txBody>
                  <a:tcPr marL="68580" marR="68580" marT="34290" marB="34290"/>
                </a:tc>
                <a:tc>
                  <a:txBody>
                    <a:bodyPr/>
                    <a:lstStyle/>
                    <a:p>
                      <a:pPr algn="ctr"/>
                      <a:r>
                        <a:rPr lang="en-US" sz="1400" dirty="0"/>
                        <a:t>E1</a:t>
                      </a:r>
                    </a:p>
                  </a:txBody>
                  <a:tcPr marL="68580" marR="68580" marT="34290" marB="34290"/>
                </a:tc>
                <a:tc>
                  <a:txBody>
                    <a:bodyPr/>
                    <a:lstStyle/>
                    <a:p>
                      <a:pPr algn="ctr"/>
                      <a:r>
                        <a:rPr lang="en-US" sz="1400" dirty="0"/>
                        <a:t>E2</a:t>
                      </a:r>
                    </a:p>
                  </a:txBody>
                  <a:tcPr marL="68580" marR="68580" marT="34290" marB="34290"/>
                </a:tc>
                <a:tc>
                  <a:txBody>
                    <a:bodyPr/>
                    <a:lstStyle/>
                    <a:p>
                      <a:pPr algn="ctr"/>
                      <a:r>
                        <a:rPr lang="en-US" sz="1400" dirty="0"/>
                        <a:t>E3</a:t>
                      </a:r>
                    </a:p>
                  </a:txBody>
                  <a:tcPr marL="68580" marR="68580" marT="34290" marB="34290"/>
                </a:tc>
                <a:tc>
                  <a:txBody>
                    <a:bodyPr/>
                    <a:lstStyle/>
                    <a:p>
                      <a:pPr algn="ctr"/>
                      <a:r>
                        <a:rPr lang="en-US" sz="1400" dirty="0"/>
                        <a:t>Adjusted</a:t>
                      </a:r>
                    </a:p>
                  </a:txBody>
                  <a:tcPr marL="68580" marR="68580" marT="34290" marB="34290"/>
                </a:tc>
                <a:extLst>
                  <a:ext uri="{0D108BD9-81ED-4DB2-BD59-A6C34878D82A}">
                    <a16:rowId xmlns="" xmlns:a16="http://schemas.microsoft.com/office/drawing/2014/main" val="10000"/>
                  </a:ext>
                </a:extLst>
              </a:tr>
              <a:tr h="278130">
                <a:tc>
                  <a:txBody>
                    <a:bodyPr/>
                    <a:lstStyle/>
                    <a:p>
                      <a:pPr algn="ctr"/>
                      <a:r>
                        <a:rPr lang="en-US" sz="1400" dirty="0"/>
                        <a:t>C</a:t>
                      </a:r>
                    </a:p>
                  </a:txBody>
                  <a:tcPr marL="68580" marR="68580" marT="34290" marB="34290"/>
                </a:tc>
                <a:tc>
                  <a:txBody>
                    <a:bodyPr/>
                    <a:lstStyle/>
                    <a:p>
                      <a:pPr algn="ctr"/>
                      <a:r>
                        <a:rPr lang="en-US" sz="1400" dirty="0"/>
                        <a:t>121.5</a:t>
                      </a:r>
                    </a:p>
                  </a:txBody>
                  <a:tcPr marL="68580" marR="68580" marT="34290" marB="34290"/>
                </a:tc>
                <a:tc>
                  <a:txBody>
                    <a:bodyPr/>
                    <a:lstStyle/>
                    <a:p>
                      <a:pPr algn="ctr"/>
                      <a:r>
                        <a:rPr lang="en-US" sz="1400" dirty="0"/>
                        <a:t>118</a:t>
                      </a:r>
                    </a:p>
                  </a:txBody>
                  <a:tcPr marL="68580" marR="68580" marT="34290" marB="34290"/>
                </a:tc>
                <a:tc>
                  <a:txBody>
                    <a:bodyPr/>
                    <a:lstStyle/>
                    <a:p>
                      <a:pPr algn="ctr"/>
                      <a:r>
                        <a:rPr lang="en-US" sz="1400" dirty="0"/>
                        <a:t>121.5</a:t>
                      </a:r>
                    </a:p>
                  </a:txBody>
                  <a:tcPr marL="68580" marR="68580" marT="34290" marB="34290"/>
                </a:tc>
                <a:tc>
                  <a:txBody>
                    <a:bodyPr/>
                    <a:lstStyle/>
                    <a:p>
                      <a:pPr algn="ctr"/>
                      <a:r>
                        <a:rPr lang="en-US" sz="1400" dirty="0"/>
                        <a:t>123</a:t>
                      </a:r>
                    </a:p>
                  </a:txBody>
                  <a:tcPr marL="68580" marR="68580" marT="34290" marB="34290"/>
                </a:tc>
                <a:extLst>
                  <a:ext uri="{0D108BD9-81ED-4DB2-BD59-A6C34878D82A}">
                    <a16:rowId xmlns="" xmlns:a16="http://schemas.microsoft.com/office/drawing/2014/main" val="10001"/>
                  </a:ext>
                </a:extLst>
              </a:tr>
              <a:tr h="278130">
                <a:tc>
                  <a:txBody>
                    <a:bodyPr/>
                    <a:lstStyle/>
                    <a:p>
                      <a:pPr algn="ctr"/>
                      <a:r>
                        <a:rPr lang="en-US" sz="1400" dirty="0"/>
                        <a:t>N</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138.4</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143</a:t>
                      </a:r>
                    </a:p>
                  </a:txBody>
                  <a:tcPr marL="68580" marR="68580" marT="34290" marB="34290"/>
                </a:tc>
                <a:extLst>
                  <a:ext uri="{0D108BD9-81ED-4DB2-BD59-A6C34878D82A}">
                    <a16:rowId xmlns="" xmlns:a16="http://schemas.microsoft.com/office/drawing/2014/main" val="10002"/>
                  </a:ext>
                </a:extLst>
              </a:tr>
              <a:tr h="278130">
                <a:tc>
                  <a:txBody>
                    <a:bodyPr/>
                    <a:lstStyle/>
                    <a:p>
                      <a:pPr algn="ctr"/>
                      <a:r>
                        <a:rPr lang="en-US" sz="1400" dirty="0"/>
                        <a:t>O</a:t>
                      </a:r>
                    </a:p>
                  </a:txBody>
                  <a:tcPr marL="68580" marR="68580" marT="34290" marB="34290"/>
                </a:tc>
                <a:tc>
                  <a:txBody>
                    <a:bodyPr/>
                    <a:lstStyle/>
                    <a:p>
                      <a:pPr algn="ctr"/>
                      <a:r>
                        <a:rPr lang="en-US" sz="1400" dirty="0"/>
                        <a:t>157</a:t>
                      </a:r>
                    </a:p>
                  </a:txBody>
                  <a:tcPr marL="68580" marR="68580" marT="34290" marB="34290"/>
                </a:tc>
                <a:tc>
                  <a:txBody>
                    <a:bodyPr/>
                    <a:lstStyle/>
                    <a:p>
                      <a:pPr algn="ctr"/>
                      <a:r>
                        <a:rPr lang="en-US" sz="1400" dirty="0"/>
                        <a:t>158.7</a:t>
                      </a:r>
                    </a:p>
                  </a:txBody>
                  <a:tcPr marL="68580" marR="68580" marT="34290" marB="34290"/>
                </a:tc>
                <a:tc>
                  <a:txBody>
                    <a:bodyPr/>
                    <a:lstStyle/>
                    <a:p>
                      <a:pPr algn="ctr"/>
                      <a:r>
                        <a:rPr lang="en-US" sz="1400" dirty="0"/>
                        <a:t>157</a:t>
                      </a:r>
                    </a:p>
                  </a:txBody>
                  <a:tcPr marL="68580" marR="68580" marT="34290" marB="34290"/>
                </a:tc>
                <a:tc>
                  <a:txBody>
                    <a:bodyPr/>
                    <a:lstStyle/>
                    <a:p>
                      <a:pPr algn="ctr"/>
                      <a:r>
                        <a:rPr lang="en-US" sz="1400" dirty="0"/>
                        <a:t>163</a:t>
                      </a:r>
                    </a:p>
                  </a:txBody>
                  <a:tcPr marL="68580" marR="68580" marT="34290" marB="34290"/>
                </a:tc>
                <a:extLst>
                  <a:ext uri="{0D108BD9-81ED-4DB2-BD59-A6C34878D82A}">
                    <a16:rowId xmlns="" xmlns:a16="http://schemas.microsoft.com/office/drawing/2014/main" val="10003"/>
                  </a:ext>
                </a:extLst>
              </a:tr>
              <a:tr h="278130">
                <a:tc>
                  <a:txBody>
                    <a:bodyPr/>
                    <a:lstStyle/>
                    <a:p>
                      <a:pPr algn="ctr"/>
                      <a:r>
                        <a:rPr lang="en-US" sz="1400" dirty="0"/>
                        <a:t>Ne</a:t>
                      </a:r>
                    </a:p>
                  </a:txBody>
                  <a:tcPr marL="68580" marR="68580" marT="34290" marB="34290"/>
                </a:tc>
                <a:tc>
                  <a:txBody>
                    <a:bodyPr/>
                    <a:lstStyle/>
                    <a:p>
                      <a:pPr algn="ctr"/>
                      <a:r>
                        <a:rPr lang="en-US" sz="1400" dirty="0"/>
                        <a:t>198.4</a:t>
                      </a:r>
                    </a:p>
                  </a:txBody>
                  <a:tcPr marL="68580" marR="68580" marT="34290" marB="34290"/>
                </a:tc>
                <a:tc>
                  <a:txBody>
                    <a:bodyPr/>
                    <a:lstStyle/>
                    <a:p>
                      <a:pPr algn="ctr"/>
                      <a:r>
                        <a:rPr lang="en-US" sz="1400" dirty="0"/>
                        <a:t>199.8</a:t>
                      </a:r>
                    </a:p>
                  </a:txBody>
                  <a:tcPr marL="68580" marR="68580" marT="34290" marB="34290"/>
                </a:tc>
                <a:tc>
                  <a:txBody>
                    <a:bodyPr/>
                    <a:lstStyle/>
                    <a:p>
                      <a:pPr algn="ctr"/>
                      <a:r>
                        <a:rPr lang="en-US" sz="1400" dirty="0"/>
                        <a:t>198.4</a:t>
                      </a:r>
                    </a:p>
                  </a:txBody>
                  <a:tcPr marL="68580" marR="68580" marT="34290" marB="34290"/>
                </a:tc>
                <a:tc>
                  <a:txBody>
                    <a:bodyPr/>
                    <a:lstStyle/>
                    <a:p>
                      <a:pPr algn="ctr"/>
                      <a:r>
                        <a:rPr lang="en-US" sz="1400" dirty="0"/>
                        <a:t>203</a:t>
                      </a:r>
                    </a:p>
                  </a:txBody>
                  <a:tcPr marL="68580" marR="68580" marT="34290" marB="34290"/>
                </a:tc>
                <a:extLst>
                  <a:ext uri="{0D108BD9-81ED-4DB2-BD59-A6C34878D82A}">
                    <a16:rowId xmlns="" xmlns:a16="http://schemas.microsoft.com/office/drawing/2014/main" val="10004"/>
                  </a:ext>
                </a:extLst>
              </a:tr>
              <a:tr h="278130">
                <a:tc>
                  <a:txBody>
                    <a:bodyPr/>
                    <a:lstStyle/>
                    <a:p>
                      <a:pPr algn="ctr"/>
                      <a:r>
                        <a:rPr lang="en-US" sz="1400" dirty="0"/>
                        <a:t>Mg</a:t>
                      </a:r>
                    </a:p>
                  </a:txBody>
                  <a:tcPr marL="68580" marR="68580" marT="34290" marB="34290"/>
                </a:tc>
                <a:tc>
                  <a:txBody>
                    <a:bodyPr/>
                    <a:lstStyle/>
                    <a:p>
                      <a:pPr algn="ctr"/>
                      <a:r>
                        <a:rPr lang="en-US" sz="1400" dirty="0"/>
                        <a:t>238.7</a:t>
                      </a:r>
                    </a:p>
                  </a:txBody>
                  <a:tcPr marL="68580" marR="68580" marT="34290" marB="34290"/>
                </a:tc>
                <a:tc>
                  <a:txBody>
                    <a:bodyPr/>
                    <a:lstStyle/>
                    <a:p>
                      <a:pPr algn="ctr"/>
                      <a:r>
                        <a:rPr lang="en-US" sz="1400" dirty="0"/>
                        <a:t>239.6</a:t>
                      </a:r>
                    </a:p>
                  </a:txBody>
                  <a:tcPr marL="68580" marR="68580" marT="34290" marB="34290"/>
                </a:tc>
                <a:tc>
                  <a:txBody>
                    <a:bodyPr/>
                    <a:lstStyle/>
                    <a:p>
                      <a:pPr algn="ctr"/>
                      <a:r>
                        <a:rPr lang="en-US" sz="1400" dirty="0"/>
                        <a:t>238.7</a:t>
                      </a:r>
                    </a:p>
                  </a:txBody>
                  <a:tcPr marL="68580" marR="68580" marT="34290" marB="34290"/>
                </a:tc>
                <a:tc>
                  <a:txBody>
                    <a:bodyPr/>
                    <a:lstStyle/>
                    <a:p>
                      <a:pPr algn="ctr"/>
                      <a:r>
                        <a:rPr lang="en-US" sz="1400" dirty="0"/>
                        <a:t>243</a:t>
                      </a:r>
                    </a:p>
                  </a:txBody>
                  <a:tcPr marL="68580" marR="68580" marT="34290" marB="34290"/>
                </a:tc>
                <a:extLst>
                  <a:ext uri="{0D108BD9-81ED-4DB2-BD59-A6C34878D82A}">
                    <a16:rowId xmlns="" xmlns:a16="http://schemas.microsoft.com/office/drawing/2014/main" val="10005"/>
                  </a:ext>
                </a:extLst>
              </a:tr>
            </a:tbl>
          </a:graphicData>
        </a:graphic>
      </p:graphicFrame>
      <p:sp>
        <p:nvSpPr>
          <p:cNvPr id="7" name="TextBox 6"/>
          <p:cNvSpPr txBox="1"/>
          <p:nvPr/>
        </p:nvSpPr>
        <p:spPr>
          <a:xfrm>
            <a:off x="1685951" y="2331631"/>
            <a:ext cx="3634328" cy="300082"/>
          </a:xfrm>
          <a:prstGeom prst="rect">
            <a:avLst/>
          </a:prstGeom>
          <a:noFill/>
        </p:spPr>
        <p:txBody>
          <a:bodyPr wrap="none" rtlCol="0">
            <a:spAutoFit/>
          </a:bodyPr>
          <a:lstStyle/>
          <a:p>
            <a:r>
              <a:rPr lang="en-US" sz="1350" dirty="0"/>
              <a:t>   C      N     O              Ne           Mg           Si               S</a:t>
            </a:r>
          </a:p>
        </p:txBody>
      </p:sp>
    </p:spTree>
    <p:extLst>
      <p:ext uri="{BB962C8B-B14F-4D97-AF65-F5344CB8AC3E}">
        <p14:creationId xmlns:p14="http://schemas.microsoft.com/office/powerpoint/2010/main" val="138316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on peak positions</a:t>
            </a:r>
          </a:p>
        </p:txBody>
      </p:sp>
      <p:sp>
        <p:nvSpPr>
          <p:cNvPr id="7" name="Content Placeholder 6"/>
          <p:cNvSpPr>
            <a:spLocks noGrp="1"/>
          </p:cNvSpPr>
          <p:nvPr>
            <p:ph idx="1"/>
          </p:nvPr>
        </p:nvSpPr>
        <p:spPr/>
        <p:txBody>
          <a:bodyPr>
            <a:normAutofit fontScale="70000" lnSpcReduction="20000"/>
          </a:bodyPr>
          <a:lstStyle/>
          <a:p>
            <a:r>
              <a:rPr lang="en-US" dirty="0"/>
              <a:t>Silicon was used by UNH to on-orbit-calibrate the low-Z alpha-kappa range (PLT report SEISS-TR-SY121-11)</a:t>
            </a:r>
          </a:p>
          <a:p>
            <a:pPr lvl="1"/>
            <a:r>
              <a:rPr lang="en-US" dirty="0"/>
              <a:t>GCR fluxes were sparse during ~4-month test period</a:t>
            </a:r>
          </a:p>
          <a:p>
            <a:r>
              <a:rPr lang="en-US" dirty="0"/>
              <a:t>The LUT peak centers for C, N, O, Ne, and Mg seem to be significantly off (systematically low) compared to accumulated 1-day histogram</a:t>
            </a:r>
          </a:p>
          <a:p>
            <a:pPr lvl="1"/>
            <a:r>
              <a:rPr lang="en-US" dirty="0"/>
              <a:t>Si and S LUT peaks seem to be accurate by comparison with histogram</a:t>
            </a:r>
          </a:p>
          <a:p>
            <a:r>
              <a:rPr lang="en-US" dirty="0"/>
              <a:t>The Nitrogen fit is strongly affected by the adjusted (increased) peak positions (54% increase in Gaussian area: A = 145 -&gt; A = 224)</a:t>
            </a:r>
          </a:p>
          <a:p>
            <a:pPr lvl="1"/>
            <a:r>
              <a:rPr lang="en-US" dirty="0"/>
              <a:t>This is an important case since N is relatively abundant</a:t>
            </a:r>
          </a:p>
          <a:p>
            <a:r>
              <a:rPr lang="en-US" dirty="0"/>
              <a:t>High-Z alpha-kappa: Fe and Ca seem to be in the right place in E1</a:t>
            </a:r>
          </a:p>
          <a:p>
            <a:r>
              <a:rPr lang="en-US" dirty="0"/>
              <a:t>UNH is continuing to refine on-orbit calibrations using PHA</a:t>
            </a:r>
          </a:p>
          <a:p>
            <a:r>
              <a:rPr lang="en-US" dirty="0"/>
              <a:t>Provisional PLPT results use NCEI-adjusted peak positions for C, N, O Ne and Mg</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Tree>
    <p:extLst>
      <p:ext uri="{BB962C8B-B14F-4D97-AF65-F5344CB8AC3E}">
        <p14:creationId xmlns:p14="http://schemas.microsoft.com/office/powerpoint/2010/main" val="1836634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61067A-1848-C743-B13A-DAB124A83625}"/>
              </a:ext>
            </a:extLst>
          </p:cNvPr>
          <p:cNvSpPr>
            <a:spLocks noGrp="1"/>
          </p:cNvSpPr>
          <p:nvPr>
            <p:ph type="title"/>
          </p:nvPr>
        </p:nvSpPr>
        <p:spPr/>
        <p:txBody>
          <a:bodyPr/>
          <a:lstStyle/>
          <a:p>
            <a:r>
              <a:rPr lang="en-US" dirty="0"/>
              <a:t>EHIS – SIS Cross-Comparison</a:t>
            </a:r>
          </a:p>
        </p:txBody>
      </p:sp>
      <p:sp>
        <p:nvSpPr>
          <p:cNvPr id="3" name="Content Placeholder 2">
            <a:extLst>
              <a:ext uri="{FF2B5EF4-FFF2-40B4-BE49-F238E27FC236}">
                <a16:creationId xmlns="" xmlns:a16="http://schemas.microsoft.com/office/drawing/2014/main" id="{020C978F-A264-7D47-BE43-A74793EE2ED8}"/>
              </a:ext>
            </a:extLst>
          </p:cNvPr>
          <p:cNvSpPr>
            <a:spLocks noGrp="1"/>
          </p:cNvSpPr>
          <p:nvPr>
            <p:ph idx="1"/>
          </p:nvPr>
        </p:nvSpPr>
        <p:spPr>
          <a:xfrm>
            <a:off x="461210" y="1110215"/>
            <a:ext cx="8229600" cy="5611260"/>
          </a:xfrm>
        </p:spPr>
        <p:txBody>
          <a:bodyPr/>
          <a:lstStyle/>
          <a:p>
            <a:r>
              <a:rPr lang="en-US" sz="2000" dirty="0"/>
              <a:t>In terms of Poisson statistics, EHIS is at a factor of ~25-100 disadvantage vs. SIS</a:t>
            </a:r>
          </a:p>
          <a:p>
            <a:r>
              <a:rPr lang="en-US" sz="2000" dirty="0"/>
              <a:t>Therefore, comparison performed using event fluences</a:t>
            </a:r>
          </a:p>
          <a:p>
            <a:pPr lvl="1"/>
            <a:r>
              <a:rPr lang="en-US" sz="1800" dirty="0"/>
              <a:t>Fluence = flux * time (seconds)</a:t>
            </a:r>
          </a:p>
          <a:p>
            <a:pPr lvl="1"/>
            <a:r>
              <a:rPr lang="en-US" sz="1800" dirty="0"/>
              <a:t>Standard technique</a:t>
            </a:r>
          </a:p>
          <a:p>
            <a:pPr lvl="1"/>
            <a:r>
              <a:rPr lang="en-US" sz="1800" dirty="0"/>
              <a:t>SIS: ACE Science Center Level-2 one-hour average fluxes converted to fluence and summed over event period</a:t>
            </a:r>
          </a:p>
          <a:p>
            <a:pPr lvl="1"/>
            <a:r>
              <a:rPr lang="en-US" sz="1800" dirty="0"/>
              <a:t>EHIS: L1b algorithm applied to L0 histograms and Priority 1 rates that have been summed over event period</a:t>
            </a:r>
          </a:p>
          <a:p>
            <a:r>
              <a:rPr lang="en-US" sz="2000" dirty="0"/>
              <a:t>Error bars:</a:t>
            </a:r>
          </a:p>
          <a:p>
            <a:pPr lvl="1"/>
            <a:r>
              <a:rPr lang="en-US" sz="1800" dirty="0"/>
              <a:t>SIS: 1-sigma Poisson statistics (usually obscured by plotting symbol)</a:t>
            </a:r>
          </a:p>
          <a:p>
            <a:pPr lvl="1"/>
            <a:r>
              <a:rPr lang="en-US" sz="1800" dirty="0"/>
              <a:t>EHIS: 1-sigma upper and lower errors from L1b algorithm</a:t>
            </a:r>
          </a:p>
          <a:p>
            <a:pPr lvl="2"/>
            <a:r>
              <a:rPr lang="en-US" sz="1600" dirty="0"/>
              <a:t>‘Upper limit’ fluxes masked out, not shown</a:t>
            </a:r>
          </a:p>
          <a:p>
            <a:r>
              <a:rPr lang="en-US" sz="2000" dirty="0"/>
              <a:t>Elements evaluated:  C, N, O, Ne, Mg, Si, S, Fe</a:t>
            </a:r>
          </a:p>
          <a:p>
            <a:r>
              <a:rPr lang="en-US" sz="2000" dirty="0"/>
              <a:t>Did </a:t>
            </a:r>
            <a:r>
              <a:rPr lang="en-US" sz="2000" u="sng" dirty="0"/>
              <a:t>not</a:t>
            </a:r>
            <a:r>
              <a:rPr lang="en-US" sz="2000" dirty="0"/>
              <a:t> subtract pre-event GCR background: retrieved fluxes are combination of SEP and GCR</a:t>
            </a:r>
          </a:p>
        </p:txBody>
      </p:sp>
      <p:sp>
        <p:nvSpPr>
          <p:cNvPr id="4" name="Slide Number Placeholder 3">
            <a:extLst>
              <a:ext uri="{FF2B5EF4-FFF2-40B4-BE49-F238E27FC236}">
                <a16:creationId xmlns="" xmlns:a16="http://schemas.microsoft.com/office/drawing/2014/main" id="{53D417E2-798A-7E45-B80F-B884C020AA19}"/>
              </a:ext>
            </a:extLst>
          </p:cNvPr>
          <p:cNvSpPr>
            <a:spLocks noGrp="1"/>
          </p:cNvSpPr>
          <p:nvPr>
            <p:ph type="sldNum" sz="quarter" idx="12"/>
          </p:nvPr>
        </p:nvSpPr>
        <p:spPr/>
        <p:txBody>
          <a:bodyPr/>
          <a:lstStyle/>
          <a:p>
            <a:fld id="{615ADB79-25D6-47C0-AB51-22A13A0BBB50}" type="slidenum">
              <a:rPr lang="en-US" altLang="en-US" smtClean="0"/>
              <a:pPr/>
              <a:t>35</a:t>
            </a:fld>
            <a:endParaRPr lang="en-US" altLang="en-US" dirty="0"/>
          </a:p>
        </p:txBody>
      </p:sp>
    </p:spTree>
    <p:extLst>
      <p:ext uri="{BB962C8B-B14F-4D97-AF65-F5344CB8AC3E}">
        <p14:creationId xmlns:p14="http://schemas.microsoft.com/office/powerpoint/2010/main" val="3886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632B5F-E265-E047-B14C-D2ACF4DB9522}"/>
              </a:ext>
            </a:extLst>
          </p:cNvPr>
          <p:cNvSpPr>
            <a:spLocks noGrp="1"/>
          </p:cNvSpPr>
          <p:nvPr>
            <p:ph type="title"/>
          </p:nvPr>
        </p:nvSpPr>
        <p:spPr/>
        <p:txBody>
          <a:bodyPr/>
          <a:lstStyle/>
          <a:p>
            <a:r>
              <a:rPr lang="en-US" dirty="0"/>
              <a:t>14-16 July 2017</a:t>
            </a:r>
          </a:p>
        </p:txBody>
      </p:sp>
      <p:sp>
        <p:nvSpPr>
          <p:cNvPr id="5" name="Slide Number Placeholder 4">
            <a:extLst>
              <a:ext uri="{FF2B5EF4-FFF2-40B4-BE49-F238E27FC236}">
                <a16:creationId xmlns="" xmlns:a16="http://schemas.microsoft.com/office/drawing/2014/main" id="{4779BB22-6DFF-3E47-B19E-B6826E76427B}"/>
              </a:ext>
            </a:extLst>
          </p:cNvPr>
          <p:cNvSpPr>
            <a:spLocks noGrp="1"/>
          </p:cNvSpPr>
          <p:nvPr>
            <p:ph type="sldNum" sz="quarter" idx="12"/>
          </p:nvPr>
        </p:nvSpPr>
        <p:spPr/>
        <p:txBody>
          <a:bodyPr/>
          <a:lstStyle/>
          <a:p>
            <a:fld id="{A5D0E245-9D50-4F3E-AC26-7B9CB19F70AC}" type="slidenum">
              <a:rPr lang="en-US" altLang="en-US" smtClean="0"/>
              <a:pPr/>
              <a:t>36</a:t>
            </a:fld>
            <a:endParaRPr lang="en-US" altLang="en-US"/>
          </a:p>
        </p:txBody>
      </p:sp>
      <p:pic>
        <p:nvPicPr>
          <p:cNvPr id="11" name="Content Placeholder 10">
            <a:extLst>
              <a:ext uri="{FF2B5EF4-FFF2-40B4-BE49-F238E27FC236}">
                <a16:creationId xmlns="" xmlns:a16="http://schemas.microsoft.com/office/drawing/2014/main" id="{F3D5325D-D276-2F48-9C7D-E85F6F2CBE8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2348706"/>
            <a:ext cx="4389120" cy="3291840"/>
          </a:xfrm>
        </p:spPr>
      </p:pic>
      <p:pic>
        <p:nvPicPr>
          <p:cNvPr id="13" name="Content Placeholder 12">
            <a:extLst>
              <a:ext uri="{FF2B5EF4-FFF2-40B4-BE49-F238E27FC236}">
                <a16:creationId xmlns="" xmlns:a16="http://schemas.microsoft.com/office/drawing/2014/main" id="{E64CD494-1C65-0E49-B260-1004F354B0E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62200"/>
            <a:ext cx="4389120" cy="3291840"/>
          </a:xfrm>
        </p:spPr>
      </p:pic>
    </p:spTree>
    <p:extLst>
      <p:ext uri="{BB962C8B-B14F-4D97-AF65-F5344CB8AC3E}">
        <p14:creationId xmlns:p14="http://schemas.microsoft.com/office/powerpoint/2010/main" val="3805439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41FBF0-976F-D741-8487-4E3578A929A8}"/>
              </a:ext>
            </a:extLst>
          </p:cNvPr>
          <p:cNvSpPr>
            <a:spLocks noGrp="1"/>
          </p:cNvSpPr>
          <p:nvPr>
            <p:ph type="title"/>
          </p:nvPr>
        </p:nvSpPr>
        <p:spPr/>
        <p:txBody>
          <a:bodyPr/>
          <a:lstStyle/>
          <a:p>
            <a:r>
              <a:rPr lang="en-US" dirty="0"/>
              <a:t>5-8 September 2017</a:t>
            </a:r>
          </a:p>
        </p:txBody>
      </p:sp>
      <p:sp>
        <p:nvSpPr>
          <p:cNvPr id="5" name="Slide Number Placeholder 4">
            <a:extLst>
              <a:ext uri="{FF2B5EF4-FFF2-40B4-BE49-F238E27FC236}">
                <a16:creationId xmlns="" xmlns:a16="http://schemas.microsoft.com/office/drawing/2014/main" id="{7836D122-291D-5D46-B338-D9742DECC84A}"/>
              </a:ext>
            </a:extLst>
          </p:cNvPr>
          <p:cNvSpPr>
            <a:spLocks noGrp="1"/>
          </p:cNvSpPr>
          <p:nvPr>
            <p:ph type="sldNum" sz="quarter" idx="12"/>
          </p:nvPr>
        </p:nvSpPr>
        <p:spPr/>
        <p:txBody>
          <a:bodyPr/>
          <a:lstStyle/>
          <a:p>
            <a:fld id="{A5D0E245-9D50-4F3E-AC26-7B9CB19F70AC}" type="slidenum">
              <a:rPr lang="en-US" altLang="en-US" smtClean="0"/>
              <a:pPr/>
              <a:t>37</a:t>
            </a:fld>
            <a:endParaRPr lang="en-US" altLang="en-US"/>
          </a:p>
        </p:txBody>
      </p:sp>
      <p:pic>
        <p:nvPicPr>
          <p:cNvPr id="11" name="Content Placeholder 10">
            <a:extLst>
              <a:ext uri="{FF2B5EF4-FFF2-40B4-BE49-F238E27FC236}">
                <a16:creationId xmlns="" xmlns:a16="http://schemas.microsoft.com/office/drawing/2014/main" id="{2A17F887-55BD-9B43-B199-4D56B774CF7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2348706"/>
            <a:ext cx="4389120" cy="3291840"/>
          </a:xfrm>
        </p:spPr>
      </p:pic>
      <p:pic>
        <p:nvPicPr>
          <p:cNvPr id="13" name="Content Placeholder 12">
            <a:extLst>
              <a:ext uri="{FF2B5EF4-FFF2-40B4-BE49-F238E27FC236}">
                <a16:creationId xmlns="" xmlns:a16="http://schemas.microsoft.com/office/drawing/2014/main" id="{C4E39409-9B7E-1C43-BB87-EFBAACECABF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389120" cy="3291840"/>
          </a:xfrm>
        </p:spPr>
      </p:pic>
    </p:spTree>
    <p:extLst>
      <p:ext uri="{BB962C8B-B14F-4D97-AF65-F5344CB8AC3E}">
        <p14:creationId xmlns:p14="http://schemas.microsoft.com/office/powerpoint/2010/main" val="308949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CF8E43-CA60-3845-AE1C-17F417197611}"/>
              </a:ext>
            </a:extLst>
          </p:cNvPr>
          <p:cNvSpPr>
            <a:spLocks noGrp="1"/>
          </p:cNvSpPr>
          <p:nvPr>
            <p:ph type="title"/>
          </p:nvPr>
        </p:nvSpPr>
        <p:spPr/>
        <p:txBody>
          <a:bodyPr/>
          <a:lstStyle/>
          <a:p>
            <a:r>
              <a:rPr lang="en-US" dirty="0"/>
              <a:t>10-14 September 2017</a:t>
            </a:r>
          </a:p>
        </p:txBody>
      </p:sp>
      <p:sp>
        <p:nvSpPr>
          <p:cNvPr id="5" name="Slide Number Placeholder 4">
            <a:extLst>
              <a:ext uri="{FF2B5EF4-FFF2-40B4-BE49-F238E27FC236}">
                <a16:creationId xmlns="" xmlns:a16="http://schemas.microsoft.com/office/drawing/2014/main" id="{1B8DE9B2-BBFD-1849-B88F-750B6E29B49C}"/>
              </a:ext>
            </a:extLst>
          </p:cNvPr>
          <p:cNvSpPr>
            <a:spLocks noGrp="1"/>
          </p:cNvSpPr>
          <p:nvPr>
            <p:ph type="sldNum" sz="quarter" idx="12"/>
          </p:nvPr>
        </p:nvSpPr>
        <p:spPr/>
        <p:txBody>
          <a:bodyPr/>
          <a:lstStyle/>
          <a:p>
            <a:fld id="{A5D0E245-9D50-4F3E-AC26-7B9CB19F70AC}" type="slidenum">
              <a:rPr lang="en-US" altLang="en-US" smtClean="0"/>
              <a:pPr/>
              <a:t>38</a:t>
            </a:fld>
            <a:endParaRPr lang="en-US" altLang="en-US"/>
          </a:p>
        </p:txBody>
      </p:sp>
      <p:pic>
        <p:nvPicPr>
          <p:cNvPr id="11" name="Content Placeholder 10">
            <a:extLst>
              <a:ext uri="{FF2B5EF4-FFF2-40B4-BE49-F238E27FC236}">
                <a16:creationId xmlns="" xmlns:a16="http://schemas.microsoft.com/office/drawing/2014/main" id="{1F43620F-E2A0-1C47-AA52-D3E9E6E1EA7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2348706"/>
            <a:ext cx="4389120" cy="3291840"/>
          </a:xfrm>
        </p:spPr>
      </p:pic>
      <p:pic>
        <p:nvPicPr>
          <p:cNvPr id="13" name="Content Placeholder 12">
            <a:extLst>
              <a:ext uri="{FF2B5EF4-FFF2-40B4-BE49-F238E27FC236}">
                <a16:creationId xmlns="" xmlns:a16="http://schemas.microsoft.com/office/drawing/2014/main" id="{51B50062-56EC-BB49-AEE2-FB446DF4910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389120" cy="3291840"/>
          </a:xfrm>
        </p:spPr>
      </p:pic>
    </p:spTree>
    <p:extLst>
      <p:ext uri="{BB962C8B-B14F-4D97-AF65-F5344CB8AC3E}">
        <p14:creationId xmlns:p14="http://schemas.microsoft.com/office/powerpoint/2010/main" val="3000896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70807DD2-7FFA-E34B-A63C-98549F6C3712}"/>
              </a:ext>
            </a:extLst>
          </p:cNvPr>
          <p:cNvSpPr>
            <a:spLocks noGrp="1"/>
          </p:cNvSpPr>
          <p:nvPr>
            <p:ph type="title"/>
          </p:nvPr>
        </p:nvSpPr>
        <p:spPr/>
        <p:txBody>
          <a:bodyPr/>
          <a:lstStyle/>
          <a:p>
            <a:r>
              <a:rPr lang="en-US" dirty="0"/>
              <a:t>Summary of PLPT-SEI-004: </a:t>
            </a:r>
            <a:br>
              <a:rPr lang="en-US" dirty="0"/>
            </a:br>
            <a:r>
              <a:rPr lang="en-US" dirty="0"/>
              <a:t>Heavy Ions </a:t>
            </a:r>
          </a:p>
        </p:txBody>
      </p:sp>
      <p:sp>
        <p:nvSpPr>
          <p:cNvPr id="9" name="Content Placeholder 8">
            <a:extLst>
              <a:ext uri="{FF2B5EF4-FFF2-40B4-BE49-F238E27FC236}">
                <a16:creationId xmlns="" xmlns:a16="http://schemas.microsoft.com/office/drawing/2014/main" id="{F915EBD9-2F26-074C-BBBA-23C732C04538}"/>
              </a:ext>
            </a:extLst>
          </p:cNvPr>
          <p:cNvSpPr>
            <a:spLocks noGrp="1"/>
          </p:cNvSpPr>
          <p:nvPr>
            <p:ph idx="1"/>
          </p:nvPr>
        </p:nvSpPr>
        <p:spPr>
          <a:xfrm>
            <a:off x="457200" y="1465262"/>
            <a:ext cx="8229600" cy="5087937"/>
          </a:xfrm>
        </p:spPr>
        <p:txBody>
          <a:bodyPr/>
          <a:lstStyle/>
          <a:p>
            <a:r>
              <a:rPr lang="en-US" sz="2800" dirty="0"/>
              <a:t>The July and September 2017 SEP events were small for the purpose of heavy ion cross-comparisons</a:t>
            </a:r>
          </a:p>
          <a:p>
            <a:r>
              <a:rPr lang="en-US" sz="2800" dirty="0"/>
              <a:t>Even in the 10-14 Sept 2017 event, only the lowest-energy EHIS channel had ample counts (when summed over the event)</a:t>
            </a:r>
          </a:p>
          <a:p>
            <a:r>
              <a:rPr lang="en-US" sz="2800" dirty="0"/>
              <a:t>EHIS fluxes are systematically low but within a factor of 2-4 of SIS fluxes</a:t>
            </a:r>
          </a:p>
          <a:p>
            <a:r>
              <a:rPr lang="en-US" sz="2800" dirty="0"/>
              <a:t>For a first comparison of two instruments with different designs &amp; primary missions, this is a promising result</a:t>
            </a:r>
          </a:p>
        </p:txBody>
      </p:sp>
      <p:sp>
        <p:nvSpPr>
          <p:cNvPr id="5" name="Slide Number Placeholder 4">
            <a:extLst>
              <a:ext uri="{FF2B5EF4-FFF2-40B4-BE49-F238E27FC236}">
                <a16:creationId xmlns="" xmlns:a16="http://schemas.microsoft.com/office/drawing/2014/main" id="{2495196E-6285-094F-A9C6-33678D97C4BD}"/>
              </a:ext>
            </a:extLst>
          </p:cNvPr>
          <p:cNvSpPr>
            <a:spLocks noGrp="1"/>
          </p:cNvSpPr>
          <p:nvPr>
            <p:ph type="sldNum" sz="quarter" idx="12"/>
          </p:nvPr>
        </p:nvSpPr>
        <p:spPr/>
        <p:txBody>
          <a:bodyPr/>
          <a:lstStyle/>
          <a:p>
            <a:fld id="{A5D0E245-9D50-4F3E-AC26-7B9CB19F70AC}" type="slidenum">
              <a:rPr lang="en-US" altLang="en-US" smtClean="0"/>
              <a:pPr/>
              <a:t>39</a:t>
            </a:fld>
            <a:endParaRPr lang="en-US" altLang="en-US"/>
          </a:p>
        </p:txBody>
      </p:sp>
      <p:sp>
        <p:nvSpPr>
          <p:cNvPr id="6" name="TextBox 5">
            <a:extLst>
              <a:ext uri="{FF2B5EF4-FFF2-40B4-BE49-F238E27FC236}">
                <a16:creationId xmlns="" xmlns:a16="http://schemas.microsoft.com/office/drawing/2014/main" id="{6F061DE0-75F3-1147-9905-BD481B57E869}"/>
              </a:ext>
            </a:extLst>
          </p:cNvPr>
          <p:cNvSpPr txBox="1"/>
          <p:nvPr/>
        </p:nvSpPr>
        <p:spPr>
          <a:xfrm>
            <a:off x="8035809" y="5773678"/>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68741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Abundances of Solar Heavy Ions Relative to Oxygen (12-60 MeV/n) </a:t>
            </a:r>
          </a:p>
        </p:txBody>
      </p:sp>
      <p:sp>
        <p:nvSpPr>
          <p:cNvPr id="4" name="Slide Number Placeholder 3"/>
          <p:cNvSpPr>
            <a:spLocks noGrp="1"/>
          </p:cNvSpPr>
          <p:nvPr>
            <p:ph type="sldNum" sz="quarter" idx="10"/>
          </p:nvPr>
        </p:nvSpPr>
        <p:spPr/>
        <p:txBody>
          <a:bodyPr/>
          <a:lstStyle/>
          <a:p>
            <a:pPr>
              <a:defRPr/>
            </a:pPr>
            <a:fld id="{02B6FBC9-3B47-4691-A31C-F4116D5D7E75}" type="slidenum">
              <a:rPr lang="en-US" smtClean="0"/>
              <a:pPr>
                <a:defRPr/>
              </a:pPr>
              <a:t>4</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901" y="1247591"/>
            <a:ext cx="7681626" cy="4938188"/>
          </a:xfrm>
          <a:prstGeom prst="rect">
            <a:avLst/>
          </a:prstGeom>
          <a:noFill/>
        </p:spPr>
      </p:pic>
      <p:sp>
        <p:nvSpPr>
          <p:cNvPr id="6" name="TextBox 5"/>
          <p:cNvSpPr txBox="1"/>
          <p:nvPr/>
        </p:nvSpPr>
        <p:spPr>
          <a:xfrm>
            <a:off x="685800" y="6258580"/>
            <a:ext cx="7743824" cy="4924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a:solidFill>
                  <a:schemeClr val="tx1"/>
                </a:solidFill>
              </a:rPr>
              <a:t>Relative Abundances of Heavy Ions (12-60 MeV/n) in 22 SEP Events from Solar Cycle 23 (ACE SIS data) </a:t>
            </a:r>
            <a:r>
              <a:rPr lang="en-US" sz="1200" b="1" i="1" dirty="0">
                <a:solidFill>
                  <a:schemeClr val="tx1"/>
                </a:solidFill>
              </a:rPr>
              <a:t>[</a:t>
            </a:r>
            <a:r>
              <a:rPr lang="en-US" sz="1200" b="1" i="1" dirty="0" err="1">
                <a:solidFill>
                  <a:schemeClr val="tx1"/>
                </a:solidFill>
              </a:rPr>
              <a:t>Bharath</a:t>
            </a:r>
            <a:r>
              <a:rPr lang="en-US" sz="1200" b="1" i="1" dirty="0">
                <a:solidFill>
                  <a:schemeClr val="tx1"/>
                </a:solidFill>
              </a:rPr>
              <a:t> et al., 2013, https://ams.confex.com/ams/93Annual/webprogram/Paper216161.html]</a:t>
            </a:r>
            <a:endParaRPr lang="en-US" sz="1200" b="1" i="1" baseline="30000" dirty="0">
              <a:solidFill>
                <a:schemeClr val="tx1"/>
              </a:solidFill>
            </a:endParaRPr>
          </a:p>
        </p:txBody>
      </p:sp>
      <p:sp>
        <p:nvSpPr>
          <p:cNvPr id="7" name="TextBox 6">
            <a:extLst>
              <a:ext uri="{FF2B5EF4-FFF2-40B4-BE49-F238E27FC236}">
                <a16:creationId xmlns="" xmlns:a16="http://schemas.microsoft.com/office/drawing/2014/main" id="{D264481B-8E8A-3340-8F94-1BA6FE6FBAB5}"/>
              </a:ext>
            </a:extLst>
          </p:cNvPr>
          <p:cNvSpPr txBox="1"/>
          <p:nvPr/>
        </p:nvSpPr>
        <p:spPr>
          <a:xfrm>
            <a:off x="3352800" y="1524000"/>
            <a:ext cx="40386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Heavy ion abundances cannot be extrapolated accurately from hydrogen (proton) or helium (alpha particle) observations.</a:t>
            </a:r>
            <a:endParaRPr lang="en-US" b="1" i="1" baseline="30000" dirty="0">
              <a:solidFill>
                <a:schemeClr val="tx1"/>
              </a:solidFill>
            </a:endParaRPr>
          </a:p>
        </p:txBody>
      </p:sp>
    </p:spTree>
    <p:extLst>
      <p:ext uri="{BB962C8B-B14F-4D97-AF65-F5344CB8AC3E}">
        <p14:creationId xmlns:p14="http://schemas.microsoft.com/office/powerpoint/2010/main" val="298498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2FC19A5-4281-2D48-B910-CC35547FCD7A}"/>
              </a:ext>
            </a:extLst>
          </p:cNvPr>
          <p:cNvSpPr>
            <a:spLocks noGrp="1"/>
          </p:cNvSpPr>
          <p:nvPr>
            <p:ph type="ctrTitle"/>
          </p:nvPr>
        </p:nvSpPr>
        <p:spPr/>
        <p:txBody>
          <a:bodyPr/>
          <a:lstStyle/>
          <a:p>
            <a:r>
              <a:rPr lang="en-US" dirty="0"/>
              <a:t>PLPT-SEI-004: Hydrogen</a:t>
            </a:r>
          </a:p>
        </p:txBody>
      </p:sp>
      <p:sp>
        <p:nvSpPr>
          <p:cNvPr id="4" name="Slide Number Placeholder 3">
            <a:extLst>
              <a:ext uri="{FF2B5EF4-FFF2-40B4-BE49-F238E27FC236}">
                <a16:creationId xmlns="" xmlns:a16="http://schemas.microsoft.com/office/drawing/2014/main" id="{568EB966-173D-634D-B830-DBF75FFEBBF3}"/>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40</a:t>
            </a:fld>
            <a:endParaRPr lang="en-US" altLang="en-US" dirty="0"/>
          </a:p>
        </p:txBody>
      </p:sp>
    </p:spTree>
    <p:extLst>
      <p:ext uri="{BB962C8B-B14F-4D97-AF65-F5344CB8AC3E}">
        <p14:creationId xmlns:p14="http://schemas.microsoft.com/office/powerpoint/2010/main" val="1451023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 xmlns:a16="http://schemas.microsoft.com/office/drawing/2014/main" id="{7C094D49-92BC-634C-AFF5-CCFB0F01840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20824"/>
            <a:ext cx="4038600" cy="2884714"/>
          </a:xfrm>
        </p:spPr>
      </p:pic>
      <p:pic>
        <p:nvPicPr>
          <p:cNvPr id="7" name="Content Placeholder 6">
            <a:extLst>
              <a:ext uri="{FF2B5EF4-FFF2-40B4-BE49-F238E27FC236}">
                <a16:creationId xmlns="" xmlns:a16="http://schemas.microsoft.com/office/drawing/2014/main" id="{EF371E5D-CD01-2243-9BC7-BA858D46F0A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420824"/>
            <a:ext cx="4038600" cy="2884714"/>
          </a:xfrm>
        </p:spPr>
      </p:pic>
      <p:sp>
        <p:nvSpPr>
          <p:cNvPr id="2" name="Title 1">
            <a:extLst>
              <a:ext uri="{FF2B5EF4-FFF2-40B4-BE49-F238E27FC236}">
                <a16:creationId xmlns="" xmlns:a16="http://schemas.microsoft.com/office/drawing/2014/main" id="{E6A1B7C9-35EB-D24E-969A-3A0895A19E74}"/>
              </a:ext>
            </a:extLst>
          </p:cNvPr>
          <p:cNvSpPr>
            <a:spLocks noGrp="1"/>
          </p:cNvSpPr>
          <p:nvPr>
            <p:ph type="title"/>
          </p:nvPr>
        </p:nvSpPr>
        <p:spPr/>
        <p:txBody>
          <a:bodyPr/>
          <a:lstStyle/>
          <a:p>
            <a:r>
              <a:rPr lang="en-US" dirty="0"/>
              <a:t>Hydrogen fluence spectra: </a:t>
            </a:r>
            <a:br>
              <a:rPr lang="en-US" dirty="0"/>
            </a:br>
            <a:r>
              <a:rPr lang="en-US" dirty="0"/>
              <a:t>7/14-16 and 9/5-8</a:t>
            </a:r>
          </a:p>
        </p:txBody>
      </p:sp>
      <p:sp>
        <p:nvSpPr>
          <p:cNvPr id="3" name="Slide Number Placeholder 2">
            <a:extLst>
              <a:ext uri="{FF2B5EF4-FFF2-40B4-BE49-F238E27FC236}">
                <a16:creationId xmlns="" xmlns:a16="http://schemas.microsoft.com/office/drawing/2014/main" id="{BD2FF056-F770-6E4D-9EAF-14642AB24E90}"/>
              </a:ext>
            </a:extLst>
          </p:cNvPr>
          <p:cNvSpPr>
            <a:spLocks noGrp="1"/>
          </p:cNvSpPr>
          <p:nvPr>
            <p:ph type="sldNum" sz="quarter" idx="12"/>
          </p:nvPr>
        </p:nvSpPr>
        <p:spPr/>
        <p:txBody>
          <a:bodyPr/>
          <a:lstStyle/>
          <a:p>
            <a:fld id="{25AB44B3-82D8-014A-97B3-936711AE1F36}" type="slidenum">
              <a:rPr lang="en-US" smtClean="0"/>
              <a:t>41</a:t>
            </a:fld>
            <a:endParaRPr lang="en-US"/>
          </a:p>
        </p:txBody>
      </p:sp>
      <p:sp>
        <p:nvSpPr>
          <p:cNvPr id="30" name="TextBox 29">
            <a:extLst>
              <a:ext uri="{FF2B5EF4-FFF2-40B4-BE49-F238E27FC236}">
                <a16:creationId xmlns="" xmlns:a16="http://schemas.microsoft.com/office/drawing/2014/main" id="{C23D7EF0-2EBB-FF46-A64B-8102A470CE51}"/>
              </a:ext>
            </a:extLst>
          </p:cNvPr>
          <p:cNvSpPr txBox="1"/>
          <p:nvPr/>
        </p:nvSpPr>
        <p:spPr>
          <a:xfrm>
            <a:off x="2476500" y="6045068"/>
            <a:ext cx="4110288" cy="276999"/>
          </a:xfrm>
          <a:prstGeom prst="rect">
            <a:avLst/>
          </a:prstGeom>
          <a:solidFill>
            <a:srgbClr val="00B0F0"/>
          </a:solidFill>
        </p:spPr>
        <p:txBody>
          <a:bodyPr wrap="square" rtlCol="0">
            <a:spAutoFit/>
          </a:bodyPr>
          <a:lstStyle/>
          <a:p>
            <a:pPr algn="ctr"/>
            <a:r>
              <a:rPr lang="en-US" sz="1200" b="1" i="1" dirty="0">
                <a:solidFill>
                  <a:schemeClr val="bg1"/>
                </a:solidFill>
              </a:rPr>
              <a:t>Pre-event backgrounds (GCRs) subtracted from all spectra</a:t>
            </a:r>
          </a:p>
        </p:txBody>
      </p:sp>
    </p:spTree>
    <p:extLst>
      <p:ext uri="{BB962C8B-B14F-4D97-AF65-F5344CB8AC3E}">
        <p14:creationId xmlns:p14="http://schemas.microsoft.com/office/powerpoint/2010/main" val="4228394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 xmlns:a16="http://schemas.microsoft.com/office/drawing/2014/main" id="{FB27D652-FDFF-8443-9941-9FD8C31EE5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827" y="1465263"/>
            <a:ext cx="6336346" cy="4525962"/>
          </a:xfrm>
        </p:spPr>
      </p:pic>
      <p:sp>
        <p:nvSpPr>
          <p:cNvPr id="2" name="Title 1">
            <a:extLst>
              <a:ext uri="{FF2B5EF4-FFF2-40B4-BE49-F238E27FC236}">
                <a16:creationId xmlns="" xmlns:a16="http://schemas.microsoft.com/office/drawing/2014/main" id="{454EC000-2F6F-7E4D-A5DB-E34C88C776A3}"/>
              </a:ext>
            </a:extLst>
          </p:cNvPr>
          <p:cNvSpPr>
            <a:spLocks noGrp="1"/>
          </p:cNvSpPr>
          <p:nvPr>
            <p:ph type="title"/>
          </p:nvPr>
        </p:nvSpPr>
        <p:spPr/>
        <p:txBody>
          <a:bodyPr/>
          <a:lstStyle/>
          <a:p>
            <a:r>
              <a:rPr lang="en-US" dirty="0"/>
              <a:t>Hydrogen fluence spectra: </a:t>
            </a:r>
            <a:br>
              <a:rPr lang="en-US" dirty="0"/>
            </a:br>
            <a:r>
              <a:rPr lang="en-US" dirty="0"/>
              <a:t>9/10-14</a:t>
            </a:r>
          </a:p>
        </p:txBody>
      </p:sp>
      <p:sp>
        <p:nvSpPr>
          <p:cNvPr id="3" name="Slide Number Placeholder 2">
            <a:extLst>
              <a:ext uri="{FF2B5EF4-FFF2-40B4-BE49-F238E27FC236}">
                <a16:creationId xmlns="" xmlns:a16="http://schemas.microsoft.com/office/drawing/2014/main" id="{E7D8C2FE-6DE0-9440-9A12-ECF735A4E070}"/>
              </a:ext>
            </a:extLst>
          </p:cNvPr>
          <p:cNvSpPr>
            <a:spLocks noGrp="1"/>
          </p:cNvSpPr>
          <p:nvPr>
            <p:ph type="sldNum" sz="quarter" idx="12"/>
          </p:nvPr>
        </p:nvSpPr>
        <p:spPr/>
        <p:txBody>
          <a:bodyPr/>
          <a:lstStyle/>
          <a:p>
            <a:fld id="{25AB44B3-82D8-014A-97B3-936711AE1F36}" type="slidenum">
              <a:rPr lang="en-US" smtClean="0"/>
              <a:t>42</a:t>
            </a:fld>
            <a:endParaRPr lang="en-US"/>
          </a:p>
        </p:txBody>
      </p:sp>
      <p:sp>
        <p:nvSpPr>
          <p:cNvPr id="20" name="TextBox 19">
            <a:extLst>
              <a:ext uri="{FF2B5EF4-FFF2-40B4-BE49-F238E27FC236}">
                <a16:creationId xmlns="" xmlns:a16="http://schemas.microsoft.com/office/drawing/2014/main" id="{23F0BC34-FE60-6546-B9C6-2305018FB04F}"/>
              </a:ext>
            </a:extLst>
          </p:cNvPr>
          <p:cNvSpPr txBox="1"/>
          <p:nvPr/>
        </p:nvSpPr>
        <p:spPr>
          <a:xfrm>
            <a:off x="2516856" y="6217850"/>
            <a:ext cx="4110288" cy="276999"/>
          </a:xfrm>
          <a:prstGeom prst="rect">
            <a:avLst/>
          </a:prstGeom>
          <a:solidFill>
            <a:srgbClr val="00B0F0"/>
          </a:solidFill>
        </p:spPr>
        <p:txBody>
          <a:bodyPr wrap="square" rtlCol="0">
            <a:spAutoFit/>
          </a:bodyPr>
          <a:lstStyle/>
          <a:p>
            <a:pPr algn="ctr"/>
            <a:r>
              <a:rPr lang="en-US" sz="1200" b="1" i="1" dirty="0">
                <a:solidFill>
                  <a:schemeClr val="bg1"/>
                </a:solidFill>
              </a:rPr>
              <a:t>Pre-event backgrounds (GCRs) subtracted from all spectra</a:t>
            </a:r>
          </a:p>
        </p:txBody>
      </p:sp>
      <p:sp>
        <p:nvSpPr>
          <p:cNvPr id="6" name="TextBox 5">
            <a:extLst>
              <a:ext uri="{FF2B5EF4-FFF2-40B4-BE49-F238E27FC236}">
                <a16:creationId xmlns="" xmlns:a16="http://schemas.microsoft.com/office/drawing/2014/main" id="{A623D753-EBF3-7E40-8BED-52BFA13D0835}"/>
              </a:ext>
            </a:extLst>
          </p:cNvPr>
          <p:cNvSpPr txBox="1"/>
          <p:nvPr/>
        </p:nvSpPr>
        <p:spPr>
          <a:xfrm>
            <a:off x="4343400" y="3505200"/>
            <a:ext cx="752804" cy="577081"/>
          </a:xfrm>
          <a:prstGeom prst="rect">
            <a:avLst/>
          </a:prstGeom>
          <a:noFill/>
        </p:spPr>
        <p:txBody>
          <a:bodyPr wrap="square" rtlCol="0">
            <a:spAutoFit/>
          </a:bodyPr>
          <a:lstStyle/>
          <a:p>
            <a:pPr algn="ctr"/>
            <a:r>
              <a:rPr lang="en-US" sz="1050" dirty="0"/>
              <a:t>SGPS+X P5 and P7 are low</a:t>
            </a:r>
          </a:p>
        </p:txBody>
      </p:sp>
      <p:cxnSp>
        <p:nvCxnSpPr>
          <p:cNvPr id="8" name="Straight Arrow Connector 7">
            <a:extLst>
              <a:ext uri="{FF2B5EF4-FFF2-40B4-BE49-F238E27FC236}">
                <a16:creationId xmlns="" xmlns:a16="http://schemas.microsoft.com/office/drawing/2014/main" id="{BFA67E8F-8DE0-8645-BFD4-112BCCDE6BD7}"/>
              </a:ext>
            </a:extLst>
          </p:cNvPr>
          <p:cNvCxnSpPr>
            <a:cxnSpLocks/>
          </p:cNvCxnSpPr>
          <p:nvPr/>
        </p:nvCxnSpPr>
        <p:spPr>
          <a:xfrm flipV="1">
            <a:off x="5033770" y="3538653"/>
            <a:ext cx="224030" cy="189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0AC3C326-9593-8441-B624-4CECBDFAE735}"/>
              </a:ext>
            </a:extLst>
          </p:cNvPr>
          <p:cNvCxnSpPr>
            <a:cxnSpLocks/>
          </p:cNvCxnSpPr>
          <p:nvPr/>
        </p:nvCxnSpPr>
        <p:spPr>
          <a:xfrm flipH="1" flipV="1">
            <a:off x="4419600" y="3124200"/>
            <a:ext cx="76200" cy="414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658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70807DD2-7FFA-E34B-A63C-98549F6C3712}"/>
              </a:ext>
            </a:extLst>
          </p:cNvPr>
          <p:cNvSpPr>
            <a:spLocks noGrp="1"/>
          </p:cNvSpPr>
          <p:nvPr>
            <p:ph type="title"/>
          </p:nvPr>
        </p:nvSpPr>
        <p:spPr/>
        <p:txBody>
          <a:bodyPr/>
          <a:lstStyle/>
          <a:p>
            <a:r>
              <a:rPr lang="en-US" dirty="0"/>
              <a:t>Summary of PLPT-SEI-004: Hydrogen</a:t>
            </a:r>
          </a:p>
        </p:txBody>
      </p:sp>
      <p:sp>
        <p:nvSpPr>
          <p:cNvPr id="9" name="Content Placeholder 8">
            <a:extLst>
              <a:ext uri="{FF2B5EF4-FFF2-40B4-BE49-F238E27FC236}">
                <a16:creationId xmlns="" xmlns:a16="http://schemas.microsoft.com/office/drawing/2014/main" id="{F915EBD9-2F26-074C-BBBA-23C732C04538}"/>
              </a:ext>
            </a:extLst>
          </p:cNvPr>
          <p:cNvSpPr>
            <a:spLocks noGrp="1"/>
          </p:cNvSpPr>
          <p:nvPr>
            <p:ph idx="1"/>
          </p:nvPr>
        </p:nvSpPr>
        <p:spPr>
          <a:xfrm>
            <a:off x="457200" y="1465262"/>
            <a:ext cx="8229600" cy="5087937"/>
          </a:xfrm>
        </p:spPr>
        <p:txBody>
          <a:bodyPr/>
          <a:lstStyle/>
          <a:p>
            <a:r>
              <a:rPr lang="en-US" sz="2400" dirty="0"/>
              <a:t>EHIS hydrogen fluxes in all events are systematically low with respect to SGPS and GOES-13 and -15</a:t>
            </a:r>
          </a:p>
          <a:p>
            <a:pPr lvl="1"/>
            <a:r>
              <a:rPr lang="en-US" sz="2000" dirty="0"/>
              <a:t>Prime fluxes calculated using L1b algorithm</a:t>
            </a:r>
          </a:p>
          <a:p>
            <a:r>
              <a:rPr lang="en-US" sz="2400" dirty="0"/>
              <a:t>EHIS hydrogen flux calculations do not include a temperature correction</a:t>
            </a:r>
          </a:p>
          <a:p>
            <a:pPr lvl="1"/>
            <a:r>
              <a:rPr lang="en-US" sz="2000" dirty="0"/>
              <a:t>Temperature sensitivity reduces fluxes over part of day – results in lower event fluence</a:t>
            </a:r>
          </a:p>
          <a:p>
            <a:r>
              <a:rPr lang="en-US" sz="2400" dirty="0"/>
              <a:t>Full validation will use more sophisticated analysis:</a:t>
            </a:r>
          </a:p>
          <a:p>
            <a:pPr lvl="1"/>
            <a:r>
              <a:rPr lang="en-US" sz="2000" dirty="0"/>
              <a:t>Spectral correction based on full bandpass shapes and variable temperature</a:t>
            </a:r>
          </a:p>
          <a:p>
            <a:pPr lvl="1"/>
            <a:r>
              <a:rPr lang="en-US" sz="2000" dirty="0"/>
              <a:t>UNH/ATC will deliver temperature-dependent </a:t>
            </a:r>
            <a:r>
              <a:rPr lang="en-US" sz="2000" dirty="0" err="1"/>
              <a:t>bandpasses</a:t>
            </a:r>
            <a:r>
              <a:rPr lang="en-US" sz="2000" dirty="0"/>
              <a:t> consistent with revised on-orbit logic</a:t>
            </a:r>
          </a:p>
        </p:txBody>
      </p:sp>
      <p:sp>
        <p:nvSpPr>
          <p:cNvPr id="5" name="Slide Number Placeholder 4">
            <a:extLst>
              <a:ext uri="{FF2B5EF4-FFF2-40B4-BE49-F238E27FC236}">
                <a16:creationId xmlns="" xmlns:a16="http://schemas.microsoft.com/office/drawing/2014/main" id="{2495196E-6285-094F-A9C6-33678D97C4BD}"/>
              </a:ext>
            </a:extLst>
          </p:cNvPr>
          <p:cNvSpPr>
            <a:spLocks noGrp="1"/>
          </p:cNvSpPr>
          <p:nvPr>
            <p:ph type="sldNum" sz="quarter" idx="12"/>
          </p:nvPr>
        </p:nvSpPr>
        <p:spPr/>
        <p:txBody>
          <a:bodyPr/>
          <a:lstStyle/>
          <a:p>
            <a:fld id="{A5D0E245-9D50-4F3E-AC26-7B9CB19F70AC}" type="slidenum">
              <a:rPr lang="en-US" altLang="en-US" smtClean="0"/>
              <a:pPr/>
              <a:t>43</a:t>
            </a:fld>
            <a:endParaRPr lang="en-US" altLang="en-US"/>
          </a:p>
        </p:txBody>
      </p:sp>
      <p:sp>
        <p:nvSpPr>
          <p:cNvPr id="6" name="TextBox 5">
            <a:extLst>
              <a:ext uri="{FF2B5EF4-FFF2-40B4-BE49-F238E27FC236}">
                <a16:creationId xmlns="" xmlns:a16="http://schemas.microsoft.com/office/drawing/2014/main" id="{BD0F6C24-A935-5C49-95EA-1F8DE293B7E0}"/>
              </a:ext>
            </a:extLst>
          </p:cNvPr>
          <p:cNvSpPr txBox="1"/>
          <p:nvPr/>
        </p:nvSpPr>
        <p:spPr>
          <a:xfrm>
            <a:off x="7596681" y="6121280"/>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2319559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402A08-2E45-EC41-882E-C10C7F0DE99F}"/>
              </a:ext>
            </a:extLst>
          </p:cNvPr>
          <p:cNvSpPr>
            <a:spLocks noGrp="1"/>
          </p:cNvSpPr>
          <p:nvPr>
            <p:ph type="title"/>
          </p:nvPr>
        </p:nvSpPr>
        <p:spPr/>
        <p:txBody>
          <a:bodyPr/>
          <a:lstStyle/>
          <a:p>
            <a:r>
              <a:rPr lang="en-US" dirty="0"/>
              <a:t>PLPT-SEI-006</a:t>
            </a:r>
          </a:p>
        </p:txBody>
      </p:sp>
      <p:sp>
        <p:nvSpPr>
          <p:cNvPr id="3" name="Content Placeholder 2">
            <a:extLst>
              <a:ext uri="{FF2B5EF4-FFF2-40B4-BE49-F238E27FC236}">
                <a16:creationId xmlns="" xmlns:a16="http://schemas.microsoft.com/office/drawing/2014/main" id="{ECF77043-0C95-364B-ABD9-CEFD141FC50C}"/>
              </a:ext>
            </a:extLst>
          </p:cNvPr>
          <p:cNvSpPr>
            <a:spLocks noGrp="1"/>
          </p:cNvSpPr>
          <p:nvPr>
            <p:ph idx="1"/>
          </p:nvPr>
        </p:nvSpPr>
        <p:spPr/>
        <p:txBody>
          <a:bodyPr/>
          <a:lstStyle/>
          <a:p>
            <a:r>
              <a:rPr lang="en-US" sz="2800" dirty="0"/>
              <a:t>Evaluate EHIS backgrounds in terms of expected galactic cosmic ray (GCR) fluxes</a:t>
            </a:r>
          </a:p>
          <a:p>
            <a:r>
              <a:rPr lang="en-US" sz="2800" dirty="0"/>
              <a:t>Average months of data to construct average spectrum (GCR fluxes are slowly-varying)</a:t>
            </a:r>
          </a:p>
          <a:p>
            <a:r>
              <a:rPr lang="en-US" sz="2800" dirty="0"/>
              <a:t>Hydrogen (proton) and helium (alpha) rates:</a:t>
            </a:r>
          </a:p>
          <a:p>
            <a:pPr lvl="1"/>
            <a:r>
              <a:rPr lang="en-US" sz="2400" dirty="0"/>
              <a:t>Average L0 rates or L1b fluxes over months</a:t>
            </a:r>
          </a:p>
          <a:p>
            <a:r>
              <a:rPr lang="en-US" sz="2800" dirty="0"/>
              <a:t>Baseline approach to analysis of EHIS heavy ion GCRs requires long-term averages of L0 histograms, followed by reprocessing following L1b algorithm</a:t>
            </a:r>
          </a:p>
          <a:p>
            <a:pPr lvl="1"/>
            <a:r>
              <a:rPr lang="en-US" sz="2400" dirty="0"/>
              <a:t>This approach did not work, surprisingly</a:t>
            </a:r>
          </a:p>
          <a:p>
            <a:pPr lvl="1"/>
            <a:r>
              <a:rPr lang="en-US" sz="2400" dirty="0"/>
              <a:t>Alternative approach exists – used by UNH</a:t>
            </a:r>
          </a:p>
        </p:txBody>
      </p:sp>
      <p:sp>
        <p:nvSpPr>
          <p:cNvPr id="4" name="Slide Number Placeholder 3">
            <a:extLst>
              <a:ext uri="{FF2B5EF4-FFF2-40B4-BE49-F238E27FC236}">
                <a16:creationId xmlns=""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44</a:t>
            </a:fld>
            <a:endParaRPr lang="en-US" altLang="en-US" dirty="0"/>
          </a:p>
        </p:txBody>
      </p:sp>
    </p:spTree>
    <p:extLst>
      <p:ext uri="{BB962C8B-B14F-4D97-AF65-F5344CB8AC3E}">
        <p14:creationId xmlns:p14="http://schemas.microsoft.com/office/powerpoint/2010/main" val="2215683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29253-8476-944A-AE3C-32F7DB64575B}"/>
              </a:ext>
            </a:extLst>
          </p:cNvPr>
          <p:cNvSpPr>
            <a:spLocks noGrp="1"/>
          </p:cNvSpPr>
          <p:nvPr>
            <p:ph type="title"/>
          </p:nvPr>
        </p:nvSpPr>
        <p:spPr/>
        <p:txBody>
          <a:bodyPr/>
          <a:lstStyle/>
          <a:p>
            <a:r>
              <a:rPr lang="en-US" dirty="0"/>
              <a:t>PLPT-SEI-006: H and He</a:t>
            </a:r>
          </a:p>
        </p:txBody>
      </p:sp>
      <p:sp>
        <p:nvSpPr>
          <p:cNvPr id="5" name="Content Placeholder 4">
            <a:extLst>
              <a:ext uri="{FF2B5EF4-FFF2-40B4-BE49-F238E27FC236}">
                <a16:creationId xmlns="" xmlns:a16="http://schemas.microsoft.com/office/drawing/2014/main" id="{74223AE6-1E80-BA4C-8A9B-DC73D4ACFD5F}"/>
              </a:ext>
            </a:extLst>
          </p:cNvPr>
          <p:cNvSpPr>
            <a:spLocks noGrp="1"/>
          </p:cNvSpPr>
          <p:nvPr>
            <p:ph sz="half" idx="2"/>
          </p:nvPr>
        </p:nvSpPr>
        <p:spPr>
          <a:xfrm>
            <a:off x="5791200" y="1330256"/>
            <a:ext cx="3144253" cy="5222944"/>
          </a:xfrm>
        </p:spPr>
        <p:txBody>
          <a:bodyPr/>
          <a:lstStyle/>
          <a:p>
            <a:r>
              <a:rPr lang="en-US" sz="1800" dirty="0"/>
              <a:t>5.5 months of H and He fluxes (no SEP events), averaged</a:t>
            </a:r>
          </a:p>
          <a:p>
            <a:r>
              <a:rPr lang="en-US" sz="1800" dirty="0"/>
              <a:t>Compared to </a:t>
            </a:r>
            <a:r>
              <a:rPr lang="en-US" sz="1800" dirty="0" err="1"/>
              <a:t>Matthiä</a:t>
            </a:r>
            <a:r>
              <a:rPr lang="en-US" sz="1800" dirty="0"/>
              <a:t> GCR model</a:t>
            </a:r>
          </a:p>
          <a:p>
            <a:pPr lvl="1"/>
            <a:r>
              <a:rPr lang="en-US" sz="1600" dirty="0"/>
              <a:t>W=19 is pseudo-sunspot number based on Oulu neutron monitor count rates during this period</a:t>
            </a:r>
          </a:p>
          <a:p>
            <a:r>
              <a:rPr lang="en-US" sz="1800" dirty="0"/>
              <a:t>As expected, observed L1b fluxes are high with respect to model (see SGPS)</a:t>
            </a:r>
          </a:p>
          <a:p>
            <a:r>
              <a:rPr lang="en-US" sz="1800" dirty="0"/>
              <a:t>For Full validation, will follow SGPS approach by using full bandpass functions </a:t>
            </a:r>
            <a:r>
              <a:rPr lang="en-US" sz="1800" b="1" dirty="0"/>
              <a:t>including high-energy tails</a:t>
            </a:r>
          </a:p>
        </p:txBody>
      </p:sp>
      <p:sp>
        <p:nvSpPr>
          <p:cNvPr id="4" name="Slide Number Placeholder 3">
            <a:extLst>
              <a:ext uri="{FF2B5EF4-FFF2-40B4-BE49-F238E27FC236}">
                <a16:creationId xmlns="" xmlns:a16="http://schemas.microsoft.com/office/drawing/2014/main" id="{0D6D842B-018B-814A-9C48-3C6747CB66E4}"/>
              </a:ext>
            </a:extLst>
          </p:cNvPr>
          <p:cNvSpPr>
            <a:spLocks noGrp="1"/>
          </p:cNvSpPr>
          <p:nvPr>
            <p:ph type="sldNum" sz="quarter" idx="12"/>
          </p:nvPr>
        </p:nvSpPr>
        <p:spPr/>
        <p:txBody>
          <a:bodyPr/>
          <a:lstStyle/>
          <a:p>
            <a:fld id="{615ADB79-25D6-47C0-AB51-22A13A0BBB50}" type="slidenum">
              <a:rPr lang="en-US" altLang="en-US" smtClean="0"/>
              <a:pPr/>
              <a:t>45</a:t>
            </a:fld>
            <a:endParaRPr lang="en-US" altLang="en-US" dirty="0"/>
          </a:p>
        </p:txBody>
      </p:sp>
      <p:pic>
        <p:nvPicPr>
          <p:cNvPr id="9" name="Content Placeholder 8">
            <a:extLst>
              <a:ext uri="{FF2B5EF4-FFF2-40B4-BE49-F238E27FC236}">
                <a16:creationId xmlns="" xmlns:a16="http://schemas.microsoft.com/office/drawing/2014/main" id="{75D271FC-D6FB-D442-B3FA-8F51C3F1CA7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895418"/>
            <a:ext cx="5509736" cy="3935525"/>
          </a:xfrm>
        </p:spPr>
      </p:pic>
    </p:spTree>
    <p:extLst>
      <p:ext uri="{BB962C8B-B14F-4D97-AF65-F5344CB8AC3E}">
        <p14:creationId xmlns:p14="http://schemas.microsoft.com/office/powerpoint/2010/main" val="4143868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891DE-718F-2846-9816-7A35A9CC3B76}"/>
              </a:ext>
            </a:extLst>
          </p:cNvPr>
          <p:cNvSpPr>
            <a:spLocks noGrp="1"/>
          </p:cNvSpPr>
          <p:nvPr>
            <p:ph type="title"/>
          </p:nvPr>
        </p:nvSpPr>
        <p:spPr/>
        <p:txBody>
          <a:bodyPr/>
          <a:lstStyle/>
          <a:p>
            <a:r>
              <a:rPr lang="en-US" dirty="0"/>
              <a:t>PLPT-SEI-006</a:t>
            </a:r>
          </a:p>
        </p:txBody>
      </p:sp>
      <p:sp>
        <p:nvSpPr>
          <p:cNvPr id="5" name="Slide Number Placeholder 4">
            <a:extLst>
              <a:ext uri="{FF2B5EF4-FFF2-40B4-BE49-F238E27FC236}">
                <a16:creationId xmlns="" xmlns:a16="http://schemas.microsoft.com/office/drawing/2014/main" id="{2074CBFC-5345-1749-84A2-7DF9DF509986}"/>
              </a:ext>
            </a:extLst>
          </p:cNvPr>
          <p:cNvSpPr>
            <a:spLocks noGrp="1"/>
          </p:cNvSpPr>
          <p:nvPr>
            <p:ph type="sldNum" sz="quarter" idx="12"/>
          </p:nvPr>
        </p:nvSpPr>
        <p:spPr/>
        <p:txBody>
          <a:bodyPr/>
          <a:lstStyle/>
          <a:p>
            <a:fld id="{A5D0E245-9D50-4F3E-AC26-7B9CB19F70AC}" type="slidenum">
              <a:rPr lang="en-US" altLang="en-US" smtClean="0"/>
              <a:pPr/>
              <a:t>46</a:t>
            </a:fld>
            <a:endParaRPr lang="en-US" altLang="en-US"/>
          </a:p>
        </p:txBody>
      </p:sp>
      <p:pic>
        <p:nvPicPr>
          <p:cNvPr id="6" name="Content Placeholder 3">
            <a:extLst>
              <a:ext uri="{FF2B5EF4-FFF2-40B4-BE49-F238E27FC236}">
                <a16:creationId xmlns="" xmlns:a16="http://schemas.microsoft.com/office/drawing/2014/main" id="{2CC837DD-B3E9-234F-9263-3B7594A58ADD}"/>
              </a:ext>
            </a:extLst>
          </p:cNvPr>
          <p:cNvPicPr>
            <a:picLocks noGrp="1" noChangeAspect="1"/>
          </p:cNvPicPr>
          <p:nvPr>
            <p:ph sz="half" idx="1"/>
          </p:nvPr>
        </p:nvPicPr>
        <p:blipFill>
          <a:blip r:embed="rId2"/>
          <a:stretch>
            <a:fillRect/>
          </a:stretch>
        </p:blipFill>
        <p:spPr>
          <a:xfrm>
            <a:off x="152400" y="1752600"/>
            <a:ext cx="4421378" cy="3410966"/>
          </a:xfrm>
          <a:prstGeom prst="rect">
            <a:avLst/>
          </a:prstGeom>
        </p:spPr>
      </p:pic>
      <p:pic>
        <p:nvPicPr>
          <p:cNvPr id="7" name="Content Placeholder 5">
            <a:extLst>
              <a:ext uri="{FF2B5EF4-FFF2-40B4-BE49-F238E27FC236}">
                <a16:creationId xmlns="" xmlns:a16="http://schemas.microsoft.com/office/drawing/2014/main" id="{F1B24FF4-27BA-BF4A-B97D-3DA027EEE291}"/>
              </a:ext>
            </a:extLst>
          </p:cNvPr>
          <p:cNvPicPr>
            <a:picLocks noGrp="1" noChangeAspect="1"/>
          </p:cNvPicPr>
          <p:nvPr>
            <p:ph sz="half" idx="2"/>
          </p:nvPr>
        </p:nvPicPr>
        <p:blipFill>
          <a:blip r:embed="rId3"/>
          <a:stretch>
            <a:fillRect/>
          </a:stretch>
        </p:blipFill>
        <p:spPr>
          <a:xfrm>
            <a:off x="4648199" y="1752600"/>
            <a:ext cx="4421378" cy="3410966"/>
          </a:xfrm>
          <a:prstGeom prst="rect">
            <a:avLst/>
          </a:prstGeom>
        </p:spPr>
      </p:pic>
      <p:grpSp>
        <p:nvGrpSpPr>
          <p:cNvPr id="8" name="Group 7">
            <a:extLst>
              <a:ext uri="{FF2B5EF4-FFF2-40B4-BE49-F238E27FC236}">
                <a16:creationId xmlns="" xmlns:a16="http://schemas.microsoft.com/office/drawing/2014/main" id="{8A1C348E-F010-2740-A826-7DF795BEB879}"/>
              </a:ext>
            </a:extLst>
          </p:cNvPr>
          <p:cNvGrpSpPr/>
          <p:nvPr/>
        </p:nvGrpSpPr>
        <p:grpSpPr>
          <a:xfrm>
            <a:off x="7371854" y="5334000"/>
            <a:ext cx="1467346" cy="857250"/>
            <a:chOff x="6781979" y="5656472"/>
            <a:chExt cx="1467346" cy="857250"/>
          </a:xfrm>
        </p:grpSpPr>
        <p:sp>
          <p:nvSpPr>
            <p:cNvPr id="9" name="TextBox 8">
              <a:extLst>
                <a:ext uri="{FF2B5EF4-FFF2-40B4-BE49-F238E27FC236}">
                  <a16:creationId xmlns="" xmlns:a16="http://schemas.microsoft.com/office/drawing/2014/main" id="{DC5DF6BD-48BF-D341-8CCC-34780940024E}"/>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10" name="Group 15">
              <a:extLst>
                <a:ext uri="{FF2B5EF4-FFF2-40B4-BE49-F238E27FC236}">
                  <a16:creationId xmlns="" xmlns:a16="http://schemas.microsoft.com/office/drawing/2014/main" id="{D6C2A364-A4A7-0640-A742-DB5C2000B8EC}"/>
                </a:ext>
              </a:extLst>
            </p:cNvPr>
            <p:cNvGrpSpPr>
              <a:grpSpLocks/>
            </p:cNvGrpSpPr>
            <p:nvPr/>
          </p:nvGrpSpPr>
          <p:grpSpPr bwMode="auto">
            <a:xfrm>
              <a:off x="7549986" y="5908776"/>
              <a:ext cx="639763" cy="179387"/>
              <a:chOff x="126" y="4260"/>
              <a:chExt cx="417" cy="117"/>
            </a:xfrm>
          </p:grpSpPr>
          <p:sp>
            <p:nvSpPr>
              <p:cNvPr id="12" name="Freeform 16">
                <a:extLst>
                  <a:ext uri="{FF2B5EF4-FFF2-40B4-BE49-F238E27FC236}">
                    <a16:creationId xmlns="" xmlns:a16="http://schemas.microsoft.com/office/drawing/2014/main" id="{61F63B94-5F0E-DA4C-8E27-4224BFCEC8D7}"/>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3" name="Freeform 17">
                <a:extLst>
                  <a:ext uri="{FF2B5EF4-FFF2-40B4-BE49-F238E27FC236}">
                    <a16:creationId xmlns="" xmlns:a16="http://schemas.microsoft.com/office/drawing/2014/main" id="{9FBEA01C-1510-114C-AA01-A0AF4C716623}"/>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4" name="Freeform 18">
                <a:extLst>
                  <a:ext uri="{FF2B5EF4-FFF2-40B4-BE49-F238E27FC236}">
                    <a16:creationId xmlns="" xmlns:a16="http://schemas.microsoft.com/office/drawing/2014/main" id="{1103A06B-F84E-F443-9BA8-7DDF88EE97E6}"/>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11" name="Picture 10">
              <a:extLst>
                <a:ext uri="{FF2B5EF4-FFF2-40B4-BE49-F238E27FC236}">
                  <a16:creationId xmlns="" xmlns:a16="http://schemas.microsoft.com/office/drawing/2014/main" id="{86C606CD-8D1E-2145-BD27-29A1FB779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
        <p:nvSpPr>
          <p:cNvPr id="15" name="TextBox 14">
            <a:extLst>
              <a:ext uri="{FF2B5EF4-FFF2-40B4-BE49-F238E27FC236}">
                <a16:creationId xmlns="" xmlns:a16="http://schemas.microsoft.com/office/drawing/2014/main" id="{175B25EC-6860-2340-B2B8-B7F02FFD5D8F}"/>
              </a:ext>
            </a:extLst>
          </p:cNvPr>
          <p:cNvSpPr txBox="1"/>
          <p:nvPr/>
        </p:nvSpPr>
        <p:spPr>
          <a:xfrm>
            <a:off x="924385" y="1047023"/>
            <a:ext cx="7607988" cy="646331"/>
          </a:xfrm>
          <a:prstGeom prst="rect">
            <a:avLst/>
          </a:prstGeom>
          <a:solidFill>
            <a:srgbClr val="00B0F0"/>
          </a:solidFill>
        </p:spPr>
        <p:txBody>
          <a:bodyPr wrap="square" rtlCol="0">
            <a:spAutoFit/>
          </a:bodyPr>
          <a:lstStyle/>
          <a:p>
            <a:pPr algn="ctr"/>
            <a:r>
              <a:rPr lang="en-US" b="1" i="1" dirty="0">
                <a:solidFill>
                  <a:schemeClr val="bg1"/>
                </a:solidFill>
              </a:rPr>
              <a:t>When spectrum increases with energy (GCRs), high-energy contribution to count rates (outside nominal energy range) is substantial.</a:t>
            </a:r>
          </a:p>
        </p:txBody>
      </p:sp>
    </p:spTree>
    <p:extLst>
      <p:ext uri="{BB962C8B-B14F-4D97-AF65-F5344CB8AC3E}">
        <p14:creationId xmlns:p14="http://schemas.microsoft.com/office/powerpoint/2010/main" val="213667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C3602C-7A2E-BC43-98CA-7EC8B9075FD7}"/>
              </a:ext>
            </a:extLst>
          </p:cNvPr>
          <p:cNvSpPr>
            <a:spLocks noGrp="1"/>
          </p:cNvSpPr>
          <p:nvPr>
            <p:ph type="title"/>
          </p:nvPr>
        </p:nvSpPr>
        <p:spPr/>
        <p:txBody>
          <a:bodyPr/>
          <a:lstStyle/>
          <a:p>
            <a:r>
              <a:rPr lang="en-US" dirty="0"/>
              <a:t>PLPT-SEI-006: Heavy Ions</a:t>
            </a:r>
          </a:p>
        </p:txBody>
      </p:sp>
      <p:pic>
        <p:nvPicPr>
          <p:cNvPr id="7" name="Content Placeholder 6">
            <a:extLst>
              <a:ext uri="{FF2B5EF4-FFF2-40B4-BE49-F238E27FC236}">
                <a16:creationId xmlns="" xmlns:a16="http://schemas.microsoft.com/office/drawing/2014/main" id="{5BFE0D59-0665-4E4E-BF07-10364140CC3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0864" y="2927350"/>
            <a:ext cx="5143501" cy="3429000"/>
          </a:xfrm>
        </p:spPr>
      </p:pic>
      <p:sp>
        <p:nvSpPr>
          <p:cNvPr id="4" name="Content Placeholder 3">
            <a:extLst>
              <a:ext uri="{FF2B5EF4-FFF2-40B4-BE49-F238E27FC236}">
                <a16:creationId xmlns="" xmlns:a16="http://schemas.microsoft.com/office/drawing/2014/main" id="{D9966DE4-3244-1845-9305-27FCFC4F0F72}"/>
              </a:ext>
            </a:extLst>
          </p:cNvPr>
          <p:cNvSpPr>
            <a:spLocks noGrp="1"/>
          </p:cNvSpPr>
          <p:nvPr>
            <p:ph sz="half" idx="2"/>
          </p:nvPr>
        </p:nvSpPr>
        <p:spPr>
          <a:xfrm>
            <a:off x="5237922" y="1096963"/>
            <a:ext cx="3677653" cy="5259387"/>
          </a:xfrm>
        </p:spPr>
        <p:txBody>
          <a:bodyPr/>
          <a:lstStyle/>
          <a:p>
            <a:r>
              <a:rPr lang="en-US" sz="2000" dirty="0"/>
              <a:t>A surprise: histogram of 5.5 months of heavy ion data cannot currently be used to retrieve GCR fluxes</a:t>
            </a:r>
          </a:p>
          <a:p>
            <a:r>
              <a:rPr lang="en-US" sz="2000" dirty="0"/>
              <a:t>Possible causes:</a:t>
            </a:r>
          </a:p>
          <a:p>
            <a:pPr lvl="1"/>
            <a:r>
              <a:rPr lang="en-US" sz="1600" dirty="0"/>
              <a:t>Mostly Prime histograms – side entry (no scintillator in logic) increases backgrounds</a:t>
            </a:r>
          </a:p>
          <a:p>
            <a:pPr lvl="1"/>
            <a:r>
              <a:rPr lang="en-US" sz="1600" dirty="0"/>
              <a:t>Shifts in the ADC-to-IFC zero-offset (pedestal) in the on-orbit FSW table – affects lighter ions more </a:t>
            </a:r>
          </a:p>
          <a:p>
            <a:r>
              <a:rPr lang="en-US" sz="2000" dirty="0"/>
              <a:t>Will need to repeat this using pulse-height analysis (using delivered PHA tool), as UNH does for its on-orbit calibration PLTs</a:t>
            </a:r>
          </a:p>
        </p:txBody>
      </p:sp>
      <p:sp>
        <p:nvSpPr>
          <p:cNvPr id="5" name="Slide Number Placeholder 4">
            <a:extLst>
              <a:ext uri="{FF2B5EF4-FFF2-40B4-BE49-F238E27FC236}">
                <a16:creationId xmlns="" xmlns:a16="http://schemas.microsoft.com/office/drawing/2014/main" id="{8E0E5FCB-FADC-3247-B987-CB0E6FFDCF9C}"/>
              </a:ext>
            </a:extLst>
          </p:cNvPr>
          <p:cNvSpPr>
            <a:spLocks noGrp="1"/>
          </p:cNvSpPr>
          <p:nvPr>
            <p:ph type="sldNum" sz="quarter" idx="12"/>
          </p:nvPr>
        </p:nvSpPr>
        <p:spPr/>
        <p:txBody>
          <a:bodyPr/>
          <a:lstStyle/>
          <a:p>
            <a:fld id="{A5D0E245-9D50-4F3E-AC26-7B9CB19F70AC}" type="slidenum">
              <a:rPr lang="en-US" altLang="en-US" smtClean="0"/>
              <a:pPr/>
              <a:t>47</a:t>
            </a:fld>
            <a:endParaRPr lang="en-US" altLang="en-US"/>
          </a:p>
        </p:txBody>
      </p:sp>
      <p:sp>
        <p:nvSpPr>
          <p:cNvPr id="8" name="TextBox 7">
            <a:extLst>
              <a:ext uri="{FF2B5EF4-FFF2-40B4-BE49-F238E27FC236}">
                <a16:creationId xmlns="" xmlns:a16="http://schemas.microsoft.com/office/drawing/2014/main" id="{F0CDE2C9-B54A-214B-91A9-DBD612219A36}"/>
              </a:ext>
            </a:extLst>
          </p:cNvPr>
          <p:cNvSpPr txBox="1"/>
          <p:nvPr/>
        </p:nvSpPr>
        <p:spPr>
          <a:xfrm>
            <a:off x="762000" y="1290632"/>
            <a:ext cx="3320277" cy="1323439"/>
          </a:xfrm>
          <a:prstGeom prst="rect">
            <a:avLst/>
          </a:prstGeom>
          <a:solidFill>
            <a:srgbClr val="FFFF00"/>
          </a:solidFill>
        </p:spPr>
        <p:txBody>
          <a:bodyPr wrap="square" rtlCol="0">
            <a:spAutoFit/>
          </a:bodyPr>
          <a:lstStyle/>
          <a:p>
            <a:pPr algn="ctr"/>
            <a:r>
              <a:rPr lang="en-US" sz="2000" b="1" dirty="0" smtClean="0">
                <a:solidFill>
                  <a:srgbClr val="FF0000"/>
                </a:solidFill>
              </a:rPr>
              <a:t>GCR CNO </a:t>
            </a:r>
            <a:r>
              <a:rPr lang="en-US" sz="2000" b="1" dirty="0">
                <a:solidFill>
                  <a:srgbClr val="FF0000"/>
                </a:solidFill>
              </a:rPr>
              <a:t>histogram peaks dominated by elevated </a:t>
            </a:r>
            <a:r>
              <a:rPr lang="en-US" sz="2000" b="1" dirty="0" smtClean="0">
                <a:solidFill>
                  <a:srgbClr val="FF0000"/>
                </a:solidFill>
              </a:rPr>
              <a:t>backgrounds (compare SEP histogram on chart 33)</a:t>
            </a:r>
            <a:endParaRPr lang="en-US" sz="2000" b="1" dirty="0">
              <a:solidFill>
                <a:srgbClr val="FF0000"/>
              </a:solidFill>
            </a:endParaRPr>
          </a:p>
        </p:txBody>
      </p:sp>
      <p:cxnSp>
        <p:nvCxnSpPr>
          <p:cNvPr id="9" name="Straight Arrow Connector 8">
            <a:extLst>
              <a:ext uri="{FF2B5EF4-FFF2-40B4-BE49-F238E27FC236}">
                <a16:creationId xmlns="" xmlns:a16="http://schemas.microsoft.com/office/drawing/2014/main" id="{94C7139E-F141-B74B-AD05-DA90CE7CCC71}"/>
              </a:ext>
            </a:extLst>
          </p:cNvPr>
          <p:cNvCxnSpPr>
            <a:cxnSpLocks/>
            <a:stCxn id="8" idx="2"/>
          </p:cNvCxnSpPr>
          <p:nvPr/>
        </p:nvCxnSpPr>
        <p:spPr>
          <a:xfrm flipH="1">
            <a:off x="1600201" y="2614071"/>
            <a:ext cx="821938" cy="147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65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CCD6AB-4A10-4D4C-928B-572B157AE8AC}"/>
              </a:ext>
            </a:extLst>
          </p:cNvPr>
          <p:cNvSpPr>
            <a:spLocks noGrp="1"/>
          </p:cNvSpPr>
          <p:nvPr>
            <p:ph type="title"/>
          </p:nvPr>
        </p:nvSpPr>
        <p:spPr/>
        <p:txBody>
          <a:bodyPr/>
          <a:lstStyle/>
          <a:p>
            <a:r>
              <a:rPr lang="en-US" dirty="0"/>
              <a:t>PLPT-SEI-006: Assessment</a:t>
            </a:r>
          </a:p>
        </p:txBody>
      </p:sp>
      <p:sp>
        <p:nvSpPr>
          <p:cNvPr id="8" name="Content Placeholder 7">
            <a:extLst>
              <a:ext uri="{FF2B5EF4-FFF2-40B4-BE49-F238E27FC236}">
                <a16:creationId xmlns="" xmlns:a16="http://schemas.microsoft.com/office/drawing/2014/main" id="{802D15CA-940F-E64B-8B50-DBF4B6129804}"/>
              </a:ext>
            </a:extLst>
          </p:cNvPr>
          <p:cNvSpPr>
            <a:spLocks noGrp="1"/>
          </p:cNvSpPr>
          <p:nvPr>
            <p:ph idx="1"/>
          </p:nvPr>
        </p:nvSpPr>
        <p:spPr>
          <a:xfrm>
            <a:off x="457200" y="1722438"/>
            <a:ext cx="8229600" cy="4525962"/>
          </a:xfrm>
        </p:spPr>
        <p:txBody>
          <a:bodyPr/>
          <a:lstStyle/>
          <a:p>
            <a:r>
              <a:rPr lang="en-US" sz="2400" dirty="0"/>
              <a:t>H and He: L1b results are high with respect to model, as expected – reanalysis using full </a:t>
            </a:r>
            <a:r>
              <a:rPr lang="en-US" sz="2400" dirty="0" err="1"/>
              <a:t>bandpasses</a:t>
            </a:r>
            <a:r>
              <a:rPr lang="en-US" sz="2400" dirty="0"/>
              <a:t> planned for Full</a:t>
            </a:r>
          </a:p>
          <a:p>
            <a:r>
              <a:rPr lang="en-US" sz="2400" dirty="0"/>
              <a:t>Heavy ions (C-Fe): </a:t>
            </a:r>
          </a:p>
          <a:p>
            <a:pPr lvl="1"/>
            <a:r>
              <a:rPr lang="en-US" sz="2000" dirty="0"/>
              <a:t>NCEI plan: use delivered PHA tool (SEISS-D-OT060-10) to analyze heavy ion fluxes, reconstruct GCR spectrum</a:t>
            </a:r>
          </a:p>
          <a:p>
            <a:pPr lvl="1"/>
            <a:r>
              <a:rPr lang="en-US" sz="2000" dirty="0"/>
              <a:t>UNH plan: alpha-kappa table update using the 2017 SEP events for much better counting statistics – should make it possible to use histograms for GCR analysis</a:t>
            </a:r>
            <a:endParaRPr lang="en-US" sz="3200" dirty="0"/>
          </a:p>
          <a:p>
            <a:pPr lvl="2"/>
            <a:r>
              <a:rPr lang="en-US" sz="1600" dirty="0"/>
              <a:t>Using the full on-orbit telemetry will increase the statistics of the rare and/or high energy heavy ions, of which there were VERY few at the end of the EHIS FM1 PLT period. Better slope-intercept values for the energy calculations and alpha-kappa values for the charge calculations will result.</a:t>
            </a:r>
          </a:p>
          <a:p>
            <a:pPr lvl="2"/>
            <a:r>
              <a:rPr lang="en-US" sz="1600" dirty="0"/>
              <a:t>With the new alpha-kappa relationship, recheck the capacitor pedestals.  These are especially important for the lighter heavy ions C, N and O, as an incorrect pedestal can make a significant difference in the energy determination.</a:t>
            </a:r>
          </a:p>
          <a:p>
            <a:pPr lvl="2"/>
            <a:endParaRPr lang="en-US" sz="2800" dirty="0"/>
          </a:p>
          <a:p>
            <a:pPr lvl="1"/>
            <a:endParaRPr lang="en-US" sz="2000" dirty="0"/>
          </a:p>
        </p:txBody>
      </p:sp>
      <p:sp>
        <p:nvSpPr>
          <p:cNvPr id="5" name="Slide Number Placeholder 4">
            <a:extLst>
              <a:ext uri="{FF2B5EF4-FFF2-40B4-BE49-F238E27FC236}">
                <a16:creationId xmlns="" xmlns:a16="http://schemas.microsoft.com/office/drawing/2014/main" id="{6171F8B7-29F5-3043-B13B-2E1021238CBB}"/>
              </a:ext>
            </a:extLst>
          </p:cNvPr>
          <p:cNvSpPr>
            <a:spLocks noGrp="1"/>
          </p:cNvSpPr>
          <p:nvPr>
            <p:ph type="sldNum" sz="quarter" idx="12"/>
          </p:nvPr>
        </p:nvSpPr>
        <p:spPr/>
        <p:txBody>
          <a:bodyPr/>
          <a:lstStyle/>
          <a:p>
            <a:fld id="{A5D0E245-9D50-4F3E-AC26-7B9CB19F70AC}" type="slidenum">
              <a:rPr lang="en-US" altLang="en-US" smtClean="0"/>
              <a:pPr/>
              <a:t>48</a:t>
            </a:fld>
            <a:endParaRPr lang="en-US" altLang="en-US"/>
          </a:p>
        </p:txBody>
      </p:sp>
      <p:sp>
        <p:nvSpPr>
          <p:cNvPr id="6" name="TextBox 5">
            <a:extLst>
              <a:ext uri="{FF2B5EF4-FFF2-40B4-BE49-F238E27FC236}">
                <a16:creationId xmlns="" xmlns:a16="http://schemas.microsoft.com/office/drawing/2014/main" id="{651C5EA4-A177-3641-BAC7-D91C3BABD8F3}"/>
              </a:ext>
            </a:extLst>
          </p:cNvPr>
          <p:cNvSpPr txBox="1"/>
          <p:nvPr/>
        </p:nvSpPr>
        <p:spPr>
          <a:xfrm>
            <a:off x="2438400" y="925583"/>
            <a:ext cx="4495800" cy="707886"/>
          </a:xfrm>
          <a:prstGeom prst="rect">
            <a:avLst/>
          </a:prstGeom>
          <a:solidFill>
            <a:srgbClr val="FFFF00"/>
          </a:solidFill>
        </p:spPr>
        <p:txBody>
          <a:bodyPr wrap="square" rtlCol="0">
            <a:spAutoFit/>
          </a:bodyPr>
          <a:lstStyle/>
          <a:p>
            <a:pPr algn="ctr"/>
            <a:r>
              <a:rPr lang="en-US" sz="2000" dirty="0"/>
              <a:t>PARTIAL PASS. NEED TO REDO HEAVY ION ANALYSIS USING PHA</a:t>
            </a:r>
          </a:p>
        </p:txBody>
      </p:sp>
    </p:spTree>
    <p:extLst>
      <p:ext uri="{BB962C8B-B14F-4D97-AF65-F5344CB8AC3E}">
        <p14:creationId xmlns:p14="http://schemas.microsoft.com/office/powerpoint/2010/main" val="3236770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GOES-16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49</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9000D5-24C7-B647-A356-8B8D55919F47}"/>
              </a:ext>
            </a:extLst>
          </p:cNvPr>
          <p:cNvSpPr>
            <a:spLocks noGrp="1"/>
          </p:cNvSpPr>
          <p:nvPr>
            <p:ph type="title"/>
          </p:nvPr>
        </p:nvSpPr>
        <p:spPr/>
        <p:txBody>
          <a:bodyPr/>
          <a:lstStyle/>
          <a:p>
            <a:r>
              <a:rPr lang="en-US" dirty="0"/>
              <a:t>SEPs vs. GCRs</a:t>
            </a:r>
          </a:p>
        </p:txBody>
      </p:sp>
      <p:pic>
        <p:nvPicPr>
          <p:cNvPr id="6" name="Content Placeholder 5">
            <a:extLst>
              <a:ext uri="{FF2B5EF4-FFF2-40B4-BE49-F238E27FC236}">
                <a16:creationId xmlns="" xmlns:a16="http://schemas.microsoft.com/office/drawing/2014/main" id="{7C81EF4D-B0CB-2A4B-A898-F02A1687A8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19" y="1447800"/>
            <a:ext cx="8919281" cy="2209800"/>
          </a:xfrm>
        </p:spPr>
      </p:pic>
      <p:sp>
        <p:nvSpPr>
          <p:cNvPr id="4" name="Slide Number Placeholder 3">
            <a:extLst>
              <a:ext uri="{FF2B5EF4-FFF2-40B4-BE49-F238E27FC236}">
                <a16:creationId xmlns="" xmlns:a16="http://schemas.microsoft.com/office/drawing/2014/main" id="{1958F366-9A92-094B-9EE8-AFA99C4FD454}"/>
              </a:ext>
            </a:extLst>
          </p:cNvPr>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sp>
        <p:nvSpPr>
          <p:cNvPr id="7" name="Content Placeholder 5">
            <a:extLst>
              <a:ext uri="{FF2B5EF4-FFF2-40B4-BE49-F238E27FC236}">
                <a16:creationId xmlns="" xmlns:a16="http://schemas.microsoft.com/office/drawing/2014/main" id="{718D092A-F506-114A-8C55-13467E8DD0CE}"/>
              </a:ext>
            </a:extLst>
          </p:cNvPr>
          <p:cNvSpPr txBox="1">
            <a:spLocks/>
          </p:cNvSpPr>
          <p:nvPr/>
        </p:nvSpPr>
        <p:spPr>
          <a:xfrm>
            <a:off x="520323" y="3832156"/>
            <a:ext cx="7962594" cy="27432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Solar Energetic Particle (SEP) events are sporadic, duration ~ days</a:t>
            </a:r>
          </a:p>
          <a:p>
            <a:pPr lvl="1"/>
            <a:r>
              <a:rPr lang="en-US" sz="1800" dirty="0"/>
              <a:t>If large enough, trigger SWPC’s real-time solar radiation storm alerts (SGPS)</a:t>
            </a:r>
          </a:p>
          <a:p>
            <a:pPr lvl="1"/>
            <a:r>
              <a:rPr lang="en-US" sz="1800" dirty="0"/>
              <a:t>Heavy ion fluxes and event fluences used in upset calculations (EHIS)</a:t>
            </a:r>
          </a:p>
          <a:p>
            <a:r>
              <a:rPr lang="en-US" sz="2000" dirty="0"/>
              <a:t>Galactic Cosmic Rays (GCRs) vary slowly (solar cycle ~ 11 </a:t>
            </a:r>
            <a:r>
              <a:rPr lang="en-US" sz="2000" dirty="0" err="1"/>
              <a:t>yrs</a:t>
            </a:r>
            <a:r>
              <a:rPr lang="en-US" sz="2000" dirty="0"/>
              <a:t>)</a:t>
            </a:r>
          </a:p>
          <a:p>
            <a:pPr lvl="1"/>
            <a:r>
              <a:rPr lang="en-US" sz="1800" dirty="0"/>
              <a:t>Very low flux levels but nonetheless pose an SEE hazard</a:t>
            </a:r>
          </a:p>
          <a:p>
            <a:pPr lvl="1"/>
            <a:r>
              <a:rPr lang="en-US" sz="1800" dirty="0"/>
              <a:t>Measurements used to improve GCR flux models that are used in statistical predictions of upset rates  (EHIS)</a:t>
            </a:r>
          </a:p>
        </p:txBody>
      </p:sp>
      <p:sp>
        <p:nvSpPr>
          <p:cNvPr id="8" name="TextBox 7">
            <a:extLst>
              <a:ext uri="{FF2B5EF4-FFF2-40B4-BE49-F238E27FC236}">
                <a16:creationId xmlns="" xmlns:a16="http://schemas.microsoft.com/office/drawing/2014/main" id="{BC8A4171-C510-2F46-8AAA-058409940E60}"/>
              </a:ext>
            </a:extLst>
          </p:cNvPr>
          <p:cNvSpPr txBox="1"/>
          <p:nvPr/>
        </p:nvSpPr>
        <p:spPr>
          <a:xfrm>
            <a:off x="4876800" y="2183368"/>
            <a:ext cx="1120243" cy="369332"/>
          </a:xfrm>
          <a:prstGeom prst="rect">
            <a:avLst/>
          </a:prstGeom>
          <a:noFill/>
        </p:spPr>
        <p:txBody>
          <a:bodyPr wrap="none" rtlCol="0">
            <a:spAutoFit/>
          </a:bodyPr>
          <a:lstStyle/>
          <a:p>
            <a:r>
              <a:rPr lang="en-US" b="1" dirty="0">
                <a:solidFill>
                  <a:srgbClr val="006600"/>
                </a:solidFill>
              </a:rPr>
              <a:t>SEP event</a:t>
            </a:r>
          </a:p>
        </p:txBody>
      </p:sp>
      <p:sp>
        <p:nvSpPr>
          <p:cNvPr id="9" name="TextBox 8">
            <a:extLst>
              <a:ext uri="{FF2B5EF4-FFF2-40B4-BE49-F238E27FC236}">
                <a16:creationId xmlns="" xmlns:a16="http://schemas.microsoft.com/office/drawing/2014/main" id="{2AD5DDC1-1C72-1843-AF0A-B21F7F7449E8}"/>
              </a:ext>
            </a:extLst>
          </p:cNvPr>
          <p:cNvSpPr txBox="1"/>
          <p:nvPr/>
        </p:nvSpPr>
        <p:spPr>
          <a:xfrm>
            <a:off x="7085358" y="2552700"/>
            <a:ext cx="675185" cy="369332"/>
          </a:xfrm>
          <a:prstGeom prst="rect">
            <a:avLst/>
          </a:prstGeom>
          <a:noFill/>
        </p:spPr>
        <p:txBody>
          <a:bodyPr wrap="none" rtlCol="0">
            <a:spAutoFit/>
          </a:bodyPr>
          <a:lstStyle/>
          <a:p>
            <a:r>
              <a:rPr lang="en-US" b="1" dirty="0">
                <a:solidFill>
                  <a:srgbClr val="006600"/>
                </a:solidFill>
              </a:rPr>
              <a:t>GCRs</a:t>
            </a:r>
          </a:p>
        </p:txBody>
      </p:sp>
      <p:sp>
        <p:nvSpPr>
          <p:cNvPr id="10" name="TextBox 9">
            <a:extLst>
              <a:ext uri="{FF2B5EF4-FFF2-40B4-BE49-F238E27FC236}">
                <a16:creationId xmlns="" xmlns:a16="http://schemas.microsoft.com/office/drawing/2014/main" id="{8A41EEA3-5CE1-3A49-8DCE-486A514FAB40}"/>
              </a:ext>
            </a:extLst>
          </p:cNvPr>
          <p:cNvSpPr txBox="1"/>
          <p:nvPr/>
        </p:nvSpPr>
        <p:spPr>
          <a:xfrm>
            <a:off x="3296193" y="1041549"/>
            <a:ext cx="2737293" cy="461665"/>
          </a:xfrm>
          <a:prstGeom prst="rect">
            <a:avLst/>
          </a:prstGeom>
          <a:noFill/>
        </p:spPr>
        <p:txBody>
          <a:bodyPr wrap="square" rtlCol="0">
            <a:spAutoFit/>
          </a:bodyPr>
          <a:lstStyle/>
          <a:p>
            <a:pPr algn="ctr"/>
            <a:r>
              <a:rPr lang="en-US" sz="2400" b="1" dirty="0">
                <a:solidFill>
                  <a:schemeClr val="bg1"/>
                </a:solidFill>
              </a:rPr>
              <a:t>September 2017</a:t>
            </a:r>
          </a:p>
        </p:txBody>
      </p:sp>
      <p:sp>
        <p:nvSpPr>
          <p:cNvPr id="11" name="TextBox 10">
            <a:extLst>
              <a:ext uri="{FF2B5EF4-FFF2-40B4-BE49-F238E27FC236}">
                <a16:creationId xmlns="" xmlns:a16="http://schemas.microsoft.com/office/drawing/2014/main" id="{339FC6DA-5148-7345-8464-EAF16226C713}"/>
              </a:ext>
            </a:extLst>
          </p:cNvPr>
          <p:cNvSpPr txBox="1"/>
          <p:nvPr/>
        </p:nvSpPr>
        <p:spPr>
          <a:xfrm>
            <a:off x="3055378" y="2416426"/>
            <a:ext cx="1143000" cy="646331"/>
          </a:xfrm>
          <a:prstGeom prst="rect">
            <a:avLst/>
          </a:prstGeom>
          <a:noFill/>
        </p:spPr>
        <p:txBody>
          <a:bodyPr wrap="square" rtlCol="0">
            <a:spAutoFit/>
          </a:bodyPr>
          <a:lstStyle/>
          <a:p>
            <a:pPr algn="ctr"/>
            <a:r>
              <a:rPr lang="en-US" b="1" dirty="0" err="1">
                <a:solidFill>
                  <a:srgbClr val="006600"/>
                </a:solidFill>
              </a:rPr>
              <a:t>Forbush</a:t>
            </a:r>
            <a:r>
              <a:rPr lang="en-US" b="1" dirty="0">
                <a:solidFill>
                  <a:srgbClr val="006600"/>
                </a:solidFill>
              </a:rPr>
              <a:t> decrease</a:t>
            </a:r>
          </a:p>
        </p:txBody>
      </p:sp>
      <p:sp>
        <p:nvSpPr>
          <p:cNvPr id="12" name="TextBox 11">
            <a:extLst>
              <a:ext uri="{FF2B5EF4-FFF2-40B4-BE49-F238E27FC236}">
                <a16:creationId xmlns="" xmlns:a16="http://schemas.microsoft.com/office/drawing/2014/main" id="{254E876B-EAAD-E24E-98ED-18381B7D35C4}"/>
              </a:ext>
            </a:extLst>
          </p:cNvPr>
          <p:cNvSpPr txBox="1"/>
          <p:nvPr/>
        </p:nvSpPr>
        <p:spPr>
          <a:xfrm>
            <a:off x="1468450" y="2552700"/>
            <a:ext cx="675185" cy="369332"/>
          </a:xfrm>
          <a:prstGeom prst="rect">
            <a:avLst/>
          </a:prstGeom>
          <a:noFill/>
        </p:spPr>
        <p:txBody>
          <a:bodyPr wrap="none" rtlCol="0">
            <a:spAutoFit/>
          </a:bodyPr>
          <a:lstStyle/>
          <a:p>
            <a:r>
              <a:rPr lang="en-US" b="1" dirty="0">
                <a:solidFill>
                  <a:srgbClr val="006600"/>
                </a:solidFill>
              </a:rPr>
              <a:t>GCRs</a:t>
            </a:r>
          </a:p>
        </p:txBody>
      </p:sp>
    </p:spTree>
    <p:extLst>
      <p:ext uri="{BB962C8B-B14F-4D97-AF65-F5344CB8AC3E}">
        <p14:creationId xmlns:p14="http://schemas.microsoft.com/office/powerpoint/2010/main" val="1619316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50</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1008051769"/>
              </p:ext>
            </p:extLst>
          </p:nvPr>
        </p:nvGraphicFramePr>
        <p:xfrm>
          <a:off x="228600" y="1143000"/>
          <a:ext cx="8686800" cy="4754920"/>
        </p:xfrm>
        <a:graphic>
          <a:graphicData uri="http://schemas.openxmlformats.org/drawingml/2006/table">
            <a:tbl>
              <a:tblPr>
                <a:noFill/>
              </a:tblPr>
              <a:tblGrid>
                <a:gridCol w="4343400">
                  <a:extLst>
                    <a:ext uri="{9D8B030D-6E8A-4147-A177-3AD203B41FA5}">
                      <a16:colId xmlns="" xmlns:a16="http://schemas.microsoft.com/office/drawing/2014/main" val="20000"/>
                    </a:ext>
                  </a:extLst>
                </a:gridCol>
                <a:gridCol w="43434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Results have been discussed with SWPC. Release of data by NCEI will enable research community participation.</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Correct performance of LUT was verified in OE.  </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err="1">
                          <a:solidFill>
                            <a:schemeClr val="tx1"/>
                          </a:solidFill>
                          <a:latin typeface="+mn-lt"/>
                          <a:ea typeface="Arial"/>
                          <a:cs typeface="Arial"/>
                          <a:sym typeface="Arial"/>
                        </a:rPr>
                        <a:t>HFR_flag</a:t>
                      </a:r>
                      <a:r>
                        <a:rPr lang="en" sz="2000" b="0" i="0" u="none" strike="noStrike" cap="none" baseline="0" dirty="0">
                          <a:solidFill>
                            <a:schemeClr val="tx1"/>
                          </a:solidFill>
                          <a:latin typeface="+mn-lt"/>
                          <a:ea typeface="Arial"/>
                          <a:cs typeface="Arial"/>
                          <a:sym typeface="Arial"/>
                        </a:rPr>
                        <a:t> is now set correctly (DO 06.03 in DE).</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No other severe GPA anomalies have been identified.</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Product improvements may result from continued investigation of H, He and C-Fe flux discrepancies</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51</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167015580"/>
              </p:ext>
            </p:extLst>
          </p:nvPr>
        </p:nvGraphicFramePr>
        <p:xfrm>
          <a:off x="228600" y="1143000"/>
          <a:ext cx="8686800" cy="5346910"/>
        </p:xfrm>
        <a:graphic>
          <a:graphicData uri="http://schemas.openxmlformats.org/drawingml/2006/table">
            <a:tbl>
              <a:tblPr>
                <a:noFill/>
              </a:tblPr>
              <a:tblGrid>
                <a:gridCol w="5715000">
                  <a:extLst>
                    <a:ext uri="{9D8B030D-6E8A-4147-A177-3AD203B41FA5}">
                      <a16:colId xmlns="" xmlns:a16="http://schemas.microsoft.com/office/drawing/2014/main" val="20000"/>
                    </a:ext>
                  </a:extLst>
                </a:gridCol>
                <a:gridCol w="29718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Reprocessed EHIS fluxes compared with observations from other satellites (GOES-13, -15, ACE)</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rPr>
                        <a:t>Yes,</a:t>
                      </a:r>
                      <a:r>
                        <a:rPr lang="en" sz="1800" u="none" strike="noStrike" cap="none" baseline="0" dirty="0">
                          <a:solidFill>
                            <a:schemeClr val="tx1"/>
                          </a:solidFill>
                        </a:rPr>
                        <a:t> to the limited extent that the Performance Baseline can be checked on-orbit.</a:t>
                      </a:r>
                      <a:endParaRPr lang="en" sz="1800" u="none" strike="noStrike" cap="none" dirty="0">
                        <a:solidFill>
                          <a:schemeClr val="tx1"/>
                        </a:solidFil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README will describe discrepancies and caveats at Provisional as well as peculiarities of the L1b product.</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This presentation.</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NCEI:</a:t>
                      </a:r>
                      <a:r>
                        <a:rPr lang="en" sz="1800" b="0" i="0" u="none" strike="noStrike" cap="none" baseline="0" dirty="0">
                          <a:solidFill>
                            <a:schemeClr val="tx1"/>
                          </a:solidFill>
                          <a:latin typeface="+mn-lt"/>
                          <a:ea typeface="Arial"/>
                          <a:cs typeface="Arial"/>
                          <a:sym typeface="Arial"/>
                        </a:rPr>
                        <a:t>  Yes, heavy ions during SEP events. Significant data caveats for user community</a:t>
                      </a:r>
                      <a:endParaRPr lang="en" sz="1800" b="0" i="0" u="none" strike="noStrike" cap="none" dirty="0">
                        <a:solidFill>
                          <a:schemeClr val="tx1"/>
                        </a:solidFill>
                        <a:latin typeface="+mn-lt"/>
                        <a:ea typeface="Arial"/>
                        <a:cs typeface="Arial"/>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1219200"/>
            <a:ext cx="8229600" cy="5256212"/>
          </a:xfrm>
        </p:spPr>
        <p:txBody>
          <a:bodyPr/>
          <a:lstStyle/>
          <a:p>
            <a:pPr>
              <a:buFont typeface="Arial" panose="020B0604020202020204" pitchFamily="34" charset="0"/>
              <a:buChar char="•"/>
            </a:pPr>
            <a:r>
              <a:rPr lang="en-US" sz="2800" dirty="0"/>
              <a:t>NCEI believes that the GOES-16 EHIS L1b product has reached Provisional Maturity as defined by the GOES-R Program </a:t>
            </a:r>
          </a:p>
          <a:p>
            <a:pPr lvl="1">
              <a:buFont typeface="Arial" panose="020B0604020202020204" pitchFamily="34" charset="0"/>
              <a:buChar char="•"/>
            </a:pPr>
            <a:r>
              <a:rPr lang="en-US" sz="2400" dirty="0"/>
              <a:t>Currently, its strongest feature is its ability to measure heavy ion fluxes during SEP events, which is its key (and unique) space weather mission</a:t>
            </a:r>
          </a:p>
          <a:p>
            <a:pPr>
              <a:buFont typeface="Arial" panose="020B0604020202020204" pitchFamily="34" charset="0"/>
              <a:buChar char="•"/>
            </a:pPr>
            <a:r>
              <a:rPr lang="en-US" sz="2400" dirty="0"/>
              <a:t>Caveats:</a:t>
            </a:r>
          </a:p>
          <a:p>
            <a:pPr lvl="2"/>
            <a:r>
              <a:rPr lang="en-US" sz="2000" dirty="0"/>
              <a:t>Helium HE1 and HE2 channels are low during large events – under investigation</a:t>
            </a:r>
          </a:p>
          <a:p>
            <a:pPr lvl="2"/>
            <a:r>
              <a:rPr lang="en-US" sz="2000" dirty="0"/>
              <a:t>Temperature sensitivity of proton fluxes results in low event fluences (compared to SGPS, which is the primary solar proton instrument on GOES-R)</a:t>
            </a:r>
          </a:p>
          <a:p>
            <a:pPr lvl="2"/>
            <a:r>
              <a:rPr lang="en-US" sz="2000" dirty="0"/>
              <a:t>GCRs are not derivable from Prime histogram data until on-orbit tables are modified – use PHA instead</a:t>
            </a:r>
          </a:p>
          <a:p>
            <a:pPr lvl="2"/>
            <a:endParaRPr lang="en-US" sz="2000" dirty="0"/>
          </a:p>
          <a:p>
            <a:pPr lvl="2"/>
            <a:endParaRPr lang="en-US" sz="20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52</a:t>
            </a:fld>
            <a:endParaRPr lang="en-US" altLang="en-US" dirty="0"/>
          </a:p>
        </p:txBody>
      </p:sp>
    </p:spTree>
    <p:extLst>
      <p:ext uri="{BB962C8B-B14F-4D97-AF65-F5344CB8AC3E}">
        <p14:creationId xmlns:p14="http://schemas.microsoft.com/office/powerpoint/2010/main" val="2859354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GOES-16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53</a:t>
            </a:fld>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a:t>ADRs/WRs to be resolved prior to Full Validation.</a:t>
            </a:r>
          </a:p>
          <a:p>
            <a:pPr>
              <a:buFont typeface="Arial" panose="020B0604020202020204" pitchFamily="34" charset="0"/>
              <a:buChar char="•"/>
            </a:pPr>
            <a:r>
              <a:rPr lang="en-US" sz="2400" dirty="0"/>
              <a:t>PLPTs to be conducted prior to Full Validation.</a:t>
            </a:r>
          </a:p>
          <a:p>
            <a:pPr>
              <a:buFont typeface="Arial" panose="020B0604020202020204" pitchFamily="34" charset="0"/>
              <a:buChar char="•"/>
            </a:pPr>
            <a:r>
              <a:rPr lang="en-US" sz="2400" dirty="0"/>
              <a:t>Performance Baseline status.</a:t>
            </a:r>
          </a:p>
          <a:p>
            <a:pPr>
              <a:buFont typeface="Arial" panose="020B0604020202020204" pitchFamily="34" charset="0"/>
              <a:buChar char="•"/>
            </a:pPr>
            <a:r>
              <a:rPr lang="en-US" sz="2400" dirty="0"/>
              <a:t>Risks to getting to Full, both from L1b product definition and user (SWPC) feedback</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spTree>
    <p:extLst>
      <p:ext uri="{BB962C8B-B14F-4D97-AF65-F5344CB8AC3E}">
        <p14:creationId xmlns:p14="http://schemas.microsoft.com/office/powerpoint/2010/main" val="2774575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ADRs/WRs </a:t>
            </a:r>
            <a:r>
              <a:rPr lang="en-US" sz="2800" b="0" i="0" u="none" strike="noStrike" cap="none" dirty="0">
                <a:solidFill>
                  <a:srgbClr val="FFFFFF"/>
                </a:solidFill>
                <a:latin typeface="Arial"/>
                <a:ea typeface="Arial"/>
                <a:cs typeface="Arial"/>
                <a:sym typeface="Arial"/>
              </a:rPr>
              <a:t>Impacting Full Validation of EHIS L1b</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55</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238888748"/>
              </p:ext>
            </p:extLst>
          </p:nvPr>
        </p:nvGraphicFramePr>
        <p:xfrm>
          <a:off x="228600" y="1143000"/>
          <a:ext cx="8763000" cy="4272280"/>
        </p:xfrm>
        <a:graphic>
          <a:graphicData uri="http://schemas.openxmlformats.org/drawingml/2006/table">
            <a:tbl>
              <a:tblPr firstRow="1" bandRow="1">
                <a:tableStyleId>{5C22544A-7EE6-4342-B048-85BDC9FD1C3A}</a:tableStyleId>
              </a:tblPr>
              <a:tblGrid>
                <a:gridCol w="838200">
                  <a:extLst>
                    <a:ext uri="{9D8B030D-6E8A-4147-A177-3AD203B41FA5}">
                      <a16:colId xmlns="" xmlns:a16="http://schemas.microsoft.com/office/drawing/2014/main" val="20000"/>
                    </a:ext>
                  </a:extLst>
                </a:gridCol>
                <a:gridCol w="685800">
                  <a:extLst>
                    <a:ext uri="{9D8B030D-6E8A-4147-A177-3AD203B41FA5}">
                      <a16:colId xmlns="" xmlns:a16="http://schemas.microsoft.com/office/drawing/2014/main" val="20001"/>
                    </a:ext>
                  </a:extLst>
                </a:gridCol>
                <a:gridCol w="39624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gridCol w="1752600">
                  <a:extLst>
                    <a:ext uri="{9D8B030D-6E8A-4147-A177-3AD203B41FA5}">
                      <a16:colId xmlns="" xmlns:a16="http://schemas.microsoft.com/office/drawing/2014/main" val="20004"/>
                    </a:ext>
                  </a:extLst>
                </a:gridCol>
              </a:tblGrid>
              <a:tr h="370840">
                <a:tc>
                  <a:txBody>
                    <a:bodyPr/>
                    <a:lstStyle/>
                    <a:p>
                      <a:r>
                        <a:rPr lang="en-US" sz="2000" dirty="0"/>
                        <a:t>ADR#</a:t>
                      </a:r>
                    </a:p>
                  </a:txBody>
                  <a:tcPr anchor="ctr"/>
                </a:tc>
                <a:tc>
                  <a:txBody>
                    <a:bodyPr/>
                    <a:lstStyle/>
                    <a:p>
                      <a:r>
                        <a:rPr lang="en-US" sz="2000" dirty="0"/>
                        <a:t>WR#</a:t>
                      </a:r>
                    </a:p>
                  </a:txBody>
                  <a:tcPr anchor="ctr"/>
                </a:tc>
                <a:tc>
                  <a:txBody>
                    <a:bodyPr/>
                    <a:lstStyle/>
                    <a:p>
                      <a:r>
                        <a:rPr lang="en-US" sz="2000" dirty="0"/>
                        <a:t>Short Description</a:t>
                      </a:r>
                    </a:p>
                  </a:txBody>
                  <a:tcPr anchor="ctr"/>
                </a:tc>
                <a:tc>
                  <a:txBody>
                    <a:bodyPr/>
                    <a:lstStyle/>
                    <a:p>
                      <a:r>
                        <a:rPr lang="en-US" sz="2000" dirty="0"/>
                        <a:t>Status</a:t>
                      </a:r>
                    </a:p>
                  </a:txBody>
                  <a:tcPr anchor="ctr"/>
                </a:tc>
                <a:tc>
                  <a:txBody>
                    <a:bodyPr/>
                    <a:lstStyle/>
                    <a:p>
                      <a:r>
                        <a:rPr lang="en-US" sz="2000" dirty="0"/>
                        <a:t>Expected Closure</a:t>
                      </a:r>
                    </a:p>
                  </a:txBody>
                  <a:tcPr anchor="ctr"/>
                </a:tc>
                <a:extLst>
                  <a:ext uri="{0D108BD9-81ED-4DB2-BD59-A6C34878D82A}">
                    <a16:rowId xmlns="" xmlns:a16="http://schemas.microsoft.com/office/drawing/2014/main" val="10000"/>
                  </a:ext>
                </a:extLst>
              </a:tr>
              <a:tr h="370840">
                <a:tc>
                  <a:txBody>
                    <a:bodyPr/>
                    <a:lstStyle/>
                    <a:p>
                      <a:r>
                        <a:rPr lang="en-US" dirty="0"/>
                        <a:t>267</a:t>
                      </a:r>
                    </a:p>
                  </a:txBody>
                  <a:tcPr anchor="ctr"/>
                </a:tc>
                <a:tc>
                  <a:txBody>
                    <a:bodyPr/>
                    <a:lstStyle/>
                    <a:p>
                      <a:r>
                        <a:rPr lang="en-US" dirty="0"/>
                        <a:t>5370</a:t>
                      </a:r>
                    </a:p>
                  </a:txBody>
                  <a:tcPr anchor="ctr"/>
                </a:tc>
                <a:tc>
                  <a:txBody>
                    <a:bodyPr/>
                    <a:lstStyle/>
                    <a:p>
                      <a:r>
                        <a:rPr lang="en-US" sz="1800" b="0" i="0" kern="1200" dirty="0">
                          <a:solidFill>
                            <a:schemeClr val="dk1"/>
                          </a:solidFill>
                          <a:latin typeface="+mn-lt"/>
                          <a:ea typeface="+mn-ea"/>
                          <a:cs typeface="+mn-cs"/>
                        </a:rPr>
                        <a:t>LUT Filenames not Traceable to Metadata</a:t>
                      </a:r>
                      <a:endParaRPr lang="en-US" dirty="0"/>
                    </a:p>
                  </a:txBody>
                  <a:tcPr anchor="ctr"/>
                </a:tc>
                <a:tc>
                  <a:txBody>
                    <a:bodyPr/>
                    <a:lstStyle/>
                    <a:p>
                      <a:r>
                        <a:rPr lang="en-US" dirty="0"/>
                        <a:t>ADR &amp; WR </a:t>
                      </a:r>
                      <a:r>
                        <a:rPr lang="en-US" dirty="0" err="1"/>
                        <a:t>In_Work</a:t>
                      </a:r>
                      <a:endParaRPr lang="en-US" dirty="0"/>
                    </a:p>
                  </a:txBody>
                  <a:tcPr anchor="ctr"/>
                </a:tc>
                <a:tc>
                  <a:txBody>
                    <a:bodyPr/>
                    <a:lstStyle/>
                    <a:p>
                      <a:r>
                        <a:rPr lang="en-US" dirty="0"/>
                        <a:t>DO.07.00</a:t>
                      </a:r>
                    </a:p>
                  </a:txBody>
                  <a:tcPr anchor="ctr"/>
                </a:tc>
                <a:extLst>
                  <a:ext uri="{0D108BD9-81ED-4DB2-BD59-A6C34878D82A}">
                    <a16:rowId xmlns="" xmlns:a16="http://schemas.microsoft.com/office/drawing/2014/main" val="10001"/>
                  </a:ext>
                </a:extLst>
              </a:tr>
              <a:tr h="370840">
                <a:tc>
                  <a:txBody>
                    <a:bodyPr/>
                    <a:lstStyle/>
                    <a:p>
                      <a:r>
                        <a:rPr lang="en-US" dirty="0"/>
                        <a:t>414</a:t>
                      </a:r>
                    </a:p>
                  </a:txBody>
                  <a:tcPr anchor="ctr"/>
                </a:tc>
                <a:tc>
                  <a:txBody>
                    <a:bodyPr/>
                    <a:lstStyle/>
                    <a:p>
                      <a:r>
                        <a:rPr lang="en-US" dirty="0"/>
                        <a:t>4920</a:t>
                      </a:r>
                    </a:p>
                  </a:txBody>
                  <a:tcPr anchor="ctr"/>
                </a:tc>
                <a:tc>
                  <a:txBody>
                    <a:bodyPr/>
                    <a:lstStyle/>
                    <a:p>
                      <a:r>
                        <a:rPr lang="en-US" dirty="0"/>
                        <a:t>Start and End Time Stamps for SEIS-L1b-EHIS</a:t>
                      </a:r>
                      <a:endParaRPr lang="en-US" dirty="0">
                        <a:solidFill>
                          <a:schemeClr val="tx1"/>
                        </a:solidFill>
                      </a:endParaRPr>
                    </a:p>
                  </a:txBody>
                  <a:tcPr anchor="ctr"/>
                </a:tc>
                <a:tc>
                  <a:txBody>
                    <a:bodyPr/>
                    <a:lstStyle/>
                    <a:p>
                      <a:r>
                        <a:rPr lang="en-US" dirty="0"/>
                        <a:t>ADR &amp; WR </a:t>
                      </a:r>
                      <a:r>
                        <a:rPr lang="en-US" dirty="0" err="1"/>
                        <a:t>In_Work</a:t>
                      </a:r>
                      <a:endParaRPr lang="en-US" dirty="0"/>
                    </a:p>
                  </a:txBody>
                  <a:tcPr anchor="ctr"/>
                </a:tc>
                <a:tc>
                  <a:txBody>
                    <a:bodyPr/>
                    <a:lstStyle/>
                    <a:p>
                      <a:r>
                        <a:rPr lang="en-US" dirty="0"/>
                        <a:t>DO.07.00 [PRO Type 1]</a:t>
                      </a:r>
                    </a:p>
                  </a:txBody>
                  <a:tcPr anchor="ctr"/>
                </a:tc>
                <a:extLst>
                  <a:ext uri="{0D108BD9-81ED-4DB2-BD59-A6C34878D82A}">
                    <a16:rowId xmlns="" xmlns:a16="http://schemas.microsoft.com/office/drawing/2014/main" val="10002"/>
                  </a:ext>
                </a:extLst>
              </a:tr>
              <a:tr h="370840">
                <a:tc>
                  <a:txBody>
                    <a:bodyPr/>
                    <a:lstStyle/>
                    <a:p>
                      <a:r>
                        <a:rPr lang="en-US" dirty="0"/>
                        <a:t>510</a:t>
                      </a:r>
                    </a:p>
                  </a:txBody>
                  <a:tcPr anchor="ctr"/>
                </a:tc>
                <a:tc>
                  <a:txBody>
                    <a:bodyPr/>
                    <a:lstStyle/>
                    <a:p>
                      <a:r>
                        <a:rPr lang="en-US" dirty="0"/>
                        <a:t>5483</a:t>
                      </a:r>
                    </a:p>
                  </a:txBody>
                  <a:tcPr anchor="ctr"/>
                </a:tc>
                <a:tc>
                  <a:txBody>
                    <a:bodyPr/>
                    <a:lstStyle/>
                    <a:p>
                      <a:r>
                        <a:rPr lang="en-US" dirty="0" err="1">
                          <a:solidFill>
                            <a:schemeClr val="tx1"/>
                          </a:solidFill>
                        </a:rPr>
                        <a:t>SWx</a:t>
                      </a:r>
                      <a:r>
                        <a:rPr lang="en-US" dirty="0">
                          <a:solidFill>
                            <a:schemeClr val="tx1"/>
                          </a:solidFill>
                        </a:rPr>
                        <a:t> L1b generation slowdown / stoppage</a:t>
                      </a:r>
                    </a:p>
                  </a:txBody>
                  <a:tcPr anchor="ctr"/>
                </a:tc>
                <a:tc>
                  <a:txBody>
                    <a:bodyPr/>
                    <a:lstStyle/>
                    <a:p>
                      <a:r>
                        <a:rPr lang="en-US" dirty="0"/>
                        <a:t>ADR &amp; WR </a:t>
                      </a:r>
                      <a:r>
                        <a:rPr lang="en-US" dirty="0" err="1"/>
                        <a:t>In_Work</a:t>
                      </a:r>
                      <a:endParaRPr lang="en-US" dirty="0"/>
                    </a:p>
                  </a:txBody>
                  <a:tcPr anchor="ctr"/>
                </a:tc>
                <a:tc>
                  <a:txBody>
                    <a:bodyPr/>
                    <a:lstStyle/>
                    <a:p>
                      <a:r>
                        <a:rPr lang="en-US" dirty="0"/>
                        <a:t>DO.07.00</a:t>
                      </a:r>
                    </a:p>
                  </a:txBody>
                  <a:tcPr anchor="ctr"/>
                </a:tc>
                <a:extLst>
                  <a:ext uri="{0D108BD9-81ED-4DB2-BD59-A6C34878D82A}">
                    <a16:rowId xmlns="" xmlns:a16="http://schemas.microsoft.com/office/drawing/2014/main" val="10003"/>
                  </a:ext>
                </a:extLst>
              </a:tr>
              <a:tr h="370840">
                <a:tc>
                  <a:txBody>
                    <a:bodyPr/>
                    <a:lstStyle/>
                    <a:p>
                      <a:r>
                        <a:rPr lang="en-US" dirty="0"/>
                        <a:t>517</a:t>
                      </a:r>
                    </a:p>
                  </a:txBody>
                  <a:tcPr anchor="ctr"/>
                </a:tc>
                <a:tc>
                  <a:txBody>
                    <a:bodyPr/>
                    <a:lstStyle/>
                    <a:p>
                      <a:r>
                        <a:rPr lang="en-US" dirty="0"/>
                        <a:t>5484</a:t>
                      </a:r>
                    </a:p>
                  </a:txBody>
                  <a:tcPr anchor="ctr"/>
                </a:tc>
                <a:tc>
                  <a:txBody>
                    <a:bodyPr/>
                    <a:lstStyle/>
                    <a:p>
                      <a:r>
                        <a:rPr lang="en-US" dirty="0">
                          <a:solidFill>
                            <a:schemeClr val="tx1"/>
                          </a:solidFill>
                        </a:rPr>
                        <a:t>Small but routine L1b gaps, mostly for SEISS (EHIS, MPS-LO,</a:t>
                      </a:r>
                      <a:r>
                        <a:rPr lang="en-US" baseline="0" dirty="0">
                          <a:solidFill>
                            <a:schemeClr val="tx1"/>
                          </a:solidFill>
                        </a:rPr>
                        <a:t> MPS-HI)</a:t>
                      </a:r>
                      <a:endParaRPr lang="en-US" dirty="0">
                        <a:solidFill>
                          <a:schemeClr val="tx1"/>
                        </a:solidFill>
                      </a:endParaRPr>
                    </a:p>
                  </a:txBody>
                  <a:tcPr anchor="ctr"/>
                </a:tc>
                <a:tc>
                  <a:txBody>
                    <a:bodyPr/>
                    <a:lstStyle/>
                    <a:p>
                      <a:r>
                        <a:rPr lang="en-US" dirty="0"/>
                        <a:t>ADR </a:t>
                      </a:r>
                      <a:r>
                        <a:rPr lang="en-US" dirty="0" err="1"/>
                        <a:t>In_work</a:t>
                      </a:r>
                      <a:r>
                        <a:rPr lang="en-US" dirty="0"/>
                        <a:t> / WR Hold</a:t>
                      </a:r>
                    </a:p>
                  </a:txBody>
                  <a:tcPr anchor="ctr"/>
                </a:tc>
                <a:tc>
                  <a:txBody>
                    <a:bodyPr/>
                    <a:lstStyle/>
                    <a:p>
                      <a:r>
                        <a:rPr lang="en-US" dirty="0"/>
                        <a:t>Possibly 06.03</a:t>
                      </a:r>
                    </a:p>
                  </a:txBody>
                  <a:tcPr anchor="ctr"/>
                </a:tc>
                <a:extLst>
                  <a:ext uri="{0D108BD9-81ED-4DB2-BD59-A6C34878D82A}">
                    <a16:rowId xmlns="" xmlns:a16="http://schemas.microsoft.com/office/drawing/2014/main" val="10004"/>
                  </a:ext>
                </a:extLst>
              </a:tr>
              <a:tr h="370840">
                <a:tc>
                  <a:txBody>
                    <a:bodyPr/>
                    <a:lstStyle/>
                    <a:p>
                      <a:r>
                        <a:rPr lang="en-US" dirty="0"/>
                        <a:t>703</a:t>
                      </a:r>
                    </a:p>
                  </a:txBody>
                  <a:tcPr anchor="ctr"/>
                </a:tc>
                <a:tc>
                  <a:txBody>
                    <a:bodyPr/>
                    <a:lstStyle/>
                    <a:p>
                      <a:r>
                        <a:rPr lang="en-US" dirty="0"/>
                        <a:t>6146</a:t>
                      </a:r>
                    </a:p>
                  </a:txBody>
                  <a:tcPr anchor="ctr"/>
                </a:tc>
                <a:tc>
                  <a:txBody>
                    <a:bodyPr/>
                    <a:lstStyle/>
                    <a:p>
                      <a:r>
                        <a:rPr lang="en-US" dirty="0">
                          <a:solidFill>
                            <a:schemeClr val="tx1"/>
                          </a:solidFill>
                        </a:rPr>
                        <a:t>Replace Be and B fluxes with fill values</a:t>
                      </a:r>
                    </a:p>
                  </a:txBody>
                  <a:tcPr anchor="ctr"/>
                </a:tc>
                <a:tc>
                  <a:txBody>
                    <a:bodyPr/>
                    <a:lstStyle/>
                    <a:p>
                      <a:r>
                        <a:rPr lang="en-US" dirty="0"/>
                        <a:t>ADR &amp; WR </a:t>
                      </a:r>
                      <a:r>
                        <a:rPr lang="en-US" dirty="0" err="1"/>
                        <a:t>In_Analysis</a:t>
                      </a:r>
                      <a:endParaRPr lang="en-US" dirty="0"/>
                    </a:p>
                  </a:txBody>
                  <a:tcPr anchor="ctr"/>
                </a:tc>
                <a:tc>
                  <a:txBody>
                    <a:bodyPr/>
                    <a:lstStyle/>
                    <a:p>
                      <a:r>
                        <a:rPr lang="en-US" dirty="0"/>
                        <a:t>Not assigned [Pro Type 1]</a:t>
                      </a:r>
                    </a:p>
                  </a:txBody>
                  <a:tcPr anchor="ctr"/>
                </a:tc>
                <a:extLst>
                  <a:ext uri="{0D108BD9-81ED-4DB2-BD59-A6C34878D82A}">
                    <a16:rowId xmlns="" xmlns:a16="http://schemas.microsoft.com/office/drawing/2014/main" val="10005"/>
                  </a:ext>
                </a:extLst>
              </a:tr>
              <a:tr h="370840">
                <a:tc>
                  <a:txBody>
                    <a:bodyPr/>
                    <a:lstStyle/>
                    <a:p>
                      <a:r>
                        <a:rPr lang="en-US" dirty="0"/>
                        <a:t>TBD</a:t>
                      </a:r>
                    </a:p>
                  </a:txBody>
                  <a:tcPr anchor="ctr"/>
                </a:tc>
                <a:tc>
                  <a:txBody>
                    <a:bodyPr/>
                    <a:lstStyle/>
                    <a:p>
                      <a:r>
                        <a:rPr lang="en-US" dirty="0"/>
                        <a:t>TBD</a:t>
                      </a:r>
                    </a:p>
                  </a:txBody>
                  <a:tcPr anchor="ctr"/>
                </a:tc>
                <a:tc>
                  <a:txBody>
                    <a:bodyPr/>
                    <a:lstStyle/>
                    <a:p>
                      <a:r>
                        <a:rPr lang="en-US" dirty="0">
                          <a:solidFill>
                            <a:schemeClr val="tx1"/>
                          </a:solidFill>
                        </a:rPr>
                        <a:t>Duplicate EHIS packets in L0</a:t>
                      </a:r>
                    </a:p>
                  </a:txBody>
                  <a:tcPr anchor="ctr"/>
                </a:tc>
                <a:tc>
                  <a:txBody>
                    <a:bodyPr/>
                    <a:lstStyle/>
                    <a:p>
                      <a:r>
                        <a:rPr lang="en-US" dirty="0"/>
                        <a:t>TBD</a:t>
                      </a:r>
                    </a:p>
                  </a:txBody>
                  <a:tcPr anchor="ctr"/>
                </a:tc>
                <a:tc>
                  <a:txBody>
                    <a:bodyPr/>
                    <a:lstStyle/>
                    <a:p>
                      <a:r>
                        <a:rPr lang="en-US" dirty="0"/>
                        <a:t>TBD</a:t>
                      </a:r>
                    </a:p>
                  </a:txBody>
                  <a:tcPr anchor="ctr"/>
                </a:tc>
                <a:extLst>
                  <a:ext uri="{0D108BD9-81ED-4DB2-BD59-A6C34878D82A}">
                    <a16:rowId xmlns="" xmlns:a16="http://schemas.microsoft.com/office/drawing/2014/main" val="1866014561"/>
                  </a:ext>
                </a:extLst>
              </a:tr>
            </a:tbl>
          </a:graphicData>
        </a:graphic>
      </p:graphicFrame>
      <p:sp>
        <p:nvSpPr>
          <p:cNvPr id="10" name="Content Placeholder 2"/>
          <p:cNvSpPr txBox="1">
            <a:spLocks/>
          </p:cNvSpPr>
          <p:nvPr/>
        </p:nvSpPr>
        <p:spPr bwMode="auto">
          <a:xfrm>
            <a:off x="465712" y="5527041"/>
            <a:ext cx="8229600" cy="121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ADR 517: EHIS data gaps approaching 1 </a:t>
            </a:r>
            <a:r>
              <a:rPr lang="en-US" sz="2400" dirty="0" err="1"/>
              <a:t>hr</a:t>
            </a:r>
            <a:r>
              <a:rPr lang="en-US" sz="2400" dirty="0"/>
              <a:t> (not due to L0) have been observed, so this is a real concern</a:t>
            </a:r>
          </a:p>
          <a:p>
            <a:pPr lvl="1">
              <a:buFont typeface="Arial" panose="020B0604020202020204" pitchFamily="34" charset="0"/>
              <a:buChar char="•"/>
            </a:pPr>
            <a:r>
              <a:rPr lang="en-US" sz="2000" dirty="0"/>
              <a:t>Problem seems to have been ameliorated (not eliminated) by DO 06.03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Stamps (ADR 414, DO.07)</a:t>
            </a:r>
          </a:p>
        </p:txBody>
      </p:sp>
      <p:sp>
        <p:nvSpPr>
          <p:cNvPr id="3" name="Content Placeholder 2"/>
          <p:cNvSpPr>
            <a:spLocks noGrp="1"/>
          </p:cNvSpPr>
          <p:nvPr>
            <p:ph idx="1"/>
          </p:nvPr>
        </p:nvSpPr>
        <p:spPr/>
        <p:txBody>
          <a:bodyPr/>
          <a:lstStyle/>
          <a:p>
            <a:r>
              <a:rPr lang="en-US" sz="2400" dirty="0"/>
              <a:t>Original ADR 414 issue (SEISS EHIS L1b Product End Time Equal to Start Time) was fixed, but there are residual issues:</a:t>
            </a:r>
          </a:p>
          <a:p>
            <a:pPr lvl="1"/>
            <a:r>
              <a:rPr lang="en-US" sz="2000" dirty="0" err="1"/>
              <a:t>product_time</a:t>
            </a:r>
            <a:r>
              <a:rPr lang="en-US" sz="2000" dirty="0"/>
              <a:t> should be the same as ELF(HCR)_</a:t>
            </a:r>
            <a:r>
              <a:rPr lang="en-US" sz="2000" dirty="0" err="1"/>
              <a:t>StartStopTime</a:t>
            </a:r>
            <a:endParaRPr lang="en-US" sz="2000" dirty="0"/>
          </a:p>
          <a:p>
            <a:pPr lvl="1"/>
            <a:r>
              <a:rPr lang="en-US" sz="2000" dirty="0"/>
              <a:t>HCR and </a:t>
            </a:r>
            <a:r>
              <a:rPr lang="en-US" sz="2000" dirty="0" err="1"/>
              <a:t>PEC_StartStopTime</a:t>
            </a:r>
            <a:r>
              <a:rPr lang="en-US" sz="2000" dirty="0"/>
              <a:t> are swapped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761763739"/>
              </p:ext>
            </p:extLst>
          </p:nvPr>
        </p:nvGraphicFramePr>
        <p:xfrm>
          <a:off x="342899" y="3102595"/>
          <a:ext cx="8458201" cy="2387600"/>
        </p:xfrm>
        <a:graphic>
          <a:graphicData uri="http://schemas.openxmlformats.org/drawingml/2006/table">
            <a:tbl>
              <a:tblPr firstRow="1" bandRow="1">
                <a:tableStyleId>{5C22544A-7EE6-4342-B048-85BDC9FD1C3A}</a:tableStyleId>
              </a:tblPr>
              <a:tblGrid>
                <a:gridCol w="2133600">
                  <a:extLst>
                    <a:ext uri="{9D8B030D-6E8A-4147-A177-3AD203B41FA5}">
                      <a16:colId xmlns="" xmlns:a16="http://schemas.microsoft.com/office/drawing/2014/main" val="20000"/>
                    </a:ext>
                  </a:extLst>
                </a:gridCol>
                <a:gridCol w="2209800">
                  <a:extLst>
                    <a:ext uri="{9D8B030D-6E8A-4147-A177-3AD203B41FA5}">
                      <a16:colId xmlns="" xmlns:a16="http://schemas.microsoft.com/office/drawing/2014/main" val="20001"/>
                    </a:ext>
                  </a:extLst>
                </a:gridCol>
                <a:gridCol w="2209800">
                  <a:extLst>
                    <a:ext uri="{9D8B030D-6E8A-4147-A177-3AD203B41FA5}">
                      <a16:colId xmlns="" xmlns:a16="http://schemas.microsoft.com/office/drawing/2014/main" val="20002"/>
                    </a:ext>
                  </a:extLst>
                </a:gridCol>
                <a:gridCol w="1905001">
                  <a:extLst>
                    <a:ext uri="{9D8B030D-6E8A-4147-A177-3AD203B41FA5}">
                      <a16:colId xmlns="" xmlns:a16="http://schemas.microsoft.com/office/drawing/2014/main" val="20003"/>
                    </a:ext>
                  </a:extLst>
                </a:gridCol>
              </a:tblGrid>
              <a:tr h="365760">
                <a:tc>
                  <a:txBody>
                    <a:bodyPr/>
                    <a:lstStyle/>
                    <a:p>
                      <a:r>
                        <a:rPr lang="en-US" dirty="0"/>
                        <a:t>Variable</a:t>
                      </a:r>
                    </a:p>
                  </a:txBody>
                  <a:tcPr/>
                </a:tc>
                <a:tc>
                  <a:txBody>
                    <a:bodyPr/>
                    <a:lstStyle/>
                    <a:p>
                      <a:r>
                        <a:rPr lang="en-US" dirty="0"/>
                        <a:t>Start</a:t>
                      </a:r>
                    </a:p>
                  </a:txBody>
                  <a:tcPr/>
                </a:tc>
                <a:tc>
                  <a:txBody>
                    <a:bodyPr/>
                    <a:lstStyle/>
                    <a:p>
                      <a:r>
                        <a:rPr lang="en-US" dirty="0"/>
                        <a:t>Stop</a:t>
                      </a:r>
                    </a:p>
                  </a:txBody>
                  <a:tcPr/>
                </a:tc>
                <a:tc>
                  <a:txBody>
                    <a:bodyPr/>
                    <a:lstStyle/>
                    <a:p>
                      <a:r>
                        <a:rPr lang="en-US" dirty="0"/>
                        <a:t>Comment</a:t>
                      </a:r>
                    </a:p>
                  </a:txBody>
                  <a:tcPr/>
                </a:tc>
                <a:extLst>
                  <a:ext uri="{0D108BD9-81ED-4DB2-BD59-A6C34878D82A}">
                    <a16:rowId xmlns="" xmlns:a16="http://schemas.microsoft.com/office/drawing/2014/main" val="10000"/>
                  </a:ext>
                </a:extLst>
              </a:tr>
              <a:tr h="370840">
                <a:tc>
                  <a:txBody>
                    <a:bodyPr/>
                    <a:lstStyle/>
                    <a:p>
                      <a:r>
                        <a:rPr lang="en-US" dirty="0" err="1"/>
                        <a:t>product_time</a:t>
                      </a:r>
                      <a:endParaRPr lang="en-US" dirty="0"/>
                    </a:p>
                  </a:txBody>
                  <a:tcPr/>
                </a:tc>
                <a:tc>
                  <a:txBody>
                    <a:bodyPr/>
                    <a:lstStyle/>
                    <a:p>
                      <a:r>
                        <a:rPr lang="en-US" dirty="0"/>
                        <a:t>2017-09-25T00:59:31</a:t>
                      </a:r>
                    </a:p>
                  </a:txBody>
                  <a:tcPr/>
                </a:tc>
                <a:tc>
                  <a:txBody>
                    <a:bodyPr/>
                    <a:lstStyle/>
                    <a:p>
                      <a:r>
                        <a:rPr lang="en-US" dirty="0"/>
                        <a:t>2017-09-25T01:04:30</a:t>
                      </a:r>
                    </a:p>
                  </a:txBody>
                  <a:tcPr/>
                </a:tc>
                <a:tc>
                  <a:txBody>
                    <a:bodyPr/>
                    <a:lstStyle/>
                    <a:p>
                      <a:r>
                        <a:rPr lang="en-US" dirty="0"/>
                        <a:t>1</a:t>
                      </a:r>
                      <a:r>
                        <a:rPr lang="en-US" baseline="0" dirty="0"/>
                        <a:t> min later</a:t>
                      </a:r>
                      <a:endParaRPr lang="en-US" dirty="0"/>
                    </a:p>
                  </a:txBody>
                  <a:tcPr/>
                </a:tc>
                <a:extLst>
                  <a:ext uri="{0D108BD9-81ED-4DB2-BD59-A6C34878D82A}">
                    <a16:rowId xmlns="" xmlns:a16="http://schemas.microsoft.com/office/drawing/2014/main" val="10001"/>
                  </a:ext>
                </a:extLst>
              </a:tr>
              <a:tr h="370840">
                <a:tc>
                  <a:txBody>
                    <a:bodyPr/>
                    <a:lstStyle/>
                    <a:p>
                      <a:r>
                        <a:rPr lang="en-US" dirty="0" err="1"/>
                        <a:t>HCR_StartStop_Time</a:t>
                      </a:r>
                      <a:endParaRPr lang="en-US" dirty="0"/>
                    </a:p>
                  </a:txBody>
                  <a:tcPr/>
                </a:tc>
                <a:tc>
                  <a:txBody>
                    <a:bodyPr/>
                    <a:lstStyle/>
                    <a:p>
                      <a:r>
                        <a:rPr lang="en-US" dirty="0"/>
                        <a:t>2017-09-25T00:58:31</a:t>
                      </a:r>
                    </a:p>
                  </a:txBody>
                  <a:tcPr/>
                </a:tc>
                <a:tc>
                  <a:txBody>
                    <a:bodyPr/>
                    <a:lstStyle/>
                    <a:p>
                      <a:r>
                        <a:rPr lang="en-US" dirty="0"/>
                        <a:t>2017-09-25T01:02:31</a:t>
                      </a:r>
                    </a:p>
                  </a:txBody>
                  <a:tcPr/>
                </a:tc>
                <a:tc>
                  <a:txBody>
                    <a:bodyPr/>
                    <a:lstStyle/>
                    <a:p>
                      <a:r>
                        <a:rPr lang="en-US" dirty="0">
                          <a:latin typeface="Symbol" panose="05050102010706020507" pitchFamily="18" charset="2"/>
                        </a:rPr>
                        <a:t>D</a:t>
                      </a:r>
                      <a:r>
                        <a:rPr lang="en-US" dirty="0"/>
                        <a:t> = 4 min, should be 5 min</a:t>
                      </a:r>
                    </a:p>
                  </a:txBody>
                  <a:tcPr/>
                </a:tc>
                <a:extLst>
                  <a:ext uri="{0D108BD9-81ED-4DB2-BD59-A6C34878D82A}">
                    <a16:rowId xmlns="" xmlns:a16="http://schemas.microsoft.com/office/drawing/2014/main" val="10002"/>
                  </a:ext>
                </a:extLst>
              </a:tr>
              <a:tr h="370840">
                <a:tc>
                  <a:txBody>
                    <a:bodyPr/>
                    <a:lstStyle/>
                    <a:p>
                      <a:r>
                        <a:rPr lang="en-US" dirty="0" err="1"/>
                        <a:t>PEC_StartStopTime</a:t>
                      </a:r>
                      <a:endParaRPr lang="en-US" dirty="0"/>
                    </a:p>
                  </a:txBody>
                  <a:tcPr/>
                </a:tc>
                <a:tc>
                  <a:txBody>
                    <a:bodyPr/>
                    <a:lstStyle/>
                    <a:p>
                      <a:r>
                        <a:rPr lang="en-US" dirty="0"/>
                        <a:t>2017-09-25T00:58:31</a:t>
                      </a:r>
                    </a:p>
                  </a:txBody>
                  <a:tcPr/>
                </a:tc>
                <a:tc>
                  <a:txBody>
                    <a:bodyPr/>
                    <a:lstStyle/>
                    <a:p>
                      <a:r>
                        <a:rPr lang="en-US" dirty="0"/>
                        <a:t>2017-09-25T01:03:30</a:t>
                      </a:r>
                    </a:p>
                  </a:txBody>
                  <a:tcPr/>
                </a:tc>
                <a:tc>
                  <a:txBody>
                    <a:bodyPr/>
                    <a:lstStyle/>
                    <a:p>
                      <a:r>
                        <a:rPr lang="en-US" dirty="0">
                          <a:latin typeface="Symbol" panose="05050102010706020507" pitchFamily="18" charset="2"/>
                        </a:rPr>
                        <a:t>D</a:t>
                      </a:r>
                      <a:r>
                        <a:rPr lang="en-US" dirty="0"/>
                        <a:t> = 5 min, should be 4</a:t>
                      </a:r>
                    </a:p>
                  </a:txBody>
                  <a:tcPr/>
                </a:tc>
                <a:extLst>
                  <a:ext uri="{0D108BD9-81ED-4DB2-BD59-A6C34878D82A}">
                    <a16:rowId xmlns="" xmlns:a16="http://schemas.microsoft.com/office/drawing/2014/main" val="10003"/>
                  </a:ext>
                </a:extLst>
              </a:tr>
              <a:tr h="370840">
                <a:tc>
                  <a:txBody>
                    <a:bodyPr/>
                    <a:lstStyle/>
                    <a:p>
                      <a:r>
                        <a:rPr lang="en-US" dirty="0" err="1"/>
                        <a:t>ELF_StartStopTime</a:t>
                      </a:r>
                      <a:endParaRPr lang="en-US" dirty="0"/>
                    </a:p>
                  </a:txBody>
                  <a:tcPr/>
                </a:tc>
                <a:tc>
                  <a:txBody>
                    <a:bodyPr/>
                    <a:lstStyle/>
                    <a:p>
                      <a:r>
                        <a:rPr lang="en-US" dirty="0"/>
                        <a:t>2017-09-25T00:58:31</a:t>
                      </a:r>
                    </a:p>
                  </a:txBody>
                  <a:tcPr/>
                </a:tc>
                <a:tc>
                  <a:txBody>
                    <a:bodyPr/>
                    <a:lstStyle/>
                    <a:p>
                      <a:r>
                        <a:rPr lang="en-US" dirty="0"/>
                        <a:t>2017-09-25T01:03:30</a:t>
                      </a:r>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sp>
        <p:nvSpPr>
          <p:cNvPr id="6" name="TextBox 5"/>
          <p:cNvSpPr txBox="1"/>
          <p:nvPr/>
        </p:nvSpPr>
        <p:spPr>
          <a:xfrm>
            <a:off x="709861" y="5674345"/>
            <a:ext cx="7467600" cy="1015663"/>
          </a:xfrm>
          <a:prstGeom prst="rect">
            <a:avLst/>
          </a:prstGeom>
          <a:solidFill>
            <a:schemeClr val="bg1"/>
          </a:solidFill>
        </p:spPr>
        <p:txBody>
          <a:bodyPr wrap="square" rtlCol="0">
            <a:spAutoFit/>
          </a:bodyPr>
          <a:lstStyle/>
          <a:p>
            <a:r>
              <a:rPr lang="en-US" sz="1200" i="1" dirty="0"/>
              <a:t>From EHIS ADD Rev F, p. 165, footnote 2: </a:t>
            </a:r>
            <a:r>
              <a:rPr lang="en-US" sz="1200" dirty="0"/>
              <a:t>Also note that since the first PEC, HCR and ELF </a:t>
            </a:r>
            <a:r>
              <a:rPr lang="en-US" sz="1200" dirty="0" err="1"/>
              <a:t>subpackets</a:t>
            </a:r>
            <a:r>
              <a:rPr lang="en-US" sz="1200" dirty="0"/>
              <a:t> for the processing interval are all contained within the same CCSDS packet, all three start timestamps in the metadata will be identical.  The HCR and ELF stop timestamps will also be identical (b/c both have a 1 Hz </a:t>
            </a:r>
            <a:r>
              <a:rPr lang="en-US" sz="1200" dirty="0" err="1"/>
              <a:t>subpacket</a:t>
            </a:r>
            <a:r>
              <a:rPr lang="en-US" sz="1200" dirty="0"/>
              <a:t> cadence), however the PEC stop timestamp will be 60s earlier than either HCR or ELF (b/c it has a 1/60 Hz </a:t>
            </a:r>
            <a:r>
              <a:rPr lang="en-US" sz="1200" dirty="0" err="1"/>
              <a:t>subpacket</a:t>
            </a:r>
            <a:r>
              <a:rPr lang="en-US" sz="1200" dirty="0"/>
              <a:t> cadence).  This is for the nominal case where no CCSDS packets are missing during the 5-min. processing interval.</a:t>
            </a:r>
          </a:p>
        </p:txBody>
      </p:sp>
    </p:spTree>
    <p:extLst>
      <p:ext uri="{BB962C8B-B14F-4D97-AF65-F5344CB8AC3E}">
        <p14:creationId xmlns:p14="http://schemas.microsoft.com/office/powerpoint/2010/main" val="3782966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039" y="1066800"/>
            <a:ext cx="1920244" cy="19202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520" y="1066800"/>
            <a:ext cx="1920244" cy="19202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857" y="1066801"/>
            <a:ext cx="1920244" cy="192024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384" y="1066802"/>
            <a:ext cx="1920244" cy="1920244"/>
          </a:xfrm>
          <a:prstGeom prst="rect">
            <a:avLst/>
          </a:prstGeom>
        </p:spPr>
      </p:pic>
      <p:sp>
        <p:nvSpPr>
          <p:cNvPr id="2" name="Title 1"/>
          <p:cNvSpPr>
            <a:spLocks noGrp="1"/>
          </p:cNvSpPr>
          <p:nvPr>
            <p:ph type="title"/>
          </p:nvPr>
        </p:nvSpPr>
        <p:spPr>
          <a:xfrm>
            <a:off x="1600201" y="128337"/>
            <a:ext cx="6019800" cy="968626"/>
          </a:xfrm>
        </p:spPr>
        <p:txBody>
          <a:bodyPr/>
          <a:lstStyle/>
          <a:p>
            <a:r>
              <a:rPr lang="en-US" sz="3200" dirty="0"/>
              <a:t>ADR 703: Replace L1b Be and B Quantities with Fill Values</a:t>
            </a:r>
          </a:p>
        </p:txBody>
      </p:sp>
      <p:pic>
        <p:nvPicPr>
          <p:cNvPr id="3" name="Content Placeholder 2"/>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5302" y="1066803"/>
            <a:ext cx="1920244" cy="1920244"/>
          </a:xfrm>
        </p:spPr>
      </p:pic>
      <p:sp>
        <p:nvSpPr>
          <p:cNvPr id="6" name="Slide Number Placeholder 5"/>
          <p:cNvSpPr>
            <a:spLocks noGrp="1"/>
          </p:cNvSpPr>
          <p:nvPr>
            <p:ph type="sldNum" sz="quarter" idx="12"/>
          </p:nvPr>
        </p:nvSpPr>
        <p:spPr/>
        <p:txBody>
          <a:bodyPr/>
          <a:lstStyle/>
          <a:p>
            <a:fld id="{67E7D051-8819-4A30-8D52-2A43ED15E72A}" type="slidenum">
              <a:rPr lang="en-US" smtClean="0"/>
              <a:t>57</a:t>
            </a:fld>
            <a:endParaRPr lang="en-US"/>
          </a:p>
        </p:txBody>
      </p:sp>
      <p:sp>
        <p:nvSpPr>
          <p:cNvPr id="9" name="TextBox 8"/>
          <p:cNvSpPr txBox="1"/>
          <p:nvPr/>
        </p:nvSpPr>
        <p:spPr>
          <a:xfrm>
            <a:off x="315451" y="2971800"/>
            <a:ext cx="8451056"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Histograms of L1b histogram fluxes (Z = 4-8; Be, B, C, N, O) in energy channel 1, 10-11 Sept. 2017</a:t>
            </a:r>
          </a:p>
          <a:p>
            <a:pPr marL="742950" lvl="1" indent="-285750">
              <a:buFont typeface="Arial" panose="020B0604020202020204" pitchFamily="34" charset="0"/>
              <a:buChar char="•"/>
            </a:pPr>
            <a:r>
              <a:rPr lang="en-US" sz="1600" dirty="0">
                <a:solidFill>
                  <a:schemeClr val="bg1"/>
                </a:solidFill>
              </a:rPr>
              <a:t>Green bars correspond to ‘upper limits’ (fluxes equal to lower statistical error bound)</a:t>
            </a:r>
          </a:p>
          <a:p>
            <a:pPr marL="742950" lvl="1" indent="-285750">
              <a:buFont typeface="Arial" panose="020B0604020202020204" pitchFamily="34" charset="0"/>
              <a:buChar char="•"/>
            </a:pPr>
            <a:r>
              <a:rPr lang="en-US" sz="1600" dirty="0">
                <a:solidFill>
                  <a:schemeClr val="bg1"/>
                </a:solidFill>
              </a:rPr>
              <a:t>‘Significant’ fluxes in pink</a:t>
            </a:r>
          </a:p>
          <a:p>
            <a:pPr marL="285750" indent="-285750">
              <a:buFont typeface="Arial" panose="020B0604020202020204" pitchFamily="34" charset="0"/>
              <a:buChar char="•"/>
            </a:pPr>
            <a:r>
              <a:rPr lang="en-US" sz="1600" dirty="0">
                <a:solidFill>
                  <a:schemeClr val="bg1"/>
                </a:solidFill>
              </a:rPr>
              <a:t>L1b data indicate significant Be and B fluxes during SEP event</a:t>
            </a:r>
          </a:p>
          <a:p>
            <a:pPr marL="742950" lvl="1" indent="-285750">
              <a:buFont typeface="Arial" panose="020B0604020202020204" pitchFamily="34" charset="0"/>
              <a:buChar char="•"/>
            </a:pPr>
            <a:r>
              <a:rPr lang="en-US" sz="1600" dirty="0">
                <a:solidFill>
                  <a:schemeClr val="bg1"/>
                </a:solidFill>
              </a:rPr>
              <a:t>Not physically realistic – solar-origin </a:t>
            </a:r>
            <a:r>
              <a:rPr lang="en-US" sz="1600" dirty="0" err="1">
                <a:solidFill>
                  <a:schemeClr val="bg1"/>
                </a:solidFill>
              </a:rPr>
              <a:t>LiBeB</a:t>
            </a:r>
            <a:r>
              <a:rPr lang="en-US" sz="1600" dirty="0">
                <a:solidFill>
                  <a:schemeClr val="bg1"/>
                </a:solidFill>
              </a:rPr>
              <a:t> never observed (destroyed in solar interior)</a:t>
            </a:r>
          </a:p>
          <a:p>
            <a:pPr marL="742950" lvl="1" indent="-285750">
              <a:buFont typeface="Arial" panose="020B0604020202020204" pitchFamily="34" charset="0"/>
              <a:buChar char="•"/>
            </a:pPr>
            <a:r>
              <a:rPr lang="en-US" sz="1600" dirty="0">
                <a:solidFill>
                  <a:schemeClr val="bg1"/>
                </a:solidFill>
              </a:rPr>
              <a:t>These counts are due to slow He nuclei – transition between Priority 1 and Priority 2 rates is set in the middle of the boron (B) histogram range</a:t>
            </a:r>
          </a:p>
          <a:p>
            <a:pPr marL="285750" indent="-285750">
              <a:buFont typeface="Arial" panose="020B0604020202020204" pitchFamily="34" charset="0"/>
              <a:buChar char="•"/>
            </a:pPr>
            <a:r>
              <a:rPr lang="en-US" sz="1600" b="1" dirty="0">
                <a:solidFill>
                  <a:schemeClr val="bg1"/>
                </a:solidFill>
              </a:rPr>
              <a:t>Recommendation (for Full Validation):</a:t>
            </a:r>
          </a:p>
          <a:p>
            <a:pPr marL="742950" lvl="1" indent="-285750">
              <a:buFont typeface="Arial" panose="020B0604020202020204" pitchFamily="34" charset="0"/>
              <a:buChar char="•"/>
            </a:pPr>
            <a:r>
              <a:rPr lang="en-US" sz="1600" dirty="0">
                <a:solidFill>
                  <a:schemeClr val="bg1"/>
                </a:solidFill>
              </a:rPr>
              <a:t>Replace contents of ‘</a:t>
            </a:r>
            <a:r>
              <a:rPr lang="en-US" sz="1600" dirty="0" err="1">
                <a:solidFill>
                  <a:schemeClr val="bg1"/>
                </a:solidFill>
              </a:rPr>
              <a:t>BeCu</a:t>
            </a:r>
            <a:r>
              <a:rPr lang="en-US" sz="1600" dirty="0">
                <a:solidFill>
                  <a:schemeClr val="bg1"/>
                </a:solidFill>
              </a:rPr>
              <a:t>’ L1b variables with dimension ‘element’ (size = 26) at indices 0 and 1 (in 0..25) with fill values: </a:t>
            </a:r>
            <a:r>
              <a:rPr lang="en-US" sz="1600" i="1" dirty="0">
                <a:solidFill>
                  <a:schemeClr val="bg1"/>
                </a:solidFill>
              </a:rPr>
              <a:t>BeCu5MinuteDifferentialFluxes, BeCu5MinuteDifferentialEnergyBounds, BeCu5MinuteDifferentialFluxStatErrorsBounds, BeCu5MinuteDifferentialFluxInstErrors, BeCu5MinuteDifferentialFluxDQFs</a:t>
            </a:r>
          </a:p>
          <a:p>
            <a:pPr marL="742950" lvl="1" indent="-285750">
              <a:buFont typeface="Arial" panose="020B0604020202020204" pitchFamily="34" charset="0"/>
              <a:buChar char="•"/>
            </a:pPr>
            <a:r>
              <a:rPr lang="en-US" sz="1600" dirty="0">
                <a:solidFill>
                  <a:schemeClr val="bg1"/>
                </a:solidFill>
              </a:rPr>
              <a:t>Definition of these variables should have started at C, not Be</a:t>
            </a:r>
          </a:p>
          <a:p>
            <a:pPr marL="742950" lvl="1" indent="-285750">
              <a:buFont typeface="Arial" panose="020B0604020202020204" pitchFamily="34" charset="0"/>
              <a:buChar char="•"/>
            </a:pPr>
            <a:r>
              <a:rPr lang="en-US" sz="1600" dirty="0">
                <a:solidFill>
                  <a:schemeClr val="bg1"/>
                </a:solidFill>
              </a:rPr>
              <a:t>Does not affect ops – Be and B not used for L2 product – not part of MRD requirement</a:t>
            </a:r>
          </a:p>
          <a:p>
            <a:pPr marL="742950" lvl="1" indent="-285750">
              <a:buFont typeface="Arial" panose="020B0604020202020204" pitchFamily="34" charset="0"/>
              <a:buChar char="•"/>
            </a:pPr>
            <a:r>
              <a:rPr lang="en-US" sz="1600" dirty="0">
                <a:solidFill>
                  <a:schemeClr val="bg1"/>
                </a:solidFill>
              </a:rPr>
              <a:t>GCR </a:t>
            </a:r>
            <a:r>
              <a:rPr lang="en-US" sz="1600" dirty="0" err="1">
                <a:solidFill>
                  <a:schemeClr val="bg1"/>
                </a:solidFill>
              </a:rPr>
              <a:t>LiBeB</a:t>
            </a:r>
            <a:r>
              <a:rPr lang="en-US" sz="1600" dirty="0">
                <a:solidFill>
                  <a:schemeClr val="bg1"/>
                </a:solidFill>
              </a:rPr>
              <a:t> can be found if you wait long enough by reprocessing PHA packets </a:t>
            </a:r>
          </a:p>
        </p:txBody>
      </p:sp>
      <p:sp>
        <p:nvSpPr>
          <p:cNvPr id="10" name="TextBox 9"/>
          <p:cNvSpPr txBox="1"/>
          <p:nvPr/>
        </p:nvSpPr>
        <p:spPr>
          <a:xfrm>
            <a:off x="1295400" y="1478256"/>
            <a:ext cx="483394" cy="338554"/>
          </a:xfrm>
          <a:prstGeom prst="rect">
            <a:avLst/>
          </a:prstGeom>
          <a:noFill/>
        </p:spPr>
        <p:txBody>
          <a:bodyPr wrap="square" rtlCol="0">
            <a:spAutoFit/>
          </a:bodyPr>
          <a:lstStyle/>
          <a:p>
            <a:pPr algn="ctr"/>
            <a:r>
              <a:rPr lang="en-US" sz="1600" b="1" dirty="0"/>
              <a:t>Be</a:t>
            </a:r>
          </a:p>
        </p:txBody>
      </p:sp>
      <p:sp>
        <p:nvSpPr>
          <p:cNvPr id="12" name="TextBox 11"/>
          <p:cNvSpPr txBox="1"/>
          <p:nvPr/>
        </p:nvSpPr>
        <p:spPr>
          <a:xfrm>
            <a:off x="3208142" y="1478256"/>
            <a:ext cx="335756" cy="338554"/>
          </a:xfrm>
          <a:prstGeom prst="rect">
            <a:avLst/>
          </a:prstGeom>
          <a:noFill/>
        </p:spPr>
        <p:txBody>
          <a:bodyPr wrap="square" rtlCol="0">
            <a:spAutoFit/>
          </a:bodyPr>
          <a:lstStyle/>
          <a:p>
            <a:pPr algn="ctr"/>
            <a:r>
              <a:rPr lang="en-US" sz="1600" b="1" dirty="0"/>
              <a:t>B</a:t>
            </a:r>
          </a:p>
        </p:txBody>
      </p:sp>
      <p:sp>
        <p:nvSpPr>
          <p:cNvPr id="13" name="TextBox 12"/>
          <p:cNvSpPr txBox="1"/>
          <p:nvPr/>
        </p:nvSpPr>
        <p:spPr>
          <a:xfrm>
            <a:off x="4967853" y="1478256"/>
            <a:ext cx="335756" cy="338554"/>
          </a:xfrm>
          <a:prstGeom prst="rect">
            <a:avLst/>
          </a:prstGeom>
          <a:noFill/>
        </p:spPr>
        <p:txBody>
          <a:bodyPr wrap="square" rtlCol="0">
            <a:spAutoFit/>
          </a:bodyPr>
          <a:lstStyle/>
          <a:p>
            <a:pPr algn="ctr"/>
            <a:r>
              <a:rPr lang="en-US" sz="1600" b="1" dirty="0"/>
              <a:t>C</a:t>
            </a:r>
          </a:p>
        </p:txBody>
      </p:sp>
      <p:sp>
        <p:nvSpPr>
          <p:cNvPr id="15" name="TextBox 14"/>
          <p:cNvSpPr txBox="1"/>
          <p:nvPr/>
        </p:nvSpPr>
        <p:spPr>
          <a:xfrm>
            <a:off x="6738665" y="1488168"/>
            <a:ext cx="335756" cy="338554"/>
          </a:xfrm>
          <a:prstGeom prst="rect">
            <a:avLst/>
          </a:prstGeom>
          <a:noFill/>
        </p:spPr>
        <p:txBody>
          <a:bodyPr wrap="square" rtlCol="0">
            <a:spAutoFit/>
          </a:bodyPr>
          <a:lstStyle/>
          <a:p>
            <a:pPr algn="ctr"/>
            <a:r>
              <a:rPr lang="en-US" sz="1600" b="1" dirty="0"/>
              <a:t>N</a:t>
            </a:r>
          </a:p>
        </p:txBody>
      </p:sp>
      <p:sp>
        <p:nvSpPr>
          <p:cNvPr id="16" name="TextBox 15"/>
          <p:cNvSpPr txBox="1"/>
          <p:nvPr/>
        </p:nvSpPr>
        <p:spPr>
          <a:xfrm>
            <a:off x="8495098" y="1488168"/>
            <a:ext cx="335756" cy="338554"/>
          </a:xfrm>
          <a:prstGeom prst="rect">
            <a:avLst/>
          </a:prstGeom>
          <a:noFill/>
        </p:spPr>
        <p:txBody>
          <a:bodyPr wrap="square" rtlCol="0">
            <a:spAutoFit/>
          </a:bodyPr>
          <a:lstStyle/>
          <a:p>
            <a:pPr algn="ctr"/>
            <a:r>
              <a:rPr lang="en-US" sz="1600" b="1" dirty="0"/>
              <a:t>O</a:t>
            </a:r>
          </a:p>
        </p:txBody>
      </p:sp>
    </p:spTree>
    <p:extLst>
      <p:ext uri="{BB962C8B-B14F-4D97-AF65-F5344CB8AC3E}">
        <p14:creationId xmlns:p14="http://schemas.microsoft.com/office/powerpoint/2010/main" val="1248372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7ED6B-6C21-8E4A-BEDC-D7A18EA580FC}"/>
              </a:ext>
            </a:extLst>
          </p:cNvPr>
          <p:cNvSpPr>
            <a:spLocks noGrp="1"/>
          </p:cNvSpPr>
          <p:nvPr>
            <p:ph type="title"/>
          </p:nvPr>
        </p:nvSpPr>
        <p:spPr/>
        <p:txBody>
          <a:bodyPr/>
          <a:lstStyle/>
          <a:p>
            <a:r>
              <a:rPr lang="en-US" dirty="0"/>
              <a:t>L0 Duplicate Packets</a:t>
            </a:r>
          </a:p>
        </p:txBody>
      </p:sp>
      <p:sp>
        <p:nvSpPr>
          <p:cNvPr id="3" name="Content Placeholder 2">
            <a:extLst>
              <a:ext uri="{FF2B5EF4-FFF2-40B4-BE49-F238E27FC236}">
                <a16:creationId xmlns="" xmlns:a16="http://schemas.microsoft.com/office/drawing/2014/main" id="{E3E0E9DC-11BC-784D-9191-1A1CA8A22052}"/>
              </a:ext>
            </a:extLst>
          </p:cNvPr>
          <p:cNvSpPr>
            <a:spLocks noGrp="1"/>
          </p:cNvSpPr>
          <p:nvPr>
            <p:ph idx="1"/>
          </p:nvPr>
        </p:nvSpPr>
        <p:spPr>
          <a:xfrm>
            <a:off x="152400" y="1465262"/>
            <a:ext cx="8915400" cy="4935538"/>
          </a:xfrm>
        </p:spPr>
        <p:txBody>
          <a:bodyPr/>
          <a:lstStyle/>
          <a:p>
            <a:r>
              <a:rPr lang="en-US" sz="2400" dirty="0"/>
              <a:t>Double packets present in some EHIS L0 files</a:t>
            </a:r>
          </a:p>
          <a:p>
            <a:r>
              <a:rPr lang="en-US" sz="2400" dirty="0"/>
              <a:t>Problem widespread in early days, but still present in 2018 data</a:t>
            </a:r>
          </a:p>
          <a:p>
            <a:r>
              <a:rPr lang="en-US" sz="2400" dirty="0"/>
              <a:t>First noticed in EHIS PEC/PHA packets, present also in EHIS HCR and ELF packets</a:t>
            </a:r>
          </a:p>
          <a:p>
            <a:r>
              <a:rPr lang="en-US" sz="2400" dirty="0"/>
              <a:t>L0 5-min netCDF files are double in size, suggesting issue present in all instruments</a:t>
            </a:r>
          </a:p>
          <a:p>
            <a:r>
              <a:rPr lang="en-US" sz="2400" dirty="0"/>
              <a:t>Interferes with EHIS L0 data processing, and variable aggregation into L0 daily files</a:t>
            </a:r>
          </a:p>
          <a:p>
            <a:r>
              <a:rPr lang="en-US" sz="2400" dirty="0"/>
              <a:t>Simple fix used, skip packet with identical time stamp to previous packet</a:t>
            </a:r>
          </a:p>
          <a:p>
            <a:r>
              <a:rPr lang="en-US" sz="2400" b="1" dirty="0">
                <a:solidFill>
                  <a:srgbClr val="FF9900"/>
                </a:solidFill>
              </a:rPr>
              <a:t>Remaining issue</a:t>
            </a:r>
            <a:r>
              <a:rPr lang="en-US" sz="2400" dirty="0"/>
              <a:t>: check if the two packets are identical or not</a:t>
            </a:r>
          </a:p>
          <a:p>
            <a:endParaRPr lang="en-US" sz="2400" dirty="0"/>
          </a:p>
        </p:txBody>
      </p:sp>
      <p:sp>
        <p:nvSpPr>
          <p:cNvPr id="4" name="Slide Number Placeholder 3">
            <a:extLst>
              <a:ext uri="{FF2B5EF4-FFF2-40B4-BE49-F238E27FC236}">
                <a16:creationId xmlns="" xmlns:a16="http://schemas.microsoft.com/office/drawing/2014/main" id="{E6D257A3-EDAA-DA44-A347-A61867709730}"/>
              </a:ext>
            </a:extLst>
          </p:cNvPr>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Tree>
    <p:extLst>
      <p:ext uri="{BB962C8B-B14F-4D97-AF65-F5344CB8AC3E}">
        <p14:creationId xmlns:p14="http://schemas.microsoft.com/office/powerpoint/2010/main" val="214677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5686541"/>
              </p:ext>
            </p:extLst>
          </p:nvPr>
        </p:nvGraphicFramePr>
        <p:xfrm>
          <a:off x="304799" y="1096963"/>
          <a:ext cx="8630654" cy="2734056"/>
        </p:xfrm>
        <a:graphic>
          <a:graphicData uri="http://schemas.openxmlformats.org/drawingml/2006/table">
            <a:tbl>
              <a:tblPr firstRow="1" firstCol="1" bandRow="1">
                <a:tableStyleId>{5C22544A-7EE6-4342-B048-85BDC9FD1C3A}</a:tableStyleId>
              </a:tblPr>
              <a:tblGrid>
                <a:gridCol w="1905001">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1295400">
                  <a:extLst>
                    <a:ext uri="{9D8B030D-6E8A-4147-A177-3AD203B41FA5}">
                      <a16:colId xmlns="" xmlns:a16="http://schemas.microsoft.com/office/drawing/2014/main" val="20002"/>
                    </a:ext>
                  </a:extLst>
                </a:gridCol>
                <a:gridCol w="2382253">
                  <a:extLst>
                    <a:ext uri="{9D8B030D-6E8A-4147-A177-3AD203B41FA5}">
                      <a16:colId xmlns=""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mn-lt"/>
                        </a:rPr>
                        <a:t>Title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Activity</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Data Needed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Success Criteria</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0"/>
                  </a:ext>
                </a:extLst>
              </a:tr>
              <a:tr h="565745">
                <a:tc>
                  <a:txBody>
                    <a:bodyPr/>
                    <a:lstStyle/>
                    <a:p>
                      <a:pPr marL="0" marR="0">
                        <a:lnSpc>
                          <a:spcPct val="115000"/>
                        </a:lnSpc>
                        <a:spcBef>
                          <a:spcPts val="0"/>
                        </a:spcBef>
                        <a:spcAft>
                          <a:spcPts val="0"/>
                        </a:spcAft>
                      </a:pPr>
                      <a:r>
                        <a:rPr lang="en-US" sz="1200" dirty="0">
                          <a:effectLst/>
                          <a:latin typeface="+mn-lt"/>
                        </a:rPr>
                        <a:t>A.3.3 SEP Channel Cross-Comparison [PLPT-SEI-004]</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On-orbit cross-calibration of EHIS with SGPS above 10 MeV, and with GOES 13-15 EPEAD.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Two Solar Energetic Particle (SEP) events.</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Differences quantified on data taken through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1"/>
                  </a:ext>
                </a:extLst>
              </a:tr>
              <a:tr h="990054">
                <a:tc>
                  <a:txBody>
                    <a:bodyPr/>
                    <a:lstStyle/>
                    <a:p>
                      <a:pPr marL="0" marR="0">
                        <a:lnSpc>
                          <a:spcPct val="115000"/>
                        </a:lnSpc>
                        <a:spcBef>
                          <a:spcPts val="0"/>
                        </a:spcBef>
                        <a:spcAft>
                          <a:spcPts val="0"/>
                        </a:spcAft>
                      </a:pPr>
                      <a:r>
                        <a:rPr lang="en-US" sz="1200" dirty="0">
                          <a:effectLst/>
                          <a:latin typeface="+mn-lt"/>
                        </a:rPr>
                        <a:t>A.3.5 Backgrounds Trending [PLPT-SEI-006]</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Evaluate</a:t>
                      </a:r>
                      <a:r>
                        <a:rPr lang="en-US" sz="1200" baseline="0" dirty="0">
                          <a:effectLst/>
                          <a:latin typeface="+mn-lt"/>
                        </a:rPr>
                        <a:t> EHIS backgrounds in terms of expected galactic cosmic ray (GCR) fluxes. The analysis of EHIS heavy ion data will require long-term averages of L0 histograms. The analysis of EHIS proton and alpha particle rates as well as rates from the other two instruments could convert L1b fluxes back to counts, but it would be less ambiguous simply to average the L0 count rates.</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Four months of continuous data.</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Perform</a:t>
                      </a:r>
                      <a:r>
                        <a:rPr lang="en-US" sz="1200" baseline="0" dirty="0">
                          <a:effectLst/>
                          <a:latin typeface="+mn-lt"/>
                        </a:rPr>
                        <a:t> analysis during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
        <p:nvSpPr>
          <p:cNvPr id="8" name="Content Placeholder 2"/>
          <p:cNvSpPr txBox="1">
            <a:spLocks/>
          </p:cNvSpPr>
          <p:nvPr/>
        </p:nvSpPr>
        <p:spPr bwMode="auto">
          <a:xfrm>
            <a:off x="228600" y="3886200"/>
            <a:ext cx="870685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Data requirements for Full validation have been exceeded in Provisional analysis</a:t>
            </a:r>
          </a:p>
          <a:p>
            <a:pPr lvl="1">
              <a:buFont typeface="Arial" panose="020B0604020202020204" pitchFamily="34" charset="0"/>
              <a:buChar char="•"/>
            </a:pPr>
            <a:r>
              <a:rPr lang="en-US" sz="1200" dirty="0"/>
              <a:t>A.3.3: 2 SEP events required vs. 4 SEP events analyzed</a:t>
            </a:r>
          </a:p>
          <a:p>
            <a:pPr lvl="1">
              <a:buFont typeface="Arial" panose="020B0604020202020204" pitchFamily="34" charset="0"/>
              <a:buChar char="•"/>
            </a:pPr>
            <a:r>
              <a:rPr lang="en-US" sz="1200" dirty="0"/>
              <a:t>A.3.5: 4 months of data required vs. 5.5 months analyzed</a:t>
            </a:r>
          </a:p>
          <a:p>
            <a:pPr>
              <a:buFont typeface="Arial" panose="020B0604020202020204" pitchFamily="34" charset="0"/>
              <a:buChar char="•"/>
            </a:pPr>
            <a:r>
              <a:rPr lang="en-US" sz="1600" dirty="0"/>
              <a:t>Full validation will emphasize:</a:t>
            </a:r>
          </a:p>
          <a:p>
            <a:pPr lvl="1">
              <a:buFont typeface="Arial" panose="020B0604020202020204" pitchFamily="34" charset="0"/>
              <a:buChar char="•"/>
            </a:pPr>
            <a:r>
              <a:rPr lang="en-US" sz="1400" dirty="0"/>
              <a:t>More sophisticated calibration analysis, including use of full, temperature-dependent bandpass functions, and use of pulse-height analysis (PHA)</a:t>
            </a:r>
          </a:p>
          <a:p>
            <a:pPr lvl="1">
              <a:buFont typeface="Arial" panose="020B0604020202020204" pitchFamily="34" charset="0"/>
              <a:buChar char="•"/>
            </a:pPr>
            <a:r>
              <a:rPr lang="en-US" sz="1400" dirty="0"/>
              <a:t>Resolution of hardware issues revealed by Provisional PLPT analysis</a:t>
            </a:r>
            <a:endParaRPr lang="en-US" sz="1600" dirty="0"/>
          </a:p>
          <a:p>
            <a:pPr>
              <a:buFont typeface="Arial" panose="020B0604020202020204" pitchFamily="34" charset="0"/>
              <a:buChar char="•"/>
            </a:pPr>
            <a:r>
              <a:rPr lang="en-US" sz="1600" dirty="0"/>
              <a:t>A.3.3: unlikely to get more SEP events before solar minimum</a:t>
            </a:r>
          </a:p>
          <a:p>
            <a:pPr>
              <a:buFont typeface="Arial" panose="020B0604020202020204" pitchFamily="34" charset="0"/>
              <a:buChar char="•"/>
            </a:pPr>
            <a:r>
              <a:rPr lang="en-US" sz="1600" dirty="0"/>
              <a:t>A.3.5: tracking variation in heavy ion GCR fluxes through solar minimum is the most meaningful approach to Full validation – do this with GOES-T and -U</a:t>
            </a:r>
          </a:p>
          <a:p>
            <a:pPr>
              <a:buFont typeface="Arial" panose="020B0604020202020204" pitchFamily="34" charset="0"/>
              <a:buChar char="•"/>
            </a:pPr>
            <a:r>
              <a:rPr lang="en-US" sz="1600" dirty="0"/>
              <a:t>Compare with GOES-17 – set logic differently (keep D2A in logic) to compare performance</a:t>
            </a:r>
          </a:p>
        </p:txBody>
      </p:sp>
      <p:sp>
        <p:nvSpPr>
          <p:cNvPr id="6" name="TextBox 5">
            <a:extLst>
              <a:ext uri="{FF2B5EF4-FFF2-40B4-BE49-F238E27FC236}">
                <a16:creationId xmlns="" xmlns:a16="http://schemas.microsoft.com/office/drawing/2014/main" id="{ADFDE7D2-657B-3E41-B260-7F9F1D87BFEB}"/>
              </a:ext>
            </a:extLst>
          </p:cNvPr>
          <p:cNvSpPr txBox="1"/>
          <p:nvPr/>
        </p:nvSpPr>
        <p:spPr>
          <a:xfrm>
            <a:off x="5638800" y="2643783"/>
            <a:ext cx="2819400" cy="923330"/>
          </a:xfrm>
          <a:prstGeom prst="rect">
            <a:avLst/>
          </a:prstGeom>
          <a:solidFill>
            <a:schemeClr val="bg1"/>
          </a:solidFill>
        </p:spPr>
        <p:txBody>
          <a:bodyPr wrap="square" rtlCol="0">
            <a:spAutoFit/>
          </a:bodyPr>
          <a:lstStyle/>
          <a:p>
            <a:pPr algn="ctr"/>
            <a:r>
              <a:rPr lang="en-US" i="1" dirty="0">
                <a:solidFill>
                  <a:srgbClr val="008000"/>
                </a:solidFill>
              </a:rPr>
              <a:t>EHIS PLPTs from RIMP v 1.0 (02 June 2016) – continuation of Provisional</a:t>
            </a:r>
          </a:p>
        </p:txBody>
      </p:sp>
    </p:spTree>
    <p:extLst>
      <p:ext uri="{BB962C8B-B14F-4D97-AF65-F5344CB8AC3E}">
        <p14:creationId xmlns:p14="http://schemas.microsoft.com/office/powerpoint/2010/main" val="255940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CC2BFA-71D6-3E4D-AC9C-FC5F7866BDA8}"/>
              </a:ext>
            </a:extLst>
          </p:cNvPr>
          <p:cNvSpPr>
            <a:spLocks noGrp="1"/>
          </p:cNvSpPr>
          <p:nvPr>
            <p:ph type="title"/>
          </p:nvPr>
        </p:nvSpPr>
        <p:spPr/>
        <p:txBody>
          <a:bodyPr/>
          <a:lstStyle/>
          <a:p>
            <a:r>
              <a:rPr lang="en-US" dirty="0"/>
              <a:t>EHIS Processing Overview</a:t>
            </a:r>
          </a:p>
        </p:txBody>
      </p:sp>
      <p:graphicFrame>
        <p:nvGraphicFramePr>
          <p:cNvPr id="5" name="Content Placeholder 4">
            <a:extLst>
              <a:ext uri="{FF2B5EF4-FFF2-40B4-BE49-F238E27FC236}">
                <a16:creationId xmlns="" xmlns:a16="http://schemas.microsoft.com/office/drawing/2014/main" id="{E58F36CD-F300-A34A-8C8D-9F8E92383B73}"/>
              </a:ext>
            </a:extLst>
          </p:cNvPr>
          <p:cNvGraphicFramePr>
            <a:graphicFrameLocks noGrp="1"/>
          </p:cNvGraphicFramePr>
          <p:nvPr>
            <p:ph idx="1"/>
            <p:extLst>
              <p:ext uri="{D42A27DB-BD31-4B8C-83A1-F6EECF244321}">
                <p14:modId xmlns:p14="http://schemas.microsoft.com/office/powerpoint/2010/main" val="1676109959"/>
              </p:ext>
            </p:extLst>
          </p:nvPr>
        </p:nvGraphicFramePr>
        <p:xfrm>
          <a:off x="457200" y="1096963"/>
          <a:ext cx="8229600" cy="4775200"/>
        </p:xfrm>
        <a:graphic>
          <a:graphicData uri="http://schemas.openxmlformats.org/drawingml/2006/table">
            <a:tbl>
              <a:tblPr firstRow="1" bandRow="1">
                <a:tableStyleId>{5C22544A-7EE6-4342-B048-85BDC9FD1C3A}</a:tableStyleId>
              </a:tblPr>
              <a:tblGrid>
                <a:gridCol w="1447800">
                  <a:extLst>
                    <a:ext uri="{9D8B030D-6E8A-4147-A177-3AD203B41FA5}">
                      <a16:colId xmlns="" xmlns:a16="http://schemas.microsoft.com/office/drawing/2014/main" val="557381746"/>
                    </a:ext>
                  </a:extLst>
                </a:gridCol>
                <a:gridCol w="2057400">
                  <a:extLst>
                    <a:ext uri="{9D8B030D-6E8A-4147-A177-3AD203B41FA5}">
                      <a16:colId xmlns="" xmlns:a16="http://schemas.microsoft.com/office/drawing/2014/main" val="564320563"/>
                    </a:ext>
                  </a:extLst>
                </a:gridCol>
                <a:gridCol w="2057400">
                  <a:extLst>
                    <a:ext uri="{9D8B030D-6E8A-4147-A177-3AD203B41FA5}">
                      <a16:colId xmlns="" xmlns:a16="http://schemas.microsoft.com/office/drawing/2014/main" val="1574510742"/>
                    </a:ext>
                  </a:extLst>
                </a:gridCol>
                <a:gridCol w="2667000">
                  <a:extLst>
                    <a:ext uri="{9D8B030D-6E8A-4147-A177-3AD203B41FA5}">
                      <a16:colId xmlns="" xmlns:a16="http://schemas.microsoft.com/office/drawing/2014/main" val="592728911"/>
                    </a:ext>
                  </a:extLst>
                </a:gridCol>
              </a:tblGrid>
              <a:tr h="370840">
                <a:tc>
                  <a:txBody>
                    <a:bodyPr/>
                    <a:lstStyle/>
                    <a:p>
                      <a:pPr algn="ctr"/>
                      <a:r>
                        <a:rPr lang="en-US" dirty="0"/>
                        <a:t>Rates</a:t>
                      </a:r>
                    </a:p>
                  </a:txBody>
                  <a:tcPr/>
                </a:tc>
                <a:tc>
                  <a:txBody>
                    <a:bodyPr/>
                    <a:lstStyle/>
                    <a:p>
                      <a:pPr algn="ctr"/>
                      <a:r>
                        <a:rPr lang="en-US" dirty="0"/>
                        <a:t>Priority 3</a:t>
                      </a:r>
                    </a:p>
                  </a:txBody>
                  <a:tcPr/>
                </a:tc>
                <a:tc>
                  <a:txBody>
                    <a:bodyPr/>
                    <a:lstStyle/>
                    <a:p>
                      <a:pPr algn="ctr"/>
                      <a:r>
                        <a:rPr lang="en-US" dirty="0"/>
                        <a:t>Priority 2</a:t>
                      </a:r>
                    </a:p>
                  </a:txBody>
                  <a:tcPr/>
                </a:tc>
                <a:tc>
                  <a:txBody>
                    <a:bodyPr/>
                    <a:lstStyle/>
                    <a:p>
                      <a:pPr algn="ctr"/>
                      <a:r>
                        <a:rPr lang="en-US" dirty="0"/>
                        <a:t>Priority 1 </a:t>
                      </a:r>
                    </a:p>
                  </a:txBody>
                  <a:tcPr/>
                </a:tc>
                <a:extLst>
                  <a:ext uri="{0D108BD9-81ED-4DB2-BD59-A6C34878D82A}">
                    <a16:rowId xmlns="" xmlns:a16="http://schemas.microsoft.com/office/drawing/2014/main" val="2649907079"/>
                  </a:ext>
                </a:extLst>
              </a:tr>
              <a:tr h="370840">
                <a:tc>
                  <a:txBody>
                    <a:bodyPr/>
                    <a:lstStyle/>
                    <a:p>
                      <a:pPr algn="ctr"/>
                      <a:r>
                        <a:rPr lang="en-US" dirty="0"/>
                        <a:t>Species</a:t>
                      </a:r>
                    </a:p>
                  </a:txBody>
                  <a:tcPr/>
                </a:tc>
                <a:tc>
                  <a:txBody>
                    <a:bodyPr/>
                    <a:lstStyle/>
                    <a:p>
                      <a:pPr algn="ctr"/>
                      <a:r>
                        <a:rPr lang="en-US" dirty="0"/>
                        <a:t>H</a:t>
                      </a:r>
                    </a:p>
                  </a:txBody>
                  <a:tcPr/>
                </a:tc>
                <a:tc>
                  <a:txBody>
                    <a:bodyPr/>
                    <a:lstStyle/>
                    <a:p>
                      <a:pPr algn="ctr"/>
                      <a:r>
                        <a:rPr lang="en-US" dirty="0"/>
                        <a:t>He</a:t>
                      </a:r>
                    </a:p>
                  </a:txBody>
                  <a:tcPr/>
                </a:tc>
                <a:tc>
                  <a:txBody>
                    <a:bodyPr/>
                    <a:lstStyle/>
                    <a:p>
                      <a:pPr algn="ctr"/>
                      <a:r>
                        <a:rPr lang="en-US" dirty="0"/>
                        <a:t>C-Cu</a:t>
                      </a:r>
                    </a:p>
                  </a:txBody>
                  <a:tcPr/>
                </a:tc>
                <a:extLst>
                  <a:ext uri="{0D108BD9-81ED-4DB2-BD59-A6C34878D82A}">
                    <a16:rowId xmlns="" xmlns:a16="http://schemas.microsoft.com/office/drawing/2014/main" val="152016791"/>
                  </a:ext>
                </a:extLst>
              </a:tr>
              <a:tr h="370840">
                <a:tc>
                  <a:txBody>
                    <a:bodyPr/>
                    <a:lstStyle/>
                    <a:p>
                      <a:pPr algn="ctr"/>
                      <a:r>
                        <a:rPr lang="en-US" dirty="0"/>
                        <a:t>Detection Method</a:t>
                      </a:r>
                    </a:p>
                  </a:txBody>
                  <a:tcPr/>
                </a:tc>
                <a:tc>
                  <a:txBody>
                    <a:bodyPr/>
                    <a:lstStyle/>
                    <a:p>
                      <a:pPr algn="ctr"/>
                      <a:r>
                        <a:rPr lang="en-US" dirty="0"/>
                        <a:t>Energy Deposition, Coincidence Logic</a:t>
                      </a:r>
                    </a:p>
                  </a:txBody>
                  <a:tcPr/>
                </a:tc>
                <a:tc>
                  <a:txBody>
                    <a:bodyPr/>
                    <a:lstStyle/>
                    <a:p>
                      <a:pPr algn="ctr"/>
                      <a:r>
                        <a:rPr lang="en-US" dirty="0"/>
                        <a:t>Energy Deposition Coincidence Logic</a:t>
                      </a:r>
                    </a:p>
                  </a:txBody>
                  <a:tcPr/>
                </a:tc>
                <a:tc>
                  <a:txBody>
                    <a:bodyPr/>
                    <a:lstStyle/>
                    <a:p>
                      <a:pPr algn="ctr"/>
                      <a:r>
                        <a:rPr lang="en-US" dirty="0"/>
                        <a:t>Energy Deposition, Angle of Incidence (ADIS), Coincidence Logic</a:t>
                      </a:r>
                    </a:p>
                  </a:txBody>
                  <a:tcPr/>
                </a:tc>
                <a:extLst>
                  <a:ext uri="{0D108BD9-81ED-4DB2-BD59-A6C34878D82A}">
                    <a16:rowId xmlns="" xmlns:a16="http://schemas.microsoft.com/office/drawing/2014/main" val="3836847864"/>
                  </a:ext>
                </a:extLst>
              </a:tr>
              <a:tr h="370840">
                <a:tc>
                  <a:txBody>
                    <a:bodyPr/>
                    <a:lstStyle/>
                    <a:p>
                      <a:pPr algn="ctr"/>
                      <a:r>
                        <a:rPr lang="en-US" dirty="0"/>
                        <a:t>L1b Algorithm</a:t>
                      </a:r>
                    </a:p>
                  </a:txBody>
                  <a:tcPr/>
                </a:tc>
                <a:tc>
                  <a:txBody>
                    <a:bodyPr/>
                    <a:lstStyle/>
                    <a:p>
                      <a:pPr algn="ctr"/>
                      <a:r>
                        <a:rPr lang="en-US" dirty="0"/>
                        <a:t>Divide by G*</a:t>
                      </a:r>
                      <a:r>
                        <a:rPr lang="en-US" dirty="0" err="1"/>
                        <a:t>dE</a:t>
                      </a:r>
                      <a:endParaRPr lang="en-US" dirty="0"/>
                    </a:p>
                  </a:txBody>
                  <a:tcPr/>
                </a:tc>
                <a:tc>
                  <a:txBody>
                    <a:bodyPr/>
                    <a:lstStyle/>
                    <a:p>
                      <a:pPr algn="ctr"/>
                      <a:r>
                        <a:rPr lang="en-US" dirty="0"/>
                        <a:t>Divide by G*</a:t>
                      </a:r>
                      <a:r>
                        <a:rPr lang="en-US" dirty="0" err="1"/>
                        <a:t>dE</a:t>
                      </a:r>
                      <a:endParaRPr lang="en-US" dirty="0"/>
                    </a:p>
                  </a:txBody>
                  <a:tcPr/>
                </a:tc>
                <a:tc>
                  <a:txBody>
                    <a:bodyPr/>
                    <a:lstStyle/>
                    <a:p>
                      <a:pPr algn="ctr"/>
                      <a:r>
                        <a:rPr lang="en-US" dirty="0"/>
                        <a:t>Perform Maximum Likelihood (ML) Fit to Histogram, Divide by G*</a:t>
                      </a:r>
                      <a:r>
                        <a:rPr lang="en-US" dirty="0" err="1"/>
                        <a:t>dE</a:t>
                      </a:r>
                      <a:endParaRPr lang="en-US" dirty="0"/>
                    </a:p>
                  </a:txBody>
                  <a:tcPr/>
                </a:tc>
                <a:extLst>
                  <a:ext uri="{0D108BD9-81ED-4DB2-BD59-A6C34878D82A}">
                    <a16:rowId xmlns="" xmlns:a16="http://schemas.microsoft.com/office/drawing/2014/main" val="2966632818"/>
                  </a:ext>
                </a:extLst>
              </a:tr>
              <a:tr h="370840">
                <a:tc>
                  <a:txBody>
                    <a:bodyPr/>
                    <a:lstStyle/>
                    <a:p>
                      <a:pPr algn="ctr"/>
                      <a:r>
                        <a:rPr lang="en-US" dirty="0"/>
                        <a:t>L0 Cadence</a:t>
                      </a:r>
                    </a:p>
                  </a:txBody>
                  <a:tcPr/>
                </a:tc>
                <a:tc>
                  <a:txBody>
                    <a:bodyPr/>
                    <a:lstStyle/>
                    <a:p>
                      <a:pPr algn="ctr"/>
                      <a:r>
                        <a:rPr lang="en-US" dirty="0"/>
                        <a:t>3 s</a:t>
                      </a:r>
                    </a:p>
                  </a:txBody>
                  <a:tcPr/>
                </a:tc>
                <a:tc>
                  <a:txBody>
                    <a:bodyPr/>
                    <a:lstStyle/>
                    <a:p>
                      <a:pPr algn="ctr"/>
                      <a:r>
                        <a:rPr lang="en-US" dirty="0"/>
                        <a:t>3 s</a:t>
                      </a:r>
                    </a:p>
                  </a:txBody>
                  <a:tcPr/>
                </a:tc>
                <a:tc>
                  <a:txBody>
                    <a:bodyPr/>
                    <a:lstStyle/>
                    <a:p>
                      <a:pPr algn="ctr"/>
                      <a:r>
                        <a:rPr lang="en-US" dirty="0"/>
                        <a:t>60 s</a:t>
                      </a:r>
                    </a:p>
                  </a:txBody>
                  <a:tcPr/>
                </a:tc>
                <a:extLst>
                  <a:ext uri="{0D108BD9-81ED-4DB2-BD59-A6C34878D82A}">
                    <a16:rowId xmlns="" xmlns:a16="http://schemas.microsoft.com/office/drawing/2014/main" val="2396419821"/>
                  </a:ext>
                </a:extLst>
              </a:tr>
              <a:tr h="370840">
                <a:tc>
                  <a:txBody>
                    <a:bodyPr/>
                    <a:lstStyle/>
                    <a:p>
                      <a:pPr algn="ctr"/>
                      <a:r>
                        <a:rPr lang="en-US" dirty="0"/>
                        <a:t>L1b Cadence</a:t>
                      </a:r>
                    </a:p>
                  </a:txBody>
                  <a:tcPr/>
                </a:tc>
                <a:tc>
                  <a:txBody>
                    <a:bodyPr/>
                    <a:lstStyle/>
                    <a:p>
                      <a:pPr algn="ctr"/>
                      <a:r>
                        <a:rPr lang="en-US" dirty="0"/>
                        <a:t>300 s</a:t>
                      </a:r>
                    </a:p>
                  </a:txBody>
                  <a:tcPr/>
                </a:tc>
                <a:tc>
                  <a:txBody>
                    <a:bodyPr/>
                    <a:lstStyle/>
                    <a:p>
                      <a:pPr algn="ctr"/>
                      <a:r>
                        <a:rPr lang="en-US" dirty="0"/>
                        <a:t>300 s</a:t>
                      </a:r>
                    </a:p>
                  </a:txBody>
                  <a:tcPr/>
                </a:tc>
                <a:tc>
                  <a:txBody>
                    <a:bodyPr/>
                    <a:lstStyle/>
                    <a:p>
                      <a:pPr algn="ctr"/>
                      <a:r>
                        <a:rPr lang="en-US" dirty="0"/>
                        <a:t>300 s</a:t>
                      </a:r>
                    </a:p>
                  </a:txBody>
                  <a:tcPr/>
                </a:tc>
                <a:extLst>
                  <a:ext uri="{0D108BD9-81ED-4DB2-BD59-A6C34878D82A}">
                    <a16:rowId xmlns="" xmlns:a16="http://schemas.microsoft.com/office/drawing/2014/main" val="2105694858"/>
                  </a:ext>
                </a:extLst>
              </a:tr>
              <a:tr h="370840">
                <a:tc>
                  <a:txBody>
                    <a:bodyPr/>
                    <a:lstStyle/>
                    <a:p>
                      <a:pPr algn="ctr"/>
                      <a:r>
                        <a:rPr lang="en-US" dirty="0"/>
                        <a:t>Can L1b be summed to improve statistics?</a:t>
                      </a:r>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b="1" dirty="0"/>
                        <a:t>No. </a:t>
                      </a:r>
                      <a:r>
                        <a:rPr lang="en-US" dirty="0"/>
                        <a:t>Poisson statistics lost in ML fit. Often only an upper limit. Must sum P1 rates and histograms prior to applying ML fit. </a:t>
                      </a:r>
                    </a:p>
                  </a:txBody>
                  <a:tcPr/>
                </a:tc>
                <a:extLst>
                  <a:ext uri="{0D108BD9-81ED-4DB2-BD59-A6C34878D82A}">
                    <a16:rowId xmlns="" xmlns:a16="http://schemas.microsoft.com/office/drawing/2014/main" val="583237080"/>
                  </a:ext>
                </a:extLst>
              </a:tr>
            </a:tbl>
          </a:graphicData>
        </a:graphic>
      </p:graphicFrame>
      <p:sp>
        <p:nvSpPr>
          <p:cNvPr id="4" name="Slide Number Placeholder 3">
            <a:extLst>
              <a:ext uri="{FF2B5EF4-FFF2-40B4-BE49-F238E27FC236}">
                <a16:creationId xmlns="" xmlns:a16="http://schemas.microsoft.com/office/drawing/2014/main" id="{CB55F64B-8333-2D4E-ADF8-60594B337F34}"/>
              </a:ext>
            </a:extLst>
          </p:cNvPr>
          <p:cNvSpPr>
            <a:spLocks noGrp="1"/>
          </p:cNvSpPr>
          <p:nvPr>
            <p:ph type="sldNum" sz="quarter" idx="12"/>
          </p:nvPr>
        </p:nvSpPr>
        <p:spPr/>
        <p:txBody>
          <a:bodyPr/>
          <a:lstStyle/>
          <a:p>
            <a:fld id="{615ADB79-25D6-47C0-AB51-22A13A0BBB50}" type="slidenum">
              <a:rPr lang="en-US" altLang="en-US" smtClean="0"/>
              <a:pPr/>
              <a:t>6</a:t>
            </a:fld>
            <a:endParaRPr lang="en-US" altLang="en-US" dirty="0"/>
          </a:p>
        </p:txBody>
      </p:sp>
      <p:sp>
        <p:nvSpPr>
          <p:cNvPr id="6" name="TextBox 5">
            <a:extLst>
              <a:ext uri="{FF2B5EF4-FFF2-40B4-BE49-F238E27FC236}">
                <a16:creationId xmlns="" xmlns:a16="http://schemas.microsoft.com/office/drawing/2014/main" id="{6A8AE9F5-5ED1-2A42-B1C8-8DFC4CEC90A0}"/>
              </a:ext>
            </a:extLst>
          </p:cNvPr>
          <p:cNvSpPr txBox="1"/>
          <p:nvPr/>
        </p:nvSpPr>
        <p:spPr>
          <a:xfrm>
            <a:off x="1600200" y="6197025"/>
            <a:ext cx="57912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Bottom line: for Carbon and heavier ions, calculation of SEP event fluences and GCR fluxes requires reprocessing EHIS data from L0</a:t>
            </a:r>
            <a:endParaRPr lang="en-US" sz="1600" b="1" i="1" baseline="30000" dirty="0">
              <a:solidFill>
                <a:schemeClr val="tx1"/>
              </a:solidFill>
            </a:endParaRPr>
          </a:p>
        </p:txBody>
      </p:sp>
    </p:spTree>
    <p:extLst>
      <p:ext uri="{BB962C8B-B14F-4D97-AF65-F5344CB8AC3E}">
        <p14:creationId xmlns:p14="http://schemas.microsoft.com/office/powerpoint/2010/main" val="3702929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60</a:t>
            </a:fld>
            <a:endParaRPr lang="en" dirty="0">
              <a:solidFill>
                <a:schemeClr val="bg1"/>
              </a:solidFill>
            </a:endParaRPr>
          </a:p>
        </p:txBody>
      </p:sp>
      <p:sp>
        <p:nvSpPr>
          <p:cNvPr id="3"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800" dirty="0">
                <a:solidFill>
                  <a:schemeClr val="bg1"/>
                </a:solidFill>
              </a:rPr>
              <a:t>EHIS Performance Baseline Status</a:t>
            </a:r>
          </a:p>
          <a:p>
            <a:pPr algn="ctr"/>
            <a:r>
              <a:rPr lang="en-US" sz="1800" i="1" dirty="0">
                <a:solidFill>
                  <a:schemeClr val="bg1"/>
                </a:solidFill>
              </a:rPr>
              <a:t>Assessment at Provisional</a:t>
            </a:r>
          </a:p>
        </p:txBody>
      </p:sp>
      <p:graphicFrame>
        <p:nvGraphicFramePr>
          <p:cNvPr id="4" name="Content Placeholder 3"/>
          <p:cNvGraphicFramePr>
            <a:graphicFrameLocks/>
          </p:cNvGraphicFramePr>
          <p:nvPr>
            <p:extLst>
              <p:ext uri="{D42A27DB-BD31-4B8C-83A1-F6EECF244321}">
                <p14:modId xmlns:p14="http://schemas.microsoft.com/office/powerpoint/2010/main" val="2517016689"/>
              </p:ext>
            </p:extLst>
          </p:nvPr>
        </p:nvGraphicFramePr>
        <p:xfrm>
          <a:off x="962751" y="1066800"/>
          <a:ext cx="7226046" cy="1483360"/>
        </p:xfrm>
        <a:graphic>
          <a:graphicData uri="http://schemas.openxmlformats.org/drawingml/2006/table">
            <a:tbl>
              <a:tblPr firstRow="1" bandRow="1">
                <a:tableStyleId>{5940675A-B579-460E-94D1-54222C63F5DA}</a:tableStyleId>
              </a:tblPr>
              <a:tblGrid>
                <a:gridCol w="850194">
                  <a:extLst>
                    <a:ext uri="{9D8B030D-6E8A-4147-A177-3AD203B41FA5}">
                      <a16:colId xmlns="" xmlns:a16="http://schemas.microsoft.com/office/drawing/2014/main" val="20000"/>
                    </a:ext>
                  </a:extLst>
                </a:gridCol>
                <a:gridCol w="2936609">
                  <a:extLst>
                    <a:ext uri="{9D8B030D-6E8A-4147-A177-3AD203B41FA5}">
                      <a16:colId xmlns="" xmlns:a16="http://schemas.microsoft.com/office/drawing/2014/main" val="20001"/>
                    </a:ext>
                  </a:extLst>
                </a:gridCol>
                <a:gridCol w="1560804">
                  <a:extLst>
                    <a:ext uri="{9D8B030D-6E8A-4147-A177-3AD203B41FA5}">
                      <a16:colId xmlns="" xmlns:a16="http://schemas.microsoft.com/office/drawing/2014/main" val="20002"/>
                    </a:ext>
                  </a:extLst>
                </a:gridCol>
                <a:gridCol w="1878439">
                  <a:extLst>
                    <a:ext uri="{9D8B030D-6E8A-4147-A177-3AD203B41FA5}">
                      <a16:colId xmlns="" xmlns:a16="http://schemas.microsoft.com/office/drawing/2014/main" val="20003"/>
                    </a:ext>
                  </a:extLst>
                </a:gridCol>
              </a:tblGrid>
              <a:tr h="37084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 xmlns:a16="http://schemas.microsoft.com/office/drawing/2014/main" val="10000"/>
                  </a:ext>
                </a:extLst>
              </a:tr>
              <a:tr h="370840">
                <a:tc>
                  <a:txBody>
                    <a:bodyPr/>
                    <a:lstStyle/>
                    <a:p>
                      <a:pPr algn="ctr"/>
                      <a:r>
                        <a:rPr lang="en-US" sz="1200" dirty="0"/>
                        <a:t>1978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EHIS</a:t>
                      </a:r>
                      <a:r>
                        <a:rPr lang="en-US" sz="1200" baseline="0" dirty="0"/>
                        <a:t> </a:t>
                      </a:r>
                      <a:r>
                        <a:rPr lang="en-US" sz="1200" dirty="0"/>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a:txBody>
                    <a:bodyPr/>
                    <a:lstStyle/>
                    <a:p>
                      <a:pPr algn="ctr"/>
                      <a:r>
                        <a:rPr lang="en-US" sz="1200" dirty="0"/>
                        <a:t>1982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EHIS</a:t>
                      </a:r>
                      <a:r>
                        <a:rPr lang="en-US" sz="1200" baseline="0" dirty="0"/>
                        <a:t> </a:t>
                      </a:r>
                      <a:r>
                        <a:rPr lang="en-US" sz="1200" dirty="0"/>
                        <a:t>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70840">
                <a:tc>
                  <a:txBody>
                    <a:bodyPr/>
                    <a:lstStyle/>
                    <a:p>
                      <a:pPr algn="ctr"/>
                      <a:r>
                        <a:rPr lang="en-US" sz="1200" dirty="0"/>
                        <a:t>1983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aseline="0" dirty="0"/>
                        <a:t>EHIS Measurement Accuracy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6" name="Content Placeholder 2"/>
          <p:cNvSpPr txBox="1">
            <a:spLocks/>
          </p:cNvSpPr>
          <p:nvPr/>
        </p:nvSpPr>
        <p:spPr>
          <a:xfrm>
            <a:off x="493295" y="2666999"/>
            <a:ext cx="8101262" cy="40544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MRD1978:  Orthogonality/Coverage</a:t>
            </a:r>
          </a:p>
          <a:p>
            <a:pPr lvl="1">
              <a:buFont typeface="Arial" panose="020B0604020202020204" pitchFamily="34" charset="0"/>
              <a:buChar char="•"/>
            </a:pPr>
            <a:r>
              <a:rPr lang="en-US" sz="1600" dirty="0"/>
              <a:t>Requirement: 1 direction</a:t>
            </a:r>
          </a:p>
          <a:p>
            <a:pPr lvl="1">
              <a:buFont typeface="Arial" panose="020B0604020202020204" pitchFamily="34" charset="0"/>
              <a:buChar char="•"/>
            </a:pPr>
            <a:r>
              <a:rPr lang="en-US" sz="1600" dirty="0"/>
              <a:t>Currently being met for all species</a:t>
            </a:r>
          </a:p>
          <a:p>
            <a:pPr>
              <a:buFont typeface="Arial" panose="020B0604020202020204" pitchFamily="34" charset="0"/>
              <a:buChar char="•"/>
            </a:pPr>
            <a:r>
              <a:rPr lang="en-US" sz="1800" dirty="0"/>
              <a:t>MRD1982:  Measurement Range: </a:t>
            </a:r>
          </a:p>
          <a:p>
            <a:pPr lvl="1">
              <a:buFont typeface="Arial" panose="020B0604020202020204" pitchFamily="34" charset="0"/>
              <a:buChar char="•"/>
            </a:pPr>
            <a:r>
              <a:rPr lang="en-US" sz="1600" dirty="0"/>
              <a:t>Requirement: </a:t>
            </a:r>
            <a:r>
              <a:rPr lang="pt-BR" sz="1600" dirty="0"/>
              <a:t>10 -200 MeV/n 5 mass groups: H, He, (C,N,O), Ne-S, &amp; Fe</a:t>
            </a:r>
          </a:p>
          <a:p>
            <a:pPr lvl="1">
              <a:buFont typeface="Arial" panose="020B0604020202020204" pitchFamily="34" charset="0"/>
              <a:buChar char="•"/>
            </a:pPr>
            <a:r>
              <a:rPr lang="en-US" sz="1600" dirty="0"/>
              <a:t>Comparisons with well-understood legacy data sets indicate that energy range and species range are being covered</a:t>
            </a:r>
            <a:endParaRPr lang="pt-BR" sz="1600" dirty="0"/>
          </a:p>
          <a:p>
            <a:pPr>
              <a:buFont typeface="Arial" panose="020B0604020202020204" pitchFamily="34" charset="0"/>
              <a:buChar char="•"/>
            </a:pPr>
            <a:r>
              <a:rPr lang="en-US" sz="1800" dirty="0"/>
              <a:t>MRD1983:  Measurement Accuracy</a:t>
            </a:r>
          </a:p>
          <a:p>
            <a:pPr lvl="1">
              <a:buFont typeface="Arial" panose="020B0604020202020204" pitchFamily="34" charset="0"/>
              <a:buChar char="•"/>
            </a:pPr>
            <a:r>
              <a:rPr lang="en-US" sz="1600" dirty="0"/>
              <a:t>Requirements:  @min flux &lt;45%, @10X min flux &lt; 25%</a:t>
            </a:r>
          </a:p>
          <a:p>
            <a:pPr lvl="1">
              <a:buFont typeface="Arial" panose="020B0604020202020204" pitchFamily="34" charset="0"/>
              <a:buChar char="•"/>
            </a:pPr>
            <a:r>
              <a:rPr lang="en-US" sz="1600" u="sng" dirty="0"/>
              <a:t>Absolute accuracy cannot be verified on-orbit</a:t>
            </a:r>
          </a:p>
          <a:p>
            <a:pPr lvl="1">
              <a:buFont typeface="Arial" panose="020B0604020202020204" pitchFamily="34" charset="0"/>
              <a:buChar char="•"/>
            </a:pPr>
            <a:r>
              <a:rPr lang="en-US" sz="1600" dirty="0"/>
              <a:t>Comparisons with well-understood legacy data sets indicate discrepancies</a:t>
            </a:r>
          </a:p>
          <a:p>
            <a:pPr lvl="2"/>
            <a:r>
              <a:rPr lang="en-US" sz="1400" dirty="0"/>
              <a:t>HE1P are 5-7x low when &gt;80 MeV proton fluxes are elevated</a:t>
            </a:r>
          </a:p>
          <a:p>
            <a:pPr lvl="2"/>
            <a:r>
              <a:rPr lang="en-US" sz="1400" dirty="0"/>
              <a:t>C-Fe SEP fluxes are 2-3x low with respect to SIS</a:t>
            </a:r>
          </a:p>
          <a:p>
            <a:pPr lvl="2"/>
            <a:r>
              <a:rPr lang="en-US" sz="1400" dirty="0"/>
              <a:t>H fluxes are low with respect to SGPS as well as GOES 13 and 15</a:t>
            </a:r>
          </a:p>
          <a:p>
            <a:pPr lvl="1">
              <a:buFont typeface="Arial" panose="020B0604020202020204" pitchFamily="34" charset="0"/>
              <a:buChar char="•"/>
            </a:pPr>
            <a:endParaRPr lang="en-US" sz="1400" dirty="0"/>
          </a:p>
        </p:txBody>
      </p:sp>
      <p:sp>
        <p:nvSpPr>
          <p:cNvPr id="7" name="TextBox 6">
            <a:extLst>
              <a:ext uri="{FF2B5EF4-FFF2-40B4-BE49-F238E27FC236}">
                <a16:creationId xmlns="" xmlns:a16="http://schemas.microsoft.com/office/drawing/2014/main" id="{74C456D5-E27A-B34E-89FE-839BC006451F}"/>
              </a:ext>
            </a:extLst>
          </p:cNvPr>
          <p:cNvSpPr txBox="1"/>
          <p:nvPr/>
        </p:nvSpPr>
        <p:spPr>
          <a:xfrm>
            <a:off x="4520735" y="2743200"/>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8" name="TextBox 7">
            <a:extLst>
              <a:ext uri="{FF2B5EF4-FFF2-40B4-BE49-F238E27FC236}">
                <a16:creationId xmlns="" xmlns:a16="http://schemas.microsoft.com/office/drawing/2014/main" id="{09EDF461-E95D-3845-8E2C-8F4AB8DAC7CC}"/>
              </a:ext>
            </a:extLst>
          </p:cNvPr>
          <p:cNvSpPr txBox="1"/>
          <p:nvPr/>
        </p:nvSpPr>
        <p:spPr>
          <a:xfrm>
            <a:off x="7562088" y="376880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9" name="TextBox 8">
            <a:extLst>
              <a:ext uri="{FF2B5EF4-FFF2-40B4-BE49-F238E27FC236}">
                <a16:creationId xmlns="" xmlns:a16="http://schemas.microsoft.com/office/drawing/2014/main" id="{DFFCAF86-E3AC-164F-BF8A-23D1442B2D38}"/>
              </a:ext>
            </a:extLst>
          </p:cNvPr>
          <p:cNvSpPr txBox="1"/>
          <p:nvPr/>
        </p:nvSpPr>
        <p:spPr>
          <a:xfrm>
            <a:off x="6827890" y="4916776"/>
            <a:ext cx="1468395" cy="707886"/>
          </a:xfrm>
          <a:prstGeom prst="rect">
            <a:avLst/>
          </a:prstGeom>
          <a:solidFill>
            <a:srgbClr val="FFFF00"/>
          </a:solidFill>
        </p:spPr>
        <p:txBody>
          <a:bodyPr wrap="square" rtlCol="0">
            <a:spAutoFit/>
          </a:bodyPr>
          <a:lstStyle/>
          <a:p>
            <a:pPr algn="ctr"/>
            <a:r>
              <a:rPr lang="en-US" sz="2000" dirty="0"/>
              <a:t>PARTIAL PASS</a:t>
            </a:r>
          </a:p>
        </p:txBody>
      </p:sp>
    </p:spTree>
    <p:extLst>
      <p:ext uri="{BB962C8B-B14F-4D97-AF65-F5344CB8AC3E}">
        <p14:creationId xmlns:p14="http://schemas.microsoft.com/office/powerpoint/2010/main" val="2389443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464268183"/>
              </p:ext>
            </p:extLst>
          </p:nvPr>
        </p:nvGraphicFramePr>
        <p:xfrm>
          <a:off x="132524" y="1465263"/>
          <a:ext cx="8865704" cy="5217160"/>
        </p:xfrm>
        <a:graphic>
          <a:graphicData uri="http://schemas.openxmlformats.org/drawingml/2006/table">
            <a:tbl>
              <a:tblPr firstRow="1" bandRow="1">
                <a:tableStyleId>{5C22544A-7EE6-4342-B048-85BDC9FD1C3A}</a:tableStyleId>
              </a:tblPr>
              <a:tblGrid>
                <a:gridCol w="1391476">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514600">
                  <a:extLst>
                    <a:ext uri="{9D8B030D-6E8A-4147-A177-3AD203B41FA5}">
                      <a16:colId xmlns="" xmlns:a16="http://schemas.microsoft.com/office/drawing/2014/main" val="20002"/>
                    </a:ext>
                  </a:extLst>
                </a:gridCol>
                <a:gridCol w="2673628">
                  <a:extLst>
                    <a:ext uri="{9D8B030D-6E8A-4147-A177-3AD203B41FA5}">
                      <a16:colId xmlns="" xmlns:a16="http://schemas.microsoft.com/office/drawing/2014/main" val="20003"/>
                    </a:ext>
                  </a:extLst>
                </a:gridCol>
              </a:tblGrid>
              <a:tr h="370840">
                <a:tc>
                  <a:txBody>
                    <a:bodyPr/>
                    <a:lstStyle/>
                    <a:p>
                      <a:pPr algn="ctr"/>
                      <a:r>
                        <a:rPr lang="en-US" sz="1600" dirty="0"/>
                        <a:t>Risk</a:t>
                      </a:r>
                      <a:r>
                        <a:rPr lang="en-US" sz="1600" baseline="0" dirty="0"/>
                        <a:t> Name</a:t>
                      </a:r>
                      <a:endParaRPr lang="en-US" sz="16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Mitigation</a:t>
                      </a:r>
                      <a:r>
                        <a:rPr lang="en-US" sz="1600" baseline="0" dirty="0"/>
                        <a:t> and Schedule</a:t>
                      </a:r>
                      <a:endParaRPr lang="en-US" sz="1600" dirty="0"/>
                    </a:p>
                  </a:txBody>
                  <a:tcPr anchor="ct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US" sz="1600" dirty="0"/>
                        <a:t>HE1 channel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 </a:t>
                      </a:r>
                      <a:r>
                        <a:rPr lang="en-US" sz="1600" dirty="0"/>
                        <a:t>hardware</a:t>
                      </a:r>
                      <a:r>
                        <a:rPr lang="en-US" sz="1600" baseline="0" dirty="0"/>
                        <a:t> issue causing suppressed HE1 fluxes is not understood</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rgbClr val="FF0000"/>
                          </a:solidFill>
                        </a:rPr>
                        <a:t>THEN</a:t>
                      </a:r>
                      <a:r>
                        <a:rPr lang="en-US" sz="1600" baseline="0" dirty="0"/>
                        <a:t> HE1 fluxes will be low whenever &gt;100 MeV p+ fluxes are above backgrounds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WR 6113 (Flight)</a:t>
                      </a:r>
                    </a:p>
                    <a:p>
                      <a:pPr marL="230188" indent="-230188">
                        <a:buFont typeface="Arial" pitchFamily="34" charset="0"/>
                        <a:buChar char="•"/>
                      </a:pPr>
                      <a:r>
                        <a:rPr lang="en-US" sz="1600" dirty="0"/>
                        <a:t>ADR 727 (no known algorithmic fix)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a:txBody>
                    <a:bodyPr/>
                    <a:lstStyle/>
                    <a:p>
                      <a:pPr algn="ctr"/>
                      <a:r>
                        <a:rPr lang="en-US" sz="1600" dirty="0"/>
                        <a:t>Low C-Fe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 </a:t>
                      </a:r>
                      <a:r>
                        <a:rPr lang="en-US" sz="1600" dirty="0">
                          <a:solidFill>
                            <a:schemeClr val="tx1"/>
                          </a:solidFill>
                        </a:rPr>
                        <a:t>discrepancy between EHIS and SIS heavy ion fluxes is not understood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THEN</a:t>
                      </a:r>
                      <a:r>
                        <a:rPr lang="en-US" sz="1600" baseline="0" dirty="0">
                          <a:solidFill>
                            <a:schemeClr val="tx1"/>
                          </a:solidFill>
                        </a:rPr>
                        <a:t> EHIS data will not be trusted by the community</a:t>
                      </a: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Confirm with PHA analysis</a:t>
                      </a:r>
                    </a:p>
                    <a:p>
                      <a:pPr marL="230188" indent="-230188">
                        <a:buFont typeface="Arial" pitchFamily="34" charset="0"/>
                        <a:buChar char="•"/>
                      </a:pPr>
                      <a:r>
                        <a:rPr lang="en-US" sz="1600" dirty="0"/>
                        <a:t>Discuss with SIS scientists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70840">
                <a:tc>
                  <a:txBody>
                    <a:bodyPr/>
                    <a:lstStyle/>
                    <a:p>
                      <a:pPr algn="ctr"/>
                      <a:r>
                        <a:rPr lang="en-US" sz="1600" dirty="0"/>
                        <a:t>Low H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 </a:t>
                      </a:r>
                      <a:r>
                        <a:rPr lang="en-US" sz="1600" dirty="0">
                          <a:solidFill>
                            <a:schemeClr val="tx1"/>
                          </a:solidFill>
                        </a:rPr>
                        <a:t>discrepancy between EHIS and SGPS hydrogen fluxes is not understood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THEN</a:t>
                      </a:r>
                      <a:r>
                        <a:rPr lang="en-US" sz="1600" baseline="0" dirty="0">
                          <a:solidFill>
                            <a:schemeClr val="tx1"/>
                          </a:solidFill>
                        </a:rPr>
                        <a:t> EHIS data will not be trusted by the community</a:t>
                      </a: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Off-line spectral analysis using temperature-dependent </a:t>
                      </a:r>
                      <a:r>
                        <a:rPr lang="en-US" sz="1600" dirty="0" err="1"/>
                        <a:t>bandpasses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41826338"/>
                  </a:ext>
                </a:extLst>
              </a:tr>
              <a:tr h="370840">
                <a:tc>
                  <a:txBody>
                    <a:bodyPr/>
                    <a:lstStyle/>
                    <a:p>
                      <a:pPr algn="ctr"/>
                      <a:r>
                        <a:rPr lang="en-US" sz="1600" dirty="0"/>
                        <a:t>GCRs from histograms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a:t>
                      </a:r>
                      <a:r>
                        <a:rPr lang="en-US" sz="1600" dirty="0">
                          <a:solidFill>
                            <a:schemeClr val="tx1"/>
                          </a:solidFill>
                        </a:rPr>
                        <a:t> GCRs cannot be retrieved from histograms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rgbClr val="FF0000"/>
                          </a:solidFill>
                        </a:rPr>
                        <a:t>THEN</a:t>
                      </a:r>
                      <a:r>
                        <a:rPr lang="en-US" sz="1600" baseline="0" dirty="0"/>
                        <a:t> GCR retrievals will have to rely on PHA analysis, which is not part of L1b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UNH to reevaluate alpha-kappa coefficients using SEP observations</a:t>
                      </a:r>
                    </a:p>
                    <a:p>
                      <a:pPr marL="230188" indent="-230188">
                        <a:buFont typeface="Arial" pitchFamily="34" charset="0"/>
                        <a:buChar char="•"/>
                      </a:pPr>
                      <a:r>
                        <a:rPr lang="en-US" sz="1600" dirty="0"/>
                        <a:t>NCEI to perform PHA using delivered tool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44456369"/>
                  </a:ext>
                </a:extLst>
              </a:tr>
              <a:tr h="370840">
                <a:tc>
                  <a:txBody>
                    <a:bodyPr/>
                    <a:lstStyle/>
                    <a:p>
                      <a:pPr algn="ctr"/>
                      <a:r>
                        <a:rPr lang="en-US" sz="1600" dirty="0"/>
                        <a:t>False Be and B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 </a:t>
                      </a:r>
                      <a:r>
                        <a:rPr lang="en-US" sz="1600" dirty="0">
                          <a:solidFill>
                            <a:schemeClr val="tx1"/>
                          </a:solidFill>
                        </a:rPr>
                        <a:t>Be and B fluxes are not replaced with fill</a:t>
                      </a:r>
                      <a:r>
                        <a:rPr lang="en-US" sz="1600" baseline="0" dirty="0">
                          <a:solidFill>
                            <a:schemeClr val="tx1"/>
                          </a:solidFill>
                        </a:rPr>
                        <a:t> values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THEN</a:t>
                      </a:r>
                      <a:r>
                        <a:rPr lang="en-US" sz="1600" baseline="0" dirty="0">
                          <a:solidFill>
                            <a:schemeClr val="tx1"/>
                          </a:solidFill>
                        </a:rPr>
                        <a:t> someone will use them to draw false conclusions</a:t>
                      </a: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ADR 703</a:t>
                      </a:r>
                    </a:p>
                    <a:p>
                      <a:pPr marL="230188" indent="-230188">
                        <a:buFont typeface="Arial" pitchFamily="34" charset="0"/>
                        <a:buChar char="•"/>
                      </a:pPr>
                      <a:r>
                        <a:rPr lang="en-US" sz="1600" dirty="0"/>
                        <a:t>WR 6146 (PRO Type 1)</a:t>
                      </a:r>
                    </a:p>
                    <a:p>
                      <a:pPr marL="230188" indent="-230188">
                        <a:buFont typeface="Arial" pitchFamily="34" charset="0"/>
                        <a:buChar char="•"/>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GOES-16 ABI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62</a:t>
            </a:fld>
            <a:endParaRPr lang="en-US"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229600" cy="4706937"/>
          </a:xfrm>
        </p:spPr>
        <p:txBody>
          <a:bodyPr>
            <a:normAutofit fontScale="85000" lnSpcReduction="10000"/>
          </a:bodyPr>
          <a:lstStyle/>
          <a:p>
            <a:pPr>
              <a:buFont typeface="Arial" panose="020B0604020202020204" pitchFamily="34" charset="0"/>
              <a:buChar char="•"/>
            </a:pPr>
            <a:r>
              <a:rPr lang="en-US" sz="2800" dirty="0"/>
              <a:t>ADR 582: key algorithm fix for Provisional validation was successfully accomplished under DO.06.03</a:t>
            </a:r>
          </a:p>
          <a:p>
            <a:pPr>
              <a:buFont typeface="Arial" panose="020B0604020202020204" pitchFamily="34" charset="0"/>
              <a:buChar char="•"/>
            </a:pPr>
            <a:r>
              <a:rPr lang="en-US" sz="2800" dirty="0"/>
              <a:t>Heavy ion fluxes (C-Fe): </a:t>
            </a:r>
            <a:r>
              <a:rPr lang="en-US" sz="2800" dirty="0" smtClean="0"/>
              <a:t>event </a:t>
            </a:r>
            <a:r>
              <a:rPr lang="en-US" sz="2800" dirty="0" err="1" smtClean="0"/>
              <a:t>fluence</a:t>
            </a:r>
            <a:r>
              <a:rPr lang="en-US" sz="2800" dirty="0" smtClean="0"/>
              <a:t> low </a:t>
            </a:r>
            <a:r>
              <a:rPr lang="en-US" sz="2800" dirty="0"/>
              <a:t>compared to ACE SIS, but it is not </a:t>
            </a:r>
            <a:r>
              <a:rPr lang="en-US" sz="2800" dirty="0" smtClean="0"/>
              <a:t>obvious which </a:t>
            </a:r>
            <a:r>
              <a:rPr lang="en-US" sz="2800" dirty="0"/>
              <a:t>is more </a:t>
            </a:r>
            <a:r>
              <a:rPr lang="en-US" sz="2800" dirty="0" smtClean="0"/>
              <a:t>accurate</a:t>
            </a:r>
            <a:endParaRPr lang="en-US" sz="2800" dirty="0"/>
          </a:p>
          <a:p>
            <a:pPr>
              <a:buFont typeface="Arial" panose="020B0604020202020204" pitchFamily="34" charset="0"/>
              <a:buChar char="•"/>
            </a:pPr>
            <a:r>
              <a:rPr lang="en-US" sz="2800" dirty="0"/>
              <a:t>HE1 &amp; HE2 channels: agreement with other satellites depends on proton flux </a:t>
            </a:r>
            <a:r>
              <a:rPr lang="en-US" sz="2800" dirty="0" smtClean="0"/>
              <a:t>levels – hardware logic under investigation</a:t>
            </a:r>
            <a:endParaRPr lang="en-US" sz="2800" dirty="0"/>
          </a:p>
          <a:p>
            <a:pPr>
              <a:buFont typeface="Arial" panose="020B0604020202020204" pitchFamily="34" charset="0"/>
              <a:buChar char="•"/>
            </a:pPr>
            <a:r>
              <a:rPr lang="en-US" sz="2800" dirty="0"/>
              <a:t>Hydrogen: </a:t>
            </a:r>
            <a:r>
              <a:rPr lang="en-US" sz="2800" dirty="0" smtClean="0"/>
              <a:t>event </a:t>
            </a:r>
            <a:r>
              <a:rPr lang="en-US" sz="2800" dirty="0" err="1" smtClean="0"/>
              <a:t>fluence</a:t>
            </a:r>
            <a:r>
              <a:rPr lang="en-US" sz="2800" dirty="0" smtClean="0"/>
              <a:t> low </a:t>
            </a:r>
            <a:r>
              <a:rPr lang="en-US" sz="2800" dirty="0"/>
              <a:t>due to temperature sensitivity</a:t>
            </a:r>
          </a:p>
          <a:p>
            <a:pPr>
              <a:buFont typeface="Arial" panose="020B0604020202020204" pitchFamily="34" charset="0"/>
              <a:buChar char="•"/>
            </a:pPr>
            <a:r>
              <a:rPr lang="en-US" sz="2800" dirty="0"/>
              <a:t>Planned Provisional PLPTs completed</a:t>
            </a:r>
          </a:p>
          <a:p>
            <a:pPr lvl="1">
              <a:buFont typeface="Arial" panose="020B0604020202020204" pitchFamily="34" charset="0"/>
              <a:buChar char="•"/>
            </a:pPr>
            <a:r>
              <a:rPr lang="en-US" sz="2400" dirty="0"/>
              <a:t>No reliable results from heavy ion part of SEI-006 – will need to be redone using pulse-height analysis</a:t>
            </a:r>
          </a:p>
          <a:p>
            <a:pPr lvl="1">
              <a:buFont typeface="Arial" panose="020B0604020202020204" pitchFamily="34" charset="0"/>
              <a:buChar char="•"/>
            </a:pPr>
            <a:r>
              <a:rPr lang="en-US" sz="2400" dirty="0"/>
              <a:t>All are preliminary versions of PLPTs required for Full Maturity</a:t>
            </a:r>
          </a:p>
          <a:p>
            <a:pPr>
              <a:buFont typeface="Arial" panose="020B0604020202020204" pitchFamily="34" charset="0"/>
              <a:buChar char="•"/>
            </a:pPr>
            <a:r>
              <a:rPr lang="en-US" sz="2800" dirty="0"/>
              <a:t>Risks to reaching Full Maturity have been identified</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63</a:t>
            </a:fld>
            <a:endParaRPr lang="en-US"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1219200"/>
            <a:ext cx="8229600" cy="5256212"/>
          </a:xfrm>
        </p:spPr>
        <p:txBody>
          <a:bodyPr/>
          <a:lstStyle/>
          <a:p>
            <a:pPr>
              <a:buFont typeface="Arial" panose="020B0604020202020204" pitchFamily="34" charset="0"/>
              <a:buChar char="•"/>
            </a:pPr>
            <a:r>
              <a:rPr lang="en-US" sz="2800" dirty="0"/>
              <a:t>NCEI believes that the GOES-16 EHIS L1b product has reached Provisional Maturity as defined by the GOES-R Program </a:t>
            </a:r>
          </a:p>
          <a:p>
            <a:pPr lvl="1">
              <a:buFont typeface="Arial" panose="020B0604020202020204" pitchFamily="34" charset="0"/>
              <a:buChar char="•"/>
            </a:pPr>
            <a:r>
              <a:rPr lang="en-US" sz="2400" dirty="0"/>
              <a:t>Currently, its strongest feature is its ability to measure heavy ion fluxes during SEP events, which is its key (and unique) space weather mission</a:t>
            </a:r>
          </a:p>
          <a:p>
            <a:pPr>
              <a:buFont typeface="Arial" panose="020B0604020202020204" pitchFamily="34" charset="0"/>
              <a:buChar char="•"/>
            </a:pPr>
            <a:r>
              <a:rPr lang="en-US" sz="2400" dirty="0"/>
              <a:t>Caveats:</a:t>
            </a:r>
          </a:p>
          <a:p>
            <a:pPr lvl="2"/>
            <a:r>
              <a:rPr lang="en-US" sz="2000" dirty="0"/>
              <a:t>Helium HE1 and HE2 channels are low during large events – under investigation</a:t>
            </a:r>
          </a:p>
          <a:p>
            <a:pPr lvl="2"/>
            <a:r>
              <a:rPr lang="en-US" sz="2000" dirty="0"/>
              <a:t>Temperature sensitivity of proton fluxes results in low event fluences (compared to SGPS, which is the primary solar proton instrument on GOES-R)</a:t>
            </a:r>
          </a:p>
          <a:p>
            <a:pPr lvl="2"/>
            <a:r>
              <a:rPr lang="en-US" sz="2000" dirty="0"/>
              <a:t>GCRs are not derivable from Prime histogram data until on-orbit tables are modified – use PHA instead</a:t>
            </a:r>
          </a:p>
          <a:p>
            <a:pPr lvl="2"/>
            <a:endParaRPr lang="en-US" sz="2000" dirty="0"/>
          </a:p>
          <a:p>
            <a:pPr lvl="2"/>
            <a:endParaRPr lang="en-US" sz="20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Tree>
    <p:extLst>
      <p:ext uri="{BB962C8B-B14F-4D97-AF65-F5344CB8AC3E}">
        <p14:creationId xmlns:p14="http://schemas.microsoft.com/office/powerpoint/2010/main" val="3763453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3" name="Text Placeholder 2"/>
          <p:cNvSpPr>
            <a:spLocks noGrp="1"/>
          </p:cNvSpPr>
          <p:nvPr>
            <p:ph type="body" idx="1"/>
          </p:nvPr>
        </p:nvSpPr>
        <p:spPr/>
        <p:txBody>
          <a:bodyPr/>
          <a:lstStyle/>
          <a:p>
            <a:r>
              <a:rPr lang="en-US" dirty="0"/>
              <a:t>GOES-16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65</a:t>
            </a:fld>
            <a:endParaRPr lang="en-US"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Topics in Backup Slides</a:t>
            </a:r>
          </a:p>
        </p:txBody>
      </p:sp>
      <p:sp>
        <p:nvSpPr>
          <p:cNvPr id="6" name="Content Placeholder 5"/>
          <p:cNvSpPr>
            <a:spLocks noGrp="1"/>
          </p:cNvSpPr>
          <p:nvPr>
            <p:ph idx="1"/>
          </p:nvPr>
        </p:nvSpPr>
        <p:spPr/>
        <p:txBody>
          <a:bodyPr/>
          <a:lstStyle/>
          <a:p>
            <a:pPr marL="514350" indent="-514350">
              <a:buFont typeface="+mj-lt"/>
              <a:buAutoNum type="arabicPeriod"/>
            </a:pPr>
            <a:r>
              <a:rPr lang="en-US" dirty="0"/>
              <a:t>Scintillator counts and Prime trigger condition (ADR 582)</a:t>
            </a:r>
          </a:p>
          <a:p>
            <a:pPr marL="514350" indent="-514350">
              <a:buFont typeface="+mj-lt"/>
              <a:buAutoNum type="arabicPeriod"/>
            </a:pPr>
            <a:r>
              <a:rPr lang="en-US" dirty="0"/>
              <a:t>Conversion of SGPS alpha rates to fluxes</a:t>
            </a:r>
          </a:p>
          <a:p>
            <a:pPr marL="514350" indent="-514350">
              <a:buFont typeface="+mj-lt"/>
              <a:buAutoNum type="arabicPeriod"/>
            </a:pPr>
            <a:r>
              <a:rPr lang="en-US" dirty="0"/>
              <a:t>L1b Priority 2 &amp; 3 rates deep dive</a:t>
            </a:r>
          </a:p>
          <a:p>
            <a:pPr marL="514350" indent="-514350">
              <a:buFont typeface="+mj-lt"/>
              <a:buAutoNum type="arabicPeriod"/>
            </a:pPr>
            <a:r>
              <a:rPr lang="en-US" dirty="0"/>
              <a:t>L1b Priority 1 rates deep dive</a:t>
            </a:r>
          </a:p>
          <a:p>
            <a:pPr marL="514350" indent="-514350">
              <a:buFont typeface="+mj-lt"/>
              <a:buAutoNum type="arabicPeriod"/>
            </a:pPr>
            <a:r>
              <a:rPr lang="en-US" dirty="0"/>
              <a:t>Heavy ion histograms and maximum likelihood fits</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pPr/>
              <a:t>66</a:t>
            </a:fld>
            <a:endParaRPr lang="en-US" altLang="en-US" dirty="0"/>
          </a:p>
        </p:txBody>
      </p:sp>
    </p:spTree>
    <p:extLst>
      <p:ext uri="{BB962C8B-B14F-4D97-AF65-F5344CB8AC3E}">
        <p14:creationId xmlns:p14="http://schemas.microsoft.com/office/powerpoint/2010/main" val="3665576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C9C8A-54A4-034A-956F-35F6F92C332E}"/>
              </a:ext>
            </a:extLst>
          </p:cNvPr>
          <p:cNvSpPr>
            <a:spLocks noGrp="1"/>
          </p:cNvSpPr>
          <p:nvPr>
            <p:ph type="ctrTitle"/>
          </p:nvPr>
        </p:nvSpPr>
        <p:spPr/>
        <p:txBody>
          <a:bodyPr/>
          <a:lstStyle/>
          <a:p>
            <a:r>
              <a:rPr lang="en-US" dirty="0"/>
              <a:t>1. Scintillator counts and prime trigger condition (ADR 582)</a:t>
            </a:r>
          </a:p>
        </p:txBody>
      </p:sp>
      <p:sp>
        <p:nvSpPr>
          <p:cNvPr id="4" name="Slide Number Placeholder 3">
            <a:extLst>
              <a:ext uri="{FF2B5EF4-FFF2-40B4-BE49-F238E27FC236}">
                <a16:creationId xmlns="" xmlns:a16="http://schemas.microsoft.com/office/drawing/2014/main" id="{EBCB6CEA-8CCA-1645-BD65-57AD625CEAF4}"/>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67</a:t>
            </a:fld>
            <a:endParaRPr lang="en-US" altLang="en-US" dirty="0"/>
          </a:p>
        </p:txBody>
      </p:sp>
    </p:spTree>
    <p:extLst>
      <p:ext uri="{BB962C8B-B14F-4D97-AF65-F5344CB8AC3E}">
        <p14:creationId xmlns:p14="http://schemas.microsoft.com/office/powerpoint/2010/main" val="3094681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 y="1076922"/>
            <a:ext cx="6565106" cy="4923829"/>
          </a:xfrm>
        </p:spPr>
      </p:pic>
      <p:sp>
        <p:nvSpPr>
          <p:cNvPr id="6" name="Rectangle 5"/>
          <p:cNvSpPr/>
          <p:nvPr/>
        </p:nvSpPr>
        <p:spPr>
          <a:xfrm>
            <a:off x="6717896" y="1676400"/>
            <a:ext cx="2210931" cy="3970318"/>
          </a:xfrm>
          <a:prstGeom prst="rect">
            <a:avLst/>
          </a:prstGeom>
        </p:spPr>
        <p:txBody>
          <a:bodyPr wrap="square">
            <a:spAutoFit/>
          </a:bodyPr>
          <a:lstStyle/>
          <a:p>
            <a:r>
              <a:rPr lang="en-US" b="1" dirty="0">
                <a:solidFill>
                  <a:schemeClr val="bg1"/>
                </a:solidFill>
              </a:rPr>
              <a:t>Scintillator S counts</a:t>
            </a:r>
          </a:p>
          <a:p>
            <a:r>
              <a:rPr lang="en-US" b="1" dirty="0">
                <a:solidFill>
                  <a:schemeClr val="bg1"/>
                </a:solidFill>
              </a:rPr>
              <a:t/>
            </a:r>
            <a:br>
              <a:rPr lang="en-US" b="1" dirty="0">
                <a:solidFill>
                  <a:schemeClr val="bg1"/>
                </a:solidFill>
              </a:rPr>
            </a:br>
            <a:endParaRPr lang="en-US" b="1" dirty="0">
              <a:solidFill>
                <a:schemeClr val="bg1"/>
              </a:solidFill>
            </a:endParaRPr>
          </a:p>
          <a:p>
            <a:r>
              <a:rPr lang="en-US" b="1" dirty="0">
                <a:solidFill>
                  <a:schemeClr val="bg1"/>
                </a:solidFill>
              </a:rPr>
              <a:t>MPS-HI Dosimeter 2 LOLET (&gt;1.2 MeV e-)</a:t>
            </a:r>
          </a:p>
          <a:p>
            <a:r>
              <a:rPr lang="en-US" b="1" dirty="0">
                <a:solidFill>
                  <a:schemeClr val="bg1"/>
                </a:solidFill>
              </a:rPr>
              <a:t/>
            </a:r>
            <a:br>
              <a:rPr lang="en-US" b="1" dirty="0">
                <a:solidFill>
                  <a:schemeClr val="bg1"/>
                </a:solidFill>
              </a:rPr>
            </a:br>
            <a:r>
              <a:rPr lang="en-US" b="1" dirty="0">
                <a:solidFill>
                  <a:schemeClr val="bg1"/>
                </a:solidFill>
              </a:rPr>
              <a:t>EHIS sum of priority 1-3 rates</a:t>
            </a:r>
          </a:p>
          <a:p>
            <a:r>
              <a:rPr lang="en-US" b="1" dirty="0">
                <a:solidFill>
                  <a:schemeClr val="bg1"/>
                </a:solidFill>
              </a:rPr>
              <a:t/>
            </a:r>
            <a:br>
              <a:rPr lang="en-US" b="1" dirty="0">
                <a:solidFill>
                  <a:schemeClr val="bg1"/>
                </a:solidFill>
              </a:rPr>
            </a:br>
            <a:r>
              <a:rPr lang="en-US" b="1" dirty="0">
                <a:solidFill>
                  <a:schemeClr val="bg1"/>
                </a:solidFill>
              </a:rPr>
              <a:t>MPS-HI Dosimeter 2 HILET (&gt;22 MeV p+)</a:t>
            </a:r>
          </a:p>
          <a:p>
            <a:endParaRPr lang="en-US" b="1" dirty="0">
              <a:solidFill>
                <a:schemeClr val="bg1"/>
              </a:solidFill>
            </a:endParaRPr>
          </a:p>
          <a:p>
            <a:r>
              <a:rPr lang="en-US" b="1" dirty="0" err="1">
                <a:solidFill>
                  <a:schemeClr val="bg1"/>
                </a:solidFill>
              </a:rPr>
              <a:t>HFR_Flag</a:t>
            </a:r>
            <a:r>
              <a:rPr lang="en-US" b="1" dirty="0">
                <a:solidFill>
                  <a:schemeClr val="bg1"/>
                </a:solidFill>
              </a:rPr>
              <a:t> and </a:t>
            </a:r>
            <a:r>
              <a:rPr lang="en-US" b="1" dirty="0" err="1">
                <a:solidFill>
                  <a:schemeClr val="bg1"/>
                </a:solidFill>
              </a:rPr>
              <a:t>IFC_Flag</a:t>
            </a:r>
            <a:endParaRPr lang="en-US" b="1" dirty="0">
              <a:solidFill>
                <a:schemeClr val="bg1"/>
              </a:solidFill>
            </a:endParaRPr>
          </a:p>
        </p:txBody>
      </p:sp>
      <p:sp>
        <p:nvSpPr>
          <p:cNvPr id="7" name="Rectangle 6"/>
          <p:cNvSpPr/>
          <p:nvPr/>
        </p:nvSpPr>
        <p:spPr>
          <a:xfrm>
            <a:off x="2550368" y="1211327"/>
            <a:ext cx="1752403" cy="300082"/>
          </a:xfrm>
          <a:prstGeom prst="rect">
            <a:avLst/>
          </a:prstGeom>
        </p:spPr>
        <p:txBody>
          <a:bodyPr wrap="none">
            <a:spAutoFit/>
          </a:bodyPr>
          <a:lstStyle/>
          <a:p>
            <a:r>
              <a:rPr lang="en-US" sz="1350" b="1" dirty="0">
                <a:solidFill>
                  <a:srgbClr val="000000"/>
                </a:solidFill>
                <a:latin typeface="Arial" panose="020B0604020202020204" pitchFamily="34" charset="0"/>
              </a:rPr>
              <a:t>10 September 2017</a:t>
            </a:r>
            <a:endParaRPr lang="en-US" sz="1350" b="1" dirty="0"/>
          </a:p>
        </p:txBody>
      </p:sp>
      <p:cxnSp>
        <p:nvCxnSpPr>
          <p:cNvPr id="10" name="Straight Connector 9"/>
          <p:cNvCxnSpPr/>
          <p:nvPr/>
        </p:nvCxnSpPr>
        <p:spPr>
          <a:xfrm>
            <a:off x="4561347" y="1406197"/>
            <a:ext cx="6016" cy="410878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78971" y="1406197"/>
            <a:ext cx="6016" cy="410878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4D0A0E2-B8A5-43D8-8EF6-7B81D0E99D63}" type="slidenum">
              <a:rPr lang="en-US" smtClean="0"/>
              <a:t>68</a:t>
            </a:fld>
            <a:endParaRPr lang="en-US"/>
          </a:p>
        </p:txBody>
      </p:sp>
      <p:sp>
        <p:nvSpPr>
          <p:cNvPr id="12" name="Title 1">
            <a:extLst>
              <a:ext uri="{FF2B5EF4-FFF2-40B4-BE49-F238E27FC236}">
                <a16:creationId xmlns="" xmlns:a16="http://schemas.microsoft.com/office/drawing/2014/main" id="{3714F535-983B-824B-9EDA-826AE717ACA9}"/>
              </a:ext>
            </a:extLst>
          </p:cNvPr>
          <p:cNvSpPr>
            <a:spLocks noGrp="1"/>
          </p:cNvSpPr>
          <p:nvPr>
            <p:ph type="title"/>
          </p:nvPr>
        </p:nvSpPr>
        <p:spPr>
          <a:xfrm>
            <a:off x="1371600" y="128337"/>
            <a:ext cx="6408821" cy="968626"/>
          </a:xfrm>
        </p:spPr>
        <p:txBody>
          <a:bodyPr/>
          <a:lstStyle/>
          <a:p>
            <a:r>
              <a:rPr lang="en-US" sz="2800" b="1" dirty="0"/>
              <a:t>Scintillator Counts are a Combination of Electrons and Protons</a:t>
            </a:r>
          </a:p>
        </p:txBody>
      </p:sp>
    </p:spTree>
    <p:extLst>
      <p:ext uri="{BB962C8B-B14F-4D97-AF65-F5344CB8AC3E}">
        <p14:creationId xmlns:p14="http://schemas.microsoft.com/office/powerpoint/2010/main" val="173150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4300" y="1635571"/>
            <a:ext cx="5143500" cy="5143500"/>
          </a:xfrm>
        </p:spPr>
      </p:pic>
      <p:sp>
        <p:nvSpPr>
          <p:cNvPr id="6" name="Rectangle 5"/>
          <p:cNvSpPr/>
          <p:nvPr/>
        </p:nvSpPr>
        <p:spPr>
          <a:xfrm>
            <a:off x="5334000" y="2413451"/>
            <a:ext cx="3439026" cy="4031873"/>
          </a:xfrm>
          <a:prstGeom prst="rect">
            <a:avLst/>
          </a:prstGeom>
        </p:spPr>
        <p:txBody>
          <a:bodyPr wrap="square">
            <a:spAutoFit/>
          </a:bodyPr>
          <a:lstStyle/>
          <a:p>
            <a:pPr>
              <a:spcAft>
                <a:spcPts val="1200"/>
              </a:spcAft>
            </a:pPr>
            <a:r>
              <a:rPr lang="en-US" b="1" dirty="0">
                <a:solidFill>
                  <a:schemeClr val="bg1"/>
                </a:solidFill>
                <a:latin typeface="Arial" panose="020B0604020202020204" pitchFamily="34" charset="0"/>
              </a:rPr>
              <a:t>Scintillator S counts</a:t>
            </a:r>
            <a:endParaRPr lang="en-US" b="1" dirty="0">
              <a:solidFill>
                <a:schemeClr val="bg1"/>
              </a:solidFill>
            </a:endParaRPr>
          </a:p>
          <a:p>
            <a:pPr>
              <a:spcAft>
                <a:spcPts val="1200"/>
              </a:spcAft>
            </a:pPr>
            <a:r>
              <a:rPr lang="en-US" b="1" dirty="0">
                <a:solidFill>
                  <a:schemeClr val="bg1"/>
                </a:solidFill>
              </a:rPr>
              <a:t/>
            </a:r>
            <a:br>
              <a:rPr lang="en-US" b="1" dirty="0">
                <a:solidFill>
                  <a:schemeClr val="bg1"/>
                </a:solidFill>
              </a:rPr>
            </a:br>
            <a:r>
              <a:rPr lang="en-US" b="1" dirty="0">
                <a:solidFill>
                  <a:schemeClr val="bg1"/>
                </a:solidFill>
                <a:latin typeface="Arial" panose="020B0604020202020204" pitchFamily="34" charset="0"/>
              </a:rPr>
              <a:t>Dosimeter 2 LOLET (&gt;1.2 MeV electrons)</a:t>
            </a:r>
            <a:endParaRPr lang="en-US" b="1" dirty="0">
              <a:solidFill>
                <a:schemeClr val="bg1"/>
              </a:solidFill>
            </a:endParaRPr>
          </a:p>
          <a:p>
            <a:pPr>
              <a:spcAft>
                <a:spcPts val="1200"/>
              </a:spcAft>
            </a:pPr>
            <a:endParaRPr lang="en-US" b="1" dirty="0">
              <a:solidFill>
                <a:schemeClr val="bg1"/>
              </a:solidFill>
              <a:latin typeface="Arial" panose="020B0604020202020204" pitchFamily="34" charset="0"/>
            </a:endParaRPr>
          </a:p>
          <a:p>
            <a:pPr>
              <a:spcAft>
                <a:spcPts val="1200"/>
              </a:spcAft>
            </a:pPr>
            <a:r>
              <a:rPr lang="en-US" b="1" dirty="0">
                <a:solidFill>
                  <a:schemeClr val="bg1"/>
                </a:solidFill>
                <a:latin typeface="Arial" panose="020B0604020202020204" pitchFamily="34" charset="0"/>
              </a:rPr>
              <a:t>MPS-HI Telescope-2 electrons, first 5 energies (~50-460 </a:t>
            </a:r>
            <a:r>
              <a:rPr lang="en-US" b="1" dirty="0" err="1">
                <a:solidFill>
                  <a:schemeClr val="bg1"/>
                </a:solidFill>
                <a:latin typeface="Arial" panose="020B0604020202020204" pitchFamily="34" charset="0"/>
              </a:rPr>
              <a:t>keV</a:t>
            </a:r>
            <a:r>
              <a:rPr lang="en-US" b="1" dirty="0">
                <a:solidFill>
                  <a:schemeClr val="bg1"/>
                </a:solidFill>
                <a:latin typeface="Arial" panose="020B0604020202020204" pitchFamily="34" charset="0"/>
              </a:rPr>
              <a:t>) [approx. field-aligned]</a:t>
            </a:r>
            <a:endParaRPr lang="en-US" b="1" dirty="0">
              <a:solidFill>
                <a:schemeClr val="bg1"/>
              </a:solidFill>
            </a:endParaRPr>
          </a:p>
          <a:p>
            <a:pPr>
              <a:spcAft>
                <a:spcPts val="1200"/>
              </a:spcAft>
            </a:pPr>
            <a:r>
              <a:rPr lang="en-US" b="1" dirty="0">
                <a:solidFill>
                  <a:schemeClr val="bg1"/>
                </a:solidFill>
                <a:latin typeface="Arial" panose="020B0604020202020204" pitchFamily="34" charset="0"/>
              </a:rPr>
              <a:t>MPS-HI Telescope-5 protons, first 5 energies (~80-500 </a:t>
            </a:r>
            <a:r>
              <a:rPr lang="en-US" b="1" dirty="0" err="1">
                <a:solidFill>
                  <a:schemeClr val="bg1"/>
                </a:solidFill>
                <a:latin typeface="Arial" panose="020B0604020202020204" pitchFamily="34" charset="0"/>
              </a:rPr>
              <a:t>keV</a:t>
            </a:r>
            <a:r>
              <a:rPr lang="en-US" b="1" dirty="0">
                <a:solidFill>
                  <a:schemeClr val="bg1"/>
                </a:solidFill>
                <a:latin typeface="Arial" panose="020B0604020202020204" pitchFamily="34" charset="0"/>
              </a:rPr>
              <a:t>) [approx. field aligned]</a:t>
            </a:r>
            <a:endParaRPr lang="en-US" b="1" dirty="0">
              <a:solidFill>
                <a:schemeClr val="bg1"/>
              </a:solidFill>
            </a:endParaRPr>
          </a:p>
        </p:txBody>
      </p:sp>
      <p:sp>
        <p:nvSpPr>
          <p:cNvPr id="7" name="Rectangle 6"/>
          <p:cNvSpPr/>
          <p:nvPr/>
        </p:nvSpPr>
        <p:spPr>
          <a:xfrm>
            <a:off x="1528037" y="962390"/>
            <a:ext cx="2050561" cy="300082"/>
          </a:xfrm>
          <a:prstGeom prst="rect">
            <a:avLst/>
          </a:prstGeom>
        </p:spPr>
        <p:txBody>
          <a:bodyPr wrap="none">
            <a:spAutoFit/>
          </a:bodyPr>
          <a:lstStyle/>
          <a:p>
            <a:r>
              <a:rPr lang="nb-NO" sz="1350" b="1" dirty="0">
                <a:solidFill>
                  <a:srgbClr val="000000"/>
                </a:solidFill>
                <a:latin typeface="Arial" panose="020B0604020202020204" pitchFamily="34" charset="0"/>
              </a:rPr>
              <a:t>10 Sept 2017, 17-20 UT</a:t>
            </a:r>
            <a:endParaRPr lang="nb-NO" sz="1350" b="1" dirty="0"/>
          </a:p>
        </p:txBody>
      </p:sp>
      <p:sp>
        <p:nvSpPr>
          <p:cNvPr id="2" name="Slide Number Placeholder 1"/>
          <p:cNvSpPr>
            <a:spLocks noGrp="1"/>
          </p:cNvSpPr>
          <p:nvPr>
            <p:ph type="sldNum" sz="quarter" idx="12"/>
          </p:nvPr>
        </p:nvSpPr>
        <p:spPr/>
        <p:txBody>
          <a:bodyPr/>
          <a:lstStyle/>
          <a:p>
            <a:fld id="{34D0A0E2-B8A5-43D8-8EF6-7B81D0E99D63}" type="slidenum">
              <a:rPr lang="en-US" smtClean="0"/>
              <a:t>69</a:t>
            </a:fld>
            <a:endParaRPr lang="en-US"/>
          </a:p>
        </p:txBody>
      </p:sp>
      <p:sp>
        <p:nvSpPr>
          <p:cNvPr id="9" name="Title 1">
            <a:extLst>
              <a:ext uri="{FF2B5EF4-FFF2-40B4-BE49-F238E27FC236}">
                <a16:creationId xmlns="" xmlns:a16="http://schemas.microsoft.com/office/drawing/2014/main" id="{1B605555-49CB-A148-B630-AD00730A64DD}"/>
              </a:ext>
            </a:extLst>
          </p:cNvPr>
          <p:cNvSpPr>
            <a:spLocks noGrp="1"/>
          </p:cNvSpPr>
          <p:nvPr>
            <p:ph type="title"/>
          </p:nvPr>
        </p:nvSpPr>
        <p:spPr>
          <a:xfrm>
            <a:off x="1528037" y="250574"/>
            <a:ext cx="5787163" cy="968626"/>
          </a:xfrm>
        </p:spPr>
        <p:txBody>
          <a:bodyPr/>
          <a:lstStyle/>
          <a:p>
            <a:r>
              <a:rPr lang="en-US" sz="2800" b="1" dirty="0"/>
              <a:t>Oscillations in scintillator counts are consistent with electron flux response to ULF waves</a:t>
            </a:r>
          </a:p>
        </p:txBody>
      </p:sp>
      <p:sp>
        <p:nvSpPr>
          <p:cNvPr id="10" name="Rectangle 9">
            <a:extLst>
              <a:ext uri="{FF2B5EF4-FFF2-40B4-BE49-F238E27FC236}">
                <a16:creationId xmlns="" xmlns:a16="http://schemas.microsoft.com/office/drawing/2014/main" id="{AB0396FB-FC7C-3D47-AA15-4C750C892856}"/>
              </a:ext>
            </a:extLst>
          </p:cNvPr>
          <p:cNvSpPr/>
          <p:nvPr/>
        </p:nvSpPr>
        <p:spPr>
          <a:xfrm>
            <a:off x="1826195" y="1780975"/>
            <a:ext cx="1752403" cy="300082"/>
          </a:xfrm>
          <a:prstGeom prst="rect">
            <a:avLst/>
          </a:prstGeom>
        </p:spPr>
        <p:txBody>
          <a:bodyPr wrap="none">
            <a:spAutoFit/>
          </a:bodyPr>
          <a:lstStyle/>
          <a:p>
            <a:r>
              <a:rPr lang="en-US" sz="1350" b="1" dirty="0">
                <a:solidFill>
                  <a:srgbClr val="000000"/>
                </a:solidFill>
                <a:latin typeface="Arial" panose="020B0604020202020204" pitchFamily="34" charset="0"/>
              </a:rPr>
              <a:t>10 September 2017</a:t>
            </a:r>
            <a:endParaRPr lang="en-US" sz="1350" b="1" dirty="0"/>
          </a:p>
        </p:txBody>
      </p:sp>
    </p:spTree>
    <p:extLst>
      <p:ext uri="{BB962C8B-B14F-4D97-AF65-F5344CB8AC3E}">
        <p14:creationId xmlns:p14="http://schemas.microsoft.com/office/powerpoint/2010/main" val="318587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B2C8FAE8-1E0A-9A4C-AEFF-80355554135C}"/>
              </a:ext>
            </a:extLst>
          </p:cNvPr>
          <p:cNvSpPr>
            <a:spLocks noGrp="1"/>
          </p:cNvSpPr>
          <p:nvPr>
            <p:ph type="title"/>
          </p:nvPr>
        </p:nvSpPr>
        <p:spPr>
          <a:xfrm>
            <a:off x="1371600" y="128337"/>
            <a:ext cx="6408821" cy="968626"/>
          </a:xfrm>
        </p:spPr>
        <p:txBody>
          <a:bodyPr/>
          <a:lstStyle/>
          <a:p>
            <a:r>
              <a:rPr lang="en-US" dirty="0"/>
              <a:t>ADIS Theory: Histogram</a:t>
            </a:r>
          </a:p>
        </p:txBody>
      </p:sp>
      <p:pic>
        <p:nvPicPr>
          <p:cNvPr id="11" name="Content Placeholder 10">
            <a:extLst>
              <a:ext uri="{FF2B5EF4-FFF2-40B4-BE49-F238E27FC236}">
                <a16:creationId xmlns="" xmlns:a16="http://schemas.microsoft.com/office/drawing/2014/main" id="{B0EB1288-ED7F-B245-B8CB-643144604504}"/>
              </a:ext>
            </a:extLst>
          </p:cNvPr>
          <p:cNvPicPr>
            <a:picLocks noGrp="1" noChangeAspect="1"/>
          </p:cNvPicPr>
          <p:nvPr>
            <p:ph sz="half" idx="1"/>
          </p:nvPr>
        </p:nvPicPr>
        <p:blipFill>
          <a:blip r:embed="rId2"/>
          <a:stretch>
            <a:fillRect/>
          </a:stretch>
        </p:blipFill>
        <p:spPr>
          <a:xfrm>
            <a:off x="685800" y="1100276"/>
            <a:ext cx="3124200" cy="5581904"/>
          </a:xfrm>
          <a:prstGeom prst="rect">
            <a:avLst/>
          </a:prstGeom>
        </p:spPr>
      </p:pic>
      <p:sp>
        <p:nvSpPr>
          <p:cNvPr id="13" name="Content Placeholder 12">
            <a:extLst>
              <a:ext uri="{FF2B5EF4-FFF2-40B4-BE49-F238E27FC236}">
                <a16:creationId xmlns="" xmlns:a16="http://schemas.microsoft.com/office/drawing/2014/main" id="{651D66B9-F825-614D-8A39-F7F1DB23C76D}"/>
              </a:ext>
            </a:extLst>
          </p:cNvPr>
          <p:cNvSpPr>
            <a:spLocks noGrp="1"/>
          </p:cNvSpPr>
          <p:nvPr>
            <p:ph sz="half" idx="2"/>
          </p:nvPr>
        </p:nvSpPr>
        <p:spPr>
          <a:xfrm>
            <a:off x="4076699" y="1600200"/>
            <a:ext cx="4858753" cy="4525963"/>
          </a:xfrm>
        </p:spPr>
        <p:txBody>
          <a:bodyPr/>
          <a:lstStyle/>
          <a:p>
            <a:r>
              <a:rPr lang="en-US" sz="2400" dirty="0"/>
              <a:t>These equations are coded in EHIS flight software in order to sort heavy ions by Z (atomic number)</a:t>
            </a:r>
          </a:p>
          <a:p>
            <a:r>
              <a:rPr lang="en-US" sz="2400" dirty="0"/>
              <a:t>Uses flight science tables (e.g., alpha, kappa) derived from beam calibrations </a:t>
            </a:r>
          </a:p>
          <a:p>
            <a:r>
              <a:rPr lang="en-US" sz="2400" dirty="0"/>
              <a:t>Produces a 600 x 5 (</a:t>
            </a:r>
            <a:r>
              <a:rPr lang="en-US" sz="2400" dirty="0" smtClean="0"/>
              <a:t>ZCAL*20 </a:t>
            </a:r>
            <a:r>
              <a:rPr lang="en-US" sz="2400" dirty="0"/>
              <a:t>x energy) histogram reported in L0 every minute</a:t>
            </a:r>
          </a:p>
          <a:p>
            <a:pPr lvl="1"/>
            <a:r>
              <a:rPr lang="en-US" sz="2000" dirty="0"/>
              <a:t>ZCAL is the estimate of nuclear charge (Z)</a:t>
            </a:r>
          </a:p>
          <a:p>
            <a:pPr lvl="1"/>
            <a:r>
              <a:rPr lang="en-US" sz="2000" dirty="0"/>
              <a:t>Histogram bin widths are 0.05e (Z = bin number / 20)</a:t>
            </a:r>
          </a:p>
        </p:txBody>
      </p:sp>
      <p:sp>
        <p:nvSpPr>
          <p:cNvPr id="4" name="Slide Number Placeholder 3">
            <a:extLst>
              <a:ext uri="{FF2B5EF4-FFF2-40B4-BE49-F238E27FC236}">
                <a16:creationId xmlns="" xmlns:a16="http://schemas.microsoft.com/office/drawing/2014/main" id="{73BB7C82-0C57-264F-9C4C-010AB5171388}"/>
              </a:ext>
            </a:extLst>
          </p:cNvPr>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
        <p:nvSpPr>
          <p:cNvPr id="14" name="TextBox 13">
            <a:extLst>
              <a:ext uri="{FF2B5EF4-FFF2-40B4-BE49-F238E27FC236}">
                <a16:creationId xmlns="" xmlns:a16="http://schemas.microsoft.com/office/drawing/2014/main" id="{B75A7192-7091-F649-BE66-57308B353B96}"/>
              </a:ext>
            </a:extLst>
          </p:cNvPr>
          <p:cNvSpPr txBox="1"/>
          <p:nvPr/>
        </p:nvSpPr>
        <p:spPr>
          <a:xfrm>
            <a:off x="4076700" y="1015425"/>
            <a:ext cx="2590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From Connell et al., NIMS A, v. 837, pp. 11-15, 2016</a:t>
            </a:r>
            <a:endParaRPr lang="en-US" sz="1600" b="1" i="1" baseline="30000" dirty="0">
              <a:solidFill>
                <a:schemeClr val="tx1"/>
              </a:solidFill>
            </a:endParaRPr>
          </a:p>
        </p:txBody>
      </p:sp>
    </p:spTree>
    <p:extLst>
      <p:ext uri="{BB962C8B-B14F-4D97-AF65-F5344CB8AC3E}">
        <p14:creationId xmlns:p14="http://schemas.microsoft.com/office/powerpoint/2010/main" val="3608030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B5C8-9265-344C-A621-DC46D6B2B47F}"/>
              </a:ext>
            </a:extLst>
          </p:cNvPr>
          <p:cNvSpPr>
            <a:spLocks noGrp="1"/>
          </p:cNvSpPr>
          <p:nvPr>
            <p:ph type="title"/>
          </p:nvPr>
        </p:nvSpPr>
        <p:spPr/>
        <p:txBody>
          <a:bodyPr/>
          <a:lstStyle/>
          <a:p>
            <a:r>
              <a:rPr lang="en-US" dirty="0"/>
              <a:t>ADR 582: Prime Trigger Condition</a:t>
            </a:r>
          </a:p>
        </p:txBody>
      </p:sp>
      <p:pic>
        <p:nvPicPr>
          <p:cNvPr id="6" name="Content Placeholder 5">
            <a:extLst>
              <a:ext uri="{FF2B5EF4-FFF2-40B4-BE49-F238E27FC236}">
                <a16:creationId xmlns="" xmlns:a16="http://schemas.microsoft.com/office/drawing/2014/main" id="{41874DC1-A977-784A-8390-03B54F26D0B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0844"/>
            <a:ext cx="8229600" cy="4114800"/>
          </a:xfrm>
        </p:spPr>
      </p:pic>
      <p:sp>
        <p:nvSpPr>
          <p:cNvPr id="4" name="Slide Number Placeholder 3">
            <a:extLst>
              <a:ext uri="{FF2B5EF4-FFF2-40B4-BE49-F238E27FC236}">
                <a16:creationId xmlns="" xmlns:a16="http://schemas.microsoft.com/office/drawing/2014/main" id="{E32E6AA3-4A83-324E-B547-CD3C1FEBB739}"/>
              </a:ext>
            </a:extLst>
          </p:cNvPr>
          <p:cNvSpPr>
            <a:spLocks noGrp="1"/>
          </p:cNvSpPr>
          <p:nvPr>
            <p:ph type="sldNum" sz="quarter" idx="12"/>
          </p:nvPr>
        </p:nvSpPr>
        <p:spPr/>
        <p:txBody>
          <a:bodyPr/>
          <a:lstStyle/>
          <a:p>
            <a:fld id="{615ADB79-25D6-47C0-AB51-22A13A0BBB50}" type="slidenum">
              <a:rPr lang="en-US" altLang="en-US" smtClean="0"/>
              <a:pPr/>
              <a:t>70</a:t>
            </a:fld>
            <a:endParaRPr lang="en-US" altLang="en-US" dirty="0"/>
          </a:p>
        </p:txBody>
      </p:sp>
      <p:sp>
        <p:nvSpPr>
          <p:cNvPr id="5" name="TextBox 4">
            <a:extLst>
              <a:ext uri="{FF2B5EF4-FFF2-40B4-BE49-F238E27FC236}">
                <a16:creationId xmlns="" xmlns:a16="http://schemas.microsoft.com/office/drawing/2014/main" id="{B843F586-A1C6-FF44-A47C-CCDFBF953A9E}"/>
              </a:ext>
            </a:extLst>
          </p:cNvPr>
          <p:cNvSpPr txBox="1"/>
          <p:nvPr/>
        </p:nvSpPr>
        <p:spPr>
          <a:xfrm>
            <a:off x="3352800" y="1012984"/>
            <a:ext cx="3200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September 2, 2017 (from L0)</a:t>
            </a:r>
            <a:endParaRPr lang="en-US" b="1" i="1" baseline="30000" dirty="0">
              <a:solidFill>
                <a:schemeClr val="tx1"/>
              </a:solidFill>
            </a:endParaRPr>
          </a:p>
        </p:txBody>
      </p:sp>
      <p:sp>
        <p:nvSpPr>
          <p:cNvPr id="7" name="TextBox 6">
            <a:extLst>
              <a:ext uri="{FF2B5EF4-FFF2-40B4-BE49-F238E27FC236}">
                <a16:creationId xmlns="" xmlns:a16="http://schemas.microsoft.com/office/drawing/2014/main" id="{94DFC2BC-AF0F-6F49-B25C-2DC4681F989C}"/>
              </a:ext>
            </a:extLst>
          </p:cNvPr>
          <p:cNvSpPr txBox="1"/>
          <p:nvPr/>
        </p:nvSpPr>
        <p:spPr>
          <a:xfrm>
            <a:off x="2743200" y="3048000"/>
            <a:ext cx="1676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electron drop-out</a:t>
            </a:r>
            <a:endParaRPr lang="en-US" sz="1600" b="1" i="1" baseline="30000" dirty="0">
              <a:solidFill>
                <a:schemeClr val="tx1"/>
              </a:solidFill>
            </a:endParaRPr>
          </a:p>
        </p:txBody>
      </p:sp>
    </p:spTree>
    <p:extLst>
      <p:ext uri="{BB962C8B-B14F-4D97-AF65-F5344CB8AC3E}">
        <p14:creationId xmlns:p14="http://schemas.microsoft.com/office/powerpoint/2010/main" val="2767445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553EC7-4F00-0342-9E4F-F59987FD99E7}"/>
              </a:ext>
            </a:extLst>
          </p:cNvPr>
          <p:cNvSpPr>
            <a:spLocks noGrp="1"/>
          </p:cNvSpPr>
          <p:nvPr>
            <p:ph type="title"/>
          </p:nvPr>
        </p:nvSpPr>
        <p:spPr/>
        <p:txBody>
          <a:bodyPr/>
          <a:lstStyle/>
          <a:p>
            <a:r>
              <a:rPr lang="en-US" dirty="0"/>
              <a:t>ADR 582: Prime Trigger Condition</a:t>
            </a:r>
          </a:p>
        </p:txBody>
      </p:sp>
      <p:pic>
        <p:nvPicPr>
          <p:cNvPr id="6" name="Content Placeholder 5">
            <a:extLst>
              <a:ext uri="{FF2B5EF4-FFF2-40B4-BE49-F238E27FC236}">
                <a16:creationId xmlns="" xmlns:a16="http://schemas.microsoft.com/office/drawing/2014/main" id="{4C1C9F8F-8AFD-5F4F-AACB-CD43298503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0844"/>
            <a:ext cx="8229600" cy="4114800"/>
          </a:xfrm>
        </p:spPr>
      </p:pic>
      <p:sp>
        <p:nvSpPr>
          <p:cNvPr id="4" name="Slide Number Placeholder 3">
            <a:extLst>
              <a:ext uri="{FF2B5EF4-FFF2-40B4-BE49-F238E27FC236}">
                <a16:creationId xmlns="" xmlns:a16="http://schemas.microsoft.com/office/drawing/2014/main" id="{25A29B57-2DA8-BE44-AA09-7843B3B22C85}"/>
              </a:ext>
            </a:extLst>
          </p:cNvPr>
          <p:cNvSpPr>
            <a:spLocks noGrp="1"/>
          </p:cNvSpPr>
          <p:nvPr>
            <p:ph type="sldNum" sz="quarter" idx="12"/>
          </p:nvPr>
        </p:nvSpPr>
        <p:spPr/>
        <p:txBody>
          <a:bodyPr/>
          <a:lstStyle/>
          <a:p>
            <a:fld id="{615ADB79-25D6-47C0-AB51-22A13A0BBB50}" type="slidenum">
              <a:rPr lang="en-US" altLang="en-US" smtClean="0"/>
              <a:pPr/>
              <a:t>71</a:t>
            </a:fld>
            <a:endParaRPr lang="en-US" altLang="en-US" dirty="0"/>
          </a:p>
        </p:txBody>
      </p:sp>
      <p:sp>
        <p:nvSpPr>
          <p:cNvPr id="5" name="TextBox 4">
            <a:extLst>
              <a:ext uri="{FF2B5EF4-FFF2-40B4-BE49-F238E27FC236}">
                <a16:creationId xmlns="" xmlns:a16="http://schemas.microsoft.com/office/drawing/2014/main" id="{346CDA4F-8051-6D46-A051-03975AD3DF3A}"/>
              </a:ext>
            </a:extLst>
          </p:cNvPr>
          <p:cNvSpPr txBox="1"/>
          <p:nvPr/>
        </p:nvSpPr>
        <p:spPr>
          <a:xfrm>
            <a:off x="2895600" y="1012984"/>
            <a:ext cx="4114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September 2, 2017 (from L0) </a:t>
            </a:r>
            <a:r>
              <a:rPr lang="en-US" b="1" dirty="0">
                <a:solidFill>
                  <a:schemeClr val="tx1"/>
                </a:solidFill>
              </a:rPr>
              <a:t>[detail]</a:t>
            </a:r>
            <a:endParaRPr lang="en-US" b="1" baseline="30000" dirty="0">
              <a:solidFill>
                <a:schemeClr val="tx1"/>
              </a:solidFill>
            </a:endParaRPr>
          </a:p>
        </p:txBody>
      </p:sp>
    </p:spTree>
    <p:extLst>
      <p:ext uri="{BB962C8B-B14F-4D97-AF65-F5344CB8AC3E}">
        <p14:creationId xmlns:p14="http://schemas.microsoft.com/office/powerpoint/2010/main" val="2893710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C9C8A-54A4-034A-956F-35F6F92C332E}"/>
              </a:ext>
            </a:extLst>
          </p:cNvPr>
          <p:cNvSpPr>
            <a:spLocks noGrp="1"/>
          </p:cNvSpPr>
          <p:nvPr>
            <p:ph type="ctrTitle"/>
          </p:nvPr>
        </p:nvSpPr>
        <p:spPr/>
        <p:txBody>
          <a:bodyPr/>
          <a:lstStyle/>
          <a:p>
            <a:r>
              <a:rPr lang="en-US" dirty="0"/>
              <a:t>2. Conversion of SGPS alpha rates to fluxes</a:t>
            </a:r>
          </a:p>
        </p:txBody>
      </p:sp>
      <p:sp>
        <p:nvSpPr>
          <p:cNvPr id="4" name="Slide Number Placeholder 3">
            <a:extLst>
              <a:ext uri="{FF2B5EF4-FFF2-40B4-BE49-F238E27FC236}">
                <a16:creationId xmlns="" xmlns:a16="http://schemas.microsoft.com/office/drawing/2014/main" id="{EBCB6CEA-8CCA-1645-BD65-57AD625CEAF4}"/>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72</a:t>
            </a:fld>
            <a:endParaRPr lang="en-US" altLang="en-US" dirty="0"/>
          </a:p>
        </p:txBody>
      </p:sp>
    </p:spTree>
    <p:extLst>
      <p:ext uri="{BB962C8B-B14F-4D97-AF65-F5344CB8AC3E}">
        <p14:creationId xmlns:p14="http://schemas.microsoft.com/office/powerpoint/2010/main" val="2846981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 of SGPS alpha rates to fluxes</a:t>
            </a:r>
          </a:p>
        </p:txBody>
      </p:sp>
      <p:sp>
        <p:nvSpPr>
          <p:cNvPr id="5" name="Content Placeholder 4"/>
          <p:cNvSpPr>
            <a:spLocks noGrp="1"/>
          </p:cNvSpPr>
          <p:nvPr>
            <p:ph sz="half" idx="1"/>
          </p:nvPr>
        </p:nvSpPr>
        <p:spPr>
          <a:xfrm>
            <a:off x="381000" y="1447800"/>
            <a:ext cx="3886200" cy="4800600"/>
          </a:xfrm>
        </p:spPr>
        <p:txBody>
          <a:bodyPr>
            <a:normAutofit fontScale="92500" lnSpcReduction="10000"/>
          </a:bodyPr>
          <a:lstStyle/>
          <a:p>
            <a:r>
              <a:rPr lang="en-US" sz="1800" dirty="0"/>
              <a:t>Alpha particles = </a:t>
            </a:r>
            <a:r>
              <a:rPr lang="en-US" sz="1800" baseline="30000" dirty="0"/>
              <a:t>4</a:t>
            </a:r>
            <a:r>
              <a:rPr lang="en-US" sz="1800" dirty="0"/>
              <a:t>He</a:t>
            </a:r>
            <a:r>
              <a:rPr lang="en-US" sz="1800" baseline="30000" dirty="0"/>
              <a:t>2+</a:t>
            </a:r>
          </a:p>
          <a:p>
            <a:r>
              <a:rPr lang="en-US" sz="1800" dirty="0"/>
              <a:t>Need G and </a:t>
            </a:r>
            <a:r>
              <a:rPr lang="en-US" sz="1800" dirty="0" err="1"/>
              <a:t>dE</a:t>
            </a:r>
            <a:r>
              <a:rPr lang="en-US" sz="1800" dirty="0"/>
              <a:t> for each channel</a:t>
            </a:r>
          </a:p>
          <a:p>
            <a:r>
              <a:rPr lang="en-US" sz="1800" dirty="0"/>
              <a:t>Calculate </a:t>
            </a:r>
            <a:r>
              <a:rPr lang="en-US" sz="1800" dirty="0" err="1"/>
              <a:t>dE</a:t>
            </a:r>
            <a:r>
              <a:rPr lang="en-US" sz="1800" dirty="0"/>
              <a:t> from nominal channel lower and upper energies</a:t>
            </a:r>
          </a:p>
          <a:p>
            <a:r>
              <a:rPr lang="en-US" sz="1800" dirty="0"/>
              <a:t>Estimate G from proton calibrations:</a:t>
            </a:r>
          </a:p>
          <a:p>
            <a:pPr lvl="1"/>
            <a:r>
              <a:rPr lang="en-US" sz="1600" dirty="0"/>
              <a:t>T1: 0.12 cm</a:t>
            </a:r>
            <a:r>
              <a:rPr lang="en-US" sz="1600" baseline="30000" dirty="0"/>
              <a:t>2</a:t>
            </a:r>
            <a:r>
              <a:rPr lang="en-US" sz="1600" dirty="0"/>
              <a:t> </a:t>
            </a:r>
            <a:r>
              <a:rPr lang="en-US" sz="1600" dirty="0" err="1"/>
              <a:t>sr</a:t>
            </a:r>
            <a:r>
              <a:rPr lang="en-US" sz="1600" dirty="0"/>
              <a:t> = 70% of ‘Sullivan’ results based on UC Davis calibrations</a:t>
            </a:r>
          </a:p>
          <a:p>
            <a:pPr lvl="1"/>
            <a:r>
              <a:rPr lang="en-US" sz="1600" dirty="0"/>
              <a:t>T2: 0.35 cm</a:t>
            </a:r>
            <a:r>
              <a:rPr lang="en-US" sz="1600" baseline="30000" dirty="0"/>
              <a:t>2</a:t>
            </a:r>
            <a:r>
              <a:rPr lang="en-US" sz="1600" dirty="0"/>
              <a:t> </a:t>
            </a:r>
            <a:r>
              <a:rPr lang="en-US" sz="1600" dirty="0" err="1"/>
              <a:t>sr</a:t>
            </a:r>
            <a:r>
              <a:rPr lang="en-US" sz="1600" dirty="0"/>
              <a:t> = 70% of ‘Sullivan’ results </a:t>
            </a:r>
          </a:p>
          <a:p>
            <a:pPr lvl="1"/>
            <a:r>
              <a:rPr lang="en-US" sz="1600" dirty="0"/>
              <a:t>T3: 1.4 cm</a:t>
            </a:r>
            <a:r>
              <a:rPr lang="en-US" sz="1600" baseline="30000" dirty="0"/>
              <a:t>2</a:t>
            </a:r>
            <a:r>
              <a:rPr lang="en-US" sz="1600" dirty="0"/>
              <a:t> </a:t>
            </a:r>
            <a:r>
              <a:rPr lang="en-US" sz="1600" dirty="0" err="1"/>
              <a:t>sr</a:t>
            </a:r>
            <a:r>
              <a:rPr lang="en-US" sz="1600" dirty="0"/>
              <a:t> = 70% of ‘Sullivan’ results </a:t>
            </a:r>
          </a:p>
          <a:p>
            <a:pPr lvl="1"/>
            <a:r>
              <a:rPr lang="en-US" sz="1600" dirty="0"/>
              <a:t>‘Sullivan’ theoretical results delivered by ATC as part of CDRL79 Support Data</a:t>
            </a:r>
          </a:p>
          <a:p>
            <a:r>
              <a:rPr lang="en-US" sz="1800" dirty="0"/>
              <a:t>These G*</a:t>
            </a:r>
            <a:r>
              <a:rPr lang="en-US" sz="1800" dirty="0" err="1"/>
              <a:t>dE</a:t>
            </a:r>
            <a:r>
              <a:rPr lang="en-US" sz="1800" dirty="0"/>
              <a:t> should be good to well within an order of magnitude </a:t>
            </a:r>
          </a:p>
          <a:p>
            <a:pPr lvl="1"/>
            <a:r>
              <a:rPr lang="en-US" sz="1600" dirty="0"/>
              <a:t>Have more confidence in T1 results</a:t>
            </a:r>
          </a:p>
          <a:p>
            <a:pPr lvl="1"/>
            <a:r>
              <a:rPr lang="en-US" sz="1600" dirty="0"/>
              <a:t>ok for initial comparisons with EHIS and GOES-13</a:t>
            </a:r>
          </a:p>
        </p:txBody>
      </p:sp>
      <p:graphicFrame>
        <p:nvGraphicFramePr>
          <p:cNvPr id="7" name="Content Placeholder 6"/>
          <p:cNvGraphicFramePr>
            <a:graphicFrameLocks noGrp="1"/>
          </p:cNvGraphicFramePr>
          <p:nvPr>
            <p:ph sz="half" idx="2"/>
            <p:extLst/>
          </p:nvPr>
        </p:nvGraphicFramePr>
        <p:xfrm>
          <a:off x="4698332" y="1953464"/>
          <a:ext cx="4072690" cy="3878580"/>
        </p:xfrm>
        <a:graphic>
          <a:graphicData uri="http://schemas.openxmlformats.org/drawingml/2006/table">
            <a:tbl>
              <a:tblPr firstRow="1" bandRow="1">
                <a:tableStyleId>{5C22544A-7EE6-4342-B048-85BDC9FD1C3A}</a:tableStyleId>
              </a:tblPr>
              <a:tblGrid>
                <a:gridCol w="797092">
                  <a:extLst>
                    <a:ext uri="{9D8B030D-6E8A-4147-A177-3AD203B41FA5}">
                      <a16:colId xmlns="" xmlns:a16="http://schemas.microsoft.com/office/drawing/2014/main" val="20000"/>
                    </a:ext>
                  </a:extLst>
                </a:gridCol>
                <a:gridCol w="1675398">
                  <a:extLst>
                    <a:ext uri="{9D8B030D-6E8A-4147-A177-3AD203B41FA5}">
                      <a16:colId xmlns="" xmlns:a16="http://schemas.microsoft.com/office/drawing/2014/main" val="20001"/>
                    </a:ext>
                  </a:extLst>
                </a:gridCol>
                <a:gridCol w="1600200">
                  <a:extLst>
                    <a:ext uri="{9D8B030D-6E8A-4147-A177-3AD203B41FA5}">
                      <a16:colId xmlns="" xmlns:a16="http://schemas.microsoft.com/office/drawing/2014/main" val="20002"/>
                    </a:ext>
                  </a:extLst>
                </a:gridCol>
              </a:tblGrid>
              <a:tr h="278130">
                <a:tc>
                  <a:txBody>
                    <a:bodyPr/>
                    <a:lstStyle/>
                    <a:p>
                      <a:pPr algn="ctr"/>
                      <a:r>
                        <a:rPr lang="en-US" sz="1400" dirty="0"/>
                        <a:t>Channel</a:t>
                      </a:r>
                    </a:p>
                  </a:txBody>
                  <a:tcPr marL="68580" marR="68580" marT="34290" marB="34290"/>
                </a:tc>
                <a:tc>
                  <a:txBody>
                    <a:bodyPr/>
                    <a:lstStyle/>
                    <a:p>
                      <a:pPr algn="ctr"/>
                      <a:r>
                        <a:rPr lang="en-US" sz="1400" dirty="0"/>
                        <a:t>Lower Energy (MeV)</a:t>
                      </a:r>
                    </a:p>
                  </a:txBody>
                  <a:tcPr marL="68580" marR="68580" marT="34290" marB="34290"/>
                </a:tc>
                <a:tc>
                  <a:txBody>
                    <a:bodyPr/>
                    <a:lstStyle/>
                    <a:p>
                      <a:pPr algn="ctr"/>
                      <a:r>
                        <a:rPr lang="en-US" sz="1400" dirty="0"/>
                        <a:t>Upper Energy (MeV)</a:t>
                      </a:r>
                    </a:p>
                  </a:txBody>
                  <a:tcPr marL="68580" marR="68580" marT="34290" marB="34290"/>
                </a:tc>
                <a:extLst>
                  <a:ext uri="{0D108BD9-81ED-4DB2-BD59-A6C34878D82A}">
                    <a16:rowId xmlns="" xmlns:a16="http://schemas.microsoft.com/office/drawing/2014/main" val="10000"/>
                  </a:ext>
                </a:extLst>
              </a:tr>
              <a:tr h="278130">
                <a:tc>
                  <a:txBody>
                    <a:bodyPr/>
                    <a:lstStyle/>
                    <a:p>
                      <a:pPr algn="ctr"/>
                      <a:r>
                        <a:rPr lang="en-US" sz="1400" dirty="0"/>
                        <a:t>A1</a:t>
                      </a:r>
                    </a:p>
                  </a:txBody>
                  <a:tcPr marL="68580" marR="68580" marT="34290" marB="34290">
                    <a:solidFill>
                      <a:schemeClr val="accent6">
                        <a:lumMod val="40000"/>
                        <a:lumOff val="60000"/>
                      </a:schemeClr>
                    </a:solidFill>
                  </a:tcPr>
                </a:tc>
                <a:tc>
                  <a:txBody>
                    <a:bodyPr/>
                    <a:lstStyle/>
                    <a:p>
                      <a:pPr algn="ctr"/>
                      <a:r>
                        <a:rPr lang="en-US" sz="1400" dirty="0"/>
                        <a:t>4.0</a:t>
                      </a:r>
                    </a:p>
                  </a:txBody>
                  <a:tcPr marL="68580" marR="68580" marT="34290" marB="34290">
                    <a:solidFill>
                      <a:schemeClr val="accent6">
                        <a:lumMod val="40000"/>
                        <a:lumOff val="60000"/>
                      </a:schemeClr>
                    </a:solidFill>
                  </a:tcPr>
                </a:tc>
                <a:tc>
                  <a:txBody>
                    <a:bodyPr/>
                    <a:lstStyle/>
                    <a:p>
                      <a:pPr algn="ctr"/>
                      <a:r>
                        <a:rPr lang="en-US" sz="1400" dirty="0"/>
                        <a:t>7.6</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1"/>
                  </a:ext>
                </a:extLst>
              </a:tr>
              <a:tr h="278130">
                <a:tc>
                  <a:txBody>
                    <a:bodyPr/>
                    <a:lstStyle/>
                    <a:p>
                      <a:pPr algn="ctr"/>
                      <a:r>
                        <a:rPr lang="en-US" sz="1400" dirty="0"/>
                        <a:t>A2A</a:t>
                      </a:r>
                    </a:p>
                  </a:txBody>
                  <a:tcPr marL="68580" marR="68580" marT="34290" marB="34290">
                    <a:solidFill>
                      <a:schemeClr val="accent6">
                        <a:lumMod val="40000"/>
                        <a:lumOff val="60000"/>
                      </a:schemeClr>
                    </a:solidFill>
                  </a:tcPr>
                </a:tc>
                <a:tc>
                  <a:txBody>
                    <a:bodyPr/>
                    <a:lstStyle/>
                    <a:p>
                      <a:pPr algn="ctr"/>
                      <a:r>
                        <a:rPr lang="en-US" sz="1400" dirty="0"/>
                        <a:t>7.6</a:t>
                      </a:r>
                    </a:p>
                  </a:txBody>
                  <a:tcPr marL="68580" marR="68580" marT="34290" marB="34290">
                    <a:solidFill>
                      <a:schemeClr val="accent6">
                        <a:lumMod val="40000"/>
                        <a:lumOff val="60000"/>
                      </a:schemeClr>
                    </a:solidFill>
                  </a:tcPr>
                </a:tc>
                <a:tc>
                  <a:txBody>
                    <a:bodyPr/>
                    <a:lstStyle/>
                    <a:p>
                      <a:pPr algn="ctr"/>
                      <a:r>
                        <a:rPr lang="en-US" sz="1400" dirty="0"/>
                        <a:t>9.1</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2"/>
                  </a:ext>
                </a:extLst>
              </a:tr>
              <a:tr h="278130">
                <a:tc>
                  <a:txBody>
                    <a:bodyPr/>
                    <a:lstStyle/>
                    <a:p>
                      <a:pPr algn="ctr"/>
                      <a:r>
                        <a:rPr lang="en-US" sz="1400" dirty="0"/>
                        <a:t>A2B</a:t>
                      </a:r>
                    </a:p>
                  </a:txBody>
                  <a:tcPr marL="68580" marR="68580" marT="34290" marB="34290">
                    <a:solidFill>
                      <a:schemeClr val="accent6">
                        <a:lumMod val="40000"/>
                        <a:lumOff val="60000"/>
                      </a:schemeClr>
                    </a:solidFill>
                  </a:tcPr>
                </a:tc>
                <a:tc>
                  <a:txBody>
                    <a:bodyPr/>
                    <a:lstStyle/>
                    <a:p>
                      <a:pPr algn="ctr"/>
                      <a:r>
                        <a:rPr lang="en-US" sz="1400" dirty="0"/>
                        <a:t>9.1</a:t>
                      </a:r>
                    </a:p>
                  </a:txBody>
                  <a:tcPr marL="68580" marR="68580" marT="34290" marB="34290">
                    <a:solidFill>
                      <a:schemeClr val="accent6">
                        <a:lumMod val="40000"/>
                        <a:lumOff val="60000"/>
                      </a:schemeClr>
                    </a:solidFill>
                  </a:tcPr>
                </a:tc>
                <a:tc>
                  <a:txBody>
                    <a:bodyPr/>
                    <a:lstStyle/>
                    <a:p>
                      <a:pPr algn="ctr"/>
                      <a:r>
                        <a:rPr lang="en-US" sz="1400" dirty="0"/>
                        <a:t>13.6</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3"/>
                  </a:ext>
                </a:extLst>
              </a:tr>
              <a:tr h="278130">
                <a:tc>
                  <a:txBody>
                    <a:bodyPr/>
                    <a:lstStyle/>
                    <a:p>
                      <a:pPr algn="ctr"/>
                      <a:r>
                        <a:rPr lang="en-US" sz="1400" dirty="0"/>
                        <a:t>A3</a:t>
                      </a:r>
                    </a:p>
                  </a:txBody>
                  <a:tcPr marL="68580" marR="68580" marT="34290" marB="34290">
                    <a:solidFill>
                      <a:schemeClr val="accent6">
                        <a:lumMod val="40000"/>
                        <a:lumOff val="60000"/>
                      </a:schemeClr>
                    </a:solidFill>
                  </a:tcPr>
                </a:tc>
                <a:tc>
                  <a:txBody>
                    <a:bodyPr/>
                    <a:lstStyle/>
                    <a:p>
                      <a:pPr algn="ctr"/>
                      <a:r>
                        <a:rPr lang="en-US" sz="1400" dirty="0"/>
                        <a:t>13.6</a:t>
                      </a:r>
                    </a:p>
                  </a:txBody>
                  <a:tcPr marL="68580" marR="68580" marT="34290" marB="34290">
                    <a:solidFill>
                      <a:schemeClr val="accent6">
                        <a:lumMod val="40000"/>
                        <a:lumOff val="60000"/>
                      </a:schemeClr>
                    </a:solidFill>
                  </a:tcPr>
                </a:tc>
                <a:tc>
                  <a:txBody>
                    <a:bodyPr/>
                    <a:lstStyle/>
                    <a:p>
                      <a:pPr algn="ctr"/>
                      <a:r>
                        <a:rPr lang="en-US" sz="1400" dirty="0"/>
                        <a:t>27.5</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4"/>
                  </a:ext>
                </a:extLst>
              </a:tr>
              <a:tr h="278130">
                <a:tc>
                  <a:txBody>
                    <a:bodyPr/>
                    <a:lstStyle/>
                    <a:p>
                      <a:pPr algn="ctr"/>
                      <a:r>
                        <a:rPr lang="en-US" sz="1400" dirty="0"/>
                        <a:t>A4</a:t>
                      </a:r>
                    </a:p>
                  </a:txBody>
                  <a:tcPr marL="68580" marR="68580" marT="34290" marB="34290">
                    <a:solidFill>
                      <a:schemeClr val="accent6">
                        <a:lumMod val="40000"/>
                        <a:lumOff val="60000"/>
                      </a:schemeClr>
                    </a:solidFill>
                  </a:tcPr>
                </a:tc>
                <a:tc>
                  <a:txBody>
                    <a:bodyPr/>
                    <a:lstStyle/>
                    <a:p>
                      <a:pPr algn="ctr"/>
                      <a:r>
                        <a:rPr lang="en-US" sz="1400" dirty="0"/>
                        <a:t>27.5</a:t>
                      </a:r>
                    </a:p>
                  </a:txBody>
                  <a:tcPr marL="68580" marR="68580" marT="34290" marB="34290">
                    <a:solidFill>
                      <a:schemeClr val="accent6">
                        <a:lumMod val="40000"/>
                        <a:lumOff val="60000"/>
                      </a:schemeClr>
                    </a:solidFill>
                  </a:tcPr>
                </a:tc>
                <a:tc>
                  <a:txBody>
                    <a:bodyPr/>
                    <a:lstStyle/>
                    <a:p>
                      <a:pPr algn="ctr"/>
                      <a:r>
                        <a:rPr lang="en-US" sz="1400" dirty="0"/>
                        <a:t>50.0</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5"/>
                  </a:ext>
                </a:extLst>
              </a:tr>
              <a:tr h="278130">
                <a:tc>
                  <a:txBody>
                    <a:bodyPr/>
                    <a:lstStyle/>
                    <a:p>
                      <a:pPr algn="ctr"/>
                      <a:r>
                        <a:rPr lang="en-US" sz="1400" dirty="0"/>
                        <a:t>A5</a:t>
                      </a:r>
                    </a:p>
                  </a:txBody>
                  <a:tcPr marL="68580" marR="68580" marT="34290" marB="34290">
                    <a:solidFill>
                      <a:schemeClr val="accent6">
                        <a:lumMod val="40000"/>
                        <a:lumOff val="60000"/>
                      </a:schemeClr>
                    </a:solidFill>
                  </a:tcPr>
                </a:tc>
                <a:tc>
                  <a:txBody>
                    <a:bodyPr/>
                    <a:lstStyle/>
                    <a:p>
                      <a:pPr algn="ctr"/>
                      <a:r>
                        <a:rPr lang="en-US" sz="1400" dirty="0"/>
                        <a:t>50.0</a:t>
                      </a:r>
                    </a:p>
                  </a:txBody>
                  <a:tcPr marL="68580" marR="68580" marT="34290" marB="34290">
                    <a:solidFill>
                      <a:schemeClr val="accent6">
                        <a:lumMod val="40000"/>
                        <a:lumOff val="60000"/>
                      </a:schemeClr>
                    </a:solidFill>
                  </a:tcPr>
                </a:tc>
                <a:tc>
                  <a:txBody>
                    <a:bodyPr/>
                    <a:lstStyle/>
                    <a:p>
                      <a:pPr algn="ctr"/>
                      <a:r>
                        <a:rPr lang="en-US" sz="1400" dirty="0"/>
                        <a:t>102.5</a:t>
                      </a:r>
                    </a:p>
                  </a:txBody>
                  <a:tcPr marL="68580" marR="68580" marT="34290" marB="34290">
                    <a:solidFill>
                      <a:schemeClr val="accent6">
                        <a:lumMod val="40000"/>
                        <a:lumOff val="60000"/>
                      </a:schemeClr>
                    </a:solidFill>
                  </a:tcPr>
                </a:tc>
                <a:extLst>
                  <a:ext uri="{0D108BD9-81ED-4DB2-BD59-A6C34878D82A}">
                    <a16:rowId xmlns="" xmlns:a16="http://schemas.microsoft.com/office/drawing/2014/main" val="10006"/>
                  </a:ext>
                </a:extLst>
              </a:tr>
              <a:tr h="278130">
                <a:tc>
                  <a:txBody>
                    <a:bodyPr/>
                    <a:lstStyle/>
                    <a:p>
                      <a:pPr algn="ctr"/>
                      <a:r>
                        <a:rPr lang="en-US" sz="1400" dirty="0"/>
                        <a:t>A6</a:t>
                      </a:r>
                    </a:p>
                  </a:txBody>
                  <a:tcPr marL="68580" marR="68580" marT="34290" marB="34290">
                    <a:solidFill>
                      <a:schemeClr val="accent1">
                        <a:lumMod val="40000"/>
                        <a:lumOff val="60000"/>
                      </a:schemeClr>
                    </a:solidFill>
                  </a:tcPr>
                </a:tc>
                <a:tc>
                  <a:txBody>
                    <a:bodyPr/>
                    <a:lstStyle/>
                    <a:p>
                      <a:pPr algn="ctr"/>
                      <a:r>
                        <a:rPr lang="en-US" sz="1400" dirty="0"/>
                        <a:t>100</a:t>
                      </a:r>
                    </a:p>
                  </a:txBody>
                  <a:tcPr marL="68580" marR="68580" marT="34290" marB="34290">
                    <a:solidFill>
                      <a:schemeClr val="accent1">
                        <a:lumMod val="40000"/>
                        <a:lumOff val="60000"/>
                      </a:schemeClr>
                    </a:solidFill>
                  </a:tcPr>
                </a:tc>
                <a:tc>
                  <a:txBody>
                    <a:bodyPr/>
                    <a:lstStyle/>
                    <a:p>
                      <a:pPr algn="ctr"/>
                      <a:r>
                        <a:rPr lang="en-US" sz="1400" dirty="0"/>
                        <a:t>160</a:t>
                      </a:r>
                    </a:p>
                  </a:txBody>
                  <a:tcPr marL="68580" marR="68580" marT="34290" marB="34290">
                    <a:solidFill>
                      <a:schemeClr val="accent1">
                        <a:lumMod val="40000"/>
                        <a:lumOff val="60000"/>
                      </a:schemeClr>
                    </a:solidFill>
                  </a:tcPr>
                </a:tc>
                <a:extLst>
                  <a:ext uri="{0D108BD9-81ED-4DB2-BD59-A6C34878D82A}">
                    <a16:rowId xmlns="" xmlns:a16="http://schemas.microsoft.com/office/drawing/2014/main" val="10007"/>
                  </a:ext>
                </a:extLst>
              </a:tr>
              <a:tr h="278130">
                <a:tc>
                  <a:txBody>
                    <a:bodyPr/>
                    <a:lstStyle/>
                    <a:p>
                      <a:pPr algn="ctr"/>
                      <a:r>
                        <a:rPr lang="en-US" sz="1400" dirty="0"/>
                        <a:t>A7</a:t>
                      </a:r>
                    </a:p>
                  </a:txBody>
                  <a:tcPr marL="68580" marR="68580" marT="34290" marB="34290">
                    <a:solidFill>
                      <a:schemeClr val="accent1">
                        <a:lumMod val="40000"/>
                        <a:lumOff val="60000"/>
                      </a:schemeClr>
                    </a:solidFill>
                  </a:tcPr>
                </a:tc>
                <a:tc>
                  <a:txBody>
                    <a:bodyPr/>
                    <a:lstStyle/>
                    <a:p>
                      <a:pPr algn="ctr"/>
                      <a:r>
                        <a:rPr lang="en-US" sz="1400" dirty="0"/>
                        <a:t>160</a:t>
                      </a:r>
                    </a:p>
                  </a:txBody>
                  <a:tcPr marL="68580" marR="68580" marT="34290" marB="34290">
                    <a:solidFill>
                      <a:schemeClr val="accent1">
                        <a:lumMod val="40000"/>
                        <a:lumOff val="60000"/>
                      </a:schemeClr>
                    </a:solidFill>
                  </a:tcPr>
                </a:tc>
                <a:tc>
                  <a:txBody>
                    <a:bodyPr/>
                    <a:lstStyle/>
                    <a:p>
                      <a:pPr algn="ctr"/>
                      <a:r>
                        <a:rPr lang="en-US" sz="1400" dirty="0"/>
                        <a:t>300</a:t>
                      </a:r>
                    </a:p>
                  </a:txBody>
                  <a:tcPr marL="68580" marR="68580" marT="34290" marB="34290">
                    <a:solidFill>
                      <a:schemeClr val="accent1">
                        <a:lumMod val="40000"/>
                        <a:lumOff val="60000"/>
                      </a:schemeClr>
                    </a:solidFill>
                  </a:tcPr>
                </a:tc>
                <a:extLst>
                  <a:ext uri="{0D108BD9-81ED-4DB2-BD59-A6C34878D82A}">
                    <a16:rowId xmlns="" xmlns:a16="http://schemas.microsoft.com/office/drawing/2014/main" val="10008"/>
                  </a:ext>
                </a:extLst>
              </a:tr>
              <a:tr h="278130">
                <a:tc>
                  <a:txBody>
                    <a:bodyPr/>
                    <a:lstStyle/>
                    <a:p>
                      <a:pPr algn="ctr"/>
                      <a:r>
                        <a:rPr lang="en-US" sz="1400" dirty="0"/>
                        <a:t>A8</a:t>
                      </a:r>
                    </a:p>
                  </a:txBody>
                  <a:tcPr marL="68580" marR="68580" marT="34290" marB="34290">
                    <a:solidFill>
                      <a:schemeClr val="accent1">
                        <a:lumMod val="40000"/>
                        <a:lumOff val="60000"/>
                      </a:schemeClr>
                    </a:solidFill>
                  </a:tcPr>
                </a:tc>
                <a:tc>
                  <a:txBody>
                    <a:bodyPr/>
                    <a:lstStyle/>
                    <a:p>
                      <a:pPr algn="ctr"/>
                      <a:r>
                        <a:rPr lang="en-US" sz="1400" dirty="0"/>
                        <a:t>300</a:t>
                      </a:r>
                    </a:p>
                  </a:txBody>
                  <a:tcPr marL="68580" marR="68580" marT="34290" marB="34290">
                    <a:solidFill>
                      <a:schemeClr val="accent1">
                        <a:lumMod val="40000"/>
                        <a:lumOff val="60000"/>
                      </a:schemeClr>
                    </a:solidFill>
                  </a:tcPr>
                </a:tc>
                <a:tc>
                  <a:txBody>
                    <a:bodyPr/>
                    <a:lstStyle/>
                    <a:p>
                      <a:pPr algn="ctr"/>
                      <a:r>
                        <a:rPr lang="en-US" sz="1400" dirty="0"/>
                        <a:t>500</a:t>
                      </a:r>
                    </a:p>
                  </a:txBody>
                  <a:tcPr marL="68580" marR="68580" marT="34290" marB="34290">
                    <a:solidFill>
                      <a:schemeClr val="accent1">
                        <a:lumMod val="40000"/>
                        <a:lumOff val="60000"/>
                      </a:schemeClr>
                    </a:solidFill>
                  </a:tcPr>
                </a:tc>
                <a:extLst>
                  <a:ext uri="{0D108BD9-81ED-4DB2-BD59-A6C34878D82A}">
                    <a16:rowId xmlns="" xmlns:a16="http://schemas.microsoft.com/office/drawing/2014/main" val="10009"/>
                  </a:ext>
                </a:extLst>
              </a:tr>
              <a:tr h="278130">
                <a:tc>
                  <a:txBody>
                    <a:bodyPr/>
                    <a:lstStyle/>
                    <a:p>
                      <a:pPr algn="ctr"/>
                      <a:r>
                        <a:rPr lang="en-US" sz="1400" dirty="0"/>
                        <a:t>A9F</a:t>
                      </a:r>
                    </a:p>
                  </a:txBody>
                  <a:tcPr marL="68580" marR="68580" marT="34290" marB="34290">
                    <a:solidFill>
                      <a:schemeClr val="accent4">
                        <a:lumMod val="40000"/>
                        <a:lumOff val="60000"/>
                      </a:schemeClr>
                    </a:solidFill>
                  </a:tcPr>
                </a:tc>
                <a:tc>
                  <a:txBody>
                    <a:bodyPr/>
                    <a:lstStyle/>
                    <a:p>
                      <a:pPr algn="ctr"/>
                      <a:r>
                        <a:rPr lang="en-US" sz="1400" dirty="0"/>
                        <a:t>323</a:t>
                      </a:r>
                    </a:p>
                  </a:txBody>
                  <a:tcPr marL="68580" marR="68580" marT="34290" marB="34290">
                    <a:solidFill>
                      <a:schemeClr val="accent4">
                        <a:lumMod val="40000"/>
                        <a:lumOff val="60000"/>
                      </a:schemeClr>
                    </a:solidFill>
                  </a:tcPr>
                </a:tc>
                <a:tc>
                  <a:txBody>
                    <a:bodyPr/>
                    <a:lstStyle/>
                    <a:p>
                      <a:pPr algn="ctr"/>
                      <a:r>
                        <a:rPr lang="en-US" sz="1400" dirty="0"/>
                        <a:t>380</a:t>
                      </a:r>
                    </a:p>
                  </a:txBody>
                  <a:tcPr marL="68580" marR="68580" marT="34290" marB="34290">
                    <a:solidFill>
                      <a:schemeClr val="accent4">
                        <a:lumMod val="40000"/>
                        <a:lumOff val="60000"/>
                      </a:schemeClr>
                    </a:solidFill>
                  </a:tcPr>
                </a:tc>
                <a:extLst>
                  <a:ext uri="{0D108BD9-81ED-4DB2-BD59-A6C34878D82A}">
                    <a16:rowId xmlns="" xmlns:a16="http://schemas.microsoft.com/office/drawing/2014/main" val="10010"/>
                  </a:ext>
                </a:extLst>
              </a:tr>
              <a:tr h="278130">
                <a:tc>
                  <a:txBody>
                    <a:bodyPr/>
                    <a:lstStyle/>
                    <a:p>
                      <a:pPr algn="ctr"/>
                      <a:r>
                        <a:rPr lang="en-US" sz="1400" dirty="0"/>
                        <a:t>A10F</a:t>
                      </a:r>
                    </a:p>
                  </a:txBody>
                  <a:tcPr marL="68580" marR="68580" marT="34290" marB="34290">
                    <a:solidFill>
                      <a:schemeClr val="accent4">
                        <a:lumMod val="40000"/>
                        <a:lumOff val="60000"/>
                      </a:schemeClr>
                    </a:solidFill>
                  </a:tcPr>
                </a:tc>
                <a:tc>
                  <a:txBody>
                    <a:bodyPr/>
                    <a:lstStyle/>
                    <a:p>
                      <a:pPr algn="ctr"/>
                      <a:r>
                        <a:rPr lang="en-US" sz="1400" dirty="0"/>
                        <a:t>395</a:t>
                      </a:r>
                    </a:p>
                  </a:txBody>
                  <a:tcPr marL="68580" marR="68580" marT="34290" marB="34290">
                    <a:solidFill>
                      <a:schemeClr val="accent4">
                        <a:lumMod val="40000"/>
                        <a:lumOff val="60000"/>
                      </a:schemeClr>
                    </a:solidFill>
                  </a:tcPr>
                </a:tc>
                <a:tc>
                  <a:txBody>
                    <a:bodyPr/>
                    <a:lstStyle/>
                    <a:p>
                      <a:pPr algn="ctr"/>
                      <a:r>
                        <a:rPr lang="en-US" sz="1400" dirty="0"/>
                        <a:t>500</a:t>
                      </a:r>
                    </a:p>
                  </a:txBody>
                  <a:tcPr marL="68580" marR="68580" marT="34290" marB="34290">
                    <a:solidFill>
                      <a:schemeClr val="accent4">
                        <a:lumMod val="40000"/>
                        <a:lumOff val="60000"/>
                      </a:schemeClr>
                    </a:solidFill>
                  </a:tcPr>
                </a:tc>
                <a:extLst>
                  <a:ext uri="{0D108BD9-81ED-4DB2-BD59-A6C34878D82A}">
                    <a16:rowId xmlns="" xmlns:a16="http://schemas.microsoft.com/office/drawing/2014/main" val="10011"/>
                  </a:ext>
                </a:extLst>
              </a:tr>
              <a:tr h="278130">
                <a:tc>
                  <a:txBody>
                    <a:bodyPr/>
                    <a:lstStyle/>
                    <a:p>
                      <a:pPr algn="ctr"/>
                      <a:r>
                        <a:rPr lang="en-US" sz="1400" dirty="0"/>
                        <a:t>A11F</a:t>
                      </a:r>
                    </a:p>
                  </a:txBody>
                  <a:tcPr marL="68580" marR="68580" marT="34290" marB="34290">
                    <a:solidFill>
                      <a:schemeClr val="accent4">
                        <a:lumMod val="40000"/>
                        <a:lumOff val="60000"/>
                      </a:schemeClr>
                    </a:solidFill>
                  </a:tcPr>
                </a:tc>
                <a:tc>
                  <a:txBody>
                    <a:bodyPr/>
                    <a:lstStyle/>
                    <a:p>
                      <a:pPr algn="ctr"/>
                      <a:r>
                        <a:rPr lang="en-US" sz="1400" dirty="0"/>
                        <a:t>500</a:t>
                      </a:r>
                    </a:p>
                  </a:txBody>
                  <a:tcPr marL="68580" marR="68580" marT="34290" marB="34290">
                    <a:solidFill>
                      <a:schemeClr val="accent4">
                        <a:lumMod val="40000"/>
                        <a:lumOff val="60000"/>
                      </a:schemeClr>
                    </a:solidFill>
                  </a:tcPr>
                </a:tc>
                <a:tc>
                  <a:txBody>
                    <a:bodyPr/>
                    <a:lstStyle/>
                    <a:p>
                      <a:pPr algn="ctr"/>
                      <a:r>
                        <a:rPr lang="en-US" sz="1400" dirty="0"/>
                        <a:t>1000</a:t>
                      </a:r>
                    </a:p>
                  </a:txBody>
                  <a:tcPr marL="68580" marR="68580" marT="34290" marB="34290">
                    <a:solidFill>
                      <a:schemeClr val="accent4">
                        <a:lumMod val="40000"/>
                        <a:lumOff val="60000"/>
                      </a:schemeClr>
                    </a:solidFill>
                  </a:tcPr>
                </a:tc>
                <a:extLst>
                  <a:ext uri="{0D108BD9-81ED-4DB2-BD59-A6C34878D82A}">
                    <a16:rowId xmlns="" xmlns:a16="http://schemas.microsoft.com/office/drawing/2014/main" val="10012"/>
                  </a:ext>
                </a:extLst>
              </a:tr>
            </a:tbl>
          </a:graphicData>
        </a:graphic>
      </p:graphicFrame>
      <p:sp>
        <p:nvSpPr>
          <p:cNvPr id="4" name="Slide Number Placeholder 3"/>
          <p:cNvSpPr>
            <a:spLocks noGrp="1"/>
          </p:cNvSpPr>
          <p:nvPr>
            <p:ph type="sldNum" sz="quarter" idx="12"/>
          </p:nvPr>
        </p:nvSpPr>
        <p:spPr/>
        <p:txBody>
          <a:bodyPr/>
          <a:lstStyle/>
          <a:p>
            <a:fld id="{34D0A0E2-B8A5-43D8-8EF6-7B81D0E99D63}" type="slidenum">
              <a:rPr lang="en-US" smtClean="0"/>
              <a:t>73</a:t>
            </a:fld>
            <a:endParaRPr lang="en-US"/>
          </a:p>
        </p:txBody>
      </p:sp>
    </p:spTree>
    <p:extLst>
      <p:ext uri="{BB962C8B-B14F-4D97-AF65-F5344CB8AC3E}">
        <p14:creationId xmlns:p14="http://schemas.microsoft.com/office/powerpoint/2010/main" val="3548561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7142" y="1241552"/>
            <a:ext cx="6870032" cy="5152524"/>
          </a:xfrm>
        </p:spPr>
      </p:pic>
      <p:sp>
        <p:nvSpPr>
          <p:cNvPr id="5" name="Slide Number Placeholder 4"/>
          <p:cNvSpPr>
            <a:spLocks noGrp="1"/>
          </p:cNvSpPr>
          <p:nvPr>
            <p:ph type="sldNum" sz="quarter" idx="12"/>
          </p:nvPr>
        </p:nvSpPr>
        <p:spPr/>
        <p:txBody>
          <a:bodyPr/>
          <a:lstStyle/>
          <a:p>
            <a:fld id="{34D0A0E2-B8A5-43D8-8EF6-7B81D0E99D63}" type="slidenum">
              <a:rPr lang="en-US" smtClean="0"/>
              <a:t>74</a:t>
            </a:fld>
            <a:endParaRPr lang="en-US"/>
          </a:p>
        </p:txBody>
      </p:sp>
      <p:sp>
        <p:nvSpPr>
          <p:cNvPr id="9" name="TextBox 8"/>
          <p:cNvSpPr txBox="1"/>
          <p:nvPr/>
        </p:nvSpPr>
        <p:spPr>
          <a:xfrm>
            <a:off x="2761248" y="941470"/>
            <a:ext cx="3741821" cy="300082"/>
          </a:xfrm>
          <a:prstGeom prst="rect">
            <a:avLst/>
          </a:prstGeom>
          <a:noFill/>
        </p:spPr>
        <p:txBody>
          <a:bodyPr wrap="square" rtlCol="0">
            <a:spAutoFit/>
          </a:bodyPr>
          <a:lstStyle/>
          <a:p>
            <a:pPr algn="ctr"/>
            <a:r>
              <a:rPr lang="en-US" sz="1350" dirty="0"/>
              <a:t>SGPS Helium Fluxes, 04-15 September 2017</a:t>
            </a:r>
          </a:p>
        </p:txBody>
      </p:sp>
      <p:sp>
        <p:nvSpPr>
          <p:cNvPr id="6" name="Title 1">
            <a:extLst>
              <a:ext uri="{FF2B5EF4-FFF2-40B4-BE49-F238E27FC236}">
                <a16:creationId xmlns="" xmlns:a16="http://schemas.microsoft.com/office/drawing/2014/main" id="{6474E444-E76B-5443-B96F-815989B64758}"/>
              </a:ext>
            </a:extLst>
          </p:cNvPr>
          <p:cNvSpPr>
            <a:spLocks noGrp="1"/>
          </p:cNvSpPr>
          <p:nvPr>
            <p:ph type="title"/>
          </p:nvPr>
        </p:nvSpPr>
        <p:spPr>
          <a:xfrm>
            <a:off x="1371600" y="128337"/>
            <a:ext cx="6408821" cy="968626"/>
          </a:xfrm>
        </p:spPr>
        <p:txBody>
          <a:bodyPr/>
          <a:lstStyle/>
          <a:p>
            <a:r>
              <a:rPr lang="en-US" dirty="0"/>
              <a:t>SGPS helium fluxes, 04-15 September 2017</a:t>
            </a:r>
          </a:p>
        </p:txBody>
      </p:sp>
    </p:spTree>
    <p:extLst>
      <p:ext uri="{BB962C8B-B14F-4D97-AF65-F5344CB8AC3E}">
        <p14:creationId xmlns:p14="http://schemas.microsoft.com/office/powerpoint/2010/main" val="3090177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C9C8A-54A4-034A-956F-35F6F92C332E}"/>
              </a:ext>
            </a:extLst>
          </p:cNvPr>
          <p:cNvSpPr>
            <a:spLocks noGrp="1"/>
          </p:cNvSpPr>
          <p:nvPr>
            <p:ph type="ctrTitle"/>
          </p:nvPr>
        </p:nvSpPr>
        <p:spPr/>
        <p:txBody>
          <a:bodyPr/>
          <a:lstStyle/>
          <a:p>
            <a:r>
              <a:rPr lang="en-US" dirty="0"/>
              <a:t>3. L1b Priority 2 &amp; 3 Rates Deep Dive </a:t>
            </a:r>
            <a:br>
              <a:rPr lang="en-US" dirty="0"/>
            </a:br>
            <a:r>
              <a:rPr lang="en-US" dirty="0"/>
              <a:t>(H and He)</a:t>
            </a:r>
          </a:p>
        </p:txBody>
      </p:sp>
      <p:sp>
        <p:nvSpPr>
          <p:cNvPr id="4" name="Slide Number Placeholder 3">
            <a:extLst>
              <a:ext uri="{FF2B5EF4-FFF2-40B4-BE49-F238E27FC236}">
                <a16:creationId xmlns="" xmlns:a16="http://schemas.microsoft.com/office/drawing/2014/main" id="{EBCB6CEA-8CCA-1645-BD65-57AD625CEAF4}"/>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75</a:t>
            </a:fld>
            <a:endParaRPr lang="en-US" altLang="en-US" dirty="0"/>
          </a:p>
        </p:txBody>
      </p:sp>
    </p:spTree>
    <p:extLst>
      <p:ext uri="{BB962C8B-B14F-4D97-AF65-F5344CB8AC3E}">
        <p14:creationId xmlns:p14="http://schemas.microsoft.com/office/powerpoint/2010/main" val="777065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L1b Rates Processing Deep Dive</a:t>
            </a:r>
          </a:p>
        </p:txBody>
      </p:sp>
      <p:sp>
        <p:nvSpPr>
          <p:cNvPr id="3" name="Content Placeholder 2"/>
          <p:cNvSpPr>
            <a:spLocks noGrp="1"/>
          </p:cNvSpPr>
          <p:nvPr>
            <p:ph idx="1"/>
          </p:nvPr>
        </p:nvSpPr>
        <p:spPr/>
        <p:txBody>
          <a:bodyPr/>
          <a:lstStyle/>
          <a:p>
            <a:r>
              <a:rPr lang="en-US" dirty="0"/>
              <a:t>Is there a problem with the L1b rates processing? (apart from the reading of the </a:t>
            </a:r>
            <a:r>
              <a:rPr lang="en-US" dirty="0" err="1"/>
              <a:t>HFR_flag</a:t>
            </a:r>
            <a:r>
              <a:rPr lang="en-US" dirty="0"/>
              <a:t>):</a:t>
            </a:r>
          </a:p>
          <a:p>
            <a:pPr lvl="1"/>
            <a:r>
              <a:rPr lang="en-US" dirty="0"/>
              <a:t>Is there a problem with the implementation of the rate normalization? [No]</a:t>
            </a:r>
          </a:p>
          <a:p>
            <a:pPr lvl="1"/>
            <a:r>
              <a:rPr lang="en-US" dirty="0"/>
              <a:t>Can incorrectly-read </a:t>
            </a:r>
            <a:r>
              <a:rPr lang="en-US" dirty="0" err="1"/>
              <a:t>HFR_flag</a:t>
            </a:r>
            <a:r>
              <a:rPr lang="en-US" dirty="0"/>
              <a:t> explain the cross-comparison discrepancy entirely? [No]</a:t>
            </a:r>
          </a:p>
          <a:p>
            <a:pPr lvl="1"/>
            <a:r>
              <a:rPr lang="en-US" dirty="0"/>
              <a:t>Can NCEI reproduce the current L1b processing of the H and He rates? [Yes]</a:t>
            </a:r>
          </a:p>
          <a:p>
            <a:r>
              <a:rPr lang="en-US" dirty="0"/>
              <a:t>Performed on 10 September 2017 data</a:t>
            </a:r>
          </a:p>
        </p:txBody>
      </p:sp>
      <p:sp>
        <p:nvSpPr>
          <p:cNvPr id="4" name="Slide Number Placeholder 3"/>
          <p:cNvSpPr>
            <a:spLocks noGrp="1"/>
          </p:cNvSpPr>
          <p:nvPr>
            <p:ph type="sldNum" sz="quarter" idx="12"/>
          </p:nvPr>
        </p:nvSpPr>
        <p:spPr/>
        <p:txBody>
          <a:bodyPr/>
          <a:lstStyle/>
          <a:p>
            <a:fld id="{34D0A0E2-B8A5-43D8-8EF6-7B81D0E99D63}" type="slidenum">
              <a:rPr lang="en-US" smtClean="0"/>
              <a:t>76</a:t>
            </a:fld>
            <a:endParaRPr lang="en-US"/>
          </a:p>
        </p:txBody>
      </p:sp>
    </p:spTree>
    <p:extLst>
      <p:ext uri="{BB962C8B-B14F-4D97-AF65-F5344CB8AC3E}">
        <p14:creationId xmlns:p14="http://schemas.microsoft.com/office/powerpoint/2010/main" val="3201847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Normalization / Upward Flux Correction</a:t>
            </a:r>
          </a:p>
        </p:txBody>
      </p:sp>
      <p:sp>
        <p:nvSpPr>
          <p:cNvPr id="4" name="Content Placeholder 3"/>
          <p:cNvSpPr>
            <a:spLocks noGrp="1"/>
          </p:cNvSpPr>
          <p:nvPr>
            <p:ph sz="half" idx="1"/>
          </p:nvPr>
        </p:nvSpPr>
        <p:spPr>
          <a:xfrm>
            <a:off x="457200" y="1600200"/>
            <a:ext cx="4038600" cy="5121275"/>
          </a:xfrm>
        </p:spPr>
        <p:txBody>
          <a:bodyPr>
            <a:normAutofit fontScale="85000" lnSpcReduction="20000"/>
          </a:bodyPr>
          <a:lstStyle/>
          <a:p>
            <a:r>
              <a:rPr lang="en-US" dirty="0"/>
              <a:t>At January 2018 </a:t>
            </a:r>
            <a:r>
              <a:rPr lang="en-US" dirty="0" err="1"/>
              <a:t>cal</a:t>
            </a:r>
            <a:r>
              <a:rPr lang="en-US" dirty="0"/>
              <a:t> TIM, UNH suggested that the rate normalization as implemented in L1b should be checked</a:t>
            </a:r>
          </a:p>
          <a:p>
            <a:r>
              <a:rPr lang="en-US" dirty="0"/>
              <a:t>He and H rates (channels 4 and 5 only) are normalized as shown at right, using the Total P3 and Invalid P3 Event counts for H and Total P2 and Invalid P2 Event counts for He</a:t>
            </a:r>
          </a:p>
          <a:p>
            <a:r>
              <a:rPr lang="en-US" dirty="0"/>
              <a:t>Only Prime or Non-Prime PEC counts are available (as indicated by </a:t>
            </a:r>
            <a:r>
              <a:rPr lang="en-US" dirty="0" err="1"/>
              <a:t>HFR_Flag</a:t>
            </a:r>
            <a:r>
              <a:rPr lang="en-US" dirty="0"/>
              <a:t>)</a:t>
            </a:r>
          </a:p>
        </p:txBody>
      </p:sp>
      <p:pic>
        <p:nvPicPr>
          <p:cNvPr id="6" name="Content Placeholder 5"/>
          <p:cNvPicPr>
            <a:picLocks noGrp="1" noChangeAspect="1"/>
          </p:cNvPicPr>
          <p:nvPr>
            <p:ph sz="half" idx="2"/>
          </p:nvPr>
        </p:nvPicPr>
        <p:blipFill>
          <a:blip r:embed="rId2"/>
          <a:stretch>
            <a:fillRect/>
          </a:stretch>
        </p:blipFill>
        <p:spPr>
          <a:xfrm>
            <a:off x="4629150" y="2764632"/>
            <a:ext cx="4446899" cy="1942280"/>
          </a:xfrm>
          <a:prstGeom prst="rect">
            <a:avLst/>
          </a:prstGeom>
        </p:spPr>
      </p:pic>
      <p:sp>
        <p:nvSpPr>
          <p:cNvPr id="3" name="Slide Number Placeholder 2"/>
          <p:cNvSpPr>
            <a:spLocks noGrp="1"/>
          </p:cNvSpPr>
          <p:nvPr>
            <p:ph type="sldNum" sz="quarter" idx="12"/>
          </p:nvPr>
        </p:nvSpPr>
        <p:spPr/>
        <p:txBody>
          <a:bodyPr/>
          <a:lstStyle/>
          <a:p>
            <a:fld id="{34D0A0E2-B8A5-43D8-8EF6-7B81D0E99D63}" type="slidenum">
              <a:rPr lang="en-US" smtClean="0"/>
              <a:t>77</a:t>
            </a:fld>
            <a:endParaRPr lang="en-US"/>
          </a:p>
        </p:txBody>
      </p:sp>
    </p:spTree>
    <p:extLst>
      <p:ext uri="{BB962C8B-B14F-4D97-AF65-F5344CB8AC3E}">
        <p14:creationId xmlns:p14="http://schemas.microsoft.com/office/powerpoint/2010/main" val="3810478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900" y="1006140"/>
            <a:ext cx="5143500" cy="5143500"/>
          </a:xfrm>
        </p:spPr>
      </p:pic>
      <p:sp>
        <p:nvSpPr>
          <p:cNvPr id="2" name="Title 1"/>
          <p:cNvSpPr>
            <a:spLocks noGrp="1"/>
          </p:cNvSpPr>
          <p:nvPr>
            <p:ph type="title"/>
          </p:nvPr>
        </p:nvSpPr>
        <p:spPr>
          <a:xfrm>
            <a:off x="2209800" y="148463"/>
            <a:ext cx="4495801" cy="994172"/>
          </a:xfrm>
        </p:spPr>
        <p:txBody>
          <a:bodyPr>
            <a:normAutofit/>
          </a:bodyPr>
          <a:lstStyle/>
          <a:p>
            <a:r>
              <a:rPr lang="en-US" sz="3000" dirty="0"/>
              <a:t>L1b Correction Magnitudes</a:t>
            </a:r>
          </a:p>
        </p:txBody>
      </p:sp>
      <p:sp>
        <p:nvSpPr>
          <p:cNvPr id="4" name="Content Placeholder 3"/>
          <p:cNvSpPr>
            <a:spLocks noGrp="1"/>
          </p:cNvSpPr>
          <p:nvPr>
            <p:ph sz="half" idx="2"/>
          </p:nvPr>
        </p:nvSpPr>
        <p:spPr>
          <a:xfrm>
            <a:off x="5453501" y="1142634"/>
            <a:ext cx="3441198" cy="5007005"/>
          </a:xfrm>
        </p:spPr>
        <p:txBody>
          <a:bodyPr>
            <a:normAutofit/>
          </a:bodyPr>
          <a:lstStyle/>
          <a:p>
            <a:r>
              <a:rPr lang="en-US" sz="1600" dirty="0"/>
              <a:t>Top two panels show the Priority 2 [He] and Priority 3 [H] PEC rates</a:t>
            </a:r>
          </a:p>
          <a:p>
            <a:r>
              <a:rPr lang="en-US" sz="1600" dirty="0"/>
              <a:t>Middle panel shows the P2 and P3 corrections (multiplicative): </a:t>
            </a:r>
          </a:p>
          <a:p>
            <a:pPr lvl="1"/>
            <a:r>
              <a:rPr lang="en-US" sz="1400" dirty="0"/>
              <a:t>~80-90% during SEP event </a:t>
            </a:r>
          </a:p>
          <a:p>
            <a:pPr lvl="1"/>
            <a:r>
              <a:rPr lang="en-US" sz="1400" dirty="0"/>
              <a:t>Difference between P2 and P3 is small except during first hour of event</a:t>
            </a:r>
          </a:p>
          <a:p>
            <a:pPr lvl="1"/>
            <a:r>
              <a:rPr lang="en-US" sz="1400" dirty="0"/>
              <a:t>Note: we only have one of (Prime, </a:t>
            </a:r>
            <a:r>
              <a:rPr lang="en-US" sz="1400" dirty="0" err="1"/>
              <a:t>NonPrime</a:t>
            </a:r>
            <a:r>
              <a:rPr lang="en-US" sz="1400" dirty="0"/>
              <a:t>) depending on </a:t>
            </a:r>
            <a:r>
              <a:rPr lang="en-US" sz="1400" dirty="0" err="1"/>
              <a:t>HFR_Flag</a:t>
            </a:r>
            <a:endParaRPr lang="en-US" sz="1400" dirty="0"/>
          </a:p>
          <a:p>
            <a:r>
              <a:rPr lang="en-US" sz="1600" dirty="0"/>
              <a:t>Bottom two panels illustrate the dead-time correction</a:t>
            </a:r>
          </a:p>
          <a:p>
            <a:pPr lvl="1"/>
            <a:r>
              <a:rPr lang="en-US" sz="1400" dirty="0"/>
              <a:t>Based on </a:t>
            </a:r>
            <a:r>
              <a:rPr lang="en-US" sz="1400" dirty="0" err="1"/>
              <a:t>SumP</a:t>
            </a:r>
            <a:r>
              <a:rPr lang="en-US" sz="1400" dirty="0"/>
              <a:t> = (P1+P2+P3)/(3 seconds)</a:t>
            </a:r>
          </a:p>
          <a:p>
            <a:pPr lvl="1"/>
            <a:r>
              <a:rPr lang="en-US" sz="1400" dirty="0"/>
              <a:t>Minimum magnitude (LUT) is 1.00898</a:t>
            </a:r>
          </a:p>
          <a:p>
            <a:pPr lvl="1"/>
            <a:r>
              <a:rPr lang="en-US" sz="1400" dirty="0"/>
              <a:t>Maximum (Non-Prime) ~1.012</a:t>
            </a:r>
          </a:p>
          <a:p>
            <a:pPr lvl="1"/>
            <a:r>
              <a:rPr lang="en-US" sz="1400" dirty="0"/>
              <a:t>Very small corrections based on </a:t>
            </a:r>
            <a:r>
              <a:rPr lang="en-US" sz="1400" dirty="0" err="1"/>
              <a:t>SumP</a:t>
            </a:r>
            <a:endParaRPr lang="en-US" sz="1400" dirty="0"/>
          </a:p>
          <a:p>
            <a:pPr lvl="1"/>
            <a:endParaRPr lang="en-US" sz="1400" dirty="0"/>
          </a:p>
        </p:txBody>
      </p:sp>
      <p:sp>
        <p:nvSpPr>
          <p:cNvPr id="6" name="TextBox 5"/>
          <p:cNvSpPr txBox="1"/>
          <p:nvPr/>
        </p:nvSpPr>
        <p:spPr>
          <a:xfrm>
            <a:off x="1338674" y="5334000"/>
            <a:ext cx="577516" cy="230832"/>
          </a:xfrm>
          <a:prstGeom prst="rect">
            <a:avLst/>
          </a:prstGeom>
          <a:noFill/>
        </p:spPr>
        <p:txBody>
          <a:bodyPr wrap="square" rtlCol="0">
            <a:spAutoFit/>
          </a:bodyPr>
          <a:lstStyle/>
          <a:p>
            <a:r>
              <a:rPr lang="en-US" sz="900" b="1" dirty="0">
                <a:solidFill>
                  <a:srgbClr val="FF0000"/>
                </a:solidFill>
              </a:rPr>
              <a:t>1.00898</a:t>
            </a:r>
          </a:p>
        </p:txBody>
      </p:sp>
      <p:sp>
        <p:nvSpPr>
          <p:cNvPr id="7" name="Oval 6"/>
          <p:cNvSpPr/>
          <p:nvPr/>
        </p:nvSpPr>
        <p:spPr>
          <a:xfrm>
            <a:off x="685800" y="4788568"/>
            <a:ext cx="330868" cy="240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76515" y="6349724"/>
            <a:ext cx="7762369" cy="307777"/>
          </a:xfrm>
          <a:prstGeom prst="rect">
            <a:avLst/>
          </a:prstGeom>
          <a:solidFill>
            <a:srgbClr val="00B0F0"/>
          </a:solidFill>
        </p:spPr>
        <p:txBody>
          <a:bodyPr wrap="square" rtlCol="0">
            <a:spAutoFit/>
          </a:bodyPr>
          <a:lstStyle/>
          <a:p>
            <a:pPr algn="ctr"/>
            <a:r>
              <a:rPr lang="en-US" sz="1400" b="1" dirty="0">
                <a:solidFill>
                  <a:schemeClr val="bg1"/>
                </a:solidFill>
              </a:rPr>
              <a:t>Large flux discrepancies are not due to differences between Prime and Non-Prime GPA corrections</a:t>
            </a:r>
          </a:p>
        </p:txBody>
      </p:sp>
      <p:sp>
        <p:nvSpPr>
          <p:cNvPr id="9" name="Rectangle 8"/>
          <p:cNvSpPr/>
          <p:nvPr/>
        </p:nvSpPr>
        <p:spPr>
          <a:xfrm>
            <a:off x="1892999" y="1141484"/>
            <a:ext cx="1752403" cy="300082"/>
          </a:xfrm>
          <a:prstGeom prst="rect">
            <a:avLst/>
          </a:prstGeom>
        </p:spPr>
        <p:txBody>
          <a:bodyPr wrap="none">
            <a:spAutoFit/>
          </a:bodyPr>
          <a:lstStyle/>
          <a:p>
            <a:r>
              <a:rPr lang="en-US" sz="1350" b="1" dirty="0">
                <a:solidFill>
                  <a:srgbClr val="000000"/>
                </a:solidFill>
                <a:latin typeface="Arial" panose="020B0604020202020204" pitchFamily="34" charset="0"/>
              </a:rPr>
              <a:t>10 September 2017</a:t>
            </a:r>
            <a:endParaRPr lang="en-US" sz="1350" b="1" dirty="0"/>
          </a:p>
        </p:txBody>
      </p:sp>
      <p:sp>
        <p:nvSpPr>
          <p:cNvPr id="3" name="Slide Number Placeholder 2"/>
          <p:cNvSpPr>
            <a:spLocks noGrp="1"/>
          </p:cNvSpPr>
          <p:nvPr>
            <p:ph type="sldNum" sz="quarter" idx="12"/>
          </p:nvPr>
        </p:nvSpPr>
        <p:spPr/>
        <p:txBody>
          <a:bodyPr/>
          <a:lstStyle/>
          <a:p>
            <a:fld id="{34D0A0E2-B8A5-43D8-8EF6-7B81D0E99D63}" type="slidenum">
              <a:rPr lang="en-US" smtClean="0"/>
              <a:t>78</a:t>
            </a:fld>
            <a:endParaRPr lang="en-US"/>
          </a:p>
        </p:txBody>
      </p:sp>
    </p:spTree>
    <p:extLst>
      <p:ext uri="{BB962C8B-B14F-4D97-AF65-F5344CB8AC3E}">
        <p14:creationId xmlns:p14="http://schemas.microsoft.com/office/powerpoint/2010/main" val="1631412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60" y="1688232"/>
            <a:ext cx="4312518" cy="431251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33342" y="1688232"/>
            <a:ext cx="4312518" cy="4312518"/>
          </a:xfrm>
        </p:spPr>
      </p:pic>
      <p:sp>
        <p:nvSpPr>
          <p:cNvPr id="2" name="Title 1"/>
          <p:cNvSpPr>
            <a:spLocks noGrp="1"/>
          </p:cNvSpPr>
          <p:nvPr>
            <p:ph type="title"/>
          </p:nvPr>
        </p:nvSpPr>
        <p:spPr/>
        <p:txBody>
          <a:bodyPr>
            <a:normAutofit fontScale="90000"/>
          </a:bodyPr>
          <a:lstStyle/>
          <a:p>
            <a:r>
              <a:rPr lang="en-US" sz="2700" u="sng" dirty="0"/>
              <a:t>Helium</a:t>
            </a:r>
            <a:r>
              <a:rPr lang="en-US" sz="2700" dirty="0"/>
              <a:t> Prime (Green) and Non-Prime (Purple) corrected counts (left) and fluxes (right) from 2017-09-10</a:t>
            </a:r>
          </a:p>
        </p:txBody>
      </p:sp>
      <p:sp>
        <p:nvSpPr>
          <p:cNvPr id="7" name="TextBox 6"/>
          <p:cNvSpPr txBox="1"/>
          <p:nvPr/>
        </p:nvSpPr>
        <p:spPr>
          <a:xfrm>
            <a:off x="4041233" y="3532585"/>
            <a:ext cx="1075695" cy="2123658"/>
          </a:xfrm>
          <a:prstGeom prst="rect">
            <a:avLst/>
          </a:prstGeom>
          <a:solidFill>
            <a:srgbClr val="00B0F0"/>
          </a:solidFill>
        </p:spPr>
        <p:txBody>
          <a:bodyPr wrap="square" rtlCol="0">
            <a:spAutoFit/>
          </a:bodyPr>
          <a:lstStyle/>
          <a:p>
            <a:pPr algn="ctr"/>
            <a:r>
              <a:rPr lang="en-US" sz="1200" b="1" dirty="0">
                <a:solidFill>
                  <a:schemeClr val="bg1"/>
                </a:solidFill>
              </a:rPr>
              <a:t>Geometrical factors and energies make up some of the difference between corrected Prime and Non-Prime rates</a:t>
            </a:r>
          </a:p>
        </p:txBody>
      </p:sp>
      <p:sp>
        <p:nvSpPr>
          <p:cNvPr id="8" name="TextBox 7"/>
          <p:cNvSpPr txBox="1"/>
          <p:nvPr/>
        </p:nvSpPr>
        <p:spPr>
          <a:xfrm>
            <a:off x="4034153" y="2125266"/>
            <a:ext cx="1075695" cy="1015663"/>
          </a:xfrm>
          <a:prstGeom prst="rect">
            <a:avLst/>
          </a:prstGeom>
          <a:solidFill>
            <a:srgbClr val="00B0F0"/>
          </a:solidFill>
        </p:spPr>
        <p:txBody>
          <a:bodyPr wrap="square" rtlCol="0">
            <a:spAutoFit/>
          </a:bodyPr>
          <a:lstStyle/>
          <a:p>
            <a:pPr algn="ctr"/>
            <a:r>
              <a:rPr lang="en-US" sz="1200" b="1" dirty="0">
                <a:solidFill>
                  <a:schemeClr val="bg1"/>
                </a:solidFill>
              </a:rPr>
              <a:t>Prime rates and fluxes generally greater than Non-Prime</a:t>
            </a:r>
          </a:p>
        </p:txBody>
      </p:sp>
      <p:sp>
        <p:nvSpPr>
          <p:cNvPr id="3" name="Slide Number Placeholder 2"/>
          <p:cNvSpPr>
            <a:spLocks noGrp="1"/>
          </p:cNvSpPr>
          <p:nvPr>
            <p:ph type="sldNum" sz="quarter" idx="12"/>
          </p:nvPr>
        </p:nvSpPr>
        <p:spPr/>
        <p:txBody>
          <a:bodyPr/>
          <a:lstStyle/>
          <a:p>
            <a:fld id="{34D0A0E2-B8A5-43D8-8EF6-7B81D0E99D63}" type="slidenum">
              <a:rPr lang="en-US" smtClean="0"/>
              <a:t>79</a:t>
            </a:fld>
            <a:endParaRPr lang="en-US"/>
          </a:p>
        </p:txBody>
      </p:sp>
    </p:spTree>
    <p:extLst>
      <p:ext uri="{BB962C8B-B14F-4D97-AF65-F5344CB8AC3E}">
        <p14:creationId xmlns:p14="http://schemas.microsoft.com/office/powerpoint/2010/main" val="188815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solidFill>
                  <a:schemeClr val="bg1"/>
                </a:solidFill>
              </a:rPr>
              <a:t>EHIS L1b Data Drive New L2 Linear Energy Transfer (LET) Product</a:t>
            </a:r>
          </a:p>
        </p:txBody>
      </p:sp>
      <p:sp>
        <p:nvSpPr>
          <p:cNvPr id="19" name="Text Placeholder 18"/>
          <p:cNvSpPr>
            <a:spLocks noGrp="1"/>
          </p:cNvSpPr>
          <p:nvPr>
            <p:ph type="body" idx="1"/>
          </p:nvPr>
        </p:nvSpPr>
        <p:spPr>
          <a:xfrm>
            <a:off x="76200" y="1536633"/>
            <a:ext cx="4389618" cy="4555199"/>
          </a:xfrm>
        </p:spPr>
        <p:txBody>
          <a:bodyPr/>
          <a:lstStyle/>
          <a:p>
            <a:r>
              <a:rPr lang="en-US" dirty="0"/>
              <a:t>Objectives of L2 LET Algorithm:</a:t>
            </a:r>
          </a:p>
          <a:p>
            <a:pPr lvl="1"/>
            <a:r>
              <a:rPr lang="en-US" dirty="0"/>
              <a:t>Implement original motivation for EHIS: </a:t>
            </a:r>
            <a:r>
              <a:rPr lang="en-US" i="1" dirty="0"/>
              <a:t>to express heavy ion fluxes in units of LET in silicon for the spacecraft design and testing communities </a:t>
            </a:r>
            <a:r>
              <a:rPr lang="en-US" dirty="0"/>
              <a:t>(single-event effects (SEEs))</a:t>
            </a:r>
            <a:endParaRPr lang="en-US" i="1" dirty="0"/>
          </a:p>
          <a:p>
            <a:pPr lvl="1"/>
            <a:r>
              <a:rPr lang="en-US" dirty="0"/>
              <a:t>Provide a 1-D real-time estimate of LET in silicon for situational awareness, under shielding characteristic of robotic spacecraft (50, 100, 500 mil Al)</a:t>
            </a:r>
          </a:p>
          <a:p>
            <a:pPr lvl="1"/>
            <a:r>
              <a:rPr lang="en-US" dirty="0"/>
              <a:t>Be readily adaptable for use in retrospective (e.g., hourly, daily, event, solar rotation) LET estimates</a:t>
            </a:r>
          </a:p>
          <a:p>
            <a:pPr lvl="1"/>
            <a:r>
              <a:rPr lang="en-US" b="1" dirty="0"/>
              <a:t>Transform EHIS spectra from </a:t>
            </a:r>
          </a:p>
          <a:p>
            <a:pPr lvl="1"/>
            <a:r>
              <a:rPr lang="en-US" b="1" dirty="0"/>
              <a:t>ions / [cm</a:t>
            </a:r>
            <a:r>
              <a:rPr lang="en-US" b="1" baseline="30000" dirty="0"/>
              <a:t>2</a:t>
            </a:r>
            <a:r>
              <a:rPr lang="en-US" b="1" dirty="0"/>
              <a:t> s </a:t>
            </a:r>
            <a:r>
              <a:rPr lang="en-US" b="1" dirty="0" err="1"/>
              <a:t>sr</a:t>
            </a:r>
            <a:r>
              <a:rPr lang="en-US" b="1" dirty="0"/>
              <a:t> (MeV/n)] to </a:t>
            </a:r>
          </a:p>
          <a:p>
            <a:pPr lvl="1"/>
            <a:r>
              <a:rPr lang="en-US" b="1" dirty="0"/>
              <a:t>ions / [cm</a:t>
            </a:r>
            <a:r>
              <a:rPr lang="en-US" b="1" baseline="30000" dirty="0"/>
              <a:t>2</a:t>
            </a:r>
            <a:r>
              <a:rPr lang="en-US" b="1" dirty="0"/>
              <a:t> s </a:t>
            </a:r>
            <a:r>
              <a:rPr lang="en-US" b="1" dirty="0" err="1"/>
              <a:t>sr</a:t>
            </a:r>
            <a:r>
              <a:rPr lang="en-US" b="1" dirty="0"/>
              <a:t> (MeV cm</a:t>
            </a:r>
            <a:r>
              <a:rPr lang="en-US" b="1" baseline="30000" dirty="0"/>
              <a:t>2</a:t>
            </a:r>
            <a:r>
              <a:rPr lang="en-US" b="1" dirty="0"/>
              <a:t> / mg)]</a:t>
            </a:r>
          </a:p>
          <a:p>
            <a:endParaRPr lang="en-US" sz="1600" dirty="0"/>
          </a:p>
        </p:txBody>
      </p:sp>
      <p:sp>
        <p:nvSpPr>
          <p:cNvPr id="4" name="Slide Number Placeholder 3"/>
          <p:cNvSpPr>
            <a:spLocks noGrp="1"/>
          </p:cNvSpPr>
          <p:nvPr>
            <p:ph type="sldNum" idx="12"/>
          </p:nvPr>
        </p:nvSpPr>
        <p:spPr/>
        <p:txBody>
          <a:bodyPr/>
          <a:lstStyle/>
          <a:p>
            <a:fld id="{615ADB79-25D6-47C0-AB51-22A13A0BBB50}" type="slidenum">
              <a:rPr lang="en-US" altLang="en-US" smtClean="0"/>
              <a:pPr/>
              <a:t>8</a:t>
            </a:fld>
            <a:endParaRPr lang="en-US" altLang="en-US" dirty="0"/>
          </a:p>
        </p:txBody>
      </p:sp>
      <p:pic>
        <p:nvPicPr>
          <p:cNvPr id="24" name="Picture 23"/>
          <p:cNvPicPr/>
          <p:nvPr/>
        </p:nvPicPr>
        <p:blipFill>
          <a:blip r:embed="rId3">
            <a:extLst>
              <a:ext uri="{28A0092B-C50C-407E-A947-70E740481C1C}">
                <a14:useLocalDpi xmlns:a14="http://schemas.microsoft.com/office/drawing/2010/main" val="0"/>
              </a:ext>
            </a:extLst>
          </a:blip>
          <a:stretch>
            <a:fillRect/>
          </a:stretch>
        </p:blipFill>
        <p:spPr>
          <a:xfrm>
            <a:off x="4267200" y="1488691"/>
            <a:ext cx="4753957" cy="5244541"/>
          </a:xfrm>
          <a:prstGeom prst="rect">
            <a:avLst/>
          </a:prstGeom>
        </p:spPr>
      </p:pic>
      <p:sp>
        <p:nvSpPr>
          <p:cNvPr id="6" name="TextBox 5">
            <a:extLst>
              <a:ext uri="{FF2B5EF4-FFF2-40B4-BE49-F238E27FC236}">
                <a16:creationId xmlns="" xmlns:a16="http://schemas.microsoft.com/office/drawing/2014/main" id="{B485BB83-834D-0A4A-A79E-316E350F9A3B}"/>
              </a:ext>
            </a:extLst>
          </p:cNvPr>
          <p:cNvSpPr txBox="1"/>
          <p:nvPr/>
        </p:nvSpPr>
        <p:spPr>
          <a:xfrm>
            <a:off x="4449369" y="1390556"/>
            <a:ext cx="420744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1400" b="1" i="1" dirty="0">
                <a:solidFill>
                  <a:schemeClr val="tx1"/>
                </a:solidFill>
              </a:rPr>
              <a:t>SEE hazard increases with increasing LET</a:t>
            </a:r>
            <a:endParaRPr lang="en-US" sz="1400" b="1" i="1" baseline="30000" dirty="0">
              <a:solidFill>
                <a:schemeClr val="tx1"/>
              </a:solidFill>
            </a:endParaRPr>
          </a:p>
        </p:txBody>
      </p:sp>
      <p:sp>
        <p:nvSpPr>
          <p:cNvPr id="2" name="Right Arrow 1">
            <a:extLst>
              <a:ext uri="{FF2B5EF4-FFF2-40B4-BE49-F238E27FC236}">
                <a16:creationId xmlns="" xmlns:a16="http://schemas.microsoft.com/office/drawing/2014/main" id="{38F1C5D9-7A4E-834F-B2A3-E55894DE202B}"/>
              </a:ext>
            </a:extLst>
          </p:cNvPr>
          <p:cNvSpPr/>
          <p:nvPr/>
        </p:nvSpPr>
        <p:spPr>
          <a:xfrm>
            <a:off x="7562093" y="1488691"/>
            <a:ext cx="946807" cy="1115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929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60" y="1684661"/>
            <a:ext cx="4312518" cy="431251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33342" y="1688232"/>
            <a:ext cx="4312518" cy="4312518"/>
          </a:xfrm>
        </p:spPr>
      </p:pic>
      <p:sp>
        <p:nvSpPr>
          <p:cNvPr id="2" name="Title 1"/>
          <p:cNvSpPr>
            <a:spLocks noGrp="1"/>
          </p:cNvSpPr>
          <p:nvPr>
            <p:ph type="title"/>
          </p:nvPr>
        </p:nvSpPr>
        <p:spPr/>
        <p:txBody>
          <a:bodyPr>
            <a:normAutofit fontScale="90000"/>
          </a:bodyPr>
          <a:lstStyle/>
          <a:p>
            <a:r>
              <a:rPr lang="en-US" sz="2700" u="sng" dirty="0"/>
              <a:t>Hydrogen</a:t>
            </a:r>
            <a:r>
              <a:rPr lang="en-US" sz="2700" dirty="0"/>
              <a:t> Prime (Green) and Non-Prime (Purple) corrected counts (left) and fluxes (right) from 2017-09-10</a:t>
            </a:r>
          </a:p>
        </p:txBody>
      </p:sp>
      <p:sp>
        <p:nvSpPr>
          <p:cNvPr id="8" name="TextBox 7"/>
          <p:cNvSpPr txBox="1"/>
          <p:nvPr/>
        </p:nvSpPr>
        <p:spPr>
          <a:xfrm>
            <a:off x="4041233" y="3532585"/>
            <a:ext cx="1075695" cy="2123658"/>
          </a:xfrm>
          <a:prstGeom prst="rect">
            <a:avLst/>
          </a:prstGeom>
          <a:solidFill>
            <a:srgbClr val="00B0F0"/>
          </a:solidFill>
        </p:spPr>
        <p:txBody>
          <a:bodyPr wrap="square" rtlCol="0">
            <a:spAutoFit/>
          </a:bodyPr>
          <a:lstStyle/>
          <a:p>
            <a:pPr algn="ctr"/>
            <a:r>
              <a:rPr lang="en-US" sz="1200" b="1" dirty="0">
                <a:solidFill>
                  <a:schemeClr val="bg1"/>
                </a:solidFill>
              </a:rPr>
              <a:t>Geometrical factors and energies make up some of the difference between corrected Prime and Non-Prime rates</a:t>
            </a:r>
          </a:p>
        </p:txBody>
      </p:sp>
      <p:sp>
        <p:nvSpPr>
          <p:cNvPr id="9" name="TextBox 8"/>
          <p:cNvSpPr txBox="1"/>
          <p:nvPr/>
        </p:nvSpPr>
        <p:spPr>
          <a:xfrm>
            <a:off x="4034153" y="2125266"/>
            <a:ext cx="1075695" cy="1015663"/>
          </a:xfrm>
          <a:prstGeom prst="rect">
            <a:avLst/>
          </a:prstGeom>
          <a:solidFill>
            <a:srgbClr val="00B0F0"/>
          </a:solidFill>
        </p:spPr>
        <p:txBody>
          <a:bodyPr wrap="square" rtlCol="0">
            <a:spAutoFit/>
          </a:bodyPr>
          <a:lstStyle/>
          <a:p>
            <a:pPr algn="ctr"/>
            <a:r>
              <a:rPr lang="en-US" sz="1200" b="1" dirty="0">
                <a:solidFill>
                  <a:schemeClr val="bg1"/>
                </a:solidFill>
              </a:rPr>
              <a:t>Prime rates and fluxes generally greater than Non-Prime</a:t>
            </a:r>
          </a:p>
        </p:txBody>
      </p:sp>
      <p:sp>
        <p:nvSpPr>
          <p:cNvPr id="3" name="Slide Number Placeholder 2"/>
          <p:cNvSpPr>
            <a:spLocks noGrp="1"/>
          </p:cNvSpPr>
          <p:nvPr>
            <p:ph type="sldNum" sz="quarter" idx="12"/>
          </p:nvPr>
        </p:nvSpPr>
        <p:spPr/>
        <p:txBody>
          <a:bodyPr/>
          <a:lstStyle/>
          <a:p>
            <a:fld id="{34D0A0E2-B8A5-43D8-8EF6-7B81D0E99D63}" type="slidenum">
              <a:rPr lang="en-US" smtClean="0"/>
              <a:t>80</a:t>
            </a:fld>
            <a:endParaRPr lang="en-US"/>
          </a:p>
        </p:txBody>
      </p:sp>
    </p:spTree>
    <p:extLst>
      <p:ext uri="{BB962C8B-B14F-4D97-AF65-F5344CB8AC3E}">
        <p14:creationId xmlns:p14="http://schemas.microsoft.com/office/powerpoint/2010/main" val="41812182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33342" y="1688232"/>
            <a:ext cx="4312518" cy="4312518"/>
          </a:xfrm>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1678186"/>
            <a:ext cx="4312518" cy="4312518"/>
          </a:xfrm>
        </p:spPr>
      </p:pic>
      <p:sp>
        <p:nvSpPr>
          <p:cNvPr id="2" name="Title 1"/>
          <p:cNvSpPr>
            <a:spLocks noGrp="1"/>
          </p:cNvSpPr>
          <p:nvPr>
            <p:ph type="title"/>
          </p:nvPr>
        </p:nvSpPr>
        <p:spPr/>
        <p:txBody>
          <a:bodyPr>
            <a:normAutofit fontScale="90000"/>
          </a:bodyPr>
          <a:lstStyle/>
          <a:p>
            <a:r>
              <a:rPr lang="en-US" sz="2700" dirty="0"/>
              <a:t>Comparison of Ground-calculated L1b fluxes (5-min) and NCEI-calculated fluxes (1-min) from 2017-09-10</a:t>
            </a:r>
          </a:p>
        </p:txBody>
      </p:sp>
      <p:sp>
        <p:nvSpPr>
          <p:cNvPr id="7" name="TextBox 6"/>
          <p:cNvSpPr txBox="1"/>
          <p:nvPr/>
        </p:nvSpPr>
        <p:spPr>
          <a:xfrm>
            <a:off x="4034153" y="2125266"/>
            <a:ext cx="1075695" cy="1200329"/>
          </a:xfrm>
          <a:prstGeom prst="rect">
            <a:avLst/>
          </a:prstGeom>
          <a:solidFill>
            <a:srgbClr val="00B0F0"/>
          </a:solidFill>
        </p:spPr>
        <p:txBody>
          <a:bodyPr wrap="square" rtlCol="0">
            <a:spAutoFit/>
          </a:bodyPr>
          <a:lstStyle/>
          <a:p>
            <a:pPr algn="ctr"/>
            <a:r>
              <a:rPr lang="en-US" sz="1200" b="1" dirty="0">
                <a:solidFill>
                  <a:schemeClr val="bg1"/>
                </a:solidFill>
              </a:rPr>
              <a:t>L1b fluxes agree well with Non-Prime fluxes calculated by NCEI</a:t>
            </a:r>
          </a:p>
        </p:txBody>
      </p:sp>
      <p:sp>
        <p:nvSpPr>
          <p:cNvPr id="3" name="Slide Number Placeholder 2"/>
          <p:cNvSpPr>
            <a:spLocks noGrp="1"/>
          </p:cNvSpPr>
          <p:nvPr>
            <p:ph type="sldNum" sz="quarter" idx="12"/>
          </p:nvPr>
        </p:nvSpPr>
        <p:spPr/>
        <p:txBody>
          <a:bodyPr/>
          <a:lstStyle/>
          <a:p>
            <a:fld id="{34D0A0E2-B8A5-43D8-8EF6-7B81D0E99D63}" type="slidenum">
              <a:rPr lang="en-US" smtClean="0"/>
              <a:t>81</a:t>
            </a:fld>
            <a:endParaRPr lang="en-US"/>
          </a:p>
        </p:txBody>
      </p:sp>
    </p:spTree>
    <p:extLst>
      <p:ext uri="{BB962C8B-B14F-4D97-AF65-F5344CB8AC3E}">
        <p14:creationId xmlns:p14="http://schemas.microsoft.com/office/powerpoint/2010/main" val="1239941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343BC051-86F0-284A-AD4C-7B78F983D0F1}"/>
              </a:ext>
            </a:extLst>
          </p:cNvPr>
          <p:cNvSpPr>
            <a:spLocks noGrp="1"/>
          </p:cNvSpPr>
          <p:nvPr>
            <p:ph type="title"/>
          </p:nvPr>
        </p:nvSpPr>
        <p:spPr/>
        <p:txBody>
          <a:bodyPr/>
          <a:lstStyle/>
          <a:p>
            <a:r>
              <a:rPr lang="en-US" dirty="0"/>
              <a:t>Contamination Correction Check</a:t>
            </a:r>
          </a:p>
        </p:txBody>
      </p:sp>
      <p:pic>
        <p:nvPicPr>
          <p:cNvPr id="9" name="Content Placeholder 8">
            <a:extLst>
              <a:ext uri="{FF2B5EF4-FFF2-40B4-BE49-F238E27FC236}">
                <a16:creationId xmlns="" xmlns:a16="http://schemas.microsoft.com/office/drawing/2014/main" id="{4570F314-0341-D84B-A9C7-DDC53BB52F1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3840" y="1676400"/>
            <a:ext cx="4937760" cy="4937760"/>
          </a:xfrm>
        </p:spPr>
      </p:pic>
      <p:sp>
        <p:nvSpPr>
          <p:cNvPr id="10" name="Content Placeholder 9">
            <a:extLst>
              <a:ext uri="{FF2B5EF4-FFF2-40B4-BE49-F238E27FC236}">
                <a16:creationId xmlns="" xmlns:a16="http://schemas.microsoft.com/office/drawing/2014/main" id="{68CDF83B-0506-BC4E-860E-78DDD9737BF3}"/>
              </a:ext>
            </a:extLst>
          </p:cNvPr>
          <p:cNvSpPr>
            <a:spLocks noGrp="1"/>
          </p:cNvSpPr>
          <p:nvPr>
            <p:ph sz="half" idx="2"/>
          </p:nvPr>
        </p:nvSpPr>
        <p:spPr>
          <a:xfrm>
            <a:off x="5264037" y="4679950"/>
            <a:ext cx="3797526" cy="1676400"/>
          </a:xfrm>
        </p:spPr>
        <p:txBody>
          <a:bodyPr/>
          <a:lstStyle/>
          <a:p>
            <a:r>
              <a:rPr lang="en-US" sz="2000" dirty="0"/>
              <a:t>Beyond the first 1-2 hours of the SEP event on 10 Sept. 2017, the contamination correction is small</a:t>
            </a:r>
          </a:p>
        </p:txBody>
      </p:sp>
      <p:sp>
        <p:nvSpPr>
          <p:cNvPr id="5" name="Slide Number Placeholder 4">
            <a:extLst>
              <a:ext uri="{FF2B5EF4-FFF2-40B4-BE49-F238E27FC236}">
                <a16:creationId xmlns="" xmlns:a16="http://schemas.microsoft.com/office/drawing/2014/main" id="{4956E999-FFFE-924A-8ED5-0AC1EFC5E6C8}"/>
              </a:ext>
            </a:extLst>
          </p:cNvPr>
          <p:cNvSpPr>
            <a:spLocks noGrp="1"/>
          </p:cNvSpPr>
          <p:nvPr>
            <p:ph type="sldNum" sz="quarter" idx="12"/>
          </p:nvPr>
        </p:nvSpPr>
        <p:spPr/>
        <p:txBody>
          <a:bodyPr/>
          <a:lstStyle/>
          <a:p>
            <a:fld id="{A5D0E245-9D50-4F3E-AC26-7B9CB19F70AC}" type="slidenum">
              <a:rPr lang="en-US" altLang="en-US" smtClean="0"/>
              <a:pPr/>
              <a:t>82</a:t>
            </a:fld>
            <a:endParaRPr lang="en-US" altLang="en-US"/>
          </a:p>
        </p:txBody>
      </p:sp>
      <p:sp>
        <p:nvSpPr>
          <p:cNvPr id="11" name="Oval 10">
            <a:extLst>
              <a:ext uri="{FF2B5EF4-FFF2-40B4-BE49-F238E27FC236}">
                <a16:creationId xmlns="" xmlns:a16="http://schemas.microsoft.com/office/drawing/2014/main" id="{AD1C2059-3541-F24A-BAAB-A3EA591E8793}"/>
              </a:ext>
            </a:extLst>
          </p:cNvPr>
          <p:cNvSpPr/>
          <p:nvPr/>
        </p:nvSpPr>
        <p:spPr>
          <a:xfrm>
            <a:off x="3200400" y="2209800"/>
            <a:ext cx="1066800" cy="1524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3">
            <a:extLst>
              <a:ext uri="{FF2B5EF4-FFF2-40B4-BE49-F238E27FC236}">
                <a16:creationId xmlns="" xmlns:a16="http://schemas.microsoft.com/office/drawing/2014/main" id="{1155D937-4DD4-254C-BC24-5333ED5782A1}"/>
              </a:ext>
            </a:extLst>
          </p:cNvPr>
          <p:cNvPicPr>
            <a:picLocks noChangeAspect="1"/>
          </p:cNvPicPr>
          <p:nvPr/>
        </p:nvPicPr>
        <p:blipFill>
          <a:blip r:embed="rId3"/>
          <a:stretch>
            <a:fillRect/>
          </a:stretch>
        </p:blipFill>
        <p:spPr bwMode="auto">
          <a:xfrm>
            <a:off x="5264037" y="2025032"/>
            <a:ext cx="3797526" cy="222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4537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128337"/>
            <a:ext cx="5715000" cy="968626"/>
          </a:xfrm>
        </p:spPr>
        <p:txBody>
          <a:bodyPr/>
          <a:lstStyle/>
          <a:p>
            <a:r>
              <a:rPr lang="en-US" dirty="0"/>
              <a:t>Conclusions from L1b Rates Deep Dive</a:t>
            </a:r>
          </a:p>
        </p:txBody>
      </p:sp>
      <p:sp>
        <p:nvSpPr>
          <p:cNvPr id="5" name="Content Placeholder 4"/>
          <p:cNvSpPr>
            <a:spLocks noGrp="1"/>
          </p:cNvSpPr>
          <p:nvPr>
            <p:ph idx="1"/>
          </p:nvPr>
        </p:nvSpPr>
        <p:spPr>
          <a:xfrm>
            <a:off x="590551" y="1447800"/>
            <a:ext cx="7886700" cy="5029200"/>
          </a:xfrm>
        </p:spPr>
        <p:txBody>
          <a:bodyPr>
            <a:normAutofit/>
          </a:bodyPr>
          <a:lstStyle/>
          <a:p>
            <a:r>
              <a:rPr lang="en-US" sz="2400" dirty="0"/>
              <a:t>Comparison indicates that Harris L1b code was calculating EHIS He and H fluxes correctly, assuming they were Non-Prime (which they weren’t)</a:t>
            </a:r>
          </a:p>
          <a:p>
            <a:pPr lvl="1"/>
            <a:r>
              <a:rPr lang="en-US" sz="2000" dirty="0"/>
              <a:t>Hence need for ADR 582</a:t>
            </a:r>
          </a:p>
          <a:p>
            <a:r>
              <a:rPr lang="en-US" sz="2400" dirty="0"/>
              <a:t>Differences between Prime and Non-Prime fluxes are mostly due to differences in the counts</a:t>
            </a:r>
          </a:p>
          <a:p>
            <a:pPr lvl="1"/>
            <a:r>
              <a:rPr lang="en-US" sz="2000" dirty="0"/>
              <a:t>Dead-time corrections are very small</a:t>
            </a:r>
          </a:p>
          <a:p>
            <a:pPr lvl="1"/>
            <a:r>
              <a:rPr lang="en-US" sz="2000" dirty="0"/>
              <a:t>Multiplicative upwards corrections (Prime) for channels 4 and 5 are ~0.8-0.9 during SEP event for both Priority 2 and Priority 3</a:t>
            </a:r>
          </a:p>
          <a:p>
            <a:pPr lvl="1"/>
            <a:r>
              <a:rPr lang="en-US" sz="2000" dirty="0"/>
              <a:t>Differences between Prime and Non-Prime fluxes are much greater for H than for He, especially at higher energies</a:t>
            </a:r>
          </a:p>
          <a:p>
            <a:pPr lvl="2"/>
            <a:r>
              <a:rPr lang="en-US" sz="1800" dirty="0"/>
              <a:t>Incorrect </a:t>
            </a:r>
            <a:r>
              <a:rPr lang="en-US" sz="1800" dirty="0" err="1"/>
              <a:t>HFR_flag</a:t>
            </a:r>
            <a:r>
              <a:rPr lang="en-US" sz="1800" dirty="0"/>
              <a:t> can’t explain large helium discrepancy</a:t>
            </a:r>
          </a:p>
        </p:txBody>
      </p:sp>
      <p:sp>
        <p:nvSpPr>
          <p:cNvPr id="3" name="Slide Number Placeholder 2"/>
          <p:cNvSpPr>
            <a:spLocks noGrp="1"/>
          </p:cNvSpPr>
          <p:nvPr>
            <p:ph type="sldNum" sz="quarter" idx="12"/>
          </p:nvPr>
        </p:nvSpPr>
        <p:spPr/>
        <p:txBody>
          <a:bodyPr/>
          <a:lstStyle/>
          <a:p>
            <a:fld id="{34D0A0E2-B8A5-43D8-8EF6-7B81D0E99D63}" type="slidenum">
              <a:rPr lang="en-US" smtClean="0"/>
              <a:t>83</a:t>
            </a:fld>
            <a:endParaRPr lang="en-US"/>
          </a:p>
        </p:txBody>
      </p:sp>
    </p:spTree>
    <p:extLst>
      <p:ext uri="{BB962C8B-B14F-4D97-AF65-F5344CB8AC3E}">
        <p14:creationId xmlns:p14="http://schemas.microsoft.com/office/powerpoint/2010/main" val="152536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C9C8A-54A4-034A-956F-35F6F92C332E}"/>
              </a:ext>
            </a:extLst>
          </p:cNvPr>
          <p:cNvSpPr>
            <a:spLocks noGrp="1"/>
          </p:cNvSpPr>
          <p:nvPr>
            <p:ph type="ctrTitle"/>
          </p:nvPr>
        </p:nvSpPr>
        <p:spPr/>
        <p:txBody>
          <a:bodyPr/>
          <a:lstStyle/>
          <a:p>
            <a:r>
              <a:rPr lang="en-US" dirty="0"/>
              <a:t>4. L1b Priority 1 Rates Deep Dive </a:t>
            </a:r>
            <a:br>
              <a:rPr lang="en-US" dirty="0"/>
            </a:br>
            <a:r>
              <a:rPr lang="en-US" dirty="0"/>
              <a:t>(heavy ions)</a:t>
            </a:r>
          </a:p>
        </p:txBody>
      </p:sp>
      <p:sp>
        <p:nvSpPr>
          <p:cNvPr id="4" name="Slide Number Placeholder 3">
            <a:extLst>
              <a:ext uri="{FF2B5EF4-FFF2-40B4-BE49-F238E27FC236}">
                <a16:creationId xmlns="" xmlns:a16="http://schemas.microsoft.com/office/drawing/2014/main" id="{EBCB6CEA-8CCA-1645-BD65-57AD625CEAF4}"/>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84</a:t>
            </a:fld>
            <a:endParaRPr lang="en-US" altLang="en-US" dirty="0"/>
          </a:p>
        </p:txBody>
      </p:sp>
    </p:spTree>
    <p:extLst>
      <p:ext uri="{BB962C8B-B14F-4D97-AF65-F5344CB8AC3E}">
        <p14:creationId xmlns:p14="http://schemas.microsoft.com/office/powerpoint/2010/main" val="19972211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3A212CB-D151-B148-ABF4-D45B970D5EB2}"/>
              </a:ext>
            </a:extLst>
          </p:cNvPr>
          <p:cNvSpPr>
            <a:spLocks noGrp="1"/>
          </p:cNvSpPr>
          <p:nvPr>
            <p:ph type="title"/>
          </p:nvPr>
        </p:nvSpPr>
        <p:spPr/>
        <p:txBody>
          <a:bodyPr/>
          <a:lstStyle/>
          <a:p>
            <a:r>
              <a:rPr lang="en-US" dirty="0"/>
              <a:t>Priority 1 Counts: Upward Correction, 14-16 July 2017</a:t>
            </a:r>
          </a:p>
        </p:txBody>
      </p:sp>
      <p:pic>
        <p:nvPicPr>
          <p:cNvPr id="9" name="Content Placeholder 8">
            <a:extLst>
              <a:ext uri="{FF2B5EF4-FFF2-40B4-BE49-F238E27FC236}">
                <a16:creationId xmlns="" xmlns:a16="http://schemas.microsoft.com/office/drawing/2014/main" id="{A7E1E637-1101-0447-A67B-7E12DE99FCC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251640"/>
            <a:ext cx="5486400" cy="5486400"/>
          </a:xfrm>
        </p:spPr>
      </p:pic>
      <p:sp>
        <p:nvSpPr>
          <p:cNvPr id="4" name="Slide Number Placeholder 3">
            <a:extLst>
              <a:ext uri="{FF2B5EF4-FFF2-40B4-BE49-F238E27FC236}">
                <a16:creationId xmlns="" xmlns:a16="http://schemas.microsoft.com/office/drawing/2014/main" id="{A1C0A942-AB5E-E145-9ACF-E9E57F3D1AB9}"/>
              </a:ext>
            </a:extLst>
          </p:cNvPr>
          <p:cNvSpPr>
            <a:spLocks noGrp="1"/>
          </p:cNvSpPr>
          <p:nvPr>
            <p:ph type="sldNum" sz="quarter" idx="12"/>
          </p:nvPr>
        </p:nvSpPr>
        <p:spPr/>
        <p:txBody>
          <a:bodyPr/>
          <a:lstStyle/>
          <a:p>
            <a:fld id="{4AB52BE0-4CA4-4BD3-BC9F-B41F86E8D2EE}" type="slidenum">
              <a:rPr lang="en-US" altLang="en-US" smtClean="0"/>
              <a:pPr/>
              <a:t>85</a:t>
            </a:fld>
            <a:endParaRPr lang="en-US" altLang="en-US" dirty="0"/>
          </a:p>
        </p:txBody>
      </p:sp>
      <p:pic>
        <p:nvPicPr>
          <p:cNvPr id="10" name="Content Placeholder 5">
            <a:extLst>
              <a:ext uri="{FF2B5EF4-FFF2-40B4-BE49-F238E27FC236}">
                <a16:creationId xmlns="" xmlns:a16="http://schemas.microsoft.com/office/drawing/2014/main" id="{EF13895E-D76B-F044-840A-58690BA417A6}"/>
              </a:ext>
            </a:extLst>
          </p:cNvPr>
          <p:cNvPicPr>
            <a:picLocks noGrp="1" noChangeAspect="1"/>
          </p:cNvPicPr>
          <p:nvPr>
            <p:ph sz="half" idx="2"/>
          </p:nvPr>
        </p:nvPicPr>
        <p:blipFill>
          <a:blip r:embed="rId3"/>
          <a:stretch>
            <a:fillRect/>
          </a:stretch>
        </p:blipFill>
        <p:spPr>
          <a:xfrm>
            <a:off x="5762253" y="4213328"/>
            <a:ext cx="3051048" cy="834009"/>
          </a:xfrm>
          <a:prstGeom prst="rect">
            <a:avLst/>
          </a:prstGeom>
        </p:spPr>
      </p:pic>
      <p:pic>
        <p:nvPicPr>
          <p:cNvPr id="12" name="Content Placeholder 9">
            <a:extLst>
              <a:ext uri="{FF2B5EF4-FFF2-40B4-BE49-F238E27FC236}">
                <a16:creationId xmlns="" xmlns:a16="http://schemas.microsoft.com/office/drawing/2014/main" id="{AF16EF1C-68A1-564F-8B60-36E3CED6A1D4}"/>
              </a:ext>
            </a:extLst>
          </p:cNvPr>
          <p:cNvPicPr>
            <a:picLocks noChangeAspect="1"/>
          </p:cNvPicPr>
          <p:nvPr/>
        </p:nvPicPr>
        <p:blipFill>
          <a:blip r:embed="rId4"/>
          <a:stretch>
            <a:fillRect/>
          </a:stretch>
        </p:blipFill>
        <p:spPr bwMode="auto">
          <a:xfrm>
            <a:off x="5715000" y="5257800"/>
            <a:ext cx="3352800" cy="1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 xmlns:a16="http://schemas.microsoft.com/office/drawing/2014/main" id="{A35D0AF0-C1A0-EC45-980A-4E9275FEE948}"/>
              </a:ext>
            </a:extLst>
          </p:cNvPr>
          <p:cNvSpPr/>
          <p:nvPr/>
        </p:nvSpPr>
        <p:spPr>
          <a:xfrm rot="5400000">
            <a:off x="5987540" y="4038600"/>
            <a:ext cx="533400" cy="990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8522ACC6-A023-F049-8873-3B0443F4C2A9}"/>
              </a:ext>
            </a:extLst>
          </p:cNvPr>
          <p:cNvSpPr/>
          <p:nvPr/>
        </p:nvSpPr>
        <p:spPr>
          <a:xfrm rot="5400000">
            <a:off x="6349666" y="52066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8ACD589-9000-1041-8CB1-3B052F07525E}"/>
              </a:ext>
            </a:extLst>
          </p:cNvPr>
          <p:cNvSpPr/>
          <p:nvPr/>
        </p:nvSpPr>
        <p:spPr>
          <a:xfrm rot="5400000">
            <a:off x="2108534" y="50161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ent Arrow 15">
            <a:extLst>
              <a:ext uri="{FF2B5EF4-FFF2-40B4-BE49-F238E27FC236}">
                <a16:creationId xmlns="" xmlns:a16="http://schemas.microsoft.com/office/drawing/2014/main" id="{4785863E-3264-C04E-A8BF-C29522B3A0DB}"/>
              </a:ext>
            </a:extLst>
          </p:cNvPr>
          <p:cNvSpPr/>
          <p:nvPr/>
        </p:nvSpPr>
        <p:spPr>
          <a:xfrm flipH="1">
            <a:off x="5638800" y="3267310"/>
            <a:ext cx="1828800" cy="542690"/>
          </a:xfrm>
          <a:prstGeom prst="ben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ght Brace 16">
            <a:extLst>
              <a:ext uri="{FF2B5EF4-FFF2-40B4-BE49-F238E27FC236}">
                <a16:creationId xmlns="" xmlns:a16="http://schemas.microsoft.com/office/drawing/2014/main" id="{77C2C0FB-05C7-E34E-8187-BE8E51C1CC9C}"/>
              </a:ext>
            </a:extLst>
          </p:cNvPr>
          <p:cNvSpPr/>
          <p:nvPr/>
        </p:nvSpPr>
        <p:spPr>
          <a:xfrm rot="16200000">
            <a:off x="7219295" y="3320481"/>
            <a:ext cx="413260" cy="1352769"/>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23157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CB6A39-0A1D-C84D-9CD8-CAAD23743428}"/>
              </a:ext>
            </a:extLst>
          </p:cNvPr>
          <p:cNvSpPr>
            <a:spLocks noGrp="1"/>
          </p:cNvSpPr>
          <p:nvPr>
            <p:ph type="title"/>
          </p:nvPr>
        </p:nvSpPr>
        <p:spPr/>
        <p:txBody>
          <a:bodyPr/>
          <a:lstStyle/>
          <a:p>
            <a:r>
              <a:rPr lang="en-US" dirty="0"/>
              <a:t>Priority 1 Counts: Upward Correction, 5-9 Sept. 2017</a:t>
            </a:r>
          </a:p>
        </p:txBody>
      </p:sp>
      <p:pic>
        <p:nvPicPr>
          <p:cNvPr id="7" name="Content Placeholder 6">
            <a:extLst>
              <a:ext uri="{FF2B5EF4-FFF2-40B4-BE49-F238E27FC236}">
                <a16:creationId xmlns="" xmlns:a16="http://schemas.microsoft.com/office/drawing/2014/main" id="{FF7126E6-BD46-484E-9CD5-B988326C337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221823"/>
            <a:ext cx="5486400" cy="5486400"/>
          </a:xfrm>
        </p:spPr>
      </p:pic>
      <p:sp>
        <p:nvSpPr>
          <p:cNvPr id="5" name="Slide Number Placeholder 4">
            <a:extLst>
              <a:ext uri="{FF2B5EF4-FFF2-40B4-BE49-F238E27FC236}">
                <a16:creationId xmlns="" xmlns:a16="http://schemas.microsoft.com/office/drawing/2014/main" id="{8FF4E45D-D5AF-5B4E-BBFF-62F933BD7124}"/>
              </a:ext>
            </a:extLst>
          </p:cNvPr>
          <p:cNvSpPr>
            <a:spLocks noGrp="1"/>
          </p:cNvSpPr>
          <p:nvPr>
            <p:ph type="sldNum" sz="quarter" idx="12"/>
          </p:nvPr>
        </p:nvSpPr>
        <p:spPr/>
        <p:txBody>
          <a:bodyPr/>
          <a:lstStyle/>
          <a:p>
            <a:fld id="{A5D0E245-9D50-4F3E-AC26-7B9CB19F70AC}" type="slidenum">
              <a:rPr lang="en-US" altLang="en-US" smtClean="0"/>
              <a:pPr/>
              <a:t>86</a:t>
            </a:fld>
            <a:endParaRPr lang="en-US" altLang="en-US"/>
          </a:p>
        </p:txBody>
      </p:sp>
      <p:pic>
        <p:nvPicPr>
          <p:cNvPr id="20" name="Content Placeholder 5">
            <a:extLst>
              <a:ext uri="{FF2B5EF4-FFF2-40B4-BE49-F238E27FC236}">
                <a16:creationId xmlns="" xmlns:a16="http://schemas.microsoft.com/office/drawing/2014/main" id="{52A48B0F-6C04-E540-A720-8BC53C1B717C}"/>
              </a:ext>
            </a:extLst>
          </p:cNvPr>
          <p:cNvPicPr>
            <a:picLocks noGrp="1" noChangeAspect="1"/>
          </p:cNvPicPr>
          <p:nvPr>
            <p:ph sz="half" idx="2"/>
          </p:nvPr>
        </p:nvPicPr>
        <p:blipFill>
          <a:blip r:embed="rId3"/>
          <a:stretch>
            <a:fillRect/>
          </a:stretch>
        </p:blipFill>
        <p:spPr>
          <a:xfrm>
            <a:off x="5762253" y="4213328"/>
            <a:ext cx="3051048" cy="834009"/>
          </a:xfrm>
          <a:prstGeom prst="rect">
            <a:avLst/>
          </a:prstGeom>
        </p:spPr>
      </p:pic>
      <p:pic>
        <p:nvPicPr>
          <p:cNvPr id="21" name="Content Placeholder 9">
            <a:extLst>
              <a:ext uri="{FF2B5EF4-FFF2-40B4-BE49-F238E27FC236}">
                <a16:creationId xmlns="" xmlns:a16="http://schemas.microsoft.com/office/drawing/2014/main" id="{46D83C63-A63D-DD4F-9D12-41D645239EE4}"/>
              </a:ext>
            </a:extLst>
          </p:cNvPr>
          <p:cNvPicPr>
            <a:picLocks noChangeAspect="1"/>
          </p:cNvPicPr>
          <p:nvPr/>
        </p:nvPicPr>
        <p:blipFill>
          <a:blip r:embed="rId4"/>
          <a:stretch>
            <a:fillRect/>
          </a:stretch>
        </p:blipFill>
        <p:spPr bwMode="auto">
          <a:xfrm>
            <a:off x="5715000" y="5257800"/>
            <a:ext cx="3352800" cy="1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 xmlns:a16="http://schemas.microsoft.com/office/drawing/2014/main" id="{6A97B350-9E11-BB4B-86F0-C9060E49C8D1}"/>
              </a:ext>
            </a:extLst>
          </p:cNvPr>
          <p:cNvSpPr/>
          <p:nvPr/>
        </p:nvSpPr>
        <p:spPr>
          <a:xfrm rot="5400000">
            <a:off x="5987540" y="4038600"/>
            <a:ext cx="533400" cy="990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08206FD7-B039-7243-820B-1EC476212EEC}"/>
              </a:ext>
            </a:extLst>
          </p:cNvPr>
          <p:cNvSpPr/>
          <p:nvPr/>
        </p:nvSpPr>
        <p:spPr>
          <a:xfrm rot="5400000">
            <a:off x="6349666" y="52066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1698581-DA26-7846-95B4-2B2C48EB5577}"/>
              </a:ext>
            </a:extLst>
          </p:cNvPr>
          <p:cNvSpPr/>
          <p:nvPr/>
        </p:nvSpPr>
        <p:spPr>
          <a:xfrm rot="5400000">
            <a:off x="2108534" y="50161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Bent Arrow 24">
            <a:extLst>
              <a:ext uri="{FF2B5EF4-FFF2-40B4-BE49-F238E27FC236}">
                <a16:creationId xmlns="" xmlns:a16="http://schemas.microsoft.com/office/drawing/2014/main" id="{B7C87165-4150-8440-964C-7CEF7C7D0A9E}"/>
              </a:ext>
            </a:extLst>
          </p:cNvPr>
          <p:cNvSpPr/>
          <p:nvPr/>
        </p:nvSpPr>
        <p:spPr>
          <a:xfrm flipH="1">
            <a:off x="5638800" y="3267310"/>
            <a:ext cx="1828800" cy="542690"/>
          </a:xfrm>
          <a:prstGeom prst="ben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ight Brace 25">
            <a:extLst>
              <a:ext uri="{FF2B5EF4-FFF2-40B4-BE49-F238E27FC236}">
                <a16:creationId xmlns="" xmlns:a16="http://schemas.microsoft.com/office/drawing/2014/main" id="{B037282F-0CF4-B248-928E-1D8A48DC4BF1}"/>
              </a:ext>
            </a:extLst>
          </p:cNvPr>
          <p:cNvSpPr/>
          <p:nvPr/>
        </p:nvSpPr>
        <p:spPr>
          <a:xfrm rot="16200000">
            <a:off x="7219295" y="3320481"/>
            <a:ext cx="413260" cy="1352769"/>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55407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50A1CC-3B1D-874A-B312-4F45E9BBB582}"/>
              </a:ext>
            </a:extLst>
          </p:cNvPr>
          <p:cNvSpPr>
            <a:spLocks noGrp="1"/>
          </p:cNvSpPr>
          <p:nvPr>
            <p:ph type="title"/>
          </p:nvPr>
        </p:nvSpPr>
        <p:spPr/>
        <p:txBody>
          <a:bodyPr/>
          <a:lstStyle/>
          <a:p>
            <a:r>
              <a:rPr lang="en-US" dirty="0"/>
              <a:t>Priority 1 Counts: Upward Correction, 10-14 Sept. 2017</a:t>
            </a:r>
          </a:p>
        </p:txBody>
      </p:sp>
      <p:sp>
        <p:nvSpPr>
          <p:cNvPr id="5" name="Slide Number Placeholder 4">
            <a:extLst>
              <a:ext uri="{FF2B5EF4-FFF2-40B4-BE49-F238E27FC236}">
                <a16:creationId xmlns="" xmlns:a16="http://schemas.microsoft.com/office/drawing/2014/main" id="{86EAE335-DBF2-1B47-B133-56C3447AD16E}"/>
              </a:ext>
            </a:extLst>
          </p:cNvPr>
          <p:cNvSpPr>
            <a:spLocks noGrp="1"/>
          </p:cNvSpPr>
          <p:nvPr>
            <p:ph type="sldNum" sz="quarter" idx="12"/>
          </p:nvPr>
        </p:nvSpPr>
        <p:spPr/>
        <p:txBody>
          <a:bodyPr/>
          <a:lstStyle/>
          <a:p>
            <a:fld id="{A5D0E245-9D50-4F3E-AC26-7B9CB19F70AC}" type="slidenum">
              <a:rPr lang="en-US" altLang="en-US" smtClean="0"/>
              <a:pPr/>
              <a:t>87</a:t>
            </a:fld>
            <a:endParaRPr lang="en-US" altLang="en-US"/>
          </a:p>
        </p:txBody>
      </p:sp>
      <p:pic>
        <p:nvPicPr>
          <p:cNvPr id="11" name="Content Placeholder 10">
            <a:extLst>
              <a:ext uri="{FF2B5EF4-FFF2-40B4-BE49-F238E27FC236}">
                <a16:creationId xmlns="" xmlns:a16="http://schemas.microsoft.com/office/drawing/2014/main" id="{B95A35F1-92A8-D747-9541-D41B62EF6F3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235075"/>
            <a:ext cx="5486400" cy="5486400"/>
          </a:xfrm>
        </p:spPr>
      </p:pic>
      <p:pic>
        <p:nvPicPr>
          <p:cNvPr id="24" name="Content Placeholder 5">
            <a:extLst>
              <a:ext uri="{FF2B5EF4-FFF2-40B4-BE49-F238E27FC236}">
                <a16:creationId xmlns="" xmlns:a16="http://schemas.microsoft.com/office/drawing/2014/main" id="{F6966EBA-103E-EB4B-8FA7-544CD788BE67}"/>
              </a:ext>
            </a:extLst>
          </p:cNvPr>
          <p:cNvPicPr>
            <a:picLocks noGrp="1" noChangeAspect="1"/>
          </p:cNvPicPr>
          <p:nvPr>
            <p:ph sz="half" idx="2"/>
          </p:nvPr>
        </p:nvPicPr>
        <p:blipFill>
          <a:blip r:embed="rId3"/>
          <a:stretch>
            <a:fillRect/>
          </a:stretch>
        </p:blipFill>
        <p:spPr>
          <a:xfrm>
            <a:off x="5762253" y="4213328"/>
            <a:ext cx="3051048" cy="834009"/>
          </a:xfrm>
          <a:prstGeom prst="rect">
            <a:avLst/>
          </a:prstGeom>
        </p:spPr>
      </p:pic>
      <p:pic>
        <p:nvPicPr>
          <p:cNvPr id="25" name="Content Placeholder 9">
            <a:extLst>
              <a:ext uri="{FF2B5EF4-FFF2-40B4-BE49-F238E27FC236}">
                <a16:creationId xmlns="" xmlns:a16="http://schemas.microsoft.com/office/drawing/2014/main" id="{2F548DB8-074D-BE4B-8A36-4E3D6A9C5118}"/>
              </a:ext>
            </a:extLst>
          </p:cNvPr>
          <p:cNvPicPr>
            <a:picLocks noChangeAspect="1"/>
          </p:cNvPicPr>
          <p:nvPr/>
        </p:nvPicPr>
        <p:blipFill>
          <a:blip r:embed="rId4"/>
          <a:stretch>
            <a:fillRect/>
          </a:stretch>
        </p:blipFill>
        <p:spPr bwMode="auto">
          <a:xfrm>
            <a:off x="5715000" y="5257800"/>
            <a:ext cx="3352800" cy="1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 xmlns:a16="http://schemas.microsoft.com/office/drawing/2014/main" id="{0E311143-06B5-A244-820E-D9DBEB7B7B7A}"/>
              </a:ext>
            </a:extLst>
          </p:cNvPr>
          <p:cNvSpPr/>
          <p:nvPr/>
        </p:nvSpPr>
        <p:spPr>
          <a:xfrm rot="5400000">
            <a:off x="5987540" y="4038600"/>
            <a:ext cx="533400" cy="990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F72BA053-EDB0-2F4A-B7FF-7D072DC063D1}"/>
              </a:ext>
            </a:extLst>
          </p:cNvPr>
          <p:cNvSpPr/>
          <p:nvPr/>
        </p:nvSpPr>
        <p:spPr>
          <a:xfrm rot="5400000">
            <a:off x="6349666" y="52066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1B2B1747-4732-7847-BA83-6BD65FADB87A}"/>
              </a:ext>
            </a:extLst>
          </p:cNvPr>
          <p:cNvSpPr/>
          <p:nvPr/>
        </p:nvSpPr>
        <p:spPr>
          <a:xfrm rot="5400000">
            <a:off x="2108534" y="5016165"/>
            <a:ext cx="381000" cy="78806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 Arrow 28">
            <a:extLst>
              <a:ext uri="{FF2B5EF4-FFF2-40B4-BE49-F238E27FC236}">
                <a16:creationId xmlns="" xmlns:a16="http://schemas.microsoft.com/office/drawing/2014/main" id="{B2E9E8DA-1DCA-B84B-BF89-974A528082F4}"/>
              </a:ext>
            </a:extLst>
          </p:cNvPr>
          <p:cNvSpPr/>
          <p:nvPr/>
        </p:nvSpPr>
        <p:spPr>
          <a:xfrm flipH="1">
            <a:off x="5638800" y="3267310"/>
            <a:ext cx="1828800" cy="542690"/>
          </a:xfrm>
          <a:prstGeom prst="ben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Right Brace 29">
            <a:extLst>
              <a:ext uri="{FF2B5EF4-FFF2-40B4-BE49-F238E27FC236}">
                <a16:creationId xmlns="" xmlns:a16="http://schemas.microsoft.com/office/drawing/2014/main" id="{A3DA2227-725D-4240-AEAE-6AC3AC4F1ACC}"/>
              </a:ext>
            </a:extLst>
          </p:cNvPr>
          <p:cNvSpPr/>
          <p:nvPr/>
        </p:nvSpPr>
        <p:spPr>
          <a:xfrm rot="16200000">
            <a:off x="7219295" y="3320481"/>
            <a:ext cx="413260" cy="1352769"/>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3810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C9C8A-54A4-034A-956F-35F6F92C332E}"/>
              </a:ext>
            </a:extLst>
          </p:cNvPr>
          <p:cNvSpPr>
            <a:spLocks noGrp="1"/>
          </p:cNvSpPr>
          <p:nvPr>
            <p:ph type="ctrTitle"/>
          </p:nvPr>
        </p:nvSpPr>
        <p:spPr/>
        <p:txBody>
          <a:bodyPr/>
          <a:lstStyle/>
          <a:p>
            <a:r>
              <a:rPr lang="en-US" dirty="0"/>
              <a:t>5. Heavy ion histograms and maximum likelihood fits</a:t>
            </a:r>
          </a:p>
        </p:txBody>
      </p:sp>
      <p:sp>
        <p:nvSpPr>
          <p:cNvPr id="4" name="Slide Number Placeholder 3">
            <a:extLst>
              <a:ext uri="{FF2B5EF4-FFF2-40B4-BE49-F238E27FC236}">
                <a16:creationId xmlns="" xmlns:a16="http://schemas.microsoft.com/office/drawing/2014/main" id="{EBCB6CEA-8CCA-1645-BD65-57AD625CEAF4}"/>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88</a:t>
            </a:fld>
            <a:endParaRPr lang="en-US" altLang="en-US" dirty="0"/>
          </a:p>
        </p:txBody>
      </p:sp>
    </p:spTree>
    <p:extLst>
      <p:ext uri="{BB962C8B-B14F-4D97-AF65-F5344CB8AC3E}">
        <p14:creationId xmlns:p14="http://schemas.microsoft.com/office/powerpoint/2010/main" val="2456240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C6DF229-E157-D546-AE43-F48F4F6E4732}"/>
              </a:ext>
            </a:extLst>
          </p:cNvPr>
          <p:cNvSpPr>
            <a:spLocks noGrp="1"/>
          </p:cNvSpPr>
          <p:nvPr>
            <p:ph type="title"/>
          </p:nvPr>
        </p:nvSpPr>
        <p:spPr/>
        <p:txBody>
          <a:bodyPr/>
          <a:lstStyle/>
          <a:p>
            <a:r>
              <a:rPr lang="en-US" dirty="0"/>
              <a:t>14-16 July 2017</a:t>
            </a:r>
          </a:p>
        </p:txBody>
      </p:sp>
      <p:pic>
        <p:nvPicPr>
          <p:cNvPr id="8" name="Content Placeholder 7">
            <a:extLst>
              <a:ext uri="{FF2B5EF4-FFF2-40B4-BE49-F238E27FC236}">
                <a16:creationId xmlns="" xmlns:a16="http://schemas.microsoft.com/office/drawing/2014/main" id="{EB1A60CE-B286-774A-BF7B-97C68CAB5A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465263"/>
            <a:ext cx="6788943" cy="4525962"/>
          </a:xfrm>
        </p:spPr>
      </p:pic>
      <p:sp>
        <p:nvSpPr>
          <p:cNvPr id="4" name="Slide Number Placeholder 3">
            <a:extLst>
              <a:ext uri="{FF2B5EF4-FFF2-40B4-BE49-F238E27FC236}">
                <a16:creationId xmlns="" xmlns:a16="http://schemas.microsoft.com/office/drawing/2014/main" id="{5019C3E5-42AB-2245-9A21-63E2E0AB8F8F}"/>
              </a:ext>
            </a:extLst>
          </p:cNvPr>
          <p:cNvSpPr>
            <a:spLocks noGrp="1"/>
          </p:cNvSpPr>
          <p:nvPr>
            <p:ph type="sldNum" sz="quarter" idx="12"/>
          </p:nvPr>
        </p:nvSpPr>
        <p:spPr/>
        <p:txBody>
          <a:bodyPr/>
          <a:lstStyle/>
          <a:p>
            <a:fld id="{4AB52BE0-4CA4-4BD3-BC9F-B41F86E8D2EE}" type="slidenum">
              <a:rPr lang="en-US" altLang="en-US" smtClean="0"/>
              <a:pPr/>
              <a:t>89</a:t>
            </a:fld>
            <a:endParaRPr lang="en-US" altLang="en-US" dirty="0"/>
          </a:p>
        </p:txBody>
      </p:sp>
    </p:spTree>
    <p:extLst>
      <p:ext uri="{BB962C8B-B14F-4D97-AF65-F5344CB8AC3E}">
        <p14:creationId xmlns:p14="http://schemas.microsoft.com/office/powerpoint/2010/main" val="272495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Review of Beta Maturity </a:t>
            </a:r>
          </a:p>
        </p:txBody>
      </p:sp>
      <p:sp>
        <p:nvSpPr>
          <p:cNvPr id="3" name="Text Placeholder 2"/>
          <p:cNvSpPr>
            <a:spLocks noGrp="1"/>
          </p:cNvSpPr>
          <p:nvPr>
            <p:ph type="body" idx="1"/>
          </p:nvPr>
        </p:nvSpPr>
        <p:spPr/>
        <p:txBody>
          <a:bodyPr/>
          <a:lstStyle/>
          <a:p>
            <a:r>
              <a:rPr lang="en-US" dirty="0"/>
              <a:t>GOES-16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9</a:t>
            </a:fld>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AC8869-C94D-B640-B6D1-AA3C82B03A91}"/>
              </a:ext>
            </a:extLst>
          </p:cNvPr>
          <p:cNvSpPr>
            <a:spLocks noGrp="1"/>
          </p:cNvSpPr>
          <p:nvPr>
            <p:ph type="title"/>
          </p:nvPr>
        </p:nvSpPr>
        <p:spPr/>
        <p:txBody>
          <a:bodyPr/>
          <a:lstStyle/>
          <a:p>
            <a:r>
              <a:rPr lang="en-US" dirty="0"/>
              <a:t>5-8 September 2017</a:t>
            </a:r>
          </a:p>
        </p:txBody>
      </p:sp>
      <p:sp>
        <p:nvSpPr>
          <p:cNvPr id="4" name="Slide Number Placeholder 3">
            <a:extLst>
              <a:ext uri="{FF2B5EF4-FFF2-40B4-BE49-F238E27FC236}">
                <a16:creationId xmlns="" xmlns:a16="http://schemas.microsoft.com/office/drawing/2014/main" id="{D2BE32ED-48B1-FB4B-99EC-A82782F326C1}"/>
              </a:ext>
            </a:extLst>
          </p:cNvPr>
          <p:cNvSpPr>
            <a:spLocks noGrp="1"/>
          </p:cNvSpPr>
          <p:nvPr>
            <p:ph type="sldNum" sz="quarter" idx="12"/>
          </p:nvPr>
        </p:nvSpPr>
        <p:spPr/>
        <p:txBody>
          <a:bodyPr/>
          <a:lstStyle/>
          <a:p>
            <a:fld id="{615ADB79-25D6-47C0-AB51-22A13A0BBB50}" type="slidenum">
              <a:rPr lang="en-US" altLang="en-US" smtClean="0"/>
              <a:pPr/>
              <a:t>90</a:t>
            </a:fld>
            <a:endParaRPr lang="en-US" altLang="en-US" dirty="0"/>
          </a:p>
        </p:txBody>
      </p:sp>
      <p:pic>
        <p:nvPicPr>
          <p:cNvPr id="10" name="Content Placeholder 9">
            <a:extLst>
              <a:ext uri="{FF2B5EF4-FFF2-40B4-BE49-F238E27FC236}">
                <a16:creationId xmlns="" xmlns:a16="http://schemas.microsoft.com/office/drawing/2014/main" id="{94306995-808C-494C-BF6C-09515A1864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465263"/>
            <a:ext cx="6788943" cy="4525962"/>
          </a:xfrm>
        </p:spPr>
      </p:pic>
    </p:spTree>
    <p:extLst>
      <p:ext uri="{BB962C8B-B14F-4D97-AF65-F5344CB8AC3E}">
        <p14:creationId xmlns:p14="http://schemas.microsoft.com/office/powerpoint/2010/main" val="2196702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7874D8-02EF-664C-B763-F3BFC6008025}"/>
              </a:ext>
            </a:extLst>
          </p:cNvPr>
          <p:cNvSpPr>
            <a:spLocks noGrp="1"/>
          </p:cNvSpPr>
          <p:nvPr>
            <p:ph type="title"/>
          </p:nvPr>
        </p:nvSpPr>
        <p:spPr/>
        <p:txBody>
          <a:bodyPr/>
          <a:lstStyle/>
          <a:p>
            <a:r>
              <a:rPr lang="en-US" dirty="0"/>
              <a:t>10-14 September 2017</a:t>
            </a:r>
          </a:p>
        </p:txBody>
      </p:sp>
      <p:sp>
        <p:nvSpPr>
          <p:cNvPr id="4" name="Slide Number Placeholder 3">
            <a:extLst>
              <a:ext uri="{FF2B5EF4-FFF2-40B4-BE49-F238E27FC236}">
                <a16:creationId xmlns="" xmlns:a16="http://schemas.microsoft.com/office/drawing/2014/main" id="{8479066E-6850-924D-A65B-06CAFFC979CB}"/>
              </a:ext>
            </a:extLst>
          </p:cNvPr>
          <p:cNvSpPr>
            <a:spLocks noGrp="1"/>
          </p:cNvSpPr>
          <p:nvPr>
            <p:ph type="sldNum" sz="quarter" idx="12"/>
          </p:nvPr>
        </p:nvSpPr>
        <p:spPr/>
        <p:txBody>
          <a:bodyPr/>
          <a:lstStyle/>
          <a:p>
            <a:fld id="{615ADB79-25D6-47C0-AB51-22A13A0BBB50}" type="slidenum">
              <a:rPr lang="en-US" altLang="en-US" smtClean="0"/>
              <a:pPr/>
              <a:t>91</a:t>
            </a:fld>
            <a:endParaRPr lang="en-US" altLang="en-US" dirty="0"/>
          </a:p>
        </p:txBody>
      </p:sp>
      <p:pic>
        <p:nvPicPr>
          <p:cNvPr id="10" name="Content Placeholder 9">
            <a:extLst>
              <a:ext uri="{FF2B5EF4-FFF2-40B4-BE49-F238E27FC236}">
                <a16:creationId xmlns="" xmlns:a16="http://schemas.microsoft.com/office/drawing/2014/main" id="{DC0A56E0-66FD-5848-87EB-43169EF2AD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465263"/>
            <a:ext cx="6788943" cy="4525962"/>
          </a:xfrm>
        </p:spPr>
      </p:pic>
    </p:spTree>
    <p:extLst>
      <p:ext uri="{BB962C8B-B14F-4D97-AF65-F5344CB8AC3E}">
        <p14:creationId xmlns:p14="http://schemas.microsoft.com/office/powerpoint/2010/main" val="111055037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19188</TotalTime>
  <Words>7345</Words>
  <Application>Microsoft Office PowerPoint</Application>
  <PresentationFormat>On-screen Show (4:3)</PresentationFormat>
  <Paragraphs>942</Paragraphs>
  <Slides>91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MS PGothic</vt:lpstr>
      <vt:lpstr>Arial</vt:lpstr>
      <vt:lpstr>Calibri</vt:lpstr>
      <vt:lpstr>Courier New</vt:lpstr>
      <vt:lpstr>Symbol</vt:lpstr>
      <vt:lpstr>Times New Roman</vt:lpstr>
      <vt:lpstr>Wingdings</vt:lpstr>
      <vt:lpstr>Custom Design</vt:lpstr>
      <vt:lpstr>Peer Stakeholder-Product Validation Review (PS-PVR)  For the Provisional Maturity of GOES-16 SEISS  EHIS L1b Product</vt:lpstr>
      <vt:lpstr>Outline</vt:lpstr>
      <vt:lpstr>Energetic Heavy Ion Sensor (EHIS)</vt:lpstr>
      <vt:lpstr>Abundances of Solar Heavy Ions Relative to Oxygen (12-60 MeV/n) </vt:lpstr>
      <vt:lpstr>SEPs vs. GCRs</vt:lpstr>
      <vt:lpstr>EHIS Processing Overview</vt:lpstr>
      <vt:lpstr>ADIS Theory: Histogram</vt:lpstr>
      <vt:lpstr>EHIS L1b Data Drive New L2 Linear Energy Transfer (LET) Product</vt:lpstr>
      <vt:lpstr>Review of Beta Maturity </vt:lpstr>
      <vt:lpstr>Path to Provisional</vt:lpstr>
      <vt:lpstr>PowerPoint Presentation</vt:lpstr>
      <vt:lpstr>Changes to FM1 EHIS Tables Resulting from PLT</vt:lpstr>
      <vt:lpstr>EHIS H1/H1P Channel Contamination Solved by Logic Change</vt:lpstr>
      <vt:lpstr>Path to Provisional - PLPTs</vt:lpstr>
      <vt:lpstr>Path to Provisional: Risks Identified Since Beta PS-PVR</vt:lpstr>
      <vt:lpstr>ADR 582: EHIS HFR_Flag, IFC_Flag, SCC_Flag</vt:lpstr>
      <vt:lpstr>ADR 582: Verification in DE</vt:lpstr>
      <vt:lpstr>ADR 582: Verification in DE</vt:lpstr>
      <vt:lpstr>Product quality assessment</vt:lpstr>
      <vt:lpstr>Top Level Evaluation</vt:lpstr>
      <vt:lpstr>Use of Reprocessed Data in PLPT</vt:lpstr>
      <vt:lpstr>PLPTs for Provisional</vt:lpstr>
      <vt:lpstr>PLPT-SEI-004:  Comparison Data Sets</vt:lpstr>
      <vt:lpstr>PLPT-SEI-004: Helium</vt:lpstr>
      <vt:lpstr>The Problem: Agreement Between EHIS and GOES-13 Helium Degrades as &gt;80 MeV Proton Flux Increases</vt:lpstr>
      <vt:lpstr>Helium fluence spectra:  7/14-16 and 9/5-8</vt:lpstr>
      <vt:lpstr>Helium fluence spectra:  9/10-14</vt:lpstr>
      <vt:lpstr>Search for Root Cause of HE1 Flux Discrepancy</vt:lpstr>
      <vt:lpstr>UNH’s Plan</vt:lpstr>
      <vt:lpstr>Summary of PLPT-SEI-004: Helium</vt:lpstr>
      <vt:lpstr>PLPT-SEI-004: Heavy Ions  (carbon to iron)</vt:lpstr>
      <vt:lpstr>Priority 1 (Heavy Ion) Histogram Deep Dive</vt:lpstr>
      <vt:lpstr>Fits to Priority 1 histogram –  low Z range</vt:lpstr>
      <vt:lpstr>Comments on peak positions</vt:lpstr>
      <vt:lpstr>EHIS – SIS Cross-Comparison</vt:lpstr>
      <vt:lpstr>14-16 July 2017</vt:lpstr>
      <vt:lpstr>5-8 September 2017</vt:lpstr>
      <vt:lpstr>10-14 September 2017</vt:lpstr>
      <vt:lpstr>Summary of PLPT-SEI-004:  Heavy Ions </vt:lpstr>
      <vt:lpstr>PLPT-SEI-004: Hydrogen</vt:lpstr>
      <vt:lpstr>Hydrogen fluence spectra:  7/14-16 and 9/5-8</vt:lpstr>
      <vt:lpstr>Hydrogen fluence spectra:  9/10-14</vt:lpstr>
      <vt:lpstr>Summary of PLPT-SEI-004: Hydrogen</vt:lpstr>
      <vt:lpstr>PLPT-SEI-006</vt:lpstr>
      <vt:lpstr>PLPT-SEI-006: H and He</vt:lpstr>
      <vt:lpstr>PLPT-SEI-006</vt:lpstr>
      <vt:lpstr>PLPT-SEI-006: Heavy Ions</vt:lpstr>
      <vt:lpstr>PLPT-SEI-006: Assessment</vt:lpstr>
      <vt:lpstr>Provisional Maturity Assessment</vt:lpstr>
      <vt:lpstr>Provisional Validation</vt:lpstr>
      <vt:lpstr>Provisional Validation</vt:lpstr>
      <vt:lpstr>Recommendation</vt:lpstr>
      <vt:lpstr>Path to full Validation Maturity</vt:lpstr>
      <vt:lpstr>Path to Full Validation</vt:lpstr>
      <vt:lpstr>ADRs/WRs Impacting Full Validation of EHIS L1b</vt:lpstr>
      <vt:lpstr>Time Stamps (ADR 414, DO.07)</vt:lpstr>
      <vt:lpstr>ADR 703: Replace L1b Be and B Quantities with Fill Values</vt:lpstr>
      <vt:lpstr>L0 Duplicate Packets</vt:lpstr>
      <vt:lpstr>Path to Full Validation - PLPTs</vt:lpstr>
      <vt:lpstr>PowerPoint Presentation</vt:lpstr>
      <vt:lpstr>Path to Full Validation – Risks</vt:lpstr>
      <vt:lpstr>Summary &amp; Recommendations</vt:lpstr>
      <vt:lpstr>Summary</vt:lpstr>
      <vt:lpstr>Recommendation</vt:lpstr>
      <vt:lpstr>Backup slides</vt:lpstr>
      <vt:lpstr>Topics in Backup Slides</vt:lpstr>
      <vt:lpstr>1. Scintillator counts and prime trigger condition (ADR 582)</vt:lpstr>
      <vt:lpstr>Scintillator Counts are a Combination of Electrons and Protons</vt:lpstr>
      <vt:lpstr>Oscillations in scintillator counts are consistent with electron flux response to ULF waves</vt:lpstr>
      <vt:lpstr>ADR 582: Prime Trigger Condition</vt:lpstr>
      <vt:lpstr>ADR 582: Prime Trigger Condition</vt:lpstr>
      <vt:lpstr>2. Conversion of SGPS alpha rates to fluxes</vt:lpstr>
      <vt:lpstr>Conversion of SGPS alpha rates to fluxes</vt:lpstr>
      <vt:lpstr>SGPS helium fluxes, 04-15 September 2017</vt:lpstr>
      <vt:lpstr>3. L1b Priority 2 &amp; 3 Rates Deep Dive  (H and He)</vt:lpstr>
      <vt:lpstr>L1b Rates Processing Deep Dive</vt:lpstr>
      <vt:lpstr>Rate Normalization / Upward Flux Correction</vt:lpstr>
      <vt:lpstr>L1b Correction Magnitudes</vt:lpstr>
      <vt:lpstr>Helium Prime (Green) and Non-Prime (Purple) corrected counts (left) and fluxes (right) from 2017-09-10</vt:lpstr>
      <vt:lpstr>Hydrogen Prime (Green) and Non-Prime (Purple) corrected counts (left) and fluxes (right) from 2017-09-10</vt:lpstr>
      <vt:lpstr>Comparison of Ground-calculated L1b fluxes (5-min) and NCEI-calculated fluxes (1-min) from 2017-09-10</vt:lpstr>
      <vt:lpstr>Contamination Correction Check</vt:lpstr>
      <vt:lpstr>Conclusions from L1b Rates Deep Dive</vt:lpstr>
      <vt:lpstr>4. L1b Priority 1 Rates Deep Dive  (heavy ions)</vt:lpstr>
      <vt:lpstr>Priority 1 Counts: Upward Correction, 14-16 July 2017</vt:lpstr>
      <vt:lpstr>Priority 1 Counts: Upward Correction, 5-9 Sept. 2017</vt:lpstr>
      <vt:lpstr>Priority 1 Counts: Upward Correction, 10-14 Sept. 2017</vt:lpstr>
      <vt:lpstr>5. Heavy ion histograms and maximum likelihood fits</vt:lpstr>
      <vt:lpstr>14-16 July 2017</vt:lpstr>
      <vt:lpstr>5-8 September 2017</vt:lpstr>
      <vt:lpstr>10-14 September 2017</vt:lpstr>
    </vt:vector>
  </TitlesOfParts>
  <Company>NOAA / NESDIS / STAR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Juan Rodriguez</cp:lastModifiedBy>
  <cp:revision>603</cp:revision>
  <dcterms:created xsi:type="dcterms:W3CDTF">2017-02-26T14:41:57Z</dcterms:created>
  <dcterms:modified xsi:type="dcterms:W3CDTF">2018-07-10T21:01:14Z</dcterms:modified>
</cp:coreProperties>
</file>