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8"/>
  </p:notesMasterIdLst>
  <p:sldIdLst>
    <p:sldId id="880" r:id="rId2"/>
    <p:sldId id="258" r:id="rId3"/>
    <p:sldId id="670" r:id="rId4"/>
    <p:sldId id="689" r:id="rId5"/>
    <p:sldId id="916" r:id="rId6"/>
    <p:sldId id="917" r:id="rId7"/>
    <p:sldId id="522" r:id="rId8"/>
    <p:sldId id="572" r:id="rId9"/>
    <p:sldId id="307" r:id="rId10"/>
    <p:sldId id="820" r:id="rId11"/>
    <p:sldId id="821" r:id="rId12"/>
    <p:sldId id="828" r:id="rId13"/>
    <p:sldId id="823" r:id="rId14"/>
    <p:sldId id="824" r:id="rId15"/>
    <p:sldId id="825" r:id="rId16"/>
    <p:sldId id="829" r:id="rId17"/>
    <p:sldId id="826" r:id="rId18"/>
    <p:sldId id="827" r:id="rId19"/>
    <p:sldId id="793" r:id="rId20"/>
    <p:sldId id="717" r:id="rId21"/>
    <p:sldId id="833" r:id="rId22"/>
    <p:sldId id="834" r:id="rId23"/>
    <p:sldId id="744" r:id="rId24"/>
    <p:sldId id="719" r:id="rId25"/>
    <p:sldId id="723" r:id="rId26"/>
    <p:sldId id="840" r:id="rId27"/>
    <p:sldId id="818" r:id="rId28"/>
    <p:sldId id="841" r:id="rId29"/>
    <p:sldId id="872" r:id="rId30"/>
    <p:sldId id="871" r:id="rId31"/>
    <p:sldId id="873" r:id="rId32"/>
    <p:sldId id="874" r:id="rId33"/>
    <p:sldId id="875" r:id="rId34"/>
    <p:sldId id="879" r:id="rId35"/>
    <p:sldId id="843" r:id="rId36"/>
    <p:sldId id="844" r:id="rId37"/>
    <p:sldId id="877" r:id="rId38"/>
    <p:sldId id="754" r:id="rId39"/>
    <p:sldId id="845" r:id="rId40"/>
    <p:sldId id="849" r:id="rId41"/>
    <p:sldId id="847" r:id="rId42"/>
    <p:sldId id="854" r:id="rId43"/>
    <p:sldId id="850" r:id="rId44"/>
    <p:sldId id="851" r:id="rId45"/>
    <p:sldId id="855" r:id="rId46"/>
    <p:sldId id="852" r:id="rId47"/>
    <p:sldId id="853" r:id="rId48"/>
    <p:sldId id="856" r:id="rId49"/>
    <p:sldId id="857" r:id="rId50"/>
    <p:sldId id="858" r:id="rId51"/>
    <p:sldId id="859" r:id="rId52"/>
    <p:sldId id="860" r:id="rId53"/>
    <p:sldId id="861" r:id="rId54"/>
    <p:sldId id="783" r:id="rId55"/>
    <p:sldId id="862" r:id="rId56"/>
    <p:sldId id="781" r:id="rId57"/>
    <p:sldId id="868" r:id="rId58"/>
    <p:sldId id="863" r:id="rId59"/>
    <p:sldId id="865" r:id="rId60"/>
    <p:sldId id="869" r:id="rId61"/>
    <p:sldId id="867" r:id="rId62"/>
    <p:sldId id="870" r:id="rId63"/>
    <p:sldId id="524" r:id="rId64"/>
    <p:sldId id="795" r:id="rId65"/>
    <p:sldId id="796" r:id="rId66"/>
    <p:sldId id="806" r:id="rId67"/>
    <p:sldId id="885" r:id="rId68"/>
    <p:sldId id="902" r:id="rId69"/>
    <p:sldId id="887" r:id="rId70"/>
    <p:sldId id="889" r:id="rId71"/>
    <p:sldId id="890" r:id="rId72"/>
    <p:sldId id="883" r:id="rId73"/>
    <p:sldId id="884" r:id="rId74"/>
    <p:sldId id="891" r:id="rId75"/>
    <p:sldId id="892" r:id="rId76"/>
    <p:sldId id="893" r:id="rId77"/>
    <p:sldId id="894" r:id="rId78"/>
    <p:sldId id="831" r:id="rId79"/>
    <p:sldId id="830" r:id="rId80"/>
    <p:sldId id="832" r:id="rId81"/>
    <p:sldId id="881" r:id="rId82"/>
    <p:sldId id="895" r:id="rId83"/>
    <p:sldId id="896" r:id="rId84"/>
    <p:sldId id="897" r:id="rId85"/>
    <p:sldId id="538" r:id="rId86"/>
    <p:sldId id="551" r:id="rId87"/>
    <p:sldId id="576" r:id="rId88"/>
    <p:sldId id="662" r:id="rId89"/>
    <p:sldId id="580" r:id="rId90"/>
    <p:sldId id="901" r:id="rId91"/>
    <p:sldId id="577" r:id="rId92"/>
    <p:sldId id="657" r:id="rId93"/>
    <p:sldId id="548" r:id="rId94"/>
    <p:sldId id="918" r:id="rId95"/>
    <p:sldId id="919" r:id="rId96"/>
    <p:sldId id="903" r:id="rId97"/>
    <p:sldId id="904" r:id="rId98"/>
    <p:sldId id="915" r:id="rId99"/>
    <p:sldId id="911" r:id="rId100"/>
    <p:sldId id="912" r:id="rId101"/>
    <p:sldId id="913" r:id="rId102"/>
    <p:sldId id="914" r:id="rId103"/>
    <p:sldId id="905" r:id="rId104"/>
    <p:sldId id="908" r:id="rId105"/>
    <p:sldId id="909" r:id="rId106"/>
    <p:sldId id="910"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2"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8" clrIdx="1">
    <p:extLst>
      <p:ext uri="{19B8F6BF-5375-455C-9EA6-DF929625EA0E}">
        <p15:presenceInfo xmlns:p15="http://schemas.microsoft.com/office/powerpoint/2012/main" userId="S-1-5-21-330711430-3775241029-4075259233-578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00"/>
    <a:srgbClr val="0000FF"/>
    <a:srgbClr val="FF9900"/>
    <a:srgbClr val="CFD7E7"/>
    <a:srgbClr val="E8ECF4"/>
    <a:srgbClr val="FF3399"/>
    <a:srgbClr val="00B050"/>
    <a:srgbClr val="00B0F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0" autoAdjust="0"/>
    <p:restoredTop sz="92354" autoAdjust="0"/>
  </p:normalViewPr>
  <p:slideViewPr>
    <p:cSldViewPr>
      <p:cViewPr varScale="1">
        <p:scale>
          <a:sx n="103" d="100"/>
          <a:sy n="103" d="100"/>
        </p:scale>
        <p:origin x="19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10/13/2021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58C336-1633-44D9-B65E-30AEC673A17E}" type="slidenum">
              <a:rPr lang="en-US" smtClean="0"/>
              <a:pPr/>
              <a:t>21</a:t>
            </a:fld>
            <a:endParaRPr lang="en-US"/>
          </a:p>
        </p:txBody>
      </p:sp>
    </p:spTree>
    <p:extLst>
      <p:ext uri="{BB962C8B-B14F-4D97-AF65-F5344CB8AC3E}">
        <p14:creationId xmlns:p14="http://schemas.microsoft.com/office/powerpoint/2010/main" val="122031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58C336-1633-44D9-B65E-30AEC673A17E}" type="slidenum">
              <a:rPr lang="en-US" smtClean="0"/>
              <a:pPr/>
              <a:t>22</a:t>
            </a:fld>
            <a:endParaRPr lang="en-US"/>
          </a:p>
        </p:txBody>
      </p:sp>
    </p:spTree>
    <p:extLst>
      <p:ext uri="{BB962C8B-B14F-4D97-AF65-F5344CB8AC3E}">
        <p14:creationId xmlns:p14="http://schemas.microsoft.com/office/powerpoint/2010/main" val="38189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34</a:t>
            </a:fld>
            <a:endParaRPr lang="en-US" dirty="0"/>
          </a:p>
        </p:txBody>
      </p:sp>
    </p:spTree>
    <p:extLst>
      <p:ext uri="{BB962C8B-B14F-4D97-AF65-F5344CB8AC3E}">
        <p14:creationId xmlns:p14="http://schemas.microsoft.com/office/powerpoint/2010/main" val="24458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2097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36</a:t>
            </a:fld>
            <a:endParaRPr lang="en-US" dirty="0"/>
          </a:p>
        </p:txBody>
      </p:sp>
    </p:spTree>
    <p:extLst>
      <p:ext uri="{BB962C8B-B14F-4D97-AF65-F5344CB8AC3E}">
        <p14:creationId xmlns:p14="http://schemas.microsoft.com/office/powerpoint/2010/main" val="1087072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37</a:t>
            </a:fld>
            <a:endParaRPr lang="en-US" dirty="0"/>
          </a:p>
        </p:txBody>
      </p:sp>
    </p:spTree>
    <p:extLst>
      <p:ext uri="{BB962C8B-B14F-4D97-AF65-F5344CB8AC3E}">
        <p14:creationId xmlns:p14="http://schemas.microsoft.com/office/powerpoint/2010/main" val="428113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t>41</a:t>
            </a:fld>
            <a:endParaRPr lang="en-US"/>
          </a:p>
        </p:txBody>
      </p:sp>
    </p:spTree>
    <p:extLst>
      <p:ext uri="{BB962C8B-B14F-4D97-AF65-F5344CB8AC3E}">
        <p14:creationId xmlns:p14="http://schemas.microsoft.com/office/powerpoint/2010/main" val="1004858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t>44</a:t>
            </a:fld>
            <a:endParaRPr lang="en-US"/>
          </a:p>
        </p:txBody>
      </p:sp>
    </p:spTree>
    <p:extLst>
      <p:ext uri="{BB962C8B-B14F-4D97-AF65-F5344CB8AC3E}">
        <p14:creationId xmlns:p14="http://schemas.microsoft.com/office/powerpoint/2010/main" val="403039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t>47</a:t>
            </a:fld>
            <a:endParaRPr lang="en-US"/>
          </a:p>
        </p:txBody>
      </p:sp>
    </p:spTree>
    <p:extLst>
      <p:ext uri="{BB962C8B-B14F-4D97-AF65-F5344CB8AC3E}">
        <p14:creationId xmlns:p14="http://schemas.microsoft.com/office/powerpoint/2010/main" val="1884866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t>51</a:t>
            </a:fld>
            <a:endParaRPr lang="en-US"/>
          </a:p>
        </p:txBody>
      </p:sp>
    </p:spTree>
    <p:extLst>
      <p:ext uri="{BB962C8B-B14F-4D97-AF65-F5344CB8AC3E}">
        <p14:creationId xmlns:p14="http://schemas.microsoft.com/office/powerpoint/2010/main" val="204037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54</a:t>
            </a:fld>
            <a:endParaRPr lang="en-US" dirty="0"/>
          </a:p>
        </p:txBody>
      </p:sp>
    </p:spTree>
    <p:extLst>
      <p:ext uri="{BB962C8B-B14F-4D97-AF65-F5344CB8AC3E}">
        <p14:creationId xmlns:p14="http://schemas.microsoft.com/office/powerpoint/2010/main" val="8306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55</a:t>
            </a:fld>
            <a:endParaRPr lang="en-US" dirty="0"/>
          </a:p>
        </p:txBody>
      </p:sp>
    </p:spTree>
    <p:extLst>
      <p:ext uri="{BB962C8B-B14F-4D97-AF65-F5344CB8AC3E}">
        <p14:creationId xmlns:p14="http://schemas.microsoft.com/office/powerpoint/2010/main" val="513911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56</a:t>
            </a:fld>
            <a:endParaRPr lang="en-US" dirty="0"/>
          </a:p>
        </p:txBody>
      </p:sp>
    </p:spTree>
    <p:extLst>
      <p:ext uri="{BB962C8B-B14F-4D97-AF65-F5344CB8AC3E}">
        <p14:creationId xmlns:p14="http://schemas.microsoft.com/office/powerpoint/2010/main" val="426808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57</a:t>
            </a:fld>
            <a:endParaRPr lang="en-US"/>
          </a:p>
        </p:txBody>
      </p:sp>
    </p:spTree>
    <p:extLst>
      <p:ext uri="{BB962C8B-B14F-4D97-AF65-F5344CB8AC3E}">
        <p14:creationId xmlns:p14="http://schemas.microsoft.com/office/powerpoint/2010/main" val="152580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58</a:t>
            </a:fld>
            <a:endParaRPr lang="en-US"/>
          </a:p>
        </p:txBody>
      </p:sp>
    </p:spTree>
    <p:extLst>
      <p:ext uri="{BB962C8B-B14F-4D97-AF65-F5344CB8AC3E}">
        <p14:creationId xmlns:p14="http://schemas.microsoft.com/office/powerpoint/2010/main" val="4229071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9" indent="-171419">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pPr>
              <a:defRPr/>
            </a:pPr>
            <a:fld id="{B0B76C60-65FB-4AE5-A8BA-D5F0E93E1997}" type="slidenum">
              <a:rPr lang="en-US" smtClean="0"/>
              <a:pPr>
                <a:defRPr/>
              </a:pPr>
              <a:t>59</a:t>
            </a:fld>
            <a:endParaRPr lang="en-US" dirty="0"/>
          </a:p>
        </p:txBody>
      </p:sp>
    </p:spTree>
    <p:extLst>
      <p:ext uri="{BB962C8B-B14F-4D97-AF65-F5344CB8AC3E}">
        <p14:creationId xmlns:p14="http://schemas.microsoft.com/office/powerpoint/2010/main" val="234544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61</a:t>
            </a:fld>
            <a:endParaRPr lang="en-US" dirty="0"/>
          </a:p>
        </p:txBody>
      </p:sp>
    </p:spTree>
    <p:extLst>
      <p:ext uri="{BB962C8B-B14F-4D97-AF65-F5344CB8AC3E}">
        <p14:creationId xmlns:p14="http://schemas.microsoft.com/office/powerpoint/2010/main" val="2874800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64</a:t>
            </a:fld>
            <a:endParaRPr lang="en-US" dirty="0"/>
          </a:p>
        </p:txBody>
      </p:sp>
    </p:spTree>
    <p:extLst>
      <p:ext uri="{BB962C8B-B14F-4D97-AF65-F5344CB8AC3E}">
        <p14:creationId xmlns:p14="http://schemas.microsoft.com/office/powerpoint/2010/main" val="1212797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65</a:t>
            </a:fld>
            <a:endParaRPr lang="en-US" dirty="0"/>
          </a:p>
        </p:txBody>
      </p:sp>
    </p:spTree>
    <p:extLst>
      <p:ext uri="{BB962C8B-B14F-4D97-AF65-F5344CB8AC3E}">
        <p14:creationId xmlns:p14="http://schemas.microsoft.com/office/powerpoint/2010/main" val="4222964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75</a:t>
            </a:fld>
            <a:endParaRPr lang="en-US" dirty="0"/>
          </a:p>
        </p:txBody>
      </p:sp>
    </p:spTree>
    <p:extLst>
      <p:ext uri="{BB962C8B-B14F-4D97-AF65-F5344CB8AC3E}">
        <p14:creationId xmlns:p14="http://schemas.microsoft.com/office/powerpoint/2010/main" val="161989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1399049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76</a:t>
            </a:fld>
            <a:endParaRPr lang="en-US" dirty="0"/>
          </a:p>
        </p:txBody>
      </p:sp>
    </p:spTree>
    <p:extLst>
      <p:ext uri="{BB962C8B-B14F-4D97-AF65-F5344CB8AC3E}">
        <p14:creationId xmlns:p14="http://schemas.microsoft.com/office/powerpoint/2010/main" val="420542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77</a:t>
            </a:fld>
            <a:endParaRPr lang="en-US" dirty="0"/>
          </a:p>
        </p:txBody>
      </p:sp>
    </p:spTree>
    <p:extLst>
      <p:ext uri="{BB962C8B-B14F-4D97-AF65-F5344CB8AC3E}">
        <p14:creationId xmlns:p14="http://schemas.microsoft.com/office/powerpoint/2010/main" val="32863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82</a:t>
            </a:fld>
            <a:endParaRPr lang="en-US" dirty="0"/>
          </a:p>
        </p:txBody>
      </p:sp>
    </p:spTree>
    <p:extLst>
      <p:ext uri="{BB962C8B-B14F-4D97-AF65-F5344CB8AC3E}">
        <p14:creationId xmlns:p14="http://schemas.microsoft.com/office/powerpoint/2010/main" val="2891637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89</a:t>
            </a:fld>
            <a:endParaRPr lang="en-US" dirty="0"/>
          </a:p>
        </p:txBody>
      </p:sp>
    </p:spTree>
    <p:extLst>
      <p:ext uri="{BB962C8B-B14F-4D97-AF65-F5344CB8AC3E}">
        <p14:creationId xmlns:p14="http://schemas.microsoft.com/office/powerpoint/2010/main" val="4214783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94</a:t>
            </a:fld>
            <a:endParaRPr lang="en-US" dirty="0"/>
          </a:p>
        </p:txBody>
      </p:sp>
    </p:spTree>
    <p:extLst>
      <p:ext uri="{BB962C8B-B14F-4D97-AF65-F5344CB8AC3E}">
        <p14:creationId xmlns:p14="http://schemas.microsoft.com/office/powerpoint/2010/main" val="608352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95</a:t>
            </a:fld>
            <a:endParaRPr lang="en-US" dirty="0"/>
          </a:p>
        </p:txBody>
      </p:sp>
    </p:spTree>
    <p:extLst>
      <p:ext uri="{BB962C8B-B14F-4D97-AF65-F5344CB8AC3E}">
        <p14:creationId xmlns:p14="http://schemas.microsoft.com/office/powerpoint/2010/main" val="1886146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98</a:t>
            </a:fld>
            <a:endParaRPr lang="en-US" dirty="0"/>
          </a:p>
        </p:txBody>
      </p:sp>
    </p:spTree>
    <p:extLst>
      <p:ext uri="{BB962C8B-B14F-4D97-AF65-F5344CB8AC3E}">
        <p14:creationId xmlns:p14="http://schemas.microsoft.com/office/powerpoint/2010/main" val="1851996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99</a:t>
            </a:fld>
            <a:endParaRPr lang="en-US" dirty="0"/>
          </a:p>
        </p:txBody>
      </p:sp>
    </p:spTree>
    <p:extLst>
      <p:ext uri="{BB962C8B-B14F-4D97-AF65-F5344CB8AC3E}">
        <p14:creationId xmlns:p14="http://schemas.microsoft.com/office/powerpoint/2010/main" val="39401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10</a:t>
            </a:fld>
            <a:endParaRPr lang="en-US"/>
          </a:p>
        </p:txBody>
      </p:sp>
    </p:spTree>
    <p:extLst>
      <p:ext uri="{BB962C8B-B14F-4D97-AF65-F5344CB8AC3E}">
        <p14:creationId xmlns:p14="http://schemas.microsoft.com/office/powerpoint/2010/main" val="4216170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100</a:t>
            </a:fld>
            <a:endParaRPr lang="en-US" dirty="0"/>
          </a:p>
        </p:txBody>
      </p:sp>
    </p:spTree>
    <p:extLst>
      <p:ext uri="{BB962C8B-B14F-4D97-AF65-F5344CB8AC3E}">
        <p14:creationId xmlns:p14="http://schemas.microsoft.com/office/powerpoint/2010/main" val="1583365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101</a:t>
            </a:fld>
            <a:endParaRPr lang="en-US" dirty="0"/>
          </a:p>
        </p:txBody>
      </p:sp>
    </p:spTree>
    <p:extLst>
      <p:ext uri="{BB962C8B-B14F-4D97-AF65-F5344CB8AC3E}">
        <p14:creationId xmlns:p14="http://schemas.microsoft.com/office/powerpoint/2010/main" val="2757418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102</a:t>
            </a:fld>
            <a:endParaRPr lang="en-US" dirty="0"/>
          </a:p>
        </p:txBody>
      </p:sp>
    </p:spTree>
    <p:extLst>
      <p:ext uri="{BB962C8B-B14F-4D97-AF65-F5344CB8AC3E}">
        <p14:creationId xmlns:p14="http://schemas.microsoft.com/office/powerpoint/2010/main" val="120412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11</a:t>
            </a:fld>
            <a:endParaRPr lang="en-US"/>
          </a:p>
        </p:txBody>
      </p:sp>
    </p:spTree>
    <p:extLst>
      <p:ext uri="{BB962C8B-B14F-4D97-AF65-F5344CB8AC3E}">
        <p14:creationId xmlns:p14="http://schemas.microsoft.com/office/powerpoint/2010/main" val="109107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12</a:t>
            </a:fld>
            <a:endParaRPr lang="en-US"/>
          </a:p>
        </p:txBody>
      </p:sp>
    </p:spTree>
    <p:extLst>
      <p:ext uri="{BB962C8B-B14F-4D97-AF65-F5344CB8AC3E}">
        <p14:creationId xmlns:p14="http://schemas.microsoft.com/office/powerpoint/2010/main" val="3303616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13</a:t>
            </a:fld>
            <a:endParaRPr lang="en-US"/>
          </a:p>
        </p:txBody>
      </p:sp>
    </p:spTree>
    <p:extLst>
      <p:ext uri="{BB962C8B-B14F-4D97-AF65-F5344CB8AC3E}">
        <p14:creationId xmlns:p14="http://schemas.microsoft.com/office/powerpoint/2010/main" val="282848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16</a:t>
            </a:fld>
            <a:endParaRPr lang="en-US"/>
          </a:p>
        </p:txBody>
      </p:sp>
    </p:spTree>
    <p:extLst>
      <p:ext uri="{BB962C8B-B14F-4D97-AF65-F5344CB8AC3E}">
        <p14:creationId xmlns:p14="http://schemas.microsoft.com/office/powerpoint/2010/main" val="1040332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17</a:t>
            </a:fld>
            <a:endParaRPr lang="en-US" dirty="0"/>
          </a:p>
        </p:txBody>
      </p:sp>
    </p:spTree>
    <p:extLst>
      <p:ext uri="{BB962C8B-B14F-4D97-AF65-F5344CB8AC3E}">
        <p14:creationId xmlns:p14="http://schemas.microsoft.com/office/powerpoint/2010/main" val="171216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z="900" smtClean="0">
                <a:solidFill>
                  <a:srgbClr val="888888"/>
                </a:solidFill>
                <a:ea typeface="Calibri"/>
                <a:cs typeface="Calibri"/>
                <a:sym typeface="Calibri"/>
              </a:rPr>
              <a:pPr>
                <a:buSzPct val="25000"/>
              </a:pPr>
              <a:t>‹#›</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329086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2EFC58C-15BD-441D-B5ED-3859E2286C26}" type="slidenum">
              <a:rPr lang="en-US" altLang="en-US"/>
              <a:pPr/>
              <a:t>‹#›</a:t>
            </a:fld>
            <a:endParaRPr lang="en-US" altLang="en-US"/>
          </a:p>
        </p:txBody>
      </p:sp>
    </p:spTree>
    <p:extLst>
      <p:ext uri="{BB962C8B-B14F-4D97-AF65-F5344CB8AC3E}">
        <p14:creationId xmlns:p14="http://schemas.microsoft.com/office/powerpoint/2010/main" val="223561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066800"/>
            <a:ext cx="8115300" cy="2667001"/>
          </a:xfrm>
        </p:spPr>
        <p:txBody>
          <a:bodyPr>
            <a:normAutofit/>
          </a:bodyPr>
          <a:lstStyle/>
          <a:p>
            <a:r>
              <a:rPr lang="en-US" sz="2400" b="1" dirty="0" smtClean="0">
                <a:latin typeface="Times New Roman" panose="02020603050405020304" pitchFamily="18" charset="0"/>
                <a:cs typeface="Times New Roman" panose="02020603050405020304" pitchFamily="18" charset="0"/>
              </a:rPr>
              <a:t>Peer Stakeholder-Product Validation Review (PS-PVR) </a:t>
            </a:r>
            <a:r>
              <a:rPr lang="en-US" sz="2700" b="1" dirty="0" smtClean="0">
                <a:latin typeface="Times New Roman" panose="02020603050405020304" pitchFamily="18" charset="0"/>
                <a:cs typeface="Times New Roman" panose="02020603050405020304" pitchFamily="18" charset="0"/>
              </a:rPr>
              <a:t/>
            </a:r>
            <a:br>
              <a:rPr lang="en-US" sz="27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For the Full Maturity</a:t>
            </a:r>
            <a:br>
              <a:rPr lang="en-US" sz="44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of GOES-16 and GOES-17</a:t>
            </a:r>
            <a:br>
              <a:rPr lang="en-US" sz="44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SEISS MPS-HI L1b Product</a:t>
            </a:r>
            <a:endParaRPr lang="en-US" sz="44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8600" y="3810000"/>
            <a:ext cx="8686800" cy="1981200"/>
          </a:xfrm>
        </p:spPr>
        <p:txBody>
          <a:bodyPr>
            <a:normAutofit fontScale="70000" lnSpcReduction="20000"/>
          </a:bodyPr>
          <a:lstStyle/>
          <a:p>
            <a:r>
              <a:rPr lang="en-US" b="1" dirty="0" smtClean="0">
                <a:solidFill>
                  <a:srgbClr val="FFFF00"/>
                </a:solidFill>
                <a:latin typeface="Times New Roman" panose="02020603050405020304" pitchFamily="18" charset="0"/>
                <a:cs typeface="Times New Roman" panose="02020603050405020304" pitchFamily="18" charset="0"/>
              </a:rPr>
              <a:t>October 13, 2021</a:t>
            </a:r>
            <a:endParaRPr lang="en-US" b="1" dirty="0">
              <a:solidFill>
                <a:srgbClr val="FFFF00"/>
              </a:solidFill>
              <a:latin typeface="Times New Roman" panose="02020603050405020304" pitchFamily="18" charset="0"/>
              <a:cs typeface="Times New Roman" panose="02020603050405020304" pitchFamily="18" charset="0"/>
            </a:endParaRPr>
          </a:p>
          <a:p>
            <a:r>
              <a:rPr lang="en-US" b="1" dirty="0">
                <a:solidFill>
                  <a:srgbClr val="FFFF00"/>
                </a:solidFill>
                <a:latin typeface="Times New Roman" panose="02020603050405020304" pitchFamily="18" charset="0"/>
                <a:cs typeface="Times New Roman" panose="02020603050405020304" pitchFamily="18" charset="0"/>
              </a:rPr>
              <a:t>GOES-R Calibration Working Group (CWG)</a:t>
            </a:r>
          </a:p>
          <a:p>
            <a:endParaRPr lang="en-US" b="1" dirty="0">
              <a:latin typeface="Times New Roman" panose="02020603050405020304" pitchFamily="18" charset="0"/>
              <a:cs typeface="Times New Roman" panose="02020603050405020304" pitchFamily="18" charset="0"/>
            </a:endParaRPr>
          </a:p>
          <a:p>
            <a:r>
              <a:rPr lang="en-US" sz="2900" b="1" dirty="0">
                <a:solidFill>
                  <a:srgbClr val="FF9900"/>
                </a:solidFill>
                <a:latin typeface="Times New Roman" panose="02020603050405020304" pitchFamily="18" charset="0"/>
                <a:cs typeface="Times New Roman" panose="02020603050405020304" pitchFamily="18" charset="0"/>
              </a:rPr>
              <a:t>Presenter</a:t>
            </a:r>
            <a:r>
              <a:rPr lang="en-US" sz="2900" b="1" dirty="0" smtClean="0">
                <a:solidFill>
                  <a:srgbClr val="FF9900"/>
                </a:solidFill>
                <a:latin typeface="Times New Roman" panose="02020603050405020304" pitchFamily="18" charset="0"/>
                <a:cs typeface="Times New Roman" panose="02020603050405020304" pitchFamily="18" charset="0"/>
              </a:rPr>
              <a:t>: Athanasios Boudouridis</a:t>
            </a:r>
            <a:endParaRPr lang="en-US" sz="2900" b="1" dirty="0">
              <a:solidFill>
                <a:srgbClr val="FF9900"/>
              </a:solidFill>
              <a:latin typeface="Times New Roman" panose="02020603050405020304" pitchFamily="18" charset="0"/>
              <a:cs typeface="Times New Roman" panose="02020603050405020304" pitchFamily="18" charset="0"/>
            </a:endParaRPr>
          </a:p>
          <a:p>
            <a:r>
              <a:rPr lang="en-US" sz="2900" b="1" dirty="0" smtClean="0">
                <a:solidFill>
                  <a:srgbClr val="FF9900"/>
                </a:solidFill>
                <a:latin typeface="Times New Roman" panose="02020603050405020304" pitchFamily="18" charset="0"/>
                <a:cs typeface="Times New Roman" panose="02020603050405020304" pitchFamily="18" charset="0"/>
              </a:rPr>
              <a:t>Contributors</a:t>
            </a:r>
            <a:r>
              <a:rPr lang="en-US" sz="2900" b="1" dirty="0">
                <a:solidFill>
                  <a:srgbClr val="FF9900"/>
                </a:solidFill>
                <a:latin typeface="Times New Roman" panose="02020603050405020304" pitchFamily="18" charset="0"/>
                <a:cs typeface="Times New Roman" panose="02020603050405020304" pitchFamily="18" charset="0"/>
              </a:rPr>
              <a:t>: </a:t>
            </a:r>
            <a:r>
              <a:rPr lang="en-US" sz="2900" b="1" dirty="0" smtClean="0">
                <a:solidFill>
                  <a:srgbClr val="FF9900"/>
                </a:solidFill>
                <a:latin typeface="Times New Roman" panose="02020603050405020304" pitchFamily="18" charset="0"/>
                <a:cs typeface="Times New Roman" panose="02020603050405020304" pitchFamily="18" charset="0"/>
              </a:rPr>
              <a:t>Juan Rodriguez, </a:t>
            </a:r>
            <a:r>
              <a:rPr lang="en-US" sz="2900" b="1" dirty="0">
                <a:solidFill>
                  <a:srgbClr val="FF9900"/>
                </a:solidFill>
                <a:latin typeface="Times New Roman" panose="02020603050405020304" pitchFamily="18" charset="0"/>
                <a:cs typeface="Times New Roman" panose="02020603050405020304" pitchFamily="18" charset="0"/>
              </a:rPr>
              <a:t>Brian Kress</a:t>
            </a:r>
            <a:r>
              <a:rPr lang="en-US" sz="2900" b="1" dirty="0" smtClean="0">
                <a:solidFill>
                  <a:srgbClr val="FF9900"/>
                </a:solidFill>
                <a:latin typeface="Times New Roman" panose="02020603050405020304" pitchFamily="18" charset="0"/>
                <a:cs typeface="Times New Roman" panose="02020603050405020304" pitchFamily="18" charset="0"/>
              </a:rPr>
              <a:t>, Kevin Hallock, </a:t>
            </a:r>
            <a:r>
              <a:rPr lang="en-US" sz="2900" b="1" dirty="0">
                <a:solidFill>
                  <a:srgbClr val="FF9900"/>
                </a:solidFill>
                <a:latin typeface="Times New Roman" panose="02020603050405020304" pitchFamily="18" charset="0"/>
                <a:cs typeface="Times New Roman" panose="02020603050405020304" pitchFamily="18" charset="0"/>
              </a:rPr>
              <a:t>William Rowland</a:t>
            </a:r>
          </a:p>
          <a:p>
            <a:r>
              <a:rPr lang="en-US" sz="2900" b="1" dirty="0">
                <a:solidFill>
                  <a:srgbClr val="FF9900"/>
                </a:solidFill>
                <a:latin typeface="Times New Roman" panose="02020603050405020304" pitchFamily="18" charset="0"/>
                <a:cs typeface="Times New Roman" panose="02020603050405020304" pitchFamily="18" charset="0"/>
              </a:rPr>
              <a:t>CIRES and NOAA </a:t>
            </a:r>
            <a:r>
              <a:rPr lang="en-US" sz="2900" b="1" dirty="0" smtClean="0">
                <a:solidFill>
                  <a:srgbClr val="FF9900"/>
                </a:solidFill>
                <a:latin typeface="Times New Roman" panose="02020603050405020304" pitchFamily="18" charset="0"/>
                <a:cs typeface="Times New Roman" panose="02020603050405020304" pitchFamily="18" charset="0"/>
              </a:rPr>
              <a:t>NCEI</a:t>
            </a:r>
            <a:endParaRPr lang="en-US" sz="2900" b="1" dirty="0">
              <a:solidFill>
                <a:srgbClr val="FF99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400" y="6019800"/>
            <a:ext cx="8839200" cy="646331"/>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The NCEI team wish to thank the MPS-HI vendor Assurance Technology Corporation, the MIT Lincoln Labs, the Space Weather Prediction Center, and the GOES-R Program </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765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1" y="228600"/>
            <a:ext cx="6096000" cy="1066800"/>
          </a:xfrm>
        </p:spPr>
        <p:txBody>
          <a:bodyPr/>
          <a:lstStyle/>
          <a:p>
            <a:r>
              <a:rPr lang="en-US" sz="3200" b="1" dirty="0" smtClean="0">
                <a:solidFill>
                  <a:srgbClr val="FFFF00"/>
                </a:solidFill>
                <a:latin typeface="Times New Roman" panose="02020603050405020304" pitchFamily="18" charset="0"/>
                <a:cs typeface="Times New Roman" panose="02020603050405020304" pitchFamily="18" charset="0"/>
              </a:rPr>
              <a:t>ADR 780</a:t>
            </a:r>
            <a:r>
              <a:rPr lang="en-US" sz="3200" b="1" dirty="0">
                <a:solidFill>
                  <a:srgbClr val="FFFF00"/>
                </a:solidFill>
                <a:latin typeface="Times New Roman" panose="02020603050405020304" pitchFamily="18" charset="0"/>
                <a:cs typeface="Times New Roman" panose="02020603050405020304" pitchFamily="18" charset="0"/>
              </a:rPr>
              <a:t>: G16 &amp; G17 MPS-HI and MPS-LO L1b IFC leakage</a:t>
            </a:r>
          </a:p>
        </p:txBody>
      </p:sp>
      <p:sp>
        <p:nvSpPr>
          <p:cNvPr id="5" name="Content Placeholder 4"/>
          <p:cNvSpPr>
            <a:spLocks noGrp="1"/>
          </p:cNvSpPr>
          <p:nvPr>
            <p:ph idx="1"/>
          </p:nvPr>
        </p:nvSpPr>
        <p:spPr>
          <a:xfrm>
            <a:off x="457200" y="1371600"/>
            <a:ext cx="8229600" cy="5349875"/>
          </a:xfrm>
        </p:spPr>
        <p:txBody>
          <a:bodyPr>
            <a:noAutofit/>
          </a:bodyPr>
          <a:lstStyle/>
          <a:p>
            <a:r>
              <a:rPr lang="en-US" sz="2800" dirty="0">
                <a:latin typeface="Times New Roman" panose="02020603050405020304" pitchFamily="18" charset="0"/>
                <a:cs typeface="Times New Roman" panose="02020603050405020304" pitchFamily="18" charset="0"/>
              </a:rPr>
              <a:t>MPS-HI problem description: IFC pulses are leaking into L1b proton fluxes</a:t>
            </a:r>
          </a:p>
          <a:p>
            <a:pPr lvl="1"/>
            <a:r>
              <a:rPr lang="en-US" sz="2400" dirty="0">
                <a:latin typeface="Times New Roman" panose="02020603050405020304" pitchFamily="18" charset="0"/>
                <a:cs typeface="Times New Roman" panose="02020603050405020304" pitchFamily="18" charset="0"/>
              </a:rPr>
              <a:t>G17 channel P1 before June 11, and G16 P1 currently</a:t>
            </a:r>
          </a:p>
          <a:p>
            <a:pPr lvl="1"/>
            <a:r>
              <a:rPr lang="en-US" sz="2400" dirty="0">
                <a:latin typeface="Times New Roman" panose="02020603050405020304" pitchFamily="18" charset="0"/>
                <a:cs typeface="Times New Roman" panose="02020603050405020304" pitchFamily="18" charset="0"/>
              </a:rPr>
              <a:t>On June 11, 2018, revised G17 (FM2) MPS-HI IFC table uploaded as part of PLT SEI-003 – moved problem from channel P1 to channels P6 &amp; P7</a:t>
            </a:r>
          </a:p>
          <a:p>
            <a:pPr lvl="2"/>
            <a:r>
              <a:rPr lang="en-US" sz="1800" dirty="0">
                <a:latin typeface="Times New Roman" panose="02020603050405020304" pitchFamily="18" charset="0"/>
                <a:cs typeface="Times New Roman" panose="02020603050405020304" pitchFamily="18" charset="0"/>
              </a:rPr>
              <a:t>Strongly evident in 1-minute averages</a:t>
            </a:r>
          </a:p>
          <a:p>
            <a:pPr lvl="1"/>
            <a:r>
              <a:rPr lang="en-US" sz="2400" dirty="0">
                <a:latin typeface="Times New Roman" panose="02020603050405020304" pitchFamily="18" charset="0"/>
                <a:cs typeface="Times New Roman" panose="02020603050405020304" pitchFamily="18" charset="0"/>
              </a:rPr>
              <a:t>Occurs at end of periods when MODE flag set to 4</a:t>
            </a:r>
          </a:p>
          <a:p>
            <a:pPr lvl="2"/>
            <a:r>
              <a:rPr lang="en-US" sz="1800" dirty="0">
                <a:latin typeface="Times New Roman" panose="02020603050405020304" pitchFamily="18" charset="0"/>
                <a:cs typeface="Times New Roman" panose="02020603050405020304" pitchFamily="18" charset="0"/>
              </a:rPr>
              <a:t>MODE = 4 used to mask IFCs, set L1b </a:t>
            </a:r>
            <a:r>
              <a:rPr lang="en-US" sz="1800" dirty="0" err="1">
                <a:latin typeface="Times New Roman" panose="02020603050405020304" pitchFamily="18" charset="0"/>
                <a:cs typeface="Times New Roman" panose="02020603050405020304" pitchFamily="18" charset="0"/>
              </a:rPr>
              <a:t>Instrument_Mode</a:t>
            </a:r>
            <a:r>
              <a:rPr lang="en-US" sz="1800" dirty="0">
                <a:latin typeface="Times New Roman" panose="02020603050405020304" pitchFamily="18" charset="0"/>
                <a:cs typeface="Times New Roman" panose="02020603050405020304" pitchFamily="18" charset="0"/>
              </a:rPr>
              <a:t> flag</a:t>
            </a:r>
          </a:p>
          <a:p>
            <a:pPr lvl="2"/>
            <a:r>
              <a:rPr lang="en-US" sz="1800" dirty="0">
                <a:latin typeface="Times New Roman" panose="02020603050405020304" pitchFamily="18" charset="0"/>
                <a:cs typeface="Times New Roman" panose="02020603050405020304" pitchFamily="18" charset="0"/>
              </a:rPr>
              <a:t>IFC pulses last 1-2 seconds beyond MODE = 4</a:t>
            </a:r>
          </a:p>
          <a:p>
            <a:pPr lvl="1"/>
            <a:r>
              <a:rPr lang="en-US" sz="2400" dirty="0">
                <a:latin typeface="Times New Roman" panose="02020603050405020304" pitchFamily="18" charset="0"/>
                <a:cs typeface="Times New Roman" panose="02020603050405020304" pitchFamily="18" charset="0"/>
              </a:rPr>
              <a:t>Not observed in other proton channels or in electron channels</a:t>
            </a:r>
          </a:p>
          <a:p>
            <a:pPr lvl="1"/>
            <a:r>
              <a:rPr lang="en-US" sz="2400" dirty="0">
                <a:latin typeface="Times New Roman" panose="02020603050405020304" pitchFamily="18" charset="0"/>
                <a:cs typeface="Times New Roman" panose="02020603050405020304" pitchFamily="18" charset="0"/>
              </a:rPr>
              <a:t>Violates accuracy </a:t>
            </a:r>
            <a:r>
              <a:rPr lang="en-US" sz="2400" dirty="0" smtClean="0">
                <a:latin typeface="Times New Roman" panose="02020603050405020304" pitchFamily="18" charset="0"/>
                <a:cs typeface="Times New Roman" panose="02020603050405020304" pitchFamily="18" charset="0"/>
              </a:rPr>
              <a:t>requirement</a:t>
            </a:r>
          </a:p>
        </p:txBody>
      </p:sp>
      <p:sp>
        <p:nvSpPr>
          <p:cNvPr id="6" name="Slide Number Placeholder 5"/>
          <p:cNvSpPr>
            <a:spLocks noGrp="1"/>
          </p:cNvSpPr>
          <p:nvPr>
            <p:ph type="sldNum" sz="quarter" idx="12"/>
          </p:nvPr>
        </p:nvSpPr>
        <p:spPr/>
        <p:txBody>
          <a:bodyPr/>
          <a:lstStyle/>
          <a:p>
            <a:fld id="{18A72C4A-6486-42CE-870D-5BD92511EE7D}" type="slidenum">
              <a:rPr lang="en-US" smtClean="0"/>
              <a:t>10</a:t>
            </a:fld>
            <a:endParaRPr lang="en-US"/>
          </a:p>
        </p:txBody>
      </p:sp>
    </p:spTree>
    <p:extLst>
      <p:ext uri="{BB962C8B-B14F-4D97-AF65-F5344CB8AC3E}">
        <p14:creationId xmlns:p14="http://schemas.microsoft.com/office/powerpoint/2010/main" val="32695877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100</a:t>
            </a:fld>
            <a:endParaRPr lang="en-US" alt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949416"/>
            <a:ext cx="7045501" cy="4827473"/>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January 2017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502966"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0"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495800"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31"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4.31</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8"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5.53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8"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6.56</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8"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6.84</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7"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6.54</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7"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5.87</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8"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6.35</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11777992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101</a:t>
            </a:fld>
            <a:endParaRPr lang="en-US" alt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949416"/>
            <a:ext cx="7045501" cy="4827472"/>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January 2017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502966"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0"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495800"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31"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4.39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8"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5.98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7"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7.43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7"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8.03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6"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7.81</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6"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7.43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8"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8.15</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24936611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102</a:t>
            </a:fld>
            <a:endParaRPr lang="en-US" alt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2" y="1949416"/>
            <a:ext cx="7045499" cy="4827472"/>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January 2017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502966"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0"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495800"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30"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5.90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7"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7.32</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6"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8.28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7"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8.60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5"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8.67</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5"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9.00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8"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9.85</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26518305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103</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949416"/>
            <a:ext cx="7045501" cy="4827473"/>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May 2018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151610"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52427"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144444"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29"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1.54</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8"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1.65</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7"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1.78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7"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1.73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8"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1.43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7"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1.10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8"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0.88</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11375102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104</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949416"/>
            <a:ext cx="7045501" cy="4827472"/>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May 2018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151610"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52427"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144444"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29"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1.28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8"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1.44</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7"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1.58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7"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1.45</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8"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1.09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6"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0.73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8"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0.58</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21954331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105</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2" y="1949416"/>
            <a:ext cx="7045499" cy="4827472"/>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May 2018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151610"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52427"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144444"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29"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1.86</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8"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1.93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6"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2.00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7"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1.86</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8"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1.58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6"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1.36</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7"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1.25</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12724571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106</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2" y="1949416"/>
            <a:ext cx="7045499" cy="4827471"/>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May 2018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151610"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52427"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144444"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28"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2.09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7"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2.08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6"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2.07</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7"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1.90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8"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1.62</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6"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1.39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7"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1.31</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2228093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59526" y="745114"/>
            <a:ext cx="4574286" cy="6099048"/>
          </a:xfrm>
        </p:spPr>
      </p:pic>
      <p:pic>
        <p:nvPicPr>
          <p:cNvPr id="12" name="Content Placeholder 11"/>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 y="745114"/>
            <a:ext cx="4574286" cy="6099048"/>
          </a:xfrm>
        </p:spPr>
      </p:pic>
      <p:sp>
        <p:nvSpPr>
          <p:cNvPr id="9" name="Rectangle 8"/>
          <p:cNvSpPr/>
          <p:nvPr/>
        </p:nvSpPr>
        <p:spPr>
          <a:xfrm>
            <a:off x="117997" y="706038"/>
            <a:ext cx="8911771" cy="523220"/>
          </a:xfrm>
          <a:prstGeom prst="rect">
            <a:avLst/>
          </a:prstGeom>
        </p:spPr>
        <p:txBody>
          <a:bodyPr wrap="square">
            <a:spAutoFit/>
          </a:bodyPr>
          <a:lstStyle/>
          <a:p>
            <a:pPr algn="ctr"/>
            <a:r>
              <a:rPr lang="en-US" sz="1400" dirty="0">
                <a:latin typeface="Times New Roman" panose="02020603050405020304" pitchFamily="18" charset="0"/>
                <a:ea typeface="Calibri" panose="020F0502020204030204" pitchFamily="34" charset="0"/>
                <a:cs typeface="Times New Roman" panose="02020603050405020304" pitchFamily="18" charset="0"/>
              </a:rPr>
              <a:t>25 June 2018, 1805-1825 UT, 1-second data: MODE = 4 pulse ends 2 seconds early, causing part of the second IFC pulse to be included in the L1b fluxes (indicated by solid arrows).</a:t>
            </a:r>
            <a:endParaRPr lang="en-US" sz="1400" dirty="0">
              <a:latin typeface="Times New Roman" panose="02020603050405020304" pitchFamily="18" charset="0"/>
              <a:cs typeface="Times New Roman" panose="02020603050405020304" pitchFamily="18" charset="0"/>
            </a:endParaRPr>
          </a:p>
        </p:txBody>
      </p:sp>
      <p:sp>
        <p:nvSpPr>
          <p:cNvPr id="10" name="Rectangle 9"/>
          <p:cNvSpPr/>
          <p:nvPr/>
        </p:nvSpPr>
        <p:spPr>
          <a:xfrm>
            <a:off x="103642" y="6397823"/>
            <a:ext cx="8911771" cy="307777"/>
          </a:xfrm>
          <a:prstGeom prst="rect">
            <a:avLst/>
          </a:prstGeom>
        </p:spPr>
        <p:txBody>
          <a:bodyPr wrap="square">
            <a:spAutoFit/>
          </a:bodyPr>
          <a:lstStyle/>
          <a:p>
            <a:pPr algn="ctr"/>
            <a:r>
              <a:rPr lang="en-US" sz="1400" dirty="0">
                <a:latin typeface="Times New Roman" panose="02020603050405020304" pitchFamily="18" charset="0"/>
                <a:ea typeface="Calibri" panose="020F0502020204030204" pitchFamily="34" charset="0"/>
                <a:cs typeface="Times New Roman" panose="02020603050405020304" pitchFamily="18" charset="0"/>
              </a:rPr>
              <a:t>Top to Bottom:  the Mode flag, then alternating L0 counts and L1b fluxes in this channel from Telescopes 1 through 5</a:t>
            </a:r>
            <a:endParaRPr lang="en-US" sz="1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249184" y="2069099"/>
            <a:ext cx="492443" cy="1687577"/>
          </a:xfrm>
          <a:prstGeom prst="rect">
            <a:avLst/>
          </a:prstGeom>
          <a:noFill/>
          <a:ln w="12700">
            <a:solidFill>
              <a:schemeClr val="tx1"/>
            </a:solidFill>
          </a:ln>
        </p:spPr>
        <p:txBody>
          <a:bodyPr vert="vert" wrap="square" rtlCol="0">
            <a:spAutoFit/>
          </a:bodyPr>
          <a:lstStyle/>
          <a:p>
            <a:pPr algn="ctr"/>
            <a:r>
              <a:rPr lang="en-US" sz="1000" dirty="0"/>
              <a:t>Gaps after IFC are addressed by ADR 781</a:t>
            </a:r>
          </a:p>
        </p:txBody>
      </p:sp>
      <p:sp>
        <p:nvSpPr>
          <p:cNvPr id="7" name="Slide Number Placeholder 6"/>
          <p:cNvSpPr>
            <a:spLocks noGrp="1"/>
          </p:cNvSpPr>
          <p:nvPr>
            <p:ph type="sldNum" sz="quarter" idx="12"/>
          </p:nvPr>
        </p:nvSpPr>
        <p:spPr>
          <a:xfrm>
            <a:off x="8705850" y="6492875"/>
            <a:ext cx="361950" cy="365125"/>
          </a:xfrm>
        </p:spPr>
        <p:txBody>
          <a:bodyPr/>
          <a:lstStyle/>
          <a:p>
            <a:fld id="{18A72C4A-6486-42CE-870D-5BD92511EE7D}" type="slidenum">
              <a:rPr lang="en-US" smtClean="0">
                <a:solidFill>
                  <a:schemeClr val="tx1"/>
                </a:solidFill>
              </a:rPr>
              <a:t>11</a:t>
            </a:fld>
            <a:endParaRPr lang="en-US" dirty="0">
              <a:solidFill>
                <a:schemeClr val="tx1"/>
              </a:solidFill>
            </a:endParaRPr>
          </a:p>
        </p:txBody>
      </p:sp>
      <p:cxnSp>
        <p:nvCxnSpPr>
          <p:cNvPr id="16" name="Straight Arrow Connector 15"/>
          <p:cNvCxnSpPr/>
          <p:nvPr/>
        </p:nvCxnSpPr>
        <p:spPr>
          <a:xfrm flipH="1">
            <a:off x="2367116" y="2892260"/>
            <a:ext cx="1895168" cy="501445"/>
          </a:xfrm>
          <a:prstGeom prst="straightConnector1">
            <a:avLst/>
          </a:prstGeom>
          <a:ln w="28575">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741823" y="2892260"/>
            <a:ext cx="2199176" cy="501445"/>
          </a:xfrm>
          <a:prstGeom prst="straightConnector1">
            <a:avLst/>
          </a:prstGeom>
          <a:ln w="28575">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669143" y="2297993"/>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683657" y="3139821"/>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675590" y="4070459"/>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683657" y="4965644"/>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675590" y="589628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235117" y="2330996"/>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249631" y="3172824"/>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241564" y="410346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249631" y="4998647"/>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241564" y="5929285"/>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itle 3"/>
          <p:cNvSpPr>
            <a:spLocks noGrp="1"/>
          </p:cNvSpPr>
          <p:nvPr>
            <p:ph type="title"/>
          </p:nvPr>
        </p:nvSpPr>
        <p:spPr>
          <a:xfrm>
            <a:off x="1524000" y="152400"/>
            <a:ext cx="6096000" cy="609600"/>
          </a:xfrm>
        </p:spPr>
        <p:txBody>
          <a:bodyP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ADR 780</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Original Observations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7" name="Oval 26"/>
          <p:cNvSpPr/>
          <p:nvPr/>
        </p:nvSpPr>
        <p:spPr>
          <a:xfrm>
            <a:off x="1524000" y="1106800"/>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086272" y="1104088"/>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821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9701" y="228600"/>
            <a:ext cx="6172199" cy="609600"/>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ADR 780</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Update and current status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381000" y="5667984"/>
            <a:ext cx="8229600" cy="1143000"/>
          </a:xfrm>
        </p:spPr>
        <p:txBody>
          <a:bodyPr>
            <a:normAutofit fontScale="55000" lnSpcReduction="20000"/>
          </a:bodyPr>
          <a:lstStyle/>
          <a:p>
            <a:r>
              <a:rPr lang="en-US" dirty="0" smtClean="0">
                <a:latin typeface="Times New Roman" panose="02020603050405020304" pitchFamily="18" charset="0"/>
                <a:cs typeface="Times New Roman" panose="02020603050405020304" pitchFamily="18" charset="0"/>
              </a:rPr>
              <a:t>After an initial attempt, ADR 780 (WR 6568) was designated a “fix failure” as the IFC leakage remained</a:t>
            </a:r>
          </a:p>
          <a:p>
            <a:r>
              <a:rPr lang="en-US" dirty="0" smtClean="0">
                <a:latin typeface="Times New Roman" panose="02020603050405020304" pitchFamily="18" charset="0"/>
                <a:cs typeface="Times New Roman" panose="02020603050405020304" pitchFamily="18" charset="0"/>
              </a:rPr>
              <a:t>WR 6845 was initiated to revisit</a:t>
            </a:r>
          </a:p>
          <a:p>
            <a:r>
              <a:rPr lang="en-US" dirty="0" smtClean="0">
                <a:latin typeface="Times New Roman" panose="02020603050405020304" pitchFamily="18" charset="0"/>
                <a:cs typeface="Times New Roman" panose="02020603050405020304" pitchFamily="18" charset="0"/>
              </a:rPr>
              <a:t>As of 09/20/2021 a remedy has been identified and work on ADR 780 is proceeding</a:t>
            </a:r>
          </a:p>
        </p:txBody>
      </p:sp>
      <p:sp>
        <p:nvSpPr>
          <p:cNvPr id="6" name="Slide Number Placeholder 5"/>
          <p:cNvSpPr>
            <a:spLocks noGrp="1"/>
          </p:cNvSpPr>
          <p:nvPr>
            <p:ph type="sldNum" sz="quarter" idx="12"/>
          </p:nvPr>
        </p:nvSpPr>
        <p:spPr/>
        <p:txBody>
          <a:bodyPr/>
          <a:lstStyle/>
          <a:p>
            <a:fld id="{18A72C4A-6486-42CE-870D-5BD92511EE7D}" type="slidenum">
              <a:rPr lang="en-US" smtClean="0"/>
              <a:t>12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990600"/>
            <a:ext cx="6819900" cy="2273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3326922"/>
            <a:ext cx="6819900" cy="2273299"/>
          </a:xfrm>
          <a:prstGeom prst="rect">
            <a:avLst/>
          </a:prstGeom>
        </p:spPr>
      </p:pic>
      <p:sp>
        <p:nvSpPr>
          <p:cNvPr id="7" name="Oval 6"/>
          <p:cNvSpPr/>
          <p:nvPr/>
        </p:nvSpPr>
        <p:spPr>
          <a:xfrm>
            <a:off x="5839840" y="979251"/>
            <a:ext cx="390728" cy="381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47944" y="3305784"/>
            <a:ext cx="390728" cy="381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906312" y="2057400"/>
            <a:ext cx="457200" cy="10668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914416" y="4419600"/>
            <a:ext cx="457200" cy="10668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09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1" y="204536"/>
            <a:ext cx="6400799" cy="1243264"/>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ADR 781: </a:t>
            </a:r>
            <a:r>
              <a:rPr lang="en-US" sz="3200" b="1" dirty="0" smtClean="0">
                <a:solidFill>
                  <a:srgbClr val="FFFF00"/>
                </a:solidFill>
                <a:latin typeface="Times New Roman" panose="02020603050405020304" pitchFamily="18" charset="0"/>
                <a:cs typeface="Times New Roman" panose="02020603050405020304" pitchFamily="18" charset="0"/>
              </a:rPr>
              <a:t>G16 &amp; G17 MPS-HI</a:t>
            </a:r>
            <a:br>
              <a:rPr lang="en-US" sz="3200" b="1" dirty="0" smtClean="0">
                <a:solidFill>
                  <a:srgbClr val="FFFF00"/>
                </a:solidFill>
                <a:latin typeface="Times New Roman" panose="02020603050405020304" pitchFamily="18" charset="0"/>
                <a:cs typeface="Times New Roman" panose="02020603050405020304" pitchFamily="18" charset="0"/>
              </a:rPr>
            </a:br>
            <a:r>
              <a:rPr lang="en-US" sz="3200" b="1" dirty="0" smtClean="0">
                <a:solidFill>
                  <a:srgbClr val="FFFF00"/>
                </a:solidFill>
                <a:latin typeface="Times New Roman" panose="02020603050405020304" pitchFamily="18" charset="0"/>
                <a:cs typeface="Times New Roman" panose="02020603050405020304" pitchFamily="18" charset="0"/>
              </a:rPr>
              <a:t>and </a:t>
            </a:r>
            <a:r>
              <a:rPr lang="en-US" sz="3200" b="1" dirty="0">
                <a:solidFill>
                  <a:srgbClr val="FFFF00"/>
                </a:solidFill>
                <a:latin typeface="Times New Roman" panose="02020603050405020304" pitchFamily="18" charset="0"/>
                <a:cs typeface="Times New Roman" panose="02020603050405020304" pitchFamily="18" charset="0"/>
              </a:rPr>
              <a:t>SGPS L1b data gaps near IFCs</a:t>
            </a:r>
          </a:p>
        </p:txBody>
      </p:sp>
      <p:sp>
        <p:nvSpPr>
          <p:cNvPr id="5" name="Content Placeholder 4"/>
          <p:cNvSpPr>
            <a:spLocks noGrp="1"/>
          </p:cNvSpPr>
          <p:nvPr>
            <p:ph idx="1"/>
          </p:nvPr>
        </p:nvSpPr>
        <p:spPr>
          <a:xfrm>
            <a:off x="632660" y="1676400"/>
            <a:ext cx="7886700" cy="4908550"/>
          </a:xfrm>
        </p:spPr>
        <p:txBody>
          <a:bodyPr>
            <a:normAutofit lnSpcReduction="10000"/>
          </a:bodyPr>
          <a:lstStyle/>
          <a:p>
            <a:r>
              <a:rPr lang="en-US" sz="2000" dirty="0">
                <a:latin typeface="Times New Roman" panose="02020603050405020304" pitchFamily="18" charset="0"/>
                <a:cs typeface="Times New Roman" panose="02020603050405020304" pitchFamily="18" charset="0"/>
              </a:rPr>
              <a:t>Regular ~5-min gaps in MPS-HI and SGPS L1b near in-flight calibrations (IFCs)</a:t>
            </a:r>
          </a:p>
          <a:p>
            <a:pPr lvl="1"/>
            <a:r>
              <a:rPr lang="en-US" sz="1600" dirty="0">
                <a:latin typeface="Times New Roman" panose="02020603050405020304" pitchFamily="18" charset="0"/>
                <a:cs typeface="Times New Roman" panose="02020603050405020304" pitchFamily="18" charset="0"/>
              </a:rPr>
              <a:t>These gaps are in addition to the L1b data gaps </a:t>
            </a:r>
            <a:r>
              <a:rPr lang="en-US" sz="1600" u="sng" dirty="0">
                <a:latin typeface="Times New Roman" panose="02020603050405020304" pitchFamily="18" charset="0"/>
                <a:cs typeface="Times New Roman" panose="02020603050405020304" pitchFamily="18" charset="0"/>
              </a:rPr>
              <a:t>during</a:t>
            </a:r>
            <a:r>
              <a:rPr lang="en-US" sz="1600" dirty="0">
                <a:latin typeface="Times New Roman" panose="02020603050405020304" pitchFamily="18" charset="0"/>
                <a:cs typeface="Times New Roman" panose="02020603050405020304" pitchFamily="18" charset="0"/>
              </a:rPr>
              <a:t> IFCs, which are required and are based on instrument mode flag = 4</a:t>
            </a:r>
          </a:p>
          <a:p>
            <a:pPr lvl="1"/>
            <a:r>
              <a:rPr lang="en-US" sz="1600" dirty="0">
                <a:latin typeface="Times New Roman" panose="02020603050405020304" pitchFamily="18" charset="0"/>
                <a:cs typeface="Times New Roman" panose="02020603050405020304" pitchFamily="18" charset="0"/>
              </a:rPr>
              <a:t>Gaps are simultaneous in MPS-HI and SGPS data</a:t>
            </a:r>
          </a:p>
          <a:p>
            <a:pPr lvl="1"/>
            <a:r>
              <a:rPr lang="en-US" sz="1600" dirty="0">
                <a:latin typeface="Times New Roman" panose="02020603050405020304" pitchFamily="18" charset="0"/>
                <a:cs typeface="Times New Roman" panose="02020603050405020304" pitchFamily="18" charset="0"/>
              </a:rPr>
              <a:t>All channels and telescopes affected on both satellites</a:t>
            </a:r>
          </a:p>
          <a:p>
            <a:pPr lvl="1"/>
            <a:r>
              <a:rPr lang="en-US" sz="1600" dirty="0">
                <a:latin typeface="Times New Roman" panose="02020603050405020304" pitchFamily="18" charset="0"/>
                <a:cs typeface="Times New Roman" panose="02020603050405020304" pitchFamily="18" charset="0"/>
              </a:rPr>
              <a:t>L0 data are available and valid during these gaps </a:t>
            </a:r>
          </a:p>
          <a:p>
            <a:pPr lvl="1"/>
            <a:r>
              <a:rPr lang="en-US" sz="1600" dirty="0">
                <a:latin typeface="Times New Roman" panose="02020603050405020304" pitchFamily="18" charset="0"/>
                <a:cs typeface="Times New Roman" panose="02020603050405020304" pitchFamily="18" charset="0"/>
              </a:rPr>
              <a:t>No data (e.g., no fluxes, no quality flags) in affected granular L1b files except labels and global attributes </a:t>
            </a:r>
          </a:p>
          <a:p>
            <a:r>
              <a:rPr lang="en-US" sz="2000" i="1" dirty="0">
                <a:latin typeface="Times New Roman" panose="02020603050405020304" pitchFamily="18" charset="0"/>
                <a:cs typeface="Times New Roman" panose="02020603050405020304" pitchFamily="18" charset="0"/>
              </a:rPr>
              <a:t>Diagnosis: </a:t>
            </a:r>
            <a:r>
              <a:rPr lang="en-US" sz="2000" dirty="0">
                <a:latin typeface="Times New Roman" panose="02020603050405020304" pitchFamily="18" charset="0"/>
                <a:cs typeface="Times New Roman" panose="02020603050405020304" pitchFamily="18" charset="0"/>
              </a:rPr>
              <a:t>when </a:t>
            </a:r>
            <a:r>
              <a:rPr lang="en-US" sz="2000" u="sng" dirty="0">
                <a:latin typeface="Times New Roman" panose="02020603050405020304" pitchFamily="18" charset="0"/>
                <a:cs typeface="Times New Roman" panose="02020603050405020304" pitchFamily="18" charset="0"/>
              </a:rPr>
              <a:t>either</a:t>
            </a:r>
            <a:r>
              <a:rPr lang="en-US" sz="2000" dirty="0">
                <a:latin typeface="Times New Roman" panose="02020603050405020304" pitchFamily="18" charset="0"/>
                <a:cs typeface="Times New Roman" panose="02020603050405020304" pitchFamily="18" charset="0"/>
              </a:rPr>
              <a:t> SGPS is in IFC mode, downstream products (MPS-HI and the other SGPS) are not processed</a:t>
            </a:r>
          </a:p>
          <a:p>
            <a:pPr lvl="1"/>
            <a:r>
              <a:rPr lang="en-US" sz="1600" dirty="0">
                <a:latin typeface="Times New Roman" panose="02020603050405020304" pitchFamily="18" charset="0"/>
                <a:cs typeface="Times New Roman" panose="02020603050405020304" pitchFamily="18" charset="0"/>
              </a:rPr>
              <a:t>Owing to use of SGPS channels for contamination correction of a small fraction of the total SGPS &amp; MPS-HI channels</a:t>
            </a:r>
          </a:p>
          <a:p>
            <a:r>
              <a:rPr lang="en-US" sz="2000" dirty="0">
                <a:latin typeface="Times New Roman" panose="02020603050405020304" pitchFamily="18" charset="0"/>
                <a:cs typeface="Times New Roman" panose="02020603050405020304" pitchFamily="18" charset="0"/>
              </a:rPr>
              <a:t>A preferable approach is graceful degradation of downstream data products:</a:t>
            </a:r>
          </a:p>
          <a:p>
            <a:pPr lvl="1"/>
            <a:r>
              <a:rPr lang="en-US" sz="1600" dirty="0">
                <a:latin typeface="Times New Roman" panose="02020603050405020304" pitchFamily="18" charset="0"/>
                <a:cs typeface="Times New Roman" panose="02020603050405020304" pitchFamily="18" charset="0"/>
              </a:rPr>
              <a:t>The channels that require contamination correction will be somewhat degraded in the absence of the SGPS data undergoing IFC, but still usable</a:t>
            </a:r>
          </a:p>
          <a:p>
            <a:pPr lvl="1"/>
            <a:r>
              <a:rPr lang="en-US" sz="1600" dirty="0">
                <a:latin typeface="Times New Roman" panose="02020603050405020304" pitchFamily="18" charset="0"/>
                <a:cs typeface="Times New Roman" panose="02020603050405020304" pitchFamily="18" charset="0"/>
              </a:rPr>
              <a:t>The channels that do not require contamination correction will not be degraded</a:t>
            </a:r>
          </a:p>
        </p:txBody>
      </p:sp>
      <p:sp>
        <p:nvSpPr>
          <p:cNvPr id="6" name="Slide Number Placeholder 5"/>
          <p:cNvSpPr>
            <a:spLocks noGrp="1"/>
          </p:cNvSpPr>
          <p:nvPr>
            <p:ph type="sldNum" sz="quarter" idx="12"/>
          </p:nvPr>
        </p:nvSpPr>
        <p:spPr/>
        <p:txBody>
          <a:bodyPr/>
          <a:lstStyle/>
          <a:p>
            <a:fld id="{18A72C4A-6486-42CE-870D-5BD92511EE7D}" type="slidenum">
              <a:rPr lang="en-US" smtClean="0"/>
              <a:t>13</a:t>
            </a:fld>
            <a:endParaRPr lang="en-US"/>
          </a:p>
        </p:txBody>
      </p:sp>
    </p:spTree>
    <p:extLst>
      <p:ext uri="{BB962C8B-B14F-4D97-AF65-F5344CB8AC3E}">
        <p14:creationId xmlns:p14="http://schemas.microsoft.com/office/powerpoint/2010/main" val="1879561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7302103" cy="914400"/>
          </a:xfrm>
        </p:spPr>
        <p: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ADR 781: G17 MPS-HI Protons (T2 P7) </a:t>
            </a:r>
            <a:br>
              <a:rPr lang="en-US" sz="2400" b="1" dirty="0">
                <a:solidFill>
                  <a:srgbClr val="FFFF00"/>
                </a:solidFill>
                <a:latin typeface="Times New Roman" panose="02020603050405020304" pitchFamily="18" charset="0"/>
                <a:cs typeface="Times New Roman" panose="02020603050405020304" pitchFamily="18" charset="0"/>
              </a:rPr>
            </a:br>
            <a:r>
              <a:rPr lang="en-US" sz="2400" b="1" dirty="0">
                <a:solidFill>
                  <a:srgbClr val="FFFF00"/>
                </a:solidFill>
                <a:latin typeface="Times New Roman" panose="02020603050405020304" pitchFamily="18" charset="0"/>
                <a:cs typeface="Times New Roman" panose="02020603050405020304" pitchFamily="18" charset="0"/>
              </a:rPr>
              <a:t>and SGPS+X (P1) (example, 25 June 2018)</a:t>
            </a:r>
          </a:p>
        </p:txBody>
      </p:sp>
      <p:sp>
        <p:nvSpPr>
          <p:cNvPr id="7" name="Slide Number Placeholder 6"/>
          <p:cNvSpPr>
            <a:spLocks noGrp="1"/>
          </p:cNvSpPr>
          <p:nvPr>
            <p:ph type="sldNum" sz="quarter" idx="12"/>
          </p:nvPr>
        </p:nvSpPr>
        <p:spPr>
          <a:xfrm>
            <a:off x="8248650" y="6356349"/>
            <a:ext cx="742950" cy="365125"/>
          </a:xfrm>
        </p:spPr>
        <p:txBody>
          <a:bodyPr/>
          <a:lstStyle/>
          <a:p>
            <a:fld id="{18A72C4A-6486-42CE-870D-5BD92511EE7D}" type="slidenum">
              <a:rPr lang="en-US" smtClean="0"/>
              <a:t>14</a:t>
            </a:fld>
            <a:endParaRPr lang="en-US"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76240" y="1201735"/>
            <a:ext cx="4117181" cy="5489575"/>
          </a:xfrm>
        </p:spPr>
      </p:pic>
      <p:pic>
        <p:nvPicPr>
          <p:cNvPr id="13" name="Content Placeholder 8">
            <a:extLst>
              <a:ext uri="{FF2B5EF4-FFF2-40B4-BE49-F238E27FC236}">
                <a16:creationId xmlns:a16="http://schemas.microsoft.com/office/drawing/2014/main" id="{3E9951E6-2F55-7B4A-9D17-758925884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69621" y="1201736"/>
            <a:ext cx="4117179" cy="548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637488" y="1491129"/>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75504" y="1491129"/>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399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477250" y="6356351"/>
            <a:ext cx="514350" cy="365125"/>
          </a:xfrm>
        </p:spPr>
        <p:txBody>
          <a:bodyPr/>
          <a:lstStyle/>
          <a:p>
            <a:fld id="{18A72C4A-6486-42CE-870D-5BD92511EE7D}" type="slidenum">
              <a:rPr lang="en-US" smtClean="0"/>
              <a:t>15</a:t>
            </a:fld>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52189" y="1177504"/>
            <a:ext cx="4133490" cy="5511321"/>
          </a:xfrm>
        </p:spPr>
      </p:pic>
      <p:pic>
        <p:nvPicPr>
          <p:cNvPr id="10" name="Content Placeholder 10">
            <a:extLst>
              <a:ext uri="{FF2B5EF4-FFF2-40B4-BE49-F238E27FC236}">
                <a16:creationId xmlns:a16="http://schemas.microsoft.com/office/drawing/2014/main" id="{79695522-0603-984B-B48E-3A22AB108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61878" y="1177505"/>
            <a:ext cx="4124922" cy="549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a:extLst>
              <a:ext uri="{FF2B5EF4-FFF2-40B4-BE49-F238E27FC236}">
                <a16:creationId xmlns:a16="http://schemas.microsoft.com/office/drawing/2014/main" id="{BB72408E-DFD5-DB4D-BA2B-898999F6B7AF}"/>
              </a:ext>
            </a:extLst>
          </p:cNvPr>
          <p:cNvSpPr>
            <a:spLocks noGrp="1"/>
          </p:cNvSpPr>
          <p:nvPr>
            <p:ph type="title"/>
          </p:nvPr>
        </p:nvSpPr>
        <p:spPr>
          <a:xfrm>
            <a:off x="1600200" y="212726"/>
            <a:ext cx="5943600" cy="930274"/>
          </a:xfrm>
        </p:spPr>
        <p: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ADR 781: G17 MPS-HI Electrons (T2 E7) </a:t>
            </a:r>
            <a:br>
              <a:rPr lang="en-US" sz="2400" b="1" dirty="0">
                <a:solidFill>
                  <a:srgbClr val="FFFF00"/>
                </a:solidFill>
                <a:latin typeface="Times New Roman" panose="02020603050405020304" pitchFamily="18" charset="0"/>
                <a:cs typeface="Times New Roman" panose="02020603050405020304" pitchFamily="18" charset="0"/>
              </a:rPr>
            </a:br>
            <a:r>
              <a:rPr lang="en-US" sz="2400" b="1" dirty="0">
                <a:solidFill>
                  <a:srgbClr val="FFFF00"/>
                </a:solidFill>
                <a:latin typeface="Times New Roman" panose="02020603050405020304" pitchFamily="18" charset="0"/>
                <a:cs typeface="Times New Roman" panose="02020603050405020304" pitchFamily="18" charset="0"/>
              </a:rPr>
              <a:t>and SGPS-X (P1) (example, 25 June 2018)</a:t>
            </a:r>
          </a:p>
        </p:txBody>
      </p:sp>
      <p:sp>
        <p:nvSpPr>
          <p:cNvPr id="6" name="Oval 5"/>
          <p:cNvSpPr/>
          <p:nvPr/>
        </p:nvSpPr>
        <p:spPr>
          <a:xfrm>
            <a:off x="1621280" y="1471673"/>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99424" y="1471673"/>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003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9701" y="228600"/>
            <a:ext cx="6172199" cy="609600"/>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ADR 781: Update and current status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381000" y="5003601"/>
            <a:ext cx="8229600" cy="1549599"/>
          </a:xfrm>
        </p:spPr>
        <p:txBody>
          <a:bodyPr>
            <a:normAutofit fontScale="62500" lnSpcReduction="20000"/>
          </a:bodyPr>
          <a:lstStyle/>
          <a:p>
            <a:r>
              <a:rPr lang="en-US" dirty="0" smtClean="0">
                <a:latin typeface="Times New Roman" panose="02020603050405020304" pitchFamily="18" charset="0"/>
                <a:cs typeface="Times New Roman" panose="02020603050405020304" pitchFamily="18" charset="0"/>
              </a:rPr>
              <a:t>ADR 781 (WR 6477) was successful in dealing with the MPS-HI gaps during SGPS IFCs, but unsuccessful for SGPS IFC inter-dependencies</a:t>
            </a:r>
          </a:p>
          <a:p>
            <a:r>
              <a:rPr lang="en-US" dirty="0" smtClean="0">
                <a:latin typeface="Times New Roman" panose="02020603050405020304" pitchFamily="18" charset="0"/>
                <a:cs typeface="Times New Roman" panose="02020603050405020304" pitchFamily="18" charset="0"/>
              </a:rPr>
              <a:t>WR 8404 was initiated to revisit the SGPS data gaps</a:t>
            </a:r>
          </a:p>
          <a:p>
            <a:r>
              <a:rPr lang="en-US" dirty="0" smtClean="0">
                <a:latin typeface="Times New Roman" panose="02020603050405020304" pitchFamily="18" charset="0"/>
                <a:cs typeface="Times New Roman" panose="02020603050405020304" pitchFamily="18" charset="0"/>
              </a:rPr>
              <a:t>As of 09/16/2021 SGPS algorithm changes have been identified, and work on ADR 781 is ongoing</a:t>
            </a:r>
          </a:p>
        </p:txBody>
      </p:sp>
      <p:sp>
        <p:nvSpPr>
          <p:cNvPr id="6" name="Slide Number Placeholder 5"/>
          <p:cNvSpPr>
            <a:spLocks noGrp="1"/>
          </p:cNvSpPr>
          <p:nvPr>
            <p:ph type="sldNum" sz="quarter" idx="12"/>
          </p:nvPr>
        </p:nvSpPr>
        <p:spPr/>
        <p:txBody>
          <a:bodyPr/>
          <a:lstStyle/>
          <a:p>
            <a:fld id="{18A72C4A-6486-42CE-870D-5BD92511EE7D}" type="slidenum">
              <a:rPr lang="en-US" smtClean="0"/>
              <a:t>16</a:t>
            </a:fld>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536" r="5575"/>
          <a:stretch/>
        </p:blipFill>
        <p:spPr>
          <a:xfrm>
            <a:off x="59944" y="1343024"/>
            <a:ext cx="9017000" cy="3381376"/>
          </a:xfrm>
          <a:prstGeom prst="rect">
            <a:avLst/>
          </a:prstGeom>
        </p:spPr>
      </p:pic>
      <p:sp>
        <p:nvSpPr>
          <p:cNvPr id="12" name="TextBox 11"/>
          <p:cNvSpPr txBox="1"/>
          <p:nvPr/>
        </p:nvSpPr>
        <p:spPr>
          <a:xfrm>
            <a:off x="4419600" y="2026991"/>
            <a:ext cx="1857531" cy="307777"/>
          </a:xfrm>
          <a:prstGeom prst="rect">
            <a:avLst/>
          </a:prstGeom>
          <a:noFill/>
        </p:spPr>
        <p:txBody>
          <a:bodyPr wrap="square" rtlCol="0">
            <a:spAutoFit/>
          </a:bodyPr>
          <a:lstStyle/>
          <a:p>
            <a:r>
              <a:rPr lang="en-US" sz="1400" dirty="0" smtClean="0">
                <a:solidFill>
                  <a:srgbClr val="FF0000"/>
                </a:solidFill>
              </a:rPr>
              <a:t>SGPS-X &amp; SGPS+X IFCs</a:t>
            </a:r>
            <a:endParaRPr lang="en-US" sz="1400" dirty="0">
              <a:solidFill>
                <a:srgbClr val="FF0000"/>
              </a:solidFill>
            </a:endParaRPr>
          </a:p>
        </p:txBody>
      </p:sp>
      <p:sp>
        <p:nvSpPr>
          <p:cNvPr id="13" name="TextBox 12"/>
          <p:cNvSpPr txBox="1"/>
          <p:nvPr/>
        </p:nvSpPr>
        <p:spPr>
          <a:xfrm>
            <a:off x="1524000" y="3349823"/>
            <a:ext cx="1023549" cy="307777"/>
          </a:xfrm>
          <a:prstGeom prst="rect">
            <a:avLst/>
          </a:prstGeom>
          <a:noFill/>
        </p:spPr>
        <p:txBody>
          <a:bodyPr wrap="square" rtlCol="0">
            <a:spAutoFit/>
          </a:bodyPr>
          <a:lstStyle/>
          <a:p>
            <a:r>
              <a:rPr lang="en-US" sz="1400" dirty="0" smtClean="0">
                <a:solidFill>
                  <a:srgbClr val="FF0000"/>
                </a:solidFill>
              </a:rPr>
              <a:t>MPS-HI IFC</a:t>
            </a:r>
            <a:endParaRPr lang="en-US" sz="1400" dirty="0">
              <a:solidFill>
                <a:srgbClr val="FF0000"/>
              </a:solidFill>
            </a:endParaRPr>
          </a:p>
        </p:txBody>
      </p:sp>
      <p:sp>
        <p:nvSpPr>
          <p:cNvPr id="14" name="TextBox 13"/>
          <p:cNvSpPr txBox="1"/>
          <p:nvPr/>
        </p:nvSpPr>
        <p:spPr>
          <a:xfrm>
            <a:off x="3733800" y="3730823"/>
            <a:ext cx="3050474" cy="307777"/>
          </a:xfrm>
          <a:prstGeom prst="rect">
            <a:avLst/>
          </a:prstGeom>
          <a:noFill/>
        </p:spPr>
        <p:txBody>
          <a:bodyPr wrap="square" rtlCol="0">
            <a:spAutoFit/>
          </a:bodyPr>
          <a:lstStyle/>
          <a:p>
            <a:r>
              <a:rPr lang="en-US" sz="1400" dirty="0" smtClean="0">
                <a:solidFill>
                  <a:srgbClr val="FF0000"/>
                </a:solidFill>
              </a:rPr>
              <a:t>No MPS-HI data gap during SGPS IFCs</a:t>
            </a:r>
            <a:endParaRPr lang="en-US" sz="1400" dirty="0">
              <a:solidFill>
                <a:srgbClr val="FF0000"/>
              </a:solidFill>
            </a:endParaRPr>
          </a:p>
        </p:txBody>
      </p:sp>
      <p:sp>
        <p:nvSpPr>
          <p:cNvPr id="9" name="Oval 8"/>
          <p:cNvSpPr/>
          <p:nvPr/>
        </p:nvSpPr>
        <p:spPr>
          <a:xfrm>
            <a:off x="4925440" y="1465883"/>
            <a:ext cx="533400"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283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8F08-9B59-9A45-B295-07EFB501D263}"/>
              </a:ext>
            </a:extLst>
          </p:cNvPr>
          <p:cNvSpPr>
            <a:spLocks noGrp="1"/>
          </p:cNvSpPr>
          <p:nvPr>
            <p:ph type="title"/>
          </p:nvPr>
        </p:nvSpPr>
        <p:spPr>
          <a:xfrm>
            <a:off x="1591350" y="76200"/>
            <a:ext cx="5961300" cy="914400"/>
          </a:xfrm>
        </p:spPr>
        <p: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ADR 863: Graceful degradation when SGPS data not </a:t>
            </a:r>
            <a:r>
              <a:rPr lang="en-US" sz="2400" b="1" dirty="0" smtClean="0">
                <a:solidFill>
                  <a:srgbClr val="FFFF00"/>
                </a:solidFill>
                <a:latin typeface="Times New Roman" panose="02020603050405020304" pitchFamily="18" charset="0"/>
                <a:cs typeface="Times New Roman" panose="02020603050405020304" pitchFamily="18" charset="0"/>
              </a:rPr>
              <a:t>generated</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BA7E2F7-8F1B-D74D-8821-D41B5D5D01DF}"/>
              </a:ext>
            </a:extLst>
          </p:cNvPr>
          <p:cNvSpPr>
            <a:spLocks noGrp="1"/>
          </p:cNvSpPr>
          <p:nvPr>
            <p:ph type="body" idx="1"/>
          </p:nvPr>
        </p:nvSpPr>
        <p:spPr>
          <a:xfrm>
            <a:off x="311701" y="1295401"/>
            <a:ext cx="8520599" cy="4724400"/>
          </a:xfrm>
        </p:spPr>
        <p:txBody>
          <a:bodyPr/>
          <a:lstStyle/>
          <a:p>
            <a:pPr>
              <a:lnSpc>
                <a:spcPct val="100000"/>
              </a:lnSpc>
              <a:spcAft>
                <a:spcPts val="0"/>
              </a:spcAft>
            </a:pPr>
            <a:r>
              <a:rPr lang="en-US" sz="1600" dirty="0">
                <a:latin typeface="Times New Roman" panose="02020603050405020304" pitchFamily="18" charset="0"/>
                <a:cs typeface="Times New Roman" panose="02020603050405020304" pitchFamily="18" charset="0"/>
              </a:rPr>
              <a:t>Four electron channels from MPS-HI use SGPS-X data for a contamination correction.  The SGPS P5 channel uses data from the opposite SGPS for a contamination correction.  If for some reason (like a sensor failure) no data are being generated from one of the SGPS units, then the dependent products should still be produced with only graceful degradation.  This is needed for Full validation of MPS-HI and SGPS.  This is a generalization of ADR 781.</a:t>
            </a:r>
          </a:p>
          <a:p>
            <a:pPr>
              <a:lnSpc>
                <a:spcPct val="100000"/>
              </a:lnSpc>
              <a:spcAft>
                <a:spcPts val="0"/>
              </a:spcAft>
            </a:pPr>
            <a:endParaRPr lang="en-US" sz="1600" dirty="0">
              <a:latin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Case 1: </a:t>
            </a:r>
            <a:r>
              <a:rPr lang="en-US" sz="1600" dirty="0">
                <a:solidFill>
                  <a:srgbClr val="FFFF00"/>
                </a:solidFill>
                <a:latin typeface="Times New Roman" panose="02020603050405020304" pitchFamily="18" charset="0"/>
                <a:cs typeface="Times New Roman" panose="02020603050405020304" pitchFamily="18" charset="0"/>
              </a:rPr>
              <a:t>SGPS-X data are not being generated</a:t>
            </a:r>
          </a:p>
          <a:p>
            <a:pPr marL="742950" lvl="1" indent="-285750">
              <a:lnSpc>
                <a:spcPct val="100000"/>
              </a:lnSpc>
              <a:spcAft>
                <a:spcPts val="0"/>
              </a:spcAft>
              <a:buFont typeface="Arial" panose="020B0604020202020204" pitchFamily="34" charset="0"/>
              <a:buChar char="•"/>
            </a:pPr>
            <a:r>
              <a:rPr lang="en-US" dirty="0">
                <a:solidFill>
                  <a:srgbClr val="99FF66"/>
                </a:solidFill>
                <a:latin typeface="Times New Roman" panose="02020603050405020304" pitchFamily="18" charset="0"/>
                <a:cs typeface="Times New Roman" panose="02020603050405020304" pitchFamily="18" charset="0"/>
              </a:rPr>
              <a:t>MPS-HI fluxes should be calculated as if SGPS-X fluxes were zero rather than missing -- graceful degradation of 4 electron channels.  </a:t>
            </a:r>
          </a:p>
          <a:p>
            <a:pPr marL="742950" lvl="1" indent="-285750">
              <a:lnSpc>
                <a:spcPct val="100000"/>
              </a:lnSpc>
              <a:spcAft>
                <a:spcPts val="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SGPS L1b should still be produced with SGPS-X being all fill and SGPS+X containing valid fluxes (SGPS+X P5 being calculated as if SGPS-X fluxes were zero rather than missing -- graceful degradation of P5</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Case 2: SGPS+X data are not being generated. </a:t>
            </a:r>
          </a:p>
          <a:p>
            <a:pPr marL="742950" lvl="1" indent="-285750">
              <a:lnSpc>
                <a:spcPct val="100000"/>
              </a:lnSpc>
              <a:spcAft>
                <a:spcPts val="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MPS-HI fluxes should be produced, no dependence on SGPS+X, no degradation.  </a:t>
            </a:r>
          </a:p>
          <a:p>
            <a:pPr marL="742950" lvl="1" indent="-285750">
              <a:lnSpc>
                <a:spcPct val="100000"/>
              </a:lnSpc>
              <a:spcAft>
                <a:spcPts val="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SGPS L1b should still be produced with SGPS+X being all fill and SGPS-X containing valid fluxes (SGPS-X P5 being calculated as if SGPS+X fluxes were zero rather than missing -- graceful degradation of P5</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Case 3: </a:t>
            </a:r>
            <a:r>
              <a:rPr lang="en-US" sz="1600" dirty="0">
                <a:solidFill>
                  <a:srgbClr val="FFFF00"/>
                </a:solidFill>
                <a:latin typeface="Times New Roman" panose="02020603050405020304" pitchFamily="18" charset="0"/>
                <a:cs typeface="Times New Roman" panose="02020603050405020304" pitchFamily="18" charset="0"/>
              </a:rPr>
              <a:t>neither SGPS+X nor SGPS-X data being generated </a:t>
            </a:r>
          </a:p>
          <a:p>
            <a:pPr marL="742950" lvl="1" indent="-285750">
              <a:lnSpc>
                <a:spcPct val="100000"/>
              </a:lnSpc>
              <a:spcAft>
                <a:spcPts val="0"/>
              </a:spcAft>
              <a:buFont typeface="Arial" panose="020B0604020202020204" pitchFamily="34" charset="0"/>
              <a:buChar char="•"/>
            </a:pPr>
            <a:r>
              <a:rPr lang="en-US" dirty="0">
                <a:solidFill>
                  <a:srgbClr val="99FF66"/>
                </a:solidFill>
                <a:latin typeface="Times New Roman" panose="02020603050405020304" pitchFamily="18" charset="0"/>
                <a:cs typeface="Times New Roman" panose="02020603050405020304" pitchFamily="18" charset="0"/>
              </a:rPr>
              <a:t>MPS-HI fluxes should be calculated as if SGPS-X fluxes were zero rather than missing -- graceful degradation of 4 electron channels.</a:t>
            </a:r>
          </a:p>
          <a:p>
            <a:pPr>
              <a:lnSpc>
                <a:spcPct val="100000"/>
              </a:lnSpc>
              <a:spcAft>
                <a:spcPts val="0"/>
              </a:spcAft>
            </a:pP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0986D51-357B-9643-9BDF-E3EF8798AA45}"/>
              </a:ext>
            </a:extLst>
          </p:cNvPr>
          <p:cNvSpPr>
            <a:spLocks noGrp="1"/>
          </p:cNvSpPr>
          <p:nvPr>
            <p:ph type="sldNum" idx="12"/>
          </p:nvPr>
        </p:nvSpPr>
        <p:spPr>
          <a:xfrm>
            <a:off x="8305800" y="6391373"/>
            <a:ext cx="630530" cy="350146"/>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ea typeface="Arial"/>
                <a:cs typeface="Arial"/>
                <a:sym typeface="Arial"/>
              </a:rPr>
              <a:pPr marL="0" marR="0" lvl="0" indent="0" rtl="0">
                <a:lnSpc>
                  <a:spcPct val="100000"/>
                </a:lnSpc>
                <a:spcBef>
                  <a:spcPts val="0"/>
                </a:spcBef>
                <a:spcAft>
                  <a:spcPts val="0"/>
                </a:spcAft>
                <a:buClr>
                  <a:srgbClr val="000000"/>
                </a:buClr>
                <a:buSzPct val="25000"/>
                <a:buFont typeface="Arial"/>
                <a:buNone/>
              </a:pPr>
              <a:t>17</a:t>
            </a:fld>
            <a:endParaRPr lang="en" b="0" i="0" u="none" strike="noStrike" cap="none" dirty="0">
              <a:ea typeface="Arial"/>
              <a:cs typeface="Arial"/>
              <a:sym typeface="Arial"/>
            </a:endParaRPr>
          </a:p>
        </p:txBody>
      </p:sp>
      <p:sp>
        <p:nvSpPr>
          <p:cNvPr id="5" name="Title 1">
            <a:extLst>
              <a:ext uri="{FF2B5EF4-FFF2-40B4-BE49-F238E27FC236}">
                <a16:creationId xmlns:a16="http://schemas.microsoft.com/office/drawing/2014/main" id="{95388F08-9B59-9A45-B295-07EFB501D263}"/>
              </a:ext>
            </a:extLst>
          </p:cNvPr>
          <p:cNvSpPr txBox="1">
            <a:spLocks/>
          </p:cNvSpPr>
          <p:nvPr/>
        </p:nvSpPr>
        <p:spPr bwMode="auto">
          <a:xfrm>
            <a:off x="311701" y="5943599"/>
            <a:ext cx="8298899"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r>
              <a:rPr lang="en-US" sz="2000" b="1" dirty="0" smtClean="0">
                <a:solidFill>
                  <a:srgbClr val="FF9900"/>
                </a:solidFill>
                <a:latin typeface="Times New Roman" panose="02020603050405020304" pitchFamily="18" charset="0"/>
                <a:cs typeface="Times New Roman" panose="02020603050405020304" pitchFamily="18" charset="0"/>
              </a:rPr>
              <a:t>CAUTION</a:t>
            </a:r>
            <a:r>
              <a:rPr lang="en-US" sz="2000" b="1" dirty="0" smtClean="0">
                <a:solidFill>
                  <a:srgbClr val="FFFF00"/>
                </a:solidFill>
                <a:latin typeface="Times New Roman" panose="02020603050405020304" pitchFamily="18" charset="0"/>
                <a:cs typeface="Times New Roman" panose="02020603050405020304" pitchFamily="18" charset="0"/>
              </a:rPr>
              <a:t>: ADR 863 can become critical in case of catastrophic failure of SGPS. MPS-HI E11 channel will be lost even though it is still functioning.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95388F08-9B59-9A45-B295-07EFB501D263}"/>
              </a:ext>
            </a:extLst>
          </p:cNvPr>
          <p:cNvSpPr txBox="1">
            <a:spLocks/>
          </p:cNvSpPr>
          <p:nvPr/>
        </p:nvSpPr>
        <p:spPr bwMode="auto">
          <a:xfrm>
            <a:off x="2472075" y="914400"/>
            <a:ext cx="4199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pPr algn="ctr"/>
            <a:r>
              <a:rPr lang="en-US" sz="1800" b="1" dirty="0" smtClean="0">
                <a:solidFill>
                  <a:srgbClr val="99FF66"/>
                </a:solidFill>
                <a:latin typeface="Times New Roman" panose="02020603050405020304" pitchFamily="18" charset="0"/>
                <a:cs typeface="Times New Roman" panose="02020603050405020304" pitchFamily="18" charset="0"/>
              </a:rPr>
              <a:t>Applies to both GOES-16 and GOES-17</a:t>
            </a:r>
            <a:endParaRPr lang="en-US" sz="1800" b="1" dirty="0">
              <a:solidFill>
                <a:srgbClr val="99FF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516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4B878-465F-4146-83CC-7F484FD55305}"/>
              </a:ext>
            </a:extLst>
          </p:cNvPr>
          <p:cNvSpPr>
            <a:spLocks noGrp="1"/>
          </p:cNvSpPr>
          <p:nvPr>
            <p:ph type="title"/>
          </p:nvPr>
        </p:nvSpPr>
        <p:spPr>
          <a:xfrm>
            <a:off x="1524000" y="228600"/>
            <a:ext cx="6019800" cy="952892"/>
          </a:xfrm>
        </p:spPr>
        <p:txBody>
          <a:bodyPr/>
          <a:lstStyle/>
          <a:p>
            <a:r>
              <a:rPr lang="en-US" sz="2800" b="1" dirty="0">
                <a:solidFill>
                  <a:srgbClr val="FFFF00"/>
                </a:solidFill>
                <a:latin typeface="Times New Roman" panose="02020603050405020304" pitchFamily="18" charset="0"/>
                <a:cs typeface="Times New Roman" panose="02020603050405020304" pitchFamily="18" charset="0"/>
              </a:rPr>
              <a:t>ADR 872: Solar array current not correct in G17 products</a:t>
            </a:r>
          </a:p>
        </p:txBody>
      </p:sp>
      <p:sp>
        <p:nvSpPr>
          <p:cNvPr id="7" name="Text Placeholder 6">
            <a:extLst>
              <a:ext uri="{FF2B5EF4-FFF2-40B4-BE49-F238E27FC236}">
                <a16:creationId xmlns:a16="http://schemas.microsoft.com/office/drawing/2014/main" id="{AFAF2074-2162-4344-AFBE-78CA1920FD19}"/>
              </a:ext>
            </a:extLst>
          </p:cNvPr>
          <p:cNvSpPr>
            <a:spLocks noGrp="1"/>
          </p:cNvSpPr>
          <p:nvPr>
            <p:ph type="body" idx="1"/>
          </p:nvPr>
        </p:nvSpPr>
        <p:spPr>
          <a:xfrm>
            <a:off x="737796" y="1295400"/>
            <a:ext cx="3868737" cy="823912"/>
          </a:xfrm>
        </p:spPr>
        <p:txBody>
          <a:bodyPr/>
          <a:lstStyle/>
          <a:p>
            <a:pPr algn="ctr"/>
            <a:r>
              <a:rPr lang="en-US" sz="2000" dirty="0">
                <a:latin typeface="Times New Roman" panose="02020603050405020304" pitchFamily="18" charset="0"/>
                <a:cs typeface="Times New Roman" panose="02020603050405020304" pitchFamily="18" charset="0"/>
              </a:rPr>
              <a:t>GOES-16 MPS-HI 2018-10-01 0300-0700</a:t>
            </a:r>
          </a:p>
        </p:txBody>
      </p:sp>
      <p:pic>
        <p:nvPicPr>
          <p:cNvPr id="12" name="Content Placeholder 11">
            <a:extLst>
              <a:ext uri="{FF2B5EF4-FFF2-40B4-BE49-F238E27FC236}">
                <a16:creationId xmlns:a16="http://schemas.microsoft.com/office/drawing/2014/main" id="{053C080A-04FC-6643-AD29-C2F1D0D63DF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1733" y="2133600"/>
            <a:ext cx="4114800" cy="4114800"/>
          </a:xfrm>
        </p:spPr>
      </p:pic>
      <p:sp>
        <p:nvSpPr>
          <p:cNvPr id="9" name="Text Placeholder 8">
            <a:extLst>
              <a:ext uri="{FF2B5EF4-FFF2-40B4-BE49-F238E27FC236}">
                <a16:creationId xmlns:a16="http://schemas.microsoft.com/office/drawing/2014/main" id="{3FA601EB-3F59-A548-A890-5D07ECF56643}"/>
              </a:ext>
            </a:extLst>
          </p:cNvPr>
          <p:cNvSpPr>
            <a:spLocks noGrp="1"/>
          </p:cNvSpPr>
          <p:nvPr>
            <p:ph type="body" sz="quarter" idx="3"/>
          </p:nvPr>
        </p:nvSpPr>
        <p:spPr>
          <a:xfrm>
            <a:off x="4736708" y="1295400"/>
            <a:ext cx="3887788" cy="823912"/>
          </a:xfrm>
        </p:spPr>
        <p:txBody>
          <a:bodyPr/>
          <a:lstStyle/>
          <a:p>
            <a:pPr algn="ctr"/>
            <a:r>
              <a:rPr lang="en-US" sz="2000" dirty="0">
                <a:latin typeface="Times New Roman" panose="02020603050405020304" pitchFamily="18" charset="0"/>
                <a:cs typeface="Times New Roman" panose="02020603050405020304" pitchFamily="18" charset="0"/>
              </a:rPr>
              <a:t>GOES-17 MPS-HI 2018-10-01 0300-0700</a:t>
            </a:r>
          </a:p>
        </p:txBody>
      </p:sp>
      <p:pic>
        <p:nvPicPr>
          <p:cNvPr id="14" name="Content Placeholder 13">
            <a:extLst>
              <a:ext uri="{FF2B5EF4-FFF2-40B4-BE49-F238E27FC236}">
                <a16:creationId xmlns:a16="http://schemas.microsoft.com/office/drawing/2014/main" id="{BC1A0B02-133A-4C48-A177-BB80281F1892}"/>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38308" y="2133600"/>
            <a:ext cx="4114800" cy="4114800"/>
          </a:xfrm>
        </p:spPr>
      </p:pic>
      <p:sp>
        <p:nvSpPr>
          <p:cNvPr id="4" name="Slide Number Placeholder 3">
            <a:extLst>
              <a:ext uri="{FF2B5EF4-FFF2-40B4-BE49-F238E27FC236}">
                <a16:creationId xmlns:a16="http://schemas.microsoft.com/office/drawing/2014/main" id="{6F23F272-B86C-D94F-A9E0-3A00E6E683BC}"/>
              </a:ext>
            </a:extLst>
          </p:cNvPr>
          <p:cNvSpPr>
            <a:spLocks noGrp="1"/>
          </p:cNvSpPr>
          <p:nvPr>
            <p:ph type="sldNum" sz="quarter" idx="12"/>
          </p:nvPr>
        </p:nvSpPr>
        <p:spPr>
          <a:xfrm>
            <a:off x="8229600" y="6362308"/>
            <a:ext cx="681791" cy="365125"/>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ea typeface="Arial"/>
                <a:cs typeface="Arial"/>
                <a:sym typeface="Arial"/>
              </a:rPr>
              <a:pPr marL="0" marR="0" lvl="0" indent="0" rtl="0">
                <a:lnSpc>
                  <a:spcPct val="100000"/>
                </a:lnSpc>
                <a:spcBef>
                  <a:spcPts val="0"/>
                </a:spcBef>
                <a:spcAft>
                  <a:spcPts val="0"/>
                </a:spcAft>
                <a:buClr>
                  <a:srgbClr val="000000"/>
                </a:buClr>
                <a:buSzPct val="25000"/>
                <a:buFont typeface="Arial"/>
                <a:buNone/>
              </a:pPr>
              <a:t>18</a:t>
            </a:fld>
            <a:endParaRPr lang="en" b="0" i="0" u="none" strike="noStrike" cap="none" dirty="0">
              <a:ea typeface="Arial"/>
              <a:cs typeface="Arial"/>
              <a:sym typeface="Arial"/>
            </a:endParaRPr>
          </a:p>
        </p:txBody>
      </p:sp>
      <p:sp>
        <p:nvSpPr>
          <p:cNvPr id="15" name="TextBox 14">
            <a:extLst>
              <a:ext uri="{FF2B5EF4-FFF2-40B4-BE49-F238E27FC236}">
                <a16:creationId xmlns:a16="http://schemas.microsoft.com/office/drawing/2014/main" id="{D0A60F12-2569-3F4B-9013-C9E386946751}"/>
              </a:ext>
            </a:extLst>
          </p:cNvPr>
          <p:cNvSpPr txBox="1"/>
          <p:nvPr/>
        </p:nvSpPr>
        <p:spPr>
          <a:xfrm rot="16200000">
            <a:off x="-1688975" y="4021723"/>
            <a:ext cx="4114800" cy="338554"/>
          </a:xfrm>
          <a:prstGeom prst="rect">
            <a:avLst/>
          </a:prstGeom>
          <a:solidFill>
            <a:schemeClr val="bg1"/>
          </a:solid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   Solar </a:t>
            </a:r>
            <a:r>
              <a:rPr lang="en-US" sz="1600" b="1" dirty="0">
                <a:latin typeface="Times New Roman" panose="02020603050405020304" pitchFamily="18" charset="0"/>
                <a:cs typeface="Times New Roman" panose="02020603050405020304" pitchFamily="18" charset="0"/>
              </a:rPr>
              <a:t>Array Current </a:t>
            </a:r>
            <a:r>
              <a:rPr lang="en-US" sz="1600" b="1" dirty="0" smtClean="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Eclipse Flag</a:t>
            </a:r>
          </a:p>
        </p:txBody>
      </p:sp>
      <p:sp>
        <p:nvSpPr>
          <p:cNvPr id="10" name="Text Placeholder 6">
            <a:extLst>
              <a:ext uri="{FF2B5EF4-FFF2-40B4-BE49-F238E27FC236}">
                <a16:creationId xmlns:a16="http://schemas.microsoft.com/office/drawing/2014/main" id="{AFAF2074-2162-4344-AFBE-78CA1920FD19}"/>
              </a:ext>
            </a:extLst>
          </p:cNvPr>
          <p:cNvSpPr txBox="1">
            <a:spLocks/>
          </p:cNvSpPr>
          <p:nvPr/>
        </p:nvSpPr>
        <p:spPr bwMode="auto">
          <a:xfrm>
            <a:off x="846932" y="6248400"/>
            <a:ext cx="745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400" b="1" kern="1200">
                <a:solidFill>
                  <a:schemeClr val="bg1"/>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2000" b="1" kern="1200">
                <a:solidFill>
                  <a:schemeClr val="bg1"/>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800" b="1" kern="1200">
                <a:solidFill>
                  <a:schemeClr val="bg1"/>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600" b="1" kern="1200">
                <a:solidFill>
                  <a:schemeClr val="bg1"/>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600" b="1" kern="1200">
                <a:solidFill>
                  <a:schemeClr val="bg1"/>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000" dirty="0" smtClean="0">
                <a:solidFill>
                  <a:srgbClr val="FFFF00"/>
                </a:solidFill>
                <a:latin typeface="Times New Roman" panose="02020603050405020304" pitchFamily="18" charset="0"/>
                <a:cs typeface="Times New Roman" panose="02020603050405020304" pitchFamily="18" charset="0"/>
              </a:rPr>
              <a:t>Not exclusively SEISS. Also affects EXIS instruments and MAG.</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49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228600"/>
            <a:ext cx="6408821" cy="792163"/>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Path to Full Validation - </a:t>
            </a:r>
            <a:r>
              <a:rPr lang="en-US" sz="3200" b="1" dirty="0" smtClean="0">
                <a:solidFill>
                  <a:srgbClr val="FFFF00"/>
                </a:solidFill>
                <a:latin typeface="Times New Roman" panose="02020603050405020304" pitchFamily="18" charset="0"/>
                <a:cs typeface="Times New Roman" panose="02020603050405020304" pitchFamily="18" charset="0"/>
              </a:rPr>
              <a:t>PLPTs</a:t>
            </a:r>
            <a:endParaRPr lang="en-US" sz="32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64608205"/>
              </p:ext>
            </p:extLst>
          </p:nvPr>
        </p:nvGraphicFramePr>
        <p:xfrm>
          <a:off x="256673" y="1219200"/>
          <a:ext cx="8630654" cy="4340669"/>
        </p:xfrm>
        <a:graphic>
          <a:graphicData uri="http://schemas.openxmlformats.org/drawingml/2006/table">
            <a:tbl>
              <a:tblPr firstRow="1" firstCol="1" bandRow="1">
                <a:tableStyleId>{5C22544A-7EE6-4342-B048-85BDC9FD1C3A}</a:tableStyleId>
              </a:tblPr>
              <a:tblGrid>
                <a:gridCol w="1752601">
                  <a:extLst>
                    <a:ext uri="{9D8B030D-6E8A-4147-A177-3AD203B41FA5}">
                      <a16:colId xmlns:a16="http://schemas.microsoft.com/office/drawing/2014/main" val="20000"/>
                    </a:ext>
                  </a:extLst>
                </a:gridCol>
                <a:gridCol w="3066629">
                  <a:extLst>
                    <a:ext uri="{9D8B030D-6E8A-4147-A177-3AD203B41FA5}">
                      <a16:colId xmlns:a16="http://schemas.microsoft.com/office/drawing/2014/main" val="20001"/>
                    </a:ext>
                  </a:extLst>
                </a:gridCol>
                <a:gridCol w="1205943">
                  <a:extLst>
                    <a:ext uri="{9D8B030D-6E8A-4147-A177-3AD203B41FA5}">
                      <a16:colId xmlns:a16="http://schemas.microsoft.com/office/drawing/2014/main" val="20002"/>
                    </a:ext>
                  </a:extLst>
                </a:gridCol>
                <a:gridCol w="260548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Title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Activity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Data Needed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Success Criteria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A.3.2 </a:t>
                      </a:r>
                      <a:r>
                        <a:rPr lang="en-US" sz="1200" dirty="0">
                          <a:effectLst/>
                          <a:latin typeface="Times New Roman" panose="02020603050405020304" pitchFamily="18" charset="0"/>
                          <a:cs typeface="Times New Roman" panose="02020603050405020304" pitchFamily="18" charset="0"/>
                        </a:rPr>
                        <a:t>MPS-Hi Telescope Cross-Comparison [PLPT-SEI-002]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Determine the relative sensitivity/response among MPS-HI telescopes. </a:t>
                      </a:r>
                      <a:r>
                        <a:rPr lang="en-US" sz="1200" i="1" dirty="0">
                          <a:solidFill>
                            <a:srgbClr val="009900"/>
                          </a:solidFill>
                          <a:effectLst/>
                          <a:latin typeface="Times New Roman" panose="02020603050405020304" pitchFamily="18" charset="0"/>
                          <a:cs typeface="Times New Roman" panose="02020603050405020304" pitchFamily="18" charset="0"/>
                        </a:rPr>
                        <a:t>Account for differences</a:t>
                      </a:r>
                      <a:r>
                        <a:rPr lang="en-US" sz="1200" i="1" baseline="0" dirty="0">
                          <a:solidFill>
                            <a:srgbClr val="009900"/>
                          </a:solidFill>
                          <a:effectLst/>
                          <a:latin typeface="Times New Roman" panose="02020603050405020304" pitchFamily="18" charset="0"/>
                          <a:cs typeface="Times New Roman" panose="02020603050405020304" pitchFamily="18" charset="0"/>
                        </a:rPr>
                        <a:t> in channel energy responses.</a:t>
                      </a:r>
                      <a:endParaRPr lang="en-US" sz="1200" i="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Three months of continuous data. (</a:t>
                      </a:r>
                      <a:r>
                        <a:rPr lang="en-US" sz="1200" dirty="0" smtClean="0">
                          <a:effectLst/>
                          <a:latin typeface="Times New Roman" panose="02020603050405020304" pitchFamily="18" charset="0"/>
                          <a:cs typeface="Times New Roman" panose="02020603050405020304" pitchFamily="18" charset="0"/>
                        </a:rPr>
                        <a:t>MAG,</a:t>
                      </a:r>
                      <a:r>
                        <a:rPr lang="en-US" sz="1200" baseline="0" dirty="0" smtClean="0">
                          <a:effectLst/>
                          <a:latin typeface="Times New Roman" panose="02020603050405020304" pitchFamily="18" charset="0"/>
                          <a:cs typeface="Times New Roman" panose="02020603050405020304" pitchFamily="18" charset="0"/>
                        </a:rPr>
                        <a:t> </a:t>
                      </a:r>
                      <a:r>
                        <a:rPr lang="en-US" sz="1200" dirty="0" smtClean="0">
                          <a:effectLst/>
                          <a:latin typeface="Times New Roman" panose="02020603050405020304" pitchFamily="18" charset="0"/>
                          <a:cs typeface="Times New Roman" panose="02020603050405020304" pitchFamily="18" charset="0"/>
                        </a:rPr>
                        <a:t>MPS-HI</a:t>
                      </a:r>
                      <a:r>
                        <a:rPr lang="en-US" sz="12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Telescopes agree to within 25%.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747077">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A.3.4 </a:t>
                      </a:r>
                      <a:r>
                        <a:rPr lang="en-US" sz="1200" dirty="0">
                          <a:effectLst/>
                          <a:latin typeface="Times New Roman" panose="02020603050405020304" pitchFamily="18" charset="0"/>
                          <a:cs typeface="Times New Roman" panose="02020603050405020304" pitchFamily="18" charset="0"/>
                        </a:rPr>
                        <a:t>SEP Channel Cross-Comparison [PLPT-SEI-004]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On-orbit cross-calibration of MPS-HI with SGPS 1-12 MeV protons, and with GOES 13-15 EPEAD.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b="0" dirty="0">
                          <a:solidFill>
                            <a:schemeClr val="tx1"/>
                          </a:solidFill>
                          <a:effectLst/>
                          <a:latin typeface="Times New Roman" panose="02020603050405020304" pitchFamily="18" charset="0"/>
                          <a:cs typeface="Times New Roman" panose="02020603050405020304" pitchFamily="18" charset="0"/>
                        </a:rPr>
                        <a:t>Two Solar Energetic Particle (SEP) events.</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Differences quantified on data taken through validation phase.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1131490">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A.3.5 </a:t>
                      </a:r>
                      <a:r>
                        <a:rPr lang="en-US" sz="1200" dirty="0">
                          <a:effectLst/>
                          <a:latin typeface="Times New Roman" panose="02020603050405020304" pitchFamily="18" charset="0"/>
                          <a:cs typeface="Times New Roman" panose="02020603050405020304" pitchFamily="18" charset="0"/>
                        </a:rPr>
                        <a:t>Cross Satellite Comparison of Trapped Particles [PLPT-SEI-005]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r>
                        <a:rPr lang="en-US" sz="1200" dirty="0">
                          <a:effectLst/>
                          <a:latin typeface="Times New Roman" panose="02020603050405020304" pitchFamily="18" charset="0"/>
                          <a:cs typeface="Times New Roman" panose="02020603050405020304" pitchFamily="18" charset="0"/>
                        </a:rPr>
                        <a:t>Identify time periods when the two satellites should be measuring the same population, and compare results. </a:t>
                      </a:r>
                      <a:r>
                        <a:rPr lang="en-US"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Comparisons can be based on the satellites being within 15 degrees longitude </a:t>
                      </a:r>
                      <a:r>
                        <a:rPr lang="en-US" sz="1200" b="0" i="1" u="none" strike="noStrike" kern="1200" baseline="0" dirty="0">
                          <a:solidFill>
                            <a:srgbClr val="009900"/>
                          </a:solidFill>
                          <a:latin typeface="Times New Roman" panose="02020603050405020304" pitchFamily="18" charset="0"/>
                          <a:ea typeface="+mn-ea"/>
                          <a:cs typeface="Times New Roman" panose="02020603050405020304" pitchFamily="18" charset="0"/>
                        </a:rPr>
                        <a:t>(especially while G17 and G15 are separated by &lt;10 deg at 126-135W</a:t>
                      </a:r>
                      <a:r>
                        <a:rPr lang="en-US" sz="1200" b="0" i="0" u="none" strike="noStrike" kern="1200" baseline="0" dirty="0">
                          <a:solidFill>
                            <a:srgbClr val="009900"/>
                          </a:solidFill>
                          <a:latin typeface="Times New Roman" panose="02020603050405020304" pitchFamily="18" charset="0"/>
                          <a:ea typeface="+mn-ea"/>
                          <a:cs typeface="Times New Roman" panose="02020603050405020304" pitchFamily="18" charset="0"/>
                        </a:rPr>
                        <a:t>)</a:t>
                      </a:r>
                      <a:r>
                        <a:rPr lang="en-US" sz="1200" b="0" i="0" u="none" strike="noStrike" kern="1200" baseline="0" dirty="0">
                          <a:solidFill>
                            <a:schemeClr val="dk1"/>
                          </a:solidFill>
                          <a:latin typeface="Times New Roman" panose="02020603050405020304" pitchFamily="18" charset="0"/>
                          <a:ea typeface="+mn-ea"/>
                          <a:cs typeface="Times New Roman" panose="02020603050405020304" pitchFamily="18" charset="0"/>
                        </a:rPr>
                        <a:t>, or using a very long time period.</a:t>
                      </a:r>
                      <a:endParaRPr lang="en-US" sz="12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Three months of continuous data. (MAG, MPS-HI)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Differences quantified on data taken through validation phase.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3"/>
                  </a:ext>
                </a:extLst>
              </a:tr>
              <a:tr h="1131490">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A.3.6 </a:t>
                      </a:r>
                      <a:r>
                        <a:rPr lang="en-US" sz="1200" dirty="0">
                          <a:effectLst/>
                          <a:latin typeface="Times New Roman" panose="02020603050405020304" pitchFamily="18" charset="0"/>
                          <a:cs typeface="Times New Roman" panose="02020603050405020304" pitchFamily="18" charset="0"/>
                        </a:rPr>
                        <a:t>Backgrounds Trending [PLPT-SEI-006]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Model GCR spectra (e.g., NASA JSC Badhwar-O’Neill 2014) put through a forward model derived from MPS-HI instrument response functions to estimate MPS-HI channel fluxes for comparison with observations. </a:t>
                      </a:r>
                      <a:r>
                        <a:rPr lang="en-US" sz="1200" i="1" dirty="0">
                          <a:solidFill>
                            <a:srgbClr val="009900"/>
                          </a:solidFill>
                          <a:effectLst/>
                          <a:latin typeface="Times New Roman" panose="02020603050405020304" pitchFamily="18" charset="0"/>
                          <a:cs typeface="Times New Roman" panose="02020603050405020304" pitchFamily="18" charset="0"/>
                        </a:rPr>
                        <a:t>Watch for deviation between P11-based</a:t>
                      </a:r>
                      <a:r>
                        <a:rPr lang="en-US" sz="1200" i="1" baseline="0" dirty="0">
                          <a:solidFill>
                            <a:srgbClr val="009900"/>
                          </a:solidFill>
                          <a:effectLst/>
                          <a:latin typeface="Times New Roman" panose="02020603050405020304" pitchFamily="18" charset="0"/>
                          <a:cs typeface="Times New Roman" panose="02020603050405020304" pitchFamily="18" charset="0"/>
                        </a:rPr>
                        <a:t> correction and actual backgrounds.</a:t>
                      </a:r>
                      <a:endParaRPr lang="en-US" sz="1200" i="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Four months of continuous data. (MPS-HI, SGPS)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Perform analysis during validation phase.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19</a:t>
            </a:fld>
            <a:endParaRPr lang="en-US" altLang="en-US" dirty="0">
              <a:solidFill>
                <a:prstClr val="white"/>
              </a:solidFill>
            </a:endParaRPr>
          </a:p>
        </p:txBody>
      </p:sp>
      <p:sp>
        <p:nvSpPr>
          <p:cNvPr id="6" name="TextBox 5"/>
          <p:cNvSpPr txBox="1"/>
          <p:nvPr/>
        </p:nvSpPr>
        <p:spPr>
          <a:xfrm>
            <a:off x="256673" y="5943600"/>
            <a:ext cx="8256386" cy="646331"/>
          </a:xfrm>
          <a:prstGeom prst="rect">
            <a:avLst/>
          </a:prstGeom>
          <a:solidFill>
            <a:schemeClr val="bg1"/>
          </a:solidFill>
        </p:spPr>
        <p:txBody>
          <a:bodyPr wrap="square" rtlCol="0">
            <a:spAutoFit/>
          </a:bodyPr>
          <a:lstStyle/>
          <a:p>
            <a:pPr algn="ctr"/>
            <a:r>
              <a:rPr lang="en-US" i="1" dirty="0">
                <a:solidFill>
                  <a:srgbClr val="008000"/>
                </a:solidFill>
                <a:latin typeface="Times New Roman" panose="02020603050405020304" pitchFamily="18" charset="0"/>
                <a:cs typeface="Times New Roman" panose="02020603050405020304" pitchFamily="18" charset="0"/>
              </a:rPr>
              <a:t>MPS-HI Full Validation PLPTs from RIMP v </a:t>
            </a:r>
            <a:r>
              <a:rPr lang="en-US" i="1" dirty="0" smtClean="0">
                <a:solidFill>
                  <a:srgbClr val="008000"/>
                </a:solidFill>
                <a:latin typeface="Times New Roman" panose="02020603050405020304" pitchFamily="18" charset="0"/>
                <a:cs typeface="Times New Roman" panose="02020603050405020304" pitchFamily="18" charset="0"/>
              </a:rPr>
              <a:t>1.1 </a:t>
            </a:r>
            <a:r>
              <a:rPr lang="en-US" i="1" dirty="0">
                <a:solidFill>
                  <a:srgbClr val="008000"/>
                </a:solidFill>
                <a:latin typeface="Times New Roman" panose="02020603050405020304" pitchFamily="18" charset="0"/>
                <a:cs typeface="Times New Roman" panose="02020603050405020304" pitchFamily="18" charset="0"/>
              </a:rPr>
              <a:t>(02 June 2016) are a continuation of those completed for Provisional. Green annotations based on experience with MPS-HI.</a:t>
            </a:r>
          </a:p>
        </p:txBody>
      </p:sp>
    </p:spTree>
    <p:extLst>
      <p:ext uri="{BB962C8B-B14F-4D97-AF65-F5344CB8AC3E}">
        <p14:creationId xmlns:p14="http://schemas.microsoft.com/office/powerpoint/2010/main" val="937942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0" y="304799"/>
            <a:ext cx="4732421" cy="914401"/>
          </a:xfrm>
        </p:spPr>
        <p:txBody>
          <a:bodyPr/>
          <a:lstStyle/>
          <a:p>
            <a:r>
              <a:rPr lang="en-US" sz="4800" b="1" dirty="0">
                <a:solidFill>
                  <a:srgbClr val="FFFF00"/>
                </a:solidFill>
                <a:latin typeface="Times New Roman" panose="02020603050405020304" pitchFamily="18" charset="0"/>
                <a:cs typeface="Times New Roman" panose="02020603050405020304" pitchFamily="18" charset="0"/>
              </a:rPr>
              <a:t>Outline</a:t>
            </a:r>
          </a:p>
        </p:txBody>
      </p:sp>
      <p:sp>
        <p:nvSpPr>
          <p:cNvPr id="3" name="Content Placeholder 2"/>
          <p:cNvSpPr>
            <a:spLocks noGrp="1"/>
          </p:cNvSpPr>
          <p:nvPr>
            <p:ph idx="1"/>
          </p:nvPr>
        </p:nvSpPr>
        <p:spPr>
          <a:xfrm>
            <a:off x="457200" y="1676400"/>
            <a:ext cx="8229600" cy="4724400"/>
          </a:xfrm>
        </p:spPr>
        <p:txBody>
          <a:bodyPr>
            <a:normAutofit fontScale="85000" lnSpcReduction="20000"/>
          </a:bodyPr>
          <a:lstStyle/>
          <a:p>
            <a:pPr>
              <a:buFont typeface="Arial" panose="020B0604020202020204" pitchFamily="34" charset="0"/>
              <a:buChar char="•"/>
            </a:pPr>
            <a:r>
              <a:rPr lang="en-US" b="1" dirty="0">
                <a:solidFill>
                  <a:srgbClr val="FFFF00"/>
                </a:solidFill>
                <a:latin typeface="Times New Roman" panose="02020603050405020304" pitchFamily="18" charset="0"/>
                <a:cs typeface="Times New Roman" panose="02020603050405020304" pitchFamily="18" charset="0"/>
              </a:rPr>
              <a:t>Review </a:t>
            </a:r>
            <a:r>
              <a:rPr lang="en-US" b="1" dirty="0" smtClean="0">
                <a:solidFill>
                  <a:srgbClr val="FFFF00"/>
                </a:solidFill>
                <a:latin typeface="Times New Roman" panose="02020603050405020304" pitchFamily="18" charset="0"/>
                <a:cs typeface="Times New Roman" panose="02020603050405020304" pitchFamily="18" charset="0"/>
              </a:rPr>
              <a:t>of Provisional Maturity</a:t>
            </a:r>
          </a:p>
          <a:p>
            <a:pPr lvl="1">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Provisional ADR/WR status</a:t>
            </a:r>
          </a:p>
          <a:p>
            <a:pPr lvl="1">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PLPTs for Full Maturity</a:t>
            </a:r>
            <a:endParaRPr lang="en-US" b="1"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b="1" dirty="0">
                <a:solidFill>
                  <a:srgbClr val="FFFF00"/>
                </a:solidFill>
                <a:latin typeface="Times New Roman" panose="02020603050405020304" pitchFamily="18" charset="0"/>
                <a:cs typeface="Times New Roman" panose="02020603050405020304" pitchFamily="18" charset="0"/>
              </a:rPr>
              <a:t>Product Quality Evaluation</a:t>
            </a:r>
          </a:p>
          <a:p>
            <a:pPr marL="862013" lvl="1" indent="-461963">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Status at Full Validation Review </a:t>
            </a:r>
            <a:endParaRPr lang="en-US" b="1" dirty="0">
              <a:latin typeface="Times New Roman" panose="02020603050405020304" pitchFamily="18" charset="0"/>
              <a:cs typeface="Times New Roman" panose="02020603050405020304" pitchFamily="18" charset="0"/>
            </a:endParaRPr>
          </a:p>
          <a:p>
            <a:pPr marL="862013" lvl="1" indent="-461963">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Major Issues Remaining</a:t>
            </a:r>
          </a:p>
          <a:p>
            <a:pPr>
              <a:buFont typeface="Arial" panose="020B0604020202020204" pitchFamily="34" charset="0"/>
              <a:buChar char="•"/>
            </a:pPr>
            <a:r>
              <a:rPr lang="en-US" b="1" dirty="0" smtClean="0">
                <a:solidFill>
                  <a:srgbClr val="FFFF00"/>
                </a:solidFill>
                <a:latin typeface="Times New Roman" panose="02020603050405020304" pitchFamily="18" charset="0"/>
                <a:cs typeface="Times New Roman" panose="02020603050405020304" pitchFamily="18" charset="0"/>
              </a:rPr>
              <a:t>Full </a:t>
            </a:r>
            <a:r>
              <a:rPr lang="en-US" b="1" dirty="0">
                <a:solidFill>
                  <a:srgbClr val="FFFF00"/>
                </a:solidFill>
                <a:latin typeface="Times New Roman" panose="02020603050405020304" pitchFamily="18" charset="0"/>
                <a:cs typeface="Times New Roman" panose="02020603050405020304" pitchFamily="18" charset="0"/>
              </a:rPr>
              <a:t>Maturity Assessment</a:t>
            </a:r>
          </a:p>
          <a:p>
            <a:pPr marL="862013" lvl="1" indent="-461963">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Status</a:t>
            </a:r>
          </a:p>
          <a:p>
            <a:pPr marL="862013" lvl="1" indent="-461963">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Performance</a:t>
            </a:r>
            <a:endParaRPr lang="en-US" b="1" dirty="0">
              <a:latin typeface="Times New Roman" panose="02020603050405020304" pitchFamily="18" charset="0"/>
              <a:cs typeface="Times New Roman" panose="02020603050405020304" pitchFamily="18" charset="0"/>
            </a:endParaRPr>
          </a:p>
          <a:p>
            <a:pPr marL="862013" lvl="1" indent="-461963">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Risks</a:t>
            </a:r>
          </a:p>
          <a:p>
            <a:pPr>
              <a:buFont typeface="Arial" panose="020B0604020202020204" pitchFamily="34" charset="0"/>
              <a:buChar char="•"/>
            </a:pPr>
            <a:r>
              <a:rPr lang="en-US" b="1" dirty="0">
                <a:solidFill>
                  <a:srgbClr val="FFFF00"/>
                </a:solidFill>
                <a:latin typeface="Times New Roman" panose="02020603050405020304" pitchFamily="18" charset="0"/>
                <a:cs typeface="Times New Roman" panose="02020603050405020304" pitchFamily="18" charset="0"/>
              </a:rPr>
              <a:t>Summary and Recommendations</a:t>
            </a:r>
          </a:p>
          <a:p>
            <a:pPr>
              <a:buFont typeface="Arial" panose="020B0604020202020204" pitchFamily="34" charset="0"/>
              <a:buChar char="•"/>
            </a:pPr>
            <a:r>
              <a:rPr lang="en-US" b="1" dirty="0">
                <a:solidFill>
                  <a:srgbClr val="FFFF00"/>
                </a:solidFill>
                <a:latin typeface="Times New Roman" panose="02020603050405020304" pitchFamily="18" charset="0"/>
                <a:cs typeface="Times New Roman" panose="02020603050405020304" pitchFamily="18" charset="0"/>
              </a:rPr>
              <a:t>Backup </a:t>
            </a:r>
            <a:r>
              <a:rPr lang="en-US" b="1" dirty="0" smtClean="0">
                <a:solidFill>
                  <a:srgbClr val="FFFF00"/>
                </a:solidFill>
                <a:latin typeface="Times New Roman" panose="02020603050405020304" pitchFamily="18" charset="0"/>
                <a:cs typeface="Times New Roman" panose="02020603050405020304" pitchFamily="18" charset="0"/>
              </a:rPr>
              <a:t>slides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228599"/>
            <a:ext cx="6408821" cy="1219201"/>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Use of Reprocessed </a:t>
            </a:r>
            <a:r>
              <a:rPr lang="en-US" sz="3200" b="1" dirty="0" smtClean="0">
                <a:solidFill>
                  <a:srgbClr val="FFFF00"/>
                </a:solidFill>
                <a:latin typeface="Times New Roman" panose="02020603050405020304" pitchFamily="18" charset="0"/>
                <a:cs typeface="Times New Roman" panose="02020603050405020304" pitchFamily="18" charset="0"/>
              </a:rPr>
              <a:t>Data</a:t>
            </a:r>
            <a:br>
              <a:rPr lang="en-US" sz="3200" b="1" dirty="0" smtClean="0">
                <a:solidFill>
                  <a:srgbClr val="FFFF00"/>
                </a:solidFill>
                <a:latin typeface="Times New Roman" panose="02020603050405020304" pitchFamily="18" charset="0"/>
                <a:cs typeface="Times New Roman" panose="02020603050405020304" pitchFamily="18" charset="0"/>
              </a:rPr>
            </a:br>
            <a:r>
              <a:rPr lang="en-US" sz="3200" b="1" dirty="0" smtClean="0">
                <a:solidFill>
                  <a:srgbClr val="FFFF00"/>
                </a:solidFill>
                <a:latin typeface="Times New Roman" panose="02020603050405020304" pitchFamily="18" charset="0"/>
                <a:cs typeface="Times New Roman" panose="02020603050405020304" pitchFamily="18" charset="0"/>
              </a:rPr>
              <a:t>in Provisional Validation PLPTs</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752600"/>
            <a:ext cx="8229600" cy="4953000"/>
          </a:xfrm>
        </p:spPr>
        <p:txBody>
          <a:bodyPr/>
          <a:lstStyle/>
          <a:p>
            <a:pP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Due to </a:t>
            </a:r>
            <a:r>
              <a:rPr lang="en-US" sz="2400" dirty="0" smtClean="0">
                <a:latin typeface="Times New Roman" panose="02020603050405020304" pitchFamily="18" charset="0"/>
                <a:cs typeface="Times New Roman" panose="02020603050405020304" pitchFamily="18" charset="0"/>
              </a:rPr>
              <a:t>the dates </a:t>
            </a:r>
            <a:r>
              <a:rPr lang="en-US" sz="2400" dirty="0">
                <a:latin typeface="Times New Roman" panose="02020603050405020304" pitchFamily="18" charset="0"/>
                <a:cs typeface="Times New Roman" panose="02020603050405020304" pitchFamily="18" charset="0"/>
              </a:rPr>
              <a:t>of changes to OE (</a:t>
            </a:r>
            <a:r>
              <a:rPr lang="en-US" sz="2400" dirty="0" smtClean="0">
                <a:latin typeface="Times New Roman" panose="02020603050405020304" pitchFamily="18" charset="0"/>
                <a:cs typeface="Times New Roman" panose="02020603050405020304" pitchFamily="18" charset="0"/>
              </a:rPr>
              <a:t>ADR 407 for GOES-16, and ADR 762 for GOES-17), the Provisional Validation PLPTs used reprocessed data</a:t>
            </a: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We have reprocessed L0 data using software that has been demonstrated to reproduce L1b results to ‘machine precision’ </a:t>
            </a:r>
            <a:r>
              <a:rPr lang="en-US" sz="2400" dirty="0" smtClean="0">
                <a:latin typeface="Times New Roman" panose="02020603050405020304" pitchFamily="18" charset="0"/>
                <a:cs typeface="Times New Roman" panose="02020603050405020304" pitchFamily="18" charset="0"/>
              </a:rPr>
              <a:t>(ADRs 407 and 762 verification)</a:t>
            </a: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400" b="1" dirty="0">
                <a:solidFill>
                  <a:srgbClr val="FFFF00"/>
                </a:solidFill>
                <a:latin typeface="Times New Roman" panose="02020603050405020304" pitchFamily="18" charset="0"/>
                <a:cs typeface="Times New Roman" panose="02020603050405020304" pitchFamily="18" charset="0"/>
              </a:rPr>
              <a:t>This demonstrated equivalence </a:t>
            </a:r>
            <a:r>
              <a:rPr lang="en-US" sz="2400" b="1" dirty="0" smtClean="0">
                <a:solidFill>
                  <a:srgbClr val="FFFF00"/>
                </a:solidFill>
                <a:latin typeface="Times New Roman" panose="02020603050405020304" pitchFamily="18" charset="0"/>
                <a:cs typeface="Times New Roman" panose="02020603050405020304" pitchFamily="18" charset="0"/>
              </a:rPr>
              <a:t>allowed </a:t>
            </a:r>
            <a:r>
              <a:rPr lang="en-US" sz="2400" b="1" dirty="0">
                <a:solidFill>
                  <a:srgbClr val="FFFF00"/>
                </a:solidFill>
                <a:latin typeface="Times New Roman" panose="02020603050405020304" pitchFamily="18" charset="0"/>
                <a:cs typeface="Times New Roman" panose="02020603050405020304" pitchFamily="18" charset="0"/>
              </a:rPr>
              <a:t>us to perform </a:t>
            </a:r>
            <a:r>
              <a:rPr lang="en-US" sz="2400" b="1" dirty="0" smtClean="0">
                <a:solidFill>
                  <a:srgbClr val="FFFF00"/>
                </a:solidFill>
                <a:latin typeface="Times New Roman" panose="02020603050405020304" pitchFamily="18" charset="0"/>
                <a:cs typeface="Times New Roman" panose="02020603050405020304" pitchFamily="18" charset="0"/>
              </a:rPr>
              <a:t>Provisional PLPTs </a:t>
            </a:r>
            <a:r>
              <a:rPr lang="en-US" sz="2400" b="1" dirty="0">
                <a:solidFill>
                  <a:srgbClr val="FFFF00"/>
                </a:solidFill>
                <a:latin typeface="Times New Roman" panose="02020603050405020304" pitchFamily="18" charset="0"/>
                <a:cs typeface="Times New Roman" panose="02020603050405020304" pitchFamily="18" charset="0"/>
              </a:rPr>
              <a:t>using reprocessed MPS-HI data</a:t>
            </a:r>
          </a:p>
          <a:p>
            <a:pPr>
              <a:buFont typeface="Wingdings" panose="05000000000000000000" pitchFamily="2" charset="2"/>
              <a:buChar char="q"/>
            </a:pPr>
            <a:r>
              <a:rPr lang="en-US" sz="2400" dirty="0" smtClean="0">
                <a:latin typeface="Times New Roman" panose="02020603050405020304" pitchFamily="18" charset="0"/>
                <a:cs typeface="Times New Roman" panose="02020603050405020304" pitchFamily="18" charset="0"/>
              </a:rPr>
              <a:t>Some of the Provisional PLPTs, shown again for the Full validation, are based on those reprocessed data</a:t>
            </a:r>
          </a:p>
          <a:p>
            <a:pPr>
              <a:buFont typeface="Wingdings" panose="05000000000000000000" pitchFamily="2" charset="2"/>
              <a:buChar char="q"/>
            </a:pPr>
            <a:r>
              <a:rPr lang="en-US" sz="2400" b="1" dirty="0" smtClean="0">
                <a:solidFill>
                  <a:srgbClr val="FFFF00"/>
                </a:solidFill>
                <a:latin typeface="Times New Roman" panose="02020603050405020304" pitchFamily="18" charset="0"/>
                <a:cs typeface="Times New Roman" panose="02020603050405020304" pitchFamily="18" charset="0"/>
              </a:rPr>
              <a:t>The additional post-provisional analysis was performed using averages of real-time L1b data</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spTree>
    <p:extLst>
      <p:ext uri="{BB962C8B-B14F-4D97-AF65-F5344CB8AC3E}">
        <p14:creationId xmlns:p14="http://schemas.microsoft.com/office/powerpoint/2010/main" val="105505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580" y="228600"/>
            <a:ext cx="6586841" cy="917972"/>
          </a:xfrm>
        </p:spPr>
        <p:txBody>
          <a:bodyPr/>
          <a:lstStyle/>
          <a:p>
            <a:r>
              <a:rPr lang="en-US" sz="2400" b="1" dirty="0" smtClean="0">
                <a:solidFill>
                  <a:srgbClr val="FFFF00"/>
                </a:solidFill>
                <a:latin typeface="Times New Roman" panose="02020603050405020304" pitchFamily="18" charset="0"/>
                <a:cs typeface="Times New Roman" panose="02020603050405020304" pitchFamily="18" charset="0"/>
              </a:rPr>
              <a:t>Demonstration of equivalence of reprocessed NCEI data and OE L1b (ADRs 407 and 762)</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524000"/>
            <a:ext cx="8153400" cy="5029201"/>
          </a:xfrm>
        </p:spPr>
        <p:txBody>
          <a:bodyPr>
            <a:noAutofit/>
          </a:bodyPr>
          <a:lstStyle/>
          <a:p>
            <a:pPr>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Goal: verify that ADR 407 (GOES-16) and ADR 762 (GOES-17) were successfully implemented in OE</a:t>
            </a:r>
          </a:p>
          <a:p>
            <a:pPr>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Compared to fluxes and flux errors calculated from L0 by NCEI</a:t>
            </a:r>
          </a:p>
          <a:p>
            <a:pPr lvl="1">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MPS-HI and SGPS L0 data aggregated into separate day files</a:t>
            </a:r>
          </a:p>
          <a:p>
            <a:pPr lvl="1">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L0 day files processed into L1b day files based on CDRL79/CDRL80</a:t>
            </a:r>
          </a:p>
          <a:p>
            <a:pPr lvl="1">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MPS-HI electron fluxes were derived using the bowtie diagonal matrix</a:t>
            </a:r>
          </a:p>
          <a:p>
            <a:pPr>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For </a:t>
            </a:r>
            <a:r>
              <a:rPr lang="en-US" sz="2200" dirty="0">
                <a:latin typeface="Times New Roman" panose="02020603050405020304" pitchFamily="18" charset="0"/>
                <a:cs typeface="Times New Roman" panose="02020603050405020304" pitchFamily="18" charset="0"/>
              </a:rPr>
              <a:t>each L1b file </a:t>
            </a:r>
            <a:r>
              <a:rPr lang="en-US" sz="2200" dirty="0" smtClean="0">
                <a:latin typeface="Times New Roman" panose="02020603050405020304" pitchFamily="18" charset="0"/>
                <a:cs typeface="Times New Roman" panose="02020603050405020304" pitchFamily="18" charset="0"/>
              </a:rPr>
              <a:t>(30 </a:t>
            </a:r>
            <a:r>
              <a:rPr lang="en-US" sz="2200" dirty="0">
                <a:latin typeface="Times New Roman" panose="02020603050405020304" pitchFamily="18" charset="0"/>
                <a:cs typeface="Times New Roman" panose="02020603050405020304" pitchFamily="18" charset="0"/>
              </a:rPr>
              <a:t>samples per channel):</a:t>
            </a:r>
          </a:p>
          <a:p>
            <a:pPr lvl="1">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Calculate ratio of </a:t>
            </a:r>
            <a:r>
              <a:rPr lang="en-US" sz="1800" dirty="0" smtClean="0">
                <a:latin typeface="Times New Roman" panose="02020603050405020304" pitchFamily="18" charset="0"/>
                <a:cs typeface="Times New Roman" panose="02020603050405020304" pitchFamily="18" charset="0"/>
              </a:rPr>
              <a:t>OE </a:t>
            </a:r>
            <a:r>
              <a:rPr lang="en-US" sz="1800" dirty="0">
                <a:latin typeface="Times New Roman" panose="02020603050405020304" pitchFamily="18" charset="0"/>
                <a:cs typeface="Times New Roman" panose="02020603050405020304" pitchFamily="18" charset="0"/>
              </a:rPr>
              <a:t>to NCEI products (flux and flux error, both in flux units)</a:t>
            </a:r>
          </a:p>
          <a:p>
            <a:pPr lvl="1">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Take mean and standard deviation of ratios</a:t>
            </a:r>
          </a:p>
          <a:p>
            <a:pPr lvl="1">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This gives a mean and a standard deviation for each L1b file </a:t>
            </a:r>
            <a:endParaRPr lang="en-US" sz="1800"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Ideally</a:t>
            </a:r>
            <a:r>
              <a:rPr lang="en-US" sz="1800" dirty="0">
                <a:latin typeface="Times New Roman" panose="02020603050405020304" pitchFamily="18" charset="0"/>
                <a:cs typeface="Times New Roman" panose="02020603050405020304" pitchFamily="18" charset="0"/>
              </a:rPr>
              <a:t>, mean = 1.0 and standard deviation = </a:t>
            </a:r>
            <a:r>
              <a:rPr lang="en-US" sz="1800" dirty="0" smtClean="0">
                <a:latin typeface="Times New Roman" panose="02020603050405020304" pitchFamily="18" charset="0"/>
                <a:cs typeface="Times New Roman" panose="02020603050405020304" pitchFamily="18" charset="0"/>
              </a:rPr>
              <a:t>0.0</a:t>
            </a:r>
          </a:p>
          <a:p>
            <a:pPr>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Results are good: ratio mean = 1.0, ratio standard deviation = 0.0 or ~10</a:t>
            </a:r>
            <a:r>
              <a:rPr lang="en-US" sz="2200" baseline="30000" dirty="0" smtClean="0">
                <a:latin typeface="Times New Roman" panose="02020603050405020304" pitchFamily="18" charset="0"/>
                <a:cs typeface="Times New Roman" panose="02020603050405020304" pitchFamily="18" charset="0"/>
              </a:rPr>
              <a:t>-8</a:t>
            </a:r>
            <a:r>
              <a:rPr lang="en-US" sz="2200" dirty="0" smtClean="0">
                <a:latin typeface="Times New Roman" panose="02020603050405020304" pitchFamily="18" charset="0"/>
                <a:cs typeface="Times New Roman" panose="02020603050405020304" pitchFamily="18" charset="0"/>
              </a:rPr>
              <a:t> (latter observed when quantity involves special function such as square root)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Tree>
    <p:extLst>
      <p:ext uri="{BB962C8B-B14F-4D97-AF65-F5344CB8AC3E}">
        <p14:creationId xmlns:p14="http://schemas.microsoft.com/office/powerpoint/2010/main" val="704521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754" t="7010" r="7369" b="6098"/>
          <a:stretch/>
        </p:blipFill>
        <p:spPr>
          <a:xfrm>
            <a:off x="228600" y="1225482"/>
            <a:ext cx="7239000" cy="5559552"/>
          </a:xfrm>
        </p:spPr>
      </p:pic>
      <p:sp>
        <p:nvSpPr>
          <p:cNvPr id="4" name="Title 3"/>
          <p:cNvSpPr>
            <a:spLocks noGrp="1"/>
          </p:cNvSpPr>
          <p:nvPr>
            <p:ph type="title"/>
          </p:nvPr>
        </p:nvSpPr>
        <p:spPr>
          <a:xfrm>
            <a:off x="7554748" y="1243567"/>
            <a:ext cx="1470264" cy="595406"/>
          </a:xfrm>
        </p:spPr>
        <p:txBody>
          <a:bodyPr>
            <a:noAutofit/>
          </a:bodyPr>
          <a:lstStyle/>
          <a:p>
            <a:r>
              <a:rPr lang="en-US" sz="2000" dirty="0" smtClean="0">
                <a:latin typeface="Times New Roman" panose="02020603050405020304" pitchFamily="18" charset="0"/>
                <a:cs typeface="Times New Roman" panose="02020603050405020304" pitchFamily="18" charset="0"/>
              </a:rPr>
              <a:t>6 November 2017</a:t>
            </a:r>
            <a:endParaRPr lang="en-US" sz="2000" dirty="0">
              <a:latin typeface="Times New Roman" panose="02020603050405020304" pitchFamily="18" charset="0"/>
              <a:cs typeface="Times New Roman" panose="02020603050405020304" pitchFamily="18" charset="0"/>
            </a:endParaRPr>
          </a:p>
        </p:txBody>
      </p:sp>
      <p:sp>
        <p:nvSpPr>
          <p:cNvPr id="41" name="Oval 40"/>
          <p:cNvSpPr/>
          <p:nvPr/>
        </p:nvSpPr>
        <p:spPr>
          <a:xfrm>
            <a:off x="4181494" y="1295400"/>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4181494" y="1822347"/>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4181494" y="2853359"/>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4181494" y="3369426"/>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4181494" y="3900997"/>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p:cNvSpPr txBox="1"/>
          <p:nvPr/>
        </p:nvSpPr>
        <p:spPr>
          <a:xfrm>
            <a:off x="7543800" y="2095381"/>
            <a:ext cx="1492161" cy="800219"/>
          </a:xfrm>
          <a:prstGeom prst="rect">
            <a:avLst/>
          </a:prstGeom>
          <a:solidFill>
            <a:schemeClr val="bg1"/>
          </a:solidFill>
        </p:spPr>
        <p:txBody>
          <a:bodyPr wrap="square" rtlCol="0">
            <a:spAutoFit/>
          </a:bodyPr>
          <a:lstStyle/>
          <a:p>
            <a:r>
              <a:rPr lang="en-US" sz="1500" dirty="0">
                <a:solidFill>
                  <a:srgbClr val="7030A0"/>
                </a:solidFill>
                <a:latin typeface="Times New Roman" panose="02020603050405020304" pitchFamily="18" charset="0"/>
                <a:cs typeface="Times New Roman" panose="02020603050405020304" pitchFamily="18" charset="0"/>
              </a:rPr>
              <a:t>In general:</a:t>
            </a:r>
          </a:p>
          <a:p>
            <a:r>
              <a:rPr lang="en-US" sz="1500" dirty="0">
                <a:solidFill>
                  <a:srgbClr val="7030A0"/>
                </a:solidFill>
                <a:latin typeface="Times New Roman" panose="02020603050405020304" pitchFamily="18" charset="0"/>
                <a:cs typeface="Times New Roman" panose="02020603050405020304" pitchFamily="18" charset="0"/>
              </a:rPr>
              <a:t>mean = 1.0</a:t>
            </a:r>
          </a:p>
          <a:p>
            <a:r>
              <a:rPr lang="en-US" sz="1500" dirty="0">
                <a:solidFill>
                  <a:srgbClr val="7030A0"/>
                </a:solidFill>
                <a:latin typeface="Times New Roman" panose="02020603050405020304" pitchFamily="18" charset="0"/>
                <a:cs typeface="Times New Roman" panose="02020603050405020304" pitchFamily="18" charset="0"/>
              </a:rPr>
              <a:t>stdev ~ </a:t>
            </a:r>
            <a:r>
              <a:rPr lang="en-US" sz="1600" dirty="0" smtClean="0">
                <a:solidFill>
                  <a:srgbClr val="7030A0"/>
                </a:solidFill>
                <a:latin typeface="Times New Roman" panose="02020603050405020304" pitchFamily="18" charset="0"/>
                <a:cs typeface="Times New Roman" panose="02020603050405020304" pitchFamily="18" charset="0"/>
              </a:rPr>
              <a:t>10</a:t>
            </a:r>
            <a:r>
              <a:rPr lang="en-US" sz="1600" baseline="30000" dirty="0" smtClean="0">
                <a:solidFill>
                  <a:srgbClr val="7030A0"/>
                </a:solidFill>
                <a:latin typeface="Times New Roman" panose="02020603050405020304" pitchFamily="18" charset="0"/>
                <a:cs typeface="Times New Roman" panose="02020603050405020304" pitchFamily="18" charset="0"/>
              </a:rPr>
              <a:t>-8</a:t>
            </a:r>
            <a:r>
              <a:rPr lang="en-US" sz="1500" dirty="0" smtClean="0">
                <a:solidFill>
                  <a:srgbClr val="7030A0"/>
                </a:solidFill>
                <a:latin typeface="Times New Roman" panose="02020603050405020304" pitchFamily="18" charset="0"/>
                <a:cs typeface="Times New Roman" panose="02020603050405020304" pitchFamily="18" charset="0"/>
              </a:rPr>
              <a:t> </a:t>
            </a:r>
            <a:r>
              <a:rPr lang="en-US" sz="1500" dirty="0">
                <a:solidFill>
                  <a:srgbClr val="7030A0"/>
                </a:solidFill>
                <a:latin typeface="Times New Roman" panose="02020603050405020304" pitchFamily="18" charset="0"/>
                <a:cs typeface="Times New Roman" panose="02020603050405020304" pitchFamily="18" charset="0"/>
              </a:rPr>
              <a:t>or 0</a:t>
            </a:r>
          </a:p>
        </p:txBody>
      </p:sp>
      <p:sp>
        <p:nvSpPr>
          <p:cNvPr id="11" name="Slide Number Placeholder 10"/>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
        <p:nvSpPr>
          <p:cNvPr id="12" name="Title 1"/>
          <p:cNvSpPr txBox="1">
            <a:spLocks/>
          </p:cNvSpPr>
          <p:nvPr/>
        </p:nvSpPr>
        <p:spPr bwMode="auto">
          <a:xfrm>
            <a:off x="1278580" y="228600"/>
            <a:ext cx="6586841"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Demonstration of equivalence of reprocessed NCEI data and OE L1b (ADRs 407, GOES-16)</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444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5311FF-EE03-2145-A461-61032CA13B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93" t="8416" r="8144" b="6915"/>
          <a:stretch/>
        </p:blipFill>
        <p:spPr>
          <a:xfrm>
            <a:off x="221017" y="1295400"/>
            <a:ext cx="7246583" cy="5467715"/>
          </a:xfrm>
          <a:prstGeom prst="rect">
            <a:avLst/>
          </a:prstGeom>
        </p:spPr>
      </p:pic>
      <p:sp>
        <p:nvSpPr>
          <p:cNvPr id="4" name="Slide Number Placeholder 3">
            <a:extLst>
              <a:ext uri="{FF2B5EF4-FFF2-40B4-BE49-F238E27FC236}">
                <a16:creationId xmlns:a16="http://schemas.microsoft.com/office/drawing/2014/main" id="{724DFB37-66E1-7B41-A669-690928DD30B5}"/>
              </a:ext>
            </a:extLst>
          </p:cNvPr>
          <p:cNvSpPr>
            <a:spLocks noGrp="1"/>
          </p:cNvSpPr>
          <p:nvPr>
            <p:ph type="sldNum" idx="12"/>
          </p:nvPr>
        </p:nvSpPr>
        <p:spPr>
          <a:xfrm>
            <a:off x="8229600" y="6324600"/>
            <a:ext cx="715356" cy="417720"/>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ea typeface="Arial"/>
                <a:cs typeface="Arial"/>
                <a:sym typeface="Arial"/>
              </a:rPr>
              <a:pPr marL="0" marR="0" lvl="0" indent="0" rtl="0">
                <a:lnSpc>
                  <a:spcPct val="100000"/>
                </a:lnSpc>
                <a:spcBef>
                  <a:spcPts val="0"/>
                </a:spcBef>
                <a:spcAft>
                  <a:spcPts val="0"/>
                </a:spcAft>
                <a:buClr>
                  <a:srgbClr val="000000"/>
                </a:buClr>
                <a:buSzPct val="25000"/>
                <a:buFont typeface="Arial"/>
                <a:buNone/>
              </a:pPr>
              <a:t>23</a:t>
            </a:fld>
            <a:endParaRPr lang="en" b="0" i="0" u="none" strike="noStrike" cap="none" dirty="0">
              <a:ea typeface="Arial"/>
              <a:cs typeface="Arial"/>
              <a:sym typeface="Arial"/>
            </a:endParaRPr>
          </a:p>
        </p:txBody>
      </p:sp>
      <p:sp>
        <p:nvSpPr>
          <p:cNvPr id="9" name="Title 3">
            <a:extLst>
              <a:ext uri="{FF2B5EF4-FFF2-40B4-BE49-F238E27FC236}">
                <a16:creationId xmlns:a16="http://schemas.microsoft.com/office/drawing/2014/main" id="{4AF44743-2E52-2345-B4EB-1ED9A0D2AFBD}"/>
              </a:ext>
            </a:extLst>
          </p:cNvPr>
          <p:cNvSpPr txBox="1">
            <a:spLocks/>
          </p:cNvSpPr>
          <p:nvPr/>
        </p:nvSpPr>
        <p:spPr bwMode="auto">
          <a:xfrm>
            <a:off x="7626465" y="1267365"/>
            <a:ext cx="1441334" cy="74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pPr algn="ctr"/>
            <a:r>
              <a:rPr lang="en-US" sz="2000" dirty="0">
                <a:latin typeface="Times New Roman" panose="02020603050405020304" pitchFamily="18" charset="0"/>
                <a:cs typeface="Times New Roman" panose="02020603050405020304" pitchFamily="18" charset="0"/>
              </a:rPr>
              <a:t>17 </a:t>
            </a:r>
            <a:r>
              <a:rPr lang="en-US" sz="2000" dirty="0" smtClean="0">
                <a:latin typeface="Times New Roman" panose="02020603050405020304" pitchFamily="18" charset="0"/>
                <a:cs typeface="Times New Roman" panose="02020603050405020304" pitchFamily="18" charset="0"/>
              </a:rPr>
              <a:t>October</a:t>
            </a:r>
          </a:p>
          <a:p>
            <a:pPr algn="ctr"/>
            <a:r>
              <a:rPr lang="en-US" sz="2000" dirty="0" smtClean="0">
                <a:latin typeface="Times New Roman" panose="02020603050405020304" pitchFamily="18" charset="0"/>
                <a:cs typeface="Times New Roman" panose="02020603050405020304" pitchFamily="18" charset="0"/>
              </a:rPr>
              <a:t>2018</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A388261-C9C9-E048-855E-BE6D1718F7D2}"/>
              </a:ext>
            </a:extLst>
          </p:cNvPr>
          <p:cNvSpPr txBox="1"/>
          <p:nvPr/>
        </p:nvSpPr>
        <p:spPr>
          <a:xfrm>
            <a:off x="7626465" y="2273490"/>
            <a:ext cx="1441334" cy="784830"/>
          </a:xfrm>
          <a:prstGeom prst="rect">
            <a:avLst/>
          </a:prstGeom>
          <a:solidFill>
            <a:schemeClr val="bg1"/>
          </a:solidFill>
        </p:spPr>
        <p:txBody>
          <a:bodyPr wrap="square" rtlCol="0">
            <a:spAutoFit/>
          </a:bodyPr>
          <a:lstStyle/>
          <a:p>
            <a:r>
              <a:rPr lang="en-US" sz="1500" dirty="0">
                <a:solidFill>
                  <a:srgbClr val="7030A0"/>
                </a:solidFill>
                <a:latin typeface="Times New Roman" panose="02020603050405020304" pitchFamily="18" charset="0"/>
                <a:cs typeface="Times New Roman" panose="02020603050405020304" pitchFamily="18" charset="0"/>
              </a:rPr>
              <a:t>In general:</a:t>
            </a:r>
          </a:p>
          <a:p>
            <a:r>
              <a:rPr lang="en-US" sz="1500" dirty="0" smtClean="0">
                <a:solidFill>
                  <a:srgbClr val="7030A0"/>
                </a:solidFill>
                <a:latin typeface="Times New Roman" panose="02020603050405020304" pitchFamily="18" charset="0"/>
                <a:cs typeface="Times New Roman" panose="02020603050405020304" pitchFamily="18" charset="0"/>
              </a:rPr>
              <a:t>mean </a:t>
            </a:r>
            <a:r>
              <a:rPr lang="en-US" sz="1500" dirty="0">
                <a:solidFill>
                  <a:srgbClr val="7030A0"/>
                </a:solidFill>
                <a:latin typeface="Times New Roman" panose="02020603050405020304" pitchFamily="18" charset="0"/>
                <a:cs typeface="Times New Roman" panose="02020603050405020304" pitchFamily="18" charset="0"/>
              </a:rPr>
              <a:t>= 1.0</a:t>
            </a:r>
          </a:p>
          <a:p>
            <a:r>
              <a:rPr lang="en-US" sz="1500" dirty="0" smtClean="0">
                <a:solidFill>
                  <a:srgbClr val="7030A0"/>
                </a:solidFill>
                <a:latin typeface="Times New Roman" panose="02020603050405020304" pitchFamily="18" charset="0"/>
                <a:cs typeface="Times New Roman" panose="02020603050405020304" pitchFamily="18" charset="0"/>
              </a:rPr>
              <a:t>stdev </a:t>
            </a:r>
            <a:r>
              <a:rPr lang="en-US" sz="1500" dirty="0">
                <a:solidFill>
                  <a:srgbClr val="7030A0"/>
                </a:solidFill>
                <a:latin typeface="Times New Roman" panose="02020603050405020304" pitchFamily="18" charset="0"/>
                <a:cs typeface="Times New Roman" panose="02020603050405020304" pitchFamily="18" charset="0"/>
              </a:rPr>
              <a:t>~ </a:t>
            </a:r>
            <a:r>
              <a:rPr lang="en-US" sz="1500" dirty="0" smtClean="0">
                <a:solidFill>
                  <a:srgbClr val="7030A0"/>
                </a:solidFill>
                <a:latin typeface="Times New Roman" panose="02020603050405020304" pitchFamily="18" charset="0"/>
                <a:cs typeface="Times New Roman" panose="02020603050405020304" pitchFamily="18" charset="0"/>
              </a:rPr>
              <a:t>10</a:t>
            </a:r>
            <a:r>
              <a:rPr lang="en-US" sz="1500" baseline="30000" dirty="0" smtClean="0">
                <a:solidFill>
                  <a:srgbClr val="7030A0"/>
                </a:solidFill>
                <a:latin typeface="Times New Roman" panose="02020603050405020304" pitchFamily="18" charset="0"/>
                <a:cs typeface="Times New Roman" panose="02020603050405020304" pitchFamily="18" charset="0"/>
              </a:rPr>
              <a:t>-8</a:t>
            </a:r>
            <a:r>
              <a:rPr lang="en-US" sz="1500" dirty="0" smtClean="0">
                <a:solidFill>
                  <a:srgbClr val="7030A0"/>
                </a:solidFill>
                <a:latin typeface="Times New Roman" panose="02020603050405020304" pitchFamily="18" charset="0"/>
                <a:cs typeface="Times New Roman" panose="02020603050405020304" pitchFamily="18" charset="0"/>
              </a:rPr>
              <a:t> </a:t>
            </a:r>
            <a:r>
              <a:rPr lang="en-US" sz="1500" dirty="0">
                <a:solidFill>
                  <a:srgbClr val="7030A0"/>
                </a:solidFill>
                <a:latin typeface="Times New Roman" panose="02020603050405020304" pitchFamily="18" charset="0"/>
                <a:cs typeface="Times New Roman" panose="02020603050405020304" pitchFamily="18" charset="0"/>
              </a:rPr>
              <a:t>or 0</a:t>
            </a:r>
          </a:p>
        </p:txBody>
      </p:sp>
      <p:sp>
        <p:nvSpPr>
          <p:cNvPr id="11" name="Title 1"/>
          <p:cNvSpPr txBox="1">
            <a:spLocks/>
          </p:cNvSpPr>
          <p:nvPr/>
        </p:nvSpPr>
        <p:spPr bwMode="auto">
          <a:xfrm>
            <a:off x="1278580" y="228600"/>
            <a:ext cx="6586841"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Demonstration of equivalence of reprocessed NCEI data and OE L1b (ADRs 762, GOES-17)</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4" name="Oval 13"/>
          <p:cNvSpPr/>
          <p:nvPr/>
        </p:nvSpPr>
        <p:spPr>
          <a:xfrm>
            <a:off x="4191000" y="1413165"/>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4191000" y="1926724"/>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4199313" y="3945097"/>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4191000" y="3429000"/>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4199313" y="2925901"/>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52312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304800"/>
            <a:ext cx="6408821" cy="715962"/>
          </a:xfrm>
        </p:spPr>
        <p:txBody>
          <a:bodyPr/>
          <a:lstStyle/>
          <a:p>
            <a:r>
              <a:rPr lang="en-US" sz="4000" b="1" dirty="0">
                <a:solidFill>
                  <a:srgbClr val="FFFF00"/>
                </a:solidFill>
                <a:latin typeface="Times New Roman" panose="02020603050405020304" pitchFamily="18" charset="0"/>
                <a:cs typeface="Times New Roman" panose="02020603050405020304" pitchFamily="18" charset="0"/>
              </a:rPr>
              <a:t>PLPTs for </a:t>
            </a:r>
            <a:r>
              <a:rPr lang="en-US" sz="4000" b="1" dirty="0" smtClean="0">
                <a:solidFill>
                  <a:srgbClr val="FFFF00"/>
                </a:solidFill>
                <a:latin typeface="Times New Roman" panose="02020603050405020304" pitchFamily="18" charset="0"/>
                <a:cs typeface="Times New Roman" panose="02020603050405020304" pitchFamily="18" charset="0"/>
              </a:rPr>
              <a:t>Full Validation</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229600" cy="5273675"/>
          </a:xfrm>
        </p:spPr>
        <p:txBody>
          <a:bodyPr/>
          <a:lstStyle/>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PLPT-SEI-002: </a:t>
            </a:r>
            <a:r>
              <a:rPr lang="en-US" b="1" dirty="0">
                <a:solidFill>
                  <a:srgbClr val="FFFF00"/>
                </a:solidFill>
                <a:latin typeface="Times New Roman" panose="02020603050405020304" pitchFamily="18" charset="0"/>
                <a:cs typeface="Times New Roman" panose="02020603050405020304" pitchFamily="18" charset="0"/>
              </a:rPr>
              <a:t>MPS-HI Telescope Cross-Comparison</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(Hallock, Rowland</a:t>
            </a:r>
            <a:r>
              <a:rPr lang="en-US" b="1" dirty="0">
                <a:latin typeface="Times New Roman" panose="02020603050405020304" pitchFamily="18" charset="0"/>
                <a:cs typeface="Times New Roman" panose="02020603050405020304" pitchFamily="18" charset="0"/>
              </a:rPr>
              <a:t>, Rodriguez)</a:t>
            </a:r>
          </a:p>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PLPT-SEI-004: </a:t>
            </a:r>
            <a:r>
              <a:rPr lang="en-US" b="1" dirty="0">
                <a:solidFill>
                  <a:srgbClr val="FFFF00"/>
                </a:solidFill>
                <a:latin typeface="Times New Roman" panose="02020603050405020304" pitchFamily="18" charset="0"/>
                <a:cs typeface="Times New Roman" panose="02020603050405020304" pitchFamily="18" charset="0"/>
              </a:rPr>
              <a:t>Solar Energetic Particle (SEP) Cross-Comparison</a:t>
            </a:r>
            <a:r>
              <a:rPr lang="en-US" b="1" dirty="0">
                <a:latin typeface="Times New Roman" panose="02020603050405020304" pitchFamily="18" charset="0"/>
                <a:cs typeface="Times New Roman" panose="02020603050405020304" pitchFamily="18" charset="0"/>
              </a:rPr>
              <a:t> – </a:t>
            </a:r>
            <a:r>
              <a:rPr lang="en-US" b="1" i="1" dirty="0" smtClean="0">
                <a:latin typeface="Times New Roman" panose="02020603050405020304" pitchFamily="18" charset="0"/>
                <a:cs typeface="Times New Roman" panose="02020603050405020304" pitchFamily="18" charset="0"/>
              </a:rPr>
              <a:t>GOES-16 only, no suitable SEP </a:t>
            </a:r>
            <a:r>
              <a:rPr lang="en-US" b="1" i="1" dirty="0">
                <a:latin typeface="Times New Roman" panose="02020603050405020304" pitchFamily="18" charset="0"/>
                <a:cs typeface="Times New Roman" panose="02020603050405020304" pitchFamily="18" charset="0"/>
              </a:rPr>
              <a:t>events </a:t>
            </a:r>
            <a:r>
              <a:rPr lang="en-US" b="1" i="1" dirty="0" smtClean="0">
                <a:latin typeface="Times New Roman" panose="02020603050405020304" pitchFamily="18" charset="0"/>
                <a:cs typeface="Times New Roman" panose="02020603050405020304" pitchFamily="18" charset="0"/>
              </a:rPr>
              <a:t>for cross-comparison since GOES-17 launch</a:t>
            </a:r>
            <a:r>
              <a:rPr lang="en-US" b="1" dirty="0" smtClean="0">
                <a:latin typeface="Times New Roman" panose="02020603050405020304" pitchFamily="18" charset="0"/>
                <a:cs typeface="Times New Roman" panose="02020603050405020304" pitchFamily="18" charset="0"/>
              </a:rPr>
              <a:t> (Kress)</a:t>
            </a:r>
            <a:endParaRPr lang="en-US" b="1"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PLPT-SEI-005:  </a:t>
            </a:r>
            <a:r>
              <a:rPr lang="en-US" b="1" dirty="0">
                <a:solidFill>
                  <a:srgbClr val="FFFF00"/>
                </a:solidFill>
                <a:latin typeface="Times New Roman" panose="02020603050405020304" pitchFamily="18" charset="0"/>
                <a:cs typeface="Times New Roman" panose="02020603050405020304" pitchFamily="18" charset="0"/>
              </a:rPr>
              <a:t>Cross-Satellite Comparison of Trapped Particles</a:t>
            </a:r>
            <a:r>
              <a:rPr lang="en-US" b="1" dirty="0">
                <a:latin typeface="Times New Roman" panose="02020603050405020304" pitchFamily="18" charset="0"/>
                <a:cs typeface="Times New Roman" panose="02020603050405020304" pitchFamily="18" charset="0"/>
              </a:rPr>
              <a:t> (Rodriguez)</a:t>
            </a:r>
          </a:p>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PLPT-SEI-006: </a:t>
            </a:r>
            <a:r>
              <a:rPr lang="en-US" b="1" dirty="0">
                <a:solidFill>
                  <a:srgbClr val="FFFF00"/>
                </a:solidFill>
                <a:latin typeface="Times New Roman" panose="02020603050405020304" pitchFamily="18" charset="0"/>
                <a:cs typeface="Times New Roman" panose="02020603050405020304" pitchFamily="18" charset="0"/>
              </a:rPr>
              <a:t>Backgrounds</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Rodriguez, Boudouridis)</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spTree>
    <p:extLst>
      <p:ext uri="{BB962C8B-B14F-4D97-AF65-F5344CB8AC3E}">
        <p14:creationId xmlns:p14="http://schemas.microsoft.com/office/powerpoint/2010/main" val="755760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4B54A-6AD9-824D-8CEC-7164E8525D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30" t="4908" r="8296" b="3255"/>
          <a:stretch/>
        </p:blipFill>
        <p:spPr>
          <a:xfrm>
            <a:off x="18854" y="1189463"/>
            <a:ext cx="7234243" cy="3970011"/>
          </a:xfrm>
          <a:prstGeom prst="rect">
            <a:avLst/>
          </a:prstGeom>
        </p:spPr>
      </p:pic>
      <p:sp>
        <p:nvSpPr>
          <p:cNvPr id="2" name="Title 1"/>
          <p:cNvSpPr>
            <a:spLocks noGrp="1"/>
          </p:cNvSpPr>
          <p:nvPr>
            <p:ph type="title"/>
          </p:nvPr>
        </p:nvSpPr>
        <p:spPr>
          <a:xfrm>
            <a:off x="1903659" y="196193"/>
            <a:ext cx="5336682" cy="868363"/>
          </a:xfrm>
        </p:spPr>
        <p:txBody>
          <a:bodyPr/>
          <a:lstStyle/>
          <a:p>
            <a:r>
              <a:rPr lang="en-US" sz="2400" b="1" dirty="0">
                <a:solidFill>
                  <a:srgbClr val="FFFF00"/>
                </a:solidFill>
                <a:latin typeface="Times New Roman" panose="02020603050405020304" pitchFamily="18" charset="0"/>
                <a:cs typeface="Times New Roman" panose="02020603050405020304" pitchFamily="18" charset="0"/>
              </a:rPr>
              <a:t>PLPT-SEI-002: MPS-HI Telescope Cross-Comparison: Method</a:t>
            </a:r>
          </a:p>
        </p:txBody>
      </p:sp>
      <p:sp>
        <p:nvSpPr>
          <p:cNvPr id="8" name="Content Placeholder 7"/>
          <p:cNvSpPr>
            <a:spLocks noGrp="1"/>
          </p:cNvSpPr>
          <p:nvPr>
            <p:ph sz="half" idx="2"/>
          </p:nvPr>
        </p:nvSpPr>
        <p:spPr>
          <a:xfrm>
            <a:off x="0" y="5113135"/>
            <a:ext cx="4648200" cy="1735137"/>
          </a:xfrm>
        </p:spPr>
        <p:txBody>
          <a:bodyPr/>
          <a:lstStyle/>
          <a:p>
            <a:pPr>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Steps:</a:t>
            </a:r>
          </a:p>
          <a:p>
            <a:pPr lvl="1">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Input MPS-HI fluxes and pitch angles calculated from MAG L1b BRF</a:t>
            </a:r>
          </a:p>
          <a:p>
            <a:pPr lvl="1">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Identify whenever a pair of telescopes has pitch angles within 1 degree</a:t>
            </a:r>
          </a:p>
          <a:p>
            <a:pPr lvl="2"/>
            <a:r>
              <a:rPr lang="en-US" sz="1200" b="1" dirty="0">
                <a:latin typeface="Times New Roman" panose="02020603050405020304" pitchFamily="18" charset="0"/>
                <a:cs typeface="Times New Roman" panose="02020603050405020304" pitchFamily="18" charset="0"/>
              </a:rPr>
              <a:t>Fold pitch angles &gt; 90 degrees to get enough matches</a:t>
            </a:r>
          </a:p>
          <a:p>
            <a:pPr>
              <a:buFont typeface="Arial" panose="020B0604020202020204" pitchFamily="34" charset="0"/>
              <a:buChar char="•"/>
            </a:pPr>
            <a:endParaRPr lang="en-US" sz="18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
        <p:nvSpPr>
          <p:cNvPr id="14" name="Shape 263"/>
          <p:cNvSpPr txBox="1"/>
          <p:nvPr/>
        </p:nvSpPr>
        <p:spPr>
          <a:xfrm>
            <a:off x="4724400" y="6185426"/>
            <a:ext cx="3810001" cy="584100"/>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b="1" dirty="0">
                <a:solidFill>
                  <a:srgbClr val="0000FF"/>
                </a:solidFill>
                <a:latin typeface="Times New Roman" panose="02020603050405020304" pitchFamily="18" charset="0"/>
                <a:ea typeface="Calibri"/>
                <a:cs typeface="Times New Roman" panose="02020603050405020304" pitchFamily="18" charset="0"/>
                <a:sym typeface="Calibri"/>
              </a:rPr>
              <a:t>Ref:</a:t>
            </a:r>
            <a:r>
              <a:rPr lang="en" sz="1000" dirty="0">
                <a:solidFill>
                  <a:srgbClr val="0000FF"/>
                </a:solidFill>
                <a:latin typeface="Times New Roman" panose="02020603050405020304" pitchFamily="18" charset="0"/>
                <a:ea typeface="Calibri"/>
                <a:cs typeface="Times New Roman" panose="02020603050405020304" pitchFamily="18" charset="0"/>
                <a:sym typeface="Calibri"/>
              </a:rPr>
              <a:t> Rowland, W., and R. S. Weigel (2012), Intra-calibration of particle detectors on a three-axis stabilized geostationary platform, </a:t>
            </a:r>
            <a:r>
              <a:rPr lang="en" sz="1000" i="1" dirty="0">
                <a:solidFill>
                  <a:srgbClr val="0000FF"/>
                </a:solidFill>
                <a:latin typeface="Times New Roman" panose="02020603050405020304" pitchFamily="18" charset="0"/>
                <a:ea typeface="Calibri"/>
                <a:cs typeface="Times New Roman" panose="02020603050405020304" pitchFamily="18" charset="0"/>
                <a:sym typeface="Calibri"/>
              </a:rPr>
              <a:t>Space Weather, 10, </a:t>
            </a:r>
            <a:r>
              <a:rPr lang="en" sz="1000" dirty="0">
                <a:solidFill>
                  <a:srgbClr val="0000FF"/>
                </a:solidFill>
                <a:latin typeface="Times New Roman" panose="02020603050405020304" pitchFamily="18" charset="0"/>
                <a:ea typeface="Calibri"/>
                <a:cs typeface="Times New Roman" panose="02020603050405020304" pitchFamily="18" charset="0"/>
                <a:sym typeface="Calibri"/>
              </a:rPr>
              <a:t>S11002, doi:10.1029/2012SW000816.</a:t>
            </a:r>
          </a:p>
        </p:txBody>
      </p:sp>
      <p:sp>
        <p:nvSpPr>
          <p:cNvPr id="13" name="Shape 267"/>
          <p:cNvSpPr/>
          <p:nvPr/>
        </p:nvSpPr>
        <p:spPr>
          <a:xfrm>
            <a:off x="3969383" y="3964719"/>
            <a:ext cx="609600" cy="9906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267"/>
          <p:cNvSpPr/>
          <p:nvPr/>
        </p:nvSpPr>
        <p:spPr>
          <a:xfrm>
            <a:off x="5169713" y="3876349"/>
            <a:ext cx="1143001" cy="1167339"/>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267"/>
          <p:cNvSpPr/>
          <p:nvPr/>
        </p:nvSpPr>
        <p:spPr>
          <a:xfrm>
            <a:off x="1542854" y="3980185"/>
            <a:ext cx="609600" cy="9906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Content Placeholder 7"/>
          <p:cNvSpPr>
            <a:spLocks noGrp="1"/>
          </p:cNvSpPr>
          <p:nvPr>
            <p:ph sz="half" idx="2"/>
          </p:nvPr>
        </p:nvSpPr>
        <p:spPr>
          <a:xfrm>
            <a:off x="4267201" y="5277087"/>
            <a:ext cx="4800600" cy="895113"/>
          </a:xfrm>
        </p:spPr>
        <p:txBody>
          <a:bodyPr/>
          <a:lstStyle/>
          <a:p>
            <a:pPr lvl="1">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Report measured fluxes for each pitch angle match</a:t>
            </a:r>
          </a:p>
          <a:p>
            <a:pPr lvl="1">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Estimate scaling factors </a:t>
            </a:r>
            <a:r>
              <a:rPr lang="en-US" sz="1400" b="1" dirty="0" smtClean="0">
                <a:latin typeface="Times New Roman" panose="02020603050405020304" pitchFamily="18" charset="0"/>
                <a:cs typeface="Times New Roman" panose="02020603050405020304" pitchFamily="18" charset="0"/>
              </a:rPr>
              <a:t>with respect to a </a:t>
            </a:r>
            <a:r>
              <a:rPr lang="en-US" sz="1400" b="1" dirty="0">
                <a:latin typeface="Times New Roman" panose="02020603050405020304" pitchFamily="18" charset="0"/>
                <a:cs typeface="Times New Roman" panose="02020603050405020304" pitchFamily="18" charset="0"/>
              </a:rPr>
              <a:t>reference </a:t>
            </a:r>
            <a:r>
              <a:rPr lang="en-US" sz="1400" b="1" dirty="0" smtClean="0">
                <a:latin typeface="Times New Roman" panose="02020603050405020304" pitchFamily="18" charset="0"/>
                <a:cs typeface="Times New Roman" panose="02020603050405020304" pitchFamily="18" charset="0"/>
              </a:rPr>
              <a:t>telescope</a:t>
            </a:r>
            <a:endParaRPr lang="en-US" sz="1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4778C9A-43D4-3A4D-AC45-E48DA35609F9}"/>
              </a:ext>
            </a:extLst>
          </p:cNvPr>
          <p:cNvSpPr txBox="1"/>
          <p:nvPr/>
        </p:nvSpPr>
        <p:spPr>
          <a:xfrm>
            <a:off x="4302680" y="1535668"/>
            <a:ext cx="9906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yaw flip</a:t>
            </a:r>
          </a:p>
        </p:txBody>
      </p:sp>
      <p:sp>
        <p:nvSpPr>
          <p:cNvPr id="7" name="Down Arrow 6">
            <a:extLst>
              <a:ext uri="{FF2B5EF4-FFF2-40B4-BE49-F238E27FC236}">
                <a16:creationId xmlns:a16="http://schemas.microsoft.com/office/drawing/2014/main" id="{DBBECC47-F98D-5843-AFC3-50C5CFA239EF}"/>
              </a:ext>
            </a:extLst>
          </p:cNvPr>
          <p:cNvSpPr/>
          <p:nvPr/>
        </p:nvSpPr>
        <p:spPr>
          <a:xfrm>
            <a:off x="4726628" y="1893332"/>
            <a:ext cx="158437" cy="2278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45892" y="1478406"/>
            <a:ext cx="113364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GOES-17</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162800" y="1324584"/>
            <a:ext cx="1942709" cy="3893374"/>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Compares responses of MPS-HI telescopes when central pitch angle is the same</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Under such conditions, telescopes </a:t>
            </a:r>
            <a:r>
              <a:rPr lang="en-US" sz="1300" dirty="0" smtClean="0">
                <a:latin typeface="Times New Roman" panose="02020603050405020304" pitchFamily="18" charset="0"/>
                <a:cs typeface="Times New Roman" panose="02020603050405020304" pitchFamily="18" charset="0"/>
              </a:rPr>
              <a:t>should be measuring </a:t>
            </a:r>
            <a:r>
              <a:rPr lang="en-US" sz="1300" dirty="0">
                <a:latin typeface="Times New Roman" panose="02020603050405020304" pitchFamily="18" charset="0"/>
                <a:cs typeface="Times New Roman" panose="02020603050405020304" pitchFamily="18" charset="0"/>
              </a:rPr>
              <a:t>the same flux </a:t>
            </a:r>
            <a:r>
              <a:rPr lang="en-US" sz="1300" dirty="0" smtClean="0">
                <a:latin typeface="Times New Roman" panose="02020603050405020304" pitchFamily="18" charset="0"/>
                <a:cs typeface="Times New Roman" panose="02020603050405020304" pitchFamily="18" charset="0"/>
              </a:rPr>
              <a:t>for the same </a:t>
            </a:r>
            <a:r>
              <a:rPr lang="en-US" sz="1300" dirty="0">
                <a:latin typeface="Times New Roman" panose="02020603050405020304" pitchFamily="18" charset="0"/>
                <a:cs typeface="Times New Roman" panose="02020603050405020304" pitchFamily="18" charset="0"/>
              </a:rPr>
              <a:t>effective </a:t>
            </a:r>
            <a:r>
              <a:rPr lang="en-US" sz="1300" dirty="0" smtClean="0">
                <a:latin typeface="Times New Roman" panose="02020603050405020304" pitchFamily="18" charset="0"/>
                <a:cs typeface="Times New Roman" panose="02020603050405020304" pitchFamily="18" charset="0"/>
              </a:rPr>
              <a:t>energy</a:t>
            </a:r>
            <a:endParaRPr lang="en-US" sz="13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300" dirty="0" smtClean="0">
                <a:latin typeface="Times New Roman" panose="02020603050405020304" pitchFamily="18" charset="0"/>
                <a:cs typeface="Times New Roman" panose="02020603050405020304" pitchFamily="18" charset="0"/>
              </a:rPr>
              <a:t>The technique has been validated twice: 1) G17 MPS-LO zone intracal, and 2) G13/G15 MAGED/PD cross-telescope comparisons</a:t>
            </a:r>
            <a:r>
              <a:rPr lang="en-US" sz="1300" dirty="0">
                <a:latin typeface="Times New Roman" panose="02020603050405020304" pitchFamily="18" charset="0"/>
                <a:cs typeface="Times New Roman" panose="02020603050405020304" pitchFamily="18" charset="0"/>
              </a:rPr>
              <a:t> </a:t>
            </a:r>
            <a:r>
              <a:rPr lang="en-US" sz="1300" dirty="0" smtClean="0">
                <a:latin typeface="Times New Roman" panose="02020603050405020304" pitchFamily="18" charset="0"/>
                <a:cs typeface="Times New Roman" panose="02020603050405020304" pitchFamily="18" charset="0"/>
              </a:rPr>
              <a:t>(Rodriguez et al., [2020], JSWSC)</a:t>
            </a:r>
          </a:p>
        </p:txBody>
      </p:sp>
      <p:sp>
        <p:nvSpPr>
          <p:cNvPr id="15" name="Rounded Rectangle 14"/>
          <p:cNvSpPr/>
          <p:nvPr/>
        </p:nvSpPr>
        <p:spPr>
          <a:xfrm>
            <a:off x="7497947" y="90879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a:t>
            </a:r>
            <a:r>
              <a:rPr lang="en-US" b="1" smtClean="0">
                <a:solidFill>
                  <a:schemeClr val="tx1"/>
                </a:solidFill>
                <a:latin typeface="Times New Roman" panose="02020603050405020304" pitchFamily="18" charset="0"/>
                <a:cs typeface="Times New Roman" panose="02020603050405020304" pitchFamily="18" charset="0"/>
              </a:rPr>
              <a:t>artial </a:t>
            </a:r>
            <a:r>
              <a:rPr lang="en-US" b="1" dirty="0">
                <a:solidFill>
                  <a:schemeClr val="tx1"/>
                </a:solidFill>
                <a:latin typeface="Times New Roman" panose="02020603050405020304" pitchFamily="18" charset="0"/>
                <a:cs typeface="Times New Roman" panose="02020603050405020304" pitchFamily="18" charset="0"/>
              </a:rPr>
              <a:t>pass</a:t>
            </a:r>
          </a:p>
        </p:txBody>
      </p:sp>
    </p:spTree>
    <p:extLst>
      <p:ext uri="{BB962C8B-B14F-4D97-AF65-F5344CB8AC3E}">
        <p14:creationId xmlns:p14="http://schemas.microsoft.com/office/powerpoint/2010/main" val="19323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26</a:t>
            </a:fld>
            <a:endParaRPr lang="en-US" altLang="en-US" dirty="0">
              <a:solidFill>
                <a:prstClr val="white"/>
              </a:solidFill>
            </a:endParaRPr>
          </a:p>
        </p:txBody>
      </p:sp>
      <p:sp>
        <p:nvSpPr>
          <p:cNvPr id="5" name="Title 1"/>
          <p:cNvSpPr txBox="1">
            <a:spLocks/>
          </p:cNvSpPr>
          <p:nvPr/>
        </p:nvSpPr>
        <p:spPr>
          <a:xfrm>
            <a:off x="1485900" y="198437"/>
            <a:ext cx="6172200" cy="868363"/>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PLPT-SEI-002: MPS-HI Telescope Cross-Comparison: Improvements over Provisional</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181600" y="1378527"/>
            <a:ext cx="3810000" cy="2246769"/>
          </a:xfrm>
          <a:prstGeom prst="rect">
            <a:avLst/>
          </a:prstGeom>
          <a:noFill/>
        </p:spPr>
        <p:txBody>
          <a:bodyPr wrap="square" rtlCol="0">
            <a:spAutoFit/>
          </a:bodyPr>
          <a:lstStyle/>
          <a:p>
            <a:r>
              <a:rPr lang="en-US" sz="2000" b="1" dirty="0" smtClean="0">
                <a:solidFill>
                  <a:srgbClr val="FFFF00"/>
                </a:solidFill>
                <a:latin typeface="Times New Roman" panose="02020603050405020304" pitchFamily="18" charset="0"/>
                <a:cs typeface="Times New Roman" panose="02020603050405020304" pitchFamily="18" charset="0"/>
              </a:rPr>
              <a:t>GOES-16 improvements</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Larger data sample</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Mag data at provisional maturity</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Use of supplementary angles</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Thresholding to eliminate low fluxes</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167" t="8333" r="8333" b="6667"/>
          <a:stretch/>
        </p:blipFill>
        <p:spPr>
          <a:xfrm>
            <a:off x="76200" y="1378527"/>
            <a:ext cx="4953000" cy="255154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167" t="8333" r="8333" b="6666"/>
          <a:stretch/>
        </p:blipFill>
        <p:spPr>
          <a:xfrm>
            <a:off x="76200" y="4204853"/>
            <a:ext cx="4953000" cy="2551546"/>
          </a:xfrm>
          <a:prstGeom prst="rect">
            <a:avLst/>
          </a:prstGeom>
        </p:spPr>
      </p:pic>
      <p:sp>
        <p:nvSpPr>
          <p:cNvPr id="10" name="TextBox 9"/>
          <p:cNvSpPr txBox="1"/>
          <p:nvPr/>
        </p:nvSpPr>
        <p:spPr>
          <a:xfrm>
            <a:off x="5181600" y="3886200"/>
            <a:ext cx="3810000" cy="1323439"/>
          </a:xfrm>
          <a:prstGeom prst="rect">
            <a:avLst/>
          </a:prstGeom>
          <a:noFill/>
        </p:spPr>
        <p:txBody>
          <a:bodyPr wrap="square" rtlCol="0">
            <a:spAutoFit/>
          </a:bodyPr>
          <a:lstStyle/>
          <a:p>
            <a:r>
              <a:rPr lang="en-US" sz="2000" b="1" dirty="0" smtClean="0">
                <a:solidFill>
                  <a:srgbClr val="FFFF00"/>
                </a:solidFill>
                <a:latin typeface="Times New Roman" panose="02020603050405020304" pitchFamily="18" charset="0"/>
                <a:cs typeface="Times New Roman" panose="02020603050405020304" pitchFamily="18" charset="0"/>
              </a:rPr>
              <a:t>GOES-17 improvements</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Larger data sample</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Mag data at provisional maturity</a:t>
            </a:r>
          </a:p>
        </p:txBody>
      </p:sp>
      <p:sp>
        <p:nvSpPr>
          <p:cNvPr id="11" name="TextBox 10"/>
          <p:cNvSpPr txBox="1"/>
          <p:nvPr/>
        </p:nvSpPr>
        <p:spPr>
          <a:xfrm>
            <a:off x="5181600" y="5429656"/>
            <a:ext cx="3810000" cy="1323439"/>
          </a:xfrm>
          <a:prstGeom prst="rect">
            <a:avLst/>
          </a:prstGeom>
          <a:noFill/>
        </p:spPr>
        <p:txBody>
          <a:bodyPr wrap="square" rtlCol="0">
            <a:spAutoFit/>
          </a:bodyPr>
          <a:lstStyle/>
          <a:p>
            <a:r>
              <a:rPr lang="en-US" sz="2000" b="1" dirty="0" smtClean="0">
                <a:solidFill>
                  <a:srgbClr val="FFFF00"/>
                </a:solidFill>
                <a:latin typeface="Times New Roman" panose="02020603050405020304" pitchFamily="18" charset="0"/>
                <a:cs typeface="Times New Roman" panose="02020603050405020304" pitchFamily="18" charset="0"/>
              </a:rPr>
              <a:t>Remaining Caveats</a:t>
            </a:r>
          </a:p>
          <a:p>
            <a:pPr marL="285750" indent="-285750">
              <a:buFont typeface="Wingdings" panose="05000000000000000000" pitchFamily="2" charset="2"/>
              <a:buChar char="§"/>
            </a:pPr>
            <a:r>
              <a:rPr lang="en-US" sz="2000" b="1" dirty="0" smtClean="0">
                <a:solidFill>
                  <a:schemeClr val="bg1"/>
                </a:solidFill>
                <a:latin typeface="Times New Roman" panose="02020603050405020304" pitchFamily="18" charset="0"/>
                <a:cs typeface="Times New Roman" panose="02020603050405020304" pitchFamily="18" charset="0"/>
              </a:rPr>
              <a:t>Account for variation in channel energies across telescopes</a:t>
            </a:r>
          </a:p>
        </p:txBody>
      </p:sp>
      <p:sp>
        <p:nvSpPr>
          <p:cNvPr id="12" name="TextBox 11"/>
          <p:cNvSpPr txBox="1"/>
          <p:nvPr/>
        </p:nvSpPr>
        <p:spPr>
          <a:xfrm>
            <a:off x="1161454" y="3918918"/>
            <a:ext cx="2782493" cy="338554"/>
          </a:xfrm>
          <a:prstGeom prst="rect">
            <a:avLst/>
          </a:prstGeom>
          <a:noFill/>
        </p:spPr>
        <p:txBody>
          <a:bodyPr wrap="none" rtlCol="0">
            <a:spAutoFit/>
          </a:bodyPr>
          <a:lstStyle/>
          <a:p>
            <a:r>
              <a:rPr lang="en-US" sz="1600" b="1" dirty="0" smtClean="0">
                <a:solidFill>
                  <a:srgbClr val="99FF66"/>
                </a:solidFill>
                <a:latin typeface="Times New Roman" panose="02020603050405020304" pitchFamily="18" charset="0"/>
                <a:cs typeface="Times New Roman" panose="02020603050405020304" pitchFamily="18" charset="0"/>
              </a:rPr>
              <a:t>GOES-17 Protons, April 2021</a:t>
            </a:r>
            <a:endParaRPr lang="en-US" sz="1600" b="1" dirty="0">
              <a:solidFill>
                <a:srgbClr val="99FF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86914" y="1089790"/>
            <a:ext cx="2931572" cy="338554"/>
          </a:xfrm>
          <a:prstGeom prst="rect">
            <a:avLst/>
          </a:prstGeom>
          <a:noFill/>
        </p:spPr>
        <p:txBody>
          <a:bodyPr wrap="none" rtlCol="0">
            <a:spAutoFit/>
          </a:bodyPr>
          <a:lstStyle/>
          <a:p>
            <a:r>
              <a:rPr lang="en-US" sz="1600" b="1" dirty="0" smtClean="0">
                <a:solidFill>
                  <a:srgbClr val="99FF66"/>
                </a:solidFill>
                <a:latin typeface="Times New Roman" panose="02020603050405020304" pitchFamily="18" charset="0"/>
                <a:cs typeface="Times New Roman" panose="02020603050405020304" pitchFamily="18" charset="0"/>
              </a:rPr>
              <a:t>GOES-17 Electrons, April 2021</a:t>
            </a:r>
            <a:endParaRPr lang="en-US" sz="1600" b="1" dirty="0">
              <a:solidFill>
                <a:srgbClr val="99FF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618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GOES-16</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255556"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Electron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
        <p:nvSpPr>
          <p:cNvPr id="5" name="TextBox 4"/>
          <p:cNvSpPr txBox="1"/>
          <p:nvPr/>
        </p:nvSpPr>
        <p:spPr>
          <a:xfrm>
            <a:off x="152400" y="6248400"/>
            <a:ext cx="4344697" cy="369332"/>
          </a:xfrm>
          <a:prstGeom prst="rect">
            <a:avLst/>
          </a:prstGeom>
          <a:solidFill>
            <a:schemeClr val="bg1"/>
          </a:solidFill>
        </p:spPr>
        <p:txBody>
          <a:bodyPr wrap="square" rtlCol="0">
            <a:spAutoFit/>
          </a:bodyPr>
          <a:lstStyle/>
          <a:p>
            <a:pPr algn="ctr"/>
            <a:r>
              <a:rPr lang="en-US" b="1" dirty="0">
                <a:solidFill>
                  <a:srgbClr val="0070C0"/>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10-20%, </a:t>
            </a:r>
            <a:r>
              <a:rPr lang="en-US" b="1" dirty="0">
                <a:solidFill>
                  <a:srgbClr val="FF0000"/>
                </a:solidFill>
                <a:latin typeface="Times New Roman" panose="02020603050405020304" pitchFamily="18" charset="0"/>
                <a:cs typeface="Times New Roman" panose="02020603050405020304" pitchFamily="18" charset="0"/>
              </a:rPr>
              <a:t>Red: &gt;20%</a:t>
            </a:r>
          </a:p>
        </p:txBody>
      </p:sp>
      <p:pic>
        <p:nvPicPr>
          <p:cNvPr id="12" name="Content Placeholder 11"/>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370" t="6241" r="41760" b="61818"/>
          <a:stretch/>
        </p:blipFill>
        <p:spPr>
          <a:xfrm>
            <a:off x="151103" y="2108660"/>
            <a:ext cx="4344697" cy="3530139"/>
          </a:xfrm>
          <a:prstGeom prst="rect">
            <a:avLst/>
          </a:prstGeom>
          <a:solidFill>
            <a:schemeClr val="bg1"/>
          </a:solidFill>
        </p:spPr>
      </p:pic>
      <p:sp>
        <p:nvSpPr>
          <p:cNvPr id="9" name="Text Placeholder 6"/>
          <p:cNvSpPr>
            <a:spLocks noGrp="1"/>
          </p:cNvSpPr>
          <p:nvPr>
            <p:ph type="body" idx="1"/>
          </p:nvPr>
        </p:nvSpPr>
        <p:spPr>
          <a:xfrm>
            <a:off x="4752005"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Proton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535" t="5796" r="40940" b="72576"/>
          <a:stretch/>
        </p:blipFill>
        <p:spPr>
          <a:xfrm>
            <a:off x="4676274" y="2108660"/>
            <a:ext cx="4287252" cy="2328878"/>
          </a:xfrm>
          <a:prstGeom prst="rect">
            <a:avLst/>
          </a:prstGeom>
        </p:spPr>
      </p:pic>
      <p:sp>
        <p:nvSpPr>
          <p:cNvPr id="13" name="TextBox 12"/>
          <p:cNvSpPr txBox="1"/>
          <p:nvPr/>
        </p:nvSpPr>
        <p:spPr>
          <a:xfrm>
            <a:off x="4676274" y="4572000"/>
            <a:ext cx="4287252" cy="292388"/>
          </a:xfrm>
          <a:prstGeom prst="rect">
            <a:avLst/>
          </a:prstGeom>
          <a:solidFill>
            <a:schemeClr val="bg1"/>
          </a:solidFill>
        </p:spPr>
        <p:txBody>
          <a:bodyPr wrap="square" rtlCol="0">
            <a:spAutoFit/>
          </a:bodyPr>
          <a:lstStyle/>
          <a:p>
            <a:pPr algn="ctr"/>
            <a:r>
              <a:rPr lang="en-US" sz="1300" b="1" i="1" dirty="0" smtClean="0">
                <a:solidFill>
                  <a:srgbClr val="008000"/>
                </a:solidFill>
                <a:latin typeface="Times New Roman" panose="02020603050405020304" pitchFamily="18" charset="0"/>
                <a:cs typeface="Times New Roman" panose="02020603050405020304" pitchFamily="18" charset="0"/>
              </a:rPr>
              <a:t>Technique not applicable to solar proton channels P8-P11</a:t>
            </a:r>
            <a:endParaRPr lang="en-US" sz="1300" b="1" i="1" dirty="0">
              <a:solidFill>
                <a:srgbClr val="008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580022" y="4953000"/>
            <a:ext cx="4487778" cy="1815882"/>
          </a:xfrm>
          <a:prstGeom prst="rect">
            <a:avLst/>
          </a:prstGeom>
          <a:noFill/>
        </p:spPr>
        <p:txBody>
          <a:bodyPr wrap="square" rtlCol="0">
            <a:spAutoFit/>
          </a:bodyPr>
          <a:lstStyle/>
          <a:p>
            <a:pPr marL="342900" indent="-34290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Many more electron scale factors further from unity compared to provisional maturity.</a:t>
            </a:r>
          </a:p>
          <a:p>
            <a:pPr marL="342900" indent="-34290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Proton scale factors remain comparable.</a:t>
            </a:r>
          </a:p>
          <a:p>
            <a:pPr marL="342900" indent="-342900">
              <a:buFont typeface="Wingdings" panose="05000000000000000000" pitchFamily="2" charset="2"/>
              <a:buChar char="§"/>
            </a:pPr>
            <a:r>
              <a:rPr lang="en-US" sz="1600" b="1" dirty="0" smtClean="0">
                <a:solidFill>
                  <a:srgbClr val="FFFF00"/>
                </a:solidFill>
                <a:latin typeface="Times New Roman" panose="02020603050405020304" pitchFamily="18" charset="0"/>
                <a:cs typeface="Times New Roman" panose="02020603050405020304" pitchFamily="18" charset="0"/>
              </a:rPr>
              <a:t>Possible cause</a:t>
            </a:r>
            <a:r>
              <a:rPr lang="en-US" sz="1600" b="1" dirty="0">
                <a:solidFill>
                  <a:schemeClr val="bg1"/>
                </a:solidFill>
                <a:latin typeface="Times New Roman" panose="02020603050405020304" pitchFamily="18" charset="0"/>
                <a:cs typeface="Times New Roman" panose="02020603050405020304" pitchFamily="18" charset="0"/>
              </a:rPr>
              <a:t>: Multi-layer insulation (MLI) </a:t>
            </a:r>
            <a:r>
              <a:rPr lang="en-US" sz="1600" b="1" dirty="0" smtClean="0">
                <a:solidFill>
                  <a:schemeClr val="bg1"/>
                </a:solidFill>
                <a:latin typeface="Times New Roman" panose="02020603050405020304" pitchFamily="18" charset="0"/>
                <a:cs typeface="Times New Roman" panose="02020603050405020304" pitchFamily="18" charset="0"/>
              </a:rPr>
              <a:t>degrades </a:t>
            </a:r>
            <a:r>
              <a:rPr lang="en-US" sz="1600" b="1" dirty="0">
                <a:solidFill>
                  <a:schemeClr val="bg1"/>
                </a:solidFill>
                <a:latin typeface="Times New Roman" panose="02020603050405020304" pitchFamily="18" charset="0"/>
                <a:cs typeface="Times New Roman" panose="02020603050405020304" pitchFamily="18" charset="0"/>
              </a:rPr>
              <a:t>over </a:t>
            </a:r>
            <a:r>
              <a:rPr lang="en-US" sz="1600" b="1" dirty="0" smtClean="0">
                <a:solidFill>
                  <a:schemeClr val="bg1"/>
                </a:solidFill>
                <a:latin typeface="Times New Roman" panose="02020603050405020304" pitchFamily="18" charset="0"/>
                <a:cs typeface="Times New Roman" panose="02020603050405020304" pitchFamily="18" charset="0"/>
              </a:rPr>
              <a:t>time </a:t>
            </a:r>
            <a:r>
              <a:rPr lang="en-US" sz="1600" b="1" dirty="0">
                <a:solidFill>
                  <a:schemeClr val="bg1"/>
                </a:solidFill>
                <a:latin typeface="Times New Roman" panose="02020603050405020304" pitchFamily="18" charset="0"/>
                <a:cs typeface="Times New Roman" panose="02020603050405020304" pitchFamily="18" charset="0"/>
              </a:rPr>
              <a:t>in </a:t>
            </a:r>
            <a:r>
              <a:rPr lang="en-US" sz="1600" b="1" dirty="0" smtClean="0">
                <a:solidFill>
                  <a:schemeClr val="bg1"/>
                </a:solidFill>
                <a:latin typeface="Times New Roman" panose="02020603050405020304" pitchFamily="18" charset="0"/>
                <a:cs typeface="Times New Roman" panose="02020603050405020304" pitchFamily="18" charset="0"/>
              </a:rPr>
              <a:t>space, causing </a:t>
            </a:r>
            <a:r>
              <a:rPr lang="en-US" sz="1600" b="1" dirty="0">
                <a:solidFill>
                  <a:schemeClr val="bg1"/>
                </a:solidFill>
                <a:latin typeface="Times New Roman" panose="02020603050405020304" pitchFamily="18" charset="0"/>
                <a:cs typeface="Times New Roman" panose="02020603050405020304" pitchFamily="18" charset="0"/>
              </a:rPr>
              <a:t>a gradual change in the average </a:t>
            </a:r>
            <a:r>
              <a:rPr lang="en-US" sz="1600" b="1" dirty="0" smtClean="0">
                <a:solidFill>
                  <a:schemeClr val="bg1"/>
                </a:solidFill>
                <a:latin typeface="Times New Roman" panose="02020603050405020304" pitchFamily="18" charset="0"/>
                <a:cs typeface="Times New Roman" panose="02020603050405020304" pitchFamily="18" charset="0"/>
              </a:rPr>
              <a:t>temperature, that affects the solid state detectors.</a:t>
            </a:r>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422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GOES-17</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255556"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Electron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sp>
        <p:nvSpPr>
          <p:cNvPr id="5" name="TextBox 4"/>
          <p:cNvSpPr txBox="1"/>
          <p:nvPr/>
        </p:nvSpPr>
        <p:spPr>
          <a:xfrm>
            <a:off x="152400" y="6248400"/>
            <a:ext cx="4344697" cy="369332"/>
          </a:xfrm>
          <a:prstGeom prst="rect">
            <a:avLst/>
          </a:prstGeom>
          <a:solidFill>
            <a:schemeClr val="bg1"/>
          </a:solidFill>
        </p:spPr>
        <p:txBody>
          <a:bodyPr wrap="square" rtlCol="0">
            <a:spAutoFit/>
          </a:bodyPr>
          <a:lstStyle/>
          <a:p>
            <a:pPr algn="ctr"/>
            <a:r>
              <a:rPr lang="en-US" b="1" dirty="0">
                <a:solidFill>
                  <a:srgbClr val="0070C0"/>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10-20%, </a:t>
            </a:r>
            <a:r>
              <a:rPr lang="en-US" b="1" dirty="0">
                <a:solidFill>
                  <a:srgbClr val="FF0000"/>
                </a:solidFill>
                <a:latin typeface="Times New Roman" panose="02020603050405020304" pitchFamily="18" charset="0"/>
                <a:cs typeface="Times New Roman" panose="02020603050405020304" pitchFamily="18" charset="0"/>
              </a:rPr>
              <a:t>Red: &gt;20%</a:t>
            </a:r>
          </a:p>
        </p:txBody>
      </p:sp>
      <p:pic>
        <p:nvPicPr>
          <p:cNvPr id="12" name="Content Placeholder 11"/>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652" t="5739" r="41434" b="63502"/>
          <a:stretch/>
        </p:blipFill>
        <p:spPr>
          <a:xfrm>
            <a:off x="152400" y="2108660"/>
            <a:ext cx="4344698" cy="3396764"/>
          </a:xfrm>
          <a:prstGeom prst="rect">
            <a:avLst/>
          </a:prstGeom>
          <a:solidFill>
            <a:schemeClr val="bg1"/>
          </a:solidFill>
        </p:spPr>
      </p:pic>
      <p:sp>
        <p:nvSpPr>
          <p:cNvPr id="9" name="Text Placeholder 6"/>
          <p:cNvSpPr>
            <a:spLocks noGrp="1"/>
          </p:cNvSpPr>
          <p:nvPr>
            <p:ph type="body" idx="1"/>
          </p:nvPr>
        </p:nvSpPr>
        <p:spPr>
          <a:xfrm>
            <a:off x="4752005"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Proton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862" t="5555" r="41373" b="71111"/>
          <a:stretch/>
        </p:blipFill>
        <p:spPr>
          <a:xfrm>
            <a:off x="4724203" y="2103436"/>
            <a:ext cx="4231824" cy="2468564"/>
          </a:xfrm>
          <a:prstGeom prst="rect">
            <a:avLst/>
          </a:prstGeom>
        </p:spPr>
      </p:pic>
      <p:sp>
        <p:nvSpPr>
          <p:cNvPr id="15" name="TextBox 14"/>
          <p:cNvSpPr txBox="1"/>
          <p:nvPr/>
        </p:nvSpPr>
        <p:spPr>
          <a:xfrm>
            <a:off x="4724202" y="4660612"/>
            <a:ext cx="4231825" cy="292388"/>
          </a:xfrm>
          <a:prstGeom prst="rect">
            <a:avLst/>
          </a:prstGeom>
          <a:solidFill>
            <a:schemeClr val="bg1"/>
          </a:solidFill>
        </p:spPr>
        <p:txBody>
          <a:bodyPr wrap="square" rtlCol="0">
            <a:spAutoFit/>
          </a:bodyPr>
          <a:lstStyle/>
          <a:p>
            <a:pPr algn="ctr"/>
            <a:r>
              <a:rPr lang="en-US" sz="1300" b="1" i="1" dirty="0" smtClean="0">
                <a:solidFill>
                  <a:srgbClr val="008000"/>
                </a:solidFill>
                <a:latin typeface="Times New Roman" panose="02020603050405020304" pitchFamily="18" charset="0"/>
                <a:cs typeface="Times New Roman" panose="02020603050405020304" pitchFamily="18" charset="0"/>
              </a:rPr>
              <a:t>Technique not applicable to solar proton channels P8-P11</a:t>
            </a:r>
            <a:endParaRPr lang="en-US" sz="1300" b="1" i="1" dirty="0">
              <a:solidFill>
                <a:srgbClr val="008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580022" y="5094982"/>
            <a:ext cx="4487778" cy="1569660"/>
          </a:xfrm>
          <a:prstGeom prst="rect">
            <a:avLst/>
          </a:prstGeom>
          <a:noFill/>
        </p:spPr>
        <p:txBody>
          <a:bodyPr wrap="square" rtlCol="0">
            <a:spAutoFit/>
          </a:bodyPr>
          <a:lstStyle/>
          <a:p>
            <a:pPr marL="342900" indent="-342900">
              <a:buFont typeface="Wingdings" panose="05000000000000000000" pitchFamily="2" charset="2"/>
              <a:buChar char="§"/>
            </a:pPr>
            <a:r>
              <a:rPr lang="en-US" sz="1600" b="1" dirty="0">
                <a:solidFill>
                  <a:schemeClr val="bg1"/>
                </a:solidFill>
                <a:latin typeface="Times New Roman" panose="02020603050405020304" pitchFamily="18" charset="0"/>
                <a:cs typeface="Times New Roman" panose="02020603050405020304" pitchFamily="18" charset="0"/>
              </a:rPr>
              <a:t>E</a:t>
            </a:r>
            <a:r>
              <a:rPr lang="en-US" sz="1600" b="1" dirty="0" smtClean="0">
                <a:solidFill>
                  <a:schemeClr val="bg1"/>
                </a:solidFill>
                <a:latin typeface="Times New Roman" panose="02020603050405020304" pitchFamily="18" charset="0"/>
                <a:cs typeface="Times New Roman" panose="02020603050405020304" pitchFamily="18" charset="0"/>
              </a:rPr>
              <a:t>lectron scale factors remain good compared to provisional maturity.</a:t>
            </a:r>
          </a:p>
          <a:p>
            <a:pPr marL="342900" indent="-34290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Proton scale factors show some improvement compared to provisional maturity.</a:t>
            </a:r>
          </a:p>
          <a:p>
            <a:pPr marL="342900" indent="-342900">
              <a:buFont typeface="Wingdings" panose="05000000000000000000" pitchFamily="2" charset="2"/>
              <a:buChar char="§"/>
            </a:pPr>
            <a:r>
              <a:rPr lang="en-US" sz="1600" b="1" dirty="0" smtClean="0">
                <a:solidFill>
                  <a:srgbClr val="FFFF00"/>
                </a:solidFill>
                <a:latin typeface="Times New Roman" panose="02020603050405020304" pitchFamily="18" charset="0"/>
                <a:cs typeface="Times New Roman" panose="02020603050405020304" pitchFamily="18" charset="0"/>
              </a:rPr>
              <a:t>Question: </a:t>
            </a:r>
            <a:r>
              <a:rPr lang="en-US" sz="1600" b="1" dirty="0" smtClean="0">
                <a:solidFill>
                  <a:schemeClr val="bg1"/>
                </a:solidFill>
                <a:latin typeface="Times New Roman" panose="02020603050405020304" pitchFamily="18" charset="0"/>
                <a:cs typeface="Times New Roman" panose="02020603050405020304" pitchFamily="18" charset="0"/>
              </a:rPr>
              <a:t>How do these scale factors vary with time? Is there any trend?</a:t>
            </a:r>
          </a:p>
        </p:txBody>
      </p:sp>
    </p:spTree>
    <p:extLst>
      <p:ext uri="{BB962C8B-B14F-4D97-AF65-F5344CB8AC3E}">
        <p14:creationId xmlns:p14="http://schemas.microsoft.com/office/powerpoint/2010/main" val="214118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GOES-16</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255556"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Electron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5" name="TextBox 4"/>
          <p:cNvSpPr txBox="1"/>
          <p:nvPr/>
        </p:nvSpPr>
        <p:spPr>
          <a:xfrm>
            <a:off x="152400" y="5715000"/>
            <a:ext cx="4344697" cy="369332"/>
          </a:xfrm>
          <a:prstGeom prst="rect">
            <a:avLst/>
          </a:prstGeom>
          <a:solidFill>
            <a:schemeClr val="bg1"/>
          </a:solidFill>
        </p:spPr>
        <p:txBody>
          <a:bodyPr wrap="square" rtlCol="0">
            <a:spAutoFit/>
          </a:bodyPr>
          <a:lstStyle/>
          <a:p>
            <a:pPr algn="ctr"/>
            <a:r>
              <a:rPr lang="en-US" b="1" dirty="0">
                <a:solidFill>
                  <a:srgbClr val="0070C0"/>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10-20%, </a:t>
            </a:r>
            <a:r>
              <a:rPr lang="en-US" b="1" dirty="0">
                <a:solidFill>
                  <a:srgbClr val="FF0000"/>
                </a:solidFill>
                <a:latin typeface="Times New Roman" panose="02020603050405020304" pitchFamily="18" charset="0"/>
                <a:cs typeface="Times New Roman" panose="02020603050405020304" pitchFamily="18" charset="0"/>
              </a:rPr>
              <a:t>Red: &gt;20%</a:t>
            </a:r>
          </a:p>
        </p:txBody>
      </p:sp>
      <p:pic>
        <p:nvPicPr>
          <p:cNvPr id="12" name="Content Placeholder 11"/>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370" t="6241" r="41760" b="61818"/>
          <a:stretch/>
        </p:blipFill>
        <p:spPr>
          <a:xfrm>
            <a:off x="151103" y="2108660"/>
            <a:ext cx="4344697" cy="3530139"/>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108660"/>
            <a:ext cx="4419599" cy="3535679"/>
          </a:xfrm>
          <a:prstGeom prst="rect">
            <a:avLst/>
          </a:prstGeom>
        </p:spPr>
      </p:pic>
      <p:sp>
        <p:nvSpPr>
          <p:cNvPr id="15" name="Text Placeholder 6"/>
          <p:cNvSpPr>
            <a:spLocks noGrp="1"/>
          </p:cNvSpPr>
          <p:nvPr>
            <p:ph type="body" idx="1"/>
          </p:nvPr>
        </p:nvSpPr>
        <p:spPr>
          <a:xfrm>
            <a:off x="4713905" y="16764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ETel1/E6 scale factor in time</a:t>
            </a:r>
          </a:p>
        </p:txBody>
      </p:sp>
      <p:sp>
        <p:nvSpPr>
          <p:cNvPr id="10" name="Oval 9"/>
          <p:cNvSpPr/>
          <p:nvPr/>
        </p:nvSpPr>
        <p:spPr>
          <a:xfrm>
            <a:off x="1628481" y="3867346"/>
            <a:ext cx="609600" cy="4572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53177" y="5715000"/>
            <a:ext cx="3057248" cy="369332"/>
          </a:xfrm>
          <a:prstGeom prst="rect">
            <a:avLst/>
          </a:prstGeom>
          <a:noFill/>
        </p:spPr>
        <p:txBody>
          <a:bodyPr wrap="non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Always in the expected range</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9212" y="6172200"/>
            <a:ext cx="7902613" cy="584775"/>
          </a:xfrm>
          <a:prstGeom prst="rect">
            <a:avLst/>
          </a:prstGeom>
          <a:noFill/>
        </p:spPr>
        <p:txBody>
          <a:bodyPr wrap="none" rtlCol="0">
            <a:spAutoFit/>
          </a:bodyPr>
          <a:lstStyle/>
          <a:p>
            <a:r>
              <a:rPr lang="en-US" sz="1600" b="1" dirty="0" smtClean="0">
                <a:solidFill>
                  <a:schemeClr val="bg1"/>
                </a:solidFill>
                <a:latin typeface="Times New Roman" panose="02020603050405020304" pitchFamily="18" charset="0"/>
                <a:cs typeface="Times New Roman" panose="02020603050405020304" pitchFamily="18" charset="0"/>
              </a:rPr>
              <a:t>Calculate scale factors every month for a window of the next 3 months, 05/2018-03/2021.</a:t>
            </a:r>
          </a:p>
          <a:p>
            <a:r>
              <a:rPr lang="en-US" sz="1600" b="1" dirty="0" smtClean="0">
                <a:solidFill>
                  <a:schemeClr val="bg1"/>
                </a:solidFill>
                <a:latin typeface="Times New Roman" panose="02020603050405020304" pitchFamily="18" charset="0"/>
                <a:cs typeface="Times New Roman" panose="02020603050405020304" pitchFamily="18" charset="0"/>
              </a:rPr>
              <a:t>Similar to the method of Rodriguez et al. [2020], JSWSC, applied to GOES-13/-15 data.</a:t>
            </a:r>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262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67590" y="174374"/>
            <a:ext cx="6408821" cy="968626"/>
          </a:xfrm>
        </p:spPr>
        <p:txBody>
          <a:bodyPr/>
          <a:lstStyle/>
          <a:p>
            <a:r>
              <a:rPr lang="en-US" sz="2800" b="1" dirty="0">
                <a:solidFill>
                  <a:srgbClr val="FFFF00"/>
                </a:solidFill>
                <a:latin typeface="Times New Roman" panose="02020603050405020304" pitchFamily="18" charset="0"/>
                <a:cs typeface="Times New Roman" panose="02020603050405020304" pitchFamily="18" charset="0"/>
              </a:rPr>
              <a:t>Magnetospheric Particle Sensor – </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High Energy (MPS-HI)</a:t>
            </a:r>
          </a:p>
        </p:txBody>
      </p:sp>
      <p:pic>
        <p:nvPicPr>
          <p:cNvPr id="10" name="Content Placeholder 9"/>
          <p:cNvPicPr>
            <a:picLocks noGrp="1" noChangeAspect="1"/>
          </p:cNvPicPr>
          <p:nvPr>
            <p:ph idx="1"/>
          </p:nvPr>
        </p:nvPicPr>
        <p:blipFill>
          <a:blip r:embed="rId3" cstate="print"/>
          <a:stretch>
            <a:fillRect/>
          </a:stretch>
        </p:blipFill>
        <p:spPr>
          <a:xfrm>
            <a:off x="321884" y="1690302"/>
            <a:ext cx="5452231" cy="4525962"/>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
        <p:nvSpPr>
          <p:cNvPr id="11" name="TextBox 10"/>
          <p:cNvSpPr txBox="1"/>
          <p:nvPr/>
        </p:nvSpPr>
        <p:spPr>
          <a:xfrm>
            <a:off x="1338784" y="6428601"/>
            <a:ext cx="2895600" cy="276999"/>
          </a:xfrm>
          <a:prstGeom prst="rect">
            <a:avLst/>
          </a:prstGeom>
          <a:solidFill>
            <a:schemeClr val="bg1"/>
          </a:solidFill>
        </p:spPr>
        <p:txBody>
          <a:bodyPr wrap="square" rtlCol="0">
            <a:spAutoFit/>
          </a:bodyPr>
          <a:lstStyle/>
          <a:p>
            <a:pPr algn="ctr"/>
            <a:r>
              <a:rPr lang="en-US" sz="1200" i="1" dirty="0">
                <a:solidFill>
                  <a:srgbClr val="008000"/>
                </a:solidFill>
              </a:rPr>
              <a:t>Credit: SEISS-TR-MH074-2 Rev C, Figure 3-1</a:t>
            </a:r>
          </a:p>
        </p:txBody>
      </p:sp>
      <p:sp>
        <p:nvSpPr>
          <p:cNvPr id="12" name="Text Placeholder 6"/>
          <p:cNvSpPr txBox="1">
            <a:spLocks/>
          </p:cNvSpPr>
          <p:nvPr/>
        </p:nvSpPr>
        <p:spPr>
          <a:xfrm>
            <a:off x="5758541" y="1295399"/>
            <a:ext cx="3176912" cy="54260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Primary purpose: measure radiation belt particle fluxes in the energy range responsible for internal charging</a:t>
            </a:r>
          </a:p>
          <a:p>
            <a:pPr>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5 electron telescopes and 5 proton telescopes</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30 deg full-width conical FOVs, centers separated by 35 deg</a:t>
            </a:r>
          </a:p>
          <a:p>
            <a:pPr>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Each electron telescope:</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10 differential channels, 50 </a:t>
            </a:r>
            <a:r>
              <a:rPr lang="en-US" sz="1200" dirty="0" err="1">
                <a:latin typeface="Times New Roman" panose="02020603050405020304" pitchFamily="18" charset="0"/>
                <a:cs typeface="Times New Roman" panose="02020603050405020304" pitchFamily="18" charset="0"/>
              </a:rPr>
              <a:t>keV</a:t>
            </a:r>
            <a:r>
              <a:rPr lang="en-US" sz="1200" dirty="0">
                <a:latin typeface="Times New Roman" panose="02020603050405020304" pitchFamily="18" charset="0"/>
                <a:cs typeface="Times New Roman" panose="02020603050405020304" pitchFamily="18" charset="0"/>
              </a:rPr>
              <a:t> – 4 MeV</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2 integral channels, &gt;2 MeV and &gt;4 MeV (latter not part of L1b)</a:t>
            </a:r>
          </a:p>
          <a:p>
            <a:pPr>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Each proton telescope:</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11 differential channels</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7 channels, 80 </a:t>
            </a:r>
            <a:r>
              <a:rPr lang="en-US" sz="1200" dirty="0" err="1">
                <a:latin typeface="Times New Roman" panose="02020603050405020304" pitchFamily="18" charset="0"/>
                <a:cs typeface="Times New Roman" panose="02020603050405020304" pitchFamily="18" charset="0"/>
              </a:rPr>
              <a:t>keV</a:t>
            </a:r>
            <a:r>
              <a:rPr lang="en-US" sz="1200" dirty="0">
                <a:latin typeface="Times New Roman" panose="02020603050405020304" pitchFamily="18" charset="0"/>
                <a:cs typeface="Times New Roman" panose="02020603050405020304" pitchFamily="18" charset="0"/>
              </a:rPr>
              <a:t> – 1 MeV (trapped)</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4 channels, 1-12 MeV (solar protons)</a:t>
            </a:r>
          </a:p>
          <a:p>
            <a:pPr>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Two dosimeters (250 and 100 mil Al)</a:t>
            </a:r>
          </a:p>
          <a:p>
            <a:pPr lvl="1">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Distinguish particles depositing &lt; 1 MeV and &gt;1 MeV</a:t>
            </a:r>
          </a:p>
          <a:p>
            <a:pPr>
              <a:buFont typeface="Wingdings" panose="05000000000000000000" pitchFamily="2" charset="2"/>
              <a:buChar char="§"/>
            </a:pPr>
            <a:endParaRPr lang="en-US" sz="1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21884" y="1247001"/>
            <a:ext cx="5316916" cy="276999"/>
          </a:xfrm>
          <a:prstGeom prst="rect">
            <a:avLst/>
          </a:prstGeom>
          <a:solidFill>
            <a:schemeClr val="bg1"/>
          </a:solidFill>
        </p:spPr>
        <p:txBody>
          <a:bodyPr wrap="square" rtlCol="0">
            <a:spAutoFit/>
          </a:bodyPr>
          <a:lstStyle/>
          <a:p>
            <a:pPr algn="ctr"/>
            <a:r>
              <a:rPr lang="en-US" sz="1200" b="1" i="1" dirty="0"/>
              <a:t>MRD 3.3.6.1.3 </a:t>
            </a:r>
            <a:r>
              <a:rPr lang="en-US" sz="1200" b="1" i="1" dirty="0" err="1"/>
              <a:t>Magnetospheric</a:t>
            </a:r>
            <a:r>
              <a:rPr lang="en-US" sz="1200" b="1" i="1" dirty="0"/>
              <a:t> Electrons and Protons: Medium and High Energy</a:t>
            </a:r>
          </a:p>
        </p:txBody>
      </p:sp>
      <p:sp>
        <p:nvSpPr>
          <p:cNvPr id="2" name="Rectangle 1"/>
          <p:cNvSpPr/>
          <p:nvPr/>
        </p:nvSpPr>
        <p:spPr>
          <a:xfrm>
            <a:off x="381000" y="1723372"/>
            <a:ext cx="762000"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66026" y="1723372"/>
            <a:ext cx="762000"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42426" y="1723372"/>
            <a:ext cx="796504"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14732" y="5640234"/>
            <a:ext cx="770930" cy="4385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069770" y="5635450"/>
            <a:ext cx="816429"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35424" y="1723370"/>
            <a:ext cx="762000"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904226" y="1723370"/>
            <a:ext cx="762000"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52826" y="5635450"/>
            <a:ext cx="785957"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247900" y="5635450"/>
            <a:ext cx="762000"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919016" y="5635450"/>
            <a:ext cx="805383"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98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GOES-16</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255556"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Electron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pic>
        <p:nvPicPr>
          <p:cNvPr id="12" name="Content Placeholder 11"/>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370" t="6241" r="41760" b="61818"/>
          <a:stretch/>
        </p:blipFill>
        <p:spPr>
          <a:xfrm>
            <a:off x="151103" y="2108660"/>
            <a:ext cx="4344697" cy="3530139"/>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108660"/>
            <a:ext cx="4419599" cy="3535680"/>
          </a:xfrm>
          <a:prstGeom prst="rect">
            <a:avLst/>
          </a:prstGeom>
        </p:spPr>
      </p:pic>
      <p:sp>
        <p:nvSpPr>
          <p:cNvPr id="15" name="Text Placeholder 6"/>
          <p:cNvSpPr>
            <a:spLocks noGrp="1"/>
          </p:cNvSpPr>
          <p:nvPr>
            <p:ph type="body" idx="1"/>
          </p:nvPr>
        </p:nvSpPr>
        <p:spPr>
          <a:xfrm>
            <a:off x="4713905" y="16764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ETel2/E6 scale factor in time</a:t>
            </a:r>
          </a:p>
        </p:txBody>
      </p:sp>
      <p:sp>
        <p:nvSpPr>
          <p:cNvPr id="10" name="Oval 9"/>
          <p:cNvSpPr/>
          <p:nvPr/>
        </p:nvSpPr>
        <p:spPr>
          <a:xfrm>
            <a:off x="2180735" y="3867346"/>
            <a:ext cx="609600" cy="4572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676096" y="5715000"/>
            <a:ext cx="4211409" cy="369332"/>
          </a:xfrm>
          <a:prstGeom prst="rect">
            <a:avLst/>
          </a:prstGeom>
          <a:noFill/>
        </p:spPr>
        <p:txBody>
          <a:bodyPr wrap="non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Oscillating in and out the expected range</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52400" y="5715000"/>
            <a:ext cx="4344697" cy="369332"/>
          </a:xfrm>
          <a:prstGeom prst="rect">
            <a:avLst/>
          </a:prstGeom>
          <a:solidFill>
            <a:schemeClr val="bg1"/>
          </a:solidFill>
        </p:spPr>
        <p:txBody>
          <a:bodyPr wrap="square" rtlCol="0">
            <a:spAutoFit/>
          </a:bodyPr>
          <a:lstStyle/>
          <a:p>
            <a:pPr algn="ctr"/>
            <a:r>
              <a:rPr lang="en-US" b="1" dirty="0">
                <a:solidFill>
                  <a:srgbClr val="0070C0"/>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10-20%, </a:t>
            </a:r>
            <a:r>
              <a:rPr lang="en-US" b="1" dirty="0">
                <a:solidFill>
                  <a:srgbClr val="FF0000"/>
                </a:solidFill>
                <a:latin typeface="Times New Roman" panose="02020603050405020304" pitchFamily="18" charset="0"/>
                <a:cs typeface="Times New Roman" panose="02020603050405020304" pitchFamily="18" charset="0"/>
              </a:rPr>
              <a:t>Red: &gt;20%</a:t>
            </a:r>
          </a:p>
        </p:txBody>
      </p:sp>
      <p:sp>
        <p:nvSpPr>
          <p:cNvPr id="18" name="TextBox 17"/>
          <p:cNvSpPr txBox="1"/>
          <p:nvPr/>
        </p:nvSpPr>
        <p:spPr>
          <a:xfrm>
            <a:off x="69212" y="6172200"/>
            <a:ext cx="7902613" cy="584775"/>
          </a:xfrm>
          <a:prstGeom prst="rect">
            <a:avLst/>
          </a:prstGeom>
          <a:noFill/>
        </p:spPr>
        <p:txBody>
          <a:bodyPr wrap="none" rtlCol="0">
            <a:spAutoFit/>
          </a:bodyPr>
          <a:lstStyle/>
          <a:p>
            <a:r>
              <a:rPr lang="en-US" sz="1600" b="1" dirty="0" smtClean="0">
                <a:solidFill>
                  <a:schemeClr val="bg1"/>
                </a:solidFill>
                <a:latin typeface="Times New Roman" panose="02020603050405020304" pitchFamily="18" charset="0"/>
                <a:cs typeface="Times New Roman" panose="02020603050405020304" pitchFamily="18" charset="0"/>
              </a:rPr>
              <a:t>Calculate scale factors every month for a window of the next 3 months, 05/2018-03/2021.</a:t>
            </a:r>
          </a:p>
          <a:p>
            <a:r>
              <a:rPr lang="en-US" sz="1600" b="1" dirty="0" smtClean="0">
                <a:solidFill>
                  <a:schemeClr val="bg1"/>
                </a:solidFill>
                <a:latin typeface="Times New Roman" panose="02020603050405020304" pitchFamily="18" charset="0"/>
                <a:cs typeface="Times New Roman" panose="02020603050405020304" pitchFamily="18" charset="0"/>
              </a:rPr>
              <a:t>Similar to the method of Rodriguez et al. [2020], JSWSC, applied to GOES-13/-15 data.</a:t>
            </a:r>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007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GOES-16</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255556" y="1219200"/>
            <a:ext cx="4135791" cy="838200"/>
          </a:xfrm>
        </p:spPr>
        <p:txBody>
          <a:bodyPr/>
          <a:lstStyle/>
          <a:p>
            <a:pPr algn="ctr"/>
            <a:r>
              <a:rPr lang="en-US" sz="2000" dirty="0" smtClean="0">
                <a:latin typeface="Times New Roman" panose="02020603050405020304" pitchFamily="18" charset="0"/>
                <a:cs typeface="Times New Roman" panose="02020603050405020304" pitchFamily="18" charset="0"/>
              </a:rPr>
              <a:t>Electron Scale Factors</a:t>
            </a:r>
          </a:p>
          <a:p>
            <a:pPr algn="ctr"/>
            <a:r>
              <a:rPr lang="en-US" sz="2000" dirty="0" smtClean="0">
                <a:latin typeface="Times New Roman" panose="02020603050405020304" pitchFamily="18" charset="0"/>
                <a:cs typeface="Times New Roman" panose="02020603050405020304" pitchFamily="18" charset="0"/>
              </a:rPr>
              <a:t>January-May 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pic>
        <p:nvPicPr>
          <p:cNvPr id="12" name="Content Placeholder 11"/>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370" t="6241" r="41760" b="61818"/>
          <a:stretch/>
        </p:blipFill>
        <p:spPr>
          <a:xfrm>
            <a:off x="151103" y="2108660"/>
            <a:ext cx="4344697" cy="3530139"/>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108660"/>
            <a:ext cx="4419599" cy="3535679"/>
          </a:xfrm>
          <a:prstGeom prst="rect">
            <a:avLst/>
          </a:prstGeom>
        </p:spPr>
      </p:pic>
      <p:sp>
        <p:nvSpPr>
          <p:cNvPr id="15" name="Text Placeholder 6"/>
          <p:cNvSpPr>
            <a:spLocks noGrp="1"/>
          </p:cNvSpPr>
          <p:nvPr>
            <p:ph type="body" idx="1"/>
          </p:nvPr>
        </p:nvSpPr>
        <p:spPr>
          <a:xfrm>
            <a:off x="4713905" y="16764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ETel3/E6 scale factor in time</a:t>
            </a:r>
          </a:p>
        </p:txBody>
      </p:sp>
      <p:sp>
        <p:nvSpPr>
          <p:cNvPr id="10" name="Oval 9"/>
          <p:cNvSpPr/>
          <p:nvPr/>
        </p:nvSpPr>
        <p:spPr>
          <a:xfrm>
            <a:off x="2733773" y="3867346"/>
            <a:ext cx="609600" cy="4572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708159" y="5715000"/>
            <a:ext cx="4147289" cy="369332"/>
          </a:xfrm>
          <a:prstGeom prst="rect">
            <a:avLst/>
          </a:prstGeom>
          <a:noFill/>
        </p:spPr>
        <p:txBody>
          <a:bodyPr wrap="non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Almost always out of the expected range</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2400" y="5715000"/>
            <a:ext cx="4344697" cy="369332"/>
          </a:xfrm>
          <a:prstGeom prst="rect">
            <a:avLst/>
          </a:prstGeom>
          <a:solidFill>
            <a:schemeClr val="bg1"/>
          </a:solidFill>
        </p:spPr>
        <p:txBody>
          <a:bodyPr wrap="square" rtlCol="0">
            <a:spAutoFit/>
          </a:bodyPr>
          <a:lstStyle/>
          <a:p>
            <a:pPr algn="ctr"/>
            <a:r>
              <a:rPr lang="en-US" b="1" dirty="0">
                <a:solidFill>
                  <a:srgbClr val="0070C0"/>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10-20%, </a:t>
            </a:r>
            <a:r>
              <a:rPr lang="en-US" b="1" dirty="0">
                <a:solidFill>
                  <a:srgbClr val="FF0000"/>
                </a:solidFill>
                <a:latin typeface="Times New Roman" panose="02020603050405020304" pitchFamily="18" charset="0"/>
                <a:cs typeface="Times New Roman" panose="02020603050405020304" pitchFamily="18" charset="0"/>
              </a:rPr>
              <a:t>Red: &gt;20%</a:t>
            </a:r>
          </a:p>
        </p:txBody>
      </p:sp>
      <p:sp>
        <p:nvSpPr>
          <p:cNvPr id="16" name="TextBox 15"/>
          <p:cNvSpPr txBox="1"/>
          <p:nvPr/>
        </p:nvSpPr>
        <p:spPr>
          <a:xfrm>
            <a:off x="69212" y="6172200"/>
            <a:ext cx="7902613" cy="584775"/>
          </a:xfrm>
          <a:prstGeom prst="rect">
            <a:avLst/>
          </a:prstGeom>
          <a:noFill/>
        </p:spPr>
        <p:txBody>
          <a:bodyPr wrap="none" rtlCol="0">
            <a:spAutoFit/>
          </a:bodyPr>
          <a:lstStyle/>
          <a:p>
            <a:r>
              <a:rPr lang="en-US" sz="1600" b="1" dirty="0" smtClean="0">
                <a:solidFill>
                  <a:schemeClr val="bg1"/>
                </a:solidFill>
                <a:latin typeface="Times New Roman" panose="02020603050405020304" pitchFamily="18" charset="0"/>
                <a:cs typeface="Times New Roman" panose="02020603050405020304" pitchFamily="18" charset="0"/>
              </a:rPr>
              <a:t>Calculate scale factors every month for a window of the next 3 months, 05/2018-03/2021.</a:t>
            </a:r>
          </a:p>
          <a:p>
            <a:r>
              <a:rPr lang="en-US" sz="1600" b="1" dirty="0" smtClean="0">
                <a:solidFill>
                  <a:schemeClr val="bg1"/>
                </a:solidFill>
                <a:latin typeface="Times New Roman" panose="02020603050405020304" pitchFamily="18" charset="0"/>
                <a:cs typeface="Times New Roman" panose="02020603050405020304" pitchFamily="18" charset="0"/>
              </a:rPr>
              <a:t>Similar to the method of Rodriguez et al. [2020], JSWSC, applied to GOES-13/-15 data.</a:t>
            </a:r>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362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GOES-16</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455063" y="13716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Electron Summary, 05/2018-03/2021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92" y="1740195"/>
            <a:ext cx="3852333" cy="4953000"/>
          </a:xfrm>
          <a:prstGeom prst="rect">
            <a:avLst/>
          </a:prstGeom>
        </p:spPr>
      </p:pic>
      <p:sp>
        <p:nvSpPr>
          <p:cNvPr id="16" name="Text Placeholder 6"/>
          <p:cNvSpPr>
            <a:spLocks noGrp="1"/>
          </p:cNvSpPr>
          <p:nvPr>
            <p:ph type="body" idx="1"/>
          </p:nvPr>
        </p:nvSpPr>
        <p:spPr>
          <a:xfrm>
            <a:off x="4572000" y="13716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Proton Summary, 05/2018-03/2021</a:t>
            </a:r>
            <a:endParaRPr lang="en-US" sz="20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729" y="1740195"/>
            <a:ext cx="3852333" cy="4952999"/>
          </a:xfrm>
          <a:prstGeom prst="rect">
            <a:avLst/>
          </a:prstGeom>
        </p:spPr>
      </p:pic>
      <p:sp>
        <p:nvSpPr>
          <p:cNvPr id="9" name="TextBox 8"/>
          <p:cNvSpPr txBox="1"/>
          <p:nvPr/>
        </p:nvSpPr>
        <p:spPr>
          <a:xfrm>
            <a:off x="1066800" y="2057400"/>
            <a:ext cx="1079591"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Steady near 1</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6800" y="2905027"/>
            <a:ext cx="2541530"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Steady near 1, with some exceptions</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066800" y="5105400"/>
            <a:ext cx="1698670"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Variable, higher than 1</a:t>
            </a:r>
            <a:endParaRPr lang="en-US" sz="1200" b="1" dirty="0">
              <a:solidFill>
                <a:schemeClr val="bg1"/>
              </a:solidFill>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flipV="1">
            <a:off x="1295400" y="4476650"/>
            <a:ext cx="76200" cy="609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281194" y="5347834"/>
            <a:ext cx="52306" cy="4883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216728" y="2057400"/>
            <a:ext cx="2019399"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Steady near 1, except for P7</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216217" y="5666601"/>
            <a:ext cx="2267865"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Steady near 1, except for P6, P7</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216217" y="3280201"/>
            <a:ext cx="1902252"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Variable near 1, except P5</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5216217" y="5315026"/>
            <a:ext cx="1473480"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Oscillating, above 1</a:t>
            </a:r>
            <a:endParaRPr lang="en-US" sz="1200" b="1" dirty="0">
              <a:solidFill>
                <a:schemeClr val="bg1"/>
              </a:solidFill>
              <a:latin typeface="Times New Roman" panose="02020603050405020304" pitchFamily="18" charset="0"/>
              <a:cs typeface="Times New Roman" panose="02020603050405020304" pitchFamily="18" charset="0"/>
            </a:endParaRPr>
          </a:p>
        </p:txBody>
      </p:sp>
      <p:cxnSp>
        <p:nvCxnSpPr>
          <p:cNvPr id="33" name="Straight Arrow Connector 32"/>
          <p:cNvCxnSpPr/>
          <p:nvPr/>
        </p:nvCxnSpPr>
        <p:spPr>
          <a:xfrm flipV="1">
            <a:off x="5638800" y="4972790"/>
            <a:ext cx="528543" cy="313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812665" y="3550296"/>
            <a:ext cx="537484" cy="504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007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GOES-17</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455063" y="13716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Electron Summary, 01/2019-03/2021</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33</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92" y="1740195"/>
            <a:ext cx="3852333" cy="4952999"/>
          </a:xfrm>
          <a:prstGeom prst="rect">
            <a:avLst/>
          </a:prstGeom>
        </p:spPr>
      </p:pic>
      <p:sp>
        <p:nvSpPr>
          <p:cNvPr id="16" name="Text Placeholder 6"/>
          <p:cNvSpPr>
            <a:spLocks noGrp="1"/>
          </p:cNvSpPr>
          <p:nvPr>
            <p:ph type="body" idx="1"/>
          </p:nvPr>
        </p:nvSpPr>
        <p:spPr>
          <a:xfrm>
            <a:off x="4572000" y="1371600"/>
            <a:ext cx="4135791" cy="381000"/>
          </a:xfrm>
        </p:spPr>
        <p:txBody>
          <a:bodyPr/>
          <a:lstStyle/>
          <a:p>
            <a:pPr algn="ctr"/>
            <a:r>
              <a:rPr lang="en-US" sz="2000" dirty="0" smtClean="0">
                <a:latin typeface="Times New Roman" panose="02020603050405020304" pitchFamily="18" charset="0"/>
                <a:cs typeface="Times New Roman" panose="02020603050405020304" pitchFamily="18" charset="0"/>
              </a:rPr>
              <a:t>Proton Summary, 05/2018-03/2021</a:t>
            </a:r>
            <a:endParaRPr lang="en-US" sz="20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729" y="1740195"/>
            <a:ext cx="3852332" cy="4952999"/>
          </a:xfrm>
          <a:prstGeom prst="rect">
            <a:avLst/>
          </a:prstGeom>
        </p:spPr>
      </p:pic>
      <p:sp>
        <p:nvSpPr>
          <p:cNvPr id="8" name="TextBox 7"/>
          <p:cNvSpPr txBox="1"/>
          <p:nvPr/>
        </p:nvSpPr>
        <p:spPr>
          <a:xfrm>
            <a:off x="1130209" y="2390001"/>
            <a:ext cx="3103478"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Small variations around 1, T2 best, T5 worst</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30209" y="4724400"/>
            <a:ext cx="2824812" cy="261610"/>
          </a:xfrm>
          <a:prstGeom prst="rect">
            <a:avLst/>
          </a:prstGeom>
          <a:solidFill>
            <a:srgbClr val="00B050"/>
          </a:solidFill>
        </p:spPr>
        <p:txBody>
          <a:bodyPr wrap="none" rtlCol="0">
            <a:spAutoFit/>
          </a:bodyPr>
          <a:lstStyle/>
          <a:p>
            <a:r>
              <a:rPr lang="en-US" sz="1100" b="1" dirty="0" smtClean="0">
                <a:solidFill>
                  <a:schemeClr val="bg1"/>
                </a:solidFill>
                <a:latin typeface="Times New Roman" panose="02020603050405020304" pitchFamily="18" charset="0"/>
                <a:cs typeface="Times New Roman" panose="02020603050405020304" pitchFamily="18" charset="0"/>
              </a:rPr>
              <a:t>Electron application after provisional status</a:t>
            </a:r>
            <a:endParaRPr lang="en-US" sz="1100" b="1" dirty="0">
              <a:solidFill>
                <a:schemeClr val="bg1"/>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1007334" y="4986010"/>
            <a:ext cx="288067" cy="12623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662079" y="6248400"/>
            <a:ext cx="515265" cy="44479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156469" y="3336538"/>
            <a:ext cx="2683748"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Steady decline toward 1, all telescopes</a:t>
            </a:r>
            <a:endParaRPr lang="en-US"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18146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D167E8-AEE0-BF4F-94D1-97207AFEACD5}"/>
              </a:ext>
            </a:extLst>
          </p:cNvPr>
          <p:cNvSpPr>
            <a:spLocks noGrp="1"/>
          </p:cNvSpPr>
          <p:nvPr>
            <p:ph idx="1"/>
          </p:nvPr>
        </p:nvSpPr>
        <p:spPr>
          <a:xfrm>
            <a:off x="190500" y="1219200"/>
            <a:ext cx="8763001" cy="5562600"/>
          </a:xfrm>
        </p:spPr>
        <p:txBody>
          <a:bodyPr/>
          <a:lstStyle/>
          <a:p>
            <a:r>
              <a:rPr lang="en-US" sz="2400" b="1" dirty="0">
                <a:latin typeface="Times New Roman" panose="02020603050405020304" pitchFamily="18" charset="0"/>
                <a:cs typeface="Times New Roman" panose="02020603050405020304" pitchFamily="18" charset="0"/>
              </a:rPr>
              <a:t>Electrons:</a:t>
            </a:r>
          </a:p>
          <a:p>
            <a:pPr lvl="1"/>
            <a:r>
              <a:rPr lang="en-US" sz="2000" b="1" dirty="0" smtClean="0">
                <a:latin typeface="Times New Roman" panose="02020603050405020304" pitchFamily="18" charset="0"/>
                <a:cs typeface="Times New Roman" panose="02020603050405020304" pitchFamily="18" charset="0"/>
              </a:rPr>
              <a:t>GOES-16 electron scale factors have deteriorated since Provisional, have moved away from unity</a:t>
            </a:r>
          </a:p>
          <a:p>
            <a:pPr lvl="2"/>
            <a:r>
              <a:rPr lang="en-US" sz="1600" b="1" dirty="0" smtClean="0">
                <a:latin typeface="Times New Roman" panose="02020603050405020304" pitchFamily="18" charset="0"/>
                <a:cs typeface="Times New Roman" panose="02020603050405020304" pitchFamily="18" charset="0"/>
              </a:rPr>
              <a:t>Cautionary note 1: The GOES-16 Provisional scale </a:t>
            </a:r>
            <a:r>
              <a:rPr lang="en-US" sz="1600" b="1" dirty="0">
                <a:latin typeface="Times New Roman" panose="02020603050405020304" pitchFamily="18" charset="0"/>
                <a:cs typeface="Times New Roman" panose="02020603050405020304" pitchFamily="18" charset="0"/>
              </a:rPr>
              <a:t>factors </a:t>
            </a:r>
            <a:r>
              <a:rPr lang="en-US" sz="1600" b="1" dirty="0" smtClean="0">
                <a:latin typeface="Times New Roman" panose="02020603050405020304" pitchFamily="18" charset="0"/>
                <a:cs typeface="Times New Roman" panose="02020603050405020304" pitchFamily="18" charset="0"/>
              </a:rPr>
              <a:t>were “optimally </a:t>
            </a:r>
            <a:r>
              <a:rPr lang="en-US" sz="1600" b="1" dirty="0">
                <a:latin typeface="Times New Roman" panose="02020603050405020304" pitchFamily="18" charset="0"/>
                <a:cs typeface="Times New Roman" panose="02020603050405020304" pitchFamily="18" charset="0"/>
              </a:rPr>
              <a:t>based on set of all matches (i.e. no reference telescope</a:t>
            </a:r>
            <a:r>
              <a:rPr lang="en-US" sz="1600" b="1" dirty="0" smtClean="0">
                <a:latin typeface="Times New Roman" panose="02020603050405020304" pitchFamily="18" charset="0"/>
                <a:cs typeface="Times New Roman" panose="02020603050405020304" pitchFamily="18" charset="0"/>
              </a:rPr>
              <a:t>)”</a:t>
            </a:r>
          </a:p>
          <a:p>
            <a:pPr lvl="2"/>
            <a:r>
              <a:rPr lang="en-US" sz="1600" b="1" dirty="0">
                <a:latin typeface="Times New Roman" panose="02020603050405020304" pitchFamily="18" charset="0"/>
                <a:cs typeface="Times New Roman" panose="02020603050405020304" pitchFamily="18" charset="0"/>
              </a:rPr>
              <a:t>Cautionary note </a:t>
            </a:r>
            <a:r>
              <a:rPr lang="en-US" sz="1600" b="1" dirty="0" smtClean="0">
                <a:latin typeface="Times New Roman" panose="02020603050405020304" pitchFamily="18" charset="0"/>
                <a:cs typeface="Times New Roman" panose="02020603050405020304" pitchFamily="18" charset="0"/>
              </a:rPr>
              <a:t>2: They were also calculated on one month of data</a:t>
            </a:r>
          </a:p>
          <a:p>
            <a:pPr lvl="2"/>
            <a:r>
              <a:rPr lang="en-US" sz="1600" b="1" dirty="0" smtClean="0">
                <a:latin typeface="Times New Roman" panose="02020603050405020304" pitchFamily="18" charset="0"/>
                <a:cs typeface="Times New Roman" panose="02020603050405020304" pitchFamily="18" charset="0"/>
              </a:rPr>
              <a:t>Possible root cause: </a:t>
            </a:r>
            <a:r>
              <a:rPr lang="en-US" sz="1600" b="1" dirty="0">
                <a:latin typeface="Times New Roman" panose="02020603050405020304" pitchFamily="18" charset="0"/>
                <a:cs typeface="Times New Roman" panose="02020603050405020304" pitchFamily="18" charset="0"/>
              </a:rPr>
              <a:t>Multi-layer insulation </a:t>
            </a:r>
            <a:r>
              <a:rPr lang="en-US" sz="1600" b="1" dirty="0" smtClean="0">
                <a:latin typeface="Times New Roman" panose="02020603050405020304" pitchFamily="18" charset="0"/>
                <a:cs typeface="Times New Roman" panose="02020603050405020304" pitchFamily="18" charset="0"/>
              </a:rPr>
              <a:t>degrades </a:t>
            </a:r>
            <a:r>
              <a:rPr lang="en-US" sz="1600" b="1" dirty="0">
                <a:latin typeface="Times New Roman" panose="02020603050405020304" pitchFamily="18" charset="0"/>
                <a:cs typeface="Times New Roman" panose="02020603050405020304" pitchFamily="18" charset="0"/>
              </a:rPr>
              <a:t>over time </a:t>
            </a:r>
            <a:r>
              <a:rPr lang="en-US" sz="1600" b="1" dirty="0" smtClean="0">
                <a:latin typeface="Times New Roman" panose="02020603050405020304" pitchFamily="18" charset="0"/>
                <a:cs typeface="Times New Roman" panose="02020603050405020304" pitchFamily="18" charset="0"/>
              </a:rPr>
              <a:t>in </a:t>
            </a:r>
            <a:r>
              <a:rPr lang="en-US" sz="1600" b="1" dirty="0">
                <a:latin typeface="Times New Roman" panose="02020603050405020304" pitchFamily="18" charset="0"/>
                <a:cs typeface="Times New Roman" panose="02020603050405020304" pitchFamily="18" charset="0"/>
              </a:rPr>
              <a:t>space</a:t>
            </a:r>
            <a:endParaRPr lang="en-US" sz="1600" b="1" dirty="0" smtClean="0">
              <a:latin typeface="Times New Roman" panose="02020603050405020304" pitchFamily="18" charset="0"/>
              <a:cs typeface="Times New Roman" panose="02020603050405020304" pitchFamily="18" charset="0"/>
            </a:endParaRPr>
          </a:p>
          <a:p>
            <a:pPr lvl="1"/>
            <a:r>
              <a:rPr lang="en-US" sz="2000" b="1" dirty="0" smtClean="0">
                <a:latin typeface="Times New Roman" panose="02020603050405020304" pitchFamily="18" charset="0"/>
                <a:cs typeface="Times New Roman" panose="02020603050405020304" pitchFamily="18" charset="0"/>
              </a:rPr>
              <a:t>GOES-17 electron scale factors remained close to unity</a:t>
            </a:r>
          </a:p>
          <a:p>
            <a:pPr lvl="1"/>
            <a:r>
              <a:rPr lang="en-US" sz="2000" b="1" dirty="0" smtClean="0">
                <a:latin typeface="Times New Roman" panose="02020603050405020304" pitchFamily="18" charset="0"/>
                <a:cs typeface="Times New Roman" panose="02020603050405020304" pitchFamily="18" charset="0"/>
              </a:rPr>
              <a:t>Temporal evolution of scale factors exhibit big variations for GOES-16, and much smaller variations for GOES-17 (plot vertical scales different)</a:t>
            </a:r>
          </a:p>
          <a:p>
            <a:r>
              <a:rPr lang="en-US" sz="2400" b="1" dirty="0" smtClean="0">
                <a:latin typeface="Times New Roman" panose="02020603050405020304" pitchFamily="18" charset="0"/>
                <a:cs typeface="Times New Roman" panose="02020603050405020304" pitchFamily="18" charset="0"/>
              </a:rPr>
              <a:t>Protons</a:t>
            </a:r>
            <a:r>
              <a:rPr lang="en-US" sz="2400" b="1" dirty="0">
                <a:latin typeface="Times New Roman" panose="02020603050405020304" pitchFamily="18" charset="0"/>
                <a:cs typeface="Times New Roman" panose="02020603050405020304" pitchFamily="18" charset="0"/>
              </a:rPr>
              <a:t>:</a:t>
            </a:r>
          </a:p>
          <a:p>
            <a:pPr lvl="1"/>
            <a:r>
              <a:rPr lang="en-US" sz="2000" b="1" dirty="0" smtClean="0">
                <a:latin typeface="Times New Roman" panose="02020603050405020304" pitchFamily="18" charset="0"/>
                <a:cs typeface="Times New Roman" panose="02020603050405020304" pitchFamily="18" charset="0"/>
              </a:rPr>
              <a:t>GOES-16 proton scale factors remain comparable to the ones from Provisional, both having big departures from unity</a:t>
            </a:r>
          </a:p>
          <a:p>
            <a:pPr lvl="1"/>
            <a:r>
              <a:rPr lang="en-US" sz="2000" b="1" dirty="0" smtClean="0">
                <a:latin typeface="Times New Roman" panose="02020603050405020304" pitchFamily="18" charset="0"/>
                <a:cs typeface="Times New Roman" panose="02020603050405020304" pitchFamily="18" charset="0"/>
              </a:rPr>
              <a:t>GOES-17 proton scale factors are improved over Provisional</a:t>
            </a:r>
          </a:p>
          <a:p>
            <a:pPr lvl="1"/>
            <a:r>
              <a:rPr lang="en-US" sz="2000" b="1" dirty="0">
                <a:latin typeface="Times New Roman" panose="02020603050405020304" pitchFamily="18" charset="0"/>
                <a:cs typeface="Times New Roman" panose="02020603050405020304" pitchFamily="18" charset="0"/>
              </a:rPr>
              <a:t>Temporal evolution of scale factors exhibit </a:t>
            </a:r>
            <a:r>
              <a:rPr lang="en-US" sz="2000" b="1" dirty="0" smtClean="0">
                <a:latin typeface="Times New Roman" panose="02020603050405020304" pitchFamily="18" charset="0"/>
                <a:cs typeface="Times New Roman" panose="02020603050405020304" pitchFamily="18" charset="0"/>
              </a:rPr>
              <a:t>stability </a:t>
            </a:r>
            <a:r>
              <a:rPr lang="en-US" sz="2000" b="1" dirty="0">
                <a:latin typeface="Times New Roman" panose="02020603050405020304" pitchFamily="18" charset="0"/>
                <a:cs typeface="Times New Roman" panose="02020603050405020304" pitchFamily="18" charset="0"/>
              </a:rPr>
              <a:t>for GOES-16, and </a:t>
            </a:r>
            <a:r>
              <a:rPr lang="en-US" sz="2000" b="1" dirty="0" smtClean="0">
                <a:latin typeface="Times New Roman" panose="02020603050405020304" pitchFamily="18" charset="0"/>
                <a:cs typeface="Times New Roman" panose="02020603050405020304" pitchFamily="18" charset="0"/>
              </a:rPr>
              <a:t>trend toward unity </a:t>
            </a:r>
            <a:r>
              <a:rPr lang="en-US" sz="2000" b="1" dirty="0">
                <a:latin typeface="Times New Roman" panose="02020603050405020304" pitchFamily="18" charset="0"/>
                <a:cs typeface="Times New Roman" panose="02020603050405020304" pitchFamily="18" charset="0"/>
              </a:rPr>
              <a:t>for GOES-17</a:t>
            </a:r>
          </a:p>
          <a:p>
            <a:pPr lvl="1"/>
            <a:endParaRPr lang="en-US" sz="2000" b="1" dirty="0" smtClean="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sp>
        <p:nvSpPr>
          <p:cNvPr id="6" name="Title 1"/>
          <p:cNvSpPr>
            <a:spLocks noGrp="1"/>
          </p:cNvSpPr>
          <p:nvPr>
            <p:ph type="title"/>
          </p:nvPr>
        </p:nvSpPr>
        <p:spPr>
          <a:xfrm>
            <a:off x="1572125"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Summary</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497947" y="10668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a:t>
            </a:r>
            <a:r>
              <a:rPr lang="en-US" b="1" smtClean="0">
                <a:solidFill>
                  <a:schemeClr val="tx1"/>
                </a:solidFill>
                <a:latin typeface="Times New Roman" panose="02020603050405020304" pitchFamily="18" charset="0"/>
                <a:cs typeface="Times New Roman" panose="02020603050405020304" pitchFamily="18" charset="0"/>
              </a:rPr>
              <a:t>artial </a:t>
            </a:r>
            <a:r>
              <a:rPr lang="en-US" b="1" dirty="0">
                <a:solidFill>
                  <a:schemeClr val="tx1"/>
                </a:solidFill>
                <a:latin typeface="Times New Roman" panose="02020603050405020304" pitchFamily="18" charset="0"/>
                <a:cs typeface="Times New Roman" panose="02020603050405020304" pitchFamily="18" charset="0"/>
              </a:rPr>
              <a:t>pass</a:t>
            </a:r>
          </a:p>
        </p:txBody>
      </p:sp>
    </p:spTree>
    <p:extLst>
      <p:ext uri="{BB962C8B-B14F-4D97-AF65-F5344CB8AC3E}">
        <p14:creationId xmlns:p14="http://schemas.microsoft.com/office/powerpoint/2010/main" val="93473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1540042" y="188102"/>
            <a:ext cx="6063916" cy="742924"/>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PLPT-SEI-004: SEP Channel </a:t>
            </a:r>
            <a:r>
              <a:rPr lang="en-US" sz="22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Cross-Comparison: MPS-HI P8-P11 and SGPS P1-P4</a:t>
            </a:r>
            <a:endPar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405" name="Shape 405"/>
          <p:cNvSpPr txBox="1">
            <a:spLocks noGrp="1"/>
          </p:cNvSpPr>
          <p:nvPr>
            <p:ph type="sldNum" idx="12"/>
          </p:nvPr>
        </p:nvSpPr>
        <p:spPr>
          <a:xfrm>
            <a:off x="8253662" y="6356350"/>
            <a:ext cx="681791"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None/>
              </a:pPr>
              <a:t>35</a:t>
            </a:fld>
            <a:endParaRPr lang="en-US" sz="1200">
              <a:solidFill>
                <a:schemeClr val="lt1"/>
              </a:solidFill>
              <a:latin typeface="Calibri"/>
              <a:ea typeface="Calibri"/>
              <a:cs typeface="Calibri"/>
              <a:sym typeface="Calibri"/>
            </a:endParaRPr>
          </a:p>
        </p:txBody>
      </p:sp>
      <p:pic>
        <p:nvPicPr>
          <p:cNvPr id="406" name="Shape 406"/>
          <p:cNvPicPr preferRelativeResize="0"/>
          <p:nvPr/>
        </p:nvPicPr>
        <p:blipFill>
          <a:blip r:embed="rId3" cstate="print">
            <a:alphaModFix/>
          </a:blip>
          <a:stretch>
            <a:fillRect/>
          </a:stretch>
        </p:blipFill>
        <p:spPr>
          <a:xfrm>
            <a:off x="4749800" y="1333500"/>
            <a:ext cx="3937000" cy="3937026"/>
          </a:xfrm>
          <a:prstGeom prst="rect">
            <a:avLst/>
          </a:prstGeom>
          <a:noFill/>
          <a:ln>
            <a:noFill/>
          </a:ln>
        </p:spPr>
      </p:pic>
      <p:pic>
        <p:nvPicPr>
          <p:cNvPr id="407" name="Shape 407"/>
          <p:cNvPicPr preferRelativeResize="0"/>
          <p:nvPr/>
        </p:nvPicPr>
        <p:blipFill>
          <a:blip r:embed="rId4" cstate="print">
            <a:alphaModFix/>
          </a:blip>
          <a:stretch>
            <a:fillRect/>
          </a:stretch>
        </p:blipFill>
        <p:spPr>
          <a:xfrm>
            <a:off x="495300" y="1333500"/>
            <a:ext cx="3937000" cy="3937000"/>
          </a:xfrm>
          <a:prstGeom prst="rect">
            <a:avLst/>
          </a:prstGeom>
          <a:noFill/>
          <a:ln>
            <a:noFill/>
          </a:ln>
        </p:spPr>
      </p:pic>
      <p:sp>
        <p:nvSpPr>
          <p:cNvPr id="408" name="Shape 408"/>
          <p:cNvSpPr txBox="1"/>
          <p:nvPr/>
        </p:nvSpPr>
        <p:spPr>
          <a:xfrm>
            <a:off x="152399" y="5257800"/>
            <a:ext cx="8839201" cy="1529416"/>
          </a:xfrm>
          <a:prstGeom prst="rect">
            <a:avLst/>
          </a:prstGeom>
          <a:noFill/>
          <a:ln>
            <a:noFill/>
          </a:ln>
        </p:spPr>
        <p:txBody>
          <a:bodyPr wrap="square" lIns="91425" tIns="91425" rIns="91425" bIns="91425" anchor="t" anchorCtr="0">
            <a:noAutofit/>
          </a:bodyPr>
          <a:lstStyle/>
          <a:p>
            <a:pPr marL="285750" lvl="0" indent="-285750">
              <a:spcBef>
                <a:spcPts val="0"/>
              </a:spcBef>
              <a:buFont typeface="Arial" panose="020B0604020202020204" pitchFamily="34" charset="0"/>
              <a:buChar char="•"/>
            </a:pPr>
            <a:r>
              <a:rPr lang="en-US" dirty="0" smtClean="0">
                <a:solidFill>
                  <a:schemeClr val="lt1"/>
                </a:solidFill>
                <a:latin typeface="Times New Roman" panose="02020603050405020304" pitchFamily="18" charset="0"/>
                <a:cs typeface="Times New Roman" panose="02020603050405020304" pitchFamily="18" charset="0"/>
              </a:rPr>
              <a:t>SGPS sensors look at east and west directions, MPS-HI telescopes look outward on a north/south fan. </a:t>
            </a:r>
            <a:r>
              <a:rPr lang="en-US" dirty="0" smtClean="0">
                <a:solidFill>
                  <a:srgbClr val="FFFF00"/>
                </a:solidFill>
                <a:latin typeface="Times New Roman" panose="02020603050405020304" pitchFamily="18" charset="0"/>
                <a:cs typeface="Times New Roman" panose="02020603050405020304" pitchFamily="18" charset="0"/>
              </a:rPr>
              <a:t>During periods of isotropic distributions all fluxes should be comparable.</a:t>
            </a:r>
          </a:p>
          <a:p>
            <a:pPr marL="285750" lvl="0" indent="-285750">
              <a:spcBef>
                <a:spcPts val="0"/>
              </a:spcBef>
              <a:buFont typeface="Arial" panose="020B0604020202020204" pitchFamily="34" charset="0"/>
              <a:buChar char="•"/>
            </a:pPr>
            <a:r>
              <a:rPr lang="en-US" dirty="0" smtClean="0">
                <a:solidFill>
                  <a:schemeClr val="lt1"/>
                </a:solidFill>
                <a:latin typeface="Times New Roman" panose="02020603050405020304" pitchFamily="18" charset="0"/>
                <a:cs typeface="Times New Roman" panose="02020603050405020304" pitchFamily="18" charset="0"/>
              </a:rPr>
              <a:t>MPS-HI </a:t>
            </a:r>
            <a:r>
              <a:rPr lang="en-US" dirty="0">
                <a:solidFill>
                  <a:schemeClr val="lt1"/>
                </a:solidFill>
                <a:latin typeface="Times New Roman" panose="02020603050405020304" pitchFamily="18" charset="0"/>
                <a:cs typeface="Times New Roman" panose="02020603050405020304" pitchFamily="18" charset="0"/>
              </a:rPr>
              <a:t>proton fluxes are typically lower than those measured by </a:t>
            </a:r>
            <a:r>
              <a:rPr lang="en-US" dirty="0" smtClean="0">
                <a:solidFill>
                  <a:schemeClr val="lt1"/>
                </a:solidFill>
                <a:latin typeface="Times New Roman" panose="02020603050405020304" pitchFamily="18" charset="0"/>
                <a:cs typeface="Times New Roman" panose="02020603050405020304" pitchFamily="18" charset="0"/>
              </a:rPr>
              <a:t>SGPS (esp. P11).</a:t>
            </a:r>
          </a:p>
          <a:p>
            <a:pPr marL="285750" lvl="0" indent="-285750">
              <a:spcBef>
                <a:spcPts val="0"/>
              </a:spcBef>
              <a:buFont typeface="Arial" panose="020B0604020202020204" pitchFamily="34" charset="0"/>
              <a:buChar char="•"/>
            </a:pPr>
            <a:r>
              <a:rPr lang="en-US" dirty="0" smtClean="0">
                <a:solidFill>
                  <a:schemeClr val="lt1"/>
                </a:solidFill>
                <a:latin typeface="Times New Roman" panose="02020603050405020304" pitchFamily="18" charset="0"/>
                <a:cs typeface="Times New Roman" panose="02020603050405020304" pitchFamily="18" charset="0"/>
              </a:rPr>
              <a:t>MPS-HI </a:t>
            </a:r>
            <a:r>
              <a:rPr lang="en-US" dirty="0">
                <a:solidFill>
                  <a:schemeClr val="lt1"/>
                </a:solidFill>
                <a:latin typeface="Times New Roman" panose="02020603050405020304" pitchFamily="18" charset="0"/>
                <a:cs typeface="Times New Roman" panose="02020603050405020304" pitchFamily="18" charset="0"/>
              </a:rPr>
              <a:t>is in better agreement with GOES-13 and -15 near 1-2 </a:t>
            </a:r>
            <a:r>
              <a:rPr lang="en-US" dirty="0" smtClean="0">
                <a:solidFill>
                  <a:schemeClr val="lt1"/>
                </a:solidFill>
                <a:latin typeface="Times New Roman" panose="02020603050405020304" pitchFamily="18" charset="0"/>
                <a:cs typeface="Times New Roman" panose="02020603050405020304" pitchFamily="18" charset="0"/>
              </a:rPr>
              <a:t>MeV.</a:t>
            </a:r>
          </a:p>
          <a:p>
            <a:pPr marL="285750" lvl="0" indent="-285750">
              <a:spcBef>
                <a:spcPts val="0"/>
              </a:spcBef>
              <a:buFont typeface="Arial" panose="020B0604020202020204" pitchFamily="34" charset="0"/>
              <a:buChar char="•"/>
            </a:pPr>
            <a:r>
              <a:rPr lang="en-US" dirty="0" smtClean="0">
                <a:solidFill>
                  <a:schemeClr val="lt1"/>
                </a:solidFill>
                <a:latin typeface="Times New Roman" panose="02020603050405020304" pitchFamily="18" charset="0"/>
                <a:cs typeface="Times New Roman" panose="02020603050405020304" pitchFamily="18" charset="0"/>
              </a:rPr>
              <a:t>SGPS </a:t>
            </a:r>
            <a:r>
              <a:rPr lang="en-US" dirty="0">
                <a:solidFill>
                  <a:schemeClr val="lt1"/>
                </a:solidFill>
                <a:latin typeface="Times New Roman" panose="02020603050405020304" pitchFamily="18" charset="0"/>
                <a:cs typeface="Times New Roman" panose="02020603050405020304" pitchFamily="18" charset="0"/>
              </a:rPr>
              <a:t>is in better agreement with GOES-13 and -15 at higher energies</a:t>
            </a:r>
            <a:r>
              <a:rPr lang="en-US" dirty="0" smtClean="0">
                <a:solidFill>
                  <a:schemeClr val="lt1"/>
                </a:solidFill>
                <a:latin typeface="Times New Roman" panose="02020603050405020304" pitchFamily="18" charset="0"/>
                <a:cs typeface="Times New Roman" panose="02020603050405020304" pitchFamily="18" charset="0"/>
              </a:rPr>
              <a:t>. </a:t>
            </a:r>
            <a:endParaRPr dirty="0">
              <a:solidFill>
                <a:schemeClr val="lt1"/>
              </a:solidFill>
              <a:latin typeface="Times New Roman" panose="02020603050405020304" pitchFamily="18" charset="0"/>
              <a:cs typeface="Times New Roman" panose="02020603050405020304" pitchFamily="18" charset="0"/>
            </a:endParaRPr>
          </a:p>
          <a:p>
            <a:pPr marL="0" lvl="0" indent="0">
              <a:spcBef>
                <a:spcPts val="0"/>
              </a:spcBef>
              <a:buNone/>
            </a:pPr>
            <a:endParaRPr dirty="0">
              <a:solidFill>
                <a:schemeClr val="lt1"/>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650496" y="1014537"/>
            <a:ext cx="788670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i="1" dirty="0" smtClean="0">
                <a:solidFill>
                  <a:schemeClr val="tx1"/>
                </a:solidFill>
              </a:rPr>
              <a:t>GOES-16 SGPS/MPS-HI, GOES-13 and GOES-15 proton spectra from the July and Sept 2017 SEP events, during periods when an isotropic distribution is expected due to geomagnetic disturbance.</a:t>
            </a:r>
          </a:p>
        </p:txBody>
      </p:sp>
      <p:sp>
        <p:nvSpPr>
          <p:cNvPr id="12" name="TextBox 11"/>
          <p:cNvSpPr txBox="1"/>
          <p:nvPr/>
        </p:nvSpPr>
        <p:spPr>
          <a:xfrm>
            <a:off x="1479884" y="2286000"/>
            <a:ext cx="425116" cy="369332"/>
          </a:xfrm>
          <a:prstGeom prst="rect">
            <a:avLst/>
          </a:prstGeom>
          <a:noFill/>
        </p:spPr>
        <p:txBody>
          <a:bodyPr wrap="none" rtlCol="0">
            <a:spAutoFit/>
          </a:bodyPr>
          <a:lstStyle/>
          <a:p>
            <a:r>
              <a:rPr lang="en-US" b="1" dirty="0" smtClean="0"/>
              <a:t>P8</a:t>
            </a:r>
            <a:endParaRPr lang="en-US" b="1" dirty="0"/>
          </a:p>
        </p:txBody>
      </p:sp>
      <p:sp>
        <p:nvSpPr>
          <p:cNvPr id="13" name="TextBox 12"/>
          <p:cNvSpPr txBox="1"/>
          <p:nvPr/>
        </p:nvSpPr>
        <p:spPr>
          <a:xfrm>
            <a:off x="1860884" y="2667000"/>
            <a:ext cx="425116" cy="369332"/>
          </a:xfrm>
          <a:prstGeom prst="rect">
            <a:avLst/>
          </a:prstGeom>
          <a:noFill/>
        </p:spPr>
        <p:txBody>
          <a:bodyPr wrap="none" rtlCol="0">
            <a:spAutoFit/>
          </a:bodyPr>
          <a:lstStyle/>
          <a:p>
            <a:r>
              <a:rPr lang="en-US" b="1" dirty="0" smtClean="0"/>
              <a:t>P9</a:t>
            </a:r>
            <a:endParaRPr lang="en-US" b="1" dirty="0"/>
          </a:p>
        </p:txBody>
      </p:sp>
      <p:sp>
        <p:nvSpPr>
          <p:cNvPr id="14" name="TextBox 13"/>
          <p:cNvSpPr txBox="1"/>
          <p:nvPr/>
        </p:nvSpPr>
        <p:spPr>
          <a:xfrm>
            <a:off x="2209800" y="3200400"/>
            <a:ext cx="542136" cy="369332"/>
          </a:xfrm>
          <a:prstGeom prst="rect">
            <a:avLst/>
          </a:prstGeom>
          <a:noFill/>
        </p:spPr>
        <p:txBody>
          <a:bodyPr wrap="none" rtlCol="0">
            <a:spAutoFit/>
          </a:bodyPr>
          <a:lstStyle/>
          <a:p>
            <a:r>
              <a:rPr lang="en-US" b="1" dirty="0" smtClean="0"/>
              <a:t>P10</a:t>
            </a:r>
            <a:endParaRPr lang="en-US" b="1" dirty="0"/>
          </a:p>
        </p:txBody>
      </p:sp>
      <p:sp>
        <p:nvSpPr>
          <p:cNvPr id="15" name="TextBox 14"/>
          <p:cNvSpPr txBox="1"/>
          <p:nvPr/>
        </p:nvSpPr>
        <p:spPr>
          <a:xfrm>
            <a:off x="2819400" y="4267200"/>
            <a:ext cx="542136" cy="369332"/>
          </a:xfrm>
          <a:prstGeom prst="rect">
            <a:avLst/>
          </a:prstGeom>
          <a:noFill/>
        </p:spPr>
        <p:txBody>
          <a:bodyPr wrap="none" rtlCol="0">
            <a:spAutoFit/>
          </a:bodyPr>
          <a:lstStyle/>
          <a:p>
            <a:r>
              <a:rPr lang="en-US" b="1" dirty="0" smtClean="0"/>
              <a:t>P11</a:t>
            </a:r>
            <a:endParaRPr lang="en-US" b="1" dirty="0"/>
          </a:p>
        </p:txBody>
      </p:sp>
      <p:sp>
        <p:nvSpPr>
          <p:cNvPr id="16" name="Rounded Rectangle 15"/>
          <p:cNvSpPr/>
          <p:nvPr/>
        </p:nvSpPr>
        <p:spPr>
          <a:xfrm>
            <a:off x="71628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a:t>
            </a:r>
            <a:r>
              <a:rPr lang="en-US" b="1" smtClean="0">
                <a:solidFill>
                  <a:schemeClr val="tx1"/>
                </a:solidFill>
                <a:latin typeface="Times New Roman" panose="02020603050405020304" pitchFamily="18" charset="0"/>
                <a:cs typeface="Times New Roman" panose="02020603050405020304" pitchFamily="18" charset="0"/>
              </a:rPr>
              <a:t>artial </a:t>
            </a:r>
            <a:r>
              <a:rPr lang="en-US" b="1" dirty="0">
                <a:solidFill>
                  <a:schemeClr val="tx1"/>
                </a:solidFill>
                <a:latin typeface="Times New Roman" panose="02020603050405020304" pitchFamily="18" charset="0"/>
                <a:cs typeface="Times New Roman" panose="02020603050405020304" pitchFamily="18" charset="0"/>
              </a:rPr>
              <a:t>pass</a:t>
            </a:r>
          </a:p>
        </p:txBody>
      </p:sp>
    </p:spTree>
    <p:extLst>
      <p:ext uri="{BB962C8B-B14F-4D97-AF65-F5344CB8AC3E}">
        <p14:creationId xmlns:p14="http://schemas.microsoft.com/office/powerpoint/2010/main" val="3867905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528" y="1447800"/>
            <a:ext cx="6788944" cy="4525963"/>
          </a:xfrm>
        </p:spPr>
      </p:pic>
      <p:sp>
        <p:nvSpPr>
          <p:cNvPr id="5" name="Rectangle 4"/>
          <p:cNvSpPr/>
          <p:nvPr/>
        </p:nvSpPr>
        <p:spPr>
          <a:xfrm>
            <a:off x="2687444" y="2163336"/>
            <a:ext cx="189571" cy="3456879"/>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064930" y="2444038"/>
            <a:ext cx="2040470" cy="261610"/>
          </a:xfrm>
          <a:prstGeom prst="rect">
            <a:avLst/>
          </a:prstGeom>
          <a:noFill/>
        </p:spPr>
        <p:txBody>
          <a:bodyPr wrap="square" rtlCol="0">
            <a:spAutoFit/>
          </a:bodyPr>
          <a:lstStyle/>
          <a:p>
            <a:r>
              <a:rPr lang="en-US" sz="1100" b="1" dirty="0" smtClean="0">
                <a:latin typeface="Times New Roman" panose="02020603050405020304" pitchFamily="18" charset="0"/>
                <a:cs typeface="Times New Roman" panose="02020603050405020304" pitchFamily="18" charset="0"/>
              </a:rPr>
              <a:t>Period with SW P</a:t>
            </a:r>
            <a:r>
              <a:rPr lang="en-US" sz="1400" b="1" baseline="-25000" dirty="0" smtClean="0">
                <a:latin typeface="Times New Roman" panose="02020603050405020304" pitchFamily="18" charset="0"/>
                <a:cs typeface="Times New Roman" panose="02020603050405020304" pitchFamily="18" charset="0"/>
              </a:rPr>
              <a:t>dyn</a:t>
            </a:r>
            <a:r>
              <a:rPr lang="en-US" sz="1100" b="1" dirty="0" smtClean="0">
                <a:latin typeface="Times New Roman" panose="02020603050405020304" pitchFamily="18" charset="0"/>
                <a:cs typeface="Times New Roman" panose="02020603050405020304" pitchFamily="18" charset="0"/>
              </a:rPr>
              <a:t> &gt; 10 nPa </a:t>
            </a:r>
            <a:endParaRPr lang="en-US" sz="11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flipV="1">
            <a:off x="2877015" y="2568222"/>
            <a:ext cx="250007" cy="662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2718081" y="4809434"/>
            <a:ext cx="3033132" cy="646331"/>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During geomagnetically quiet periods, the westward flux is higher than eastward flux, and MPS-HI flux lies in between.</a:t>
            </a:r>
            <a:endParaRPr lang="en-US" sz="1200" b="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flipV="1">
            <a:off x="2438398" y="3962400"/>
            <a:ext cx="343831" cy="83310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261302" y="2033619"/>
            <a:ext cx="648383" cy="492443"/>
          </a:xfrm>
          <a:prstGeom prst="rect">
            <a:avLst/>
          </a:prstGeom>
          <a:noFill/>
        </p:spPr>
        <p:txBody>
          <a:bodyPr wrap="none" rtlCol="0">
            <a:spAutoFit/>
          </a:bodyPr>
          <a:lstStyle/>
          <a:p>
            <a:r>
              <a:rPr lang="en-US" sz="1300" b="1" dirty="0" smtClean="0">
                <a:latin typeface="Times New Roman" panose="02020603050405020304" pitchFamily="18" charset="0"/>
                <a:cs typeface="Times New Roman" panose="02020603050405020304" pitchFamily="18" charset="0"/>
              </a:rPr>
              <a:t>(West)</a:t>
            </a:r>
          </a:p>
          <a:p>
            <a:r>
              <a:rPr lang="en-US" sz="1300" b="1" dirty="0" smtClean="0">
                <a:latin typeface="Times New Roman" panose="02020603050405020304" pitchFamily="18" charset="0"/>
                <a:cs typeface="Times New Roman" panose="02020603050405020304" pitchFamily="18" charset="0"/>
              </a:rPr>
              <a:t>(East)</a:t>
            </a:r>
            <a:endParaRPr lang="en-US" sz="1300" b="1" dirty="0">
              <a:latin typeface="Times New Roman" panose="02020603050405020304" pitchFamily="18" charset="0"/>
              <a:cs typeface="Times New Roman" panose="02020603050405020304" pitchFamily="18" charset="0"/>
            </a:endParaRPr>
          </a:p>
        </p:txBody>
      </p:sp>
      <p:sp>
        <p:nvSpPr>
          <p:cNvPr id="11" name="Shape 403"/>
          <p:cNvSpPr txBox="1">
            <a:spLocks noGrp="1"/>
          </p:cNvSpPr>
          <p:nvPr>
            <p:ph type="title"/>
          </p:nvPr>
        </p:nvSpPr>
        <p:spPr>
          <a:xfrm>
            <a:off x="1333500" y="211974"/>
            <a:ext cx="6477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PLPT-SEI-004: SEP Channel </a:t>
            </a:r>
            <a:r>
              <a:rPr lang="en-US" sz="22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Cross-Comparison: MPS-HI P8 and SGPS P1 during a period of high solar wind dynamic pressure (isotropic distribution)</a:t>
            </a:r>
            <a:endPar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12" name="Shape 408"/>
          <p:cNvSpPr txBox="1"/>
          <p:nvPr/>
        </p:nvSpPr>
        <p:spPr>
          <a:xfrm>
            <a:off x="0" y="5943600"/>
            <a:ext cx="9144000" cy="763946"/>
          </a:xfrm>
          <a:prstGeom prst="rect">
            <a:avLst/>
          </a:prstGeom>
          <a:noFill/>
          <a:ln>
            <a:noFill/>
          </a:ln>
        </p:spPr>
        <p:txBody>
          <a:bodyPr wrap="square" lIns="91425" tIns="91425" rIns="91425" bIns="91425" anchor="t" anchorCtr="0">
            <a:noAutofit/>
          </a:bodyPr>
          <a:lstStyle/>
          <a:p>
            <a:pPr marL="285750" indent="-285750">
              <a:buFont typeface="Arial" panose="020B0604020202020204" pitchFamily="34" charset="0"/>
              <a:buChar char="•"/>
            </a:pPr>
            <a:r>
              <a:rPr lang="en-US" sz="1400" dirty="0" smtClean="0">
                <a:solidFill>
                  <a:schemeClr val="bg1"/>
                </a:solidFill>
                <a:latin typeface="Times New Roman" panose="02020603050405020304" pitchFamily="18" charset="0"/>
                <a:cs typeface="Times New Roman" panose="02020603050405020304" pitchFamily="18" charset="0"/>
              </a:rPr>
              <a:t>At </a:t>
            </a:r>
            <a:r>
              <a:rPr lang="en-US" sz="1400" dirty="0">
                <a:solidFill>
                  <a:schemeClr val="bg1"/>
                </a:solidFill>
                <a:latin typeface="Times New Roman" panose="02020603050405020304" pitchFamily="18" charset="0"/>
                <a:cs typeface="Times New Roman" panose="02020603050405020304" pitchFamily="18" charset="0"/>
              </a:rPr>
              <a:t>times of high solar wind dynamic pressure (</a:t>
            </a:r>
            <a:r>
              <a:rPr lang="en-US" sz="1400" dirty="0" err="1">
                <a:solidFill>
                  <a:schemeClr val="bg1"/>
                </a:solidFill>
                <a:latin typeface="Times New Roman" panose="02020603050405020304" pitchFamily="18" charset="0"/>
                <a:cs typeface="Times New Roman" panose="02020603050405020304" pitchFamily="18" charset="0"/>
              </a:rPr>
              <a:t>P</a:t>
            </a:r>
            <a:r>
              <a:rPr lang="en-US" sz="1400" baseline="-25000" dirty="0" err="1">
                <a:solidFill>
                  <a:schemeClr val="bg1"/>
                </a:solidFill>
                <a:latin typeface="Times New Roman" panose="02020603050405020304" pitchFamily="18" charset="0"/>
                <a:cs typeface="Times New Roman" panose="02020603050405020304" pitchFamily="18" charset="0"/>
              </a:rPr>
              <a:t>dyn</a:t>
            </a:r>
            <a:r>
              <a:rPr lang="en-US" sz="1400" dirty="0">
                <a:solidFill>
                  <a:schemeClr val="bg1"/>
                </a:solidFill>
                <a:latin typeface="Times New Roman" panose="02020603050405020304" pitchFamily="18" charset="0"/>
                <a:cs typeface="Times New Roman" panose="02020603050405020304" pitchFamily="18" charset="0"/>
              </a:rPr>
              <a:t> &gt; 10 nPa), the “inside” and “outside” fluxes are approximately </a:t>
            </a:r>
            <a:r>
              <a:rPr lang="en-US" sz="1400" dirty="0" smtClean="0">
                <a:solidFill>
                  <a:schemeClr val="bg1"/>
                </a:solidFill>
                <a:latin typeface="Times New Roman" panose="02020603050405020304" pitchFamily="18" charset="0"/>
                <a:cs typeface="Times New Roman" panose="02020603050405020304" pitchFamily="18" charset="0"/>
              </a:rPr>
              <a:t>equal. </a:t>
            </a:r>
          </a:p>
          <a:p>
            <a:pPr marL="285750" indent="-285750">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Rodriguez et al. (2010), The east‐west effect in solar proton flux measurements in geostationary orbit: A new GOES capability, </a:t>
            </a:r>
            <a:r>
              <a:rPr lang="de-DE" sz="1400" dirty="0">
                <a:solidFill>
                  <a:schemeClr val="bg1"/>
                </a:solidFill>
                <a:latin typeface="Times New Roman" panose="02020603050405020304" pitchFamily="18" charset="0"/>
                <a:cs typeface="Times New Roman" panose="02020603050405020304" pitchFamily="18" charset="0"/>
              </a:rPr>
              <a:t>Geophys. Res. Lett., Vol. 37, L07109, doi:10.1029/2010GL042531</a:t>
            </a:r>
            <a:r>
              <a:rPr lang="de-DE" sz="1400" dirty="0" smtClean="0">
                <a:solidFill>
                  <a:schemeClr val="bg1"/>
                </a:solidFill>
                <a:latin typeface="Times New Roman" panose="02020603050405020304" pitchFamily="18" charset="0"/>
                <a:cs typeface="Times New Roman" panose="02020603050405020304" pitchFamily="18" charset="0"/>
              </a:rPr>
              <a:t>.</a:t>
            </a:r>
            <a:endParaRPr lang="en-US" sz="1400" dirty="0" smtClean="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615ADB79-25D6-47C0-AB51-22A13A0BBB50}" type="slidenum">
              <a:rPr lang="en-US" altLang="en-US" smtClean="0"/>
              <a:pPr/>
              <a:t>36</a:t>
            </a:fld>
            <a:endParaRPr lang="en-US" altLang="en-US" dirty="0"/>
          </a:p>
        </p:txBody>
      </p:sp>
      <p:sp>
        <p:nvSpPr>
          <p:cNvPr id="15" name="TextBox 14"/>
          <p:cNvSpPr txBox="1"/>
          <p:nvPr/>
        </p:nvSpPr>
        <p:spPr>
          <a:xfrm>
            <a:off x="3352800" y="2870317"/>
            <a:ext cx="3033132" cy="461665"/>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MPS-HI P8 and SGPS+X/-X P1 fluxes are in fair agreement.</a:t>
            </a:r>
            <a:endParaRPr lang="en-US" sz="1200" b="1" dirty="0">
              <a:latin typeface="Times New Roman" panose="02020603050405020304" pitchFamily="18" charset="0"/>
              <a:cs typeface="Times New Roman" panose="02020603050405020304" pitchFamily="18" charset="0"/>
            </a:endParaRPr>
          </a:p>
        </p:txBody>
      </p:sp>
      <p:cxnSp>
        <p:nvCxnSpPr>
          <p:cNvPr id="16" name="Straight Arrow Connector 15"/>
          <p:cNvCxnSpPr>
            <a:stCxn id="15" idx="1"/>
          </p:cNvCxnSpPr>
          <p:nvPr/>
        </p:nvCxnSpPr>
        <p:spPr>
          <a:xfrm flipH="1" flipV="1">
            <a:off x="2893015" y="3020640"/>
            <a:ext cx="459785" cy="80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219200" y="1478406"/>
            <a:ext cx="113364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GOES-16</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353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528" y="1449832"/>
            <a:ext cx="6788943" cy="4521899"/>
          </a:xfrm>
        </p:spPr>
      </p:pic>
      <p:sp>
        <p:nvSpPr>
          <p:cNvPr id="5" name="Rectangle 4"/>
          <p:cNvSpPr/>
          <p:nvPr/>
        </p:nvSpPr>
        <p:spPr>
          <a:xfrm>
            <a:off x="2687444" y="2163336"/>
            <a:ext cx="189571" cy="3456879"/>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064930" y="2557790"/>
            <a:ext cx="2040470" cy="261610"/>
          </a:xfrm>
          <a:prstGeom prst="rect">
            <a:avLst/>
          </a:prstGeom>
          <a:noFill/>
        </p:spPr>
        <p:txBody>
          <a:bodyPr wrap="square" rtlCol="0">
            <a:spAutoFit/>
          </a:bodyPr>
          <a:lstStyle/>
          <a:p>
            <a:r>
              <a:rPr lang="en-US" sz="1100" b="1" dirty="0" smtClean="0">
                <a:latin typeface="Times New Roman" panose="02020603050405020304" pitchFamily="18" charset="0"/>
                <a:cs typeface="Times New Roman" panose="02020603050405020304" pitchFamily="18" charset="0"/>
              </a:rPr>
              <a:t>Period with SW P</a:t>
            </a:r>
            <a:r>
              <a:rPr lang="en-US" sz="1400" b="1" baseline="-25000" dirty="0" smtClean="0">
                <a:latin typeface="Times New Roman" panose="02020603050405020304" pitchFamily="18" charset="0"/>
                <a:cs typeface="Times New Roman" panose="02020603050405020304" pitchFamily="18" charset="0"/>
              </a:rPr>
              <a:t>dyn</a:t>
            </a:r>
            <a:r>
              <a:rPr lang="en-US" sz="1100" b="1" dirty="0" smtClean="0">
                <a:latin typeface="Times New Roman" panose="02020603050405020304" pitchFamily="18" charset="0"/>
                <a:cs typeface="Times New Roman" panose="02020603050405020304" pitchFamily="18" charset="0"/>
              </a:rPr>
              <a:t> &gt; 10 nPa </a:t>
            </a:r>
            <a:endParaRPr lang="en-US" sz="11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flipV="1">
            <a:off x="2877015" y="2681974"/>
            <a:ext cx="250007" cy="6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43868" y="2895600"/>
            <a:ext cx="3033132" cy="646331"/>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MPS-HI P11 much lower than SGPS+X/-X.</a:t>
            </a:r>
          </a:p>
          <a:p>
            <a:r>
              <a:rPr lang="en-US" sz="1200" b="1" dirty="0" smtClean="0">
                <a:latin typeface="Times New Roman" panose="02020603050405020304" pitchFamily="18" charset="0"/>
                <a:cs typeface="Times New Roman" panose="02020603050405020304" pitchFamily="18" charset="0"/>
              </a:rPr>
              <a:t>Too high Geometric Factor? Mischaracterized energy bands?</a:t>
            </a:r>
            <a:endParaRPr lang="en-US" sz="1200" b="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2877015" y="3276601"/>
            <a:ext cx="551985" cy="265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261302" y="2033619"/>
            <a:ext cx="648383" cy="492443"/>
          </a:xfrm>
          <a:prstGeom prst="rect">
            <a:avLst/>
          </a:prstGeom>
          <a:noFill/>
        </p:spPr>
        <p:txBody>
          <a:bodyPr wrap="none" rtlCol="0">
            <a:spAutoFit/>
          </a:bodyPr>
          <a:lstStyle/>
          <a:p>
            <a:r>
              <a:rPr lang="en-US" sz="1300" b="1" dirty="0" smtClean="0">
                <a:latin typeface="Times New Roman" panose="02020603050405020304" pitchFamily="18" charset="0"/>
                <a:cs typeface="Times New Roman" panose="02020603050405020304" pitchFamily="18" charset="0"/>
              </a:rPr>
              <a:t>(West)</a:t>
            </a:r>
          </a:p>
          <a:p>
            <a:r>
              <a:rPr lang="en-US" sz="1300" b="1" dirty="0" smtClean="0">
                <a:latin typeface="Times New Roman" panose="02020603050405020304" pitchFamily="18" charset="0"/>
                <a:cs typeface="Times New Roman" panose="02020603050405020304" pitchFamily="18" charset="0"/>
              </a:rPr>
              <a:t>(East)</a:t>
            </a:r>
            <a:endParaRPr lang="en-US" sz="1300" b="1" dirty="0">
              <a:latin typeface="Times New Roman" panose="02020603050405020304" pitchFamily="18" charset="0"/>
              <a:cs typeface="Times New Roman" panose="02020603050405020304" pitchFamily="18" charset="0"/>
            </a:endParaRPr>
          </a:p>
        </p:txBody>
      </p:sp>
      <p:sp>
        <p:nvSpPr>
          <p:cNvPr id="11" name="Shape 403"/>
          <p:cNvSpPr txBox="1">
            <a:spLocks noGrp="1"/>
          </p:cNvSpPr>
          <p:nvPr>
            <p:ph type="title"/>
          </p:nvPr>
        </p:nvSpPr>
        <p:spPr>
          <a:xfrm>
            <a:off x="1333500" y="211974"/>
            <a:ext cx="6477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PLPT-SEI-004: SEP Channel </a:t>
            </a:r>
            <a:r>
              <a:rPr lang="en-US" sz="22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Cross-Comparison: MPS-HI P11 and SGPS P4 during a period of high solar wind dynamic pressure</a:t>
            </a:r>
            <a:endPar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12" name="Shape 408"/>
          <p:cNvSpPr txBox="1"/>
          <p:nvPr/>
        </p:nvSpPr>
        <p:spPr>
          <a:xfrm>
            <a:off x="0" y="5943600"/>
            <a:ext cx="9144000" cy="763946"/>
          </a:xfrm>
          <a:prstGeom prst="rect">
            <a:avLst/>
          </a:prstGeom>
          <a:noFill/>
          <a:ln>
            <a:noFill/>
          </a:ln>
        </p:spPr>
        <p:txBody>
          <a:bodyPr wrap="square" lIns="91425" tIns="91425" rIns="91425" bIns="91425" anchor="t" anchorCtr="0">
            <a:noAutofit/>
          </a:bodyPr>
          <a:lstStyle/>
          <a:p>
            <a:pPr marL="285750" indent="-285750">
              <a:buFont typeface="Arial" panose="020B0604020202020204" pitchFamily="34" charset="0"/>
              <a:buChar char="•"/>
            </a:pPr>
            <a:r>
              <a:rPr lang="en-US" sz="1400" dirty="0" smtClean="0">
                <a:solidFill>
                  <a:schemeClr val="bg1"/>
                </a:solidFill>
                <a:latin typeface="Times New Roman" panose="02020603050405020304" pitchFamily="18" charset="0"/>
                <a:cs typeface="Times New Roman" panose="02020603050405020304" pitchFamily="18" charset="0"/>
              </a:rPr>
              <a:t>At </a:t>
            </a:r>
            <a:r>
              <a:rPr lang="en-US" sz="1400" dirty="0">
                <a:solidFill>
                  <a:schemeClr val="bg1"/>
                </a:solidFill>
                <a:latin typeface="Times New Roman" panose="02020603050405020304" pitchFamily="18" charset="0"/>
                <a:cs typeface="Times New Roman" panose="02020603050405020304" pitchFamily="18" charset="0"/>
              </a:rPr>
              <a:t>times of high solar wind dynamic pressure (</a:t>
            </a:r>
            <a:r>
              <a:rPr lang="en-US" sz="1400" dirty="0" err="1">
                <a:solidFill>
                  <a:schemeClr val="bg1"/>
                </a:solidFill>
                <a:latin typeface="Times New Roman" panose="02020603050405020304" pitchFamily="18" charset="0"/>
                <a:cs typeface="Times New Roman" panose="02020603050405020304" pitchFamily="18" charset="0"/>
              </a:rPr>
              <a:t>P</a:t>
            </a:r>
            <a:r>
              <a:rPr lang="en-US" sz="1400" baseline="-25000" dirty="0" err="1">
                <a:solidFill>
                  <a:schemeClr val="bg1"/>
                </a:solidFill>
                <a:latin typeface="Times New Roman" panose="02020603050405020304" pitchFamily="18" charset="0"/>
                <a:cs typeface="Times New Roman" panose="02020603050405020304" pitchFamily="18" charset="0"/>
              </a:rPr>
              <a:t>dyn</a:t>
            </a:r>
            <a:r>
              <a:rPr lang="en-US" sz="1400" dirty="0">
                <a:solidFill>
                  <a:schemeClr val="bg1"/>
                </a:solidFill>
                <a:latin typeface="Times New Roman" panose="02020603050405020304" pitchFamily="18" charset="0"/>
                <a:cs typeface="Times New Roman" panose="02020603050405020304" pitchFamily="18" charset="0"/>
              </a:rPr>
              <a:t> &gt; 10 nPa), the “inside” and “outside” fluxes are approximately </a:t>
            </a:r>
            <a:r>
              <a:rPr lang="en-US" sz="1400" dirty="0" smtClean="0">
                <a:solidFill>
                  <a:schemeClr val="bg1"/>
                </a:solidFill>
                <a:latin typeface="Times New Roman" panose="02020603050405020304" pitchFamily="18" charset="0"/>
                <a:cs typeface="Times New Roman" panose="02020603050405020304" pitchFamily="18" charset="0"/>
              </a:rPr>
              <a:t>equal. </a:t>
            </a:r>
          </a:p>
          <a:p>
            <a:pPr marL="285750" indent="-285750">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Rodriguez et al. (2010), The east‐west effect in solar proton flux measurements in geostationary orbit: A new GOES capability, </a:t>
            </a:r>
            <a:r>
              <a:rPr lang="de-DE" sz="1400" dirty="0">
                <a:solidFill>
                  <a:schemeClr val="bg1"/>
                </a:solidFill>
                <a:latin typeface="Times New Roman" panose="02020603050405020304" pitchFamily="18" charset="0"/>
                <a:cs typeface="Times New Roman" panose="02020603050405020304" pitchFamily="18" charset="0"/>
              </a:rPr>
              <a:t>Geophys. Res. Lett., Vol. 37, L07109, doi:10.1029/2010GL042531</a:t>
            </a:r>
            <a:r>
              <a:rPr lang="de-DE" sz="1400" dirty="0" smtClean="0">
                <a:solidFill>
                  <a:schemeClr val="bg1"/>
                </a:solidFill>
                <a:latin typeface="Times New Roman" panose="02020603050405020304" pitchFamily="18" charset="0"/>
                <a:cs typeface="Times New Roman" panose="02020603050405020304" pitchFamily="18" charset="0"/>
              </a:rPr>
              <a:t>.</a:t>
            </a:r>
            <a:endParaRPr lang="en-US" sz="1400" dirty="0" smtClean="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615ADB79-25D6-47C0-AB51-22A13A0BBB50}" type="slidenum">
              <a:rPr lang="en-US" altLang="en-US" smtClean="0"/>
              <a:pPr/>
              <a:t>37</a:t>
            </a:fld>
            <a:endParaRPr lang="en-US" altLang="en-US" dirty="0"/>
          </a:p>
        </p:txBody>
      </p:sp>
      <p:sp>
        <p:nvSpPr>
          <p:cNvPr id="14" name="TextBox 13"/>
          <p:cNvSpPr txBox="1"/>
          <p:nvPr/>
        </p:nvSpPr>
        <p:spPr>
          <a:xfrm>
            <a:off x="1" y="1879937"/>
            <a:ext cx="1575458" cy="1015663"/>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Unexpected big difference between SGPS+X and -X. Incorrect Geometric Factors?</a:t>
            </a:r>
            <a:endParaRPr lang="en-US" sz="1200" b="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1603853" y="2480979"/>
            <a:ext cx="1216375" cy="33842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7575150" y="4327267"/>
            <a:ext cx="1534656" cy="830997"/>
          </a:xfrm>
          <a:prstGeom prst="rect">
            <a:avLst/>
          </a:prstGeom>
          <a:solidFill>
            <a:srgbClr val="FFFF00"/>
          </a:solidFill>
          <a:ln>
            <a:solidFill>
              <a:schemeClr val="tx1"/>
            </a:solidFill>
          </a:ln>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P9 and P10 comparisons in backup slides</a:t>
            </a:r>
            <a:endParaRPr lang="en-US" sz="16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219200" y="1478406"/>
            <a:ext cx="113364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GOES-16</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925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Technique</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38</a:t>
            </a:fld>
            <a:endParaRPr lang="en-US" altLang="en-US" dirty="0"/>
          </a:p>
        </p:txBody>
      </p:sp>
      <p:sp>
        <p:nvSpPr>
          <p:cNvPr id="3" name="TextBox 2"/>
          <p:cNvSpPr txBox="1"/>
          <p:nvPr/>
        </p:nvSpPr>
        <p:spPr>
          <a:xfrm>
            <a:off x="114300" y="1219200"/>
            <a:ext cx="8915401" cy="3071610"/>
          </a:xfrm>
          <a:prstGeom prst="rect">
            <a:avLst/>
          </a:prstGeom>
          <a:noFill/>
        </p:spPr>
        <p:txBody>
          <a:bodyPr wrap="square" rtlCol="0">
            <a:spAutoFit/>
          </a:bodyPr>
          <a:lstStyle/>
          <a:p>
            <a:pPr marL="342900" indent="-342900">
              <a:buFont typeface="Wingdings" panose="05000000000000000000" pitchFamily="2" charset="2"/>
              <a:buChar char="q"/>
            </a:pPr>
            <a:r>
              <a:rPr lang="en-US" sz="2000"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Compare differential flux spectra from satellites separated by </a:t>
            </a:r>
            <a:r>
              <a:rPr lang="en-US" sz="2000"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about 1 hour (or less) </a:t>
            </a:r>
            <a:r>
              <a:rPr lang="en-US" sz="2000"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in local </a:t>
            </a:r>
            <a:r>
              <a:rPr lang="en-US" sz="2000"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time (first 4 comparisons were made per-provisional):</a:t>
            </a:r>
          </a:p>
          <a:p>
            <a:pPr marL="800100" lvl="1" indent="-342900">
              <a:buFont typeface="Wingdings" panose="05000000000000000000" pitchFamily="2" charset="2"/>
              <a:buChar char="Ø"/>
            </a:pP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GOES-16 (89.5W) to GOES-13 (75.0W),  01/09/2017-10/31/2017</a:t>
            </a:r>
          </a:p>
          <a:p>
            <a:pPr marL="800100" lvl="1" indent="-342900">
              <a:buFont typeface="Wingdings" panose="05000000000000000000" pitchFamily="2" charset="2"/>
              <a:buChar char="Ø"/>
            </a:pP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GOES-16 (75.2W</a:t>
            </a:r>
            <a:r>
              <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to GOES-13 </a:t>
            </a: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(74.5W</a:t>
            </a:r>
            <a:r>
              <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12/11/2017-01/02/2018, near-conjunction</a:t>
            </a:r>
            <a:endParaRPr lang="en-US" dirty="0" smtClean="0">
              <a:solidFill>
                <a:schemeClr val="bg1"/>
              </a:solidFill>
            </a:endParaRPr>
          </a:p>
          <a:p>
            <a:pPr marL="800100" lvl="1" indent="-342900">
              <a:buFont typeface="Wingdings" panose="05000000000000000000" pitchFamily="2" charset="2"/>
              <a:buChar char="Ø"/>
            </a:pP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GOES-17 </a:t>
            </a:r>
            <a:r>
              <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(89.5W) to </a:t>
            </a: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GOES-14 (105W),   06/20/2018-09/24/2018</a:t>
            </a:r>
            <a:endPar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endParaRPr>
          </a:p>
          <a:p>
            <a:pPr marL="800100" lvl="1" indent="-342900">
              <a:buFont typeface="Wingdings" panose="05000000000000000000" pitchFamily="2" charset="2"/>
              <a:buChar char="Ø"/>
            </a:pP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GOES-17 </a:t>
            </a:r>
            <a:r>
              <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(89.5W) to </a:t>
            </a: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GOES-16 (75.2W</a:t>
            </a:r>
            <a:r>
              <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06/20/2018-09/24/2018</a:t>
            </a:r>
          </a:p>
          <a:p>
            <a:pPr marL="800100" lvl="1" indent="-342900">
              <a:buFont typeface="Wingdings" panose="05000000000000000000" pitchFamily="2" charset="2"/>
              <a:buChar char="Ø"/>
            </a:pPr>
            <a:r>
              <a:rPr lang="en-US"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GOES-17 </a:t>
            </a:r>
            <a:r>
              <a:rPr lang="en-US"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(137.2W</a:t>
            </a:r>
            <a:r>
              <a:rPr lang="en-US"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 to </a:t>
            </a:r>
            <a:r>
              <a:rPr lang="en-US"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GOES-15 (128W</a:t>
            </a:r>
            <a:r>
              <a:rPr lang="en-US"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 </a:t>
            </a:r>
            <a:r>
              <a:rPr lang="en-US"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03/28/2019-09/08/2019, conjunction, New!</a:t>
            </a:r>
          </a:p>
          <a:p>
            <a:pPr marL="342900" indent="-342900" defTabSz="457200" fontAlgn="base">
              <a:spcBef>
                <a:spcPct val="20000"/>
              </a:spcBef>
              <a:spcAft>
                <a:spcPct val="0"/>
              </a:spcAft>
              <a:buFont typeface="Wingdings" panose="05000000000000000000" pitchFamily="2" charset="2"/>
              <a:buChar char="q"/>
            </a:pPr>
            <a:r>
              <a:rPr lang="en-US" sz="2000"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Compare flux percentile spectra between telescopes of same orientation</a:t>
            </a:r>
          </a:p>
          <a:p>
            <a:pPr marL="742950" lvl="1" indent="-285750" defTabSz="457200" fontAlgn="base">
              <a:spcBef>
                <a:spcPct val="20000"/>
              </a:spcBef>
              <a:spcAft>
                <a:spcPct val="0"/>
              </a:spcAft>
              <a:buFont typeface="Wingdings" panose="05000000000000000000" pitchFamily="2" charset="2"/>
              <a:buChar char="Ø"/>
            </a:pPr>
            <a:r>
              <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0</a:t>
            </a:r>
            <a:r>
              <a:rPr lang="en-US"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±35, ±70 deg from zenith (radially outward)</a:t>
            </a:r>
          </a:p>
          <a:p>
            <a:pPr marL="342900" indent="-34290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MAGED (E, GdE) determined using same bowtie analysis / spectra as </a:t>
            </a:r>
            <a:r>
              <a:rPr lang="en-US" dirty="0" smtClean="0">
                <a:solidFill>
                  <a:schemeClr val="bg1"/>
                </a:solidFill>
                <a:latin typeface="Times New Roman" panose="02020603050405020304" pitchFamily="18" charset="0"/>
                <a:cs typeface="Times New Roman" panose="02020603050405020304" pitchFamily="18" charset="0"/>
              </a:rPr>
              <a:t>MPS-HI</a:t>
            </a:r>
            <a:endParaRPr lang="en-US"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 name="TextBox 7"/>
          <p:cNvSpPr txBox="1"/>
          <p:nvPr/>
        </p:nvSpPr>
        <p:spPr>
          <a:xfrm>
            <a:off x="6934200" y="4495800"/>
            <a:ext cx="1752599" cy="923330"/>
          </a:xfrm>
          <a:prstGeom prst="rect">
            <a:avLst/>
          </a:prstGeom>
          <a:noFill/>
          <a:ln w="28575">
            <a:solidFill>
              <a:schemeClr val="bg1"/>
            </a:solidFill>
          </a:ln>
        </p:spPr>
        <p:txBody>
          <a:bodyPr wrap="square" rtlCol="0">
            <a:spAutoFit/>
          </a:bodyPr>
          <a:lstStyle/>
          <a:p>
            <a:r>
              <a:rPr lang="en-US" b="1" dirty="0" smtClean="0">
                <a:solidFill>
                  <a:schemeClr val="bg1"/>
                </a:solidFill>
                <a:latin typeface="Times New Roman" panose="02020603050405020304" pitchFamily="18" charset="0"/>
                <a:cs typeface="Times New Roman" panose="02020603050405020304" pitchFamily="18" charset="0"/>
              </a:rPr>
              <a:t>Telescope order for the above comparisons</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862" t="5555" r="11177" b="74444"/>
          <a:stretch/>
        </p:blipFill>
        <p:spPr>
          <a:xfrm>
            <a:off x="228599" y="4495800"/>
            <a:ext cx="6515100" cy="2057400"/>
          </a:xfrm>
          <a:prstGeom prst="rect">
            <a:avLst/>
          </a:prstGeom>
        </p:spPr>
      </p:pic>
      <p:sp>
        <p:nvSpPr>
          <p:cNvPr id="9" name="Rounded Rectangle 8"/>
          <p:cNvSpPr/>
          <p:nvPr/>
        </p:nvSpPr>
        <p:spPr>
          <a:xfrm>
            <a:off x="7124699" y="61722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a:t>
            </a:r>
            <a:r>
              <a:rPr lang="en-US" b="1" smtClean="0">
                <a:solidFill>
                  <a:schemeClr val="tx1"/>
                </a:solidFill>
                <a:latin typeface="Times New Roman" panose="02020603050405020304" pitchFamily="18" charset="0"/>
                <a:cs typeface="Times New Roman" panose="02020603050405020304" pitchFamily="18" charset="0"/>
              </a:rPr>
              <a:t>artial </a:t>
            </a:r>
            <a:r>
              <a:rPr lang="en-US" b="1" dirty="0">
                <a:solidFill>
                  <a:schemeClr val="tx1"/>
                </a:solidFill>
                <a:latin typeface="Times New Roman" panose="02020603050405020304" pitchFamily="18" charset="0"/>
                <a:cs typeface="Times New Roman" panose="02020603050405020304" pitchFamily="18" charset="0"/>
              </a:rPr>
              <a:t>pass</a:t>
            </a:r>
          </a:p>
        </p:txBody>
      </p:sp>
    </p:spTree>
    <p:extLst>
      <p:ext uri="{BB962C8B-B14F-4D97-AF65-F5344CB8AC3E}">
        <p14:creationId xmlns:p14="http://schemas.microsoft.com/office/powerpoint/2010/main" val="270603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39</a:t>
            </a:fld>
            <a:endParaRPr lang="en-US" altLang="en-US" dirty="0"/>
          </a:p>
        </p:txBody>
      </p:sp>
      <p:sp>
        <p:nvSpPr>
          <p:cNvPr id="13" name="TextBox 12"/>
          <p:cNvSpPr txBox="1"/>
          <p:nvPr/>
        </p:nvSpPr>
        <p:spPr>
          <a:xfrm>
            <a:off x="2478496" y="1229081"/>
            <a:ext cx="2523728"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rPr>
              <a:t>GOES-16 vs GOES-13 Electrons</a:t>
            </a:r>
            <a:endParaRPr lang="en-US" sz="1400" b="1" dirty="0">
              <a:solidFill>
                <a:schemeClr val="bg1"/>
              </a:solidFill>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144105165"/>
              </p:ext>
            </p:extLst>
          </p:nvPr>
        </p:nvGraphicFramePr>
        <p:xfrm>
          <a:off x="7517731" y="1568450"/>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365913">
                <a:tc gridSpan="3">
                  <a:txBody>
                    <a:bodyPr/>
                    <a:lstStyle/>
                    <a:p>
                      <a:pPr algn="ctr"/>
                      <a:r>
                        <a:rPr lang="en-US" sz="1200" b="1" dirty="0" smtClean="0"/>
                        <a:t>Telescope Order, </a:t>
                      </a:r>
                    </a:p>
                    <a:p>
                      <a:pPr algn="ctr"/>
                      <a:r>
                        <a:rPr lang="en-US" sz="1200" b="1" dirty="0" smtClean="0"/>
                        <a:t>North-to-South</a:t>
                      </a:r>
                      <a:endParaRPr lang="en-US" sz="1200" b="1" dirty="0"/>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smtClean="0"/>
                        <a:t>MAGE/PD</a:t>
                      </a:r>
                      <a:endParaRPr lang="en-US" sz="1000" b="1" dirty="0"/>
                    </a:p>
                  </a:txBody>
                  <a:tcPr anchor="ctr"/>
                </a:tc>
                <a:tc>
                  <a:txBody>
                    <a:bodyPr/>
                    <a:lstStyle/>
                    <a:p>
                      <a:pPr algn="ctr"/>
                      <a:r>
                        <a:rPr lang="en-US" sz="1000" b="1" dirty="0" smtClean="0"/>
                        <a:t>MPS-HI E</a:t>
                      </a:r>
                      <a:endParaRPr lang="en-US" sz="1000" b="1" dirty="0"/>
                    </a:p>
                  </a:txBody>
                  <a:tcPr anchor="ctr"/>
                </a:tc>
                <a:tc>
                  <a:txBody>
                    <a:bodyPr/>
                    <a:lstStyle/>
                    <a:p>
                      <a:pPr algn="ctr"/>
                      <a:r>
                        <a:rPr lang="en-US" sz="1000" b="1" dirty="0" smtClean="0"/>
                        <a:t>MPS-HI</a:t>
                      </a:r>
                      <a:r>
                        <a:rPr lang="en-US" sz="1000" b="1" baseline="0" dirty="0" smtClean="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smtClean="0"/>
                        <a:t>9</a:t>
                      </a:r>
                      <a:endParaRPr lang="en-US" sz="1400" b="1" dirty="0"/>
                    </a:p>
                  </a:txBody>
                  <a:tcPr anchor="ctr"/>
                </a:tc>
                <a:tc>
                  <a:txBody>
                    <a:bodyPr/>
                    <a:lstStyle/>
                    <a:p>
                      <a:pPr algn="ctr"/>
                      <a:r>
                        <a:rPr lang="en-US" sz="1400" b="1" dirty="0" smtClean="0"/>
                        <a:t>3</a:t>
                      </a:r>
                      <a:endParaRPr lang="en-US" sz="1400" b="1" dirty="0"/>
                    </a:p>
                  </a:txBody>
                  <a:tcPr anchor="ctr"/>
                </a:tc>
                <a:tc>
                  <a:txBody>
                    <a:bodyPr/>
                    <a:lstStyle/>
                    <a:p>
                      <a:pPr algn="ctr"/>
                      <a:r>
                        <a:rPr lang="en-US" sz="1400" b="1" dirty="0" smtClean="0"/>
                        <a:t>1</a:t>
                      </a:r>
                      <a:endParaRPr lang="en-US" sz="1400" b="1" dirty="0"/>
                    </a:p>
                  </a:txBody>
                  <a:tcPr anchor="ctr"/>
                </a:tc>
                <a:extLst>
                  <a:ext uri="{0D108BD9-81ED-4DB2-BD59-A6C34878D82A}">
                    <a16:rowId xmlns:a16="http://schemas.microsoft.com/office/drawing/2014/main" val="10002"/>
                  </a:ext>
                </a:extLst>
              </a:tr>
              <a:tr h="365913">
                <a:tc>
                  <a:txBody>
                    <a:bodyPr/>
                    <a:lstStyle/>
                    <a:p>
                      <a:pPr algn="ctr"/>
                      <a:r>
                        <a:rPr lang="en-US" sz="1400" b="1" dirty="0" smtClean="0"/>
                        <a:t>6</a:t>
                      </a:r>
                      <a:endParaRPr lang="en-US" sz="1400" b="1" dirty="0"/>
                    </a:p>
                  </a:txBody>
                  <a:tcPr anchor="ctr">
                    <a:solidFill>
                      <a:srgbClr val="00B050"/>
                    </a:solidFill>
                  </a:tcPr>
                </a:tc>
                <a:tc>
                  <a:txBody>
                    <a:bodyPr/>
                    <a:lstStyle/>
                    <a:p>
                      <a:pPr algn="ctr"/>
                      <a:r>
                        <a:rPr lang="en-US" sz="1400" b="1" dirty="0" smtClean="0"/>
                        <a:t>1</a:t>
                      </a:r>
                      <a:endParaRPr lang="en-US" sz="1400" b="1" dirty="0"/>
                    </a:p>
                  </a:txBody>
                  <a:tcPr anchor="ctr">
                    <a:solidFill>
                      <a:srgbClr val="00B050"/>
                    </a:solidFill>
                  </a:tcPr>
                </a:tc>
                <a:tc>
                  <a:txBody>
                    <a:bodyPr/>
                    <a:lstStyle/>
                    <a:p>
                      <a:pPr algn="ctr"/>
                      <a:r>
                        <a:rPr lang="en-US" sz="1400" b="1" dirty="0" smtClean="0"/>
                        <a:t>4</a:t>
                      </a:r>
                      <a:endParaRPr lang="en-US" sz="1400" b="1" dirty="0"/>
                    </a:p>
                  </a:txBody>
                  <a:tcPr anchor="ctr"/>
                </a:tc>
                <a:extLst>
                  <a:ext uri="{0D108BD9-81ED-4DB2-BD59-A6C34878D82A}">
                    <a16:rowId xmlns:a16="http://schemas.microsoft.com/office/drawing/2014/main" val="10003"/>
                  </a:ext>
                </a:extLst>
              </a:tr>
              <a:tr h="365913">
                <a:tc>
                  <a:txBody>
                    <a:bodyPr/>
                    <a:lstStyle/>
                    <a:p>
                      <a:pPr algn="ctr"/>
                      <a:r>
                        <a:rPr lang="en-US" sz="1400" b="1" dirty="0" smtClean="0"/>
                        <a:t>1</a:t>
                      </a:r>
                      <a:endParaRPr lang="en-US" sz="1400" b="1" dirty="0"/>
                    </a:p>
                  </a:txBody>
                  <a:tcPr anchor="ctr"/>
                </a:tc>
                <a:tc>
                  <a:txBody>
                    <a:bodyPr/>
                    <a:lstStyle/>
                    <a:p>
                      <a:pPr algn="ctr"/>
                      <a:r>
                        <a:rPr lang="en-US" sz="1400" b="1" dirty="0" smtClean="0"/>
                        <a:t>4</a:t>
                      </a:r>
                      <a:endParaRPr lang="en-US" sz="1400" b="1" dirty="0"/>
                    </a:p>
                  </a:txBody>
                  <a:tcPr anchor="ctr"/>
                </a:tc>
                <a:tc>
                  <a:txBody>
                    <a:bodyPr/>
                    <a:lstStyle/>
                    <a:p>
                      <a:pPr algn="ctr"/>
                      <a:r>
                        <a:rPr lang="en-US" sz="1400" b="1" dirty="0" smtClean="0"/>
                        <a:t>2</a:t>
                      </a:r>
                      <a:endParaRPr lang="en-US" sz="1400" b="1" dirty="0"/>
                    </a:p>
                  </a:txBody>
                  <a:tcPr anchor="ctr"/>
                </a:tc>
                <a:extLst>
                  <a:ext uri="{0D108BD9-81ED-4DB2-BD59-A6C34878D82A}">
                    <a16:rowId xmlns:a16="http://schemas.microsoft.com/office/drawing/2014/main" val="10004"/>
                  </a:ext>
                </a:extLst>
              </a:tr>
              <a:tr h="365913">
                <a:tc>
                  <a:txBody>
                    <a:bodyPr/>
                    <a:lstStyle/>
                    <a:p>
                      <a:pPr algn="ctr"/>
                      <a:r>
                        <a:rPr lang="en-US" sz="1400" b="1" dirty="0" smtClean="0"/>
                        <a:t>8</a:t>
                      </a:r>
                      <a:endParaRPr lang="en-US" sz="1400" b="1" dirty="0"/>
                    </a:p>
                  </a:txBody>
                  <a:tcPr anchor="ctr"/>
                </a:tc>
                <a:tc>
                  <a:txBody>
                    <a:bodyPr/>
                    <a:lstStyle/>
                    <a:p>
                      <a:pPr algn="ctr"/>
                      <a:r>
                        <a:rPr lang="en-US" sz="1400" b="1" dirty="0" smtClean="0"/>
                        <a:t>2</a:t>
                      </a:r>
                      <a:endParaRPr lang="en-US" sz="1400" b="1" dirty="0"/>
                    </a:p>
                  </a:txBody>
                  <a:tcPr anchor="ctr"/>
                </a:tc>
                <a:tc>
                  <a:txBody>
                    <a:bodyPr/>
                    <a:lstStyle/>
                    <a:p>
                      <a:pPr algn="ctr"/>
                      <a:r>
                        <a:rPr lang="en-US" sz="1400" b="1" dirty="0" smtClean="0"/>
                        <a:t>5</a:t>
                      </a:r>
                      <a:endParaRPr lang="en-US" sz="1400" b="1" dirty="0"/>
                    </a:p>
                  </a:txBody>
                  <a:tcPr anchor="ctr"/>
                </a:tc>
                <a:extLst>
                  <a:ext uri="{0D108BD9-81ED-4DB2-BD59-A6C34878D82A}">
                    <a16:rowId xmlns:a16="http://schemas.microsoft.com/office/drawing/2014/main" val="10005"/>
                  </a:ext>
                </a:extLst>
              </a:tr>
              <a:tr h="365913">
                <a:tc>
                  <a:txBody>
                    <a:bodyPr/>
                    <a:lstStyle/>
                    <a:p>
                      <a:pPr algn="ctr"/>
                      <a:r>
                        <a:rPr lang="en-US" sz="1400" b="1" dirty="0" smtClean="0"/>
                        <a:t>7</a:t>
                      </a:r>
                      <a:endParaRPr lang="en-US" sz="1400" b="1" dirty="0"/>
                    </a:p>
                  </a:txBody>
                  <a:tcPr anchor="ctr"/>
                </a:tc>
                <a:tc>
                  <a:txBody>
                    <a:bodyPr/>
                    <a:lstStyle/>
                    <a:p>
                      <a:pPr algn="ctr"/>
                      <a:r>
                        <a:rPr lang="en-US" sz="1400" b="1" dirty="0" smtClean="0"/>
                        <a:t>5</a:t>
                      </a:r>
                      <a:endParaRPr lang="en-US" sz="1400" b="1" dirty="0"/>
                    </a:p>
                  </a:txBody>
                  <a:tcPr anchor="ctr"/>
                </a:tc>
                <a:tc>
                  <a:txBody>
                    <a:bodyPr/>
                    <a:lstStyle/>
                    <a:p>
                      <a:pPr algn="ctr"/>
                      <a:r>
                        <a:rPr lang="en-US" sz="1400" b="1" dirty="0" smtClean="0"/>
                        <a:t>3</a:t>
                      </a:r>
                      <a:endParaRPr lang="en-US" sz="1400" b="1" dirty="0"/>
                    </a:p>
                  </a:txBody>
                  <a:tcPr anchor="ct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928" t="8889" r="16928" b="57778"/>
          <a:stretch/>
        </p:blipFill>
        <p:spPr>
          <a:xfrm>
            <a:off x="152399" y="1568450"/>
            <a:ext cx="7175923" cy="4679950"/>
          </a:xfrm>
          <a:prstGeom prst="rect">
            <a:avLst/>
          </a:prstGeom>
        </p:spPr>
      </p:pic>
      <p:sp>
        <p:nvSpPr>
          <p:cNvPr id="16"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1867847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28600"/>
            <a:ext cx="5943600" cy="990600"/>
          </a:xfrm>
        </p:spPr>
        <p:txBody>
          <a:bodyPr>
            <a:norm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ALERT: Electron 2 MeV Integral Flux exceeded </a:t>
            </a:r>
            <a:r>
              <a:rPr lang="en-US" sz="2800" b="1" dirty="0" smtClean="0">
                <a:solidFill>
                  <a:srgbClr val="FFFF00"/>
                </a:solidFill>
                <a:latin typeface="Times New Roman" panose="02020603050405020304" pitchFamily="18" charset="0"/>
                <a:cs typeface="Times New Roman" panose="02020603050405020304" pitchFamily="18" charset="0"/>
              </a:rPr>
              <a:t>1000 </a:t>
            </a:r>
            <a:r>
              <a:rPr lang="en-US" sz="2800" b="1" dirty="0" err="1" smtClean="0">
                <a:solidFill>
                  <a:srgbClr val="FFFF00"/>
                </a:solidFill>
                <a:latin typeface="Times New Roman" panose="02020603050405020304" pitchFamily="18" charset="0"/>
                <a:cs typeface="Times New Roman" panose="02020603050405020304" pitchFamily="18" charset="0"/>
              </a:rPr>
              <a:t>pfu</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a:xfrm>
            <a:off x="457200" y="1600200"/>
            <a:ext cx="4191000" cy="4857816"/>
          </a:xfrm>
          <a:noFill/>
        </p:spPr>
        <p:txBody>
          <a:bodyPr>
            <a:normAutofit/>
          </a:bodyPr>
          <a:lstStyle/>
          <a:p>
            <a:pPr marL="176213" indent="-95250">
              <a:buClr>
                <a:schemeClr val="bg1"/>
              </a:buClr>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SWPC alert at 1000 electrons/(cm</a:t>
            </a:r>
            <a:r>
              <a:rPr lang="en-US" sz="1800" baseline="30000" dirty="0">
                <a:solidFill>
                  <a:schemeClr val="bg1"/>
                </a:solidFill>
                <a:latin typeface="Times New Roman" panose="02020603050405020304" pitchFamily="18" charset="0"/>
                <a:cs typeface="Times New Roman" panose="02020603050405020304" pitchFamily="18" charset="0"/>
              </a:rPr>
              <a:t>2</a:t>
            </a:r>
            <a:r>
              <a:rPr lang="en-US" sz="1800" dirty="0">
                <a:solidFill>
                  <a:schemeClr val="bg1"/>
                </a:solidFill>
                <a:latin typeface="Times New Roman" panose="02020603050405020304" pitchFamily="18" charset="0"/>
                <a:cs typeface="Times New Roman" panose="02020603050405020304" pitchFamily="18" charset="0"/>
              </a:rPr>
              <a:t> sr s) [</a:t>
            </a:r>
            <a:r>
              <a:rPr lang="en-US" sz="1800" dirty="0" err="1">
                <a:solidFill>
                  <a:schemeClr val="bg1"/>
                </a:solidFill>
                <a:latin typeface="Times New Roman" panose="02020603050405020304" pitchFamily="18" charset="0"/>
                <a:cs typeface="Times New Roman" panose="02020603050405020304" pitchFamily="18" charset="0"/>
              </a:rPr>
              <a:t>pfu</a:t>
            </a:r>
            <a:r>
              <a:rPr lang="en-US" sz="1800" dirty="0">
                <a:solidFill>
                  <a:schemeClr val="bg1"/>
                </a:solidFill>
                <a:latin typeface="Times New Roman" panose="02020603050405020304" pitchFamily="18" charset="0"/>
                <a:cs typeface="Times New Roman" panose="02020603050405020304" pitchFamily="18" charset="0"/>
              </a:rPr>
              <a:t>] was developed in consultation with the satellite industry</a:t>
            </a:r>
          </a:p>
          <a:p>
            <a:pPr marL="176213" indent="-95250">
              <a:buClr>
                <a:schemeClr val="bg1"/>
              </a:buClr>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Based on GOES-East observations</a:t>
            </a:r>
          </a:p>
          <a:p>
            <a:pPr lvl="1" indent="-109538">
              <a:buClr>
                <a:schemeClr val="bg1"/>
              </a:buCl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Fluxes systematically lower than at GOES-West by factor of 2.5 [Meredith et al., 2015]</a:t>
            </a:r>
          </a:p>
          <a:p>
            <a:pPr indent="-109538">
              <a:buClr>
                <a:schemeClr val="bg1"/>
              </a:buClr>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First alert issued 18 May 1995</a:t>
            </a:r>
          </a:p>
          <a:p>
            <a:pPr indent="-109538">
              <a:buClr>
                <a:schemeClr val="bg1"/>
              </a:buClr>
              <a:buFont typeface="Arial" panose="020B0604020202020204" pitchFamily="34" charset="0"/>
              <a:buChar char="•"/>
            </a:pPr>
            <a:r>
              <a:rPr lang="en-US" sz="1800" dirty="0">
                <a:solidFill>
                  <a:schemeClr val="bg1"/>
                </a:solidFill>
                <a:latin typeface="Times New Roman" panose="02020603050405020304" pitchFamily="18" charset="0"/>
                <a:cs typeface="Times New Roman" panose="02020603050405020304" pitchFamily="18" charset="0"/>
              </a:rPr>
              <a:t>In this otherwise quiet solar cycle, MeV electron fluxes have been very elevated starting in 2015</a:t>
            </a:r>
          </a:p>
          <a:p>
            <a:pPr lvl="1" indent="-109538">
              <a:buClr>
                <a:schemeClr val="bg1"/>
              </a:buCl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Primarily owing to the action of stream interaction regions (interface between solar wind of coronal hole and quiet sun origins) on the magnetosphere</a:t>
            </a: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3631" y="1295400"/>
            <a:ext cx="3886200" cy="2914650"/>
          </a:xfrm>
        </p:spPr>
      </p:pic>
      <p:sp>
        <p:nvSpPr>
          <p:cNvPr id="11" name="TextBox 10"/>
          <p:cNvSpPr txBox="1"/>
          <p:nvPr/>
        </p:nvSpPr>
        <p:spPr>
          <a:xfrm>
            <a:off x="4819650" y="4334358"/>
            <a:ext cx="3943350" cy="2123658"/>
          </a:xfrm>
          <a:prstGeom prst="rect">
            <a:avLst/>
          </a:prstGeom>
          <a:solidFill>
            <a:schemeClr val="bg1"/>
          </a:solidFill>
        </p:spPr>
        <p:txBody>
          <a:bodyPr wrap="square" rtlCol="0">
            <a:spAutoFit/>
          </a:bodyPr>
          <a:lstStyle/>
          <a:p>
            <a:r>
              <a:rPr lang="en-US" sz="1100" dirty="0"/>
              <a:t>Space Weather Message Code: ALTEF3</a:t>
            </a:r>
            <a:br>
              <a:rPr lang="en-US" sz="1100" dirty="0"/>
            </a:br>
            <a:r>
              <a:rPr lang="en-US" sz="1100" dirty="0"/>
              <a:t>Serial Number: 2516</a:t>
            </a:r>
            <a:br>
              <a:rPr lang="en-US" sz="1100" dirty="0"/>
            </a:br>
            <a:r>
              <a:rPr lang="en-US" sz="1100" dirty="0"/>
              <a:t>Issue Time: 2017 Jan 09 0501 UTC</a:t>
            </a:r>
            <a:br>
              <a:rPr lang="en-US" sz="1100" dirty="0"/>
            </a:br>
            <a:endParaRPr lang="en-US" sz="1100" dirty="0"/>
          </a:p>
          <a:p>
            <a:r>
              <a:rPr lang="en-US" sz="1100" dirty="0"/>
              <a:t>CONTINUED ALERT: Electron 2MeV Integral Flux exceeded 1000pfu</a:t>
            </a:r>
            <a:br>
              <a:rPr lang="en-US" sz="1100" dirty="0"/>
            </a:br>
            <a:r>
              <a:rPr lang="en-US" sz="1100" dirty="0"/>
              <a:t>Continuation of Serial Number: 2515</a:t>
            </a:r>
            <a:br>
              <a:rPr lang="en-US" sz="1100" dirty="0"/>
            </a:br>
            <a:r>
              <a:rPr lang="en-US" sz="1100" dirty="0"/>
              <a:t>Begin Time: 2017 Jan 05 1520 UTC</a:t>
            </a:r>
            <a:br>
              <a:rPr lang="en-US" sz="1100" dirty="0"/>
            </a:br>
            <a:r>
              <a:rPr lang="en-US" sz="1100" dirty="0"/>
              <a:t>Yesterday Maximum 2MeV Flux: 25537 </a:t>
            </a:r>
            <a:r>
              <a:rPr lang="en-US" sz="1100" dirty="0" err="1"/>
              <a:t>pfu</a:t>
            </a:r>
            <a:r>
              <a:rPr lang="en-US" sz="1100" dirty="0"/>
              <a:t/>
            </a:r>
            <a:br>
              <a:rPr lang="en-US" sz="1100" dirty="0"/>
            </a:br>
            <a:r>
              <a:rPr lang="en-US" sz="1100" dirty="0"/>
              <a:t>www.swpc.noaa.gov/noaa-scales-explanation</a:t>
            </a:r>
            <a:br>
              <a:rPr lang="en-US" sz="1100" dirty="0"/>
            </a:br>
            <a:r>
              <a:rPr lang="en-US" sz="1100" dirty="0"/>
              <a:t>Potential Impacts: Satellite systems may experience significant charging resulting in increased risk to satellite systems.</a:t>
            </a:r>
          </a:p>
        </p:txBody>
      </p:sp>
      <p:cxnSp>
        <p:nvCxnSpPr>
          <p:cNvPr id="9" name="Straight Arrow Connector 8"/>
          <p:cNvCxnSpPr/>
          <p:nvPr/>
        </p:nvCxnSpPr>
        <p:spPr>
          <a:xfrm>
            <a:off x="4267200" y="2659380"/>
            <a:ext cx="609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idx="12"/>
          </p:nvPr>
        </p:nvSpPr>
        <p:spPr>
          <a:xfrm>
            <a:off x="8629650" y="6356351"/>
            <a:ext cx="361950" cy="365125"/>
          </a:xfrm>
        </p:spPr>
        <p:txBody>
          <a:bodyPr/>
          <a:lstStyle/>
          <a:p>
            <a:pPr>
              <a:buSzPct val="25000"/>
            </a:pPr>
            <a:fld id="{00000000-1234-1234-1234-123412341234}" type="slidenum">
              <a:rPr lang="en-US" smtClean="0">
                <a:ea typeface="Calibri"/>
                <a:cs typeface="Calibri"/>
                <a:sym typeface="Calibri"/>
              </a:rPr>
              <a:pPr>
                <a:buSzPct val="25000"/>
              </a:pPr>
              <a:t>4</a:t>
            </a:fld>
            <a:endParaRPr lang="en-US" dirty="0">
              <a:ea typeface="Calibri"/>
              <a:cs typeface="Calibri"/>
              <a:sym typeface="Calibri"/>
            </a:endParaRPr>
          </a:p>
        </p:txBody>
      </p:sp>
    </p:spTree>
    <p:extLst>
      <p:ext uri="{BB962C8B-B14F-4D97-AF65-F5344CB8AC3E}">
        <p14:creationId xmlns:p14="http://schemas.microsoft.com/office/powerpoint/2010/main" val="18105381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40</a:t>
            </a:fld>
            <a:endParaRPr lang="en-US" altLang="en-US" dirty="0"/>
          </a:p>
        </p:txBody>
      </p:sp>
      <p:sp>
        <p:nvSpPr>
          <p:cNvPr id="13" name="TextBox 12"/>
          <p:cNvSpPr txBox="1"/>
          <p:nvPr/>
        </p:nvSpPr>
        <p:spPr>
          <a:xfrm>
            <a:off x="1736359" y="1229081"/>
            <a:ext cx="4074704"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rPr>
              <a:t>GOES-16 vs GOES-13 Electrons (near-conjunction)</a:t>
            </a:r>
            <a:endParaRPr lang="en-US" sz="1400" b="1" dirty="0">
              <a:solidFill>
                <a:schemeClr val="bg1"/>
              </a:solidFill>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755885359"/>
              </p:ext>
            </p:extLst>
          </p:nvPr>
        </p:nvGraphicFramePr>
        <p:xfrm>
          <a:off x="7517731" y="1568450"/>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365913">
                <a:tc gridSpan="3">
                  <a:txBody>
                    <a:bodyPr/>
                    <a:lstStyle/>
                    <a:p>
                      <a:pPr algn="ctr"/>
                      <a:r>
                        <a:rPr lang="en-US" sz="1200" b="1" dirty="0" smtClean="0"/>
                        <a:t>Telescope Order, </a:t>
                      </a:r>
                    </a:p>
                    <a:p>
                      <a:pPr algn="ctr"/>
                      <a:r>
                        <a:rPr lang="en-US" sz="1200" b="1" dirty="0" smtClean="0"/>
                        <a:t>North-to-South</a:t>
                      </a:r>
                      <a:endParaRPr lang="en-US" sz="1200" b="1" dirty="0"/>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smtClean="0"/>
                        <a:t>MAGE/PD</a:t>
                      </a:r>
                      <a:endParaRPr lang="en-US" sz="1000" b="1" dirty="0"/>
                    </a:p>
                  </a:txBody>
                  <a:tcPr anchor="ctr"/>
                </a:tc>
                <a:tc>
                  <a:txBody>
                    <a:bodyPr/>
                    <a:lstStyle/>
                    <a:p>
                      <a:pPr algn="ctr"/>
                      <a:r>
                        <a:rPr lang="en-US" sz="1000" b="1" dirty="0" smtClean="0"/>
                        <a:t>MPS-HI E</a:t>
                      </a:r>
                      <a:endParaRPr lang="en-US" sz="1000" b="1" dirty="0"/>
                    </a:p>
                  </a:txBody>
                  <a:tcPr anchor="ctr"/>
                </a:tc>
                <a:tc>
                  <a:txBody>
                    <a:bodyPr/>
                    <a:lstStyle/>
                    <a:p>
                      <a:pPr algn="ctr"/>
                      <a:r>
                        <a:rPr lang="en-US" sz="1000" b="1" dirty="0" smtClean="0"/>
                        <a:t>MPS-HI</a:t>
                      </a:r>
                      <a:r>
                        <a:rPr lang="en-US" sz="1000" b="1" baseline="0" dirty="0" smtClean="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smtClean="0"/>
                        <a:t>9</a:t>
                      </a:r>
                      <a:endParaRPr lang="en-US" sz="1400" b="1" dirty="0"/>
                    </a:p>
                  </a:txBody>
                  <a:tcPr anchor="ctr"/>
                </a:tc>
                <a:tc>
                  <a:txBody>
                    <a:bodyPr/>
                    <a:lstStyle/>
                    <a:p>
                      <a:pPr algn="ctr"/>
                      <a:r>
                        <a:rPr lang="en-US" sz="1400" b="1" dirty="0" smtClean="0"/>
                        <a:t>3</a:t>
                      </a:r>
                      <a:endParaRPr lang="en-US" sz="1400" b="1" dirty="0"/>
                    </a:p>
                  </a:txBody>
                  <a:tcPr anchor="ctr"/>
                </a:tc>
                <a:tc>
                  <a:txBody>
                    <a:bodyPr/>
                    <a:lstStyle/>
                    <a:p>
                      <a:pPr algn="ctr"/>
                      <a:r>
                        <a:rPr lang="en-US" sz="1400" b="1" dirty="0" smtClean="0"/>
                        <a:t>1</a:t>
                      </a:r>
                      <a:endParaRPr lang="en-US" sz="1400" b="1" dirty="0"/>
                    </a:p>
                  </a:txBody>
                  <a:tcPr anchor="ctr"/>
                </a:tc>
                <a:extLst>
                  <a:ext uri="{0D108BD9-81ED-4DB2-BD59-A6C34878D82A}">
                    <a16:rowId xmlns:a16="http://schemas.microsoft.com/office/drawing/2014/main" val="10002"/>
                  </a:ext>
                </a:extLst>
              </a:tr>
              <a:tr h="365913">
                <a:tc>
                  <a:txBody>
                    <a:bodyPr/>
                    <a:lstStyle/>
                    <a:p>
                      <a:pPr algn="ctr"/>
                      <a:r>
                        <a:rPr lang="en-US" sz="1400" b="1" dirty="0" smtClean="0"/>
                        <a:t>6</a:t>
                      </a:r>
                      <a:endParaRPr lang="en-US" sz="1400" b="1" dirty="0"/>
                    </a:p>
                  </a:txBody>
                  <a:tcPr anchor="ctr">
                    <a:solidFill>
                      <a:srgbClr val="00B050"/>
                    </a:solidFill>
                  </a:tcPr>
                </a:tc>
                <a:tc>
                  <a:txBody>
                    <a:bodyPr/>
                    <a:lstStyle/>
                    <a:p>
                      <a:pPr algn="ctr"/>
                      <a:r>
                        <a:rPr lang="en-US" sz="1400" b="1" dirty="0" smtClean="0"/>
                        <a:t>1</a:t>
                      </a:r>
                      <a:endParaRPr lang="en-US" sz="1400" b="1" dirty="0"/>
                    </a:p>
                  </a:txBody>
                  <a:tcPr anchor="ctr">
                    <a:solidFill>
                      <a:srgbClr val="00B050"/>
                    </a:solidFill>
                  </a:tcPr>
                </a:tc>
                <a:tc>
                  <a:txBody>
                    <a:bodyPr/>
                    <a:lstStyle/>
                    <a:p>
                      <a:pPr algn="ctr"/>
                      <a:r>
                        <a:rPr lang="en-US" sz="1400" b="1" dirty="0" smtClean="0"/>
                        <a:t>4</a:t>
                      </a:r>
                      <a:endParaRPr lang="en-US" sz="1400" b="1" dirty="0"/>
                    </a:p>
                  </a:txBody>
                  <a:tcPr anchor="ctr"/>
                </a:tc>
                <a:extLst>
                  <a:ext uri="{0D108BD9-81ED-4DB2-BD59-A6C34878D82A}">
                    <a16:rowId xmlns:a16="http://schemas.microsoft.com/office/drawing/2014/main" val="10003"/>
                  </a:ext>
                </a:extLst>
              </a:tr>
              <a:tr h="365913">
                <a:tc>
                  <a:txBody>
                    <a:bodyPr/>
                    <a:lstStyle/>
                    <a:p>
                      <a:pPr algn="ctr"/>
                      <a:r>
                        <a:rPr lang="en-US" sz="1400" b="1" dirty="0" smtClean="0"/>
                        <a:t>1</a:t>
                      </a:r>
                      <a:endParaRPr lang="en-US" sz="1400" b="1" dirty="0"/>
                    </a:p>
                  </a:txBody>
                  <a:tcPr anchor="ctr"/>
                </a:tc>
                <a:tc>
                  <a:txBody>
                    <a:bodyPr/>
                    <a:lstStyle/>
                    <a:p>
                      <a:pPr algn="ctr"/>
                      <a:r>
                        <a:rPr lang="en-US" sz="1400" b="1" dirty="0" smtClean="0"/>
                        <a:t>4</a:t>
                      </a:r>
                      <a:endParaRPr lang="en-US" sz="1400" b="1" dirty="0"/>
                    </a:p>
                  </a:txBody>
                  <a:tcPr anchor="ctr"/>
                </a:tc>
                <a:tc>
                  <a:txBody>
                    <a:bodyPr/>
                    <a:lstStyle/>
                    <a:p>
                      <a:pPr algn="ctr"/>
                      <a:r>
                        <a:rPr lang="en-US" sz="1400" b="1" dirty="0" smtClean="0"/>
                        <a:t>2</a:t>
                      </a:r>
                      <a:endParaRPr lang="en-US" sz="1400" b="1" dirty="0"/>
                    </a:p>
                  </a:txBody>
                  <a:tcPr anchor="ctr"/>
                </a:tc>
                <a:extLst>
                  <a:ext uri="{0D108BD9-81ED-4DB2-BD59-A6C34878D82A}">
                    <a16:rowId xmlns:a16="http://schemas.microsoft.com/office/drawing/2014/main" val="10004"/>
                  </a:ext>
                </a:extLst>
              </a:tr>
              <a:tr h="365913">
                <a:tc>
                  <a:txBody>
                    <a:bodyPr/>
                    <a:lstStyle/>
                    <a:p>
                      <a:pPr algn="ctr"/>
                      <a:r>
                        <a:rPr lang="en-US" sz="1400" b="1" dirty="0" smtClean="0"/>
                        <a:t>8</a:t>
                      </a:r>
                      <a:endParaRPr lang="en-US" sz="1400" b="1" dirty="0"/>
                    </a:p>
                  </a:txBody>
                  <a:tcPr anchor="ctr"/>
                </a:tc>
                <a:tc>
                  <a:txBody>
                    <a:bodyPr/>
                    <a:lstStyle/>
                    <a:p>
                      <a:pPr algn="ctr"/>
                      <a:r>
                        <a:rPr lang="en-US" sz="1400" b="1" dirty="0" smtClean="0"/>
                        <a:t>2</a:t>
                      </a:r>
                      <a:endParaRPr lang="en-US" sz="1400" b="1" dirty="0"/>
                    </a:p>
                  </a:txBody>
                  <a:tcPr anchor="ctr"/>
                </a:tc>
                <a:tc>
                  <a:txBody>
                    <a:bodyPr/>
                    <a:lstStyle/>
                    <a:p>
                      <a:pPr algn="ctr"/>
                      <a:r>
                        <a:rPr lang="en-US" sz="1400" b="1" dirty="0" smtClean="0"/>
                        <a:t>5</a:t>
                      </a:r>
                      <a:endParaRPr lang="en-US" sz="1400" b="1" dirty="0"/>
                    </a:p>
                  </a:txBody>
                  <a:tcPr anchor="ctr"/>
                </a:tc>
                <a:extLst>
                  <a:ext uri="{0D108BD9-81ED-4DB2-BD59-A6C34878D82A}">
                    <a16:rowId xmlns:a16="http://schemas.microsoft.com/office/drawing/2014/main" val="10005"/>
                  </a:ext>
                </a:extLst>
              </a:tr>
              <a:tr h="365913">
                <a:tc>
                  <a:txBody>
                    <a:bodyPr/>
                    <a:lstStyle/>
                    <a:p>
                      <a:pPr algn="ctr"/>
                      <a:r>
                        <a:rPr lang="en-US" sz="1400" b="1" dirty="0" smtClean="0"/>
                        <a:t>7</a:t>
                      </a:r>
                      <a:endParaRPr lang="en-US" sz="1400" b="1" dirty="0"/>
                    </a:p>
                  </a:txBody>
                  <a:tcPr anchor="ctr"/>
                </a:tc>
                <a:tc>
                  <a:txBody>
                    <a:bodyPr/>
                    <a:lstStyle/>
                    <a:p>
                      <a:pPr algn="ctr"/>
                      <a:r>
                        <a:rPr lang="en-US" sz="1400" b="1" dirty="0" smtClean="0"/>
                        <a:t>5</a:t>
                      </a:r>
                      <a:endParaRPr lang="en-US" sz="1400" b="1" dirty="0"/>
                    </a:p>
                  </a:txBody>
                  <a:tcPr anchor="ctr"/>
                </a:tc>
                <a:tc>
                  <a:txBody>
                    <a:bodyPr/>
                    <a:lstStyle/>
                    <a:p>
                      <a:pPr algn="ctr"/>
                      <a:r>
                        <a:rPr lang="en-US" sz="1400" b="1" dirty="0" smtClean="0"/>
                        <a:t>3</a:t>
                      </a:r>
                      <a:endParaRPr lang="en-US" sz="1400" b="1" dirty="0"/>
                    </a:p>
                  </a:txBody>
                  <a:tcPr anchor="ct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831" t="8819" r="16468" b="57875"/>
          <a:stretch/>
        </p:blipFill>
        <p:spPr>
          <a:xfrm>
            <a:off x="152400" y="1568450"/>
            <a:ext cx="7242622" cy="4679950"/>
          </a:xfrm>
          <a:prstGeom prst="rect">
            <a:avLst/>
          </a:prstGeom>
        </p:spPr>
      </p:pic>
      <p:sp>
        <p:nvSpPr>
          <p:cNvPr id="16"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8" name="TextBox 7">
            <a:extLst>
              <a:ext uri="{FF2B5EF4-FFF2-40B4-BE49-F238E27FC236}">
                <a16:creationId xmlns:a16="http://schemas.microsoft.com/office/drawing/2014/main" id="{E846043C-5BAF-9E49-B9FB-1FF1E7EB09A4}"/>
              </a:ext>
            </a:extLst>
          </p:cNvPr>
          <p:cNvSpPr txBox="1"/>
          <p:nvPr/>
        </p:nvSpPr>
        <p:spPr>
          <a:xfrm>
            <a:off x="838200" y="4640979"/>
            <a:ext cx="2971800" cy="523220"/>
          </a:xfrm>
          <a:prstGeom prst="rect">
            <a:avLst/>
          </a:prstGeom>
          <a:solidFill>
            <a:schemeClr val="bg1"/>
          </a:solidFill>
          <a:ln w="28575">
            <a:solidFill>
              <a:srgbClr val="92D050"/>
            </a:solidFill>
          </a:ln>
        </p:spPr>
        <p:txBody>
          <a:bodyPr wrap="square" rtlCol="0">
            <a:spAutoFit/>
          </a:bodyPr>
          <a:lstStyle/>
          <a:p>
            <a:r>
              <a:rPr lang="en-US" sz="1400" b="1" dirty="0" smtClean="0"/>
              <a:t>G13 </a:t>
            </a:r>
            <a:r>
              <a:rPr lang="en-US" sz="1400" b="1" dirty="0"/>
              <a:t>e- spectra: low at lower energies, better agreement at higher energies</a:t>
            </a:r>
          </a:p>
        </p:txBody>
      </p:sp>
    </p:spTree>
    <p:extLst>
      <p:ext uri="{BB962C8B-B14F-4D97-AF65-F5344CB8AC3E}">
        <p14:creationId xmlns:p14="http://schemas.microsoft.com/office/powerpoint/2010/main" val="114225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41</a:t>
            </a:fld>
            <a:endParaRPr lang="en-US" altLang="en-US" dirty="0">
              <a:solidFill>
                <a:prstClr val="white"/>
              </a:solidFill>
            </a:endParaRPr>
          </a:p>
        </p:txBody>
      </p:sp>
      <p:sp>
        <p:nvSpPr>
          <p:cNvPr id="8" name="TextBox 7">
            <a:extLst>
              <a:ext uri="{FF2B5EF4-FFF2-40B4-BE49-F238E27FC236}">
                <a16:creationId xmlns:a16="http://schemas.microsoft.com/office/drawing/2014/main" id="{03C1C17E-6C53-A64B-936E-EAF60D042E20}"/>
              </a:ext>
            </a:extLst>
          </p:cNvPr>
          <p:cNvSpPr txBox="1"/>
          <p:nvPr/>
        </p:nvSpPr>
        <p:spPr>
          <a:xfrm>
            <a:off x="2153084" y="1326160"/>
            <a:ext cx="4837833" cy="323165"/>
          </a:xfrm>
          <a:prstGeom prst="rect">
            <a:avLst/>
          </a:prstGeom>
          <a:solidFill>
            <a:srgbClr val="00B050"/>
          </a:solidFill>
          <a:ln>
            <a:solidFill>
              <a:srgbClr val="92D050"/>
            </a:solidFill>
          </a:ln>
        </p:spPr>
        <p:txBody>
          <a:bodyPr wrap="square" rtlCol="0">
            <a:spAutoFit/>
          </a:bodyPr>
          <a:lstStyle/>
          <a:p>
            <a:pPr algn="ctr"/>
            <a:r>
              <a:rPr lang="en-US" sz="1500" b="1" dirty="0" smtClean="0">
                <a:solidFill>
                  <a:prstClr val="white"/>
                </a:solidFill>
              </a:rPr>
              <a:t>GOES-16 </a:t>
            </a:r>
            <a:r>
              <a:rPr lang="en-US" sz="1500" b="1" dirty="0">
                <a:solidFill>
                  <a:prstClr val="white"/>
                </a:solidFill>
              </a:rPr>
              <a:t>vs </a:t>
            </a:r>
            <a:r>
              <a:rPr lang="en-US" sz="1500" b="1" dirty="0" smtClean="0">
                <a:solidFill>
                  <a:prstClr val="white"/>
                </a:solidFill>
              </a:rPr>
              <a:t>GOES-13 </a:t>
            </a:r>
            <a:r>
              <a:rPr lang="en-US" sz="1500" b="1" dirty="0">
                <a:solidFill>
                  <a:prstClr val="white"/>
                </a:solidFill>
              </a:rPr>
              <a:t>Electrons, </a:t>
            </a:r>
            <a:r>
              <a:rPr lang="en-US" sz="1500" b="1" dirty="0" smtClean="0">
                <a:solidFill>
                  <a:prstClr val="white"/>
                </a:solidFill>
              </a:rPr>
              <a:t>01/09/2017– 10/31/2017</a:t>
            </a:r>
            <a:endParaRPr lang="en-US" sz="1500" b="1" dirty="0">
              <a:solidFill>
                <a:prstClr val="white"/>
              </a:solidFill>
            </a:endParaRPr>
          </a:p>
        </p:txBody>
      </p:sp>
      <p:pic>
        <p:nvPicPr>
          <p:cNvPr id="7" name="Picture 6">
            <a:extLst>
              <a:ext uri="{FF2B5EF4-FFF2-40B4-BE49-F238E27FC236}">
                <a16:creationId xmlns:a16="http://schemas.microsoft.com/office/drawing/2014/main" id="{BB7BFE22-8590-C640-A135-A4D2BC7F534E}"/>
              </a:ext>
            </a:extLst>
          </p:cNvPr>
          <p:cNvPicPr>
            <a:picLocks noChangeAspect="1"/>
          </p:cNvPicPr>
          <p:nvPr/>
        </p:nvPicPr>
        <p:blipFill rotWithShape="1">
          <a:blip r:embed="rId3">
            <a:extLst>
              <a:ext uri="{28A0092B-C50C-407E-A947-70E740481C1C}">
                <a14:useLocalDpi xmlns:a14="http://schemas.microsoft.com/office/drawing/2010/main" val="0"/>
              </a:ext>
            </a:extLst>
          </a:blip>
          <a:srcRect t="-2176" b="1"/>
          <a:stretch/>
        </p:blipFill>
        <p:spPr>
          <a:xfrm>
            <a:off x="76669" y="1667691"/>
            <a:ext cx="8990662" cy="1828800"/>
          </a:xfrm>
          <a:prstGeom prst="rect">
            <a:avLst/>
          </a:prstGeom>
        </p:spPr>
      </p:pic>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3C1C17E-6C53-A64B-936E-EAF60D042E20}"/>
              </a:ext>
            </a:extLst>
          </p:cNvPr>
          <p:cNvSpPr txBox="1"/>
          <p:nvPr/>
        </p:nvSpPr>
        <p:spPr>
          <a:xfrm>
            <a:off x="1410567" y="3581400"/>
            <a:ext cx="6322866" cy="323165"/>
          </a:xfrm>
          <a:prstGeom prst="rect">
            <a:avLst/>
          </a:prstGeom>
          <a:solidFill>
            <a:srgbClr val="00B050"/>
          </a:solidFill>
          <a:ln>
            <a:solidFill>
              <a:srgbClr val="92D050"/>
            </a:solidFill>
          </a:ln>
        </p:spPr>
        <p:txBody>
          <a:bodyPr wrap="square" rtlCol="0">
            <a:spAutoFit/>
          </a:bodyPr>
          <a:lstStyle/>
          <a:p>
            <a:pPr algn="ctr"/>
            <a:r>
              <a:rPr lang="en-US" sz="1500" b="1" dirty="0" smtClean="0">
                <a:solidFill>
                  <a:prstClr val="white"/>
                </a:solidFill>
              </a:rPr>
              <a:t>GOES-16 </a:t>
            </a:r>
            <a:r>
              <a:rPr lang="en-US" sz="1500" b="1" dirty="0">
                <a:solidFill>
                  <a:prstClr val="white"/>
                </a:solidFill>
              </a:rPr>
              <a:t>vs </a:t>
            </a:r>
            <a:r>
              <a:rPr lang="en-US" sz="1500" b="1" dirty="0" smtClean="0">
                <a:solidFill>
                  <a:prstClr val="white"/>
                </a:solidFill>
              </a:rPr>
              <a:t>GOES-13 </a:t>
            </a:r>
            <a:r>
              <a:rPr lang="en-US" sz="1500" b="1" dirty="0">
                <a:solidFill>
                  <a:prstClr val="white"/>
                </a:solidFill>
              </a:rPr>
              <a:t>Electrons, </a:t>
            </a:r>
            <a:r>
              <a:rPr lang="en-US" sz="1500" b="1" dirty="0" smtClean="0">
                <a:solidFill>
                  <a:prstClr val="white"/>
                </a:solidFill>
              </a:rPr>
              <a:t>12/11/2017– 01/02/2018 (near-conjunction)</a:t>
            </a:r>
            <a:endParaRPr lang="en-US" sz="1500" b="1" dirty="0">
              <a:solidFill>
                <a:prstClr val="white"/>
              </a:solidFill>
            </a:endParaRPr>
          </a:p>
        </p:txBody>
      </p:sp>
      <p:pic>
        <p:nvPicPr>
          <p:cNvPr id="11" name="Picture 10">
            <a:extLst>
              <a:ext uri="{FF2B5EF4-FFF2-40B4-BE49-F238E27FC236}">
                <a16:creationId xmlns:a16="http://schemas.microsoft.com/office/drawing/2014/main" id="{BB7BFE22-8590-C640-A135-A4D2BC7F534E}"/>
              </a:ext>
            </a:extLst>
          </p:cNvPr>
          <p:cNvPicPr>
            <a:picLocks noChangeAspect="1"/>
          </p:cNvPicPr>
          <p:nvPr/>
        </p:nvPicPr>
        <p:blipFill rotWithShape="1">
          <a:blip r:embed="rId4">
            <a:extLst>
              <a:ext uri="{28A0092B-C50C-407E-A947-70E740481C1C}">
                <a14:useLocalDpi xmlns:a14="http://schemas.microsoft.com/office/drawing/2010/main" val="0"/>
              </a:ext>
            </a:extLst>
          </a:blip>
          <a:srcRect t="2382"/>
          <a:stretch/>
        </p:blipFill>
        <p:spPr>
          <a:xfrm>
            <a:off x="76669" y="3954638"/>
            <a:ext cx="8990662" cy="1752601"/>
          </a:xfrm>
          <a:prstGeom prst="rect">
            <a:avLst/>
          </a:prstGeom>
        </p:spPr>
      </p:pic>
      <p:sp>
        <p:nvSpPr>
          <p:cNvPr id="12" name="TextBox 11"/>
          <p:cNvSpPr txBox="1"/>
          <p:nvPr/>
        </p:nvSpPr>
        <p:spPr>
          <a:xfrm>
            <a:off x="102461" y="5725180"/>
            <a:ext cx="8965339"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GOES‐13 </a:t>
            </a:r>
            <a:r>
              <a:rPr lang="en-US" sz="1400" b="1" dirty="0">
                <a:solidFill>
                  <a:schemeClr val="bg1"/>
                </a:solidFill>
                <a:latin typeface="Times New Roman" panose="02020603050405020304" pitchFamily="18" charset="0"/>
                <a:cs typeface="Times New Roman" panose="02020603050405020304" pitchFamily="18" charset="0"/>
              </a:rPr>
              <a:t>to the GOES‐16 percentile fluxes, following interpolation to five common energies (80, 130, </a:t>
            </a:r>
            <a:r>
              <a:rPr lang="en-US" sz="1400" b="1" dirty="0" smtClean="0">
                <a:solidFill>
                  <a:schemeClr val="bg1"/>
                </a:solidFill>
                <a:latin typeface="Times New Roman" panose="02020603050405020304" pitchFamily="18" charset="0"/>
                <a:cs typeface="Times New Roman" panose="02020603050405020304" pitchFamily="18" charset="0"/>
              </a:rPr>
              <a:t>180, 270</a:t>
            </a:r>
            <a:r>
              <a:rPr lang="en-US" sz="1400" b="1" dirty="0">
                <a:solidFill>
                  <a:schemeClr val="bg1"/>
                </a:solidFill>
                <a:latin typeface="Times New Roman" panose="02020603050405020304" pitchFamily="18" charset="0"/>
                <a:cs typeface="Times New Roman" panose="02020603050405020304" pitchFamily="18" charset="0"/>
              </a:rPr>
              <a:t>, and 380 keV) assuming a piecewise power‐law distribution.</a:t>
            </a:r>
          </a:p>
        </p:txBody>
      </p:sp>
      <p:sp>
        <p:nvSpPr>
          <p:cNvPr id="13"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Rectangle 1"/>
          <p:cNvSpPr/>
          <p:nvPr/>
        </p:nvSpPr>
        <p:spPr>
          <a:xfrm>
            <a:off x="2985580" y="2286000"/>
            <a:ext cx="304800" cy="10856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14764" y="4514690"/>
            <a:ext cx="304800" cy="10856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05128" y="2286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648200" y="2286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24600" y="2286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991272" y="2286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342416" y="4533656"/>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687112" y="4534712"/>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361888" y="4533088"/>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031808" y="4530408"/>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36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42</a:t>
            </a:fld>
            <a:endParaRPr lang="en-US" altLang="en-US"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04" t="6267" r="8157" b="3023"/>
          <a:stretch/>
        </p:blipFill>
        <p:spPr>
          <a:xfrm>
            <a:off x="685800" y="1752600"/>
            <a:ext cx="6248400" cy="4998720"/>
          </a:xfrm>
        </p:spPr>
      </p:pic>
      <p:graphicFrame>
        <p:nvGraphicFramePr>
          <p:cNvPr id="9" name="Table 8"/>
          <p:cNvGraphicFramePr>
            <a:graphicFrameLocks noGrp="1"/>
          </p:cNvGraphicFramePr>
          <p:nvPr>
            <p:extLst>
              <p:ext uri="{D42A27DB-BD31-4B8C-83A1-F6EECF244321}">
                <p14:modId xmlns:p14="http://schemas.microsoft.com/office/powerpoint/2010/main" val="1820828622"/>
              </p:ext>
            </p:extLst>
          </p:nvPr>
        </p:nvGraphicFramePr>
        <p:xfrm>
          <a:off x="7441531" y="1752600"/>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365913">
                <a:tc gridSpan="3">
                  <a:txBody>
                    <a:bodyPr/>
                    <a:lstStyle/>
                    <a:p>
                      <a:pPr algn="ctr"/>
                      <a:r>
                        <a:rPr lang="en-US" sz="1200" b="1" dirty="0" smtClean="0"/>
                        <a:t>Telescope Order, </a:t>
                      </a:r>
                    </a:p>
                    <a:p>
                      <a:pPr algn="ctr"/>
                      <a:r>
                        <a:rPr lang="en-US" sz="1200" b="1" dirty="0" smtClean="0"/>
                        <a:t>North-to-South</a:t>
                      </a:r>
                      <a:endParaRPr lang="en-US" sz="1200" b="1" dirty="0"/>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smtClean="0"/>
                        <a:t>MAGE/PD</a:t>
                      </a:r>
                      <a:endParaRPr lang="en-US" sz="1000" b="1" dirty="0"/>
                    </a:p>
                  </a:txBody>
                  <a:tcPr anchor="ctr"/>
                </a:tc>
                <a:tc>
                  <a:txBody>
                    <a:bodyPr/>
                    <a:lstStyle/>
                    <a:p>
                      <a:pPr algn="ctr"/>
                      <a:r>
                        <a:rPr lang="en-US" sz="1000" b="1" dirty="0" smtClean="0"/>
                        <a:t>MPS-HI E</a:t>
                      </a:r>
                      <a:endParaRPr lang="en-US" sz="1000" b="1" dirty="0"/>
                    </a:p>
                  </a:txBody>
                  <a:tcPr anchor="ctr"/>
                </a:tc>
                <a:tc>
                  <a:txBody>
                    <a:bodyPr/>
                    <a:lstStyle/>
                    <a:p>
                      <a:pPr algn="ctr"/>
                      <a:r>
                        <a:rPr lang="en-US" sz="1000" b="1" dirty="0" smtClean="0"/>
                        <a:t>MPS-HI</a:t>
                      </a:r>
                      <a:r>
                        <a:rPr lang="en-US" sz="1000" b="1" baseline="0" dirty="0" smtClean="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smtClean="0"/>
                        <a:t>9</a:t>
                      </a:r>
                      <a:endParaRPr lang="en-US" sz="1400" b="1" dirty="0"/>
                    </a:p>
                  </a:txBody>
                  <a:tcPr anchor="ctr">
                    <a:solidFill>
                      <a:srgbClr val="FF3399"/>
                    </a:solidFill>
                  </a:tcPr>
                </a:tc>
                <a:tc>
                  <a:txBody>
                    <a:bodyPr/>
                    <a:lstStyle/>
                    <a:p>
                      <a:pPr algn="ctr"/>
                      <a:r>
                        <a:rPr lang="en-US" sz="1400" b="1" dirty="0" smtClean="0"/>
                        <a:t>3</a:t>
                      </a:r>
                      <a:endParaRPr lang="en-US" sz="1400" b="1" dirty="0"/>
                    </a:p>
                  </a:txBody>
                  <a:tcPr anchor="ctr"/>
                </a:tc>
                <a:tc>
                  <a:txBody>
                    <a:bodyPr/>
                    <a:lstStyle/>
                    <a:p>
                      <a:pPr algn="ctr"/>
                      <a:r>
                        <a:rPr lang="en-US" sz="1400" b="1" dirty="0" smtClean="0"/>
                        <a:t>1</a:t>
                      </a:r>
                      <a:endParaRPr lang="en-US" sz="1400" b="1" dirty="0"/>
                    </a:p>
                  </a:txBody>
                  <a:tcPr anchor="ctr">
                    <a:solidFill>
                      <a:srgbClr val="FF3399"/>
                    </a:solidFill>
                  </a:tcPr>
                </a:tc>
                <a:extLst>
                  <a:ext uri="{0D108BD9-81ED-4DB2-BD59-A6C34878D82A}">
                    <a16:rowId xmlns:a16="http://schemas.microsoft.com/office/drawing/2014/main" val="10002"/>
                  </a:ext>
                </a:extLst>
              </a:tr>
              <a:tr h="365913">
                <a:tc>
                  <a:txBody>
                    <a:bodyPr/>
                    <a:lstStyle/>
                    <a:p>
                      <a:pPr algn="ctr"/>
                      <a:r>
                        <a:rPr lang="en-US" sz="1400" b="1" dirty="0" smtClean="0"/>
                        <a:t>6</a:t>
                      </a:r>
                      <a:endParaRPr lang="en-US" sz="1400" b="1" dirty="0"/>
                    </a:p>
                  </a:txBody>
                  <a:tcPr anchor="ctr"/>
                </a:tc>
                <a:tc>
                  <a:txBody>
                    <a:bodyPr/>
                    <a:lstStyle/>
                    <a:p>
                      <a:pPr algn="ctr"/>
                      <a:r>
                        <a:rPr lang="en-US" sz="1400" b="1" dirty="0" smtClean="0"/>
                        <a:t>1</a:t>
                      </a:r>
                      <a:endParaRPr lang="en-US" sz="1400" b="1" dirty="0"/>
                    </a:p>
                  </a:txBody>
                  <a:tcPr anchor="ctr"/>
                </a:tc>
                <a:tc>
                  <a:txBody>
                    <a:bodyPr/>
                    <a:lstStyle/>
                    <a:p>
                      <a:pPr algn="ctr"/>
                      <a:r>
                        <a:rPr lang="en-US" sz="1400" b="1" dirty="0" smtClean="0"/>
                        <a:t>4</a:t>
                      </a:r>
                      <a:endParaRPr lang="en-US" sz="1400" b="1" dirty="0"/>
                    </a:p>
                  </a:txBody>
                  <a:tcPr anchor="ctr"/>
                </a:tc>
                <a:extLst>
                  <a:ext uri="{0D108BD9-81ED-4DB2-BD59-A6C34878D82A}">
                    <a16:rowId xmlns:a16="http://schemas.microsoft.com/office/drawing/2014/main" val="10003"/>
                  </a:ext>
                </a:extLst>
              </a:tr>
              <a:tr h="365913">
                <a:tc>
                  <a:txBody>
                    <a:bodyPr/>
                    <a:lstStyle/>
                    <a:p>
                      <a:pPr algn="ctr"/>
                      <a:r>
                        <a:rPr lang="en-US" sz="1400" b="1" dirty="0" smtClean="0"/>
                        <a:t>1</a:t>
                      </a:r>
                      <a:endParaRPr lang="en-US" sz="1400" b="1" dirty="0"/>
                    </a:p>
                  </a:txBody>
                  <a:tcPr anchor="ctr"/>
                </a:tc>
                <a:tc>
                  <a:txBody>
                    <a:bodyPr/>
                    <a:lstStyle/>
                    <a:p>
                      <a:pPr algn="ctr"/>
                      <a:r>
                        <a:rPr lang="en-US" sz="1400" b="1" dirty="0" smtClean="0"/>
                        <a:t>4</a:t>
                      </a:r>
                      <a:endParaRPr lang="en-US" sz="1400" b="1" dirty="0"/>
                    </a:p>
                  </a:txBody>
                  <a:tcPr anchor="ctr"/>
                </a:tc>
                <a:tc>
                  <a:txBody>
                    <a:bodyPr/>
                    <a:lstStyle/>
                    <a:p>
                      <a:pPr algn="ctr"/>
                      <a:r>
                        <a:rPr lang="en-US" sz="1400" b="1" dirty="0" smtClean="0"/>
                        <a:t>2</a:t>
                      </a:r>
                      <a:endParaRPr lang="en-US" sz="1400" b="1" dirty="0"/>
                    </a:p>
                  </a:txBody>
                  <a:tcPr anchor="ctr"/>
                </a:tc>
                <a:extLst>
                  <a:ext uri="{0D108BD9-81ED-4DB2-BD59-A6C34878D82A}">
                    <a16:rowId xmlns:a16="http://schemas.microsoft.com/office/drawing/2014/main" val="10004"/>
                  </a:ext>
                </a:extLst>
              </a:tr>
              <a:tr h="365913">
                <a:tc>
                  <a:txBody>
                    <a:bodyPr/>
                    <a:lstStyle/>
                    <a:p>
                      <a:pPr algn="ctr"/>
                      <a:r>
                        <a:rPr lang="en-US" sz="1400" b="1" dirty="0" smtClean="0"/>
                        <a:t>8</a:t>
                      </a:r>
                      <a:endParaRPr lang="en-US" sz="1400" b="1" dirty="0"/>
                    </a:p>
                  </a:txBody>
                  <a:tcPr anchor="ctr"/>
                </a:tc>
                <a:tc>
                  <a:txBody>
                    <a:bodyPr/>
                    <a:lstStyle/>
                    <a:p>
                      <a:pPr algn="ctr"/>
                      <a:r>
                        <a:rPr lang="en-US" sz="1400" b="1" dirty="0" smtClean="0"/>
                        <a:t>2</a:t>
                      </a:r>
                      <a:endParaRPr lang="en-US" sz="1400" b="1" dirty="0"/>
                    </a:p>
                  </a:txBody>
                  <a:tcPr anchor="ctr"/>
                </a:tc>
                <a:tc>
                  <a:txBody>
                    <a:bodyPr/>
                    <a:lstStyle/>
                    <a:p>
                      <a:pPr algn="ctr"/>
                      <a:r>
                        <a:rPr lang="en-US" sz="1400" b="1" dirty="0" smtClean="0"/>
                        <a:t>5</a:t>
                      </a:r>
                      <a:endParaRPr lang="en-US" sz="1400" b="1" dirty="0"/>
                    </a:p>
                  </a:txBody>
                  <a:tcPr anchor="ctr"/>
                </a:tc>
                <a:extLst>
                  <a:ext uri="{0D108BD9-81ED-4DB2-BD59-A6C34878D82A}">
                    <a16:rowId xmlns:a16="http://schemas.microsoft.com/office/drawing/2014/main" val="10005"/>
                  </a:ext>
                </a:extLst>
              </a:tr>
              <a:tr h="365913">
                <a:tc>
                  <a:txBody>
                    <a:bodyPr/>
                    <a:lstStyle/>
                    <a:p>
                      <a:pPr algn="ctr"/>
                      <a:r>
                        <a:rPr lang="en-US" sz="1400" b="1" dirty="0" smtClean="0"/>
                        <a:t>7</a:t>
                      </a:r>
                      <a:endParaRPr lang="en-US" sz="1400" b="1" dirty="0"/>
                    </a:p>
                  </a:txBody>
                  <a:tcPr anchor="ctr"/>
                </a:tc>
                <a:tc>
                  <a:txBody>
                    <a:bodyPr/>
                    <a:lstStyle/>
                    <a:p>
                      <a:pPr algn="ctr"/>
                      <a:r>
                        <a:rPr lang="en-US" sz="1400" b="1" dirty="0" smtClean="0"/>
                        <a:t>5</a:t>
                      </a:r>
                      <a:endParaRPr lang="en-US" sz="1400" b="1" dirty="0"/>
                    </a:p>
                  </a:txBody>
                  <a:tcPr anchor="ctr"/>
                </a:tc>
                <a:tc>
                  <a:txBody>
                    <a:bodyPr/>
                    <a:lstStyle/>
                    <a:p>
                      <a:pPr algn="ctr"/>
                      <a:r>
                        <a:rPr lang="en-US" sz="1400" b="1" dirty="0" smtClean="0"/>
                        <a:t>3</a:t>
                      </a:r>
                      <a:endParaRPr lang="en-US" sz="1400" b="1" dirty="0"/>
                    </a:p>
                  </a:txBody>
                  <a:tcPr anchor="ctr"/>
                </a:tc>
                <a:extLst>
                  <a:ext uri="{0D108BD9-81ED-4DB2-BD59-A6C34878D82A}">
                    <a16:rowId xmlns:a16="http://schemas.microsoft.com/office/drawing/2014/main" val="10006"/>
                  </a:ext>
                </a:extLst>
              </a:tr>
            </a:tbl>
          </a:graphicData>
        </a:graphic>
      </p:graphicFrame>
      <p:sp>
        <p:nvSpPr>
          <p:cNvPr id="10" name="TextBox 9"/>
          <p:cNvSpPr txBox="1"/>
          <p:nvPr/>
        </p:nvSpPr>
        <p:spPr>
          <a:xfrm>
            <a:off x="3269802" y="4939033"/>
            <a:ext cx="1385196" cy="738664"/>
          </a:xfrm>
          <a:prstGeom prst="rect">
            <a:avLst/>
          </a:prstGeom>
          <a:solidFill>
            <a:schemeClr val="bg1"/>
          </a:solidFill>
          <a:ln w="19050">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Contamination in MAGPD by MeV electrons?</a:t>
            </a:r>
            <a:endParaRPr lang="en-US" sz="1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548136" y="1360233"/>
            <a:ext cx="2523728"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rPr>
              <a:t>GOES-16 vs GOES-13 Protons</a:t>
            </a:r>
            <a:endParaRPr lang="en-US" sz="1400" b="1" dirty="0">
              <a:solidFill>
                <a:schemeClr val="bg1"/>
              </a:solidFill>
            </a:endParaRPr>
          </a:p>
        </p:txBody>
      </p:sp>
      <p:cxnSp>
        <p:nvCxnSpPr>
          <p:cNvPr id="13" name="Straight Arrow Connector 12"/>
          <p:cNvCxnSpPr/>
          <p:nvPr/>
        </p:nvCxnSpPr>
        <p:spPr>
          <a:xfrm flipV="1">
            <a:off x="3962400" y="4320385"/>
            <a:ext cx="5334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35149" y="4110031"/>
            <a:ext cx="1582782" cy="954107"/>
          </a:xfrm>
          <a:prstGeom prst="rect">
            <a:avLst/>
          </a:prstGeom>
          <a:solidFill>
            <a:schemeClr val="bg1"/>
          </a:solidFill>
          <a:ln w="19050">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MAGPD systematically low – due to radiation damage?</a:t>
            </a:r>
            <a:endParaRPr lang="en-US" sz="1400" b="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1981200" y="3124200"/>
            <a:ext cx="76200" cy="91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086600" y="4939033"/>
            <a:ext cx="1902993" cy="1323439"/>
          </a:xfrm>
          <a:prstGeom prst="rect">
            <a:avLst/>
          </a:prstGeom>
          <a:noFill/>
          <a:ln>
            <a:solidFill>
              <a:schemeClr val="bg1"/>
            </a:solidFill>
          </a:ln>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Other telescopes exhibit similar behavior, as can be seen in the G16 provisional PS-PVR.</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382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43</a:t>
            </a:fld>
            <a:endParaRPr lang="en-US" altLang="en-US" dirty="0"/>
          </a:p>
        </p:txBody>
      </p:sp>
      <p:sp>
        <p:nvSpPr>
          <p:cNvPr id="13" name="TextBox 12"/>
          <p:cNvSpPr txBox="1"/>
          <p:nvPr/>
        </p:nvSpPr>
        <p:spPr>
          <a:xfrm>
            <a:off x="2478496" y="1229081"/>
            <a:ext cx="2523728"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rPr>
              <a:t>GOES-17 vs GOES-14 Electrons</a:t>
            </a:r>
            <a:endParaRPr lang="en-US" sz="1400" b="1" dirty="0">
              <a:solidFill>
                <a:schemeClr val="bg1"/>
              </a:solidFill>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427788797"/>
              </p:ext>
            </p:extLst>
          </p:nvPr>
        </p:nvGraphicFramePr>
        <p:xfrm>
          <a:off x="7517731" y="1568450"/>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365913">
                <a:tc gridSpan="3">
                  <a:txBody>
                    <a:bodyPr/>
                    <a:lstStyle/>
                    <a:p>
                      <a:pPr algn="ctr"/>
                      <a:r>
                        <a:rPr lang="en-US" sz="1200" b="1" dirty="0" smtClean="0"/>
                        <a:t>Telescope Order, </a:t>
                      </a:r>
                    </a:p>
                    <a:p>
                      <a:pPr algn="ctr"/>
                      <a:r>
                        <a:rPr lang="en-US" sz="1200" b="1" dirty="0" smtClean="0"/>
                        <a:t>North-to-South</a:t>
                      </a:r>
                      <a:endParaRPr lang="en-US" sz="1200" b="1" dirty="0"/>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smtClean="0"/>
                        <a:t>MAGE/PD</a:t>
                      </a:r>
                      <a:endParaRPr lang="en-US" sz="1000" b="1" dirty="0"/>
                    </a:p>
                  </a:txBody>
                  <a:tcPr anchor="ctr"/>
                </a:tc>
                <a:tc>
                  <a:txBody>
                    <a:bodyPr/>
                    <a:lstStyle/>
                    <a:p>
                      <a:pPr algn="ctr"/>
                      <a:r>
                        <a:rPr lang="en-US" sz="1000" b="1" dirty="0" smtClean="0"/>
                        <a:t>MPS-HI E</a:t>
                      </a:r>
                      <a:endParaRPr lang="en-US" sz="1000" b="1" dirty="0"/>
                    </a:p>
                  </a:txBody>
                  <a:tcPr anchor="ctr"/>
                </a:tc>
                <a:tc>
                  <a:txBody>
                    <a:bodyPr/>
                    <a:lstStyle/>
                    <a:p>
                      <a:pPr algn="ctr"/>
                      <a:r>
                        <a:rPr lang="en-US" sz="1000" b="1" dirty="0" smtClean="0"/>
                        <a:t>MPS-HI</a:t>
                      </a:r>
                      <a:r>
                        <a:rPr lang="en-US" sz="1000" b="1" baseline="0" dirty="0" smtClean="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smtClean="0"/>
                        <a:t>7</a:t>
                      </a:r>
                      <a:endParaRPr lang="en-US" sz="1400" b="1" dirty="0"/>
                    </a:p>
                  </a:txBody>
                  <a:tcPr anchor="ctr"/>
                </a:tc>
                <a:tc>
                  <a:txBody>
                    <a:bodyPr/>
                    <a:lstStyle/>
                    <a:p>
                      <a:pPr algn="ctr"/>
                      <a:r>
                        <a:rPr lang="en-US" sz="1400" b="1" dirty="0" smtClean="0"/>
                        <a:t>3</a:t>
                      </a:r>
                      <a:endParaRPr lang="en-US" sz="1400" b="1" dirty="0"/>
                    </a:p>
                  </a:txBody>
                  <a:tcPr anchor="ctr"/>
                </a:tc>
                <a:tc>
                  <a:txBody>
                    <a:bodyPr/>
                    <a:lstStyle/>
                    <a:p>
                      <a:pPr algn="ctr"/>
                      <a:r>
                        <a:rPr lang="en-US" sz="1400" b="1" dirty="0" smtClean="0"/>
                        <a:t>1</a:t>
                      </a:r>
                      <a:endParaRPr lang="en-US" sz="1400" b="1" dirty="0"/>
                    </a:p>
                  </a:txBody>
                  <a:tcPr anchor="ctr"/>
                </a:tc>
                <a:extLst>
                  <a:ext uri="{0D108BD9-81ED-4DB2-BD59-A6C34878D82A}">
                    <a16:rowId xmlns:a16="http://schemas.microsoft.com/office/drawing/2014/main" val="10002"/>
                  </a:ext>
                </a:extLst>
              </a:tr>
              <a:tr h="365913">
                <a:tc>
                  <a:txBody>
                    <a:bodyPr/>
                    <a:lstStyle/>
                    <a:p>
                      <a:pPr algn="ctr"/>
                      <a:r>
                        <a:rPr lang="en-US" sz="1400" b="1" dirty="0" smtClean="0"/>
                        <a:t>8</a:t>
                      </a:r>
                      <a:endParaRPr lang="en-US" sz="1400" b="1" dirty="0"/>
                    </a:p>
                  </a:txBody>
                  <a:tcPr anchor="ctr">
                    <a:solidFill>
                      <a:srgbClr val="00B050"/>
                    </a:solidFill>
                  </a:tcPr>
                </a:tc>
                <a:tc>
                  <a:txBody>
                    <a:bodyPr/>
                    <a:lstStyle/>
                    <a:p>
                      <a:pPr algn="ctr"/>
                      <a:r>
                        <a:rPr lang="en-US" sz="1400" b="1" dirty="0" smtClean="0"/>
                        <a:t>1</a:t>
                      </a:r>
                      <a:endParaRPr lang="en-US" sz="1400" b="1" dirty="0"/>
                    </a:p>
                  </a:txBody>
                  <a:tcPr anchor="ctr">
                    <a:solidFill>
                      <a:srgbClr val="00B050"/>
                    </a:solidFill>
                  </a:tcPr>
                </a:tc>
                <a:tc>
                  <a:txBody>
                    <a:bodyPr/>
                    <a:lstStyle/>
                    <a:p>
                      <a:pPr algn="ctr"/>
                      <a:r>
                        <a:rPr lang="en-US" sz="1400" b="1" dirty="0" smtClean="0"/>
                        <a:t>4</a:t>
                      </a:r>
                      <a:endParaRPr lang="en-US" sz="1400" b="1" dirty="0"/>
                    </a:p>
                  </a:txBody>
                  <a:tcPr anchor="ctr"/>
                </a:tc>
                <a:extLst>
                  <a:ext uri="{0D108BD9-81ED-4DB2-BD59-A6C34878D82A}">
                    <a16:rowId xmlns:a16="http://schemas.microsoft.com/office/drawing/2014/main" val="10003"/>
                  </a:ext>
                </a:extLst>
              </a:tr>
              <a:tr h="365913">
                <a:tc>
                  <a:txBody>
                    <a:bodyPr/>
                    <a:lstStyle/>
                    <a:p>
                      <a:pPr algn="ctr"/>
                      <a:r>
                        <a:rPr lang="en-US" sz="1400" b="1" dirty="0" smtClean="0"/>
                        <a:t>1</a:t>
                      </a:r>
                      <a:endParaRPr lang="en-US" sz="1400" b="1" dirty="0"/>
                    </a:p>
                  </a:txBody>
                  <a:tcPr anchor="ctr"/>
                </a:tc>
                <a:tc>
                  <a:txBody>
                    <a:bodyPr/>
                    <a:lstStyle/>
                    <a:p>
                      <a:pPr algn="ctr"/>
                      <a:r>
                        <a:rPr lang="en-US" sz="1400" b="1" dirty="0" smtClean="0"/>
                        <a:t>4</a:t>
                      </a:r>
                      <a:endParaRPr lang="en-US" sz="1400" b="1" dirty="0"/>
                    </a:p>
                  </a:txBody>
                  <a:tcPr anchor="ctr"/>
                </a:tc>
                <a:tc>
                  <a:txBody>
                    <a:bodyPr/>
                    <a:lstStyle/>
                    <a:p>
                      <a:pPr algn="ctr"/>
                      <a:r>
                        <a:rPr lang="en-US" sz="1400" b="1" dirty="0" smtClean="0"/>
                        <a:t>2</a:t>
                      </a:r>
                      <a:endParaRPr lang="en-US" sz="1400" b="1" dirty="0"/>
                    </a:p>
                  </a:txBody>
                  <a:tcPr anchor="ctr"/>
                </a:tc>
                <a:extLst>
                  <a:ext uri="{0D108BD9-81ED-4DB2-BD59-A6C34878D82A}">
                    <a16:rowId xmlns:a16="http://schemas.microsoft.com/office/drawing/2014/main" val="10004"/>
                  </a:ext>
                </a:extLst>
              </a:tr>
              <a:tr h="365913">
                <a:tc>
                  <a:txBody>
                    <a:bodyPr/>
                    <a:lstStyle/>
                    <a:p>
                      <a:pPr algn="ctr"/>
                      <a:r>
                        <a:rPr lang="en-US" sz="1400" b="1" dirty="0" smtClean="0"/>
                        <a:t>6</a:t>
                      </a:r>
                      <a:endParaRPr lang="en-US" sz="1400" b="1" dirty="0"/>
                    </a:p>
                  </a:txBody>
                  <a:tcPr anchor="ctr"/>
                </a:tc>
                <a:tc>
                  <a:txBody>
                    <a:bodyPr/>
                    <a:lstStyle/>
                    <a:p>
                      <a:pPr algn="ctr"/>
                      <a:r>
                        <a:rPr lang="en-US" sz="1400" b="1" dirty="0" smtClean="0"/>
                        <a:t>2</a:t>
                      </a:r>
                      <a:endParaRPr lang="en-US" sz="1400" b="1" dirty="0"/>
                    </a:p>
                  </a:txBody>
                  <a:tcPr anchor="ctr"/>
                </a:tc>
                <a:tc>
                  <a:txBody>
                    <a:bodyPr/>
                    <a:lstStyle/>
                    <a:p>
                      <a:pPr algn="ctr"/>
                      <a:r>
                        <a:rPr lang="en-US" sz="1400" b="1" dirty="0" smtClean="0"/>
                        <a:t>5</a:t>
                      </a:r>
                      <a:endParaRPr lang="en-US" sz="1400" b="1" dirty="0"/>
                    </a:p>
                  </a:txBody>
                  <a:tcPr anchor="ctr"/>
                </a:tc>
                <a:extLst>
                  <a:ext uri="{0D108BD9-81ED-4DB2-BD59-A6C34878D82A}">
                    <a16:rowId xmlns:a16="http://schemas.microsoft.com/office/drawing/2014/main" val="10005"/>
                  </a:ext>
                </a:extLst>
              </a:tr>
              <a:tr h="365913">
                <a:tc>
                  <a:txBody>
                    <a:bodyPr/>
                    <a:lstStyle/>
                    <a:p>
                      <a:pPr algn="ctr"/>
                      <a:r>
                        <a:rPr lang="en-US" sz="1400" b="1" dirty="0" smtClean="0"/>
                        <a:t>9</a:t>
                      </a:r>
                      <a:endParaRPr lang="en-US" sz="1400" b="1" dirty="0"/>
                    </a:p>
                  </a:txBody>
                  <a:tcPr anchor="ctr"/>
                </a:tc>
                <a:tc>
                  <a:txBody>
                    <a:bodyPr/>
                    <a:lstStyle/>
                    <a:p>
                      <a:pPr algn="ctr"/>
                      <a:r>
                        <a:rPr lang="en-US" sz="1400" b="1" dirty="0" smtClean="0"/>
                        <a:t>5</a:t>
                      </a:r>
                      <a:endParaRPr lang="en-US" sz="1400" b="1" dirty="0"/>
                    </a:p>
                  </a:txBody>
                  <a:tcPr anchor="ctr"/>
                </a:tc>
                <a:tc>
                  <a:txBody>
                    <a:bodyPr/>
                    <a:lstStyle/>
                    <a:p>
                      <a:pPr algn="ctr"/>
                      <a:r>
                        <a:rPr lang="en-US" sz="1400" b="1" dirty="0" smtClean="0"/>
                        <a:t>3</a:t>
                      </a:r>
                      <a:endParaRPr lang="en-US" sz="1400" b="1" dirty="0"/>
                    </a:p>
                  </a:txBody>
                  <a:tcPr anchor="ct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832" t="9052" r="16468" b="57797"/>
          <a:stretch/>
        </p:blipFill>
        <p:spPr>
          <a:xfrm>
            <a:off x="152400" y="1568450"/>
            <a:ext cx="7239000" cy="4656057"/>
          </a:xfrm>
          <a:prstGeom prst="rect">
            <a:avLst/>
          </a:prstGeom>
        </p:spPr>
      </p:pic>
      <p:sp>
        <p:nvSpPr>
          <p:cNvPr id="16"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8" name="TextBox 7">
            <a:extLst>
              <a:ext uri="{FF2B5EF4-FFF2-40B4-BE49-F238E27FC236}">
                <a16:creationId xmlns:a16="http://schemas.microsoft.com/office/drawing/2014/main" id="{6864D2A4-43A3-9B43-B9CF-1BCADAE99DC9}"/>
              </a:ext>
            </a:extLst>
          </p:cNvPr>
          <p:cNvSpPr txBox="1"/>
          <p:nvPr/>
        </p:nvSpPr>
        <p:spPr>
          <a:xfrm>
            <a:off x="7517731" y="4571762"/>
            <a:ext cx="1471862" cy="1169551"/>
          </a:xfrm>
          <a:prstGeom prst="rect">
            <a:avLst/>
          </a:prstGeom>
          <a:solidFill>
            <a:schemeClr val="bg1"/>
          </a:solidFill>
          <a:ln>
            <a:solidFill>
              <a:srgbClr val="FFFF00"/>
            </a:solidFill>
          </a:ln>
        </p:spPr>
        <p:txBody>
          <a:bodyPr wrap="square" rtlCol="0">
            <a:spAutoFit/>
          </a:bodyPr>
          <a:lstStyle/>
          <a:p>
            <a:pPr algn="ctr"/>
            <a:r>
              <a:rPr lang="en-US" sz="1400" b="1" dirty="0" smtClean="0">
                <a:solidFill>
                  <a:srgbClr val="7030A0"/>
                </a:solidFill>
                <a:latin typeface="Times New Roman" panose="02020603050405020304" pitchFamily="18" charset="0"/>
                <a:cs typeface="Times New Roman" panose="02020603050405020304" pitchFamily="18" charset="0"/>
              </a:rPr>
              <a:t>GOES-14 was </a:t>
            </a:r>
            <a:r>
              <a:rPr lang="en-US" sz="1400" b="1" dirty="0">
                <a:solidFill>
                  <a:srgbClr val="7030A0"/>
                </a:solidFill>
                <a:latin typeface="Times New Roman" panose="02020603050405020304" pitchFamily="18" charset="0"/>
                <a:cs typeface="Times New Roman" panose="02020603050405020304" pitchFamily="18" charset="0"/>
              </a:rPr>
              <a:t>inverted during this </a:t>
            </a:r>
            <a:r>
              <a:rPr lang="en-US" sz="1400" b="1" dirty="0" smtClean="0">
                <a:solidFill>
                  <a:srgbClr val="7030A0"/>
                </a:solidFill>
                <a:latin typeface="Times New Roman" panose="02020603050405020304" pitchFamily="18" charset="0"/>
                <a:cs typeface="Times New Roman" panose="02020603050405020304" pitchFamily="18" charset="0"/>
              </a:rPr>
              <a:t>period,  GOES-17 was </a:t>
            </a:r>
            <a:r>
              <a:rPr lang="en-US" sz="1400" b="1" dirty="0">
                <a:solidFill>
                  <a:srgbClr val="7030A0"/>
                </a:solidFill>
                <a:latin typeface="Times New Roman" panose="02020603050405020304" pitchFamily="18" charset="0"/>
                <a:cs typeface="Times New Roman" panose="02020603050405020304" pitchFamily="18" charset="0"/>
              </a:rPr>
              <a:t>upright.</a:t>
            </a:r>
          </a:p>
        </p:txBody>
      </p:sp>
      <p:sp>
        <p:nvSpPr>
          <p:cNvPr id="9" name="TextBox 8">
            <a:extLst>
              <a:ext uri="{FF2B5EF4-FFF2-40B4-BE49-F238E27FC236}">
                <a16:creationId xmlns:a16="http://schemas.microsoft.com/office/drawing/2014/main" id="{E846043C-5BAF-9E49-B9FB-1FF1E7EB09A4}"/>
              </a:ext>
            </a:extLst>
          </p:cNvPr>
          <p:cNvSpPr txBox="1"/>
          <p:nvPr/>
        </p:nvSpPr>
        <p:spPr>
          <a:xfrm>
            <a:off x="838200" y="4640979"/>
            <a:ext cx="2971800" cy="523220"/>
          </a:xfrm>
          <a:prstGeom prst="rect">
            <a:avLst/>
          </a:prstGeom>
          <a:solidFill>
            <a:schemeClr val="bg1"/>
          </a:solidFill>
          <a:ln w="28575">
            <a:solidFill>
              <a:srgbClr val="92D050"/>
            </a:solidFill>
          </a:ln>
        </p:spPr>
        <p:txBody>
          <a:bodyPr wrap="square" rtlCol="0">
            <a:spAutoFit/>
          </a:bodyPr>
          <a:lstStyle/>
          <a:p>
            <a:r>
              <a:rPr lang="en-US" sz="1400" b="1" dirty="0"/>
              <a:t>G14 e- spectra: low at lower energies, better agreement at higher energies</a:t>
            </a:r>
          </a:p>
        </p:txBody>
      </p:sp>
    </p:spTree>
    <p:extLst>
      <p:ext uri="{BB962C8B-B14F-4D97-AF65-F5344CB8AC3E}">
        <p14:creationId xmlns:p14="http://schemas.microsoft.com/office/powerpoint/2010/main" val="3235248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44</a:t>
            </a:fld>
            <a:endParaRPr lang="en-US" altLang="en-US" dirty="0">
              <a:solidFill>
                <a:prstClr val="white"/>
              </a:solidFill>
            </a:endParaRPr>
          </a:p>
        </p:txBody>
      </p:sp>
      <p:sp>
        <p:nvSpPr>
          <p:cNvPr id="8" name="TextBox 7">
            <a:extLst>
              <a:ext uri="{FF2B5EF4-FFF2-40B4-BE49-F238E27FC236}">
                <a16:creationId xmlns:a16="http://schemas.microsoft.com/office/drawing/2014/main" id="{03C1C17E-6C53-A64B-936E-EAF60D042E20}"/>
              </a:ext>
            </a:extLst>
          </p:cNvPr>
          <p:cNvSpPr txBox="1"/>
          <p:nvPr/>
        </p:nvSpPr>
        <p:spPr>
          <a:xfrm>
            <a:off x="2153084" y="2133600"/>
            <a:ext cx="4837833" cy="323165"/>
          </a:xfrm>
          <a:prstGeom prst="rect">
            <a:avLst/>
          </a:prstGeom>
          <a:solidFill>
            <a:srgbClr val="00B050"/>
          </a:solidFill>
          <a:ln>
            <a:solidFill>
              <a:srgbClr val="92D050"/>
            </a:solidFill>
          </a:ln>
        </p:spPr>
        <p:txBody>
          <a:bodyPr wrap="square" rtlCol="0">
            <a:spAutoFit/>
          </a:bodyPr>
          <a:lstStyle/>
          <a:p>
            <a:pPr algn="ctr"/>
            <a:r>
              <a:rPr lang="en-US" sz="1500" b="1" dirty="0" smtClean="0">
                <a:solidFill>
                  <a:prstClr val="white"/>
                </a:solidFill>
              </a:rPr>
              <a:t>GOES-17 </a:t>
            </a:r>
            <a:r>
              <a:rPr lang="en-US" sz="1500" b="1" dirty="0">
                <a:solidFill>
                  <a:prstClr val="white"/>
                </a:solidFill>
              </a:rPr>
              <a:t>vs </a:t>
            </a:r>
            <a:r>
              <a:rPr lang="en-US" sz="1500" b="1" dirty="0" smtClean="0">
                <a:solidFill>
                  <a:prstClr val="white"/>
                </a:solidFill>
              </a:rPr>
              <a:t>GOES-14 Electrons</a:t>
            </a:r>
            <a:r>
              <a:rPr lang="en-US" sz="1500" b="1" dirty="0">
                <a:solidFill>
                  <a:prstClr val="white"/>
                </a:solidFill>
              </a:rPr>
              <a:t>, </a:t>
            </a:r>
            <a:r>
              <a:rPr lang="en-US" sz="1500" b="1" dirty="0" smtClean="0">
                <a:solidFill>
                  <a:prstClr val="white"/>
                </a:solidFill>
              </a:rPr>
              <a:t>06/20/2018– 09/24/2018</a:t>
            </a:r>
            <a:endParaRPr lang="en-US" sz="1500" b="1" dirty="0">
              <a:solidFill>
                <a:prstClr val="white"/>
              </a:solidFill>
            </a:endParaRPr>
          </a:p>
        </p:txBody>
      </p:sp>
      <p:pic>
        <p:nvPicPr>
          <p:cNvPr id="7" name="Picture 6">
            <a:extLst>
              <a:ext uri="{FF2B5EF4-FFF2-40B4-BE49-F238E27FC236}">
                <a16:creationId xmlns:a16="http://schemas.microsoft.com/office/drawing/2014/main" id="{BB7BFE22-8590-C640-A135-A4D2BC7F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9" y="2819400"/>
            <a:ext cx="8990662" cy="1828609"/>
          </a:xfrm>
          <a:prstGeom prst="rect">
            <a:avLst/>
          </a:prstGeom>
        </p:spPr>
      </p:pic>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2461" y="5725180"/>
            <a:ext cx="8965339"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GOES‐14 </a:t>
            </a:r>
            <a:r>
              <a:rPr lang="en-US" sz="1400" b="1" dirty="0">
                <a:solidFill>
                  <a:schemeClr val="bg1"/>
                </a:solidFill>
                <a:latin typeface="Times New Roman" panose="02020603050405020304" pitchFamily="18" charset="0"/>
                <a:cs typeface="Times New Roman" panose="02020603050405020304" pitchFamily="18" charset="0"/>
              </a:rPr>
              <a:t>to the </a:t>
            </a:r>
            <a:r>
              <a:rPr lang="en-US" sz="1400" b="1" dirty="0" smtClean="0">
                <a:solidFill>
                  <a:schemeClr val="bg1"/>
                </a:solidFill>
                <a:latin typeface="Times New Roman" panose="02020603050405020304" pitchFamily="18" charset="0"/>
                <a:cs typeface="Times New Roman" panose="02020603050405020304" pitchFamily="18" charset="0"/>
              </a:rPr>
              <a:t>GOES‐17 </a:t>
            </a:r>
            <a:r>
              <a:rPr lang="en-US" sz="1400" b="1" dirty="0">
                <a:solidFill>
                  <a:schemeClr val="bg1"/>
                </a:solidFill>
                <a:latin typeface="Times New Roman" panose="02020603050405020304" pitchFamily="18" charset="0"/>
                <a:cs typeface="Times New Roman" panose="02020603050405020304" pitchFamily="18" charset="0"/>
              </a:rPr>
              <a:t>percentile fluxes, following interpolation to five common energies (80, 130, </a:t>
            </a:r>
            <a:r>
              <a:rPr lang="en-US" sz="1400" b="1" dirty="0" smtClean="0">
                <a:solidFill>
                  <a:schemeClr val="bg1"/>
                </a:solidFill>
                <a:latin typeface="Times New Roman" panose="02020603050405020304" pitchFamily="18" charset="0"/>
                <a:cs typeface="Times New Roman" panose="02020603050405020304" pitchFamily="18" charset="0"/>
              </a:rPr>
              <a:t>180, 270</a:t>
            </a:r>
            <a:r>
              <a:rPr lang="en-US" sz="1400" b="1" dirty="0">
                <a:solidFill>
                  <a:schemeClr val="bg1"/>
                </a:solidFill>
                <a:latin typeface="Times New Roman" panose="02020603050405020304" pitchFamily="18" charset="0"/>
                <a:cs typeface="Times New Roman" panose="02020603050405020304" pitchFamily="18" charset="0"/>
              </a:rPr>
              <a:t>, and 380 keV) assuming a piecewise power‐law distribution.</a:t>
            </a:r>
          </a:p>
        </p:txBody>
      </p:sp>
      <p:sp>
        <p:nvSpPr>
          <p:cNvPr id="13"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0" name="Rectangle 9"/>
          <p:cNvSpPr/>
          <p:nvPr/>
        </p:nvSpPr>
        <p:spPr>
          <a:xfrm>
            <a:off x="2995308" y="3437672"/>
            <a:ext cx="304800" cy="10856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14856" y="3429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67656" y="3429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34328" y="3429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010728" y="3429000"/>
            <a:ext cx="304800" cy="1085688"/>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967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473829E-CAB2-F14E-8556-E42F1705D01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07" t="8418" r="8418" b="4602"/>
          <a:stretch/>
        </p:blipFill>
        <p:spPr>
          <a:xfrm>
            <a:off x="587477" y="1752599"/>
            <a:ext cx="6422923" cy="4977765"/>
          </a:xfrm>
        </p:spPr>
      </p:pic>
      <p:sp>
        <p:nvSpPr>
          <p:cNvPr id="4" name="Slide Number Placeholder 3"/>
          <p:cNvSpPr>
            <a:spLocks noGrp="1"/>
          </p:cNvSpPr>
          <p:nvPr>
            <p:ph type="sldNum" sz="quarter" idx="12"/>
          </p:nvPr>
        </p:nvSpPr>
        <p:spPr/>
        <p:txBody>
          <a:bodyPr/>
          <a:lstStyle/>
          <a:p>
            <a:fld id="{615ADB79-25D6-47C0-AB51-22A13A0BBB50}" type="slidenum">
              <a:rPr lang="en-US" altLang="en-US" smtClean="0"/>
              <a:pPr/>
              <a:t>45</a:t>
            </a:fld>
            <a:endParaRPr lang="en-US" altLang="en-US" dirty="0"/>
          </a:p>
        </p:txBody>
      </p:sp>
      <p:sp>
        <p:nvSpPr>
          <p:cNvPr id="11" name="TextBox 10"/>
          <p:cNvSpPr txBox="1"/>
          <p:nvPr/>
        </p:nvSpPr>
        <p:spPr>
          <a:xfrm>
            <a:off x="2599509" y="1362891"/>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2567821476"/>
              </p:ext>
            </p:extLst>
          </p:nvPr>
        </p:nvGraphicFramePr>
        <p:xfrm>
          <a:off x="7409276" y="1752599"/>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nchor="ctr"/>
                </a:tc>
                <a:tc>
                  <a:txBody>
                    <a:bodyPr/>
                    <a:lstStyle/>
                    <a:p>
                      <a:pPr algn="ctr"/>
                      <a:r>
                        <a:rPr lang="en-US" sz="1000" b="1" dirty="0"/>
                        <a:t>MPS-HI E</a:t>
                      </a:r>
                    </a:p>
                  </a:txBody>
                  <a:tcPr anchor="ctr"/>
                </a:tc>
                <a:tc>
                  <a:txBody>
                    <a:bodyPr/>
                    <a:lstStyle/>
                    <a:p>
                      <a:pPr algn="ctr"/>
                      <a:r>
                        <a:rPr lang="en-US" sz="1000" b="1" dirty="0"/>
                        <a:t>MPS-HI</a:t>
                      </a:r>
                      <a:r>
                        <a:rPr lang="en-US" sz="1000" b="1" baseline="0" dirty="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solidFill>
                            <a:schemeClr val="bg1"/>
                          </a:solidFill>
                        </a:rPr>
                        <a:t>1</a:t>
                      </a:r>
                    </a:p>
                  </a:txBody>
                  <a:tcPr>
                    <a:solidFill>
                      <a:srgbClr val="FF3399"/>
                    </a:solidFill>
                  </a:tcPr>
                </a:tc>
                <a:tc>
                  <a:txBody>
                    <a:bodyPr/>
                    <a:lstStyle/>
                    <a:p>
                      <a:pPr algn="ctr"/>
                      <a:r>
                        <a:rPr lang="en-US" sz="1400" b="1" dirty="0"/>
                        <a:t>4</a:t>
                      </a:r>
                    </a:p>
                  </a:txBody>
                  <a:tcPr/>
                </a:tc>
                <a:tc>
                  <a:txBody>
                    <a:bodyPr/>
                    <a:lstStyle/>
                    <a:p>
                      <a:pPr algn="ctr"/>
                      <a:r>
                        <a:rPr lang="en-US" sz="1400" b="1" dirty="0">
                          <a:solidFill>
                            <a:schemeClr val="bg1"/>
                          </a:solidFill>
                        </a:rPr>
                        <a:t>2</a:t>
                      </a:r>
                    </a:p>
                  </a:txBody>
                  <a:tcPr>
                    <a:solidFill>
                      <a:srgbClr val="FF3399"/>
                    </a:solidFill>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8F3C5D5E-6850-614C-AE22-89FCDA558397}"/>
              </a:ext>
            </a:extLst>
          </p:cNvPr>
          <p:cNvSpPr txBox="1"/>
          <p:nvPr/>
        </p:nvSpPr>
        <p:spPr>
          <a:xfrm>
            <a:off x="1066800" y="5294293"/>
            <a:ext cx="4419600" cy="954107"/>
          </a:xfrm>
          <a:prstGeom prst="rect">
            <a:avLst/>
          </a:prstGeom>
          <a:solidFill>
            <a:schemeClr val="bg1"/>
          </a:solidFill>
          <a:ln w="19050">
            <a:solidFill>
              <a:srgbClr val="92D050"/>
            </a:solidFill>
          </a:ln>
        </p:spPr>
        <p:txBody>
          <a:bodyPr wrap="square" rtlCol="0">
            <a:spAutoFit/>
          </a:bodyPr>
          <a:lstStyle/>
          <a:p>
            <a:pPr marL="285750" indent="-285750">
              <a:buFont typeface="Arial" panose="020B0604020202020204" pitchFamily="34" charset="0"/>
              <a:buChar char="•"/>
            </a:pPr>
            <a:r>
              <a:rPr lang="en-US" sz="1400" b="1" dirty="0" smtClean="0">
                <a:latin typeface="Times New Roman" panose="02020603050405020304" pitchFamily="18" charset="0"/>
                <a:cs typeface="Times New Roman" panose="02020603050405020304" pitchFamily="18" charset="0"/>
              </a:rPr>
              <a:t>G14 lower due to radiation damage</a:t>
            </a:r>
          </a:p>
          <a:p>
            <a:pPr marL="285750" indent="-285750">
              <a:buFont typeface="Arial" panose="020B0604020202020204" pitchFamily="34" charset="0"/>
              <a:buChar char="•"/>
            </a:pPr>
            <a:r>
              <a:rPr lang="en-US" sz="1400" b="1" dirty="0" smtClean="0">
                <a:latin typeface="Times New Roman" panose="02020603050405020304" pitchFamily="18" charset="0"/>
                <a:cs typeface="Times New Roman" panose="02020603050405020304" pitchFamily="18" charset="0"/>
              </a:rPr>
              <a:t>G14 </a:t>
            </a:r>
            <a:r>
              <a:rPr lang="en-US" sz="1400" b="1" dirty="0">
                <a:latin typeface="Times New Roman" panose="02020603050405020304" pitchFamily="18" charset="0"/>
                <a:cs typeface="Times New Roman" panose="02020603050405020304" pitchFamily="18" charset="0"/>
              </a:rPr>
              <a:t>discrepancy greater in T1 &amp; T8 (closer to 90 deg pitch angle)</a:t>
            </a:r>
          </a:p>
          <a:p>
            <a:pPr marL="285750" indent="-285750">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All G14 spectra show kink between MP3 and MP4</a:t>
            </a:r>
          </a:p>
        </p:txBody>
      </p:sp>
      <p:sp>
        <p:nvSpPr>
          <p:cNvPr id="12"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086600" y="4939033"/>
            <a:ext cx="1902993" cy="1323439"/>
          </a:xfrm>
          <a:prstGeom prst="rect">
            <a:avLst/>
          </a:prstGeom>
          <a:noFill/>
          <a:ln>
            <a:solidFill>
              <a:schemeClr val="bg1"/>
            </a:solidFill>
          </a:ln>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Other telescopes exhibit similar behavior, as can be seen in the G17 provisional PS-PVR.</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286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46</a:t>
            </a:fld>
            <a:endParaRPr lang="en-US" altLang="en-US" dirty="0"/>
          </a:p>
        </p:txBody>
      </p:sp>
      <p:sp>
        <p:nvSpPr>
          <p:cNvPr id="13" name="TextBox 12"/>
          <p:cNvSpPr txBox="1"/>
          <p:nvPr/>
        </p:nvSpPr>
        <p:spPr>
          <a:xfrm>
            <a:off x="2478496" y="1229081"/>
            <a:ext cx="2523728"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rPr>
              <a:t>GOES-17 vs GOES-16 Electrons</a:t>
            </a:r>
            <a:endParaRPr lang="en-US" sz="1400" b="1" dirty="0">
              <a:solidFill>
                <a:schemeClr val="bg1"/>
              </a:solidFill>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31098771"/>
              </p:ext>
            </p:extLst>
          </p:nvPr>
        </p:nvGraphicFramePr>
        <p:xfrm>
          <a:off x="7517731" y="1568450"/>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365913">
                <a:tc gridSpan="3">
                  <a:txBody>
                    <a:bodyPr/>
                    <a:lstStyle/>
                    <a:p>
                      <a:pPr algn="ctr"/>
                      <a:r>
                        <a:rPr lang="en-US" sz="1200" b="1" dirty="0" smtClean="0"/>
                        <a:t>Telescope Order, </a:t>
                      </a:r>
                    </a:p>
                    <a:p>
                      <a:pPr algn="ctr"/>
                      <a:r>
                        <a:rPr lang="en-US" sz="1200" b="1" dirty="0" smtClean="0"/>
                        <a:t>North-to-South</a:t>
                      </a:r>
                      <a:endParaRPr lang="en-US" sz="1200" b="1" dirty="0"/>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smtClean="0"/>
                        <a:t>MAGE/PD</a:t>
                      </a:r>
                      <a:endParaRPr lang="en-US" sz="1000" b="1" dirty="0"/>
                    </a:p>
                  </a:txBody>
                  <a:tcPr anchor="ctr"/>
                </a:tc>
                <a:tc>
                  <a:txBody>
                    <a:bodyPr/>
                    <a:lstStyle/>
                    <a:p>
                      <a:pPr algn="ctr"/>
                      <a:r>
                        <a:rPr lang="en-US" sz="1000" b="1" dirty="0" smtClean="0"/>
                        <a:t>MPS-HI E</a:t>
                      </a:r>
                      <a:endParaRPr lang="en-US" sz="1000" b="1" dirty="0"/>
                    </a:p>
                  </a:txBody>
                  <a:tcPr anchor="ctr"/>
                </a:tc>
                <a:tc>
                  <a:txBody>
                    <a:bodyPr/>
                    <a:lstStyle/>
                    <a:p>
                      <a:pPr algn="ctr"/>
                      <a:r>
                        <a:rPr lang="en-US" sz="1000" b="1" dirty="0" smtClean="0"/>
                        <a:t>MPS-HI</a:t>
                      </a:r>
                      <a:r>
                        <a:rPr lang="en-US" sz="1000" b="1" baseline="0" dirty="0" smtClean="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smtClean="0"/>
                        <a:t>7</a:t>
                      </a:r>
                      <a:endParaRPr lang="en-US" sz="1400" b="1" dirty="0"/>
                    </a:p>
                  </a:txBody>
                  <a:tcPr anchor="ctr"/>
                </a:tc>
                <a:tc>
                  <a:txBody>
                    <a:bodyPr/>
                    <a:lstStyle/>
                    <a:p>
                      <a:pPr algn="ctr"/>
                      <a:r>
                        <a:rPr lang="en-US" sz="1400" b="1" dirty="0" smtClean="0"/>
                        <a:t>3</a:t>
                      </a:r>
                      <a:endParaRPr lang="en-US" sz="1400" b="1" dirty="0"/>
                    </a:p>
                  </a:txBody>
                  <a:tcPr anchor="ctr"/>
                </a:tc>
                <a:tc>
                  <a:txBody>
                    <a:bodyPr/>
                    <a:lstStyle/>
                    <a:p>
                      <a:pPr algn="ctr"/>
                      <a:r>
                        <a:rPr lang="en-US" sz="1400" b="1" dirty="0" smtClean="0"/>
                        <a:t>1</a:t>
                      </a:r>
                      <a:endParaRPr lang="en-US" sz="1400" b="1" dirty="0"/>
                    </a:p>
                  </a:txBody>
                  <a:tcPr anchor="ctr"/>
                </a:tc>
                <a:extLst>
                  <a:ext uri="{0D108BD9-81ED-4DB2-BD59-A6C34878D82A}">
                    <a16:rowId xmlns:a16="http://schemas.microsoft.com/office/drawing/2014/main" val="10002"/>
                  </a:ext>
                </a:extLst>
              </a:tr>
              <a:tr h="365913">
                <a:tc>
                  <a:txBody>
                    <a:bodyPr/>
                    <a:lstStyle/>
                    <a:p>
                      <a:pPr algn="ctr"/>
                      <a:r>
                        <a:rPr lang="en-US" sz="1400" b="1" dirty="0" smtClean="0"/>
                        <a:t>8</a:t>
                      </a:r>
                      <a:endParaRPr lang="en-US" sz="1400" b="1" dirty="0"/>
                    </a:p>
                  </a:txBody>
                  <a:tcPr anchor="ctr">
                    <a:solidFill>
                      <a:srgbClr val="D0D8E8"/>
                    </a:solidFill>
                  </a:tcPr>
                </a:tc>
                <a:tc>
                  <a:txBody>
                    <a:bodyPr/>
                    <a:lstStyle/>
                    <a:p>
                      <a:pPr algn="ctr"/>
                      <a:r>
                        <a:rPr lang="en-US" sz="1400" b="1" dirty="0" smtClean="0"/>
                        <a:t>1</a:t>
                      </a:r>
                      <a:endParaRPr lang="en-US" sz="1400" b="1" dirty="0"/>
                    </a:p>
                  </a:txBody>
                  <a:tcPr anchor="ctr">
                    <a:solidFill>
                      <a:srgbClr val="00B050"/>
                    </a:solidFill>
                  </a:tcPr>
                </a:tc>
                <a:tc>
                  <a:txBody>
                    <a:bodyPr/>
                    <a:lstStyle/>
                    <a:p>
                      <a:pPr algn="ctr"/>
                      <a:r>
                        <a:rPr lang="en-US" sz="1400" b="1" dirty="0" smtClean="0"/>
                        <a:t>4</a:t>
                      </a:r>
                      <a:endParaRPr lang="en-US" sz="1400" b="1" dirty="0"/>
                    </a:p>
                  </a:txBody>
                  <a:tcPr anchor="ctr"/>
                </a:tc>
                <a:extLst>
                  <a:ext uri="{0D108BD9-81ED-4DB2-BD59-A6C34878D82A}">
                    <a16:rowId xmlns:a16="http://schemas.microsoft.com/office/drawing/2014/main" val="10003"/>
                  </a:ext>
                </a:extLst>
              </a:tr>
              <a:tr h="365913">
                <a:tc>
                  <a:txBody>
                    <a:bodyPr/>
                    <a:lstStyle/>
                    <a:p>
                      <a:pPr algn="ctr"/>
                      <a:r>
                        <a:rPr lang="en-US" sz="1400" b="1" dirty="0" smtClean="0"/>
                        <a:t>1</a:t>
                      </a:r>
                      <a:endParaRPr lang="en-US" sz="1400" b="1" dirty="0"/>
                    </a:p>
                  </a:txBody>
                  <a:tcPr anchor="ctr"/>
                </a:tc>
                <a:tc>
                  <a:txBody>
                    <a:bodyPr/>
                    <a:lstStyle/>
                    <a:p>
                      <a:pPr algn="ctr"/>
                      <a:r>
                        <a:rPr lang="en-US" sz="1400" b="1" dirty="0" smtClean="0"/>
                        <a:t>4</a:t>
                      </a:r>
                      <a:endParaRPr lang="en-US" sz="1400" b="1" dirty="0"/>
                    </a:p>
                  </a:txBody>
                  <a:tcPr anchor="ctr"/>
                </a:tc>
                <a:tc>
                  <a:txBody>
                    <a:bodyPr/>
                    <a:lstStyle/>
                    <a:p>
                      <a:pPr algn="ctr"/>
                      <a:r>
                        <a:rPr lang="en-US" sz="1400" b="1" dirty="0" smtClean="0"/>
                        <a:t>2</a:t>
                      </a:r>
                      <a:endParaRPr lang="en-US" sz="1400" b="1" dirty="0"/>
                    </a:p>
                  </a:txBody>
                  <a:tcPr anchor="ctr"/>
                </a:tc>
                <a:extLst>
                  <a:ext uri="{0D108BD9-81ED-4DB2-BD59-A6C34878D82A}">
                    <a16:rowId xmlns:a16="http://schemas.microsoft.com/office/drawing/2014/main" val="10004"/>
                  </a:ext>
                </a:extLst>
              </a:tr>
              <a:tr h="365913">
                <a:tc>
                  <a:txBody>
                    <a:bodyPr/>
                    <a:lstStyle/>
                    <a:p>
                      <a:pPr algn="ctr"/>
                      <a:r>
                        <a:rPr lang="en-US" sz="1400" b="1" dirty="0" smtClean="0"/>
                        <a:t>6</a:t>
                      </a:r>
                      <a:endParaRPr lang="en-US" sz="1400" b="1" dirty="0"/>
                    </a:p>
                  </a:txBody>
                  <a:tcPr anchor="ctr"/>
                </a:tc>
                <a:tc>
                  <a:txBody>
                    <a:bodyPr/>
                    <a:lstStyle/>
                    <a:p>
                      <a:pPr algn="ctr"/>
                      <a:r>
                        <a:rPr lang="en-US" sz="1400" b="1" dirty="0" smtClean="0"/>
                        <a:t>2</a:t>
                      </a:r>
                      <a:endParaRPr lang="en-US" sz="1400" b="1" dirty="0"/>
                    </a:p>
                  </a:txBody>
                  <a:tcPr anchor="ctr"/>
                </a:tc>
                <a:tc>
                  <a:txBody>
                    <a:bodyPr/>
                    <a:lstStyle/>
                    <a:p>
                      <a:pPr algn="ctr"/>
                      <a:r>
                        <a:rPr lang="en-US" sz="1400" b="1" dirty="0" smtClean="0"/>
                        <a:t>5</a:t>
                      </a:r>
                      <a:endParaRPr lang="en-US" sz="1400" b="1" dirty="0"/>
                    </a:p>
                  </a:txBody>
                  <a:tcPr anchor="ctr"/>
                </a:tc>
                <a:extLst>
                  <a:ext uri="{0D108BD9-81ED-4DB2-BD59-A6C34878D82A}">
                    <a16:rowId xmlns:a16="http://schemas.microsoft.com/office/drawing/2014/main" val="10005"/>
                  </a:ext>
                </a:extLst>
              </a:tr>
              <a:tr h="365913">
                <a:tc>
                  <a:txBody>
                    <a:bodyPr/>
                    <a:lstStyle/>
                    <a:p>
                      <a:pPr algn="ctr"/>
                      <a:r>
                        <a:rPr lang="en-US" sz="1400" b="1" dirty="0" smtClean="0"/>
                        <a:t>9</a:t>
                      </a:r>
                      <a:endParaRPr lang="en-US" sz="1400" b="1" dirty="0"/>
                    </a:p>
                  </a:txBody>
                  <a:tcPr anchor="ctr"/>
                </a:tc>
                <a:tc>
                  <a:txBody>
                    <a:bodyPr/>
                    <a:lstStyle/>
                    <a:p>
                      <a:pPr algn="ctr"/>
                      <a:r>
                        <a:rPr lang="en-US" sz="1400" b="1" dirty="0" smtClean="0"/>
                        <a:t>5</a:t>
                      </a:r>
                      <a:endParaRPr lang="en-US" sz="1400" b="1" dirty="0"/>
                    </a:p>
                  </a:txBody>
                  <a:tcPr anchor="ctr"/>
                </a:tc>
                <a:tc>
                  <a:txBody>
                    <a:bodyPr/>
                    <a:lstStyle/>
                    <a:p>
                      <a:pPr algn="ctr"/>
                      <a:r>
                        <a:rPr lang="en-US" sz="1400" b="1" dirty="0" smtClean="0"/>
                        <a:t>3</a:t>
                      </a:r>
                      <a:endParaRPr lang="en-US" sz="1400" b="1" dirty="0"/>
                    </a:p>
                  </a:txBody>
                  <a:tcPr anchor="ct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440" t="9262" r="17172" b="57356"/>
          <a:stretch/>
        </p:blipFill>
        <p:spPr>
          <a:xfrm>
            <a:off x="152400" y="1570626"/>
            <a:ext cx="7188443" cy="4677773"/>
          </a:xfrm>
          <a:prstGeom prst="rect">
            <a:avLst/>
          </a:prstGeom>
        </p:spPr>
      </p:pic>
      <p:sp>
        <p:nvSpPr>
          <p:cNvPr id="16"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TextBox 1"/>
          <p:cNvSpPr txBox="1"/>
          <p:nvPr/>
        </p:nvSpPr>
        <p:spPr>
          <a:xfrm>
            <a:off x="7517731" y="4648200"/>
            <a:ext cx="1471862" cy="1477328"/>
          </a:xfrm>
          <a:prstGeom prst="rect">
            <a:avLst/>
          </a:prstGeom>
          <a:solidFill>
            <a:schemeClr val="bg1"/>
          </a:solidFill>
          <a:ln w="38100">
            <a:noFill/>
          </a:ln>
        </p:spPr>
        <p:txBody>
          <a:bodyPr wrap="square" rtlCol="0">
            <a:spAutoFit/>
          </a:bodyPr>
          <a:lstStyle/>
          <a:p>
            <a:r>
              <a:rPr lang="en-US" b="1" dirty="0" smtClean="0">
                <a:solidFill>
                  <a:srgbClr val="0000FF"/>
                </a:solidFill>
                <a:latin typeface="Times New Roman" panose="02020603050405020304" pitchFamily="18" charset="0"/>
                <a:cs typeface="Times New Roman" panose="02020603050405020304" pitchFamily="18" charset="0"/>
              </a:rPr>
              <a:t>The reported </a:t>
            </a:r>
            <a:r>
              <a:rPr lang="en-US" b="1" dirty="0">
                <a:solidFill>
                  <a:srgbClr val="0000FF"/>
                </a:solidFill>
                <a:latin typeface="Times New Roman" panose="02020603050405020304" pitchFamily="18" charset="0"/>
                <a:cs typeface="Times New Roman" panose="02020603050405020304" pitchFamily="18" charset="0"/>
              </a:rPr>
              <a:t>fluxes are at residual background levels</a:t>
            </a:r>
          </a:p>
        </p:txBody>
      </p:sp>
      <p:sp>
        <p:nvSpPr>
          <p:cNvPr id="3" name="Oval 2"/>
          <p:cNvSpPr/>
          <p:nvPr/>
        </p:nvSpPr>
        <p:spPr>
          <a:xfrm>
            <a:off x="5638800" y="4888935"/>
            <a:ext cx="1295400" cy="88391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6" name="Straight Arrow Connector 5"/>
          <p:cNvCxnSpPr/>
          <p:nvPr/>
        </p:nvCxnSpPr>
        <p:spPr>
          <a:xfrm flipH="1" flipV="1">
            <a:off x="6731457" y="5486400"/>
            <a:ext cx="786274" cy="26423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F7E4F53-71D7-A943-A990-6F7E7072A292}"/>
              </a:ext>
            </a:extLst>
          </p:cNvPr>
          <p:cNvSpPr txBox="1"/>
          <p:nvPr/>
        </p:nvSpPr>
        <p:spPr>
          <a:xfrm>
            <a:off x="838200" y="4648200"/>
            <a:ext cx="4038600" cy="954107"/>
          </a:xfrm>
          <a:prstGeom prst="rect">
            <a:avLst/>
          </a:prstGeom>
          <a:solidFill>
            <a:schemeClr val="bg1"/>
          </a:solidFill>
          <a:ln w="28575">
            <a:solidFill>
              <a:srgbClr val="92D050"/>
            </a:solidFill>
          </a:ln>
        </p:spPr>
        <p:txBody>
          <a:bodyPr wrap="square" rtlCol="0">
            <a:spAutoFit/>
          </a:bodyPr>
          <a:lstStyle/>
          <a:p>
            <a:pPr marL="285750" indent="-285750">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The other G17 v G16 e- comparisons agree similarly well except </a:t>
            </a:r>
            <a:r>
              <a:rPr lang="en-US" sz="1400" b="1" dirty="0" smtClean="0">
                <a:latin typeface="Times New Roman" panose="02020603050405020304" pitchFamily="18" charset="0"/>
                <a:cs typeface="Times New Roman" panose="02020603050405020304" pitchFamily="18" charset="0"/>
              </a:rPr>
              <a:t>ETel4</a:t>
            </a:r>
          </a:p>
          <a:p>
            <a:pPr marL="285750" indent="-285750">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G16 e- </a:t>
            </a:r>
            <a:r>
              <a:rPr lang="en-US" sz="1400" b="1" dirty="0" smtClean="0">
                <a:latin typeface="Times New Roman" panose="02020603050405020304" pitchFamily="18" charset="0"/>
                <a:cs typeface="Times New Roman" panose="02020603050405020304" pitchFamily="18" charset="0"/>
              </a:rPr>
              <a:t>ETel4 E3 fluxes </a:t>
            </a:r>
            <a:r>
              <a:rPr lang="en-US" sz="1400" b="1" dirty="0">
                <a:latin typeface="Times New Roman" panose="02020603050405020304" pitchFamily="18" charset="0"/>
                <a:cs typeface="Times New Roman" panose="02020603050405020304" pitchFamily="18" charset="0"/>
              </a:rPr>
              <a:t>and spectral shape are </a:t>
            </a:r>
            <a:r>
              <a:rPr lang="en-US" sz="1400" b="1" dirty="0" smtClean="0">
                <a:latin typeface="Times New Roman" panose="02020603050405020304" pitchFamily="18" charset="0"/>
                <a:cs typeface="Times New Roman" panose="02020603050405020304" pitchFamily="18" charset="0"/>
              </a:rPr>
              <a:t>out-of-family</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012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47</a:t>
            </a:fld>
            <a:endParaRPr lang="en-US" altLang="en-US" dirty="0">
              <a:solidFill>
                <a:prstClr val="white"/>
              </a:solidFill>
            </a:endParaRPr>
          </a:p>
        </p:txBody>
      </p:sp>
      <p:sp>
        <p:nvSpPr>
          <p:cNvPr id="8" name="TextBox 7">
            <a:extLst>
              <a:ext uri="{FF2B5EF4-FFF2-40B4-BE49-F238E27FC236}">
                <a16:creationId xmlns:a16="http://schemas.microsoft.com/office/drawing/2014/main" id="{03C1C17E-6C53-A64B-936E-EAF60D042E20}"/>
              </a:ext>
            </a:extLst>
          </p:cNvPr>
          <p:cNvSpPr txBox="1"/>
          <p:nvPr/>
        </p:nvSpPr>
        <p:spPr>
          <a:xfrm>
            <a:off x="2153083" y="1752600"/>
            <a:ext cx="4837833" cy="323165"/>
          </a:xfrm>
          <a:prstGeom prst="rect">
            <a:avLst/>
          </a:prstGeom>
          <a:solidFill>
            <a:srgbClr val="00B050"/>
          </a:solidFill>
          <a:ln>
            <a:solidFill>
              <a:srgbClr val="92D050"/>
            </a:solidFill>
          </a:ln>
        </p:spPr>
        <p:txBody>
          <a:bodyPr wrap="square" rtlCol="0">
            <a:spAutoFit/>
          </a:bodyPr>
          <a:lstStyle/>
          <a:p>
            <a:pPr algn="ctr"/>
            <a:r>
              <a:rPr lang="en-US" sz="1500" b="1" dirty="0" smtClean="0">
                <a:solidFill>
                  <a:prstClr val="white"/>
                </a:solidFill>
              </a:rPr>
              <a:t>GOES-17 </a:t>
            </a:r>
            <a:r>
              <a:rPr lang="en-US" sz="1500" b="1" dirty="0">
                <a:solidFill>
                  <a:prstClr val="white"/>
                </a:solidFill>
              </a:rPr>
              <a:t>vs </a:t>
            </a:r>
            <a:r>
              <a:rPr lang="en-US" sz="1500" b="1" dirty="0" smtClean="0">
                <a:solidFill>
                  <a:prstClr val="white"/>
                </a:solidFill>
              </a:rPr>
              <a:t>GOES-16 Electrons</a:t>
            </a:r>
            <a:r>
              <a:rPr lang="en-US" sz="1500" b="1" dirty="0">
                <a:solidFill>
                  <a:prstClr val="white"/>
                </a:solidFill>
              </a:rPr>
              <a:t>, </a:t>
            </a:r>
            <a:r>
              <a:rPr lang="en-US" sz="1500" b="1" dirty="0" smtClean="0">
                <a:solidFill>
                  <a:prstClr val="white"/>
                </a:solidFill>
              </a:rPr>
              <a:t>06/20/2018– 09/24/2018</a:t>
            </a:r>
            <a:endParaRPr lang="en-US" sz="1500" b="1" dirty="0">
              <a:solidFill>
                <a:prstClr val="white"/>
              </a:solidFill>
            </a:endParaRPr>
          </a:p>
        </p:txBody>
      </p:sp>
      <p:pic>
        <p:nvPicPr>
          <p:cNvPr id="7" name="Picture 6">
            <a:extLst>
              <a:ext uri="{FF2B5EF4-FFF2-40B4-BE49-F238E27FC236}">
                <a16:creationId xmlns:a16="http://schemas.microsoft.com/office/drawing/2014/main" id="{BB7BFE22-8590-C640-A135-A4D2BC7F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362200"/>
            <a:ext cx="8839201" cy="2634245"/>
          </a:xfrm>
          <a:prstGeom prst="rect">
            <a:avLst/>
          </a:prstGeom>
        </p:spPr>
      </p:pic>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8782" y="5181600"/>
            <a:ext cx="8965339" cy="738664"/>
          </a:xfrm>
          <a:prstGeom prst="rect">
            <a:avLst/>
          </a:prstGeom>
          <a:noFill/>
        </p:spPr>
        <p:txBody>
          <a:bodyPr wrap="square" rtlCol="0">
            <a:spAutoFit/>
          </a:bodyPr>
          <a:lstStyle/>
          <a:p>
            <a:pPr algn="just"/>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GOES‐16 </a:t>
            </a:r>
            <a:r>
              <a:rPr lang="en-US" sz="1400" b="1" dirty="0">
                <a:solidFill>
                  <a:schemeClr val="bg1"/>
                </a:solidFill>
                <a:latin typeface="Times New Roman" panose="02020603050405020304" pitchFamily="18" charset="0"/>
                <a:cs typeface="Times New Roman" panose="02020603050405020304" pitchFamily="18" charset="0"/>
              </a:rPr>
              <a:t>to the </a:t>
            </a:r>
            <a:r>
              <a:rPr lang="en-US" sz="1400" b="1" dirty="0" smtClean="0">
                <a:solidFill>
                  <a:schemeClr val="bg1"/>
                </a:solidFill>
                <a:latin typeface="Times New Roman" panose="02020603050405020304" pitchFamily="18" charset="0"/>
                <a:cs typeface="Times New Roman" panose="02020603050405020304" pitchFamily="18" charset="0"/>
              </a:rPr>
              <a:t>GOES‐17 </a:t>
            </a:r>
            <a:r>
              <a:rPr lang="en-US" sz="1400" b="1" dirty="0">
                <a:solidFill>
                  <a:schemeClr val="bg1"/>
                </a:solidFill>
                <a:latin typeface="Times New Roman" panose="02020603050405020304" pitchFamily="18" charset="0"/>
                <a:cs typeface="Times New Roman" panose="02020603050405020304" pitchFamily="18" charset="0"/>
              </a:rPr>
              <a:t>percentile fluxes, following interpolation to 10 common energies (80, 130, 180, 278, 380, </a:t>
            </a:r>
            <a:r>
              <a:rPr lang="en-US" sz="1400" b="1" dirty="0" smtClean="0">
                <a:solidFill>
                  <a:schemeClr val="bg1"/>
                </a:solidFill>
                <a:latin typeface="Times New Roman" panose="02020603050405020304" pitchFamily="18" charset="0"/>
                <a:cs typeface="Times New Roman" panose="02020603050405020304" pitchFamily="18" charset="0"/>
              </a:rPr>
              <a:t>550, 900</a:t>
            </a:r>
            <a:r>
              <a:rPr lang="en-US" sz="1400" b="1" dirty="0">
                <a:solidFill>
                  <a:schemeClr val="bg1"/>
                </a:solidFill>
                <a:latin typeface="Times New Roman" panose="02020603050405020304" pitchFamily="18" charset="0"/>
                <a:cs typeface="Times New Roman" panose="02020603050405020304" pitchFamily="18" charset="0"/>
              </a:rPr>
              <a:t>, 1,493, 1,969, and 2,890 </a:t>
            </a:r>
            <a:r>
              <a:rPr lang="en-US" sz="1400" b="1" dirty="0" smtClean="0">
                <a:solidFill>
                  <a:schemeClr val="bg1"/>
                </a:solidFill>
                <a:latin typeface="Times New Roman" panose="02020603050405020304" pitchFamily="18" charset="0"/>
                <a:cs typeface="Times New Roman" panose="02020603050405020304" pitchFamily="18" charset="0"/>
              </a:rPr>
              <a:t>keV) </a:t>
            </a:r>
            <a:r>
              <a:rPr lang="en-US" sz="1400" b="1" dirty="0">
                <a:solidFill>
                  <a:schemeClr val="bg1"/>
                </a:solidFill>
                <a:latin typeface="Times New Roman" panose="02020603050405020304" pitchFamily="18" charset="0"/>
                <a:cs typeface="Times New Roman" panose="02020603050405020304" pitchFamily="18" charset="0"/>
              </a:rPr>
              <a:t>assuming a piecewise power‐law distribution.</a:t>
            </a:r>
          </a:p>
        </p:txBody>
      </p:sp>
      <p:sp>
        <p:nvSpPr>
          <p:cNvPr id="13" name="Shape 263"/>
          <p:cNvSpPr txBox="1"/>
          <p:nvPr/>
        </p:nvSpPr>
        <p:spPr>
          <a:xfrm>
            <a:off x="152400" y="6356350"/>
            <a:ext cx="8382002"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0" name="Rectangle 9"/>
          <p:cNvSpPr/>
          <p:nvPr/>
        </p:nvSpPr>
        <p:spPr>
          <a:xfrm>
            <a:off x="3038272" y="2895600"/>
            <a:ext cx="304800" cy="19341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66032" y="2895600"/>
            <a:ext cx="304800" cy="19341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2660" y="3419272"/>
            <a:ext cx="1606684" cy="22860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410512" y="2895600"/>
            <a:ext cx="304800" cy="19422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287312" y="2895600"/>
            <a:ext cx="304800" cy="19341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915072" y="2895600"/>
            <a:ext cx="304800" cy="19341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269817" y="1752600"/>
            <a:ext cx="1595309" cy="338554"/>
          </a:xfrm>
          <a:prstGeom prst="rect">
            <a:avLst/>
          </a:prstGeom>
          <a:solidFill>
            <a:srgbClr val="FFFF00"/>
          </a:solidFill>
        </p:spPr>
        <p:txBody>
          <a:bodyPr wrap="none" rtlCol="0">
            <a:spAutoFit/>
          </a:bodyPr>
          <a:lstStyle/>
          <a:p>
            <a:r>
              <a:rPr lang="en-US" sz="1600" b="1" dirty="0" smtClean="0">
                <a:solidFill>
                  <a:srgbClr val="0000FF"/>
                </a:solidFill>
                <a:latin typeface="Times New Roman" panose="02020603050405020304" pitchFamily="18" charset="0"/>
                <a:cs typeface="Times New Roman" panose="02020603050405020304" pitchFamily="18" charset="0"/>
              </a:rPr>
              <a:t>E3 out of family</a:t>
            </a:r>
            <a:endParaRPr lang="en-US" sz="1600" b="1" dirty="0">
              <a:solidFill>
                <a:srgbClr val="0000FF"/>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a:off x="5619344" y="2091154"/>
            <a:ext cx="1924456" cy="132811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525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FC7B27B-274A-284F-834E-7269310EC2B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386" t="8634" r="8438" b="4386"/>
          <a:stretch/>
        </p:blipFill>
        <p:spPr>
          <a:xfrm>
            <a:off x="587479" y="1752600"/>
            <a:ext cx="6422921" cy="4977765"/>
          </a:xfrm>
        </p:spPr>
      </p:pic>
      <p:sp>
        <p:nvSpPr>
          <p:cNvPr id="4" name="Slide Number Placeholder 3"/>
          <p:cNvSpPr>
            <a:spLocks noGrp="1"/>
          </p:cNvSpPr>
          <p:nvPr>
            <p:ph type="sldNum" sz="quarter" idx="12"/>
          </p:nvPr>
        </p:nvSpPr>
        <p:spPr/>
        <p:txBody>
          <a:bodyPr/>
          <a:lstStyle/>
          <a:p>
            <a:fld id="{615ADB79-25D6-47C0-AB51-22A13A0BBB50}" type="slidenum">
              <a:rPr lang="en-US" altLang="en-US" smtClean="0"/>
              <a:pPr/>
              <a:t>48</a:t>
            </a:fld>
            <a:endParaRPr lang="en-US" altLang="en-US" dirty="0"/>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2107292437"/>
              </p:ext>
            </p:extLst>
          </p:nvPr>
        </p:nvGraphicFramePr>
        <p:xfrm>
          <a:off x="7408702" y="1752600"/>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nchor="ctr"/>
                </a:tc>
                <a:tc>
                  <a:txBody>
                    <a:bodyPr/>
                    <a:lstStyle/>
                    <a:p>
                      <a:pPr algn="ctr"/>
                      <a:r>
                        <a:rPr lang="en-US" sz="1000" b="1" dirty="0"/>
                        <a:t>MPS-HI E</a:t>
                      </a:r>
                    </a:p>
                  </a:txBody>
                  <a:tcPr anchor="ctr"/>
                </a:tc>
                <a:tc>
                  <a:txBody>
                    <a:bodyPr/>
                    <a:lstStyle/>
                    <a:p>
                      <a:pPr algn="ctr"/>
                      <a:r>
                        <a:rPr lang="en-US" sz="1000" b="1" dirty="0"/>
                        <a:t>MPS-HI</a:t>
                      </a:r>
                      <a:r>
                        <a:rPr lang="en-US" sz="1000" b="1" baseline="0" dirty="0"/>
                        <a:t> P</a:t>
                      </a:r>
                      <a:endParaRPr lang="en-US" sz="1000" b="1" dirty="0"/>
                    </a:p>
                  </a:txBody>
                  <a:tcPr anchor="ct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solidFill>
                            <a:schemeClr val="bg1"/>
                          </a:solidFill>
                        </a:rPr>
                        <a:t>2</a:t>
                      </a:r>
                    </a:p>
                  </a:txBody>
                  <a:tcPr>
                    <a:solidFill>
                      <a:srgbClr val="FF3399"/>
                    </a:solidFill>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A669E00D-54AB-6243-A65C-B7DAA274E77E}"/>
              </a:ext>
            </a:extLst>
          </p:cNvPr>
          <p:cNvSpPr txBox="1"/>
          <p:nvPr/>
        </p:nvSpPr>
        <p:spPr>
          <a:xfrm>
            <a:off x="1143000" y="5433536"/>
            <a:ext cx="3810000" cy="738664"/>
          </a:xfrm>
          <a:prstGeom prst="rect">
            <a:avLst/>
          </a:prstGeom>
          <a:solidFill>
            <a:schemeClr val="bg1"/>
          </a:solidFill>
          <a:ln w="19050">
            <a:solidFill>
              <a:srgbClr val="92D050"/>
            </a:solidFill>
          </a:ln>
        </p:spPr>
        <p:txBody>
          <a:bodyPr wrap="square" rtlCol="0">
            <a:spAutoFit/>
          </a:bodyPr>
          <a:lstStyle/>
          <a:p>
            <a:r>
              <a:rPr lang="en-US" sz="1400" b="1" dirty="0"/>
              <a:t>The other G17 v G16 p+ comparisons are similar:</a:t>
            </a:r>
          </a:p>
          <a:p>
            <a:pPr marL="285750" indent="-285750">
              <a:buFont typeface="Arial" panose="020B0604020202020204" pitchFamily="34" charset="0"/>
              <a:buChar char="•"/>
            </a:pPr>
            <a:r>
              <a:rPr lang="en-US" sz="1400" b="1" dirty="0"/>
              <a:t>GOES-16 systematically low by 2-3x</a:t>
            </a:r>
          </a:p>
          <a:p>
            <a:pPr marL="285750" indent="-285750">
              <a:buFont typeface="Arial" panose="020B0604020202020204" pitchFamily="34" charset="0"/>
              <a:buChar char="•"/>
            </a:pPr>
            <a:r>
              <a:rPr lang="en-US" sz="1400" b="1" dirty="0"/>
              <a:t>P1 out-of-family, high</a:t>
            </a:r>
          </a:p>
        </p:txBody>
      </p:sp>
      <p:sp>
        <p:nvSpPr>
          <p:cNvPr id="12"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599509" y="1362891"/>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a:t>
            </a:r>
            <a:r>
              <a:rPr lang="en-US" sz="1400" b="1" dirty="0" smtClean="0">
                <a:solidFill>
                  <a:schemeClr val="bg1"/>
                </a:solidFill>
              </a:rPr>
              <a:t>GOES-16 </a:t>
            </a:r>
            <a:r>
              <a:rPr lang="en-US" sz="1400" b="1" dirty="0">
                <a:solidFill>
                  <a:schemeClr val="bg1"/>
                </a:solidFill>
              </a:rPr>
              <a:t>Protons</a:t>
            </a:r>
          </a:p>
        </p:txBody>
      </p:sp>
      <p:sp>
        <p:nvSpPr>
          <p:cNvPr id="9" name="TextBox 8"/>
          <p:cNvSpPr txBox="1"/>
          <p:nvPr/>
        </p:nvSpPr>
        <p:spPr>
          <a:xfrm>
            <a:off x="7086600" y="4939033"/>
            <a:ext cx="1902993" cy="1323439"/>
          </a:xfrm>
          <a:prstGeom prst="rect">
            <a:avLst/>
          </a:prstGeom>
          <a:noFill/>
          <a:ln>
            <a:solidFill>
              <a:schemeClr val="bg1"/>
            </a:solidFill>
          </a:ln>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Other telescopes exhibit similar behavior, as can be seen in the G17 provisional PS-PVR.</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095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49</a:t>
            </a:fld>
            <a:endParaRPr lang="en-US" altLang="en-US" dirty="0">
              <a:solidFill>
                <a:prstClr val="white"/>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514246305"/>
              </p:ext>
            </p:extLst>
          </p:nvPr>
        </p:nvGraphicFramePr>
        <p:xfrm>
          <a:off x="7391400" y="1981200"/>
          <a:ext cx="1444752" cy="2369820"/>
        </p:xfrm>
        <a:graphic>
          <a:graphicData uri="http://schemas.openxmlformats.org/drawingml/2006/table">
            <a:tbl>
              <a:tblPr firstRow="1" bandRow="1">
                <a:tableStyleId>{5C22544A-7EE6-4342-B048-85BDC9FD1C3A}</a:tableStyleId>
              </a:tblPr>
              <a:tblGrid>
                <a:gridCol w="512597">
                  <a:extLst>
                    <a:ext uri="{9D8B030D-6E8A-4147-A177-3AD203B41FA5}">
                      <a16:colId xmlns:a16="http://schemas.microsoft.com/office/drawing/2014/main" val="20000"/>
                    </a:ext>
                  </a:extLst>
                </a:gridCol>
                <a:gridCol w="474955">
                  <a:extLst>
                    <a:ext uri="{9D8B030D-6E8A-4147-A177-3AD203B41FA5}">
                      <a16:colId xmlns:a16="http://schemas.microsoft.com/office/drawing/2014/main" val="20001"/>
                    </a:ext>
                  </a:extLst>
                </a:gridCol>
                <a:gridCol w="457200">
                  <a:extLst>
                    <a:ext uri="{9D8B030D-6E8A-4147-A177-3AD203B41FA5}">
                      <a16:colId xmlns:a16="http://schemas.microsoft.com/office/drawing/2014/main" val="1574459432"/>
                    </a:ext>
                  </a:extLst>
                </a:gridCol>
              </a:tblGrid>
              <a:tr h="342900">
                <a:tc gridSpan="3">
                  <a:txBody>
                    <a:bodyPr/>
                    <a:lstStyle/>
                    <a:p>
                      <a:pPr algn="ctr"/>
                      <a:r>
                        <a:rPr lang="en-US" sz="1200" b="1" dirty="0"/>
                        <a:t>Telescope Order, </a:t>
                      </a:r>
                    </a:p>
                    <a:p>
                      <a:pPr algn="ctr"/>
                      <a:r>
                        <a:rPr lang="en-US" sz="1200" b="1" dirty="0"/>
                        <a:t>North-to-South</a:t>
                      </a:r>
                    </a:p>
                  </a:txBody>
                  <a:tcPr marL="68580" marR="68580" marT="34290" marB="34290"/>
                </a:tc>
                <a:tc hMerge="1">
                  <a:txBody>
                    <a:bodyPr/>
                    <a:lstStyle/>
                    <a:p>
                      <a:pPr algn="ctr"/>
                      <a:endParaRPr lang="en-US" sz="1400" b="1" dirty="0"/>
                    </a:p>
                  </a:txBody>
                  <a:tcPr/>
                </a:tc>
                <a:tc hMerge="1">
                  <a:txBody>
                    <a:bodyPr/>
                    <a:lstStyle/>
                    <a:p>
                      <a:pPr algn="ctr"/>
                      <a:endParaRPr lang="en-US" sz="1200" b="1" dirty="0"/>
                    </a:p>
                  </a:txBody>
                  <a:tcPr/>
                </a:tc>
                <a:extLst>
                  <a:ext uri="{0D108BD9-81ED-4DB2-BD59-A6C34878D82A}">
                    <a16:rowId xmlns:a16="http://schemas.microsoft.com/office/drawing/2014/main" val="10000"/>
                  </a:ext>
                </a:extLst>
              </a:tr>
              <a:tr h="411480">
                <a:tc>
                  <a:txBody>
                    <a:bodyPr/>
                    <a:lstStyle/>
                    <a:p>
                      <a:pPr algn="ctr"/>
                      <a:r>
                        <a:rPr lang="en-US" sz="1000" b="1" dirty="0"/>
                        <a:t>G15 MAG ED/PD</a:t>
                      </a:r>
                    </a:p>
                  </a:txBody>
                  <a:tcPr marL="68580" marR="68580" marT="34290" marB="34290"/>
                </a:tc>
                <a:tc>
                  <a:txBody>
                    <a:bodyPr/>
                    <a:lstStyle/>
                    <a:p>
                      <a:pPr algn="ctr"/>
                      <a:r>
                        <a:rPr lang="en-US" sz="1000" b="1" dirty="0"/>
                        <a:t>G17 MPS-HI E</a:t>
                      </a:r>
                    </a:p>
                  </a:txBody>
                  <a:tcPr marL="68580" marR="68580" marT="34290" marB="34290"/>
                </a:tc>
                <a:tc>
                  <a:txBody>
                    <a:bodyPr/>
                    <a:lstStyle/>
                    <a:p>
                      <a:pPr algn="ctr"/>
                      <a:r>
                        <a:rPr lang="en-US" sz="1000" b="1" dirty="0"/>
                        <a:t>G17 MPS-HI P</a:t>
                      </a:r>
                    </a:p>
                  </a:txBody>
                  <a:tcPr marL="68580" marR="68580" marT="34290" marB="34290"/>
                </a:tc>
                <a:extLst>
                  <a:ext uri="{0D108BD9-81ED-4DB2-BD59-A6C34878D82A}">
                    <a16:rowId xmlns:a16="http://schemas.microsoft.com/office/drawing/2014/main" val="10001"/>
                  </a:ext>
                </a:extLst>
              </a:tr>
              <a:tr h="274435">
                <a:tc>
                  <a:txBody>
                    <a:bodyPr/>
                    <a:lstStyle/>
                    <a:p>
                      <a:pPr algn="ctr"/>
                      <a:r>
                        <a:rPr lang="en-US" sz="1400" b="1" dirty="0"/>
                        <a:t>7</a:t>
                      </a:r>
                    </a:p>
                  </a:txBody>
                  <a:tcPr marL="68580" marR="68580" marT="34290" marB="34290" anchor="ctr">
                    <a:solidFill>
                      <a:srgbClr val="EDEDED"/>
                    </a:solidFill>
                  </a:tcPr>
                </a:tc>
                <a:tc>
                  <a:txBody>
                    <a:bodyPr/>
                    <a:lstStyle/>
                    <a:p>
                      <a:pPr algn="ctr"/>
                      <a:r>
                        <a:rPr lang="en-US" sz="1400" b="1" dirty="0"/>
                        <a:t>3</a:t>
                      </a:r>
                    </a:p>
                  </a:txBody>
                  <a:tcPr marL="68580" marR="68580" marT="34290" marB="34290" anchor="ctr">
                    <a:solidFill>
                      <a:srgbClr val="EDEDED"/>
                    </a:solidFill>
                  </a:tcPr>
                </a:tc>
                <a:tc>
                  <a:txBody>
                    <a:bodyPr/>
                    <a:lstStyle/>
                    <a:p>
                      <a:pPr algn="ctr"/>
                      <a:r>
                        <a:rPr lang="en-US" sz="1400" b="1" dirty="0"/>
                        <a:t>1</a:t>
                      </a:r>
                    </a:p>
                  </a:txBody>
                  <a:tcPr marL="68580" marR="68580" marT="34290" marB="34290" anchor="ctr">
                    <a:solidFill>
                      <a:srgbClr val="EDEDED"/>
                    </a:solidFill>
                  </a:tcPr>
                </a:tc>
                <a:extLst>
                  <a:ext uri="{0D108BD9-81ED-4DB2-BD59-A6C34878D82A}">
                    <a16:rowId xmlns:a16="http://schemas.microsoft.com/office/drawing/2014/main" val="10002"/>
                  </a:ext>
                </a:extLst>
              </a:tr>
              <a:tr h="274435">
                <a:tc>
                  <a:txBody>
                    <a:bodyPr/>
                    <a:lstStyle/>
                    <a:p>
                      <a:pPr algn="ctr"/>
                      <a:r>
                        <a:rPr lang="en-US" sz="1400" b="1" dirty="0"/>
                        <a:t>8</a:t>
                      </a:r>
                    </a:p>
                  </a:txBody>
                  <a:tcPr marL="68580" marR="68580" marT="34290" marB="34290" anchor="ctr"/>
                </a:tc>
                <a:tc>
                  <a:txBody>
                    <a:bodyPr/>
                    <a:lstStyle/>
                    <a:p>
                      <a:pPr algn="ctr"/>
                      <a:r>
                        <a:rPr lang="en-US" sz="1400" b="1" dirty="0"/>
                        <a:t>1</a:t>
                      </a:r>
                    </a:p>
                  </a:txBody>
                  <a:tcPr marL="68580" marR="68580" marT="34290" marB="34290" anchor="ctr"/>
                </a:tc>
                <a:tc>
                  <a:txBody>
                    <a:bodyPr/>
                    <a:lstStyle/>
                    <a:p>
                      <a:pPr algn="ctr"/>
                      <a:r>
                        <a:rPr lang="en-US" sz="1400" b="1" dirty="0"/>
                        <a:t>4</a:t>
                      </a:r>
                    </a:p>
                  </a:txBody>
                  <a:tcPr marL="68580" marR="68580" marT="34290" marB="34290" anchor="ctr"/>
                </a:tc>
                <a:extLst>
                  <a:ext uri="{0D108BD9-81ED-4DB2-BD59-A6C34878D82A}">
                    <a16:rowId xmlns:a16="http://schemas.microsoft.com/office/drawing/2014/main" val="10003"/>
                  </a:ext>
                </a:extLst>
              </a:tr>
              <a:tr h="274435">
                <a:tc>
                  <a:txBody>
                    <a:bodyPr/>
                    <a:lstStyle/>
                    <a:p>
                      <a:pPr algn="ctr"/>
                      <a:r>
                        <a:rPr lang="en-US" sz="1400" b="1" dirty="0"/>
                        <a:t>1</a:t>
                      </a:r>
                    </a:p>
                  </a:txBody>
                  <a:tcPr marL="68580" marR="68580" marT="34290" marB="34290" anchor="ctr"/>
                </a:tc>
                <a:tc>
                  <a:txBody>
                    <a:bodyPr/>
                    <a:lstStyle/>
                    <a:p>
                      <a:pPr algn="ctr"/>
                      <a:r>
                        <a:rPr lang="en-US" sz="1400" b="1" dirty="0"/>
                        <a:t>4</a:t>
                      </a:r>
                    </a:p>
                  </a:txBody>
                  <a:tcPr marL="68580" marR="68580" marT="34290" marB="34290" anchor="ctr"/>
                </a:tc>
                <a:tc>
                  <a:txBody>
                    <a:bodyPr/>
                    <a:lstStyle/>
                    <a:p>
                      <a:pPr algn="ctr"/>
                      <a:r>
                        <a:rPr lang="en-US" sz="1400" b="1" dirty="0"/>
                        <a:t>2</a:t>
                      </a:r>
                    </a:p>
                  </a:txBody>
                  <a:tcPr marL="68580" marR="68580" marT="34290" marB="34290" anchor="ctr"/>
                </a:tc>
                <a:extLst>
                  <a:ext uri="{0D108BD9-81ED-4DB2-BD59-A6C34878D82A}">
                    <a16:rowId xmlns:a16="http://schemas.microsoft.com/office/drawing/2014/main" val="10004"/>
                  </a:ext>
                </a:extLst>
              </a:tr>
              <a:tr h="274435">
                <a:tc>
                  <a:txBody>
                    <a:bodyPr/>
                    <a:lstStyle/>
                    <a:p>
                      <a:pPr algn="ctr"/>
                      <a:r>
                        <a:rPr lang="en-US" sz="1400" b="1" dirty="0"/>
                        <a:t>6</a:t>
                      </a:r>
                    </a:p>
                  </a:txBody>
                  <a:tcPr marL="68580" marR="68580" marT="34290" marB="34290" anchor="ctr"/>
                </a:tc>
                <a:tc>
                  <a:txBody>
                    <a:bodyPr/>
                    <a:lstStyle/>
                    <a:p>
                      <a:pPr algn="ctr"/>
                      <a:r>
                        <a:rPr lang="en-US" sz="1400" b="1" dirty="0"/>
                        <a:t>2</a:t>
                      </a:r>
                    </a:p>
                  </a:txBody>
                  <a:tcPr marL="68580" marR="68580" marT="34290" marB="34290" anchor="ctr"/>
                </a:tc>
                <a:tc>
                  <a:txBody>
                    <a:bodyPr/>
                    <a:lstStyle/>
                    <a:p>
                      <a:pPr algn="ctr"/>
                      <a:r>
                        <a:rPr lang="en-US" sz="1400" b="1" dirty="0"/>
                        <a:t>5</a:t>
                      </a:r>
                    </a:p>
                  </a:txBody>
                  <a:tcPr marL="68580" marR="68580" marT="34290" marB="34290" anchor="ctr"/>
                </a:tc>
                <a:extLst>
                  <a:ext uri="{0D108BD9-81ED-4DB2-BD59-A6C34878D82A}">
                    <a16:rowId xmlns:a16="http://schemas.microsoft.com/office/drawing/2014/main" val="10005"/>
                  </a:ext>
                </a:extLst>
              </a:tr>
              <a:tr h="274435">
                <a:tc>
                  <a:txBody>
                    <a:bodyPr/>
                    <a:lstStyle/>
                    <a:p>
                      <a:pPr algn="ctr"/>
                      <a:r>
                        <a:rPr lang="en-US" sz="1400" b="1" dirty="0"/>
                        <a:t>9</a:t>
                      </a:r>
                    </a:p>
                  </a:txBody>
                  <a:tcPr marL="68580" marR="68580" marT="34290" marB="34290" anchor="ctr"/>
                </a:tc>
                <a:tc>
                  <a:txBody>
                    <a:bodyPr/>
                    <a:lstStyle/>
                    <a:p>
                      <a:pPr algn="ctr"/>
                      <a:r>
                        <a:rPr lang="en-US" sz="1400" b="1" dirty="0"/>
                        <a:t>5</a:t>
                      </a:r>
                    </a:p>
                  </a:txBody>
                  <a:tcPr marL="68580" marR="68580" marT="34290" marB="34290" anchor="ctr"/>
                </a:tc>
                <a:tc>
                  <a:txBody>
                    <a:bodyPr/>
                    <a:lstStyle/>
                    <a:p>
                      <a:pPr algn="ctr"/>
                      <a:r>
                        <a:rPr lang="en-US" sz="1400" b="1" dirty="0"/>
                        <a:t>3</a:t>
                      </a:r>
                    </a:p>
                  </a:txBody>
                  <a:tcPr marL="68580" marR="68580" marT="34290" marB="34290" anchor="ctr"/>
                </a:tc>
                <a:extLst>
                  <a:ext uri="{0D108BD9-81ED-4DB2-BD59-A6C34878D82A}">
                    <a16:rowId xmlns:a16="http://schemas.microsoft.com/office/drawing/2014/main" val="10006"/>
                  </a:ext>
                </a:extLst>
              </a:tr>
            </a:tbl>
          </a:graphicData>
        </a:graphic>
      </p:graphicFrame>
      <p:sp>
        <p:nvSpPr>
          <p:cNvPr id="7" name="Content Placeholder 6">
            <a:extLst>
              <a:ext uri="{FF2B5EF4-FFF2-40B4-BE49-F238E27FC236}">
                <a16:creationId xmlns:a16="http://schemas.microsoft.com/office/drawing/2014/main" id="{873EC557-89A0-F34E-A5E3-910191E92342}"/>
              </a:ext>
            </a:extLst>
          </p:cNvPr>
          <p:cNvSpPr>
            <a:spLocks noGrp="1"/>
          </p:cNvSpPr>
          <p:nvPr>
            <p:ph idx="1"/>
          </p:nvPr>
        </p:nvSpPr>
        <p:spPr>
          <a:xfrm>
            <a:off x="304801" y="1885949"/>
            <a:ext cx="6874398" cy="4835526"/>
          </a:xfrm>
        </p:spPr>
        <p:txBody>
          <a:bodyPr/>
          <a:lstStyle/>
          <a:p>
            <a:r>
              <a:rPr lang="en-US" sz="2000" dirty="0">
                <a:latin typeface="Times New Roman" panose="02020603050405020304" pitchFamily="18" charset="0"/>
                <a:cs typeface="Times New Roman" panose="02020603050405020304" pitchFamily="18" charset="0"/>
              </a:rPr>
              <a:t>Compare fluxes from GOES-15 and GOES-17 when separated by 9.2 deg longitude</a:t>
            </a:r>
          </a:p>
          <a:p>
            <a:pPr lvl="1"/>
            <a:r>
              <a:rPr lang="en-US" sz="1800" dirty="0">
                <a:latin typeface="Times New Roman" panose="02020603050405020304" pitchFamily="18" charset="0"/>
                <a:cs typeface="Times New Roman" panose="02020603050405020304" pitchFamily="18" charset="0"/>
              </a:rPr>
              <a:t>28 March – 8 </a:t>
            </a:r>
            <a:r>
              <a:rPr lang="en-US" sz="1800" dirty="0" smtClean="0">
                <a:latin typeface="Times New Roman" panose="02020603050405020304" pitchFamily="18" charset="0"/>
                <a:cs typeface="Times New Roman" panose="02020603050405020304" pitchFamily="18" charset="0"/>
              </a:rPr>
              <a:t>September </a:t>
            </a:r>
            <a:r>
              <a:rPr lang="en-US" sz="1800" dirty="0">
                <a:latin typeface="Times New Roman" panose="02020603050405020304" pitchFamily="18" charset="0"/>
                <a:cs typeface="Times New Roman" panose="02020603050405020304" pitchFamily="18" charset="0"/>
              </a:rPr>
              <a:t>2019 (</a:t>
            </a:r>
            <a:r>
              <a:rPr lang="en-US" sz="1800" b="1" dirty="0">
                <a:latin typeface="Times New Roman" panose="02020603050405020304" pitchFamily="18" charset="0"/>
                <a:cs typeface="Times New Roman" panose="02020603050405020304" pitchFamily="18" charset="0"/>
              </a:rPr>
              <a:t>GOES-15 inverted, GOES-17 upright</a:t>
            </a:r>
            <a:r>
              <a:rPr lang="en-US" sz="1800" dirty="0">
                <a:latin typeface="Times New Roman" panose="02020603050405020304" pitchFamily="18" charset="0"/>
                <a:cs typeface="Times New Roman" panose="02020603050405020304" pitchFamily="18" charset="0"/>
              </a:rPr>
              <a:t>)</a:t>
            </a:r>
          </a:p>
          <a:p>
            <a:pPr lvl="2"/>
            <a:r>
              <a:rPr lang="en-US" sz="1600" dirty="0">
                <a:latin typeface="Times New Roman" panose="02020603050405020304" pitchFamily="18" charset="0"/>
                <a:cs typeface="Times New Roman" panose="02020603050405020304" pitchFamily="18" charset="0"/>
              </a:rPr>
              <a:t>After G17 reached GOES-West, while G15 continued operations</a:t>
            </a:r>
          </a:p>
          <a:p>
            <a:pPr lvl="2"/>
            <a:r>
              <a:rPr lang="en-US" sz="1600" dirty="0">
                <a:latin typeface="Times New Roman" panose="02020603050405020304" pitchFamily="18" charset="0"/>
                <a:cs typeface="Times New Roman" panose="02020603050405020304" pitchFamily="18" charset="0"/>
              </a:rPr>
              <a:t>Data limitations:</a:t>
            </a:r>
          </a:p>
          <a:p>
            <a:pPr lvl="3"/>
            <a:r>
              <a:rPr lang="en-US" sz="1400" dirty="0">
                <a:latin typeface="Times New Roman" panose="02020603050405020304" pitchFamily="18" charset="0"/>
                <a:cs typeface="Times New Roman" panose="02020603050405020304" pitchFamily="18" charset="0"/>
              </a:rPr>
              <a:t>Publicly-available data (G17 L2 data started in late Dec 2018 after Provisional status reached)</a:t>
            </a:r>
          </a:p>
          <a:p>
            <a:pPr lvl="3"/>
            <a:r>
              <a:rPr lang="en-US" sz="1400" dirty="0">
                <a:latin typeface="Times New Roman" panose="02020603050405020304" pitchFamily="18" charset="0"/>
                <a:cs typeface="Times New Roman" panose="02020603050405020304" pitchFamily="18" charset="0"/>
              </a:rPr>
              <a:t>G15 MAGE/PD turned off Nov 2018 – Jan 2019 due to high temperatures</a:t>
            </a:r>
          </a:p>
          <a:p>
            <a:pPr lvl="3"/>
            <a:r>
              <a:rPr lang="en-US" sz="1400" dirty="0">
                <a:latin typeface="Times New Roman" panose="02020603050405020304" pitchFamily="18" charset="0"/>
                <a:cs typeface="Times New Roman" panose="02020603050405020304" pitchFamily="18" charset="0"/>
              </a:rPr>
              <a:t>G15 MAGED turned off for good 8 Oct 2019</a:t>
            </a:r>
          </a:p>
          <a:p>
            <a:pPr lvl="3"/>
            <a:r>
              <a:rPr lang="en-US" sz="1400" dirty="0">
                <a:latin typeface="Times New Roman" panose="02020603050405020304" pitchFamily="18" charset="0"/>
                <a:cs typeface="Times New Roman" panose="02020603050405020304" pitchFamily="18" charset="0"/>
              </a:rPr>
              <a:t>Yaw flips at different times complicate comparisons</a:t>
            </a:r>
          </a:p>
          <a:p>
            <a:pPr lvl="1"/>
            <a:r>
              <a:rPr lang="en-US" sz="1800" dirty="0">
                <a:latin typeface="Times New Roman" panose="02020603050405020304" pitchFamily="18" charset="0"/>
                <a:cs typeface="Times New Roman" panose="02020603050405020304" pitchFamily="18" charset="0"/>
              </a:rPr>
              <a:t>Compare percentile fluxes between telescopes of same orientation</a:t>
            </a:r>
          </a:p>
          <a:p>
            <a:pPr lvl="2"/>
            <a:r>
              <a:rPr lang="en-US" sz="1800" dirty="0">
                <a:latin typeface="Times New Roman" panose="02020603050405020304" pitchFamily="18" charset="0"/>
                <a:cs typeface="Times New Roman" panose="02020603050405020304" pitchFamily="18" charset="0"/>
              </a:rPr>
              <a:t>0, ±35, ±70 deg from zenith (radially outward)</a:t>
            </a:r>
          </a:p>
          <a:p>
            <a:pPr lvl="1"/>
            <a:r>
              <a:rPr lang="en-US" sz="1800" dirty="0">
                <a:latin typeface="Times New Roman" panose="02020603050405020304" pitchFamily="18" charset="0"/>
                <a:cs typeface="Times New Roman" panose="02020603050405020304" pitchFamily="18" charset="0"/>
              </a:rPr>
              <a:t>This is the first time G15 data have been used in MPS-HI </a:t>
            </a:r>
            <a:r>
              <a:rPr lang="en-US" sz="1800" dirty="0" smtClean="0">
                <a:latin typeface="Times New Roman" panose="02020603050405020304" pitchFamily="18" charset="0"/>
                <a:cs typeface="Times New Roman" panose="02020603050405020304" pitchFamily="18" charset="0"/>
              </a:rPr>
              <a:t>cal/</a:t>
            </a:r>
            <a:r>
              <a:rPr lang="en-US" sz="1800" dirty="0" err="1" smtClean="0">
                <a:latin typeface="Times New Roman" panose="02020603050405020304" pitchFamily="18" charset="0"/>
                <a:cs typeface="Times New Roman" panose="02020603050405020304" pitchFamily="18" charset="0"/>
              </a:rPr>
              <a:t>val</a:t>
            </a:r>
            <a:endParaRPr lang="en-US" sz="1800" dirty="0">
              <a:latin typeface="Times New Roman" panose="02020603050405020304" pitchFamily="18" charset="0"/>
              <a:cs typeface="Times New Roman" panose="02020603050405020304" pitchFamily="18" charset="0"/>
            </a:endParaRPr>
          </a:p>
        </p:txBody>
      </p:sp>
      <p:sp>
        <p:nvSpPr>
          <p:cNvPr id="8"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58149" y="1219200"/>
            <a:ext cx="6827703" cy="400110"/>
          </a:xfrm>
          <a:prstGeom prst="rect">
            <a:avLst/>
          </a:prstGeom>
          <a:noFill/>
        </p:spPr>
        <p:txBody>
          <a:bodyPr wrap="none" rtlCol="0">
            <a:spAutoFit/>
          </a:bodyPr>
          <a:lstStyle/>
          <a:p>
            <a:pPr algn="ctr"/>
            <a:r>
              <a:rPr lang="en-US" sz="2000" b="1" dirty="0" smtClean="0">
                <a:solidFill>
                  <a:srgbClr val="FF9900"/>
                </a:solidFill>
                <a:latin typeface="Times New Roman" panose="02020603050405020304" pitchFamily="18" charset="0"/>
                <a:cs typeface="Times New Roman" panose="02020603050405020304" pitchFamily="18" charset="0"/>
              </a:rPr>
              <a:t>New post-provisional comparison of GOES-15 and GOES-17</a:t>
            </a:r>
            <a:endParaRPr lang="en-US" sz="2000" b="1" dirty="0">
              <a:solidFill>
                <a:srgbClr val="FF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6211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F7B00-1FAD-C245-89EE-199C66B4B7E8}"/>
              </a:ext>
            </a:extLst>
          </p:cNvPr>
          <p:cNvSpPr>
            <a:spLocks noGrp="1"/>
          </p:cNvSpPr>
          <p:nvPr>
            <p:ph idx="1"/>
          </p:nvPr>
        </p:nvSpPr>
        <p:spPr>
          <a:xfrm>
            <a:off x="152400" y="1389063"/>
            <a:ext cx="8915400" cy="5392737"/>
          </a:xfrm>
        </p:spPr>
        <p:txBody>
          <a:bodyPr/>
          <a:lstStyle/>
          <a:p>
            <a:r>
              <a:rPr lang="en-US" sz="2000" b="1" dirty="0">
                <a:solidFill>
                  <a:srgbClr val="FFFF00"/>
                </a:solidFill>
                <a:latin typeface="Times New Roman" panose="02020603050405020304" pitchFamily="18" charset="0"/>
                <a:cs typeface="Times New Roman" panose="02020603050405020304" pitchFamily="18" charset="0"/>
              </a:rPr>
              <a:t>Proton differential </a:t>
            </a:r>
            <a:r>
              <a:rPr lang="en-US" sz="2000" b="1" dirty="0" smtClean="0">
                <a:solidFill>
                  <a:srgbClr val="FFFF00"/>
                </a:solidFill>
                <a:latin typeface="Times New Roman" panose="02020603050405020304" pitchFamily="18" charset="0"/>
                <a:cs typeface="Times New Roman" panose="02020603050405020304" pitchFamily="18" charset="0"/>
              </a:rPr>
              <a:t>flux </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Possible proton channel degradation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Continues to date</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Compare with GOES-T data after launch</a:t>
            </a:r>
          </a:p>
          <a:p>
            <a:r>
              <a:rPr lang="en-US" sz="2000" b="1" dirty="0">
                <a:solidFill>
                  <a:srgbClr val="FFFF00"/>
                </a:solidFill>
                <a:latin typeface="Times New Roman" panose="02020603050405020304" pitchFamily="18" charset="0"/>
                <a:cs typeface="Times New Roman" panose="02020603050405020304" pitchFamily="18" charset="0"/>
              </a:rPr>
              <a:t>Proton contamination of electron channels </a:t>
            </a:r>
            <a:endParaRPr lang="en-US" sz="2000" b="1" dirty="0" smtClean="0">
              <a:solidFill>
                <a:srgbClr val="FFFF00"/>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No electron channel contamination observed in recent SEP event</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Electron detector design successful</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Strong SEP event required for definitive answer (NCEI will continue monitoring)</a:t>
            </a:r>
            <a:endParaRPr lang="en-US" sz="1600" b="1" dirty="0">
              <a:latin typeface="Times New Roman" panose="02020603050405020304" pitchFamily="18" charset="0"/>
              <a:cs typeface="Times New Roman" panose="02020603050405020304" pitchFamily="18" charset="0"/>
            </a:endParaRPr>
          </a:p>
          <a:p>
            <a:r>
              <a:rPr lang="en-US" sz="2000" b="1" dirty="0" smtClean="0">
                <a:solidFill>
                  <a:srgbClr val="FFFF00"/>
                </a:solidFill>
                <a:latin typeface="Times New Roman" panose="02020603050405020304" pitchFamily="18" charset="0"/>
                <a:cs typeface="Times New Roman" panose="02020603050405020304" pitchFamily="18" charset="0"/>
              </a:rPr>
              <a:t>G16, G17 E11 fluxes</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G17/G16 E11 ratios consistent </a:t>
            </a:r>
            <a:r>
              <a:rPr lang="en-US" sz="1600" b="1" dirty="0">
                <a:latin typeface="Times New Roman" panose="02020603050405020304" pitchFamily="18" charset="0"/>
                <a:cs typeface="Times New Roman" panose="02020603050405020304" pitchFamily="18" charset="0"/>
              </a:rPr>
              <a:t>with different spacecraft location, </a:t>
            </a:r>
            <a:r>
              <a:rPr lang="en-US" sz="1600" b="1" dirty="0" smtClean="0">
                <a:latin typeface="Times New Roman" panose="02020603050405020304" pitchFamily="18" charset="0"/>
                <a:cs typeface="Times New Roman" panose="02020603050405020304" pitchFamily="18" charset="0"/>
              </a:rPr>
              <a:t>radiation environment</a:t>
            </a:r>
          </a:p>
          <a:p>
            <a:r>
              <a:rPr lang="en-US" sz="2000" b="1" dirty="0" smtClean="0">
                <a:solidFill>
                  <a:srgbClr val="FFFF00"/>
                </a:solidFill>
                <a:latin typeface="Times New Roman" panose="02020603050405020304" pitchFamily="18" charset="0"/>
                <a:cs typeface="Times New Roman" panose="02020603050405020304" pitchFamily="18" charset="0"/>
              </a:rPr>
              <a:t>G16</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smtClean="0">
                <a:solidFill>
                  <a:srgbClr val="FFFF00"/>
                </a:solidFill>
                <a:latin typeface="Times New Roman" panose="02020603050405020304" pitchFamily="18" charset="0"/>
                <a:cs typeface="Times New Roman" panose="02020603050405020304" pitchFamily="18" charset="0"/>
              </a:rPr>
              <a:t>P1 channel calibration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G16 P1 channel reported out of family with the rest of the G16 proton channels, higher than G17 P1 channel</a:t>
            </a:r>
          </a:p>
          <a:p>
            <a:pPr lvl="1">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Compare with GOES-T data after launch</a:t>
            </a:r>
          </a:p>
          <a:p>
            <a:r>
              <a:rPr lang="en-US" sz="2000" b="1" dirty="0" smtClean="0">
                <a:solidFill>
                  <a:srgbClr val="FFFF00"/>
                </a:solidFill>
                <a:latin typeface="Times New Roman" panose="02020603050405020304" pitchFamily="18" charset="0"/>
                <a:cs typeface="Times New Roman" panose="02020603050405020304" pitchFamily="18" charset="0"/>
              </a:rPr>
              <a:t>Solar Proton channels</a:t>
            </a:r>
          </a:p>
          <a:p>
            <a:pPr lvl="1">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MPS-HI channels P9-P11 not in agreement with SGPS P2-P4</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Requires beam calibration (has been agreed by the program, to be planned by ATC)</a:t>
            </a:r>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sp>
        <p:nvSpPr>
          <p:cNvPr id="5" name="Title 1"/>
          <p:cNvSpPr txBox="1">
            <a:spLocks/>
          </p:cNvSpPr>
          <p:nvPr/>
        </p:nvSpPr>
        <p:spPr bwMode="auto">
          <a:xfrm>
            <a:off x="1367590" y="204537"/>
            <a:ext cx="6408821" cy="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smtClean="0">
                <a:latin typeface="Times New Roman" panose="02020603050405020304" pitchFamily="18" charset="0"/>
                <a:cs typeface="Times New Roman" panose="02020603050405020304" pitchFamily="18" charset="0"/>
              </a:rPr>
              <a:t>GOES-16: Status at Full Review</a:t>
            </a:r>
            <a:endParaRPr lang="en-US" sz="32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371600" y="838200"/>
            <a:ext cx="6408821" cy="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Summary</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322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9408681-F983-D742-92CB-9F217A1A33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516" t="6997" r="8519" b="2374"/>
          <a:stretch/>
        </p:blipFill>
        <p:spPr>
          <a:xfrm>
            <a:off x="102661" y="1851225"/>
            <a:ext cx="7346833" cy="4701975"/>
          </a:xfrm>
        </p:spPr>
      </p:pic>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50</a:t>
            </a:fld>
            <a:endParaRPr lang="en-US" altLang="en-US" dirty="0">
              <a:solidFill>
                <a:prstClr val="white"/>
              </a:solidFill>
            </a:endParaRPr>
          </a:p>
        </p:txBody>
      </p:sp>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625490580"/>
              </p:ext>
            </p:extLst>
          </p:nvPr>
        </p:nvGraphicFramePr>
        <p:xfrm>
          <a:off x="7546848" y="1851225"/>
          <a:ext cx="1444752" cy="2369820"/>
        </p:xfrm>
        <a:graphic>
          <a:graphicData uri="http://schemas.openxmlformats.org/drawingml/2006/table">
            <a:tbl>
              <a:tblPr firstRow="1" bandRow="1">
                <a:tableStyleId>{5C22544A-7EE6-4342-B048-85BDC9FD1C3A}</a:tableStyleId>
              </a:tblPr>
              <a:tblGrid>
                <a:gridCol w="512597">
                  <a:extLst>
                    <a:ext uri="{9D8B030D-6E8A-4147-A177-3AD203B41FA5}">
                      <a16:colId xmlns:a16="http://schemas.microsoft.com/office/drawing/2014/main" val="20000"/>
                    </a:ext>
                  </a:extLst>
                </a:gridCol>
                <a:gridCol w="474955">
                  <a:extLst>
                    <a:ext uri="{9D8B030D-6E8A-4147-A177-3AD203B41FA5}">
                      <a16:colId xmlns:a16="http://schemas.microsoft.com/office/drawing/2014/main" val="20001"/>
                    </a:ext>
                  </a:extLst>
                </a:gridCol>
                <a:gridCol w="457200">
                  <a:extLst>
                    <a:ext uri="{9D8B030D-6E8A-4147-A177-3AD203B41FA5}">
                      <a16:colId xmlns:a16="http://schemas.microsoft.com/office/drawing/2014/main" val="1574459432"/>
                    </a:ext>
                  </a:extLst>
                </a:gridCol>
              </a:tblGrid>
              <a:tr h="342900">
                <a:tc gridSpan="3">
                  <a:txBody>
                    <a:bodyPr/>
                    <a:lstStyle/>
                    <a:p>
                      <a:pPr algn="ctr"/>
                      <a:r>
                        <a:rPr lang="en-US" sz="1200" b="1" dirty="0"/>
                        <a:t>Telescope Order, </a:t>
                      </a:r>
                    </a:p>
                    <a:p>
                      <a:pPr algn="ctr"/>
                      <a:r>
                        <a:rPr lang="en-US" sz="1200" b="1" dirty="0"/>
                        <a:t>North-to-South</a:t>
                      </a:r>
                    </a:p>
                  </a:txBody>
                  <a:tcPr marL="68580" marR="68580" marT="34290" marB="34290"/>
                </a:tc>
                <a:tc hMerge="1">
                  <a:txBody>
                    <a:bodyPr/>
                    <a:lstStyle/>
                    <a:p>
                      <a:pPr algn="ctr"/>
                      <a:endParaRPr lang="en-US" sz="1400" b="1" dirty="0"/>
                    </a:p>
                  </a:txBody>
                  <a:tcPr/>
                </a:tc>
                <a:tc hMerge="1">
                  <a:txBody>
                    <a:bodyPr/>
                    <a:lstStyle/>
                    <a:p>
                      <a:pPr algn="ctr"/>
                      <a:endParaRPr lang="en-US" sz="1200" b="1" dirty="0"/>
                    </a:p>
                  </a:txBody>
                  <a:tcPr/>
                </a:tc>
                <a:extLst>
                  <a:ext uri="{0D108BD9-81ED-4DB2-BD59-A6C34878D82A}">
                    <a16:rowId xmlns:a16="http://schemas.microsoft.com/office/drawing/2014/main" val="10000"/>
                  </a:ext>
                </a:extLst>
              </a:tr>
              <a:tr h="411480">
                <a:tc>
                  <a:txBody>
                    <a:bodyPr/>
                    <a:lstStyle/>
                    <a:p>
                      <a:pPr algn="ctr"/>
                      <a:r>
                        <a:rPr lang="en-US" sz="1000" b="1" dirty="0"/>
                        <a:t>G15 MAG ED/PD</a:t>
                      </a:r>
                    </a:p>
                  </a:txBody>
                  <a:tcPr marL="68580" marR="68580" marT="34290" marB="34290"/>
                </a:tc>
                <a:tc>
                  <a:txBody>
                    <a:bodyPr/>
                    <a:lstStyle/>
                    <a:p>
                      <a:pPr algn="ctr"/>
                      <a:r>
                        <a:rPr lang="en-US" sz="1000" b="1" dirty="0"/>
                        <a:t>G17 MPS-HI E</a:t>
                      </a:r>
                    </a:p>
                  </a:txBody>
                  <a:tcPr marL="68580" marR="68580" marT="34290" marB="34290"/>
                </a:tc>
                <a:tc>
                  <a:txBody>
                    <a:bodyPr/>
                    <a:lstStyle/>
                    <a:p>
                      <a:pPr algn="ctr"/>
                      <a:r>
                        <a:rPr lang="en-US" sz="1000" b="1" dirty="0"/>
                        <a:t>G17 MPS-HI P</a:t>
                      </a:r>
                    </a:p>
                  </a:txBody>
                  <a:tcPr marL="68580" marR="68580" marT="34290" marB="34290"/>
                </a:tc>
                <a:extLst>
                  <a:ext uri="{0D108BD9-81ED-4DB2-BD59-A6C34878D82A}">
                    <a16:rowId xmlns:a16="http://schemas.microsoft.com/office/drawing/2014/main" val="10001"/>
                  </a:ext>
                </a:extLst>
              </a:tr>
              <a:tr h="274435">
                <a:tc>
                  <a:txBody>
                    <a:bodyPr/>
                    <a:lstStyle/>
                    <a:p>
                      <a:pPr algn="ctr"/>
                      <a:r>
                        <a:rPr lang="en-US" sz="1400" b="1" dirty="0"/>
                        <a:t>7</a:t>
                      </a:r>
                    </a:p>
                  </a:txBody>
                  <a:tcPr marL="68580" marR="68580" marT="34290" marB="34290" anchor="ctr">
                    <a:solidFill>
                      <a:srgbClr val="EDEDED"/>
                    </a:solidFill>
                  </a:tcPr>
                </a:tc>
                <a:tc>
                  <a:txBody>
                    <a:bodyPr/>
                    <a:lstStyle/>
                    <a:p>
                      <a:pPr algn="ctr"/>
                      <a:r>
                        <a:rPr lang="en-US" sz="1400" b="1" dirty="0"/>
                        <a:t>3</a:t>
                      </a:r>
                    </a:p>
                  </a:txBody>
                  <a:tcPr marL="68580" marR="68580" marT="34290" marB="34290" anchor="ctr">
                    <a:solidFill>
                      <a:srgbClr val="EDEDED"/>
                    </a:solidFill>
                  </a:tcPr>
                </a:tc>
                <a:tc>
                  <a:txBody>
                    <a:bodyPr/>
                    <a:lstStyle/>
                    <a:p>
                      <a:pPr algn="ctr"/>
                      <a:r>
                        <a:rPr lang="en-US" sz="1400" b="1" dirty="0"/>
                        <a:t>1</a:t>
                      </a:r>
                    </a:p>
                  </a:txBody>
                  <a:tcPr marL="68580" marR="68580" marT="34290" marB="34290" anchor="ctr">
                    <a:solidFill>
                      <a:srgbClr val="EDEDED"/>
                    </a:solidFill>
                  </a:tcPr>
                </a:tc>
                <a:extLst>
                  <a:ext uri="{0D108BD9-81ED-4DB2-BD59-A6C34878D82A}">
                    <a16:rowId xmlns:a16="http://schemas.microsoft.com/office/drawing/2014/main" val="10002"/>
                  </a:ext>
                </a:extLst>
              </a:tr>
              <a:tr h="274435">
                <a:tc>
                  <a:txBody>
                    <a:bodyPr/>
                    <a:lstStyle/>
                    <a:p>
                      <a:pPr algn="ctr"/>
                      <a:r>
                        <a:rPr lang="en-US" sz="1400" b="1" dirty="0"/>
                        <a:t>8</a:t>
                      </a:r>
                    </a:p>
                  </a:txBody>
                  <a:tcPr marL="68580" marR="68580" marT="34290" marB="34290" anchor="ctr"/>
                </a:tc>
                <a:tc>
                  <a:txBody>
                    <a:bodyPr/>
                    <a:lstStyle/>
                    <a:p>
                      <a:pPr algn="ctr"/>
                      <a:r>
                        <a:rPr lang="en-US" sz="1400" b="1" dirty="0"/>
                        <a:t>1</a:t>
                      </a:r>
                    </a:p>
                  </a:txBody>
                  <a:tcPr marL="68580" marR="68580" marT="34290" marB="34290" anchor="ctr"/>
                </a:tc>
                <a:tc>
                  <a:txBody>
                    <a:bodyPr/>
                    <a:lstStyle/>
                    <a:p>
                      <a:pPr algn="ctr"/>
                      <a:r>
                        <a:rPr lang="en-US" sz="1400" b="1" dirty="0"/>
                        <a:t>4</a:t>
                      </a:r>
                    </a:p>
                  </a:txBody>
                  <a:tcPr marL="68580" marR="68580" marT="34290" marB="34290" anchor="ctr"/>
                </a:tc>
                <a:extLst>
                  <a:ext uri="{0D108BD9-81ED-4DB2-BD59-A6C34878D82A}">
                    <a16:rowId xmlns:a16="http://schemas.microsoft.com/office/drawing/2014/main" val="10003"/>
                  </a:ext>
                </a:extLst>
              </a:tr>
              <a:tr h="274435">
                <a:tc>
                  <a:txBody>
                    <a:bodyPr/>
                    <a:lstStyle/>
                    <a:p>
                      <a:pPr algn="ctr"/>
                      <a:r>
                        <a:rPr lang="en-US" sz="1400" b="1" dirty="0"/>
                        <a:t>1</a:t>
                      </a:r>
                    </a:p>
                  </a:txBody>
                  <a:tcPr marL="68580" marR="68580" marT="34290" marB="34290" anchor="ctr">
                    <a:solidFill>
                      <a:srgbClr val="00B050"/>
                    </a:solidFill>
                  </a:tcPr>
                </a:tc>
                <a:tc>
                  <a:txBody>
                    <a:bodyPr/>
                    <a:lstStyle/>
                    <a:p>
                      <a:pPr algn="ctr"/>
                      <a:r>
                        <a:rPr lang="en-US" sz="1400" b="1" dirty="0"/>
                        <a:t>4</a:t>
                      </a:r>
                    </a:p>
                  </a:txBody>
                  <a:tcPr marL="68580" marR="68580" marT="34290" marB="34290" anchor="ctr">
                    <a:solidFill>
                      <a:srgbClr val="00B050"/>
                    </a:solidFill>
                  </a:tcPr>
                </a:tc>
                <a:tc>
                  <a:txBody>
                    <a:bodyPr/>
                    <a:lstStyle/>
                    <a:p>
                      <a:pPr algn="ctr"/>
                      <a:r>
                        <a:rPr lang="en-US" sz="1400" b="1" dirty="0"/>
                        <a:t>2</a:t>
                      </a:r>
                    </a:p>
                  </a:txBody>
                  <a:tcPr marL="68580" marR="68580" marT="34290" marB="34290" anchor="ctr"/>
                </a:tc>
                <a:extLst>
                  <a:ext uri="{0D108BD9-81ED-4DB2-BD59-A6C34878D82A}">
                    <a16:rowId xmlns:a16="http://schemas.microsoft.com/office/drawing/2014/main" val="10004"/>
                  </a:ext>
                </a:extLst>
              </a:tr>
              <a:tr h="274435">
                <a:tc>
                  <a:txBody>
                    <a:bodyPr/>
                    <a:lstStyle/>
                    <a:p>
                      <a:pPr algn="ctr"/>
                      <a:r>
                        <a:rPr lang="en-US" sz="1400" b="1" dirty="0"/>
                        <a:t>6</a:t>
                      </a:r>
                    </a:p>
                  </a:txBody>
                  <a:tcPr marL="68580" marR="68580" marT="34290" marB="34290" anchor="ctr"/>
                </a:tc>
                <a:tc>
                  <a:txBody>
                    <a:bodyPr/>
                    <a:lstStyle/>
                    <a:p>
                      <a:pPr algn="ctr"/>
                      <a:r>
                        <a:rPr lang="en-US" sz="1400" b="1" dirty="0"/>
                        <a:t>2</a:t>
                      </a:r>
                    </a:p>
                  </a:txBody>
                  <a:tcPr marL="68580" marR="68580" marT="34290" marB="34290" anchor="ctr"/>
                </a:tc>
                <a:tc>
                  <a:txBody>
                    <a:bodyPr/>
                    <a:lstStyle/>
                    <a:p>
                      <a:pPr algn="ctr"/>
                      <a:r>
                        <a:rPr lang="en-US" sz="1400" b="1" dirty="0"/>
                        <a:t>5</a:t>
                      </a:r>
                    </a:p>
                  </a:txBody>
                  <a:tcPr marL="68580" marR="68580" marT="34290" marB="34290" anchor="ctr"/>
                </a:tc>
                <a:extLst>
                  <a:ext uri="{0D108BD9-81ED-4DB2-BD59-A6C34878D82A}">
                    <a16:rowId xmlns:a16="http://schemas.microsoft.com/office/drawing/2014/main" val="10005"/>
                  </a:ext>
                </a:extLst>
              </a:tr>
              <a:tr h="274435">
                <a:tc>
                  <a:txBody>
                    <a:bodyPr/>
                    <a:lstStyle/>
                    <a:p>
                      <a:pPr algn="ctr"/>
                      <a:r>
                        <a:rPr lang="en-US" sz="1400" b="1" dirty="0"/>
                        <a:t>9</a:t>
                      </a:r>
                    </a:p>
                  </a:txBody>
                  <a:tcPr marL="68580" marR="68580" marT="34290" marB="34290" anchor="ctr"/>
                </a:tc>
                <a:tc>
                  <a:txBody>
                    <a:bodyPr/>
                    <a:lstStyle/>
                    <a:p>
                      <a:pPr algn="ctr"/>
                      <a:r>
                        <a:rPr lang="en-US" sz="1400" b="1" dirty="0"/>
                        <a:t>5</a:t>
                      </a:r>
                    </a:p>
                  </a:txBody>
                  <a:tcPr marL="68580" marR="68580" marT="34290" marB="34290" anchor="ctr"/>
                </a:tc>
                <a:tc>
                  <a:txBody>
                    <a:bodyPr/>
                    <a:lstStyle/>
                    <a:p>
                      <a:pPr algn="ctr"/>
                      <a:r>
                        <a:rPr lang="en-US" sz="1400" b="1" dirty="0"/>
                        <a:t>3</a:t>
                      </a:r>
                    </a:p>
                  </a:txBody>
                  <a:tcPr marL="68580" marR="68580" marT="34290" marB="34290" anchor="ctr"/>
                </a:tc>
                <a:extLst>
                  <a:ext uri="{0D108BD9-81ED-4DB2-BD59-A6C34878D82A}">
                    <a16:rowId xmlns:a16="http://schemas.microsoft.com/office/drawing/2014/main" val="10006"/>
                  </a:ext>
                </a:extLst>
              </a:tr>
            </a:tbl>
          </a:graphicData>
        </a:graphic>
      </p:graphicFrame>
      <p:sp>
        <p:nvSpPr>
          <p:cNvPr id="11" name="TextBox 10"/>
          <p:cNvSpPr txBox="1"/>
          <p:nvPr/>
        </p:nvSpPr>
        <p:spPr>
          <a:xfrm>
            <a:off x="2514213" y="1484811"/>
            <a:ext cx="2523728"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rPr>
              <a:t>GOES-15 vs GOES-17 Electrons</a:t>
            </a:r>
            <a:endParaRPr lang="en-US" sz="1400" b="1" dirty="0">
              <a:solidFill>
                <a:schemeClr val="bg1"/>
              </a:solidFill>
            </a:endParaRPr>
          </a:p>
        </p:txBody>
      </p:sp>
    </p:spTree>
    <p:extLst>
      <p:ext uri="{BB962C8B-B14F-4D97-AF65-F5344CB8AC3E}">
        <p14:creationId xmlns:p14="http://schemas.microsoft.com/office/powerpoint/2010/main" val="525366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51</a:t>
            </a:fld>
            <a:endParaRPr lang="en-US" altLang="en-US" dirty="0">
              <a:solidFill>
                <a:prstClr val="white"/>
              </a:solidFill>
            </a:endParaRPr>
          </a:p>
        </p:txBody>
      </p:sp>
      <p:sp>
        <p:nvSpPr>
          <p:cNvPr id="8" name="TextBox 7">
            <a:extLst>
              <a:ext uri="{FF2B5EF4-FFF2-40B4-BE49-F238E27FC236}">
                <a16:creationId xmlns:a16="http://schemas.microsoft.com/office/drawing/2014/main" id="{03C1C17E-6C53-A64B-936E-EAF60D042E20}"/>
              </a:ext>
            </a:extLst>
          </p:cNvPr>
          <p:cNvSpPr txBox="1"/>
          <p:nvPr/>
        </p:nvSpPr>
        <p:spPr>
          <a:xfrm>
            <a:off x="1858569" y="1447800"/>
            <a:ext cx="5453123" cy="323165"/>
          </a:xfrm>
          <a:prstGeom prst="rect">
            <a:avLst/>
          </a:prstGeom>
          <a:solidFill>
            <a:srgbClr val="00B050"/>
          </a:solidFill>
          <a:ln>
            <a:solidFill>
              <a:srgbClr val="92D050"/>
            </a:solidFill>
          </a:ln>
        </p:spPr>
        <p:txBody>
          <a:bodyPr wrap="square" rtlCol="0">
            <a:spAutoFit/>
          </a:bodyPr>
          <a:lstStyle/>
          <a:p>
            <a:pPr algn="ctr"/>
            <a:r>
              <a:rPr lang="en-US" sz="1500" b="1" dirty="0">
                <a:solidFill>
                  <a:prstClr val="white"/>
                </a:solidFill>
              </a:rPr>
              <a:t>GOES-15 vs GOES-17 Electrons, </a:t>
            </a:r>
            <a:r>
              <a:rPr lang="en-US" sz="1500" b="1" dirty="0" smtClean="0">
                <a:solidFill>
                  <a:prstClr val="white"/>
                </a:solidFill>
              </a:rPr>
              <a:t>03/28/2019– 09/08/2019</a:t>
            </a:r>
            <a:endParaRPr lang="en-US" sz="1500" b="1" dirty="0">
              <a:solidFill>
                <a:prstClr val="white"/>
              </a:solidFill>
            </a:endParaRPr>
          </a:p>
        </p:txBody>
      </p:sp>
      <p:sp>
        <p:nvSpPr>
          <p:cNvPr id="6" name="TextBox 5">
            <a:extLst>
              <a:ext uri="{FF2B5EF4-FFF2-40B4-BE49-F238E27FC236}">
                <a16:creationId xmlns:a16="http://schemas.microsoft.com/office/drawing/2014/main" id="{04E46F56-C9E4-E841-9F49-1332D9888C08}"/>
              </a:ext>
            </a:extLst>
          </p:cNvPr>
          <p:cNvSpPr txBox="1"/>
          <p:nvPr/>
        </p:nvSpPr>
        <p:spPr>
          <a:xfrm>
            <a:off x="1774050" y="3657600"/>
            <a:ext cx="5622160" cy="1569660"/>
          </a:xfrm>
          <a:prstGeom prst="rect">
            <a:avLst/>
          </a:prstGeom>
          <a:solidFill>
            <a:schemeClr val="tx2">
              <a:lumMod val="20000"/>
              <a:lumOff val="80000"/>
            </a:schemeClr>
          </a:solidFill>
          <a:ln w="12700">
            <a:noFill/>
          </a:ln>
        </p:spPr>
        <p:txBody>
          <a:bodyPr wrap="square" rtlCol="0">
            <a:spAutoFit/>
          </a:bodyPr>
          <a:lstStyle/>
          <a:p>
            <a:pPr algn="ctr"/>
            <a:r>
              <a:rPr lang="en-US" sz="1600" b="1" i="1" dirty="0">
                <a:latin typeface="Times New Roman" panose="02020603050405020304" pitchFamily="18" charset="0"/>
                <a:cs typeface="Times New Roman" panose="02020603050405020304" pitchFamily="18" charset="0"/>
              </a:rPr>
              <a:t>RMS, 1-Q50(G15)/Q50(G17) = 0.238</a:t>
            </a:r>
          </a:p>
          <a:p>
            <a:pPr algn="ctr"/>
            <a:endParaRPr lang="en-US" sz="1600" b="1" i="1" dirty="0">
              <a:latin typeface="Times New Roman" panose="02020603050405020304" pitchFamily="18" charset="0"/>
              <a:cs typeface="Times New Roman" panose="02020603050405020304" pitchFamily="18" charset="0"/>
            </a:endParaRPr>
          </a:p>
          <a:p>
            <a:pPr algn="ctr"/>
            <a:r>
              <a:rPr lang="en-US" sz="1600" b="1" i="1" dirty="0">
                <a:latin typeface="Times New Roman" panose="02020603050405020304" pitchFamily="18" charset="0"/>
                <a:cs typeface="Times New Roman" panose="02020603050405020304" pitchFamily="18" charset="0"/>
              </a:rPr>
              <a:t>By comparison,</a:t>
            </a:r>
          </a:p>
          <a:p>
            <a:pPr algn="ctr"/>
            <a:r>
              <a:rPr lang="en-US" sz="1600" b="1" i="1" dirty="0">
                <a:latin typeface="Times New Roman" panose="02020603050405020304" pitchFamily="18" charset="0"/>
                <a:cs typeface="Times New Roman" panose="02020603050405020304" pitchFamily="18" charset="0"/>
              </a:rPr>
              <a:t>RMS, 1-Q50(G13)/Q50(G16) = 0.216 (when separated by 15 deg)</a:t>
            </a:r>
          </a:p>
          <a:p>
            <a:pPr algn="ctr"/>
            <a:r>
              <a:rPr lang="en-US" sz="1600" b="1" i="1" dirty="0">
                <a:latin typeface="Times New Roman" panose="02020603050405020304" pitchFamily="18" charset="0"/>
                <a:cs typeface="Times New Roman" panose="02020603050405020304" pitchFamily="18" charset="0"/>
              </a:rPr>
              <a:t>= 0.198 (when separated by 0.7 deg)</a:t>
            </a:r>
          </a:p>
          <a:p>
            <a:pPr algn="ctr"/>
            <a:r>
              <a:rPr lang="en-US" sz="1600" b="1" i="1" dirty="0">
                <a:latin typeface="Times New Roman" panose="02020603050405020304" pitchFamily="18" charset="0"/>
                <a:cs typeface="Times New Roman" panose="02020603050405020304" pitchFamily="18" charset="0"/>
              </a:rPr>
              <a:t>[Boudouridis+ 2020]</a:t>
            </a:r>
          </a:p>
        </p:txBody>
      </p:sp>
      <p:pic>
        <p:nvPicPr>
          <p:cNvPr id="7" name="Picture 6">
            <a:extLst>
              <a:ext uri="{FF2B5EF4-FFF2-40B4-BE49-F238E27FC236}">
                <a16:creationId xmlns:a16="http://schemas.microsoft.com/office/drawing/2014/main" id="{BB7BFE22-8590-C640-A135-A4D2BC7F534E}"/>
              </a:ext>
            </a:extLst>
          </p:cNvPr>
          <p:cNvPicPr>
            <a:picLocks noChangeAspect="1"/>
          </p:cNvPicPr>
          <p:nvPr/>
        </p:nvPicPr>
        <p:blipFill>
          <a:blip r:embed="rId3"/>
          <a:stretch>
            <a:fillRect/>
          </a:stretch>
        </p:blipFill>
        <p:spPr>
          <a:xfrm>
            <a:off x="128749" y="2057400"/>
            <a:ext cx="8912762" cy="1256440"/>
          </a:xfrm>
          <a:prstGeom prst="rect">
            <a:avLst/>
          </a:prstGeom>
        </p:spPr>
      </p:pic>
      <p:sp>
        <p:nvSpPr>
          <p:cNvPr id="9" name="TextBox 8"/>
          <p:cNvSpPr txBox="1"/>
          <p:nvPr/>
        </p:nvSpPr>
        <p:spPr>
          <a:xfrm>
            <a:off x="102461" y="5877580"/>
            <a:ext cx="8965339"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GOES‐15 </a:t>
            </a:r>
            <a:r>
              <a:rPr lang="en-US" sz="1400" b="1" dirty="0">
                <a:solidFill>
                  <a:schemeClr val="bg1"/>
                </a:solidFill>
                <a:latin typeface="Times New Roman" panose="02020603050405020304" pitchFamily="18" charset="0"/>
                <a:cs typeface="Times New Roman" panose="02020603050405020304" pitchFamily="18" charset="0"/>
              </a:rPr>
              <a:t>to the </a:t>
            </a:r>
            <a:r>
              <a:rPr lang="en-US" sz="1400" b="1" dirty="0" smtClean="0">
                <a:solidFill>
                  <a:schemeClr val="bg1"/>
                </a:solidFill>
                <a:latin typeface="Times New Roman" panose="02020603050405020304" pitchFamily="18" charset="0"/>
                <a:cs typeface="Times New Roman" panose="02020603050405020304" pitchFamily="18" charset="0"/>
              </a:rPr>
              <a:t>GOES‐17 </a:t>
            </a:r>
            <a:r>
              <a:rPr lang="en-US" sz="1400" b="1" dirty="0">
                <a:solidFill>
                  <a:schemeClr val="bg1"/>
                </a:solidFill>
                <a:latin typeface="Times New Roman" panose="02020603050405020304" pitchFamily="18" charset="0"/>
                <a:cs typeface="Times New Roman" panose="02020603050405020304" pitchFamily="18" charset="0"/>
              </a:rPr>
              <a:t>percentile fluxes, following interpolation to five common energies (80, 130, </a:t>
            </a:r>
            <a:r>
              <a:rPr lang="en-US" sz="1400" b="1" dirty="0" smtClean="0">
                <a:solidFill>
                  <a:schemeClr val="bg1"/>
                </a:solidFill>
                <a:latin typeface="Times New Roman" panose="02020603050405020304" pitchFamily="18" charset="0"/>
                <a:cs typeface="Times New Roman" panose="02020603050405020304" pitchFamily="18" charset="0"/>
              </a:rPr>
              <a:t>180, 270</a:t>
            </a:r>
            <a:r>
              <a:rPr lang="en-US" sz="1400" b="1" dirty="0">
                <a:solidFill>
                  <a:schemeClr val="bg1"/>
                </a:solidFill>
                <a:latin typeface="Times New Roman" panose="02020603050405020304" pitchFamily="18" charset="0"/>
                <a:cs typeface="Times New Roman" panose="02020603050405020304" pitchFamily="18" charset="0"/>
              </a:rPr>
              <a:t>, and 380 keV) assuming a piecewise power‐law distribution.</a:t>
            </a:r>
          </a:p>
        </p:txBody>
      </p:sp>
      <p:sp>
        <p:nvSpPr>
          <p:cNvPr id="10"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667656" y="2381656"/>
            <a:ext cx="351816" cy="92535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24584" y="2381656"/>
            <a:ext cx="351816" cy="92535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91256" y="2381656"/>
            <a:ext cx="351816" cy="92535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53784" y="2381656"/>
            <a:ext cx="351816" cy="92535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020456" y="2381656"/>
            <a:ext cx="351816" cy="92535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872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B56D72F-2E51-C84A-8EE2-FC70A4B8824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96" t="8856" r="8147" b="4067"/>
          <a:stretch/>
        </p:blipFill>
        <p:spPr>
          <a:xfrm>
            <a:off x="1143000" y="1851225"/>
            <a:ext cx="6172200" cy="4778478"/>
          </a:xfrm>
        </p:spPr>
      </p:pic>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52</a:t>
            </a:fld>
            <a:endParaRPr lang="en-US" altLang="en-US" dirty="0">
              <a:solidFill>
                <a:prstClr val="white"/>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652348850"/>
              </p:ext>
            </p:extLst>
          </p:nvPr>
        </p:nvGraphicFramePr>
        <p:xfrm>
          <a:off x="7546848" y="1851225"/>
          <a:ext cx="1444752" cy="2369820"/>
        </p:xfrm>
        <a:graphic>
          <a:graphicData uri="http://schemas.openxmlformats.org/drawingml/2006/table">
            <a:tbl>
              <a:tblPr firstRow="1" bandRow="1">
                <a:tableStyleId>{5C22544A-7EE6-4342-B048-85BDC9FD1C3A}</a:tableStyleId>
              </a:tblPr>
              <a:tblGrid>
                <a:gridCol w="512597">
                  <a:extLst>
                    <a:ext uri="{9D8B030D-6E8A-4147-A177-3AD203B41FA5}">
                      <a16:colId xmlns:a16="http://schemas.microsoft.com/office/drawing/2014/main" val="20000"/>
                    </a:ext>
                  </a:extLst>
                </a:gridCol>
                <a:gridCol w="474955">
                  <a:extLst>
                    <a:ext uri="{9D8B030D-6E8A-4147-A177-3AD203B41FA5}">
                      <a16:colId xmlns:a16="http://schemas.microsoft.com/office/drawing/2014/main" val="20001"/>
                    </a:ext>
                  </a:extLst>
                </a:gridCol>
                <a:gridCol w="457200">
                  <a:extLst>
                    <a:ext uri="{9D8B030D-6E8A-4147-A177-3AD203B41FA5}">
                      <a16:colId xmlns:a16="http://schemas.microsoft.com/office/drawing/2014/main" val="1574459432"/>
                    </a:ext>
                  </a:extLst>
                </a:gridCol>
              </a:tblGrid>
              <a:tr h="342900">
                <a:tc gridSpan="3">
                  <a:txBody>
                    <a:bodyPr/>
                    <a:lstStyle/>
                    <a:p>
                      <a:pPr algn="ctr"/>
                      <a:r>
                        <a:rPr lang="en-US" sz="1200" b="1" dirty="0"/>
                        <a:t>Telescope Order, </a:t>
                      </a:r>
                    </a:p>
                    <a:p>
                      <a:pPr algn="ctr"/>
                      <a:r>
                        <a:rPr lang="en-US" sz="1200" b="1" dirty="0"/>
                        <a:t>North-to-South</a:t>
                      </a:r>
                    </a:p>
                  </a:txBody>
                  <a:tcPr marL="68580" marR="68580" marT="34290" marB="34290"/>
                </a:tc>
                <a:tc hMerge="1">
                  <a:txBody>
                    <a:bodyPr/>
                    <a:lstStyle/>
                    <a:p>
                      <a:pPr algn="ctr"/>
                      <a:endParaRPr lang="en-US" sz="1400" b="1" dirty="0"/>
                    </a:p>
                  </a:txBody>
                  <a:tcPr/>
                </a:tc>
                <a:tc hMerge="1">
                  <a:txBody>
                    <a:bodyPr/>
                    <a:lstStyle/>
                    <a:p>
                      <a:pPr algn="ctr"/>
                      <a:endParaRPr lang="en-US" sz="1200" b="1" dirty="0"/>
                    </a:p>
                  </a:txBody>
                  <a:tcPr/>
                </a:tc>
                <a:extLst>
                  <a:ext uri="{0D108BD9-81ED-4DB2-BD59-A6C34878D82A}">
                    <a16:rowId xmlns:a16="http://schemas.microsoft.com/office/drawing/2014/main" val="10000"/>
                  </a:ext>
                </a:extLst>
              </a:tr>
              <a:tr h="411480">
                <a:tc>
                  <a:txBody>
                    <a:bodyPr/>
                    <a:lstStyle/>
                    <a:p>
                      <a:pPr algn="ctr"/>
                      <a:r>
                        <a:rPr lang="en-US" sz="1000" b="1" dirty="0"/>
                        <a:t>G15 MAG ED/PD</a:t>
                      </a:r>
                    </a:p>
                  </a:txBody>
                  <a:tcPr marL="68580" marR="68580" marT="34290" marB="34290"/>
                </a:tc>
                <a:tc>
                  <a:txBody>
                    <a:bodyPr/>
                    <a:lstStyle/>
                    <a:p>
                      <a:pPr algn="ctr"/>
                      <a:r>
                        <a:rPr lang="en-US" sz="1000" b="1" dirty="0"/>
                        <a:t>G17 MPS-HI E</a:t>
                      </a:r>
                    </a:p>
                  </a:txBody>
                  <a:tcPr marL="68580" marR="68580" marT="34290" marB="34290"/>
                </a:tc>
                <a:tc>
                  <a:txBody>
                    <a:bodyPr/>
                    <a:lstStyle/>
                    <a:p>
                      <a:pPr algn="ctr"/>
                      <a:r>
                        <a:rPr lang="en-US" sz="1000" b="1" dirty="0"/>
                        <a:t>G17 MPS-HI P</a:t>
                      </a:r>
                    </a:p>
                  </a:txBody>
                  <a:tcPr marL="68580" marR="68580" marT="34290" marB="34290"/>
                </a:tc>
                <a:extLst>
                  <a:ext uri="{0D108BD9-81ED-4DB2-BD59-A6C34878D82A}">
                    <a16:rowId xmlns:a16="http://schemas.microsoft.com/office/drawing/2014/main" val="10001"/>
                  </a:ext>
                </a:extLst>
              </a:tr>
              <a:tr h="274435">
                <a:tc>
                  <a:txBody>
                    <a:bodyPr/>
                    <a:lstStyle/>
                    <a:p>
                      <a:pPr algn="ctr"/>
                      <a:r>
                        <a:rPr lang="en-US" sz="1400" b="1" dirty="0"/>
                        <a:t>7</a:t>
                      </a:r>
                    </a:p>
                  </a:txBody>
                  <a:tcPr marL="68580" marR="68580" marT="34290" marB="34290" anchor="ctr">
                    <a:solidFill>
                      <a:srgbClr val="EDEDED"/>
                    </a:solidFill>
                  </a:tcPr>
                </a:tc>
                <a:tc>
                  <a:txBody>
                    <a:bodyPr/>
                    <a:lstStyle/>
                    <a:p>
                      <a:pPr algn="ctr"/>
                      <a:r>
                        <a:rPr lang="en-US" sz="1400" b="1" dirty="0"/>
                        <a:t>3</a:t>
                      </a:r>
                    </a:p>
                  </a:txBody>
                  <a:tcPr marL="68580" marR="68580" marT="34290" marB="34290" anchor="ctr">
                    <a:solidFill>
                      <a:srgbClr val="EDEDED"/>
                    </a:solidFill>
                  </a:tcPr>
                </a:tc>
                <a:tc>
                  <a:txBody>
                    <a:bodyPr/>
                    <a:lstStyle/>
                    <a:p>
                      <a:pPr algn="ctr"/>
                      <a:r>
                        <a:rPr lang="en-US" sz="1400" b="1" dirty="0"/>
                        <a:t>1</a:t>
                      </a:r>
                    </a:p>
                  </a:txBody>
                  <a:tcPr marL="68580" marR="68580" marT="34290" marB="34290" anchor="ctr">
                    <a:solidFill>
                      <a:srgbClr val="EDEDED"/>
                    </a:solidFill>
                  </a:tcPr>
                </a:tc>
                <a:extLst>
                  <a:ext uri="{0D108BD9-81ED-4DB2-BD59-A6C34878D82A}">
                    <a16:rowId xmlns:a16="http://schemas.microsoft.com/office/drawing/2014/main" val="10002"/>
                  </a:ext>
                </a:extLst>
              </a:tr>
              <a:tr h="274435">
                <a:tc>
                  <a:txBody>
                    <a:bodyPr/>
                    <a:lstStyle/>
                    <a:p>
                      <a:pPr algn="ctr"/>
                      <a:r>
                        <a:rPr lang="en-US" sz="1400" b="1" dirty="0"/>
                        <a:t>8</a:t>
                      </a:r>
                    </a:p>
                  </a:txBody>
                  <a:tcPr marL="68580" marR="68580" marT="34290" marB="34290" anchor="ctr"/>
                </a:tc>
                <a:tc>
                  <a:txBody>
                    <a:bodyPr/>
                    <a:lstStyle/>
                    <a:p>
                      <a:pPr algn="ctr"/>
                      <a:r>
                        <a:rPr lang="en-US" sz="1400" b="1" dirty="0"/>
                        <a:t>1</a:t>
                      </a:r>
                    </a:p>
                  </a:txBody>
                  <a:tcPr marL="68580" marR="68580" marT="34290" marB="34290" anchor="ctr"/>
                </a:tc>
                <a:tc>
                  <a:txBody>
                    <a:bodyPr/>
                    <a:lstStyle/>
                    <a:p>
                      <a:pPr algn="ctr"/>
                      <a:r>
                        <a:rPr lang="en-US" sz="1400" b="1" dirty="0"/>
                        <a:t>4</a:t>
                      </a:r>
                    </a:p>
                  </a:txBody>
                  <a:tcPr marL="68580" marR="68580" marT="34290" marB="34290" anchor="ctr"/>
                </a:tc>
                <a:extLst>
                  <a:ext uri="{0D108BD9-81ED-4DB2-BD59-A6C34878D82A}">
                    <a16:rowId xmlns:a16="http://schemas.microsoft.com/office/drawing/2014/main" val="10003"/>
                  </a:ext>
                </a:extLst>
              </a:tr>
              <a:tr h="274435">
                <a:tc>
                  <a:txBody>
                    <a:bodyPr/>
                    <a:lstStyle/>
                    <a:p>
                      <a:pPr algn="ctr"/>
                      <a:r>
                        <a:rPr lang="en-US" sz="1400" b="1" dirty="0"/>
                        <a:t>1</a:t>
                      </a:r>
                    </a:p>
                  </a:txBody>
                  <a:tcPr marL="68580" marR="68580" marT="34290" marB="34290" anchor="ctr">
                    <a:solidFill>
                      <a:srgbClr val="FF3399"/>
                    </a:solidFill>
                  </a:tcPr>
                </a:tc>
                <a:tc>
                  <a:txBody>
                    <a:bodyPr/>
                    <a:lstStyle/>
                    <a:p>
                      <a:pPr algn="ctr"/>
                      <a:r>
                        <a:rPr lang="en-US" sz="1400" b="1" dirty="0"/>
                        <a:t>4</a:t>
                      </a:r>
                    </a:p>
                  </a:txBody>
                  <a:tcPr marL="68580" marR="68580" marT="34290" marB="34290" anchor="ctr">
                    <a:solidFill>
                      <a:srgbClr val="EDF0F6"/>
                    </a:solidFill>
                  </a:tcPr>
                </a:tc>
                <a:tc>
                  <a:txBody>
                    <a:bodyPr/>
                    <a:lstStyle/>
                    <a:p>
                      <a:pPr algn="ctr"/>
                      <a:r>
                        <a:rPr lang="en-US" sz="1400" b="1" dirty="0"/>
                        <a:t>2</a:t>
                      </a:r>
                    </a:p>
                  </a:txBody>
                  <a:tcPr marL="68580" marR="68580" marT="34290" marB="34290" anchor="ctr">
                    <a:solidFill>
                      <a:srgbClr val="FF3399"/>
                    </a:solidFill>
                  </a:tcPr>
                </a:tc>
                <a:extLst>
                  <a:ext uri="{0D108BD9-81ED-4DB2-BD59-A6C34878D82A}">
                    <a16:rowId xmlns:a16="http://schemas.microsoft.com/office/drawing/2014/main" val="10004"/>
                  </a:ext>
                </a:extLst>
              </a:tr>
              <a:tr h="274435">
                <a:tc>
                  <a:txBody>
                    <a:bodyPr/>
                    <a:lstStyle/>
                    <a:p>
                      <a:pPr algn="ctr"/>
                      <a:r>
                        <a:rPr lang="en-US" sz="1400" b="1" dirty="0"/>
                        <a:t>6</a:t>
                      </a:r>
                    </a:p>
                  </a:txBody>
                  <a:tcPr marL="68580" marR="68580" marT="34290" marB="34290" anchor="ctr"/>
                </a:tc>
                <a:tc>
                  <a:txBody>
                    <a:bodyPr/>
                    <a:lstStyle/>
                    <a:p>
                      <a:pPr algn="ctr"/>
                      <a:r>
                        <a:rPr lang="en-US" sz="1400" b="1" dirty="0"/>
                        <a:t>2</a:t>
                      </a:r>
                    </a:p>
                  </a:txBody>
                  <a:tcPr marL="68580" marR="68580" marT="34290" marB="34290" anchor="ctr"/>
                </a:tc>
                <a:tc>
                  <a:txBody>
                    <a:bodyPr/>
                    <a:lstStyle/>
                    <a:p>
                      <a:pPr algn="ctr"/>
                      <a:r>
                        <a:rPr lang="en-US" sz="1400" b="1" dirty="0"/>
                        <a:t>5</a:t>
                      </a:r>
                    </a:p>
                  </a:txBody>
                  <a:tcPr marL="68580" marR="68580" marT="34290" marB="34290" anchor="ctr"/>
                </a:tc>
                <a:extLst>
                  <a:ext uri="{0D108BD9-81ED-4DB2-BD59-A6C34878D82A}">
                    <a16:rowId xmlns:a16="http://schemas.microsoft.com/office/drawing/2014/main" val="10005"/>
                  </a:ext>
                </a:extLst>
              </a:tr>
              <a:tr h="274435">
                <a:tc>
                  <a:txBody>
                    <a:bodyPr/>
                    <a:lstStyle/>
                    <a:p>
                      <a:pPr algn="ctr"/>
                      <a:r>
                        <a:rPr lang="en-US" sz="1400" b="1" dirty="0"/>
                        <a:t>9</a:t>
                      </a:r>
                    </a:p>
                  </a:txBody>
                  <a:tcPr marL="68580" marR="68580" marT="34290" marB="34290" anchor="ctr"/>
                </a:tc>
                <a:tc>
                  <a:txBody>
                    <a:bodyPr/>
                    <a:lstStyle/>
                    <a:p>
                      <a:pPr algn="ctr"/>
                      <a:r>
                        <a:rPr lang="en-US" sz="1400" b="1" dirty="0"/>
                        <a:t>5</a:t>
                      </a:r>
                    </a:p>
                  </a:txBody>
                  <a:tcPr marL="68580" marR="68580" marT="34290" marB="34290" anchor="ctr"/>
                </a:tc>
                <a:tc>
                  <a:txBody>
                    <a:bodyPr/>
                    <a:lstStyle/>
                    <a:p>
                      <a:pPr algn="ctr"/>
                      <a:r>
                        <a:rPr lang="en-US" sz="1400" b="1" dirty="0"/>
                        <a:t>3</a:t>
                      </a:r>
                    </a:p>
                  </a:txBody>
                  <a:tcPr marL="68580" marR="68580" marT="34290" marB="34290" anchor="ctr"/>
                </a:tc>
                <a:extLst>
                  <a:ext uri="{0D108BD9-81ED-4DB2-BD59-A6C34878D82A}">
                    <a16:rowId xmlns:a16="http://schemas.microsoft.com/office/drawing/2014/main" val="10006"/>
                  </a:ext>
                </a:extLst>
              </a:tr>
            </a:tbl>
          </a:graphicData>
        </a:graphic>
      </p:graphicFrame>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967236" y="1444823"/>
            <a:ext cx="2523728"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rPr>
              <a:t>GOES-15 </a:t>
            </a:r>
            <a:r>
              <a:rPr lang="en-US" sz="1400" b="1" dirty="0">
                <a:solidFill>
                  <a:schemeClr val="bg1"/>
                </a:solidFill>
              </a:rPr>
              <a:t>vs </a:t>
            </a:r>
            <a:r>
              <a:rPr lang="en-US" sz="1400" b="1" dirty="0" smtClean="0">
                <a:solidFill>
                  <a:schemeClr val="bg1"/>
                </a:solidFill>
              </a:rPr>
              <a:t>GOES-17 </a:t>
            </a:r>
            <a:r>
              <a:rPr lang="en-US" sz="1400" b="1" dirty="0">
                <a:solidFill>
                  <a:schemeClr val="bg1"/>
                </a:solidFill>
              </a:rPr>
              <a:t>Protons</a:t>
            </a:r>
          </a:p>
        </p:txBody>
      </p:sp>
    </p:spTree>
    <p:extLst>
      <p:ext uri="{BB962C8B-B14F-4D97-AF65-F5344CB8AC3E}">
        <p14:creationId xmlns:p14="http://schemas.microsoft.com/office/powerpoint/2010/main" val="42709960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53</a:t>
            </a:fld>
            <a:endParaRPr lang="en-US" altLang="en-US" dirty="0">
              <a:solidFill>
                <a:prstClr val="white"/>
              </a:solidFill>
            </a:endParaRPr>
          </a:p>
        </p:txBody>
      </p:sp>
      <p:sp>
        <p:nvSpPr>
          <p:cNvPr id="8" name="TextBox 7">
            <a:extLst>
              <a:ext uri="{FF2B5EF4-FFF2-40B4-BE49-F238E27FC236}">
                <a16:creationId xmlns:a16="http://schemas.microsoft.com/office/drawing/2014/main" id="{03C1C17E-6C53-A64B-936E-EAF60D042E20}"/>
              </a:ext>
            </a:extLst>
          </p:cNvPr>
          <p:cNvSpPr txBox="1"/>
          <p:nvPr/>
        </p:nvSpPr>
        <p:spPr>
          <a:xfrm>
            <a:off x="1860870" y="1752600"/>
            <a:ext cx="5453123" cy="323165"/>
          </a:xfrm>
          <a:prstGeom prst="rect">
            <a:avLst/>
          </a:prstGeom>
          <a:solidFill>
            <a:srgbClr val="FF3399"/>
          </a:solidFill>
          <a:ln>
            <a:solidFill>
              <a:srgbClr val="92D050"/>
            </a:solidFill>
          </a:ln>
        </p:spPr>
        <p:txBody>
          <a:bodyPr wrap="square" rtlCol="0">
            <a:spAutoFit/>
          </a:bodyPr>
          <a:lstStyle/>
          <a:p>
            <a:pPr algn="ctr"/>
            <a:r>
              <a:rPr lang="en-US" sz="1500" b="1" dirty="0">
                <a:solidFill>
                  <a:prstClr val="white"/>
                </a:solidFill>
              </a:rPr>
              <a:t>GOES-15 vs GOES-17 Protons, 03/28/2019– </a:t>
            </a:r>
            <a:r>
              <a:rPr lang="en-US" sz="1500" b="1" dirty="0" smtClean="0">
                <a:solidFill>
                  <a:prstClr val="white"/>
                </a:solidFill>
              </a:rPr>
              <a:t>09/08/2019</a:t>
            </a:r>
            <a:endParaRPr lang="en-US" sz="1500" b="1" dirty="0">
              <a:solidFill>
                <a:prstClr val="white"/>
              </a:solidFill>
            </a:endParaRPr>
          </a:p>
        </p:txBody>
      </p:sp>
      <p:pic>
        <p:nvPicPr>
          <p:cNvPr id="3" name="Picture 2">
            <a:extLst>
              <a:ext uri="{FF2B5EF4-FFF2-40B4-BE49-F238E27FC236}">
                <a16:creationId xmlns:a16="http://schemas.microsoft.com/office/drawing/2014/main" id="{A81EDD4E-7C57-A947-BB26-2A89E5231D7D}"/>
              </a:ext>
            </a:extLst>
          </p:cNvPr>
          <p:cNvPicPr>
            <a:picLocks noChangeAspect="1"/>
          </p:cNvPicPr>
          <p:nvPr/>
        </p:nvPicPr>
        <p:blipFill>
          <a:blip r:embed="rId2"/>
          <a:stretch>
            <a:fillRect/>
          </a:stretch>
        </p:blipFill>
        <p:spPr>
          <a:xfrm>
            <a:off x="151228" y="2362200"/>
            <a:ext cx="8872406" cy="1048557"/>
          </a:xfrm>
          <a:prstGeom prst="rect">
            <a:avLst/>
          </a:prstGeom>
        </p:spPr>
      </p:pic>
      <p:sp>
        <p:nvSpPr>
          <p:cNvPr id="9" name="TextBox 8">
            <a:extLst>
              <a:ext uri="{FF2B5EF4-FFF2-40B4-BE49-F238E27FC236}">
                <a16:creationId xmlns:a16="http://schemas.microsoft.com/office/drawing/2014/main" id="{F9BDDB52-B194-704C-AB0D-9FF258ADB3B8}"/>
              </a:ext>
            </a:extLst>
          </p:cNvPr>
          <p:cNvSpPr txBox="1"/>
          <p:nvPr/>
        </p:nvSpPr>
        <p:spPr>
          <a:xfrm>
            <a:off x="2887400" y="3733800"/>
            <a:ext cx="3400062" cy="338554"/>
          </a:xfrm>
          <a:prstGeom prst="rect">
            <a:avLst/>
          </a:prstGeom>
          <a:solidFill>
            <a:schemeClr val="tx2">
              <a:lumMod val="20000"/>
              <a:lumOff val="80000"/>
            </a:schemeClr>
          </a:solidFill>
          <a:ln w="12700">
            <a:noFill/>
          </a:ln>
        </p:spPr>
        <p:txBody>
          <a:bodyPr wrap="square" rtlCol="0">
            <a:spAutoFit/>
          </a:bodyPr>
          <a:lstStyle/>
          <a:p>
            <a:pPr algn="ctr"/>
            <a:r>
              <a:rPr lang="en-US" sz="1600" b="1" i="1" dirty="0"/>
              <a:t>RMS, 1-Q50(G15)/Q50(G17) = 0.707</a:t>
            </a:r>
          </a:p>
        </p:txBody>
      </p:sp>
      <p:sp>
        <p:nvSpPr>
          <p:cNvPr id="7" name="TextBox 6">
            <a:extLst>
              <a:ext uri="{FF2B5EF4-FFF2-40B4-BE49-F238E27FC236}">
                <a16:creationId xmlns:a16="http://schemas.microsoft.com/office/drawing/2014/main" id="{3A9BA63A-9C5F-CC4F-8A49-5BA6C32814AC}"/>
              </a:ext>
            </a:extLst>
          </p:cNvPr>
          <p:cNvSpPr txBox="1"/>
          <p:nvPr/>
        </p:nvSpPr>
        <p:spPr>
          <a:xfrm>
            <a:off x="1553550" y="4572000"/>
            <a:ext cx="6067762" cy="584775"/>
          </a:xfrm>
          <a:prstGeom prst="rect">
            <a:avLst/>
          </a:prstGeom>
          <a:solidFill>
            <a:schemeClr val="tx2">
              <a:lumMod val="20000"/>
              <a:lumOff val="80000"/>
            </a:schemeClr>
          </a:solidFill>
          <a:ln w="12700">
            <a:noFill/>
          </a:ln>
        </p:spPr>
        <p:txBody>
          <a:bodyPr wrap="square" rtlCol="0">
            <a:spAutoFit/>
          </a:bodyPr>
          <a:lstStyle/>
          <a:p>
            <a:pPr algn="ctr"/>
            <a:r>
              <a:rPr lang="en-US" sz="1600" b="1" i="1" dirty="0"/>
              <a:t>G13-15 MAGPD demonstrated to suffer radiation damage over time </a:t>
            </a:r>
          </a:p>
          <a:p>
            <a:pPr algn="ctr"/>
            <a:r>
              <a:rPr lang="en-US" sz="1600" b="1" i="1" dirty="0"/>
              <a:t>[Rodriguez+ 2020, JSWSC, https://doi.org/10.1051/swsc/2020031]</a:t>
            </a:r>
          </a:p>
        </p:txBody>
      </p:sp>
      <p:sp>
        <p:nvSpPr>
          <p:cNvPr id="10" name="TextBox 9"/>
          <p:cNvSpPr txBox="1"/>
          <p:nvPr/>
        </p:nvSpPr>
        <p:spPr>
          <a:xfrm>
            <a:off x="1" y="5877580"/>
            <a:ext cx="9144000" cy="523220"/>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GOES‐15 </a:t>
            </a:r>
            <a:r>
              <a:rPr lang="en-US" sz="1400" b="1" dirty="0">
                <a:solidFill>
                  <a:schemeClr val="bg1"/>
                </a:solidFill>
                <a:latin typeface="Times New Roman" panose="02020603050405020304" pitchFamily="18" charset="0"/>
                <a:cs typeface="Times New Roman" panose="02020603050405020304" pitchFamily="18" charset="0"/>
              </a:rPr>
              <a:t>to the </a:t>
            </a:r>
            <a:r>
              <a:rPr lang="en-US" sz="1400" b="1" dirty="0" smtClean="0">
                <a:solidFill>
                  <a:schemeClr val="bg1"/>
                </a:solidFill>
                <a:latin typeface="Times New Roman" panose="02020603050405020304" pitchFamily="18" charset="0"/>
                <a:cs typeface="Times New Roman" panose="02020603050405020304" pitchFamily="18" charset="0"/>
              </a:rPr>
              <a:t>GOES‐17 </a:t>
            </a:r>
            <a:r>
              <a:rPr lang="en-US" sz="1400" b="1" dirty="0">
                <a:solidFill>
                  <a:schemeClr val="bg1"/>
                </a:solidFill>
                <a:latin typeface="Times New Roman" panose="02020603050405020304" pitchFamily="18" charset="0"/>
                <a:cs typeface="Times New Roman" panose="02020603050405020304" pitchFamily="18" charset="0"/>
              </a:rPr>
              <a:t>percentile fluxes, following interpolation to five common energies </a:t>
            </a:r>
            <a:r>
              <a:rPr lang="en-US" sz="1400" b="1" dirty="0" smtClean="0">
                <a:solidFill>
                  <a:schemeClr val="bg1"/>
                </a:solidFill>
                <a:latin typeface="Times New Roman" panose="02020603050405020304" pitchFamily="18" charset="0"/>
                <a:cs typeface="Times New Roman" panose="02020603050405020304" pitchFamily="18" charset="0"/>
              </a:rPr>
              <a:t>(110</a:t>
            </a:r>
            <a:r>
              <a:rPr lang="en-US" sz="1400" b="1" dirty="0">
                <a:solidFill>
                  <a:schemeClr val="bg1"/>
                </a:solidFill>
                <a:latin typeface="Times New Roman" panose="02020603050405020304" pitchFamily="18" charset="0"/>
                <a:cs typeface="Times New Roman" panose="02020603050405020304" pitchFamily="18" charset="0"/>
              </a:rPr>
              <a:t>, 130, </a:t>
            </a:r>
            <a:r>
              <a:rPr lang="en-US" sz="1400" b="1" dirty="0" smtClean="0">
                <a:solidFill>
                  <a:schemeClr val="bg1"/>
                </a:solidFill>
                <a:latin typeface="Times New Roman" panose="02020603050405020304" pitchFamily="18" charset="0"/>
                <a:cs typeface="Times New Roman" panose="02020603050405020304" pitchFamily="18" charset="0"/>
              </a:rPr>
              <a:t>190, 270</a:t>
            </a:r>
            <a:r>
              <a:rPr lang="en-US" sz="1400" b="1" dirty="0">
                <a:solidFill>
                  <a:schemeClr val="bg1"/>
                </a:solidFill>
                <a:latin typeface="Times New Roman" panose="02020603050405020304" pitchFamily="18" charset="0"/>
                <a:cs typeface="Times New Roman" panose="02020603050405020304" pitchFamily="18" charset="0"/>
              </a:rPr>
              <a:t>, and </a:t>
            </a:r>
            <a:r>
              <a:rPr lang="en-US" sz="1400" b="1" dirty="0" smtClean="0">
                <a:solidFill>
                  <a:schemeClr val="bg1"/>
                </a:solidFill>
                <a:latin typeface="Times New Roman" panose="02020603050405020304" pitchFamily="18" charset="0"/>
                <a:cs typeface="Times New Roman" panose="02020603050405020304" pitchFamily="18" charset="0"/>
              </a:rPr>
              <a:t>410 </a:t>
            </a:r>
            <a:r>
              <a:rPr lang="en-US" sz="1400" b="1" dirty="0">
                <a:solidFill>
                  <a:schemeClr val="bg1"/>
                </a:solidFill>
                <a:latin typeface="Times New Roman" panose="02020603050405020304" pitchFamily="18" charset="0"/>
                <a:cs typeface="Times New Roman" panose="02020603050405020304" pitchFamily="18" charset="0"/>
              </a:rPr>
              <a:t>keV) assuming a piecewise power‐law distribution.</a:t>
            </a: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734128" y="2642308"/>
            <a:ext cx="304800" cy="76844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428344" y="2632580"/>
            <a:ext cx="304800" cy="752645"/>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85288" y="2632580"/>
            <a:ext cx="304800" cy="752645"/>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91072" y="2632580"/>
            <a:ext cx="304800" cy="752645"/>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048016" y="2632580"/>
            <a:ext cx="304800" cy="752645"/>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481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05149E-34E4-ED42-8262-09AD0D2F7C86}"/>
              </a:ext>
            </a:extLst>
          </p:cNvPr>
          <p:cNvSpPr>
            <a:spLocks noGrp="1"/>
          </p:cNvSpPr>
          <p:nvPr>
            <p:ph idx="1"/>
          </p:nvPr>
        </p:nvSpPr>
        <p:spPr>
          <a:xfrm>
            <a:off x="457200" y="1295400"/>
            <a:ext cx="8229600" cy="1143000"/>
          </a:xfrm>
        </p:spPr>
        <p:txBody>
          <a:bodyPr/>
          <a:lstStyle/>
          <a:p>
            <a:pPr marL="0" indent="0" algn="just">
              <a:buNone/>
            </a:pPr>
            <a:r>
              <a:rPr lang="en-US" sz="2000" b="1" dirty="0" smtClean="0">
                <a:latin typeface="Times New Roman" panose="02020603050405020304" pitchFamily="18" charset="0"/>
                <a:cs typeface="Times New Roman" panose="02020603050405020304" pitchFamily="18" charset="0"/>
              </a:rPr>
              <a:t>Comparison of &gt;2 </a:t>
            </a:r>
            <a:r>
              <a:rPr lang="en-US" sz="2000" b="1" dirty="0">
                <a:latin typeface="Times New Roman" panose="02020603050405020304" pitchFamily="18" charset="0"/>
                <a:cs typeface="Times New Roman" panose="02020603050405020304" pitchFamily="18" charset="0"/>
              </a:rPr>
              <a:t>MeV electron </a:t>
            </a:r>
            <a:r>
              <a:rPr lang="en-US" sz="2000" b="1" dirty="0" smtClean="0">
                <a:latin typeface="Times New Roman" panose="02020603050405020304" pitchFamily="18" charset="0"/>
                <a:cs typeface="Times New Roman" panose="02020603050405020304" pitchFamily="18" charset="0"/>
              </a:rPr>
              <a:t>fluxes</a:t>
            </a:r>
            <a:r>
              <a:rPr lang="en-US" sz="2000" dirty="0" smtClean="0">
                <a:latin typeface="Times New Roman" panose="02020603050405020304" pitchFamily="18" charset="0"/>
                <a:cs typeface="Times New Roman" panose="02020603050405020304" pitchFamily="18" charset="0"/>
              </a:rPr>
              <a:t>: Use a rigorous method</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to compare two time series at </a:t>
            </a:r>
            <a:r>
              <a:rPr lang="en-US" sz="2000" dirty="0">
                <a:latin typeface="Times New Roman" panose="02020603050405020304" pitchFamily="18" charset="0"/>
                <a:cs typeface="Times New Roman" panose="02020603050405020304" pitchFamily="18" charset="0"/>
              </a:rPr>
              <a:t>different satellites </a:t>
            </a:r>
            <a:r>
              <a:rPr lang="en-US" sz="2000"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‘Statistical </a:t>
            </a:r>
            <a:r>
              <a:rPr lang="en-US" sz="2000" b="1" dirty="0">
                <a:latin typeface="Times New Roman" panose="02020603050405020304" pitchFamily="18" charset="0"/>
                <a:cs typeface="Times New Roman" panose="02020603050405020304" pitchFamily="18" charset="0"/>
              </a:rPr>
              <a:t>A</a:t>
            </a:r>
            <a:r>
              <a:rPr lang="en-US" sz="2000" b="1" dirty="0" smtClean="0">
                <a:latin typeface="Times New Roman" panose="02020603050405020304" pitchFamily="18" charset="0"/>
                <a:cs typeface="Times New Roman" panose="02020603050405020304" pitchFamily="18" charset="0"/>
              </a:rPr>
              <a:t>synchronous </a:t>
            </a:r>
            <a:r>
              <a:rPr lang="en-US" sz="2000" b="1" dirty="0">
                <a:latin typeface="Times New Roman" panose="02020603050405020304" pitchFamily="18" charset="0"/>
                <a:cs typeface="Times New Roman" panose="02020603050405020304" pitchFamily="18" charset="0"/>
              </a:rPr>
              <a:t>R</a:t>
            </a:r>
            <a:r>
              <a:rPr lang="en-US" sz="2000" b="1" dirty="0" smtClean="0">
                <a:latin typeface="Times New Roman" panose="02020603050405020304" pitchFamily="18" charset="0"/>
                <a:cs typeface="Times New Roman" panose="02020603050405020304" pitchFamily="18" charset="0"/>
              </a:rPr>
              <a:t>egression</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[O’Brien et al., </a:t>
            </a:r>
            <a:r>
              <a:rPr lang="en-US" sz="2000" i="1" dirty="0">
                <a:latin typeface="Times New Roman" panose="02020603050405020304" pitchFamily="18" charset="0"/>
                <a:cs typeface="Times New Roman" panose="02020603050405020304" pitchFamily="18" charset="0"/>
              </a:rPr>
              <a:t>JGR, 106, </a:t>
            </a:r>
            <a:r>
              <a:rPr lang="en-US" sz="2000" dirty="0">
                <a:latin typeface="Times New Roman" panose="02020603050405020304" pitchFamily="18" charset="0"/>
                <a:cs typeface="Times New Roman" panose="02020603050405020304" pitchFamily="18" charset="0"/>
              </a:rPr>
              <a:t>2001</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Content Placeholder 21">
            <a:extLst>
              <a:ext uri="{FF2B5EF4-FFF2-40B4-BE49-F238E27FC236}">
                <a16:creationId xmlns:a16="http://schemas.microsoft.com/office/drawing/2014/main" id="{D4D55CDC-D31F-AE4C-9F21-A08EE6EF5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048000"/>
            <a:ext cx="2935478" cy="2935478"/>
          </a:xfrm>
          <a:prstGeom prst="rect">
            <a:avLst/>
          </a:prstGeom>
        </p:spPr>
      </p:pic>
      <p:pic>
        <p:nvPicPr>
          <p:cNvPr id="9" name="Content Placeholder 10">
            <a:extLst>
              <a:ext uri="{FF2B5EF4-FFF2-40B4-BE49-F238E27FC236}">
                <a16:creationId xmlns:a16="http://schemas.microsoft.com/office/drawing/2014/main" id="{1B824E05-43BB-3B40-9413-80C58DECA6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094" y="3048062"/>
            <a:ext cx="2936279" cy="2936279"/>
          </a:xfrm>
          <a:prstGeom prst="rect">
            <a:avLst/>
          </a:prstGeom>
        </p:spPr>
      </p:pic>
      <p:sp>
        <p:nvSpPr>
          <p:cNvPr id="10" name="Oval 9">
            <a:extLst>
              <a:ext uri="{FF2B5EF4-FFF2-40B4-BE49-F238E27FC236}">
                <a16:creationId xmlns:a16="http://schemas.microsoft.com/office/drawing/2014/main" id="{DAAEFD0A-C270-F443-B445-489B6BBEA80F}"/>
              </a:ext>
            </a:extLst>
          </p:cNvPr>
          <p:cNvSpPr/>
          <p:nvPr/>
        </p:nvSpPr>
        <p:spPr>
          <a:xfrm>
            <a:off x="4563699" y="4019341"/>
            <a:ext cx="554749" cy="552659"/>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AEFD0A-C270-F443-B445-489B6BBEA80F}"/>
              </a:ext>
            </a:extLst>
          </p:cNvPr>
          <p:cNvSpPr/>
          <p:nvPr/>
        </p:nvSpPr>
        <p:spPr>
          <a:xfrm>
            <a:off x="1519933" y="4019341"/>
            <a:ext cx="554749" cy="552659"/>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342E592D-60C6-6646-9A56-CEFED46CC8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33" y="3055811"/>
            <a:ext cx="2927667" cy="2927667"/>
          </a:xfrm>
          <a:prstGeom prst="rect">
            <a:avLst/>
          </a:prstGeom>
        </p:spPr>
      </p:pic>
      <p:sp>
        <p:nvSpPr>
          <p:cNvPr id="13" name="Oval 12">
            <a:extLst>
              <a:ext uri="{FF2B5EF4-FFF2-40B4-BE49-F238E27FC236}">
                <a16:creationId xmlns:a16="http://schemas.microsoft.com/office/drawing/2014/main" id="{DAAEFD0A-C270-F443-B445-489B6BBEA80F}"/>
              </a:ext>
            </a:extLst>
          </p:cNvPr>
          <p:cNvSpPr/>
          <p:nvPr/>
        </p:nvSpPr>
        <p:spPr>
          <a:xfrm>
            <a:off x="7598651" y="4019341"/>
            <a:ext cx="554749" cy="552659"/>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82075" y="2571690"/>
            <a:ext cx="2523728" cy="400110"/>
          </a:xfrm>
          <a:prstGeom prst="rect">
            <a:avLst/>
          </a:prstGeom>
          <a:solidFill>
            <a:srgbClr val="00B050"/>
          </a:solidFill>
          <a:ln>
            <a:solidFill>
              <a:srgbClr val="92D050"/>
            </a:solidFill>
          </a:ln>
        </p:spPr>
        <p:txBody>
          <a:bodyPr wrap="square" rtlCol="0">
            <a:spAutoFit/>
          </a:bodyPr>
          <a:lstStyle/>
          <a:p>
            <a:pPr algn="ctr"/>
            <a:r>
              <a:rPr lang="en-US" sz="2000" b="1" dirty="0" smtClean="0">
                <a:solidFill>
                  <a:schemeClr val="bg1"/>
                </a:solidFill>
              </a:rPr>
              <a:t>GOES-16 vs GOES-13</a:t>
            </a:r>
            <a:endParaRPr lang="en-US" sz="2000" b="1" dirty="0">
              <a:solidFill>
                <a:schemeClr val="bg1"/>
              </a:solidFill>
            </a:endParaRPr>
          </a:p>
        </p:txBody>
      </p:sp>
      <p:sp>
        <p:nvSpPr>
          <p:cNvPr id="15" name="TextBox 14"/>
          <p:cNvSpPr txBox="1"/>
          <p:nvPr/>
        </p:nvSpPr>
        <p:spPr>
          <a:xfrm>
            <a:off x="3312369" y="2571689"/>
            <a:ext cx="2523728" cy="400110"/>
          </a:xfrm>
          <a:prstGeom prst="rect">
            <a:avLst/>
          </a:prstGeom>
          <a:solidFill>
            <a:srgbClr val="00B050"/>
          </a:solidFill>
          <a:ln>
            <a:solidFill>
              <a:srgbClr val="92D050"/>
            </a:solidFill>
          </a:ln>
        </p:spPr>
        <p:txBody>
          <a:bodyPr wrap="square" rtlCol="0">
            <a:spAutoFit/>
          </a:bodyPr>
          <a:lstStyle/>
          <a:p>
            <a:pPr algn="ctr"/>
            <a:r>
              <a:rPr lang="en-US" sz="2000" b="1" dirty="0" smtClean="0">
                <a:solidFill>
                  <a:schemeClr val="bg1"/>
                </a:solidFill>
              </a:rPr>
              <a:t>GOES-17 vs GOES-14</a:t>
            </a:r>
            <a:endParaRPr lang="en-US" sz="2000" b="1" dirty="0">
              <a:solidFill>
                <a:schemeClr val="bg1"/>
              </a:solidFill>
            </a:endParaRPr>
          </a:p>
        </p:txBody>
      </p:sp>
      <p:sp>
        <p:nvSpPr>
          <p:cNvPr id="16" name="TextBox 15"/>
          <p:cNvSpPr txBox="1"/>
          <p:nvPr/>
        </p:nvSpPr>
        <p:spPr>
          <a:xfrm>
            <a:off x="6342102" y="2571689"/>
            <a:ext cx="2523728" cy="400110"/>
          </a:xfrm>
          <a:prstGeom prst="rect">
            <a:avLst/>
          </a:prstGeom>
          <a:solidFill>
            <a:srgbClr val="00B050"/>
          </a:solidFill>
          <a:ln>
            <a:solidFill>
              <a:srgbClr val="92D050"/>
            </a:solidFill>
          </a:ln>
        </p:spPr>
        <p:txBody>
          <a:bodyPr wrap="square" rtlCol="0">
            <a:spAutoFit/>
          </a:bodyPr>
          <a:lstStyle/>
          <a:p>
            <a:pPr algn="ctr"/>
            <a:r>
              <a:rPr lang="en-US" sz="2000" b="1" dirty="0" smtClean="0">
                <a:solidFill>
                  <a:schemeClr val="bg1"/>
                </a:solidFill>
              </a:rPr>
              <a:t>GOES-17 vs GOES-16</a:t>
            </a:r>
            <a:endParaRPr lang="en-US" sz="2000" b="1" dirty="0">
              <a:solidFill>
                <a:schemeClr val="bg1"/>
              </a:solidFill>
            </a:endParaRPr>
          </a:p>
        </p:txBody>
      </p:sp>
      <p:sp>
        <p:nvSpPr>
          <p:cNvPr id="4" name="TextBox 3"/>
          <p:cNvSpPr txBox="1"/>
          <p:nvPr/>
        </p:nvSpPr>
        <p:spPr>
          <a:xfrm>
            <a:off x="114300" y="6019800"/>
            <a:ext cx="8915400" cy="707886"/>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Pre-Provisional results show good agreement between the various satellites in the operationally important range, flux &gt; 1000 particles/(cm</a:t>
            </a:r>
            <a:r>
              <a:rPr lang="en-US" sz="2000" b="1" baseline="30000" dirty="0" smtClean="0">
                <a:solidFill>
                  <a:schemeClr val="bg1"/>
                </a:solidFill>
                <a:latin typeface="Times New Roman" panose="02020603050405020304" pitchFamily="18" charset="0"/>
                <a:cs typeface="Times New Roman" panose="02020603050405020304" pitchFamily="18" charset="0"/>
              </a:rPr>
              <a:t>2 </a:t>
            </a:r>
            <a:r>
              <a:rPr lang="en-US" sz="2000" b="1" dirty="0" smtClean="0">
                <a:solidFill>
                  <a:schemeClr val="bg1"/>
                </a:solidFill>
                <a:latin typeface="Times New Roman" panose="02020603050405020304" pitchFamily="18" charset="0"/>
                <a:cs typeface="Times New Roman" panose="02020603050405020304" pitchFamily="18" charset="0"/>
              </a:rPr>
              <a:t>s sr)</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15ADB79-25D6-47C0-AB51-22A13A0BBB50}" type="slidenum">
              <a:rPr lang="en-US" altLang="en-US" smtClean="0"/>
              <a:pPr/>
              <a:t>54</a:t>
            </a:fld>
            <a:endParaRPr lang="en-US" altLang="en-US" dirty="0"/>
          </a:p>
        </p:txBody>
      </p:sp>
    </p:spTree>
    <p:extLst>
      <p:ext uri="{BB962C8B-B14F-4D97-AF65-F5344CB8AC3E}">
        <p14:creationId xmlns:p14="http://schemas.microsoft.com/office/powerpoint/2010/main" val="3832545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36">
            <a:extLst>
              <a:ext uri="{FF2B5EF4-FFF2-40B4-BE49-F238E27FC236}">
                <a16:creationId xmlns:a16="http://schemas.microsoft.com/office/drawing/2014/main" id="{0BD33171-1B51-D143-B028-A21DC496A800}"/>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4670599" y="2209800"/>
            <a:ext cx="4091238" cy="4091238"/>
          </a:xfrm>
        </p:spPr>
      </p:pic>
      <p:sp>
        <p:nvSpPr>
          <p:cNvPr id="4" name="Slide Number Placeholder 3">
            <a:extLst>
              <a:ext uri="{FF2B5EF4-FFF2-40B4-BE49-F238E27FC236}">
                <a16:creationId xmlns:a16="http://schemas.microsoft.com/office/drawing/2014/main" id="{82751A30-27E9-8C4F-8E65-ED13F4FB4DF6}"/>
              </a:ext>
            </a:extLst>
          </p:cNvPr>
          <p:cNvSpPr>
            <a:spLocks noGrp="1"/>
          </p:cNvSpPr>
          <p:nvPr>
            <p:ph type="sldNum" sz="quarter" idx="4294967295"/>
          </p:nvPr>
        </p:nvSpPr>
        <p:spPr>
          <a:xfrm>
            <a:off x="8305800" y="6400800"/>
            <a:ext cx="609600" cy="273844"/>
          </a:xfrm>
        </p:spPr>
        <p:txBody>
          <a:bodyPr/>
          <a:lstStyle/>
          <a:p>
            <a:fld id="{615ADB79-25D6-47C0-AB51-22A13A0BBB50}" type="slidenum">
              <a:rPr lang="en-US" altLang="en-US" smtClean="0">
                <a:solidFill>
                  <a:prstClr val="white"/>
                </a:solidFill>
              </a:rPr>
              <a:pPr/>
              <a:t>55</a:t>
            </a:fld>
            <a:endParaRPr lang="en-US" altLang="en-US" dirty="0">
              <a:solidFill>
                <a:prstClr val="white"/>
              </a:solidFill>
            </a:endParaRPr>
          </a:p>
        </p:txBody>
      </p:sp>
      <p:sp>
        <p:nvSpPr>
          <p:cNvPr id="13" name="TextBox 12">
            <a:extLst>
              <a:ext uri="{FF2B5EF4-FFF2-40B4-BE49-F238E27FC236}">
                <a16:creationId xmlns:a16="http://schemas.microsoft.com/office/drawing/2014/main" id="{7E987063-96AA-ED45-B1B4-23667D1CB13A}"/>
              </a:ext>
            </a:extLst>
          </p:cNvPr>
          <p:cNvSpPr txBox="1"/>
          <p:nvPr/>
        </p:nvSpPr>
        <p:spPr>
          <a:xfrm>
            <a:off x="73716" y="1524000"/>
            <a:ext cx="4190054" cy="923330"/>
          </a:xfrm>
          <a:prstGeom prst="rect">
            <a:avLst/>
          </a:prstGeom>
          <a:solidFill>
            <a:srgbClr val="00B050"/>
          </a:solidFill>
          <a:ln>
            <a:solidFill>
              <a:srgbClr val="92D050"/>
            </a:solidFill>
          </a:ln>
        </p:spPr>
        <p:txBody>
          <a:bodyPr wrap="square" rtlCol="0">
            <a:spAutoFit/>
          </a:bodyPr>
          <a:lstStyle/>
          <a:p>
            <a:pPr algn="ctr"/>
            <a:r>
              <a:rPr lang="en-US" b="1" dirty="0" smtClean="0">
                <a:solidFill>
                  <a:prstClr val="white"/>
                </a:solidFill>
                <a:latin typeface="Times New Roman" panose="02020603050405020304" pitchFamily="18" charset="0"/>
                <a:cs typeface="Times New Roman" panose="02020603050405020304" pitchFamily="18" charset="0"/>
              </a:rPr>
              <a:t>Post-Provisional study: GOES-15 </a:t>
            </a:r>
            <a:r>
              <a:rPr lang="en-US" b="1" dirty="0">
                <a:solidFill>
                  <a:prstClr val="white"/>
                </a:solidFill>
                <a:latin typeface="Times New Roman" panose="02020603050405020304" pitchFamily="18" charset="0"/>
                <a:cs typeface="Times New Roman" panose="02020603050405020304" pitchFamily="18" charset="0"/>
              </a:rPr>
              <a:t>vs GOES-17 &gt;2 MeV Electrons, 03/28/2019– </a:t>
            </a:r>
            <a:r>
              <a:rPr lang="en-US" b="1" dirty="0" smtClean="0">
                <a:solidFill>
                  <a:prstClr val="white"/>
                </a:solidFill>
                <a:latin typeface="Times New Roman" panose="02020603050405020304" pitchFamily="18" charset="0"/>
                <a:cs typeface="Times New Roman" panose="02020603050405020304" pitchFamily="18" charset="0"/>
              </a:rPr>
              <a:t>09/08/2019</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0674153-84F0-BF49-B606-4FCB30DFBBA0}"/>
              </a:ext>
            </a:extLst>
          </p:cNvPr>
          <p:cNvSpPr txBox="1"/>
          <p:nvPr/>
        </p:nvSpPr>
        <p:spPr>
          <a:xfrm>
            <a:off x="73716" y="6096000"/>
            <a:ext cx="4117284" cy="461665"/>
          </a:xfrm>
          <a:prstGeom prst="rect">
            <a:avLst/>
          </a:prstGeom>
          <a:solidFill>
            <a:schemeClr val="tx2">
              <a:lumMod val="20000"/>
              <a:lumOff val="80000"/>
            </a:schemeClr>
          </a:solidFill>
          <a:ln w="12700">
            <a:noFill/>
          </a:ln>
        </p:spPr>
        <p:txBody>
          <a:bodyPr wrap="square" rtlCol="0">
            <a:spAutoFit/>
          </a:bodyPr>
          <a:lstStyle/>
          <a:p>
            <a:pPr algn="ctr"/>
            <a:r>
              <a:rPr lang="en-US" sz="1200" b="1" i="1" dirty="0">
                <a:latin typeface="Times New Roman" panose="02020603050405020304" pitchFamily="18" charset="0"/>
                <a:cs typeface="Times New Roman" panose="02020603050405020304" pitchFamily="18" charset="0"/>
              </a:rPr>
              <a:t>G15 E2W channel not shown due to degradation </a:t>
            </a:r>
          </a:p>
          <a:p>
            <a:pPr algn="ctr"/>
            <a:r>
              <a:rPr lang="en-US" sz="1200" b="1" i="1" dirty="0">
                <a:latin typeface="Times New Roman" panose="02020603050405020304" pitchFamily="18" charset="0"/>
                <a:cs typeface="Times New Roman" panose="02020603050405020304" pitchFamily="18" charset="0"/>
              </a:rPr>
              <a:t>[Baker+ 2019, JGR,  https://doi.org/10.1029/2019JA027331]</a:t>
            </a:r>
          </a:p>
        </p:txBody>
      </p:sp>
      <p:pic>
        <p:nvPicPr>
          <p:cNvPr id="26" name="Picture 25">
            <a:extLst>
              <a:ext uri="{FF2B5EF4-FFF2-40B4-BE49-F238E27FC236}">
                <a16:creationId xmlns:a16="http://schemas.microsoft.com/office/drawing/2014/main" id="{E1CA05A6-7950-914E-8082-C567F8E3A136}"/>
              </a:ext>
            </a:extLst>
          </p:cNvPr>
          <p:cNvPicPr>
            <a:picLocks noChangeAspect="1"/>
          </p:cNvPicPr>
          <p:nvPr/>
        </p:nvPicPr>
        <p:blipFill>
          <a:blip r:embed="rId4"/>
          <a:stretch>
            <a:fillRect/>
          </a:stretch>
        </p:blipFill>
        <p:spPr>
          <a:xfrm>
            <a:off x="76086" y="3397571"/>
            <a:ext cx="4114913" cy="1936429"/>
          </a:xfrm>
          <a:prstGeom prst="rect">
            <a:avLst/>
          </a:prstGeom>
        </p:spPr>
      </p:pic>
      <p:sp>
        <p:nvSpPr>
          <p:cNvPr id="27" name="TextBox 26">
            <a:extLst>
              <a:ext uri="{FF2B5EF4-FFF2-40B4-BE49-F238E27FC236}">
                <a16:creationId xmlns:a16="http://schemas.microsoft.com/office/drawing/2014/main" id="{FCA2F148-2BE3-BB43-951F-33CCA2C3E840}"/>
              </a:ext>
            </a:extLst>
          </p:cNvPr>
          <p:cNvSpPr txBox="1"/>
          <p:nvPr/>
        </p:nvSpPr>
        <p:spPr>
          <a:xfrm>
            <a:off x="73716" y="5590401"/>
            <a:ext cx="4117284" cy="276999"/>
          </a:xfrm>
          <a:prstGeom prst="rect">
            <a:avLst/>
          </a:prstGeom>
          <a:solidFill>
            <a:schemeClr val="tx2">
              <a:lumMod val="20000"/>
              <a:lumOff val="80000"/>
            </a:schemeClr>
          </a:solidFill>
          <a:ln w="12700">
            <a:noFill/>
          </a:ln>
        </p:spPr>
        <p:txBody>
          <a:bodyPr wrap="square" rtlCol="0">
            <a:spAutoFit/>
          </a:bodyPr>
          <a:lstStyle/>
          <a:p>
            <a:pPr algn="ctr"/>
            <a:r>
              <a:rPr lang="en-US" sz="1200" b="1" i="1" dirty="0">
                <a:latin typeface="Times New Roman" panose="02020603050405020304" pitchFamily="18" charset="0"/>
                <a:cs typeface="Times New Roman" panose="02020603050405020304" pitchFamily="18" charset="0"/>
              </a:rPr>
              <a:t>10</a:t>
            </a:r>
            <a:r>
              <a:rPr lang="en-US" sz="1200" b="1" i="1" baseline="30000" dirty="0">
                <a:latin typeface="Times New Roman" panose="02020603050405020304" pitchFamily="18" charset="0"/>
                <a:cs typeface="Times New Roman" panose="02020603050405020304" pitchFamily="18" charset="0"/>
              </a:rPr>
              <a:t>th</a:t>
            </a:r>
            <a:r>
              <a:rPr lang="en-US" sz="1200" b="1" i="1" dirty="0">
                <a:latin typeface="Times New Roman" panose="02020603050405020304" pitchFamily="18" charset="0"/>
                <a:cs typeface="Times New Roman" panose="02020603050405020304" pitchFamily="18" charset="0"/>
              </a:rPr>
              <a:t> and 25</a:t>
            </a:r>
            <a:r>
              <a:rPr lang="en-US" sz="1200" b="1" i="1" baseline="30000" dirty="0">
                <a:latin typeface="Times New Roman" panose="02020603050405020304" pitchFamily="18" charset="0"/>
                <a:cs typeface="Times New Roman" panose="02020603050405020304" pitchFamily="18" charset="0"/>
              </a:rPr>
              <a:t>th</a:t>
            </a:r>
            <a:r>
              <a:rPr lang="en-US" sz="1200" b="1" i="1" dirty="0">
                <a:latin typeface="Times New Roman" panose="02020603050405020304" pitchFamily="18" charset="0"/>
                <a:cs typeface="Times New Roman" panose="02020603050405020304" pitchFamily="18" charset="0"/>
              </a:rPr>
              <a:t> percentiles are overcorrected (invalid) values</a:t>
            </a:r>
          </a:p>
        </p:txBody>
      </p:sp>
      <p:sp>
        <p:nvSpPr>
          <p:cNvPr id="38" name="TextBox 37">
            <a:extLst>
              <a:ext uri="{FF2B5EF4-FFF2-40B4-BE49-F238E27FC236}">
                <a16:creationId xmlns:a16="http://schemas.microsoft.com/office/drawing/2014/main" id="{4B517116-0C8C-F141-9801-A2660D8293B3}"/>
              </a:ext>
            </a:extLst>
          </p:cNvPr>
          <p:cNvSpPr txBox="1"/>
          <p:nvPr/>
        </p:nvSpPr>
        <p:spPr>
          <a:xfrm>
            <a:off x="4670599" y="1527018"/>
            <a:ext cx="4118398" cy="584775"/>
          </a:xfrm>
          <a:prstGeom prst="rect">
            <a:avLst/>
          </a:prstGeom>
          <a:solidFill>
            <a:schemeClr val="tx2">
              <a:lumMod val="20000"/>
              <a:lumOff val="80000"/>
            </a:schemeClr>
          </a:solidFill>
          <a:ln w="12700">
            <a:noFill/>
          </a:ln>
        </p:spPr>
        <p:txBody>
          <a:bodyPr wrap="square" rtlCol="0">
            <a:spAutoFit/>
          </a:bodyPr>
          <a:lstStyle/>
          <a:p>
            <a:pPr algn="ctr"/>
            <a:r>
              <a:rPr lang="en-US" sz="1600" b="1" i="1" dirty="0">
                <a:latin typeface="Times New Roman" panose="02020603050405020304" pitchFamily="18" charset="0"/>
                <a:cs typeface="Times New Roman" panose="02020603050405020304" pitchFamily="18" charset="0"/>
              </a:rPr>
              <a:t>Asynchronous regression </a:t>
            </a:r>
            <a:r>
              <a:rPr lang="en-US" sz="1600" b="1" i="1" dirty="0" smtClean="0">
                <a:latin typeface="Times New Roman" panose="02020603050405020304" pitchFamily="18" charset="0"/>
                <a:cs typeface="Times New Roman" panose="02020603050405020304" pitchFamily="18" charset="0"/>
              </a:rPr>
              <a:t>between</a:t>
            </a:r>
          </a:p>
          <a:p>
            <a:pPr algn="ctr"/>
            <a:r>
              <a:rPr lang="en-US" sz="1600" b="1" i="1" dirty="0" smtClean="0">
                <a:latin typeface="Times New Roman" panose="02020603050405020304" pitchFamily="18" charset="0"/>
                <a:cs typeface="Times New Roman" panose="02020603050405020304" pitchFamily="18" charset="0"/>
              </a:rPr>
              <a:t>G17 </a:t>
            </a:r>
            <a:r>
              <a:rPr lang="en-US" sz="1600" b="1" i="1" dirty="0">
                <a:latin typeface="Times New Roman" panose="02020603050405020304" pitchFamily="18" charset="0"/>
                <a:cs typeface="Times New Roman" panose="02020603050405020304" pitchFamily="18" charset="0"/>
              </a:rPr>
              <a:t>T1 &amp; T4 and G15 &gt;2 MeV fluxes</a:t>
            </a:r>
          </a:p>
        </p:txBody>
      </p:sp>
      <p:sp>
        <p:nvSpPr>
          <p:cNvPr id="39" name="TextBox 38">
            <a:extLst>
              <a:ext uri="{FF2B5EF4-FFF2-40B4-BE49-F238E27FC236}">
                <a16:creationId xmlns:a16="http://schemas.microsoft.com/office/drawing/2014/main" id="{7C6259D2-C6A6-E548-9828-C100A8DD8AF6}"/>
              </a:ext>
            </a:extLst>
          </p:cNvPr>
          <p:cNvSpPr txBox="1"/>
          <p:nvPr/>
        </p:nvSpPr>
        <p:spPr>
          <a:xfrm>
            <a:off x="73716" y="2610763"/>
            <a:ext cx="4459730" cy="523220"/>
          </a:xfrm>
          <a:prstGeom prst="rect">
            <a:avLst/>
          </a:prstGeom>
          <a:solidFill>
            <a:schemeClr val="tx2">
              <a:lumMod val="20000"/>
              <a:lumOff val="80000"/>
            </a:schemeClr>
          </a:solidFill>
          <a:ln w="12700">
            <a:noFill/>
          </a:ln>
        </p:spPr>
        <p:txBody>
          <a:bodyPr wrap="square" rtlCol="0">
            <a:spAutoFit/>
          </a:bodyPr>
          <a:lstStyle/>
          <a:p>
            <a:pPr algn="ctr"/>
            <a:r>
              <a:rPr lang="en-US" sz="1400" b="1" i="1" dirty="0">
                <a:latin typeface="Times New Roman" panose="02020603050405020304" pitchFamily="18" charset="0"/>
                <a:cs typeface="Times New Roman" panose="02020603050405020304" pitchFamily="18" charset="0"/>
              </a:rPr>
              <a:t>75% percentile is just below 1000 1/cm</a:t>
            </a:r>
            <a:r>
              <a:rPr lang="en-US" sz="1400" b="1" i="1" baseline="30000" dirty="0">
                <a:latin typeface="Times New Roman" panose="02020603050405020304" pitchFamily="18" charset="0"/>
                <a:cs typeface="Times New Roman" panose="02020603050405020304" pitchFamily="18" charset="0"/>
              </a:rPr>
              <a:t>2</a:t>
            </a:r>
            <a:r>
              <a:rPr lang="en-US" sz="1400" b="1" i="1" dirty="0">
                <a:latin typeface="Times New Roman" panose="02020603050405020304" pitchFamily="18" charset="0"/>
                <a:cs typeface="Times New Roman" panose="02020603050405020304" pitchFamily="18" charset="0"/>
              </a:rPr>
              <a:t> s sr </a:t>
            </a:r>
            <a:r>
              <a:rPr lang="en-US" sz="1400" b="1" i="1" dirty="0" smtClean="0">
                <a:latin typeface="Times New Roman" panose="02020603050405020304" pitchFamily="18" charset="0"/>
                <a:cs typeface="Times New Roman" panose="02020603050405020304" pitchFamily="18" charset="0"/>
              </a:rPr>
              <a:t>alert level</a:t>
            </a:r>
            <a:endParaRPr lang="en-US" sz="1400" b="1" i="1" dirty="0">
              <a:latin typeface="Times New Roman" panose="02020603050405020304" pitchFamily="18" charset="0"/>
              <a:cs typeface="Times New Roman" panose="02020603050405020304" pitchFamily="18" charset="0"/>
            </a:endParaRPr>
          </a:p>
          <a:p>
            <a:pPr algn="ctr"/>
            <a:r>
              <a:rPr lang="en-US" sz="1400" b="1" i="1" dirty="0">
                <a:latin typeface="Times New Roman" panose="02020603050405020304" pitchFamily="18" charset="0"/>
                <a:cs typeface="Times New Roman" panose="02020603050405020304" pitchFamily="18" charset="0"/>
              </a:rPr>
              <a:t>Good agreement between G15 and G17 around alert level</a:t>
            </a:r>
          </a:p>
        </p:txBody>
      </p:sp>
      <p:sp>
        <p:nvSpPr>
          <p:cNvPr id="12"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DAAEFD0A-C270-F443-B445-489B6BBEA80F}"/>
              </a:ext>
            </a:extLst>
          </p:cNvPr>
          <p:cNvSpPr/>
          <p:nvPr/>
        </p:nvSpPr>
        <p:spPr>
          <a:xfrm>
            <a:off x="6729798" y="3702760"/>
            <a:ext cx="554749" cy="552659"/>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622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D167E8-AEE0-BF4F-94D1-97207AFEACD5}"/>
              </a:ext>
            </a:extLst>
          </p:cNvPr>
          <p:cNvSpPr>
            <a:spLocks noGrp="1"/>
          </p:cNvSpPr>
          <p:nvPr>
            <p:ph idx="1"/>
          </p:nvPr>
        </p:nvSpPr>
        <p:spPr>
          <a:xfrm>
            <a:off x="228599" y="1371600"/>
            <a:ext cx="8706853" cy="5349875"/>
          </a:xfrm>
        </p:spPr>
        <p:txBody>
          <a:bodyPr/>
          <a:lstStyle/>
          <a:p>
            <a:r>
              <a:rPr lang="en-US" sz="2400" b="1" dirty="0">
                <a:latin typeface="Times New Roman" panose="02020603050405020304" pitchFamily="18" charset="0"/>
                <a:cs typeface="Times New Roman" panose="02020603050405020304" pitchFamily="18" charset="0"/>
              </a:rPr>
              <a:t>Electrons:</a:t>
            </a:r>
          </a:p>
          <a:p>
            <a:pPr lvl="1"/>
            <a:r>
              <a:rPr lang="en-US" sz="2000" b="1" dirty="0">
                <a:latin typeface="Times New Roman" panose="02020603050405020304" pitchFamily="18" charset="0"/>
                <a:cs typeface="Times New Roman" panose="02020603050405020304" pitchFamily="18" charset="0"/>
              </a:rPr>
              <a:t>Good agreement between G16 &amp; G17 MPS-HI incl. &gt;2 MeV channel</a:t>
            </a:r>
          </a:p>
          <a:p>
            <a:pPr lvl="2"/>
            <a:r>
              <a:rPr lang="en-US" sz="1800" b="1" dirty="0">
                <a:latin typeface="Times New Roman" panose="02020603050405020304" pitchFamily="18" charset="0"/>
                <a:cs typeface="Times New Roman" panose="02020603050405020304" pitchFamily="18" charset="0"/>
              </a:rPr>
              <a:t>Exception: G16 Etel4 </a:t>
            </a:r>
            <a:r>
              <a:rPr lang="en-US" sz="1800" b="1" dirty="0" smtClean="0">
                <a:latin typeface="Times New Roman" panose="02020603050405020304" pitchFamily="18" charset="0"/>
                <a:cs typeface="Times New Roman" panose="02020603050405020304" pitchFamily="18" charset="0"/>
              </a:rPr>
              <a:t>E3 spectra </a:t>
            </a:r>
            <a:r>
              <a:rPr lang="en-US" sz="1800" b="1" dirty="0">
                <a:latin typeface="Times New Roman" panose="02020603050405020304" pitchFamily="18" charset="0"/>
                <a:cs typeface="Times New Roman" panose="02020603050405020304" pitchFamily="18" charset="0"/>
              </a:rPr>
              <a:t>are out-of-family – presented challenges in ground cal due to large differences in actual thresholds from modeled</a:t>
            </a:r>
          </a:p>
          <a:p>
            <a:pPr lvl="1"/>
            <a:r>
              <a:rPr lang="en-US" sz="2000" b="1" dirty="0">
                <a:latin typeface="Times New Roman" panose="02020603050405020304" pitchFamily="18" charset="0"/>
                <a:cs typeface="Times New Roman" panose="02020603050405020304" pitchFamily="18" charset="0"/>
              </a:rPr>
              <a:t>Reasonable agreement between G17 MPS-HI and G14 MAGED</a:t>
            </a:r>
          </a:p>
          <a:p>
            <a:pPr lvl="2"/>
            <a:r>
              <a:rPr lang="en-US" sz="1800" b="1" dirty="0">
                <a:latin typeface="Times New Roman" panose="02020603050405020304" pitchFamily="18" charset="0"/>
                <a:cs typeface="Times New Roman" panose="02020603050405020304" pitchFamily="18" charset="0"/>
              </a:rPr>
              <a:t>MAGED a little low at lower energies</a:t>
            </a:r>
          </a:p>
          <a:p>
            <a:pPr lvl="1"/>
            <a:r>
              <a:rPr lang="en-US" sz="2000" b="1" dirty="0">
                <a:latin typeface="Times New Roman" panose="02020603050405020304" pitchFamily="18" charset="0"/>
                <a:cs typeface="Times New Roman" panose="02020603050405020304" pitchFamily="18" charset="0"/>
              </a:rPr>
              <a:t>Reasonable agreement between G17 T1 &amp; T4 and G14 &gt;2 MeV </a:t>
            </a:r>
            <a:r>
              <a:rPr lang="en-US" sz="2000" b="1" dirty="0" smtClean="0">
                <a:latin typeface="Times New Roman" panose="02020603050405020304" pitchFamily="18" charset="0"/>
                <a:cs typeface="Times New Roman" panose="02020603050405020304" pitchFamily="18" charset="0"/>
              </a:rPr>
              <a:t>electrons</a:t>
            </a:r>
            <a:endParaRPr lang="en-US" sz="2000" b="1" dirty="0">
              <a:latin typeface="Times New Roman" panose="02020603050405020304" pitchFamily="18" charset="0"/>
              <a:cs typeface="Times New Roman" panose="02020603050405020304" pitchFamily="18" charset="0"/>
            </a:endParaRPr>
          </a:p>
          <a:p>
            <a:pPr lvl="2"/>
            <a:r>
              <a:rPr lang="en-US" sz="1800" b="1" dirty="0">
                <a:latin typeface="Times New Roman" panose="02020603050405020304" pitchFamily="18" charset="0"/>
                <a:cs typeface="Times New Roman" panose="02020603050405020304" pitchFamily="18" charset="0"/>
              </a:rPr>
              <a:t>Expect differences between EPEAD and MPS-HI due to different FOVs</a:t>
            </a:r>
          </a:p>
          <a:p>
            <a:pPr lvl="2"/>
            <a:r>
              <a:rPr lang="en-US" sz="1800" b="1" dirty="0">
                <a:latin typeface="Times New Roman" panose="02020603050405020304" pitchFamily="18" charset="0"/>
                <a:cs typeface="Times New Roman" panose="02020603050405020304" pitchFamily="18" charset="0"/>
              </a:rPr>
              <a:t>Difference between 2017 G16 vs. G13 comparisons and 2018 G17 vs. G14 comparisons is most likely due to the environment</a:t>
            </a:r>
          </a:p>
          <a:p>
            <a:r>
              <a:rPr lang="en-US" sz="2400" b="1" dirty="0">
                <a:latin typeface="Times New Roman" panose="02020603050405020304" pitchFamily="18" charset="0"/>
                <a:cs typeface="Times New Roman" panose="02020603050405020304" pitchFamily="18" charset="0"/>
              </a:rPr>
              <a:t>Protons:</a:t>
            </a:r>
          </a:p>
          <a:p>
            <a:pPr lvl="1"/>
            <a:r>
              <a:rPr lang="en-US" sz="2000" b="1" dirty="0">
                <a:latin typeface="Times New Roman" panose="02020603050405020304" pitchFamily="18" charset="0"/>
                <a:cs typeface="Times New Roman" panose="02020603050405020304" pitchFamily="18" charset="0"/>
              </a:rPr>
              <a:t>G16 MPS-HI and G14 MAGPD are a factor of 2-3 low compared to G17 MPS-HI</a:t>
            </a:r>
          </a:p>
          <a:p>
            <a:pPr lvl="1"/>
            <a:r>
              <a:rPr lang="en-US" sz="2000" b="1" dirty="0">
                <a:latin typeface="Times New Roman" panose="02020603050405020304" pitchFamily="18" charset="0"/>
                <a:cs typeface="Times New Roman" panose="02020603050405020304" pitchFamily="18" charset="0"/>
              </a:rPr>
              <a:t>D</a:t>
            </a:r>
            <a:r>
              <a:rPr lang="en-US" sz="2000" b="1" dirty="0" smtClean="0">
                <a:latin typeface="Times New Roman" panose="02020603050405020304" pitchFamily="18" charset="0"/>
                <a:cs typeface="Times New Roman" panose="02020603050405020304" pitchFamily="18" charset="0"/>
              </a:rPr>
              <a:t>egradation of the proton detectors? Discussion below</a:t>
            </a:r>
            <a:endParaRPr lang="en-US" sz="1600" b="1"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56</a:t>
            </a:fld>
            <a:endParaRPr lang="en-US" altLang="en-US" dirty="0"/>
          </a:p>
        </p:txBody>
      </p:sp>
      <p:sp>
        <p:nvSpPr>
          <p:cNvPr id="8" name="Title 1"/>
          <p:cNvSpPr>
            <a:spLocks noGrp="1"/>
          </p:cNvSpPr>
          <p:nvPr>
            <p:ph type="title"/>
          </p:nvPr>
        </p:nvSpPr>
        <p:spPr>
          <a:xfrm>
            <a:off x="1225187" y="381001"/>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Summary</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563853" y="1371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a:t>
            </a:r>
            <a:r>
              <a:rPr lang="en-US" b="1" smtClean="0">
                <a:solidFill>
                  <a:schemeClr val="tx1"/>
                </a:solidFill>
                <a:latin typeface="Times New Roman" panose="02020603050405020304" pitchFamily="18" charset="0"/>
                <a:cs typeface="Times New Roman" panose="02020603050405020304" pitchFamily="18" charset="0"/>
              </a:rPr>
              <a:t>artial </a:t>
            </a:r>
            <a:r>
              <a:rPr lang="en-US" b="1" dirty="0">
                <a:solidFill>
                  <a:schemeClr val="tx1"/>
                </a:solidFill>
                <a:latin typeface="Times New Roman" panose="02020603050405020304" pitchFamily="18" charset="0"/>
                <a:cs typeface="Times New Roman" panose="02020603050405020304" pitchFamily="18" charset="0"/>
              </a:rPr>
              <a:t>pass</a:t>
            </a:r>
          </a:p>
        </p:txBody>
      </p:sp>
    </p:spTree>
    <p:extLst>
      <p:ext uri="{BB962C8B-B14F-4D97-AF65-F5344CB8AC3E}">
        <p14:creationId xmlns:p14="http://schemas.microsoft.com/office/powerpoint/2010/main" val="655690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bwMode="auto">
          <a:xfrm>
            <a:off x="990600" y="1066800"/>
            <a:ext cx="71627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MPS-HI E9-E11 Background Removal</a:t>
            </a:r>
          </a:p>
        </p:txBody>
      </p:sp>
      <mc:AlternateContent xmlns:mc="http://schemas.openxmlformats.org/markup-compatibility/2006" xmlns:a14="http://schemas.microsoft.com/office/drawing/2010/main">
        <mc:Choice Requires="a14">
          <p:sp>
            <p:nvSpPr>
              <p:cNvPr id="12" name="Rectangle 6"/>
              <p:cNvSpPr txBox="1">
                <a:spLocks noChangeArrowheads="1"/>
              </p:cNvSpPr>
              <p:nvPr/>
            </p:nvSpPr>
            <p:spPr bwMode="auto">
              <a:xfrm>
                <a:off x="128588" y="1527142"/>
                <a:ext cx="8886825" cy="515998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90000"/>
                  <a:buFont typeface="Wingdings" panose="05000000000000000000"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Aft>
                    <a:spcPts val="1800"/>
                  </a:spcAft>
                  <a:buClr>
                    <a:srgbClr val="FFFF00"/>
                  </a:buClr>
                  <a:buNone/>
                </a:pPr>
                <a:r>
                  <a:rPr lang="en-US" altLang="en-US" sz="2000" b="1" dirty="0" smtClean="0">
                    <a:solidFill>
                      <a:srgbClr val="FFFFFF"/>
                    </a:solidFill>
                    <a:effectLst/>
                    <a:latin typeface="Times New Roman" panose="02020603050405020304" pitchFamily="18" charset="0"/>
                  </a:rPr>
                  <a:t>The four highest-energy electron channels from MPS-HI (E9, E10, E10A, and E11) are susceptible to contamination by 100’s of MeV protons.  The baseline correction algorithm (CDRL80F) uses fluxes from SGPS –X P9, P10 and P11 to estimate and remove the spurious rates due to proton contamination.</a:t>
                </a:r>
              </a:p>
              <a:p>
                <a:pPr marL="0" lvl="0" indent="0" algn="just">
                  <a:spcAft>
                    <a:spcPts val="1800"/>
                  </a:spcAft>
                  <a:buClr>
                    <a:srgbClr val="FFFF00"/>
                  </a:buClr>
                  <a:buNone/>
                </a:pPr>
                <a14:m>
                  <m:oMathPara xmlns:m="http://schemas.openxmlformats.org/officeDocument/2006/math">
                    <m:oMathParaPr>
                      <m:jc m:val="left"/>
                    </m:oMathParaPr>
                    <m:oMath xmlns:m="http://schemas.openxmlformats.org/officeDocument/2006/math">
                      <m:sSub>
                        <m:sSubPr>
                          <m:ctrlPr>
                            <a:rPr lang="en-US" altLang="en-US" sz="1900" b="1" i="1" smtClean="0">
                              <a:solidFill>
                                <a:srgbClr val="FFFFFF"/>
                              </a:solidFill>
                              <a:effectLst/>
                              <a:latin typeface="Cambria Math" panose="02040503050406030204" pitchFamily="18" charset="0"/>
                            </a:rPr>
                          </m:ctrlPr>
                        </m:sSubPr>
                        <m:e>
                          <m:r>
                            <a:rPr lang="en-US" altLang="en-US" sz="1900" b="1" i="1" smtClean="0">
                              <a:solidFill>
                                <a:srgbClr val="FFFFFF"/>
                              </a:solidFill>
                              <a:effectLst/>
                              <a:latin typeface="Cambria Math" panose="02040503050406030204" pitchFamily="18" charset="0"/>
                            </a:rPr>
                            <m:t>𝑴</m:t>
                          </m:r>
                        </m:e>
                        <m:sub>
                          <m:r>
                            <a:rPr lang="en-US" altLang="en-US" sz="1900" b="1" i="1" smtClean="0">
                              <a:solidFill>
                                <a:srgbClr val="FFFFFF"/>
                              </a:solidFill>
                              <a:effectLst/>
                              <a:latin typeface="Cambria Math" panose="02040503050406030204" pitchFamily="18" charset="0"/>
                            </a:rPr>
                            <m:t>𝑬𝑳𝑬</m:t>
                          </m:r>
                        </m:sub>
                      </m:sSub>
                      <m:d>
                        <m:dPr>
                          <m:ctrlPr>
                            <a:rPr lang="en-US" altLang="en-US" sz="1900" b="1" i="1" smtClean="0">
                              <a:solidFill>
                                <a:srgbClr val="FFFFFF"/>
                              </a:solidFill>
                              <a:effectLst/>
                              <a:latin typeface="Cambria Math" panose="02040503050406030204" pitchFamily="18" charset="0"/>
                            </a:rPr>
                          </m:ctrlPr>
                        </m:dPr>
                        <m:e>
                          <m:r>
                            <a:rPr lang="en-US" altLang="en-US" sz="1900" b="1" i="1" smtClean="0">
                              <a:solidFill>
                                <a:srgbClr val="FFFFFF"/>
                              </a:solidFill>
                              <a:effectLst/>
                              <a:latin typeface="Cambria Math" panose="02040503050406030204" pitchFamily="18" charset="0"/>
                            </a:rPr>
                            <m:t>𝒊</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𝑬</m:t>
                          </m:r>
                          <m:r>
                            <a:rPr lang="en-US" altLang="en-US" sz="1900" b="1" i="1" smtClean="0">
                              <a:solidFill>
                                <a:srgbClr val="FFFFFF"/>
                              </a:solidFill>
                              <a:effectLst/>
                              <a:latin typeface="Cambria Math" panose="02040503050406030204" pitchFamily="18" charset="0"/>
                            </a:rPr>
                            <m:t>𝟏𝟏</m:t>
                          </m:r>
                        </m:e>
                      </m:d>
                      <m:r>
                        <a:rPr lang="en-US" altLang="en-US" sz="1900" b="1" i="1" smtClean="0">
                          <a:solidFill>
                            <a:srgbClr val="FFFFFF"/>
                          </a:solidFill>
                          <a:effectLst/>
                          <a:latin typeface="Cambria Math" panose="02040503050406030204" pitchFamily="18" charset="0"/>
                        </a:rPr>
                        <m:t>=</m:t>
                      </m:r>
                      <m:sSubSup>
                        <m:sSubSupPr>
                          <m:ctrlPr>
                            <a:rPr lang="en-US" altLang="en-US" sz="1900" b="1" i="1">
                              <a:solidFill>
                                <a:srgbClr val="FFFFFF"/>
                              </a:solidFill>
                              <a:effectLst/>
                              <a:latin typeface="Cambria Math" panose="02040503050406030204" pitchFamily="18" charset="0"/>
                            </a:rPr>
                          </m:ctrlPr>
                        </m:sSubSupPr>
                        <m:e>
                          <m:r>
                            <a:rPr lang="en-US" altLang="en-US" sz="1900" b="1" i="1" smtClean="0">
                              <a:solidFill>
                                <a:srgbClr val="FFFFFF"/>
                              </a:solidFill>
                              <a:effectLst/>
                              <a:latin typeface="Cambria Math" panose="02040503050406030204" pitchFamily="18" charset="0"/>
                            </a:rPr>
                            <m:t>𝑵</m:t>
                          </m:r>
                        </m:e>
                        <m:sub>
                          <m:r>
                            <a:rPr lang="en-US" altLang="en-US" sz="1900" b="1" i="1">
                              <a:solidFill>
                                <a:srgbClr val="FFFFFF"/>
                              </a:solidFill>
                              <a:effectLst/>
                              <a:latin typeface="Cambria Math" panose="02040503050406030204" pitchFamily="18" charset="0"/>
                            </a:rPr>
                            <m:t>𝑬𝑳𝑬</m:t>
                          </m:r>
                        </m:sub>
                        <m:sup>
                          <m:r>
                            <a:rPr lang="en-US" altLang="en-US" sz="1900" b="1" i="1" smtClean="0">
                              <a:solidFill>
                                <a:srgbClr val="FFFFFF"/>
                              </a:solidFill>
                              <a:effectLst/>
                              <a:latin typeface="Cambria Math" panose="02040503050406030204" pitchFamily="18" charset="0"/>
                            </a:rPr>
                            <m:t>𝒕𝒓𝒖𝒆</m:t>
                          </m:r>
                        </m:sup>
                      </m:sSubSup>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r>
                        <a:rPr lang="en-US" altLang="en-US" sz="1900" b="1" i="1" smtClean="0">
                          <a:solidFill>
                            <a:srgbClr val="FFFFFF"/>
                          </a:solidFill>
                          <a:effectLst/>
                          <a:latin typeface="Cambria Math" panose="02040503050406030204" pitchFamily="18" charset="0"/>
                        </a:rPr>
                        <m:t>−</m:t>
                      </m:r>
                      <m:sSubSup>
                        <m:sSubSupPr>
                          <m:ctrlPr>
                            <a:rPr lang="en-US" altLang="en-US" sz="1900" b="1" i="1">
                              <a:solidFill>
                                <a:srgbClr val="FFFFFF"/>
                              </a:solidFill>
                              <a:effectLst/>
                              <a:latin typeface="Cambria Math" panose="02040503050406030204" pitchFamily="18" charset="0"/>
                            </a:rPr>
                          </m:ctrlPr>
                        </m:sSubSupPr>
                        <m:e>
                          <m:r>
                            <a:rPr lang="en-US" altLang="en-US" sz="1900" b="1" i="1">
                              <a:solidFill>
                                <a:srgbClr val="FFFFFF"/>
                              </a:solidFill>
                              <a:effectLst/>
                              <a:latin typeface="Cambria Math" panose="02040503050406030204" pitchFamily="18" charset="0"/>
                            </a:rPr>
                            <m:t>𝑪</m:t>
                          </m:r>
                        </m:e>
                        <m:sub>
                          <m:r>
                            <a:rPr lang="en-US" altLang="en-US" sz="1900" b="1" i="1">
                              <a:solidFill>
                                <a:srgbClr val="FFFFFF"/>
                              </a:solidFill>
                              <a:effectLst/>
                              <a:latin typeface="Cambria Math" panose="02040503050406030204" pitchFamily="18" charset="0"/>
                            </a:rPr>
                            <m:t>𝑬𝑳𝑬</m:t>
                          </m:r>
                        </m:sub>
                        <m:sup>
                          <m:r>
                            <a:rPr lang="en-US" altLang="en-US" sz="1900" b="1" i="1">
                              <a:solidFill>
                                <a:srgbClr val="FFFFFF"/>
                              </a:solidFill>
                              <a:effectLst/>
                              <a:latin typeface="Cambria Math" panose="02040503050406030204" pitchFamily="18" charset="0"/>
                            </a:rPr>
                            <m:t>𝒐𝒃𝒄</m:t>
                          </m:r>
                        </m:sup>
                      </m:sSubSup>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oMath>
                  </m:oMathPara>
                </a14:m>
                <a:endParaRPr lang="en-US" altLang="en-US" sz="1900" b="1" dirty="0" smtClean="0">
                  <a:solidFill>
                    <a:srgbClr val="FFFFFF"/>
                  </a:solidFill>
                  <a:effectLst/>
                  <a:latin typeface="Times New Roman" panose="02020603050405020304" pitchFamily="18" charset="0"/>
                </a:endParaRPr>
              </a:p>
              <a:p>
                <a:pPr marL="0" lvl="0" indent="0" algn="just">
                  <a:spcAft>
                    <a:spcPts val="1800"/>
                  </a:spcAft>
                  <a:buClr>
                    <a:srgbClr val="FFFF00"/>
                  </a:buClr>
                  <a:buNone/>
                </a:pPr>
                <a14:m>
                  <m:oMathPara xmlns:m="http://schemas.openxmlformats.org/officeDocument/2006/math">
                    <m:oMathParaPr>
                      <m:jc m:val="left"/>
                    </m:oMathParaPr>
                    <m:oMath xmlns:m="http://schemas.openxmlformats.org/officeDocument/2006/math">
                      <m:sSubSup>
                        <m:sSubSupPr>
                          <m:ctrlPr>
                            <a:rPr lang="en-US" altLang="en-US" sz="1900" b="1" i="1" smtClean="0">
                              <a:solidFill>
                                <a:srgbClr val="FFFFFF"/>
                              </a:solidFill>
                              <a:effectLst/>
                              <a:latin typeface="Cambria Math" panose="02040503050406030204" pitchFamily="18" charset="0"/>
                            </a:rPr>
                          </m:ctrlPr>
                        </m:sSubSupPr>
                        <m:e>
                          <m:r>
                            <a:rPr lang="en-US" altLang="en-US" sz="1900" b="1" i="1" smtClean="0">
                              <a:solidFill>
                                <a:srgbClr val="FFFFFF"/>
                              </a:solidFill>
                              <a:effectLst/>
                              <a:latin typeface="Cambria Math" panose="02040503050406030204" pitchFamily="18" charset="0"/>
                            </a:rPr>
                            <m:t>𝑪</m:t>
                          </m:r>
                        </m:e>
                        <m:sub>
                          <m:r>
                            <a:rPr lang="en-US" altLang="en-US" sz="1900" b="1" i="1" smtClean="0">
                              <a:solidFill>
                                <a:srgbClr val="FFFFFF"/>
                              </a:solidFill>
                              <a:effectLst/>
                              <a:latin typeface="Cambria Math" panose="02040503050406030204" pitchFamily="18" charset="0"/>
                            </a:rPr>
                            <m:t>𝑬𝑳𝑬</m:t>
                          </m:r>
                        </m:sub>
                        <m:sup>
                          <m:r>
                            <a:rPr lang="en-US" altLang="en-US" sz="1900" b="1" i="1" smtClean="0">
                              <a:solidFill>
                                <a:srgbClr val="FFFFFF"/>
                              </a:solidFill>
                              <a:effectLst/>
                              <a:latin typeface="Cambria Math" panose="02040503050406030204" pitchFamily="18" charset="0"/>
                            </a:rPr>
                            <m:t>𝒐𝒃𝒄</m:t>
                          </m:r>
                        </m:sup>
                      </m:sSubSup>
                      <m:d>
                        <m:dPr>
                          <m:ctrlPr>
                            <a:rPr lang="en-US" altLang="en-US" sz="1900" b="1" i="1" smtClean="0">
                              <a:solidFill>
                                <a:srgbClr val="FFFFFF"/>
                              </a:solidFill>
                              <a:effectLst/>
                              <a:latin typeface="Cambria Math" panose="02040503050406030204" pitchFamily="18" charset="0"/>
                            </a:rPr>
                          </m:ctrlPr>
                        </m:dPr>
                        <m:e>
                          <m:r>
                            <a:rPr lang="en-US" altLang="en-US" sz="1900" b="1" i="1" smtClean="0">
                              <a:solidFill>
                                <a:srgbClr val="FFFFFF"/>
                              </a:solidFill>
                              <a:effectLst/>
                              <a:latin typeface="Cambria Math" panose="02040503050406030204" pitchFamily="18" charset="0"/>
                            </a:rPr>
                            <m:t>𝒊</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𝑬</m:t>
                          </m:r>
                          <m:r>
                            <a:rPr lang="en-US" altLang="en-US" sz="1900" b="1" i="1" smtClean="0">
                              <a:solidFill>
                                <a:srgbClr val="FFFFFF"/>
                              </a:solidFill>
                              <a:effectLst/>
                              <a:latin typeface="Cambria Math" panose="02040503050406030204" pitchFamily="18" charset="0"/>
                            </a:rPr>
                            <m:t>𝟏𝟏</m:t>
                          </m:r>
                        </m:e>
                      </m:d>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ea typeface="Cambria Math" panose="02040503050406030204" pitchFamily="18" charset="0"/>
                        </a:rPr>
                        <m:t>𝜶</m:t>
                      </m:r>
                      <m:d>
                        <m:dPr>
                          <m:ctrlPr>
                            <a:rPr lang="en-US" altLang="en-US" sz="1900" b="1" i="1" smtClean="0">
                              <a:solidFill>
                                <a:srgbClr val="FFFFFF"/>
                              </a:solidFill>
                              <a:effectLst/>
                              <a:latin typeface="Cambria Math" panose="02040503050406030204" pitchFamily="18" charset="0"/>
                            </a:rPr>
                          </m:ctrlPr>
                        </m:dPr>
                        <m:e>
                          <m:r>
                            <a:rPr lang="en-US" altLang="en-US" sz="1900" b="1" i="1" smtClean="0">
                              <a:solidFill>
                                <a:srgbClr val="FFFFFF"/>
                              </a:solidFill>
                              <a:effectLst/>
                              <a:latin typeface="Cambria Math" panose="02040503050406030204" pitchFamily="18" charset="0"/>
                            </a:rPr>
                            <m:t>𝒊</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𝑬</m:t>
                          </m:r>
                          <m:r>
                            <a:rPr lang="en-US" altLang="en-US" sz="1900" b="1" i="1" smtClean="0">
                              <a:solidFill>
                                <a:srgbClr val="FFFFFF"/>
                              </a:solidFill>
                              <a:effectLst/>
                              <a:latin typeface="Cambria Math" panose="02040503050406030204" pitchFamily="18" charset="0"/>
                            </a:rPr>
                            <m:t>𝟏𝟏</m:t>
                          </m:r>
                        </m:e>
                      </m:d>
                      <m:sSub>
                        <m:sSubPr>
                          <m:ctrlPr>
                            <a:rPr lang="en-US" altLang="en-US" sz="1900" b="1" i="1" smtClean="0">
                              <a:solidFill>
                                <a:srgbClr val="FFFFFF"/>
                              </a:solidFill>
                              <a:effectLst/>
                              <a:latin typeface="Cambria Math" panose="02040503050406030204" pitchFamily="18" charset="0"/>
                            </a:rPr>
                          </m:ctrlPr>
                        </m:sSubPr>
                        <m:e>
                          <m:r>
                            <a:rPr lang="en-US" altLang="en-US" sz="1900" b="1" i="1" smtClean="0">
                              <a:solidFill>
                                <a:srgbClr val="FFFFFF"/>
                              </a:solidFill>
                              <a:effectLst/>
                              <a:latin typeface="Cambria Math" panose="02040503050406030204" pitchFamily="18" charset="0"/>
                            </a:rPr>
                            <m:t>𝑭</m:t>
                          </m:r>
                        </m:e>
                        <m:sub>
                          <m:sSub>
                            <m:sSubPr>
                              <m:ctrlPr>
                                <a:rPr lang="en-US" altLang="en-US" sz="1900" b="1" i="1" smtClean="0">
                                  <a:solidFill>
                                    <a:srgbClr val="FFFFFF"/>
                                  </a:solidFill>
                                  <a:effectLst/>
                                  <a:latin typeface="Cambria Math" panose="02040503050406030204" pitchFamily="18" charset="0"/>
                                </a:rPr>
                              </m:ctrlPr>
                            </m:sSubPr>
                            <m:e>
                              <m:r>
                                <a:rPr lang="en-US" altLang="en-US" sz="1900" b="1" i="1" smtClean="0">
                                  <a:solidFill>
                                    <a:srgbClr val="FFFFFF"/>
                                  </a:solidFill>
                                  <a:effectLst/>
                                  <a:latin typeface="Cambria Math" panose="02040503050406030204" pitchFamily="18" charset="0"/>
                                </a:rPr>
                                <m:t>𝑺𝑮𝑷𝑺</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𝑿</m:t>
                              </m:r>
                            </m:e>
                            <m:sub>
                              <m:r>
                                <a:rPr lang="en-US" altLang="en-US" sz="1900" b="1" i="1" smtClean="0">
                                  <a:solidFill>
                                    <a:srgbClr val="FFFFFF"/>
                                  </a:solidFill>
                                  <a:effectLst/>
                                  <a:latin typeface="Cambria Math" panose="02040503050406030204" pitchFamily="18" charset="0"/>
                                </a:rPr>
                                <m:t>𝑷</m:t>
                              </m:r>
                              <m:r>
                                <a:rPr lang="en-US" altLang="en-US" sz="1900" b="1" i="1" smtClean="0">
                                  <a:solidFill>
                                    <a:srgbClr val="FFFFFF"/>
                                  </a:solidFill>
                                  <a:effectLst/>
                                  <a:latin typeface="Cambria Math" panose="02040503050406030204" pitchFamily="18" charset="0"/>
                                </a:rPr>
                                <m:t>𝟗</m:t>
                              </m:r>
                            </m:sub>
                          </m:sSub>
                        </m:sub>
                      </m:sSub>
                      <m:r>
                        <a:rPr lang="en-US" altLang="en-US" sz="1900" b="1" i="1">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ea typeface="Cambria Math" panose="02040503050406030204" pitchFamily="18" charset="0"/>
                        </a:rPr>
                        <m:t>𝜷</m:t>
                      </m:r>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𝑭</m:t>
                          </m:r>
                        </m:e>
                        <m:sub>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𝑺𝑮𝑷𝑺</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𝑿</m:t>
                              </m:r>
                            </m:e>
                            <m:sub>
                              <m:r>
                                <a:rPr lang="en-US" altLang="en-US" sz="1900" b="1" i="1">
                                  <a:solidFill>
                                    <a:srgbClr val="FFFFFF"/>
                                  </a:solidFill>
                                  <a:effectLst/>
                                  <a:latin typeface="Cambria Math" panose="02040503050406030204" pitchFamily="18" charset="0"/>
                                </a:rPr>
                                <m:t>𝑷</m:t>
                              </m:r>
                              <m:r>
                                <a:rPr lang="en-US" altLang="en-US" sz="1900" b="1" i="1" smtClean="0">
                                  <a:solidFill>
                                    <a:srgbClr val="FFFFFF"/>
                                  </a:solidFill>
                                  <a:effectLst/>
                                  <a:latin typeface="Cambria Math" panose="02040503050406030204" pitchFamily="18" charset="0"/>
                                </a:rPr>
                                <m:t>𝟏𝟎</m:t>
                              </m:r>
                            </m:sub>
                          </m:sSub>
                        </m:sub>
                      </m:sSub>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ea typeface="Cambria Math" panose="02040503050406030204" pitchFamily="18" charset="0"/>
                        </a:rPr>
                        <m:t>𝜸</m:t>
                      </m:r>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𝑭</m:t>
                          </m:r>
                        </m:e>
                        <m:sub>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𝑺𝑮𝑷𝑺</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𝑿</m:t>
                              </m:r>
                            </m:e>
                            <m:sub>
                              <m:r>
                                <a:rPr lang="en-US" altLang="en-US" sz="1900" b="1" i="1">
                                  <a:solidFill>
                                    <a:srgbClr val="FFFFFF"/>
                                  </a:solidFill>
                                  <a:effectLst/>
                                  <a:latin typeface="Cambria Math" panose="02040503050406030204" pitchFamily="18" charset="0"/>
                                </a:rPr>
                                <m:t>𝑷</m:t>
                              </m:r>
                              <m:r>
                                <a:rPr lang="en-US" altLang="en-US" sz="1900" b="1" i="1" smtClean="0">
                                  <a:solidFill>
                                    <a:srgbClr val="FFFFFF"/>
                                  </a:solidFill>
                                  <a:effectLst/>
                                  <a:latin typeface="Cambria Math" panose="02040503050406030204" pitchFamily="18" charset="0"/>
                                </a:rPr>
                                <m:t>𝟏𝟏</m:t>
                              </m:r>
                            </m:sub>
                          </m:sSub>
                        </m:sub>
                      </m:sSub>
                    </m:oMath>
                  </m:oMathPara>
                </a14:m>
                <a:endParaRPr lang="en-US" altLang="en-US" sz="1900" b="1" dirty="0" smtClean="0">
                  <a:solidFill>
                    <a:srgbClr val="FFFFFF"/>
                  </a:solidFill>
                  <a:effectLst/>
                  <a:latin typeface="Times New Roman" panose="02020603050405020304" pitchFamily="18" charset="0"/>
                </a:endParaRPr>
              </a:p>
              <a:p>
                <a:pPr lvl="0" algn="just">
                  <a:buClr>
                    <a:srgbClr val="FFFF00"/>
                  </a:buClr>
                  <a:buFont typeface="Wingdings" panose="05000000000000000000" pitchFamily="2" charset="2"/>
                  <a:buChar char="q"/>
                </a:pPr>
                <a:r>
                  <a:rPr lang="en-US" altLang="en-US" sz="2000" b="1" dirty="0" smtClean="0">
                    <a:solidFill>
                      <a:srgbClr val="FFFFFF"/>
                    </a:solidFill>
                    <a:effectLst/>
                    <a:latin typeface="Times New Roman" panose="02020603050405020304" pitchFamily="18" charset="0"/>
                  </a:rPr>
                  <a:t>At launch CDRL80F sets </a:t>
                </a:r>
                <a14:m>
                  <m:oMath xmlns:m="http://schemas.openxmlformats.org/officeDocument/2006/math">
                    <m:r>
                      <a:rPr lang="en-US" altLang="en-US" sz="2000" b="1" i="1">
                        <a:solidFill>
                          <a:srgbClr val="FFFFFF"/>
                        </a:solidFill>
                        <a:effectLst/>
                        <a:latin typeface="Cambria Math" panose="02040503050406030204" pitchFamily="18" charset="0"/>
                        <a:ea typeface="Cambria Math" panose="02040503050406030204" pitchFamily="18" charset="0"/>
                      </a:rPr>
                      <m:t>𝜶</m:t>
                    </m:r>
                    <m:r>
                      <a:rPr lang="en-US" altLang="en-US" sz="2000" b="1" i="1" smtClean="0">
                        <a:solidFill>
                          <a:srgbClr val="FFFFFF"/>
                        </a:solidFill>
                        <a:effectLst/>
                        <a:latin typeface="Cambria Math" panose="02040503050406030204" pitchFamily="18" charset="0"/>
                        <a:ea typeface="Cambria Math" panose="02040503050406030204" pitchFamily="18" charset="0"/>
                      </a:rPr>
                      <m:t>=</m:t>
                    </m:r>
                    <m:r>
                      <a:rPr lang="en-US" altLang="en-US" sz="2000" b="1" i="1" smtClean="0">
                        <a:solidFill>
                          <a:srgbClr val="FFFFFF"/>
                        </a:solidFill>
                        <a:effectLst/>
                        <a:latin typeface="Cambria Math" panose="02040503050406030204" pitchFamily="18" charset="0"/>
                        <a:ea typeface="Cambria Math" panose="02040503050406030204" pitchFamily="18" charset="0"/>
                      </a:rPr>
                      <m:t>𝟎</m:t>
                    </m:r>
                  </m:oMath>
                </a14:m>
                <a:r>
                  <a:rPr kumimoji="0" lang="en-US" altLang="en-US" sz="2000" b="1" i="0" u="none" strike="noStrike" kern="1200" cap="none" spc="0" normalizeH="0" baseline="0" noProof="0" dirty="0" smtClean="0">
                    <a:ln>
                      <a:noFill/>
                    </a:ln>
                    <a:solidFill>
                      <a:srgbClr val="FFFFFF"/>
                    </a:solidFill>
                    <a:effectLst/>
                    <a:uLnTx/>
                    <a:uFillTx/>
                    <a:latin typeface="Times New Roman" panose="02020603050405020304" pitchFamily="18" charset="0"/>
                  </a:rPr>
                  <a:t>, </a:t>
                </a:r>
                <a14:m>
                  <m:oMath xmlns:m="http://schemas.openxmlformats.org/officeDocument/2006/math">
                    <m:r>
                      <a:rPr lang="en-US" altLang="en-US" sz="2000" b="1" i="1" smtClean="0">
                        <a:solidFill>
                          <a:srgbClr val="FFFFFF"/>
                        </a:solidFill>
                        <a:effectLst/>
                        <a:latin typeface="Cambria Math" panose="02040503050406030204" pitchFamily="18" charset="0"/>
                        <a:ea typeface="Cambria Math" panose="02040503050406030204" pitchFamily="18" charset="0"/>
                      </a:rPr>
                      <m:t>𝜷</m:t>
                    </m:r>
                    <m:r>
                      <a:rPr lang="en-US" altLang="en-US" sz="2000" b="1" i="1" smtClean="0">
                        <a:solidFill>
                          <a:srgbClr val="FFFFFF"/>
                        </a:solidFill>
                        <a:effectLst/>
                        <a:latin typeface="Cambria Math" panose="02040503050406030204" pitchFamily="18" charset="0"/>
                        <a:ea typeface="Cambria Math" panose="02040503050406030204" pitchFamily="18" charset="0"/>
                      </a:rPr>
                      <m:t>≠</m:t>
                    </m:r>
                    <m:r>
                      <a:rPr lang="en-US" altLang="en-US" sz="2000" b="1" i="1">
                        <a:solidFill>
                          <a:srgbClr val="FFFFFF"/>
                        </a:solidFill>
                        <a:effectLst/>
                        <a:latin typeface="Cambria Math" panose="02040503050406030204" pitchFamily="18" charset="0"/>
                        <a:ea typeface="Cambria Math" panose="02040503050406030204" pitchFamily="18" charset="0"/>
                      </a:rPr>
                      <m:t>𝟎</m:t>
                    </m:r>
                  </m:oMath>
                </a14:m>
                <a:r>
                  <a:rPr kumimoji="0" lang="en-US" altLang="en-US" sz="2000" b="1" i="0" u="none" strike="noStrike" kern="1200" cap="none" spc="0" normalizeH="0" baseline="0" noProof="0" dirty="0" smtClean="0">
                    <a:ln>
                      <a:noFill/>
                    </a:ln>
                    <a:solidFill>
                      <a:srgbClr val="FFFFFF"/>
                    </a:solidFill>
                    <a:effectLst/>
                    <a:uLnTx/>
                    <a:uFillTx/>
                    <a:latin typeface="Times New Roman" panose="02020603050405020304" pitchFamily="18" charset="0"/>
                  </a:rPr>
                  <a:t>, </a:t>
                </a:r>
                <a14:m>
                  <m:oMath xmlns:m="http://schemas.openxmlformats.org/officeDocument/2006/math">
                    <m:r>
                      <a:rPr lang="en-US" altLang="en-US" sz="2000" b="1" i="1" smtClean="0">
                        <a:solidFill>
                          <a:srgbClr val="FFFFFF"/>
                        </a:solidFill>
                        <a:effectLst/>
                        <a:latin typeface="Cambria Math" panose="02040503050406030204" pitchFamily="18" charset="0"/>
                        <a:ea typeface="Cambria Math" panose="02040503050406030204" pitchFamily="18" charset="0"/>
                      </a:rPr>
                      <m:t>𝜸</m:t>
                    </m:r>
                    <m:r>
                      <a:rPr lang="en-US" altLang="en-US" sz="2000" b="1" i="1" smtClean="0">
                        <a:solidFill>
                          <a:srgbClr val="FFFFFF"/>
                        </a:solidFill>
                        <a:effectLst/>
                        <a:latin typeface="Cambria Math" panose="02040503050406030204" pitchFamily="18" charset="0"/>
                        <a:ea typeface="Cambria Math" panose="02040503050406030204" pitchFamily="18" charset="0"/>
                      </a:rPr>
                      <m:t>≠</m:t>
                    </m:r>
                    <m:r>
                      <a:rPr lang="en-US" altLang="en-US" sz="2000" b="1" i="1">
                        <a:solidFill>
                          <a:srgbClr val="FFFFFF"/>
                        </a:solidFill>
                        <a:effectLst/>
                        <a:latin typeface="Cambria Math" panose="02040503050406030204" pitchFamily="18" charset="0"/>
                        <a:ea typeface="Cambria Math" panose="02040503050406030204" pitchFamily="18" charset="0"/>
                      </a:rPr>
                      <m:t>𝟎</m:t>
                    </m:r>
                  </m:oMath>
                </a14:m>
                <a:r>
                  <a:rPr kumimoji="0" lang="en-US" altLang="en-US" sz="2000" b="1" i="0" u="none" strike="noStrike" kern="1200" cap="none" spc="0" normalizeH="0" baseline="0" noProof="0" dirty="0" smtClean="0">
                    <a:ln>
                      <a:noFill/>
                    </a:ln>
                    <a:solidFill>
                      <a:srgbClr val="FFFFFF"/>
                    </a:solidFill>
                    <a:effectLst/>
                    <a:uLnTx/>
                    <a:uFillTx/>
                    <a:latin typeface="Times New Roman" panose="02020603050405020304" pitchFamily="18" charset="0"/>
                  </a:rPr>
                  <a:t>.</a:t>
                </a:r>
              </a:p>
              <a:p>
                <a:pPr lvl="0" algn="just">
                  <a:buClr>
                    <a:srgbClr val="FFFF00"/>
                  </a:buClr>
                  <a:buFont typeface="Wingdings" panose="05000000000000000000" pitchFamily="2" charset="2"/>
                  <a:buChar char="q"/>
                </a:pPr>
                <a:r>
                  <a:rPr lang="en-US" altLang="en-US" sz="2000" b="1" dirty="0" smtClean="0">
                    <a:solidFill>
                      <a:srgbClr val="FFFFFF"/>
                    </a:solidFill>
                    <a:effectLst/>
                    <a:latin typeface="Times New Roman" panose="02020603050405020304" pitchFamily="18" charset="0"/>
                  </a:rPr>
                  <a:t>Together with the values </a:t>
                </a:r>
                <a:r>
                  <a:rPr lang="en-US" altLang="en-US" sz="2000" b="1" dirty="0">
                    <a:solidFill>
                      <a:srgbClr val="FFFFFF"/>
                    </a:solidFill>
                    <a:effectLst/>
                    <a:latin typeface="Times New Roman" panose="02020603050405020304" pitchFamily="18" charset="0"/>
                  </a:rPr>
                  <a:t>for E9, E10, </a:t>
                </a:r>
                <a:r>
                  <a:rPr lang="en-US" altLang="en-US" sz="2000" b="1" dirty="0" smtClean="0">
                    <a:solidFill>
                      <a:srgbClr val="FFFFFF"/>
                    </a:solidFill>
                    <a:effectLst/>
                    <a:latin typeface="Times New Roman" panose="02020603050405020304" pitchFamily="18" charset="0"/>
                  </a:rPr>
                  <a:t>and E10A, they </a:t>
                </a:r>
                <a:r>
                  <a:rPr lang="en-US" altLang="en-US" sz="2000" b="1" dirty="0">
                    <a:solidFill>
                      <a:srgbClr val="FFFFFF"/>
                    </a:solidFill>
                    <a:effectLst/>
                    <a:latin typeface="Times New Roman" panose="02020603050405020304" pitchFamily="18" charset="0"/>
                  </a:rPr>
                  <a:t>comprise the dataset "theOutOfBandWeightingFactors" in the CALINR LUT for </a:t>
                </a:r>
                <a:r>
                  <a:rPr lang="en-US" altLang="en-US" sz="2000" b="1" dirty="0" smtClean="0">
                    <a:solidFill>
                      <a:srgbClr val="FFFFFF"/>
                    </a:solidFill>
                    <a:effectLst/>
                    <a:latin typeface="Times New Roman" panose="02020603050405020304" pitchFamily="18" charset="0"/>
                  </a:rPr>
                  <a:t>MPS-HI.</a:t>
                </a:r>
                <a:endParaRPr kumimoji="0" lang="en-US" altLang="en-US" sz="2000" b="1" i="0" u="none" strike="noStrike" kern="1200" cap="none" spc="0" normalizeH="0" baseline="0" noProof="0" dirty="0" smtClean="0">
                  <a:ln>
                    <a:noFill/>
                  </a:ln>
                  <a:solidFill>
                    <a:srgbClr val="FFFFFF"/>
                  </a:solidFill>
                  <a:effectLst/>
                  <a:uLnTx/>
                  <a:uFillTx/>
                  <a:latin typeface="Times New Roman" panose="02020603050405020304" pitchFamily="18" charset="0"/>
                </a:endParaRPr>
              </a:p>
              <a:p>
                <a:pPr lvl="0" algn="just">
                  <a:buClr>
                    <a:srgbClr val="FFFF00"/>
                  </a:buClr>
                  <a:buFont typeface="Wingdings" panose="05000000000000000000" pitchFamily="2" charset="2"/>
                  <a:buChar char="q"/>
                </a:pPr>
                <a:r>
                  <a:rPr lang="en-US" altLang="en-US" sz="2000" b="1" dirty="0" smtClean="0">
                    <a:solidFill>
                      <a:srgbClr val="FFFFFF"/>
                    </a:solidFill>
                    <a:effectLst/>
                    <a:latin typeface="Times New Roman" panose="02020603050405020304" pitchFamily="18" charset="0"/>
                    <a:ea typeface="Cambria Math" panose="02040503050406030204" pitchFamily="18" charset="0"/>
                    <a:cs typeface="Times New Roman" panose="02020603050405020304" pitchFamily="18" charset="0"/>
                  </a:rPr>
                  <a:t>The baseline correction derives </a:t>
                </a:r>
                <a14:m>
                  <m:oMath xmlns:m="http://schemas.openxmlformats.org/officeDocument/2006/math">
                    <m:r>
                      <a:rPr lang="en-US" altLang="en-US" sz="2000" b="1" i="1" smtClean="0">
                        <a:solidFill>
                          <a:srgbClr val="FFFFFF"/>
                        </a:solidFill>
                        <a:effectLst/>
                        <a:latin typeface="Cambria Math" panose="02040503050406030204" pitchFamily="18" charset="0"/>
                        <a:ea typeface="Cambria Math" panose="02040503050406030204" pitchFamily="18" charset="0"/>
                      </a:rPr>
                      <m:t>𝜷</m:t>
                    </m:r>
                  </m:oMath>
                </a14:m>
                <a:r>
                  <a:rPr lang="en-US" altLang="en-US" sz="2000" b="1" dirty="0" smtClean="0">
                    <a:solidFill>
                      <a:srgbClr val="FFFFFF"/>
                    </a:solidFill>
                    <a:effectLst/>
                    <a:latin typeface="Times New Roman" panose="02020603050405020304" pitchFamily="18" charset="0"/>
                  </a:rPr>
                  <a:t> and </a:t>
                </a:r>
                <a14:m>
                  <m:oMath xmlns:m="http://schemas.openxmlformats.org/officeDocument/2006/math">
                    <m:r>
                      <a:rPr lang="en-US" altLang="en-US" sz="2000" b="1" i="1" smtClean="0">
                        <a:solidFill>
                          <a:srgbClr val="FFFFFF"/>
                        </a:solidFill>
                        <a:effectLst/>
                        <a:latin typeface="Cambria Math" panose="02040503050406030204" pitchFamily="18" charset="0"/>
                        <a:ea typeface="Cambria Math" panose="02040503050406030204" pitchFamily="18" charset="0"/>
                      </a:rPr>
                      <m:t>𝜸</m:t>
                    </m:r>
                  </m:oMath>
                </a14:m>
                <a:r>
                  <a:rPr lang="en-US" altLang="en-US" sz="2000" b="1" dirty="0" smtClean="0">
                    <a:solidFill>
                      <a:srgbClr val="FFFFFF"/>
                    </a:solidFill>
                    <a:effectLst/>
                    <a:latin typeface="Times New Roman" panose="02020603050405020304" pitchFamily="18" charset="0"/>
                  </a:rPr>
                  <a:t> for </a:t>
                </a:r>
                <a:r>
                  <a:rPr lang="en-US" altLang="en-US" sz="2000" b="1" dirty="0">
                    <a:solidFill>
                      <a:srgbClr val="FFFFFF"/>
                    </a:solidFill>
                    <a:effectLst/>
                    <a:latin typeface="Times New Roman" panose="02020603050405020304" pitchFamily="18" charset="0"/>
                  </a:rPr>
                  <a:t>solar proton spectra from Geant4 simulations of the proton responses of the electron </a:t>
                </a:r>
                <a:r>
                  <a:rPr lang="en-US" altLang="en-US" sz="2000" b="1" dirty="0" smtClean="0">
                    <a:solidFill>
                      <a:srgbClr val="FFFFFF"/>
                    </a:solidFill>
                    <a:effectLst/>
                    <a:latin typeface="Times New Roman" panose="02020603050405020304" pitchFamily="18" charset="0"/>
                  </a:rPr>
                  <a:t>channels.</a:t>
                </a:r>
              </a:p>
              <a:p>
                <a:pPr lvl="0" algn="just">
                  <a:buClr>
                    <a:srgbClr val="FFFF00"/>
                  </a:buClr>
                  <a:buFont typeface="Wingdings" panose="05000000000000000000" pitchFamily="2" charset="2"/>
                  <a:buChar char="q"/>
                </a:pPr>
                <a:r>
                  <a:rPr lang="en-US" altLang="en-US" sz="2000" b="1" dirty="0" smtClean="0">
                    <a:solidFill>
                      <a:srgbClr val="FFFF00"/>
                    </a:solidFill>
                    <a:effectLst/>
                    <a:latin typeface="Times New Roman" panose="02020603050405020304" pitchFamily="18" charset="0"/>
                  </a:rPr>
                  <a:t>The </a:t>
                </a:r>
                <a:r>
                  <a:rPr lang="en-US" altLang="en-US" sz="2000" b="1" dirty="0">
                    <a:solidFill>
                      <a:srgbClr val="FFFF00"/>
                    </a:solidFill>
                    <a:effectLst/>
                    <a:latin typeface="Times New Roman" panose="02020603050405020304" pitchFamily="18" charset="0"/>
                  </a:rPr>
                  <a:t>baseline algorithm was inadequate to correct for the observed slowly-varying background due presumably to galactic cosmic ray (GCR) </a:t>
                </a:r>
                <a:r>
                  <a:rPr lang="en-US" altLang="en-US" sz="2000" b="1" dirty="0" smtClean="0">
                    <a:solidFill>
                      <a:srgbClr val="FFFF00"/>
                    </a:solidFill>
                    <a:effectLst/>
                    <a:latin typeface="Times New Roman" panose="02020603050405020304" pitchFamily="18" charset="0"/>
                  </a:rPr>
                  <a:t>protons.</a:t>
                </a:r>
                <a:endParaRPr kumimoji="0" lang="en-US" altLang="en-US" sz="2000" b="1" i="0" u="none" strike="noStrike" kern="1200" cap="none" spc="0" normalizeH="0" baseline="0" noProof="0" dirty="0" smtClean="0">
                  <a:ln>
                    <a:noFill/>
                  </a:ln>
                  <a:solidFill>
                    <a:srgbClr val="FFFF00"/>
                  </a:solidFill>
                  <a:effectLst/>
                  <a:uLnTx/>
                  <a:uFillTx/>
                  <a:latin typeface="Times New Roman" panose="02020603050405020304" pitchFamily="18" charset="0"/>
                </a:endParaRPr>
              </a:p>
            </p:txBody>
          </p:sp>
        </mc:Choice>
        <mc:Fallback xmlns="">
          <p:sp>
            <p:nvSpPr>
              <p:cNvPr id="12" name="Rectangle 6"/>
              <p:cNvSpPr txBox="1">
                <a:spLocks noRot="1" noChangeAspect="1" noMove="1" noResize="1" noEditPoints="1" noAdjustHandles="1" noChangeArrowheads="1" noChangeShapeType="1" noTextEdit="1"/>
              </p:cNvSpPr>
              <p:nvPr/>
            </p:nvSpPr>
            <p:spPr bwMode="auto">
              <a:xfrm>
                <a:off x="128588" y="1527142"/>
                <a:ext cx="8886825" cy="5159983"/>
              </a:xfrm>
              <a:prstGeom prst="rect">
                <a:avLst/>
              </a:prstGeom>
              <a:blipFill rotWithShape="0">
                <a:blip r:embed="rId6"/>
                <a:stretch>
                  <a:fillRect l="-686" t="-709" r="-7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TextBox 3"/>
          <p:cNvSpPr txBox="1"/>
          <p:nvPr/>
        </p:nvSpPr>
        <p:spPr>
          <a:xfrm>
            <a:off x="1920601" y="228600"/>
            <a:ext cx="5302798" cy="584775"/>
          </a:xfrm>
          <a:prstGeom prst="rect">
            <a:avLst/>
          </a:prstGeom>
          <a:noFill/>
        </p:spPr>
        <p:txBody>
          <a:bodyPr wrap="none" rtlCol="0">
            <a:spAutoFit/>
          </a:bodyPr>
          <a:lstStyle/>
          <a:p>
            <a:pPr algn="ctr"/>
            <a:r>
              <a:rPr lang="en-US" sz="3200" b="1" dirty="0" smtClean="0">
                <a:solidFill>
                  <a:srgbClr val="FFFF00"/>
                </a:solidFill>
                <a:latin typeface="Times New Roman" panose="02020603050405020304" pitchFamily="18" charset="0"/>
                <a:cs typeface="Times New Roman" panose="02020603050405020304" pitchFamily="18" charset="0"/>
              </a:rPr>
              <a:t>PLPT-SEI-006</a:t>
            </a:r>
            <a:r>
              <a:rPr lang="en-US" sz="3200" b="1" dirty="0">
                <a:solidFill>
                  <a:srgbClr val="FFFF00"/>
                </a:solidFill>
                <a:latin typeface="Times New Roman" panose="02020603050405020304" pitchFamily="18" charset="0"/>
                <a:cs typeface="Times New Roman" panose="02020603050405020304" pitchFamily="18" charset="0"/>
              </a:rPr>
              <a:t>: Backgrounds</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57</a:t>
            </a:fld>
            <a:endParaRPr lang="en-US" altLang="en-US" dirty="0"/>
          </a:p>
        </p:txBody>
      </p:sp>
      <p:sp>
        <p:nvSpPr>
          <p:cNvPr id="6" name="Rounded Rectangle 5"/>
          <p:cNvSpPr/>
          <p:nvPr/>
        </p:nvSpPr>
        <p:spPr>
          <a:xfrm>
            <a:off x="7563853" y="1039339"/>
            <a:ext cx="1371600" cy="381000"/>
          </a:xfrm>
          <a:prstGeom prst="roundRect">
            <a:avLst>
              <a:gd name="adj" fmla="val 2177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Pass</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4776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278246" y="1143000"/>
            <a:ext cx="858750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MPS-HI E9-E11 Revised Background Removal</a:t>
            </a:r>
          </a:p>
          <a:p>
            <a:pPr>
              <a:buClrTx/>
              <a:buFontTx/>
            </a:pPr>
            <a:r>
              <a:rPr lang="en-US" altLang="en-US" sz="2400" b="1" dirty="0" smtClean="0">
                <a:solidFill>
                  <a:srgbClr val="FF9900"/>
                </a:solidFill>
                <a:effectLst/>
                <a:latin typeface="Times New Roman" panose="02020603050405020304" pitchFamily="18" charset="0"/>
              </a:rPr>
              <a:t>(GOES-16 ADR407, GOES-17 ADR762)</a:t>
            </a:r>
          </a:p>
        </p:txBody>
      </p:sp>
      <mc:AlternateContent xmlns:mc="http://schemas.openxmlformats.org/markup-compatibility/2006" xmlns:a14="http://schemas.microsoft.com/office/drawing/2010/main">
        <mc:Choice Requires="a14">
          <p:sp>
            <p:nvSpPr>
              <p:cNvPr id="3" name="Rectangle 2"/>
              <p:cNvSpPr/>
              <p:nvPr/>
            </p:nvSpPr>
            <p:spPr>
              <a:xfrm>
                <a:off x="147781" y="1981200"/>
                <a:ext cx="8820727" cy="4693272"/>
              </a:xfrm>
              <a:prstGeom prst="rect">
                <a:avLst/>
              </a:prstGeom>
            </p:spPr>
            <p:txBody>
              <a:bodyPr wrap="square">
                <a:spAutoFit/>
              </a:bodyPr>
              <a:lstStyle/>
              <a:p>
                <a:pPr algn="just"/>
                <a:r>
                  <a:rPr lang="en-US" altLang="en-US" b="1" dirty="0">
                    <a:solidFill>
                      <a:srgbClr val="FFFFFF"/>
                    </a:solidFill>
                    <a:latin typeface="Times New Roman" panose="02020603050405020304" pitchFamily="18" charset="0"/>
                  </a:rPr>
                  <a:t>T</a:t>
                </a:r>
                <a:r>
                  <a:rPr lang="en-US" altLang="en-US" b="1" dirty="0" smtClean="0">
                    <a:solidFill>
                      <a:srgbClr val="FFFFFF"/>
                    </a:solidFill>
                    <a:latin typeface="Times New Roman" panose="02020603050405020304" pitchFamily="18" charset="0"/>
                  </a:rPr>
                  <a:t>he background removal coefficients were corrected so as to better account for the GCR proton contamination (Juan Rodriguez, Pre-Provisional). This involves a number of observations and assumptions (demonstrated for MPS-HI E11):</a:t>
                </a:r>
              </a:p>
              <a:p>
                <a:pPr marL="342900" indent="-342900" algn="just">
                  <a:spcBef>
                    <a:spcPts val="1200"/>
                  </a:spcBef>
                  <a:spcAft>
                    <a:spcPts val="600"/>
                  </a:spcAft>
                  <a:buClr>
                    <a:srgbClr val="FFFF00"/>
                  </a:buClr>
                  <a:buFont typeface="Wingdings" panose="05000000000000000000" pitchFamily="2" charset="2"/>
                  <a:buChar char="q"/>
                </a:pPr>
                <a:r>
                  <a:rPr lang="en-US" altLang="en-US" b="1" dirty="0">
                    <a:solidFill>
                      <a:srgbClr val="FFFFFF"/>
                    </a:solidFill>
                    <a:latin typeface="Times New Roman" panose="02020603050405020304" pitchFamily="18" charset="0"/>
                  </a:rPr>
                  <a:t>SGPS-X channels P9, P10, and P11 suffer from a diurnal variation due to a sensitivity to a large daily temperature swing.</a:t>
                </a:r>
              </a:p>
              <a:p>
                <a:pPr marL="342900" indent="-342900" algn="just">
                  <a:spcAft>
                    <a:spcPts val="600"/>
                  </a:spcAft>
                  <a:buClr>
                    <a:srgbClr val="FFFF00"/>
                  </a:buClr>
                  <a:buFont typeface="Wingdings" panose="05000000000000000000" pitchFamily="2" charset="2"/>
                  <a:buChar char="q"/>
                </a:pPr>
                <a:r>
                  <a:rPr lang="en-US" altLang="en-US" b="1" dirty="0">
                    <a:solidFill>
                      <a:srgbClr val="FFFFFF"/>
                    </a:solidFill>
                    <a:latin typeface="Times New Roman" panose="02020603050405020304" pitchFamily="18" charset="0"/>
                  </a:rPr>
                  <a:t>P11 has the smallest variation, and therefore is used exclusively for the background correction, </a:t>
                </a:r>
                <a14:m>
                  <m:oMath xmlns:m="http://schemas.openxmlformats.org/officeDocument/2006/math">
                    <m:r>
                      <a:rPr lang="en-US" altLang="en-US" b="1" i="1">
                        <a:solidFill>
                          <a:srgbClr val="FFFFFF"/>
                        </a:solidFill>
                        <a:latin typeface="Cambria Math" panose="02040503050406030204" pitchFamily="18" charset="0"/>
                        <a:ea typeface="Cambria Math" panose="02040503050406030204" pitchFamily="18" charset="0"/>
                      </a:rPr>
                      <m:t>𝜶</m:t>
                    </m:r>
                    <m:r>
                      <a:rPr lang="en-US" altLang="en-US" b="1" i="1">
                        <a:solidFill>
                          <a:srgbClr val="FFFFFF"/>
                        </a:solidFill>
                        <a:latin typeface="Cambria Math" panose="02040503050406030204" pitchFamily="18" charset="0"/>
                        <a:ea typeface="Cambria Math" panose="02040503050406030204" pitchFamily="18" charset="0"/>
                      </a:rPr>
                      <m:t>=</m:t>
                    </m:r>
                    <m:r>
                      <a:rPr lang="en-US" altLang="en-US" b="1" i="1">
                        <a:solidFill>
                          <a:srgbClr val="FFFFFF"/>
                        </a:solidFill>
                        <a:latin typeface="Cambria Math" panose="02040503050406030204" pitchFamily="18" charset="0"/>
                        <a:ea typeface="Cambria Math" panose="02040503050406030204" pitchFamily="18" charset="0"/>
                      </a:rPr>
                      <m:t>𝟎</m:t>
                    </m:r>
                  </m:oMath>
                </a14:m>
                <a:r>
                  <a:rPr lang="en-US" altLang="en-US" b="1" dirty="0">
                    <a:solidFill>
                      <a:srgbClr val="FFFFFF"/>
                    </a:solidFill>
                    <a:latin typeface="Times New Roman" panose="02020603050405020304" pitchFamily="18" charset="0"/>
                  </a:rPr>
                  <a:t>, </a:t>
                </a:r>
                <a14:m>
                  <m:oMath xmlns:m="http://schemas.openxmlformats.org/officeDocument/2006/math">
                    <m:r>
                      <a:rPr lang="en-US" altLang="en-US" b="1" i="1">
                        <a:solidFill>
                          <a:srgbClr val="FFFFFF"/>
                        </a:solidFill>
                        <a:latin typeface="Cambria Math" panose="02040503050406030204" pitchFamily="18" charset="0"/>
                        <a:ea typeface="Cambria Math" panose="02040503050406030204" pitchFamily="18" charset="0"/>
                      </a:rPr>
                      <m:t>𝜷</m:t>
                    </m:r>
                    <m:r>
                      <a:rPr lang="en-US" altLang="en-US" b="1" i="1">
                        <a:solidFill>
                          <a:srgbClr val="FFFFFF"/>
                        </a:solidFill>
                        <a:latin typeface="Cambria Math" panose="02040503050406030204" pitchFamily="18" charset="0"/>
                        <a:ea typeface="Cambria Math" panose="02040503050406030204" pitchFamily="18" charset="0"/>
                      </a:rPr>
                      <m:t>=</m:t>
                    </m:r>
                    <m:r>
                      <a:rPr lang="en-US" altLang="en-US" b="1" i="1">
                        <a:solidFill>
                          <a:srgbClr val="FFFFFF"/>
                        </a:solidFill>
                        <a:latin typeface="Cambria Math" panose="02040503050406030204" pitchFamily="18" charset="0"/>
                        <a:ea typeface="Cambria Math" panose="02040503050406030204" pitchFamily="18" charset="0"/>
                      </a:rPr>
                      <m:t>𝟎</m:t>
                    </m:r>
                  </m:oMath>
                </a14:m>
                <a:r>
                  <a:rPr lang="en-US" altLang="en-US" b="1" dirty="0">
                    <a:solidFill>
                      <a:srgbClr val="FFFFFF"/>
                    </a:solidFill>
                    <a:latin typeface="Times New Roman" panose="02020603050405020304" pitchFamily="18" charset="0"/>
                  </a:rPr>
                  <a:t>, </a:t>
                </a:r>
                <a14:m>
                  <m:oMath xmlns:m="http://schemas.openxmlformats.org/officeDocument/2006/math">
                    <m:sSubSup>
                      <m:sSubSupPr>
                        <m:ctrlPr>
                          <a:rPr lang="en-US" altLang="en-US" b="1" i="1">
                            <a:solidFill>
                              <a:srgbClr val="FFFFFF"/>
                            </a:solidFill>
                            <a:latin typeface="Cambria Math" panose="02040503050406030204" pitchFamily="18" charset="0"/>
                          </a:rPr>
                        </m:ctrlPr>
                      </m:sSubSupPr>
                      <m:e>
                        <m:r>
                          <a:rPr lang="en-US" altLang="en-US" b="1" i="1">
                            <a:solidFill>
                              <a:srgbClr val="FFFFFF"/>
                            </a:solidFill>
                            <a:latin typeface="Cambria Math" panose="02040503050406030204" pitchFamily="18" charset="0"/>
                          </a:rPr>
                          <m:t>𝑪</m:t>
                        </m:r>
                      </m:e>
                      <m:sub>
                        <m:r>
                          <a:rPr lang="en-US" altLang="en-US" b="1" i="1">
                            <a:solidFill>
                              <a:srgbClr val="FFFFFF"/>
                            </a:solidFill>
                            <a:latin typeface="Cambria Math" panose="02040503050406030204" pitchFamily="18" charset="0"/>
                          </a:rPr>
                          <m:t>𝑬𝑳𝑬</m:t>
                        </m:r>
                      </m:sub>
                      <m:sup>
                        <m:r>
                          <a:rPr lang="en-US" altLang="en-US" b="1" i="1">
                            <a:solidFill>
                              <a:srgbClr val="FFFFFF"/>
                            </a:solidFill>
                            <a:latin typeface="Cambria Math" panose="02040503050406030204" pitchFamily="18" charset="0"/>
                          </a:rPr>
                          <m:t>𝒐𝒃𝒄</m:t>
                        </m:r>
                      </m:sup>
                    </m:sSubSup>
                    <m:d>
                      <m:dPr>
                        <m:ctrlPr>
                          <a:rPr lang="en-US" altLang="en-US" b="1" i="1">
                            <a:solidFill>
                              <a:srgbClr val="FFFFFF"/>
                            </a:solidFill>
                            <a:latin typeface="Cambria Math" panose="02040503050406030204" pitchFamily="18" charset="0"/>
                          </a:rPr>
                        </m:ctrlPr>
                      </m:dPr>
                      <m:e>
                        <m:r>
                          <a:rPr lang="en-US" altLang="en-US" b="1" i="1">
                            <a:solidFill>
                              <a:srgbClr val="FFFFFF"/>
                            </a:solidFill>
                            <a:latin typeface="Cambria Math" panose="02040503050406030204" pitchFamily="18" charset="0"/>
                          </a:rPr>
                          <m:t>𝒊</m:t>
                        </m:r>
                        <m:r>
                          <a:rPr lang="en-US" altLang="en-US" b="1" i="1">
                            <a:solidFill>
                              <a:srgbClr val="FFFFFF"/>
                            </a:solidFill>
                            <a:latin typeface="Cambria Math" panose="02040503050406030204" pitchFamily="18" charset="0"/>
                          </a:rPr>
                          <m:t>,</m:t>
                        </m:r>
                        <m:r>
                          <a:rPr lang="en-US" altLang="en-US" b="1" i="1">
                            <a:solidFill>
                              <a:srgbClr val="FFFFFF"/>
                            </a:solidFill>
                            <a:latin typeface="Cambria Math" panose="02040503050406030204" pitchFamily="18" charset="0"/>
                          </a:rPr>
                          <m:t>𝑬</m:t>
                        </m:r>
                        <m:r>
                          <a:rPr lang="en-US" altLang="en-US" b="1" i="1">
                            <a:solidFill>
                              <a:srgbClr val="FFFFFF"/>
                            </a:solidFill>
                            <a:latin typeface="Cambria Math" panose="02040503050406030204" pitchFamily="18" charset="0"/>
                          </a:rPr>
                          <m:t>𝟏𝟏</m:t>
                        </m:r>
                      </m:e>
                    </m:d>
                    <m:r>
                      <a:rPr lang="en-US" altLang="en-US" b="1" i="1">
                        <a:solidFill>
                          <a:srgbClr val="FFFFFF"/>
                        </a:solidFill>
                        <a:latin typeface="Cambria Math" panose="02040503050406030204" pitchFamily="18" charset="0"/>
                      </a:rPr>
                      <m:t>=</m:t>
                    </m:r>
                    <m:r>
                      <a:rPr lang="en-US" altLang="en-US" b="1" i="1">
                        <a:solidFill>
                          <a:srgbClr val="FFFFFF"/>
                        </a:solidFill>
                        <a:latin typeface="Cambria Math" panose="02040503050406030204" pitchFamily="18" charset="0"/>
                        <a:ea typeface="Cambria Math" panose="02040503050406030204" pitchFamily="18" charset="0"/>
                      </a:rPr>
                      <m:t>𝜸</m:t>
                    </m:r>
                    <m:d>
                      <m:dPr>
                        <m:ctrlPr>
                          <a:rPr lang="en-US" altLang="en-US" b="1" i="1">
                            <a:solidFill>
                              <a:srgbClr val="FFFFFF"/>
                            </a:solidFill>
                            <a:latin typeface="Cambria Math" panose="02040503050406030204" pitchFamily="18" charset="0"/>
                          </a:rPr>
                        </m:ctrlPr>
                      </m:dPr>
                      <m:e>
                        <m:r>
                          <a:rPr lang="en-US" altLang="en-US" b="1" i="1">
                            <a:solidFill>
                              <a:srgbClr val="FFFFFF"/>
                            </a:solidFill>
                            <a:latin typeface="Cambria Math" panose="02040503050406030204" pitchFamily="18" charset="0"/>
                          </a:rPr>
                          <m:t>𝒊</m:t>
                        </m:r>
                        <m:r>
                          <a:rPr lang="en-US" altLang="en-US" b="1" i="1">
                            <a:solidFill>
                              <a:srgbClr val="FFFFFF"/>
                            </a:solidFill>
                            <a:latin typeface="Cambria Math" panose="02040503050406030204" pitchFamily="18" charset="0"/>
                          </a:rPr>
                          <m:t>,</m:t>
                        </m:r>
                        <m:r>
                          <a:rPr lang="en-US" altLang="en-US" b="1" i="1">
                            <a:solidFill>
                              <a:srgbClr val="FFFFFF"/>
                            </a:solidFill>
                            <a:latin typeface="Cambria Math" panose="02040503050406030204" pitchFamily="18" charset="0"/>
                          </a:rPr>
                          <m:t>𝑬</m:t>
                        </m:r>
                        <m:r>
                          <a:rPr lang="en-US" altLang="en-US" b="1" i="1">
                            <a:solidFill>
                              <a:srgbClr val="FFFFFF"/>
                            </a:solidFill>
                            <a:latin typeface="Cambria Math" panose="02040503050406030204" pitchFamily="18" charset="0"/>
                          </a:rPr>
                          <m:t>𝟏𝟏</m:t>
                        </m:r>
                      </m:e>
                    </m:d>
                    <m:sSub>
                      <m:sSubPr>
                        <m:ctrlPr>
                          <a:rPr lang="en-US" altLang="en-US" b="1" i="1">
                            <a:solidFill>
                              <a:schemeClr val="bg1"/>
                            </a:solidFill>
                            <a:latin typeface="Cambria Math" panose="02040503050406030204" pitchFamily="18" charset="0"/>
                          </a:rPr>
                        </m:ctrlPr>
                      </m:sSubPr>
                      <m:e>
                        <m:r>
                          <a:rPr lang="en-US" altLang="en-US" b="1" i="1">
                            <a:solidFill>
                              <a:schemeClr val="bg1"/>
                            </a:solidFill>
                            <a:latin typeface="Cambria Math" panose="02040503050406030204" pitchFamily="18" charset="0"/>
                          </a:rPr>
                          <m:t>𝑭</m:t>
                        </m:r>
                      </m:e>
                      <m:sub>
                        <m:sSub>
                          <m:sSubPr>
                            <m:ctrlPr>
                              <a:rPr lang="en-US" altLang="en-US" b="1" i="1">
                                <a:solidFill>
                                  <a:schemeClr val="bg1"/>
                                </a:solidFill>
                                <a:latin typeface="Cambria Math" panose="02040503050406030204" pitchFamily="18" charset="0"/>
                              </a:rPr>
                            </m:ctrlPr>
                          </m:sSubPr>
                          <m:e>
                            <m:r>
                              <a:rPr lang="en-US" altLang="en-US" b="1" i="1">
                                <a:solidFill>
                                  <a:schemeClr val="bg1"/>
                                </a:solidFill>
                                <a:latin typeface="Cambria Math" panose="02040503050406030204" pitchFamily="18" charset="0"/>
                              </a:rPr>
                              <m:t>𝑺𝑮𝑷𝑺</m:t>
                            </m:r>
                            <m:r>
                              <a:rPr lang="en-US" altLang="en-US" b="1" i="1">
                                <a:solidFill>
                                  <a:schemeClr val="bg1"/>
                                </a:solidFill>
                                <a:latin typeface="Cambria Math" panose="02040503050406030204" pitchFamily="18" charset="0"/>
                              </a:rPr>
                              <m:t>−</m:t>
                            </m:r>
                            <m:r>
                              <a:rPr lang="en-US" altLang="en-US" b="1" i="1">
                                <a:solidFill>
                                  <a:schemeClr val="bg1"/>
                                </a:solidFill>
                                <a:latin typeface="Cambria Math" panose="02040503050406030204" pitchFamily="18" charset="0"/>
                              </a:rPr>
                              <m:t>𝑿</m:t>
                            </m:r>
                          </m:e>
                          <m:sub>
                            <m:r>
                              <a:rPr lang="en-US" altLang="en-US" b="1" i="1">
                                <a:solidFill>
                                  <a:schemeClr val="bg1"/>
                                </a:solidFill>
                                <a:latin typeface="Cambria Math" panose="02040503050406030204" pitchFamily="18" charset="0"/>
                              </a:rPr>
                              <m:t>𝑷</m:t>
                            </m:r>
                            <m:r>
                              <a:rPr lang="en-US" altLang="en-US" b="1" i="1">
                                <a:solidFill>
                                  <a:schemeClr val="bg1"/>
                                </a:solidFill>
                                <a:latin typeface="Cambria Math" panose="02040503050406030204" pitchFamily="18" charset="0"/>
                              </a:rPr>
                              <m:t>𝟏𝟏</m:t>
                            </m:r>
                          </m:sub>
                        </m:sSub>
                      </m:sub>
                    </m:sSub>
                  </m:oMath>
                </a14:m>
                <a:r>
                  <a:rPr lang="en-US" altLang="en-US" b="1" dirty="0">
                    <a:solidFill>
                      <a:schemeClr val="bg1"/>
                    </a:solidFill>
                    <a:latin typeface="Times New Roman" panose="02020603050405020304" pitchFamily="18" charset="0"/>
                  </a:rPr>
                  <a:t>.</a:t>
                </a:r>
              </a:p>
              <a:p>
                <a:pPr marL="342900" indent="-342900" algn="just">
                  <a:spcAft>
                    <a:spcPts val="600"/>
                  </a:spcAft>
                  <a:buClr>
                    <a:srgbClr val="FFFF00"/>
                  </a:buClr>
                  <a:buFont typeface="Wingdings" panose="05000000000000000000" pitchFamily="2" charset="2"/>
                  <a:buChar char="q"/>
                </a:pPr>
                <a:r>
                  <a:rPr lang="en-US" altLang="en-US" b="1" dirty="0">
                    <a:solidFill>
                      <a:schemeClr val="bg1"/>
                    </a:solidFill>
                    <a:latin typeface="Times New Roman" panose="02020603050405020304" pitchFamily="18" charset="0"/>
                  </a:rPr>
                  <a:t>The remaining coefficient </a:t>
                </a:r>
                <a14:m>
                  <m:oMath xmlns:m="http://schemas.openxmlformats.org/officeDocument/2006/math">
                    <m:r>
                      <a:rPr lang="en-US" altLang="en-US" b="1" i="1">
                        <a:solidFill>
                          <a:srgbClr val="FFFFFF"/>
                        </a:solidFill>
                        <a:latin typeface="Cambria Math" panose="02040503050406030204" pitchFamily="18" charset="0"/>
                        <a:ea typeface="Cambria Math" panose="02040503050406030204" pitchFamily="18" charset="0"/>
                      </a:rPr>
                      <m:t>𝜸</m:t>
                    </m:r>
                  </m:oMath>
                </a14:m>
                <a:r>
                  <a:rPr lang="en-US" altLang="en-US" b="1" dirty="0">
                    <a:solidFill>
                      <a:schemeClr val="bg1"/>
                    </a:solidFill>
                    <a:latin typeface="Times New Roman" panose="02020603050405020304" pitchFamily="18" charset="0"/>
                  </a:rPr>
                  <a:t> is calculated separately for each telescope (the LUT can accommodate this).</a:t>
                </a:r>
              </a:p>
              <a:p>
                <a:pPr marL="342900" indent="-342900" algn="just">
                  <a:spcAft>
                    <a:spcPts val="1200"/>
                  </a:spcAft>
                  <a:buClr>
                    <a:srgbClr val="FFFF00"/>
                  </a:buClr>
                  <a:buFont typeface="Wingdings" panose="05000000000000000000" pitchFamily="2" charset="2"/>
                  <a:buChar char="q"/>
                </a:pPr>
                <a:r>
                  <a:rPr lang="en-US" altLang="en-US" b="1" dirty="0" smtClean="0">
                    <a:solidFill>
                      <a:srgbClr val="FFFF00"/>
                    </a:solidFill>
                    <a:latin typeface="Times New Roman" panose="02020603050405020304" pitchFamily="18" charset="0"/>
                  </a:rPr>
                  <a:t>The background level has changed very little during the first several months of the mission, therefore we can average the SGPS-X P11 fluxes and the background fluxes in E11 due to the GCRs, yielding</a:t>
                </a:r>
              </a:p>
              <a:p>
                <a:pPr algn="just">
                  <a:spcBef>
                    <a:spcPts val="600"/>
                  </a:spcBef>
                  <a:buClr>
                    <a:srgbClr val="FFFF00"/>
                  </a:buClr>
                </a:pPr>
                <a14:m>
                  <m:oMathPara xmlns:m="http://schemas.openxmlformats.org/officeDocument/2006/math">
                    <m:oMathParaPr>
                      <m:jc m:val="centerGroup"/>
                    </m:oMathParaPr>
                    <m:oMath xmlns:m="http://schemas.openxmlformats.org/officeDocument/2006/math">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𝜸</m:t>
                      </m:r>
                      <m:d>
                        <m:d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e>
                      </m:d>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fPr>
                        <m:num>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num>
                        <m:den>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𝑭</m:t>
                                  </m:r>
                                </m:e>
                                <m:sub>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𝑺𝑮𝑷𝑺</m:t>
                                      </m:r>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rPr>
                                        <m:t>𝑿</m:t>
                                      </m:r>
                                    </m:e>
                                    <m:sub>
                                      <m:r>
                                        <a:rPr lang="en-US" altLang="en-US" b="1" i="1">
                                          <a:solidFill>
                                            <a:srgbClr val="FFFF00"/>
                                          </a:solidFill>
                                          <a:latin typeface="Cambria Math" panose="02040503050406030204" pitchFamily="18" charset="0"/>
                                        </a:rPr>
                                        <m:t>𝑷</m:t>
                                      </m:r>
                                      <m:r>
                                        <a:rPr lang="en-US" altLang="en-US" b="1" i="1">
                                          <a:solidFill>
                                            <a:srgbClr val="FFFF00"/>
                                          </a:solidFill>
                                          <a:latin typeface="Cambria Math" panose="02040503050406030204" pitchFamily="18" charset="0"/>
                                        </a:rPr>
                                        <m:t>𝟏𝟏</m:t>
                                      </m:r>
                                    </m:sub>
                                  </m:sSub>
                                </m:sub>
                              </m:sSub>
                            </m:e>
                          </m:bar>
                        </m:den>
                      </m:f>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𝑮</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f>
                        <m:fPr>
                          <m:type m:val="skw"/>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fPr>
                        <m:num>
                          <m:bar>
                            <m:barPr>
                              <m:pos m:val="top"/>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num>
                        <m:den>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e>
                          </m:bar>
                        </m:den>
                      </m:f>
                    </m:oMath>
                  </m:oMathPara>
                </a14:m>
                <a:endParaRPr lang="en-US"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7781" y="1981200"/>
                <a:ext cx="8820727" cy="4693272"/>
              </a:xfrm>
              <a:prstGeom prst="rect">
                <a:avLst/>
              </a:prstGeom>
              <a:blipFill rotWithShape="0">
                <a:blip r:embed="rId3"/>
                <a:stretch>
                  <a:fillRect l="-553" t="-649" r="-62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
        <p:nvSpPr>
          <p:cNvPr id="4" name="TextBox 3"/>
          <p:cNvSpPr txBox="1"/>
          <p:nvPr/>
        </p:nvSpPr>
        <p:spPr>
          <a:xfrm>
            <a:off x="1920601" y="228600"/>
            <a:ext cx="5302798" cy="584775"/>
          </a:xfrm>
          <a:prstGeom prst="rect">
            <a:avLst/>
          </a:prstGeom>
          <a:noFill/>
        </p:spPr>
        <p:txBody>
          <a:bodyPr wrap="none" rtlCol="0">
            <a:spAutoFit/>
          </a:bodyPr>
          <a:lstStyle/>
          <a:p>
            <a:pPr algn="ctr"/>
            <a:r>
              <a:rPr lang="en-US" sz="3200" b="1" dirty="0" smtClean="0">
                <a:solidFill>
                  <a:srgbClr val="FFFF00"/>
                </a:solidFill>
                <a:latin typeface="Times New Roman" panose="02020603050405020304" pitchFamily="18" charset="0"/>
                <a:cs typeface="Times New Roman" panose="02020603050405020304" pitchFamily="18" charset="0"/>
              </a:rPr>
              <a:t>PLPT-SEI-006</a:t>
            </a:r>
            <a:r>
              <a:rPr lang="en-US" sz="3200" b="1" dirty="0">
                <a:solidFill>
                  <a:srgbClr val="FFFF00"/>
                </a:solidFill>
                <a:latin typeface="Times New Roman" panose="02020603050405020304" pitchFamily="18" charset="0"/>
                <a:cs typeface="Times New Roman" panose="02020603050405020304" pitchFamily="18" charset="0"/>
              </a:rPr>
              <a:t>: Backgrounds</a:t>
            </a:r>
          </a:p>
        </p:txBody>
      </p:sp>
    </p:spTree>
    <p:extLst>
      <p:ext uri="{BB962C8B-B14F-4D97-AF65-F5344CB8AC3E}">
        <p14:creationId xmlns:p14="http://schemas.microsoft.com/office/powerpoint/2010/main" val="1512957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08" t="2191" r="7349" b="1"/>
          <a:stretch/>
        </p:blipFill>
        <p:spPr bwMode="auto">
          <a:xfrm>
            <a:off x="157019" y="3508564"/>
            <a:ext cx="5646543" cy="324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txBox="1">
            <a:spLocks noChangeArrowheads="1"/>
          </p:cNvSpPr>
          <p:nvPr/>
        </p:nvSpPr>
        <p:spPr bwMode="auto">
          <a:xfrm>
            <a:off x="1461155" y="838200"/>
            <a:ext cx="6221691" cy="55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Modeling the GCR background</a:t>
            </a:r>
          </a:p>
        </p:txBody>
      </p:sp>
      <mc:AlternateContent xmlns:mc="http://schemas.openxmlformats.org/markup-compatibility/2006" xmlns:a14="http://schemas.microsoft.com/office/drawing/2010/main">
        <mc:Choice Requires="a14">
          <p:sp>
            <p:nvSpPr>
              <p:cNvPr id="3" name="Rectangle 2"/>
              <p:cNvSpPr/>
              <p:nvPr/>
            </p:nvSpPr>
            <p:spPr>
              <a:xfrm>
                <a:off x="157019" y="1371600"/>
                <a:ext cx="8829963" cy="1985415"/>
              </a:xfrm>
              <a:prstGeom prst="rect">
                <a:avLst/>
              </a:prstGeom>
            </p:spPr>
            <p:txBody>
              <a:bodyPr wrap="square">
                <a:spAutoFit/>
              </a:bodyPr>
              <a:lstStyle/>
              <a:p>
                <a:pPr marL="342900" indent="-342900" algn="just">
                  <a:spcAft>
                    <a:spcPts val="600"/>
                  </a:spcAft>
                  <a:buClr>
                    <a:srgbClr val="FFFF00"/>
                  </a:buClr>
                  <a:buFont typeface="Wingdings" panose="05000000000000000000" pitchFamily="2" charset="2"/>
                  <a:buChar char="v"/>
                </a:pPr>
                <a:r>
                  <a:rPr lang="en-US" altLang="en-US" sz="2000" b="1" dirty="0">
                    <a:solidFill>
                      <a:srgbClr val="FFFFFF"/>
                    </a:solidFill>
                    <a:latin typeface="Times New Roman" panose="02020603050405020304" pitchFamily="18" charset="0"/>
                  </a:rPr>
                  <a:t>Assume that the peak and the part of the PDF below the peak are dominated by the rates due to </a:t>
                </a:r>
                <a:r>
                  <a:rPr lang="en-US" altLang="en-US" sz="2000" b="1" dirty="0" smtClean="0">
                    <a:solidFill>
                      <a:srgbClr val="FFFFFF"/>
                    </a:solidFill>
                    <a:latin typeface="Times New Roman" panose="02020603050405020304" pitchFamily="18" charset="0"/>
                  </a:rPr>
                  <a:t>GCRs, model as Gaussians.</a:t>
                </a:r>
                <a:endParaRPr lang="en-US" altLang="en-US" sz="2000" b="1" dirty="0">
                  <a:solidFill>
                    <a:srgbClr val="FFFFFF"/>
                  </a:solidFill>
                  <a:latin typeface="Times New Roman" panose="02020603050405020304" pitchFamily="18" charset="0"/>
                </a:endParaRPr>
              </a:p>
              <a:p>
                <a:pPr marL="342900" lvl="0" indent="-342900" algn="just">
                  <a:spcAft>
                    <a:spcPts val="600"/>
                  </a:spcAf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Gaussian PDF: </a:t>
                </a:r>
                <a14:m>
                  <m:oMath xmlns:m="http://schemas.openxmlformats.org/officeDocument/2006/math">
                    <m:r>
                      <a:rPr lang="en-US" altLang="en-US" sz="2000" b="1" i="1" smtClean="0">
                        <a:solidFill>
                          <a:srgbClr val="FFFFFF"/>
                        </a:solidFill>
                        <a:latin typeface="Cambria Math" panose="02040503050406030204" pitchFamily="18" charset="0"/>
                      </a:rPr>
                      <m:t>𝒇</m:t>
                    </m:r>
                    <m:d>
                      <m:dPr>
                        <m:ctrlPr>
                          <a:rPr lang="en-US" altLang="en-US" sz="2000" b="1" i="1" smtClean="0">
                            <a:solidFill>
                              <a:srgbClr val="FFFFFF"/>
                            </a:solidFill>
                            <a:latin typeface="Cambria Math" panose="02040503050406030204" pitchFamily="18" charset="0"/>
                          </a:rPr>
                        </m:ctrlPr>
                      </m:dPr>
                      <m:e>
                        <m:r>
                          <a:rPr lang="en-US" altLang="en-US" sz="2000" b="1" i="1" smtClean="0">
                            <a:solidFill>
                              <a:srgbClr val="FFFFFF"/>
                            </a:solidFill>
                            <a:latin typeface="Cambria Math" panose="02040503050406030204" pitchFamily="18" charset="0"/>
                          </a:rPr>
                          <m:t>𝒙</m:t>
                        </m:r>
                      </m:e>
                    </m:d>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rPr>
                      <m:t>𝒂</m:t>
                    </m:r>
                    <m:r>
                      <a:rPr lang="en-US" altLang="en-US" sz="2000" b="1" i="1" smtClean="0">
                        <a:solidFill>
                          <a:srgbClr val="FFFFFF"/>
                        </a:solidFill>
                        <a:latin typeface="Cambria Math" panose="02040503050406030204" pitchFamily="18" charset="0"/>
                      </a:rPr>
                      <m:t> </m:t>
                    </m:r>
                    <m:r>
                      <a:rPr lang="en-US" altLang="en-US" sz="2000" b="1" i="1" smtClean="0">
                        <a:solidFill>
                          <a:srgbClr val="FFFFFF"/>
                        </a:solidFill>
                        <a:latin typeface="Cambria Math" panose="02040503050406030204" pitchFamily="18" charset="0"/>
                      </a:rPr>
                      <m:t>𝒆𝒙𝒑</m:t>
                    </m:r>
                    <m:d>
                      <m:dPr>
                        <m:begChr m:val="["/>
                        <m:endChr m:val="]"/>
                        <m:ctrlPr>
                          <a:rPr lang="en-US" altLang="en-US" sz="2000" b="1" i="1" smtClean="0">
                            <a:solidFill>
                              <a:srgbClr val="FFFFFF"/>
                            </a:solidFill>
                            <a:latin typeface="Cambria Math" panose="02040503050406030204" pitchFamily="18" charset="0"/>
                          </a:rPr>
                        </m:ctrlPr>
                      </m:dPr>
                      <m:e>
                        <m:r>
                          <a:rPr lang="en-US" altLang="en-US" sz="2000" b="1" i="1" smtClean="0">
                            <a:solidFill>
                              <a:srgbClr val="FFFFFF"/>
                            </a:solidFill>
                            <a:latin typeface="Cambria Math" panose="02040503050406030204" pitchFamily="18" charset="0"/>
                          </a:rPr>
                          <m:t>−</m:t>
                        </m:r>
                        <m:f>
                          <m:fPr>
                            <m:ctrlPr>
                              <a:rPr lang="en-US" altLang="en-US" sz="2000" b="1" i="1" smtClean="0">
                                <a:solidFill>
                                  <a:srgbClr val="FFFFFF"/>
                                </a:solidFill>
                                <a:latin typeface="Cambria Math" panose="02040503050406030204" pitchFamily="18" charset="0"/>
                              </a:rPr>
                            </m:ctrlPr>
                          </m:fPr>
                          <m:num>
                            <m:sSup>
                              <m:sSupPr>
                                <m:ctrlPr>
                                  <a:rPr lang="en-US" altLang="en-US" sz="2000" b="1" i="1" smtClean="0">
                                    <a:solidFill>
                                      <a:srgbClr val="FFFFFF"/>
                                    </a:solidFill>
                                    <a:latin typeface="Cambria Math" panose="02040503050406030204" pitchFamily="18" charset="0"/>
                                  </a:rPr>
                                </m:ctrlPr>
                              </m:sSupPr>
                              <m:e>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rPr>
                                  <m:t>𝒙</m:t>
                                </m:r>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ea typeface="Cambria Math" panose="02040503050406030204" pitchFamily="18" charset="0"/>
                                  </a:rPr>
                                  <m:t>𝝁</m:t>
                                </m:r>
                                <m:r>
                                  <a:rPr lang="en-US" altLang="en-US" sz="2000" b="1" i="1" smtClean="0">
                                    <a:solidFill>
                                      <a:srgbClr val="FFFFFF"/>
                                    </a:solidFill>
                                    <a:latin typeface="Cambria Math" panose="02040503050406030204" pitchFamily="18" charset="0"/>
                                    <a:ea typeface="Cambria Math" panose="02040503050406030204" pitchFamily="18" charset="0"/>
                                  </a:rPr>
                                  <m:t>)</m:t>
                                </m:r>
                              </m:e>
                              <m:sup>
                                <m:r>
                                  <a:rPr lang="en-US" altLang="en-US" sz="2000" b="1" i="1" smtClean="0">
                                    <a:solidFill>
                                      <a:srgbClr val="FFFFFF"/>
                                    </a:solidFill>
                                    <a:latin typeface="Cambria Math" panose="02040503050406030204" pitchFamily="18" charset="0"/>
                                  </a:rPr>
                                  <m:t>𝟐</m:t>
                                </m:r>
                              </m:sup>
                            </m:sSup>
                          </m:num>
                          <m:den>
                            <m:r>
                              <a:rPr lang="en-US" altLang="en-US" sz="2000" b="1" i="1" smtClean="0">
                                <a:solidFill>
                                  <a:srgbClr val="FFFFFF"/>
                                </a:solidFill>
                                <a:latin typeface="Cambria Math" panose="02040503050406030204" pitchFamily="18" charset="0"/>
                              </a:rPr>
                              <m:t>𝟐</m:t>
                            </m:r>
                            <m:sSup>
                              <m:sSupPr>
                                <m:ctrlPr>
                                  <a:rPr lang="en-US" altLang="en-US" sz="2000" b="1" i="1" smtClean="0">
                                    <a:solidFill>
                                      <a:srgbClr val="FFFFFF"/>
                                    </a:solidFill>
                                    <a:latin typeface="Cambria Math" panose="02040503050406030204" pitchFamily="18" charset="0"/>
                                  </a:rPr>
                                </m:ctrlPr>
                              </m:sSupPr>
                              <m:e>
                                <m:r>
                                  <a:rPr lang="en-US" altLang="en-US" sz="2000" b="1" i="1" smtClean="0">
                                    <a:solidFill>
                                      <a:srgbClr val="FFFFFF"/>
                                    </a:solidFill>
                                    <a:latin typeface="Cambria Math" panose="02040503050406030204" pitchFamily="18" charset="0"/>
                                    <a:ea typeface="Cambria Math" panose="02040503050406030204" pitchFamily="18" charset="0"/>
                                  </a:rPr>
                                  <m:t>𝝈</m:t>
                                </m:r>
                              </m:e>
                              <m:sup>
                                <m:r>
                                  <a:rPr lang="en-US" altLang="en-US" sz="2000" b="1" i="1" smtClean="0">
                                    <a:solidFill>
                                      <a:srgbClr val="FFFFFF"/>
                                    </a:solidFill>
                                    <a:latin typeface="Cambria Math" panose="02040503050406030204" pitchFamily="18" charset="0"/>
                                  </a:rPr>
                                  <m:t>𝟐</m:t>
                                </m:r>
                              </m:sup>
                            </m:sSup>
                          </m:den>
                        </m:f>
                      </m:e>
                    </m:d>
                  </m:oMath>
                </a14:m>
                <a:endParaRPr lang="en-US" altLang="en-US" sz="2000" b="1" dirty="0" smtClean="0">
                  <a:solidFill>
                    <a:srgbClr val="FFFFFF"/>
                  </a:solidFill>
                  <a:latin typeface="Times New Roman" panose="02020603050405020304" pitchFamily="18" charset="0"/>
                </a:endParaRPr>
              </a:p>
              <a:p>
                <a:pPr marL="342900" lvl="0" indent="-342900" algn="just">
                  <a:spcAft>
                    <a:spcPts val="600"/>
                  </a:spcAf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Gaussian CDF: </a:t>
                </a:r>
                <a14:m>
                  <m:oMath xmlns:m="http://schemas.openxmlformats.org/officeDocument/2006/math">
                    <m:r>
                      <a:rPr lang="en-US" altLang="en-US" sz="2000" b="1" i="1" smtClean="0">
                        <a:solidFill>
                          <a:srgbClr val="FFFFFF"/>
                        </a:solidFill>
                        <a:latin typeface="Cambria Math" panose="02040503050406030204" pitchFamily="18" charset="0"/>
                      </a:rPr>
                      <m:t>𝑭</m:t>
                    </m:r>
                    <m:d>
                      <m:dPr>
                        <m:ctrlPr>
                          <a:rPr lang="en-US" altLang="en-US" sz="2000" b="1" i="1" smtClean="0">
                            <a:solidFill>
                              <a:srgbClr val="FFFFFF"/>
                            </a:solidFill>
                            <a:latin typeface="Cambria Math" panose="02040503050406030204" pitchFamily="18" charset="0"/>
                          </a:rPr>
                        </m:ctrlPr>
                      </m:dPr>
                      <m:e>
                        <m:r>
                          <a:rPr lang="en-US" altLang="en-US" sz="2000" b="1" i="1" smtClean="0">
                            <a:solidFill>
                              <a:srgbClr val="FFFFFF"/>
                            </a:solidFill>
                            <a:latin typeface="Cambria Math" panose="02040503050406030204" pitchFamily="18" charset="0"/>
                          </a:rPr>
                          <m:t>𝒙</m:t>
                        </m:r>
                      </m:e>
                    </m:d>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rPr>
                      <m:t>𝒂</m:t>
                    </m:r>
                    <m:r>
                      <a:rPr lang="en-US" altLang="en-US" sz="2000" b="1" i="1" smtClean="0">
                        <a:solidFill>
                          <a:srgbClr val="FFFFFF"/>
                        </a:solidFill>
                        <a:latin typeface="Cambria Math" panose="02040503050406030204" pitchFamily="18" charset="0"/>
                        <a:ea typeface="Cambria Math" panose="02040503050406030204" pitchFamily="18" charset="0"/>
                      </a:rPr>
                      <m:t>𝝈</m:t>
                    </m:r>
                    <m:rad>
                      <m:radPr>
                        <m:degHide m:val="on"/>
                        <m:ctrlPr>
                          <a:rPr lang="en-US" altLang="en-US" sz="2000" b="1" i="1" smtClean="0">
                            <a:solidFill>
                              <a:srgbClr val="FFFFFF"/>
                            </a:solidFill>
                            <a:latin typeface="Cambria Math" panose="02040503050406030204" pitchFamily="18" charset="0"/>
                            <a:ea typeface="Cambria Math" panose="02040503050406030204" pitchFamily="18" charset="0"/>
                          </a:rPr>
                        </m:ctrlPr>
                      </m:radPr>
                      <m:deg/>
                      <m:e>
                        <m:f>
                          <m:fPr>
                            <m:ctrlPr>
                              <a:rPr lang="en-US" altLang="en-US" sz="2000" b="1" i="1" smtClean="0">
                                <a:solidFill>
                                  <a:srgbClr val="FFFFFF"/>
                                </a:solidFill>
                                <a:latin typeface="Cambria Math" panose="02040503050406030204" pitchFamily="18" charset="0"/>
                                <a:ea typeface="Cambria Math" panose="02040503050406030204" pitchFamily="18" charset="0"/>
                              </a:rPr>
                            </m:ctrlPr>
                          </m:fPr>
                          <m:num>
                            <m:r>
                              <a:rPr lang="en-US" altLang="en-US" sz="2000" b="1" i="1" smtClean="0">
                                <a:solidFill>
                                  <a:srgbClr val="FFFFFF"/>
                                </a:solidFill>
                                <a:latin typeface="Cambria Math" panose="02040503050406030204" pitchFamily="18" charset="0"/>
                                <a:ea typeface="Cambria Math" panose="02040503050406030204" pitchFamily="18" charset="0"/>
                              </a:rPr>
                              <m:t>𝝅</m:t>
                            </m:r>
                          </m:num>
                          <m:den>
                            <m:r>
                              <a:rPr lang="en-US" altLang="en-US" sz="2000" b="1" i="1" smtClean="0">
                                <a:solidFill>
                                  <a:srgbClr val="FFFFFF"/>
                                </a:solidFill>
                                <a:latin typeface="Cambria Math" panose="02040503050406030204" pitchFamily="18" charset="0"/>
                                <a:ea typeface="Cambria Math" panose="02040503050406030204" pitchFamily="18" charset="0"/>
                              </a:rPr>
                              <m:t>𝟐</m:t>
                            </m:r>
                          </m:den>
                        </m:f>
                      </m:e>
                    </m:rad>
                    <m:d>
                      <m:dPr>
                        <m:begChr m:val="["/>
                        <m:endChr m:val="]"/>
                        <m:ctrlPr>
                          <a:rPr lang="en-US" altLang="en-US" sz="2000" b="1" i="1" smtClean="0">
                            <a:solidFill>
                              <a:srgbClr val="FFFFFF"/>
                            </a:solidFill>
                            <a:latin typeface="Cambria Math" panose="02040503050406030204" pitchFamily="18" charset="0"/>
                            <a:ea typeface="Cambria Math" panose="02040503050406030204" pitchFamily="18" charset="0"/>
                          </a:rPr>
                        </m:ctrlPr>
                      </m:dPr>
                      <m:e>
                        <m:r>
                          <a:rPr lang="en-US" altLang="en-US" sz="2000" b="1" i="1" smtClean="0">
                            <a:solidFill>
                              <a:srgbClr val="FFFFFF"/>
                            </a:solidFill>
                            <a:latin typeface="Cambria Math" panose="02040503050406030204" pitchFamily="18" charset="0"/>
                            <a:ea typeface="Cambria Math" panose="02040503050406030204" pitchFamily="18" charset="0"/>
                          </a:rPr>
                          <m:t>𝟏</m:t>
                        </m:r>
                        <m:r>
                          <a:rPr lang="en-US" altLang="en-US" sz="2000" b="1" i="1" smtClean="0">
                            <a:solidFill>
                              <a:srgbClr val="FFFFFF"/>
                            </a:solidFill>
                            <a:latin typeface="Cambria Math" panose="02040503050406030204" pitchFamily="18" charset="0"/>
                            <a:ea typeface="Cambria Math" panose="02040503050406030204" pitchFamily="18" charset="0"/>
                          </a:rPr>
                          <m:t>+</m:t>
                        </m:r>
                        <m:r>
                          <a:rPr lang="en-US" altLang="en-US" sz="2000" b="1" i="1" smtClean="0">
                            <a:solidFill>
                              <a:srgbClr val="FFFFFF"/>
                            </a:solidFill>
                            <a:latin typeface="Cambria Math" panose="02040503050406030204" pitchFamily="18" charset="0"/>
                            <a:ea typeface="Cambria Math" panose="02040503050406030204" pitchFamily="18" charset="0"/>
                          </a:rPr>
                          <m:t>𝒆𝒓𝒇</m:t>
                        </m:r>
                        <m:d>
                          <m:dPr>
                            <m:ctrlPr>
                              <a:rPr lang="en-US" altLang="en-US" sz="2000" b="1" i="1" smtClean="0">
                                <a:solidFill>
                                  <a:srgbClr val="FFFFFF"/>
                                </a:solidFill>
                                <a:latin typeface="Cambria Math" panose="02040503050406030204" pitchFamily="18" charset="0"/>
                                <a:ea typeface="Cambria Math" panose="02040503050406030204" pitchFamily="18" charset="0"/>
                              </a:rPr>
                            </m:ctrlPr>
                          </m:dPr>
                          <m:e>
                            <m:f>
                              <m:fPr>
                                <m:ctrlPr>
                                  <a:rPr lang="en-US" altLang="en-US" sz="2000" b="1" i="1" smtClean="0">
                                    <a:solidFill>
                                      <a:srgbClr val="FFFFFF"/>
                                    </a:solidFill>
                                    <a:latin typeface="Cambria Math" panose="02040503050406030204" pitchFamily="18" charset="0"/>
                                    <a:ea typeface="Cambria Math" panose="02040503050406030204" pitchFamily="18" charset="0"/>
                                  </a:rPr>
                                </m:ctrlPr>
                              </m:fPr>
                              <m:num>
                                <m:r>
                                  <a:rPr lang="en-US" altLang="en-US" sz="2000" b="1" i="1" smtClean="0">
                                    <a:solidFill>
                                      <a:srgbClr val="FFFFFF"/>
                                    </a:solidFill>
                                    <a:latin typeface="Cambria Math" panose="02040503050406030204" pitchFamily="18" charset="0"/>
                                    <a:ea typeface="Cambria Math" panose="02040503050406030204" pitchFamily="18" charset="0"/>
                                  </a:rPr>
                                  <m:t>𝒙</m:t>
                                </m:r>
                                <m:r>
                                  <a:rPr lang="en-US" altLang="en-US" sz="2000" b="1" i="1" smtClean="0">
                                    <a:solidFill>
                                      <a:srgbClr val="FFFFFF"/>
                                    </a:solidFill>
                                    <a:latin typeface="Cambria Math" panose="02040503050406030204" pitchFamily="18" charset="0"/>
                                    <a:ea typeface="Cambria Math" panose="02040503050406030204" pitchFamily="18" charset="0"/>
                                  </a:rPr>
                                  <m:t>−</m:t>
                                </m:r>
                                <m:r>
                                  <a:rPr lang="en-US" altLang="en-US" sz="2000" b="1" i="1" smtClean="0">
                                    <a:solidFill>
                                      <a:srgbClr val="FFFFFF"/>
                                    </a:solidFill>
                                    <a:latin typeface="Cambria Math" panose="02040503050406030204" pitchFamily="18" charset="0"/>
                                    <a:ea typeface="Cambria Math" panose="02040503050406030204" pitchFamily="18" charset="0"/>
                                  </a:rPr>
                                  <m:t>𝝁</m:t>
                                </m:r>
                              </m:num>
                              <m:den>
                                <m:r>
                                  <a:rPr lang="en-US" altLang="en-US" sz="2000" b="1" i="1" smtClean="0">
                                    <a:solidFill>
                                      <a:srgbClr val="FFFFFF"/>
                                    </a:solidFill>
                                    <a:latin typeface="Cambria Math" panose="02040503050406030204" pitchFamily="18" charset="0"/>
                                    <a:ea typeface="Cambria Math" panose="02040503050406030204" pitchFamily="18" charset="0"/>
                                  </a:rPr>
                                  <m:t>𝝈</m:t>
                                </m:r>
                                <m:rad>
                                  <m:radPr>
                                    <m:degHide m:val="on"/>
                                    <m:ctrlPr>
                                      <a:rPr lang="en-US" altLang="en-US" sz="2000" b="1" i="1" smtClean="0">
                                        <a:solidFill>
                                          <a:srgbClr val="FFFFFF"/>
                                        </a:solidFill>
                                        <a:latin typeface="Cambria Math" panose="02040503050406030204" pitchFamily="18" charset="0"/>
                                        <a:ea typeface="Cambria Math" panose="02040503050406030204" pitchFamily="18" charset="0"/>
                                      </a:rPr>
                                    </m:ctrlPr>
                                  </m:radPr>
                                  <m:deg/>
                                  <m:e>
                                    <m:r>
                                      <a:rPr lang="en-US" altLang="en-US" sz="2000" b="1" i="1" smtClean="0">
                                        <a:solidFill>
                                          <a:srgbClr val="FFFFFF"/>
                                        </a:solidFill>
                                        <a:latin typeface="Cambria Math" panose="02040503050406030204" pitchFamily="18" charset="0"/>
                                        <a:ea typeface="Cambria Math" panose="02040503050406030204" pitchFamily="18" charset="0"/>
                                      </a:rPr>
                                      <m:t>𝟐</m:t>
                                    </m:r>
                                  </m:e>
                                </m:rad>
                              </m:den>
                            </m:f>
                          </m:e>
                        </m:d>
                      </m:e>
                    </m:d>
                  </m:oMath>
                </a14:m>
                <a:endParaRPr lang="en-US" altLang="en-US" sz="2000" b="1" dirty="0" smtClean="0">
                  <a:solidFill>
                    <a:srgbClr val="FFFFFF"/>
                  </a:solidFill>
                  <a:latin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7019" y="1371600"/>
                <a:ext cx="8829963" cy="1985415"/>
              </a:xfrm>
              <a:prstGeom prst="rect">
                <a:avLst/>
              </a:prstGeom>
              <a:blipFill rotWithShape="0">
                <a:blip r:embed="rId4"/>
                <a:stretch>
                  <a:fillRect l="-622" t="-1534" r="-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03563" y="2317860"/>
                <a:ext cx="3265024" cy="4310795"/>
              </a:xfrm>
              <a:prstGeom prst="rect">
                <a:avLst/>
              </a:prstGeom>
            </p:spPr>
            <p:txBody>
              <a:bodyPr wrap="square">
                <a:spAutoFit/>
              </a:bodyPr>
              <a:lstStyle/>
              <a:p>
                <a:pPr marL="342900" lvl="0" indent="-342900">
                  <a:spcAft>
                    <a:spcPts val="600"/>
                  </a:spcAf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Fit the same part of the CDF, varying smoothly. Fitted parameters, </a:t>
                </a:r>
                <a14:m>
                  <m:oMath xmlns:m="http://schemas.openxmlformats.org/officeDocument/2006/math">
                    <m:r>
                      <a:rPr lang="en-US" altLang="en-US" sz="2000" b="1" i="1" smtClean="0">
                        <a:solidFill>
                          <a:srgbClr val="FFFFFF"/>
                        </a:solidFill>
                        <a:latin typeface="Cambria Math" panose="02040503050406030204" pitchFamily="18" charset="0"/>
                      </a:rPr>
                      <m:t>𝒂</m:t>
                    </m:r>
                  </m:oMath>
                </a14:m>
                <a:r>
                  <a:rPr lang="en-US" altLang="en-US" sz="2000" b="1" dirty="0" smtClean="0">
                    <a:solidFill>
                      <a:srgbClr val="FFFFFF"/>
                    </a:solidFill>
                    <a:latin typeface="Times New Roman" panose="02020603050405020304" pitchFamily="18" charset="0"/>
                  </a:rPr>
                  <a:t>, </a:t>
                </a:r>
                <a14:m>
                  <m:oMath xmlns:m="http://schemas.openxmlformats.org/officeDocument/2006/math">
                    <m:r>
                      <a:rPr lang="en-US" altLang="en-US" sz="2000" b="1" i="1" smtClean="0">
                        <a:solidFill>
                          <a:srgbClr val="FFFFFF"/>
                        </a:solidFill>
                        <a:latin typeface="Cambria Math" panose="02040503050406030204" pitchFamily="18" charset="0"/>
                        <a:ea typeface="Cambria Math" panose="02040503050406030204" pitchFamily="18" charset="0"/>
                      </a:rPr>
                      <m:t>𝝁</m:t>
                    </m:r>
                  </m:oMath>
                </a14:m>
                <a:r>
                  <a:rPr lang="en-US" altLang="en-US" sz="2000" b="1" dirty="0" smtClean="0">
                    <a:solidFill>
                      <a:srgbClr val="FFFFFF"/>
                    </a:solidFill>
                    <a:latin typeface="Times New Roman" panose="02020603050405020304" pitchFamily="18" charset="0"/>
                  </a:rPr>
                  <a:t>, </a:t>
                </a:r>
                <a14:m>
                  <m:oMath xmlns:m="http://schemas.openxmlformats.org/officeDocument/2006/math">
                    <m:r>
                      <a:rPr lang="en-US" altLang="en-US" sz="2000" b="1" i="1">
                        <a:solidFill>
                          <a:srgbClr val="FFFFFF"/>
                        </a:solidFill>
                        <a:latin typeface="Cambria Math" panose="02040503050406030204" pitchFamily="18" charset="0"/>
                        <a:ea typeface="Cambria Math" panose="02040503050406030204" pitchFamily="18" charset="0"/>
                      </a:rPr>
                      <m:t>𝝈</m:t>
                    </m:r>
                  </m:oMath>
                </a14:m>
                <a:r>
                  <a:rPr lang="en-US" altLang="en-US" sz="2000" b="1" dirty="0" smtClean="0">
                    <a:solidFill>
                      <a:srgbClr val="FFFFFF"/>
                    </a:solidFill>
                    <a:latin typeface="Times New Roman" panose="02020603050405020304" pitchFamily="18" charset="0"/>
                  </a:rPr>
                  <a:t>. Reconstruct the PDF.</a:t>
                </a:r>
              </a:p>
              <a:p>
                <a:pPr marL="342900" lvl="0" indent="-342900">
                  <a:spcAft>
                    <a:spcPts val="600"/>
                  </a:spcAft>
                  <a:buClr>
                    <a:srgbClr val="FFFF00"/>
                  </a:buClr>
                  <a:buFont typeface="Wingdings" panose="05000000000000000000" pitchFamily="2" charset="2"/>
                  <a:buChar char="v"/>
                </a:pPr>
                <a14:m>
                  <m:oMath xmlns:m="http://schemas.openxmlformats.org/officeDocument/2006/math">
                    <m:bar>
                      <m:barPr>
                        <m:pos m:val="top"/>
                        <m:ctrlP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𝝁</m:t>
                        </m:r>
                      </m:e>
                      <m:sub>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oMath>
                </a14:m>
                <a:endParaRPr lang="en-US" altLang="en-US" sz="2000" b="1" dirty="0" smtClean="0">
                  <a:solidFill>
                    <a:srgbClr val="FFFF00"/>
                  </a:solidFill>
                  <a:latin typeface="Times New Roman" panose="02020603050405020304" pitchFamily="18" charset="0"/>
                </a:endParaRPr>
              </a:p>
              <a:p>
                <a:pPr marL="342900" indent="-342900">
                  <a:spcAft>
                    <a:spcPts val="600"/>
                  </a:spcAft>
                  <a:buClr>
                    <a:srgbClr val="FFFF00"/>
                  </a:buClr>
                  <a:buFont typeface="Wingdings" panose="05000000000000000000" pitchFamily="2" charset="2"/>
                  <a:buChar char="v"/>
                </a:pPr>
                <a:r>
                  <a:rPr lang="en-US" altLang="en-US" sz="2000" b="1" dirty="0" smtClean="0">
                    <a:solidFill>
                      <a:schemeClr val="bg1"/>
                    </a:solidFill>
                    <a:latin typeface="Times New Roman" panose="02020603050405020304" pitchFamily="18" charset="0"/>
                  </a:rPr>
                  <a:t>Do the same for SGPS-X P11 counts, </a:t>
                </a:r>
                <a14:m>
                  <m:oMath xmlns:m="http://schemas.openxmlformats.org/officeDocument/2006/math">
                    <m:bar>
                      <m:barPr>
                        <m:pos m:val="top"/>
                        <m:ctrlP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e>
                    </m:ba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𝝁</m:t>
                        </m:r>
                      </m:e>
                      <m:sub>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sz="2000"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oMath>
                </a14:m>
                <a:endParaRPr lang="en-US" altLang="en-US" sz="2000" b="1" dirty="0">
                  <a:solidFill>
                    <a:srgbClr val="FFFFFF"/>
                  </a:solidFill>
                  <a:latin typeface="Times New Roman" panose="02020603050405020304" pitchFamily="18" charset="0"/>
                </a:endParaRPr>
              </a:p>
              <a:p>
                <a:pPr marL="342900" lvl="0" indent="-342900">
                  <a:spcAft>
                    <a:spcPts val="600"/>
                  </a:spcAf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G16, 5-min averages, 01/09/2017-07/31/2017.</a:t>
                </a:r>
                <a:endParaRPr lang="en-US" altLang="en-US" sz="2000" b="1" dirty="0" smtClean="0">
                  <a:solidFill>
                    <a:schemeClr val="bg1"/>
                  </a:solidFill>
                  <a:latin typeface="Times New Roman" panose="02020603050405020304" pitchFamily="18" charset="0"/>
                </a:endParaRPr>
              </a:p>
              <a:p>
                <a:pPr marL="342900" indent="-342900">
                  <a:spcAft>
                    <a:spcPts val="600"/>
                  </a:spcAf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G17, </a:t>
                </a:r>
                <a:r>
                  <a:rPr lang="en-US" altLang="en-US" sz="2000" b="1" dirty="0">
                    <a:solidFill>
                      <a:srgbClr val="FFFFFF"/>
                    </a:solidFill>
                    <a:latin typeface="Times New Roman" panose="02020603050405020304" pitchFamily="18" charset="0"/>
                  </a:rPr>
                  <a:t>5-min averages, </a:t>
                </a:r>
                <a:r>
                  <a:rPr lang="en-US" altLang="en-US" sz="2000" b="1" dirty="0" smtClean="0">
                    <a:solidFill>
                      <a:srgbClr val="FFFFFF"/>
                    </a:solidFill>
                    <a:latin typeface="Times New Roman" panose="02020603050405020304" pitchFamily="18" charset="0"/>
                  </a:rPr>
                  <a:t>04/24/2018-08/31/2018.</a:t>
                </a:r>
              </a:p>
              <a:p>
                <a:pPr marL="342900" indent="-342900">
                  <a:spcAft>
                    <a:spcPts val="600"/>
                  </a:spcAft>
                  <a:buClr>
                    <a:srgbClr val="FFFF00"/>
                  </a:buClr>
                  <a:buFont typeface="Wingdings" panose="05000000000000000000" pitchFamily="2" charset="2"/>
                  <a:buChar char="v"/>
                </a:pPr>
                <a:r>
                  <a:rPr lang="en-US" altLang="en-US" sz="2000" b="1" dirty="0" smtClean="0">
                    <a:solidFill>
                      <a:srgbClr val="FFFF00"/>
                    </a:solidFill>
                    <a:latin typeface="Times New Roman" panose="02020603050405020304" pitchFamily="18" charset="0"/>
                  </a:rPr>
                  <a:t>Apply at 1s L1b data.</a:t>
                </a:r>
                <a:endParaRPr lang="en-US" altLang="en-US" sz="2000" b="1" dirty="0">
                  <a:solidFill>
                    <a:srgbClr val="FFFF00"/>
                  </a:solidFill>
                  <a:latin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03563" y="2317860"/>
                <a:ext cx="3265024" cy="4310795"/>
              </a:xfrm>
              <a:prstGeom prst="rect">
                <a:avLst/>
              </a:prstGeom>
              <a:blipFill rotWithShape="0">
                <a:blip r:embed="rId5"/>
                <a:stretch>
                  <a:fillRect l="-1679" t="-707" r="-1866" b="-1697"/>
                </a:stretch>
              </a:blipFill>
            </p:spPr>
            <p:txBody>
              <a:bodyPr/>
              <a:lstStyle/>
              <a:p>
                <a:r>
                  <a:rPr lang="en-US">
                    <a:noFill/>
                  </a:rPr>
                  <a:t> </a:t>
                </a:r>
              </a:p>
            </p:txBody>
          </p:sp>
        </mc:Fallback>
      </mc:AlternateContent>
      <p:sp>
        <p:nvSpPr>
          <p:cNvPr id="6" name="TextBox 5"/>
          <p:cNvSpPr txBox="1"/>
          <p:nvPr/>
        </p:nvSpPr>
        <p:spPr>
          <a:xfrm>
            <a:off x="1920601" y="228600"/>
            <a:ext cx="5302798" cy="584775"/>
          </a:xfrm>
          <a:prstGeom prst="rect">
            <a:avLst/>
          </a:prstGeom>
          <a:noFill/>
        </p:spPr>
        <p:txBody>
          <a:bodyPr wrap="none" rtlCol="0">
            <a:spAutoFit/>
          </a:bodyPr>
          <a:lstStyle/>
          <a:p>
            <a:pPr algn="ctr"/>
            <a:r>
              <a:rPr lang="en-US" sz="3200" b="1" dirty="0" smtClean="0">
                <a:solidFill>
                  <a:srgbClr val="FFFF00"/>
                </a:solidFill>
                <a:latin typeface="Times New Roman" panose="02020603050405020304" pitchFamily="18" charset="0"/>
                <a:cs typeface="Times New Roman" panose="02020603050405020304" pitchFamily="18" charset="0"/>
              </a:rPr>
              <a:t>PLPT-SEI-006</a:t>
            </a:r>
            <a:r>
              <a:rPr lang="en-US" sz="3200" b="1" dirty="0">
                <a:solidFill>
                  <a:srgbClr val="FFFF00"/>
                </a:solidFill>
                <a:latin typeface="Times New Roman" panose="02020603050405020304" pitchFamily="18" charset="0"/>
                <a:cs typeface="Times New Roman" panose="02020603050405020304" pitchFamily="18" charset="0"/>
              </a:rPr>
              <a:t>: Backgrounds</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spTree>
    <p:extLst>
      <p:ext uri="{BB962C8B-B14F-4D97-AF65-F5344CB8AC3E}">
        <p14:creationId xmlns:p14="http://schemas.microsoft.com/office/powerpoint/2010/main" val="1262066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F7B00-1FAD-C245-89EE-199C66B4B7E8}"/>
              </a:ext>
            </a:extLst>
          </p:cNvPr>
          <p:cNvSpPr>
            <a:spLocks noGrp="1"/>
          </p:cNvSpPr>
          <p:nvPr>
            <p:ph idx="1"/>
          </p:nvPr>
        </p:nvSpPr>
        <p:spPr>
          <a:xfrm>
            <a:off x="152400" y="1465263"/>
            <a:ext cx="8915400" cy="5164138"/>
          </a:xfrm>
        </p:spPr>
        <p:txBody>
          <a:bodyPr/>
          <a:lstStyle/>
          <a:p>
            <a:r>
              <a:rPr lang="en-US" sz="2000" b="1" dirty="0">
                <a:solidFill>
                  <a:srgbClr val="FFFF00"/>
                </a:solidFill>
                <a:latin typeface="Times New Roman" panose="02020603050405020304" pitchFamily="18" charset="0"/>
                <a:cs typeface="Times New Roman" panose="02020603050405020304" pitchFamily="18" charset="0"/>
              </a:rPr>
              <a:t>Proton differential </a:t>
            </a:r>
            <a:r>
              <a:rPr lang="en-US" sz="2000" b="1" dirty="0" smtClean="0">
                <a:solidFill>
                  <a:srgbClr val="FFFF00"/>
                </a:solidFill>
                <a:latin typeface="Times New Roman" panose="02020603050405020304" pitchFamily="18" charset="0"/>
                <a:cs typeface="Times New Roman" panose="02020603050405020304" pitchFamily="18" charset="0"/>
              </a:rPr>
              <a:t>flux </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Possible proton channel degradation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Continues to date</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Compare with GOES-T data after launch</a:t>
            </a:r>
          </a:p>
          <a:p>
            <a:r>
              <a:rPr lang="en-US" sz="2000" b="1" dirty="0">
                <a:solidFill>
                  <a:srgbClr val="FFFF00"/>
                </a:solidFill>
                <a:latin typeface="Times New Roman" panose="02020603050405020304" pitchFamily="18" charset="0"/>
                <a:cs typeface="Times New Roman" panose="02020603050405020304" pitchFamily="18" charset="0"/>
              </a:rPr>
              <a:t>Proton contamination of electron channels </a:t>
            </a:r>
            <a:endParaRPr lang="en-US" sz="2000" b="1" dirty="0" smtClean="0">
              <a:solidFill>
                <a:srgbClr val="FFFF00"/>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No electron channel contamination observed in recent SEP event</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Electron detector design successful</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Strong SEP event required for definitive answer (NCEI will continue monitoring)</a:t>
            </a:r>
            <a:endParaRPr lang="en-US" sz="1600" b="1" dirty="0">
              <a:latin typeface="Times New Roman" panose="02020603050405020304" pitchFamily="18" charset="0"/>
              <a:cs typeface="Times New Roman" panose="02020603050405020304" pitchFamily="18" charset="0"/>
            </a:endParaRPr>
          </a:p>
          <a:p>
            <a:r>
              <a:rPr lang="en-US" sz="2000" b="1" dirty="0" smtClean="0">
                <a:solidFill>
                  <a:srgbClr val="FFFF00"/>
                </a:solidFill>
                <a:latin typeface="Times New Roman" panose="02020603050405020304" pitchFamily="18" charset="0"/>
                <a:cs typeface="Times New Roman" panose="02020603050405020304" pitchFamily="18" charset="0"/>
              </a:rPr>
              <a:t>G16, G17 E11 fluxes</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G17/G16 E11 ratios consistent </a:t>
            </a:r>
            <a:r>
              <a:rPr lang="en-US" sz="1600" b="1" dirty="0">
                <a:latin typeface="Times New Roman" panose="02020603050405020304" pitchFamily="18" charset="0"/>
                <a:cs typeface="Times New Roman" panose="02020603050405020304" pitchFamily="18" charset="0"/>
              </a:rPr>
              <a:t>with different spacecraft location, </a:t>
            </a:r>
            <a:r>
              <a:rPr lang="en-US" sz="1600" b="1" dirty="0" smtClean="0">
                <a:latin typeface="Times New Roman" panose="02020603050405020304" pitchFamily="18" charset="0"/>
                <a:cs typeface="Times New Roman" panose="02020603050405020304" pitchFamily="18" charset="0"/>
              </a:rPr>
              <a:t>radiation environment</a:t>
            </a:r>
          </a:p>
          <a:p>
            <a:r>
              <a:rPr lang="en-US" sz="2000" b="1" dirty="0" smtClean="0">
                <a:solidFill>
                  <a:srgbClr val="FFFF00"/>
                </a:solidFill>
                <a:latin typeface="Times New Roman" panose="02020603050405020304" pitchFamily="18" charset="0"/>
                <a:cs typeface="Times New Roman" panose="02020603050405020304" pitchFamily="18" charset="0"/>
              </a:rPr>
              <a:t>Solar Proton channels</a:t>
            </a:r>
          </a:p>
          <a:p>
            <a:pPr lvl="1">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Status not known due to lack of suitable SEP events for </a:t>
            </a:r>
            <a:r>
              <a:rPr lang="en-US" sz="1600" b="1" dirty="0" smtClean="0">
                <a:latin typeface="Times New Roman" panose="02020603050405020304" pitchFamily="18" charset="0"/>
                <a:cs typeface="Times New Roman" panose="02020603050405020304" pitchFamily="18" charset="0"/>
              </a:rPr>
              <a:t>cross-comparison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Requires an SEP event during active geomagnetic conditions to achieve isotropic particle distribution</a:t>
            </a:r>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6</a:t>
            </a:fld>
            <a:endParaRPr lang="en-US" altLang="en-US" dirty="0"/>
          </a:p>
        </p:txBody>
      </p:sp>
      <p:sp>
        <p:nvSpPr>
          <p:cNvPr id="5" name="Title 1"/>
          <p:cNvSpPr txBox="1">
            <a:spLocks/>
          </p:cNvSpPr>
          <p:nvPr/>
        </p:nvSpPr>
        <p:spPr bwMode="auto">
          <a:xfrm>
            <a:off x="1367590" y="204537"/>
            <a:ext cx="6408821" cy="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smtClean="0">
                <a:latin typeface="Times New Roman" panose="02020603050405020304" pitchFamily="18" charset="0"/>
                <a:cs typeface="Times New Roman" panose="02020603050405020304" pitchFamily="18" charset="0"/>
              </a:rPr>
              <a:t>GOES-17: Status at Full Review</a:t>
            </a:r>
            <a:endParaRPr lang="en-US" sz="32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371600" y="838200"/>
            <a:ext cx="6408821" cy="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Summary</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13656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DC00831-19D3-EB46-98E7-277FB1EBD9E5}"/>
              </a:ext>
            </a:extLst>
          </p:cNvPr>
          <p:cNvSpPr>
            <a:spLocks noGrp="1"/>
          </p:cNvSpPr>
          <p:nvPr>
            <p:ph type="body" sz="quarter" idx="3"/>
          </p:nvPr>
        </p:nvSpPr>
        <p:spPr>
          <a:xfrm>
            <a:off x="304800" y="4226500"/>
            <a:ext cx="8749748" cy="650300"/>
          </a:xfrm>
        </p:spPr>
        <p:txBody>
          <a:bodyPr/>
          <a:lstStyle/>
          <a:p>
            <a:pPr algn="ctr"/>
            <a:r>
              <a:rPr lang="en-US" sz="1800" dirty="0">
                <a:latin typeface="Times New Roman" panose="02020603050405020304" pitchFamily="18" charset="0"/>
                <a:cs typeface="Times New Roman" panose="02020603050405020304" pitchFamily="18" charset="0"/>
              </a:rPr>
              <a:t>Gamma correction coefficient calculated for </a:t>
            </a:r>
            <a:r>
              <a:rPr lang="en-US" sz="1800" dirty="0">
                <a:solidFill>
                  <a:srgbClr val="FFFF00"/>
                </a:solidFill>
                <a:latin typeface="Times New Roman" panose="02020603050405020304" pitchFamily="18" charset="0"/>
                <a:cs typeface="Times New Roman" panose="02020603050405020304" pitchFamily="18" charset="0"/>
              </a:rPr>
              <a:t>GOES-17</a:t>
            </a:r>
            <a:r>
              <a:rPr lang="en-US" sz="1800" dirty="0">
                <a:latin typeface="Times New Roman" panose="02020603050405020304" pitchFamily="18" charset="0"/>
                <a:cs typeface="Times New Roman" panose="02020603050405020304" pitchFamily="18" charset="0"/>
              </a:rPr>
              <a:t> MPS-HI </a:t>
            </a:r>
            <a:r>
              <a:rPr lang="en-US" sz="1800" dirty="0" smtClean="0">
                <a:latin typeface="Times New Roman" panose="02020603050405020304" pitchFamily="18" charset="0"/>
                <a:cs typeface="Times New Roman" panose="02020603050405020304" pitchFamily="18" charset="0"/>
              </a:rPr>
              <a:t>E9-E11, incorporated </a:t>
            </a:r>
            <a:r>
              <a:rPr lang="en-US" sz="1800" dirty="0">
                <a:latin typeface="Times New Roman" panose="02020603050405020304" pitchFamily="18" charset="0"/>
                <a:cs typeface="Times New Roman" panose="02020603050405020304" pitchFamily="18" charset="0"/>
              </a:rPr>
              <a:t>into revised MPS-HI LUT (ADR </a:t>
            </a:r>
            <a:r>
              <a:rPr lang="en-US" sz="1800" dirty="0" smtClean="0">
                <a:latin typeface="Times New Roman" panose="02020603050405020304" pitchFamily="18" charset="0"/>
                <a:cs typeface="Times New Roman" panose="02020603050405020304" pitchFamily="18" charset="0"/>
              </a:rPr>
              <a:t>762, October 15, 2018).</a:t>
            </a:r>
            <a:endParaRPr lang="en-US" sz="1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pPr/>
              <a:t>60</a:t>
            </a:fld>
            <a:endParaRPr lang="en-US" altLang="en-US" dirty="0"/>
          </a:p>
        </p:txBody>
      </p:sp>
      <p:graphicFrame>
        <p:nvGraphicFramePr>
          <p:cNvPr id="3" name="Table 2">
            <a:extLst>
              <a:ext uri="{FF2B5EF4-FFF2-40B4-BE49-F238E27FC236}">
                <a16:creationId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3474066170"/>
              </p:ext>
            </p:extLst>
          </p:nvPr>
        </p:nvGraphicFramePr>
        <p:xfrm>
          <a:off x="1441174" y="4968875"/>
          <a:ext cx="6477000" cy="1752600"/>
        </p:xfrm>
        <a:graphic>
          <a:graphicData uri="http://schemas.openxmlformats.org/drawingml/2006/table">
            <a:tbl>
              <a:tblPr firstRow="1" firstCol="1" bandRow="1">
                <a:tableStyleId>{5C22544A-7EE6-4342-B048-85BDC9FD1C3A}</a:tableStyleId>
              </a:tblPr>
              <a:tblGrid>
                <a:gridCol w="1079500">
                  <a:extLst>
                    <a:ext uri="{9D8B030D-6E8A-4147-A177-3AD203B41FA5}">
                      <a16:colId xmlns:a16="http://schemas.microsoft.com/office/drawing/2014/main" val="3724394416"/>
                    </a:ext>
                  </a:extLst>
                </a:gridCol>
                <a:gridCol w="1079500">
                  <a:extLst>
                    <a:ext uri="{9D8B030D-6E8A-4147-A177-3AD203B41FA5}">
                      <a16:colId xmlns:a16="http://schemas.microsoft.com/office/drawing/2014/main" val="1588663513"/>
                    </a:ext>
                  </a:extLst>
                </a:gridCol>
                <a:gridCol w="1079500">
                  <a:extLst>
                    <a:ext uri="{9D8B030D-6E8A-4147-A177-3AD203B41FA5}">
                      <a16:colId xmlns:a16="http://schemas.microsoft.com/office/drawing/2014/main" val="913241973"/>
                    </a:ext>
                  </a:extLst>
                </a:gridCol>
                <a:gridCol w="1079500">
                  <a:extLst>
                    <a:ext uri="{9D8B030D-6E8A-4147-A177-3AD203B41FA5}">
                      <a16:colId xmlns:a16="http://schemas.microsoft.com/office/drawing/2014/main" val="328062392"/>
                    </a:ext>
                  </a:extLst>
                </a:gridCol>
                <a:gridCol w="1079500">
                  <a:extLst>
                    <a:ext uri="{9D8B030D-6E8A-4147-A177-3AD203B41FA5}">
                      <a16:colId xmlns:a16="http://schemas.microsoft.com/office/drawing/2014/main" val="2493094571"/>
                    </a:ext>
                  </a:extLst>
                </a:gridCol>
                <a:gridCol w="1079500">
                  <a:extLst>
                    <a:ext uri="{9D8B030D-6E8A-4147-A177-3AD203B41FA5}">
                      <a16:colId xmlns:a16="http://schemas.microsoft.com/office/drawing/2014/main" val="3415222527"/>
                    </a:ext>
                  </a:extLst>
                </a:gridCol>
              </a:tblGrid>
              <a:tr h="350520">
                <a:tc>
                  <a:txBody>
                    <a:bodyPr/>
                    <a:lstStyle/>
                    <a:p>
                      <a:pPr marL="0" marR="0">
                        <a:lnSpc>
                          <a:spcPct val="115000"/>
                        </a:lnSpc>
                        <a:spcBef>
                          <a:spcPts val="0"/>
                        </a:spcBef>
                        <a:spcAft>
                          <a:spcPts val="0"/>
                        </a:spcAft>
                      </a:pPr>
                      <a:r>
                        <a:rPr lang="en-US"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78237"/>
                  </a:ext>
                </a:extLst>
              </a:tr>
              <a:tr h="350520">
                <a:tc>
                  <a:txBody>
                    <a:bodyPr/>
                    <a:lstStyle/>
                    <a:p>
                      <a:pPr marL="0" marR="0">
                        <a:lnSpc>
                          <a:spcPct val="115000"/>
                        </a:lnSpc>
                        <a:spcBef>
                          <a:spcPts val="0"/>
                        </a:spcBef>
                        <a:spcAft>
                          <a:spcPts val="0"/>
                        </a:spcAft>
                      </a:pPr>
                      <a:r>
                        <a:rPr lang="en-US" sz="2000">
                          <a:effectLst/>
                        </a:rPr>
                        <a:t>E9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0.3641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0.3543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0.3724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0.4307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0.3776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146401"/>
                  </a:ext>
                </a:extLst>
              </a:tr>
              <a:tr h="350520">
                <a:tc>
                  <a:txBody>
                    <a:bodyPr/>
                    <a:lstStyle/>
                    <a:p>
                      <a:pPr marL="0" marR="0">
                        <a:lnSpc>
                          <a:spcPct val="115000"/>
                        </a:lnSpc>
                        <a:spcBef>
                          <a:spcPts val="0"/>
                        </a:spcBef>
                        <a:spcAft>
                          <a:spcPts val="0"/>
                        </a:spcAft>
                      </a:pPr>
                      <a:r>
                        <a:rPr lang="en-US" sz="2000">
                          <a:effectLst/>
                        </a:rPr>
                        <a:t>E10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0.6369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0.6620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0.6693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0.7234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0.6686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420274"/>
                  </a:ext>
                </a:extLst>
              </a:tr>
              <a:tr h="350520">
                <a:tc>
                  <a:txBody>
                    <a:bodyPr/>
                    <a:lstStyle/>
                    <a:p>
                      <a:pPr marL="0" marR="0">
                        <a:lnSpc>
                          <a:spcPct val="115000"/>
                        </a:lnSpc>
                        <a:spcBef>
                          <a:spcPts val="0"/>
                        </a:spcBef>
                        <a:spcAft>
                          <a:spcPts val="0"/>
                        </a:spcAft>
                      </a:pPr>
                      <a:r>
                        <a:rPr lang="en-US" sz="2000">
                          <a:effectLst/>
                        </a:rPr>
                        <a:t>E10a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0.5829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0.5744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0.5707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0.5683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0.5084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133876"/>
                  </a:ext>
                </a:extLst>
              </a:tr>
              <a:tr h="350520">
                <a:tc>
                  <a:txBody>
                    <a:bodyPr/>
                    <a:lstStyle/>
                    <a:p>
                      <a:pPr marL="0" marR="0">
                        <a:lnSpc>
                          <a:spcPct val="115000"/>
                        </a:lnSpc>
                        <a:spcBef>
                          <a:spcPts val="0"/>
                        </a:spcBef>
                        <a:spcAft>
                          <a:spcPts val="0"/>
                        </a:spcAft>
                      </a:pPr>
                      <a:r>
                        <a:rPr lang="en-US" sz="2000">
                          <a:effectLst/>
                        </a:rPr>
                        <a:t>E11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1.501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1.538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1.556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1.638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1.481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2791988"/>
                  </a:ext>
                </a:extLst>
              </a:tr>
            </a:tbl>
          </a:graphicData>
        </a:graphic>
      </p:graphicFrame>
      <p:sp>
        <p:nvSpPr>
          <p:cNvPr id="8" name="TextBox 7"/>
          <p:cNvSpPr txBox="1"/>
          <p:nvPr/>
        </p:nvSpPr>
        <p:spPr>
          <a:xfrm>
            <a:off x="1920601" y="228600"/>
            <a:ext cx="5302798" cy="584775"/>
          </a:xfrm>
          <a:prstGeom prst="rect">
            <a:avLst/>
          </a:prstGeom>
          <a:noFill/>
        </p:spPr>
        <p:txBody>
          <a:bodyPr wrap="none" rtlCol="0">
            <a:spAutoFit/>
          </a:bodyPr>
          <a:lstStyle/>
          <a:p>
            <a:pPr algn="ctr"/>
            <a:r>
              <a:rPr lang="en-US" sz="3200" b="1" dirty="0" smtClean="0">
                <a:solidFill>
                  <a:srgbClr val="FFFF00"/>
                </a:solidFill>
                <a:latin typeface="Times New Roman" panose="02020603050405020304" pitchFamily="18" charset="0"/>
                <a:cs typeface="Times New Roman" panose="02020603050405020304" pitchFamily="18" charset="0"/>
              </a:rPr>
              <a:t>PLPT-SEI-006</a:t>
            </a:r>
            <a:r>
              <a:rPr lang="en-US" sz="3200" b="1" dirty="0">
                <a:solidFill>
                  <a:srgbClr val="FFFF00"/>
                </a:solidFill>
                <a:latin typeface="Times New Roman" panose="02020603050405020304" pitchFamily="18" charset="0"/>
                <a:cs typeface="Times New Roman" panose="02020603050405020304" pitchFamily="18" charset="0"/>
              </a:rPr>
              <a:t>: Backgrounds</a:t>
            </a:r>
          </a:p>
        </p:txBody>
      </p:sp>
      <p:graphicFrame>
        <p:nvGraphicFramePr>
          <p:cNvPr id="9" name="Table 8">
            <a:extLst>
              <a:ext uri="{FF2B5EF4-FFF2-40B4-BE49-F238E27FC236}">
                <a16:creationId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756181535"/>
              </p:ext>
            </p:extLst>
          </p:nvPr>
        </p:nvGraphicFramePr>
        <p:xfrm>
          <a:off x="1441174" y="2362200"/>
          <a:ext cx="6477000" cy="1752600"/>
        </p:xfrm>
        <a:graphic>
          <a:graphicData uri="http://schemas.openxmlformats.org/drawingml/2006/table">
            <a:tbl>
              <a:tblPr firstRow="1" firstCol="1" bandRow="1">
                <a:tableStyleId>{5C22544A-7EE6-4342-B048-85BDC9FD1C3A}</a:tableStyleId>
              </a:tblPr>
              <a:tblGrid>
                <a:gridCol w="1079500">
                  <a:extLst>
                    <a:ext uri="{9D8B030D-6E8A-4147-A177-3AD203B41FA5}">
                      <a16:colId xmlns:a16="http://schemas.microsoft.com/office/drawing/2014/main" val="3724394416"/>
                    </a:ext>
                  </a:extLst>
                </a:gridCol>
                <a:gridCol w="1079500">
                  <a:extLst>
                    <a:ext uri="{9D8B030D-6E8A-4147-A177-3AD203B41FA5}">
                      <a16:colId xmlns:a16="http://schemas.microsoft.com/office/drawing/2014/main" val="1588663513"/>
                    </a:ext>
                  </a:extLst>
                </a:gridCol>
                <a:gridCol w="1079500">
                  <a:extLst>
                    <a:ext uri="{9D8B030D-6E8A-4147-A177-3AD203B41FA5}">
                      <a16:colId xmlns:a16="http://schemas.microsoft.com/office/drawing/2014/main" val="913241973"/>
                    </a:ext>
                  </a:extLst>
                </a:gridCol>
                <a:gridCol w="1079500">
                  <a:extLst>
                    <a:ext uri="{9D8B030D-6E8A-4147-A177-3AD203B41FA5}">
                      <a16:colId xmlns:a16="http://schemas.microsoft.com/office/drawing/2014/main" val="328062392"/>
                    </a:ext>
                  </a:extLst>
                </a:gridCol>
                <a:gridCol w="1079500">
                  <a:extLst>
                    <a:ext uri="{9D8B030D-6E8A-4147-A177-3AD203B41FA5}">
                      <a16:colId xmlns:a16="http://schemas.microsoft.com/office/drawing/2014/main" val="2493094571"/>
                    </a:ext>
                  </a:extLst>
                </a:gridCol>
                <a:gridCol w="1079500">
                  <a:extLst>
                    <a:ext uri="{9D8B030D-6E8A-4147-A177-3AD203B41FA5}">
                      <a16:colId xmlns:a16="http://schemas.microsoft.com/office/drawing/2014/main" val="3415222527"/>
                    </a:ext>
                  </a:extLst>
                </a:gridCol>
              </a:tblGrid>
              <a:tr h="350520">
                <a:tc>
                  <a:txBody>
                    <a:bodyPr/>
                    <a:lstStyle/>
                    <a:p>
                      <a:pPr marL="0" marR="0">
                        <a:lnSpc>
                          <a:spcPct val="115000"/>
                        </a:lnSpc>
                        <a:spcBef>
                          <a:spcPts val="0"/>
                        </a:spcBef>
                        <a:spcAft>
                          <a:spcPts val="0"/>
                        </a:spcAft>
                      </a:pPr>
                      <a:r>
                        <a:rPr lang="en-US"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T4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T5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78237"/>
                  </a:ext>
                </a:extLst>
              </a:tr>
              <a:tr h="350520">
                <a:tc>
                  <a:txBody>
                    <a:bodyPr/>
                    <a:lstStyle/>
                    <a:p>
                      <a:pPr marL="0" marR="0">
                        <a:lnSpc>
                          <a:spcPct val="115000"/>
                        </a:lnSpc>
                        <a:spcBef>
                          <a:spcPts val="0"/>
                        </a:spcBef>
                        <a:spcAft>
                          <a:spcPts val="0"/>
                        </a:spcAft>
                      </a:pPr>
                      <a:r>
                        <a:rPr lang="en-US" sz="2000">
                          <a:effectLst/>
                        </a:rPr>
                        <a:t>E9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0.3782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0.4758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0.4155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0.2721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0.4513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146401"/>
                  </a:ext>
                </a:extLst>
              </a:tr>
              <a:tr h="350520">
                <a:tc>
                  <a:txBody>
                    <a:bodyPr/>
                    <a:lstStyle/>
                    <a:p>
                      <a:pPr marL="0" marR="0">
                        <a:lnSpc>
                          <a:spcPct val="115000"/>
                        </a:lnSpc>
                        <a:spcBef>
                          <a:spcPts val="0"/>
                        </a:spcBef>
                        <a:spcAft>
                          <a:spcPts val="0"/>
                        </a:spcAft>
                      </a:pPr>
                      <a:r>
                        <a:rPr lang="en-US" sz="2000">
                          <a:effectLst/>
                        </a:rPr>
                        <a:t>E10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0.6490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0.5929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0.6052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0.5213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0.5538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420274"/>
                  </a:ext>
                </a:extLst>
              </a:tr>
              <a:tr h="350520">
                <a:tc>
                  <a:txBody>
                    <a:bodyPr/>
                    <a:lstStyle/>
                    <a:p>
                      <a:pPr marL="0" marR="0">
                        <a:lnSpc>
                          <a:spcPct val="115000"/>
                        </a:lnSpc>
                        <a:spcBef>
                          <a:spcPts val="0"/>
                        </a:spcBef>
                        <a:spcAft>
                          <a:spcPts val="0"/>
                        </a:spcAft>
                      </a:pPr>
                      <a:r>
                        <a:rPr lang="en-US" sz="2000">
                          <a:effectLst/>
                        </a:rPr>
                        <a:t>E10a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0.5446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0.2715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0.3842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0.5278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0.3977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133876"/>
                  </a:ext>
                </a:extLst>
              </a:tr>
              <a:tr h="350520">
                <a:tc>
                  <a:txBody>
                    <a:bodyPr/>
                    <a:lstStyle/>
                    <a:p>
                      <a:pPr marL="0" marR="0">
                        <a:lnSpc>
                          <a:spcPct val="115000"/>
                        </a:lnSpc>
                        <a:spcBef>
                          <a:spcPts val="0"/>
                        </a:spcBef>
                        <a:spcAft>
                          <a:spcPts val="0"/>
                        </a:spcAft>
                      </a:pPr>
                      <a:r>
                        <a:rPr lang="en-US" sz="2000">
                          <a:effectLst/>
                        </a:rPr>
                        <a:t>E11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1.472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1.252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1.325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1.281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rPr>
                        <a:t>1.303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2791988"/>
                  </a:ext>
                </a:extLst>
              </a:tr>
            </a:tbl>
          </a:graphicData>
        </a:graphic>
      </p:graphicFrame>
      <p:sp>
        <p:nvSpPr>
          <p:cNvPr id="11" name="Rectangle 5"/>
          <p:cNvSpPr txBox="1">
            <a:spLocks noChangeArrowheads="1"/>
          </p:cNvSpPr>
          <p:nvPr/>
        </p:nvSpPr>
        <p:spPr bwMode="auto">
          <a:xfrm>
            <a:off x="1461155" y="838200"/>
            <a:ext cx="6221691" cy="55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GOES-16/-17 LUT updates</a:t>
            </a:r>
          </a:p>
        </p:txBody>
      </p:sp>
      <p:sp>
        <p:nvSpPr>
          <p:cNvPr id="12" name="Text Placeholder 9">
            <a:extLst>
              <a:ext uri="{FF2B5EF4-FFF2-40B4-BE49-F238E27FC236}">
                <a16:creationId xmlns:a16="http://schemas.microsoft.com/office/drawing/2014/main" id="{DDC00831-19D3-EB46-98E7-277FB1EBD9E5}"/>
              </a:ext>
            </a:extLst>
          </p:cNvPr>
          <p:cNvSpPr>
            <a:spLocks noGrp="1"/>
          </p:cNvSpPr>
          <p:nvPr>
            <p:ph type="body" sz="quarter" idx="3"/>
          </p:nvPr>
        </p:nvSpPr>
        <p:spPr>
          <a:xfrm>
            <a:off x="304800" y="1600200"/>
            <a:ext cx="8749748" cy="650300"/>
          </a:xfrm>
        </p:spPr>
        <p:txBody>
          <a:bodyPr/>
          <a:lstStyle/>
          <a:p>
            <a:pPr algn="ctr"/>
            <a:r>
              <a:rPr lang="en-US" sz="1800" dirty="0">
                <a:latin typeface="Times New Roman" panose="02020603050405020304" pitchFamily="18" charset="0"/>
                <a:cs typeface="Times New Roman" panose="02020603050405020304" pitchFamily="18" charset="0"/>
              </a:rPr>
              <a:t>Gamma correction coefficient calculated for </a:t>
            </a:r>
            <a:r>
              <a:rPr lang="en-US" sz="1800" dirty="0" smtClean="0">
                <a:solidFill>
                  <a:srgbClr val="FFFF00"/>
                </a:solidFill>
                <a:latin typeface="Times New Roman" panose="02020603050405020304" pitchFamily="18" charset="0"/>
                <a:cs typeface="Times New Roman" panose="02020603050405020304" pitchFamily="18" charset="0"/>
              </a:rPr>
              <a:t>GOES-16</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MPS-HI </a:t>
            </a:r>
            <a:r>
              <a:rPr lang="en-US" sz="1800" dirty="0" smtClean="0">
                <a:latin typeface="Times New Roman" panose="02020603050405020304" pitchFamily="18" charset="0"/>
                <a:cs typeface="Times New Roman" panose="02020603050405020304" pitchFamily="18" charset="0"/>
              </a:rPr>
              <a:t>E9-E11, incorporated </a:t>
            </a:r>
            <a:r>
              <a:rPr lang="en-US" sz="1800" dirty="0">
                <a:latin typeface="Times New Roman" panose="02020603050405020304" pitchFamily="18" charset="0"/>
                <a:cs typeface="Times New Roman" panose="02020603050405020304" pitchFamily="18" charset="0"/>
              </a:rPr>
              <a:t>into revised MPS-HI LUT (ADR </a:t>
            </a:r>
            <a:r>
              <a:rPr lang="en-US" sz="1800" dirty="0" smtClean="0">
                <a:latin typeface="Times New Roman" panose="02020603050405020304" pitchFamily="18" charset="0"/>
                <a:cs typeface="Times New Roman" panose="02020603050405020304" pitchFamily="18" charset="0"/>
              </a:rPr>
              <a:t>407, November 14, 2017).</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8688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213209"/>
            <a:ext cx="7467600" cy="5600700"/>
          </a:xfrm>
        </p:spPr>
      </p:pic>
      <p:sp>
        <p:nvSpPr>
          <p:cNvPr id="18" name="TextBox 17"/>
          <p:cNvSpPr txBox="1"/>
          <p:nvPr/>
        </p:nvSpPr>
        <p:spPr>
          <a:xfrm>
            <a:off x="301335" y="4267200"/>
            <a:ext cx="457200" cy="30777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T2</a:t>
            </a:r>
            <a:endParaRPr lang="en-US"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01335" y="3505200"/>
            <a:ext cx="457200" cy="30777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T4</a:t>
            </a:r>
            <a:endParaRPr lang="en-US"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01335" y="2743200"/>
            <a:ext cx="457200" cy="30777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T1</a:t>
            </a:r>
            <a:endParaRPr lang="en-US"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01335" y="1905000"/>
            <a:ext cx="457200" cy="30777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T3</a:t>
            </a:r>
            <a:endParaRPr lang="en-US"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228599" y="5788223"/>
            <a:ext cx="602673"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DOS</a:t>
            </a:r>
            <a:endParaRPr lang="en-US" sz="1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63235" y="5040868"/>
            <a:ext cx="533400" cy="30777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T5</a:t>
            </a:r>
            <a:endParaRPr 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p:cNvSpPr txBox="1"/>
              <p:nvPr/>
            </p:nvSpPr>
            <p:spPr>
              <a:xfrm>
                <a:off x="2590800" y="1219200"/>
                <a:ext cx="2971800"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GOES-16 E11 </a:t>
                </a:r>
                <a14:m>
                  <m:oMath xmlns:m="http://schemas.openxmlformats.org/officeDocument/2006/math">
                    <m:r>
                      <a:rPr lang="en-US" b="1" i="1" dirty="0" smtClean="0">
                        <a:latin typeface="Cambria Math" panose="02040503050406030204" pitchFamily="18" charset="0"/>
                        <a:cs typeface="Times New Roman" panose="02020603050405020304" pitchFamily="18" charset="0"/>
                      </a:rPr>
                      <m:t>(&gt;</m:t>
                    </m:r>
                    <m:r>
                      <a:rPr lang="en-US" b="1" i="1" dirty="0" smtClean="0">
                        <a:latin typeface="Cambria Math" panose="02040503050406030204" pitchFamily="18" charset="0"/>
                        <a:cs typeface="Times New Roman" panose="02020603050405020304" pitchFamily="18" charset="0"/>
                      </a:rPr>
                      <m:t>𝟐</m:t>
                    </m:r>
                  </m:oMath>
                </a14:m>
                <a:r>
                  <a:rPr lang="en-US" b="1" dirty="0" smtClean="0">
                    <a:latin typeface="Times New Roman" panose="02020603050405020304" pitchFamily="18" charset="0"/>
                    <a:cs typeface="Times New Roman" panose="02020603050405020304" pitchFamily="18" charset="0"/>
                  </a:rPr>
                  <a:t> MeV)</a:t>
                </a:r>
                <a:endParaRPr lang="en-US" b="1" dirty="0">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590800" y="1219200"/>
                <a:ext cx="2971800" cy="369332"/>
              </a:xfrm>
              <a:prstGeom prst="rect">
                <a:avLst/>
              </a:prstGeom>
              <a:blipFill rotWithShape="0">
                <a:blip r:embed="rId4"/>
                <a:stretch>
                  <a:fillRect t="-8197" b="-24590"/>
                </a:stretch>
              </a:blipFill>
            </p:spPr>
            <p:txBody>
              <a:bodyPr/>
              <a:lstStyle/>
              <a:p>
                <a:r>
                  <a:rPr lang="en-US">
                    <a:noFill/>
                  </a:rPr>
                  <a:t> </a:t>
                </a:r>
              </a:p>
            </p:txBody>
          </p:sp>
        </mc:Fallback>
      </mc:AlternateContent>
      <p:sp>
        <p:nvSpPr>
          <p:cNvPr id="31" name="TextBox 30"/>
          <p:cNvSpPr txBox="1"/>
          <p:nvPr/>
        </p:nvSpPr>
        <p:spPr>
          <a:xfrm>
            <a:off x="7467600" y="3160693"/>
            <a:ext cx="1371600" cy="954107"/>
          </a:xfrm>
          <a:prstGeom prst="rect">
            <a:avLst/>
          </a:prstGeom>
          <a:solidFill>
            <a:srgbClr val="FFFF00"/>
          </a:solidFill>
          <a:ln w="12700">
            <a:noFill/>
          </a:ln>
        </p:spPr>
        <p:txBody>
          <a:bodyPr wrap="square" rtlCol="0">
            <a:spAutoFit/>
          </a:bodyPr>
          <a:lstStyle/>
          <a:p>
            <a:pPr algn="ctr"/>
            <a:r>
              <a:rPr lang="en-US" sz="1400" b="1" i="1" dirty="0" smtClean="0">
                <a:latin typeface="Times New Roman" panose="02020603050405020304" pitchFamily="18" charset="0"/>
                <a:cs typeface="Times New Roman" panose="02020603050405020304" pitchFamily="18" charset="0"/>
              </a:rPr>
              <a:t>SWPC alert level very close to uncorrected background</a:t>
            </a:r>
            <a:endParaRPr lang="en-US" sz="1400" b="1" i="1" dirty="0">
              <a:latin typeface="Times New Roman" panose="02020603050405020304" pitchFamily="18" charset="0"/>
              <a:cs typeface="Times New Roman" panose="02020603050405020304" pitchFamily="18" charset="0"/>
            </a:endParaRPr>
          </a:p>
        </p:txBody>
      </p:sp>
      <p:sp>
        <p:nvSpPr>
          <p:cNvPr id="5" name="Right Arrow 4"/>
          <p:cNvSpPr/>
          <p:nvPr/>
        </p:nvSpPr>
        <p:spPr>
          <a:xfrm rot="10800000">
            <a:off x="6930191" y="3543299"/>
            <a:ext cx="533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920601" y="228600"/>
            <a:ext cx="5302798" cy="584775"/>
          </a:xfrm>
          <a:prstGeom prst="rect">
            <a:avLst/>
          </a:prstGeom>
          <a:noFill/>
        </p:spPr>
        <p:txBody>
          <a:bodyPr wrap="none" rtlCol="0">
            <a:spAutoFit/>
          </a:bodyPr>
          <a:lstStyle/>
          <a:p>
            <a:pPr algn="ctr"/>
            <a:r>
              <a:rPr lang="en-US" sz="3200" b="1" dirty="0" smtClean="0">
                <a:solidFill>
                  <a:srgbClr val="FFFF00"/>
                </a:solidFill>
                <a:latin typeface="Times New Roman" panose="02020603050405020304" pitchFamily="18" charset="0"/>
                <a:cs typeface="Times New Roman" panose="02020603050405020304" pitchFamily="18" charset="0"/>
              </a:rPr>
              <a:t>PLPT-SEI-006</a:t>
            </a:r>
            <a:r>
              <a:rPr lang="en-US" sz="3200" b="1" dirty="0">
                <a:solidFill>
                  <a:srgbClr val="FFFF00"/>
                </a:solidFill>
                <a:latin typeface="Times New Roman" panose="02020603050405020304" pitchFamily="18" charset="0"/>
                <a:cs typeface="Times New Roman" panose="02020603050405020304" pitchFamily="18" charset="0"/>
              </a:rPr>
              <a:t>: Backgrounds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extLst>
      <p:ext uri="{BB962C8B-B14F-4D97-AF65-F5344CB8AC3E}">
        <p14:creationId xmlns:p14="http://schemas.microsoft.com/office/powerpoint/2010/main" val="10764953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5719F0B-B945-9B42-A691-622F2DF26E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36662"/>
            <a:ext cx="7436908" cy="5577681"/>
          </a:xfrm>
        </p:spPr>
      </p:pic>
      <p:sp>
        <p:nvSpPr>
          <p:cNvPr id="8" name="Slide Number Placeholder 7"/>
          <p:cNvSpPr>
            <a:spLocks noGrp="1"/>
          </p:cNvSpPr>
          <p:nvPr>
            <p:ph type="sldNum" sz="quarter" idx="12"/>
          </p:nvPr>
        </p:nvSpPr>
        <p:spPr/>
        <p:txBody>
          <a:bodyPr/>
          <a:lstStyle/>
          <a:p>
            <a:fld id="{B2EFC58C-15BD-441D-B5ED-3859E2286C26}" type="slidenum">
              <a:rPr lang="en-US" altLang="en-US" smtClean="0"/>
              <a:pPr/>
              <a:t>62</a:t>
            </a:fld>
            <a:endParaRPr lang="en-US" altLang="en-US"/>
          </a:p>
        </p:txBody>
      </p:sp>
      <p:sp>
        <p:nvSpPr>
          <p:cNvPr id="18" name="TextBox 17"/>
          <p:cNvSpPr txBox="1"/>
          <p:nvPr/>
        </p:nvSpPr>
        <p:spPr>
          <a:xfrm>
            <a:off x="304800" y="4267200"/>
            <a:ext cx="457200" cy="38100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T2</a:t>
            </a:r>
          </a:p>
        </p:txBody>
      </p:sp>
      <p:sp>
        <p:nvSpPr>
          <p:cNvPr id="19" name="TextBox 18"/>
          <p:cNvSpPr txBox="1"/>
          <p:nvPr/>
        </p:nvSpPr>
        <p:spPr>
          <a:xfrm>
            <a:off x="304800" y="3505200"/>
            <a:ext cx="457200" cy="38100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T4</a:t>
            </a:r>
          </a:p>
        </p:txBody>
      </p:sp>
      <p:sp>
        <p:nvSpPr>
          <p:cNvPr id="20" name="TextBox 19"/>
          <p:cNvSpPr txBox="1"/>
          <p:nvPr/>
        </p:nvSpPr>
        <p:spPr>
          <a:xfrm>
            <a:off x="304800" y="2743200"/>
            <a:ext cx="457200" cy="38100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T1</a:t>
            </a:r>
          </a:p>
        </p:txBody>
      </p:sp>
      <p:sp>
        <p:nvSpPr>
          <p:cNvPr id="21" name="TextBox 20"/>
          <p:cNvSpPr txBox="1"/>
          <p:nvPr/>
        </p:nvSpPr>
        <p:spPr>
          <a:xfrm>
            <a:off x="304800" y="1905000"/>
            <a:ext cx="457200" cy="38100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T3</a:t>
            </a:r>
          </a:p>
        </p:txBody>
      </p:sp>
      <p:sp>
        <p:nvSpPr>
          <p:cNvPr id="23" name="TextBox 22"/>
          <p:cNvSpPr txBox="1"/>
          <p:nvPr/>
        </p:nvSpPr>
        <p:spPr>
          <a:xfrm>
            <a:off x="228600" y="5788223"/>
            <a:ext cx="609600"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DOS</a:t>
            </a:r>
          </a:p>
        </p:txBody>
      </p:sp>
      <p:sp>
        <p:nvSpPr>
          <p:cNvPr id="24" name="TextBox 23"/>
          <p:cNvSpPr txBox="1"/>
          <p:nvPr/>
        </p:nvSpPr>
        <p:spPr>
          <a:xfrm>
            <a:off x="266700" y="5040868"/>
            <a:ext cx="5334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T5</a:t>
            </a:r>
          </a:p>
        </p:txBody>
      </p:sp>
      <mc:AlternateContent xmlns:mc="http://schemas.openxmlformats.org/markup-compatibility/2006" xmlns:a14="http://schemas.microsoft.com/office/drawing/2010/main">
        <mc:Choice Requires="a14">
          <p:sp>
            <p:nvSpPr>
              <p:cNvPr id="30" name="TextBox 29"/>
              <p:cNvSpPr txBox="1"/>
              <p:nvPr/>
            </p:nvSpPr>
            <p:spPr>
              <a:xfrm>
                <a:off x="1714499" y="1236662"/>
                <a:ext cx="4343400"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GOES-17 E11</a:t>
                </a:r>
                <a14:m>
                  <m:oMath xmlns:m="http://schemas.openxmlformats.org/officeDocument/2006/math">
                    <m:r>
                      <a:rPr lang="en-US" b="1" i="0" dirty="0" smtClean="0">
                        <a:latin typeface="Cambria Math" panose="02040503050406030204" pitchFamily="18" charset="0"/>
                        <a:cs typeface="Times New Roman" panose="02020603050405020304" pitchFamily="18" charset="0"/>
                      </a:rPr>
                      <m:t> </m:t>
                    </m:r>
                    <m:r>
                      <a:rPr lang="en-US" b="1" i="1" dirty="0">
                        <a:latin typeface="Cambria Math" panose="02040503050406030204" pitchFamily="18" charset="0"/>
                        <a:cs typeface="Times New Roman" panose="02020603050405020304" pitchFamily="18" charset="0"/>
                      </a:rPr>
                      <m:t>(&gt;</m:t>
                    </m:r>
                    <m:r>
                      <a:rPr lang="en-US" b="1" i="1" dirty="0">
                        <a:latin typeface="Cambria Math" panose="02040503050406030204" pitchFamily="18" charset="0"/>
                        <a:cs typeface="Times New Roman" panose="02020603050405020304" pitchFamily="18" charset="0"/>
                      </a:rPr>
                      <m:t>𝟐</m:t>
                    </m:r>
                  </m:oMath>
                </a14:m>
                <a:r>
                  <a:rPr lang="en-US" b="1" dirty="0">
                    <a:latin typeface="Times New Roman" panose="02020603050405020304" pitchFamily="18" charset="0"/>
                    <a:cs typeface="Times New Roman" panose="02020603050405020304" pitchFamily="18" charset="0"/>
                  </a:rPr>
                  <a:t> MeV</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714499" y="1236662"/>
                <a:ext cx="4343400" cy="369332"/>
              </a:xfrm>
              <a:prstGeom prst="rect">
                <a:avLst/>
              </a:prstGeom>
              <a:blipFill rotWithShape="0">
                <a:blip r:embed="rId3"/>
                <a:stretch>
                  <a:fillRect t="-10000" b="-26667"/>
                </a:stretch>
              </a:blipFill>
            </p:spPr>
            <p:txBody>
              <a:bodyPr/>
              <a:lstStyle/>
              <a:p>
                <a:r>
                  <a:rPr lang="en-US">
                    <a:noFill/>
                  </a:rPr>
                  <a:t> </a:t>
                </a:r>
              </a:p>
            </p:txBody>
          </p:sp>
        </mc:Fallback>
      </mc:AlternateContent>
      <p:sp>
        <p:nvSpPr>
          <p:cNvPr id="31" name="TextBox 30"/>
          <p:cNvSpPr txBox="1"/>
          <p:nvPr/>
        </p:nvSpPr>
        <p:spPr>
          <a:xfrm>
            <a:off x="7467600" y="3160693"/>
            <a:ext cx="1371600" cy="954107"/>
          </a:xfrm>
          <a:prstGeom prst="rect">
            <a:avLst/>
          </a:prstGeom>
          <a:solidFill>
            <a:srgbClr val="FFFF00"/>
          </a:solidFill>
          <a:ln w="12700">
            <a:noFill/>
          </a:ln>
        </p:spPr>
        <p:txBody>
          <a:bodyPr wrap="square" rtlCol="0">
            <a:spAutoFit/>
          </a:bodyPr>
          <a:lstStyle/>
          <a:p>
            <a:pPr algn="ctr"/>
            <a:r>
              <a:rPr lang="en-US" sz="1400" b="1" i="1" dirty="0">
                <a:latin typeface="Times New Roman" panose="02020603050405020304" pitchFamily="18" charset="0"/>
                <a:cs typeface="Times New Roman" panose="02020603050405020304" pitchFamily="18" charset="0"/>
              </a:rPr>
              <a:t>SWPC alert level very close to uncorrected </a:t>
            </a:r>
            <a:r>
              <a:rPr lang="en-US" sz="1400" b="1" i="1" dirty="0" smtClean="0">
                <a:latin typeface="Times New Roman" panose="02020603050405020304" pitchFamily="18" charset="0"/>
                <a:cs typeface="Times New Roman" panose="02020603050405020304" pitchFamily="18" charset="0"/>
              </a:rPr>
              <a:t>background</a:t>
            </a:r>
            <a:endParaRPr lang="en-US" sz="1400" b="1" i="1" dirty="0">
              <a:latin typeface="Times New Roman" panose="02020603050405020304" pitchFamily="18" charset="0"/>
              <a:cs typeface="Times New Roman" panose="02020603050405020304" pitchFamily="18" charset="0"/>
            </a:endParaRPr>
          </a:p>
        </p:txBody>
      </p:sp>
      <p:sp>
        <p:nvSpPr>
          <p:cNvPr id="5" name="Right Arrow 4"/>
          <p:cNvSpPr/>
          <p:nvPr/>
        </p:nvSpPr>
        <p:spPr>
          <a:xfrm rot="10800000">
            <a:off x="6930191" y="3543299"/>
            <a:ext cx="533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920601" y="228600"/>
            <a:ext cx="5302798" cy="584775"/>
          </a:xfrm>
          <a:prstGeom prst="rect">
            <a:avLst/>
          </a:prstGeom>
          <a:noFill/>
        </p:spPr>
        <p:txBody>
          <a:bodyPr wrap="none" rtlCol="0">
            <a:spAutoFit/>
          </a:bodyPr>
          <a:lstStyle/>
          <a:p>
            <a:pPr algn="ctr"/>
            <a:r>
              <a:rPr lang="en-US" sz="3200" b="1" dirty="0" smtClean="0">
                <a:solidFill>
                  <a:srgbClr val="FFFF00"/>
                </a:solidFill>
                <a:latin typeface="Times New Roman" panose="02020603050405020304" pitchFamily="18" charset="0"/>
                <a:cs typeface="Times New Roman" panose="02020603050405020304" pitchFamily="18" charset="0"/>
              </a:rPr>
              <a:t>PLPT-SEI-006</a:t>
            </a:r>
            <a:r>
              <a:rPr lang="en-US" sz="3200" b="1" dirty="0">
                <a:solidFill>
                  <a:srgbClr val="FFFF00"/>
                </a:solidFill>
                <a:latin typeface="Times New Roman" panose="02020603050405020304" pitchFamily="18" charset="0"/>
                <a:cs typeface="Times New Roman" panose="02020603050405020304" pitchFamily="18" charset="0"/>
              </a:rPr>
              <a:t>: Backgrounds</a:t>
            </a:r>
          </a:p>
        </p:txBody>
      </p:sp>
    </p:spTree>
    <p:extLst>
      <p:ext uri="{BB962C8B-B14F-4D97-AF65-F5344CB8AC3E}">
        <p14:creationId xmlns:p14="http://schemas.microsoft.com/office/powerpoint/2010/main" val="4064104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t>
            </a:r>
            <a:r>
              <a:rPr lang="en-US" dirty="0" smtClean="0"/>
              <a:t>EVALUATION</a:t>
            </a:r>
            <a:endParaRPr lang="en-US" dirty="0"/>
          </a:p>
        </p:txBody>
      </p:sp>
      <p:sp>
        <p:nvSpPr>
          <p:cNvPr id="3" name="Text Placeholder 2"/>
          <p:cNvSpPr>
            <a:spLocks noGrp="1"/>
          </p:cNvSpPr>
          <p:nvPr>
            <p:ph type="body" idx="1"/>
          </p:nvPr>
        </p:nvSpPr>
        <p:spPr/>
        <p:txBody>
          <a:bodyPr/>
          <a:lstStyle/>
          <a:p>
            <a:r>
              <a:rPr lang="en-US" dirty="0" smtClean="0"/>
              <a:t>GOES-16 and GOES-17 </a:t>
            </a:r>
            <a:r>
              <a:rPr lang="en-US" dirty="0"/>
              <a:t>MPS-HI L1b Products </a:t>
            </a:r>
            <a:r>
              <a:rPr lang="en-US" dirty="0" smtClean="0"/>
              <a:t>Full </a:t>
            </a:r>
            <a:r>
              <a:rPr lang="en-US" dirty="0"/>
              <a:t>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63</a:t>
            </a:fld>
            <a:endParaRPr lang="en-US" altLang="en-US" dirty="0"/>
          </a:p>
        </p:txBody>
      </p:sp>
    </p:spTree>
    <p:extLst>
      <p:ext uri="{BB962C8B-B14F-4D97-AF65-F5344CB8AC3E}">
        <p14:creationId xmlns:p14="http://schemas.microsoft.com/office/powerpoint/2010/main" val="41998479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228600"/>
            <a:ext cx="6408821" cy="786063"/>
          </a:xfrm>
        </p:spPr>
        <p:txBody>
          <a:bodyPr/>
          <a:lstStyle/>
          <a:p>
            <a:r>
              <a:rPr lang="en-US" sz="3200" b="1" dirty="0" smtClean="0">
                <a:latin typeface="Times New Roman" panose="02020603050405020304" pitchFamily="18" charset="0"/>
                <a:cs typeface="Times New Roman" panose="02020603050405020304" pitchFamily="18" charset="0"/>
              </a:rPr>
              <a:t>GOES-16</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Status at Full Review</a:t>
            </a:r>
            <a:endParaRPr lang="en-US" sz="3200"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4734326"/>
              </p:ext>
            </p:extLst>
          </p:nvPr>
        </p:nvGraphicFramePr>
        <p:xfrm>
          <a:off x="157847" y="1172098"/>
          <a:ext cx="8836326" cy="5533502"/>
        </p:xfrm>
        <a:graphic>
          <a:graphicData uri="http://schemas.openxmlformats.org/drawingml/2006/table">
            <a:tbl>
              <a:tblPr firstRow="1" bandRow="1">
                <a:tableStyleId>{5C22544A-7EE6-4342-B048-85BDC9FD1C3A}</a:tableStyleId>
              </a:tblPr>
              <a:tblGrid>
                <a:gridCol w="1497684">
                  <a:extLst>
                    <a:ext uri="{9D8B030D-6E8A-4147-A177-3AD203B41FA5}">
                      <a16:colId xmlns:a16="http://schemas.microsoft.com/office/drawing/2014/main" val="20000"/>
                    </a:ext>
                  </a:extLst>
                </a:gridCol>
                <a:gridCol w="2471175">
                  <a:extLst>
                    <a:ext uri="{9D8B030D-6E8A-4147-A177-3AD203B41FA5}">
                      <a16:colId xmlns:a16="http://schemas.microsoft.com/office/drawing/2014/main" val="20002"/>
                    </a:ext>
                  </a:extLst>
                </a:gridCol>
                <a:gridCol w="1896633">
                  <a:extLst>
                    <a:ext uri="{9D8B030D-6E8A-4147-A177-3AD203B41FA5}">
                      <a16:colId xmlns:a16="http://schemas.microsoft.com/office/drawing/2014/main" val="20004"/>
                    </a:ext>
                  </a:extLst>
                </a:gridCol>
                <a:gridCol w="2970834">
                  <a:extLst>
                    <a:ext uri="{9D8B030D-6E8A-4147-A177-3AD203B41FA5}">
                      <a16:colId xmlns:a16="http://schemas.microsoft.com/office/drawing/2014/main" val="20003"/>
                    </a:ext>
                  </a:extLst>
                </a:gridCol>
              </a:tblGrid>
              <a:tr h="329553">
                <a:tc>
                  <a:txBody>
                    <a:bodyPr/>
                    <a:lstStyle/>
                    <a:p>
                      <a:pPr algn="ct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Times New Roman" panose="02020603050405020304" pitchFamily="18" charset="0"/>
                          <a:cs typeface="Times New Roman" panose="02020603050405020304" pitchFamily="18" charset="0"/>
                        </a:rPr>
                        <a:t>Observed Issue</a:t>
                      </a:r>
                      <a:endParaRPr 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Times New Roman" panose="02020603050405020304" pitchFamily="18" charset="0"/>
                          <a:cs typeface="Times New Roman" panose="02020603050405020304" pitchFamily="18" charset="0"/>
                        </a:rPr>
                        <a:t>Root Cause</a:t>
                      </a:r>
                      <a:endParaRPr 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anose="02020603050405020304" pitchFamily="18" charset="0"/>
                          <a:cs typeface="Times New Roman" panose="02020603050405020304" pitchFamily="18" charset="0"/>
                        </a:rPr>
                        <a:t>Future Outlook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35822">
                <a:tc>
                  <a:txBody>
                    <a:bodyPr/>
                    <a:lstStyle/>
                    <a:p>
                      <a:pPr algn="ctr"/>
                      <a:r>
                        <a:rPr lang="en-US" sz="1600" b="1" dirty="0" smtClean="0">
                          <a:latin typeface="Times New Roman" panose="02020603050405020304" pitchFamily="18" charset="0"/>
                          <a:cs typeface="Times New Roman" panose="02020603050405020304" pitchFamily="18" charset="0"/>
                        </a:rPr>
                        <a:t>Proton </a:t>
                      </a:r>
                      <a:r>
                        <a:rPr lang="en-US" sz="1600" b="1" dirty="0">
                          <a:latin typeface="Times New Roman" panose="02020603050405020304" pitchFamily="18" charset="0"/>
                          <a:cs typeface="Times New Roman" panose="02020603050405020304" pitchFamily="18" charset="0"/>
                        </a:rPr>
                        <a:t>differential</a:t>
                      </a:r>
                      <a:r>
                        <a:rPr lang="en-US" sz="1600" b="1" baseline="0" dirty="0">
                          <a:latin typeface="Times New Roman" panose="02020603050405020304" pitchFamily="18" charset="0"/>
                          <a:cs typeface="Times New Roman" panose="02020603050405020304" pitchFamily="18" charset="0"/>
                        </a:rPr>
                        <a:t> flux</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Possible P1-P4 channel degradation</a:t>
                      </a:r>
                    </a:p>
                    <a:p>
                      <a:pPr marL="111125" indent="-111125" algn="l">
                        <a:buFont typeface="Arial" pitchFamily="34" charset="0"/>
                        <a:buChar char="•"/>
                      </a:pP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Also present in P5-P7</a:t>
                      </a:r>
                      <a:endParaRPr lang="en-US" sz="1200" b="1" baseline="0" dirty="0">
                        <a:solidFill>
                          <a:sysClr val="windowText" lastClr="000000"/>
                        </a:solidFill>
                        <a:latin typeface="Times New Roman" panose="02020603050405020304" pitchFamily="18" charset="0"/>
                        <a:cs typeface="Times New Roman" panose="02020603050405020304" pitchFamily="18" charset="0"/>
                      </a:endParaRPr>
                    </a:p>
                    <a:p>
                      <a:pPr marL="111125" indent="-111125" algn="l">
                        <a:buFont typeface="Arial" pitchFamily="34" charset="0"/>
                        <a:buChar char="•"/>
                      </a:pP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Ratio of initial to final rates 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indent="-111125" algn="l">
                        <a:buFont typeface="Arial" pitchFamily="34" charset="0"/>
                        <a:buChar char="•"/>
                      </a:pPr>
                      <a:r>
                        <a:rPr lang="en-US" sz="1200" b="1" dirty="0" smtClean="0">
                          <a:solidFill>
                            <a:sysClr val="windowText" lastClr="000000"/>
                          </a:solidFill>
                          <a:latin typeface="Times New Roman" panose="02020603050405020304" pitchFamily="18" charset="0"/>
                          <a:cs typeface="Times New Roman" panose="02020603050405020304" pitchFamily="18" charset="0"/>
                        </a:rPr>
                        <a:t>Dead</a:t>
                      </a: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 layer forming on the detectors? </a:t>
                      </a:r>
                      <a:r>
                        <a:rPr lang="en-US" sz="1200" b="1" dirty="0" smtClean="0">
                          <a:solidFill>
                            <a:sysClr val="windowText" lastClr="000000"/>
                          </a:solidFill>
                          <a:latin typeface="Times New Roman" panose="02020603050405020304" pitchFamily="18" charset="0"/>
                          <a:cs typeface="Times New Roman" panose="02020603050405020304" pitchFamily="18" charset="0"/>
                        </a:rPr>
                        <a:t>Channel turn on energy shifts to higher energy with time</a:t>
                      </a:r>
                    </a:p>
                    <a:p>
                      <a:pPr marL="111125" indent="-111125" algn="l">
                        <a:buFont typeface="Arial" pitchFamily="34" charset="0"/>
                        <a:buChar char="•"/>
                      </a:pPr>
                      <a:endParaRPr lang="en-US" sz="12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indent="-111125" algn="l">
                        <a:buFont typeface="Arial" pitchFamily="34" charset="0"/>
                        <a:buChar char="•"/>
                      </a:pPr>
                      <a:r>
                        <a:rPr lang="en-US" sz="1200" b="1" dirty="0" smtClean="0">
                          <a:solidFill>
                            <a:schemeClr val="tx1"/>
                          </a:solidFill>
                          <a:latin typeface="Times New Roman" panose="02020603050405020304" pitchFamily="18" charset="0"/>
                          <a:cs typeface="Times New Roman" panose="02020603050405020304" pitchFamily="18" charset="0"/>
                        </a:rPr>
                        <a:t>ATC</a:t>
                      </a:r>
                      <a:r>
                        <a:rPr lang="en-US" sz="1200" b="1" baseline="0" dirty="0" smtClean="0">
                          <a:solidFill>
                            <a:schemeClr val="tx1"/>
                          </a:solidFill>
                          <a:latin typeface="Times New Roman" panose="02020603050405020304" pitchFamily="18" charset="0"/>
                          <a:cs typeface="Times New Roman" panose="02020603050405020304" pitchFamily="18" charset="0"/>
                        </a:rPr>
                        <a:t> SEA39 to test an MPS-HI unit in the Lab to replicate the degradation</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Linear fit correction of past fluxes (tested by MIT, can be implemented at NCEI), requires reprocessing of old data</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Compare with GOES-T after launch</a:t>
                      </a: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082040">
                <a:tc>
                  <a:txBody>
                    <a:bodyPr/>
                    <a:lstStyle/>
                    <a:p>
                      <a:pPr algn="ctr"/>
                      <a:r>
                        <a:rPr lang="en-US" sz="1600" b="1" dirty="0" smtClean="0">
                          <a:latin typeface="Times New Roman" panose="02020603050405020304" pitchFamily="18" charset="0"/>
                          <a:cs typeface="Times New Roman" panose="02020603050405020304" pitchFamily="18" charset="0"/>
                        </a:rPr>
                        <a:t>Proton</a:t>
                      </a:r>
                      <a:r>
                        <a:rPr lang="en-US" sz="1600" b="1" baseline="0" dirty="0" smtClean="0">
                          <a:latin typeface="Times New Roman" panose="02020603050405020304" pitchFamily="18" charset="0"/>
                          <a:cs typeface="Times New Roman" panose="02020603050405020304" pitchFamily="18" charset="0"/>
                        </a:rPr>
                        <a:t> contamination of electron channels </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SWPC is concerned it could be an issue during Solar Energetic Particle (SEP) events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Can affect the operational E11 (&gt;2 MeV) channel alerts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Energetic proton penetration of the electron detector shielding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altLang="en-US" sz="1200" b="1" noProof="0" dirty="0" smtClean="0">
                          <a:solidFill>
                            <a:schemeClr val="tx1"/>
                          </a:solidFill>
                          <a:effectLst/>
                          <a:latin typeface="Times New Roman" panose="02020603050405020304" pitchFamily="18" charset="0"/>
                          <a:cs typeface="Times New Roman" panose="02020603050405020304" pitchFamily="18" charset="0"/>
                        </a:rPr>
                        <a:t>Investigate correlation of electron fluxes</a:t>
                      </a:r>
                      <a:r>
                        <a:rPr lang="en-US" altLang="en-US" sz="1200" b="1" baseline="0" noProof="0" dirty="0" smtClean="0">
                          <a:solidFill>
                            <a:schemeClr val="tx1"/>
                          </a:solidFill>
                          <a:effectLst/>
                          <a:latin typeface="Times New Roman" panose="02020603050405020304" pitchFamily="18" charset="0"/>
                          <a:cs typeface="Times New Roman" panose="02020603050405020304" pitchFamily="18" charset="0"/>
                        </a:rPr>
                        <a:t> with MPS-HI and SGPS proton fluxes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altLang="en-US" sz="1200" b="1" baseline="0" noProof="0" dirty="0" smtClean="0">
                          <a:solidFill>
                            <a:schemeClr val="tx1"/>
                          </a:solidFill>
                          <a:effectLst/>
                          <a:latin typeface="Times New Roman" panose="02020603050405020304" pitchFamily="18" charset="0"/>
                          <a:cs typeface="Times New Roman" panose="02020603050405020304" pitchFamily="18" charset="0"/>
                        </a:rPr>
                        <a:t>Requires </a:t>
                      </a:r>
                      <a:r>
                        <a:rPr lang="en-US" sz="1200" b="1" baseline="0" dirty="0" smtClean="0">
                          <a:solidFill>
                            <a:schemeClr val="tx1"/>
                          </a:solidFill>
                          <a:latin typeface="Times New Roman" panose="02020603050405020304" pitchFamily="18" charset="0"/>
                          <a:cs typeface="Times New Roman" panose="02020603050405020304" pitchFamily="18" charset="0"/>
                        </a:rPr>
                        <a:t>a strong SEP event, with low concurrent electron fluxes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NCEI will continue 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295400">
                <a:tc>
                  <a:txBody>
                    <a:bodyPr/>
                    <a:lstStyle/>
                    <a:p>
                      <a:pPr algn="ctr"/>
                      <a:r>
                        <a:rPr lang="en-US" sz="1600" b="1" dirty="0" smtClean="0">
                          <a:latin typeface="Times New Roman" panose="02020603050405020304" pitchFamily="18" charset="0"/>
                          <a:cs typeface="Times New Roman" panose="02020603050405020304" pitchFamily="18" charset="0"/>
                        </a:rPr>
                        <a:t>G16, G17</a:t>
                      </a:r>
                      <a:endParaRPr lang="en-US" sz="1600" b="1" baseline="0" dirty="0" smtClean="0">
                        <a:latin typeface="Times New Roman" panose="02020603050405020304" pitchFamily="18" charset="0"/>
                        <a:cs typeface="Times New Roman" panose="02020603050405020304" pitchFamily="18" charset="0"/>
                      </a:endParaRPr>
                    </a:p>
                    <a:p>
                      <a:pPr algn="ctr"/>
                      <a:r>
                        <a:rPr lang="en-US" sz="1600" b="1" baseline="0" dirty="0" smtClean="0">
                          <a:latin typeface="Times New Roman" panose="02020603050405020304" pitchFamily="18" charset="0"/>
                          <a:cs typeface="Times New Roman" panose="02020603050405020304" pitchFamily="18" charset="0"/>
                        </a:rPr>
                        <a:t>E11 fluxes</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SWPC reported G17 E11 (&gt; 2 MeV) fluxes higher than G16 at the end of August 2020</a:t>
                      </a:r>
                      <a:endParaRPr lang="en-US" sz="1200" b="1" baseline="0" dirty="0">
                        <a:solidFill>
                          <a:schemeClr val="tx1"/>
                        </a:solidFill>
                        <a:latin typeface="Times New Roman" panose="02020603050405020304" pitchFamily="18" charset="0"/>
                        <a:cs typeface="Times New Roman" panose="02020603050405020304" pitchFamily="18" charset="0"/>
                      </a:endParaRP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G17/G16 average flux ratios as high as 6-8</a:t>
                      </a:r>
                      <a:endParaRPr lang="en-US" sz="12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Ratios &lt;4.4 consistent with different spacecraft location, radiation environment</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Ratios &gt;4.4 possible during active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Resolved</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NCEI will continue 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975360">
                <a:tc>
                  <a:txBody>
                    <a:bodyPr/>
                    <a:lstStyle/>
                    <a:p>
                      <a:pPr algn="ctr"/>
                      <a:r>
                        <a:rPr lang="en-US" sz="1600" b="1" dirty="0" smtClean="0">
                          <a:latin typeface="Times New Roman" panose="02020603050405020304" pitchFamily="18" charset="0"/>
                          <a:cs typeface="Times New Roman" panose="02020603050405020304" pitchFamily="18" charset="0"/>
                        </a:rPr>
                        <a:t>G16 P1 channel calibration</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MIT reported G16 channel P1 out of family, higher than G17 P1</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ATC believes performance is as expected</a:t>
                      </a:r>
                      <a:endParaRPr lang="en-US" sz="12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Inaccurate G16 P1 geometric factor (too low)?</a:t>
                      </a:r>
                      <a:endParaRPr lang="en-US" sz="12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Compare with channel P1 of GOES-T</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If needed, new beam calibration of another detector P1 channel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39213">
                <a:tc>
                  <a:txBody>
                    <a:bodyPr/>
                    <a:lstStyle/>
                    <a:p>
                      <a:pPr algn="ctr"/>
                      <a:r>
                        <a:rPr lang="en-US" sz="1600" b="1" dirty="0" smtClean="0">
                          <a:latin typeface="Times New Roman" panose="02020603050405020304" pitchFamily="18" charset="0"/>
                          <a:cs typeface="Times New Roman" panose="02020603050405020304" pitchFamily="18" charset="0"/>
                        </a:rPr>
                        <a:t>Solar proton channels</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MPS-HI channels P9-P11 not in agreement with SGPS P2-P4</a:t>
                      </a:r>
                      <a:endParaRPr lang="en-US" sz="12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Inaccurate geometric factors or energies</a:t>
                      </a:r>
                      <a:endParaRPr lang="en-US" sz="12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Calibration of later MPS-HI and SGPS T1 units at Brookhaven VdG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solidFill>
                  <a:schemeClr val="tx1"/>
                </a:solidFill>
              </a:rPr>
              <a:pPr/>
              <a:t>64</a:t>
            </a:fld>
            <a:endParaRPr lang="en-US" altLang="en-US" dirty="0">
              <a:solidFill>
                <a:schemeClr val="tx1"/>
              </a:solidFill>
            </a:endParaRPr>
          </a:p>
        </p:txBody>
      </p:sp>
    </p:spTree>
    <p:extLst>
      <p:ext uri="{BB962C8B-B14F-4D97-AF65-F5344CB8AC3E}">
        <p14:creationId xmlns:p14="http://schemas.microsoft.com/office/powerpoint/2010/main" val="14773715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50974351"/>
              </p:ext>
            </p:extLst>
          </p:nvPr>
        </p:nvGraphicFramePr>
        <p:xfrm>
          <a:off x="157847" y="1301658"/>
          <a:ext cx="8836326" cy="5022942"/>
        </p:xfrm>
        <a:graphic>
          <a:graphicData uri="http://schemas.openxmlformats.org/drawingml/2006/table">
            <a:tbl>
              <a:tblPr firstRow="1" bandRow="1">
                <a:tableStyleId>{5C22544A-7EE6-4342-B048-85BDC9FD1C3A}</a:tableStyleId>
              </a:tblPr>
              <a:tblGrid>
                <a:gridCol w="1497684">
                  <a:extLst>
                    <a:ext uri="{9D8B030D-6E8A-4147-A177-3AD203B41FA5}">
                      <a16:colId xmlns:a16="http://schemas.microsoft.com/office/drawing/2014/main" val="20000"/>
                    </a:ext>
                  </a:extLst>
                </a:gridCol>
                <a:gridCol w="2471175">
                  <a:extLst>
                    <a:ext uri="{9D8B030D-6E8A-4147-A177-3AD203B41FA5}">
                      <a16:colId xmlns:a16="http://schemas.microsoft.com/office/drawing/2014/main" val="20002"/>
                    </a:ext>
                  </a:extLst>
                </a:gridCol>
                <a:gridCol w="1896633">
                  <a:extLst>
                    <a:ext uri="{9D8B030D-6E8A-4147-A177-3AD203B41FA5}">
                      <a16:colId xmlns:a16="http://schemas.microsoft.com/office/drawing/2014/main" val="20004"/>
                    </a:ext>
                  </a:extLst>
                </a:gridCol>
                <a:gridCol w="2970834">
                  <a:extLst>
                    <a:ext uri="{9D8B030D-6E8A-4147-A177-3AD203B41FA5}">
                      <a16:colId xmlns:a16="http://schemas.microsoft.com/office/drawing/2014/main" val="20003"/>
                    </a:ext>
                  </a:extLst>
                </a:gridCol>
              </a:tblGrid>
              <a:tr h="393527">
                <a:tc>
                  <a:txBody>
                    <a:bodyPr/>
                    <a:lstStyle/>
                    <a:p>
                      <a:pPr algn="ct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anose="02020603050405020304" pitchFamily="18" charset="0"/>
                          <a:cs typeface="Times New Roman" panose="02020603050405020304" pitchFamily="18" charset="0"/>
                        </a:rPr>
                        <a:t>Current 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Times New Roman" panose="02020603050405020304" pitchFamily="18" charset="0"/>
                          <a:cs typeface="Times New Roman" panose="02020603050405020304" pitchFamily="18" charset="0"/>
                        </a:rPr>
                        <a:t>Root cause</a:t>
                      </a:r>
                      <a:endParaRPr lang="en-US"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anose="02020603050405020304" pitchFamily="18" charset="0"/>
                          <a:cs typeface="Times New Roman" panose="02020603050405020304" pitchFamily="18" charset="0"/>
                        </a:rPr>
                        <a:t>Future Outlook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5273">
                <a:tc>
                  <a:txBody>
                    <a:bodyPr/>
                    <a:lstStyle/>
                    <a:p>
                      <a:pPr algn="ctr"/>
                      <a:r>
                        <a:rPr lang="en-US" b="1" dirty="0" smtClean="0">
                          <a:latin typeface="Times New Roman" panose="02020603050405020304" pitchFamily="18" charset="0"/>
                          <a:cs typeface="Times New Roman" panose="02020603050405020304" pitchFamily="18" charset="0"/>
                        </a:rPr>
                        <a:t>Proton </a:t>
                      </a:r>
                      <a:r>
                        <a:rPr lang="en-US" b="1" dirty="0">
                          <a:latin typeface="Times New Roman" panose="02020603050405020304" pitchFamily="18" charset="0"/>
                          <a:cs typeface="Times New Roman" panose="02020603050405020304" pitchFamily="18" charset="0"/>
                        </a:rPr>
                        <a:t>differential</a:t>
                      </a:r>
                      <a:r>
                        <a:rPr lang="en-US" b="1" baseline="0" dirty="0">
                          <a:latin typeface="Times New Roman" panose="02020603050405020304" pitchFamily="18" charset="0"/>
                          <a:cs typeface="Times New Roman" panose="02020603050405020304" pitchFamily="18" charset="0"/>
                        </a:rPr>
                        <a:t> flux</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Possible P1-P4 channel degradation</a:t>
                      </a:r>
                    </a:p>
                    <a:p>
                      <a:pPr marL="111125" indent="-111125" algn="l">
                        <a:buFont typeface="Arial" pitchFamily="34" charset="0"/>
                        <a:buChar char="•"/>
                      </a:pP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Also present in channels P5-P7 </a:t>
                      </a:r>
                      <a:endParaRPr lang="en-US" sz="1200" b="1" baseline="0" dirty="0">
                        <a:solidFill>
                          <a:sysClr val="windowText" lastClr="000000"/>
                        </a:solidFill>
                        <a:latin typeface="Times New Roman" panose="02020603050405020304" pitchFamily="18" charset="0"/>
                        <a:cs typeface="Times New Roman" panose="02020603050405020304" pitchFamily="18" charset="0"/>
                      </a:endParaRPr>
                    </a:p>
                    <a:p>
                      <a:pPr marL="111125" indent="-111125" algn="l">
                        <a:buFont typeface="Arial" pitchFamily="34" charset="0"/>
                        <a:buChar char="•"/>
                      </a:pP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Ratio of initial to final rates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dirty="0" smtClean="0">
                          <a:solidFill>
                            <a:sysClr val="windowText" lastClr="000000"/>
                          </a:solidFill>
                          <a:latin typeface="Times New Roman" panose="02020603050405020304" pitchFamily="18" charset="0"/>
                          <a:cs typeface="Times New Roman" panose="02020603050405020304" pitchFamily="18" charset="0"/>
                        </a:rPr>
                        <a:t>Dead</a:t>
                      </a:r>
                      <a:r>
                        <a:rPr lang="en-US" sz="1200" b="1" baseline="0" dirty="0" smtClean="0">
                          <a:solidFill>
                            <a:sysClr val="windowText" lastClr="000000"/>
                          </a:solidFill>
                          <a:latin typeface="Times New Roman" panose="02020603050405020304" pitchFamily="18" charset="0"/>
                          <a:cs typeface="Times New Roman" panose="02020603050405020304" pitchFamily="18" charset="0"/>
                        </a:rPr>
                        <a:t> layer forming on the detectors? </a:t>
                      </a:r>
                      <a:r>
                        <a:rPr lang="en-US" sz="1200" b="1" dirty="0" smtClean="0">
                          <a:solidFill>
                            <a:sysClr val="windowText" lastClr="000000"/>
                          </a:solidFill>
                          <a:latin typeface="Times New Roman" panose="02020603050405020304" pitchFamily="18" charset="0"/>
                          <a:cs typeface="Times New Roman" panose="02020603050405020304" pitchFamily="18" charset="0"/>
                        </a:rPr>
                        <a:t>Channel turn on energy shifts to higher energy with time</a:t>
                      </a:r>
                    </a:p>
                    <a:p>
                      <a:pPr marL="111125" indent="-111125" algn="l">
                        <a:buFont typeface="Arial" pitchFamily="34" charset="0"/>
                        <a:buChar char="•"/>
                      </a:pPr>
                      <a:endParaRPr lang="en-US" sz="12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indent="-111125" algn="l">
                        <a:buFont typeface="Arial" pitchFamily="34" charset="0"/>
                        <a:buChar char="•"/>
                      </a:pPr>
                      <a:r>
                        <a:rPr lang="en-US" sz="1200" b="1" dirty="0" smtClean="0">
                          <a:solidFill>
                            <a:schemeClr val="tx1"/>
                          </a:solidFill>
                          <a:latin typeface="Times New Roman" panose="02020603050405020304" pitchFamily="18" charset="0"/>
                          <a:cs typeface="Times New Roman" panose="02020603050405020304" pitchFamily="18" charset="0"/>
                        </a:rPr>
                        <a:t>ATC</a:t>
                      </a:r>
                      <a:r>
                        <a:rPr lang="en-US" sz="1200" b="1" baseline="0" dirty="0" smtClean="0">
                          <a:solidFill>
                            <a:schemeClr val="tx1"/>
                          </a:solidFill>
                          <a:latin typeface="Times New Roman" panose="02020603050405020304" pitchFamily="18" charset="0"/>
                          <a:cs typeface="Times New Roman" panose="02020603050405020304" pitchFamily="18" charset="0"/>
                        </a:rPr>
                        <a:t> SEA39 to test an MPS-HI unit in the Lab to replicate the degradation</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Linear fit correction of past fluxes (tested by MIT, can be implemented at NCEI), requires reprocessing of old data</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Compare with GOES-T after launch</a:t>
                      </a:r>
                      <a:endParaRPr lang="en-US" sz="1200" b="1" dirty="0" smtClean="0">
                        <a:solidFill>
                          <a:schemeClr val="tx1"/>
                        </a:solidFill>
                        <a:latin typeface="Times New Roman" panose="02020603050405020304" pitchFamily="18" charset="0"/>
                        <a:cs typeface="Times New Roman" panose="02020603050405020304" pitchFamily="18" charset="0"/>
                      </a:endParaRPr>
                    </a:p>
                    <a:p>
                      <a:pPr marL="0" indent="0" algn="l">
                        <a:buFont typeface="Arial" pitchFamily="34" charset="0"/>
                        <a:buNone/>
                      </a:pP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234872">
                <a:tc>
                  <a:txBody>
                    <a:bodyPr/>
                    <a:lstStyle/>
                    <a:p>
                      <a:pPr algn="ctr"/>
                      <a:r>
                        <a:rPr lang="en-US" sz="1600" b="1" dirty="0" smtClean="0">
                          <a:latin typeface="Times New Roman" panose="02020603050405020304" pitchFamily="18" charset="0"/>
                          <a:cs typeface="Times New Roman" panose="02020603050405020304" pitchFamily="18" charset="0"/>
                        </a:rPr>
                        <a:t>Proton</a:t>
                      </a:r>
                      <a:r>
                        <a:rPr lang="en-US" sz="1600" b="1" baseline="0" dirty="0" smtClean="0">
                          <a:latin typeface="Times New Roman" panose="02020603050405020304" pitchFamily="18" charset="0"/>
                          <a:cs typeface="Times New Roman" panose="02020603050405020304" pitchFamily="18" charset="0"/>
                        </a:rPr>
                        <a:t> contamination of electron channels </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SWPC is concerned it could be an issue during Solar Energetic Particle (SEP) events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Can affect the operational E11 (&gt;2 MeV) channel alerts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Energetic proton penetration of the electron detector shielding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altLang="en-US" sz="1200" b="1" noProof="0" dirty="0" smtClean="0">
                          <a:solidFill>
                            <a:schemeClr val="tx1"/>
                          </a:solidFill>
                          <a:effectLst/>
                          <a:latin typeface="Times New Roman" panose="02020603050405020304" pitchFamily="18" charset="0"/>
                          <a:cs typeface="Times New Roman" panose="02020603050405020304" pitchFamily="18" charset="0"/>
                        </a:rPr>
                        <a:t>Investigate correlation of electron fluxes</a:t>
                      </a:r>
                      <a:r>
                        <a:rPr lang="en-US" altLang="en-US" sz="1200" b="1" baseline="0" noProof="0" dirty="0" smtClean="0">
                          <a:solidFill>
                            <a:schemeClr val="tx1"/>
                          </a:solidFill>
                          <a:effectLst/>
                          <a:latin typeface="Times New Roman" panose="02020603050405020304" pitchFamily="18" charset="0"/>
                          <a:cs typeface="Times New Roman" panose="02020603050405020304" pitchFamily="18" charset="0"/>
                        </a:rPr>
                        <a:t> with MPS-HI and SGPS proton fluxes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altLang="en-US" sz="1200" b="1" baseline="0" noProof="0" dirty="0" smtClean="0">
                          <a:solidFill>
                            <a:schemeClr val="tx1"/>
                          </a:solidFill>
                          <a:effectLst/>
                          <a:latin typeface="Times New Roman" panose="02020603050405020304" pitchFamily="18" charset="0"/>
                          <a:cs typeface="Times New Roman" panose="02020603050405020304" pitchFamily="18" charset="0"/>
                        </a:rPr>
                        <a:t>Requires </a:t>
                      </a:r>
                      <a:r>
                        <a:rPr lang="en-US" sz="1200" b="1" baseline="0" dirty="0" smtClean="0">
                          <a:solidFill>
                            <a:schemeClr val="tx1"/>
                          </a:solidFill>
                          <a:latin typeface="Times New Roman" panose="02020603050405020304" pitchFamily="18" charset="0"/>
                          <a:cs typeface="Times New Roman" panose="02020603050405020304" pitchFamily="18" charset="0"/>
                        </a:rPr>
                        <a:t>a strong SEP event, with low concurrent electron fluxes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NCEI will continue 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23487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smtClean="0">
                          <a:latin typeface="Times New Roman" panose="02020603050405020304" pitchFamily="18" charset="0"/>
                          <a:cs typeface="Times New Roman" panose="02020603050405020304" pitchFamily="18" charset="0"/>
                        </a:rPr>
                        <a:t>G16, G17</a:t>
                      </a:r>
                      <a:r>
                        <a:rPr lang="en-US" b="1" baseline="0" dirty="0" smtClean="0">
                          <a:latin typeface="Times New Roman" panose="02020603050405020304" pitchFamily="18" charset="0"/>
                          <a:cs typeface="Times New Roman" panose="02020603050405020304" pitchFamily="18" charset="0"/>
                        </a:rPr>
                        <a:t> E11 fluxes</a:t>
                      </a:r>
                      <a:endParaRPr lang="en-US"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SWPC reported G17 E11 (&gt; 2 MeV) fluxes higher than G16 at the end of August 2020</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G17/G16 average flux ratios as high as 6-8</a:t>
                      </a:r>
                    </a:p>
                    <a:p>
                      <a:pPr marL="111125" indent="-111125" algn="l">
                        <a:buFont typeface="Arial" pitchFamily="34" charset="0"/>
                        <a:buChar char="•"/>
                      </a:pPr>
                      <a:endParaRPr lang="en-US" sz="12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Ratios &lt;4.4 consistent with different spacecraft location, radiation environment</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Ratios &gt;4.4 possible during active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Resolved</a:t>
                      </a:r>
                    </a:p>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NCEI will continue 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724398">
                <a:tc>
                  <a:txBody>
                    <a:bodyPr/>
                    <a:lstStyle/>
                    <a:p>
                      <a:pPr algn="ctr"/>
                      <a:r>
                        <a:rPr lang="en-US" sz="1600" b="1" dirty="0" smtClean="0">
                          <a:latin typeface="Times New Roman" panose="02020603050405020304" pitchFamily="18" charset="0"/>
                          <a:cs typeface="Times New Roman" panose="02020603050405020304" pitchFamily="18" charset="0"/>
                        </a:rPr>
                        <a:t>Solar proton channels</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Status not known due to lack of suitable SEP events for cross-comparison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1125" indent="-111125" algn="l">
                        <a:buFont typeface="Arial" pitchFamily="34" charset="0"/>
                        <a:buChar char="•"/>
                      </a:pPr>
                      <a:r>
                        <a:rPr lang="en-US" sz="1200" b="1" baseline="0" dirty="0" smtClean="0">
                          <a:solidFill>
                            <a:schemeClr val="tx1"/>
                          </a:solidFill>
                          <a:latin typeface="Times New Roman" panose="02020603050405020304" pitchFamily="18" charset="0"/>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latin typeface="Times New Roman" panose="02020603050405020304" pitchFamily="18" charset="0"/>
                          <a:cs typeface="Times New Roman" panose="02020603050405020304" pitchFamily="18" charset="0"/>
                        </a:rPr>
                        <a:t>Calibration of later MPS-HI and SGPS T1 units at Brookhaven VdG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
        <p:nvSpPr>
          <p:cNvPr id="6" name="Title 1"/>
          <p:cNvSpPr>
            <a:spLocks noGrp="1"/>
          </p:cNvSpPr>
          <p:nvPr>
            <p:ph type="title"/>
          </p:nvPr>
        </p:nvSpPr>
        <p:spPr>
          <a:xfrm>
            <a:off x="1367590" y="228600"/>
            <a:ext cx="6408821" cy="786063"/>
          </a:xfrm>
        </p:spPr>
        <p:txBody>
          <a:bodyPr/>
          <a:lstStyle/>
          <a:p>
            <a:r>
              <a:rPr lang="en-US" sz="3200" b="1" dirty="0" smtClean="0">
                <a:latin typeface="Times New Roman" panose="02020603050405020304" pitchFamily="18" charset="0"/>
                <a:cs typeface="Times New Roman" panose="02020603050405020304" pitchFamily="18" charset="0"/>
              </a:rPr>
              <a:t>GOES-17: Status at Full Review</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0755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66</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970689"/>
            <a:ext cx="6619068" cy="4806202"/>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Apparent decline of low-energy channel proton rates by about an order of magnitude between January 2017 and July 2020</a:t>
            </a:r>
            <a:endParaRPr lang="en-US" sz="2000" b="1"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2057400" y="2667000"/>
            <a:ext cx="55626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885661"/>
            <a:ext cx="55626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19200" y="1602541"/>
            <a:ext cx="914400" cy="10644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421120" y="1602541"/>
            <a:ext cx="564677" cy="11383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944724" y="1950177"/>
            <a:ext cx="874675"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5555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67</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49416"/>
            <a:ext cx="7045504" cy="4827474"/>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January 2017 to December 2020 reveals a smaller trend, but present nevertheless</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32880" y="1949416"/>
            <a:ext cx="381000" cy="46037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7104152" y="2971800"/>
            <a:ext cx="668248" cy="5334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742122" y="2637183"/>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028516" y="2922105"/>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09829" y="1920993"/>
            <a:ext cx="874675"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5325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68</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949416"/>
            <a:ext cx="7045502" cy="4827474"/>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May 2018 to December 2020 reveals a smaller decline for GOES-17, only for P1-P5</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32880" y="1949416"/>
            <a:ext cx="381000" cy="33083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7104152" y="2971800"/>
            <a:ext cx="668248" cy="5334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742122" y="2696184"/>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028516" y="2838856"/>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09829" y="1920993"/>
            <a:ext cx="874675"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995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69</a:t>
            </a:fld>
            <a:endParaRPr lang="en-US" altLang="en-US" dirty="0">
              <a:solidFill>
                <a:prstClr val="white"/>
              </a:solidFill>
            </a:endParaRPr>
          </a:p>
        </p:txBody>
      </p:sp>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24813" y="958816"/>
            <a:ext cx="5694374" cy="494818"/>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latin typeface="Times New Roman" panose="02020603050405020304" pitchFamily="18" charset="0"/>
                <a:cs typeface="Times New Roman" panose="02020603050405020304" pitchFamily="18" charset="0"/>
              </a:rPr>
              <a:t>ATC investigation (early 2021)</a:t>
            </a:r>
            <a:endParaRPr lang="en-US" sz="2800" b="1"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86915" y="4889355"/>
            <a:ext cx="8970170" cy="1832119"/>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marL="285750" indent="-285750" algn="l">
              <a:buFont typeface="Arial" panose="020B0604020202020204" pitchFamily="34" charset="0"/>
              <a:buChar char="•"/>
            </a:pPr>
            <a:r>
              <a:rPr lang="en-US" sz="1800" b="1" dirty="0" smtClean="0">
                <a:latin typeface="Times New Roman" panose="02020603050405020304" pitchFamily="18" charset="0"/>
                <a:cs typeface="Times New Roman" panose="02020603050405020304" pitchFamily="18" charset="0"/>
              </a:rPr>
              <a:t>Extended NCEI original study into early 2021.</a:t>
            </a:r>
          </a:p>
          <a:p>
            <a:pPr marL="285750" indent="-285750" algn="l">
              <a:buFont typeface="Arial" panose="020B0604020202020204" pitchFamily="34" charset="0"/>
              <a:buChar char="•"/>
            </a:pPr>
            <a:r>
              <a:rPr lang="en-US" sz="1800" b="1" dirty="0" smtClean="0">
                <a:latin typeface="Times New Roman" panose="02020603050405020304" pitchFamily="18" charset="0"/>
                <a:cs typeface="Times New Roman" panose="02020603050405020304" pitchFamily="18" charset="0"/>
              </a:rPr>
              <a:t>Oulu neutron monitor reveals a solar minimum in early 2020 (neutron flux maximizes at solar minimum), responsible for the MPS-HI prior flux decline.</a:t>
            </a:r>
          </a:p>
          <a:p>
            <a:pPr marL="285750" indent="-285750" algn="l">
              <a:buFont typeface="Arial" panose="020B0604020202020204" pitchFamily="34" charset="0"/>
              <a:buChar char="•"/>
            </a:pPr>
            <a:r>
              <a:rPr lang="en-US" sz="1800" b="1" dirty="0" smtClean="0">
                <a:latin typeface="Times New Roman" panose="02020603050405020304" pitchFamily="18" charset="0"/>
                <a:cs typeface="Times New Roman" panose="02020603050405020304" pitchFamily="18" charset="0"/>
              </a:rPr>
              <a:t>Expected uptick in MPS-HI proton fluxes observed in early 2021.</a:t>
            </a:r>
          </a:p>
          <a:p>
            <a:pPr marL="285750" indent="-285750" algn="l">
              <a:buFont typeface="Arial" panose="020B0604020202020204" pitchFamily="34" charset="0"/>
              <a:buChar char="•"/>
            </a:pPr>
            <a:r>
              <a:rPr lang="en-US" sz="1800" b="1" dirty="0" smtClean="0">
                <a:solidFill>
                  <a:srgbClr val="FFFF00"/>
                </a:solidFill>
                <a:latin typeface="Times New Roman" panose="02020603050405020304" pitchFamily="18" charset="0"/>
                <a:cs typeface="Times New Roman" panose="02020603050405020304" pitchFamily="18" charset="0"/>
              </a:rPr>
              <a:t>ATC conclusion: MPS-HI observes normal space environment associated with the large scale solar cycle. No degradation in the MPS-HI proton detectors.</a:t>
            </a:r>
            <a:endParaRPr lang="en-US" sz="1800" b="1" dirty="0">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337" b="4484"/>
          <a:stretch/>
        </p:blipFill>
        <p:spPr>
          <a:xfrm>
            <a:off x="152400" y="1516677"/>
            <a:ext cx="4114378" cy="315140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3143"/>
          <a:stretch/>
        </p:blipFill>
        <p:spPr>
          <a:xfrm>
            <a:off x="4419599" y="1516676"/>
            <a:ext cx="4606893" cy="3151401"/>
          </a:xfrm>
          <a:prstGeom prst="rect">
            <a:avLst/>
          </a:prstGeom>
          <a:solidFill>
            <a:schemeClr val="bg1"/>
          </a:solidFill>
          <a:ln>
            <a:solidFill>
              <a:schemeClr val="bg1"/>
            </a:solidFill>
          </a:ln>
        </p:spPr>
      </p:pic>
      <p:sp>
        <p:nvSpPr>
          <p:cNvPr id="15" name="TextBox 14"/>
          <p:cNvSpPr txBox="1"/>
          <p:nvPr/>
        </p:nvSpPr>
        <p:spPr>
          <a:xfrm>
            <a:off x="152400" y="1524000"/>
            <a:ext cx="1081515" cy="307777"/>
          </a:xfrm>
          <a:prstGeom prst="rect">
            <a:avLst/>
          </a:prstGeom>
          <a:noFill/>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Credit ATC</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404885" y="1513242"/>
            <a:ext cx="1081515" cy="307777"/>
          </a:xfrm>
          <a:prstGeom prst="rect">
            <a:avLst/>
          </a:prstGeom>
          <a:noFill/>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Credit ATC</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17" name="Oval 16"/>
          <p:cNvSpPr/>
          <p:nvPr/>
        </p:nvSpPr>
        <p:spPr>
          <a:xfrm>
            <a:off x="1724813" y="2209800"/>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008356" y="2055911"/>
            <a:ext cx="95404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Solar Min</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20" name="Straight Arrow Connector 19"/>
          <p:cNvCxnSpPr>
            <a:endCxn id="17" idx="7"/>
          </p:cNvCxnSpPr>
          <p:nvPr/>
        </p:nvCxnSpPr>
        <p:spPr>
          <a:xfrm flipH="1">
            <a:off x="2115058" y="2209800"/>
            <a:ext cx="893298" cy="66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580322" y="4287078"/>
            <a:ext cx="6858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73136" y="1972607"/>
            <a:ext cx="169952" cy="176217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495387" y="3979301"/>
            <a:ext cx="1343813" cy="307777"/>
          </a:xfrm>
          <a:prstGeom prst="rect">
            <a:avLst/>
          </a:prstGeom>
          <a:noFill/>
          <a:ln w="19050">
            <a:solidFill>
              <a:srgbClr val="FF0000"/>
            </a:solidFill>
          </a:ln>
        </p:spPr>
        <p:txBody>
          <a:bodyPr wrap="squar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Uptick in 2021</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flipH="1" flipV="1">
            <a:off x="6943088" y="3734785"/>
            <a:ext cx="552299" cy="3866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969559" y="3107239"/>
            <a:ext cx="1031638" cy="523220"/>
          </a:xfrm>
          <a:prstGeom prst="rect">
            <a:avLst/>
          </a:prstGeom>
          <a:noFill/>
          <a:ln w="19050">
            <a:solidFill>
              <a:srgbClr val="FF0000"/>
            </a:solidFill>
          </a:ln>
        </p:spPr>
        <p:txBody>
          <a:bodyPr wrap="squar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Increasing activity</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29" name="Straight Arrow Connector 28"/>
          <p:cNvCxnSpPr/>
          <p:nvPr/>
        </p:nvCxnSpPr>
        <p:spPr>
          <a:xfrm flipH="1" flipV="1">
            <a:off x="2336195" y="2762087"/>
            <a:ext cx="633364" cy="5732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556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964487" cy="1362075"/>
          </a:xfrm>
        </p:spPr>
        <p:txBody>
          <a:bodyPr/>
          <a:lstStyle/>
          <a:p>
            <a:pPr marL="461963" indent="-461963"/>
            <a:r>
              <a:rPr lang="en-US" dirty="0"/>
              <a:t>Review of </a:t>
            </a:r>
            <a:r>
              <a:rPr lang="en-US" dirty="0" smtClean="0"/>
              <a:t>PROVISIONAL </a:t>
            </a:r>
            <a:r>
              <a:rPr lang="en-US" dirty="0"/>
              <a:t>Maturity </a:t>
            </a:r>
          </a:p>
        </p:txBody>
      </p:sp>
      <p:sp>
        <p:nvSpPr>
          <p:cNvPr id="3" name="Text Placeholder 2"/>
          <p:cNvSpPr>
            <a:spLocks noGrp="1"/>
          </p:cNvSpPr>
          <p:nvPr>
            <p:ph type="body" idx="1"/>
          </p:nvPr>
        </p:nvSpPr>
        <p:spPr/>
        <p:txBody>
          <a:bodyPr/>
          <a:lstStyle/>
          <a:p>
            <a:r>
              <a:rPr lang="en-US" dirty="0" smtClean="0"/>
              <a:t>GOES-16 and GOES-17 </a:t>
            </a:r>
            <a:r>
              <a:rPr lang="en-US" dirty="0"/>
              <a:t>MPS-HI L1b Products </a:t>
            </a:r>
            <a:r>
              <a:rPr lang="en-US" dirty="0" smtClean="0"/>
              <a:t>Full </a:t>
            </a:r>
            <a:r>
              <a:rPr lang="en-US" dirty="0"/>
              <a:t>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7</a:t>
            </a:fld>
            <a:endParaRPr lang="en-US"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70</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949416"/>
            <a:ext cx="7045502" cy="4827474"/>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January 2017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502966"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0"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495800"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029200" y="2819400"/>
            <a:ext cx="914400" cy="25908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4283766" y="2894111"/>
            <a:ext cx="897834" cy="20128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199861" y="2740223"/>
            <a:ext cx="2072235" cy="307777"/>
          </a:xfrm>
          <a:prstGeom prst="rect">
            <a:avLst/>
          </a:prstGeom>
          <a:noFill/>
          <a:ln w="19050">
            <a:solidFill>
              <a:schemeClr val="accent1"/>
            </a:solidFill>
          </a:ln>
        </p:spPr>
        <p:txBody>
          <a:bodyPr wrap="none" rtlCol="0">
            <a:spAutoFit/>
          </a:bodyPr>
          <a:lstStyle/>
          <a:p>
            <a:pPr algn="ctr"/>
            <a:r>
              <a:rPr lang="en-US" sz="1400" b="1" dirty="0" smtClean="0">
                <a:solidFill>
                  <a:schemeClr val="accent1"/>
                </a:solidFill>
                <a:latin typeface="Times New Roman" panose="02020603050405020304" pitchFamily="18" charset="0"/>
                <a:cs typeface="Times New Roman" panose="02020603050405020304" pitchFamily="18" charset="0"/>
              </a:rPr>
              <a:t>Uptick observed by ATC</a:t>
            </a:r>
            <a:endParaRPr lang="en-US" sz="1400" b="1" dirty="0">
              <a:solidFill>
                <a:schemeClr val="accent1"/>
              </a:solidFill>
              <a:latin typeface="Times New Roman" panose="02020603050405020304" pitchFamily="18" charset="0"/>
              <a:cs typeface="Times New Roman" panose="02020603050405020304" pitchFamily="18" charset="0"/>
            </a:endParaRPr>
          </a:p>
        </p:txBody>
      </p:sp>
      <p:sp>
        <p:nvSpPr>
          <p:cNvPr id="25" name="Oval 24"/>
          <p:cNvSpPr/>
          <p:nvPr/>
        </p:nvSpPr>
        <p:spPr>
          <a:xfrm>
            <a:off x="5642430" y="2812774"/>
            <a:ext cx="914400" cy="2590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5130638" y="2503509"/>
            <a:ext cx="914400" cy="27599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52850" y="2351109"/>
            <a:ext cx="1372428"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Further decline</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708830" y="2321292"/>
            <a:ext cx="453970"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3.39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9"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4.40</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9"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5.28</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9"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5.51</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9"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5.01</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8"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4.12</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9"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3.97</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7"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391400" y="3358917"/>
            <a:ext cx="1600200" cy="830997"/>
          </a:xfrm>
          <a:prstGeom prst="rect">
            <a:avLst/>
          </a:prstGeom>
          <a:solidFill>
            <a:srgbClr val="FFFF00"/>
          </a:solidFill>
          <a:ln>
            <a:solidFill>
              <a:schemeClr val="tx1"/>
            </a:solidFill>
          </a:ln>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Results for other telescopes in backup slides</a:t>
            </a:r>
            <a:endParaRPr lang="en-US" sz="1600" b="1" dirty="0">
              <a:latin typeface="Times New Roman" panose="02020603050405020304" pitchFamily="18" charset="0"/>
              <a:cs typeface="Times New Roman" panose="02020603050405020304" pitchFamily="18" charset="0"/>
            </a:endParaRPr>
          </a:p>
        </p:txBody>
      </p:sp>
      <p:sp>
        <p:nvSpPr>
          <p:cNvPr id="36" name="Oval 35"/>
          <p:cNvSpPr/>
          <p:nvPr/>
        </p:nvSpPr>
        <p:spPr>
          <a:xfrm>
            <a:off x="809829" y="1920993"/>
            <a:ext cx="874675"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8429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71</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949416"/>
            <a:ext cx="7045502" cy="4827473"/>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May 2018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151610"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52427"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144444"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029200" y="2819400"/>
            <a:ext cx="914400" cy="25908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4283766" y="2894111"/>
            <a:ext cx="897834" cy="20128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199861" y="2740223"/>
            <a:ext cx="2072235" cy="307777"/>
          </a:xfrm>
          <a:prstGeom prst="rect">
            <a:avLst/>
          </a:prstGeom>
          <a:noFill/>
          <a:ln w="19050">
            <a:solidFill>
              <a:schemeClr val="accent1"/>
            </a:solidFill>
          </a:ln>
        </p:spPr>
        <p:txBody>
          <a:bodyPr wrap="none" rtlCol="0">
            <a:spAutoFit/>
          </a:bodyPr>
          <a:lstStyle/>
          <a:p>
            <a:pPr algn="ctr"/>
            <a:r>
              <a:rPr lang="en-US" sz="1400" b="1" dirty="0" smtClean="0">
                <a:solidFill>
                  <a:schemeClr val="accent1"/>
                </a:solidFill>
                <a:latin typeface="Times New Roman" panose="02020603050405020304" pitchFamily="18" charset="0"/>
                <a:cs typeface="Times New Roman" panose="02020603050405020304" pitchFamily="18" charset="0"/>
              </a:rPr>
              <a:t>Uptick observed by ATC</a:t>
            </a:r>
            <a:endParaRPr lang="en-US" sz="1400" b="1" dirty="0">
              <a:solidFill>
                <a:schemeClr val="accent1"/>
              </a:solidFill>
              <a:latin typeface="Times New Roman" panose="02020603050405020304" pitchFamily="18" charset="0"/>
              <a:cs typeface="Times New Roman" panose="02020603050405020304" pitchFamily="18" charset="0"/>
            </a:endParaRPr>
          </a:p>
        </p:txBody>
      </p:sp>
      <p:sp>
        <p:nvSpPr>
          <p:cNvPr id="25" name="Oval 24"/>
          <p:cNvSpPr/>
          <p:nvPr/>
        </p:nvSpPr>
        <p:spPr>
          <a:xfrm>
            <a:off x="5642430" y="2812774"/>
            <a:ext cx="914400" cy="2590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5130638" y="2503509"/>
            <a:ext cx="914400" cy="27599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52850" y="2351109"/>
            <a:ext cx="1372428"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Further decline</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708829"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1.56</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8"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1.89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8"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2.19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8"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2.07</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8"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1.53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7"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0.96</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8"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0.56</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
        <p:nvSpPr>
          <p:cNvPr id="36" name="TextBox 35"/>
          <p:cNvSpPr txBox="1"/>
          <p:nvPr/>
        </p:nvSpPr>
        <p:spPr>
          <a:xfrm>
            <a:off x="7391400" y="3358917"/>
            <a:ext cx="1600200" cy="830997"/>
          </a:xfrm>
          <a:prstGeom prst="rect">
            <a:avLst/>
          </a:prstGeom>
          <a:solidFill>
            <a:srgbClr val="FFFF00"/>
          </a:solidFill>
          <a:ln>
            <a:solidFill>
              <a:schemeClr val="tx1"/>
            </a:solidFill>
          </a:ln>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Results for other telescopes in backup slides</a:t>
            </a:r>
            <a:endParaRPr lang="en-US" sz="1600" b="1" dirty="0">
              <a:latin typeface="Times New Roman" panose="02020603050405020304" pitchFamily="18" charset="0"/>
              <a:cs typeface="Times New Roman" panose="02020603050405020304" pitchFamily="18" charset="0"/>
            </a:endParaRPr>
          </a:p>
        </p:txBody>
      </p:sp>
      <p:sp>
        <p:nvSpPr>
          <p:cNvPr id="39" name="Oval 38"/>
          <p:cNvSpPr/>
          <p:nvPr/>
        </p:nvSpPr>
        <p:spPr>
          <a:xfrm>
            <a:off x="809829" y="1920993"/>
            <a:ext cx="874675" cy="3571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3773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5F68-155B-5645-BA6A-3F0359A9F212}"/>
              </a:ext>
            </a:extLst>
          </p:cNvPr>
          <p:cNvSpPr>
            <a:spLocks noGrp="1"/>
          </p:cNvSpPr>
          <p:nvPr>
            <p:ph type="title"/>
          </p:nvPr>
        </p:nvSpPr>
        <p:spPr>
          <a:xfrm>
            <a:off x="1390650" y="1143000"/>
            <a:ext cx="6362700" cy="767345"/>
          </a:xfrm>
        </p:spPr>
        <p:txBody>
          <a:bodyPr/>
          <a:lstStyle/>
          <a:p>
            <a:r>
              <a:rPr lang="en-US" sz="2400" b="1" dirty="0" smtClean="0">
                <a:latin typeface="Times New Roman" panose="02020603050405020304" pitchFamily="18" charset="0"/>
                <a:cs typeface="Times New Roman" panose="02020603050405020304" pitchFamily="18" charset="0"/>
              </a:rPr>
              <a:t>MPS-HI electron telescope design greatly reduces contamination from SEP protons</a:t>
            </a:r>
            <a:endParaRPr lang="en-US" sz="24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95AC7B0C-D81A-464B-BA34-8A890308ED5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3350" y="2299406"/>
            <a:ext cx="5671725" cy="4253794"/>
          </a:xfrm>
        </p:spPr>
      </p:pic>
      <p:sp>
        <p:nvSpPr>
          <p:cNvPr id="4" name="Slide Number Placeholder 3">
            <a:extLst>
              <a:ext uri="{FF2B5EF4-FFF2-40B4-BE49-F238E27FC236}">
                <a16:creationId xmlns:a16="http://schemas.microsoft.com/office/drawing/2014/main" id="{A7744B36-E172-0B44-A195-9AB417EDB678}"/>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72</a:t>
            </a:fld>
            <a:endParaRPr lang="en-US" altLang="en-US" dirty="0">
              <a:solidFill>
                <a:prstClr val="white"/>
              </a:solidFill>
            </a:endParaRPr>
          </a:p>
        </p:txBody>
      </p:sp>
      <p:sp>
        <p:nvSpPr>
          <p:cNvPr id="7" name="TextBox 6">
            <a:extLst>
              <a:ext uri="{FF2B5EF4-FFF2-40B4-BE49-F238E27FC236}">
                <a16:creationId xmlns:a16="http://schemas.microsoft.com/office/drawing/2014/main" id="{8F849707-B66F-F840-B0F6-8E934400FFBD}"/>
              </a:ext>
            </a:extLst>
          </p:cNvPr>
          <p:cNvSpPr txBox="1"/>
          <p:nvPr/>
        </p:nvSpPr>
        <p:spPr>
          <a:xfrm>
            <a:off x="221368" y="2933230"/>
            <a:ext cx="1629728" cy="577081"/>
          </a:xfrm>
          <a:prstGeom prst="rect">
            <a:avLst/>
          </a:prstGeom>
          <a:solidFill>
            <a:schemeClr val="tx2">
              <a:lumMod val="20000"/>
              <a:lumOff val="80000"/>
            </a:schemeClr>
          </a:solidFill>
          <a:ln w="12700">
            <a:noFill/>
          </a:ln>
        </p:spPr>
        <p:txBody>
          <a:bodyPr wrap="square" rtlCol="0">
            <a:spAutoFit/>
          </a:bodyPr>
          <a:lstStyle/>
          <a:p>
            <a:pPr algn="ctr"/>
            <a:r>
              <a:rPr lang="en-US" sz="1050" b="1" i="1" dirty="0"/>
              <a:t>GOES-13 EPEAD &gt;2 MeV e- channel sensitive to &gt;17 MeV p+</a:t>
            </a:r>
          </a:p>
        </p:txBody>
      </p:sp>
      <p:sp>
        <p:nvSpPr>
          <p:cNvPr id="8" name="TextBox 7">
            <a:extLst>
              <a:ext uri="{FF2B5EF4-FFF2-40B4-BE49-F238E27FC236}">
                <a16:creationId xmlns:a16="http://schemas.microsoft.com/office/drawing/2014/main" id="{80771BDB-F61F-E941-B9A6-903281CE5E69}"/>
              </a:ext>
            </a:extLst>
          </p:cNvPr>
          <p:cNvSpPr txBox="1"/>
          <p:nvPr/>
        </p:nvSpPr>
        <p:spPr>
          <a:xfrm>
            <a:off x="195325" y="4010827"/>
            <a:ext cx="1629728" cy="1061829"/>
          </a:xfrm>
          <a:prstGeom prst="rect">
            <a:avLst/>
          </a:prstGeom>
          <a:solidFill>
            <a:schemeClr val="tx2">
              <a:lumMod val="20000"/>
              <a:lumOff val="80000"/>
            </a:schemeClr>
          </a:solidFill>
          <a:ln w="12700">
            <a:noFill/>
          </a:ln>
        </p:spPr>
        <p:txBody>
          <a:bodyPr wrap="square" rtlCol="0">
            <a:spAutoFit/>
          </a:bodyPr>
          <a:lstStyle/>
          <a:p>
            <a:pPr algn="ctr"/>
            <a:r>
              <a:rPr lang="en-US" sz="1050" b="1" i="1" dirty="0"/>
              <a:t>GOES-16 MPS-HI &gt;2 MeV e- channel sensitive to &gt;300 MeV p+</a:t>
            </a:r>
          </a:p>
          <a:p>
            <a:pPr algn="ctr"/>
            <a:r>
              <a:rPr lang="en-US" sz="1050" b="1" i="1" dirty="0"/>
              <a:t>SEP flux correction is much smaller than on GOES-13 </a:t>
            </a:r>
          </a:p>
        </p:txBody>
      </p:sp>
      <p:sp>
        <p:nvSpPr>
          <p:cNvPr id="9" name="TextBox 8">
            <a:extLst>
              <a:ext uri="{FF2B5EF4-FFF2-40B4-BE49-F238E27FC236}">
                <a16:creationId xmlns:a16="http://schemas.microsoft.com/office/drawing/2014/main" id="{55E02F53-640A-2A43-867C-1BDFBCE5D026}"/>
              </a:ext>
            </a:extLst>
          </p:cNvPr>
          <p:cNvSpPr txBox="1"/>
          <p:nvPr/>
        </p:nvSpPr>
        <p:spPr>
          <a:xfrm>
            <a:off x="195325" y="5135015"/>
            <a:ext cx="1629728" cy="900246"/>
          </a:xfrm>
          <a:prstGeom prst="rect">
            <a:avLst/>
          </a:prstGeom>
          <a:solidFill>
            <a:schemeClr val="tx2">
              <a:lumMod val="20000"/>
              <a:lumOff val="80000"/>
            </a:schemeClr>
          </a:solidFill>
          <a:ln w="12700">
            <a:noFill/>
          </a:ln>
        </p:spPr>
        <p:txBody>
          <a:bodyPr wrap="square" rtlCol="0">
            <a:spAutoFit/>
          </a:bodyPr>
          <a:lstStyle/>
          <a:p>
            <a:pPr algn="ctr"/>
            <a:r>
              <a:rPr lang="en-US" sz="1050" b="1" i="1" dirty="0"/>
              <a:t>GOES-16 MPS-HI Dosimeter-2 LOLET channel (&gt;1.2 MeV e-) is insensitive to MeV protons in these events</a:t>
            </a:r>
          </a:p>
        </p:txBody>
      </p:sp>
      <p:sp>
        <p:nvSpPr>
          <p:cNvPr id="10" name="TextBox 9">
            <a:extLst>
              <a:ext uri="{FF2B5EF4-FFF2-40B4-BE49-F238E27FC236}">
                <a16:creationId xmlns:a16="http://schemas.microsoft.com/office/drawing/2014/main" id="{6201C573-A4D4-1147-9338-D00D11EB912C}"/>
              </a:ext>
            </a:extLst>
          </p:cNvPr>
          <p:cNvSpPr txBox="1"/>
          <p:nvPr/>
        </p:nvSpPr>
        <p:spPr>
          <a:xfrm>
            <a:off x="6966844" y="4042375"/>
            <a:ext cx="1981832" cy="900246"/>
          </a:xfrm>
          <a:prstGeom prst="rect">
            <a:avLst/>
          </a:prstGeom>
          <a:solidFill>
            <a:schemeClr val="tx2">
              <a:lumMod val="20000"/>
              <a:lumOff val="80000"/>
            </a:schemeClr>
          </a:solidFill>
          <a:ln w="12700">
            <a:noFill/>
          </a:ln>
        </p:spPr>
        <p:txBody>
          <a:bodyPr wrap="square" rtlCol="0">
            <a:spAutoFit/>
          </a:bodyPr>
          <a:lstStyle/>
          <a:p>
            <a:pPr algn="ctr"/>
            <a:r>
              <a:rPr lang="en-US" sz="1050" b="1" i="1" dirty="0"/>
              <a:t>SEP contamination in E11 could not be observed due to elevated &gt;2 MeV e- fluxes, small increase in &gt;300 MeV p+ fluxes over GCR background</a:t>
            </a:r>
          </a:p>
        </p:txBody>
      </p:sp>
      <p:sp>
        <p:nvSpPr>
          <p:cNvPr id="11" name="TextBox 10">
            <a:extLst>
              <a:ext uri="{FF2B5EF4-FFF2-40B4-BE49-F238E27FC236}">
                <a16:creationId xmlns:a16="http://schemas.microsoft.com/office/drawing/2014/main" id="{29B24245-AD48-9746-AE77-DA16772323E7}"/>
              </a:ext>
            </a:extLst>
          </p:cNvPr>
          <p:cNvSpPr txBox="1"/>
          <p:nvPr/>
        </p:nvSpPr>
        <p:spPr>
          <a:xfrm>
            <a:off x="6953622" y="3076233"/>
            <a:ext cx="1969010" cy="577081"/>
          </a:xfrm>
          <a:prstGeom prst="rect">
            <a:avLst/>
          </a:prstGeom>
          <a:solidFill>
            <a:schemeClr val="tx2">
              <a:lumMod val="20000"/>
              <a:lumOff val="80000"/>
            </a:schemeClr>
          </a:solidFill>
          <a:ln w="12700">
            <a:noFill/>
          </a:ln>
        </p:spPr>
        <p:txBody>
          <a:bodyPr wrap="square" rtlCol="0">
            <a:spAutoFit/>
          </a:bodyPr>
          <a:lstStyle/>
          <a:p>
            <a:pPr algn="ctr"/>
            <a:r>
              <a:rPr lang="en-US" sz="1050" b="1" i="1" dirty="0"/>
              <a:t>SEP contamination signal is comparable to total signal – inaccurate residuals</a:t>
            </a:r>
          </a:p>
        </p:txBody>
      </p:sp>
      <p:sp>
        <p:nvSpPr>
          <p:cNvPr id="12" name="TextBox 11">
            <a:extLst>
              <a:ext uri="{FF2B5EF4-FFF2-40B4-BE49-F238E27FC236}">
                <a16:creationId xmlns:a16="http://schemas.microsoft.com/office/drawing/2014/main" id="{9170FEED-8C20-8A48-842A-C18D482DDC49}"/>
              </a:ext>
            </a:extLst>
          </p:cNvPr>
          <p:cNvSpPr txBox="1"/>
          <p:nvPr/>
        </p:nvSpPr>
        <p:spPr>
          <a:xfrm>
            <a:off x="4860531" y="2457861"/>
            <a:ext cx="1028700" cy="507831"/>
          </a:xfrm>
          <a:prstGeom prst="rect">
            <a:avLst/>
          </a:prstGeom>
          <a:solidFill>
            <a:srgbClr val="FFFF00"/>
          </a:solidFill>
        </p:spPr>
        <p:txBody>
          <a:bodyPr wrap="square" rtlCol="0">
            <a:spAutoFit/>
          </a:bodyPr>
          <a:lstStyle/>
          <a:p>
            <a:pPr algn="ctr"/>
            <a:r>
              <a:rPr lang="en-US" sz="900" b="1" dirty="0">
                <a:solidFill>
                  <a:srgbClr val="7030A0"/>
                </a:solidFill>
              </a:rPr>
              <a:t>Overcorrection – false flux dropouts</a:t>
            </a:r>
          </a:p>
        </p:txBody>
      </p:sp>
      <p:sp>
        <p:nvSpPr>
          <p:cNvPr id="13" name="TextBox 12">
            <a:extLst>
              <a:ext uri="{FF2B5EF4-FFF2-40B4-BE49-F238E27FC236}">
                <a16:creationId xmlns:a16="http://schemas.microsoft.com/office/drawing/2014/main" id="{DB0463F2-B59A-9B48-9C35-8BAA7A36149E}"/>
              </a:ext>
            </a:extLst>
          </p:cNvPr>
          <p:cNvSpPr txBox="1"/>
          <p:nvPr/>
        </p:nvSpPr>
        <p:spPr>
          <a:xfrm>
            <a:off x="3220153" y="2460390"/>
            <a:ext cx="1351847" cy="507831"/>
          </a:xfrm>
          <a:prstGeom prst="rect">
            <a:avLst/>
          </a:prstGeom>
          <a:solidFill>
            <a:srgbClr val="FFFF00"/>
          </a:solidFill>
        </p:spPr>
        <p:txBody>
          <a:bodyPr wrap="square" rtlCol="0">
            <a:spAutoFit/>
          </a:bodyPr>
          <a:lstStyle/>
          <a:p>
            <a:pPr algn="ctr"/>
            <a:r>
              <a:rPr lang="en-US" sz="900" b="1" dirty="0">
                <a:solidFill>
                  <a:srgbClr val="7030A0"/>
                </a:solidFill>
              </a:rPr>
              <a:t>Correction did not reveal true flux dropouts</a:t>
            </a:r>
          </a:p>
        </p:txBody>
      </p:sp>
      <p:cxnSp>
        <p:nvCxnSpPr>
          <p:cNvPr id="15" name="Straight Arrow Connector 14">
            <a:extLst>
              <a:ext uri="{FF2B5EF4-FFF2-40B4-BE49-F238E27FC236}">
                <a16:creationId xmlns:a16="http://schemas.microsoft.com/office/drawing/2014/main" id="{A8A884DD-CCCF-3D4B-A6FC-4AA4F4E26DA7}"/>
              </a:ext>
            </a:extLst>
          </p:cNvPr>
          <p:cNvCxnSpPr>
            <a:cxnSpLocks/>
          </p:cNvCxnSpPr>
          <p:nvPr/>
        </p:nvCxnSpPr>
        <p:spPr>
          <a:xfrm flipH="1">
            <a:off x="5009847" y="2804111"/>
            <a:ext cx="42503" cy="5491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B014216-42ED-2244-B9E1-26F6EC65D3F2}"/>
              </a:ext>
            </a:extLst>
          </p:cNvPr>
          <p:cNvCxnSpPr>
            <a:cxnSpLocks/>
          </p:cNvCxnSpPr>
          <p:nvPr/>
        </p:nvCxnSpPr>
        <p:spPr>
          <a:xfrm>
            <a:off x="5210647" y="2804110"/>
            <a:ext cx="29551" cy="623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577D5B4-8900-6343-AF6B-68767ACCBE7F}"/>
              </a:ext>
            </a:extLst>
          </p:cNvPr>
          <p:cNvCxnSpPr>
            <a:cxnSpLocks/>
          </p:cNvCxnSpPr>
          <p:nvPr/>
        </p:nvCxnSpPr>
        <p:spPr>
          <a:xfrm>
            <a:off x="3953655" y="2804879"/>
            <a:ext cx="171613" cy="825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6A807C3-3ABE-F943-BBC3-02A8B25A24B9}"/>
              </a:ext>
            </a:extLst>
          </p:cNvPr>
          <p:cNvCxnSpPr>
            <a:cxnSpLocks/>
          </p:cNvCxnSpPr>
          <p:nvPr/>
        </p:nvCxnSpPr>
        <p:spPr>
          <a:xfrm flipH="1">
            <a:off x="4824768" y="2804110"/>
            <a:ext cx="8174" cy="346064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028EE68-6B9A-BD43-A02E-217DCBBE2339}"/>
              </a:ext>
            </a:extLst>
          </p:cNvPr>
          <p:cNvSpPr txBox="1"/>
          <p:nvPr/>
        </p:nvSpPr>
        <p:spPr>
          <a:xfrm>
            <a:off x="4696297" y="6264750"/>
            <a:ext cx="1028700" cy="253916"/>
          </a:xfrm>
          <a:prstGeom prst="rect">
            <a:avLst/>
          </a:prstGeom>
          <a:solidFill>
            <a:schemeClr val="tx2">
              <a:lumMod val="20000"/>
              <a:lumOff val="80000"/>
            </a:schemeClr>
          </a:solidFill>
          <a:ln w="12700">
            <a:noFill/>
          </a:ln>
        </p:spPr>
        <p:txBody>
          <a:bodyPr wrap="square" rtlCol="0">
            <a:spAutoFit/>
          </a:bodyPr>
          <a:lstStyle/>
          <a:p>
            <a:pPr algn="ctr"/>
            <a:r>
              <a:rPr lang="en-US" sz="1050" b="1" i="1" dirty="0"/>
              <a:t>GLE 72 onset</a:t>
            </a:r>
          </a:p>
        </p:txBody>
      </p:sp>
      <p:sp>
        <p:nvSpPr>
          <p:cNvPr id="29" name="TextBox 28">
            <a:extLst>
              <a:ext uri="{FF2B5EF4-FFF2-40B4-BE49-F238E27FC236}">
                <a16:creationId xmlns:a16="http://schemas.microsoft.com/office/drawing/2014/main" id="{7EC16BED-DF78-9D4A-80F3-47929BE4D076}"/>
              </a:ext>
            </a:extLst>
          </p:cNvPr>
          <p:cNvSpPr txBox="1"/>
          <p:nvPr/>
        </p:nvSpPr>
        <p:spPr>
          <a:xfrm>
            <a:off x="6953622" y="5358131"/>
            <a:ext cx="1969010" cy="577081"/>
          </a:xfrm>
          <a:prstGeom prst="rect">
            <a:avLst/>
          </a:prstGeom>
          <a:solidFill>
            <a:schemeClr val="tx2">
              <a:lumMod val="20000"/>
              <a:lumOff val="80000"/>
            </a:schemeClr>
          </a:solidFill>
          <a:ln w="12700">
            <a:noFill/>
          </a:ln>
        </p:spPr>
        <p:txBody>
          <a:bodyPr wrap="square" rtlCol="0">
            <a:spAutoFit/>
          </a:bodyPr>
          <a:lstStyle/>
          <a:p>
            <a:pPr algn="ctr"/>
            <a:r>
              <a:rPr lang="en-US" sz="1050" b="1" i="1" dirty="0"/>
              <a:t>An uncontaminated E11 T4 channel would produce a similar time series</a:t>
            </a:r>
          </a:p>
        </p:txBody>
      </p:sp>
      <p:sp>
        <p:nvSpPr>
          <p:cNvPr id="18" name="Title 1"/>
          <p:cNvSpPr txBox="1">
            <a:spLocks/>
          </p:cNvSpPr>
          <p:nvPr/>
        </p:nvSpPr>
        <p:spPr>
          <a:xfrm>
            <a:off x="1558440" y="209050"/>
            <a:ext cx="6027120" cy="101015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Proton Contamination</a:t>
            </a:r>
          </a:p>
          <a:p>
            <a:r>
              <a:rPr lang="en-US" sz="2800" b="1" dirty="0" smtClean="0">
                <a:solidFill>
                  <a:srgbClr val="FFFF00"/>
                </a:solidFill>
                <a:latin typeface="Times New Roman" panose="02020603050405020304" pitchFamily="18" charset="0"/>
                <a:cs typeface="Times New Roman" panose="02020603050405020304" pitchFamily="18" charset="0"/>
              </a:rPr>
              <a:t>of Electron Channels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6F8A5F68-155B-5645-BA6A-3F0359A9F212}"/>
              </a:ext>
            </a:extLst>
          </p:cNvPr>
          <p:cNvSpPr txBox="1">
            <a:spLocks/>
          </p:cNvSpPr>
          <p:nvPr/>
        </p:nvSpPr>
        <p:spPr bwMode="auto">
          <a:xfrm>
            <a:off x="1390650" y="1920538"/>
            <a:ext cx="6362700" cy="4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1600" b="1" dirty="0" smtClean="0">
                <a:solidFill>
                  <a:srgbClr val="99FF66"/>
                </a:solidFill>
                <a:latin typeface="Times New Roman" panose="02020603050405020304" pitchFamily="18" charset="0"/>
                <a:cs typeface="Times New Roman" panose="02020603050405020304" pitchFamily="18" charset="0"/>
              </a:rPr>
              <a:t>GOES-13 and GOES-16 observations (September 1-17, 2017)</a:t>
            </a:r>
            <a:endParaRPr lang="en-US" sz="1600" b="1" dirty="0">
              <a:solidFill>
                <a:srgbClr val="99FF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928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73</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545" y="1371600"/>
            <a:ext cx="6519333" cy="5333999"/>
          </a:xfrm>
          <a:prstGeom prst="rect">
            <a:avLst/>
          </a:prstGeom>
        </p:spPr>
      </p:pic>
      <p:sp>
        <p:nvSpPr>
          <p:cNvPr id="5" name="Title 1"/>
          <p:cNvSpPr txBox="1">
            <a:spLocks/>
          </p:cNvSpPr>
          <p:nvPr/>
        </p:nvSpPr>
        <p:spPr>
          <a:xfrm>
            <a:off x="1558440" y="209050"/>
            <a:ext cx="6027120" cy="101015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Proton Contamination</a:t>
            </a:r>
          </a:p>
          <a:p>
            <a:r>
              <a:rPr lang="en-US" sz="2800" b="1" dirty="0" smtClean="0">
                <a:solidFill>
                  <a:srgbClr val="FFFF00"/>
                </a:solidFill>
                <a:latin typeface="Times New Roman" panose="02020603050405020304" pitchFamily="18" charset="0"/>
                <a:cs typeface="Times New Roman" panose="02020603050405020304" pitchFamily="18" charset="0"/>
              </a:rPr>
              <a:t>of Electron Channels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Oval 5"/>
          <p:cNvSpPr/>
          <p:nvPr/>
        </p:nvSpPr>
        <p:spPr>
          <a:xfrm>
            <a:off x="3276600" y="4876800"/>
            <a:ext cx="838200" cy="14795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9" idx="3"/>
          </p:cNvCxnSpPr>
          <p:nvPr/>
        </p:nvCxnSpPr>
        <p:spPr>
          <a:xfrm flipV="1">
            <a:off x="1428545" y="5504762"/>
            <a:ext cx="1846441" cy="5841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F849707-B66F-F840-B0F6-8E934400FFBD}"/>
              </a:ext>
            </a:extLst>
          </p:cNvPr>
          <p:cNvSpPr txBox="1"/>
          <p:nvPr/>
        </p:nvSpPr>
        <p:spPr>
          <a:xfrm>
            <a:off x="0" y="5638800"/>
            <a:ext cx="1428545" cy="900246"/>
          </a:xfrm>
          <a:prstGeom prst="rect">
            <a:avLst/>
          </a:prstGeom>
          <a:solidFill>
            <a:srgbClr val="FFFF00"/>
          </a:solidFill>
          <a:ln w="12700">
            <a:noFill/>
          </a:ln>
        </p:spPr>
        <p:txBody>
          <a:bodyPr wrap="square" rtlCol="0">
            <a:spAutoFit/>
          </a:bodyPr>
          <a:lstStyle/>
          <a:p>
            <a:pPr algn="ctr"/>
            <a:r>
              <a:rPr lang="en-US" sz="1050" b="1" i="1" dirty="0" smtClean="0"/>
              <a:t>No electron response! Electron detector design successful in preventing proton contamination</a:t>
            </a:r>
            <a:endParaRPr lang="en-US" sz="1050" b="1" i="1" dirty="0"/>
          </a:p>
        </p:txBody>
      </p:sp>
      <p:sp>
        <p:nvSpPr>
          <p:cNvPr id="12" name="Oval 11"/>
          <p:cNvSpPr/>
          <p:nvPr/>
        </p:nvSpPr>
        <p:spPr>
          <a:xfrm>
            <a:off x="3276600" y="2514600"/>
            <a:ext cx="1143000" cy="22860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7754897" y="3810002"/>
            <a:ext cx="498765" cy="106679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F849707-B66F-F840-B0F6-8E934400FFBD}"/>
              </a:ext>
            </a:extLst>
          </p:cNvPr>
          <p:cNvSpPr txBox="1"/>
          <p:nvPr/>
        </p:nvSpPr>
        <p:spPr>
          <a:xfrm>
            <a:off x="0" y="3791641"/>
            <a:ext cx="1428545" cy="738664"/>
          </a:xfrm>
          <a:prstGeom prst="rect">
            <a:avLst/>
          </a:prstGeom>
          <a:solidFill>
            <a:schemeClr val="tx2">
              <a:lumMod val="20000"/>
              <a:lumOff val="80000"/>
            </a:schemeClr>
          </a:solidFill>
          <a:ln w="12700">
            <a:noFill/>
          </a:ln>
        </p:spPr>
        <p:txBody>
          <a:bodyPr wrap="square" rtlCol="0">
            <a:spAutoFit/>
          </a:bodyPr>
          <a:lstStyle/>
          <a:p>
            <a:pPr algn="ctr"/>
            <a:r>
              <a:rPr lang="en-US" sz="1050" b="1" i="1" dirty="0" smtClean="0"/>
              <a:t>Small SEP event observed by MPS-HI and SGPS protons, May 28-31, 2021</a:t>
            </a:r>
            <a:endParaRPr lang="en-US" sz="1050" b="1" i="1" dirty="0"/>
          </a:p>
        </p:txBody>
      </p:sp>
      <p:sp>
        <p:nvSpPr>
          <p:cNvPr id="16" name="Oval 15"/>
          <p:cNvSpPr/>
          <p:nvPr/>
        </p:nvSpPr>
        <p:spPr>
          <a:xfrm>
            <a:off x="3408968" y="3563041"/>
            <a:ext cx="457200" cy="457200"/>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3866170" y="3791642"/>
            <a:ext cx="4214076" cy="108515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420376" y="3810002"/>
            <a:ext cx="1846441" cy="42258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7547338" y="3596551"/>
            <a:ext cx="187993" cy="237780"/>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F849707-B66F-F840-B0F6-8E934400FFBD}"/>
              </a:ext>
            </a:extLst>
          </p:cNvPr>
          <p:cNvSpPr txBox="1"/>
          <p:nvPr/>
        </p:nvSpPr>
        <p:spPr>
          <a:xfrm>
            <a:off x="7848600" y="4896596"/>
            <a:ext cx="1272742" cy="900246"/>
          </a:xfrm>
          <a:prstGeom prst="rect">
            <a:avLst/>
          </a:prstGeom>
          <a:solidFill>
            <a:schemeClr val="tx2">
              <a:lumMod val="20000"/>
              <a:lumOff val="80000"/>
            </a:schemeClr>
          </a:solidFill>
          <a:ln w="12700">
            <a:noFill/>
          </a:ln>
        </p:spPr>
        <p:txBody>
          <a:bodyPr wrap="square" rtlCol="0">
            <a:spAutoFit/>
          </a:bodyPr>
          <a:lstStyle/>
          <a:p>
            <a:pPr algn="ctr"/>
            <a:r>
              <a:rPr lang="en-US" sz="1050" b="1" i="1" dirty="0" smtClean="0"/>
              <a:t>SGPS P7 40-80 MeV (yellow trace)</a:t>
            </a:r>
          </a:p>
          <a:p>
            <a:pPr algn="ctr"/>
            <a:r>
              <a:rPr lang="en-US" sz="1050" b="1" i="1" dirty="0"/>
              <a:t>m</a:t>
            </a:r>
            <a:r>
              <a:rPr lang="en-US" sz="1050" b="1" i="1" dirty="0" smtClean="0"/>
              <a:t>aximum energy channel to be enhanced by SEP</a:t>
            </a:r>
            <a:endParaRPr lang="en-US" sz="1050" b="1" i="1" dirty="0"/>
          </a:p>
        </p:txBody>
      </p:sp>
      <p:sp>
        <p:nvSpPr>
          <p:cNvPr id="18" name="TextBox 17">
            <a:extLst>
              <a:ext uri="{FF2B5EF4-FFF2-40B4-BE49-F238E27FC236}">
                <a16:creationId xmlns:a16="http://schemas.microsoft.com/office/drawing/2014/main" id="{8F849707-B66F-F840-B0F6-8E934400FFBD}"/>
              </a:ext>
            </a:extLst>
          </p:cNvPr>
          <p:cNvSpPr txBox="1"/>
          <p:nvPr/>
        </p:nvSpPr>
        <p:spPr>
          <a:xfrm>
            <a:off x="0" y="1752600"/>
            <a:ext cx="1428545" cy="577081"/>
          </a:xfrm>
          <a:prstGeom prst="rect">
            <a:avLst/>
          </a:prstGeom>
          <a:solidFill>
            <a:schemeClr val="tx2">
              <a:lumMod val="20000"/>
              <a:lumOff val="80000"/>
            </a:schemeClr>
          </a:solidFill>
          <a:ln w="12700">
            <a:noFill/>
          </a:ln>
        </p:spPr>
        <p:txBody>
          <a:bodyPr wrap="square" rtlCol="0">
            <a:spAutoFit/>
          </a:bodyPr>
          <a:lstStyle/>
          <a:p>
            <a:pPr algn="ctr"/>
            <a:r>
              <a:rPr lang="en-US" sz="1050" b="1" i="1" dirty="0" smtClean="0"/>
              <a:t>Similar results exist for other telescope look directions</a:t>
            </a:r>
            <a:endParaRPr lang="en-US" sz="1050" b="1" i="1" dirty="0"/>
          </a:p>
        </p:txBody>
      </p:sp>
      <p:sp>
        <p:nvSpPr>
          <p:cNvPr id="19" name="Oval 18"/>
          <p:cNvSpPr/>
          <p:nvPr/>
        </p:nvSpPr>
        <p:spPr>
          <a:xfrm>
            <a:off x="2637816" y="1381329"/>
            <a:ext cx="627441" cy="304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0336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74</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545" y="1371600"/>
            <a:ext cx="6519333" cy="5334000"/>
          </a:xfrm>
          <a:prstGeom prst="rect">
            <a:avLst/>
          </a:prstGeom>
        </p:spPr>
      </p:pic>
      <p:sp>
        <p:nvSpPr>
          <p:cNvPr id="5" name="Title 1"/>
          <p:cNvSpPr txBox="1">
            <a:spLocks/>
          </p:cNvSpPr>
          <p:nvPr/>
        </p:nvSpPr>
        <p:spPr>
          <a:xfrm>
            <a:off x="1558440" y="209050"/>
            <a:ext cx="6027120" cy="101015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Proton Contamination</a:t>
            </a:r>
          </a:p>
          <a:p>
            <a:r>
              <a:rPr lang="en-US" sz="2800" b="1" dirty="0" smtClean="0">
                <a:solidFill>
                  <a:srgbClr val="FFFF00"/>
                </a:solidFill>
                <a:latin typeface="Times New Roman" panose="02020603050405020304" pitchFamily="18" charset="0"/>
                <a:cs typeface="Times New Roman" panose="02020603050405020304" pitchFamily="18" charset="0"/>
              </a:rPr>
              <a:t>of Electron Channels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Oval 5"/>
          <p:cNvSpPr/>
          <p:nvPr/>
        </p:nvSpPr>
        <p:spPr>
          <a:xfrm>
            <a:off x="3276600" y="4876800"/>
            <a:ext cx="838200" cy="14795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9" idx="3"/>
          </p:cNvCxnSpPr>
          <p:nvPr/>
        </p:nvCxnSpPr>
        <p:spPr>
          <a:xfrm flipV="1">
            <a:off x="1428545" y="5504762"/>
            <a:ext cx="1846441" cy="5841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F849707-B66F-F840-B0F6-8E934400FFBD}"/>
              </a:ext>
            </a:extLst>
          </p:cNvPr>
          <p:cNvSpPr txBox="1"/>
          <p:nvPr/>
        </p:nvSpPr>
        <p:spPr>
          <a:xfrm>
            <a:off x="0" y="5638800"/>
            <a:ext cx="1428545" cy="900246"/>
          </a:xfrm>
          <a:prstGeom prst="rect">
            <a:avLst/>
          </a:prstGeom>
          <a:solidFill>
            <a:srgbClr val="FFFF00"/>
          </a:solidFill>
          <a:ln w="12700">
            <a:noFill/>
          </a:ln>
        </p:spPr>
        <p:txBody>
          <a:bodyPr wrap="square" rtlCol="0">
            <a:spAutoFit/>
          </a:bodyPr>
          <a:lstStyle/>
          <a:p>
            <a:pPr algn="ctr"/>
            <a:r>
              <a:rPr lang="en-US" sz="1050" b="1" i="1" dirty="0" smtClean="0"/>
              <a:t>No electron response! Electron detector design successful in preventing proton contamination</a:t>
            </a:r>
            <a:endParaRPr lang="en-US" sz="1050" b="1" i="1" dirty="0"/>
          </a:p>
        </p:txBody>
      </p:sp>
      <p:sp>
        <p:nvSpPr>
          <p:cNvPr id="12" name="Oval 11"/>
          <p:cNvSpPr/>
          <p:nvPr/>
        </p:nvSpPr>
        <p:spPr>
          <a:xfrm>
            <a:off x="3276600" y="2514600"/>
            <a:ext cx="1143000" cy="2286000"/>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7754897" y="3810002"/>
            <a:ext cx="498765" cy="106679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F849707-B66F-F840-B0F6-8E934400FFBD}"/>
              </a:ext>
            </a:extLst>
          </p:cNvPr>
          <p:cNvSpPr txBox="1"/>
          <p:nvPr/>
        </p:nvSpPr>
        <p:spPr>
          <a:xfrm>
            <a:off x="0" y="3791641"/>
            <a:ext cx="1428545" cy="738664"/>
          </a:xfrm>
          <a:prstGeom prst="rect">
            <a:avLst/>
          </a:prstGeom>
          <a:solidFill>
            <a:schemeClr val="tx2">
              <a:lumMod val="20000"/>
              <a:lumOff val="80000"/>
            </a:schemeClr>
          </a:solidFill>
          <a:ln w="12700">
            <a:noFill/>
          </a:ln>
        </p:spPr>
        <p:txBody>
          <a:bodyPr wrap="square" rtlCol="0">
            <a:spAutoFit/>
          </a:bodyPr>
          <a:lstStyle/>
          <a:p>
            <a:pPr algn="ctr"/>
            <a:r>
              <a:rPr lang="en-US" sz="1050" b="1" i="1" dirty="0" smtClean="0"/>
              <a:t>Small SEP event observed by MPS-HI and SGPS protons</a:t>
            </a:r>
            <a:r>
              <a:rPr lang="en-US" sz="1050" b="1" i="1" dirty="0"/>
              <a:t>, May 28-31, </a:t>
            </a:r>
            <a:r>
              <a:rPr lang="en-US" sz="1050" b="1" i="1" dirty="0" smtClean="0"/>
              <a:t>2021</a:t>
            </a:r>
            <a:endParaRPr lang="en-US" sz="1050" b="1" i="1" dirty="0"/>
          </a:p>
        </p:txBody>
      </p:sp>
      <p:sp>
        <p:nvSpPr>
          <p:cNvPr id="16" name="Oval 15"/>
          <p:cNvSpPr/>
          <p:nvPr/>
        </p:nvSpPr>
        <p:spPr>
          <a:xfrm>
            <a:off x="3408968" y="3563041"/>
            <a:ext cx="457200" cy="457200"/>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3866170" y="3791642"/>
            <a:ext cx="4214076" cy="108515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7547338" y="3596551"/>
            <a:ext cx="187993" cy="237780"/>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F849707-B66F-F840-B0F6-8E934400FFBD}"/>
              </a:ext>
            </a:extLst>
          </p:cNvPr>
          <p:cNvSpPr txBox="1"/>
          <p:nvPr/>
        </p:nvSpPr>
        <p:spPr>
          <a:xfrm>
            <a:off x="7848600" y="4896596"/>
            <a:ext cx="1272742" cy="900246"/>
          </a:xfrm>
          <a:prstGeom prst="rect">
            <a:avLst/>
          </a:prstGeom>
          <a:solidFill>
            <a:schemeClr val="tx2">
              <a:lumMod val="20000"/>
              <a:lumOff val="80000"/>
            </a:schemeClr>
          </a:solidFill>
          <a:ln w="12700">
            <a:noFill/>
          </a:ln>
        </p:spPr>
        <p:txBody>
          <a:bodyPr wrap="square" rtlCol="0">
            <a:spAutoFit/>
          </a:bodyPr>
          <a:lstStyle/>
          <a:p>
            <a:pPr algn="ctr"/>
            <a:r>
              <a:rPr lang="en-US" sz="1050" b="1" i="1" dirty="0" smtClean="0"/>
              <a:t>SGPS P7 40-80 MeV (yellow trace)</a:t>
            </a:r>
          </a:p>
          <a:p>
            <a:pPr algn="ctr"/>
            <a:r>
              <a:rPr lang="en-US" sz="1050" b="1" i="1" dirty="0"/>
              <a:t>m</a:t>
            </a:r>
            <a:r>
              <a:rPr lang="en-US" sz="1050" b="1" i="1" dirty="0" smtClean="0"/>
              <a:t>aximum energy channel to be enhanced by SEP</a:t>
            </a:r>
            <a:endParaRPr lang="en-US" sz="1050" b="1" i="1" dirty="0"/>
          </a:p>
        </p:txBody>
      </p:sp>
      <p:cxnSp>
        <p:nvCxnSpPr>
          <p:cNvPr id="18" name="Straight Arrow Connector 17"/>
          <p:cNvCxnSpPr/>
          <p:nvPr/>
        </p:nvCxnSpPr>
        <p:spPr>
          <a:xfrm flipV="1">
            <a:off x="1420376" y="3810002"/>
            <a:ext cx="1846441" cy="422580"/>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F849707-B66F-F840-B0F6-8E934400FFBD}"/>
              </a:ext>
            </a:extLst>
          </p:cNvPr>
          <p:cNvSpPr txBox="1"/>
          <p:nvPr/>
        </p:nvSpPr>
        <p:spPr>
          <a:xfrm>
            <a:off x="0" y="1752600"/>
            <a:ext cx="1428545" cy="577081"/>
          </a:xfrm>
          <a:prstGeom prst="rect">
            <a:avLst/>
          </a:prstGeom>
          <a:solidFill>
            <a:schemeClr val="tx2">
              <a:lumMod val="20000"/>
              <a:lumOff val="80000"/>
            </a:schemeClr>
          </a:solidFill>
          <a:ln w="12700">
            <a:noFill/>
          </a:ln>
        </p:spPr>
        <p:txBody>
          <a:bodyPr wrap="square" rtlCol="0">
            <a:spAutoFit/>
          </a:bodyPr>
          <a:lstStyle/>
          <a:p>
            <a:pPr algn="ctr"/>
            <a:r>
              <a:rPr lang="en-US" sz="1050" b="1" i="1" dirty="0" smtClean="0"/>
              <a:t>Similar results exist for other telescope look directions</a:t>
            </a:r>
            <a:endParaRPr lang="en-US" sz="1050" b="1" i="1" dirty="0"/>
          </a:p>
        </p:txBody>
      </p:sp>
      <p:sp>
        <p:nvSpPr>
          <p:cNvPr id="20" name="Oval 19"/>
          <p:cNvSpPr/>
          <p:nvPr/>
        </p:nvSpPr>
        <p:spPr>
          <a:xfrm>
            <a:off x="2637816" y="1381329"/>
            <a:ext cx="627441" cy="304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5435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1800" y="1600200"/>
            <a:ext cx="6019800" cy="4893159"/>
          </a:xfrm>
        </p:spPr>
      </p:pic>
      <p:cxnSp>
        <p:nvCxnSpPr>
          <p:cNvPr id="7" name="Straight Connector 6"/>
          <p:cNvCxnSpPr/>
          <p:nvPr/>
        </p:nvCxnSpPr>
        <p:spPr>
          <a:xfrm>
            <a:off x="1371600" y="3581400"/>
            <a:ext cx="6781800" cy="635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3343564"/>
            <a:ext cx="6781800" cy="635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00200" y="3654137"/>
            <a:ext cx="4343400" cy="3463"/>
          </a:xfrm>
          <a:prstGeom prst="line">
            <a:avLst/>
          </a:prstGeom>
          <a:ln w="19050">
            <a:solidFill>
              <a:srgbClr val="99FF66"/>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00200" y="3943928"/>
            <a:ext cx="4343400" cy="0"/>
          </a:xfrm>
          <a:prstGeom prst="line">
            <a:avLst/>
          </a:prstGeom>
          <a:ln w="19050">
            <a:solidFill>
              <a:srgbClr val="99FF66"/>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286000" y="3819814"/>
            <a:ext cx="2667000" cy="15586"/>
          </a:xfrm>
          <a:prstGeom prst="line">
            <a:avLst/>
          </a:prstGeom>
          <a:ln w="190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86000" y="4178300"/>
            <a:ext cx="2667000" cy="0"/>
          </a:xfrm>
          <a:prstGeom prst="line">
            <a:avLst/>
          </a:prstGeom>
          <a:ln w="1905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28600" y="3317679"/>
            <a:ext cx="901657" cy="276999"/>
          </a:xfrm>
          <a:prstGeom prst="rect">
            <a:avLst/>
          </a:prstGeom>
          <a:no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Factor of 3</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53" name="TextBox 52"/>
          <p:cNvSpPr txBox="1"/>
          <p:nvPr/>
        </p:nvSpPr>
        <p:spPr>
          <a:xfrm>
            <a:off x="438214" y="3656058"/>
            <a:ext cx="901657" cy="276999"/>
          </a:xfrm>
          <a:prstGeom prst="rect">
            <a:avLst/>
          </a:prstGeom>
          <a:no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Factor of 4</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1097930" y="3866043"/>
            <a:ext cx="901657" cy="276999"/>
          </a:xfrm>
          <a:prstGeom prst="rect">
            <a:avLst/>
          </a:prstGeom>
          <a:no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Factor of 5</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55" name="TextBox 54"/>
          <p:cNvSpPr txBox="1"/>
          <p:nvPr/>
        </p:nvSpPr>
        <p:spPr>
          <a:xfrm>
            <a:off x="27708" y="4953000"/>
            <a:ext cx="2895600" cy="1323439"/>
          </a:xfrm>
          <a:prstGeom prst="rect">
            <a:avLst/>
          </a:prstGeom>
          <a:solidFill>
            <a:schemeClr val="bg1"/>
          </a:solid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Are the differences between G16 and G17 MPS-HI E11 (&gt;2 MeV) channels attributable to physical, magnetospheric differences in flux at G16 and G17 locations?  </a:t>
            </a:r>
          </a:p>
        </p:txBody>
      </p:sp>
      <p:sp>
        <p:nvSpPr>
          <p:cNvPr id="19" name="Rectangle 5"/>
          <p:cNvSpPr txBox="1">
            <a:spLocks noChangeArrowheads="1"/>
          </p:cNvSpPr>
          <p:nvPr/>
        </p:nvSpPr>
        <p:spPr bwMode="auto">
          <a:xfrm>
            <a:off x="2971800" y="1067573"/>
            <a:ext cx="6019800" cy="69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1800" b="1" dirty="0" smtClean="0">
                <a:solidFill>
                  <a:schemeClr val="bg1"/>
                </a:solidFill>
                <a:effectLst/>
                <a:latin typeface="Times New Roman" panose="02020603050405020304" pitchFamily="18" charset="0"/>
              </a:rPr>
              <a:t>GOES-16 and GOES-17 ETel4 E11 SWPC observations</a:t>
            </a:r>
          </a:p>
        </p:txBody>
      </p:sp>
      <p:sp>
        <p:nvSpPr>
          <p:cNvPr id="20"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GOES-16/-17 E11 fluxes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Left Brace 5"/>
          <p:cNvSpPr/>
          <p:nvPr/>
        </p:nvSpPr>
        <p:spPr>
          <a:xfrm>
            <a:off x="1371600" y="3645189"/>
            <a:ext cx="152399" cy="298739"/>
          </a:xfrm>
          <a:prstGeom prst="leftBrace">
            <a:avLst/>
          </a:prstGeom>
          <a:ln>
            <a:solidFill>
              <a:srgbClr val="99FF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Left Brace 21"/>
          <p:cNvSpPr/>
          <p:nvPr/>
        </p:nvSpPr>
        <p:spPr>
          <a:xfrm>
            <a:off x="1143000" y="3337260"/>
            <a:ext cx="152400" cy="237836"/>
          </a:xfrm>
          <a:prstGeom prst="leftBrace">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Left Brace 34"/>
          <p:cNvSpPr/>
          <p:nvPr/>
        </p:nvSpPr>
        <p:spPr>
          <a:xfrm>
            <a:off x="2057400" y="3830784"/>
            <a:ext cx="152399" cy="347516"/>
          </a:xfrm>
          <a:prstGeom prst="lef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5608661" y="2514600"/>
            <a:ext cx="3306739" cy="307777"/>
          </a:xfrm>
          <a:prstGeom prst="rect">
            <a:avLst/>
          </a:prstGeom>
          <a:noFill/>
          <a:ln>
            <a:solidFill>
              <a:schemeClr val="bg1"/>
            </a:solidFill>
          </a:ln>
        </p:spPr>
        <p:txBody>
          <a:bodyPr wrap="square" rtlCol="0">
            <a:spAutoFit/>
          </a:bodyPr>
          <a:lstStyle/>
          <a:p>
            <a:r>
              <a:rPr lang="en-US" sz="1400" b="1" dirty="0" smtClean="0">
                <a:solidFill>
                  <a:schemeClr val="bg1"/>
                </a:solidFill>
                <a:latin typeface="Times New Roman" panose="02020603050405020304" pitchFamily="18" charset="0"/>
                <a:cs typeface="Times New Roman" panose="02020603050405020304" pitchFamily="18" charset="0"/>
              </a:rPr>
              <a:t>GOES-17 E11 higher than GOES-16 E11</a:t>
            </a:r>
            <a:endParaRPr lang="en-US" sz="1400" b="1" dirty="0">
              <a:solidFill>
                <a:schemeClr val="bg1"/>
              </a:solidFill>
              <a:latin typeface="Times New Roman" panose="02020603050405020304" pitchFamily="18" charset="0"/>
              <a:cs typeface="Times New Roman" panose="02020603050405020304" pitchFamily="18" charset="0"/>
            </a:endParaRPr>
          </a:p>
        </p:txBody>
      </p:sp>
      <p:cxnSp>
        <p:nvCxnSpPr>
          <p:cNvPr id="37" name="Straight Arrow Connector 36"/>
          <p:cNvCxnSpPr/>
          <p:nvPr/>
        </p:nvCxnSpPr>
        <p:spPr>
          <a:xfrm flipH="1">
            <a:off x="4648200" y="2822377"/>
            <a:ext cx="960461" cy="99743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608661" y="2822377"/>
            <a:ext cx="1096939" cy="91142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608661" y="2822377"/>
            <a:ext cx="2239939" cy="60662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5621239" y="2877797"/>
            <a:ext cx="1" cy="831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7" name="Slide Number Placeholder 46"/>
          <p:cNvSpPr>
            <a:spLocks noGrp="1"/>
          </p:cNvSpPr>
          <p:nvPr>
            <p:ph type="sldNum" sz="quarter" idx="12"/>
          </p:nvPr>
        </p:nvSpPr>
        <p:spPr/>
        <p:txBody>
          <a:bodyPr/>
          <a:lstStyle/>
          <a:p>
            <a:fld id="{615ADB79-25D6-47C0-AB51-22A13A0BBB50}" type="slidenum">
              <a:rPr lang="en-US" altLang="en-US" smtClean="0"/>
              <a:pPr/>
              <a:t>75</a:t>
            </a:fld>
            <a:endParaRPr lang="en-US" altLang="en-US" dirty="0"/>
          </a:p>
        </p:txBody>
      </p:sp>
    </p:spTree>
    <p:extLst>
      <p:ext uri="{BB962C8B-B14F-4D97-AF65-F5344CB8AC3E}">
        <p14:creationId xmlns:p14="http://schemas.microsoft.com/office/powerpoint/2010/main" val="1641587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28600" y="4545314"/>
            <a:ext cx="4624440" cy="1230723"/>
            <a:chOff x="502920" y="4217670"/>
            <a:chExt cx="4624440" cy="1230723"/>
          </a:xfrm>
        </p:grpSpPr>
        <p:sp>
          <p:nvSpPr>
            <p:cNvPr id="12" name="Pie 11"/>
            <p:cNvSpPr/>
            <p:nvPr/>
          </p:nvSpPr>
          <p:spPr>
            <a:xfrm rot="3830983" flipH="1" flipV="1">
              <a:off x="2108639" y="4729841"/>
              <a:ext cx="488767" cy="481270"/>
            </a:xfrm>
            <a:prstGeom prst="pie">
              <a:avLst>
                <a:gd name="adj1" fmla="val 5457371"/>
                <a:gd name="adj2" fmla="val 1794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p:cNvGrpSpPr/>
            <p:nvPr/>
          </p:nvGrpSpPr>
          <p:grpSpPr>
            <a:xfrm>
              <a:off x="502920" y="4217670"/>
              <a:ext cx="4624440" cy="1230723"/>
              <a:chOff x="502920" y="4217670"/>
              <a:chExt cx="4624440" cy="1230723"/>
            </a:xfrm>
          </p:grpSpPr>
          <p:grpSp>
            <p:nvGrpSpPr>
              <p:cNvPr id="13" name="Group 12"/>
              <p:cNvGrpSpPr/>
              <p:nvPr/>
            </p:nvGrpSpPr>
            <p:grpSpPr>
              <a:xfrm>
                <a:off x="502920" y="4472084"/>
                <a:ext cx="3544725" cy="976309"/>
                <a:chOff x="502920" y="4472084"/>
                <a:chExt cx="3544725" cy="976309"/>
              </a:xfrm>
            </p:grpSpPr>
            <p:sp>
              <p:nvSpPr>
                <p:cNvPr id="10" name="Chord 9"/>
                <p:cNvSpPr/>
                <p:nvPr/>
              </p:nvSpPr>
              <p:spPr>
                <a:xfrm flipH="1" flipV="1">
                  <a:off x="1101090" y="4503420"/>
                  <a:ext cx="2945130" cy="872490"/>
                </a:xfrm>
                <a:prstGeom prst="chord">
                  <a:avLst>
                    <a:gd name="adj1" fmla="val 2044228"/>
                    <a:gd name="adj2" fmla="val 16200000"/>
                  </a:avLst>
                </a:prstGeom>
                <a:solidFill>
                  <a:schemeClr val="accent1">
                    <a:lumMod val="40000"/>
                    <a:lumOff val="60000"/>
                    <a:alpha val="70000"/>
                  </a:schemeClr>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702035">
                  <a:off x="504345" y="4472084"/>
                  <a:ext cx="3543300" cy="976309"/>
                </a:xfrm>
                <a:prstGeom prst="ellipse">
                  <a:avLst/>
                </a:prstGeom>
                <a:solidFill>
                  <a:schemeClr val="accent1">
                    <a:lumMod val="20000"/>
                    <a:lumOff val="80000"/>
                    <a:alpha val="70000"/>
                  </a:schemeClr>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ord 8"/>
                <p:cNvSpPr/>
                <p:nvPr/>
              </p:nvSpPr>
              <p:spPr>
                <a:xfrm>
                  <a:off x="502920" y="4526280"/>
                  <a:ext cx="3063240" cy="868680"/>
                </a:xfrm>
                <a:prstGeom prst="chord">
                  <a:avLst>
                    <a:gd name="adj1" fmla="val 2044228"/>
                    <a:gd name="adj2" fmla="val 16200000"/>
                  </a:avLst>
                </a:prstGeom>
                <a:solidFill>
                  <a:schemeClr val="accent1">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rot="3830983">
                  <a:off x="2092054" y="4724232"/>
                  <a:ext cx="521088" cy="478275"/>
                </a:xfrm>
                <a:prstGeom prst="pie">
                  <a:avLst>
                    <a:gd name="adj1" fmla="val 7161465"/>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3989070" y="4217670"/>
                <a:ext cx="994183" cy="461665"/>
              </a:xfrm>
              <a:prstGeom prst="rect">
                <a:avLst/>
              </a:prstGeom>
              <a:noFill/>
            </p:spPr>
            <p:txBody>
              <a:bodyPr wrap="none" rtlCol="0">
                <a:spAutoFit/>
              </a:bodyPr>
              <a:lstStyle/>
              <a:p>
                <a:r>
                  <a:rPr lang="en-US" sz="1200" b="1" smtClean="0">
                    <a:solidFill>
                      <a:schemeClr val="bg1"/>
                    </a:solidFill>
                    <a:latin typeface="Times New Roman" panose="02020603050405020304" pitchFamily="18" charset="0"/>
                    <a:cs typeface="Times New Roman" panose="02020603050405020304" pitchFamily="18" charset="0"/>
                  </a:rPr>
                  <a:t>Geographic </a:t>
                </a:r>
              </a:p>
              <a:p>
                <a:r>
                  <a:rPr lang="en-US" sz="1200" b="1" dirty="0" smtClean="0">
                    <a:solidFill>
                      <a:schemeClr val="bg1"/>
                    </a:solidFill>
                    <a:latin typeface="Times New Roman" panose="02020603050405020304" pitchFamily="18" charset="0"/>
                    <a:cs typeface="Times New Roman" panose="02020603050405020304" pitchFamily="18" charset="0"/>
                  </a:rPr>
                  <a:t>equator</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038600" y="4712970"/>
                <a:ext cx="1088760" cy="461665"/>
              </a:xfrm>
              <a:prstGeom prst="rect">
                <a:avLst/>
              </a:prstGeom>
              <a:no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Geomagnetic </a:t>
                </a:r>
              </a:p>
              <a:p>
                <a:r>
                  <a:rPr lang="en-US" sz="1200" b="1" dirty="0" smtClean="0">
                    <a:solidFill>
                      <a:schemeClr val="bg1"/>
                    </a:solidFill>
                    <a:latin typeface="Times New Roman" panose="02020603050405020304" pitchFamily="18" charset="0"/>
                    <a:cs typeface="Times New Roman" panose="02020603050405020304" pitchFamily="18" charset="0"/>
                  </a:rPr>
                  <a:t>equator</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983230" y="5029200"/>
                <a:ext cx="308610" cy="221599"/>
              </a:xfrm>
              <a:prstGeom prst="rect">
                <a:avLst/>
              </a:prstGeom>
              <a:solidFill>
                <a:schemeClr val="bg1"/>
              </a:solidFill>
            </p:spPr>
            <p:txBody>
              <a:bodyPr wrap="square" lIns="18288" tIns="18288" rIns="18288" bIns="18288" rtlCol="0">
                <a:spAutoFit/>
              </a:bodyPr>
              <a:lstStyle/>
              <a:p>
                <a:r>
                  <a:rPr lang="en-US" sz="1200" b="1" dirty="0" smtClean="0"/>
                  <a:t>G17</a:t>
                </a:r>
                <a:endParaRPr lang="en-US" sz="1200" b="1" dirty="0"/>
              </a:p>
            </p:txBody>
          </p:sp>
          <p:sp>
            <p:nvSpPr>
              <p:cNvPr id="17" name="TextBox 16"/>
              <p:cNvSpPr txBox="1"/>
              <p:nvPr/>
            </p:nvSpPr>
            <p:spPr>
              <a:xfrm>
                <a:off x="3627120" y="4712970"/>
                <a:ext cx="308610" cy="221599"/>
              </a:xfrm>
              <a:prstGeom prst="rect">
                <a:avLst/>
              </a:prstGeom>
              <a:solidFill>
                <a:schemeClr val="bg1"/>
              </a:solidFill>
            </p:spPr>
            <p:txBody>
              <a:bodyPr wrap="square" lIns="18288" tIns="18288" rIns="18288" bIns="18288" rtlCol="0">
                <a:spAutoFit/>
              </a:bodyPr>
              <a:lstStyle/>
              <a:p>
                <a:r>
                  <a:rPr lang="en-US" sz="1200" b="1" dirty="0" smtClean="0"/>
                  <a:t>G16</a:t>
                </a:r>
                <a:endParaRPr lang="en-US" sz="1200" b="1" dirty="0"/>
              </a:p>
            </p:txBody>
          </p:sp>
        </p:grpSp>
      </p:grpSp>
      <p:sp>
        <p:nvSpPr>
          <p:cNvPr id="2" name="Title 1"/>
          <p:cNvSpPr>
            <a:spLocks noGrp="1"/>
          </p:cNvSpPr>
          <p:nvPr>
            <p:ph type="title"/>
          </p:nvPr>
        </p:nvSpPr>
        <p:spPr>
          <a:xfrm>
            <a:off x="742950" y="1244600"/>
            <a:ext cx="7658100" cy="736599"/>
          </a:xfrm>
          <a:solidFill>
            <a:schemeClr val="bg1"/>
          </a:solidFill>
        </p:spPr>
        <p:txBody>
          <a:bodyPr>
            <a:noAutofit/>
          </a:bodyPr>
          <a:lstStyle/>
          <a:p>
            <a:r>
              <a:rPr lang="en-US" sz="1800" b="1" dirty="0">
                <a:solidFill>
                  <a:srgbClr val="0000FF"/>
                </a:solidFill>
                <a:latin typeface="Times New Roman" panose="02020603050405020304" pitchFamily="18" charset="0"/>
                <a:cs typeface="Times New Roman" panose="02020603050405020304" pitchFamily="18" charset="0"/>
              </a:rPr>
              <a:t>Meredith </a:t>
            </a:r>
            <a:r>
              <a:rPr lang="en-US" sz="1800" b="1" dirty="0" smtClean="0">
                <a:solidFill>
                  <a:srgbClr val="0000FF"/>
                </a:solidFill>
                <a:latin typeface="Times New Roman" panose="02020603050405020304" pitchFamily="18" charset="0"/>
                <a:cs typeface="Times New Roman" panose="02020603050405020304" pitchFamily="18" charset="0"/>
              </a:rPr>
              <a:t>et al. (</a:t>
            </a:r>
            <a:r>
              <a:rPr lang="en-US" sz="1800" b="1" i="1" dirty="0" smtClean="0">
                <a:solidFill>
                  <a:srgbClr val="0000FF"/>
                </a:solidFill>
                <a:latin typeface="Times New Roman" panose="02020603050405020304" pitchFamily="18" charset="0"/>
                <a:cs typeface="Times New Roman" panose="02020603050405020304" pitchFamily="18" charset="0"/>
              </a:rPr>
              <a:t>Space Weather</a:t>
            </a:r>
            <a:r>
              <a:rPr lang="en-US" sz="1800" b="1" dirty="0" smtClean="0">
                <a:solidFill>
                  <a:srgbClr val="0000FF"/>
                </a:solidFill>
                <a:latin typeface="Times New Roman" panose="02020603050405020304" pitchFamily="18" charset="0"/>
                <a:cs typeface="Times New Roman" panose="02020603050405020304" pitchFamily="18" charset="0"/>
              </a:rPr>
              <a:t>, 2015</a:t>
            </a:r>
            <a:r>
              <a:rPr lang="en-US" sz="1800" b="1" dirty="0">
                <a:solidFill>
                  <a:srgbClr val="0000FF"/>
                </a:solidFill>
                <a:latin typeface="Times New Roman" panose="02020603050405020304" pitchFamily="18" charset="0"/>
                <a:cs typeface="Times New Roman" panose="02020603050405020304" pitchFamily="18" charset="0"/>
              </a:rPr>
              <a:t>), Extreme relativistic electron fluxes at geosynchronous orbit: Analysis of GOES E &gt; 2 MeV </a:t>
            </a:r>
            <a:r>
              <a:rPr lang="en-US" sz="1800" b="1" dirty="0" smtClean="0">
                <a:solidFill>
                  <a:srgbClr val="0000FF"/>
                </a:solidFill>
                <a:latin typeface="Times New Roman" panose="02020603050405020304" pitchFamily="18" charset="0"/>
                <a:cs typeface="Times New Roman" panose="02020603050405020304" pitchFamily="18" charset="0"/>
              </a:rPr>
              <a:t>electrons</a:t>
            </a:r>
            <a:endParaRPr lang="en-US" sz="18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061210"/>
            <a:ext cx="8229600" cy="1977390"/>
          </a:xfrm>
        </p:spPr>
        <p:txBody>
          <a:bodyPr>
            <a:normAutofit/>
          </a:bodyPr>
          <a:lstStyle/>
          <a:p>
            <a:r>
              <a:rPr lang="en-US" sz="1600" dirty="0" smtClean="0">
                <a:latin typeface="Times New Roman" panose="02020603050405020304" pitchFamily="18" charset="0"/>
                <a:cs typeface="Times New Roman" panose="02020603050405020304" pitchFamily="18" charset="0"/>
              </a:rPr>
              <a:t>“</a:t>
            </a:r>
            <a:r>
              <a:rPr lang="mr-IN" sz="1600" dirty="0" smtClean="0">
                <a:latin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find that </a:t>
            </a:r>
            <a:r>
              <a:rPr lang="en-US" sz="1600" b="1" i="1" dirty="0">
                <a:latin typeface="Times New Roman" panose="02020603050405020304" pitchFamily="18" charset="0"/>
                <a:cs typeface="Times New Roman" panose="02020603050405020304" pitchFamily="18" charset="0"/>
              </a:rPr>
              <a:t>the daily averaged flux measured at GOES West is typically a factor of about </a:t>
            </a:r>
            <a:r>
              <a:rPr lang="en-US" sz="1600" b="1" i="1" dirty="0">
                <a:solidFill>
                  <a:srgbClr val="FFFF00"/>
                </a:solidFill>
                <a:latin typeface="Times New Roman" panose="02020603050405020304" pitchFamily="18" charset="0"/>
                <a:cs typeface="Times New Roman" panose="02020603050405020304" pitchFamily="18" charset="0"/>
              </a:rPr>
              <a:t>2.5 higher </a:t>
            </a:r>
            <a:r>
              <a:rPr lang="en-US" sz="1600" b="1" i="1" dirty="0">
                <a:latin typeface="Times New Roman" panose="02020603050405020304" pitchFamily="18" charset="0"/>
                <a:cs typeface="Times New Roman" panose="02020603050405020304" pitchFamily="18" charset="0"/>
              </a:rPr>
              <a:t>than that measured at GOES </a:t>
            </a:r>
            <a:r>
              <a:rPr lang="en-US" sz="1600" b="1" i="1" dirty="0" smtClean="0">
                <a:latin typeface="Times New Roman" panose="02020603050405020304" pitchFamily="18" charset="0"/>
                <a:cs typeface="Times New Roman" panose="02020603050405020304" pitchFamily="18" charset="0"/>
              </a:rPr>
              <a:t>East</a:t>
            </a:r>
            <a:r>
              <a:rPr lang="en-US" sz="1600" dirty="0" smtClean="0">
                <a:latin typeface="Times New Roman" panose="02020603050405020304" pitchFamily="18" charset="0"/>
                <a:cs typeface="Times New Roman" panose="02020603050405020304" pitchFamily="18" charset="0"/>
              </a:rPr>
              <a:t>” </a:t>
            </a:r>
          </a:p>
          <a:p>
            <a:r>
              <a:rPr lang="en-US" sz="1600" dirty="0" smtClean="0">
                <a:latin typeface="Times New Roman" panose="02020603050405020304" pitchFamily="18" charset="0"/>
                <a:cs typeface="Times New Roman" panose="02020603050405020304" pitchFamily="18" charset="0"/>
              </a:rPr>
              <a:t>“</a:t>
            </a:r>
            <a:r>
              <a:rPr lang="mr-IN" sz="1600" dirty="0" smtClean="0">
                <a:latin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due </a:t>
            </a:r>
            <a:r>
              <a:rPr lang="en-US" sz="1600" dirty="0">
                <a:latin typeface="Times New Roman" panose="02020603050405020304" pitchFamily="18" charset="0"/>
                <a:cs typeface="Times New Roman" panose="02020603050405020304" pitchFamily="18" charset="0"/>
              </a:rPr>
              <a:t>to the fact that GOES West and GOES East, which operate at </a:t>
            </a:r>
            <a:r>
              <a:rPr lang="en-US" sz="1600" dirty="0" smtClean="0">
                <a:latin typeface="Times New Roman" panose="02020603050405020304" pitchFamily="18" charset="0"/>
                <a:cs typeface="Times New Roman" panose="02020603050405020304" pitchFamily="18" charset="0"/>
              </a:rPr>
              <a:t>135</a:t>
            </a:r>
            <a:r>
              <a:rPr lang="en-US" sz="1600" baseline="40000" dirty="0" smtClean="0">
                <a:latin typeface="Times New Roman" panose="02020603050405020304" pitchFamily="18" charset="0"/>
                <a:cs typeface="Times New Roman" panose="02020603050405020304" pitchFamily="18" charset="0"/>
              </a:rPr>
              <a:t>o</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r>
              <a:rPr lang="en-US" sz="1600" dirty="0" smtClean="0">
                <a:latin typeface="Times New Roman" panose="02020603050405020304" pitchFamily="18" charset="0"/>
                <a:cs typeface="Times New Roman" panose="02020603050405020304" pitchFamily="18" charset="0"/>
              </a:rPr>
              <a:t>75</a:t>
            </a:r>
            <a:r>
              <a:rPr lang="en-US" sz="1600" baseline="40000" dirty="0" smtClean="0">
                <a:latin typeface="Times New Roman" panose="02020603050405020304" pitchFamily="18" charset="0"/>
                <a:cs typeface="Times New Roman" panose="02020603050405020304" pitchFamily="18" charset="0"/>
              </a:rPr>
              <a:t>o</a:t>
            </a:r>
            <a:r>
              <a:rPr lang="en-US" sz="1600" dirty="0" smtClean="0">
                <a:latin typeface="Times New Roman" panose="02020603050405020304" pitchFamily="18" charset="0"/>
                <a:cs typeface="Times New Roman" panose="02020603050405020304" pitchFamily="18" charset="0"/>
              </a:rPr>
              <a:t>W</a:t>
            </a:r>
            <a:r>
              <a:rPr lang="en-US" sz="1600" dirty="0">
                <a:latin typeface="Times New Roman" panose="02020603050405020304" pitchFamily="18" charset="0"/>
                <a:cs typeface="Times New Roman" panose="02020603050405020304" pitchFamily="18" charset="0"/>
              </a:rPr>
              <a:t>, respectively, are located at different magnetic latitudes and hence at different </a:t>
            </a:r>
            <a:r>
              <a:rPr lang="en-US" sz="1600" i="1" dirty="0">
                <a:latin typeface="Times New Roman" panose="02020603050405020304" pitchFamily="18" charset="0"/>
                <a:cs typeface="Times New Roman" panose="02020603050405020304" pitchFamily="18" charset="0"/>
              </a:rPr>
              <a:t>L </a:t>
            </a:r>
            <a:r>
              <a:rPr lang="en-US" sz="1600" dirty="0">
                <a:latin typeface="Times New Roman" panose="02020603050405020304" pitchFamily="18" charset="0"/>
                <a:cs typeface="Times New Roman" panose="02020603050405020304" pitchFamily="18" charset="0"/>
              </a:rPr>
              <a:t>shells with GOES East typically being of the order of </a:t>
            </a:r>
            <a:r>
              <a:rPr lang="en-US" sz="1600" dirty="0">
                <a:solidFill>
                  <a:srgbClr val="FFFF00"/>
                </a:solidFill>
                <a:latin typeface="Times New Roman" panose="02020603050405020304" pitchFamily="18" charset="0"/>
                <a:cs typeface="Times New Roman" panose="02020603050405020304" pitchFamily="18" charset="0"/>
              </a:rPr>
              <a:t>0.2</a:t>
            </a:r>
            <a:r>
              <a:rPr lang="en-US" sz="1600" i="1" dirty="0">
                <a:solidFill>
                  <a:srgbClr val="FFFF00"/>
                </a:solidFill>
                <a:latin typeface="Times New Roman" panose="02020603050405020304" pitchFamily="18" charset="0"/>
                <a:cs typeface="Times New Roman" panose="02020603050405020304" pitchFamily="18" charset="0"/>
              </a:rPr>
              <a:t>L </a:t>
            </a:r>
            <a:r>
              <a:rPr lang="en-US" sz="1600" dirty="0">
                <a:solidFill>
                  <a:srgbClr val="FFFF00"/>
                </a:solidFill>
                <a:latin typeface="Times New Roman" panose="02020603050405020304" pitchFamily="18" charset="0"/>
                <a:cs typeface="Times New Roman" panose="02020603050405020304" pitchFamily="18" charset="0"/>
              </a:rPr>
              <a:t>farther from the Earth</a:t>
            </a:r>
            <a:r>
              <a:rPr lang="en-US" sz="1600" dirty="0">
                <a:latin typeface="Times New Roman" panose="02020603050405020304" pitchFamily="18" charset="0"/>
                <a:cs typeface="Times New Roman" panose="02020603050405020304" pitchFamily="18" charset="0"/>
              </a:rPr>
              <a:t>. Since the radial gradient of flux is generally outward near geosynchronous orbit, GOES West will typically measure larger fluxes than GOES East [</a:t>
            </a:r>
            <a:r>
              <a:rPr lang="en-US" sz="1600" i="1" dirty="0">
                <a:latin typeface="Times New Roman" panose="02020603050405020304" pitchFamily="18" charset="0"/>
                <a:cs typeface="Times New Roman" panose="02020603050405020304" pitchFamily="18" charset="0"/>
              </a:rPr>
              <a:t>Onsager et al.</a:t>
            </a:r>
            <a:r>
              <a:rPr lang="en-US" sz="1600" dirty="0">
                <a:latin typeface="Times New Roman" panose="02020603050405020304" pitchFamily="18" charset="0"/>
                <a:cs typeface="Times New Roman" panose="02020603050405020304" pitchFamily="18" charset="0"/>
              </a:rPr>
              <a:t>, 2004</a:t>
            </a:r>
            <a:r>
              <a:rPr lang="en-US" sz="1600" dirty="0" smtClean="0">
                <a:latin typeface="Times New Roman" panose="02020603050405020304" pitchFamily="18" charset="0"/>
                <a:cs typeface="Times New Roman" panose="02020603050405020304" pitchFamily="18" charset="0"/>
              </a:rPr>
              <a:t>]</a:t>
            </a:r>
            <a:r>
              <a:rPr lang="mr-IN" sz="1600" dirty="0" smtClean="0">
                <a:latin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pSp>
        <p:nvGrpSpPr>
          <p:cNvPr id="44" name="Group 43"/>
          <p:cNvGrpSpPr/>
          <p:nvPr/>
        </p:nvGrpSpPr>
        <p:grpSpPr>
          <a:xfrm>
            <a:off x="2763430" y="2496775"/>
            <a:ext cx="6151970" cy="5047025"/>
            <a:chOff x="2626272" y="2260571"/>
            <a:chExt cx="6151970" cy="5047025"/>
          </a:xfrm>
        </p:grpSpPr>
        <p:grpSp>
          <p:nvGrpSpPr>
            <p:cNvPr id="43" name="Group 42"/>
            <p:cNvGrpSpPr/>
            <p:nvPr/>
          </p:nvGrpSpPr>
          <p:grpSpPr>
            <a:xfrm>
              <a:off x="2626272" y="2260571"/>
              <a:ext cx="6151970" cy="5047025"/>
              <a:chOff x="2626272" y="2260571"/>
              <a:chExt cx="6151970" cy="5047025"/>
            </a:xfrm>
          </p:grpSpPr>
          <p:grpSp>
            <p:nvGrpSpPr>
              <p:cNvPr id="40" name="Group 39"/>
              <p:cNvGrpSpPr/>
              <p:nvPr/>
            </p:nvGrpSpPr>
            <p:grpSpPr>
              <a:xfrm>
                <a:off x="2626272" y="2260571"/>
                <a:ext cx="6151970" cy="5047025"/>
                <a:chOff x="2843442" y="2180561"/>
                <a:chExt cx="6151970" cy="5047025"/>
              </a:xfrm>
            </p:grpSpPr>
            <p:grpSp>
              <p:nvGrpSpPr>
                <p:cNvPr id="33" name="Group 32"/>
                <p:cNvGrpSpPr/>
                <p:nvPr/>
              </p:nvGrpSpPr>
              <p:grpSpPr>
                <a:xfrm>
                  <a:off x="2843442" y="2180561"/>
                  <a:ext cx="5660236" cy="5047025"/>
                  <a:chOff x="2843442" y="2180561"/>
                  <a:chExt cx="5660236" cy="5047025"/>
                </a:xfrm>
              </p:grpSpPr>
              <p:sp>
                <p:nvSpPr>
                  <p:cNvPr id="21" name="Oval 20"/>
                  <p:cNvSpPr/>
                  <p:nvPr/>
                </p:nvSpPr>
                <p:spPr>
                  <a:xfrm>
                    <a:off x="5337810" y="4697730"/>
                    <a:ext cx="537210" cy="537210"/>
                  </a:xfrm>
                  <a:prstGeom prst="ellipse">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p:cNvSpPr/>
                  <p:nvPr/>
                </p:nvSpPr>
                <p:spPr>
                  <a:xfrm rot="2089960">
                    <a:off x="2843442" y="2180561"/>
                    <a:ext cx="5660236" cy="5047025"/>
                  </a:xfrm>
                  <a:prstGeom prst="arc">
                    <a:avLst>
                      <a:gd name="adj1" fmla="val 17828835"/>
                      <a:gd name="adj2" fmla="val 0"/>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Oval 33"/>
                <p:cNvSpPr/>
                <p:nvPr/>
              </p:nvSpPr>
              <p:spPr>
                <a:xfrm>
                  <a:off x="5600700" y="4154170"/>
                  <a:ext cx="2948940" cy="1577340"/>
                </a:xfrm>
                <a:prstGeom prst="ellipse">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04510" y="3917950"/>
                  <a:ext cx="3234690" cy="2057400"/>
                </a:xfrm>
                <a:prstGeom prst="ellipse">
                  <a:avLst/>
                </a:prstGeom>
                <a:noFill/>
                <a:ln w="1905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225790" y="4502801"/>
                  <a:ext cx="308610" cy="221599"/>
                </a:xfrm>
                <a:prstGeom prst="rect">
                  <a:avLst/>
                </a:prstGeom>
                <a:solidFill>
                  <a:schemeClr val="bg1"/>
                </a:solidFill>
              </p:spPr>
              <p:txBody>
                <a:bodyPr wrap="square" lIns="18288" tIns="18288" rIns="18288" bIns="18288" rtlCol="0">
                  <a:spAutoFit/>
                </a:bodyPr>
                <a:lstStyle/>
                <a:p>
                  <a:r>
                    <a:rPr lang="en-US" sz="1200" b="1" dirty="0" smtClean="0"/>
                    <a:t>G17</a:t>
                  </a:r>
                  <a:endParaRPr lang="en-US" sz="1200" b="1" dirty="0"/>
                </a:p>
              </p:txBody>
            </p:sp>
            <p:sp>
              <p:nvSpPr>
                <p:cNvPr id="37" name="TextBox 36"/>
                <p:cNvSpPr txBox="1"/>
                <p:nvPr/>
              </p:nvSpPr>
              <p:spPr>
                <a:xfrm>
                  <a:off x="8149590" y="4034171"/>
                  <a:ext cx="308610" cy="221599"/>
                </a:xfrm>
                <a:prstGeom prst="rect">
                  <a:avLst/>
                </a:prstGeom>
                <a:solidFill>
                  <a:schemeClr val="bg1"/>
                </a:solidFill>
              </p:spPr>
              <p:txBody>
                <a:bodyPr wrap="square" lIns="18288" tIns="18288" rIns="18288" bIns="18288" rtlCol="0">
                  <a:spAutoFit/>
                </a:bodyPr>
                <a:lstStyle/>
                <a:p>
                  <a:r>
                    <a:rPr lang="en-US" sz="1200" b="1" dirty="0" smtClean="0"/>
                    <a:t>G16</a:t>
                  </a:r>
                  <a:endParaRPr lang="en-US" sz="1200" b="1" dirty="0"/>
                </a:p>
              </p:txBody>
            </p:sp>
            <p:cxnSp>
              <p:nvCxnSpPr>
                <p:cNvPr id="25" name="Straight Connector 24"/>
                <p:cNvCxnSpPr/>
                <p:nvPr/>
              </p:nvCxnSpPr>
              <p:spPr>
                <a:xfrm flipH="1">
                  <a:off x="5003800" y="4939665"/>
                  <a:ext cx="3991612" cy="38735"/>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111240" y="4724400"/>
                <a:ext cx="1607820" cy="276999"/>
              </a:xfrm>
              <a:prstGeom prst="rect">
                <a:avLst/>
              </a:prstGeom>
              <a:noFill/>
            </p:spPr>
            <p:txBody>
              <a:bodyPr wrap="squar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Geomagnetic equator</a:t>
                </a:r>
                <a:endParaRPr lang="en-US" sz="1200" b="1" dirty="0">
                  <a:solidFill>
                    <a:schemeClr val="bg1"/>
                  </a:solidFill>
                  <a:latin typeface="Times New Roman" panose="02020603050405020304" pitchFamily="18" charset="0"/>
                  <a:cs typeface="Times New Roman" panose="02020603050405020304" pitchFamily="18" charset="0"/>
                </a:endParaRPr>
              </a:p>
            </p:txBody>
          </p:sp>
        </p:grpSp>
        <p:sp>
          <p:nvSpPr>
            <p:cNvPr id="41" name="TextBox 40"/>
            <p:cNvSpPr txBox="1"/>
            <p:nvPr/>
          </p:nvSpPr>
          <p:spPr>
            <a:xfrm>
              <a:off x="5394960" y="3897630"/>
              <a:ext cx="1402082" cy="461665"/>
            </a:xfrm>
            <a:prstGeom prst="rect">
              <a:avLst/>
            </a:prstGeom>
            <a:solidFill>
              <a:schemeClr val="bg1">
                <a:lumMod val="95000"/>
              </a:schemeClr>
            </a:solidFill>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L-shells </a:t>
              </a:r>
            </a:p>
            <a:p>
              <a:r>
                <a:rPr lang="en-US" sz="1200" b="1" dirty="0" smtClean="0">
                  <a:latin typeface="Times New Roman" panose="02020603050405020304" pitchFamily="18" charset="0"/>
                  <a:cs typeface="Times New Roman" panose="02020603050405020304" pitchFamily="18" charset="0"/>
                </a:rPr>
                <a:t>(dipole field lines)</a:t>
              </a:r>
              <a:endParaRPr lang="en-US" sz="1200" b="1" dirty="0">
                <a:latin typeface="Times New Roman" panose="02020603050405020304" pitchFamily="18" charset="0"/>
                <a:cs typeface="Times New Roman" panose="02020603050405020304" pitchFamily="18" charset="0"/>
              </a:endParaRPr>
            </a:p>
          </p:txBody>
        </p:sp>
      </p:grpSp>
      <p:sp>
        <p:nvSpPr>
          <p:cNvPr id="29" name="Title 1"/>
          <p:cNvSpPr txBox="1">
            <a:spLocks/>
          </p:cNvSpPr>
          <p:nvPr/>
        </p:nvSpPr>
        <p:spPr>
          <a:xfrm>
            <a:off x="1907993"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GOES-16/-17 E11 fluxes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76</a:t>
            </a:fld>
            <a:endParaRPr lang="en-US" altLang="en-US" dirty="0"/>
          </a:p>
        </p:txBody>
      </p:sp>
    </p:spTree>
    <p:extLst>
      <p:ext uri="{BB962C8B-B14F-4D97-AF65-F5344CB8AC3E}">
        <p14:creationId xmlns:p14="http://schemas.microsoft.com/office/powerpoint/2010/main" val="1925847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244600"/>
            <a:ext cx="7658100" cy="736599"/>
          </a:xfrm>
          <a:solidFill>
            <a:schemeClr val="bg1"/>
          </a:solidFill>
        </p:spPr>
        <p:txBody>
          <a:bodyPr>
            <a:noAutofit/>
          </a:bodyPr>
          <a:lstStyle/>
          <a:p>
            <a:r>
              <a:rPr lang="en-US" sz="1800" b="1" dirty="0">
                <a:solidFill>
                  <a:srgbClr val="0000FF"/>
                </a:solidFill>
                <a:latin typeface="Times New Roman" panose="02020603050405020304" pitchFamily="18" charset="0"/>
                <a:cs typeface="Times New Roman" panose="02020603050405020304" pitchFamily="18" charset="0"/>
              </a:rPr>
              <a:t>Meredith </a:t>
            </a:r>
            <a:r>
              <a:rPr lang="en-US" sz="1800" b="1" dirty="0" smtClean="0">
                <a:solidFill>
                  <a:srgbClr val="0000FF"/>
                </a:solidFill>
                <a:latin typeface="Times New Roman" panose="02020603050405020304" pitchFamily="18" charset="0"/>
                <a:cs typeface="Times New Roman" panose="02020603050405020304" pitchFamily="18" charset="0"/>
              </a:rPr>
              <a:t>et al. (</a:t>
            </a:r>
            <a:r>
              <a:rPr lang="en-US" sz="1800" b="1" i="1" dirty="0" smtClean="0">
                <a:solidFill>
                  <a:srgbClr val="0000FF"/>
                </a:solidFill>
                <a:latin typeface="Times New Roman" panose="02020603050405020304" pitchFamily="18" charset="0"/>
                <a:cs typeface="Times New Roman" panose="02020603050405020304" pitchFamily="18" charset="0"/>
              </a:rPr>
              <a:t>Space Weather</a:t>
            </a:r>
            <a:r>
              <a:rPr lang="en-US" sz="1800" b="1" dirty="0" smtClean="0">
                <a:solidFill>
                  <a:srgbClr val="0000FF"/>
                </a:solidFill>
                <a:latin typeface="Times New Roman" panose="02020603050405020304" pitchFamily="18" charset="0"/>
                <a:cs typeface="Times New Roman" panose="02020603050405020304" pitchFamily="18" charset="0"/>
              </a:rPr>
              <a:t>, 2015</a:t>
            </a:r>
            <a:r>
              <a:rPr lang="en-US" sz="1800" b="1" dirty="0">
                <a:solidFill>
                  <a:srgbClr val="0000FF"/>
                </a:solidFill>
                <a:latin typeface="Times New Roman" panose="02020603050405020304" pitchFamily="18" charset="0"/>
                <a:cs typeface="Times New Roman" panose="02020603050405020304" pitchFamily="18" charset="0"/>
              </a:rPr>
              <a:t>), Extreme relativistic electron fluxes at geosynchronous orbit: Analysis of GOES E &gt; 2 MeV </a:t>
            </a:r>
            <a:r>
              <a:rPr lang="en-US" sz="1800" b="1" dirty="0" smtClean="0">
                <a:solidFill>
                  <a:srgbClr val="0000FF"/>
                </a:solidFill>
                <a:latin typeface="Times New Roman" panose="02020603050405020304" pitchFamily="18" charset="0"/>
                <a:cs typeface="Times New Roman" panose="02020603050405020304" pitchFamily="18" charset="0"/>
              </a:rPr>
              <a:t>electrons</a:t>
            </a:r>
            <a:endParaRPr lang="en-US" sz="1800" b="1" dirty="0">
              <a:solidFill>
                <a:srgbClr val="0000FF"/>
              </a:solidFill>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907993"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GOES-16/-17 E11 fluxes</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3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248" y="2235200"/>
            <a:ext cx="6096000" cy="3860800"/>
          </a:xfrm>
        </p:spPr>
      </p:pic>
      <p:sp>
        <p:nvSpPr>
          <p:cNvPr id="38" name="TextBox 37"/>
          <p:cNvSpPr txBox="1"/>
          <p:nvPr/>
        </p:nvSpPr>
        <p:spPr>
          <a:xfrm>
            <a:off x="6857968" y="3198597"/>
            <a:ext cx="1042273" cy="2769989"/>
          </a:xfrm>
          <a:prstGeom prst="rect">
            <a:avLst/>
          </a:prstGeom>
          <a:solidFill>
            <a:schemeClr val="bg1">
              <a:lumMod val="95000"/>
            </a:schemeClr>
          </a:solidFill>
        </p:spPr>
        <p:txBody>
          <a:bodyPr wrap="none" rtlCol="0">
            <a:spAutoFit/>
          </a:bodyPr>
          <a:lstStyle/>
          <a:p>
            <a:r>
              <a:rPr lang="en-US" sz="1450" b="1" u="sng" dirty="0" smtClean="0">
                <a:latin typeface="Times New Roman" panose="02020603050405020304" pitchFamily="18" charset="0"/>
                <a:cs typeface="Times New Roman" panose="02020603050405020304" pitchFamily="18" charset="0"/>
              </a:rPr>
              <a:t>West/East</a:t>
            </a:r>
          </a:p>
          <a:p>
            <a:r>
              <a:rPr lang="en-US" sz="1450" b="1" u="sng" dirty="0" smtClean="0">
                <a:latin typeface="Times New Roman" panose="02020603050405020304" pitchFamily="18" charset="0"/>
                <a:cs typeface="Times New Roman" panose="02020603050405020304" pitchFamily="18" charset="0"/>
              </a:rPr>
              <a:t> flux ratios</a:t>
            </a:r>
          </a:p>
          <a:p>
            <a:r>
              <a:rPr lang="is-IS" sz="1450" b="1" dirty="0" smtClean="0">
                <a:latin typeface="Times New Roman" panose="02020603050405020304" pitchFamily="18" charset="0"/>
                <a:cs typeface="Times New Roman" panose="02020603050405020304" pitchFamily="18" charset="0"/>
              </a:rPr>
              <a:t>2.6</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2.8</a:t>
            </a:r>
          </a:p>
          <a:p>
            <a:r>
              <a:rPr lang="is-IS" sz="1450" b="1" dirty="0" smtClean="0">
                <a:latin typeface="Times New Roman" panose="02020603050405020304" pitchFamily="18" charset="0"/>
                <a:cs typeface="Times New Roman" panose="02020603050405020304" pitchFamily="18" charset="0"/>
              </a:rPr>
              <a:t>4.4</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4.0</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2.8</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2.8</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2.8</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2.6</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2.9</a:t>
            </a:r>
            <a:endParaRPr lang="is-IS" sz="1450" b="1" dirty="0">
              <a:latin typeface="Times New Roman" panose="02020603050405020304" pitchFamily="18" charset="0"/>
              <a:cs typeface="Times New Roman" panose="02020603050405020304" pitchFamily="18" charset="0"/>
            </a:endParaRPr>
          </a:p>
          <a:p>
            <a:r>
              <a:rPr lang="is-IS" sz="1450" b="1" dirty="0" smtClean="0">
                <a:latin typeface="Times New Roman" panose="02020603050405020304" pitchFamily="18" charset="0"/>
                <a:cs typeface="Times New Roman" panose="02020603050405020304" pitchFamily="18" charset="0"/>
              </a:rPr>
              <a:t>2.9</a:t>
            </a:r>
            <a:endParaRPr lang="is-IS" sz="145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609600" y="6183868"/>
            <a:ext cx="7862152" cy="369332"/>
          </a:xfrm>
          <a:prstGeom prst="rect">
            <a:avLst/>
          </a:prstGeom>
          <a:noFill/>
        </p:spPr>
        <p:txBody>
          <a:bodyPr wrap="none" rtlCol="0">
            <a:spAutoFit/>
          </a:bodyPr>
          <a:lstStyle/>
          <a:p>
            <a:r>
              <a:rPr lang="en-US" b="1" dirty="0" smtClean="0">
                <a:solidFill>
                  <a:srgbClr val="FFFF00"/>
                </a:solidFill>
                <a:latin typeface="Times New Roman" panose="02020603050405020304" pitchFamily="18" charset="0"/>
                <a:cs typeface="Times New Roman" panose="02020603050405020304" pitchFamily="18" charset="0"/>
              </a:rPr>
              <a:t>GOES-West / GOES-East EPS flux ratios up to 4.4 in </a:t>
            </a:r>
            <a:r>
              <a:rPr lang="en-US" b="1" dirty="0">
                <a:solidFill>
                  <a:srgbClr val="FFFF00"/>
                </a:solidFill>
                <a:latin typeface="Times New Roman" panose="02020603050405020304" pitchFamily="18" charset="0"/>
                <a:cs typeface="Times New Roman" panose="02020603050405020304" pitchFamily="18" charset="0"/>
              </a:rPr>
              <a:t>Meredith et al. (2015</a:t>
            </a:r>
            <a:r>
              <a:rPr lang="en-US" b="1" dirty="0" smtClean="0">
                <a:solidFill>
                  <a:srgbClr val="FFFF00"/>
                </a:solidFill>
                <a:latin typeface="Times New Roman" panose="02020603050405020304" pitchFamily="18" charset="0"/>
                <a:cs typeface="Times New Roman" panose="02020603050405020304" pitchFamily="18" charset="0"/>
              </a:rPr>
              <a:t>)</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77</a:t>
            </a:fld>
            <a:endParaRPr lang="en-US" altLang="en-US" dirty="0"/>
          </a:p>
        </p:txBody>
      </p:sp>
    </p:spTree>
    <p:extLst>
      <p:ext uri="{BB962C8B-B14F-4D97-AF65-F5344CB8AC3E}">
        <p14:creationId xmlns:p14="http://schemas.microsoft.com/office/powerpoint/2010/main" val="3117235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78</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3" y="2632076"/>
            <a:ext cx="6852557" cy="3997324"/>
          </a:xfrm>
          <a:prstGeom prst="rect">
            <a:avLst/>
          </a:prstGeom>
        </p:spPr>
      </p:pic>
      <p:sp>
        <p:nvSpPr>
          <p:cNvPr id="4"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GOES-16/-17 E11 fluxes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6200" y="1447800"/>
            <a:ext cx="8783052" cy="1137604"/>
          </a:xfrm>
          <a:prstGeom prst="rect">
            <a:avLst/>
          </a:prstGeom>
          <a:noFill/>
        </p:spPr>
        <p:txBody>
          <a:bodyPr>
            <a:no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marL="285750" indent="-285750" algn="l">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Plot GOES-16/-17 MPS-HI ETel4 E11 L0 hourly averaged counts for the same period as SWPC</a:t>
            </a:r>
          </a:p>
          <a:p>
            <a:pPr marL="285750" indent="-285750" algn="l">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Multiply GOES-16 E11 fluxes by 2.5 (Meredith et al. [2015])</a:t>
            </a:r>
          </a:p>
          <a:p>
            <a:pPr marL="285750" indent="-285750" algn="l">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Plot against Local Time to account for the spacecraft difference in longitude</a:t>
            </a:r>
          </a:p>
          <a:p>
            <a:pPr marL="285750" indent="-285750" algn="l">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Take the ratio GOES-17/GOES-16 of E11 </a:t>
            </a:r>
            <a:r>
              <a:rPr lang="en-US" sz="1600" b="1" dirty="0">
                <a:latin typeface="Times New Roman" panose="02020603050405020304" pitchFamily="18" charset="0"/>
                <a:cs typeface="Times New Roman" panose="02020603050405020304" pitchFamily="18" charset="0"/>
              </a:rPr>
              <a:t>hourly averaged </a:t>
            </a:r>
            <a:r>
              <a:rPr lang="en-US" sz="1600" b="1" dirty="0" smtClean="0">
                <a:latin typeface="Times New Roman" panose="02020603050405020304" pitchFamily="18" charset="0"/>
                <a:cs typeface="Times New Roman" panose="02020603050405020304" pitchFamily="18" charset="0"/>
              </a:rPr>
              <a:t>counts</a:t>
            </a:r>
            <a:endParaRPr lang="en-US" sz="1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162801" y="3056622"/>
            <a:ext cx="1772652" cy="1515378"/>
          </a:xfrm>
          <a:prstGeom prst="rect">
            <a:avLst/>
          </a:prstGeom>
          <a:solidFill>
            <a:schemeClr val="bg1">
              <a:lumMod val="85000"/>
            </a:schemeClr>
          </a:solidFill>
        </p:spPr>
        <p:txBody>
          <a:bodyPr wrap="square" rtlCol="0">
            <a:spAutoFit/>
          </a:bodyPr>
          <a:lstStyle/>
          <a:p>
            <a:r>
              <a:rPr lang="en-US" b="1" dirty="0" smtClean="0">
                <a:solidFill>
                  <a:srgbClr val="0000FF"/>
                </a:solidFill>
                <a:latin typeface="Times New Roman" panose="02020603050405020304" pitchFamily="18" charset="0"/>
                <a:cs typeface="Times New Roman" panose="02020603050405020304" pitchFamily="18" charset="0"/>
              </a:rPr>
              <a:t>The two count rates, after GOES-16 is multiplied by 2.5, are similar</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4847272"/>
            <a:ext cx="1772652" cy="1477328"/>
          </a:xfrm>
          <a:prstGeom prst="rect">
            <a:avLst/>
          </a:prstGeom>
          <a:solidFill>
            <a:schemeClr val="bg1">
              <a:lumMod val="85000"/>
            </a:schemeClr>
          </a:solidFill>
        </p:spPr>
        <p:txBody>
          <a:bodyPr wrap="square" rtlCol="0">
            <a:spAutoFit/>
          </a:bodyPr>
          <a:lstStyle/>
          <a:p>
            <a:r>
              <a:rPr lang="en-US" b="1" dirty="0" smtClean="0">
                <a:solidFill>
                  <a:srgbClr val="0000FF"/>
                </a:solidFill>
                <a:latin typeface="Times New Roman" panose="02020603050405020304" pitchFamily="18" charset="0"/>
                <a:cs typeface="Times New Roman" panose="02020603050405020304" pitchFamily="18" charset="0"/>
              </a:rPr>
              <a:t>The G17/G16 ratio is below 2.5 whenever there are significant rates</a:t>
            </a:r>
            <a:endParaRPr lang="en-US" b="1" dirty="0">
              <a:solidFill>
                <a:srgbClr val="0000FF"/>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5181600" y="3429000"/>
            <a:ext cx="1905000" cy="38531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38800" y="5257800"/>
            <a:ext cx="1371600" cy="228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0" y="3056622"/>
            <a:ext cx="1379352"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Lower count rates</a:t>
            </a:r>
            <a:endParaRPr lang="en-US" sz="1200" b="1" dirty="0">
              <a:solidFill>
                <a:schemeClr val="bg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2566710" y="3333026"/>
            <a:ext cx="98271" cy="1696174"/>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717222" y="3333026"/>
            <a:ext cx="111578" cy="1619974"/>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16684" y="5160084"/>
            <a:ext cx="6019800" cy="0"/>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493520" y="5301726"/>
            <a:ext cx="377026" cy="276999"/>
          </a:xfrm>
          <a:prstGeom prst="rect">
            <a:avLst/>
          </a:prstGeom>
          <a:noFill/>
        </p:spPr>
        <p:txBody>
          <a:bodyPr wrap="none" rtlCol="0">
            <a:spAutoFit/>
          </a:bodyPr>
          <a:lstStyle/>
          <a:p>
            <a:r>
              <a:rPr lang="en-US" sz="1200" b="1" dirty="0" smtClean="0">
                <a:solidFill>
                  <a:srgbClr val="0000FF"/>
                </a:solidFill>
                <a:latin typeface="Times New Roman" panose="02020603050405020304" pitchFamily="18" charset="0"/>
                <a:cs typeface="Times New Roman" panose="02020603050405020304" pitchFamily="18" charset="0"/>
              </a:rPr>
              <a:t>2.5</a:t>
            </a:r>
            <a:endParaRPr lang="en-US" sz="1200" b="1" dirty="0">
              <a:solidFill>
                <a:srgbClr val="0000FF"/>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6498516" y="4948527"/>
            <a:ext cx="377026" cy="276999"/>
          </a:xfrm>
          <a:prstGeom prst="rect">
            <a:avLst/>
          </a:prstGeom>
          <a:noFill/>
        </p:spPr>
        <p:txBody>
          <a:bodyPr wrap="none" rtlCol="0">
            <a:spAutoFit/>
          </a:bodyPr>
          <a:lstStyle/>
          <a:p>
            <a:r>
              <a:rPr lang="en-US" sz="1200" b="1" dirty="0" smtClean="0">
                <a:solidFill>
                  <a:srgbClr val="FF0000"/>
                </a:solidFill>
                <a:latin typeface="Times New Roman" panose="02020603050405020304" pitchFamily="18" charset="0"/>
                <a:cs typeface="Times New Roman" panose="02020603050405020304" pitchFamily="18" charset="0"/>
              </a:rPr>
              <a:t>4.4</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41" name="Straight Connector 40"/>
          <p:cNvCxnSpPr/>
          <p:nvPr/>
        </p:nvCxnSpPr>
        <p:spPr>
          <a:xfrm>
            <a:off x="805032" y="5507916"/>
            <a:ext cx="6019800" cy="0"/>
          </a:xfrm>
          <a:prstGeom prst="line">
            <a:avLst/>
          </a:prstGeom>
          <a:ln w="3175">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47632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79</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3" y="2600325"/>
            <a:ext cx="6906986" cy="4029075"/>
          </a:xfrm>
          <a:prstGeom prst="rect">
            <a:avLst/>
          </a:prstGeom>
        </p:spPr>
      </p:pic>
      <p:sp>
        <p:nvSpPr>
          <p:cNvPr id="4"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GOES-16/-17 E11 fluxes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6200" y="1219200"/>
            <a:ext cx="8701411" cy="1381125"/>
          </a:xfrm>
          <a:prstGeom prst="rect">
            <a:avLst/>
          </a:prstGeom>
          <a:noFill/>
        </p:spPr>
        <p:txBody>
          <a:bodyPr>
            <a:no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marL="285750" indent="-285750" algn="l">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Plot GOES-16/-17 MPS-HI ETel4 E11 L2 daily averaged fluxes for the entire mission after the GOES-17 backgrounds were removed, October 2018 to August 2021</a:t>
            </a:r>
          </a:p>
          <a:p>
            <a:pPr marL="285750" indent="-285750" algn="l">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Multiply GOES-16 E11 fluxes by 2.5 (Meredith et al. [2015])</a:t>
            </a:r>
          </a:p>
          <a:p>
            <a:pPr marL="285750" indent="-285750" algn="l">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Plot against Local Time to account for the spacecraft difference in longitude</a:t>
            </a:r>
          </a:p>
          <a:p>
            <a:pPr marL="285750" indent="-285750" algn="l">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Take the ratio GOES-17/GOES-16 of E11 </a:t>
            </a:r>
            <a:r>
              <a:rPr lang="en-US" sz="1600" b="1" dirty="0" smtClean="0">
                <a:latin typeface="Times New Roman" panose="02020603050405020304" pitchFamily="18" charset="0"/>
                <a:cs typeface="Times New Roman" panose="02020603050405020304" pitchFamily="18" charset="0"/>
              </a:rPr>
              <a:t>daily </a:t>
            </a:r>
            <a:r>
              <a:rPr lang="en-US" sz="1600" b="1" dirty="0">
                <a:latin typeface="Times New Roman" panose="02020603050405020304" pitchFamily="18" charset="0"/>
                <a:cs typeface="Times New Roman" panose="02020603050405020304" pitchFamily="18" charset="0"/>
              </a:rPr>
              <a:t>averaged </a:t>
            </a:r>
            <a:r>
              <a:rPr lang="en-US" sz="1600" b="1" dirty="0" smtClean="0">
                <a:latin typeface="Times New Roman" panose="02020603050405020304" pitchFamily="18" charset="0"/>
                <a:cs typeface="Times New Roman" panose="02020603050405020304" pitchFamily="18" charset="0"/>
              </a:rPr>
              <a:t>fluxes</a:t>
            </a:r>
            <a:endParaRPr lang="en-US" sz="16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838200" y="5431716"/>
            <a:ext cx="6019800" cy="0"/>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498516" y="5438001"/>
            <a:ext cx="377026" cy="276999"/>
          </a:xfrm>
          <a:prstGeom prst="rect">
            <a:avLst/>
          </a:prstGeom>
          <a:noFill/>
        </p:spPr>
        <p:txBody>
          <a:bodyPr wrap="none" rtlCol="0">
            <a:spAutoFit/>
          </a:bodyPr>
          <a:lstStyle/>
          <a:p>
            <a:r>
              <a:rPr lang="en-US" sz="1200" b="1" dirty="0" smtClean="0">
                <a:solidFill>
                  <a:srgbClr val="0000FF"/>
                </a:solidFill>
                <a:latin typeface="Times New Roman" panose="02020603050405020304" pitchFamily="18" charset="0"/>
                <a:cs typeface="Times New Roman" panose="02020603050405020304" pitchFamily="18" charset="0"/>
              </a:rPr>
              <a:t>2.5</a:t>
            </a:r>
            <a:endParaRPr lang="en-US" sz="12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498516" y="5208507"/>
            <a:ext cx="377026" cy="276999"/>
          </a:xfrm>
          <a:prstGeom prst="rect">
            <a:avLst/>
          </a:prstGeom>
          <a:noFill/>
        </p:spPr>
        <p:txBody>
          <a:bodyPr wrap="none" rtlCol="0">
            <a:spAutoFit/>
          </a:bodyPr>
          <a:lstStyle/>
          <a:p>
            <a:r>
              <a:rPr lang="en-US" sz="1200" b="1" dirty="0" smtClean="0">
                <a:solidFill>
                  <a:srgbClr val="FF0000"/>
                </a:solidFill>
                <a:latin typeface="Times New Roman" panose="02020603050405020304" pitchFamily="18" charset="0"/>
                <a:cs typeface="Times New Roman" panose="02020603050405020304" pitchFamily="18" charset="0"/>
              </a:rPr>
              <a:t>4.4</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838200" y="5660316"/>
            <a:ext cx="6019800" cy="0"/>
          </a:xfrm>
          <a:prstGeom prst="line">
            <a:avLst/>
          </a:prstGeom>
          <a:ln w="3175">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1371600" y="5116158"/>
            <a:ext cx="838200" cy="73509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26684" y="4800600"/>
            <a:ext cx="838200" cy="1050651"/>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562600" y="5116158"/>
            <a:ext cx="838200" cy="73509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141029" y="2600325"/>
            <a:ext cx="1926771" cy="3416320"/>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Ø"/>
            </a:pPr>
            <a:r>
              <a:rPr lang="en-US" sz="1200" b="1" dirty="0" smtClean="0">
                <a:solidFill>
                  <a:srgbClr val="0000FF"/>
                </a:solidFill>
                <a:latin typeface="Times New Roman" panose="02020603050405020304" pitchFamily="18" charset="0"/>
                <a:cs typeface="Times New Roman" panose="02020603050405020304" pitchFamily="18" charset="0"/>
              </a:rPr>
              <a:t>G17/G16 ratios are mostly in the expected range.</a:t>
            </a:r>
          </a:p>
          <a:p>
            <a:pPr marL="285750" indent="-285750">
              <a:buFont typeface="Wingdings" panose="05000000000000000000" pitchFamily="2" charset="2"/>
              <a:buChar char="Ø"/>
            </a:pPr>
            <a:r>
              <a:rPr lang="en-US" sz="1200" b="1" dirty="0" smtClean="0">
                <a:solidFill>
                  <a:srgbClr val="0000FF"/>
                </a:solidFill>
                <a:latin typeface="Times New Roman" panose="02020603050405020304" pitchFamily="18" charset="0"/>
                <a:cs typeface="Times New Roman" panose="02020603050405020304" pitchFamily="18" charset="0"/>
              </a:rPr>
              <a:t>Some higher than expected ratios, usually for lower flux levels.</a:t>
            </a:r>
          </a:p>
          <a:p>
            <a:pPr marL="285750" indent="-285750">
              <a:buFont typeface="Wingdings" panose="05000000000000000000" pitchFamily="2" charset="2"/>
              <a:buChar char="Ø"/>
            </a:pPr>
            <a:r>
              <a:rPr lang="en-US" sz="1200" b="1" dirty="0" smtClean="0">
                <a:solidFill>
                  <a:srgbClr val="0000FF"/>
                </a:solidFill>
                <a:latin typeface="Times New Roman" panose="02020603050405020304" pitchFamily="18" charset="0"/>
                <a:cs typeface="Times New Roman" panose="02020603050405020304" pitchFamily="18" charset="0"/>
              </a:rPr>
              <a:t>During periods of high geomagnetic activity, it is also possible that the ratio becomes even higher. For example, when the tail current moves inward, G16 experiences more losses than G17, being at higher L-shell</a:t>
            </a:r>
            <a:endParaRPr lang="en-US" sz="1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0949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599"/>
            <a:ext cx="6408821" cy="868363"/>
          </a:xfrm>
        </p:spPr>
        <p:txBody>
          <a:bodyPr/>
          <a:lstStyle/>
          <a:p>
            <a:r>
              <a:rPr lang="en-US" b="1" dirty="0" smtClean="0">
                <a:solidFill>
                  <a:srgbClr val="FFFF00"/>
                </a:solidFill>
                <a:latin typeface="Times New Roman" panose="02020603050405020304" pitchFamily="18" charset="0"/>
                <a:cs typeface="Times New Roman" panose="02020603050405020304" pitchFamily="18" charset="0"/>
              </a:rPr>
              <a:t>Product review for Full</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371600"/>
            <a:ext cx="8839200" cy="4984750"/>
          </a:xfrm>
        </p:spPr>
        <p:txBody>
          <a:bodyPr>
            <a:noAutofit/>
          </a:bodyPr>
          <a:lstStyle/>
          <a:p>
            <a:pPr>
              <a:buFont typeface="Arial" panose="020B0604020202020204" pitchFamily="34" charset="0"/>
              <a:buChar char="•"/>
            </a:pPr>
            <a:r>
              <a:rPr lang="en-US" sz="2800" b="1" dirty="0">
                <a:solidFill>
                  <a:srgbClr val="FFFF00"/>
                </a:solidFill>
                <a:latin typeface="Times New Roman" panose="02020603050405020304" pitchFamily="18" charset="0"/>
                <a:cs typeface="Times New Roman" panose="02020603050405020304" pitchFamily="18" charset="0"/>
              </a:rPr>
              <a:t>Risks and associated ADRs </a:t>
            </a:r>
            <a:r>
              <a:rPr lang="en-US" sz="2800" b="1" dirty="0" smtClean="0">
                <a:solidFill>
                  <a:srgbClr val="FFFF00"/>
                </a:solidFill>
                <a:latin typeface="Times New Roman" panose="02020603050405020304" pitchFamily="18" charset="0"/>
                <a:cs typeface="Times New Roman" panose="02020603050405020304" pitchFamily="18" charset="0"/>
              </a:rPr>
              <a:t>identified at Provisional Validation Review</a:t>
            </a:r>
          </a:p>
          <a:p>
            <a:pPr lvl="1">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Description</a:t>
            </a:r>
          </a:p>
          <a:p>
            <a:pPr lvl="1">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Current status</a:t>
            </a:r>
          </a:p>
          <a:p>
            <a:pPr>
              <a:buFont typeface="Arial" panose="020B0604020202020204" pitchFamily="34" charset="0"/>
              <a:buChar char="•"/>
            </a:pPr>
            <a:r>
              <a:rPr lang="en-US" sz="2800" b="1" dirty="0" smtClean="0">
                <a:solidFill>
                  <a:srgbClr val="FFFF00"/>
                </a:solidFill>
                <a:latin typeface="Times New Roman" panose="02020603050405020304" pitchFamily="18" charset="0"/>
                <a:cs typeface="Times New Roman" panose="02020603050405020304" pitchFamily="18" charset="0"/>
              </a:rPr>
              <a:t>PLPTs for Full Maturity</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PLPT-SEI-002: MPS-HI Telescope </a:t>
            </a:r>
            <a:r>
              <a:rPr lang="en-US" sz="2400" b="1" dirty="0" smtClean="0">
                <a:latin typeface="Times New Roman" panose="02020603050405020304" pitchFamily="18" charset="0"/>
                <a:cs typeface="Times New Roman" panose="02020603050405020304" pitchFamily="18" charset="0"/>
              </a:rPr>
              <a:t>Cross-Comparison</a:t>
            </a:r>
          </a:p>
          <a:p>
            <a:pPr lvl="1">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PLPT-SEI-004</a:t>
            </a:r>
            <a:r>
              <a:rPr lang="en-US" sz="2400" b="1" dirty="0">
                <a:latin typeface="Times New Roman" panose="02020603050405020304" pitchFamily="18" charset="0"/>
                <a:cs typeface="Times New Roman" panose="02020603050405020304" pitchFamily="18" charset="0"/>
              </a:rPr>
              <a:t>: Solar Energetic Particle (SEP) </a:t>
            </a:r>
            <a:r>
              <a:rPr lang="en-US" sz="2400" b="1" dirty="0" smtClean="0">
                <a:latin typeface="Times New Roman" panose="02020603050405020304" pitchFamily="18" charset="0"/>
                <a:cs typeface="Times New Roman" panose="02020603050405020304" pitchFamily="18" charset="0"/>
              </a:rPr>
              <a:t>Cross-Comparison</a:t>
            </a:r>
          </a:p>
          <a:p>
            <a:pPr lvl="1">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PLPT-SEI-005</a:t>
            </a:r>
            <a:r>
              <a:rPr lang="en-US" sz="2400" b="1" dirty="0">
                <a:latin typeface="Times New Roman" panose="02020603050405020304" pitchFamily="18" charset="0"/>
                <a:cs typeface="Times New Roman" panose="02020603050405020304" pitchFamily="18" charset="0"/>
              </a:rPr>
              <a:t>:  Cross-Satellite Comparison of Trapped </a:t>
            </a:r>
            <a:r>
              <a:rPr lang="en-US" sz="2400" b="1" dirty="0" smtClean="0">
                <a:latin typeface="Times New Roman" panose="02020603050405020304" pitchFamily="18" charset="0"/>
                <a:cs typeface="Times New Roman" panose="02020603050405020304" pitchFamily="18" charset="0"/>
              </a:rPr>
              <a:t>Particles</a:t>
            </a:r>
          </a:p>
          <a:p>
            <a:pPr lvl="1">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PLPT-SEI-006</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Backgrounds</a:t>
            </a:r>
            <a:endParaRPr lang="en-US" sz="2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a:t>
            </a:fld>
            <a:endParaRPr lang="en-US"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80</a:t>
            </a:fld>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1944320"/>
            <a:ext cx="6629400" cy="4685079"/>
          </a:xfrm>
          <a:prstGeom prst="rect">
            <a:avLst/>
          </a:prstGeom>
        </p:spPr>
      </p:pic>
      <p:sp>
        <p:nvSpPr>
          <p:cNvPr id="4"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GOES-16/-17 E11 fluxes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6200" y="1219201"/>
            <a:ext cx="8701411" cy="609600"/>
          </a:xfrm>
          <a:prstGeom prst="rect">
            <a:avLst/>
          </a:prstGeom>
          <a:noFill/>
        </p:spPr>
        <p:txBody>
          <a:bodyPr>
            <a:no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marL="285750" indent="-285750" algn="l">
              <a:buFont typeface="Arial" panose="020B0604020202020204" pitchFamily="34" charset="0"/>
              <a:buChar char="•"/>
            </a:pPr>
            <a:r>
              <a:rPr lang="en-US" sz="1800" b="1" dirty="0" smtClean="0">
                <a:latin typeface="Times New Roman" panose="02020603050405020304" pitchFamily="18" charset="0"/>
                <a:cs typeface="Times New Roman" panose="02020603050405020304" pitchFamily="18" charset="0"/>
              </a:rPr>
              <a:t>Make the histogram of GOES-16/-17 MPS-HI ETel4 E11 L2 daily averaged fluxes for the October 2018 to August 2021 period (previous plot)</a:t>
            </a:r>
          </a:p>
        </p:txBody>
      </p:sp>
      <p:sp>
        <p:nvSpPr>
          <p:cNvPr id="6" name="TextBox 5"/>
          <p:cNvSpPr txBox="1"/>
          <p:nvPr/>
        </p:nvSpPr>
        <p:spPr>
          <a:xfrm>
            <a:off x="6858001" y="1944320"/>
            <a:ext cx="2209800" cy="3785652"/>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Ø"/>
            </a:pPr>
            <a:r>
              <a:rPr lang="en-US" sz="1600" b="1" dirty="0" smtClean="0">
                <a:solidFill>
                  <a:srgbClr val="0000FF"/>
                </a:solidFill>
                <a:latin typeface="Times New Roman" panose="02020603050405020304" pitchFamily="18" charset="0"/>
                <a:cs typeface="Times New Roman" panose="02020603050405020304" pitchFamily="18" charset="0"/>
              </a:rPr>
              <a:t>The vast majority of G17/G16 ratios are in the expected range, 83.5% &lt; 2.5, 98.4% &lt; 4.4.</a:t>
            </a:r>
          </a:p>
          <a:p>
            <a:pPr marL="285750" indent="-285750">
              <a:buFont typeface="Wingdings" panose="05000000000000000000" pitchFamily="2" charset="2"/>
              <a:buChar char="Ø"/>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differences </a:t>
            </a: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between G16 and G17 MPS-HI E11 (&gt;2 MeV) channels </a:t>
            </a:r>
            <a:r>
              <a:rPr lang="en-US"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attributable </a:t>
            </a: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physical, magnetospheric differences in flux at G16 and G17 </a:t>
            </a:r>
            <a:r>
              <a:rPr lang="en-US" sz="1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locations.</a:t>
            </a:r>
          </a:p>
        </p:txBody>
      </p:sp>
    </p:spTree>
    <p:extLst>
      <p:ext uri="{BB962C8B-B14F-4D97-AF65-F5344CB8AC3E}">
        <p14:creationId xmlns:p14="http://schemas.microsoft.com/office/powerpoint/2010/main" val="40246906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81</a:t>
            </a:fld>
            <a:endParaRPr lang="en-US" altLang="en-US" dirty="0">
              <a:solidFill>
                <a:prstClr val="white"/>
              </a:solidFill>
            </a:endParaRPr>
          </a:p>
        </p:txBody>
      </p:sp>
      <p:sp>
        <p:nvSpPr>
          <p:cNvPr id="4" name="Rectangle 5"/>
          <p:cNvSpPr txBox="1">
            <a:spLocks noChangeArrowheads="1"/>
          </p:cNvSpPr>
          <p:nvPr/>
        </p:nvSpPr>
        <p:spPr bwMode="auto">
          <a:xfrm>
            <a:off x="1201882" y="228600"/>
            <a:ext cx="67402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3200" b="1" dirty="0" smtClean="0">
                <a:solidFill>
                  <a:srgbClr val="FFFF00"/>
                </a:solidFill>
                <a:effectLst/>
                <a:latin typeface="Times New Roman" panose="02020603050405020304" pitchFamily="18" charset="0"/>
              </a:rPr>
              <a:t>GOES-16 P1 channel calibration</a:t>
            </a:r>
          </a:p>
        </p:txBody>
      </p:sp>
      <p:pic>
        <p:nvPicPr>
          <p:cNvPr id="5" name="Content Placeholder 6">
            <a:extLst>
              <a:ext uri="{FF2B5EF4-FFF2-40B4-BE49-F238E27FC236}">
                <a16:creationId xmlns:a16="http://schemas.microsoft.com/office/drawing/2014/main" id="{5FC7B27B-274A-284F-834E-7269310EC2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86" t="8634" r="8438" b="4386"/>
          <a:stretch/>
        </p:blipFill>
        <p:spPr>
          <a:xfrm>
            <a:off x="152400" y="1752600"/>
            <a:ext cx="6422921" cy="4977765"/>
          </a:xfrm>
          <a:prstGeom prst="rect">
            <a:avLst/>
          </a:prstGeom>
        </p:spPr>
      </p:pic>
      <p:sp>
        <p:nvSpPr>
          <p:cNvPr id="7" name="TextBox 6">
            <a:extLst>
              <a:ext uri="{FF2B5EF4-FFF2-40B4-BE49-F238E27FC236}">
                <a16:creationId xmlns:a16="http://schemas.microsoft.com/office/drawing/2014/main" id="{A669E00D-54AB-6243-A65C-B7DAA274E77E}"/>
              </a:ext>
            </a:extLst>
          </p:cNvPr>
          <p:cNvSpPr txBox="1"/>
          <p:nvPr/>
        </p:nvSpPr>
        <p:spPr>
          <a:xfrm>
            <a:off x="707921" y="5410200"/>
            <a:ext cx="4267200" cy="738664"/>
          </a:xfrm>
          <a:prstGeom prst="rect">
            <a:avLst/>
          </a:prstGeom>
          <a:solidFill>
            <a:schemeClr val="bg1"/>
          </a:solidFill>
          <a:ln w="28575">
            <a:solidFill>
              <a:srgbClr val="FF0000"/>
            </a:solidFill>
          </a:ln>
        </p:spPr>
        <p:txBody>
          <a:bodyPr wrap="square" rtlCol="0">
            <a:spAutoFit/>
          </a:bodyPr>
          <a:lstStyle/>
          <a:p>
            <a:pPr marL="285750" indent="-285750">
              <a:buFont typeface="Arial" panose="020B0604020202020204" pitchFamily="34" charset="0"/>
              <a:buChar char="•"/>
            </a:pPr>
            <a:r>
              <a:rPr lang="en-US" sz="1400" b="1" dirty="0" smtClean="0">
                <a:latin typeface="Times New Roman" panose="02020603050405020304" pitchFamily="18" charset="0"/>
                <a:cs typeface="Times New Roman" panose="02020603050405020304" pitchFamily="18" charset="0"/>
              </a:rPr>
              <a:t>G16 P1 out-of-family with the other G16 channels</a:t>
            </a:r>
          </a:p>
          <a:p>
            <a:pPr marL="285750" indent="-285750">
              <a:buFont typeface="Arial" panose="020B0604020202020204" pitchFamily="34" charset="0"/>
              <a:buChar char="•"/>
            </a:pPr>
            <a:r>
              <a:rPr lang="en-US" sz="1400" b="1" dirty="0" smtClean="0">
                <a:latin typeface="Times New Roman" panose="02020603050405020304" pitchFamily="18" charset="0"/>
                <a:cs typeface="Times New Roman" panose="02020603050405020304" pitchFamily="18" charset="0"/>
              </a:rPr>
              <a:t>Higher than G17 P1 channel</a:t>
            </a:r>
          </a:p>
          <a:p>
            <a:pPr marL="285750" indent="-285750">
              <a:buFont typeface="Arial" panose="020B0604020202020204" pitchFamily="34" charset="0"/>
              <a:buChar char="•"/>
            </a:pPr>
            <a:r>
              <a:rPr lang="en-US" sz="1400" b="1" dirty="0" smtClean="0">
                <a:latin typeface="Times New Roman" panose="02020603050405020304" pitchFamily="18" charset="0"/>
                <a:cs typeface="Times New Roman" panose="02020603050405020304" pitchFamily="18" charset="0"/>
              </a:rPr>
              <a:t>Observed for all telescopes</a:t>
            </a:r>
            <a:endParaRPr lang="en-US" sz="1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164430" y="1362891"/>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a:t>
            </a:r>
            <a:r>
              <a:rPr lang="en-US" sz="1400" b="1" dirty="0" smtClean="0">
                <a:solidFill>
                  <a:schemeClr val="bg1"/>
                </a:solidFill>
              </a:rPr>
              <a:t>GOES-16 </a:t>
            </a:r>
            <a:r>
              <a:rPr lang="en-US" sz="1400" b="1" dirty="0">
                <a:solidFill>
                  <a:schemeClr val="bg1"/>
                </a:solidFill>
              </a:rPr>
              <a:t>Protons</a:t>
            </a:r>
          </a:p>
        </p:txBody>
      </p:sp>
      <p:sp>
        <p:nvSpPr>
          <p:cNvPr id="9" name="Oval 8"/>
          <p:cNvSpPr/>
          <p:nvPr/>
        </p:nvSpPr>
        <p:spPr>
          <a:xfrm>
            <a:off x="1270386" y="2057401"/>
            <a:ext cx="457200" cy="1752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346586" y="3810001"/>
            <a:ext cx="152400" cy="160019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83764" y="2057401"/>
            <a:ext cx="383438" cy="307777"/>
          </a:xfrm>
          <a:prstGeom prst="rect">
            <a:avLst/>
          </a:prstGeom>
          <a:noFill/>
        </p:spPr>
        <p:txBody>
          <a:bodyPr wrap="none" rtlCol="0">
            <a:spAutoFit/>
          </a:bodyPr>
          <a:lstStyle/>
          <a:p>
            <a:pPr algn="ctr"/>
            <a:r>
              <a:rPr lang="en-US" sz="1400" b="1" dirty="0" smtClean="0">
                <a:latin typeface="Times New Roman" panose="02020603050405020304" pitchFamily="18" charset="0"/>
                <a:cs typeface="Times New Roman" panose="02020603050405020304" pitchFamily="18" charset="0"/>
              </a:rPr>
              <a:t>P1</a:t>
            </a:r>
            <a:endParaRPr lang="en-US"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753728" y="3656112"/>
            <a:ext cx="383439" cy="307777"/>
          </a:xfrm>
          <a:prstGeom prst="rect">
            <a:avLst/>
          </a:prstGeom>
          <a:noFill/>
        </p:spPr>
        <p:txBody>
          <a:bodyPr wrap="none" rtlCol="0">
            <a:spAutoFit/>
          </a:bodyPr>
          <a:lstStyle/>
          <a:p>
            <a:pPr algn="ctr"/>
            <a:r>
              <a:rPr lang="en-US" sz="1400" b="1" dirty="0" smtClean="0">
                <a:latin typeface="Times New Roman" panose="02020603050405020304" pitchFamily="18" charset="0"/>
                <a:cs typeface="Times New Roman" panose="02020603050405020304" pitchFamily="18" charset="0"/>
              </a:rPr>
              <a:t>P2</a:t>
            </a:r>
            <a:endParaRPr lang="en-US" sz="1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12921" y="4106090"/>
            <a:ext cx="383439" cy="307777"/>
          </a:xfrm>
          <a:prstGeom prst="rect">
            <a:avLst/>
          </a:prstGeom>
          <a:noFill/>
        </p:spPr>
        <p:txBody>
          <a:bodyPr wrap="none" rtlCol="0">
            <a:spAutoFit/>
          </a:bodyPr>
          <a:lstStyle/>
          <a:p>
            <a:pPr algn="ctr"/>
            <a:r>
              <a:rPr lang="en-US" sz="1400" b="1" dirty="0" smtClean="0">
                <a:latin typeface="Times New Roman" panose="02020603050405020304" pitchFamily="18" charset="0"/>
                <a:cs typeface="Times New Roman" panose="02020603050405020304" pitchFamily="18" charset="0"/>
              </a:rPr>
              <a:t>P3</a:t>
            </a:r>
            <a:endParaRPr lang="en-US" sz="1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365430" y="4587085"/>
            <a:ext cx="383438"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P4</a:t>
            </a:r>
            <a:endParaRPr lang="en-US" sz="1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304720" y="5020491"/>
            <a:ext cx="383438"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P5</a:t>
            </a:r>
            <a:endParaRPr lang="en-US" sz="1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651521" y="1752600"/>
            <a:ext cx="2416280" cy="4832092"/>
          </a:xfrm>
          <a:prstGeom prst="rect">
            <a:avLst/>
          </a:prstGeom>
          <a:noFill/>
        </p:spPr>
        <p:txBody>
          <a:bodyPr wrap="square" rtlCol="0">
            <a:spAutoFit/>
          </a:bodyPr>
          <a:lstStyle/>
          <a:p>
            <a:pPr marL="285750" indent="-285750">
              <a:buFont typeface="Wingdings" panose="05000000000000000000" pitchFamily="2" charset="2"/>
              <a:buChar char="Ø"/>
            </a:pPr>
            <a:r>
              <a:rPr lang="en-US" sz="1400" b="1" dirty="0" smtClean="0">
                <a:solidFill>
                  <a:schemeClr val="bg1"/>
                </a:solidFill>
                <a:latin typeface="Times New Roman" panose="02020603050405020304" pitchFamily="18" charset="0"/>
                <a:cs typeface="Times New Roman" panose="02020603050405020304" pitchFamily="18" charset="0"/>
              </a:rPr>
              <a:t>MIT Lincoln Labs submitted ADR 1155 in March 2021: </a:t>
            </a:r>
            <a:r>
              <a:rPr lang="fr-FR" sz="1400" b="1" dirty="0">
                <a:solidFill>
                  <a:schemeClr val="bg1"/>
                </a:solidFill>
                <a:latin typeface="Times New Roman" panose="02020603050405020304" pitchFamily="18" charset="0"/>
                <a:cs typeface="Times New Roman" panose="02020603050405020304" pitchFamily="18" charset="0"/>
              </a:rPr>
              <a:t>G16 MPS-Hi P1 Channel Calibration </a:t>
            </a:r>
            <a:r>
              <a:rPr lang="fr-FR" sz="1400" b="1" dirty="0" smtClean="0">
                <a:solidFill>
                  <a:schemeClr val="bg1"/>
                </a:solidFill>
                <a:latin typeface="Times New Roman" panose="02020603050405020304" pitchFamily="18" charset="0"/>
                <a:cs typeface="Times New Roman" panose="02020603050405020304" pitchFamily="18" charset="0"/>
              </a:rPr>
              <a:t>Refinement</a:t>
            </a:r>
          </a:p>
          <a:p>
            <a:pPr marL="285750" indent="-285750">
              <a:buFont typeface="Wingdings" panose="05000000000000000000" pitchFamily="2" charset="2"/>
              <a:buChar char="Ø"/>
            </a:pPr>
            <a:r>
              <a:rPr lang="en-US" sz="1400" b="1" dirty="0">
                <a:solidFill>
                  <a:schemeClr val="bg1"/>
                </a:solidFill>
                <a:latin typeface="Times New Roman" panose="02020603050405020304" pitchFamily="18" charset="0"/>
                <a:cs typeface="Times New Roman" panose="02020603050405020304" pitchFamily="18" charset="0"/>
              </a:rPr>
              <a:t>GOES-16 MPS-HI P1 channel fluxes are consistently high with respect to all the other channels and with the fluxes of GOES-17 MPS-Hi. LUT is consistent with GOES-16 CDRL079.  The instrument vendor should re-evaluate the calibration data and propose a revision to the calibration values (energy band center and/or geometric factor) for the P1 channel.</a:t>
            </a:r>
            <a:endParaRPr lang="en-US" sz="1400" b="1"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130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82</a:t>
            </a:fld>
            <a:endParaRPr lang="en-US" altLang="en-US" dirty="0">
              <a:solidFill>
                <a:prstClr val="white"/>
              </a:solidFill>
            </a:endParaRPr>
          </a:p>
        </p:txBody>
      </p:sp>
      <p:sp>
        <p:nvSpPr>
          <p:cNvPr id="4" name="Rectangle 5"/>
          <p:cNvSpPr txBox="1">
            <a:spLocks noChangeArrowheads="1"/>
          </p:cNvSpPr>
          <p:nvPr/>
        </p:nvSpPr>
        <p:spPr bwMode="auto">
          <a:xfrm>
            <a:off x="1201882" y="228600"/>
            <a:ext cx="67402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3200" b="1" dirty="0" smtClean="0">
                <a:solidFill>
                  <a:srgbClr val="FFFF00"/>
                </a:solidFill>
                <a:effectLst/>
                <a:latin typeface="Times New Roman" panose="02020603050405020304" pitchFamily="18" charset="0"/>
              </a:rPr>
              <a:t>GOES-16 P1 channel calibration</a:t>
            </a:r>
          </a:p>
        </p:txBody>
      </p:sp>
      <p:pic>
        <p:nvPicPr>
          <p:cNvPr id="5" name="Content Placeholder 6">
            <a:extLst>
              <a:ext uri="{FF2B5EF4-FFF2-40B4-BE49-F238E27FC236}">
                <a16:creationId xmlns:a16="http://schemas.microsoft.com/office/drawing/2014/main" id="{5FC7B27B-274A-284F-834E-7269310EC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7" y="1990627"/>
            <a:ext cx="6499121" cy="4770398"/>
          </a:xfrm>
          <a:prstGeom prst="rect">
            <a:avLst/>
          </a:prstGeom>
        </p:spPr>
      </p:pic>
      <p:sp>
        <p:nvSpPr>
          <p:cNvPr id="9" name="Oval 8"/>
          <p:cNvSpPr/>
          <p:nvPr/>
        </p:nvSpPr>
        <p:spPr>
          <a:xfrm>
            <a:off x="3374858" y="2448448"/>
            <a:ext cx="520770" cy="818725"/>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983764" y="2057401"/>
            <a:ext cx="383438" cy="307777"/>
          </a:xfrm>
          <a:prstGeom prst="rect">
            <a:avLst/>
          </a:prstGeom>
          <a:noFill/>
        </p:spPr>
        <p:txBody>
          <a:bodyPr wrap="none" rtlCol="0">
            <a:spAutoFit/>
          </a:bodyPr>
          <a:lstStyle/>
          <a:p>
            <a:pPr algn="ctr"/>
            <a:r>
              <a:rPr lang="en-US" sz="1400" b="1" dirty="0" smtClean="0">
                <a:latin typeface="Times New Roman" panose="02020603050405020304" pitchFamily="18" charset="0"/>
                <a:cs typeface="Times New Roman" panose="02020603050405020304" pitchFamily="18" charset="0"/>
              </a:rPr>
              <a:t>P1</a:t>
            </a:r>
            <a:endParaRPr lang="en-US"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993038" y="3113284"/>
            <a:ext cx="383439" cy="307777"/>
          </a:xfrm>
          <a:prstGeom prst="rect">
            <a:avLst/>
          </a:prstGeom>
          <a:noFill/>
        </p:spPr>
        <p:txBody>
          <a:bodyPr wrap="none" rtlCol="0">
            <a:spAutoFit/>
          </a:bodyPr>
          <a:lstStyle/>
          <a:p>
            <a:pPr algn="ctr"/>
            <a:r>
              <a:rPr lang="en-US" sz="1400" b="1" dirty="0" smtClean="0">
                <a:latin typeface="Times New Roman" panose="02020603050405020304" pitchFamily="18" charset="0"/>
                <a:cs typeface="Times New Roman" panose="02020603050405020304" pitchFamily="18" charset="0"/>
              </a:rPr>
              <a:t>P2</a:t>
            </a:r>
            <a:endParaRPr lang="en-US" sz="1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348982" y="3594770"/>
            <a:ext cx="383439" cy="307777"/>
          </a:xfrm>
          <a:prstGeom prst="rect">
            <a:avLst/>
          </a:prstGeom>
          <a:noFill/>
        </p:spPr>
        <p:txBody>
          <a:bodyPr wrap="none" rtlCol="0">
            <a:spAutoFit/>
          </a:bodyPr>
          <a:lstStyle/>
          <a:p>
            <a:pPr algn="ctr"/>
            <a:r>
              <a:rPr lang="en-US" sz="1400" b="1" dirty="0" smtClean="0">
                <a:latin typeface="Times New Roman" panose="02020603050405020304" pitchFamily="18" charset="0"/>
                <a:cs typeface="Times New Roman" panose="02020603050405020304" pitchFamily="18" charset="0"/>
              </a:rPr>
              <a:t>P3</a:t>
            </a:r>
            <a:endParaRPr lang="en-US" sz="1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304720" y="4356972"/>
            <a:ext cx="383438"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P4</a:t>
            </a:r>
            <a:endParaRPr lang="en-US" sz="1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732421" y="5024008"/>
            <a:ext cx="383438"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P5</a:t>
            </a:r>
            <a:endParaRPr lang="en-US" sz="1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651521" y="1926147"/>
            <a:ext cx="2416280" cy="4616648"/>
          </a:xfrm>
          <a:prstGeom prst="rect">
            <a:avLst/>
          </a:prstGeom>
          <a:noFill/>
        </p:spPr>
        <p:txBody>
          <a:bodyPr wrap="square" rtlCol="0">
            <a:spAutoFit/>
          </a:bodyPr>
          <a:lstStyle/>
          <a:p>
            <a:pPr marL="285750" indent="-285750">
              <a:buFont typeface="Wingdings" panose="05000000000000000000" pitchFamily="2" charset="2"/>
              <a:buChar char="Ø"/>
            </a:pPr>
            <a:r>
              <a:rPr lang="en-US" sz="1400" b="1" dirty="0" smtClean="0">
                <a:solidFill>
                  <a:schemeClr val="bg1"/>
                </a:solidFill>
                <a:latin typeface="Times New Roman" panose="02020603050405020304" pitchFamily="18" charset="0"/>
                <a:cs typeface="Times New Roman" panose="02020603050405020304" pitchFamily="18" charset="0"/>
              </a:rPr>
              <a:t>ATC compared G16 and G17 proton fluxes normalized to P3 channel flux, to LANL CPA fluxes normalized to fluxes at energy of 190 keV.</a:t>
            </a:r>
          </a:p>
          <a:p>
            <a:pPr marL="285750" indent="-285750">
              <a:buFont typeface="Wingdings" panose="05000000000000000000" pitchFamily="2" charset="2"/>
              <a:buChar char="Ø"/>
            </a:pPr>
            <a:r>
              <a:rPr lang="en-US" sz="1400" b="1" dirty="0" smtClean="0">
                <a:solidFill>
                  <a:schemeClr val="bg1"/>
                </a:solidFill>
                <a:latin typeface="Times New Roman" panose="02020603050405020304" pitchFamily="18" charset="0"/>
                <a:cs typeface="Times New Roman" panose="02020603050405020304" pitchFamily="18" charset="0"/>
              </a:rPr>
              <a:t>Found G16 P1 response higher than G17 but still within expected range as compared to LANL CPA.</a:t>
            </a:r>
          </a:p>
          <a:p>
            <a:pPr marL="285750" indent="-285750">
              <a:buFont typeface="Wingdings" panose="05000000000000000000" pitchFamily="2" charset="2"/>
              <a:buChar char="Ø"/>
            </a:pPr>
            <a:r>
              <a:rPr lang="en-US" sz="1400" b="1" dirty="0" smtClean="0">
                <a:solidFill>
                  <a:schemeClr val="bg1"/>
                </a:solidFill>
                <a:latin typeface="Times New Roman" panose="02020603050405020304" pitchFamily="18" charset="0"/>
                <a:cs typeface="Times New Roman" panose="02020603050405020304" pitchFamily="18" charset="0"/>
              </a:rPr>
              <a:t>Similar relations occur for other telescope pairs.</a:t>
            </a:r>
          </a:p>
          <a:p>
            <a:pPr marL="285750" indent="-285750">
              <a:buFont typeface="Wingdings" panose="05000000000000000000" pitchFamily="2" charset="2"/>
              <a:buChar char="Ø"/>
            </a:pPr>
            <a:r>
              <a:rPr lang="en-US" sz="1400" b="1" dirty="0" smtClean="0">
                <a:solidFill>
                  <a:srgbClr val="FFFF00"/>
                </a:solidFill>
                <a:latin typeface="Times New Roman" panose="02020603050405020304" pitchFamily="18" charset="0"/>
                <a:cs typeface="Times New Roman" panose="02020603050405020304" pitchFamily="18" charset="0"/>
              </a:rPr>
              <a:t>ATC conclusion: there is no need to re-evaluate the energy or geometric factor of G16 P1 channel</a:t>
            </a:r>
            <a:r>
              <a:rPr lang="en-US" sz="1400" b="1" dirty="0" smtClean="0">
                <a:solidFill>
                  <a:schemeClr val="bg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1400" b="1" dirty="0" smtClean="0">
                <a:solidFill>
                  <a:srgbClr val="FFC000"/>
                </a:solidFill>
                <a:latin typeface="Times New Roman" panose="02020603050405020304" pitchFamily="18" charset="0"/>
                <a:cs typeface="Times New Roman" panose="02020603050405020304" pitchFamily="18" charset="0"/>
              </a:rPr>
              <a:t>Program has agreed to defer resolution of ADR 1155 to comparison with GOES-T MPS-HI proton data after launch.</a:t>
            </a:r>
            <a:endParaRPr lang="fr-FR" sz="1400" b="1" dirty="0" smtClean="0">
              <a:solidFill>
                <a:srgbClr val="FFC000"/>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1724813" y="958816"/>
            <a:ext cx="5694374" cy="494818"/>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latin typeface="Times New Roman" panose="02020603050405020304" pitchFamily="18" charset="0"/>
                <a:cs typeface="Times New Roman" panose="02020603050405020304" pitchFamily="18" charset="0"/>
              </a:rPr>
              <a:t>ATC investigation (October 2021)</a:t>
            </a:r>
            <a:endParaRPr lang="en-US" sz="2800" b="1" dirty="0">
              <a:latin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1102687" y="1584939"/>
            <a:ext cx="4465000" cy="377407"/>
          </a:xfrm>
          <a:prstGeom prst="rect">
            <a:avLst/>
          </a:prstGeom>
          <a:solidFill>
            <a:srgbClr val="FF3399"/>
          </a:solidFill>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1800" b="1" dirty="0" smtClean="0">
                <a:latin typeface="Times New Roman" panose="02020603050405020304" pitchFamily="18" charset="0"/>
                <a:cs typeface="Times New Roman" panose="02020603050405020304" pitchFamily="18" charset="0"/>
              </a:rPr>
              <a:t>LANL data courtesy of Joe Borovsky</a:t>
            </a:r>
            <a:endParaRPr lang="en-US" sz="18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63317" y="6432552"/>
            <a:ext cx="1384483" cy="307777"/>
          </a:xfrm>
          <a:prstGeom prst="rect">
            <a:avLst/>
          </a:prstGeom>
          <a:noFill/>
        </p:spPr>
        <p:txBody>
          <a:bodyPr wrap="none" rtlCol="0">
            <a:spAutoFit/>
          </a:bodyPr>
          <a:lstStyle/>
          <a:p>
            <a:r>
              <a:rPr lang="en-US" sz="1400" b="1" dirty="0" smtClean="0">
                <a:solidFill>
                  <a:srgbClr val="FF0000"/>
                </a:solidFill>
                <a:latin typeface="Times New Roman" panose="02020603050405020304" pitchFamily="18" charset="0"/>
                <a:cs typeface="Times New Roman" panose="02020603050405020304" pitchFamily="18" charset="0"/>
              </a:rPr>
              <a:t>Plot credit ATC</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157677" y="5381436"/>
            <a:ext cx="3650845" cy="523220"/>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LANL CPA data from 8 spacecraft and years 1976-1995 (Borovsky et al. [2016], JGRSP)</a:t>
            </a:r>
            <a:endParaRPr lang="en-US" sz="1400" b="1"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flipV="1">
            <a:off x="2011470" y="4510861"/>
            <a:ext cx="350730" cy="86084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40395" y="2743200"/>
            <a:ext cx="1308371" cy="738664"/>
          </a:xfrm>
          <a:prstGeom prst="rect">
            <a:avLst/>
          </a:prstGeom>
          <a:noFill/>
          <a:ln>
            <a:solidFill>
              <a:srgbClr val="FF0000"/>
            </a:solidFill>
          </a:ln>
        </p:spPr>
        <p:txBody>
          <a:bodyPr wrap="none" rtlCol="0">
            <a:spAutoFit/>
          </a:bodyPr>
          <a:lstStyle/>
          <a:p>
            <a:endParaRPr lang="en-US" sz="1400" b="1" dirty="0" smtClean="0">
              <a:solidFill>
                <a:srgbClr val="FF0000"/>
              </a:solidFill>
              <a:latin typeface="Times New Roman" panose="02020603050405020304" pitchFamily="18" charset="0"/>
              <a:cs typeface="Times New Roman" panose="02020603050405020304" pitchFamily="18" charset="0"/>
            </a:endParaRPr>
          </a:p>
          <a:p>
            <a:endParaRPr lang="en-US" sz="1400" b="1" dirty="0">
              <a:solidFill>
                <a:srgbClr val="FF0000"/>
              </a:solidFill>
              <a:latin typeface="Times New Roman" panose="02020603050405020304" pitchFamily="18" charset="0"/>
              <a:cs typeface="Times New Roman" panose="02020603050405020304" pitchFamily="18" charset="0"/>
            </a:endParaRPr>
          </a:p>
          <a:p>
            <a:r>
              <a:rPr lang="en-US" sz="1400" b="1" dirty="0" smtClean="0">
                <a:solidFill>
                  <a:srgbClr val="FF0000"/>
                </a:solidFill>
                <a:latin typeface="Times New Roman" panose="02020603050405020304" pitchFamily="18" charset="0"/>
                <a:cs typeface="Times New Roman" panose="02020603050405020304" pitchFamily="18" charset="0"/>
              </a:rPr>
              <a:t>Daily averages</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5" name="Oval 24"/>
          <p:cNvSpPr/>
          <p:nvPr/>
        </p:nvSpPr>
        <p:spPr>
          <a:xfrm>
            <a:off x="4857162" y="2438400"/>
            <a:ext cx="1375321" cy="7067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3055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F7B00-1FAD-C245-89EE-199C66B4B7E8}"/>
              </a:ext>
            </a:extLst>
          </p:cNvPr>
          <p:cNvSpPr>
            <a:spLocks noGrp="1"/>
          </p:cNvSpPr>
          <p:nvPr>
            <p:ph idx="1"/>
          </p:nvPr>
        </p:nvSpPr>
        <p:spPr>
          <a:xfrm>
            <a:off x="152400" y="1389063"/>
            <a:ext cx="8915400" cy="5392737"/>
          </a:xfrm>
        </p:spPr>
        <p:txBody>
          <a:bodyPr/>
          <a:lstStyle/>
          <a:p>
            <a:r>
              <a:rPr lang="en-US" sz="2000" b="1" dirty="0">
                <a:solidFill>
                  <a:srgbClr val="FFFF00"/>
                </a:solidFill>
                <a:latin typeface="Times New Roman" panose="02020603050405020304" pitchFamily="18" charset="0"/>
                <a:cs typeface="Times New Roman" panose="02020603050405020304" pitchFamily="18" charset="0"/>
              </a:rPr>
              <a:t>Proton differential </a:t>
            </a:r>
            <a:r>
              <a:rPr lang="en-US" sz="2000" b="1" dirty="0" smtClean="0">
                <a:solidFill>
                  <a:srgbClr val="FFFF00"/>
                </a:solidFill>
                <a:latin typeface="Times New Roman" panose="02020603050405020304" pitchFamily="18" charset="0"/>
                <a:cs typeface="Times New Roman" panose="02020603050405020304" pitchFamily="18" charset="0"/>
              </a:rPr>
              <a:t>flux </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Possible proton channel degradation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Continues to date</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Compare with GOES-T data after launch</a:t>
            </a:r>
          </a:p>
          <a:p>
            <a:r>
              <a:rPr lang="en-US" sz="2000" b="1" dirty="0">
                <a:solidFill>
                  <a:srgbClr val="FFFF00"/>
                </a:solidFill>
                <a:latin typeface="Times New Roman" panose="02020603050405020304" pitchFamily="18" charset="0"/>
                <a:cs typeface="Times New Roman" panose="02020603050405020304" pitchFamily="18" charset="0"/>
              </a:rPr>
              <a:t>Proton contamination of electron channels </a:t>
            </a:r>
            <a:endParaRPr lang="en-US" sz="2000" b="1" dirty="0" smtClean="0">
              <a:solidFill>
                <a:srgbClr val="FFFF00"/>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No electron channel contamination observed in recent SEP event</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Electron detector design successful</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Strong SEP event required for definitive answer (NCEI will continue monitoring)</a:t>
            </a:r>
            <a:endParaRPr lang="en-US" sz="1600" b="1" dirty="0">
              <a:latin typeface="Times New Roman" panose="02020603050405020304" pitchFamily="18" charset="0"/>
              <a:cs typeface="Times New Roman" panose="02020603050405020304" pitchFamily="18" charset="0"/>
            </a:endParaRPr>
          </a:p>
          <a:p>
            <a:r>
              <a:rPr lang="en-US" sz="2000" b="1" dirty="0" smtClean="0">
                <a:solidFill>
                  <a:srgbClr val="FFFF00"/>
                </a:solidFill>
                <a:latin typeface="Times New Roman" panose="02020603050405020304" pitchFamily="18" charset="0"/>
                <a:cs typeface="Times New Roman" panose="02020603050405020304" pitchFamily="18" charset="0"/>
              </a:rPr>
              <a:t>G16, G17 E11 fluxes</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G17/G16 E11 ratios consistent </a:t>
            </a:r>
            <a:r>
              <a:rPr lang="en-US" sz="1600" b="1" dirty="0">
                <a:latin typeface="Times New Roman" panose="02020603050405020304" pitchFamily="18" charset="0"/>
                <a:cs typeface="Times New Roman" panose="02020603050405020304" pitchFamily="18" charset="0"/>
              </a:rPr>
              <a:t>with different spacecraft location, </a:t>
            </a:r>
            <a:r>
              <a:rPr lang="en-US" sz="1600" b="1" dirty="0" smtClean="0">
                <a:latin typeface="Times New Roman" panose="02020603050405020304" pitchFamily="18" charset="0"/>
                <a:cs typeface="Times New Roman" panose="02020603050405020304" pitchFamily="18" charset="0"/>
              </a:rPr>
              <a:t>radiation environment</a:t>
            </a:r>
          </a:p>
          <a:p>
            <a:r>
              <a:rPr lang="en-US" sz="2000" b="1" dirty="0" smtClean="0">
                <a:solidFill>
                  <a:srgbClr val="FFFF00"/>
                </a:solidFill>
                <a:latin typeface="Times New Roman" panose="02020603050405020304" pitchFamily="18" charset="0"/>
                <a:cs typeface="Times New Roman" panose="02020603050405020304" pitchFamily="18" charset="0"/>
              </a:rPr>
              <a:t>G16</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smtClean="0">
                <a:solidFill>
                  <a:srgbClr val="FFFF00"/>
                </a:solidFill>
                <a:latin typeface="Times New Roman" panose="02020603050405020304" pitchFamily="18" charset="0"/>
                <a:cs typeface="Times New Roman" panose="02020603050405020304" pitchFamily="18" charset="0"/>
              </a:rPr>
              <a:t>P1 channel calibration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G16 P1 channel reported out of family with the rest of the G16 proton channels, higher than G17 P1 channel</a:t>
            </a:r>
          </a:p>
          <a:p>
            <a:pPr lvl="1">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Compare with GOES-T data after launch</a:t>
            </a:r>
          </a:p>
          <a:p>
            <a:r>
              <a:rPr lang="en-US" sz="2000" b="1" dirty="0" smtClean="0">
                <a:solidFill>
                  <a:srgbClr val="FFFF00"/>
                </a:solidFill>
                <a:latin typeface="Times New Roman" panose="02020603050405020304" pitchFamily="18" charset="0"/>
                <a:cs typeface="Times New Roman" panose="02020603050405020304" pitchFamily="18" charset="0"/>
              </a:rPr>
              <a:t>Solar Proton channels</a:t>
            </a:r>
          </a:p>
          <a:p>
            <a:pPr lvl="1">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MPS-HI channels P9-P11 not in agreement with SGPS P2-P4</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Requires beam calibration (</a:t>
            </a:r>
            <a:r>
              <a:rPr lang="en-US" sz="1600" b="1" dirty="0">
                <a:latin typeface="Times New Roman" panose="02020603050405020304" pitchFamily="18" charset="0"/>
                <a:cs typeface="Times New Roman" panose="02020603050405020304" pitchFamily="18" charset="0"/>
              </a:rPr>
              <a:t>has been agreed by the program, </a:t>
            </a:r>
            <a:r>
              <a:rPr lang="en-US" sz="1600" b="1" dirty="0" smtClean="0">
                <a:latin typeface="Times New Roman" panose="02020603050405020304" pitchFamily="18" charset="0"/>
                <a:cs typeface="Times New Roman" panose="02020603050405020304" pitchFamily="18" charset="0"/>
              </a:rPr>
              <a:t>to be planned </a:t>
            </a:r>
            <a:r>
              <a:rPr lang="en-US" sz="1600" b="1" dirty="0">
                <a:latin typeface="Times New Roman" panose="02020603050405020304" pitchFamily="18" charset="0"/>
                <a:cs typeface="Times New Roman" panose="02020603050405020304" pitchFamily="18" charset="0"/>
              </a:rPr>
              <a:t>by ATC)</a:t>
            </a:r>
          </a:p>
          <a:p>
            <a:pPr lvl="1">
              <a:buFont typeface="Wingdings" panose="05000000000000000000" pitchFamily="2" charset="2"/>
              <a:buChar char="§"/>
            </a:pPr>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83</a:t>
            </a:fld>
            <a:endParaRPr lang="en-US" altLang="en-US" dirty="0"/>
          </a:p>
        </p:txBody>
      </p:sp>
      <p:sp>
        <p:nvSpPr>
          <p:cNvPr id="5" name="Title 1"/>
          <p:cNvSpPr txBox="1">
            <a:spLocks/>
          </p:cNvSpPr>
          <p:nvPr/>
        </p:nvSpPr>
        <p:spPr bwMode="auto">
          <a:xfrm>
            <a:off x="1367590" y="204537"/>
            <a:ext cx="6408821" cy="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smtClean="0">
                <a:latin typeface="Times New Roman" panose="02020603050405020304" pitchFamily="18" charset="0"/>
                <a:cs typeface="Times New Roman" panose="02020603050405020304" pitchFamily="18" charset="0"/>
              </a:rPr>
              <a:t>GOES-16: Status at Full Review</a:t>
            </a:r>
            <a:endParaRPr lang="en-US" sz="32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371600" y="838200"/>
            <a:ext cx="6408821" cy="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Summary</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4512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F7B00-1FAD-C245-89EE-199C66B4B7E8}"/>
              </a:ext>
            </a:extLst>
          </p:cNvPr>
          <p:cNvSpPr>
            <a:spLocks noGrp="1"/>
          </p:cNvSpPr>
          <p:nvPr>
            <p:ph idx="1"/>
          </p:nvPr>
        </p:nvSpPr>
        <p:spPr>
          <a:xfrm>
            <a:off x="152400" y="1465263"/>
            <a:ext cx="8915400" cy="5164138"/>
          </a:xfrm>
        </p:spPr>
        <p:txBody>
          <a:bodyPr/>
          <a:lstStyle/>
          <a:p>
            <a:r>
              <a:rPr lang="en-US" sz="2000" b="1" dirty="0">
                <a:solidFill>
                  <a:srgbClr val="FFFF00"/>
                </a:solidFill>
                <a:latin typeface="Times New Roman" panose="02020603050405020304" pitchFamily="18" charset="0"/>
                <a:cs typeface="Times New Roman" panose="02020603050405020304" pitchFamily="18" charset="0"/>
              </a:rPr>
              <a:t>Proton differential </a:t>
            </a:r>
            <a:r>
              <a:rPr lang="en-US" sz="2000" b="1" dirty="0" smtClean="0">
                <a:solidFill>
                  <a:srgbClr val="FFFF00"/>
                </a:solidFill>
                <a:latin typeface="Times New Roman" panose="02020603050405020304" pitchFamily="18" charset="0"/>
                <a:cs typeface="Times New Roman" panose="02020603050405020304" pitchFamily="18" charset="0"/>
              </a:rPr>
              <a:t>flux </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Possible proton channel degradation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Continues to date</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Compare with GOES-T data after launch</a:t>
            </a:r>
          </a:p>
          <a:p>
            <a:r>
              <a:rPr lang="en-US" sz="2000" b="1" dirty="0">
                <a:solidFill>
                  <a:srgbClr val="FFFF00"/>
                </a:solidFill>
                <a:latin typeface="Times New Roman" panose="02020603050405020304" pitchFamily="18" charset="0"/>
                <a:cs typeface="Times New Roman" panose="02020603050405020304" pitchFamily="18" charset="0"/>
              </a:rPr>
              <a:t>Proton contamination of electron channels </a:t>
            </a:r>
            <a:endParaRPr lang="en-US" sz="2000" b="1" dirty="0" smtClean="0">
              <a:solidFill>
                <a:srgbClr val="FFFF00"/>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No electron channel contamination observed in recent SEP event</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Electron detector design successful</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Strong SEP event required for definitive answer (NCEI will continue monitoring)</a:t>
            </a:r>
            <a:endParaRPr lang="en-US" sz="1600" b="1" dirty="0">
              <a:latin typeface="Times New Roman" panose="02020603050405020304" pitchFamily="18" charset="0"/>
              <a:cs typeface="Times New Roman" panose="02020603050405020304" pitchFamily="18" charset="0"/>
            </a:endParaRPr>
          </a:p>
          <a:p>
            <a:r>
              <a:rPr lang="en-US" sz="2000" b="1" dirty="0" smtClean="0">
                <a:solidFill>
                  <a:srgbClr val="FFFF00"/>
                </a:solidFill>
                <a:latin typeface="Times New Roman" panose="02020603050405020304" pitchFamily="18" charset="0"/>
                <a:cs typeface="Times New Roman" panose="02020603050405020304" pitchFamily="18" charset="0"/>
              </a:rPr>
              <a:t>G16, G17 E11 fluxes</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G17/G16 E11 ratios consistent </a:t>
            </a:r>
            <a:r>
              <a:rPr lang="en-US" sz="1600" b="1" dirty="0">
                <a:latin typeface="Times New Roman" panose="02020603050405020304" pitchFamily="18" charset="0"/>
                <a:cs typeface="Times New Roman" panose="02020603050405020304" pitchFamily="18" charset="0"/>
              </a:rPr>
              <a:t>with different spacecraft location, </a:t>
            </a:r>
            <a:r>
              <a:rPr lang="en-US" sz="1600" b="1" dirty="0" smtClean="0">
                <a:latin typeface="Times New Roman" panose="02020603050405020304" pitchFamily="18" charset="0"/>
                <a:cs typeface="Times New Roman" panose="02020603050405020304" pitchFamily="18" charset="0"/>
              </a:rPr>
              <a:t>radiation environment</a:t>
            </a:r>
          </a:p>
          <a:p>
            <a:r>
              <a:rPr lang="en-US" sz="2000" b="1" dirty="0" smtClean="0">
                <a:solidFill>
                  <a:srgbClr val="FFFF00"/>
                </a:solidFill>
                <a:latin typeface="Times New Roman" panose="02020603050405020304" pitchFamily="18" charset="0"/>
                <a:cs typeface="Times New Roman" panose="02020603050405020304" pitchFamily="18" charset="0"/>
              </a:rPr>
              <a:t>Solar Proton channels</a:t>
            </a:r>
          </a:p>
          <a:p>
            <a:pPr lvl="1">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Status not known due to lack of suitable SEP events for </a:t>
            </a:r>
            <a:r>
              <a:rPr lang="en-US" sz="1600" b="1" dirty="0" smtClean="0">
                <a:latin typeface="Times New Roman" panose="02020603050405020304" pitchFamily="18" charset="0"/>
                <a:cs typeface="Times New Roman" panose="02020603050405020304" pitchFamily="18" charset="0"/>
              </a:rPr>
              <a:t>cross-comparison</a:t>
            </a:r>
          </a:p>
          <a:p>
            <a:pPr lvl="1">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Requires an SEP event during active geomagnetic conditions to achieve isotropic particle distribution</a:t>
            </a:r>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84</a:t>
            </a:fld>
            <a:endParaRPr lang="en-US" altLang="en-US" dirty="0"/>
          </a:p>
        </p:txBody>
      </p:sp>
      <p:sp>
        <p:nvSpPr>
          <p:cNvPr id="5" name="Title 1"/>
          <p:cNvSpPr txBox="1">
            <a:spLocks/>
          </p:cNvSpPr>
          <p:nvPr/>
        </p:nvSpPr>
        <p:spPr bwMode="auto">
          <a:xfrm>
            <a:off x="1367590" y="204537"/>
            <a:ext cx="6408821" cy="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smtClean="0">
                <a:latin typeface="Times New Roman" panose="02020603050405020304" pitchFamily="18" charset="0"/>
                <a:cs typeface="Times New Roman" panose="02020603050405020304" pitchFamily="18" charset="0"/>
              </a:rPr>
              <a:t>GOES-17: Status at Full Review</a:t>
            </a:r>
            <a:endParaRPr lang="en-US" sz="32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371600" y="838200"/>
            <a:ext cx="6408821" cy="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Summary</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1860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a:t>
            </a:r>
            <a:r>
              <a:rPr lang="en-US" dirty="0"/>
              <a:t>Maturity Assessment</a:t>
            </a:r>
          </a:p>
        </p:txBody>
      </p:sp>
      <p:sp>
        <p:nvSpPr>
          <p:cNvPr id="3" name="Text Placeholder 2"/>
          <p:cNvSpPr>
            <a:spLocks noGrp="1"/>
          </p:cNvSpPr>
          <p:nvPr>
            <p:ph type="body" idx="1"/>
          </p:nvPr>
        </p:nvSpPr>
        <p:spPr/>
        <p:txBody>
          <a:bodyPr/>
          <a:lstStyle/>
          <a:p>
            <a:r>
              <a:rPr lang="en-US" dirty="0"/>
              <a:t>GOES-16 and GOES-17 MPS-HI L1b Products Full </a:t>
            </a:r>
            <a:r>
              <a:rPr lang="en-US" dirty="0" smtClean="0"/>
              <a:t>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85</a:t>
            </a:fld>
            <a:endParaRPr lang="en-US" alt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1" dirty="0" smtClean="0">
                <a:latin typeface="Times New Roman" panose="02020603050405020304" pitchFamily="18" charset="0"/>
                <a:cs typeface="Times New Roman" panose="02020603050405020304" pitchFamily="18" charset="0"/>
              </a:rPr>
              <a:t>Full</a:t>
            </a:r>
            <a:r>
              <a:rPr lang="en" sz="3600" b="1" i="0" u="none" strike="noStrike" cap="none" dirty="0" smtClean="0">
                <a:solidFill>
                  <a:srgbClr val="FFFFFF"/>
                </a:solidFill>
                <a:latin typeface="Times New Roman" panose="02020603050405020304" pitchFamily="18" charset="0"/>
                <a:cs typeface="Times New Roman" panose="02020603050405020304" pitchFamily="18" charset="0"/>
                <a:sym typeface="Arial"/>
              </a:rPr>
              <a:t> </a:t>
            </a:r>
            <a:r>
              <a:rPr lang="en" sz="3600" b="1" i="0" u="none" strike="noStrike" cap="none" dirty="0">
                <a:solidFill>
                  <a:srgbClr val="FFFFFF"/>
                </a:solidFill>
                <a:latin typeface="Times New Roman" panose="02020603050405020304" pitchFamily="18" charset="0"/>
                <a:cs typeface="Times New Roman" panose="02020603050405020304" pitchFamily="18" charset="0"/>
                <a:sym typeface="Arial"/>
              </a:rPr>
              <a:t>Validation</a:t>
            </a:r>
          </a:p>
        </p:txBody>
      </p:sp>
      <p:graphicFrame>
        <p:nvGraphicFramePr>
          <p:cNvPr id="202" name="Shape 202"/>
          <p:cNvGraphicFramePr/>
          <p:nvPr>
            <p:extLst>
              <p:ext uri="{D42A27DB-BD31-4B8C-83A1-F6EECF244321}">
                <p14:modId xmlns:p14="http://schemas.microsoft.com/office/powerpoint/2010/main" val="3022478875"/>
              </p:ext>
            </p:extLst>
          </p:nvPr>
        </p:nvGraphicFramePr>
        <p:xfrm>
          <a:off x="228600" y="1722080"/>
          <a:ext cx="8686800" cy="377956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latin typeface="Times New Roman" panose="02020603050405020304" pitchFamily="18" charset="0"/>
                          <a:cs typeface="Times New Roman" panose="02020603050405020304" pitchFamily="18" charset="0"/>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latin typeface="Times New Roman" panose="02020603050405020304" pitchFamily="18" charset="0"/>
                          <a:cs typeface="Times New Roman" panose="02020603050405020304" pitchFamily="18" charset="0"/>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Validation, quality assurance, and anomaly</a:t>
                      </a:r>
                      <a:r>
                        <a:rPr lang="en" sz="20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resolution activities are ongoing.</a:t>
                      </a:r>
                      <a:endParaRPr lang="en" sz="20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Validation activities are ongoing.</a:t>
                      </a:r>
                      <a:r>
                        <a:rPr lang="en" sz="20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 Results have been discussed with SWPC</a:t>
                      </a:r>
                      <a:r>
                        <a:rPr lang="en" sz="20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t>
                      </a:r>
                      <a:endParaRPr lang="en" sz="20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Incremental</a:t>
                      </a:r>
                      <a:r>
                        <a:rPr lang="en" sz="20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product improvements may still be occurring.</a:t>
                      </a:r>
                      <a:endParaRPr lang="en"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Incremental product improvements are expected,</a:t>
                      </a:r>
                      <a:r>
                        <a:rPr lang="en" sz="20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primarily through updated LUTs incorporating results of cross-cal.</a:t>
                      </a:r>
                      <a:endParaRPr lang="en" sz="2000" u="none" strike="noStrike" cap="none" dirty="0" smtClean="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Users are engaged and user feedback is assessed.</a:t>
                      </a:r>
                      <a:endParaRPr lang="en" sz="20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u="none" strike="noStrike" cap="none" dirty="0" smtClean="0">
                          <a:solidFill>
                            <a:schemeClr val="tx1"/>
                          </a:solidFill>
                          <a:latin typeface="Times New Roman" panose="02020603050405020304" pitchFamily="18" charset="0"/>
                          <a:cs typeface="Times New Roman" panose="02020603050405020304" pitchFamily="18" charset="0"/>
                        </a:rPr>
                        <a:t>Engagement</a:t>
                      </a:r>
                      <a:r>
                        <a:rPr lang="en" sz="2000" u="none" strike="noStrike" cap="none" baseline="0" dirty="0" smtClean="0">
                          <a:solidFill>
                            <a:schemeClr val="tx1"/>
                          </a:solidFill>
                          <a:latin typeface="Times New Roman" panose="02020603050405020304" pitchFamily="18" charset="0"/>
                          <a:cs typeface="Times New Roman" panose="02020603050405020304" pitchFamily="18" charset="0"/>
                        </a:rPr>
                        <a:t> with the operational and scientific community is on an ongoing basis. User concerns and questions are routinely addressed.</a:t>
                      </a:r>
                      <a:endParaRPr lang="en" sz="20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228600" y="6182380"/>
            <a:ext cx="7772400" cy="523220"/>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F</a:t>
            </a:r>
            <a:r>
              <a:rPr lang="en-US" sz="1400" dirty="0" smtClean="0">
                <a:solidFill>
                  <a:schemeClr val="bg1"/>
                </a:solidFill>
                <a:latin typeface="Times New Roman" panose="02020603050405020304" pitchFamily="18" charset="0"/>
                <a:cs typeface="Times New Roman" panose="02020603050405020304" pitchFamily="18" charset="0"/>
              </a:rPr>
              <a:t>rom 416-R-RIMP-0318 </a:t>
            </a:r>
            <a:r>
              <a:rPr lang="en-US" sz="1400" dirty="0">
                <a:solidFill>
                  <a:schemeClr val="bg1"/>
                </a:solidFill>
                <a:latin typeface="Times New Roman" panose="02020603050405020304" pitchFamily="18" charset="0"/>
                <a:cs typeface="Times New Roman" panose="02020603050405020304" pitchFamily="18" charset="0"/>
              </a:rPr>
              <a:t>Version </a:t>
            </a:r>
            <a:r>
              <a:rPr lang="en-US" sz="1400" dirty="0" smtClean="0">
                <a:solidFill>
                  <a:schemeClr val="bg1"/>
                </a:solidFill>
                <a:latin typeface="Times New Roman" panose="02020603050405020304" pitchFamily="18" charset="0"/>
                <a:cs typeface="Times New Roman" panose="02020603050405020304" pitchFamily="18" charset="0"/>
              </a:rPr>
              <a:t>1.1 07/22/2016,</a:t>
            </a:r>
            <a:endParaRPr lang="en-US" sz="1400" dirty="0">
              <a:solidFill>
                <a:schemeClr val="bg1"/>
              </a:solidFill>
              <a:latin typeface="Times New Roman" panose="02020603050405020304" pitchFamily="18" charset="0"/>
              <a:cs typeface="Times New Roman" panose="02020603050405020304" pitchFamily="18" charset="0"/>
            </a:endParaRPr>
          </a:p>
          <a:p>
            <a:r>
              <a:rPr lang="en-US" sz="1400" dirty="0">
                <a:solidFill>
                  <a:schemeClr val="bg1"/>
                </a:solidFill>
                <a:latin typeface="Times New Roman" panose="02020603050405020304" pitchFamily="18" charset="0"/>
                <a:cs typeface="Times New Roman" panose="02020603050405020304" pitchFamily="18" charset="0"/>
              </a:rPr>
              <a:t>Responsible Organization: GOES-R Ground Segment/Code 416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1" dirty="0" smtClean="0">
                <a:latin typeface="Times New Roman" panose="02020603050405020304" pitchFamily="18" charset="0"/>
                <a:cs typeface="Times New Roman" panose="02020603050405020304" pitchFamily="18" charset="0"/>
              </a:rPr>
              <a:t>Full</a:t>
            </a:r>
            <a:r>
              <a:rPr lang="en" sz="3600" b="1" i="0" u="none" strike="noStrike" cap="none" dirty="0" smtClean="0">
                <a:solidFill>
                  <a:srgbClr val="FFFFFF"/>
                </a:solidFill>
                <a:latin typeface="Times New Roman" panose="02020603050405020304" pitchFamily="18" charset="0"/>
                <a:cs typeface="Times New Roman" panose="02020603050405020304" pitchFamily="18" charset="0"/>
                <a:sym typeface="Arial"/>
              </a:rPr>
              <a:t> </a:t>
            </a:r>
            <a:r>
              <a:rPr lang="en" sz="3600" b="1" i="0" u="none" strike="noStrike" cap="none" dirty="0">
                <a:solidFill>
                  <a:srgbClr val="FFFFFF"/>
                </a:solidFill>
                <a:latin typeface="Times New Roman" panose="02020603050405020304" pitchFamily="18" charset="0"/>
                <a:cs typeface="Times New Roman" panose="02020603050405020304" pitchFamily="18" charset="0"/>
                <a:sym typeface="Arial"/>
              </a:rPr>
              <a:t>Validation</a:t>
            </a:r>
          </a:p>
        </p:txBody>
      </p:sp>
      <p:graphicFrame>
        <p:nvGraphicFramePr>
          <p:cNvPr id="202" name="Shape 202"/>
          <p:cNvGraphicFramePr/>
          <p:nvPr>
            <p:extLst>
              <p:ext uri="{D42A27DB-BD31-4B8C-83A1-F6EECF244321}">
                <p14:modId xmlns:p14="http://schemas.microsoft.com/office/powerpoint/2010/main" val="1152860383"/>
              </p:ext>
            </p:extLst>
          </p:nvPr>
        </p:nvGraphicFramePr>
        <p:xfrm>
          <a:off x="228600" y="1251336"/>
          <a:ext cx="8686800" cy="4768464"/>
        </p:xfrm>
        <a:graphic>
          <a:graphicData uri="http://schemas.openxmlformats.org/drawingml/2006/table">
            <a:tbl>
              <a:tblPr>
                <a:noFill/>
              </a:tblPr>
              <a:tblGrid>
                <a:gridCol w="53340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latin typeface="Times New Roman" panose="02020603050405020304" pitchFamily="18" charset="0"/>
                          <a:cs typeface="Times New Roman" panose="02020603050405020304" pitchFamily="18" charset="0"/>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latin typeface="Times New Roman" panose="02020603050405020304" pitchFamily="18" charset="0"/>
                          <a:cs typeface="Times New Roman" panose="02020603050405020304" pitchFamily="18" charset="0"/>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Product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performance</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for all products is defined and documented over a wide range of representative conditions via ongoing ground-truth and validation efforts.</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PLPTs</a:t>
                      </a:r>
                      <a:r>
                        <a:rPr lang="en" sz="18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 performed on reprocessed </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and/or L1b MPS-HI fluxes during various periods throughout the mission.</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smtClean="0">
                          <a:solidFill>
                            <a:schemeClr val="tx1"/>
                          </a:solidFill>
                          <a:latin typeface="Times New Roman" panose="02020603050405020304" pitchFamily="18" charset="0"/>
                          <a:cs typeface="Times New Roman" panose="02020603050405020304" pitchFamily="18" charset="0"/>
                        </a:rPr>
                        <a:t>Products</a:t>
                      </a:r>
                      <a:r>
                        <a:rPr lang="en" sz="1800" u="none" strike="noStrike" cap="none" baseline="0" dirty="0" smtClean="0">
                          <a:solidFill>
                            <a:schemeClr val="tx1"/>
                          </a:solidFill>
                          <a:latin typeface="Times New Roman" panose="02020603050405020304" pitchFamily="18" charset="0"/>
                          <a:cs typeface="Times New Roman" panose="02020603050405020304" pitchFamily="18" charset="0"/>
                        </a:rPr>
                        <a:t> are operationally optimized, as necessary, considering mission parameters </a:t>
                      </a:r>
                      <a:r>
                        <a:rPr lang="en-US" sz="1800" u="none" strike="noStrike" cap="none" baseline="0" dirty="0" smtClean="0">
                          <a:solidFill>
                            <a:schemeClr val="tx1"/>
                          </a:solidFill>
                          <a:latin typeface="Times New Roman" panose="02020603050405020304" pitchFamily="18" charset="0"/>
                          <a:cs typeface="Times New Roman" panose="02020603050405020304" pitchFamily="18" charset="0"/>
                        </a:rPr>
                        <a:t>of cost, schedule, and technical competence as compared to user expectations.</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latin typeface="Times New Roman" panose="02020603050405020304" pitchFamily="18" charset="0"/>
                          <a:cs typeface="Times New Roman" panose="02020603050405020304" pitchFamily="18" charset="0"/>
                        </a:rPr>
                        <a:t>Yes,</a:t>
                      </a:r>
                      <a:r>
                        <a:rPr lang="en" sz="1800" u="none" strike="noStrike" cap="none" baseline="0" dirty="0">
                          <a:solidFill>
                            <a:schemeClr val="tx1"/>
                          </a:solidFill>
                          <a:latin typeface="Times New Roman" panose="02020603050405020304" pitchFamily="18" charset="0"/>
                          <a:cs typeface="Times New Roman" panose="02020603050405020304" pitchFamily="18" charset="0"/>
                        </a:rPr>
                        <a:t> to the limited extent </a:t>
                      </a:r>
                      <a:r>
                        <a:rPr lang="en" sz="1800" u="none" strike="noStrike" cap="none" baseline="0" dirty="0" smtClean="0">
                          <a:solidFill>
                            <a:schemeClr val="tx1"/>
                          </a:solidFill>
                          <a:latin typeface="Times New Roman" panose="02020603050405020304" pitchFamily="18" charset="0"/>
                          <a:cs typeface="Times New Roman" panose="02020603050405020304" pitchFamily="18" charset="0"/>
                        </a:rPr>
                        <a:t>of available resources and time, prioritized based on customer needs.</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All known product anomalies are documented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This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presentation,</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the L1b Readme files, the memos </a:t>
                      </a:r>
                      <a:r>
                        <a:rPr lang="en" sz="18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on background </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correction, and article by Boudouridis et al. [2020] in </a:t>
                      </a:r>
                      <a:r>
                        <a:rPr lang="en" sz="1800" b="0" i="1"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Space Weather</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Product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is operational.</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NCEI:</a:t>
                      </a:r>
                      <a:r>
                        <a:rPr lang="en" sz="18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 yes</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SWPC: yes.</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5"/>
                  </a:ext>
                </a:extLst>
              </a:tr>
            </a:tbl>
          </a:graphicData>
        </a:graphic>
      </p:graphicFrame>
      <p:sp>
        <p:nvSpPr>
          <p:cNvPr id="6" name="TextBox 5"/>
          <p:cNvSpPr txBox="1"/>
          <p:nvPr/>
        </p:nvSpPr>
        <p:spPr>
          <a:xfrm>
            <a:off x="228600" y="6182380"/>
            <a:ext cx="7772400" cy="523220"/>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F</a:t>
            </a:r>
            <a:r>
              <a:rPr lang="en-US" sz="1400" dirty="0" smtClean="0">
                <a:solidFill>
                  <a:schemeClr val="bg1"/>
                </a:solidFill>
                <a:latin typeface="Times New Roman" panose="02020603050405020304" pitchFamily="18" charset="0"/>
                <a:cs typeface="Times New Roman" panose="02020603050405020304" pitchFamily="18" charset="0"/>
              </a:rPr>
              <a:t>rom 416-R-RIMP-0318 </a:t>
            </a:r>
            <a:r>
              <a:rPr lang="en-US" sz="1400" dirty="0">
                <a:solidFill>
                  <a:schemeClr val="bg1"/>
                </a:solidFill>
                <a:latin typeface="Times New Roman" panose="02020603050405020304" pitchFamily="18" charset="0"/>
                <a:cs typeface="Times New Roman" panose="02020603050405020304" pitchFamily="18" charset="0"/>
              </a:rPr>
              <a:t>Version </a:t>
            </a:r>
            <a:r>
              <a:rPr lang="en-US" sz="1400" dirty="0" smtClean="0">
                <a:solidFill>
                  <a:schemeClr val="bg1"/>
                </a:solidFill>
                <a:latin typeface="Times New Roman" panose="02020603050405020304" pitchFamily="18" charset="0"/>
                <a:cs typeface="Times New Roman" panose="02020603050405020304" pitchFamily="18" charset="0"/>
              </a:rPr>
              <a:t>1.1 07/22/2016,</a:t>
            </a:r>
            <a:endParaRPr lang="en-US" sz="1400" dirty="0">
              <a:solidFill>
                <a:schemeClr val="bg1"/>
              </a:solidFill>
              <a:latin typeface="Times New Roman" panose="02020603050405020304" pitchFamily="18" charset="0"/>
              <a:cs typeface="Times New Roman" panose="02020603050405020304" pitchFamily="18" charset="0"/>
            </a:endParaRPr>
          </a:p>
          <a:p>
            <a:r>
              <a:rPr lang="en-US" sz="1400" dirty="0">
                <a:solidFill>
                  <a:schemeClr val="bg1"/>
                </a:solidFill>
                <a:latin typeface="Times New Roman" panose="02020603050405020304" pitchFamily="18" charset="0"/>
                <a:cs typeface="Times New Roman" panose="02020603050405020304" pitchFamily="18" charset="0"/>
              </a:rPr>
              <a:t>Responsible Organization: GOES-R Ground Segment/Code 416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88</a:t>
            </a:fld>
            <a:endParaRPr lang="en" dirty="0">
              <a:solidFill>
                <a:schemeClr val="bg1"/>
              </a:solidFill>
            </a:endParaRPr>
          </a:p>
        </p:txBody>
      </p:sp>
      <p:sp>
        <p:nvSpPr>
          <p:cNvPr id="3"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800" b="1" dirty="0">
                <a:solidFill>
                  <a:schemeClr val="bg1"/>
                </a:solidFill>
                <a:latin typeface="Times New Roman" panose="02020603050405020304" pitchFamily="18" charset="0"/>
                <a:cs typeface="Times New Roman" panose="02020603050405020304" pitchFamily="18" charset="0"/>
              </a:rPr>
              <a:t>Performance Baseline Status</a:t>
            </a:r>
          </a:p>
          <a:p>
            <a:pPr algn="ctr"/>
            <a:r>
              <a:rPr lang="en-US" sz="1800" b="1" i="1" dirty="0">
                <a:solidFill>
                  <a:schemeClr val="bg1"/>
                </a:solidFill>
                <a:latin typeface="Times New Roman" panose="02020603050405020304" pitchFamily="18" charset="0"/>
                <a:cs typeface="Times New Roman" panose="02020603050405020304" pitchFamily="18" charset="0"/>
              </a:rPr>
              <a:t>Assessment at </a:t>
            </a:r>
            <a:r>
              <a:rPr lang="en-US" sz="1800" b="1" i="1" dirty="0" smtClean="0">
                <a:solidFill>
                  <a:schemeClr val="bg1"/>
                </a:solidFill>
                <a:latin typeface="Times New Roman" panose="02020603050405020304" pitchFamily="18" charset="0"/>
                <a:cs typeface="Times New Roman" panose="02020603050405020304" pitchFamily="18" charset="0"/>
              </a:rPr>
              <a:t>Full Validation</a:t>
            </a:r>
            <a:endParaRPr lang="en-US" sz="1800" b="1" i="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p:cNvGraphicFramePr>
          <p:nvPr>
            <p:extLst>
              <p:ext uri="{D42A27DB-BD31-4B8C-83A1-F6EECF244321}">
                <p14:modId xmlns:p14="http://schemas.microsoft.com/office/powerpoint/2010/main" val="3652612618"/>
              </p:ext>
            </p:extLst>
          </p:nvPr>
        </p:nvGraphicFramePr>
        <p:xfrm>
          <a:off x="962751" y="1066800"/>
          <a:ext cx="7226046" cy="1483360"/>
        </p:xfrm>
        <a:graphic>
          <a:graphicData uri="http://schemas.openxmlformats.org/drawingml/2006/table">
            <a:tbl>
              <a:tblPr firstRow="1" bandRow="1">
                <a:tableStyleId>{5940675A-B579-460E-94D1-54222C63F5DA}</a:tableStyleId>
              </a:tblPr>
              <a:tblGrid>
                <a:gridCol w="850194">
                  <a:extLst>
                    <a:ext uri="{9D8B030D-6E8A-4147-A177-3AD203B41FA5}">
                      <a16:colId xmlns:a16="http://schemas.microsoft.com/office/drawing/2014/main" val="20000"/>
                    </a:ext>
                  </a:extLst>
                </a:gridCol>
                <a:gridCol w="2936609">
                  <a:extLst>
                    <a:ext uri="{9D8B030D-6E8A-4147-A177-3AD203B41FA5}">
                      <a16:colId xmlns:a16="http://schemas.microsoft.com/office/drawing/2014/main" val="20001"/>
                    </a:ext>
                  </a:extLst>
                </a:gridCol>
                <a:gridCol w="1560804">
                  <a:extLst>
                    <a:ext uri="{9D8B030D-6E8A-4147-A177-3AD203B41FA5}">
                      <a16:colId xmlns:a16="http://schemas.microsoft.com/office/drawing/2014/main" val="20002"/>
                    </a:ext>
                  </a:extLst>
                </a:gridCol>
                <a:gridCol w="1878439">
                  <a:extLst>
                    <a:ext uri="{9D8B030D-6E8A-4147-A177-3AD203B41FA5}">
                      <a16:colId xmlns:a16="http://schemas.microsoft.com/office/drawing/2014/main" val="20003"/>
                    </a:ext>
                  </a:extLst>
                </a:gridCol>
              </a:tblGrid>
              <a:tr h="370840">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cs typeface="Times New Roman" panose="02020603050405020304" pitchFamily="18" charset="0"/>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cs typeface="Times New Roman" panose="02020603050405020304" pitchFamily="18" charset="0"/>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200" dirty="0">
                          <a:latin typeface="Times New Roman" panose="02020603050405020304" pitchFamily="18" charset="0"/>
                          <a:cs typeface="Times New Roman" panose="02020603050405020304" pitchFamily="18" charset="0"/>
                        </a:rPr>
                        <a:t>1996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MPS-HI</a:t>
                      </a:r>
                      <a:r>
                        <a:rPr lang="en-US" sz="1200" baseline="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-02,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PLPTs</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completed</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200" dirty="0">
                          <a:latin typeface="Times New Roman" panose="02020603050405020304" pitchFamily="18" charset="0"/>
                          <a:cs typeface="Times New Roman" panose="02020603050405020304" pitchFamily="18"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MPS-HI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-02,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PLPTs</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completed</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200" dirty="0">
                          <a:latin typeface="Times New Roman" panose="02020603050405020304" pitchFamily="18" charset="0"/>
                          <a:cs typeface="Times New Roman" panose="02020603050405020304" pitchFamily="18" charset="0"/>
                        </a:rPr>
                        <a:t>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MPS-HI</a:t>
                      </a:r>
                      <a:r>
                        <a:rPr lang="en-US" sz="1200" baseline="0" dirty="0">
                          <a:latin typeface="Times New Roman" panose="02020603050405020304" pitchFamily="18" charset="0"/>
                          <a:cs typeface="Times New Roman" panose="02020603050405020304" pitchFamily="18" charset="0"/>
                        </a:rPr>
                        <a:t> Measurement Accuracy</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-02, -04, -05,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PLPTs</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completed</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Content Placeholder 2"/>
          <p:cNvSpPr txBox="1">
            <a:spLocks/>
          </p:cNvSpPr>
          <p:nvPr/>
        </p:nvSpPr>
        <p:spPr>
          <a:xfrm>
            <a:off x="437147" y="2743200"/>
            <a:ext cx="8269706" cy="37338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MRD1996:  Data in 5 directions</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Currently being met for electrons and protons</a:t>
            </a:r>
          </a:p>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MRD2000:  Measurement Range  </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Requirements:  Electrons 50 keV to 4 MeV plus &gt;2 MeV; </a:t>
            </a:r>
            <a:br>
              <a:rPr lang="en-US" sz="1200" dirty="0" smtClean="0">
                <a:latin typeface="Times New Roman" panose="02020603050405020304" pitchFamily="18" charset="0"/>
                <a:cs typeface="Times New Roman" panose="02020603050405020304" pitchFamily="18" charset="0"/>
              </a:rPr>
            </a:br>
            <a:r>
              <a:rPr lang="en-US" sz="1200" dirty="0" smtClean="0">
                <a:latin typeface="Times New Roman" panose="02020603050405020304" pitchFamily="18" charset="0"/>
                <a:cs typeface="Times New Roman" panose="02020603050405020304" pitchFamily="18" charset="0"/>
              </a:rPr>
              <a:t>Protons 80 keV to 10 MeV</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Currently, all channels are functional and exhibit characteristic variation in behavior w/ energy</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Ground cal &amp; cross-cal activities indicate that energy measurement range is covered</a:t>
            </a:r>
          </a:p>
          <a:p>
            <a:pPr lvl="2"/>
            <a:r>
              <a:rPr lang="en-US" sz="1200" b="1" dirty="0" smtClean="0">
                <a:solidFill>
                  <a:srgbClr val="FFFF00"/>
                </a:solidFill>
                <a:latin typeface="Times New Roman" panose="02020603050405020304" pitchFamily="18" charset="0"/>
                <a:cs typeface="Times New Roman" panose="02020603050405020304" pitchFamily="18" charset="0"/>
              </a:rPr>
              <a:t>G17 P8-P11 require SEP event suitable for cross comparisons with SGPS and G16 MPS-HI</a:t>
            </a:r>
          </a:p>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MRD2001:  Measurement Accuracy</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Requirements:  @min flux &lt;45%, @10X min flux &lt; 25%</a:t>
            </a:r>
          </a:p>
          <a:p>
            <a:pPr lvl="1">
              <a:buFont typeface="Arial" panose="020B0604020202020204" pitchFamily="34" charset="0"/>
              <a:buChar char="•"/>
            </a:pPr>
            <a:r>
              <a:rPr lang="en-US" sz="1200" u="sng" dirty="0" smtClean="0">
                <a:latin typeface="Times New Roman" panose="02020603050405020304" pitchFamily="18" charset="0"/>
                <a:cs typeface="Times New Roman" panose="02020603050405020304" pitchFamily="18" charset="0"/>
              </a:rPr>
              <a:t>Absolute accuracy cannot be verified on-orbit</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Results of PLPT-05 indicate that </a:t>
            </a:r>
            <a:r>
              <a:rPr lang="en-US" sz="1200" b="1" dirty="0" smtClean="0">
                <a:solidFill>
                  <a:srgbClr val="FFFF00"/>
                </a:solidFill>
                <a:latin typeface="Times New Roman" panose="02020603050405020304" pitchFamily="18" charset="0"/>
                <a:cs typeface="Times New Roman" panose="02020603050405020304" pitchFamily="18" charset="0"/>
              </a:rPr>
              <a:t>GOES-16 proton fluxes are systematically low by 2-3x relative to GOES-17</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Results of PLPT-02 indicate that the</a:t>
            </a:r>
            <a:r>
              <a:rPr lang="en-US" sz="1200" b="1" dirty="0" smtClean="0">
                <a:latin typeface="Times New Roman" panose="02020603050405020304" pitchFamily="18" charset="0"/>
                <a:cs typeface="Times New Roman" panose="02020603050405020304" pitchFamily="18" charset="0"/>
              </a:rPr>
              <a:t> </a:t>
            </a:r>
            <a:r>
              <a:rPr lang="en-US" sz="1200" b="1" dirty="0" smtClean="0">
                <a:solidFill>
                  <a:srgbClr val="FFFF00"/>
                </a:solidFill>
                <a:latin typeface="Times New Roman" panose="02020603050405020304" pitchFamily="18" charset="0"/>
                <a:cs typeface="Times New Roman" panose="02020603050405020304" pitchFamily="18" charset="0"/>
              </a:rPr>
              <a:t>inter-telescope differences are much greater than 25% in many occasions, G16 proton/electrons, G17 protons</a:t>
            </a:r>
          </a:p>
          <a:p>
            <a:pPr lvl="1">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Results </a:t>
            </a:r>
            <a:r>
              <a:rPr lang="en-US" sz="1200" dirty="0">
                <a:latin typeface="Times New Roman" panose="02020603050405020304" pitchFamily="18" charset="0"/>
                <a:cs typeface="Times New Roman" panose="02020603050405020304" pitchFamily="18" charset="0"/>
              </a:rPr>
              <a:t>of </a:t>
            </a:r>
            <a:r>
              <a:rPr lang="en-US" sz="1200" dirty="0" smtClean="0">
                <a:latin typeface="Times New Roman" panose="02020603050405020304" pitchFamily="18" charset="0"/>
                <a:cs typeface="Times New Roman" panose="02020603050405020304" pitchFamily="18" charset="0"/>
              </a:rPr>
              <a:t>PLPT-04 shows </a:t>
            </a:r>
            <a:r>
              <a:rPr lang="en-US" sz="1200" dirty="0">
                <a:latin typeface="Times New Roman" panose="02020603050405020304" pitchFamily="18" charset="0"/>
                <a:cs typeface="Times New Roman" panose="02020603050405020304" pitchFamily="18" charset="0"/>
              </a:rPr>
              <a:t>that </a:t>
            </a:r>
            <a:r>
              <a:rPr lang="en-US" sz="1200" b="1" dirty="0">
                <a:solidFill>
                  <a:srgbClr val="FFFF00"/>
                </a:solidFill>
                <a:latin typeface="Times New Roman" panose="02020603050405020304" pitchFamily="18" charset="0"/>
                <a:cs typeface="Times New Roman" panose="02020603050405020304" pitchFamily="18" charset="0"/>
              </a:rPr>
              <a:t>G16 MPS-HI P8-P11 reported fluxes are systematically low, with greater error in higher energy channels, up to &gt;10x </a:t>
            </a:r>
            <a:r>
              <a:rPr lang="en-US" sz="1200" b="1" dirty="0" smtClean="0">
                <a:solidFill>
                  <a:srgbClr val="FFFF00"/>
                </a:solidFill>
                <a:latin typeface="Times New Roman" panose="02020603050405020304" pitchFamily="18" charset="0"/>
                <a:cs typeface="Times New Roman" panose="02020603050405020304" pitchFamily="18" charset="0"/>
              </a:rPr>
              <a:t>lower </a:t>
            </a:r>
            <a:r>
              <a:rPr lang="en-US" sz="1200" b="1" dirty="0">
                <a:solidFill>
                  <a:srgbClr val="FFFF00"/>
                </a:solidFill>
                <a:latin typeface="Times New Roman" panose="02020603050405020304" pitchFamily="18" charset="0"/>
                <a:cs typeface="Times New Roman" panose="02020603050405020304" pitchFamily="18" charset="0"/>
              </a:rPr>
              <a:t>in </a:t>
            </a:r>
            <a:r>
              <a:rPr lang="en-US" sz="1200" b="1" dirty="0" smtClean="0">
                <a:solidFill>
                  <a:srgbClr val="FFFF00"/>
                </a:solidFill>
                <a:latin typeface="Times New Roman" panose="02020603050405020304" pitchFamily="18" charset="0"/>
                <a:cs typeface="Times New Roman" panose="02020603050405020304" pitchFamily="18" charset="0"/>
              </a:rPr>
              <a:t>P11</a:t>
            </a:r>
          </a:p>
        </p:txBody>
      </p:sp>
    </p:spTree>
    <p:extLst>
      <p:ext uri="{BB962C8B-B14F-4D97-AF65-F5344CB8AC3E}">
        <p14:creationId xmlns:p14="http://schemas.microsoft.com/office/powerpoint/2010/main" val="23894431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0999"/>
            <a:ext cx="6408821" cy="715963"/>
          </a:xfrm>
        </p:spPr>
        <p:txBody>
          <a:bodyPr/>
          <a:lstStyle/>
          <a:p>
            <a:r>
              <a:rPr lang="en-US" b="1" dirty="0" smtClean="0">
                <a:latin typeface="Times New Roman" panose="02020603050405020304" pitchFamily="18" charset="0"/>
                <a:cs typeface="Times New Roman" panose="02020603050405020304" pitchFamily="18" charset="0"/>
              </a:rPr>
              <a:t>Remaining </a:t>
            </a:r>
            <a:r>
              <a:rPr lang="en-US" b="1" dirty="0">
                <a:latin typeface="Times New Roman" panose="02020603050405020304" pitchFamily="18" charset="0"/>
                <a:cs typeface="Times New Roman" panose="02020603050405020304" pitchFamily="18" charset="0"/>
              </a:rPr>
              <a:t>Risks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89</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692955859"/>
              </p:ext>
            </p:extLst>
          </p:nvPr>
        </p:nvGraphicFramePr>
        <p:xfrm>
          <a:off x="132524" y="1465263"/>
          <a:ext cx="8865704" cy="3723640"/>
        </p:xfrm>
        <a:graphic>
          <a:graphicData uri="http://schemas.openxmlformats.org/drawingml/2006/table">
            <a:tbl>
              <a:tblPr firstRow="1" bandRow="1">
                <a:tableStyleId>{5C22544A-7EE6-4342-B048-85BDC9FD1C3A}</a:tableStyleId>
              </a:tblPr>
              <a:tblGrid>
                <a:gridCol w="1391476">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673628">
                  <a:extLst>
                    <a:ext uri="{9D8B030D-6E8A-4147-A177-3AD203B41FA5}">
                      <a16:colId xmlns:a16="http://schemas.microsoft.com/office/drawing/2014/main" val="20003"/>
                    </a:ext>
                  </a:extLst>
                </a:gridCol>
              </a:tblGrid>
              <a:tr h="370840">
                <a:tc>
                  <a:txBody>
                    <a:bodyPr/>
                    <a:lstStyle/>
                    <a:p>
                      <a:pPr algn="ctr"/>
                      <a:r>
                        <a:rPr lang="en-US" sz="1600" b="0" dirty="0">
                          <a:latin typeface="Times New Roman" panose="02020603050405020304" pitchFamily="18" charset="0"/>
                          <a:cs typeface="Times New Roman" panose="02020603050405020304" pitchFamily="18" charset="0"/>
                        </a:rPr>
                        <a:t>Risk</a:t>
                      </a:r>
                      <a:r>
                        <a:rPr lang="en-US" sz="1600" b="0" baseline="0" dirty="0">
                          <a:latin typeface="Times New Roman" panose="02020603050405020304" pitchFamily="18" charset="0"/>
                          <a:cs typeface="Times New Roman" panose="02020603050405020304" pitchFamily="18" charset="0"/>
                        </a:rPr>
                        <a:t> Name</a:t>
                      </a:r>
                      <a:endParaRPr lang="en-US" sz="1600" b="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600" b="0" dirty="0">
                          <a:latin typeface="Times New Roman" panose="02020603050405020304" pitchFamily="18" charset="0"/>
                          <a:cs typeface="Times New Roman" panose="02020603050405020304" pitchFamily="18" charset="0"/>
                        </a:rPr>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b="0" dirty="0">
                          <a:latin typeface="Times New Roman" panose="02020603050405020304" pitchFamily="18" charset="0"/>
                          <a:cs typeface="Times New Roman" panose="02020603050405020304" pitchFamily="18" charset="0"/>
                        </a:rPr>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b="0" dirty="0">
                          <a:latin typeface="Times New Roman" panose="02020603050405020304" pitchFamily="18" charset="0"/>
                          <a:cs typeface="Times New Roman" panose="02020603050405020304" pitchFamily="18" charset="0"/>
                        </a:rPr>
                        <a:t>Mitigation</a:t>
                      </a:r>
                      <a:r>
                        <a:rPr lang="en-US" sz="1600" b="0" baseline="0" dirty="0">
                          <a:latin typeface="Times New Roman" panose="02020603050405020304" pitchFamily="18" charset="0"/>
                          <a:cs typeface="Times New Roman" panose="02020603050405020304" pitchFamily="18" charset="0"/>
                        </a:rPr>
                        <a:t> and Schedule</a:t>
                      </a:r>
                      <a:endParaRPr lang="en-US" sz="1600" b="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600" b="0" dirty="0">
                          <a:latin typeface="Times New Roman" panose="02020603050405020304" pitchFamily="18" charset="0"/>
                          <a:cs typeface="Times New Roman" panose="02020603050405020304" pitchFamily="18" charset="0"/>
                        </a:rPr>
                        <a:t>MPS-HI solar proton channel disagreement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rgbClr val="FF0000"/>
                          </a:solidFill>
                          <a:latin typeface="Times New Roman" panose="02020603050405020304" pitchFamily="18" charset="0"/>
                          <a:cs typeface="Times New Roman" panose="02020603050405020304" pitchFamily="18" charset="0"/>
                        </a:rPr>
                        <a:t>IF </a:t>
                      </a:r>
                      <a:r>
                        <a:rPr lang="en-US" sz="1600" b="0" dirty="0">
                          <a:latin typeface="Times New Roman" panose="02020603050405020304" pitchFamily="18" charset="0"/>
                          <a:cs typeface="Times New Roman" panose="02020603050405020304" pitchFamily="18" charset="0"/>
                        </a:rPr>
                        <a:t>MPS-HI P8-P11 and SGPS P1-P5 are not both calibrated at BNL VdG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rgbClr val="FF0000"/>
                          </a:solidFill>
                          <a:latin typeface="Times New Roman" panose="02020603050405020304" pitchFamily="18" charset="0"/>
                          <a:cs typeface="Times New Roman" panose="02020603050405020304" pitchFamily="18" charset="0"/>
                        </a:rPr>
                        <a:t>THEN</a:t>
                      </a:r>
                      <a:r>
                        <a:rPr lang="en-US" sz="1600" b="0" baseline="0" dirty="0">
                          <a:latin typeface="Times New Roman" panose="02020603050405020304" pitchFamily="18" charset="0"/>
                          <a:cs typeface="Times New Roman" panose="02020603050405020304" pitchFamily="18" charset="0"/>
                        </a:rPr>
                        <a:t> root cause of large disagreement will not be understood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b="0" dirty="0">
                          <a:latin typeface="Times New Roman" panose="02020603050405020304" pitchFamily="18" charset="0"/>
                          <a:cs typeface="Times New Roman" panose="02020603050405020304" pitchFamily="18" charset="0"/>
                        </a:rPr>
                        <a:t>Program</a:t>
                      </a:r>
                      <a:r>
                        <a:rPr lang="en-US" sz="1600" b="0" baseline="0" dirty="0">
                          <a:latin typeface="Times New Roman" panose="02020603050405020304" pitchFamily="18" charset="0"/>
                          <a:cs typeface="Times New Roman" panose="02020603050405020304" pitchFamily="18" charset="0"/>
                        </a:rPr>
                        <a:t> has authorized ATC to add MPS-HI calibration to planned effort at BNL </a:t>
                      </a:r>
                      <a:r>
                        <a:rPr lang="en-US" sz="1600" b="0" baseline="0" dirty="0" smtClean="0">
                          <a:latin typeface="Times New Roman" panose="02020603050405020304" pitchFamily="18" charset="0"/>
                          <a:cs typeface="Times New Roman" panose="02020603050405020304" pitchFamily="18" charset="0"/>
                        </a:rPr>
                        <a:t>VdG</a:t>
                      </a:r>
                      <a:endParaRPr lang="en-US" sz="1600" b="0" baseline="0" dirty="0">
                        <a:latin typeface="Times New Roman" panose="02020603050405020304" pitchFamily="18" charset="0"/>
                        <a:cs typeface="Times New Roman" panose="02020603050405020304" pitchFamily="18" charset="0"/>
                      </a:endParaRPr>
                    </a:p>
                    <a:p>
                      <a:pPr marL="230188" indent="-230188">
                        <a:buFont typeface="Arial" pitchFamily="34" charset="0"/>
                        <a:buChar char="•"/>
                      </a:pPr>
                      <a:r>
                        <a:rPr lang="en-US" sz="1600" b="0" baseline="0" dirty="0">
                          <a:latin typeface="Times New Roman" panose="02020603050405020304" pitchFamily="18" charset="0"/>
                          <a:cs typeface="Times New Roman" panose="02020603050405020304" pitchFamily="18" charset="0"/>
                        </a:rPr>
                        <a:t>Wait for next SEP event to cross-</a:t>
                      </a:r>
                      <a:r>
                        <a:rPr lang="en-US" sz="1600" b="0" baseline="0" dirty="0" err="1">
                          <a:latin typeface="Times New Roman" panose="02020603050405020304" pitchFamily="18" charset="0"/>
                          <a:cs typeface="Times New Roman" panose="02020603050405020304" pitchFamily="18" charset="0"/>
                        </a:rPr>
                        <a:t>cal</a:t>
                      </a:r>
                      <a:r>
                        <a:rPr lang="en-US" sz="1600" b="0" baseline="0" dirty="0">
                          <a:latin typeface="Times New Roman" panose="02020603050405020304" pitchFamily="18" charset="0"/>
                          <a:cs typeface="Times New Roman" panose="02020603050405020304" pitchFamily="18" charset="0"/>
                        </a:rPr>
                        <a:t> G16 &amp; G17</a:t>
                      </a:r>
                      <a:endParaRPr lang="en-US" sz="16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600" b="0" dirty="0">
                          <a:latin typeface="Times New Roman" panose="02020603050405020304" pitchFamily="18" charset="0"/>
                          <a:cs typeface="Times New Roman" panose="02020603050405020304" pitchFamily="18" charset="0"/>
                        </a:rPr>
                        <a:t>MPS-HI proton channel degradation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rgbClr val="FF0000"/>
                          </a:solidFill>
                          <a:latin typeface="Times New Roman" panose="02020603050405020304" pitchFamily="18" charset="0"/>
                          <a:cs typeface="Times New Roman" panose="02020603050405020304" pitchFamily="18" charset="0"/>
                        </a:rPr>
                        <a:t>IF</a:t>
                      </a:r>
                      <a:r>
                        <a:rPr lang="en-US" sz="1600" b="0" dirty="0">
                          <a:latin typeface="Times New Roman" panose="02020603050405020304" pitchFamily="18" charset="0"/>
                          <a:cs typeface="Times New Roman" panose="02020603050405020304" pitchFamily="18" charset="0"/>
                        </a:rPr>
                        <a:t> difference between G17 and G16 MPS-HI protons is due to on-orbit radiation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rgbClr val="FF0000"/>
                          </a:solidFill>
                          <a:latin typeface="Times New Roman" panose="02020603050405020304" pitchFamily="18" charset="0"/>
                          <a:cs typeface="Times New Roman" panose="02020603050405020304" pitchFamily="18" charset="0"/>
                        </a:rPr>
                        <a:t>THEN </a:t>
                      </a:r>
                      <a:r>
                        <a:rPr lang="en-US" sz="1600" b="0" dirty="0">
                          <a:latin typeface="Times New Roman" panose="02020603050405020304" pitchFamily="18" charset="0"/>
                          <a:cs typeface="Times New Roman" panose="02020603050405020304" pitchFamily="18" charset="0"/>
                        </a:rPr>
                        <a:t>all MPS-HI proton fluxes will be degraded starting 1-2 years after launch</a:t>
                      </a:r>
                      <a:endParaRPr lang="en-US" sz="1600" b="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b="0" dirty="0" smtClean="0">
                          <a:latin typeface="Times New Roman" panose="02020603050405020304" pitchFamily="18" charset="0"/>
                          <a:cs typeface="Times New Roman" panose="02020603050405020304" pitchFamily="18" charset="0"/>
                        </a:rPr>
                        <a:t>Determine </a:t>
                      </a:r>
                      <a:r>
                        <a:rPr lang="en-US" sz="1600" b="0" dirty="0">
                          <a:latin typeface="Times New Roman" panose="02020603050405020304" pitchFamily="18" charset="0"/>
                          <a:cs typeface="Times New Roman" panose="02020603050405020304" pitchFamily="18" charset="0"/>
                        </a:rPr>
                        <a:t>whether this is the root cause of </a:t>
                      </a:r>
                      <a:r>
                        <a:rPr lang="en-US" sz="1600" b="0" dirty="0" smtClean="0">
                          <a:latin typeface="Times New Roman" panose="02020603050405020304" pitchFamily="18" charset="0"/>
                          <a:cs typeface="Times New Roman" panose="02020603050405020304" pitchFamily="18" charset="0"/>
                        </a:rPr>
                        <a:t>discrepancy by comparison to GOES-T proton data</a:t>
                      </a:r>
                      <a:endParaRPr lang="en-US" sz="1600" b="0" dirty="0">
                        <a:latin typeface="Times New Roman" panose="02020603050405020304" pitchFamily="18" charset="0"/>
                        <a:cs typeface="Times New Roman" panose="02020603050405020304" pitchFamily="18" charset="0"/>
                      </a:endParaRPr>
                    </a:p>
                    <a:p>
                      <a:pPr marL="230188" indent="-230188">
                        <a:buFont typeface="Arial" pitchFamily="34" charset="0"/>
                        <a:buChar char="•"/>
                      </a:pPr>
                      <a:r>
                        <a:rPr lang="en-US" sz="1600" b="0" dirty="0">
                          <a:latin typeface="Times New Roman" panose="02020603050405020304" pitchFamily="18" charset="0"/>
                          <a:cs typeface="Times New Roman" panose="02020603050405020304" pitchFamily="18" charset="0"/>
                        </a:rPr>
                        <a:t>Update LUTs or develop new metadata on effective energies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3" y="169253"/>
            <a:ext cx="6010275" cy="897547"/>
          </a:xfrm>
        </p:spPr>
        <p:txBody>
          <a:bodyPr/>
          <a:lstStyle/>
          <a:p>
            <a:r>
              <a:rPr lang="en-US" sz="2800" b="1" dirty="0">
                <a:latin typeface="Times New Roman" panose="02020603050405020304" pitchFamily="18" charset="0"/>
                <a:cs typeface="Times New Roman" panose="02020603050405020304" pitchFamily="18" charset="0"/>
              </a:rPr>
              <a:t>Instrument/GPA Issues Identified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and </a:t>
            </a:r>
            <a:r>
              <a:rPr lang="en-US" sz="2800" b="1" dirty="0" smtClean="0">
                <a:latin typeface="Times New Roman" panose="02020603050405020304" pitchFamily="18" charset="0"/>
                <a:cs typeface="Times New Roman" panose="02020603050405020304" pitchFamily="18" charset="0"/>
              </a:rPr>
              <a:t>Progress </a:t>
            </a:r>
            <a:r>
              <a:rPr lang="en-US" sz="2800" b="1" dirty="0">
                <a:latin typeface="Times New Roman" panose="02020603050405020304" pitchFamily="18" charset="0"/>
                <a:cs typeface="Times New Roman" panose="02020603050405020304" pitchFamily="18" charset="0"/>
              </a:rPr>
              <a:t>Status: MPS-HI</a:t>
            </a:r>
          </a:p>
        </p:txBody>
      </p:sp>
      <p:sp>
        <p:nvSpPr>
          <p:cNvPr id="4" name="TextBox 3"/>
          <p:cNvSpPr txBox="1"/>
          <p:nvPr/>
        </p:nvSpPr>
        <p:spPr>
          <a:xfrm>
            <a:off x="584829" y="1106269"/>
            <a:ext cx="7974343" cy="646331"/>
          </a:xfrm>
          <a:prstGeom prst="rect">
            <a:avLst/>
          </a:prstGeom>
          <a:noFill/>
        </p:spPr>
        <p:txBody>
          <a:bodyPr wrap="square" rtlCol="0">
            <a:spAutoFit/>
          </a:bodyPr>
          <a:lstStyle/>
          <a:p>
            <a:pPr algn="ctr"/>
            <a:r>
              <a:rPr lang="en-US" b="1" dirty="0">
                <a:solidFill>
                  <a:srgbClr val="FFFF00"/>
                </a:solidFill>
                <a:latin typeface="Times New Roman" panose="02020603050405020304" pitchFamily="18" charset="0"/>
                <a:cs typeface="Times New Roman" panose="02020603050405020304" pitchFamily="18" charset="0"/>
              </a:rPr>
              <a:t>At </a:t>
            </a:r>
            <a:r>
              <a:rPr lang="en-US" b="1" dirty="0" smtClean="0">
                <a:solidFill>
                  <a:srgbClr val="FFFF00"/>
                </a:solidFill>
                <a:latin typeface="Times New Roman" panose="02020603050405020304" pitchFamily="18" charset="0"/>
                <a:cs typeface="Times New Roman" panose="02020603050405020304" pitchFamily="18" charset="0"/>
              </a:rPr>
              <a:t>Provisional </a:t>
            </a:r>
            <a:r>
              <a:rPr lang="en-US" b="1" dirty="0">
                <a:solidFill>
                  <a:srgbClr val="FFFF00"/>
                </a:solidFill>
                <a:latin typeface="Times New Roman" panose="02020603050405020304" pitchFamily="18" charset="0"/>
                <a:cs typeface="Times New Roman" panose="02020603050405020304" pitchFamily="18" charset="0"/>
              </a:rPr>
              <a:t>PS-PVR, NCEI-CO recommended that these issues be </a:t>
            </a:r>
            <a:r>
              <a:rPr lang="en-US" b="1" dirty="0" smtClean="0">
                <a:solidFill>
                  <a:srgbClr val="FFFF00"/>
                </a:solidFill>
                <a:latin typeface="Times New Roman" panose="02020603050405020304" pitchFamily="18" charset="0"/>
                <a:cs typeface="Times New Roman" panose="02020603050405020304" pitchFamily="18" charset="0"/>
              </a:rPr>
              <a:t>investigated </a:t>
            </a:r>
            <a:r>
              <a:rPr lang="en-US" b="1" dirty="0">
                <a:solidFill>
                  <a:srgbClr val="FFFF00"/>
                </a:solidFill>
                <a:latin typeface="Times New Roman" panose="02020603050405020304" pitchFamily="18" charset="0"/>
                <a:cs typeface="Times New Roman" panose="02020603050405020304" pitchFamily="18" charset="0"/>
              </a:rPr>
              <a:t>prior to declaring the </a:t>
            </a:r>
            <a:r>
              <a:rPr lang="en-US" b="1" dirty="0" smtClean="0">
                <a:solidFill>
                  <a:srgbClr val="FFFF00"/>
                </a:solidFill>
                <a:latin typeface="Times New Roman" panose="02020603050405020304" pitchFamily="18" charset="0"/>
                <a:cs typeface="Times New Roman" panose="02020603050405020304" pitchFamily="18" charset="0"/>
              </a:rPr>
              <a:t>GOES-16/-17 </a:t>
            </a:r>
            <a:r>
              <a:rPr lang="en-US" b="1" dirty="0">
                <a:solidFill>
                  <a:srgbClr val="FFFF00"/>
                </a:solidFill>
                <a:latin typeface="Times New Roman" panose="02020603050405020304" pitchFamily="18" charset="0"/>
                <a:cs typeface="Times New Roman" panose="02020603050405020304" pitchFamily="18" charset="0"/>
              </a:rPr>
              <a:t>MPS-HI data of </a:t>
            </a:r>
            <a:r>
              <a:rPr lang="en-US" b="1" dirty="0" smtClean="0">
                <a:solidFill>
                  <a:srgbClr val="FFFF00"/>
                </a:solidFill>
                <a:latin typeface="Times New Roman" panose="02020603050405020304" pitchFamily="18" charset="0"/>
                <a:cs typeface="Times New Roman" panose="02020603050405020304" pitchFamily="18" charset="0"/>
              </a:rPr>
              <a:t>Full </a:t>
            </a:r>
            <a:r>
              <a:rPr lang="en-US" b="1" dirty="0">
                <a:solidFill>
                  <a:srgbClr val="FFFF00"/>
                </a:solidFill>
                <a:latin typeface="Times New Roman" panose="02020603050405020304" pitchFamily="18" charset="0"/>
                <a:cs typeface="Times New Roman" panose="02020603050405020304" pitchFamily="18" charset="0"/>
              </a:rPr>
              <a:t>maturity.</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graphicFrame>
        <p:nvGraphicFramePr>
          <p:cNvPr id="8" name="Table 7"/>
          <p:cNvGraphicFramePr>
            <a:graphicFrameLocks noGrp="1"/>
          </p:cNvGraphicFramePr>
          <p:nvPr>
            <p:extLst>
              <p:ext uri="{D42A27DB-BD31-4B8C-83A1-F6EECF244321}">
                <p14:modId xmlns:p14="http://schemas.microsoft.com/office/powerpoint/2010/main" val="2641542515"/>
              </p:ext>
            </p:extLst>
          </p:nvPr>
        </p:nvGraphicFramePr>
        <p:xfrm>
          <a:off x="228600" y="1859280"/>
          <a:ext cx="8763000" cy="454152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370840">
                <a:tc>
                  <a:txBody>
                    <a:bodyPr/>
                    <a:lstStyle/>
                    <a:p>
                      <a:r>
                        <a:rPr lang="en-US" sz="2000" dirty="0">
                          <a:latin typeface="Times New Roman" panose="02020603050405020304" pitchFamily="18" charset="0"/>
                          <a:cs typeface="Times New Roman" panose="02020603050405020304" pitchFamily="18" charset="0"/>
                        </a:rPr>
                        <a:t>ADR#</a:t>
                      </a:r>
                    </a:p>
                  </a:txBody>
                  <a:tcPr anchor="ctr"/>
                </a:tc>
                <a:tc>
                  <a:txBody>
                    <a:bodyPr/>
                    <a:lstStyle/>
                    <a:p>
                      <a:r>
                        <a:rPr lang="en-US" sz="2000" dirty="0">
                          <a:latin typeface="Times New Roman" panose="02020603050405020304" pitchFamily="18" charset="0"/>
                          <a:cs typeface="Times New Roman" panose="02020603050405020304" pitchFamily="18" charset="0"/>
                        </a:rPr>
                        <a:t>WR#</a:t>
                      </a:r>
                    </a:p>
                  </a:txBody>
                  <a:tcPr anchor="ctr"/>
                </a:tc>
                <a:tc>
                  <a:txBody>
                    <a:bodyPr/>
                    <a:lstStyle/>
                    <a:p>
                      <a:r>
                        <a:rPr lang="en-US" sz="2000" dirty="0">
                          <a:latin typeface="Times New Roman" panose="02020603050405020304" pitchFamily="18" charset="0"/>
                          <a:cs typeface="Times New Roman" panose="02020603050405020304" pitchFamily="18" charset="0"/>
                        </a:rPr>
                        <a:t>Short Description</a:t>
                      </a:r>
                    </a:p>
                  </a:txBody>
                  <a:tcPr anchor="ctr"/>
                </a:tc>
                <a:tc>
                  <a:txBody>
                    <a:bodyPr/>
                    <a:lstStyle/>
                    <a:p>
                      <a:r>
                        <a:rPr lang="en-US" sz="2000" dirty="0" smtClean="0">
                          <a:latin typeface="Times New Roman" panose="02020603050405020304" pitchFamily="18" charset="0"/>
                          <a:cs typeface="Times New Roman" panose="02020603050405020304" pitchFamily="18" charset="0"/>
                        </a:rPr>
                        <a:t>Current</a:t>
                      </a:r>
                    </a:p>
                    <a:p>
                      <a:r>
                        <a:rPr lang="en-US" sz="2000" dirty="0" smtClean="0">
                          <a:latin typeface="Times New Roman" panose="02020603050405020304" pitchFamily="18" charset="0"/>
                          <a:cs typeface="Times New Roman" panose="02020603050405020304" pitchFamily="18" charset="0"/>
                        </a:rPr>
                        <a:t>Status</a:t>
                      </a:r>
                      <a:endParaRPr lang="en-US" sz="2000" dirty="0">
                        <a:latin typeface="Times New Roman" panose="02020603050405020304" pitchFamily="18" charset="0"/>
                        <a:cs typeface="Times New Roman" panose="02020603050405020304" pitchFamily="18" charset="0"/>
                      </a:endParaRPr>
                    </a:p>
                  </a:txBody>
                  <a:tcPr anchor="ctr"/>
                </a:tc>
                <a:tc>
                  <a:txBody>
                    <a:bodyPr/>
                    <a:lstStyle/>
                    <a:p>
                      <a:r>
                        <a:rPr lang="en-US" sz="2000" dirty="0">
                          <a:latin typeface="Times New Roman" panose="02020603050405020304" pitchFamily="18" charset="0"/>
                          <a:cs typeface="Times New Roman" panose="02020603050405020304" pitchFamily="18" charset="0"/>
                        </a:rPr>
                        <a:t>Expected Closure</a:t>
                      </a:r>
                    </a:p>
                  </a:txBody>
                  <a:tcPr anchor="ctr"/>
                </a:tc>
                <a:extLst>
                  <a:ext uri="{0D108BD9-81ED-4DB2-BD59-A6C34878D82A}">
                    <a16:rowId xmlns:a16="http://schemas.microsoft.com/office/drawing/2014/main" val="10000"/>
                  </a:ext>
                </a:extLst>
              </a:tr>
              <a:tr h="370840">
                <a:tc>
                  <a:txBody>
                    <a:bodyPr/>
                    <a:lstStyle/>
                    <a:p>
                      <a:r>
                        <a:rPr lang="en-US" dirty="0">
                          <a:latin typeface="Times New Roman" panose="02020603050405020304" pitchFamily="18" charset="0"/>
                          <a:cs typeface="Times New Roman" panose="02020603050405020304" pitchFamily="18" charset="0"/>
                        </a:rPr>
                        <a:t>700</a:t>
                      </a:r>
                    </a:p>
                  </a:txBody>
                  <a:tcPr anchor="ctr"/>
                </a:tc>
                <a:tc>
                  <a:txBody>
                    <a:bodyPr/>
                    <a:lstStyle/>
                    <a:p>
                      <a:r>
                        <a:rPr lang="en-US" dirty="0">
                          <a:latin typeface="Times New Roman" panose="02020603050405020304" pitchFamily="18" charset="0"/>
                          <a:cs typeface="Times New Roman" panose="02020603050405020304" pitchFamily="18" charset="0"/>
                        </a:rPr>
                        <a:t>6115</a:t>
                      </a:r>
                    </a:p>
                  </a:txBody>
                  <a:tcPr anchor="ctr"/>
                </a:tc>
                <a:tc>
                  <a:txBody>
                    <a:bodyPr/>
                    <a:lstStyle/>
                    <a:p>
                      <a:r>
                        <a:rPr lang="en-US" sz="1800" b="0" i="0" kern="1200" dirty="0">
                          <a:solidFill>
                            <a:schemeClr val="dk1"/>
                          </a:solidFill>
                          <a:latin typeface="Times New Roman" panose="02020603050405020304" pitchFamily="18" charset="0"/>
                          <a:ea typeface="+mn-ea"/>
                          <a:cs typeface="Times New Roman" panose="02020603050405020304" pitchFamily="18" charset="0"/>
                        </a:rPr>
                        <a:t>Yaw Flip Flag incorrect for SEISS MPS-HI products</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Closed</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a:latin typeface="Times New Roman" panose="02020603050405020304" pitchFamily="18" charset="0"/>
                          <a:cs typeface="Times New Roman" panose="02020603050405020304" pitchFamily="18" charset="0"/>
                        </a:rPr>
                        <a:t>DO.07.01.00</a:t>
                      </a:r>
                    </a:p>
                  </a:txBody>
                  <a:tcPr anchor="ctr"/>
                </a:tc>
                <a:extLst>
                  <a:ext uri="{0D108BD9-81ED-4DB2-BD59-A6C34878D82A}">
                    <a16:rowId xmlns:a16="http://schemas.microsoft.com/office/drawing/2014/main" val="10001"/>
                  </a:ext>
                </a:extLst>
              </a:tr>
              <a:tr h="370840">
                <a:tc>
                  <a:txBody>
                    <a:bodyPr/>
                    <a:lstStyle/>
                    <a:p>
                      <a:r>
                        <a:rPr lang="en-US" dirty="0">
                          <a:latin typeface="Times New Roman" panose="02020603050405020304" pitchFamily="18" charset="0"/>
                          <a:cs typeface="Times New Roman" panose="02020603050405020304" pitchFamily="18" charset="0"/>
                        </a:rPr>
                        <a:t>780</a:t>
                      </a:r>
                    </a:p>
                  </a:txBody>
                  <a:tcPr anchor="ctr"/>
                </a:tc>
                <a:tc>
                  <a:txBody>
                    <a:bodyPr/>
                    <a:lstStyle/>
                    <a:p>
                      <a:r>
                        <a:rPr lang="en-US" dirty="0" smtClean="0">
                          <a:latin typeface="Times New Roman" panose="02020603050405020304" pitchFamily="18" charset="0"/>
                          <a:cs typeface="Times New Roman" panose="02020603050405020304" pitchFamily="18" charset="0"/>
                        </a:rPr>
                        <a:t>6568</a:t>
                      </a:r>
                    </a:p>
                    <a:p>
                      <a:r>
                        <a:rPr lang="en-US" dirty="0" smtClean="0">
                          <a:latin typeface="Times New Roman" panose="02020603050405020304" pitchFamily="18" charset="0"/>
                          <a:cs typeface="Times New Roman" panose="02020603050405020304" pitchFamily="18" charset="0"/>
                        </a:rPr>
                        <a:t>6845</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a:solidFill>
                            <a:schemeClr val="tx1"/>
                          </a:solidFill>
                          <a:latin typeface="Times New Roman" panose="02020603050405020304" pitchFamily="18" charset="0"/>
                          <a:cs typeface="Times New Roman" panose="02020603050405020304" pitchFamily="18" charset="0"/>
                        </a:rPr>
                        <a:t>G16 &amp; G17 MPS-HI and </a:t>
                      </a:r>
                      <a:r>
                        <a:rPr lang="en-US" dirty="0" smtClean="0">
                          <a:solidFill>
                            <a:schemeClr val="tx1"/>
                          </a:solidFill>
                          <a:latin typeface="Times New Roman" panose="02020603050405020304" pitchFamily="18" charset="0"/>
                          <a:cs typeface="Times New Roman" panose="02020603050405020304" pitchFamily="18" charset="0"/>
                        </a:rPr>
                        <a:t>MPS-LO L1b </a:t>
                      </a:r>
                      <a:r>
                        <a:rPr lang="en-US" dirty="0">
                          <a:solidFill>
                            <a:schemeClr val="tx1"/>
                          </a:solidFill>
                          <a:latin typeface="Times New Roman" panose="02020603050405020304" pitchFamily="18" charset="0"/>
                          <a:cs typeface="Times New Roman" panose="02020603050405020304" pitchFamily="18" charset="0"/>
                        </a:rPr>
                        <a:t>IFC Leakage</a:t>
                      </a:r>
                    </a:p>
                  </a:txBody>
                  <a:tcPr anchor="ctr"/>
                </a:tc>
                <a:tc>
                  <a:txBody>
                    <a:bodyPr/>
                    <a:lstStyle/>
                    <a:p>
                      <a:r>
                        <a:rPr lang="en-US" dirty="0" smtClean="0">
                          <a:latin typeface="Times New Roman" panose="02020603050405020304" pitchFamily="18" charset="0"/>
                          <a:cs typeface="Times New Roman" panose="02020603050405020304" pitchFamily="18" charset="0"/>
                        </a:rPr>
                        <a:t>Fix Fail</a:t>
                      </a:r>
                    </a:p>
                    <a:p>
                      <a:r>
                        <a:rPr lang="en-US" dirty="0" smtClean="0">
                          <a:latin typeface="Times New Roman" panose="02020603050405020304" pitchFamily="18" charset="0"/>
                          <a:cs typeface="Times New Roman" panose="02020603050405020304" pitchFamily="18" charset="0"/>
                        </a:rPr>
                        <a:t>In</a:t>
                      </a:r>
                      <a:r>
                        <a:rPr lang="en-US" baseline="0" dirty="0" smtClean="0">
                          <a:latin typeface="Times New Roman" panose="02020603050405020304" pitchFamily="18" charset="0"/>
                          <a:cs typeface="Times New Roman" panose="02020603050405020304" pitchFamily="18" charset="0"/>
                        </a:rPr>
                        <a:t> Analysis</a:t>
                      </a:r>
                      <a:endParaRPr lang="en-US"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DO.09.01.00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TBD</a:t>
                      </a:r>
                    </a:p>
                  </a:txBody>
                  <a:tcPr anchor="ctr"/>
                </a:tc>
                <a:extLst>
                  <a:ext uri="{0D108BD9-81ED-4DB2-BD59-A6C34878D82A}">
                    <a16:rowId xmlns:a16="http://schemas.microsoft.com/office/drawing/2014/main" val="10002"/>
                  </a:ext>
                </a:extLst>
              </a:tr>
              <a:tr h="370840">
                <a:tc>
                  <a:txBody>
                    <a:bodyPr/>
                    <a:lstStyle/>
                    <a:p>
                      <a:r>
                        <a:rPr lang="en-US" dirty="0">
                          <a:latin typeface="Times New Roman" panose="02020603050405020304" pitchFamily="18" charset="0"/>
                          <a:cs typeface="Times New Roman" panose="02020603050405020304" pitchFamily="18" charset="0"/>
                        </a:rPr>
                        <a:t>781</a:t>
                      </a:r>
                    </a:p>
                  </a:txBody>
                  <a:tcPr anchor="ctr"/>
                </a:tc>
                <a:tc>
                  <a:txBody>
                    <a:bodyPr/>
                    <a:lstStyle/>
                    <a:p>
                      <a:r>
                        <a:rPr lang="en-US" dirty="0" smtClean="0">
                          <a:latin typeface="Times New Roman" panose="02020603050405020304" pitchFamily="18" charset="0"/>
                          <a:cs typeface="Times New Roman" panose="02020603050405020304" pitchFamily="18" charset="0"/>
                        </a:rPr>
                        <a:t>6477</a:t>
                      </a:r>
                    </a:p>
                    <a:p>
                      <a:r>
                        <a:rPr lang="en-US" dirty="0" smtClean="0">
                          <a:latin typeface="Times New Roman" panose="02020603050405020304" pitchFamily="18" charset="0"/>
                          <a:cs typeface="Times New Roman" panose="02020603050405020304" pitchFamily="18" charset="0"/>
                        </a:rPr>
                        <a:t>8404</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a:solidFill>
                            <a:schemeClr val="tx1"/>
                          </a:solidFill>
                          <a:latin typeface="Times New Roman" panose="02020603050405020304" pitchFamily="18" charset="0"/>
                          <a:cs typeface="Times New Roman" panose="02020603050405020304" pitchFamily="18" charset="0"/>
                        </a:rPr>
                        <a:t>G17 &amp; G17 MPS-HI and SGPS L1b data gaps near IFCs</a:t>
                      </a:r>
                    </a:p>
                  </a:txBody>
                  <a:tcPr anchor="ctr"/>
                </a:tc>
                <a:tc>
                  <a:txBody>
                    <a:bodyPr/>
                    <a:lstStyle/>
                    <a:p>
                      <a:r>
                        <a:rPr lang="en-US" dirty="0" smtClean="0">
                          <a:latin typeface="Times New Roman" panose="02020603050405020304" pitchFamily="18" charset="0"/>
                          <a:cs typeface="Times New Roman" panose="02020603050405020304" pitchFamily="18" charset="0"/>
                        </a:rPr>
                        <a:t>Fixed</a:t>
                      </a:r>
                    </a:p>
                    <a:p>
                      <a:r>
                        <a:rPr lang="en-US" dirty="0" smtClean="0">
                          <a:latin typeface="Times New Roman" panose="02020603050405020304" pitchFamily="18" charset="0"/>
                          <a:cs typeface="Times New Roman" panose="02020603050405020304" pitchFamily="18" charset="0"/>
                        </a:rPr>
                        <a:t>In</a:t>
                      </a:r>
                      <a:r>
                        <a:rPr lang="en-US" baseline="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Analysis</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DO.09.02.00</a:t>
                      </a:r>
                    </a:p>
                    <a:p>
                      <a:r>
                        <a:rPr lang="en-US" dirty="0" smtClean="0">
                          <a:latin typeface="Times New Roman" panose="02020603050405020304" pitchFamily="18" charset="0"/>
                          <a:cs typeface="Times New Roman" panose="02020603050405020304" pitchFamily="18" charset="0"/>
                        </a:rPr>
                        <a:t>TBD</a:t>
                      </a: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370840">
                <a:tc>
                  <a:txBody>
                    <a:bodyPr/>
                    <a:lstStyle/>
                    <a:p>
                      <a:r>
                        <a:rPr lang="en-US" dirty="0">
                          <a:latin typeface="Times New Roman" panose="02020603050405020304" pitchFamily="18" charset="0"/>
                          <a:cs typeface="Times New Roman" panose="02020603050405020304" pitchFamily="18" charset="0"/>
                        </a:rPr>
                        <a:t>863</a:t>
                      </a:r>
                    </a:p>
                  </a:txBody>
                  <a:tcPr anchor="ctr"/>
                </a:tc>
                <a:tc>
                  <a:txBody>
                    <a:bodyPr/>
                    <a:lstStyle/>
                    <a:p>
                      <a:r>
                        <a:rPr lang="en-US" dirty="0">
                          <a:latin typeface="Times New Roman" panose="02020603050405020304" pitchFamily="18" charset="0"/>
                          <a:cs typeface="Times New Roman" panose="02020603050405020304" pitchFamily="18" charset="0"/>
                        </a:rPr>
                        <a:t>6736</a:t>
                      </a:r>
                    </a:p>
                  </a:txBody>
                  <a:tcPr anchor="ctr"/>
                </a:tc>
                <a:tc>
                  <a:txBody>
                    <a:bodyPr/>
                    <a:lstStyle/>
                    <a:p>
                      <a:r>
                        <a:rPr lang="en-US" dirty="0" smtClean="0">
                          <a:solidFill>
                            <a:schemeClr val="tx1"/>
                          </a:solidFill>
                          <a:latin typeface="Times New Roman" panose="02020603050405020304" pitchFamily="18" charset="0"/>
                          <a:cs typeface="Times New Roman" panose="02020603050405020304" pitchFamily="18" charset="0"/>
                        </a:rPr>
                        <a:t>Graceful degradation when SGPS data not generated</a:t>
                      </a:r>
                      <a:endParaRPr 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On</a:t>
                      </a:r>
                      <a:r>
                        <a:rPr lang="en-US" baseline="0" dirty="0" smtClean="0">
                          <a:latin typeface="Times New Roman" panose="02020603050405020304" pitchFamily="18" charset="0"/>
                          <a:cs typeface="Times New Roman" panose="02020603050405020304" pitchFamily="18" charset="0"/>
                        </a:rPr>
                        <a:t> Hold</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a:latin typeface="Times New Roman" panose="02020603050405020304" pitchFamily="18" charset="0"/>
                          <a:cs typeface="Times New Roman" panose="02020603050405020304" pitchFamily="18" charset="0"/>
                        </a:rPr>
                        <a:t>TBD</a:t>
                      </a:r>
                    </a:p>
                  </a:txBody>
                  <a:tcPr anchor="ctr"/>
                </a:tc>
                <a:extLst>
                  <a:ext uri="{0D108BD9-81ED-4DB2-BD59-A6C34878D82A}">
                    <a16:rowId xmlns:a16="http://schemas.microsoft.com/office/drawing/2014/main" val="2616329985"/>
                  </a:ext>
                </a:extLst>
              </a:tr>
              <a:tr h="370840">
                <a:tc>
                  <a:txBody>
                    <a:bodyPr/>
                    <a:lstStyle/>
                    <a:p>
                      <a:r>
                        <a:rPr lang="en-US" dirty="0">
                          <a:latin typeface="Times New Roman" panose="02020603050405020304" pitchFamily="18" charset="0"/>
                          <a:cs typeface="Times New Roman" panose="02020603050405020304" pitchFamily="18" charset="0"/>
                        </a:rPr>
                        <a:t>845</a:t>
                      </a:r>
                    </a:p>
                  </a:txBody>
                  <a:tcPr anchor="ctr"/>
                </a:tc>
                <a:tc>
                  <a:txBody>
                    <a:bodyPr/>
                    <a:lstStyle/>
                    <a:p>
                      <a:r>
                        <a:rPr lang="en-US" dirty="0" smtClean="0">
                          <a:latin typeface="Times New Roman" panose="02020603050405020304" pitchFamily="18" charset="0"/>
                          <a:cs typeface="Times New Roman" panose="02020603050405020304" pitchFamily="18" charset="0"/>
                        </a:rPr>
                        <a:t>6854</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a:solidFill>
                            <a:schemeClr val="tx1"/>
                          </a:solidFill>
                          <a:latin typeface="Times New Roman" panose="02020603050405020304" pitchFamily="18" charset="0"/>
                          <a:cs typeface="Times New Roman" panose="02020603050405020304" pitchFamily="18" charset="0"/>
                        </a:rPr>
                        <a:t>Update PUG with SEISS MPS-HI and MPS-LO Angular Zone Info</a:t>
                      </a:r>
                    </a:p>
                  </a:txBody>
                  <a:tcPr anchor="ctr"/>
                </a:tc>
                <a:tc>
                  <a:txBody>
                    <a:bodyPr/>
                    <a:lstStyle/>
                    <a:p>
                      <a:r>
                        <a:rPr lang="en-US" dirty="0" smtClean="0">
                          <a:latin typeface="Times New Roman" panose="02020603050405020304" pitchFamily="18" charset="0"/>
                          <a:cs typeface="Times New Roman" panose="02020603050405020304" pitchFamily="18" charset="0"/>
                        </a:rPr>
                        <a:t>Closed</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PUG</a:t>
                      </a:r>
                      <a:r>
                        <a:rPr lang="en-US" baseline="0" dirty="0" smtClean="0">
                          <a:latin typeface="Times New Roman" panose="02020603050405020304" pitchFamily="18" charset="0"/>
                          <a:cs typeface="Times New Roman" panose="02020603050405020304" pitchFamily="18" charset="0"/>
                        </a:rPr>
                        <a:t> Update</a:t>
                      </a:r>
                    </a:p>
                    <a:p>
                      <a:r>
                        <a:rPr lang="en-US" baseline="0" dirty="0" smtClean="0">
                          <a:latin typeface="Times New Roman" panose="02020603050405020304" pitchFamily="18" charset="0"/>
                          <a:cs typeface="Times New Roman" panose="02020603050405020304" pitchFamily="18" charset="0"/>
                        </a:rPr>
                        <a:t>Revision H</a:t>
                      </a: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3540990"/>
                  </a:ext>
                </a:extLst>
              </a:tr>
              <a:tr h="370840">
                <a:tc>
                  <a:txBody>
                    <a:bodyPr/>
                    <a:lstStyle/>
                    <a:p>
                      <a:r>
                        <a:rPr lang="en-US" dirty="0">
                          <a:latin typeface="Times New Roman" panose="02020603050405020304" pitchFamily="18" charset="0"/>
                          <a:cs typeface="Times New Roman" panose="02020603050405020304" pitchFamily="18" charset="0"/>
                        </a:rPr>
                        <a:t>872</a:t>
                      </a:r>
                    </a:p>
                  </a:txBody>
                  <a:tcPr anchor="ctr"/>
                </a:tc>
                <a:tc>
                  <a:txBody>
                    <a:bodyPr/>
                    <a:lstStyle/>
                    <a:p>
                      <a:r>
                        <a:rPr lang="en-US" dirty="0" smtClean="0">
                          <a:latin typeface="Times New Roman" panose="02020603050405020304" pitchFamily="18" charset="0"/>
                          <a:cs typeface="Times New Roman" panose="02020603050405020304" pitchFamily="18" charset="0"/>
                        </a:rPr>
                        <a:t>6600</a:t>
                      </a:r>
                    </a:p>
                    <a:p>
                      <a:r>
                        <a:rPr lang="en-US" dirty="0" smtClean="0">
                          <a:latin typeface="Times New Roman" panose="02020603050405020304" pitchFamily="18" charset="0"/>
                          <a:cs typeface="Times New Roman" panose="02020603050405020304" pitchFamily="18" charset="0"/>
                        </a:rPr>
                        <a:t>7056</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a:solidFill>
                            <a:schemeClr val="tx1"/>
                          </a:solidFill>
                          <a:latin typeface="Times New Roman" panose="02020603050405020304" pitchFamily="18" charset="0"/>
                          <a:cs typeface="Times New Roman" panose="02020603050405020304" pitchFamily="18" charset="0"/>
                        </a:rPr>
                        <a:t>Solar array current not correct in G17 products</a:t>
                      </a:r>
                    </a:p>
                  </a:txBody>
                  <a:tcPr anchor="ctr"/>
                </a:tc>
                <a:tc>
                  <a:txBody>
                    <a:bodyPr/>
                    <a:lstStyle/>
                    <a:p>
                      <a:r>
                        <a:rPr lang="en-US" dirty="0" smtClean="0">
                          <a:latin typeface="Times New Roman" panose="02020603050405020304" pitchFamily="18" charset="0"/>
                          <a:cs typeface="Times New Roman" panose="02020603050405020304" pitchFamily="18" charset="0"/>
                        </a:rPr>
                        <a:t>In</a:t>
                      </a:r>
                      <a:r>
                        <a:rPr lang="en-US" baseline="0" dirty="0" smtClean="0">
                          <a:latin typeface="Times New Roman" panose="02020603050405020304" pitchFamily="18" charset="0"/>
                          <a:cs typeface="Times New Roman" panose="02020603050405020304" pitchFamily="18" charset="0"/>
                        </a:rPr>
                        <a:t> Analysis</a:t>
                      </a:r>
                    </a:p>
                    <a:p>
                      <a:r>
                        <a:rPr lang="en-US" baseline="0" dirty="0" smtClean="0">
                          <a:latin typeface="Times New Roman" panose="02020603050405020304" pitchFamily="18" charset="0"/>
                          <a:cs typeface="Times New Roman" panose="02020603050405020304" pitchFamily="18" charset="0"/>
                        </a:rPr>
                        <a:t>On Hold</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TBD</a:t>
                      </a: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36005115"/>
                  </a:ext>
                </a:extLst>
              </a:tr>
            </a:tbl>
          </a:graphicData>
        </a:graphic>
      </p:graphicFrame>
    </p:spTree>
    <p:extLst>
      <p:ext uri="{BB962C8B-B14F-4D97-AF65-F5344CB8AC3E}">
        <p14:creationId xmlns:p14="http://schemas.microsoft.com/office/powerpoint/2010/main" val="29761436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GOES-16 and GOES-17 MPS-HI L1b Products Full </a:t>
            </a:r>
            <a:r>
              <a:rPr lang="en-US" dirty="0" smtClean="0"/>
              <a:t>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90</a:t>
            </a:fld>
            <a:endParaRPr lang="en-US" altLang="en-US" dirty="0"/>
          </a:p>
        </p:txBody>
      </p:sp>
    </p:spTree>
    <p:extLst>
      <p:ext uri="{BB962C8B-B14F-4D97-AF65-F5344CB8AC3E}">
        <p14:creationId xmlns:p14="http://schemas.microsoft.com/office/powerpoint/2010/main" val="17993434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0" y="304800"/>
            <a:ext cx="4732421" cy="685801"/>
          </a:xfrm>
        </p:spPr>
        <p:txBody>
          <a:bodyPr/>
          <a:lstStyle/>
          <a:p>
            <a:r>
              <a:rPr lang="en-US" sz="4400" b="1" dirty="0">
                <a:solidFill>
                  <a:srgbClr val="FFFF00"/>
                </a:solidFill>
                <a:latin typeface="Times New Roman" panose="02020603050405020304" pitchFamily="18" charset="0"/>
                <a:cs typeface="Times New Roman" panose="02020603050405020304" pitchFamily="18" charset="0"/>
              </a:rPr>
              <a:t>Summary</a:t>
            </a:r>
          </a:p>
        </p:txBody>
      </p:sp>
      <p:sp>
        <p:nvSpPr>
          <p:cNvPr id="3" name="Content Placeholder 2"/>
          <p:cNvSpPr>
            <a:spLocks noGrp="1"/>
          </p:cNvSpPr>
          <p:nvPr>
            <p:ph idx="1"/>
          </p:nvPr>
        </p:nvSpPr>
        <p:spPr>
          <a:xfrm>
            <a:off x="180474" y="1447800"/>
            <a:ext cx="8783053" cy="4935538"/>
          </a:xfrm>
        </p:spPr>
        <p:txBody>
          <a:bodyPr>
            <a:normAutofit lnSpcReduction="10000"/>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ADR/WR status: most ADRs identified at Provisional have been closed or have clear path forward</a:t>
            </a:r>
            <a:endParaRPr lang="en-US" sz="2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ADR 780: revisit, remedy has been identified and work is proceeding</a:t>
            </a:r>
            <a:endParaRPr lang="en-US" sz="20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ADRs 863/872: on hold, deemed not critical for Full Maturity</a:t>
            </a:r>
          </a:p>
          <a:p>
            <a:pPr lvl="2">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ADR 863 might not be critical for Full Maturity, but can become critical in case of catastrophic SGPS failure, as SWPC alert channel E11 will be lost</a:t>
            </a:r>
          </a:p>
          <a:p>
            <a:pPr lvl="1">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ADR 1155: on hold until the launch of GOES-T</a:t>
            </a: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Planned </a:t>
            </a:r>
            <a:r>
              <a:rPr lang="en-US" sz="2400" dirty="0" smtClean="0">
                <a:latin typeface="Times New Roman" panose="02020603050405020304" pitchFamily="18" charset="0"/>
                <a:cs typeface="Times New Roman" panose="02020603050405020304" pitchFamily="18" charset="0"/>
              </a:rPr>
              <a:t>Full </a:t>
            </a:r>
            <a:r>
              <a:rPr lang="en-US" sz="2400" dirty="0">
                <a:latin typeface="Times New Roman" panose="02020603050405020304" pitchFamily="18" charset="0"/>
                <a:cs typeface="Times New Roman" panose="02020603050405020304" pitchFamily="18" charset="0"/>
              </a:rPr>
              <a:t>PLPTs </a:t>
            </a:r>
            <a:r>
              <a:rPr lang="en-US" sz="2400" dirty="0" smtClean="0">
                <a:latin typeface="Times New Roman" panose="02020603050405020304" pitchFamily="18" charset="0"/>
                <a:cs typeface="Times New Roman" panose="02020603050405020304" pitchFamily="18" charset="0"/>
              </a:rPr>
              <a:t>have been completed</a:t>
            </a:r>
            <a:endParaRPr lang="en-US" sz="2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000" i="1" dirty="0">
                <a:latin typeface="Times New Roman" panose="02020603050405020304" pitchFamily="18" charset="0"/>
                <a:cs typeface="Times New Roman" panose="02020603050405020304" pitchFamily="18" charset="0"/>
              </a:rPr>
              <a:t>Except</a:t>
            </a:r>
            <a:r>
              <a:rPr lang="en-US" sz="2000" dirty="0">
                <a:latin typeface="Times New Roman" panose="02020603050405020304" pitchFamily="18" charset="0"/>
                <a:cs typeface="Times New Roman" panose="02020603050405020304" pitchFamily="18" charset="0"/>
              </a:rPr>
              <a:t> PLPT-SEI-004 Solar Energetic Particle (SEP) </a:t>
            </a:r>
            <a:r>
              <a:rPr lang="en-US" sz="2000" dirty="0" smtClean="0">
                <a:latin typeface="Times New Roman" panose="02020603050405020304" pitchFamily="18" charset="0"/>
                <a:cs typeface="Times New Roman" panose="02020603050405020304" pitchFamily="18" charset="0"/>
              </a:rPr>
              <a:t>Cross-Comparison for G17 due </a:t>
            </a:r>
            <a:r>
              <a:rPr lang="en-US" sz="2000" dirty="0">
                <a:latin typeface="Times New Roman" panose="02020603050405020304" pitchFamily="18" charset="0"/>
                <a:cs typeface="Times New Roman" panose="02020603050405020304" pitchFamily="18" charset="0"/>
              </a:rPr>
              <a:t>to lack of </a:t>
            </a:r>
            <a:r>
              <a:rPr lang="en-US" sz="2000" dirty="0" smtClean="0">
                <a:latin typeface="Times New Roman" panose="02020603050405020304" pitchFamily="18" charset="0"/>
                <a:cs typeface="Times New Roman" panose="02020603050405020304" pitchFamily="18" charset="0"/>
              </a:rPr>
              <a:t>suitable SEP </a:t>
            </a:r>
            <a:r>
              <a:rPr lang="en-US" sz="2000" dirty="0">
                <a:latin typeface="Times New Roman" panose="02020603050405020304" pitchFamily="18" charset="0"/>
                <a:cs typeface="Times New Roman" panose="02020603050405020304" pitchFamily="18" charset="0"/>
              </a:rPr>
              <a:t>events </a:t>
            </a:r>
            <a:r>
              <a:rPr lang="en-US" sz="2000" dirty="0" smtClean="0">
                <a:latin typeface="Times New Roman" panose="02020603050405020304" pitchFamily="18" charset="0"/>
                <a:cs typeface="Times New Roman" panose="02020603050405020304" pitchFamily="18" charset="0"/>
              </a:rPr>
              <a:t>for cross-comparison since the G17 </a:t>
            </a:r>
            <a:r>
              <a:rPr lang="en-US" sz="2000" dirty="0">
                <a:latin typeface="Times New Roman" panose="02020603050405020304" pitchFamily="18" charset="0"/>
                <a:cs typeface="Times New Roman" panose="02020603050405020304" pitchFamily="18" charset="0"/>
              </a:rPr>
              <a:t>launch</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Remaining risks </a:t>
            </a:r>
            <a:r>
              <a:rPr lang="en-US" sz="2400" dirty="0">
                <a:latin typeface="Times New Roman" panose="02020603050405020304" pitchFamily="18" charset="0"/>
                <a:cs typeface="Times New Roman" panose="02020603050405020304" pitchFamily="18" charset="0"/>
              </a:rPr>
              <a:t>have been </a:t>
            </a:r>
            <a:r>
              <a:rPr lang="en-US" sz="2400" dirty="0" smtClean="0">
                <a:latin typeface="Times New Roman" panose="02020603050405020304" pitchFamily="18" charset="0"/>
                <a:cs typeface="Times New Roman" panose="02020603050405020304" pitchFamily="18" charset="0"/>
              </a:rPr>
              <a:t>identified</a:t>
            </a:r>
            <a:endParaRPr lang="en-US" sz="20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Possible degradation of the MPS-HI proton channels: Wait for GOES-T</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MPS-HI and SGPS </a:t>
            </a:r>
            <a:r>
              <a:rPr lang="en-US" sz="2000" dirty="0" smtClean="0">
                <a:latin typeface="Times New Roman" panose="02020603050405020304" pitchFamily="18" charset="0"/>
                <a:cs typeface="Times New Roman" panose="02020603050405020304" pitchFamily="18" charset="0"/>
              </a:rPr>
              <a:t>SEP channel disagreement: Beam Calibration is needed for MPS-HI P8-P11 channels</a:t>
            </a:r>
            <a:endParaRPr lang="en-US" sz="20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91</a:t>
            </a:fld>
            <a:endParaRPr lang="en-US" alt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599"/>
            <a:ext cx="6408821" cy="868363"/>
          </a:xfrm>
        </p:spPr>
        <p:txBody>
          <a:bodyPr/>
          <a:lstStyle/>
          <a:p>
            <a:r>
              <a:rPr lang="en-US" b="1" dirty="0" smtClean="0">
                <a:latin typeface="Times New Roman" panose="02020603050405020304" pitchFamily="18" charset="0"/>
                <a:cs typeface="Times New Roman" panose="02020603050405020304" pitchFamily="18" charset="0"/>
              </a:rPr>
              <a:t>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NCEI believes that the </a:t>
            </a:r>
            <a:r>
              <a:rPr lang="en-US" sz="2800" b="1" dirty="0" smtClean="0">
                <a:latin typeface="Times New Roman" panose="02020603050405020304" pitchFamily="18" charset="0"/>
                <a:cs typeface="Times New Roman" panose="02020603050405020304" pitchFamily="18" charset="0"/>
              </a:rPr>
              <a:t>GOES-16 </a:t>
            </a:r>
            <a:r>
              <a:rPr lang="en-US" sz="2800" b="1" dirty="0">
                <a:latin typeface="Times New Roman" panose="02020603050405020304" pitchFamily="18" charset="0"/>
                <a:cs typeface="Times New Roman" panose="02020603050405020304" pitchFamily="18" charset="0"/>
              </a:rPr>
              <a:t>MPS-HI L1b product has reached the </a:t>
            </a:r>
            <a:r>
              <a:rPr lang="en-US" sz="2800" b="1" dirty="0" smtClean="0">
                <a:latin typeface="Times New Roman" panose="02020603050405020304" pitchFamily="18" charset="0"/>
                <a:cs typeface="Times New Roman" panose="02020603050405020304" pitchFamily="18" charset="0"/>
              </a:rPr>
              <a:t>Full </a:t>
            </a:r>
            <a:r>
              <a:rPr lang="en-US" sz="2800" b="1" dirty="0">
                <a:latin typeface="Times New Roman" panose="02020603050405020304" pitchFamily="18" charset="0"/>
                <a:cs typeface="Times New Roman" panose="02020603050405020304" pitchFamily="18" charset="0"/>
              </a:rPr>
              <a:t>Maturity as defined by the GOES-R </a:t>
            </a:r>
            <a:r>
              <a:rPr lang="en-US" sz="2800" b="1" dirty="0" smtClean="0">
                <a:latin typeface="Times New Roman" panose="02020603050405020304" pitchFamily="18" charset="0"/>
                <a:cs typeface="Times New Roman" panose="02020603050405020304" pitchFamily="18" charset="0"/>
              </a:rPr>
              <a:t>Program</a:t>
            </a:r>
          </a:p>
          <a:p>
            <a:pPr>
              <a:buFont typeface="Arial" panose="020B0604020202020204" pitchFamily="34" charset="0"/>
              <a:buChar char="•"/>
            </a:pPr>
            <a:endParaRPr lang="en-US" sz="2800" b="1"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NCEI believes that the </a:t>
            </a:r>
            <a:r>
              <a:rPr lang="en-US" sz="2800" b="1" dirty="0" smtClean="0">
                <a:latin typeface="Times New Roman" panose="02020603050405020304" pitchFamily="18" charset="0"/>
                <a:cs typeface="Times New Roman" panose="02020603050405020304" pitchFamily="18" charset="0"/>
              </a:rPr>
              <a:t>GOES-17 </a:t>
            </a:r>
            <a:r>
              <a:rPr lang="en-US" sz="2800" b="1" dirty="0">
                <a:latin typeface="Times New Roman" panose="02020603050405020304" pitchFamily="18" charset="0"/>
                <a:cs typeface="Times New Roman" panose="02020603050405020304" pitchFamily="18" charset="0"/>
              </a:rPr>
              <a:t>MPS-HI L1b product has reached the Full Maturity as defined by the GOES-R </a:t>
            </a:r>
            <a:r>
              <a:rPr lang="en-US" sz="2800" b="1" dirty="0" smtClean="0">
                <a:latin typeface="Times New Roman" panose="02020603050405020304" pitchFamily="18" charset="0"/>
                <a:cs typeface="Times New Roman" panose="02020603050405020304" pitchFamily="18" charset="0"/>
              </a:rPr>
              <a:t>Program</a:t>
            </a:r>
            <a:endParaRPr lang="en-US" sz="2800" b="1"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0" indent="0">
              <a:buNone/>
            </a:pPr>
            <a:endParaRPr lang="en-US" sz="2800"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92</a:t>
            </a:fld>
            <a:endParaRPr lang="en-US" altLang="en-US" dirty="0"/>
          </a:p>
        </p:txBody>
      </p:sp>
    </p:spTree>
    <p:extLst>
      <p:ext uri="{BB962C8B-B14F-4D97-AF65-F5344CB8AC3E}">
        <p14:creationId xmlns:p14="http://schemas.microsoft.com/office/powerpoint/2010/main" val="28593543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3" name="Text Placeholder 2"/>
          <p:cNvSpPr>
            <a:spLocks noGrp="1"/>
          </p:cNvSpPr>
          <p:nvPr>
            <p:ph type="body" idx="1"/>
          </p:nvPr>
        </p:nvSpPr>
        <p:spPr/>
        <p:txBody>
          <a:bodyPr/>
          <a:lstStyle/>
          <a:p>
            <a:r>
              <a:rPr lang="en-US" dirty="0"/>
              <a:t>GOES-16 and GOES-17 MPS-HI L1b Products Full </a:t>
            </a:r>
            <a:r>
              <a:rPr lang="en-US" dirty="0" smtClean="0"/>
              <a:t>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93</a:t>
            </a:fld>
            <a:endParaRPr lang="en-US" alt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528" y="1449832"/>
            <a:ext cx="6788943" cy="4521899"/>
          </a:xfrm>
        </p:spPr>
      </p:pic>
      <p:sp>
        <p:nvSpPr>
          <p:cNvPr id="5" name="Rectangle 4"/>
          <p:cNvSpPr/>
          <p:nvPr/>
        </p:nvSpPr>
        <p:spPr>
          <a:xfrm>
            <a:off x="2687444" y="2163336"/>
            <a:ext cx="189571" cy="3456879"/>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064930" y="2557790"/>
            <a:ext cx="2040470" cy="261610"/>
          </a:xfrm>
          <a:prstGeom prst="rect">
            <a:avLst/>
          </a:prstGeom>
          <a:noFill/>
        </p:spPr>
        <p:txBody>
          <a:bodyPr wrap="square" rtlCol="0">
            <a:spAutoFit/>
          </a:bodyPr>
          <a:lstStyle/>
          <a:p>
            <a:r>
              <a:rPr lang="en-US" sz="1100" b="1" dirty="0" smtClean="0">
                <a:latin typeface="Times New Roman" panose="02020603050405020304" pitchFamily="18" charset="0"/>
                <a:cs typeface="Times New Roman" panose="02020603050405020304" pitchFamily="18" charset="0"/>
              </a:rPr>
              <a:t>Period with SW P</a:t>
            </a:r>
            <a:r>
              <a:rPr lang="en-US" sz="1400" b="1" baseline="-25000" dirty="0" smtClean="0">
                <a:latin typeface="Times New Roman" panose="02020603050405020304" pitchFamily="18" charset="0"/>
                <a:cs typeface="Times New Roman" panose="02020603050405020304" pitchFamily="18" charset="0"/>
              </a:rPr>
              <a:t>dyn</a:t>
            </a:r>
            <a:r>
              <a:rPr lang="en-US" sz="1100" b="1" dirty="0" smtClean="0">
                <a:latin typeface="Times New Roman" panose="02020603050405020304" pitchFamily="18" charset="0"/>
                <a:cs typeface="Times New Roman" panose="02020603050405020304" pitchFamily="18" charset="0"/>
              </a:rPr>
              <a:t> &gt; 10 nPa </a:t>
            </a:r>
            <a:endParaRPr lang="en-US" sz="11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flipV="1">
            <a:off x="2877015" y="2681974"/>
            <a:ext cx="250007" cy="6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43868" y="3220423"/>
            <a:ext cx="2956932" cy="461665"/>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MPS-HI P9 lower than SGPS+X/-X P2A, similar to </a:t>
            </a:r>
            <a:r>
              <a:rPr lang="en-US" sz="1200" b="1" dirty="0">
                <a:latin typeface="Times New Roman" panose="02020603050405020304" pitchFamily="18" charset="0"/>
                <a:cs typeface="Times New Roman" panose="02020603050405020304" pitchFamily="18" charset="0"/>
              </a:rPr>
              <a:t>SGPS+X/-X </a:t>
            </a:r>
            <a:r>
              <a:rPr lang="en-US" sz="1200" b="1" dirty="0" smtClean="0">
                <a:latin typeface="Times New Roman" panose="02020603050405020304" pitchFamily="18" charset="0"/>
                <a:cs typeface="Times New Roman" panose="02020603050405020304" pitchFamily="18" charset="0"/>
              </a:rPr>
              <a:t>P2B.</a:t>
            </a:r>
            <a:endParaRPr lang="en-US" sz="1200" b="1" dirty="0">
              <a:latin typeface="Times New Roman" panose="02020603050405020304" pitchFamily="18" charset="0"/>
              <a:cs typeface="Times New Roman" panose="02020603050405020304" pitchFamily="18" charset="0"/>
            </a:endParaRPr>
          </a:p>
        </p:txBody>
      </p:sp>
      <p:cxnSp>
        <p:nvCxnSpPr>
          <p:cNvPr id="9" name="Straight Arrow Connector 8"/>
          <p:cNvCxnSpPr>
            <a:stCxn id="3" idx="1"/>
          </p:cNvCxnSpPr>
          <p:nvPr/>
        </p:nvCxnSpPr>
        <p:spPr>
          <a:xfrm flipH="1" flipV="1">
            <a:off x="2877016" y="3306616"/>
            <a:ext cx="566852" cy="1446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261302" y="2033619"/>
            <a:ext cx="648383" cy="492443"/>
          </a:xfrm>
          <a:prstGeom prst="rect">
            <a:avLst/>
          </a:prstGeom>
          <a:noFill/>
        </p:spPr>
        <p:txBody>
          <a:bodyPr wrap="none" rtlCol="0">
            <a:spAutoFit/>
          </a:bodyPr>
          <a:lstStyle/>
          <a:p>
            <a:r>
              <a:rPr lang="en-US" sz="1300" b="1" dirty="0" smtClean="0">
                <a:latin typeface="Times New Roman" panose="02020603050405020304" pitchFamily="18" charset="0"/>
                <a:cs typeface="Times New Roman" panose="02020603050405020304" pitchFamily="18" charset="0"/>
              </a:rPr>
              <a:t>(West)</a:t>
            </a:r>
          </a:p>
          <a:p>
            <a:r>
              <a:rPr lang="en-US" sz="1300" b="1" dirty="0" smtClean="0">
                <a:latin typeface="Times New Roman" panose="02020603050405020304" pitchFamily="18" charset="0"/>
                <a:cs typeface="Times New Roman" panose="02020603050405020304" pitchFamily="18" charset="0"/>
              </a:rPr>
              <a:t>(East)</a:t>
            </a:r>
            <a:endParaRPr lang="en-US" sz="1300" b="1" dirty="0">
              <a:latin typeface="Times New Roman" panose="02020603050405020304" pitchFamily="18" charset="0"/>
              <a:cs typeface="Times New Roman" panose="02020603050405020304" pitchFamily="18" charset="0"/>
            </a:endParaRPr>
          </a:p>
        </p:txBody>
      </p:sp>
      <p:sp>
        <p:nvSpPr>
          <p:cNvPr id="11" name="Shape 403"/>
          <p:cNvSpPr txBox="1">
            <a:spLocks noGrp="1"/>
          </p:cNvSpPr>
          <p:nvPr>
            <p:ph type="title"/>
          </p:nvPr>
        </p:nvSpPr>
        <p:spPr>
          <a:xfrm>
            <a:off x="1333500" y="211974"/>
            <a:ext cx="6477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PLPT-SEI-004: SEP Channel </a:t>
            </a:r>
            <a:r>
              <a:rPr lang="en-US" sz="20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Cross-Comparison: MPS-HI P9 and SGPS P2A/P2B during a period of high solar wind dynamic pressure (isotropic distribution)</a:t>
            </a:r>
            <a:endParaRPr lang="en-US" sz="20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12" name="Shape 408"/>
          <p:cNvSpPr txBox="1"/>
          <p:nvPr/>
        </p:nvSpPr>
        <p:spPr>
          <a:xfrm>
            <a:off x="0" y="5943600"/>
            <a:ext cx="9144000" cy="763946"/>
          </a:xfrm>
          <a:prstGeom prst="rect">
            <a:avLst/>
          </a:prstGeom>
          <a:noFill/>
          <a:ln>
            <a:noFill/>
          </a:ln>
        </p:spPr>
        <p:txBody>
          <a:bodyPr wrap="square" lIns="91425" tIns="91425" rIns="91425" bIns="91425" anchor="t" anchorCtr="0">
            <a:noAutofit/>
          </a:bodyPr>
          <a:lstStyle/>
          <a:p>
            <a:pPr marL="285750" indent="-285750">
              <a:buFont typeface="Arial" panose="020B0604020202020204" pitchFamily="34" charset="0"/>
              <a:buChar char="•"/>
            </a:pPr>
            <a:r>
              <a:rPr lang="en-US" sz="1400" dirty="0" smtClean="0">
                <a:solidFill>
                  <a:schemeClr val="bg1"/>
                </a:solidFill>
                <a:latin typeface="Times New Roman" panose="02020603050405020304" pitchFamily="18" charset="0"/>
                <a:cs typeface="Times New Roman" panose="02020603050405020304" pitchFamily="18" charset="0"/>
              </a:rPr>
              <a:t>At </a:t>
            </a:r>
            <a:r>
              <a:rPr lang="en-US" sz="1400" dirty="0">
                <a:solidFill>
                  <a:schemeClr val="bg1"/>
                </a:solidFill>
                <a:latin typeface="Times New Roman" panose="02020603050405020304" pitchFamily="18" charset="0"/>
                <a:cs typeface="Times New Roman" panose="02020603050405020304" pitchFamily="18" charset="0"/>
              </a:rPr>
              <a:t>times of high solar wind dynamic pressure (</a:t>
            </a:r>
            <a:r>
              <a:rPr lang="en-US" sz="1400" dirty="0" err="1">
                <a:solidFill>
                  <a:schemeClr val="bg1"/>
                </a:solidFill>
                <a:latin typeface="Times New Roman" panose="02020603050405020304" pitchFamily="18" charset="0"/>
                <a:cs typeface="Times New Roman" panose="02020603050405020304" pitchFamily="18" charset="0"/>
              </a:rPr>
              <a:t>P</a:t>
            </a:r>
            <a:r>
              <a:rPr lang="en-US" sz="1400" baseline="-25000" dirty="0" err="1">
                <a:solidFill>
                  <a:schemeClr val="bg1"/>
                </a:solidFill>
                <a:latin typeface="Times New Roman" panose="02020603050405020304" pitchFamily="18" charset="0"/>
                <a:cs typeface="Times New Roman" panose="02020603050405020304" pitchFamily="18" charset="0"/>
              </a:rPr>
              <a:t>dyn</a:t>
            </a:r>
            <a:r>
              <a:rPr lang="en-US" sz="1400" dirty="0">
                <a:solidFill>
                  <a:schemeClr val="bg1"/>
                </a:solidFill>
                <a:latin typeface="Times New Roman" panose="02020603050405020304" pitchFamily="18" charset="0"/>
                <a:cs typeface="Times New Roman" panose="02020603050405020304" pitchFamily="18" charset="0"/>
              </a:rPr>
              <a:t> &gt; 10 nPa), the “inside” and “outside” fluxes are approximately </a:t>
            </a:r>
            <a:r>
              <a:rPr lang="en-US" sz="1400" dirty="0" smtClean="0">
                <a:solidFill>
                  <a:schemeClr val="bg1"/>
                </a:solidFill>
                <a:latin typeface="Times New Roman" panose="02020603050405020304" pitchFamily="18" charset="0"/>
                <a:cs typeface="Times New Roman" panose="02020603050405020304" pitchFamily="18" charset="0"/>
              </a:rPr>
              <a:t>equal. </a:t>
            </a:r>
          </a:p>
          <a:p>
            <a:pPr marL="285750" indent="-285750">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Rodriguez et al. (2010), The east‐west effect in solar proton flux measurements in geostationary orbit: A new GOES capability, </a:t>
            </a:r>
            <a:r>
              <a:rPr lang="de-DE" sz="1400" dirty="0">
                <a:solidFill>
                  <a:schemeClr val="bg1"/>
                </a:solidFill>
                <a:latin typeface="Times New Roman" panose="02020603050405020304" pitchFamily="18" charset="0"/>
                <a:cs typeface="Times New Roman" panose="02020603050405020304" pitchFamily="18" charset="0"/>
              </a:rPr>
              <a:t>Geophys. Res. Lett., Vol. 37, L07109, doi:10.1029/2010GL042531</a:t>
            </a:r>
            <a:r>
              <a:rPr lang="de-DE" sz="1400" dirty="0" smtClean="0">
                <a:solidFill>
                  <a:schemeClr val="bg1"/>
                </a:solidFill>
                <a:latin typeface="Times New Roman" panose="02020603050405020304" pitchFamily="18" charset="0"/>
                <a:cs typeface="Times New Roman" panose="02020603050405020304" pitchFamily="18" charset="0"/>
              </a:rPr>
              <a:t>.</a:t>
            </a:r>
            <a:endParaRPr lang="en-US" sz="1400" dirty="0" smtClean="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615ADB79-25D6-47C0-AB51-22A13A0BBB50}" type="slidenum">
              <a:rPr lang="en-US" altLang="en-US" smtClean="0"/>
              <a:pPr/>
              <a:t>94</a:t>
            </a:fld>
            <a:endParaRPr lang="en-US" altLang="en-US" dirty="0"/>
          </a:p>
        </p:txBody>
      </p:sp>
      <p:sp>
        <p:nvSpPr>
          <p:cNvPr id="14" name="TextBox 13"/>
          <p:cNvSpPr txBox="1"/>
          <p:nvPr/>
        </p:nvSpPr>
        <p:spPr>
          <a:xfrm>
            <a:off x="96861" y="2163014"/>
            <a:ext cx="1333499" cy="646331"/>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Discrepancies between the SGPS channels.</a:t>
            </a:r>
            <a:endParaRPr lang="en-US" sz="1200" b="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a:off x="1333500" y="2495348"/>
            <a:ext cx="1448729" cy="55265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1219200" y="1478406"/>
            <a:ext cx="113364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GOES-16</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4356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528" y="1449832"/>
            <a:ext cx="6788944" cy="4521899"/>
          </a:xfrm>
        </p:spPr>
      </p:pic>
      <p:sp>
        <p:nvSpPr>
          <p:cNvPr id="5" name="Rectangle 4"/>
          <p:cNvSpPr/>
          <p:nvPr/>
        </p:nvSpPr>
        <p:spPr>
          <a:xfrm>
            <a:off x="2687444" y="2163336"/>
            <a:ext cx="189571" cy="3456879"/>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064930" y="2557790"/>
            <a:ext cx="2040470" cy="261610"/>
          </a:xfrm>
          <a:prstGeom prst="rect">
            <a:avLst/>
          </a:prstGeom>
          <a:noFill/>
        </p:spPr>
        <p:txBody>
          <a:bodyPr wrap="square" rtlCol="0">
            <a:spAutoFit/>
          </a:bodyPr>
          <a:lstStyle/>
          <a:p>
            <a:r>
              <a:rPr lang="en-US" sz="1100" b="1" dirty="0" smtClean="0">
                <a:latin typeface="Times New Roman" panose="02020603050405020304" pitchFamily="18" charset="0"/>
                <a:cs typeface="Times New Roman" panose="02020603050405020304" pitchFamily="18" charset="0"/>
              </a:rPr>
              <a:t>Period with SW P</a:t>
            </a:r>
            <a:r>
              <a:rPr lang="en-US" sz="1400" b="1" baseline="-25000" dirty="0" smtClean="0">
                <a:latin typeface="Times New Roman" panose="02020603050405020304" pitchFamily="18" charset="0"/>
                <a:cs typeface="Times New Roman" panose="02020603050405020304" pitchFamily="18" charset="0"/>
              </a:rPr>
              <a:t>dyn</a:t>
            </a:r>
            <a:r>
              <a:rPr lang="en-US" sz="1100" b="1" dirty="0" smtClean="0">
                <a:latin typeface="Times New Roman" panose="02020603050405020304" pitchFamily="18" charset="0"/>
                <a:cs typeface="Times New Roman" panose="02020603050405020304" pitchFamily="18" charset="0"/>
              </a:rPr>
              <a:t> &gt; 10 nPa </a:t>
            </a:r>
            <a:endParaRPr lang="en-US" sz="11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flipV="1">
            <a:off x="2877015" y="2681974"/>
            <a:ext cx="250007" cy="6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43868" y="2895600"/>
            <a:ext cx="2880732" cy="276999"/>
          </a:xfrm>
          <a:prstGeom prst="rect">
            <a:avLst/>
          </a:prstGeom>
          <a:solidFill>
            <a:schemeClr val="bg1">
              <a:lumMod val="95000"/>
            </a:schemeClr>
          </a:solid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MPS-HI P10 lower than SGPS+X/-X P3.</a:t>
            </a:r>
            <a:endParaRPr lang="en-US" sz="1200" b="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flipV="1">
            <a:off x="2848734" y="2943584"/>
            <a:ext cx="588764" cy="7794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261302" y="2033619"/>
            <a:ext cx="648383" cy="492443"/>
          </a:xfrm>
          <a:prstGeom prst="rect">
            <a:avLst/>
          </a:prstGeom>
          <a:noFill/>
        </p:spPr>
        <p:txBody>
          <a:bodyPr wrap="none" rtlCol="0">
            <a:spAutoFit/>
          </a:bodyPr>
          <a:lstStyle/>
          <a:p>
            <a:r>
              <a:rPr lang="en-US" sz="1300" b="1" dirty="0" smtClean="0">
                <a:latin typeface="Times New Roman" panose="02020603050405020304" pitchFamily="18" charset="0"/>
                <a:cs typeface="Times New Roman" panose="02020603050405020304" pitchFamily="18" charset="0"/>
              </a:rPr>
              <a:t>(West)</a:t>
            </a:r>
          </a:p>
          <a:p>
            <a:r>
              <a:rPr lang="en-US" sz="1300" b="1" dirty="0" smtClean="0">
                <a:latin typeface="Times New Roman" panose="02020603050405020304" pitchFamily="18" charset="0"/>
                <a:cs typeface="Times New Roman" panose="02020603050405020304" pitchFamily="18" charset="0"/>
              </a:rPr>
              <a:t>(East)</a:t>
            </a:r>
            <a:endParaRPr lang="en-US" sz="1300" b="1" dirty="0">
              <a:latin typeface="Times New Roman" panose="02020603050405020304" pitchFamily="18" charset="0"/>
              <a:cs typeface="Times New Roman" panose="02020603050405020304" pitchFamily="18" charset="0"/>
            </a:endParaRPr>
          </a:p>
        </p:txBody>
      </p:sp>
      <p:sp>
        <p:nvSpPr>
          <p:cNvPr id="11" name="Shape 403"/>
          <p:cNvSpPr txBox="1">
            <a:spLocks noGrp="1"/>
          </p:cNvSpPr>
          <p:nvPr>
            <p:ph type="title"/>
          </p:nvPr>
        </p:nvSpPr>
        <p:spPr>
          <a:xfrm>
            <a:off x="1333500" y="211974"/>
            <a:ext cx="6477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rPr>
              <a:t>PLPT-SEI-004: SEP Channel </a:t>
            </a:r>
            <a:r>
              <a:rPr lang="en-US" sz="22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Cross-Comparison: MPS-HI P10 and SGPS P3 during a period of high solar wind dynamic pressure</a:t>
            </a:r>
            <a:endParaRPr lang="en-US" sz="22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12" name="Shape 408"/>
          <p:cNvSpPr txBox="1"/>
          <p:nvPr/>
        </p:nvSpPr>
        <p:spPr>
          <a:xfrm>
            <a:off x="0" y="5943600"/>
            <a:ext cx="9144000" cy="763946"/>
          </a:xfrm>
          <a:prstGeom prst="rect">
            <a:avLst/>
          </a:prstGeom>
          <a:noFill/>
          <a:ln>
            <a:noFill/>
          </a:ln>
        </p:spPr>
        <p:txBody>
          <a:bodyPr wrap="square" lIns="91425" tIns="91425" rIns="91425" bIns="91425" anchor="t" anchorCtr="0">
            <a:noAutofit/>
          </a:bodyPr>
          <a:lstStyle/>
          <a:p>
            <a:pPr marL="285750" indent="-285750">
              <a:buFont typeface="Arial" panose="020B0604020202020204" pitchFamily="34" charset="0"/>
              <a:buChar char="•"/>
            </a:pPr>
            <a:r>
              <a:rPr lang="en-US" sz="1400" dirty="0" smtClean="0">
                <a:solidFill>
                  <a:schemeClr val="bg1"/>
                </a:solidFill>
                <a:latin typeface="Times New Roman" panose="02020603050405020304" pitchFamily="18" charset="0"/>
                <a:cs typeface="Times New Roman" panose="02020603050405020304" pitchFamily="18" charset="0"/>
              </a:rPr>
              <a:t>At </a:t>
            </a:r>
            <a:r>
              <a:rPr lang="en-US" sz="1400" dirty="0">
                <a:solidFill>
                  <a:schemeClr val="bg1"/>
                </a:solidFill>
                <a:latin typeface="Times New Roman" panose="02020603050405020304" pitchFamily="18" charset="0"/>
                <a:cs typeface="Times New Roman" panose="02020603050405020304" pitchFamily="18" charset="0"/>
              </a:rPr>
              <a:t>times of high solar wind dynamic pressure (</a:t>
            </a:r>
            <a:r>
              <a:rPr lang="en-US" sz="1400" dirty="0" err="1">
                <a:solidFill>
                  <a:schemeClr val="bg1"/>
                </a:solidFill>
                <a:latin typeface="Times New Roman" panose="02020603050405020304" pitchFamily="18" charset="0"/>
                <a:cs typeface="Times New Roman" panose="02020603050405020304" pitchFamily="18" charset="0"/>
              </a:rPr>
              <a:t>P</a:t>
            </a:r>
            <a:r>
              <a:rPr lang="en-US" sz="1400" baseline="-25000" dirty="0" err="1">
                <a:solidFill>
                  <a:schemeClr val="bg1"/>
                </a:solidFill>
                <a:latin typeface="Times New Roman" panose="02020603050405020304" pitchFamily="18" charset="0"/>
                <a:cs typeface="Times New Roman" panose="02020603050405020304" pitchFamily="18" charset="0"/>
              </a:rPr>
              <a:t>dyn</a:t>
            </a:r>
            <a:r>
              <a:rPr lang="en-US" sz="1400" dirty="0">
                <a:solidFill>
                  <a:schemeClr val="bg1"/>
                </a:solidFill>
                <a:latin typeface="Times New Roman" panose="02020603050405020304" pitchFamily="18" charset="0"/>
                <a:cs typeface="Times New Roman" panose="02020603050405020304" pitchFamily="18" charset="0"/>
              </a:rPr>
              <a:t> &gt; 10 nPa), the “inside” and “outside” fluxes are approximately </a:t>
            </a:r>
            <a:r>
              <a:rPr lang="en-US" sz="1400" dirty="0" smtClean="0">
                <a:solidFill>
                  <a:schemeClr val="bg1"/>
                </a:solidFill>
                <a:latin typeface="Times New Roman" panose="02020603050405020304" pitchFamily="18" charset="0"/>
                <a:cs typeface="Times New Roman" panose="02020603050405020304" pitchFamily="18" charset="0"/>
              </a:rPr>
              <a:t>equal. </a:t>
            </a:r>
          </a:p>
          <a:p>
            <a:pPr marL="285750" indent="-285750">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Rodriguez et al. (2010), The east‐west effect in solar proton flux measurements in geostationary orbit: A new GOES capability, </a:t>
            </a:r>
            <a:r>
              <a:rPr lang="de-DE" sz="1400" dirty="0">
                <a:solidFill>
                  <a:schemeClr val="bg1"/>
                </a:solidFill>
                <a:latin typeface="Times New Roman" panose="02020603050405020304" pitchFamily="18" charset="0"/>
                <a:cs typeface="Times New Roman" panose="02020603050405020304" pitchFamily="18" charset="0"/>
              </a:rPr>
              <a:t>Geophys. Res. Lett., Vol. 37, L07109, doi:10.1029/2010GL042531</a:t>
            </a:r>
            <a:r>
              <a:rPr lang="de-DE" sz="1400" dirty="0" smtClean="0">
                <a:solidFill>
                  <a:schemeClr val="bg1"/>
                </a:solidFill>
                <a:latin typeface="Times New Roman" panose="02020603050405020304" pitchFamily="18" charset="0"/>
                <a:cs typeface="Times New Roman" panose="02020603050405020304" pitchFamily="18" charset="0"/>
              </a:rPr>
              <a:t>.</a:t>
            </a:r>
            <a:endParaRPr lang="en-US" sz="1400" dirty="0" smtClean="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a:p>
            <a:pPr marL="0" lvl="0" indent="0">
              <a:spcBef>
                <a:spcPts val="0"/>
              </a:spcBef>
              <a:buNone/>
            </a:pPr>
            <a:endParaRPr sz="1400"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615ADB79-25D6-47C0-AB51-22A13A0BBB50}" type="slidenum">
              <a:rPr lang="en-US" altLang="en-US" smtClean="0"/>
              <a:pPr/>
              <a:t>95</a:t>
            </a:fld>
            <a:endParaRPr lang="en-US" altLang="en-US" dirty="0"/>
          </a:p>
        </p:txBody>
      </p:sp>
      <p:sp>
        <p:nvSpPr>
          <p:cNvPr id="14" name="TextBox 13"/>
          <p:cNvSpPr txBox="1"/>
          <p:nvPr/>
        </p:nvSpPr>
        <p:spPr>
          <a:xfrm>
            <a:off x="1219200" y="1478406"/>
            <a:ext cx="113364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GOES-16</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109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96</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15880"/>
            <a:ext cx="7045504" cy="4494545"/>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568416"/>
            <a:ext cx="8818574" cy="412784"/>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Future projection if the linear trend continues for 5 years, to December 2025</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324600" y="2160330"/>
            <a:ext cx="779552" cy="42404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2133600"/>
            <a:ext cx="1600200" cy="1447800"/>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R1/R2, and future ratios, R1/R3,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7104152" y="3581400"/>
            <a:ext cx="668248" cy="5334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85800" y="2743200"/>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23222" y="3475383"/>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771361" y="3001617"/>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1397669" y="946184"/>
            <a:ext cx="6348662" cy="577816"/>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Proton channel degradation projection</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0970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97</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2115880"/>
            <a:ext cx="7045502" cy="4494545"/>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571016"/>
            <a:ext cx="8818574" cy="4572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Future projection if the linear trend continues for 5 years, to December 2025</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324600" y="2160330"/>
            <a:ext cx="779552" cy="28688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2133600"/>
            <a:ext cx="1600200" cy="1447800"/>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R1/R2, and future ratios, R1/R3,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7104152" y="3581400"/>
            <a:ext cx="668248" cy="5334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85800" y="2773017"/>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21504" y="3230217"/>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59495" y="2941983"/>
            <a:ext cx="457200" cy="4572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1397669" y="946184"/>
            <a:ext cx="6348662" cy="577816"/>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Proton channel degradation projection</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8210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306" y="1752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3276600"/>
            <a:ext cx="8686800" cy="11430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channel degradation linear fits</a:t>
            </a:r>
          </a:p>
          <a:p>
            <a:r>
              <a:rPr lang="en-US" sz="2400" b="1" dirty="0" smtClean="0">
                <a:latin typeface="Times New Roman" panose="02020603050405020304" pitchFamily="18" charset="0"/>
                <a:cs typeface="Times New Roman" panose="02020603050405020304" pitchFamily="18" charset="0"/>
              </a:rPr>
              <a:t>(remaining telescopes)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2075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99</a:t>
            </a:fld>
            <a:endParaRPr lang="en-US" alt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949416"/>
            <a:ext cx="7045502" cy="4827473"/>
          </a:xfrm>
          <a:prstGeom prst="rect">
            <a:avLst/>
          </a:prstGeom>
        </p:spPr>
      </p:pic>
      <p:sp>
        <p:nvSpPr>
          <p:cNvPr id="5" name="Title 1"/>
          <p:cNvSpPr txBox="1">
            <a:spLocks/>
          </p:cNvSpPr>
          <p:nvPr/>
        </p:nvSpPr>
        <p:spPr>
          <a:xfrm>
            <a:off x="1918306" y="228600"/>
            <a:ext cx="532801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smtClean="0">
                <a:solidFill>
                  <a:srgbClr val="FFFF00"/>
                </a:solidFill>
                <a:latin typeface="Times New Roman" panose="02020603050405020304" pitchFamily="18" charset="0"/>
                <a:cs typeface="Times New Roman" panose="02020603050405020304" pitchFamily="18" charset="0"/>
              </a:rPr>
              <a:t>Proton Differential Flux</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73026" y="1143000"/>
            <a:ext cx="8818574"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dirty="0" smtClean="0">
                <a:latin typeface="Times New Roman" panose="02020603050405020304" pitchFamily="18" charset="0"/>
                <a:cs typeface="Times New Roman" panose="02020603050405020304" pitchFamily="18" charset="0"/>
              </a:rPr>
              <a:t>Linear Least Squares Fitting of the daily average proton rates from January 2017 to September 2021 reveals a continuing decline</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723152" y="1949416"/>
            <a:ext cx="381000" cy="46799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391400" y="1959355"/>
            <a:ext cx="1600200" cy="1012445"/>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Ratios of initial over final rate based on the least squares fitting</a:t>
            </a:r>
            <a:endParaRPr lang="en-US" sz="1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6983225" y="2979291"/>
            <a:ext cx="789175" cy="5402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502966" y="2286000"/>
            <a:ext cx="986" cy="40060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0" y="5865911"/>
            <a:ext cx="2984984" cy="307777"/>
          </a:xfrm>
          <a:prstGeom prst="rect">
            <a:avLst/>
          </a:prstGeom>
          <a:noFill/>
          <a:ln w="19050">
            <a:solidFill>
              <a:srgbClr val="FF0000"/>
            </a:solidFill>
          </a:ln>
        </p:spPr>
        <p:txBody>
          <a:bodyPr wrap="none" rtlCol="0">
            <a:spAutoFit/>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Previous study limit, December 2020</a:t>
            </a:r>
            <a:endParaRPr lang="en-US" sz="1400" b="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495800" y="6019799"/>
            <a:ext cx="100716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08830" y="2321292"/>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3.72</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705599" y="2969784"/>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4.84</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705599" y="3645645"/>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5.59</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708829" y="4334607"/>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5.53</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705598" y="49808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4.85</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708828" y="5638800"/>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4.12</a:t>
            </a:r>
            <a:endParaRPr lang="en-US" sz="12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705599" y="6352401"/>
            <a:ext cx="453971" cy="276999"/>
          </a:xfrm>
          <a:prstGeom prst="rect">
            <a:avLst/>
          </a:prstGeom>
          <a:noFill/>
          <a:ln w="19050">
            <a:noFill/>
          </a:ln>
        </p:spPr>
        <p:txBody>
          <a:bodyPr wrap="none" rtlCol="0">
            <a:spAutoFit/>
          </a:bodyPr>
          <a:lstStyle/>
          <a:p>
            <a:pPr algn="ctr"/>
            <a:r>
              <a:rPr lang="en-US" sz="1200" b="1" dirty="0" smtClean="0">
                <a:solidFill>
                  <a:srgbClr val="FF0000"/>
                </a:solidFill>
                <a:latin typeface="Times New Roman" panose="02020603050405020304" pitchFamily="18" charset="0"/>
                <a:cs typeface="Times New Roman" panose="02020603050405020304" pitchFamily="18" charset="0"/>
              </a:rPr>
              <a:t>4.07</a:t>
            </a:r>
            <a:endParaRPr lang="en-US" sz="1200" b="1" dirty="0">
              <a:solidFill>
                <a:srgbClr val="FF0000"/>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H="1" flipV="1">
            <a:off x="6932586" y="3877178"/>
            <a:ext cx="839814" cy="8288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itle 1"/>
          <p:cNvSpPr txBox="1">
            <a:spLocks/>
          </p:cNvSpPr>
          <p:nvPr/>
        </p:nvSpPr>
        <p:spPr>
          <a:xfrm>
            <a:off x="7391400" y="4707127"/>
            <a:ext cx="1600200" cy="1007873"/>
          </a:xfrm>
          <a:prstGeom prst="rect">
            <a:avLst/>
          </a:prstGeom>
          <a:ln w="12700">
            <a:solidFill>
              <a:schemeClr val="bg1"/>
            </a:solidFill>
          </a:ln>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smtClean="0">
                <a:latin typeface="Times New Roman" panose="02020603050405020304" pitchFamily="18" charset="0"/>
                <a:cs typeface="Times New Roman" panose="02020603050405020304" pitchFamily="18" charset="0"/>
              </a:rPr>
              <a:t>Red values denote results of past study to December 2020</a:t>
            </a:r>
          </a:p>
        </p:txBody>
      </p:sp>
    </p:spTree>
    <p:extLst>
      <p:ext uri="{BB962C8B-B14F-4D97-AF65-F5344CB8AC3E}">
        <p14:creationId xmlns:p14="http://schemas.microsoft.com/office/powerpoint/2010/main" val="3019157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97114</TotalTime>
  <Words>10341</Words>
  <Application>Microsoft Office PowerPoint</Application>
  <PresentationFormat>On-screen Show (4:3)</PresentationFormat>
  <Paragraphs>1439</Paragraphs>
  <Slides>106</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MS PGothic</vt:lpstr>
      <vt:lpstr>Arial</vt:lpstr>
      <vt:lpstr>Calibri</vt:lpstr>
      <vt:lpstr>Cambria Math</vt:lpstr>
      <vt:lpstr>Courier New</vt:lpstr>
      <vt:lpstr>Mangal</vt:lpstr>
      <vt:lpstr>Times New Roman</vt:lpstr>
      <vt:lpstr>Wingdings</vt:lpstr>
      <vt:lpstr>Custom Design</vt:lpstr>
      <vt:lpstr>Peer Stakeholder-Product Validation Review (PS-PVR)  For the Full Maturity of GOES-16 and GOES-17 SEISS MPS-HI L1b Product</vt:lpstr>
      <vt:lpstr>Outline</vt:lpstr>
      <vt:lpstr>Magnetospheric Particle Sensor –  High Energy (MPS-HI)</vt:lpstr>
      <vt:lpstr>ALERT: Electron 2 MeV Integral Flux exceeded 1000 pfu</vt:lpstr>
      <vt:lpstr>PowerPoint Presentation</vt:lpstr>
      <vt:lpstr>PowerPoint Presentation</vt:lpstr>
      <vt:lpstr>Review of PROVISIONAL Maturity </vt:lpstr>
      <vt:lpstr>Product review for Full</vt:lpstr>
      <vt:lpstr>Instrument/GPA Issues Identified  and Progress Status: MPS-HI</vt:lpstr>
      <vt:lpstr>ADR 780: G16 &amp; G17 MPS-HI and MPS-LO L1b IFC leakage</vt:lpstr>
      <vt:lpstr>ADR 780: Original Observations</vt:lpstr>
      <vt:lpstr>ADR 780: Update and current status</vt:lpstr>
      <vt:lpstr>ADR 781: G16 &amp; G17 MPS-HI and SGPS L1b data gaps near IFCs</vt:lpstr>
      <vt:lpstr>ADR 781: G17 MPS-HI Protons (T2 P7)  and SGPS+X (P1) (example, 25 June 2018)</vt:lpstr>
      <vt:lpstr>ADR 781: G17 MPS-HI Electrons (T2 E7)  and SGPS-X (P1) (example, 25 June 2018)</vt:lpstr>
      <vt:lpstr>ADR 781: Update and current status</vt:lpstr>
      <vt:lpstr>ADR 863: Graceful degradation when SGPS data not generated</vt:lpstr>
      <vt:lpstr>ADR 872: Solar array current not correct in G17 products</vt:lpstr>
      <vt:lpstr>Path to Full Validation - PLPTs</vt:lpstr>
      <vt:lpstr>Use of Reprocessed Data in Provisional Validation PLPTs</vt:lpstr>
      <vt:lpstr>Demonstration of equivalence of reprocessed NCEI data and OE L1b (ADRs 407 and 762)</vt:lpstr>
      <vt:lpstr>6 November 2017</vt:lpstr>
      <vt:lpstr>PowerPoint Presentation</vt:lpstr>
      <vt:lpstr>PLPTs for Full Validation</vt:lpstr>
      <vt:lpstr>PLPT-SEI-002: MPS-HI Telescope Cross-Comparison: Method</vt:lpstr>
      <vt:lpstr>PowerPoint Presentation</vt:lpstr>
      <vt:lpstr>PLPT-SEI-002: MPS-HI Telescope Cross-Comparison: GOES-16</vt:lpstr>
      <vt:lpstr>PLPT-SEI-002: MPS-HI Telescope Cross-Comparison: GOES-17</vt:lpstr>
      <vt:lpstr>PLPT-SEI-002: MPS-HI Telescope Cross-Comparison: GOES-16</vt:lpstr>
      <vt:lpstr>PLPT-SEI-002: MPS-HI Telescope Cross-Comparison: GOES-16</vt:lpstr>
      <vt:lpstr>PLPT-SEI-002: MPS-HI Telescope Cross-Comparison: GOES-16</vt:lpstr>
      <vt:lpstr>PLPT-SEI-002: MPS-HI Telescope Cross-Comparison: GOES-16</vt:lpstr>
      <vt:lpstr>PLPT-SEI-002: MPS-HI Telescope Cross-Comparison: GOES-17</vt:lpstr>
      <vt:lpstr>PLPT-SEI-002: MPS-HI Telescope Cross-Comparison: Summary</vt:lpstr>
      <vt:lpstr>PLPT-SEI-004: SEP Channel Cross-Comparison: MPS-HI P8-P11 and SGPS P1-P4</vt:lpstr>
      <vt:lpstr>PLPT-SEI-004: SEP Channel Cross-Comparison: MPS-HI P8 and SGPS P1 during a period of high solar wind dynamic pressure (isotropic distribution)</vt:lpstr>
      <vt:lpstr>PLPT-SEI-004: SEP Channel Cross-Comparison: MPS-HI P11 and SGPS P4 during a period of high solar wind dynamic pressure</vt:lpstr>
      <vt:lpstr>PLPT-SEI-005: Cross-Satellite Comparison of Trapped Particles: Technique</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Summary</vt:lpstr>
      <vt:lpstr>PowerPoint Presentation</vt:lpstr>
      <vt:lpstr>PowerPoint Presentation</vt:lpstr>
      <vt:lpstr>PowerPoint Presentation</vt:lpstr>
      <vt:lpstr>PowerPoint Presentation</vt:lpstr>
      <vt:lpstr>PowerPoint Presentation</vt:lpstr>
      <vt:lpstr>PowerPoint Presentation</vt:lpstr>
      <vt:lpstr>Product quality EVALUATION</vt:lpstr>
      <vt:lpstr>GOES-16: Status at Full Review</vt:lpstr>
      <vt:lpstr>GOES-17: Status at Full Review</vt:lpstr>
      <vt:lpstr>PowerPoint Presentation</vt:lpstr>
      <vt:lpstr>PowerPoint Presentation</vt:lpstr>
      <vt:lpstr>PowerPoint Presentation</vt:lpstr>
      <vt:lpstr>PowerPoint Presentation</vt:lpstr>
      <vt:lpstr>PowerPoint Presentation</vt:lpstr>
      <vt:lpstr>PowerPoint Presentation</vt:lpstr>
      <vt:lpstr>MPS-HI electron telescope design greatly reduces contamination from SEP protons</vt:lpstr>
      <vt:lpstr>PowerPoint Presentation</vt:lpstr>
      <vt:lpstr>PowerPoint Presentation</vt:lpstr>
      <vt:lpstr>PowerPoint Presentation</vt:lpstr>
      <vt:lpstr>Meredith et al. (Space Weather, 2015), Extreme relativistic electron fluxes at geosynchronous orbit: Analysis of GOES E &gt; 2 MeV electrons</vt:lpstr>
      <vt:lpstr>Meredith et al. (Space Weather, 2015), Extreme relativistic electron fluxes at geosynchronous orbit: Analysis of GOES E &gt; 2 MeV electrons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Maturity Assessment</vt:lpstr>
      <vt:lpstr>Full Validation</vt:lpstr>
      <vt:lpstr>Full Validation</vt:lpstr>
      <vt:lpstr>PowerPoint Presentation</vt:lpstr>
      <vt:lpstr>Remaining Risks</vt:lpstr>
      <vt:lpstr>Summary &amp; Recommendations</vt:lpstr>
      <vt:lpstr>Summary</vt:lpstr>
      <vt:lpstr>Recommendations</vt:lpstr>
      <vt:lpstr>Backup slides</vt:lpstr>
      <vt:lpstr>PLPT-SEI-004: SEP Channel Cross-Comparison: MPS-HI P9 and SGPS P2A/P2B during a period of high solar wind dynamic pressure (isotropic distribution)</vt:lpstr>
      <vt:lpstr>PLPT-SEI-004: SEP Channel Cross-Comparison: MPS-HI P10 and SGPS P3 during a period of high solar wind dynamic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Kline, Elizabeth (GSFC-416.0)[NOAA]</cp:lastModifiedBy>
  <cp:revision>1141</cp:revision>
  <dcterms:created xsi:type="dcterms:W3CDTF">2017-02-26T14:41:57Z</dcterms:created>
  <dcterms:modified xsi:type="dcterms:W3CDTF">2021-10-13T20:28:18Z</dcterms:modified>
</cp:coreProperties>
</file>