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7"/>
  </p:notesMasterIdLst>
  <p:sldIdLst>
    <p:sldId id="257" r:id="rId2"/>
    <p:sldId id="258" r:id="rId3"/>
    <p:sldId id="670" r:id="rId4"/>
    <p:sldId id="689" r:id="rId5"/>
    <p:sldId id="522" r:id="rId6"/>
    <p:sldId id="572" r:id="rId7"/>
    <p:sldId id="665" r:id="rId8"/>
    <p:sldId id="675" r:id="rId9"/>
    <p:sldId id="678" r:id="rId10"/>
    <p:sldId id="677" r:id="rId11"/>
    <p:sldId id="524" r:id="rId12"/>
    <p:sldId id="536" r:id="rId13"/>
    <p:sldId id="663" r:id="rId14"/>
    <p:sldId id="672" r:id="rId15"/>
    <p:sldId id="671" r:id="rId16"/>
    <p:sldId id="700" r:id="rId17"/>
    <p:sldId id="721" r:id="rId18"/>
    <p:sldId id="722" r:id="rId19"/>
    <p:sldId id="720" r:id="rId20"/>
    <p:sldId id="666" r:id="rId21"/>
    <p:sldId id="667" r:id="rId22"/>
    <p:sldId id="668" r:id="rId23"/>
    <p:sldId id="669" r:id="rId24"/>
    <p:sldId id="717" r:id="rId25"/>
    <p:sldId id="719" r:id="rId26"/>
    <p:sldId id="707" r:id="rId27"/>
    <p:sldId id="706" r:id="rId28"/>
    <p:sldId id="708" r:id="rId29"/>
    <p:sldId id="710" r:id="rId30"/>
    <p:sldId id="723" r:id="rId31"/>
    <p:sldId id="699" r:id="rId32"/>
    <p:sldId id="736" r:id="rId33"/>
    <p:sldId id="741" r:id="rId34"/>
    <p:sldId id="714" r:id="rId35"/>
    <p:sldId id="725" r:id="rId36"/>
    <p:sldId id="718" r:id="rId37"/>
    <p:sldId id="698" r:id="rId38"/>
    <p:sldId id="716" r:id="rId39"/>
    <p:sldId id="660" r:id="rId40"/>
    <p:sldId id="538" r:id="rId41"/>
    <p:sldId id="551" r:id="rId42"/>
    <p:sldId id="576" r:id="rId43"/>
    <p:sldId id="657" r:id="rId44"/>
    <p:sldId id="739" r:id="rId45"/>
    <p:sldId id="259" r:id="rId46"/>
    <p:sldId id="659" r:id="rId47"/>
    <p:sldId id="616" r:id="rId48"/>
    <p:sldId id="724" r:id="rId49"/>
    <p:sldId id="705" r:id="rId50"/>
    <p:sldId id="697" r:id="rId51"/>
    <p:sldId id="662" r:id="rId52"/>
    <p:sldId id="580" r:id="rId53"/>
    <p:sldId id="552" r:id="rId54"/>
    <p:sldId id="577" r:id="rId55"/>
    <p:sldId id="735" r:id="rId56"/>
    <p:sldId id="743" r:id="rId57"/>
    <p:sldId id="742" r:id="rId58"/>
    <p:sldId id="738" r:id="rId59"/>
    <p:sldId id="548" r:id="rId60"/>
    <p:sldId id="690" r:id="rId61"/>
    <p:sldId id="680" r:id="rId62"/>
    <p:sldId id="684" r:id="rId63"/>
    <p:sldId id="685" r:id="rId64"/>
    <p:sldId id="679" r:id="rId65"/>
    <p:sldId id="687" r:id="rId66"/>
    <p:sldId id="711" r:id="rId67"/>
    <p:sldId id="693" r:id="rId68"/>
    <p:sldId id="694" r:id="rId69"/>
    <p:sldId id="695" r:id="rId70"/>
    <p:sldId id="696" r:id="rId71"/>
    <p:sldId id="703" r:id="rId72"/>
    <p:sldId id="740" r:id="rId73"/>
    <p:sldId id="737" r:id="rId74"/>
    <p:sldId id="712" r:id="rId75"/>
    <p:sldId id="709" r:id="rId76"/>
    <p:sldId id="713" r:id="rId77"/>
    <p:sldId id="728" r:id="rId78"/>
    <p:sldId id="726" r:id="rId79"/>
    <p:sldId id="734" r:id="rId80"/>
    <p:sldId id="733" r:id="rId81"/>
    <p:sldId id="732" r:id="rId82"/>
    <p:sldId id="727" r:id="rId83"/>
    <p:sldId id="729" r:id="rId84"/>
    <p:sldId id="730" r:id="rId85"/>
    <p:sldId id="731"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Rodriguez" initials="JR" lastIdx="2" clrIdx="0">
    <p:extLst>
      <p:ext uri="{19B8F6BF-5375-455C-9EA6-DF929625EA0E}">
        <p15:presenceInfo xmlns:p15="http://schemas.microsoft.com/office/powerpoint/2012/main" userId="S-1-5-21-2352823706-2924403312-716997183-1511" providerId="AD"/>
      </p:ext>
    </p:extLst>
  </p:cmAuthor>
  <p:cmAuthor id="2" name="Fulbright, Jon P. (GSFC-416.0)[COLUMBUS TECHNOLOGIES AND SERVICES INC]" initials="FJP(TASI" lastIdx="8" clrIdx="1">
    <p:extLst>
      <p:ext uri="{19B8F6BF-5375-455C-9EA6-DF929625EA0E}">
        <p15:presenceInfo xmlns:p15="http://schemas.microsoft.com/office/powerpoint/2012/main" userId="S-1-5-21-330711430-3775241029-4075259233-578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00"/>
    <a:srgbClr val="008000"/>
    <a:srgbClr val="009900"/>
    <a:srgbClr val="FF7C80"/>
    <a:srgbClr val="0000FF"/>
    <a:srgbClr val="006600"/>
    <a:srgbClr val="FF3300"/>
    <a:srgbClr val="CCFF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9" autoAdjust="0"/>
    <p:restoredTop sz="86599" autoAdjust="0"/>
  </p:normalViewPr>
  <p:slideViewPr>
    <p:cSldViewPr>
      <p:cViewPr varScale="1">
        <p:scale>
          <a:sx n="48" d="100"/>
          <a:sy n="48" d="100"/>
        </p:scale>
        <p:origin x="1392"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0F8A6-59ED-4CA0-85FA-2B051A81B926}" type="datetimeFigureOut">
              <a:rPr lang="en-US" smtClean="0"/>
              <a:pPr/>
              <a:t>12/7/2017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3C173-D336-4429-BE64-F6CFCEA9010A}" type="slidenum">
              <a:rPr lang="en-US" smtClean="0"/>
              <a:pPr/>
              <a:t>‹#›</a:t>
            </a:fld>
            <a:endParaRPr lang="en-US" dirty="0"/>
          </a:p>
        </p:txBody>
      </p:sp>
    </p:spTree>
    <p:extLst>
      <p:ext uri="{BB962C8B-B14F-4D97-AF65-F5344CB8AC3E}">
        <p14:creationId xmlns:p14="http://schemas.microsoft.com/office/powerpoint/2010/main" val="294131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2</a:t>
            </a:fld>
            <a:endParaRPr lang="en-US" dirty="0"/>
          </a:p>
        </p:txBody>
      </p:sp>
    </p:spTree>
    <p:extLst>
      <p:ext uri="{BB962C8B-B14F-4D97-AF65-F5344CB8AC3E}">
        <p14:creationId xmlns:p14="http://schemas.microsoft.com/office/powerpoint/2010/main" val="36259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8C336-1633-44D9-B65E-30AEC673A17E}" type="slidenum">
              <a:rPr lang="en-US" smtClean="0"/>
              <a:pPr/>
              <a:t>23</a:t>
            </a:fld>
            <a:endParaRPr lang="en-US"/>
          </a:p>
        </p:txBody>
      </p:sp>
    </p:spTree>
    <p:extLst>
      <p:ext uri="{BB962C8B-B14F-4D97-AF65-F5344CB8AC3E}">
        <p14:creationId xmlns:p14="http://schemas.microsoft.com/office/powerpoint/2010/main" val="1403319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8340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0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0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00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52</a:t>
            </a:fld>
            <a:endParaRPr lang="en-US" dirty="0"/>
          </a:p>
        </p:txBody>
      </p:sp>
    </p:spTree>
    <p:extLst>
      <p:ext uri="{BB962C8B-B14F-4D97-AF65-F5344CB8AC3E}">
        <p14:creationId xmlns:p14="http://schemas.microsoft.com/office/powerpoint/2010/main" val="4214783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0923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BB296-9D87-4A00-BA67-415605DFEC5B}" type="slidenum">
              <a:rPr lang="en-US" smtClean="0"/>
              <a:pPr/>
              <a:t>70</a:t>
            </a:fld>
            <a:endParaRPr lang="en-US"/>
          </a:p>
        </p:txBody>
      </p:sp>
    </p:spTree>
    <p:extLst>
      <p:ext uri="{BB962C8B-B14F-4D97-AF65-F5344CB8AC3E}">
        <p14:creationId xmlns:p14="http://schemas.microsoft.com/office/powerpoint/2010/main" val="179848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8C336-1633-44D9-B65E-30AEC673A17E}" type="slidenum">
              <a:rPr lang="en-US" smtClean="0"/>
              <a:pPr/>
              <a:t>73</a:t>
            </a:fld>
            <a:endParaRPr lang="en-US"/>
          </a:p>
        </p:txBody>
      </p:sp>
    </p:spTree>
    <p:extLst>
      <p:ext uri="{BB962C8B-B14F-4D97-AF65-F5344CB8AC3E}">
        <p14:creationId xmlns:p14="http://schemas.microsoft.com/office/powerpoint/2010/main" val="118668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3</a:t>
            </a:fld>
            <a:endParaRPr lang="en-US" dirty="0"/>
          </a:p>
        </p:txBody>
      </p:sp>
    </p:spTree>
    <p:extLst>
      <p:ext uri="{BB962C8B-B14F-4D97-AF65-F5344CB8AC3E}">
        <p14:creationId xmlns:p14="http://schemas.microsoft.com/office/powerpoint/2010/main" val="111679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7</a:t>
            </a:fld>
            <a:endParaRPr lang="en-US"/>
          </a:p>
        </p:txBody>
      </p:sp>
    </p:spTree>
    <p:extLst>
      <p:ext uri="{BB962C8B-B14F-4D97-AF65-F5344CB8AC3E}">
        <p14:creationId xmlns:p14="http://schemas.microsoft.com/office/powerpoint/2010/main" val="2142927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303C173-D336-4429-BE64-F6CFCEA9010A}" type="slidenum">
              <a:rPr lang="en-US" smtClean="0"/>
              <a:pPr/>
              <a:t>12</a:t>
            </a:fld>
            <a:endParaRPr lang="en-US" dirty="0"/>
          </a:p>
        </p:txBody>
      </p:sp>
    </p:spTree>
    <p:extLst>
      <p:ext uri="{BB962C8B-B14F-4D97-AF65-F5344CB8AC3E}">
        <p14:creationId xmlns:p14="http://schemas.microsoft.com/office/powerpoint/2010/main" val="2642771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dirty="0"/>
          </a:p>
        </p:txBody>
      </p:sp>
      <p:sp>
        <p:nvSpPr>
          <p:cNvPr id="112" name="Shape 11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14</a:t>
            </a:fld>
            <a:endParaRPr lang="en-US"/>
          </a:p>
        </p:txBody>
      </p:sp>
    </p:spTree>
    <p:extLst>
      <p:ext uri="{BB962C8B-B14F-4D97-AF65-F5344CB8AC3E}">
        <p14:creationId xmlns:p14="http://schemas.microsoft.com/office/powerpoint/2010/main" val="20693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23" name="Shape 12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15</a:t>
            </a:fld>
            <a:endParaRPr lang="en-US"/>
          </a:p>
        </p:txBody>
      </p:sp>
    </p:spTree>
    <p:extLst>
      <p:ext uri="{BB962C8B-B14F-4D97-AF65-F5344CB8AC3E}">
        <p14:creationId xmlns:p14="http://schemas.microsoft.com/office/powerpoint/2010/main" val="90686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8C336-1633-44D9-B65E-30AEC673A17E}" type="slidenum">
              <a:rPr lang="en-US" smtClean="0"/>
              <a:pPr/>
              <a:t>20</a:t>
            </a:fld>
            <a:endParaRPr lang="en-US"/>
          </a:p>
        </p:txBody>
      </p:sp>
    </p:spTree>
    <p:extLst>
      <p:ext uri="{BB962C8B-B14F-4D97-AF65-F5344CB8AC3E}">
        <p14:creationId xmlns:p14="http://schemas.microsoft.com/office/powerpoint/2010/main" val="3703616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8C336-1633-44D9-B65E-30AEC673A17E}" type="slidenum">
              <a:rPr lang="en-US" smtClean="0"/>
              <a:pPr/>
              <a:t>21</a:t>
            </a:fld>
            <a:endParaRPr lang="en-US"/>
          </a:p>
        </p:txBody>
      </p:sp>
    </p:spTree>
    <p:extLst>
      <p:ext uri="{BB962C8B-B14F-4D97-AF65-F5344CB8AC3E}">
        <p14:creationId xmlns:p14="http://schemas.microsoft.com/office/powerpoint/2010/main" val="307377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8C336-1633-44D9-B65E-30AEC673A17E}" type="slidenum">
              <a:rPr lang="en-US" smtClean="0"/>
              <a:pPr/>
              <a:t>22</a:t>
            </a:fld>
            <a:endParaRPr lang="en-US"/>
          </a:p>
        </p:txBody>
      </p:sp>
    </p:spTree>
    <p:extLst>
      <p:ext uri="{BB962C8B-B14F-4D97-AF65-F5344CB8AC3E}">
        <p14:creationId xmlns:p14="http://schemas.microsoft.com/office/powerpoint/2010/main" val="246005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261245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r>
              <a:rPr lang="en-US" altLang="en-US" smtClean="0"/>
              <a:t>2/28/2017</a:t>
            </a:r>
            <a:endParaRPr lang="en-US" altLang="en-US" dirty="0"/>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pPr/>
              <a:t>‹#›</a:t>
            </a:fld>
            <a:endParaRPr lang="en-US" altLang="en-US" dirty="0"/>
          </a:p>
        </p:txBody>
      </p:sp>
    </p:spTree>
    <p:extLst>
      <p:ext uri="{BB962C8B-B14F-4D97-AF65-F5344CB8AC3E}">
        <p14:creationId xmlns:p14="http://schemas.microsoft.com/office/powerpoint/2010/main" val="4090953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r>
              <a:rPr lang="en-US" altLang="en-US" smtClean="0"/>
              <a:t>2/28/2017</a:t>
            </a:r>
            <a:endParaRPr lang="en-US" altLang="en-US" dirty="0"/>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pPr/>
              <a:t>‹#›</a:t>
            </a:fld>
            <a:endParaRPr lang="en-US" altLang="en-US" dirty="0"/>
          </a:p>
        </p:txBody>
      </p:sp>
    </p:spTree>
    <p:extLst>
      <p:ext uri="{BB962C8B-B14F-4D97-AF65-F5344CB8AC3E}">
        <p14:creationId xmlns:p14="http://schemas.microsoft.com/office/powerpoint/2010/main" val="22875049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r>
              <a:rPr lang="en-US" altLang="en-US" smtClean="0"/>
              <a:t>2/28/2017</a:t>
            </a:r>
            <a:endParaRPr lang="en-US" altLang="en-US" dirty="0"/>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pPr/>
              <a:t>‹#›</a:t>
            </a:fld>
            <a:endParaRPr lang="en-US" altLang="en-US" dirty="0"/>
          </a:p>
        </p:txBody>
      </p:sp>
    </p:spTree>
    <p:extLst>
      <p:ext uri="{BB962C8B-B14F-4D97-AF65-F5344CB8AC3E}">
        <p14:creationId xmlns:p14="http://schemas.microsoft.com/office/powerpoint/2010/main" val="41621463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and two content">
    <p:spTree>
      <p:nvGrpSpPr>
        <p:cNvPr id="1" name=""/>
        <p:cNvGrpSpPr/>
        <p:nvPr/>
      </p:nvGrpSpPr>
      <p:grpSpPr>
        <a:xfrm>
          <a:off x="0" y="0"/>
          <a:ext cx="0" cy="0"/>
          <a:chOff x="0" y="0"/>
          <a:chExt cx="0" cy="0"/>
        </a:xfrm>
      </p:grpSpPr>
      <p:sp>
        <p:nvSpPr>
          <p:cNvPr id="5" name="Content Placeholder 7"/>
          <p:cNvSpPr>
            <a:spLocks noGrp="1"/>
          </p:cNvSpPr>
          <p:nvPr>
            <p:ph sz="quarter" idx="12"/>
          </p:nvPr>
        </p:nvSpPr>
        <p:spPr>
          <a:xfrm>
            <a:off x="468052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0" name="Content Placeholder 7"/>
          <p:cNvSpPr>
            <a:spLocks noGrp="1"/>
          </p:cNvSpPr>
          <p:nvPr>
            <p:ph sz="quarter" idx="10"/>
          </p:nvPr>
        </p:nvSpPr>
        <p:spPr>
          <a:xfrm>
            <a:off x="35401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13247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16672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64350" y="288575"/>
            <a:ext cx="5961300" cy="853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Clr>
                <a:srgbClr val="FFFFFF"/>
              </a:buClr>
              <a:buFont typeface="Arial"/>
              <a:buNone/>
              <a:defRPr sz="2800">
                <a:solidFill>
                  <a:srgbClr val="FFFFFF"/>
                </a:solidFill>
              </a:defRPr>
            </a:lvl2pPr>
            <a:lvl3pPr lvl="2" indent="0">
              <a:spcBef>
                <a:spcPts val="0"/>
              </a:spcBef>
              <a:buClr>
                <a:srgbClr val="FFFFFF"/>
              </a:buClr>
              <a:buFont typeface="Arial"/>
              <a:buNone/>
              <a:defRPr sz="2800">
                <a:solidFill>
                  <a:srgbClr val="FFFFFF"/>
                </a:solidFill>
              </a:defRPr>
            </a:lvl3pPr>
            <a:lvl4pPr lvl="3" indent="0">
              <a:spcBef>
                <a:spcPts val="0"/>
              </a:spcBef>
              <a:buClr>
                <a:srgbClr val="FFFFFF"/>
              </a:buClr>
              <a:buFont typeface="Arial"/>
              <a:buNone/>
              <a:defRPr sz="2800">
                <a:solidFill>
                  <a:srgbClr val="FFFFFF"/>
                </a:solidFill>
              </a:defRPr>
            </a:lvl4pPr>
            <a:lvl5pPr lvl="4" indent="0">
              <a:spcBef>
                <a:spcPts val="0"/>
              </a:spcBef>
              <a:buClr>
                <a:srgbClr val="FFFFFF"/>
              </a:buClr>
              <a:buFont typeface="Arial"/>
              <a:buNone/>
              <a:defRPr sz="2800">
                <a:solidFill>
                  <a:srgbClr val="FFFFFF"/>
                </a:solidFill>
              </a:defRPr>
            </a:lvl5pPr>
            <a:lvl6pPr lvl="5" indent="0">
              <a:spcBef>
                <a:spcPts val="0"/>
              </a:spcBef>
              <a:buClr>
                <a:srgbClr val="FFFFFF"/>
              </a:buClr>
              <a:buFont typeface="Arial"/>
              <a:buNone/>
              <a:defRPr sz="2800">
                <a:solidFill>
                  <a:srgbClr val="FFFFFF"/>
                </a:solidFill>
              </a:defRPr>
            </a:lvl6pPr>
            <a:lvl7pPr lvl="6" indent="0">
              <a:spcBef>
                <a:spcPts val="0"/>
              </a:spcBef>
              <a:buClr>
                <a:srgbClr val="FFFFFF"/>
              </a:buClr>
              <a:buFont typeface="Arial"/>
              <a:buNone/>
              <a:defRPr sz="2800">
                <a:solidFill>
                  <a:srgbClr val="FFFFFF"/>
                </a:solidFill>
              </a:defRPr>
            </a:lvl7pPr>
            <a:lvl8pPr lvl="7" indent="0">
              <a:spcBef>
                <a:spcPts val="0"/>
              </a:spcBef>
              <a:buClr>
                <a:srgbClr val="FFFFFF"/>
              </a:buClr>
              <a:buFont typeface="Arial"/>
              <a:buNone/>
              <a:defRPr sz="2800">
                <a:solidFill>
                  <a:srgbClr val="FFFFFF"/>
                </a:solidFill>
              </a:defRPr>
            </a:lvl8pPr>
            <a:lvl9pPr lvl="8" indent="0">
              <a:spcBef>
                <a:spcPts val="0"/>
              </a:spcBef>
              <a:buClr>
                <a:srgbClr val="FFFFFF"/>
              </a:buClr>
              <a:buFont typeface="Arial"/>
              <a:buNone/>
              <a:defRPr sz="2800">
                <a:solidFill>
                  <a:srgbClr val="FFFFFF"/>
                </a:solidFill>
              </a:defRPr>
            </a:lvl9pPr>
          </a:lstStyle>
          <a:p>
            <a:endParaRPr/>
          </a:p>
        </p:txBody>
      </p:sp>
      <p:sp>
        <p:nvSpPr>
          <p:cNvPr id="15" name="Shape 1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r>
              <a:rPr lang="en-US" smtClean="0"/>
              <a:t>2/28/2017</a:t>
            </a:r>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US" sz="900" smtClean="0">
                <a:solidFill>
                  <a:srgbClr val="888888"/>
                </a:solidFill>
                <a:ea typeface="Calibri"/>
                <a:cs typeface="Calibri"/>
                <a:sym typeface="Calibri"/>
              </a:rPr>
              <a:pPr>
                <a:buSzPct val="25000"/>
              </a:pPr>
              <a:t>‹#›</a:t>
            </a:fld>
            <a:endParaRPr lang="en-US" sz="900">
              <a:solidFill>
                <a:srgbClr val="888888"/>
              </a:solidFill>
              <a:ea typeface="Calibri"/>
              <a:cs typeface="Calibri"/>
              <a:sym typeface="Calibri"/>
            </a:endParaRPr>
          </a:p>
        </p:txBody>
      </p:sp>
    </p:spTree>
    <p:extLst>
      <p:ext uri="{BB962C8B-B14F-4D97-AF65-F5344CB8AC3E}">
        <p14:creationId xmlns:p14="http://schemas.microsoft.com/office/powerpoint/2010/main" val="329086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smtClean="0"/>
              <a:t>2/28/2017</a:t>
            </a:r>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2EFC58C-15BD-441D-B5ED-3859E2286C26}" type="slidenum">
              <a:rPr lang="en-US" altLang="en-US"/>
              <a:pPr/>
              <a:t>‹#›</a:t>
            </a:fld>
            <a:endParaRPr lang="en-US" altLang="en-US"/>
          </a:p>
        </p:txBody>
      </p:sp>
    </p:spTree>
    <p:extLst>
      <p:ext uri="{BB962C8B-B14F-4D97-AF65-F5344CB8AC3E}">
        <p14:creationId xmlns:p14="http://schemas.microsoft.com/office/powerpoint/2010/main" val="223561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r>
              <a:rPr lang="en-US" altLang="en-US" smtClean="0"/>
              <a:t>2/28/2017</a:t>
            </a:r>
            <a:endParaRPr lang="en-US" altLang="en-US" dirty="0"/>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a:pPr/>
              <a:t>‹#›</a:t>
            </a:fld>
            <a:endParaRPr lang="en-US" altLang="en-US" dirty="0"/>
          </a:p>
        </p:txBody>
      </p:sp>
    </p:spTree>
    <p:extLst>
      <p:ext uri="{BB962C8B-B14F-4D97-AF65-F5344CB8AC3E}">
        <p14:creationId xmlns:p14="http://schemas.microsoft.com/office/powerpoint/2010/main" val="700364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50.png"/></Relationships>
</file>

<file path=ppt/slides/_rels/slide7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8.xml"/><Relationship Id="rId5" Type="http://schemas.openxmlformats.org/officeDocument/2006/relationships/image" Target="../media/image55.emf"/><Relationship Id="rId4" Type="http://schemas.openxmlformats.org/officeDocument/2006/relationships/image" Target="../media/image54.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35205"/>
            <a:ext cx="7772400" cy="1765245"/>
          </a:xfrm>
        </p:spPr>
        <p:txBody>
          <a:bodyPr>
            <a:normAutofit fontScale="90000"/>
          </a:bodyPr>
          <a:lstStyle/>
          <a:p>
            <a:r>
              <a:rPr lang="en-US" sz="2700" dirty="0" smtClean="0"/>
              <a:t>Peer Stakeholder-Product Validation Review (PS-PVR) </a:t>
            </a:r>
            <a:br>
              <a:rPr lang="en-US" sz="2700" dirty="0" smtClean="0"/>
            </a:br>
            <a:r>
              <a:rPr lang="en-US" sz="5400" dirty="0" smtClean="0"/>
              <a:t>For the Provisional Maturity of GOES-16 SEISS </a:t>
            </a:r>
            <a:br>
              <a:rPr lang="en-US" sz="5400" dirty="0" smtClean="0"/>
            </a:br>
            <a:r>
              <a:rPr lang="en-US" sz="5400" dirty="0" smtClean="0"/>
              <a:t>MPS-HI L1b Product</a:t>
            </a:r>
            <a:endParaRPr lang="en-US" sz="5400" dirty="0"/>
          </a:p>
        </p:txBody>
      </p:sp>
      <p:sp>
        <p:nvSpPr>
          <p:cNvPr id="3" name="Subtitle 2"/>
          <p:cNvSpPr>
            <a:spLocks noGrp="1"/>
          </p:cNvSpPr>
          <p:nvPr>
            <p:ph type="subTitle" idx="1"/>
          </p:nvPr>
        </p:nvSpPr>
        <p:spPr>
          <a:xfrm>
            <a:off x="609600" y="3886200"/>
            <a:ext cx="8077200" cy="2438400"/>
          </a:xfrm>
        </p:spPr>
        <p:txBody>
          <a:bodyPr>
            <a:normAutofit fontScale="62500" lnSpcReduction="20000"/>
          </a:bodyPr>
          <a:lstStyle/>
          <a:p>
            <a:endParaRPr lang="en-US" dirty="0" smtClean="0">
              <a:solidFill>
                <a:srgbClr val="FFFF00"/>
              </a:solidFill>
            </a:endParaRPr>
          </a:p>
          <a:p>
            <a:r>
              <a:rPr lang="en-US" dirty="0" smtClean="0">
                <a:solidFill>
                  <a:srgbClr val="FFFF00"/>
                </a:solidFill>
              </a:rPr>
              <a:t>December 8, 2017</a:t>
            </a:r>
          </a:p>
          <a:p>
            <a:r>
              <a:rPr lang="en-US" dirty="0" smtClean="0">
                <a:solidFill>
                  <a:srgbClr val="FFFF00"/>
                </a:solidFill>
              </a:rPr>
              <a:t>GOES-R Calibration Working Group (CWG)</a:t>
            </a:r>
          </a:p>
          <a:p>
            <a:endParaRPr lang="en-US" dirty="0" smtClean="0"/>
          </a:p>
          <a:p>
            <a:r>
              <a:rPr lang="en-US" sz="2900" dirty="0" smtClean="0">
                <a:solidFill>
                  <a:srgbClr val="FF9900"/>
                </a:solidFill>
              </a:rPr>
              <a:t>Presenter: Juan Rodriguez</a:t>
            </a:r>
          </a:p>
          <a:p>
            <a:r>
              <a:rPr lang="en-US" sz="2900" dirty="0" smtClean="0">
                <a:solidFill>
                  <a:srgbClr val="FF9900"/>
                </a:solidFill>
              </a:rPr>
              <a:t>Contributors: Athanasios </a:t>
            </a:r>
            <a:r>
              <a:rPr lang="en-US" sz="2900" dirty="0" err="1" smtClean="0">
                <a:solidFill>
                  <a:srgbClr val="FF9900"/>
                </a:solidFill>
              </a:rPr>
              <a:t>Boudouridis</a:t>
            </a:r>
            <a:r>
              <a:rPr lang="en-US" sz="2900" dirty="0" smtClean="0">
                <a:solidFill>
                  <a:srgbClr val="FF9900"/>
                </a:solidFill>
              </a:rPr>
              <a:t>, Brian Kress, William Rowland, Meg Tilton </a:t>
            </a:r>
          </a:p>
          <a:p>
            <a:r>
              <a:rPr lang="en-US" sz="2900" dirty="0" smtClean="0">
                <a:solidFill>
                  <a:srgbClr val="FF9900"/>
                </a:solidFill>
              </a:rPr>
              <a:t>NOAA NCEI / CIRES</a:t>
            </a:r>
          </a:p>
          <a:p>
            <a:endParaRPr lang="en-US" dirty="0"/>
          </a:p>
        </p:txBody>
      </p:sp>
      <p:sp>
        <p:nvSpPr>
          <p:cNvPr id="4" name="TextBox 3"/>
          <p:cNvSpPr txBox="1"/>
          <p:nvPr/>
        </p:nvSpPr>
        <p:spPr>
          <a:xfrm>
            <a:off x="914400" y="6400800"/>
            <a:ext cx="7315200" cy="338554"/>
          </a:xfrm>
          <a:prstGeom prst="rect">
            <a:avLst/>
          </a:prstGeom>
          <a:solidFill>
            <a:schemeClr val="bg1"/>
          </a:solidFill>
        </p:spPr>
        <p:txBody>
          <a:bodyPr wrap="square" rtlCol="0">
            <a:spAutoFit/>
          </a:bodyPr>
          <a:lstStyle/>
          <a:p>
            <a:pPr algn="ctr"/>
            <a:r>
              <a:rPr lang="en-US" sz="1600" i="1" dirty="0" smtClean="0">
                <a:solidFill>
                  <a:srgbClr val="008000"/>
                </a:solidFill>
              </a:rPr>
              <a:t>We thank Assurance Technology Corporation for their assistance in our </a:t>
            </a:r>
            <a:r>
              <a:rPr lang="en-US" sz="1600" i="1" dirty="0" err="1" smtClean="0">
                <a:solidFill>
                  <a:srgbClr val="008000"/>
                </a:solidFill>
              </a:rPr>
              <a:t>cal</a:t>
            </a:r>
            <a:r>
              <a:rPr lang="en-US" sz="1600" i="1" dirty="0" smtClean="0">
                <a:solidFill>
                  <a:srgbClr val="008000"/>
                </a:solidFill>
              </a:rPr>
              <a:t>/</a:t>
            </a:r>
            <a:r>
              <a:rPr lang="en-US" sz="1600" i="1" dirty="0" err="1" smtClean="0">
                <a:solidFill>
                  <a:srgbClr val="008000"/>
                </a:solidFill>
              </a:rPr>
              <a:t>val</a:t>
            </a:r>
            <a:r>
              <a:rPr lang="en-US" sz="1600" i="1" dirty="0" smtClean="0">
                <a:solidFill>
                  <a:srgbClr val="008000"/>
                </a:solidFill>
              </a:rPr>
              <a:t> efforts.</a:t>
            </a:r>
            <a:endParaRPr lang="en-US" sz="1600" i="1" dirty="0">
              <a:solidFill>
                <a:srgbClr val="008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4977" y="1589758"/>
            <a:ext cx="6657432" cy="4993074"/>
          </a:xfrm>
        </p:spPr>
      </p:pic>
      <p:sp>
        <p:nvSpPr>
          <p:cNvPr id="7" name="Oval 6"/>
          <p:cNvSpPr/>
          <p:nvPr/>
        </p:nvSpPr>
        <p:spPr>
          <a:xfrm>
            <a:off x="4114800" y="3858184"/>
            <a:ext cx="751973" cy="727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79966" y="4686434"/>
            <a:ext cx="2145011" cy="1754326"/>
          </a:xfrm>
          <a:prstGeom prst="rect">
            <a:avLst/>
          </a:prstGeom>
          <a:noFill/>
        </p:spPr>
        <p:txBody>
          <a:bodyPr wrap="square" rtlCol="0">
            <a:spAutoFit/>
          </a:bodyPr>
          <a:lstStyle/>
          <a:p>
            <a:r>
              <a:rPr lang="en-US" sz="1200" b="1" dirty="0">
                <a:solidFill>
                  <a:schemeClr val="bg1"/>
                </a:solidFill>
              </a:rPr>
              <a:t>MPS-HI E11 (&gt;2 MeV electrons), 8 Jan – 11 Apr 17</a:t>
            </a:r>
          </a:p>
          <a:p>
            <a:pPr marL="214313" indent="-214313">
              <a:buFont typeface="Arial" panose="020B0604020202020204" pitchFamily="34" charset="0"/>
              <a:buChar char="•"/>
            </a:pPr>
            <a:r>
              <a:rPr lang="en-US" sz="1200" dirty="0">
                <a:solidFill>
                  <a:schemeClr val="bg1"/>
                </a:solidFill>
              </a:rPr>
              <a:t>5-min average fluxes calculated from L0</a:t>
            </a:r>
          </a:p>
          <a:p>
            <a:pPr marL="214313" indent="-214313">
              <a:buFont typeface="Arial" panose="020B0604020202020204" pitchFamily="34" charset="0"/>
              <a:buChar char="•"/>
            </a:pPr>
            <a:r>
              <a:rPr lang="en-US" sz="1200" dirty="0" smtClean="0">
                <a:solidFill>
                  <a:schemeClr val="bg1"/>
                </a:solidFill>
              </a:rPr>
              <a:t>Arranged </a:t>
            </a:r>
            <a:r>
              <a:rPr lang="en-US" sz="1200" dirty="0">
                <a:solidFill>
                  <a:schemeClr val="bg1"/>
                </a:solidFill>
              </a:rPr>
              <a:t>top-to-bottom in telescope order from north-to-south</a:t>
            </a:r>
          </a:p>
          <a:p>
            <a:pPr marL="214313" indent="-214313">
              <a:buFont typeface="Arial" panose="020B0604020202020204" pitchFamily="34" charset="0"/>
              <a:buChar char="•"/>
            </a:pPr>
            <a:r>
              <a:rPr lang="en-US" sz="1200" dirty="0">
                <a:solidFill>
                  <a:schemeClr val="bg1"/>
                </a:solidFill>
              </a:rPr>
              <a:t>GOES-13 &gt;2 MeV electron channel plotted at </a:t>
            </a:r>
            <a:r>
              <a:rPr lang="en-US" sz="1200" dirty="0" smtClean="0">
                <a:solidFill>
                  <a:schemeClr val="bg1"/>
                </a:solidFill>
              </a:rPr>
              <a:t>bottom</a:t>
            </a:r>
            <a:endParaRPr lang="en-US" sz="1200" dirty="0">
              <a:solidFill>
                <a:schemeClr val="bg1"/>
              </a:solidFill>
            </a:endParaRPr>
          </a:p>
        </p:txBody>
      </p:sp>
      <p:sp>
        <p:nvSpPr>
          <p:cNvPr id="9" name="TextBox 8"/>
          <p:cNvSpPr txBox="1"/>
          <p:nvPr/>
        </p:nvSpPr>
        <p:spPr>
          <a:xfrm>
            <a:off x="2406203" y="2217079"/>
            <a:ext cx="494069" cy="300082"/>
          </a:xfrm>
          <a:prstGeom prst="rect">
            <a:avLst/>
          </a:prstGeom>
          <a:noFill/>
        </p:spPr>
        <p:txBody>
          <a:bodyPr wrap="square" rtlCol="0">
            <a:spAutoFit/>
          </a:bodyPr>
          <a:lstStyle/>
          <a:p>
            <a:pPr algn="ctr"/>
            <a:r>
              <a:rPr lang="en-US" sz="1350" b="1" dirty="0"/>
              <a:t>T3</a:t>
            </a:r>
          </a:p>
        </p:txBody>
      </p:sp>
      <p:sp>
        <p:nvSpPr>
          <p:cNvPr id="10" name="TextBox 9"/>
          <p:cNvSpPr txBox="1"/>
          <p:nvPr/>
        </p:nvSpPr>
        <p:spPr>
          <a:xfrm>
            <a:off x="2406203" y="2777987"/>
            <a:ext cx="494069" cy="300082"/>
          </a:xfrm>
          <a:prstGeom prst="rect">
            <a:avLst/>
          </a:prstGeom>
          <a:noFill/>
        </p:spPr>
        <p:txBody>
          <a:bodyPr wrap="square" rtlCol="0">
            <a:spAutoFit/>
          </a:bodyPr>
          <a:lstStyle/>
          <a:p>
            <a:pPr algn="ctr"/>
            <a:r>
              <a:rPr lang="en-US" sz="1350" b="1" dirty="0"/>
              <a:t>T1</a:t>
            </a:r>
          </a:p>
        </p:txBody>
      </p:sp>
      <p:sp>
        <p:nvSpPr>
          <p:cNvPr id="11" name="TextBox 10"/>
          <p:cNvSpPr txBox="1"/>
          <p:nvPr/>
        </p:nvSpPr>
        <p:spPr>
          <a:xfrm>
            <a:off x="2406203" y="3367967"/>
            <a:ext cx="494069" cy="300082"/>
          </a:xfrm>
          <a:prstGeom prst="rect">
            <a:avLst/>
          </a:prstGeom>
          <a:noFill/>
        </p:spPr>
        <p:txBody>
          <a:bodyPr wrap="square" rtlCol="0">
            <a:spAutoFit/>
          </a:bodyPr>
          <a:lstStyle/>
          <a:p>
            <a:pPr algn="ctr"/>
            <a:r>
              <a:rPr lang="en-US" sz="1350" b="1" dirty="0"/>
              <a:t>T4</a:t>
            </a:r>
          </a:p>
        </p:txBody>
      </p:sp>
      <p:sp>
        <p:nvSpPr>
          <p:cNvPr id="12" name="TextBox 11"/>
          <p:cNvSpPr txBox="1"/>
          <p:nvPr/>
        </p:nvSpPr>
        <p:spPr>
          <a:xfrm>
            <a:off x="2406203" y="3968318"/>
            <a:ext cx="494069" cy="300082"/>
          </a:xfrm>
          <a:prstGeom prst="rect">
            <a:avLst/>
          </a:prstGeom>
          <a:noFill/>
        </p:spPr>
        <p:txBody>
          <a:bodyPr wrap="square" rtlCol="0">
            <a:spAutoFit/>
          </a:bodyPr>
          <a:lstStyle/>
          <a:p>
            <a:pPr algn="ctr"/>
            <a:r>
              <a:rPr lang="en-US" sz="1350" b="1" dirty="0"/>
              <a:t>T2</a:t>
            </a:r>
          </a:p>
        </p:txBody>
      </p:sp>
      <p:sp>
        <p:nvSpPr>
          <p:cNvPr id="13" name="TextBox 12"/>
          <p:cNvSpPr txBox="1"/>
          <p:nvPr/>
        </p:nvSpPr>
        <p:spPr>
          <a:xfrm>
            <a:off x="2406203" y="4549017"/>
            <a:ext cx="494069" cy="300082"/>
          </a:xfrm>
          <a:prstGeom prst="rect">
            <a:avLst/>
          </a:prstGeom>
          <a:noFill/>
        </p:spPr>
        <p:txBody>
          <a:bodyPr wrap="square" rtlCol="0">
            <a:spAutoFit/>
          </a:bodyPr>
          <a:lstStyle/>
          <a:p>
            <a:pPr algn="ctr"/>
            <a:r>
              <a:rPr lang="en-US" sz="1350" b="1" dirty="0"/>
              <a:t>T5</a:t>
            </a:r>
          </a:p>
        </p:txBody>
      </p:sp>
      <p:sp>
        <p:nvSpPr>
          <p:cNvPr id="14" name="TextBox 13"/>
          <p:cNvSpPr txBox="1"/>
          <p:nvPr/>
        </p:nvSpPr>
        <p:spPr>
          <a:xfrm>
            <a:off x="2333948" y="5053641"/>
            <a:ext cx="617580" cy="507831"/>
          </a:xfrm>
          <a:prstGeom prst="rect">
            <a:avLst/>
          </a:prstGeom>
          <a:noFill/>
        </p:spPr>
        <p:txBody>
          <a:bodyPr wrap="square" rtlCol="0">
            <a:spAutoFit/>
          </a:bodyPr>
          <a:lstStyle/>
          <a:p>
            <a:pPr algn="ctr"/>
            <a:r>
              <a:rPr lang="en-US" sz="1350" b="1" dirty="0"/>
              <a:t>DOS LOLET</a:t>
            </a:r>
          </a:p>
        </p:txBody>
      </p:sp>
      <p:sp>
        <p:nvSpPr>
          <p:cNvPr id="15" name="TextBox 14"/>
          <p:cNvSpPr txBox="1"/>
          <p:nvPr/>
        </p:nvSpPr>
        <p:spPr>
          <a:xfrm>
            <a:off x="2089948" y="5735723"/>
            <a:ext cx="901045" cy="300082"/>
          </a:xfrm>
          <a:prstGeom prst="rect">
            <a:avLst/>
          </a:prstGeom>
          <a:noFill/>
        </p:spPr>
        <p:txBody>
          <a:bodyPr wrap="square" rtlCol="0">
            <a:spAutoFit/>
          </a:bodyPr>
          <a:lstStyle/>
          <a:p>
            <a:pPr algn="ctr"/>
            <a:r>
              <a:rPr lang="en-US" sz="1350" b="1" dirty="0"/>
              <a:t>GOES-13</a:t>
            </a:r>
          </a:p>
        </p:txBody>
      </p:sp>
      <p:sp>
        <p:nvSpPr>
          <p:cNvPr id="16" name="TextBox 15"/>
          <p:cNvSpPr txBox="1"/>
          <p:nvPr/>
        </p:nvSpPr>
        <p:spPr>
          <a:xfrm>
            <a:off x="8271612" y="2240162"/>
            <a:ext cx="547979" cy="276999"/>
          </a:xfrm>
          <a:prstGeom prst="rect">
            <a:avLst/>
          </a:prstGeom>
          <a:noFill/>
        </p:spPr>
        <p:txBody>
          <a:bodyPr wrap="square" rtlCol="0">
            <a:spAutoFit/>
          </a:bodyPr>
          <a:lstStyle/>
          <a:p>
            <a:pPr algn="ctr"/>
            <a:r>
              <a:rPr lang="en-US" sz="1200" b="1" dirty="0"/>
              <a:t>~135°</a:t>
            </a:r>
          </a:p>
        </p:txBody>
      </p:sp>
      <p:sp>
        <p:nvSpPr>
          <p:cNvPr id="17" name="TextBox 16"/>
          <p:cNvSpPr txBox="1"/>
          <p:nvPr/>
        </p:nvSpPr>
        <p:spPr>
          <a:xfrm>
            <a:off x="8271612" y="2825133"/>
            <a:ext cx="547979" cy="276999"/>
          </a:xfrm>
          <a:prstGeom prst="rect">
            <a:avLst/>
          </a:prstGeom>
          <a:noFill/>
        </p:spPr>
        <p:txBody>
          <a:bodyPr wrap="square" rtlCol="0">
            <a:spAutoFit/>
          </a:bodyPr>
          <a:lstStyle/>
          <a:p>
            <a:pPr algn="ctr"/>
            <a:r>
              <a:rPr lang="en-US" sz="1200" b="1" dirty="0"/>
              <a:t>~100°</a:t>
            </a:r>
          </a:p>
        </p:txBody>
      </p:sp>
      <p:sp>
        <p:nvSpPr>
          <p:cNvPr id="18" name="TextBox 17"/>
          <p:cNvSpPr txBox="1"/>
          <p:nvPr/>
        </p:nvSpPr>
        <p:spPr>
          <a:xfrm>
            <a:off x="8298567" y="3403082"/>
            <a:ext cx="494069" cy="276999"/>
          </a:xfrm>
          <a:prstGeom prst="rect">
            <a:avLst/>
          </a:prstGeom>
          <a:noFill/>
        </p:spPr>
        <p:txBody>
          <a:bodyPr wrap="square" rtlCol="0">
            <a:spAutoFit/>
          </a:bodyPr>
          <a:lstStyle/>
          <a:p>
            <a:pPr algn="ctr"/>
            <a:r>
              <a:rPr lang="en-US" sz="1200" b="1" dirty="0"/>
              <a:t>~65°</a:t>
            </a:r>
          </a:p>
        </p:txBody>
      </p:sp>
      <p:sp>
        <p:nvSpPr>
          <p:cNvPr id="19" name="TextBox 18"/>
          <p:cNvSpPr txBox="1"/>
          <p:nvPr/>
        </p:nvSpPr>
        <p:spPr>
          <a:xfrm>
            <a:off x="8298567" y="3967338"/>
            <a:ext cx="494069" cy="276999"/>
          </a:xfrm>
          <a:prstGeom prst="rect">
            <a:avLst/>
          </a:prstGeom>
          <a:noFill/>
        </p:spPr>
        <p:txBody>
          <a:bodyPr wrap="square" rtlCol="0">
            <a:spAutoFit/>
          </a:bodyPr>
          <a:lstStyle/>
          <a:p>
            <a:pPr algn="ctr"/>
            <a:r>
              <a:rPr lang="en-US" sz="1200" b="1" dirty="0"/>
              <a:t>~30°</a:t>
            </a:r>
          </a:p>
        </p:txBody>
      </p:sp>
      <p:sp>
        <p:nvSpPr>
          <p:cNvPr id="20" name="TextBox 19"/>
          <p:cNvSpPr txBox="1"/>
          <p:nvPr/>
        </p:nvSpPr>
        <p:spPr>
          <a:xfrm>
            <a:off x="8298567" y="4536006"/>
            <a:ext cx="494069" cy="276999"/>
          </a:xfrm>
          <a:prstGeom prst="rect">
            <a:avLst/>
          </a:prstGeom>
          <a:noFill/>
        </p:spPr>
        <p:txBody>
          <a:bodyPr wrap="square" rtlCol="0">
            <a:spAutoFit/>
          </a:bodyPr>
          <a:lstStyle/>
          <a:p>
            <a:pPr algn="ctr"/>
            <a:r>
              <a:rPr lang="en-US" sz="1200" b="1" dirty="0"/>
              <a:t>~5°</a:t>
            </a:r>
          </a:p>
        </p:txBody>
      </p:sp>
      <p:sp>
        <p:nvSpPr>
          <p:cNvPr id="21" name="TextBox 20"/>
          <p:cNvSpPr txBox="1"/>
          <p:nvPr/>
        </p:nvSpPr>
        <p:spPr>
          <a:xfrm>
            <a:off x="8153400" y="1865389"/>
            <a:ext cx="784403" cy="230832"/>
          </a:xfrm>
          <a:prstGeom prst="rect">
            <a:avLst/>
          </a:prstGeom>
          <a:noFill/>
        </p:spPr>
        <p:txBody>
          <a:bodyPr wrap="square" rtlCol="0">
            <a:spAutoFit/>
          </a:bodyPr>
          <a:lstStyle/>
          <a:p>
            <a:pPr algn="ctr"/>
            <a:r>
              <a:rPr lang="en-US" sz="900" b="1" dirty="0"/>
              <a:t>Pitch Angles</a:t>
            </a:r>
          </a:p>
        </p:txBody>
      </p:sp>
      <p:sp>
        <p:nvSpPr>
          <p:cNvPr id="24" name="Title 1"/>
          <p:cNvSpPr>
            <a:spLocks noGrp="1"/>
          </p:cNvSpPr>
          <p:nvPr>
            <p:ph type="title"/>
          </p:nvPr>
        </p:nvSpPr>
        <p:spPr>
          <a:xfrm>
            <a:off x="1371600" y="128337"/>
            <a:ext cx="6408821" cy="968626"/>
          </a:xfrm>
        </p:spPr>
        <p:txBody>
          <a:bodyPr/>
          <a:lstStyle/>
          <a:p>
            <a:r>
              <a:rPr lang="en-US" sz="3200" dirty="0" smtClean="0"/>
              <a:t>MPS-HI Etel2 Risk </a:t>
            </a:r>
            <a:br>
              <a:rPr lang="en-US" sz="3200" dirty="0" smtClean="0"/>
            </a:br>
            <a:r>
              <a:rPr lang="en-US" sz="3200" dirty="0" smtClean="0"/>
              <a:t>(identified after Beta PS-PVR)</a:t>
            </a:r>
            <a:endParaRPr lang="en-US" sz="3200" dirty="0"/>
          </a:p>
        </p:txBody>
      </p:sp>
      <p:sp>
        <p:nvSpPr>
          <p:cNvPr id="22" name="TextBox 21"/>
          <p:cNvSpPr txBox="1"/>
          <p:nvPr/>
        </p:nvSpPr>
        <p:spPr>
          <a:xfrm>
            <a:off x="5943599" y="6398166"/>
            <a:ext cx="2938809" cy="307777"/>
          </a:xfrm>
          <a:prstGeom prst="rect">
            <a:avLst/>
          </a:prstGeom>
          <a:solidFill>
            <a:schemeClr val="bg1"/>
          </a:solidFill>
        </p:spPr>
        <p:txBody>
          <a:bodyPr wrap="square" rtlCol="0">
            <a:spAutoFit/>
          </a:bodyPr>
          <a:lstStyle/>
          <a:p>
            <a:pPr algn="ctr"/>
            <a:r>
              <a:rPr lang="en-US" sz="1400" i="1" dirty="0" smtClean="0">
                <a:solidFill>
                  <a:srgbClr val="008000"/>
                </a:solidFill>
              </a:rPr>
              <a:t>More details in backup charts</a:t>
            </a:r>
            <a:endParaRPr lang="en-US" sz="1400" i="1" dirty="0">
              <a:solidFill>
                <a:srgbClr val="008000"/>
              </a:solidFill>
            </a:endParaRPr>
          </a:p>
        </p:txBody>
      </p:sp>
      <p:sp>
        <p:nvSpPr>
          <p:cNvPr id="6" name="Bent-Up Arrow 5"/>
          <p:cNvSpPr/>
          <p:nvPr/>
        </p:nvSpPr>
        <p:spPr>
          <a:xfrm rot="5400000" flipH="1">
            <a:off x="1705149" y="2467149"/>
            <a:ext cx="1062206" cy="556696"/>
          </a:xfrm>
          <a:prstGeom prst="bentUp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Bent-Up Arrow 24"/>
          <p:cNvSpPr/>
          <p:nvPr/>
        </p:nvSpPr>
        <p:spPr>
          <a:xfrm rot="16200000" flipH="1" flipV="1">
            <a:off x="1702853" y="3455454"/>
            <a:ext cx="1066798" cy="556696"/>
          </a:xfrm>
          <a:prstGeom prst="bentUp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52400" y="2096221"/>
            <a:ext cx="1805504" cy="2246769"/>
          </a:xfrm>
          <a:prstGeom prst="rect">
            <a:avLst/>
          </a:prstGeom>
          <a:solidFill>
            <a:srgbClr val="FFFF00"/>
          </a:solidFill>
        </p:spPr>
        <p:txBody>
          <a:bodyPr wrap="square" rtlCol="0">
            <a:spAutoFit/>
          </a:bodyPr>
          <a:lstStyle/>
          <a:p>
            <a:r>
              <a:rPr lang="en-US" sz="1400" dirty="0" smtClean="0"/>
              <a:t>Based on typical pitch angles, T3 and T2 should observe similar fluxes. </a:t>
            </a:r>
          </a:p>
          <a:p>
            <a:endParaRPr lang="en-US" sz="1400" dirty="0"/>
          </a:p>
          <a:p>
            <a:r>
              <a:rPr lang="en-US" sz="1400" dirty="0" smtClean="0"/>
              <a:t>In T2, noise burst in early February and lower/more irregular backgrounds indicate a problem.</a:t>
            </a:r>
            <a:endParaRPr lang="en-US" sz="1400" dirty="0"/>
          </a:p>
        </p:txBody>
      </p:sp>
      <p:sp>
        <p:nvSpPr>
          <p:cNvPr id="26" name="Slide Number Placeholder 25"/>
          <p:cNvSpPr>
            <a:spLocks noGrp="1"/>
          </p:cNvSpPr>
          <p:nvPr>
            <p:ph type="sldNum" sz="quarter" idx="12"/>
          </p:nvPr>
        </p:nvSpPr>
        <p:spPr/>
        <p:txBody>
          <a:bodyPr/>
          <a:lstStyle/>
          <a:p>
            <a:fld id="{615ADB79-25D6-47C0-AB51-22A13A0BBB50}" type="slidenum">
              <a:rPr lang="en-US" altLang="en-US" smtClean="0"/>
              <a:pPr/>
              <a:t>10</a:t>
            </a:fld>
            <a:endParaRPr lang="en-US" altLang="en-US" dirty="0"/>
          </a:p>
        </p:txBody>
      </p:sp>
    </p:spTree>
    <p:extLst>
      <p:ext uri="{BB962C8B-B14F-4D97-AF65-F5344CB8AC3E}">
        <p14:creationId xmlns:p14="http://schemas.microsoft.com/office/powerpoint/2010/main" val="4245564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quality assessment</a:t>
            </a:r>
            <a:endParaRPr lang="en-US" dirty="0"/>
          </a:p>
        </p:txBody>
      </p:sp>
      <p:sp>
        <p:nvSpPr>
          <p:cNvPr id="3" name="Text Placeholder 2"/>
          <p:cNvSpPr>
            <a:spLocks noGrp="1"/>
          </p:cNvSpPr>
          <p:nvPr>
            <p:ph type="body" idx="1"/>
          </p:nvPr>
        </p:nvSpPr>
        <p:spPr/>
        <p:txBody>
          <a:bodyPr/>
          <a:lstStyle/>
          <a:p>
            <a:r>
              <a:rPr lang="en-US" dirty="0" smtClean="0"/>
              <a:t>GOES-16 MPS-HI L1b Products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11</a:t>
            </a:fld>
            <a:endParaRPr lang="en-US"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Top Level Evaluation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7989270"/>
              </p:ext>
            </p:extLst>
          </p:nvPr>
        </p:nvGraphicFramePr>
        <p:xfrm>
          <a:off x="152400" y="1096963"/>
          <a:ext cx="8839201" cy="5303520"/>
        </p:xfrm>
        <a:graphic>
          <a:graphicData uri="http://schemas.openxmlformats.org/drawingml/2006/table">
            <a:tbl>
              <a:tblPr firstRow="1" bandRow="1">
                <a:tableStyleId>{5C22544A-7EE6-4342-B048-85BDC9FD1C3A}</a:tableStyleId>
              </a:tblPr>
              <a:tblGrid>
                <a:gridCol w="1550737"/>
                <a:gridCol w="2248569"/>
                <a:gridCol w="2558715"/>
                <a:gridCol w="2481180"/>
              </a:tblGrid>
              <a:tr h="370840">
                <a:tc>
                  <a:txBody>
                    <a:bodyPr/>
                    <a:lstStyle/>
                    <a:p>
                      <a:pPr algn="ctr"/>
                      <a:endParaRPr lang="en-US" dirty="0"/>
                    </a:p>
                  </a:txBody>
                  <a:tcPr anchor="ctr"/>
                </a:tc>
                <a:tc>
                  <a:txBody>
                    <a:bodyPr/>
                    <a:lstStyle/>
                    <a:p>
                      <a:pPr algn="ctr"/>
                      <a:r>
                        <a:rPr lang="en-US" dirty="0" smtClean="0"/>
                        <a:t>Status at Beta PS-PVR (10 Feb</a:t>
                      </a:r>
                      <a:r>
                        <a:rPr lang="en-US" baseline="0" dirty="0" smtClean="0"/>
                        <a:t> 2017)</a:t>
                      </a:r>
                      <a:endParaRPr lang="en-US" dirty="0"/>
                    </a:p>
                  </a:txBody>
                  <a:tcPr anchor="ctr"/>
                </a:tc>
                <a:tc>
                  <a:txBody>
                    <a:bodyPr/>
                    <a:lstStyle/>
                    <a:p>
                      <a:pPr algn="ctr"/>
                      <a:r>
                        <a:rPr lang="en-US" dirty="0" smtClean="0"/>
                        <a:t>Current Status</a:t>
                      </a:r>
                      <a:endParaRPr lang="en-US" dirty="0"/>
                    </a:p>
                  </a:txBody>
                  <a:tcPr anchor="ctr"/>
                </a:tc>
                <a:tc>
                  <a:txBody>
                    <a:bodyPr/>
                    <a:lstStyle/>
                    <a:p>
                      <a:pPr algn="ctr"/>
                      <a:r>
                        <a:rPr lang="en-US" dirty="0" smtClean="0"/>
                        <a:t>Future Outlook</a:t>
                      </a:r>
                      <a:endParaRPr lang="en-US" dirty="0"/>
                    </a:p>
                  </a:txBody>
                  <a:tcPr anchor="ctr"/>
                </a:tc>
              </a:tr>
              <a:tr h="370840">
                <a:tc>
                  <a:txBody>
                    <a:bodyPr/>
                    <a:lstStyle/>
                    <a:p>
                      <a:pPr algn="ctr"/>
                      <a:r>
                        <a:rPr lang="en-US" dirty="0" smtClean="0"/>
                        <a:t>Electron differential</a:t>
                      </a:r>
                      <a:r>
                        <a:rPr lang="en-US" baseline="0" dirty="0" smtClean="0"/>
                        <a:t> flux</a:t>
                      </a:r>
                      <a:endParaRPr lang="en-US" dirty="0"/>
                    </a:p>
                  </a:txBody>
                  <a:tcPr anchor="ctr"/>
                </a:tc>
                <a:tc>
                  <a:txBody>
                    <a:bodyPr/>
                    <a:lstStyle/>
                    <a:p>
                      <a:pPr marL="111125" indent="-111125" algn="l">
                        <a:buFont typeface="Arial" pitchFamily="34" charset="0"/>
                        <a:buChar char="•"/>
                      </a:pPr>
                      <a:r>
                        <a:rPr lang="en-US" sz="1200" dirty="0" smtClean="0">
                          <a:solidFill>
                            <a:schemeClr val="tx1"/>
                          </a:solidFill>
                        </a:rPr>
                        <a:t>Dropouts due to inversion matrix.</a:t>
                      </a:r>
                    </a:p>
                    <a:p>
                      <a:pPr marL="111125" indent="-111125" algn="l">
                        <a:buFont typeface="Arial" pitchFamily="34" charset="0"/>
                        <a:buChar char="•"/>
                      </a:pPr>
                      <a:r>
                        <a:rPr lang="en-US" sz="1200" dirty="0" smtClean="0">
                          <a:solidFill>
                            <a:schemeClr val="tx1"/>
                          </a:solidFill>
                        </a:rPr>
                        <a:t>Problem</a:t>
                      </a:r>
                      <a:r>
                        <a:rPr lang="en-US" sz="1200" baseline="0" dirty="0" smtClean="0">
                          <a:solidFill>
                            <a:schemeClr val="tx1"/>
                          </a:solidFill>
                        </a:rPr>
                        <a:t> anticipated 3+ </a:t>
                      </a:r>
                      <a:r>
                        <a:rPr lang="en-US" sz="1200" baseline="0" dirty="0" err="1" smtClean="0">
                          <a:solidFill>
                            <a:schemeClr val="tx1"/>
                          </a:solidFill>
                        </a:rPr>
                        <a:t>yrs</a:t>
                      </a:r>
                      <a:r>
                        <a:rPr lang="en-US" sz="1200" baseline="0" dirty="0" smtClean="0">
                          <a:solidFill>
                            <a:schemeClr val="tx1"/>
                          </a:solidFill>
                        </a:rPr>
                        <a:t> ago</a:t>
                      </a:r>
                    </a:p>
                    <a:p>
                      <a:pPr marL="111125" indent="-111125" algn="l">
                        <a:buFont typeface="Arial" pitchFamily="34" charset="0"/>
                        <a:buChar char="•"/>
                      </a:pPr>
                      <a:r>
                        <a:rPr lang="en-US" sz="1200" baseline="0" dirty="0" smtClean="0">
                          <a:solidFill>
                            <a:schemeClr val="tx1"/>
                          </a:solidFill>
                        </a:rPr>
                        <a:t>Waiver (Feb 2015) led to NCEI being funded to develop new LUT with SWPC’s concurrence</a:t>
                      </a:r>
                      <a:endParaRPr lang="en-US" sz="1200" dirty="0">
                        <a:solidFill>
                          <a:schemeClr val="tx1"/>
                        </a:solidFill>
                      </a:endParaRPr>
                    </a:p>
                  </a:txBody>
                  <a:tcPr>
                    <a:solidFill>
                      <a:srgbClr val="FF7C80"/>
                    </a:solidFill>
                  </a:tcPr>
                </a:tc>
                <a:tc>
                  <a:txBody>
                    <a:bodyPr/>
                    <a:lstStyle/>
                    <a:p>
                      <a:pPr marL="111125" indent="-111125" algn="l">
                        <a:buFont typeface="Arial" pitchFamily="34" charset="0"/>
                        <a:buChar char="•"/>
                      </a:pPr>
                      <a:r>
                        <a:rPr lang="en-US" sz="1200" dirty="0" smtClean="0">
                          <a:solidFill>
                            <a:schemeClr val="bg1"/>
                          </a:solidFill>
                        </a:rPr>
                        <a:t>Modified MPS-HI LUT installed and working properly</a:t>
                      </a:r>
                      <a:r>
                        <a:rPr lang="en-US" sz="1200" baseline="0" dirty="0" smtClean="0">
                          <a:solidFill>
                            <a:schemeClr val="bg1"/>
                          </a:solidFill>
                        </a:rPr>
                        <a:t> in OE</a:t>
                      </a:r>
                    </a:p>
                    <a:p>
                      <a:pPr marL="111125" indent="-111125" algn="l">
                        <a:buFont typeface="Arial" pitchFamily="34" charset="0"/>
                        <a:buChar char="•"/>
                      </a:pPr>
                      <a:r>
                        <a:rPr lang="en-US" sz="1200" baseline="0" dirty="0" smtClean="0">
                          <a:solidFill>
                            <a:schemeClr val="bg1"/>
                          </a:solidFill>
                        </a:rPr>
                        <a:t>Comparison with G13 indicates reasonable agreement, with some areas of refinement needed</a:t>
                      </a:r>
                      <a:endParaRPr lang="en-US" dirty="0">
                        <a:solidFill>
                          <a:schemeClr val="bg1"/>
                        </a:solidFill>
                      </a:endParaRPr>
                    </a:p>
                  </a:txBody>
                  <a:tcPr>
                    <a:solidFill>
                      <a:srgbClr val="009900"/>
                    </a:solidFill>
                  </a:tcPr>
                </a:tc>
                <a:tc>
                  <a:txBody>
                    <a:bodyPr/>
                    <a:lstStyle/>
                    <a:p>
                      <a:pPr marL="111125" indent="-111125" algn="l">
                        <a:buFont typeface="Arial" pitchFamily="34" charset="0"/>
                        <a:buChar char="•"/>
                      </a:pPr>
                      <a:r>
                        <a:rPr lang="en-US" sz="1200" dirty="0" smtClean="0">
                          <a:solidFill>
                            <a:schemeClr val="tx1"/>
                          </a:solidFill>
                        </a:rPr>
                        <a:t>Cross-calibration results will be used</a:t>
                      </a:r>
                      <a:r>
                        <a:rPr lang="en-US" sz="1200" baseline="0" dirty="0" smtClean="0">
                          <a:solidFill>
                            <a:schemeClr val="tx1"/>
                          </a:solidFill>
                        </a:rPr>
                        <a:t> to tweak </a:t>
                      </a:r>
                      <a:r>
                        <a:rPr lang="en-US" sz="1200" baseline="0" dirty="0" err="1" smtClean="0">
                          <a:solidFill>
                            <a:schemeClr val="tx1"/>
                          </a:solidFill>
                        </a:rPr>
                        <a:t>cal</a:t>
                      </a:r>
                      <a:r>
                        <a:rPr lang="en-US" sz="1200" baseline="0" dirty="0" smtClean="0">
                          <a:solidFill>
                            <a:schemeClr val="tx1"/>
                          </a:solidFill>
                        </a:rPr>
                        <a:t> </a:t>
                      </a:r>
                      <a:r>
                        <a:rPr lang="en-US" sz="1200" baseline="0" dirty="0" err="1" smtClean="0">
                          <a:solidFill>
                            <a:schemeClr val="tx1"/>
                          </a:solidFill>
                        </a:rPr>
                        <a:t>coeffs</a:t>
                      </a:r>
                      <a:r>
                        <a:rPr lang="en-US" sz="1200" baseline="0" dirty="0" smtClean="0">
                          <a:solidFill>
                            <a:schemeClr val="tx1"/>
                          </a:solidFill>
                        </a:rPr>
                        <a:t> in future LUT</a:t>
                      </a:r>
                      <a:endParaRPr lang="en-US" sz="1200" dirty="0" smtClean="0">
                        <a:solidFill>
                          <a:schemeClr val="tx1"/>
                        </a:solidFill>
                      </a:endParaRPr>
                    </a:p>
                    <a:p>
                      <a:pPr marL="111125" marR="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For FM2-FM4, NCEI</a:t>
                      </a:r>
                      <a:r>
                        <a:rPr lang="en-US" sz="1200" baseline="0" dirty="0" smtClean="0">
                          <a:solidFill>
                            <a:schemeClr val="tx1"/>
                          </a:solidFill>
                        </a:rPr>
                        <a:t> will plan to prepare LUT earlier</a:t>
                      </a:r>
                      <a:endParaRPr lang="en-US" sz="1200" dirty="0" smtClean="0">
                        <a:solidFill>
                          <a:schemeClr val="tx1"/>
                        </a:solidFill>
                      </a:endParaRPr>
                    </a:p>
                  </a:txBody>
                  <a:tcPr>
                    <a:solidFill>
                      <a:srgbClr val="99FF66"/>
                    </a:solidFill>
                  </a:tcPr>
                </a:tc>
              </a:tr>
              <a:tr h="370840">
                <a:tc>
                  <a:txBody>
                    <a:bodyPr/>
                    <a:lstStyle/>
                    <a:p>
                      <a:pPr algn="ctr"/>
                      <a:r>
                        <a:rPr lang="en-US" dirty="0" smtClean="0"/>
                        <a:t>Backgrounds (E9-E11)</a:t>
                      </a:r>
                      <a:endParaRPr lang="en-US" dirty="0"/>
                    </a:p>
                  </a:txBody>
                  <a:tcPr anchor="ctr"/>
                </a:tc>
                <a:tc>
                  <a:txBody>
                    <a:bodyPr/>
                    <a:lstStyle/>
                    <a:p>
                      <a:pPr marL="111125" indent="-111125" algn="l">
                        <a:buFont typeface="Arial" pitchFamily="34" charset="0"/>
                        <a:buChar char="•"/>
                      </a:pPr>
                      <a:r>
                        <a:rPr lang="en-US" sz="1200" dirty="0" smtClean="0"/>
                        <a:t>Backgrounds too high in E11 for SWPC to use this channel for &gt;2 MeV alerts</a:t>
                      </a:r>
                    </a:p>
                    <a:p>
                      <a:pPr marL="111125" indent="-111125" algn="l">
                        <a:buFont typeface="Arial" pitchFamily="34" charset="0"/>
                        <a:buChar char="•"/>
                      </a:pPr>
                      <a:r>
                        <a:rPr lang="en-US" sz="1200" dirty="0" smtClean="0"/>
                        <a:t>Existing contamination</a:t>
                      </a:r>
                      <a:r>
                        <a:rPr lang="en-US" sz="1200" baseline="0" dirty="0" smtClean="0"/>
                        <a:t> correction coefficients are too small</a:t>
                      </a:r>
                    </a:p>
                    <a:p>
                      <a:pPr marL="111125" indent="-111125" algn="l">
                        <a:buFont typeface="Arial" pitchFamily="34" charset="0"/>
                        <a:buChar char="•"/>
                      </a:pPr>
                      <a:r>
                        <a:rPr lang="en-US" sz="1200" baseline="0" dirty="0" smtClean="0"/>
                        <a:t>SGPS P11 fluxes used for correction are too low by 2x</a:t>
                      </a:r>
                    </a:p>
                    <a:p>
                      <a:pPr marL="111125" indent="-111125" algn="l">
                        <a:buFont typeface="Arial" pitchFamily="34" charset="0"/>
                        <a:buChar char="•"/>
                      </a:pPr>
                      <a:r>
                        <a:rPr lang="en-US" sz="1200" baseline="0" dirty="0" smtClean="0"/>
                        <a:t>SGPS-X P9-P11 channels used in correction are too sensitive to temperature</a:t>
                      </a:r>
                      <a:endParaRPr lang="en-US" sz="1200" dirty="0"/>
                    </a:p>
                  </a:txBody>
                  <a:tcPr>
                    <a:solidFill>
                      <a:srgbClr val="FF7C80"/>
                    </a:solidFill>
                  </a:tcPr>
                </a:tc>
                <a:tc>
                  <a:txBody>
                    <a:bodyPr/>
                    <a:lstStyle/>
                    <a:p>
                      <a:pPr marL="111125" indent="-111125" algn="l">
                        <a:buFont typeface="Arial" pitchFamily="34" charset="0"/>
                        <a:buChar char="•"/>
                      </a:pPr>
                      <a:r>
                        <a:rPr lang="en-US" sz="1200" dirty="0" smtClean="0">
                          <a:solidFill>
                            <a:srgbClr val="008000"/>
                          </a:solidFill>
                        </a:rPr>
                        <a:t>Modified MPS-HI LUT installed and working properly</a:t>
                      </a:r>
                      <a:r>
                        <a:rPr lang="en-US" sz="1200" baseline="0" dirty="0" smtClean="0">
                          <a:solidFill>
                            <a:srgbClr val="008000"/>
                          </a:solidFill>
                        </a:rPr>
                        <a:t> in OE</a:t>
                      </a:r>
                    </a:p>
                    <a:p>
                      <a:pPr marL="111125" indent="-111125" algn="l">
                        <a:buFont typeface="Arial" pitchFamily="34" charset="0"/>
                        <a:buChar char="•"/>
                      </a:pPr>
                      <a:r>
                        <a:rPr lang="en-US" sz="1200" baseline="0" dirty="0" smtClean="0">
                          <a:solidFill>
                            <a:srgbClr val="008000"/>
                          </a:solidFill>
                        </a:rPr>
                        <a:t>SGPS-X P11 temperature sensitivity has small effect on background removal</a:t>
                      </a:r>
                    </a:p>
                    <a:p>
                      <a:pPr marL="111125" indent="-111125" algn="l">
                        <a:buFont typeface="Arial" pitchFamily="34" charset="0"/>
                        <a:buChar char="•"/>
                      </a:pPr>
                      <a:r>
                        <a:rPr lang="en-US" sz="1200" baseline="0" dirty="0" smtClean="0">
                          <a:solidFill>
                            <a:srgbClr val="008000"/>
                          </a:solidFill>
                        </a:rPr>
                        <a:t>Modified LUT provides adequate background correction</a:t>
                      </a:r>
                    </a:p>
                    <a:p>
                      <a:pPr marL="111125" indent="-111125" algn="l">
                        <a:buFont typeface="Arial" pitchFamily="34" charset="0"/>
                        <a:buChar char="•"/>
                      </a:pPr>
                      <a:r>
                        <a:rPr lang="en-US" sz="1200" b="1" baseline="0" dirty="0" smtClean="0">
                          <a:solidFill>
                            <a:srgbClr val="C00000"/>
                          </a:solidFill>
                        </a:rPr>
                        <a:t>P11 divide-by-two error (ADR427) fixed in DE but not in OE; OE introduction planned post-drift for PR.06.03</a:t>
                      </a:r>
                    </a:p>
                  </a:txBody>
                  <a:tcPr>
                    <a:solidFill>
                      <a:srgbClr val="FFFF00"/>
                    </a:solidFill>
                  </a:tcPr>
                </a:tc>
                <a:tc>
                  <a:txBody>
                    <a:bodyPr/>
                    <a:lstStyle/>
                    <a:p>
                      <a:pPr marL="111125" indent="-111125" algn="l">
                        <a:buFont typeface="Arial" pitchFamily="34" charset="0"/>
                        <a:buChar char="•"/>
                      </a:pPr>
                      <a:r>
                        <a:rPr lang="en-US" sz="1200" baseline="0" dirty="0" smtClean="0">
                          <a:solidFill>
                            <a:schemeClr val="tx1"/>
                          </a:solidFill>
                        </a:rPr>
                        <a:t>Will verify OE after PR.06.03 installed</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As GCRs peak during solar min (next few years), will determine whether modified correction continues to track E9-E11 backgrounds</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SGPS-X P9-P10 temperature sensitivity will have to be fixed before they can be added to correction (LUT change); OR use P9-P11 from SGPS+X (code change)</a:t>
                      </a:r>
                      <a:endParaRPr lang="en-US" sz="1200" dirty="0" smtClean="0">
                        <a:solidFill>
                          <a:schemeClr val="tx1"/>
                        </a:solidFill>
                      </a:endParaRPr>
                    </a:p>
                  </a:txBody>
                  <a:tcPr>
                    <a:solidFill>
                      <a:srgbClr val="99FF66"/>
                    </a:solidFill>
                  </a:tcPr>
                </a:tc>
              </a:tr>
              <a:tr h="370840">
                <a:tc>
                  <a:txBody>
                    <a:bodyPr/>
                    <a:lstStyle/>
                    <a:p>
                      <a:pPr algn="ctr"/>
                      <a:r>
                        <a:rPr lang="en-US" dirty="0" smtClean="0"/>
                        <a:t>Solar proton channels</a:t>
                      </a:r>
                      <a:endParaRPr lang="en-US" dirty="0"/>
                    </a:p>
                  </a:txBody>
                  <a:tcPr anchor="ctr"/>
                </a:tc>
                <a:tc>
                  <a:txBody>
                    <a:bodyPr/>
                    <a:lstStyle/>
                    <a:p>
                      <a:pPr marL="111125" marR="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Status not known</a:t>
                      </a:r>
                      <a:r>
                        <a:rPr lang="en-US" sz="1200" baseline="0" dirty="0" smtClean="0"/>
                        <a:t> due to lack of solar energetic particle (SEP) events</a:t>
                      </a:r>
                      <a:endParaRPr lang="en-US" sz="1200" dirty="0" smtClean="0"/>
                    </a:p>
                  </a:txBody>
                  <a:tcPr>
                    <a:solidFill>
                      <a:schemeClr val="bg1"/>
                    </a:solidFill>
                  </a:tcPr>
                </a:tc>
                <a:tc>
                  <a:txBody>
                    <a:bodyPr/>
                    <a:lstStyle/>
                    <a:p>
                      <a:pPr marL="111125" indent="-111125" algn="l">
                        <a:buFont typeface="Arial" pitchFamily="34" charset="0"/>
                        <a:buChar char="•"/>
                      </a:pPr>
                      <a:r>
                        <a:rPr lang="en-US" sz="1200" dirty="0" smtClean="0">
                          <a:solidFill>
                            <a:schemeClr val="tx1"/>
                          </a:solidFill>
                        </a:rPr>
                        <a:t>July and September</a:t>
                      </a:r>
                      <a:r>
                        <a:rPr lang="en-US" sz="1200" baseline="0" dirty="0" smtClean="0">
                          <a:solidFill>
                            <a:schemeClr val="tx1"/>
                          </a:solidFill>
                        </a:rPr>
                        <a:t> SEP events reveal disagreement between SGPS and MPS-HI progressively increasing between 1 and 12 MeV</a:t>
                      </a:r>
                    </a:p>
                    <a:p>
                      <a:pPr marL="111125" indent="-111125" algn="l">
                        <a:buFont typeface="Arial" pitchFamily="34" charset="0"/>
                        <a:buChar char="•"/>
                      </a:pPr>
                      <a:r>
                        <a:rPr lang="en-US" sz="1200" baseline="0" dirty="0" smtClean="0">
                          <a:solidFill>
                            <a:schemeClr val="tx1"/>
                          </a:solidFill>
                        </a:rPr>
                        <a:t>No obvious reason for this discrepancy</a:t>
                      </a:r>
                    </a:p>
                  </a:txBody>
                  <a:tcPr>
                    <a:solidFill>
                      <a:srgbClr val="FFFF00"/>
                    </a:solidFill>
                  </a:tcPr>
                </a:tc>
                <a:tc>
                  <a:txBody>
                    <a:bodyPr/>
                    <a:lstStyle/>
                    <a:p>
                      <a:pPr marL="111125" indent="-111125" algn="l">
                        <a:buFont typeface="Arial" pitchFamily="34" charset="0"/>
                        <a:buChar char="•"/>
                      </a:pPr>
                      <a:r>
                        <a:rPr lang="en-US" sz="1200" baseline="0" dirty="0" smtClean="0">
                          <a:solidFill>
                            <a:schemeClr val="tx1"/>
                          </a:solidFill>
                        </a:rPr>
                        <a:t>Flight considering calibration of FM4 MPS-HI and SGPS together at Brookhaven Van de </a:t>
                      </a:r>
                      <a:r>
                        <a:rPr lang="en-US" sz="1200" baseline="0" dirty="0" err="1" smtClean="0">
                          <a:solidFill>
                            <a:schemeClr val="tx1"/>
                          </a:solidFill>
                        </a:rPr>
                        <a:t>Graaf</a:t>
                      </a:r>
                      <a:r>
                        <a:rPr lang="en-US" sz="1200" baseline="0" dirty="0" smtClean="0">
                          <a:solidFill>
                            <a:schemeClr val="tx1"/>
                          </a:solidFill>
                        </a:rPr>
                        <a:t> (MPS-HI protons not previously calibrated over 1-12 MeV)</a:t>
                      </a:r>
                      <a:endParaRPr lang="en-US" sz="1200" dirty="0" smtClean="0">
                        <a:solidFill>
                          <a:schemeClr val="tx1"/>
                        </a:solidFill>
                      </a:endParaRPr>
                    </a:p>
                  </a:txBody>
                  <a:tcPr>
                    <a:solidFill>
                      <a:srgbClr val="99FF66"/>
                    </a:solidFill>
                  </a:tcPr>
                </a:tc>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pPr/>
              <a:t>12</a:t>
            </a:fld>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Modified Look-up Table (LUT)</a:t>
            </a:r>
            <a:r>
              <a:rPr lang="en-US" dirty="0"/>
              <a:t> </a:t>
            </a:r>
            <a:r>
              <a:rPr lang="en-US" dirty="0" smtClean="0"/>
              <a:t>(ADR 407)</a:t>
            </a:r>
            <a:endParaRPr lang="en-US" dirty="0"/>
          </a:p>
        </p:txBody>
      </p:sp>
      <p:sp>
        <p:nvSpPr>
          <p:cNvPr id="3" name="Content Placeholder 2"/>
          <p:cNvSpPr>
            <a:spLocks noGrp="1"/>
          </p:cNvSpPr>
          <p:nvPr>
            <p:ph idx="1"/>
          </p:nvPr>
        </p:nvSpPr>
        <p:spPr>
          <a:xfrm>
            <a:off x="461210" y="1098996"/>
            <a:ext cx="8229600" cy="5149403"/>
          </a:xfrm>
        </p:spPr>
        <p:txBody>
          <a:bodyPr/>
          <a:lstStyle/>
          <a:p>
            <a:pPr>
              <a:buFont typeface="Arial" panose="020B0604020202020204" pitchFamily="34" charset="0"/>
              <a:buChar char="•"/>
            </a:pPr>
            <a:r>
              <a:rPr lang="en-US" sz="1800" dirty="0" smtClean="0"/>
              <a:t>Motivation</a:t>
            </a:r>
          </a:p>
          <a:p>
            <a:pPr lvl="1">
              <a:buFont typeface="Arial" panose="020B0604020202020204" pitchFamily="34" charset="0"/>
              <a:buChar char="•"/>
            </a:pPr>
            <a:r>
              <a:rPr lang="en-US" sz="1400" dirty="0" smtClean="0"/>
              <a:t>NCEI had expressed concerned that, since matrix inversions are sensitive to systematic and random errors, L1b could give spurious results due to overcorrection (confirmed post-launch)</a:t>
            </a:r>
          </a:p>
          <a:p>
            <a:pPr lvl="1">
              <a:buFont typeface="Arial" panose="020B0604020202020204" pitchFamily="34" charset="0"/>
              <a:buChar char="•"/>
            </a:pPr>
            <a:r>
              <a:rPr lang="en-US" sz="1400" dirty="0"/>
              <a:t>(February 2015) Waiver led </a:t>
            </a:r>
            <a:r>
              <a:rPr lang="en-US" sz="1400" dirty="0" smtClean="0"/>
              <a:t>to NCEI being funded by S. Goodman to develop alternative method (approved by SWPC) that would only involve a LUT change</a:t>
            </a:r>
          </a:p>
          <a:p>
            <a:pPr>
              <a:buFont typeface="Arial" panose="020B0604020202020204" pitchFamily="34" charset="0"/>
              <a:buChar char="•"/>
            </a:pPr>
            <a:r>
              <a:rPr lang="en-US" sz="1800" dirty="0" smtClean="0"/>
              <a:t>Preparation</a:t>
            </a:r>
          </a:p>
          <a:p>
            <a:pPr lvl="1">
              <a:buFont typeface="Arial" panose="020B0604020202020204" pitchFamily="34" charset="0"/>
              <a:buChar char="•"/>
            </a:pPr>
            <a:r>
              <a:rPr lang="en-US" sz="1400" dirty="0" smtClean="0"/>
              <a:t>(Feb-May 2016) NCEI developed ‘bowtie’ analysis using ATC’s delivered Geant4 simulation results (one telescope’s worth) and CRRES spectra, tested it on proxy data</a:t>
            </a:r>
          </a:p>
          <a:p>
            <a:pPr lvl="1">
              <a:buFont typeface="Arial" panose="020B0604020202020204" pitchFamily="34" charset="0"/>
              <a:buChar char="•"/>
            </a:pPr>
            <a:r>
              <a:rPr lang="en-US" sz="1400" dirty="0" smtClean="0"/>
              <a:t>(July 2015) ATC showed at calibration TIM that FM1 calibration data needed to be reanalyzed</a:t>
            </a:r>
          </a:p>
          <a:p>
            <a:pPr lvl="1">
              <a:buFont typeface="Arial" panose="020B0604020202020204" pitchFamily="34" charset="0"/>
              <a:buChar char="•"/>
            </a:pPr>
            <a:r>
              <a:rPr lang="en-US" sz="1400" dirty="0" smtClean="0"/>
              <a:t>(March 2017) ATC provided reanalyzed calibration results to NCEI, based on combination of beam measurements and validated (scaled) Geant4 results</a:t>
            </a:r>
          </a:p>
          <a:p>
            <a:pPr>
              <a:buFont typeface="Arial" panose="020B0604020202020204" pitchFamily="34" charset="0"/>
              <a:buChar char="•"/>
            </a:pPr>
            <a:r>
              <a:rPr lang="en-US" sz="1800" dirty="0" smtClean="0"/>
              <a:t>Creation</a:t>
            </a:r>
          </a:p>
          <a:p>
            <a:pPr lvl="1">
              <a:buFont typeface="Arial" panose="020B0604020202020204" pitchFamily="34" charset="0"/>
              <a:buChar char="•"/>
            </a:pPr>
            <a:r>
              <a:rPr lang="en-US" sz="1400" dirty="0" smtClean="0"/>
              <a:t>(Mar-Sept 2017) NCEI synthesized reanalyzed calibration results (55 channel energy responses) into inputs for bowtie analysis, calculated bowtie results for all 5 telescopes</a:t>
            </a:r>
          </a:p>
          <a:p>
            <a:pPr lvl="1">
              <a:buFont typeface="Arial" panose="020B0604020202020204" pitchFamily="34" charset="0"/>
              <a:buChar char="•"/>
            </a:pPr>
            <a:r>
              <a:rPr lang="en-US" sz="1400" dirty="0" smtClean="0"/>
              <a:t>(Sept 2017) NCEI converted bowtie results into modified HDF5 LUT that could be used without modifying existing code, provided to Ground 28 Sept 2017</a:t>
            </a:r>
          </a:p>
          <a:p>
            <a:pPr lvl="2"/>
            <a:r>
              <a:rPr lang="en-US" sz="1000" dirty="0" smtClean="0"/>
              <a:t>Modified LUT also includes revised background correction coefficients (different problem)</a:t>
            </a:r>
          </a:p>
          <a:p>
            <a:pPr>
              <a:buFont typeface="Arial" panose="020B0604020202020204" pitchFamily="34" charset="0"/>
              <a:buChar char="•"/>
            </a:pPr>
            <a:r>
              <a:rPr lang="en-US" sz="1800" dirty="0" smtClean="0"/>
              <a:t>Verification</a:t>
            </a:r>
          </a:p>
          <a:p>
            <a:pPr lvl="1">
              <a:buFont typeface="Arial" panose="020B0604020202020204" pitchFamily="34" charset="0"/>
              <a:buChar char="•"/>
            </a:pPr>
            <a:r>
              <a:rPr lang="en-US" sz="1400" dirty="0" smtClean="0"/>
              <a:t>Installed </a:t>
            </a:r>
            <a:r>
              <a:rPr lang="en-US" sz="1400" dirty="0"/>
              <a:t>in DE early October, results </a:t>
            </a:r>
            <a:r>
              <a:rPr lang="en-US" sz="1400" dirty="0" smtClean="0"/>
              <a:t>verified by NCEI</a:t>
            </a:r>
          </a:p>
          <a:p>
            <a:pPr lvl="1">
              <a:buFont typeface="Arial" panose="020B0604020202020204" pitchFamily="34" charset="0"/>
              <a:buChar char="•"/>
            </a:pPr>
            <a:r>
              <a:rPr lang="en-US" sz="1400" dirty="0" smtClean="0"/>
              <a:t>Installed </a:t>
            </a:r>
            <a:r>
              <a:rPr lang="en-US" sz="1400" dirty="0"/>
              <a:t>in OE early November, results </a:t>
            </a:r>
            <a:r>
              <a:rPr lang="en-US" sz="1400" dirty="0" smtClean="0"/>
              <a:t>re-verified </a:t>
            </a:r>
            <a:r>
              <a:rPr lang="en-US" sz="1400" dirty="0"/>
              <a:t>by NCEI 14 Nov 17</a:t>
            </a:r>
          </a:p>
          <a:p>
            <a:pPr>
              <a:buFont typeface="Arial" panose="020B0604020202020204" pitchFamily="34" charset="0"/>
              <a:buChar char="•"/>
            </a:pPr>
            <a:endParaRPr lang="en-US" sz="18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13</a:t>
            </a:fld>
            <a:endParaRPr lang="en-US" altLang="en-US" dirty="0"/>
          </a:p>
        </p:txBody>
      </p:sp>
      <p:sp>
        <p:nvSpPr>
          <p:cNvPr id="5" name="TextBox 4"/>
          <p:cNvSpPr txBox="1"/>
          <p:nvPr/>
        </p:nvSpPr>
        <p:spPr>
          <a:xfrm>
            <a:off x="685800" y="6324600"/>
            <a:ext cx="7842071" cy="338554"/>
          </a:xfrm>
          <a:prstGeom prst="rect">
            <a:avLst/>
          </a:prstGeom>
          <a:solidFill>
            <a:schemeClr val="bg1"/>
          </a:solidFill>
        </p:spPr>
        <p:txBody>
          <a:bodyPr wrap="square" rtlCol="0">
            <a:spAutoFit/>
          </a:bodyPr>
          <a:lstStyle/>
          <a:p>
            <a:pPr algn="ctr"/>
            <a:r>
              <a:rPr lang="en-US" sz="1600" b="1" i="1" dirty="0" smtClean="0">
                <a:solidFill>
                  <a:srgbClr val="008000"/>
                </a:solidFill>
              </a:rPr>
              <a:t>Without years of preparation, MPS-HI would not be ready for Provisional Maturity today.</a:t>
            </a:r>
            <a:endParaRPr lang="en-US" sz="1600" b="1" i="1" dirty="0">
              <a:solidFill>
                <a:srgbClr val="008000"/>
              </a:solidFill>
            </a:endParaRPr>
          </a:p>
        </p:txBody>
      </p:sp>
    </p:spTree>
    <p:extLst>
      <p:ext uri="{BB962C8B-B14F-4D97-AF65-F5344CB8AC3E}">
        <p14:creationId xmlns:p14="http://schemas.microsoft.com/office/powerpoint/2010/main" val="1877134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a:blip r:embed="rId3" cstate="print">
            <a:alphaModFix/>
          </a:blip>
          <a:stretch>
            <a:fillRect/>
          </a:stretch>
        </p:blipFill>
        <p:spPr>
          <a:xfrm>
            <a:off x="1097513" y="1760490"/>
            <a:ext cx="7886700" cy="4652219"/>
          </a:xfrm>
          <a:prstGeom prst="rect">
            <a:avLst/>
          </a:prstGeom>
          <a:noFill/>
          <a:ln>
            <a:noFill/>
          </a:ln>
        </p:spPr>
      </p:pic>
      <p:sp>
        <p:nvSpPr>
          <p:cNvPr id="115" name="Shape 115"/>
          <p:cNvSpPr txBox="1">
            <a:spLocks noGrp="1"/>
          </p:cNvSpPr>
          <p:nvPr>
            <p:ph type="title"/>
          </p:nvPr>
        </p:nvSpPr>
        <p:spPr>
          <a:xfrm>
            <a:off x="145081" y="1199789"/>
            <a:ext cx="8849700" cy="477450"/>
          </a:xfrm>
          <a:prstGeom prst="rect">
            <a:avLst/>
          </a:prstGeom>
        </p:spPr>
        <p:txBody>
          <a:bodyPr vert="horz" wrap="square" lIns="68569" tIns="68569" rIns="68569" bIns="68569" numCol="1" anchor="ctr" anchorCtr="0" compatLnSpc="1">
            <a:prstTxWarp prst="textNoShape">
              <a:avLst/>
            </a:prstTxWarp>
            <a:noAutofit/>
          </a:bodyPr>
          <a:lstStyle/>
          <a:p>
            <a:pPr algn="ctr"/>
            <a:r>
              <a:rPr lang="en-US" sz="2700" dirty="0" smtClean="0">
                <a:solidFill>
                  <a:schemeClr val="bg1"/>
                </a:solidFill>
              </a:rPr>
              <a:t>Examples of </a:t>
            </a:r>
            <a:r>
              <a:rPr lang="en-US" sz="2700" dirty="0">
                <a:solidFill>
                  <a:schemeClr val="bg1"/>
                </a:solidFill>
              </a:rPr>
              <a:t>L1b overcorrection of MPS-HI electrons </a:t>
            </a:r>
          </a:p>
        </p:txBody>
      </p:sp>
      <p:sp>
        <p:nvSpPr>
          <p:cNvPr id="116" name="Shape 116"/>
          <p:cNvSpPr txBox="1"/>
          <p:nvPr/>
        </p:nvSpPr>
        <p:spPr>
          <a:xfrm>
            <a:off x="104813" y="4086600"/>
            <a:ext cx="553950" cy="621450"/>
          </a:xfrm>
          <a:prstGeom prst="rect">
            <a:avLst/>
          </a:prstGeom>
          <a:noFill/>
          <a:ln>
            <a:noFill/>
          </a:ln>
        </p:spPr>
        <p:txBody>
          <a:bodyPr wrap="square" lIns="68569" tIns="68569" rIns="68569" bIns="68569" anchor="t" anchorCtr="0">
            <a:noAutofit/>
          </a:bodyPr>
          <a:lstStyle/>
          <a:p>
            <a:endParaRPr sz="1350"/>
          </a:p>
        </p:txBody>
      </p:sp>
      <p:sp>
        <p:nvSpPr>
          <p:cNvPr id="117" name="Shape 117"/>
          <p:cNvSpPr txBox="1"/>
          <p:nvPr/>
        </p:nvSpPr>
        <p:spPr>
          <a:xfrm>
            <a:off x="132300" y="2859864"/>
            <a:ext cx="1010700" cy="1381831"/>
          </a:xfrm>
          <a:prstGeom prst="rect">
            <a:avLst/>
          </a:prstGeom>
          <a:solidFill>
            <a:srgbClr val="FFFF00"/>
          </a:solidFill>
          <a:ln>
            <a:noFill/>
          </a:ln>
        </p:spPr>
        <p:txBody>
          <a:bodyPr wrap="square" lIns="68569" tIns="68569" rIns="68569" bIns="68569" anchor="t" anchorCtr="0">
            <a:noAutofit/>
          </a:bodyPr>
          <a:lstStyle/>
          <a:p>
            <a:pPr algn="ctr"/>
            <a:r>
              <a:rPr lang="en-US" sz="1350" b="1" dirty="0" smtClean="0"/>
              <a:t>Flux calculated from L0 using</a:t>
            </a:r>
            <a:r>
              <a:rPr lang="en-US" sz="1350" b="1" dirty="0"/>
              <a:t> </a:t>
            </a:r>
            <a:r>
              <a:rPr lang="en-US" sz="1350" b="1" dirty="0" smtClean="0"/>
              <a:t>early version of </a:t>
            </a:r>
            <a:r>
              <a:rPr lang="en-US" sz="1350" b="1" dirty="0"/>
              <a:t>new LUT</a:t>
            </a:r>
          </a:p>
        </p:txBody>
      </p:sp>
      <p:sp>
        <p:nvSpPr>
          <p:cNvPr id="118" name="Shape 118"/>
          <p:cNvSpPr txBox="1"/>
          <p:nvPr/>
        </p:nvSpPr>
        <p:spPr>
          <a:xfrm>
            <a:off x="132300" y="4532730"/>
            <a:ext cx="1010700" cy="725070"/>
          </a:xfrm>
          <a:prstGeom prst="rect">
            <a:avLst/>
          </a:prstGeom>
          <a:solidFill>
            <a:srgbClr val="FFFF00"/>
          </a:solidFill>
          <a:ln>
            <a:noFill/>
          </a:ln>
        </p:spPr>
        <p:txBody>
          <a:bodyPr wrap="square" lIns="68569" tIns="68569" rIns="68569" bIns="68569" anchor="t" anchorCtr="0">
            <a:noAutofit/>
          </a:bodyPr>
          <a:lstStyle/>
          <a:p>
            <a:pPr algn="ctr"/>
            <a:r>
              <a:rPr lang="en-US" sz="1350" b="1" dirty="0" smtClean="0"/>
              <a:t>L1b results with old LUT</a:t>
            </a:r>
            <a:endParaRPr lang="en-US" sz="1350" b="1" dirty="0"/>
          </a:p>
        </p:txBody>
      </p:sp>
      <p:sp>
        <p:nvSpPr>
          <p:cNvPr id="2" name="Slide Number Placeholder 1"/>
          <p:cNvSpPr>
            <a:spLocks noGrp="1"/>
          </p:cNvSpPr>
          <p:nvPr>
            <p:ph type="sldNum" idx="12"/>
          </p:nvPr>
        </p:nvSpPr>
        <p:spPr/>
        <p:txBody>
          <a:bodyPr/>
          <a:lstStyle/>
          <a:p>
            <a:pPr>
              <a:buSzPct val="25000"/>
            </a:pPr>
            <a:fld id="{00000000-1234-1234-1234-123412341234}" type="slidenum">
              <a:rPr lang="en-US" sz="900" smtClean="0">
                <a:solidFill>
                  <a:srgbClr val="888888"/>
                </a:solidFill>
                <a:ea typeface="Calibri"/>
                <a:cs typeface="Calibri"/>
                <a:sym typeface="Calibri"/>
              </a:rPr>
              <a:pPr>
                <a:buSzPct val="25000"/>
              </a:pPr>
              <a:t>14</a:t>
            </a:fld>
            <a:endParaRPr lang="en-US" sz="900">
              <a:solidFill>
                <a:srgbClr val="888888"/>
              </a:solidFill>
              <a:ea typeface="Calibri"/>
              <a:cs typeface="Calibri"/>
              <a:sym typeface="Calibri"/>
            </a:endParaRPr>
          </a:p>
        </p:txBody>
      </p:sp>
      <p:sp>
        <p:nvSpPr>
          <p:cNvPr id="9" name="Title 1"/>
          <p:cNvSpPr txBox="1">
            <a:spLocks/>
          </p:cNvSpPr>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marL="0" marR="0" lvl="0" indent="0" algn="l" defTabSz="457200" rtl="0" eaLnBrk="1" fontAlgn="base" hangingPunct="1">
              <a:lnSpc>
                <a:spcPct val="90000"/>
              </a:lnSpc>
              <a:spcBef>
                <a:spcPts val="0"/>
              </a:spcBef>
              <a:spcAft>
                <a:spcPct val="0"/>
              </a:spcAft>
              <a:buClr>
                <a:schemeClr val="dk1"/>
              </a:buClr>
              <a:buFont typeface="Calibri"/>
              <a:buNone/>
              <a:defRPr sz="3300" b="0" i="0" u="none" strike="noStrike" kern="1200" cap="none">
                <a:solidFill>
                  <a:schemeClr val="dk1"/>
                </a:solidFill>
                <a:latin typeface="Calibri"/>
                <a:ea typeface="Calibri"/>
                <a:cs typeface="Calibri"/>
                <a:sym typeface="Calibri"/>
              </a:defRPr>
            </a:lvl1pPr>
            <a:lvl2pPr lvl="1"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2pPr>
            <a:lvl3pPr lvl="2"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3pPr>
            <a:lvl4pPr lvl="3"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4pPr>
            <a:lvl5pPr lvl="4"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5pPr>
            <a:lvl6pPr marL="457200" lvl="5"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6pPr>
            <a:lvl7pPr marL="914400" lvl="6"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7pPr>
            <a:lvl8pPr marL="1371600" lvl="7"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8pPr>
            <a:lvl9pPr marL="1828800" lvl="8"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9pPr>
          </a:lstStyle>
          <a:p>
            <a:pPr algn="ctr"/>
            <a:r>
              <a:rPr lang="en-US" dirty="0" smtClean="0">
                <a:solidFill>
                  <a:schemeClr val="bg1"/>
                </a:solidFill>
              </a:rPr>
              <a:t>Modified LUT: Motivation</a:t>
            </a:r>
            <a:endParaRPr lang="en-US" dirty="0">
              <a:solidFill>
                <a:schemeClr val="bg1"/>
              </a:solidFill>
            </a:endParaRPr>
          </a:p>
        </p:txBody>
      </p:sp>
      <p:cxnSp>
        <p:nvCxnSpPr>
          <p:cNvPr id="4" name="Straight Arrow Connector 3"/>
          <p:cNvCxnSpPr/>
          <p:nvPr/>
        </p:nvCxnSpPr>
        <p:spPr>
          <a:xfrm flipV="1">
            <a:off x="1981200" y="5133240"/>
            <a:ext cx="533400" cy="83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2285090" y="5133240"/>
            <a:ext cx="533400" cy="83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625343" y="5133240"/>
            <a:ext cx="533400" cy="83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813111" y="5133240"/>
            <a:ext cx="533400" cy="83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965596" y="5133240"/>
            <a:ext cx="533400" cy="83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435477" y="5133240"/>
            <a:ext cx="533400" cy="83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Shape 118"/>
          <p:cNvSpPr txBox="1"/>
          <p:nvPr/>
        </p:nvSpPr>
        <p:spPr>
          <a:xfrm>
            <a:off x="1753298" y="5867400"/>
            <a:ext cx="1980502" cy="330177"/>
          </a:xfrm>
          <a:prstGeom prst="rect">
            <a:avLst/>
          </a:prstGeom>
          <a:solidFill>
            <a:srgbClr val="FFFF00"/>
          </a:solidFill>
          <a:ln>
            <a:noFill/>
          </a:ln>
        </p:spPr>
        <p:txBody>
          <a:bodyPr wrap="square" lIns="68569" tIns="68569" rIns="68569" bIns="68569" anchor="t" anchorCtr="0">
            <a:noAutofit/>
          </a:bodyPr>
          <a:lstStyle/>
          <a:p>
            <a:pPr algn="ctr"/>
            <a:r>
              <a:rPr lang="en-US" sz="1350" b="1" dirty="0" smtClean="0"/>
              <a:t>Artificial dropouts in flux</a:t>
            </a:r>
            <a:endParaRPr lang="en-US" sz="1350" b="1" dirty="0"/>
          </a:p>
        </p:txBody>
      </p:sp>
    </p:spTree>
    <p:extLst>
      <p:ext uri="{BB962C8B-B14F-4D97-AF65-F5344CB8AC3E}">
        <p14:creationId xmlns:p14="http://schemas.microsoft.com/office/powerpoint/2010/main" val="3751466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Shape 126"/>
          <p:cNvSpPr txBox="1">
            <a:spLocks noGrp="1"/>
          </p:cNvSpPr>
          <p:nvPr>
            <p:ph type="body" idx="1"/>
          </p:nvPr>
        </p:nvSpPr>
        <p:spPr>
          <a:xfrm>
            <a:off x="628650" y="2226469"/>
            <a:ext cx="7886700" cy="3263400"/>
          </a:xfrm>
          <a:prstGeom prst="rect">
            <a:avLst/>
          </a:prstGeom>
        </p:spPr>
        <p:txBody>
          <a:bodyPr vert="horz" wrap="square" lIns="68569" tIns="68569" rIns="68569" bIns="68569" numCol="1" anchor="t" anchorCtr="0" compatLnSpc="1">
            <a:prstTxWarp prst="textNoShape">
              <a:avLst/>
            </a:prstTxWarp>
            <a:noAutofit/>
          </a:bodyPr>
          <a:lstStyle/>
          <a:p>
            <a:pPr>
              <a:spcBef>
                <a:spcPts val="0"/>
              </a:spcBef>
              <a:buNone/>
            </a:pPr>
            <a:endParaRPr/>
          </a:p>
        </p:txBody>
      </p:sp>
      <p:pic>
        <p:nvPicPr>
          <p:cNvPr id="127" name="Shape 127" descr="mpshi_bspline_gfplot_allEtels.png"/>
          <p:cNvPicPr preferRelativeResize="0"/>
          <p:nvPr/>
        </p:nvPicPr>
        <p:blipFill>
          <a:blip r:embed="rId3" cstate="print">
            <a:alphaModFix/>
          </a:blip>
          <a:stretch>
            <a:fillRect/>
          </a:stretch>
        </p:blipFill>
        <p:spPr>
          <a:xfrm>
            <a:off x="295870" y="1286419"/>
            <a:ext cx="8572500" cy="5143500"/>
          </a:xfrm>
          <a:prstGeom prst="rect">
            <a:avLst/>
          </a:prstGeom>
          <a:noFill/>
          <a:ln>
            <a:noFill/>
          </a:ln>
        </p:spPr>
      </p:pic>
      <p:sp>
        <p:nvSpPr>
          <p:cNvPr id="128" name="Shape 128"/>
          <p:cNvSpPr txBox="1"/>
          <p:nvPr/>
        </p:nvSpPr>
        <p:spPr>
          <a:xfrm>
            <a:off x="6840238" y="4648200"/>
            <a:ext cx="2036475" cy="1752600"/>
          </a:xfrm>
          <a:prstGeom prst="rect">
            <a:avLst/>
          </a:prstGeom>
          <a:noFill/>
          <a:ln>
            <a:noFill/>
          </a:ln>
        </p:spPr>
        <p:txBody>
          <a:bodyPr wrap="square" lIns="68569" tIns="68569" rIns="68569" bIns="68569" anchor="t" anchorCtr="0">
            <a:noAutofit/>
          </a:bodyPr>
          <a:lstStyle/>
          <a:p>
            <a:r>
              <a:rPr lang="en-US" sz="1200" b="1" dirty="0"/>
              <a:t>Data </a:t>
            </a:r>
            <a:r>
              <a:rPr lang="en-US" sz="1200" b="1" dirty="0" smtClean="0"/>
              <a:t>(reanalyzed beam </a:t>
            </a:r>
            <a:r>
              <a:rPr lang="en-US" sz="1200" b="1" dirty="0"/>
              <a:t>measurements and </a:t>
            </a:r>
            <a:r>
              <a:rPr lang="en-US" sz="1200" b="1" dirty="0" smtClean="0"/>
              <a:t>Geant4 </a:t>
            </a:r>
            <a:r>
              <a:rPr lang="en-US" sz="1200" b="1" dirty="0"/>
              <a:t>simulations) provided by ATC</a:t>
            </a:r>
          </a:p>
          <a:p>
            <a:endParaRPr sz="1200" b="1" dirty="0"/>
          </a:p>
          <a:p>
            <a:r>
              <a:rPr lang="en-US" sz="1200" b="1" dirty="0"/>
              <a:t>Synthesized </a:t>
            </a:r>
            <a:r>
              <a:rPr lang="en-US" sz="1200" b="1" dirty="0">
                <a:solidFill>
                  <a:schemeClr val="dk1"/>
                </a:solidFill>
              </a:rPr>
              <a:t>by A. </a:t>
            </a:r>
            <a:r>
              <a:rPr lang="en-US" sz="1200" b="1" dirty="0" err="1">
                <a:solidFill>
                  <a:schemeClr val="dk1"/>
                </a:solidFill>
              </a:rPr>
              <a:t>Boudouridis</a:t>
            </a:r>
            <a:r>
              <a:rPr lang="en-US" sz="1200" b="1" dirty="0">
                <a:solidFill>
                  <a:schemeClr val="dk1"/>
                </a:solidFill>
              </a:rPr>
              <a:t> (NCEI) </a:t>
            </a:r>
            <a:r>
              <a:rPr lang="en-US" sz="1200" b="1" dirty="0"/>
              <a:t>into </a:t>
            </a:r>
            <a:r>
              <a:rPr lang="en-US" sz="1200" b="1" dirty="0" smtClean="0"/>
              <a:t>tabulated </a:t>
            </a:r>
            <a:r>
              <a:rPr lang="en-US" sz="1200" b="1" dirty="0"/>
              <a:t>functions that can be used in bowtie analysis.</a:t>
            </a:r>
          </a:p>
        </p:txBody>
      </p:sp>
      <p:sp>
        <p:nvSpPr>
          <p:cNvPr id="6" name="Title 1"/>
          <p:cNvSpPr txBox="1">
            <a:spLocks/>
          </p:cNvSpPr>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marL="0" marR="0" lvl="0" indent="0" algn="l" defTabSz="457200" rtl="0" eaLnBrk="1" fontAlgn="base" hangingPunct="1">
              <a:lnSpc>
                <a:spcPct val="90000"/>
              </a:lnSpc>
              <a:spcBef>
                <a:spcPts val="0"/>
              </a:spcBef>
              <a:spcAft>
                <a:spcPct val="0"/>
              </a:spcAft>
              <a:buClr>
                <a:schemeClr val="dk1"/>
              </a:buClr>
              <a:buFont typeface="Calibri"/>
              <a:buNone/>
              <a:defRPr sz="3300" b="0" i="0" u="none" strike="noStrike" kern="1200" cap="none">
                <a:solidFill>
                  <a:schemeClr val="dk1"/>
                </a:solidFill>
                <a:latin typeface="Calibri"/>
                <a:ea typeface="Calibri"/>
                <a:cs typeface="Calibri"/>
                <a:sym typeface="Calibri"/>
              </a:defRPr>
            </a:lvl1pPr>
            <a:lvl2pPr lvl="1"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2pPr>
            <a:lvl3pPr lvl="2"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3pPr>
            <a:lvl4pPr lvl="3"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4pPr>
            <a:lvl5pPr lvl="4"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5pPr>
            <a:lvl6pPr marL="457200" lvl="5"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6pPr>
            <a:lvl7pPr marL="914400" lvl="6"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7pPr>
            <a:lvl8pPr marL="1371600" lvl="7"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8pPr>
            <a:lvl9pPr marL="1828800" lvl="8"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9pPr>
          </a:lstStyle>
          <a:p>
            <a:pPr algn="ctr"/>
            <a:r>
              <a:rPr lang="en-US" dirty="0" smtClean="0">
                <a:solidFill>
                  <a:schemeClr val="bg1"/>
                </a:solidFill>
              </a:rPr>
              <a:t>Modified LUT: Reanalyzed Channel Energy Responses</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615ADB79-25D6-47C0-AB51-22A13A0BBB50}" type="slidenum">
              <a:rPr lang="en-US" altLang="en-US" smtClean="0"/>
              <a:pPr/>
              <a:t>15</a:t>
            </a:fld>
            <a:endParaRPr lang="en-US" altLang="en-US" dirty="0"/>
          </a:p>
        </p:txBody>
      </p:sp>
    </p:spTree>
    <p:extLst>
      <p:ext uri="{BB962C8B-B14F-4D97-AF65-F5344CB8AC3E}">
        <p14:creationId xmlns:p14="http://schemas.microsoft.com/office/powerpoint/2010/main" val="1050847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116632"/>
            <a:ext cx="7886700" cy="870000"/>
          </a:xfrm>
        </p:spPr>
        <p:txBody>
          <a:bodyPr/>
          <a:lstStyle/>
          <a:p>
            <a:r>
              <a:rPr lang="en-US" sz="3200" dirty="0" smtClean="0">
                <a:effectLst/>
                <a:cs typeface="Times New Roman" panose="02020603050405020304" pitchFamily="18" charset="0"/>
              </a:rPr>
              <a:t>Modified LUT: Bowtie Method</a:t>
            </a:r>
            <a:endParaRPr lang="en-US" sz="3200" dirty="0">
              <a:effectLst/>
              <a:cs typeface="Times New Roman" panose="02020603050405020304" pitchFamily="18" charset="0"/>
            </a:endParaRPr>
          </a:p>
        </p:txBody>
      </p:sp>
      <p:sp>
        <p:nvSpPr>
          <p:cNvPr id="6" name="Text Placeholder 5"/>
          <p:cNvSpPr>
            <a:spLocks noGrp="1"/>
          </p:cNvSpPr>
          <p:nvPr>
            <p:ph type="body" idx="1"/>
          </p:nvPr>
        </p:nvSpPr>
        <p:spPr>
          <a:xfrm>
            <a:off x="457200" y="980728"/>
            <a:ext cx="4040188" cy="489475"/>
          </a:xfrm>
        </p:spPr>
        <p:txBody>
          <a:bodyPr/>
          <a:lstStyle/>
          <a:p>
            <a:pPr algn="ctr"/>
            <a:r>
              <a:rPr lang="en-US" dirty="0" smtClean="0">
                <a:solidFill>
                  <a:srgbClr val="FFFF00"/>
                </a:solidFill>
                <a:effectLst/>
                <a:latin typeface="Times New Roman" panose="02020603050405020304" pitchFamily="18" charset="0"/>
                <a:cs typeface="Times New Roman" panose="02020603050405020304" pitchFamily="18" charset="0"/>
              </a:rPr>
              <a:t>Differential Channels</a:t>
            </a:r>
            <a:endParaRPr lang="en-US" dirty="0">
              <a:solidFill>
                <a:srgbClr val="FFFF00"/>
              </a:solidFill>
              <a:effectLst/>
              <a:latin typeface="Times New Roman" panose="02020603050405020304" pitchFamily="18" charset="0"/>
              <a:cs typeface="Times New Roman" panose="02020603050405020304" pitchFamily="18" charset="0"/>
            </a:endParaRP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3687870"/>
            <a:ext cx="4040187" cy="2693458"/>
          </a:xfrm>
        </p:spPr>
      </p:pic>
      <p:sp>
        <p:nvSpPr>
          <p:cNvPr id="8" name="Text Placeholder 7"/>
          <p:cNvSpPr>
            <a:spLocks noGrp="1"/>
          </p:cNvSpPr>
          <p:nvPr>
            <p:ph type="body" sz="quarter" idx="3"/>
          </p:nvPr>
        </p:nvSpPr>
        <p:spPr>
          <a:xfrm>
            <a:off x="4645025" y="980728"/>
            <a:ext cx="4041775" cy="489476"/>
          </a:xfrm>
        </p:spPr>
        <p:txBody>
          <a:bodyPr/>
          <a:lstStyle/>
          <a:p>
            <a:pPr algn="ctr"/>
            <a:r>
              <a:rPr lang="en-US" dirty="0" smtClean="0">
                <a:solidFill>
                  <a:srgbClr val="FFFF00"/>
                </a:solidFill>
                <a:effectLst/>
                <a:latin typeface="Times New Roman" panose="02020603050405020304" pitchFamily="18" charset="0"/>
                <a:cs typeface="Times New Roman" panose="02020603050405020304" pitchFamily="18" charset="0"/>
              </a:rPr>
              <a:t>Integral Channels</a:t>
            </a:r>
            <a:endParaRPr lang="en-US" dirty="0">
              <a:solidFill>
                <a:srgbClr val="FFFF00"/>
              </a:solidFill>
              <a:effectLst/>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03" r="4625" b="1550"/>
          <a:stretch/>
        </p:blipFill>
        <p:spPr bwMode="auto">
          <a:xfrm>
            <a:off x="1469182" y="1553245"/>
            <a:ext cx="2016224" cy="201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06" b="3232"/>
          <a:stretch/>
        </p:blipFill>
        <p:spPr bwMode="auto">
          <a:xfrm>
            <a:off x="5742256" y="1553245"/>
            <a:ext cx="1847313" cy="201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Content Placeholder 10"/>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4648200" y="3686812"/>
            <a:ext cx="4041774" cy="2694516"/>
          </a:xfrm>
        </p:spPr>
      </p:pic>
      <p:sp>
        <p:nvSpPr>
          <p:cNvPr id="15" name="TextBox 14"/>
          <p:cNvSpPr txBox="1"/>
          <p:nvPr/>
        </p:nvSpPr>
        <p:spPr>
          <a:xfrm>
            <a:off x="7620000" y="1981200"/>
            <a:ext cx="1371600" cy="461665"/>
          </a:xfrm>
          <a:prstGeom prst="rect">
            <a:avLst/>
          </a:prstGeom>
          <a:solidFill>
            <a:srgbClr val="FFFF00"/>
          </a:solidFill>
        </p:spPr>
        <p:txBody>
          <a:bodyPr wrap="square" rtlCol="0">
            <a:spAutoFit/>
          </a:bodyPr>
          <a:lstStyle/>
          <a:p>
            <a:pPr algn="ctr"/>
            <a:r>
              <a:rPr lang="en-US" sz="1200" b="1" dirty="0" smtClean="0">
                <a:solidFill>
                  <a:srgbClr val="7030A0"/>
                </a:solidFill>
              </a:rPr>
              <a:t>Bowtie analysis, integral: cm</a:t>
            </a:r>
            <a:r>
              <a:rPr lang="en-US" sz="1200" b="1" baseline="30000" dirty="0" smtClean="0">
                <a:solidFill>
                  <a:srgbClr val="7030A0"/>
                </a:solidFill>
              </a:rPr>
              <a:t>2</a:t>
            </a:r>
            <a:r>
              <a:rPr lang="en-US" sz="1200" b="1" dirty="0" smtClean="0">
                <a:solidFill>
                  <a:srgbClr val="7030A0"/>
                </a:solidFill>
              </a:rPr>
              <a:t> sr</a:t>
            </a:r>
            <a:endParaRPr lang="en-US" sz="1200" b="1" dirty="0">
              <a:solidFill>
                <a:srgbClr val="7030A0"/>
              </a:solidFill>
            </a:endParaRPr>
          </a:p>
        </p:txBody>
      </p:sp>
      <p:sp>
        <p:nvSpPr>
          <p:cNvPr id="16" name="TextBox 15"/>
          <p:cNvSpPr txBox="1"/>
          <p:nvPr/>
        </p:nvSpPr>
        <p:spPr>
          <a:xfrm>
            <a:off x="7620000" y="3116736"/>
            <a:ext cx="1371600" cy="276999"/>
          </a:xfrm>
          <a:prstGeom prst="rect">
            <a:avLst/>
          </a:prstGeom>
          <a:solidFill>
            <a:srgbClr val="FFFF00"/>
          </a:solidFill>
        </p:spPr>
        <p:txBody>
          <a:bodyPr wrap="square" rtlCol="0">
            <a:spAutoFit/>
          </a:bodyPr>
          <a:lstStyle/>
          <a:p>
            <a:pPr algn="ctr"/>
            <a:r>
              <a:rPr lang="en-US" sz="1200" b="1" dirty="0" smtClean="0">
                <a:solidFill>
                  <a:srgbClr val="7030A0"/>
                </a:solidFill>
              </a:rPr>
              <a:t>L1b processing</a:t>
            </a:r>
            <a:endParaRPr lang="en-US" sz="1200" b="1" dirty="0">
              <a:solidFill>
                <a:srgbClr val="7030A0"/>
              </a:solidFill>
            </a:endParaRPr>
          </a:p>
        </p:txBody>
      </p:sp>
      <p:sp>
        <p:nvSpPr>
          <p:cNvPr id="17" name="TextBox 16"/>
          <p:cNvSpPr txBox="1"/>
          <p:nvPr/>
        </p:nvSpPr>
        <p:spPr>
          <a:xfrm>
            <a:off x="3563888" y="2009001"/>
            <a:ext cx="1371600" cy="646331"/>
          </a:xfrm>
          <a:prstGeom prst="rect">
            <a:avLst/>
          </a:prstGeom>
          <a:solidFill>
            <a:srgbClr val="FFFF00"/>
          </a:solidFill>
        </p:spPr>
        <p:txBody>
          <a:bodyPr wrap="square" rtlCol="0">
            <a:spAutoFit/>
          </a:bodyPr>
          <a:lstStyle/>
          <a:p>
            <a:pPr algn="ctr"/>
            <a:r>
              <a:rPr lang="en-US" sz="1200" b="1" dirty="0" smtClean="0">
                <a:solidFill>
                  <a:srgbClr val="7030A0"/>
                </a:solidFill>
              </a:rPr>
              <a:t>Bowtie analysis, differential: </a:t>
            </a:r>
          </a:p>
          <a:p>
            <a:pPr algn="ctr"/>
            <a:r>
              <a:rPr lang="en-US" sz="1200" b="1" dirty="0" smtClean="0">
                <a:solidFill>
                  <a:srgbClr val="7030A0"/>
                </a:solidFill>
              </a:rPr>
              <a:t>cm</a:t>
            </a:r>
            <a:r>
              <a:rPr lang="en-US" sz="1200" b="1" baseline="30000" dirty="0" smtClean="0">
                <a:solidFill>
                  <a:srgbClr val="7030A0"/>
                </a:solidFill>
              </a:rPr>
              <a:t>2</a:t>
            </a:r>
            <a:r>
              <a:rPr lang="en-US" sz="1200" b="1" dirty="0" smtClean="0">
                <a:solidFill>
                  <a:srgbClr val="7030A0"/>
                </a:solidFill>
              </a:rPr>
              <a:t> sr keV</a:t>
            </a:r>
            <a:endParaRPr lang="en-US" sz="1200" b="1" dirty="0">
              <a:solidFill>
                <a:srgbClr val="7030A0"/>
              </a:solidFill>
            </a:endParaRPr>
          </a:p>
        </p:txBody>
      </p:sp>
      <p:sp>
        <p:nvSpPr>
          <p:cNvPr id="18" name="TextBox 17"/>
          <p:cNvSpPr txBox="1"/>
          <p:nvPr/>
        </p:nvSpPr>
        <p:spPr>
          <a:xfrm>
            <a:off x="3563888" y="2992137"/>
            <a:ext cx="1371600" cy="461665"/>
          </a:xfrm>
          <a:prstGeom prst="rect">
            <a:avLst/>
          </a:prstGeom>
          <a:solidFill>
            <a:srgbClr val="FFFF00"/>
          </a:solidFill>
        </p:spPr>
        <p:txBody>
          <a:bodyPr wrap="square" rtlCol="0">
            <a:spAutoFit/>
          </a:bodyPr>
          <a:lstStyle/>
          <a:p>
            <a:pPr algn="ctr"/>
            <a:r>
              <a:rPr lang="en-US" sz="1200" b="1" dirty="0" smtClean="0">
                <a:solidFill>
                  <a:srgbClr val="7030A0"/>
                </a:solidFill>
              </a:rPr>
              <a:t>L1b processing (diagonalized)</a:t>
            </a:r>
            <a:endParaRPr lang="en-US" sz="1200" b="1" dirty="0">
              <a:solidFill>
                <a:srgbClr val="7030A0"/>
              </a:solidFill>
            </a:endParaRPr>
          </a:p>
        </p:txBody>
      </p:sp>
      <p:sp>
        <p:nvSpPr>
          <p:cNvPr id="19" name="TextBox 18"/>
          <p:cNvSpPr txBox="1"/>
          <p:nvPr/>
        </p:nvSpPr>
        <p:spPr>
          <a:xfrm>
            <a:off x="5260118" y="4379976"/>
            <a:ext cx="1616169" cy="553998"/>
          </a:xfrm>
          <a:prstGeom prst="rect">
            <a:avLst/>
          </a:prstGeom>
          <a:solidFill>
            <a:srgbClr val="FFFF00"/>
          </a:solidFill>
        </p:spPr>
        <p:txBody>
          <a:bodyPr wrap="square" rtlCol="0">
            <a:spAutoFit/>
          </a:bodyPr>
          <a:lstStyle/>
          <a:p>
            <a:pPr algn="ctr"/>
            <a:r>
              <a:rPr lang="en-US" sz="1000" b="1" dirty="0" smtClean="0">
                <a:solidFill>
                  <a:srgbClr val="7030A0"/>
                </a:solidFill>
              </a:rPr>
              <a:t>Range in G due to natural variability at 5</a:t>
            </a:r>
            <a:r>
              <a:rPr lang="en-US" sz="1000" b="1" baseline="30000" dirty="0" smtClean="0">
                <a:solidFill>
                  <a:srgbClr val="7030A0"/>
                </a:solidFill>
              </a:rPr>
              <a:t>th</a:t>
            </a:r>
            <a:r>
              <a:rPr lang="en-US" sz="1000" b="1" dirty="0" smtClean="0">
                <a:solidFill>
                  <a:srgbClr val="7030A0"/>
                </a:solidFill>
              </a:rPr>
              <a:t> and 95</a:t>
            </a:r>
            <a:r>
              <a:rPr lang="en-US" sz="1000" b="1" baseline="30000" dirty="0" smtClean="0">
                <a:solidFill>
                  <a:srgbClr val="7030A0"/>
                </a:solidFill>
              </a:rPr>
              <a:t>th</a:t>
            </a:r>
            <a:r>
              <a:rPr lang="en-US" sz="1000" b="1" dirty="0" smtClean="0">
                <a:solidFill>
                  <a:srgbClr val="7030A0"/>
                </a:solidFill>
              </a:rPr>
              <a:t> percentiles</a:t>
            </a:r>
            <a:endParaRPr lang="en-US" sz="1000" b="1" dirty="0">
              <a:solidFill>
                <a:srgbClr val="7030A0"/>
              </a:solidFill>
            </a:endParaRPr>
          </a:p>
        </p:txBody>
      </p:sp>
      <p:sp>
        <p:nvSpPr>
          <p:cNvPr id="20" name="TextBox 19"/>
          <p:cNvSpPr txBox="1"/>
          <p:nvPr/>
        </p:nvSpPr>
        <p:spPr>
          <a:xfrm>
            <a:off x="1956816" y="5196685"/>
            <a:ext cx="2286000" cy="646331"/>
          </a:xfrm>
          <a:prstGeom prst="rect">
            <a:avLst/>
          </a:prstGeom>
          <a:solidFill>
            <a:srgbClr val="FFFF00"/>
          </a:solidFill>
        </p:spPr>
        <p:txBody>
          <a:bodyPr wrap="square" rtlCol="0">
            <a:spAutoFit/>
          </a:bodyPr>
          <a:lstStyle/>
          <a:p>
            <a:pPr algn="ctr"/>
            <a:r>
              <a:rPr lang="en-US" sz="1200" b="1" dirty="0" smtClean="0">
                <a:solidFill>
                  <a:srgbClr val="7030A0"/>
                </a:solidFill>
              </a:rPr>
              <a:t>Effective energy found using non-linear minimization of (95%ile - 5%ile)</a:t>
            </a:r>
            <a:endParaRPr lang="en-US" sz="1200" b="1" dirty="0">
              <a:solidFill>
                <a:srgbClr val="7030A0"/>
              </a:solidFill>
            </a:endParaRPr>
          </a:p>
        </p:txBody>
      </p:sp>
      <p:cxnSp>
        <p:nvCxnSpPr>
          <p:cNvPr id="14" name="Straight Arrow Connector 13"/>
          <p:cNvCxnSpPr/>
          <p:nvPr/>
        </p:nvCxnSpPr>
        <p:spPr>
          <a:xfrm flipH="1" flipV="1">
            <a:off x="1755648" y="5271383"/>
            <a:ext cx="201168" cy="3156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91592" y="4971773"/>
            <a:ext cx="548640" cy="3061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 y="6410807"/>
            <a:ext cx="4114800" cy="276999"/>
          </a:xfrm>
          <a:prstGeom prst="rect">
            <a:avLst/>
          </a:prstGeom>
          <a:solidFill>
            <a:srgbClr val="FFFF00"/>
          </a:solidFill>
        </p:spPr>
        <p:txBody>
          <a:bodyPr wrap="square" rtlCol="0">
            <a:spAutoFit/>
          </a:bodyPr>
          <a:lstStyle/>
          <a:p>
            <a:pPr algn="ctr"/>
            <a:r>
              <a:rPr lang="en-US" sz="1200" b="1" dirty="0" smtClean="0">
                <a:solidFill>
                  <a:srgbClr val="7030A0"/>
                </a:solidFill>
              </a:rPr>
              <a:t>Curves: </a:t>
            </a:r>
            <a:r>
              <a:rPr lang="en-US" sz="1200" b="1" dirty="0" err="1" smtClean="0">
                <a:solidFill>
                  <a:srgbClr val="7030A0"/>
                </a:solidFill>
              </a:rPr>
              <a:t>GdE</a:t>
            </a:r>
            <a:r>
              <a:rPr lang="en-US" sz="1200" b="1" dirty="0" smtClean="0">
                <a:solidFill>
                  <a:srgbClr val="7030A0"/>
                </a:solidFill>
              </a:rPr>
              <a:t> vs. </a:t>
            </a:r>
            <a:r>
              <a:rPr lang="en-US" sz="1200" b="1" dirty="0" err="1" smtClean="0">
                <a:solidFill>
                  <a:srgbClr val="7030A0"/>
                </a:solidFill>
              </a:rPr>
              <a:t>E</a:t>
            </a:r>
            <a:r>
              <a:rPr lang="en-US" sz="1200" b="1" baseline="-25000" dirty="0" err="1" smtClean="0">
                <a:solidFill>
                  <a:srgbClr val="7030A0"/>
                </a:solidFill>
              </a:rPr>
              <a:t>eff</a:t>
            </a:r>
            <a:r>
              <a:rPr lang="en-US" sz="1200" b="1" dirty="0" smtClean="0">
                <a:solidFill>
                  <a:srgbClr val="7030A0"/>
                </a:solidFill>
              </a:rPr>
              <a:t> for 1000 randomly-selected CRRES spectra </a:t>
            </a:r>
            <a:endParaRPr lang="en-US" sz="1200" b="1" dirty="0">
              <a:solidFill>
                <a:srgbClr val="7030A0"/>
              </a:solidFill>
            </a:endParaRPr>
          </a:p>
        </p:txBody>
      </p:sp>
      <p:sp>
        <p:nvSpPr>
          <p:cNvPr id="23" name="TextBox 22"/>
          <p:cNvSpPr txBox="1"/>
          <p:nvPr/>
        </p:nvSpPr>
        <p:spPr>
          <a:xfrm>
            <a:off x="4645025" y="6397406"/>
            <a:ext cx="4041775" cy="276999"/>
          </a:xfrm>
          <a:prstGeom prst="rect">
            <a:avLst/>
          </a:prstGeom>
          <a:solidFill>
            <a:srgbClr val="FFFF00"/>
          </a:solidFill>
        </p:spPr>
        <p:txBody>
          <a:bodyPr wrap="square" rtlCol="0">
            <a:spAutoFit/>
          </a:bodyPr>
          <a:lstStyle/>
          <a:p>
            <a:pPr algn="ctr"/>
            <a:r>
              <a:rPr lang="en-US" sz="1200" b="1" dirty="0" smtClean="0">
                <a:solidFill>
                  <a:srgbClr val="7030A0"/>
                </a:solidFill>
              </a:rPr>
              <a:t>Curves: G vs. E</a:t>
            </a:r>
            <a:r>
              <a:rPr lang="en-US" sz="1200" b="1" baseline="-25000" dirty="0" smtClean="0">
                <a:solidFill>
                  <a:srgbClr val="7030A0"/>
                </a:solidFill>
              </a:rPr>
              <a:t>L</a:t>
            </a:r>
            <a:r>
              <a:rPr lang="en-US" sz="1200" b="1" dirty="0" smtClean="0">
                <a:solidFill>
                  <a:srgbClr val="7030A0"/>
                </a:solidFill>
              </a:rPr>
              <a:t> for 1000 randomly-selected CRRES spectra </a:t>
            </a:r>
            <a:endParaRPr lang="en-US" sz="1200" b="1" dirty="0">
              <a:solidFill>
                <a:srgbClr val="7030A0"/>
              </a:solidFill>
            </a:endParaRPr>
          </a:p>
        </p:txBody>
      </p:sp>
      <p:sp>
        <p:nvSpPr>
          <p:cNvPr id="3" name="Oval 2"/>
          <p:cNvSpPr/>
          <p:nvPr/>
        </p:nvSpPr>
        <p:spPr>
          <a:xfrm>
            <a:off x="6553200" y="2362200"/>
            <a:ext cx="323087" cy="35195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673786" y="2143496"/>
            <a:ext cx="323087" cy="35195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1510224" y="1948086"/>
            <a:ext cx="446592" cy="35195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742256" y="1887507"/>
            <a:ext cx="649336" cy="35195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Slide Number Placeholder 26"/>
          <p:cNvSpPr>
            <a:spLocks noGrp="1"/>
          </p:cNvSpPr>
          <p:nvPr>
            <p:ph type="sldNum" sz="quarter" idx="12"/>
          </p:nvPr>
        </p:nvSpPr>
        <p:spPr/>
        <p:txBody>
          <a:bodyPr/>
          <a:lstStyle/>
          <a:p>
            <a:fld id="{B2EFC58C-15BD-441D-B5ED-3859E2286C26}" type="slidenum">
              <a:rPr lang="en-US" altLang="en-US" smtClean="0"/>
              <a:pPr/>
              <a:t>16</a:t>
            </a:fld>
            <a:endParaRPr lang="en-US" altLang="en-US"/>
          </a:p>
        </p:txBody>
      </p:sp>
    </p:spTree>
    <p:extLst>
      <p:ext uri="{BB962C8B-B14F-4D97-AF65-F5344CB8AC3E}">
        <p14:creationId xmlns:p14="http://schemas.microsoft.com/office/powerpoint/2010/main" val="3645682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Modified LUT: Motivation due to Background Correction Problem</a:t>
            </a:r>
            <a:endParaRPr lang="en-US" dirty="0"/>
          </a:p>
        </p:txBody>
      </p:sp>
      <p:sp>
        <p:nvSpPr>
          <p:cNvPr id="11" name="Text Placeholder 10"/>
          <p:cNvSpPr>
            <a:spLocks noGrp="1"/>
          </p:cNvSpPr>
          <p:nvPr>
            <p:ph type="body" idx="1"/>
          </p:nvPr>
        </p:nvSpPr>
        <p:spPr>
          <a:xfrm>
            <a:off x="458432" y="2209800"/>
            <a:ext cx="3868737" cy="823912"/>
          </a:xfrm>
        </p:spPr>
        <p:txBody>
          <a:bodyPr/>
          <a:lstStyle/>
          <a:p>
            <a:pPr algn="ctr"/>
            <a:r>
              <a:rPr lang="en-US" dirty="0" smtClean="0"/>
              <a:t>Comparison of GOES-13 and GOES-16 &gt;2 MeV Channel, 18 January 2017</a:t>
            </a:r>
            <a:endParaRPr lang="en-US" dirty="0"/>
          </a:p>
        </p:txBody>
      </p:sp>
      <p:sp>
        <p:nvSpPr>
          <p:cNvPr id="13" name="Text Placeholder 12"/>
          <p:cNvSpPr>
            <a:spLocks noGrp="1"/>
          </p:cNvSpPr>
          <p:nvPr>
            <p:ph type="body" sz="quarter" idx="3"/>
          </p:nvPr>
        </p:nvSpPr>
        <p:spPr>
          <a:xfrm>
            <a:off x="4629150" y="1954214"/>
            <a:ext cx="3887788" cy="823912"/>
          </a:xfrm>
        </p:spPr>
        <p:txBody>
          <a:bodyPr/>
          <a:lstStyle/>
          <a:p>
            <a:pPr algn="ctr"/>
            <a:r>
              <a:rPr lang="en-US" dirty="0" smtClean="0"/>
              <a:t>Pre-launch background correction has little effect, even with P11÷2 removed.</a:t>
            </a:r>
            <a:endParaRPr lang="en-US" dirty="0"/>
          </a:p>
        </p:txBody>
      </p:sp>
      <p:sp>
        <p:nvSpPr>
          <p:cNvPr id="8" name="Slide Number Placeholder 7"/>
          <p:cNvSpPr>
            <a:spLocks noGrp="1"/>
          </p:cNvSpPr>
          <p:nvPr>
            <p:ph type="sldNum" sz="quarter" idx="12"/>
          </p:nvPr>
        </p:nvSpPr>
        <p:spPr/>
        <p:txBody>
          <a:bodyPr/>
          <a:lstStyle/>
          <a:p>
            <a:fld id="{B2EFC58C-15BD-441D-B5ED-3859E2286C26}" type="slidenum">
              <a:rPr lang="en-US" altLang="en-US" smtClean="0"/>
              <a:pPr/>
              <a:t>17</a:t>
            </a:fld>
            <a:endParaRPr lang="en-US" altLang="en-US"/>
          </a:p>
        </p:txBody>
      </p:sp>
      <p:pic>
        <p:nvPicPr>
          <p:cNvPr id="22"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564063" y="2778125"/>
            <a:ext cx="3851275" cy="3851275"/>
          </a:xfrm>
        </p:spPr>
      </p:pic>
      <p:pic>
        <p:nvPicPr>
          <p:cNvPr id="24" name="Content Placeholder 1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86626" y="3186032"/>
            <a:ext cx="4212350" cy="2528968"/>
          </a:xfrm>
        </p:spPr>
      </p:pic>
      <p:sp>
        <p:nvSpPr>
          <p:cNvPr id="16" name="TextBox 15"/>
          <p:cNvSpPr txBox="1"/>
          <p:nvPr/>
        </p:nvSpPr>
        <p:spPr>
          <a:xfrm>
            <a:off x="8129193" y="3279777"/>
            <a:ext cx="930728" cy="461665"/>
          </a:xfrm>
          <a:prstGeom prst="rect">
            <a:avLst/>
          </a:prstGeom>
          <a:solidFill>
            <a:srgbClr val="FFFF00"/>
          </a:solidFill>
        </p:spPr>
        <p:txBody>
          <a:bodyPr wrap="square" rtlCol="0">
            <a:spAutoFit/>
          </a:bodyPr>
          <a:lstStyle/>
          <a:p>
            <a:r>
              <a:rPr lang="en-US" sz="1200" dirty="0" smtClean="0"/>
              <a:t>No </a:t>
            </a:r>
            <a:r>
              <a:rPr lang="en-US" sz="1200" dirty="0" err="1" smtClean="0"/>
              <a:t>contam</a:t>
            </a:r>
            <a:r>
              <a:rPr lang="en-US" sz="1200" dirty="0" smtClean="0"/>
              <a:t>. correction</a:t>
            </a:r>
            <a:endParaRPr lang="en-US" sz="1200" dirty="0"/>
          </a:p>
        </p:txBody>
      </p:sp>
      <p:sp>
        <p:nvSpPr>
          <p:cNvPr id="17" name="TextBox 16"/>
          <p:cNvSpPr txBox="1"/>
          <p:nvPr/>
        </p:nvSpPr>
        <p:spPr>
          <a:xfrm>
            <a:off x="8153399" y="4274920"/>
            <a:ext cx="906521" cy="830997"/>
          </a:xfrm>
          <a:prstGeom prst="rect">
            <a:avLst/>
          </a:prstGeom>
          <a:solidFill>
            <a:srgbClr val="FFFF00"/>
          </a:solidFill>
        </p:spPr>
        <p:txBody>
          <a:bodyPr wrap="square" rtlCol="0">
            <a:spAutoFit/>
          </a:bodyPr>
          <a:lstStyle/>
          <a:p>
            <a:pPr algn="ctr"/>
            <a:r>
              <a:rPr lang="en-US" sz="1200" dirty="0" err="1"/>
              <a:t>C</a:t>
            </a:r>
            <a:r>
              <a:rPr lang="en-US" sz="1200" dirty="0" err="1" smtClean="0"/>
              <a:t>ontam</a:t>
            </a:r>
            <a:r>
              <a:rPr lang="en-US" sz="1200" dirty="0" smtClean="0"/>
              <a:t>. Correction </a:t>
            </a:r>
            <a:r>
              <a:rPr lang="en-US" sz="1200" dirty="0"/>
              <a:t>(CDRL80F, P11÷2)</a:t>
            </a:r>
          </a:p>
        </p:txBody>
      </p:sp>
      <p:sp>
        <p:nvSpPr>
          <p:cNvPr id="18" name="TextBox 17"/>
          <p:cNvSpPr txBox="1"/>
          <p:nvPr/>
        </p:nvSpPr>
        <p:spPr>
          <a:xfrm>
            <a:off x="8153399" y="5454651"/>
            <a:ext cx="959675" cy="646331"/>
          </a:xfrm>
          <a:prstGeom prst="rect">
            <a:avLst/>
          </a:prstGeom>
          <a:solidFill>
            <a:srgbClr val="FFFF00"/>
          </a:solidFill>
        </p:spPr>
        <p:txBody>
          <a:bodyPr wrap="square" rtlCol="0">
            <a:spAutoFit/>
          </a:bodyPr>
          <a:lstStyle/>
          <a:p>
            <a:pPr algn="ctr"/>
            <a:r>
              <a:rPr lang="en-US" sz="1200" dirty="0" err="1"/>
              <a:t>C</a:t>
            </a:r>
            <a:r>
              <a:rPr lang="en-US" sz="1200" dirty="0" err="1" smtClean="0"/>
              <a:t>ontam</a:t>
            </a:r>
            <a:r>
              <a:rPr lang="en-US" sz="1200" dirty="0" smtClean="0"/>
              <a:t>. Correction</a:t>
            </a:r>
            <a:r>
              <a:rPr lang="en-US" sz="1200" dirty="0"/>
              <a:t>, </a:t>
            </a:r>
            <a:r>
              <a:rPr lang="en-US" sz="1200" dirty="0" smtClean="0"/>
              <a:t>P11÷1</a:t>
            </a:r>
            <a:endParaRPr lang="en-US" sz="1200" dirty="0"/>
          </a:p>
        </p:txBody>
      </p:sp>
    </p:spTree>
    <p:extLst>
      <p:ext uri="{BB962C8B-B14F-4D97-AF65-F5344CB8AC3E}">
        <p14:creationId xmlns:p14="http://schemas.microsoft.com/office/powerpoint/2010/main" val="1635270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019800" cy="1325563"/>
          </a:xfrm>
        </p:spPr>
        <p:txBody>
          <a:bodyPr/>
          <a:lstStyle/>
          <a:p>
            <a:r>
              <a:rPr lang="en-US" dirty="0" smtClean="0"/>
              <a:t>Cause of Background Correction Problem</a:t>
            </a:r>
            <a:endParaRPr lang="en-US" dirty="0"/>
          </a:p>
        </p:txBody>
      </p:sp>
      <p:sp>
        <p:nvSpPr>
          <p:cNvPr id="6" name="Content Placeholder 5"/>
          <p:cNvSpPr>
            <a:spLocks noGrp="1"/>
          </p:cNvSpPr>
          <p:nvPr>
            <p:ph sz="quarter" idx="4"/>
          </p:nvPr>
        </p:nvSpPr>
        <p:spPr>
          <a:xfrm>
            <a:off x="5562600" y="1524000"/>
            <a:ext cx="2954338" cy="5105400"/>
          </a:xfrm>
        </p:spPr>
        <p:txBody>
          <a:bodyPr/>
          <a:lstStyle/>
          <a:p>
            <a:pPr>
              <a:buFont typeface="Arial" panose="020B0604020202020204" pitchFamily="34" charset="0"/>
              <a:buChar char="•"/>
            </a:pPr>
            <a:r>
              <a:rPr lang="en-US" sz="2000" dirty="0" smtClean="0"/>
              <a:t>CDRL80 correction uses SGPS P9, P10 and P11 with coefficients derived from proton responses of MPS-HI channels</a:t>
            </a:r>
          </a:p>
          <a:p>
            <a:pPr>
              <a:buFont typeface="Arial" panose="020B0604020202020204" pitchFamily="34" charset="0"/>
              <a:buChar char="•"/>
            </a:pPr>
            <a:r>
              <a:rPr lang="en-US" sz="2000" dirty="0" smtClean="0"/>
              <a:t>Proton responses of MPS-HI channels E9-E11 are not characterized to sufficiently high energies under GCR-dominated conditions</a:t>
            </a:r>
          </a:p>
          <a:p>
            <a:pPr>
              <a:buFont typeface="Arial" panose="020B0604020202020204" pitchFamily="34" charset="0"/>
              <a:buChar char="•"/>
            </a:pPr>
            <a:r>
              <a:rPr lang="en-US" sz="2000" dirty="0" smtClean="0"/>
              <a:t>Therefore, existing correction coefficients are too small</a:t>
            </a:r>
            <a:endParaRPr lang="en-US" sz="2000" dirty="0"/>
          </a:p>
        </p:txBody>
      </p:sp>
      <p:sp>
        <p:nvSpPr>
          <p:cNvPr id="8" name="Slide Number Placeholder 7"/>
          <p:cNvSpPr>
            <a:spLocks noGrp="1"/>
          </p:cNvSpPr>
          <p:nvPr>
            <p:ph type="sldNum" sz="quarter" idx="12"/>
          </p:nvPr>
        </p:nvSpPr>
        <p:spPr/>
        <p:txBody>
          <a:bodyPr/>
          <a:lstStyle/>
          <a:p>
            <a:fld id="{B2EFC58C-15BD-441D-B5ED-3859E2286C26}" type="slidenum">
              <a:rPr lang="en-US" altLang="en-US" smtClean="0"/>
              <a:pPr/>
              <a:t>18</a:t>
            </a:fld>
            <a:endParaRPr lang="en-US" altLang="en-US"/>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04800" y="1524000"/>
            <a:ext cx="5105400" cy="5105400"/>
          </a:xfrm>
        </p:spPr>
      </p:pic>
    </p:spTree>
    <p:extLst>
      <p:ext uri="{BB962C8B-B14F-4D97-AF65-F5344CB8AC3E}">
        <p14:creationId xmlns:p14="http://schemas.microsoft.com/office/powerpoint/2010/main" val="3456400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213209"/>
            <a:ext cx="7467600" cy="5600700"/>
          </a:xfrm>
        </p:spPr>
      </p:pic>
      <p:sp>
        <p:nvSpPr>
          <p:cNvPr id="9" name="Title 8"/>
          <p:cNvSpPr>
            <a:spLocks noGrp="1"/>
          </p:cNvSpPr>
          <p:nvPr>
            <p:ph type="title"/>
          </p:nvPr>
        </p:nvSpPr>
        <p:spPr/>
        <p:txBody>
          <a:bodyPr/>
          <a:lstStyle/>
          <a:p>
            <a:r>
              <a:rPr lang="en-US" dirty="0" smtClean="0"/>
              <a:t>Modified LUT: </a:t>
            </a:r>
            <a:br>
              <a:rPr lang="en-US" dirty="0" smtClean="0"/>
            </a:br>
            <a:r>
              <a:rPr lang="en-US" dirty="0" smtClean="0"/>
              <a:t>Background Correction</a:t>
            </a:r>
            <a:endParaRPr lang="en-US" dirty="0"/>
          </a:p>
        </p:txBody>
      </p:sp>
      <p:sp>
        <p:nvSpPr>
          <p:cNvPr id="8" name="Slide Number Placeholder 7"/>
          <p:cNvSpPr>
            <a:spLocks noGrp="1"/>
          </p:cNvSpPr>
          <p:nvPr>
            <p:ph type="sldNum" sz="quarter" idx="12"/>
          </p:nvPr>
        </p:nvSpPr>
        <p:spPr/>
        <p:txBody>
          <a:bodyPr/>
          <a:lstStyle/>
          <a:p>
            <a:fld id="{B2EFC58C-15BD-441D-B5ED-3859E2286C26}" type="slidenum">
              <a:rPr lang="en-US" altLang="en-US" smtClean="0"/>
              <a:pPr/>
              <a:t>19</a:t>
            </a:fld>
            <a:endParaRPr lang="en-US" altLang="en-US"/>
          </a:p>
        </p:txBody>
      </p:sp>
      <p:sp>
        <p:nvSpPr>
          <p:cNvPr id="17" name="TextBox 16"/>
          <p:cNvSpPr txBox="1"/>
          <p:nvPr/>
        </p:nvSpPr>
        <p:spPr>
          <a:xfrm>
            <a:off x="1088529" y="6352244"/>
            <a:ext cx="5595341" cy="461665"/>
          </a:xfrm>
          <a:prstGeom prst="rect">
            <a:avLst/>
          </a:prstGeom>
          <a:solidFill>
            <a:schemeClr val="tx2">
              <a:lumMod val="20000"/>
              <a:lumOff val="80000"/>
            </a:schemeClr>
          </a:solidFill>
          <a:ln w="12700">
            <a:noFill/>
          </a:ln>
        </p:spPr>
        <p:txBody>
          <a:bodyPr wrap="square" rtlCol="0">
            <a:spAutoFit/>
          </a:bodyPr>
          <a:lstStyle/>
          <a:p>
            <a:pPr algn="ctr"/>
            <a:r>
              <a:rPr lang="en-US" sz="1200" b="1" i="1" dirty="0" smtClean="0"/>
              <a:t>Background correction coefficients derived through a comparison of P11 and E9-E11 backgrounds over first several months of observations</a:t>
            </a:r>
            <a:endParaRPr lang="en-US" sz="1200" b="1" i="1" dirty="0"/>
          </a:p>
        </p:txBody>
      </p:sp>
      <p:sp>
        <p:nvSpPr>
          <p:cNvPr id="18" name="TextBox 17"/>
          <p:cNvSpPr txBox="1"/>
          <p:nvPr/>
        </p:nvSpPr>
        <p:spPr>
          <a:xfrm>
            <a:off x="266700" y="4267200"/>
            <a:ext cx="457200" cy="381000"/>
          </a:xfrm>
          <a:prstGeom prst="rect">
            <a:avLst/>
          </a:prstGeom>
          <a:noFill/>
        </p:spPr>
        <p:txBody>
          <a:bodyPr wrap="square" rtlCol="0">
            <a:spAutoFit/>
          </a:bodyPr>
          <a:lstStyle/>
          <a:p>
            <a:pPr algn="ctr"/>
            <a:r>
              <a:rPr lang="en-US" b="1" dirty="0" smtClean="0"/>
              <a:t>T2</a:t>
            </a:r>
            <a:endParaRPr lang="en-US" b="1" dirty="0"/>
          </a:p>
        </p:txBody>
      </p:sp>
      <p:sp>
        <p:nvSpPr>
          <p:cNvPr id="19" name="TextBox 18"/>
          <p:cNvSpPr txBox="1"/>
          <p:nvPr/>
        </p:nvSpPr>
        <p:spPr>
          <a:xfrm>
            <a:off x="266700" y="3505200"/>
            <a:ext cx="457200" cy="381000"/>
          </a:xfrm>
          <a:prstGeom prst="rect">
            <a:avLst/>
          </a:prstGeom>
          <a:noFill/>
        </p:spPr>
        <p:txBody>
          <a:bodyPr wrap="square" rtlCol="0">
            <a:spAutoFit/>
          </a:bodyPr>
          <a:lstStyle/>
          <a:p>
            <a:pPr algn="ctr"/>
            <a:r>
              <a:rPr lang="en-US" b="1" dirty="0" smtClean="0"/>
              <a:t>T4</a:t>
            </a:r>
            <a:endParaRPr lang="en-US" b="1" dirty="0"/>
          </a:p>
        </p:txBody>
      </p:sp>
      <p:sp>
        <p:nvSpPr>
          <p:cNvPr id="20" name="TextBox 19"/>
          <p:cNvSpPr txBox="1"/>
          <p:nvPr/>
        </p:nvSpPr>
        <p:spPr>
          <a:xfrm>
            <a:off x="266700" y="2743200"/>
            <a:ext cx="457200" cy="381000"/>
          </a:xfrm>
          <a:prstGeom prst="rect">
            <a:avLst/>
          </a:prstGeom>
          <a:noFill/>
        </p:spPr>
        <p:txBody>
          <a:bodyPr wrap="square" rtlCol="0">
            <a:spAutoFit/>
          </a:bodyPr>
          <a:lstStyle/>
          <a:p>
            <a:pPr algn="ctr"/>
            <a:r>
              <a:rPr lang="en-US" b="1" dirty="0" smtClean="0"/>
              <a:t>T1</a:t>
            </a:r>
            <a:endParaRPr lang="en-US" b="1" dirty="0"/>
          </a:p>
        </p:txBody>
      </p:sp>
      <p:sp>
        <p:nvSpPr>
          <p:cNvPr id="21" name="TextBox 20"/>
          <p:cNvSpPr txBox="1"/>
          <p:nvPr/>
        </p:nvSpPr>
        <p:spPr>
          <a:xfrm>
            <a:off x="266700" y="1905000"/>
            <a:ext cx="457200" cy="381000"/>
          </a:xfrm>
          <a:prstGeom prst="rect">
            <a:avLst/>
          </a:prstGeom>
          <a:noFill/>
        </p:spPr>
        <p:txBody>
          <a:bodyPr wrap="square" rtlCol="0">
            <a:spAutoFit/>
          </a:bodyPr>
          <a:lstStyle/>
          <a:p>
            <a:pPr algn="ctr"/>
            <a:r>
              <a:rPr lang="en-US" b="1" dirty="0" smtClean="0"/>
              <a:t>T3</a:t>
            </a:r>
            <a:endParaRPr lang="en-US" b="1" dirty="0"/>
          </a:p>
        </p:txBody>
      </p:sp>
      <p:sp>
        <p:nvSpPr>
          <p:cNvPr id="23" name="TextBox 22"/>
          <p:cNvSpPr txBox="1"/>
          <p:nvPr/>
        </p:nvSpPr>
        <p:spPr>
          <a:xfrm>
            <a:off x="228600" y="5788223"/>
            <a:ext cx="533400" cy="307777"/>
          </a:xfrm>
          <a:prstGeom prst="rect">
            <a:avLst/>
          </a:prstGeom>
          <a:noFill/>
        </p:spPr>
        <p:txBody>
          <a:bodyPr wrap="square" rtlCol="0">
            <a:spAutoFit/>
          </a:bodyPr>
          <a:lstStyle/>
          <a:p>
            <a:pPr algn="ctr"/>
            <a:r>
              <a:rPr lang="en-US" sz="1400" b="1" dirty="0" smtClean="0"/>
              <a:t>DOS</a:t>
            </a:r>
            <a:endParaRPr lang="en-US" sz="1400" b="1" dirty="0"/>
          </a:p>
        </p:txBody>
      </p:sp>
      <p:sp>
        <p:nvSpPr>
          <p:cNvPr id="24" name="TextBox 23"/>
          <p:cNvSpPr txBox="1"/>
          <p:nvPr/>
        </p:nvSpPr>
        <p:spPr>
          <a:xfrm>
            <a:off x="228600" y="5040868"/>
            <a:ext cx="533400" cy="369332"/>
          </a:xfrm>
          <a:prstGeom prst="rect">
            <a:avLst/>
          </a:prstGeom>
          <a:noFill/>
        </p:spPr>
        <p:txBody>
          <a:bodyPr wrap="square" rtlCol="0">
            <a:spAutoFit/>
          </a:bodyPr>
          <a:lstStyle/>
          <a:p>
            <a:pPr algn="ctr"/>
            <a:r>
              <a:rPr lang="en-US" b="1" dirty="0" smtClean="0"/>
              <a:t>T5</a:t>
            </a:r>
            <a:endParaRPr lang="en-US" b="1" dirty="0"/>
          </a:p>
        </p:txBody>
      </p:sp>
      <p:sp>
        <p:nvSpPr>
          <p:cNvPr id="30" name="TextBox 29"/>
          <p:cNvSpPr txBox="1"/>
          <p:nvPr/>
        </p:nvSpPr>
        <p:spPr>
          <a:xfrm>
            <a:off x="2590800" y="1295400"/>
            <a:ext cx="2971800" cy="369332"/>
          </a:xfrm>
          <a:prstGeom prst="rect">
            <a:avLst/>
          </a:prstGeom>
          <a:noFill/>
        </p:spPr>
        <p:txBody>
          <a:bodyPr wrap="square" rtlCol="0">
            <a:spAutoFit/>
          </a:bodyPr>
          <a:lstStyle/>
          <a:p>
            <a:pPr algn="ctr"/>
            <a:r>
              <a:rPr lang="en-US" b="1" dirty="0" smtClean="0"/>
              <a:t>E11 (&gt;2 MeV)</a:t>
            </a:r>
            <a:endParaRPr lang="en-US" b="1" dirty="0"/>
          </a:p>
        </p:txBody>
      </p:sp>
      <p:sp>
        <p:nvSpPr>
          <p:cNvPr id="31" name="TextBox 30"/>
          <p:cNvSpPr txBox="1"/>
          <p:nvPr/>
        </p:nvSpPr>
        <p:spPr>
          <a:xfrm>
            <a:off x="7467600" y="3160693"/>
            <a:ext cx="1371600" cy="954107"/>
          </a:xfrm>
          <a:prstGeom prst="rect">
            <a:avLst/>
          </a:prstGeom>
          <a:solidFill>
            <a:schemeClr val="tx2">
              <a:lumMod val="20000"/>
              <a:lumOff val="80000"/>
            </a:schemeClr>
          </a:solidFill>
          <a:ln w="12700">
            <a:noFill/>
          </a:ln>
        </p:spPr>
        <p:txBody>
          <a:bodyPr wrap="square" rtlCol="0">
            <a:spAutoFit/>
          </a:bodyPr>
          <a:lstStyle/>
          <a:p>
            <a:pPr algn="ctr"/>
            <a:r>
              <a:rPr lang="en-US" sz="1400" b="1" i="1" dirty="0" smtClean="0"/>
              <a:t>SWPC alert level very close to uncorrected background</a:t>
            </a:r>
            <a:endParaRPr lang="en-US" sz="1400" b="1" i="1" dirty="0"/>
          </a:p>
        </p:txBody>
      </p:sp>
      <p:sp>
        <p:nvSpPr>
          <p:cNvPr id="5" name="Right Arrow 4"/>
          <p:cNvSpPr/>
          <p:nvPr/>
        </p:nvSpPr>
        <p:spPr>
          <a:xfrm rot="10800000">
            <a:off x="6930191" y="3543299"/>
            <a:ext cx="5334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2726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465262"/>
            <a:ext cx="8229600" cy="5011738"/>
          </a:xfrm>
        </p:spPr>
        <p:txBody>
          <a:bodyPr>
            <a:normAutofit fontScale="92500" lnSpcReduction="20000"/>
          </a:bodyPr>
          <a:lstStyle/>
          <a:p>
            <a:pPr>
              <a:buFont typeface="Arial" panose="020B0604020202020204" pitchFamily="34" charset="0"/>
              <a:buChar char="•"/>
            </a:pPr>
            <a:r>
              <a:rPr lang="en-US" dirty="0" smtClean="0"/>
              <a:t>Review of Beta Maturity</a:t>
            </a:r>
          </a:p>
          <a:p>
            <a:pPr>
              <a:buFont typeface="Arial" panose="020B0604020202020204" pitchFamily="34" charset="0"/>
              <a:buChar char="•"/>
            </a:pPr>
            <a:r>
              <a:rPr lang="en-US" dirty="0" smtClean="0"/>
              <a:t>Product Quality Evaluation</a:t>
            </a:r>
          </a:p>
          <a:p>
            <a:pPr marL="862013" lvl="1" indent="-461963">
              <a:buFont typeface="Arial" panose="020B0604020202020204" pitchFamily="34" charset="0"/>
              <a:buChar char="•"/>
            </a:pPr>
            <a:r>
              <a:rPr lang="en-US" dirty="0" smtClean="0"/>
              <a:t>General approach </a:t>
            </a:r>
          </a:p>
          <a:p>
            <a:pPr marL="862013" lvl="1" indent="-461963">
              <a:buFont typeface="Arial" panose="020B0604020202020204" pitchFamily="34" charset="0"/>
              <a:buChar char="•"/>
            </a:pPr>
            <a:r>
              <a:rPr lang="en-US" dirty="0" smtClean="0"/>
              <a:t>Major Issues Remaining</a:t>
            </a:r>
          </a:p>
          <a:p>
            <a:pPr>
              <a:buFont typeface="Arial" panose="020B0604020202020204" pitchFamily="34" charset="0"/>
              <a:buChar char="•"/>
            </a:pPr>
            <a:r>
              <a:rPr lang="en-US" dirty="0" smtClean="0"/>
              <a:t>Provisional Maturity Assessment</a:t>
            </a:r>
          </a:p>
          <a:p>
            <a:pPr>
              <a:buFont typeface="Arial" panose="020B0604020202020204" pitchFamily="34" charset="0"/>
              <a:buChar char="•"/>
            </a:pPr>
            <a:r>
              <a:rPr lang="en-US" dirty="0" smtClean="0"/>
              <a:t>Path to Full Validation Maturity</a:t>
            </a:r>
          </a:p>
          <a:p>
            <a:pPr marL="862013" lvl="1" indent="-461963">
              <a:buFont typeface="Arial" panose="020B0604020202020204" pitchFamily="34" charset="0"/>
              <a:buChar char="•"/>
            </a:pPr>
            <a:r>
              <a:rPr lang="en-US" dirty="0" smtClean="0"/>
              <a:t>Issues and status</a:t>
            </a:r>
          </a:p>
          <a:p>
            <a:pPr marL="862013" lvl="1" indent="-461963">
              <a:buFont typeface="Arial" panose="020B0604020202020204" pitchFamily="34" charset="0"/>
              <a:buChar char="•"/>
            </a:pPr>
            <a:r>
              <a:rPr lang="en-US" dirty="0" smtClean="0"/>
              <a:t>PLPT</a:t>
            </a:r>
          </a:p>
          <a:p>
            <a:pPr marL="862013" lvl="1" indent="-461963">
              <a:buFont typeface="Arial" panose="020B0604020202020204" pitchFamily="34" charset="0"/>
              <a:buChar char="•"/>
            </a:pPr>
            <a:r>
              <a:rPr lang="en-US" dirty="0" smtClean="0"/>
              <a:t>Risks</a:t>
            </a:r>
          </a:p>
          <a:p>
            <a:pPr>
              <a:buFont typeface="Arial" panose="020B0604020202020204" pitchFamily="34" charset="0"/>
              <a:buChar char="•"/>
            </a:pPr>
            <a:r>
              <a:rPr lang="en-US" dirty="0" smtClean="0"/>
              <a:t>Summary and Recommendations</a:t>
            </a:r>
          </a:p>
          <a:p>
            <a:pPr>
              <a:buFont typeface="Arial" panose="020B0604020202020204" pitchFamily="34" charset="0"/>
              <a:buChar char="•"/>
            </a:pPr>
            <a:r>
              <a:rPr lang="en-US" dirty="0" smtClean="0"/>
              <a:t>Backup – Details of Individual PLPT</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2</a:t>
            </a:fld>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586841" cy="994172"/>
          </a:xfrm>
        </p:spPr>
        <p:txBody>
          <a:bodyPr/>
          <a:lstStyle/>
          <a:p>
            <a:r>
              <a:rPr lang="en-US" sz="2800" dirty="0" smtClean="0"/>
              <a:t>ADR407: Verification of successful installation of modified MPS-HI LUT in OE</a:t>
            </a:r>
            <a:endParaRPr lang="en-US" sz="2800" dirty="0"/>
          </a:p>
        </p:txBody>
      </p:sp>
      <p:sp>
        <p:nvSpPr>
          <p:cNvPr id="3" name="Content Placeholder 2"/>
          <p:cNvSpPr>
            <a:spLocks noGrp="1"/>
          </p:cNvSpPr>
          <p:nvPr>
            <p:ph idx="1"/>
          </p:nvPr>
        </p:nvSpPr>
        <p:spPr>
          <a:xfrm>
            <a:off x="628650" y="1676400"/>
            <a:ext cx="7886700" cy="3433730"/>
          </a:xfrm>
        </p:spPr>
        <p:txBody>
          <a:bodyPr>
            <a:noAutofit/>
          </a:bodyPr>
          <a:lstStyle/>
          <a:p>
            <a:pPr>
              <a:buFont typeface="Arial" panose="020B0604020202020204" pitchFamily="34" charset="0"/>
              <a:buChar char="•"/>
            </a:pPr>
            <a:r>
              <a:rPr lang="en-US" sz="2000" dirty="0" smtClean="0"/>
              <a:t>Goal: verify that MPS-HI LUT modified &amp; delivered by NCEI was successfully installed in OE</a:t>
            </a:r>
          </a:p>
          <a:p>
            <a:pPr lvl="1">
              <a:buFont typeface="Arial" panose="020B0604020202020204" pitchFamily="34" charset="0"/>
              <a:buChar char="•"/>
            </a:pPr>
            <a:r>
              <a:rPr lang="en-US" sz="1600" dirty="0" smtClean="0"/>
              <a:t>Data from 06 &amp; 08 November 2017 (</a:t>
            </a:r>
            <a:r>
              <a:rPr lang="en-US" sz="1600" dirty="0" err="1" smtClean="0"/>
              <a:t>doys</a:t>
            </a:r>
            <a:r>
              <a:rPr lang="en-US" sz="1600" dirty="0" smtClean="0"/>
              <a:t> 311-312)</a:t>
            </a:r>
          </a:p>
          <a:p>
            <a:pPr>
              <a:buFont typeface="Arial" panose="020B0604020202020204" pitchFamily="34" charset="0"/>
              <a:buChar char="•"/>
            </a:pPr>
            <a:r>
              <a:rPr lang="en-US" sz="2000" dirty="0" smtClean="0"/>
              <a:t>Compared to fluxes and flux errors calculated from L0 by NCEI</a:t>
            </a:r>
          </a:p>
          <a:p>
            <a:pPr lvl="1">
              <a:buFont typeface="Arial" panose="020B0604020202020204" pitchFamily="34" charset="0"/>
              <a:buChar char="•"/>
            </a:pPr>
            <a:r>
              <a:rPr lang="en-US" sz="1600" dirty="0" smtClean="0"/>
              <a:t>MPS-HI and SGPS L0 data aggregated into separate day files by A. </a:t>
            </a:r>
            <a:r>
              <a:rPr lang="en-US" sz="1600" dirty="0" err="1" smtClean="0"/>
              <a:t>Boudouridis</a:t>
            </a:r>
            <a:endParaRPr lang="en-US" sz="1600" dirty="0" smtClean="0"/>
          </a:p>
          <a:p>
            <a:pPr lvl="1">
              <a:buFont typeface="Arial" panose="020B0604020202020204" pitchFamily="34" charset="0"/>
              <a:buChar char="•"/>
            </a:pPr>
            <a:r>
              <a:rPr lang="en-US" sz="1600" dirty="0" smtClean="0"/>
              <a:t>Note: </a:t>
            </a:r>
            <a:r>
              <a:rPr lang="en-US" sz="1600" u="sng" dirty="0" smtClean="0"/>
              <a:t>only</a:t>
            </a:r>
            <a:r>
              <a:rPr lang="en-US" sz="1600" dirty="0" smtClean="0"/>
              <a:t> for this comparison, SGPS P11 is divided by 2 prior to ingest by MPS-HI algorithm in order to simulate conditions in OE as of 06 &amp; 08 November</a:t>
            </a:r>
          </a:p>
          <a:p>
            <a:pPr>
              <a:buFont typeface="Arial" panose="020B0604020202020204" pitchFamily="34" charset="0"/>
              <a:buChar char="•"/>
            </a:pPr>
            <a:r>
              <a:rPr lang="en-US" sz="2000" dirty="0"/>
              <a:t>For each L1b file </a:t>
            </a:r>
            <a:r>
              <a:rPr lang="en-US" sz="2000" dirty="0" smtClean="0"/>
              <a:t>(30 </a:t>
            </a:r>
            <a:r>
              <a:rPr lang="en-US" sz="2000" dirty="0"/>
              <a:t>samples per channel):</a:t>
            </a:r>
          </a:p>
          <a:p>
            <a:pPr lvl="1">
              <a:buFont typeface="Arial" panose="020B0604020202020204" pitchFamily="34" charset="0"/>
              <a:buChar char="•"/>
            </a:pPr>
            <a:r>
              <a:rPr lang="en-US" sz="1600" dirty="0"/>
              <a:t>Calculate ratio of </a:t>
            </a:r>
            <a:r>
              <a:rPr lang="en-US" sz="1600" dirty="0" smtClean="0"/>
              <a:t>OE </a:t>
            </a:r>
            <a:r>
              <a:rPr lang="en-US" sz="1600" dirty="0"/>
              <a:t>to NCEI products (flux and flux error, both in flux units)</a:t>
            </a:r>
          </a:p>
          <a:p>
            <a:pPr lvl="1">
              <a:buFont typeface="Arial" panose="020B0604020202020204" pitchFamily="34" charset="0"/>
              <a:buChar char="•"/>
            </a:pPr>
            <a:r>
              <a:rPr lang="en-US" sz="1600" dirty="0"/>
              <a:t>Take mean and standard deviation of ratios</a:t>
            </a:r>
          </a:p>
          <a:p>
            <a:pPr lvl="1">
              <a:buFont typeface="Arial" panose="020B0604020202020204" pitchFamily="34" charset="0"/>
              <a:buChar char="•"/>
            </a:pPr>
            <a:r>
              <a:rPr lang="en-US" sz="1600" dirty="0"/>
              <a:t>This gives a mean and a standard deviation for each L1b file </a:t>
            </a:r>
            <a:endParaRPr lang="en-US" sz="1600" dirty="0" smtClean="0"/>
          </a:p>
          <a:p>
            <a:pPr lvl="1">
              <a:buFont typeface="Arial" panose="020B0604020202020204" pitchFamily="34" charset="0"/>
              <a:buChar char="•"/>
            </a:pPr>
            <a:r>
              <a:rPr lang="en-US" sz="1600" dirty="0" smtClean="0"/>
              <a:t>Ideally</a:t>
            </a:r>
            <a:r>
              <a:rPr lang="en-US" sz="1600" dirty="0"/>
              <a:t>, mean = 1.0 and standard deviation = </a:t>
            </a:r>
            <a:r>
              <a:rPr lang="en-US" sz="1600" dirty="0" smtClean="0"/>
              <a:t>0.0</a:t>
            </a:r>
          </a:p>
          <a:p>
            <a:pPr>
              <a:buFont typeface="Arial" panose="020B0604020202020204" pitchFamily="34" charset="0"/>
              <a:buChar char="•"/>
            </a:pPr>
            <a:r>
              <a:rPr lang="en-US" sz="2000" dirty="0" smtClean="0"/>
              <a:t>Results are good: ratio mean = 1.0, </a:t>
            </a:r>
            <a:r>
              <a:rPr lang="en-US" sz="2000" dirty="0" err="1" smtClean="0"/>
              <a:t>stdev</a:t>
            </a:r>
            <a:r>
              <a:rPr lang="en-US" sz="2000" dirty="0" smtClean="0"/>
              <a:t> = 0.0 or ~1e-8 (latter observed when quantity involves special function such as square root)</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20</a:t>
            </a:fld>
            <a:endParaRPr lang="en-US" altLang="en-US" dirty="0"/>
          </a:p>
        </p:txBody>
      </p:sp>
    </p:spTree>
    <p:extLst>
      <p:ext uri="{BB962C8B-B14F-4D97-AF65-F5344CB8AC3E}">
        <p14:creationId xmlns:p14="http://schemas.microsoft.com/office/powerpoint/2010/main" val="3624131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33600" y="1478399"/>
            <a:ext cx="6663212" cy="4998601"/>
          </a:xfrm>
        </p:spPr>
      </p:pic>
      <p:sp>
        <p:nvSpPr>
          <p:cNvPr id="4" name="Title 3"/>
          <p:cNvSpPr>
            <a:spLocks noGrp="1"/>
          </p:cNvSpPr>
          <p:nvPr>
            <p:ph type="title"/>
          </p:nvPr>
        </p:nvSpPr>
        <p:spPr>
          <a:xfrm>
            <a:off x="125244" y="1731925"/>
            <a:ext cx="1671717" cy="546382"/>
          </a:xfrm>
        </p:spPr>
        <p:txBody>
          <a:bodyPr>
            <a:normAutofit fontScale="90000"/>
          </a:bodyPr>
          <a:lstStyle/>
          <a:p>
            <a:r>
              <a:rPr lang="en-US" sz="2400" dirty="0" smtClean="0"/>
              <a:t>06 November 2017</a:t>
            </a:r>
            <a:endParaRPr lang="en-US" sz="2400" dirty="0"/>
          </a:p>
        </p:txBody>
      </p:sp>
      <p:sp>
        <p:nvSpPr>
          <p:cNvPr id="41" name="Oval 40"/>
          <p:cNvSpPr/>
          <p:nvPr/>
        </p:nvSpPr>
        <p:spPr>
          <a:xfrm>
            <a:off x="5715000" y="1838973"/>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p:cNvSpPr/>
          <p:nvPr/>
        </p:nvSpPr>
        <p:spPr>
          <a:xfrm>
            <a:off x="5701328" y="2244610"/>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p:cNvSpPr/>
          <p:nvPr/>
        </p:nvSpPr>
        <p:spPr>
          <a:xfrm>
            <a:off x="5715000" y="3082048"/>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Oval 43"/>
          <p:cNvSpPr/>
          <p:nvPr/>
        </p:nvSpPr>
        <p:spPr>
          <a:xfrm>
            <a:off x="5715000" y="3487685"/>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p:cNvSpPr/>
          <p:nvPr/>
        </p:nvSpPr>
        <p:spPr>
          <a:xfrm>
            <a:off x="5701327" y="3895825"/>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28600" y="3316759"/>
            <a:ext cx="1492161" cy="784830"/>
          </a:xfrm>
          <a:prstGeom prst="rect">
            <a:avLst/>
          </a:prstGeom>
          <a:solidFill>
            <a:schemeClr val="bg1"/>
          </a:solidFill>
        </p:spPr>
        <p:txBody>
          <a:bodyPr wrap="square" rtlCol="0">
            <a:spAutoFit/>
          </a:bodyPr>
          <a:lstStyle/>
          <a:p>
            <a:r>
              <a:rPr lang="en-US" sz="1500" dirty="0">
                <a:solidFill>
                  <a:srgbClr val="7030A0"/>
                </a:solidFill>
              </a:rPr>
              <a:t>In general:</a:t>
            </a:r>
          </a:p>
          <a:p>
            <a:r>
              <a:rPr lang="en-US" sz="1500" dirty="0">
                <a:solidFill>
                  <a:srgbClr val="7030A0"/>
                </a:solidFill>
              </a:rPr>
              <a:t>mean = 1.0</a:t>
            </a:r>
          </a:p>
          <a:p>
            <a:r>
              <a:rPr lang="en-US" sz="1500" dirty="0" err="1">
                <a:solidFill>
                  <a:srgbClr val="7030A0"/>
                </a:solidFill>
              </a:rPr>
              <a:t>stdev</a:t>
            </a:r>
            <a:r>
              <a:rPr lang="en-US" sz="1500" dirty="0">
                <a:solidFill>
                  <a:srgbClr val="7030A0"/>
                </a:solidFill>
              </a:rPr>
              <a:t> ~ 1e-8 or 0</a:t>
            </a:r>
          </a:p>
        </p:txBody>
      </p:sp>
      <p:sp>
        <p:nvSpPr>
          <p:cNvPr id="10" name="Title 1"/>
          <p:cNvSpPr txBox="1">
            <a:spLocks/>
          </p:cNvSpPr>
          <p:nvPr/>
        </p:nvSpPr>
        <p:spPr bwMode="auto">
          <a:xfrm>
            <a:off x="1295400" y="152400"/>
            <a:ext cx="6586841"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dirty="0" smtClean="0"/>
              <a:t>ADR407: Verification of successful installation of modified MPS-HI LUT in OE</a:t>
            </a:r>
            <a:endParaRPr lang="en-US" sz="2800" dirty="0"/>
          </a:p>
        </p:txBody>
      </p:sp>
      <p:sp>
        <p:nvSpPr>
          <p:cNvPr id="11" name="Slide Number Placeholder 10"/>
          <p:cNvSpPr>
            <a:spLocks noGrp="1"/>
          </p:cNvSpPr>
          <p:nvPr>
            <p:ph type="sldNum" sz="quarter" idx="12"/>
          </p:nvPr>
        </p:nvSpPr>
        <p:spPr/>
        <p:txBody>
          <a:bodyPr/>
          <a:lstStyle/>
          <a:p>
            <a:fld id="{615ADB79-25D6-47C0-AB51-22A13A0BBB50}" type="slidenum">
              <a:rPr lang="en-US" altLang="en-US" smtClean="0"/>
              <a:pPr/>
              <a:t>21</a:t>
            </a:fld>
            <a:endParaRPr lang="en-US" altLang="en-US" dirty="0"/>
          </a:p>
        </p:txBody>
      </p:sp>
    </p:spTree>
    <p:extLst>
      <p:ext uri="{BB962C8B-B14F-4D97-AF65-F5344CB8AC3E}">
        <p14:creationId xmlns:p14="http://schemas.microsoft.com/office/powerpoint/2010/main" val="2168130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128337"/>
            <a:ext cx="6172200" cy="968626"/>
          </a:xfrm>
        </p:spPr>
        <p:txBody>
          <a:bodyPr/>
          <a:lstStyle/>
          <a:p>
            <a:r>
              <a:rPr lang="en-US" sz="3200" dirty="0" smtClean="0"/>
              <a:t>ADR427: Verification of successful fix in </a:t>
            </a:r>
            <a:r>
              <a:rPr lang="en-US" sz="3200" u="sng" dirty="0" smtClean="0"/>
              <a:t>DE</a:t>
            </a:r>
            <a:r>
              <a:rPr lang="en-US" sz="3200" dirty="0" smtClean="0"/>
              <a:t> (PR.06.03)</a:t>
            </a:r>
            <a:endParaRPr lang="en-US" sz="3200" dirty="0"/>
          </a:p>
        </p:txBody>
      </p:sp>
      <p:sp>
        <p:nvSpPr>
          <p:cNvPr id="3" name="Content Placeholder 2"/>
          <p:cNvSpPr>
            <a:spLocks noGrp="1"/>
          </p:cNvSpPr>
          <p:nvPr>
            <p:ph idx="1"/>
          </p:nvPr>
        </p:nvSpPr>
        <p:spPr>
          <a:xfrm>
            <a:off x="628650" y="1524000"/>
            <a:ext cx="7886700" cy="4419600"/>
          </a:xfrm>
        </p:spPr>
        <p:txBody>
          <a:bodyPr>
            <a:noAutofit/>
          </a:bodyPr>
          <a:lstStyle/>
          <a:p>
            <a:pPr>
              <a:buFont typeface="Arial" panose="020B0604020202020204" pitchFamily="34" charset="0"/>
              <a:buChar char="•"/>
            </a:pPr>
            <a:r>
              <a:rPr lang="en-US" sz="2000" dirty="0" smtClean="0"/>
              <a:t>Goal: verify removal of divide-by-two in calculation of P11 fluxes</a:t>
            </a:r>
          </a:p>
          <a:p>
            <a:pPr>
              <a:buFont typeface="Arial" panose="020B0604020202020204" pitchFamily="34" charset="0"/>
              <a:buChar char="•"/>
            </a:pPr>
            <a:r>
              <a:rPr lang="en-US" sz="2000" dirty="0" smtClean="0"/>
              <a:t>DE data from </a:t>
            </a:r>
            <a:r>
              <a:rPr lang="en-US" sz="2000" b="1" dirty="0" smtClean="0"/>
              <a:t>29 November 2017</a:t>
            </a:r>
            <a:r>
              <a:rPr lang="en-US" sz="2000" dirty="0" smtClean="0"/>
              <a:t> (</a:t>
            </a:r>
            <a:r>
              <a:rPr lang="en-US" sz="2000" dirty="0" err="1" smtClean="0"/>
              <a:t>doy</a:t>
            </a:r>
            <a:r>
              <a:rPr lang="en-US" sz="2000" dirty="0" smtClean="0"/>
              <a:t> 333), 0000-1537 UT (PR.06.03)</a:t>
            </a:r>
          </a:p>
          <a:p>
            <a:pPr>
              <a:buFont typeface="Arial" panose="020B0604020202020204" pitchFamily="34" charset="0"/>
              <a:buChar char="•"/>
            </a:pPr>
            <a:r>
              <a:rPr lang="en-US" sz="2000" dirty="0" smtClean="0"/>
              <a:t>Compared to fluxes and flux errors calculated from L0 by NCEI</a:t>
            </a:r>
          </a:p>
          <a:p>
            <a:pPr lvl="1">
              <a:buFont typeface="Arial" panose="020B0604020202020204" pitchFamily="34" charset="0"/>
              <a:buChar char="•"/>
            </a:pPr>
            <a:r>
              <a:rPr lang="en-US" sz="1800" dirty="0" smtClean="0"/>
              <a:t>L0 data aggregated into separate day files by instrument by A. </a:t>
            </a:r>
            <a:r>
              <a:rPr lang="en-US" sz="1800" dirty="0" err="1" smtClean="0"/>
              <a:t>Boudouridis</a:t>
            </a:r>
            <a:endParaRPr lang="en-US" sz="1800" dirty="0" smtClean="0"/>
          </a:p>
          <a:p>
            <a:pPr>
              <a:buFont typeface="Arial" panose="020B0604020202020204" pitchFamily="34" charset="0"/>
              <a:buChar char="•"/>
            </a:pPr>
            <a:r>
              <a:rPr lang="en-US" sz="2000" dirty="0"/>
              <a:t>For each L1b file (60 samples per channel):</a:t>
            </a:r>
          </a:p>
          <a:p>
            <a:pPr lvl="1">
              <a:buFont typeface="Arial" panose="020B0604020202020204" pitchFamily="34" charset="0"/>
              <a:buChar char="•"/>
            </a:pPr>
            <a:r>
              <a:rPr lang="en-US" sz="1800" dirty="0"/>
              <a:t>Calculate ratio of </a:t>
            </a:r>
            <a:r>
              <a:rPr lang="en-US" sz="1800" dirty="0" smtClean="0"/>
              <a:t>DE </a:t>
            </a:r>
            <a:r>
              <a:rPr lang="en-US" sz="1800" dirty="0"/>
              <a:t>to NCEI products (flux and flux error, both in flux units)</a:t>
            </a:r>
          </a:p>
          <a:p>
            <a:pPr lvl="1">
              <a:buFont typeface="Arial" panose="020B0604020202020204" pitchFamily="34" charset="0"/>
              <a:buChar char="•"/>
            </a:pPr>
            <a:r>
              <a:rPr lang="en-US" sz="1800" dirty="0"/>
              <a:t>Take mean and standard deviation of ratios</a:t>
            </a:r>
          </a:p>
          <a:p>
            <a:pPr lvl="1">
              <a:buFont typeface="Arial" panose="020B0604020202020204" pitchFamily="34" charset="0"/>
              <a:buChar char="•"/>
            </a:pPr>
            <a:r>
              <a:rPr lang="en-US" sz="1800" dirty="0"/>
              <a:t>This gives a mean and a standard deviation for each L1b file and instrument (-X, +X) for </a:t>
            </a:r>
            <a:r>
              <a:rPr lang="en-US" sz="1800" dirty="0" smtClean="0"/>
              <a:t>T3 P11</a:t>
            </a:r>
            <a:endParaRPr lang="en-US" sz="1800" dirty="0"/>
          </a:p>
          <a:p>
            <a:pPr lvl="1">
              <a:buFont typeface="Arial" panose="020B0604020202020204" pitchFamily="34" charset="0"/>
              <a:buChar char="•"/>
            </a:pPr>
            <a:r>
              <a:rPr lang="en-US" sz="1800" dirty="0" smtClean="0"/>
              <a:t>Ideally</a:t>
            </a:r>
            <a:r>
              <a:rPr lang="en-US" sz="1800" dirty="0"/>
              <a:t>, mean = 1.0 and standard deviation = </a:t>
            </a:r>
            <a:r>
              <a:rPr lang="en-US" sz="1800" dirty="0" smtClean="0"/>
              <a:t>0.0</a:t>
            </a:r>
          </a:p>
          <a:p>
            <a:pPr>
              <a:buFont typeface="Arial" panose="020B0604020202020204" pitchFamily="34" charset="0"/>
              <a:buChar char="•"/>
            </a:pPr>
            <a:r>
              <a:rPr lang="en-US" sz="2000" dirty="0" smtClean="0"/>
              <a:t>Results are good: ratio mean = 1.0, </a:t>
            </a:r>
            <a:r>
              <a:rPr lang="en-US" sz="2000" dirty="0" err="1" smtClean="0"/>
              <a:t>stdev</a:t>
            </a:r>
            <a:r>
              <a:rPr lang="en-US" sz="2000" dirty="0" smtClean="0"/>
              <a:t> = 0.0 or ~1e-8 (latter observed when quantity involves special function such as square root)</a:t>
            </a:r>
          </a:p>
          <a:p>
            <a:endParaRPr lang="en-US" sz="2000" dirty="0" smtClean="0"/>
          </a:p>
        </p:txBody>
      </p:sp>
      <p:sp>
        <p:nvSpPr>
          <p:cNvPr id="5" name="TextBox 4"/>
          <p:cNvSpPr txBox="1"/>
          <p:nvPr/>
        </p:nvSpPr>
        <p:spPr>
          <a:xfrm>
            <a:off x="918028" y="6019800"/>
            <a:ext cx="7311572" cy="307777"/>
          </a:xfrm>
          <a:prstGeom prst="rect">
            <a:avLst/>
          </a:prstGeom>
          <a:solidFill>
            <a:srgbClr val="FFFF00"/>
          </a:solidFill>
        </p:spPr>
        <p:txBody>
          <a:bodyPr wrap="square" rtlCol="0">
            <a:spAutoFit/>
          </a:bodyPr>
          <a:lstStyle/>
          <a:p>
            <a:pPr algn="ctr"/>
            <a:r>
              <a:rPr lang="en-US" sz="1400" b="1" i="1" dirty="0" smtClean="0">
                <a:solidFill>
                  <a:srgbClr val="7030A0"/>
                </a:solidFill>
              </a:rPr>
              <a:t>Verification will have to be repeated after PR.06.03 is installed in the OE following GOES-16 drift.</a:t>
            </a:r>
            <a:endParaRPr lang="en-US" sz="1400" b="1" i="1" dirty="0">
              <a:solidFill>
                <a:srgbClr val="7030A0"/>
              </a:solidFill>
            </a:endParaRPr>
          </a:p>
        </p:txBody>
      </p:sp>
      <p:sp>
        <p:nvSpPr>
          <p:cNvPr id="6" name="Slide Number Placeholder 5"/>
          <p:cNvSpPr>
            <a:spLocks noGrp="1"/>
          </p:cNvSpPr>
          <p:nvPr>
            <p:ph type="sldNum" sz="quarter" idx="12"/>
          </p:nvPr>
        </p:nvSpPr>
        <p:spPr/>
        <p:txBody>
          <a:bodyPr/>
          <a:lstStyle/>
          <a:p>
            <a:fld id="{615ADB79-25D6-47C0-AB51-22A13A0BBB50}" type="slidenum">
              <a:rPr lang="en-US" altLang="en-US" smtClean="0"/>
              <a:pPr/>
              <a:t>22</a:t>
            </a:fld>
            <a:endParaRPr lang="en-US" altLang="en-US" dirty="0"/>
          </a:p>
        </p:txBody>
      </p:sp>
    </p:spTree>
    <p:extLst>
      <p:ext uri="{BB962C8B-B14F-4D97-AF65-F5344CB8AC3E}">
        <p14:creationId xmlns:p14="http://schemas.microsoft.com/office/powerpoint/2010/main" val="2112834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33600" y="1389063"/>
            <a:ext cx="6885516" cy="5164137"/>
          </a:xfrm>
        </p:spPr>
      </p:pic>
      <p:sp>
        <p:nvSpPr>
          <p:cNvPr id="4" name="Title 3"/>
          <p:cNvSpPr>
            <a:spLocks noGrp="1"/>
          </p:cNvSpPr>
          <p:nvPr>
            <p:ph type="title"/>
          </p:nvPr>
        </p:nvSpPr>
        <p:spPr>
          <a:xfrm>
            <a:off x="125244" y="1565460"/>
            <a:ext cx="1479821" cy="546382"/>
          </a:xfrm>
        </p:spPr>
        <p:txBody>
          <a:bodyPr/>
          <a:lstStyle/>
          <a:p>
            <a:r>
              <a:rPr lang="en-US" sz="2400" dirty="0" smtClean="0"/>
              <a:t>SGPS-X</a:t>
            </a:r>
            <a:br>
              <a:rPr lang="en-US" sz="2400" dirty="0" smtClean="0"/>
            </a:br>
            <a:r>
              <a:rPr lang="en-US" sz="2400" dirty="0" smtClean="0"/>
              <a:t>29 Nov 2017</a:t>
            </a:r>
            <a:endParaRPr lang="en-US" sz="2800" dirty="0"/>
          </a:p>
        </p:txBody>
      </p:sp>
      <p:sp>
        <p:nvSpPr>
          <p:cNvPr id="16" name="TextBox 15"/>
          <p:cNvSpPr txBox="1"/>
          <p:nvPr/>
        </p:nvSpPr>
        <p:spPr>
          <a:xfrm>
            <a:off x="2153656" y="5001752"/>
            <a:ext cx="417302" cy="1200329"/>
          </a:xfrm>
          <a:prstGeom prst="rect">
            <a:avLst/>
          </a:prstGeom>
          <a:noFill/>
        </p:spPr>
        <p:txBody>
          <a:bodyPr wrap="square" rtlCol="0">
            <a:spAutoFit/>
          </a:bodyPr>
          <a:lstStyle/>
          <a:p>
            <a:r>
              <a:rPr lang="en-US" sz="7200" dirty="0"/>
              <a:t>{</a:t>
            </a:r>
          </a:p>
        </p:txBody>
      </p:sp>
      <p:cxnSp>
        <p:nvCxnSpPr>
          <p:cNvPr id="20" name="Straight Arrow Connector 19"/>
          <p:cNvCxnSpPr/>
          <p:nvPr/>
        </p:nvCxnSpPr>
        <p:spPr>
          <a:xfrm flipH="1">
            <a:off x="1305771" y="5638800"/>
            <a:ext cx="926067" cy="774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6565" y="5315751"/>
            <a:ext cx="1119206" cy="715581"/>
          </a:xfrm>
          <a:prstGeom prst="rect">
            <a:avLst/>
          </a:prstGeom>
          <a:solidFill>
            <a:schemeClr val="bg1"/>
          </a:solidFill>
          <a:ln>
            <a:solidFill>
              <a:srgbClr val="FFFF00"/>
            </a:solidFill>
          </a:ln>
        </p:spPr>
        <p:txBody>
          <a:bodyPr wrap="square" rtlCol="0">
            <a:spAutoFit/>
          </a:bodyPr>
          <a:lstStyle/>
          <a:p>
            <a:r>
              <a:rPr lang="en-US" sz="1350" dirty="0">
                <a:solidFill>
                  <a:srgbClr val="7030A0"/>
                </a:solidFill>
              </a:rPr>
              <a:t>P11 –X ratio:</a:t>
            </a:r>
          </a:p>
          <a:p>
            <a:r>
              <a:rPr lang="en-US" sz="1350" dirty="0">
                <a:solidFill>
                  <a:srgbClr val="7030A0"/>
                </a:solidFill>
              </a:rPr>
              <a:t>mean = 1.0, </a:t>
            </a:r>
            <a:r>
              <a:rPr lang="en-US" sz="1350" dirty="0" err="1">
                <a:solidFill>
                  <a:srgbClr val="7030A0"/>
                </a:solidFill>
              </a:rPr>
              <a:t>stdev</a:t>
            </a:r>
            <a:r>
              <a:rPr lang="en-US" sz="1350" dirty="0">
                <a:solidFill>
                  <a:srgbClr val="7030A0"/>
                </a:solidFill>
              </a:rPr>
              <a:t> ~ 1e-8</a:t>
            </a:r>
          </a:p>
        </p:txBody>
      </p:sp>
      <p:sp>
        <p:nvSpPr>
          <p:cNvPr id="41" name="Oval 40"/>
          <p:cNvSpPr/>
          <p:nvPr/>
        </p:nvSpPr>
        <p:spPr>
          <a:xfrm>
            <a:off x="5815501" y="1799049"/>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p:cNvSpPr/>
          <p:nvPr/>
        </p:nvSpPr>
        <p:spPr>
          <a:xfrm>
            <a:off x="5815501" y="2198905"/>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p:cNvSpPr/>
          <p:nvPr/>
        </p:nvSpPr>
        <p:spPr>
          <a:xfrm>
            <a:off x="5836429" y="4311607"/>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Oval 43"/>
          <p:cNvSpPr/>
          <p:nvPr/>
        </p:nvSpPr>
        <p:spPr>
          <a:xfrm>
            <a:off x="5836429" y="4739895"/>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p:cNvSpPr/>
          <p:nvPr/>
        </p:nvSpPr>
        <p:spPr>
          <a:xfrm>
            <a:off x="5836429" y="5570701"/>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p:cNvSpPr txBox="1">
            <a:spLocks/>
          </p:cNvSpPr>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3200" dirty="0" smtClean="0"/>
              <a:t>ADR427: Verification of successful fix in </a:t>
            </a:r>
            <a:r>
              <a:rPr lang="en-US" sz="3200" u="sng" dirty="0" smtClean="0"/>
              <a:t>DE</a:t>
            </a:r>
            <a:endParaRPr lang="en-US" sz="3200" u="sng" dirty="0"/>
          </a:p>
        </p:txBody>
      </p:sp>
      <p:sp>
        <p:nvSpPr>
          <p:cNvPr id="17" name="Oval 16"/>
          <p:cNvSpPr/>
          <p:nvPr/>
        </p:nvSpPr>
        <p:spPr>
          <a:xfrm>
            <a:off x="5836429" y="5160724"/>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342057" y="2854563"/>
            <a:ext cx="1295400" cy="128971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T2 and T1 P5 issue covered by ADR491, does not affect MPS-HI</a:t>
            </a:r>
            <a:endParaRPr lang="en-US" sz="1400" dirty="0">
              <a:solidFill>
                <a:schemeClr val="tx1"/>
              </a:solidFill>
            </a:endParaRPr>
          </a:p>
        </p:txBody>
      </p:sp>
      <p:sp>
        <p:nvSpPr>
          <p:cNvPr id="15" name="TextBox 14"/>
          <p:cNvSpPr txBox="1"/>
          <p:nvPr/>
        </p:nvSpPr>
        <p:spPr>
          <a:xfrm>
            <a:off x="450981" y="6340589"/>
            <a:ext cx="3365238" cy="300082"/>
          </a:xfrm>
          <a:prstGeom prst="rect">
            <a:avLst/>
          </a:prstGeom>
          <a:solidFill>
            <a:schemeClr val="bg1"/>
          </a:solidFill>
          <a:ln>
            <a:solidFill>
              <a:srgbClr val="FFFF00"/>
            </a:solidFill>
          </a:ln>
        </p:spPr>
        <p:txBody>
          <a:bodyPr wrap="square" rtlCol="0">
            <a:spAutoFit/>
          </a:bodyPr>
          <a:lstStyle/>
          <a:p>
            <a:r>
              <a:rPr lang="en-US" sz="1350" dirty="0" smtClean="0">
                <a:solidFill>
                  <a:srgbClr val="7030A0"/>
                </a:solidFill>
              </a:rPr>
              <a:t>Similar results for SGPS+X (in backup charts)</a:t>
            </a:r>
            <a:endParaRPr lang="en-US" sz="1350" dirty="0">
              <a:solidFill>
                <a:srgbClr val="7030A0"/>
              </a:solidFill>
            </a:endParaRPr>
          </a:p>
        </p:txBody>
      </p:sp>
      <p:sp>
        <p:nvSpPr>
          <p:cNvPr id="18" name="Slide Number Placeholder 17"/>
          <p:cNvSpPr>
            <a:spLocks noGrp="1"/>
          </p:cNvSpPr>
          <p:nvPr>
            <p:ph type="sldNum" sz="quarter" idx="12"/>
          </p:nvPr>
        </p:nvSpPr>
        <p:spPr/>
        <p:txBody>
          <a:bodyPr/>
          <a:lstStyle/>
          <a:p>
            <a:fld id="{615ADB79-25D6-47C0-AB51-22A13A0BBB50}" type="slidenum">
              <a:rPr lang="en-US" altLang="en-US" smtClean="0"/>
              <a:pPr/>
              <a:t>23</a:t>
            </a:fld>
            <a:endParaRPr lang="en-US" altLang="en-US" dirty="0"/>
          </a:p>
        </p:txBody>
      </p:sp>
    </p:spTree>
    <p:extLst>
      <p:ext uri="{BB962C8B-B14F-4D97-AF65-F5344CB8AC3E}">
        <p14:creationId xmlns:p14="http://schemas.microsoft.com/office/powerpoint/2010/main" val="4016360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Reprocessed Data in PLPT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Due to late changes to OE (ADRs 407, 427), not enough data for PLPT prior to PS-PVR</a:t>
            </a:r>
          </a:p>
          <a:p>
            <a:pPr>
              <a:buFont typeface="Arial" panose="020B0604020202020204" pitchFamily="34" charset="0"/>
              <a:buChar char="•"/>
            </a:pPr>
            <a:r>
              <a:rPr lang="en-US" sz="2800" dirty="0" smtClean="0"/>
              <a:t>We have reprocessed L0 data using software that has been demonstrated to reproduce L1b results consistent with Provisional maturity (see ADR407 and 427 artifacts)</a:t>
            </a:r>
          </a:p>
          <a:p>
            <a:pPr>
              <a:buFont typeface="Arial" panose="020B0604020202020204" pitchFamily="34" charset="0"/>
              <a:buChar char="•"/>
            </a:pPr>
            <a:r>
              <a:rPr lang="en-US" sz="2800" b="1" dirty="0" smtClean="0"/>
              <a:t>This demonstrated equivalence allows us to perform PLPT using reprocessed MPS-HI data</a:t>
            </a:r>
          </a:p>
          <a:p>
            <a:pPr>
              <a:buFont typeface="Arial" panose="020B0604020202020204" pitchFamily="34" charset="0"/>
              <a:buChar char="•"/>
            </a:pPr>
            <a:r>
              <a:rPr lang="en-US" sz="2800" smtClean="0"/>
              <a:t>The reprocessed </a:t>
            </a:r>
            <a:r>
              <a:rPr lang="en-US" sz="2800" dirty="0" smtClean="0"/>
              <a:t>data used in PLPT are 1-minute averages of data from 09 January – 31 October 2017 (SEISS instruments turned on 08 January 2017)</a:t>
            </a:r>
            <a:endParaRPr lang="en-US" sz="28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24</a:t>
            </a:fld>
            <a:endParaRPr lang="en-US" altLang="en-US" dirty="0"/>
          </a:p>
        </p:txBody>
      </p:sp>
    </p:spTree>
    <p:extLst>
      <p:ext uri="{BB962C8B-B14F-4D97-AF65-F5344CB8AC3E}">
        <p14:creationId xmlns:p14="http://schemas.microsoft.com/office/powerpoint/2010/main" val="105505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PLPTs for Provisional</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PLPT-SEI-002: Expected Pitch-Angle Distributions and MPS-HI Telescope Cross-Comparison</a:t>
            </a:r>
          </a:p>
          <a:p>
            <a:pPr>
              <a:buFont typeface="Arial" panose="020B0604020202020204" pitchFamily="34" charset="0"/>
              <a:buChar char="•"/>
            </a:pPr>
            <a:r>
              <a:rPr lang="en-US" dirty="0" smtClean="0"/>
              <a:t>PLPT-SEI-004: Solar Energetic Particle (SEP) Cross-Comparison</a:t>
            </a:r>
          </a:p>
          <a:p>
            <a:pPr>
              <a:buFont typeface="Arial" panose="020B0604020202020204" pitchFamily="34" charset="0"/>
              <a:buChar char="•"/>
            </a:pPr>
            <a:r>
              <a:rPr lang="en-US" dirty="0" smtClean="0"/>
              <a:t>PLPT-SEI-005:  Cross-Satellite Comparison of Trapped Particles</a:t>
            </a:r>
          </a:p>
          <a:p>
            <a:pPr>
              <a:buFont typeface="Arial" panose="020B0604020202020204" pitchFamily="34" charset="0"/>
              <a:buChar char="•"/>
            </a:pPr>
            <a:r>
              <a:rPr lang="en-US" dirty="0" smtClean="0"/>
              <a:t>PLPT-SEI-006: Backgrounds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25</a:t>
            </a:fld>
            <a:endParaRPr lang="en-US" altLang="en-US" dirty="0"/>
          </a:p>
        </p:txBody>
      </p:sp>
    </p:spTree>
    <p:extLst>
      <p:ext uri="{BB962C8B-B14F-4D97-AF65-F5344CB8AC3E}">
        <p14:creationId xmlns:p14="http://schemas.microsoft.com/office/powerpoint/2010/main" val="755760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4145" y="152400"/>
            <a:ext cx="6242033" cy="1325563"/>
          </a:xfrm>
        </p:spPr>
        <p:txBody>
          <a:bodyPr/>
          <a:lstStyle/>
          <a:p>
            <a:pPr algn="ctr"/>
            <a:r>
              <a:rPr lang="en-US" dirty="0" smtClean="0">
                <a:solidFill>
                  <a:schemeClr val="bg1"/>
                </a:solidFill>
              </a:rPr>
              <a:t>PLPT-SEI-002: Expected MPS-HI Pitch-Angle Distributions (PADs)</a:t>
            </a:r>
            <a:endParaRPr lang="en-US" dirty="0">
              <a:solidFill>
                <a:schemeClr val="bg1"/>
              </a:solidFill>
            </a:endParaRPr>
          </a:p>
        </p:txBody>
      </p:sp>
      <p:sp>
        <p:nvSpPr>
          <p:cNvPr id="7" name="Text Placeholder 6"/>
          <p:cNvSpPr>
            <a:spLocks noGrp="1"/>
          </p:cNvSpPr>
          <p:nvPr>
            <p:ph type="body" idx="2"/>
          </p:nvPr>
        </p:nvSpPr>
        <p:spPr>
          <a:xfrm>
            <a:off x="4267200" y="4590257"/>
            <a:ext cx="4572000" cy="1586705"/>
          </a:xfrm>
        </p:spPr>
        <p:txBody>
          <a:bodyPr/>
          <a:lstStyle/>
          <a:p>
            <a:pPr>
              <a:buClr>
                <a:schemeClr val="bg1"/>
              </a:buClr>
            </a:pPr>
            <a:r>
              <a:rPr lang="en-US" sz="1800" dirty="0" smtClean="0">
                <a:solidFill>
                  <a:schemeClr val="bg1"/>
                </a:solidFill>
              </a:rPr>
              <a:t>Quiet-time PAD expectations:</a:t>
            </a:r>
          </a:p>
          <a:p>
            <a:pPr lvl="1">
              <a:buClr>
                <a:schemeClr val="bg1"/>
              </a:buClr>
            </a:pPr>
            <a:r>
              <a:rPr lang="en-US" sz="1400" dirty="0" smtClean="0">
                <a:solidFill>
                  <a:schemeClr val="bg1"/>
                </a:solidFill>
              </a:rPr>
              <a:t>‘Normal’ </a:t>
            </a:r>
            <a:r>
              <a:rPr lang="en-US" sz="1400" dirty="0">
                <a:solidFill>
                  <a:schemeClr val="bg1"/>
                </a:solidFill>
              </a:rPr>
              <a:t>near </a:t>
            </a:r>
            <a:r>
              <a:rPr lang="en-US" sz="1400" dirty="0" smtClean="0">
                <a:solidFill>
                  <a:schemeClr val="bg1"/>
                </a:solidFill>
              </a:rPr>
              <a:t>noon (peaked at pitch angle = 90°) </a:t>
            </a:r>
          </a:p>
          <a:p>
            <a:pPr lvl="1">
              <a:buClr>
                <a:schemeClr val="bg1"/>
              </a:buClr>
            </a:pPr>
            <a:r>
              <a:rPr lang="en-US" sz="1400" dirty="0" smtClean="0">
                <a:solidFill>
                  <a:schemeClr val="bg1"/>
                </a:solidFill>
              </a:rPr>
              <a:t>‘Butterfly’ near midnight (two peaks on either side of </a:t>
            </a:r>
            <a:r>
              <a:rPr lang="en-US" sz="1400" dirty="0">
                <a:solidFill>
                  <a:schemeClr val="bg1"/>
                </a:solidFill>
              </a:rPr>
              <a:t>90</a:t>
            </a:r>
            <a:r>
              <a:rPr lang="en-US" sz="1400" dirty="0" smtClean="0">
                <a:solidFill>
                  <a:schemeClr val="bg1"/>
                </a:solidFill>
              </a:rPr>
              <a:t>°)</a:t>
            </a:r>
          </a:p>
          <a:p>
            <a:pPr>
              <a:buClr>
                <a:schemeClr val="bg1"/>
              </a:buClr>
            </a:pPr>
            <a:r>
              <a:rPr lang="en-US" sz="1800" dirty="0" smtClean="0">
                <a:solidFill>
                  <a:schemeClr val="bg1"/>
                </a:solidFill>
              </a:rPr>
              <a:t>Due to ‘drift shell splitting’ and negative radial flux gradients</a:t>
            </a:r>
          </a:p>
          <a:p>
            <a:pPr lvl="1">
              <a:buClr>
                <a:schemeClr val="bg1"/>
              </a:buClr>
            </a:pPr>
            <a:r>
              <a:rPr lang="en-US" sz="1400" dirty="0" smtClean="0">
                <a:solidFill>
                  <a:schemeClr val="bg1"/>
                </a:solidFill>
              </a:rPr>
              <a:t>Drift paths near </a:t>
            </a:r>
            <a:r>
              <a:rPr lang="en-US" sz="1400" dirty="0">
                <a:solidFill>
                  <a:schemeClr val="bg1"/>
                </a:solidFill>
              </a:rPr>
              <a:t>90</a:t>
            </a:r>
            <a:r>
              <a:rPr lang="en-US" sz="1400" dirty="0" smtClean="0">
                <a:solidFill>
                  <a:schemeClr val="bg1"/>
                </a:solidFill>
              </a:rPr>
              <a:t>° are non-circular</a:t>
            </a:r>
            <a:endParaRPr lang="en-US" sz="1400" dirty="0">
              <a:solidFill>
                <a:schemeClr val="bg1"/>
              </a:solidFill>
            </a:endParaRPr>
          </a:p>
        </p:txBody>
      </p:sp>
      <p:sp>
        <p:nvSpPr>
          <p:cNvPr id="4" name="Slide Number Placeholder 3"/>
          <p:cNvSpPr>
            <a:spLocks noGrp="1"/>
          </p:cNvSpPr>
          <p:nvPr>
            <p:ph type="sldNum" idx="12"/>
          </p:nvPr>
        </p:nvSpPr>
        <p:spPr/>
        <p:txBody>
          <a:bodyPr/>
          <a:lstStyle/>
          <a:p>
            <a:fld id="{615ADB79-25D6-47C0-AB51-22A13A0BBB50}" type="slidenum">
              <a:rPr lang="en-US" altLang="en-US" smtClean="0"/>
              <a:pPr/>
              <a:t>26</a:t>
            </a:fld>
            <a:endParaRPr lang="en-US" altLang="en-US" dirty="0"/>
          </a:p>
        </p:txBody>
      </p:sp>
      <p:pic>
        <p:nvPicPr>
          <p:cNvPr id="10" name="Picture 9"/>
          <p:cNvPicPr>
            <a:picLocks noChangeAspect="1"/>
          </p:cNvPicPr>
          <p:nvPr/>
        </p:nvPicPr>
        <p:blipFill>
          <a:blip r:embed="rId2" cstate="print"/>
          <a:stretch>
            <a:fillRect/>
          </a:stretch>
        </p:blipFill>
        <p:spPr>
          <a:xfrm>
            <a:off x="4597446" y="1789078"/>
            <a:ext cx="4026125" cy="2702791"/>
          </a:xfrm>
          <a:prstGeom prst="rect">
            <a:avLst/>
          </a:prstGeom>
        </p:spPr>
      </p:pic>
      <p:pic>
        <p:nvPicPr>
          <p:cNvPr id="11" name="Picture 10"/>
          <p:cNvPicPr>
            <a:picLocks noChangeAspect="1"/>
          </p:cNvPicPr>
          <p:nvPr/>
        </p:nvPicPr>
        <p:blipFill>
          <a:blip r:embed="rId3" cstate="print"/>
          <a:stretch>
            <a:fillRect/>
          </a:stretch>
        </p:blipFill>
        <p:spPr>
          <a:xfrm>
            <a:off x="466344" y="1627632"/>
            <a:ext cx="3531240" cy="4191000"/>
          </a:xfrm>
          <a:prstGeom prst="rect">
            <a:avLst/>
          </a:prstGeom>
        </p:spPr>
      </p:pic>
      <p:sp>
        <p:nvSpPr>
          <p:cNvPr id="12" name="TextBox 11"/>
          <p:cNvSpPr txBox="1"/>
          <p:nvPr/>
        </p:nvSpPr>
        <p:spPr>
          <a:xfrm>
            <a:off x="1231839" y="5733865"/>
            <a:ext cx="2000250" cy="246221"/>
          </a:xfrm>
          <a:prstGeom prst="rect">
            <a:avLst/>
          </a:prstGeom>
          <a:solidFill>
            <a:schemeClr val="bg1"/>
          </a:solidFill>
        </p:spPr>
        <p:txBody>
          <a:bodyPr wrap="square" rtlCol="0">
            <a:spAutoFit/>
          </a:bodyPr>
          <a:lstStyle/>
          <a:p>
            <a:pPr algn="ctr"/>
            <a:r>
              <a:rPr lang="en-US" sz="1000" dirty="0" smtClean="0">
                <a:solidFill>
                  <a:srgbClr val="008000"/>
                </a:solidFill>
              </a:rPr>
              <a:t>West et al., </a:t>
            </a:r>
            <a:r>
              <a:rPr lang="en-US" sz="1000" i="1" dirty="0" smtClean="0">
                <a:solidFill>
                  <a:srgbClr val="008000"/>
                </a:solidFill>
              </a:rPr>
              <a:t>JGR, 78, </a:t>
            </a:r>
            <a:r>
              <a:rPr lang="en-US" sz="1000" dirty="0" smtClean="0">
                <a:solidFill>
                  <a:srgbClr val="008000"/>
                </a:solidFill>
              </a:rPr>
              <a:t>1064, 1973</a:t>
            </a:r>
            <a:endParaRPr lang="en-US" sz="1000" dirty="0">
              <a:solidFill>
                <a:srgbClr val="008000"/>
              </a:solidFill>
            </a:endParaRPr>
          </a:p>
        </p:txBody>
      </p:sp>
      <p:sp>
        <p:nvSpPr>
          <p:cNvPr id="13" name="TextBox 12"/>
          <p:cNvSpPr txBox="1"/>
          <p:nvPr/>
        </p:nvSpPr>
        <p:spPr>
          <a:xfrm>
            <a:off x="4597446" y="1981200"/>
            <a:ext cx="1974804" cy="246221"/>
          </a:xfrm>
          <a:prstGeom prst="rect">
            <a:avLst/>
          </a:prstGeom>
          <a:solidFill>
            <a:schemeClr val="bg1"/>
          </a:solidFill>
        </p:spPr>
        <p:txBody>
          <a:bodyPr wrap="square" rtlCol="0">
            <a:spAutoFit/>
          </a:bodyPr>
          <a:lstStyle/>
          <a:p>
            <a:pPr algn="ctr"/>
            <a:r>
              <a:rPr lang="en-US" sz="1000" dirty="0" err="1" smtClean="0">
                <a:solidFill>
                  <a:srgbClr val="008000"/>
                </a:solidFill>
              </a:rPr>
              <a:t>Sibeck</a:t>
            </a:r>
            <a:r>
              <a:rPr lang="en-US" sz="1000" dirty="0" smtClean="0">
                <a:solidFill>
                  <a:srgbClr val="008000"/>
                </a:solidFill>
              </a:rPr>
              <a:t> et al., </a:t>
            </a:r>
            <a:r>
              <a:rPr lang="en-US" sz="1000" i="1" dirty="0" smtClean="0">
                <a:solidFill>
                  <a:srgbClr val="008000"/>
                </a:solidFill>
              </a:rPr>
              <a:t>JGR, 92, </a:t>
            </a:r>
            <a:r>
              <a:rPr lang="en-US" sz="1000" dirty="0" smtClean="0">
                <a:solidFill>
                  <a:srgbClr val="008000"/>
                </a:solidFill>
              </a:rPr>
              <a:t>13,485, 1989</a:t>
            </a:r>
            <a:endParaRPr lang="en-US" sz="1000" dirty="0">
              <a:solidFill>
                <a:srgbClr val="008000"/>
              </a:solidFill>
            </a:endParaRPr>
          </a:p>
        </p:txBody>
      </p:sp>
      <p:sp>
        <p:nvSpPr>
          <p:cNvPr id="14" name="Oval 13"/>
          <p:cNvSpPr/>
          <p:nvPr/>
        </p:nvSpPr>
        <p:spPr>
          <a:xfrm>
            <a:off x="1792224" y="2819399"/>
            <a:ext cx="1097280" cy="1097280"/>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12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PLPT-SEI-002: </a:t>
            </a:r>
            <a:r>
              <a:rPr lang="en-US" dirty="0" smtClean="0"/>
              <a:t>MPS-HI Electron PADs (19 September 2017)</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441" y="1318931"/>
            <a:ext cx="8961138" cy="5120650"/>
          </a:xfrm>
        </p:spPr>
      </p:pic>
      <p:sp>
        <p:nvSpPr>
          <p:cNvPr id="4" name="Slide Number Placeholder 3"/>
          <p:cNvSpPr>
            <a:spLocks noGrp="1"/>
          </p:cNvSpPr>
          <p:nvPr>
            <p:ph type="sldNum" sz="quarter" idx="12"/>
          </p:nvPr>
        </p:nvSpPr>
        <p:spPr/>
        <p:txBody>
          <a:bodyPr/>
          <a:lstStyle/>
          <a:p>
            <a:fld id="{615ADB79-25D6-47C0-AB51-22A13A0BBB50}" type="slidenum">
              <a:rPr lang="en-US" altLang="en-US" smtClean="0"/>
              <a:pPr/>
              <a:t>27</a:t>
            </a:fld>
            <a:endParaRPr lang="en-US" altLang="en-US" dirty="0"/>
          </a:p>
        </p:txBody>
      </p:sp>
      <p:sp>
        <p:nvSpPr>
          <p:cNvPr id="7" name="TextBox 6"/>
          <p:cNvSpPr txBox="1"/>
          <p:nvPr/>
        </p:nvSpPr>
        <p:spPr>
          <a:xfrm>
            <a:off x="1219200" y="5638800"/>
            <a:ext cx="914400" cy="276999"/>
          </a:xfrm>
          <a:prstGeom prst="rect">
            <a:avLst/>
          </a:prstGeom>
          <a:noFill/>
        </p:spPr>
        <p:txBody>
          <a:bodyPr wrap="square" rtlCol="0">
            <a:spAutoFit/>
          </a:bodyPr>
          <a:lstStyle/>
          <a:p>
            <a:pPr algn="ctr"/>
            <a:r>
              <a:rPr lang="en-US" sz="1200" b="1" dirty="0" smtClean="0">
                <a:solidFill>
                  <a:srgbClr val="7030A0"/>
                </a:solidFill>
              </a:rPr>
              <a:t>NOON</a:t>
            </a:r>
            <a:endParaRPr lang="en-US" sz="1200" b="1" dirty="0">
              <a:solidFill>
                <a:srgbClr val="7030A0"/>
              </a:solidFill>
            </a:endParaRPr>
          </a:p>
        </p:txBody>
      </p:sp>
      <p:sp>
        <p:nvSpPr>
          <p:cNvPr id="8" name="TextBox 7"/>
          <p:cNvSpPr txBox="1"/>
          <p:nvPr/>
        </p:nvSpPr>
        <p:spPr>
          <a:xfrm>
            <a:off x="1219200" y="3429000"/>
            <a:ext cx="914400" cy="276999"/>
          </a:xfrm>
          <a:prstGeom prst="rect">
            <a:avLst/>
          </a:prstGeom>
          <a:noFill/>
        </p:spPr>
        <p:txBody>
          <a:bodyPr wrap="square" rtlCol="0">
            <a:spAutoFit/>
          </a:bodyPr>
          <a:lstStyle/>
          <a:p>
            <a:pPr algn="ctr"/>
            <a:r>
              <a:rPr lang="en-US" sz="1200" b="1" dirty="0" smtClean="0">
                <a:solidFill>
                  <a:srgbClr val="7030A0"/>
                </a:solidFill>
              </a:rPr>
              <a:t>MIDNIGHT</a:t>
            </a:r>
            <a:endParaRPr lang="en-US" sz="1200" b="1" dirty="0">
              <a:solidFill>
                <a:srgbClr val="7030A0"/>
              </a:solidFill>
            </a:endParaRPr>
          </a:p>
        </p:txBody>
      </p:sp>
      <p:sp>
        <p:nvSpPr>
          <p:cNvPr id="9" name="TextBox 8"/>
          <p:cNvSpPr txBox="1"/>
          <p:nvPr/>
        </p:nvSpPr>
        <p:spPr>
          <a:xfrm>
            <a:off x="5410200" y="6255984"/>
            <a:ext cx="2911640" cy="276999"/>
          </a:xfrm>
          <a:prstGeom prst="rect">
            <a:avLst/>
          </a:prstGeom>
          <a:solidFill>
            <a:schemeClr val="bg1"/>
          </a:solidFill>
          <a:ln>
            <a:solidFill>
              <a:srgbClr val="FFFF00"/>
            </a:solidFill>
          </a:ln>
        </p:spPr>
        <p:txBody>
          <a:bodyPr wrap="square" rtlCol="0">
            <a:spAutoFit/>
          </a:bodyPr>
          <a:lstStyle/>
          <a:p>
            <a:pPr algn="ctr"/>
            <a:r>
              <a:rPr lang="en-US" sz="1200" dirty="0" smtClean="0">
                <a:solidFill>
                  <a:srgbClr val="7030A0"/>
                </a:solidFill>
              </a:rPr>
              <a:t>See back-up slides for pitch-angle plots.</a:t>
            </a:r>
            <a:endParaRPr lang="en-US" sz="1200" dirty="0">
              <a:solidFill>
                <a:srgbClr val="7030A0"/>
              </a:solidFill>
            </a:endParaRPr>
          </a:p>
        </p:txBody>
      </p:sp>
      <p:sp>
        <p:nvSpPr>
          <p:cNvPr id="10" name="TextBox 9"/>
          <p:cNvSpPr txBox="1"/>
          <p:nvPr/>
        </p:nvSpPr>
        <p:spPr>
          <a:xfrm>
            <a:off x="1066800" y="3701975"/>
            <a:ext cx="1371600" cy="276999"/>
          </a:xfrm>
          <a:prstGeom prst="rect">
            <a:avLst/>
          </a:prstGeom>
          <a:noFill/>
        </p:spPr>
        <p:txBody>
          <a:bodyPr wrap="square" rtlCol="0">
            <a:spAutoFit/>
          </a:bodyPr>
          <a:lstStyle/>
          <a:p>
            <a:r>
              <a:rPr lang="en-US" sz="1200" b="1" dirty="0" smtClean="0">
                <a:solidFill>
                  <a:srgbClr val="7030A0"/>
                </a:solidFill>
              </a:rPr>
              <a:t>0</a:t>
            </a:r>
            <a:r>
              <a:rPr lang="en-US" sz="1200" b="1" dirty="0">
                <a:solidFill>
                  <a:srgbClr val="7030A0"/>
                </a:solidFill>
              </a:rPr>
              <a:t>⁰         </a:t>
            </a:r>
            <a:r>
              <a:rPr lang="en-US" sz="1200" b="1" dirty="0" smtClean="0">
                <a:solidFill>
                  <a:srgbClr val="7030A0"/>
                </a:solidFill>
              </a:rPr>
              <a:t>90⁰      180⁰ </a:t>
            </a:r>
            <a:endParaRPr lang="en-US" sz="1200" b="1" dirty="0">
              <a:solidFill>
                <a:srgbClr val="7030A0"/>
              </a:solidFill>
            </a:endParaRPr>
          </a:p>
        </p:txBody>
      </p:sp>
      <p:sp>
        <p:nvSpPr>
          <p:cNvPr id="11" name="TextBox 10"/>
          <p:cNvSpPr txBox="1"/>
          <p:nvPr/>
        </p:nvSpPr>
        <p:spPr>
          <a:xfrm>
            <a:off x="1066800" y="6039190"/>
            <a:ext cx="1371600" cy="276999"/>
          </a:xfrm>
          <a:prstGeom prst="rect">
            <a:avLst/>
          </a:prstGeom>
          <a:noFill/>
        </p:spPr>
        <p:txBody>
          <a:bodyPr wrap="square" rtlCol="0">
            <a:spAutoFit/>
          </a:bodyPr>
          <a:lstStyle/>
          <a:p>
            <a:r>
              <a:rPr lang="en-US" sz="1200" b="1" dirty="0" smtClean="0">
                <a:solidFill>
                  <a:srgbClr val="7030A0"/>
                </a:solidFill>
              </a:rPr>
              <a:t>0</a:t>
            </a:r>
            <a:r>
              <a:rPr lang="en-US" sz="1200" b="1" dirty="0">
                <a:solidFill>
                  <a:srgbClr val="7030A0"/>
                </a:solidFill>
              </a:rPr>
              <a:t>⁰         </a:t>
            </a:r>
            <a:r>
              <a:rPr lang="en-US" sz="1200" b="1" dirty="0" smtClean="0">
                <a:solidFill>
                  <a:srgbClr val="7030A0"/>
                </a:solidFill>
              </a:rPr>
              <a:t>90⁰      180⁰ </a:t>
            </a:r>
            <a:endParaRPr lang="en-US" sz="1200" b="1" dirty="0">
              <a:solidFill>
                <a:srgbClr val="7030A0"/>
              </a:solidFill>
            </a:endParaRPr>
          </a:p>
        </p:txBody>
      </p:sp>
    </p:spTree>
    <p:extLst>
      <p:ext uri="{BB962C8B-B14F-4D97-AF65-F5344CB8AC3E}">
        <p14:creationId xmlns:p14="http://schemas.microsoft.com/office/powerpoint/2010/main" val="667772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PLPT-SEI-002: </a:t>
            </a:r>
            <a:r>
              <a:rPr lang="en-US" dirty="0" smtClean="0"/>
              <a:t>MPS-HI Proton PADs (19 September 2017)</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28</a:t>
            </a:fld>
            <a:endParaRPr lang="en-US" alt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1280150"/>
            <a:ext cx="8961138" cy="5120650"/>
          </a:xfrm>
        </p:spPr>
      </p:pic>
      <p:sp>
        <p:nvSpPr>
          <p:cNvPr id="8" name="TextBox 7"/>
          <p:cNvSpPr txBox="1"/>
          <p:nvPr/>
        </p:nvSpPr>
        <p:spPr>
          <a:xfrm>
            <a:off x="1219200" y="5638800"/>
            <a:ext cx="914400" cy="276999"/>
          </a:xfrm>
          <a:prstGeom prst="rect">
            <a:avLst/>
          </a:prstGeom>
          <a:noFill/>
        </p:spPr>
        <p:txBody>
          <a:bodyPr wrap="square" rtlCol="0">
            <a:spAutoFit/>
          </a:bodyPr>
          <a:lstStyle/>
          <a:p>
            <a:pPr algn="ctr"/>
            <a:r>
              <a:rPr lang="en-US" sz="1200" b="1" dirty="0" smtClean="0">
                <a:solidFill>
                  <a:srgbClr val="7030A0"/>
                </a:solidFill>
              </a:rPr>
              <a:t>NOON</a:t>
            </a:r>
            <a:endParaRPr lang="en-US" sz="1200" b="1" dirty="0">
              <a:solidFill>
                <a:srgbClr val="7030A0"/>
              </a:solidFill>
            </a:endParaRPr>
          </a:p>
        </p:txBody>
      </p:sp>
      <p:sp>
        <p:nvSpPr>
          <p:cNvPr id="9" name="TextBox 8"/>
          <p:cNvSpPr txBox="1"/>
          <p:nvPr/>
        </p:nvSpPr>
        <p:spPr>
          <a:xfrm>
            <a:off x="1219200" y="3429000"/>
            <a:ext cx="914400" cy="276999"/>
          </a:xfrm>
          <a:prstGeom prst="rect">
            <a:avLst/>
          </a:prstGeom>
          <a:noFill/>
        </p:spPr>
        <p:txBody>
          <a:bodyPr wrap="square" rtlCol="0">
            <a:spAutoFit/>
          </a:bodyPr>
          <a:lstStyle/>
          <a:p>
            <a:pPr algn="ctr"/>
            <a:r>
              <a:rPr lang="en-US" sz="1200" b="1" dirty="0" smtClean="0">
                <a:solidFill>
                  <a:srgbClr val="7030A0"/>
                </a:solidFill>
              </a:rPr>
              <a:t>MIDNIGHT</a:t>
            </a:r>
            <a:endParaRPr lang="en-US" sz="1200" b="1" dirty="0">
              <a:solidFill>
                <a:srgbClr val="7030A0"/>
              </a:solidFill>
            </a:endParaRPr>
          </a:p>
        </p:txBody>
      </p:sp>
      <p:sp>
        <p:nvSpPr>
          <p:cNvPr id="10" name="TextBox 9"/>
          <p:cNvSpPr txBox="1"/>
          <p:nvPr/>
        </p:nvSpPr>
        <p:spPr>
          <a:xfrm>
            <a:off x="1066800" y="3701975"/>
            <a:ext cx="1371600" cy="276999"/>
          </a:xfrm>
          <a:prstGeom prst="rect">
            <a:avLst/>
          </a:prstGeom>
          <a:noFill/>
        </p:spPr>
        <p:txBody>
          <a:bodyPr wrap="square" rtlCol="0">
            <a:spAutoFit/>
          </a:bodyPr>
          <a:lstStyle/>
          <a:p>
            <a:r>
              <a:rPr lang="en-US" sz="1200" b="1" dirty="0" smtClean="0">
                <a:solidFill>
                  <a:srgbClr val="7030A0"/>
                </a:solidFill>
              </a:rPr>
              <a:t>0</a:t>
            </a:r>
            <a:r>
              <a:rPr lang="en-US" sz="1200" b="1" dirty="0">
                <a:solidFill>
                  <a:srgbClr val="7030A0"/>
                </a:solidFill>
              </a:rPr>
              <a:t>⁰         </a:t>
            </a:r>
            <a:r>
              <a:rPr lang="en-US" sz="1200" b="1" dirty="0" smtClean="0">
                <a:solidFill>
                  <a:srgbClr val="7030A0"/>
                </a:solidFill>
              </a:rPr>
              <a:t>90⁰      180⁰ </a:t>
            </a:r>
            <a:endParaRPr lang="en-US" sz="1200" b="1" dirty="0">
              <a:solidFill>
                <a:srgbClr val="7030A0"/>
              </a:solidFill>
            </a:endParaRPr>
          </a:p>
        </p:txBody>
      </p:sp>
      <p:sp>
        <p:nvSpPr>
          <p:cNvPr id="11" name="TextBox 10"/>
          <p:cNvSpPr txBox="1"/>
          <p:nvPr/>
        </p:nvSpPr>
        <p:spPr>
          <a:xfrm>
            <a:off x="1066800" y="5943600"/>
            <a:ext cx="1371600" cy="276999"/>
          </a:xfrm>
          <a:prstGeom prst="rect">
            <a:avLst/>
          </a:prstGeom>
          <a:noFill/>
        </p:spPr>
        <p:txBody>
          <a:bodyPr wrap="square" rtlCol="0">
            <a:spAutoFit/>
          </a:bodyPr>
          <a:lstStyle/>
          <a:p>
            <a:r>
              <a:rPr lang="en-US" sz="1200" b="1" dirty="0" smtClean="0">
                <a:solidFill>
                  <a:srgbClr val="7030A0"/>
                </a:solidFill>
              </a:rPr>
              <a:t>0</a:t>
            </a:r>
            <a:r>
              <a:rPr lang="en-US" sz="1200" b="1" dirty="0">
                <a:solidFill>
                  <a:srgbClr val="7030A0"/>
                </a:solidFill>
              </a:rPr>
              <a:t>⁰         </a:t>
            </a:r>
            <a:r>
              <a:rPr lang="en-US" sz="1200" b="1" dirty="0" smtClean="0">
                <a:solidFill>
                  <a:srgbClr val="7030A0"/>
                </a:solidFill>
              </a:rPr>
              <a:t>90⁰      180⁰ </a:t>
            </a:r>
            <a:endParaRPr lang="en-US" sz="1200" b="1" dirty="0">
              <a:solidFill>
                <a:srgbClr val="7030A0"/>
              </a:solidFill>
            </a:endParaRPr>
          </a:p>
        </p:txBody>
      </p:sp>
    </p:spTree>
    <p:extLst>
      <p:ext uri="{BB962C8B-B14F-4D97-AF65-F5344CB8AC3E}">
        <p14:creationId xmlns:p14="http://schemas.microsoft.com/office/powerpoint/2010/main" val="2638227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PLPT-SEI-002: </a:t>
            </a:r>
            <a:r>
              <a:rPr lang="en-US" dirty="0" smtClean="0"/>
              <a:t>MPS-HI PADs Conclusions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Could not be performed by Beta PS-PVR (February) due to grossly incorrect L1b MAG rotation (corrected in April)</a:t>
            </a:r>
          </a:p>
          <a:p>
            <a:pPr>
              <a:buFont typeface="Arial" panose="020B0604020202020204" pitchFamily="34" charset="0"/>
              <a:buChar char="•"/>
            </a:pPr>
            <a:r>
              <a:rPr lang="en-US" sz="2400" dirty="0" smtClean="0"/>
              <a:t>Pitch angle variations now qualitatively similar (shifted by an hour) to those on GOES-13 for MAGED and MAGPD telescopes looking in same directions (quality expected at </a:t>
            </a:r>
            <a:r>
              <a:rPr lang="en-US" sz="2400" dirty="0"/>
              <a:t>B</a:t>
            </a:r>
            <a:r>
              <a:rPr lang="en-US" sz="2400" dirty="0" smtClean="0"/>
              <a:t>eta maturity)</a:t>
            </a:r>
          </a:p>
          <a:p>
            <a:pPr>
              <a:buFont typeface="Arial" panose="020B0604020202020204" pitchFamily="34" charset="0"/>
              <a:buChar char="•"/>
            </a:pPr>
            <a:r>
              <a:rPr lang="en-US" sz="2400" dirty="0" smtClean="0"/>
              <a:t>Observing expected quiet-time PAD variations in local time</a:t>
            </a:r>
          </a:p>
          <a:p>
            <a:pPr>
              <a:buFont typeface="Arial" panose="020B0604020202020204" pitchFamily="34" charset="0"/>
              <a:buChar char="•"/>
            </a:pPr>
            <a:r>
              <a:rPr lang="en-US" sz="2400" dirty="0" smtClean="0"/>
              <a:t>For Full Validation, expect improved accuracy through:</a:t>
            </a:r>
          </a:p>
          <a:p>
            <a:pPr lvl="1">
              <a:buFont typeface="Arial" panose="020B0604020202020204" pitchFamily="34" charset="0"/>
              <a:buChar char="•"/>
            </a:pPr>
            <a:r>
              <a:rPr lang="en-US" sz="2000" dirty="0" smtClean="0"/>
              <a:t>MAG at Provisional Maturity</a:t>
            </a:r>
          </a:p>
          <a:p>
            <a:pPr lvl="1">
              <a:buFont typeface="Arial" panose="020B0604020202020204" pitchFamily="34" charset="0"/>
              <a:buChar char="•"/>
            </a:pPr>
            <a:r>
              <a:rPr lang="en-US" sz="2000" dirty="0" smtClean="0"/>
              <a:t>MPS-HI telescope cross-calibrations (which rely on MAG)</a:t>
            </a:r>
            <a:endParaRPr lang="en-US" sz="20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29</a:t>
            </a:fld>
            <a:endParaRPr lang="en-US" altLang="en-US" dirty="0"/>
          </a:p>
        </p:txBody>
      </p:sp>
    </p:spTree>
    <p:extLst>
      <p:ext uri="{BB962C8B-B14F-4D97-AF65-F5344CB8AC3E}">
        <p14:creationId xmlns:p14="http://schemas.microsoft.com/office/powerpoint/2010/main" val="897679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err="1" smtClean="0"/>
              <a:t>Magnetospheric</a:t>
            </a:r>
            <a:r>
              <a:rPr lang="en-US" sz="3200" dirty="0" smtClean="0"/>
              <a:t> Particle Sensor – </a:t>
            </a:r>
            <a:br>
              <a:rPr lang="en-US" sz="3200" dirty="0" smtClean="0"/>
            </a:br>
            <a:r>
              <a:rPr lang="en-US" sz="3200" dirty="0" smtClean="0"/>
              <a:t>High Energy (MPS-HI)</a:t>
            </a:r>
            <a:endParaRPr lang="en-US" sz="3200" dirty="0"/>
          </a:p>
        </p:txBody>
      </p:sp>
      <p:pic>
        <p:nvPicPr>
          <p:cNvPr id="10" name="Content Placeholder 9"/>
          <p:cNvPicPr>
            <a:picLocks noGrp="1" noChangeAspect="1"/>
          </p:cNvPicPr>
          <p:nvPr>
            <p:ph idx="1"/>
          </p:nvPr>
        </p:nvPicPr>
        <p:blipFill>
          <a:blip r:embed="rId3" cstate="print"/>
          <a:stretch>
            <a:fillRect/>
          </a:stretch>
        </p:blipFill>
        <p:spPr>
          <a:xfrm>
            <a:off x="321884" y="1690302"/>
            <a:ext cx="5452231" cy="4525962"/>
          </a:xfrm>
          <a:prstGeom prst="rect">
            <a:avLst/>
          </a:prstGeom>
        </p:spPr>
      </p:pic>
      <p:sp>
        <p:nvSpPr>
          <p:cNvPr id="4" name="Slide Number Placeholder 3"/>
          <p:cNvSpPr>
            <a:spLocks noGrp="1"/>
          </p:cNvSpPr>
          <p:nvPr>
            <p:ph type="sldNum" sz="quarter" idx="12"/>
          </p:nvPr>
        </p:nvSpPr>
        <p:spPr/>
        <p:txBody>
          <a:bodyPr/>
          <a:lstStyle/>
          <a:p>
            <a:fld id="{4AB52BE0-4CA4-4BD3-BC9F-B41F86E8D2EE}" type="slidenum">
              <a:rPr lang="en-US" altLang="en-US" smtClean="0"/>
              <a:pPr/>
              <a:t>3</a:t>
            </a:fld>
            <a:endParaRPr lang="en-US" altLang="en-US" dirty="0"/>
          </a:p>
        </p:txBody>
      </p:sp>
      <p:sp>
        <p:nvSpPr>
          <p:cNvPr id="11" name="TextBox 10"/>
          <p:cNvSpPr txBox="1"/>
          <p:nvPr/>
        </p:nvSpPr>
        <p:spPr>
          <a:xfrm>
            <a:off x="1338784" y="6428601"/>
            <a:ext cx="2895600" cy="276999"/>
          </a:xfrm>
          <a:prstGeom prst="rect">
            <a:avLst/>
          </a:prstGeom>
          <a:solidFill>
            <a:schemeClr val="bg1"/>
          </a:solidFill>
        </p:spPr>
        <p:txBody>
          <a:bodyPr wrap="square" rtlCol="0">
            <a:spAutoFit/>
          </a:bodyPr>
          <a:lstStyle/>
          <a:p>
            <a:pPr algn="ctr"/>
            <a:r>
              <a:rPr lang="en-US" sz="1200" i="1" dirty="0" smtClean="0">
                <a:solidFill>
                  <a:srgbClr val="008000"/>
                </a:solidFill>
              </a:rPr>
              <a:t>Credit: SEISS-TR-MH074-2 Rev C, Figure 3-1</a:t>
            </a:r>
            <a:endParaRPr lang="en-US" sz="1200" i="1" dirty="0">
              <a:solidFill>
                <a:srgbClr val="008000"/>
              </a:solidFill>
            </a:endParaRPr>
          </a:p>
        </p:txBody>
      </p:sp>
      <p:sp>
        <p:nvSpPr>
          <p:cNvPr id="12" name="Text Placeholder 6"/>
          <p:cNvSpPr txBox="1">
            <a:spLocks/>
          </p:cNvSpPr>
          <p:nvPr/>
        </p:nvSpPr>
        <p:spPr>
          <a:xfrm>
            <a:off x="5758541" y="1295400"/>
            <a:ext cx="3176912" cy="4876800"/>
          </a:xfrm>
          <a:prstGeom prst="rect">
            <a:avLst/>
          </a:prstGeom>
        </p:spPr>
        <p:txBody>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smtClean="0"/>
              <a:t>Primary purpose: measure radiation belt particle fluxes in the energy range responsible for internal charging</a:t>
            </a:r>
          </a:p>
          <a:p>
            <a:pPr>
              <a:buFont typeface="Arial" panose="020B0604020202020204" pitchFamily="34" charset="0"/>
              <a:buChar char="•"/>
            </a:pPr>
            <a:r>
              <a:rPr lang="en-US" sz="1600" dirty="0" smtClean="0"/>
              <a:t>5 electron telescopes and 5 proton telescopes</a:t>
            </a:r>
          </a:p>
          <a:p>
            <a:pPr lvl="1">
              <a:buFont typeface="Arial" panose="020B0604020202020204" pitchFamily="34" charset="0"/>
              <a:buChar char="•"/>
            </a:pPr>
            <a:r>
              <a:rPr lang="en-US" sz="1200" dirty="0" smtClean="0"/>
              <a:t>30 </a:t>
            </a:r>
            <a:r>
              <a:rPr lang="en-US" sz="1200" dirty="0" err="1" smtClean="0"/>
              <a:t>deg</a:t>
            </a:r>
            <a:r>
              <a:rPr lang="en-US" sz="1200" dirty="0" smtClean="0"/>
              <a:t> full-width conical FOVs, centers separated by 35 </a:t>
            </a:r>
            <a:r>
              <a:rPr lang="en-US" sz="1200" dirty="0" err="1" smtClean="0"/>
              <a:t>deg</a:t>
            </a:r>
            <a:endParaRPr lang="en-US" sz="1200" dirty="0" smtClean="0"/>
          </a:p>
          <a:p>
            <a:pPr>
              <a:buFont typeface="Arial" panose="020B0604020202020204" pitchFamily="34" charset="0"/>
              <a:buChar char="•"/>
            </a:pPr>
            <a:r>
              <a:rPr lang="en-US" sz="1600" dirty="0" smtClean="0"/>
              <a:t>Each electron telescope:</a:t>
            </a:r>
          </a:p>
          <a:p>
            <a:pPr lvl="1">
              <a:buFont typeface="Arial" panose="020B0604020202020204" pitchFamily="34" charset="0"/>
              <a:buChar char="•"/>
            </a:pPr>
            <a:r>
              <a:rPr lang="en-US" sz="1200" dirty="0" smtClean="0"/>
              <a:t>10 differential channels, 50 </a:t>
            </a:r>
            <a:r>
              <a:rPr lang="en-US" sz="1200" dirty="0" err="1" smtClean="0"/>
              <a:t>keV</a:t>
            </a:r>
            <a:r>
              <a:rPr lang="en-US" sz="1200" dirty="0" smtClean="0"/>
              <a:t> – 4 MeV</a:t>
            </a:r>
          </a:p>
          <a:p>
            <a:pPr lvl="1">
              <a:buFont typeface="Arial" panose="020B0604020202020204" pitchFamily="34" charset="0"/>
              <a:buChar char="•"/>
            </a:pPr>
            <a:r>
              <a:rPr lang="en-US" sz="1200" dirty="0" smtClean="0"/>
              <a:t>2 integral channels, &gt;2 MeV and &gt;4 MeV (latter not part of L1b)</a:t>
            </a:r>
          </a:p>
          <a:p>
            <a:pPr>
              <a:buFont typeface="Arial" panose="020B0604020202020204" pitchFamily="34" charset="0"/>
              <a:buChar char="•"/>
            </a:pPr>
            <a:r>
              <a:rPr lang="en-US" sz="1600" dirty="0" smtClean="0"/>
              <a:t>Each proton telescope:</a:t>
            </a:r>
          </a:p>
          <a:p>
            <a:pPr lvl="1">
              <a:buFont typeface="Arial" panose="020B0604020202020204" pitchFamily="34" charset="0"/>
              <a:buChar char="•"/>
            </a:pPr>
            <a:r>
              <a:rPr lang="en-US" sz="1200" dirty="0" smtClean="0"/>
              <a:t>11 differential channels</a:t>
            </a:r>
          </a:p>
          <a:p>
            <a:pPr lvl="1">
              <a:buFont typeface="Arial" panose="020B0604020202020204" pitchFamily="34" charset="0"/>
              <a:buChar char="•"/>
            </a:pPr>
            <a:r>
              <a:rPr lang="en-US" sz="1200" dirty="0" smtClean="0"/>
              <a:t>7 channels, 80 </a:t>
            </a:r>
            <a:r>
              <a:rPr lang="en-US" sz="1200" dirty="0" err="1" smtClean="0"/>
              <a:t>keV</a:t>
            </a:r>
            <a:r>
              <a:rPr lang="en-US" sz="1200" dirty="0" smtClean="0"/>
              <a:t> – 1 MeV (trapped)</a:t>
            </a:r>
          </a:p>
          <a:p>
            <a:pPr lvl="1">
              <a:buFont typeface="Arial" panose="020B0604020202020204" pitchFamily="34" charset="0"/>
              <a:buChar char="•"/>
            </a:pPr>
            <a:r>
              <a:rPr lang="en-US" sz="1200" dirty="0" smtClean="0"/>
              <a:t>4 channels, 1-12 MeV (solar protons)</a:t>
            </a:r>
          </a:p>
          <a:p>
            <a:pPr>
              <a:buFont typeface="Arial" panose="020B0604020202020204" pitchFamily="34" charset="0"/>
              <a:buChar char="•"/>
            </a:pPr>
            <a:r>
              <a:rPr lang="en-US" sz="1600" dirty="0" smtClean="0"/>
              <a:t>Two dosimeters (250 and 100 mil Al)</a:t>
            </a:r>
          </a:p>
          <a:p>
            <a:pPr lvl="1">
              <a:buFont typeface="Arial" panose="020B0604020202020204" pitchFamily="34" charset="0"/>
              <a:buChar char="•"/>
            </a:pPr>
            <a:r>
              <a:rPr lang="en-US" sz="1200" dirty="0" smtClean="0"/>
              <a:t>Distinguish particles depositing &lt; 1 MeV and &gt;1 MeV</a:t>
            </a:r>
          </a:p>
          <a:p>
            <a:endParaRPr lang="en-US" sz="1800" dirty="0"/>
          </a:p>
        </p:txBody>
      </p:sp>
      <p:sp>
        <p:nvSpPr>
          <p:cNvPr id="13" name="TextBox 12"/>
          <p:cNvSpPr txBox="1"/>
          <p:nvPr/>
        </p:nvSpPr>
        <p:spPr>
          <a:xfrm>
            <a:off x="321884" y="1247001"/>
            <a:ext cx="5316916" cy="276999"/>
          </a:xfrm>
          <a:prstGeom prst="rect">
            <a:avLst/>
          </a:prstGeom>
          <a:solidFill>
            <a:schemeClr val="bg1"/>
          </a:solidFill>
        </p:spPr>
        <p:txBody>
          <a:bodyPr wrap="square" rtlCol="0">
            <a:spAutoFit/>
          </a:bodyPr>
          <a:lstStyle/>
          <a:p>
            <a:pPr algn="ctr"/>
            <a:r>
              <a:rPr lang="en-US" sz="1200" b="1" i="1" dirty="0" smtClean="0"/>
              <a:t>MRD </a:t>
            </a:r>
            <a:r>
              <a:rPr lang="en-US" sz="1200" b="1" i="1" dirty="0"/>
              <a:t>3.3.6.1.3 </a:t>
            </a:r>
            <a:r>
              <a:rPr lang="en-US" sz="1200" b="1" i="1" dirty="0" err="1"/>
              <a:t>Magnetospheric</a:t>
            </a:r>
            <a:r>
              <a:rPr lang="en-US" sz="1200" b="1" i="1" dirty="0"/>
              <a:t> Electrons and Protons: Medium and High Energy</a:t>
            </a:r>
          </a:p>
        </p:txBody>
      </p:sp>
    </p:spTree>
    <p:extLst>
      <p:ext uri="{BB962C8B-B14F-4D97-AF65-F5344CB8AC3E}">
        <p14:creationId xmlns:p14="http://schemas.microsoft.com/office/powerpoint/2010/main" val="195598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5943600" cy="1325563"/>
          </a:xfrm>
        </p:spPr>
        <p:txBody>
          <a:bodyPr/>
          <a:lstStyle/>
          <a:p>
            <a:r>
              <a:rPr lang="en-US" sz="3200" dirty="0" smtClean="0"/>
              <a:t>PLPT-SEI-002: MPS-HI Telescope Cross-Comparison: Method</a:t>
            </a:r>
            <a:endParaRPr lang="en-US" sz="3200" dirty="0"/>
          </a:p>
        </p:txBody>
      </p:sp>
      <p:sp>
        <p:nvSpPr>
          <p:cNvPr id="8" name="Content Placeholder 7"/>
          <p:cNvSpPr>
            <a:spLocks noGrp="1"/>
          </p:cNvSpPr>
          <p:nvPr>
            <p:ph sz="half" idx="2"/>
          </p:nvPr>
        </p:nvSpPr>
        <p:spPr>
          <a:xfrm>
            <a:off x="76200" y="5046663"/>
            <a:ext cx="4648200" cy="1735137"/>
          </a:xfrm>
        </p:spPr>
        <p:txBody>
          <a:bodyPr/>
          <a:lstStyle/>
          <a:p>
            <a:pPr>
              <a:buFont typeface="Arial" panose="020B0604020202020204" pitchFamily="34" charset="0"/>
              <a:buChar char="•"/>
            </a:pPr>
            <a:r>
              <a:rPr lang="en-US" sz="1800" dirty="0" smtClean="0"/>
              <a:t>Steps:</a:t>
            </a:r>
          </a:p>
          <a:p>
            <a:pPr lvl="1">
              <a:buFont typeface="Arial" panose="020B0604020202020204" pitchFamily="34" charset="0"/>
              <a:buChar char="•"/>
            </a:pPr>
            <a:r>
              <a:rPr lang="en-US" sz="1400" dirty="0" smtClean="0"/>
              <a:t>Input MPS-HI fluxes and pitch angles calculated from MAG L1b BRF</a:t>
            </a:r>
          </a:p>
          <a:p>
            <a:pPr lvl="1">
              <a:buFont typeface="Arial" panose="020B0604020202020204" pitchFamily="34" charset="0"/>
              <a:buChar char="•"/>
            </a:pPr>
            <a:r>
              <a:rPr lang="en-US" sz="1400" dirty="0" smtClean="0"/>
              <a:t>Identify whenever a pair of telescopes has pitch angles within 1 degree</a:t>
            </a:r>
          </a:p>
          <a:p>
            <a:pPr lvl="2"/>
            <a:r>
              <a:rPr lang="en-US" sz="1100" dirty="0" smtClean="0"/>
              <a:t>For some telescope pairs, need multiple months to get enough matches</a:t>
            </a:r>
          </a:p>
          <a:p>
            <a:pPr>
              <a:buFont typeface="Arial" panose="020B0604020202020204" pitchFamily="34" charset="0"/>
              <a:buChar char="•"/>
            </a:pPr>
            <a:endParaRPr lang="en-US" sz="18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30</a:t>
            </a:fld>
            <a:endParaRPr lang="en-US" altLang="en-US" dirty="0"/>
          </a:p>
        </p:txBody>
      </p:sp>
      <p:sp>
        <p:nvSpPr>
          <p:cNvPr id="14" name="Shape 263"/>
          <p:cNvSpPr txBox="1"/>
          <p:nvPr/>
        </p:nvSpPr>
        <p:spPr>
          <a:xfrm>
            <a:off x="5105399" y="6185426"/>
            <a:ext cx="3810001" cy="584100"/>
          </a:xfrm>
          <a:prstGeom prst="rect">
            <a:avLst/>
          </a:prstGeom>
          <a:solidFill>
            <a:schemeClr val="bg1"/>
          </a:solidFill>
          <a:ln>
            <a:noFill/>
          </a:ln>
        </p:spPr>
        <p:txBody>
          <a:bodyPr lIns="91425" tIns="45700" rIns="91425" bIns="45700" anchor="t" anchorCtr="0">
            <a:noAutofit/>
          </a:bodyPr>
          <a:lstStyle/>
          <a:p>
            <a:pPr marL="0" marR="0" lvl="0" indent="0" algn="l" rtl="0">
              <a:spcBef>
                <a:spcPts val="0"/>
              </a:spcBef>
              <a:buSzPct val="25000"/>
              <a:buNone/>
            </a:pPr>
            <a:r>
              <a:rPr lang="en" sz="1000" dirty="0">
                <a:solidFill>
                  <a:srgbClr val="00B050"/>
                </a:solidFill>
                <a:latin typeface="Calibri"/>
                <a:ea typeface="Calibri"/>
                <a:cs typeface="Calibri"/>
                <a:sym typeface="Calibri"/>
              </a:rPr>
              <a:t>Ref: Rowland, W., and R. S. Weigel (2012), Intra-calibration of particle detectors on a three-axis stabilized geostationary platform, </a:t>
            </a:r>
            <a:r>
              <a:rPr lang="en" sz="1000" i="1" dirty="0">
                <a:solidFill>
                  <a:srgbClr val="00B050"/>
                </a:solidFill>
                <a:latin typeface="Calibri"/>
                <a:ea typeface="Calibri"/>
                <a:cs typeface="Calibri"/>
                <a:sym typeface="Calibri"/>
              </a:rPr>
              <a:t>Space Weather, 10, </a:t>
            </a:r>
            <a:r>
              <a:rPr lang="en" sz="1000" dirty="0">
                <a:solidFill>
                  <a:srgbClr val="00B050"/>
                </a:solidFill>
                <a:latin typeface="Calibri"/>
                <a:ea typeface="Calibri"/>
                <a:cs typeface="Calibri"/>
                <a:sym typeface="Calibri"/>
              </a:rPr>
              <a:t>S11002, doi:10.1029/2012SW000816.</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524001"/>
            <a:ext cx="7162799" cy="3581400"/>
          </a:xfrm>
          <a:prstGeom prst="rect">
            <a:avLst/>
          </a:prstGeom>
        </p:spPr>
      </p:pic>
      <p:sp>
        <p:nvSpPr>
          <p:cNvPr id="13" name="Shape 267"/>
          <p:cNvSpPr/>
          <p:nvPr/>
        </p:nvSpPr>
        <p:spPr>
          <a:xfrm>
            <a:off x="4114800" y="3886200"/>
            <a:ext cx="609600" cy="990600"/>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267"/>
          <p:cNvSpPr/>
          <p:nvPr/>
        </p:nvSpPr>
        <p:spPr>
          <a:xfrm>
            <a:off x="5530537" y="3910539"/>
            <a:ext cx="609600" cy="990600"/>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267"/>
          <p:cNvSpPr/>
          <p:nvPr/>
        </p:nvSpPr>
        <p:spPr>
          <a:xfrm>
            <a:off x="1828800" y="3910539"/>
            <a:ext cx="609600" cy="990600"/>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Content Placeholder 7"/>
          <p:cNvSpPr>
            <a:spLocks noGrp="1"/>
          </p:cNvSpPr>
          <p:nvPr>
            <p:ph sz="half" idx="2"/>
          </p:nvPr>
        </p:nvSpPr>
        <p:spPr>
          <a:xfrm>
            <a:off x="6757409" y="2277220"/>
            <a:ext cx="2251578" cy="2074962"/>
          </a:xfrm>
          <a:solidFill>
            <a:schemeClr val="bg1"/>
          </a:solidFill>
        </p:spPr>
        <p:txBody>
          <a:bodyPr/>
          <a:lstStyle/>
          <a:p>
            <a:pPr>
              <a:buFont typeface="Arial" panose="020B0604020202020204" pitchFamily="34" charset="0"/>
              <a:buChar char="•"/>
            </a:pPr>
            <a:r>
              <a:rPr lang="en-US" sz="1400" dirty="0" smtClean="0">
                <a:solidFill>
                  <a:schemeClr val="tx1"/>
                </a:solidFill>
              </a:rPr>
              <a:t>Compares responses of MPS-HI telescopes when central pitch angle is the same</a:t>
            </a:r>
          </a:p>
          <a:p>
            <a:pPr>
              <a:buFont typeface="Arial" panose="020B0604020202020204" pitchFamily="34" charset="0"/>
              <a:buChar char="•"/>
            </a:pPr>
            <a:r>
              <a:rPr lang="en-US" sz="1400" dirty="0" smtClean="0">
                <a:solidFill>
                  <a:schemeClr val="tx1"/>
                </a:solidFill>
              </a:rPr>
              <a:t>Under such conditions, telescopes should be measuring the same flux if effective energy is the same</a:t>
            </a:r>
          </a:p>
          <a:p>
            <a:pPr>
              <a:buFont typeface="Arial" panose="020B0604020202020204" pitchFamily="34" charset="0"/>
              <a:buChar char="•"/>
            </a:pPr>
            <a:endParaRPr lang="en-US" sz="1800" dirty="0">
              <a:solidFill>
                <a:schemeClr val="tx1"/>
              </a:solidFill>
            </a:endParaRPr>
          </a:p>
        </p:txBody>
      </p:sp>
      <p:sp>
        <p:nvSpPr>
          <p:cNvPr id="19" name="Content Placeholder 7"/>
          <p:cNvSpPr>
            <a:spLocks noGrp="1"/>
          </p:cNvSpPr>
          <p:nvPr>
            <p:ph sz="half" idx="2"/>
          </p:nvPr>
        </p:nvSpPr>
        <p:spPr>
          <a:xfrm>
            <a:off x="4426367" y="5159475"/>
            <a:ext cx="4515017" cy="1148824"/>
          </a:xfrm>
        </p:spPr>
        <p:txBody>
          <a:bodyPr/>
          <a:lstStyle/>
          <a:p>
            <a:pPr lvl="1">
              <a:buFont typeface="Arial" panose="020B0604020202020204" pitchFamily="34" charset="0"/>
              <a:buChar char="•"/>
            </a:pPr>
            <a:r>
              <a:rPr lang="en-US" sz="1400" dirty="0"/>
              <a:t>Report measured fluxes for each pitch angle match</a:t>
            </a:r>
          </a:p>
          <a:p>
            <a:pPr lvl="1">
              <a:buFont typeface="Arial" panose="020B0604020202020204" pitchFamily="34" charset="0"/>
              <a:buChar char="•"/>
            </a:pPr>
            <a:r>
              <a:rPr lang="en-US" sz="1400" dirty="0" smtClean="0"/>
              <a:t>Estimate scaling factors optimally based on set of all matches (i.e. no reference telescope)</a:t>
            </a:r>
          </a:p>
        </p:txBody>
      </p:sp>
    </p:spTree>
    <p:extLst>
      <p:ext uri="{BB962C8B-B14F-4D97-AF65-F5344CB8AC3E}">
        <p14:creationId xmlns:p14="http://schemas.microsoft.com/office/powerpoint/2010/main" val="19323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55600"/>
            <a:ext cx="6019800" cy="1325563"/>
          </a:xfrm>
        </p:spPr>
        <p:txBody>
          <a:bodyPr/>
          <a:lstStyle/>
          <a:p>
            <a:r>
              <a:rPr lang="en-US" sz="3200" dirty="0" smtClean="0"/>
              <a:t>PLPT-SEI-002: MPS-HI Telescope Cross-Comparison: Electrons</a:t>
            </a:r>
            <a:endParaRPr lang="en-US" sz="3200" dirty="0"/>
          </a:p>
        </p:txBody>
      </p:sp>
      <p:sp>
        <p:nvSpPr>
          <p:cNvPr id="7" name="Text Placeholder 6"/>
          <p:cNvSpPr>
            <a:spLocks noGrp="1"/>
          </p:cNvSpPr>
          <p:nvPr>
            <p:ph type="body" idx="1"/>
          </p:nvPr>
        </p:nvSpPr>
        <p:spPr>
          <a:xfrm>
            <a:off x="74875" y="1680588"/>
            <a:ext cx="4135791" cy="823912"/>
          </a:xfrm>
        </p:spPr>
        <p:txBody>
          <a:bodyPr/>
          <a:lstStyle/>
          <a:p>
            <a:pPr algn="ctr"/>
            <a:r>
              <a:rPr lang="en-US" dirty="0" smtClean="0"/>
              <a:t>Scale factors for MPS-HI Electron Telescopes, May 2017</a:t>
            </a:r>
            <a:endParaRPr lang="en-US" dirty="0"/>
          </a:p>
        </p:txBody>
      </p:sp>
      <p:sp>
        <p:nvSpPr>
          <p:cNvPr id="10" name="Content Placeholder 9"/>
          <p:cNvSpPr>
            <a:spLocks noGrp="1"/>
          </p:cNvSpPr>
          <p:nvPr>
            <p:ph sz="quarter" idx="4"/>
          </p:nvPr>
        </p:nvSpPr>
        <p:spPr>
          <a:xfrm>
            <a:off x="4038600" y="2514600"/>
            <a:ext cx="4896852" cy="2693988"/>
          </a:xfrm>
        </p:spPr>
        <p:txBody>
          <a:bodyPr/>
          <a:lstStyle/>
          <a:p>
            <a:pPr>
              <a:buFont typeface="Arial" panose="020B0604020202020204" pitchFamily="34" charset="0"/>
              <a:buChar char="•"/>
            </a:pPr>
            <a:r>
              <a:rPr lang="en-US" sz="2000" dirty="0" smtClean="0"/>
              <a:t>Caveats:</a:t>
            </a:r>
          </a:p>
          <a:p>
            <a:pPr lvl="1">
              <a:buFont typeface="Arial" panose="020B0604020202020204" pitchFamily="34" charset="0"/>
              <a:buChar char="•"/>
            </a:pPr>
            <a:r>
              <a:rPr lang="en-US" sz="1800" dirty="0" smtClean="0"/>
              <a:t>Few pitch-angle matches (none for T3)</a:t>
            </a:r>
          </a:p>
          <a:p>
            <a:pPr lvl="1">
              <a:buFont typeface="Arial" panose="020B0604020202020204" pitchFamily="34" charset="0"/>
              <a:buChar char="•"/>
            </a:pPr>
            <a:r>
              <a:rPr lang="en-US" sz="1800" dirty="0" smtClean="0"/>
              <a:t>MAG L1b data at beta maturity</a:t>
            </a:r>
          </a:p>
          <a:p>
            <a:pPr lvl="1">
              <a:buFont typeface="Arial" panose="020B0604020202020204" pitchFamily="34" charset="0"/>
              <a:buChar char="•"/>
            </a:pPr>
            <a:r>
              <a:rPr lang="en-US" sz="1800" dirty="0" smtClean="0"/>
              <a:t>Variation in energies across telescopes not accounted for</a:t>
            </a:r>
          </a:p>
          <a:p>
            <a:pPr>
              <a:buFont typeface="Arial" panose="020B0604020202020204" pitchFamily="34" charset="0"/>
              <a:buChar char="•"/>
            </a:pPr>
            <a:r>
              <a:rPr lang="en-US" sz="2000" dirty="0" smtClean="0"/>
              <a:t>Future improvements:</a:t>
            </a:r>
          </a:p>
          <a:p>
            <a:pPr lvl="1">
              <a:buFont typeface="Arial" panose="020B0604020202020204" pitchFamily="34" charset="0"/>
              <a:buChar char="•"/>
            </a:pPr>
            <a:r>
              <a:rPr lang="en-US" sz="1800" dirty="0" smtClean="0"/>
              <a:t>Use multiple months of data </a:t>
            </a:r>
          </a:p>
          <a:p>
            <a:pPr lvl="1">
              <a:buFont typeface="Arial" panose="020B0604020202020204" pitchFamily="34" charset="0"/>
              <a:buChar char="•"/>
            </a:pPr>
            <a:r>
              <a:rPr lang="en-US" sz="1800" dirty="0" smtClean="0"/>
              <a:t>Wait for MAG data to reach Provisional</a:t>
            </a:r>
          </a:p>
          <a:p>
            <a:pPr lvl="1">
              <a:buFont typeface="Arial" panose="020B0604020202020204" pitchFamily="34" charset="0"/>
              <a:buChar char="•"/>
            </a:pPr>
            <a:r>
              <a:rPr lang="en-US" sz="1800" dirty="0" smtClean="0"/>
              <a:t>Use complement of pitch angles &gt; 90⁰</a:t>
            </a:r>
          </a:p>
          <a:p>
            <a:pPr lvl="1">
              <a:buFont typeface="Arial" panose="020B0604020202020204" pitchFamily="34" charset="0"/>
              <a:buChar char="•"/>
            </a:pPr>
            <a:r>
              <a:rPr lang="en-US" sz="1800" dirty="0" smtClean="0"/>
              <a:t>Account for known variation in energies</a:t>
            </a:r>
            <a:endParaRPr lang="en-US" sz="18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31</a:t>
            </a:fld>
            <a:endParaRPr lang="en-US" altLang="en-US" dirty="0"/>
          </a:p>
        </p:txBody>
      </p:sp>
      <p:sp>
        <p:nvSpPr>
          <p:cNvPr id="5" name="TextBox 4"/>
          <p:cNvSpPr txBox="1"/>
          <p:nvPr/>
        </p:nvSpPr>
        <p:spPr>
          <a:xfrm>
            <a:off x="152400" y="6311325"/>
            <a:ext cx="3982066" cy="369332"/>
          </a:xfrm>
          <a:prstGeom prst="rect">
            <a:avLst/>
          </a:prstGeom>
          <a:solidFill>
            <a:schemeClr val="bg1"/>
          </a:solidFill>
        </p:spPr>
        <p:txBody>
          <a:bodyPr wrap="square" rtlCol="0">
            <a:spAutoFit/>
          </a:bodyPr>
          <a:lstStyle/>
          <a:p>
            <a:pPr algn="ctr"/>
            <a:r>
              <a:rPr lang="en-US" dirty="0">
                <a:solidFill>
                  <a:srgbClr val="0070C0"/>
                </a:solidFill>
              </a:rPr>
              <a:t>Blue: &lt;10%, </a:t>
            </a:r>
            <a:r>
              <a:rPr lang="en-US" dirty="0">
                <a:solidFill>
                  <a:srgbClr val="00B050"/>
                </a:solidFill>
              </a:rPr>
              <a:t>Green: 10-20%, </a:t>
            </a:r>
            <a:r>
              <a:rPr lang="en-US" dirty="0">
                <a:solidFill>
                  <a:srgbClr val="FF0000"/>
                </a:solidFill>
              </a:rPr>
              <a:t>Red: &gt;20%</a:t>
            </a:r>
          </a:p>
        </p:txBody>
      </p:sp>
      <p:pic>
        <p:nvPicPr>
          <p:cNvPr id="12" name="Content Placeholder 11"/>
          <p:cNvPicPr>
            <a:picLocks noGrp="1" noChangeAspect="1"/>
          </p:cNvPicPr>
          <p:nvPr>
            <p:ph sz="half" idx="2"/>
          </p:nvPr>
        </p:nvPicPr>
        <p:blipFill>
          <a:blip r:embed="rId2" cstate="print"/>
          <a:stretch>
            <a:fillRect/>
          </a:stretch>
        </p:blipFill>
        <p:spPr>
          <a:xfrm>
            <a:off x="533400" y="2505075"/>
            <a:ext cx="3370148" cy="3684588"/>
          </a:xfrm>
          <a:prstGeom prst="rect">
            <a:avLst/>
          </a:prstGeom>
          <a:solidFill>
            <a:schemeClr val="bg1"/>
          </a:solidFill>
        </p:spPr>
      </p:pic>
    </p:spTree>
    <p:extLst>
      <p:ext uri="{BB962C8B-B14F-4D97-AF65-F5344CB8AC3E}">
        <p14:creationId xmlns:p14="http://schemas.microsoft.com/office/powerpoint/2010/main" val="797763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55600"/>
            <a:ext cx="6019800" cy="1325563"/>
          </a:xfrm>
        </p:spPr>
        <p:txBody>
          <a:bodyPr/>
          <a:lstStyle/>
          <a:p>
            <a:r>
              <a:rPr lang="en-US" sz="3200" dirty="0" smtClean="0"/>
              <a:t>PLPT-SEI-002: MPS-HI Telescope Cross-Comparison: Protons</a:t>
            </a:r>
            <a:endParaRPr lang="en-US" sz="3200" dirty="0"/>
          </a:p>
        </p:txBody>
      </p:sp>
      <p:sp>
        <p:nvSpPr>
          <p:cNvPr id="7" name="Text Placeholder 6"/>
          <p:cNvSpPr>
            <a:spLocks noGrp="1"/>
          </p:cNvSpPr>
          <p:nvPr>
            <p:ph type="body" idx="1"/>
          </p:nvPr>
        </p:nvSpPr>
        <p:spPr>
          <a:xfrm>
            <a:off x="152400" y="1676400"/>
            <a:ext cx="4135791" cy="823912"/>
          </a:xfrm>
        </p:spPr>
        <p:txBody>
          <a:bodyPr/>
          <a:lstStyle/>
          <a:p>
            <a:pPr algn="ctr"/>
            <a:r>
              <a:rPr lang="en-US" dirty="0" smtClean="0"/>
              <a:t>Scale factors for MPS-HI Proton Telescopes, May 2017</a:t>
            </a:r>
            <a:endParaRPr lang="en-US" dirty="0"/>
          </a:p>
        </p:txBody>
      </p:sp>
      <p:sp>
        <p:nvSpPr>
          <p:cNvPr id="10" name="Content Placeholder 9"/>
          <p:cNvSpPr>
            <a:spLocks noGrp="1"/>
          </p:cNvSpPr>
          <p:nvPr>
            <p:ph sz="quarter" idx="4"/>
          </p:nvPr>
        </p:nvSpPr>
        <p:spPr>
          <a:xfrm>
            <a:off x="4343400" y="2743200"/>
            <a:ext cx="4555065" cy="3048000"/>
          </a:xfrm>
        </p:spPr>
        <p:txBody>
          <a:bodyPr/>
          <a:lstStyle/>
          <a:p>
            <a:pPr>
              <a:buFont typeface="Arial" panose="020B0604020202020204" pitchFamily="34" charset="0"/>
              <a:buChar char="•"/>
            </a:pPr>
            <a:r>
              <a:rPr lang="en-US" sz="2000" dirty="0" smtClean="0"/>
              <a:t>Caveats:</a:t>
            </a:r>
          </a:p>
          <a:p>
            <a:pPr lvl="1">
              <a:buFont typeface="Arial" panose="020B0604020202020204" pitchFamily="34" charset="0"/>
              <a:buChar char="•"/>
            </a:pPr>
            <a:r>
              <a:rPr lang="en-US" sz="1800" dirty="0" smtClean="0"/>
              <a:t>Few pitch-angle matches (none for T1)</a:t>
            </a:r>
          </a:p>
          <a:p>
            <a:pPr lvl="1">
              <a:buFont typeface="Arial" panose="020B0604020202020204" pitchFamily="34" charset="0"/>
              <a:buChar char="•"/>
            </a:pPr>
            <a:r>
              <a:rPr lang="en-US" sz="1800" dirty="0" smtClean="0"/>
              <a:t>MAG L1b data at beta maturity</a:t>
            </a:r>
          </a:p>
          <a:p>
            <a:pPr>
              <a:buFont typeface="Arial" panose="020B0604020202020204" pitchFamily="34" charset="0"/>
              <a:buChar char="•"/>
            </a:pPr>
            <a:r>
              <a:rPr lang="en-US" sz="2000" dirty="0" smtClean="0"/>
              <a:t>Future improvements:</a:t>
            </a:r>
          </a:p>
          <a:p>
            <a:pPr lvl="1">
              <a:buFont typeface="Arial" panose="020B0604020202020204" pitchFamily="34" charset="0"/>
              <a:buChar char="•"/>
            </a:pPr>
            <a:r>
              <a:rPr lang="en-US" sz="1800" dirty="0" smtClean="0"/>
              <a:t>Use multiple months of data</a:t>
            </a:r>
          </a:p>
          <a:p>
            <a:pPr lvl="1">
              <a:buFont typeface="Arial" panose="020B0604020202020204" pitchFamily="34" charset="0"/>
              <a:buChar char="•"/>
            </a:pPr>
            <a:r>
              <a:rPr lang="en-US" sz="1800" dirty="0" smtClean="0"/>
              <a:t>Wait for MAG data to reach Provisional</a:t>
            </a:r>
          </a:p>
          <a:p>
            <a:pPr lvl="1">
              <a:buFont typeface="Arial" panose="020B0604020202020204" pitchFamily="34" charset="0"/>
              <a:buChar char="•"/>
            </a:pPr>
            <a:r>
              <a:rPr lang="en-US" sz="1800" dirty="0" smtClean="0"/>
              <a:t>Use complement of pitch angles &gt; 90⁰</a:t>
            </a:r>
          </a:p>
          <a:p>
            <a:pPr lvl="1">
              <a:buFont typeface="Arial" panose="020B0604020202020204" pitchFamily="34" charset="0"/>
              <a:buChar char="•"/>
            </a:pPr>
            <a:r>
              <a:rPr lang="en-US" sz="1800" dirty="0" smtClean="0"/>
              <a:t>Account for known variation in P1 energies</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32</a:t>
            </a:fld>
            <a:endParaRPr lang="en-US" altLang="en-US" dirty="0"/>
          </a:p>
        </p:txBody>
      </p:sp>
      <p:sp>
        <p:nvSpPr>
          <p:cNvPr id="9" name="TextBox 8"/>
          <p:cNvSpPr txBox="1"/>
          <p:nvPr/>
        </p:nvSpPr>
        <p:spPr>
          <a:xfrm>
            <a:off x="228600" y="5486400"/>
            <a:ext cx="3982066" cy="369332"/>
          </a:xfrm>
          <a:prstGeom prst="rect">
            <a:avLst/>
          </a:prstGeom>
          <a:solidFill>
            <a:schemeClr val="bg1"/>
          </a:solidFill>
        </p:spPr>
        <p:txBody>
          <a:bodyPr wrap="square" rtlCol="0">
            <a:spAutoFit/>
          </a:bodyPr>
          <a:lstStyle/>
          <a:p>
            <a:pPr algn="ctr"/>
            <a:r>
              <a:rPr lang="en-US" dirty="0">
                <a:solidFill>
                  <a:srgbClr val="0070C0"/>
                </a:solidFill>
              </a:rPr>
              <a:t>Blue: &lt;10%, </a:t>
            </a:r>
            <a:r>
              <a:rPr lang="en-US" dirty="0">
                <a:solidFill>
                  <a:srgbClr val="00B050"/>
                </a:solidFill>
              </a:rPr>
              <a:t>Green: 10-20%, </a:t>
            </a:r>
            <a:r>
              <a:rPr lang="en-US" dirty="0">
                <a:solidFill>
                  <a:srgbClr val="FF0000"/>
                </a:solidFill>
              </a:rPr>
              <a:t>Red: &gt;20%</a:t>
            </a:r>
          </a:p>
        </p:txBody>
      </p:sp>
      <p:sp>
        <p:nvSpPr>
          <p:cNvPr id="13" name="TextBox 12"/>
          <p:cNvSpPr txBox="1"/>
          <p:nvPr/>
        </p:nvSpPr>
        <p:spPr>
          <a:xfrm>
            <a:off x="838200" y="6019800"/>
            <a:ext cx="2667000" cy="584775"/>
          </a:xfrm>
          <a:prstGeom prst="rect">
            <a:avLst/>
          </a:prstGeom>
          <a:solidFill>
            <a:schemeClr val="bg1"/>
          </a:solidFill>
        </p:spPr>
        <p:txBody>
          <a:bodyPr wrap="square" rtlCol="0">
            <a:spAutoFit/>
          </a:bodyPr>
          <a:lstStyle/>
          <a:p>
            <a:pPr algn="ctr"/>
            <a:r>
              <a:rPr lang="en-US" sz="1600" i="1" dirty="0" smtClean="0">
                <a:solidFill>
                  <a:srgbClr val="008000"/>
                </a:solidFill>
              </a:rPr>
              <a:t>Technique not applicable to solar proton channels P8-P11</a:t>
            </a:r>
            <a:endParaRPr lang="en-US" sz="1600" i="1" dirty="0">
              <a:solidFill>
                <a:srgbClr val="008000"/>
              </a:solidFill>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304800" y="2743200"/>
            <a:ext cx="3868737" cy="2606991"/>
          </a:xfrm>
          <a:prstGeom prst="rect">
            <a:avLst/>
          </a:prstGeom>
          <a:solidFill>
            <a:schemeClr val="bg1"/>
          </a:solidFill>
          <a:ln w="9525">
            <a:noFill/>
            <a:miter lim="800000"/>
            <a:headEnd/>
            <a:tailEnd/>
          </a:ln>
          <a:effectLst/>
        </p:spPr>
      </p:pic>
    </p:spTree>
    <p:extLst>
      <p:ext uri="{BB962C8B-B14F-4D97-AF65-F5344CB8AC3E}">
        <p14:creationId xmlns:p14="http://schemas.microsoft.com/office/powerpoint/2010/main" val="1903339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1981200" y="21974"/>
            <a:ext cx="5181600" cy="968626"/>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2800" b="0" i="0" u="none" strike="noStrike" cap="none" dirty="0">
                <a:solidFill>
                  <a:schemeClr val="lt1"/>
                </a:solidFill>
                <a:latin typeface="Calibri"/>
                <a:ea typeface="Calibri"/>
                <a:cs typeface="Calibri"/>
                <a:sym typeface="Calibri"/>
              </a:rPr>
              <a:t>PLPT-SEI-004: SEP Channel </a:t>
            </a:r>
            <a:r>
              <a:rPr lang="en-US" sz="2800" b="0" i="0" u="none" strike="noStrike" cap="none" dirty="0" smtClean="0">
                <a:solidFill>
                  <a:schemeClr val="lt1"/>
                </a:solidFill>
                <a:latin typeface="Calibri"/>
                <a:ea typeface="Calibri"/>
                <a:cs typeface="Calibri"/>
                <a:sym typeface="Calibri"/>
              </a:rPr>
              <a:t>Cross-Comparison (MPS-HI P8-P11)</a:t>
            </a:r>
            <a:endParaRPr lang="en-US" sz="2800" b="0" i="0" u="none" strike="noStrike" cap="none" dirty="0">
              <a:solidFill>
                <a:schemeClr val="lt1"/>
              </a:solidFill>
              <a:latin typeface="Calibri"/>
              <a:ea typeface="Calibri"/>
              <a:cs typeface="Calibri"/>
              <a:sym typeface="Calibri"/>
            </a:endParaRPr>
          </a:p>
        </p:txBody>
      </p:sp>
      <p:sp>
        <p:nvSpPr>
          <p:cNvPr id="405" name="Shape 405"/>
          <p:cNvSpPr txBox="1">
            <a:spLocks noGrp="1"/>
          </p:cNvSpPr>
          <p:nvPr>
            <p:ph type="sldNum" idx="12"/>
          </p:nvPr>
        </p:nvSpPr>
        <p:spPr>
          <a:xfrm>
            <a:off x="8253662" y="6356350"/>
            <a:ext cx="681791"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a:solidFill>
                  <a:schemeClr val="lt1"/>
                </a:solidFill>
                <a:latin typeface="Calibri"/>
                <a:ea typeface="Calibri"/>
                <a:cs typeface="Calibri"/>
                <a:sym typeface="Calibri"/>
              </a:rPr>
              <a:pPr marL="0" marR="0" lvl="0" indent="0" algn="r" rtl="0">
                <a:spcBef>
                  <a:spcPts val="0"/>
                </a:spcBef>
                <a:buNone/>
              </a:pPr>
              <a:t>33</a:t>
            </a:fld>
            <a:endParaRPr lang="en-US" sz="1200">
              <a:solidFill>
                <a:schemeClr val="lt1"/>
              </a:solidFill>
              <a:latin typeface="Calibri"/>
              <a:ea typeface="Calibri"/>
              <a:cs typeface="Calibri"/>
              <a:sym typeface="Calibri"/>
            </a:endParaRPr>
          </a:p>
        </p:txBody>
      </p:sp>
      <p:pic>
        <p:nvPicPr>
          <p:cNvPr id="406" name="Shape 406"/>
          <p:cNvPicPr preferRelativeResize="0"/>
          <p:nvPr/>
        </p:nvPicPr>
        <p:blipFill>
          <a:blip r:embed="rId3" cstate="print">
            <a:alphaModFix/>
          </a:blip>
          <a:stretch>
            <a:fillRect/>
          </a:stretch>
        </p:blipFill>
        <p:spPr>
          <a:xfrm>
            <a:off x="4749800" y="1333500"/>
            <a:ext cx="3937000" cy="3937026"/>
          </a:xfrm>
          <a:prstGeom prst="rect">
            <a:avLst/>
          </a:prstGeom>
          <a:noFill/>
          <a:ln>
            <a:noFill/>
          </a:ln>
        </p:spPr>
      </p:pic>
      <p:pic>
        <p:nvPicPr>
          <p:cNvPr id="407" name="Shape 407"/>
          <p:cNvPicPr preferRelativeResize="0"/>
          <p:nvPr/>
        </p:nvPicPr>
        <p:blipFill>
          <a:blip r:embed="rId4" cstate="print">
            <a:alphaModFix/>
          </a:blip>
          <a:stretch>
            <a:fillRect/>
          </a:stretch>
        </p:blipFill>
        <p:spPr>
          <a:xfrm>
            <a:off x="495300" y="1333500"/>
            <a:ext cx="3937000" cy="3937000"/>
          </a:xfrm>
          <a:prstGeom prst="rect">
            <a:avLst/>
          </a:prstGeom>
          <a:noFill/>
          <a:ln>
            <a:noFill/>
          </a:ln>
        </p:spPr>
      </p:pic>
      <p:sp>
        <p:nvSpPr>
          <p:cNvPr id="408" name="Shape 408"/>
          <p:cNvSpPr txBox="1"/>
          <p:nvPr/>
        </p:nvSpPr>
        <p:spPr>
          <a:xfrm>
            <a:off x="152399" y="5192059"/>
            <a:ext cx="8839201" cy="1529416"/>
          </a:xfrm>
          <a:prstGeom prst="rect">
            <a:avLst/>
          </a:prstGeom>
          <a:noFill/>
          <a:ln>
            <a:noFill/>
          </a:ln>
        </p:spPr>
        <p:txBody>
          <a:bodyPr wrap="square" lIns="91425" tIns="91425" rIns="91425" bIns="91425" anchor="t" anchorCtr="0">
            <a:noAutofit/>
          </a:bodyPr>
          <a:lstStyle/>
          <a:p>
            <a:pPr marL="285750" lvl="0" indent="-285750">
              <a:spcBef>
                <a:spcPts val="0"/>
              </a:spcBef>
              <a:buFont typeface="Arial" panose="020B0604020202020204" pitchFamily="34" charset="0"/>
              <a:buChar char="•"/>
            </a:pPr>
            <a:r>
              <a:rPr lang="en-US" dirty="0" smtClean="0">
                <a:solidFill>
                  <a:schemeClr val="lt1"/>
                </a:solidFill>
              </a:rPr>
              <a:t>MPS-HI </a:t>
            </a:r>
            <a:r>
              <a:rPr lang="en-US" dirty="0">
                <a:solidFill>
                  <a:schemeClr val="lt1"/>
                </a:solidFill>
              </a:rPr>
              <a:t>proton fluxes are typically lower than those measured by </a:t>
            </a:r>
            <a:r>
              <a:rPr lang="en-US" dirty="0" smtClean="0">
                <a:solidFill>
                  <a:schemeClr val="lt1"/>
                </a:solidFill>
              </a:rPr>
              <a:t>SGPS (esp. P11)</a:t>
            </a:r>
          </a:p>
          <a:p>
            <a:pPr marL="285750" lvl="0" indent="-285750">
              <a:spcBef>
                <a:spcPts val="0"/>
              </a:spcBef>
              <a:buFont typeface="Arial" panose="020B0604020202020204" pitchFamily="34" charset="0"/>
              <a:buChar char="•"/>
            </a:pPr>
            <a:r>
              <a:rPr lang="en-US" dirty="0" smtClean="0">
                <a:solidFill>
                  <a:schemeClr val="lt1"/>
                </a:solidFill>
              </a:rPr>
              <a:t>MPS-HI </a:t>
            </a:r>
            <a:r>
              <a:rPr lang="en-US" dirty="0">
                <a:solidFill>
                  <a:schemeClr val="lt1"/>
                </a:solidFill>
              </a:rPr>
              <a:t>is in better agreement with GOES-13 and -15 near 1-2 </a:t>
            </a:r>
            <a:r>
              <a:rPr lang="en-US" dirty="0" smtClean="0">
                <a:solidFill>
                  <a:schemeClr val="lt1"/>
                </a:solidFill>
              </a:rPr>
              <a:t>MeV. </a:t>
            </a:r>
          </a:p>
          <a:p>
            <a:pPr marL="285750" lvl="0" indent="-285750">
              <a:spcBef>
                <a:spcPts val="0"/>
              </a:spcBef>
              <a:buFont typeface="Arial" panose="020B0604020202020204" pitchFamily="34" charset="0"/>
              <a:buChar char="•"/>
            </a:pPr>
            <a:r>
              <a:rPr lang="en-US" dirty="0" smtClean="0">
                <a:solidFill>
                  <a:schemeClr val="lt1"/>
                </a:solidFill>
              </a:rPr>
              <a:t>SGPS </a:t>
            </a:r>
            <a:r>
              <a:rPr lang="en-US" dirty="0">
                <a:solidFill>
                  <a:schemeClr val="lt1"/>
                </a:solidFill>
              </a:rPr>
              <a:t>is in better agreement with GOES-13 and -15 at higher energies</a:t>
            </a:r>
            <a:r>
              <a:rPr lang="en-US" dirty="0" smtClean="0">
                <a:solidFill>
                  <a:schemeClr val="lt1"/>
                </a:solidFill>
              </a:rPr>
              <a:t>.  </a:t>
            </a:r>
          </a:p>
          <a:p>
            <a:pPr marL="285750" lvl="0" indent="-285750">
              <a:spcBef>
                <a:spcPts val="0"/>
              </a:spcBef>
              <a:buFont typeface="Arial" panose="020B0604020202020204" pitchFamily="34" charset="0"/>
              <a:buChar char="•"/>
            </a:pPr>
            <a:r>
              <a:rPr lang="en-US" dirty="0" smtClean="0">
                <a:solidFill>
                  <a:schemeClr val="lt1"/>
                </a:solidFill>
              </a:rPr>
              <a:t>This is probably not an issue with the ground processing software.</a:t>
            </a:r>
          </a:p>
          <a:p>
            <a:pPr marL="285750" lvl="0" indent="-285750">
              <a:spcBef>
                <a:spcPts val="0"/>
              </a:spcBef>
              <a:buFont typeface="Arial" panose="020B0604020202020204" pitchFamily="34" charset="0"/>
              <a:buChar char="•"/>
            </a:pPr>
            <a:r>
              <a:rPr lang="en-US" dirty="0" smtClean="0">
                <a:solidFill>
                  <a:schemeClr val="lt1"/>
                </a:solidFill>
              </a:rPr>
              <a:t>GOES-13 and -15 fluxes have been cross-calibrated with higher-resolution NASA data.</a:t>
            </a:r>
            <a:endParaRPr lang="en-US" dirty="0">
              <a:solidFill>
                <a:schemeClr val="lt1"/>
              </a:solidFill>
            </a:endParaRPr>
          </a:p>
          <a:p>
            <a:pPr marL="0" lvl="0" indent="0">
              <a:spcBef>
                <a:spcPts val="0"/>
              </a:spcBef>
              <a:buNone/>
            </a:pPr>
            <a:endParaRPr dirty="0">
              <a:solidFill>
                <a:schemeClr val="lt1"/>
              </a:solidFill>
            </a:endParaRPr>
          </a:p>
          <a:p>
            <a:pPr marL="0" lvl="0" indent="0">
              <a:spcBef>
                <a:spcPts val="0"/>
              </a:spcBef>
              <a:buNone/>
            </a:pPr>
            <a:endParaRPr dirty="0">
              <a:solidFill>
                <a:schemeClr val="lt1"/>
              </a:solidFill>
            </a:endParaRPr>
          </a:p>
        </p:txBody>
      </p:sp>
      <p:sp>
        <p:nvSpPr>
          <p:cNvPr id="8" name="TextBox 7"/>
          <p:cNvSpPr txBox="1">
            <a:spLocks noChangeArrowheads="1"/>
          </p:cNvSpPr>
          <p:nvPr/>
        </p:nvSpPr>
        <p:spPr bwMode="auto">
          <a:xfrm>
            <a:off x="650496" y="1014537"/>
            <a:ext cx="7886700" cy="5232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400" b="1" i="1" dirty="0" smtClean="0">
                <a:solidFill>
                  <a:schemeClr val="tx1"/>
                </a:solidFill>
              </a:rPr>
              <a:t>SGPS, MPS-HI, GOES-13 and GOES-15 proton spectra from the July and Sept 2017 SEP events, during periods when an isotropic distribution is expected due to geomagnetic disturbance.</a:t>
            </a:r>
          </a:p>
        </p:txBody>
      </p:sp>
      <p:sp>
        <p:nvSpPr>
          <p:cNvPr id="12" name="TextBox 11"/>
          <p:cNvSpPr txBox="1"/>
          <p:nvPr/>
        </p:nvSpPr>
        <p:spPr>
          <a:xfrm>
            <a:off x="1479884" y="2286000"/>
            <a:ext cx="425116" cy="369332"/>
          </a:xfrm>
          <a:prstGeom prst="rect">
            <a:avLst/>
          </a:prstGeom>
          <a:noFill/>
        </p:spPr>
        <p:txBody>
          <a:bodyPr wrap="none" rtlCol="0">
            <a:spAutoFit/>
          </a:bodyPr>
          <a:lstStyle/>
          <a:p>
            <a:r>
              <a:rPr lang="en-US" b="1" dirty="0" smtClean="0"/>
              <a:t>P8</a:t>
            </a:r>
            <a:endParaRPr lang="en-US" b="1" dirty="0"/>
          </a:p>
        </p:txBody>
      </p:sp>
      <p:sp>
        <p:nvSpPr>
          <p:cNvPr id="13" name="TextBox 12"/>
          <p:cNvSpPr txBox="1"/>
          <p:nvPr/>
        </p:nvSpPr>
        <p:spPr>
          <a:xfrm>
            <a:off x="1860884" y="2667000"/>
            <a:ext cx="425116" cy="369332"/>
          </a:xfrm>
          <a:prstGeom prst="rect">
            <a:avLst/>
          </a:prstGeom>
          <a:noFill/>
        </p:spPr>
        <p:txBody>
          <a:bodyPr wrap="none" rtlCol="0">
            <a:spAutoFit/>
          </a:bodyPr>
          <a:lstStyle/>
          <a:p>
            <a:r>
              <a:rPr lang="en-US" b="1" dirty="0" smtClean="0"/>
              <a:t>P9</a:t>
            </a:r>
            <a:endParaRPr lang="en-US" b="1" dirty="0"/>
          </a:p>
        </p:txBody>
      </p:sp>
      <p:sp>
        <p:nvSpPr>
          <p:cNvPr id="14" name="TextBox 13"/>
          <p:cNvSpPr txBox="1"/>
          <p:nvPr/>
        </p:nvSpPr>
        <p:spPr>
          <a:xfrm>
            <a:off x="2209800" y="3200400"/>
            <a:ext cx="542136" cy="369332"/>
          </a:xfrm>
          <a:prstGeom prst="rect">
            <a:avLst/>
          </a:prstGeom>
          <a:noFill/>
        </p:spPr>
        <p:txBody>
          <a:bodyPr wrap="none" rtlCol="0">
            <a:spAutoFit/>
          </a:bodyPr>
          <a:lstStyle/>
          <a:p>
            <a:r>
              <a:rPr lang="en-US" b="1" dirty="0" smtClean="0"/>
              <a:t>P10</a:t>
            </a:r>
            <a:endParaRPr lang="en-US" b="1" dirty="0"/>
          </a:p>
        </p:txBody>
      </p:sp>
      <p:sp>
        <p:nvSpPr>
          <p:cNvPr id="15" name="TextBox 14"/>
          <p:cNvSpPr txBox="1"/>
          <p:nvPr/>
        </p:nvSpPr>
        <p:spPr>
          <a:xfrm>
            <a:off x="2819400" y="4267200"/>
            <a:ext cx="542136" cy="369332"/>
          </a:xfrm>
          <a:prstGeom prst="rect">
            <a:avLst/>
          </a:prstGeom>
          <a:noFill/>
        </p:spPr>
        <p:txBody>
          <a:bodyPr wrap="none" rtlCol="0">
            <a:spAutoFit/>
          </a:bodyPr>
          <a:lstStyle/>
          <a:p>
            <a:r>
              <a:rPr lang="en-US" b="1" dirty="0" smtClean="0"/>
              <a:t>P11</a:t>
            </a:r>
            <a:endParaRPr lang="en-US" b="1" dirty="0"/>
          </a:p>
        </p:txBody>
      </p:sp>
    </p:spTree>
    <p:extLst>
      <p:ext uri="{BB962C8B-B14F-4D97-AF65-F5344CB8AC3E}">
        <p14:creationId xmlns:p14="http://schemas.microsoft.com/office/powerpoint/2010/main" val="1113524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PLPT-SEI-005: Cross-Satellite Comparison of Trapped Particles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34</a:t>
            </a:fld>
            <a:endParaRPr lang="en-US" alt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65263"/>
            <a:ext cx="6034616" cy="4525962"/>
          </a:xfrm>
        </p:spPr>
      </p:pic>
      <p:sp>
        <p:nvSpPr>
          <p:cNvPr id="8" name="TextBox 7"/>
          <p:cNvSpPr txBox="1"/>
          <p:nvPr/>
        </p:nvSpPr>
        <p:spPr>
          <a:xfrm>
            <a:off x="5410200" y="6255984"/>
            <a:ext cx="2911640" cy="276999"/>
          </a:xfrm>
          <a:prstGeom prst="rect">
            <a:avLst/>
          </a:prstGeom>
          <a:solidFill>
            <a:schemeClr val="bg1"/>
          </a:solidFill>
          <a:ln>
            <a:solidFill>
              <a:srgbClr val="FFFF00"/>
            </a:solidFill>
          </a:ln>
        </p:spPr>
        <p:txBody>
          <a:bodyPr wrap="square" rtlCol="0">
            <a:spAutoFit/>
          </a:bodyPr>
          <a:lstStyle/>
          <a:p>
            <a:pPr algn="ctr"/>
            <a:r>
              <a:rPr lang="en-US" sz="1200" dirty="0" smtClean="0">
                <a:solidFill>
                  <a:srgbClr val="7030A0"/>
                </a:solidFill>
              </a:rPr>
              <a:t>See back-up charts for other </a:t>
            </a:r>
            <a:r>
              <a:rPr lang="en-US" sz="1200" dirty="0" err="1" smtClean="0">
                <a:solidFill>
                  <a:srgbClr val="7030A0"/>
                </a:solidFill>
              </a:rPr>
              <a:t>Ptels</a:t>
            </a:r>
            <a:r>
              <a:rPr lang="en-US" sz="1200" dirty="0" smtClean="0">
                <a:solidFill>
                  <a:srgbClr val="7030A0"/>
                </a:solidFill>
              </a:rPr>
              <a:t>.</a:t>
            </a:r>
            <a:endParaRPr lang="en-US" sz="1200" dirty="0">
              <a:solidFill>
                <a:srgbClr val="7030A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93065435"/>
              </p:ext>
            </p:extLst>
          </p:nvPr>
        </p:nvGraphicFramePr>
        <p:xfrm>
          <a:off x="7467600" y="1359877"/>
          <a:ext cx="1471862" cy="2834485"/>
        </p:xfrm>
        <a:graphic>
          <a:graphicData uri="http://schemas.openxmlformats.org/drawingml/2006/table">
            <a:tbl>
              <a:tblPr firstRow="1" bandRow="1">
                <a:tableStyleId>{5C22544A-7EE6-4342-B048-85BDC9FD1C3A}</a:tableStyleId>
              </a:tblPr>
              <a:tblGrid>
                <a:gridCol w="476757"/>
                <a:gridCol w="504484"/>
                <a:gridCol w="490621"/>
              </a:tblGrid>
              <a:tr h="365913">
                <a:tc gridSpan="3">
                  <a:txBody>
                    <a:bodyPr/>
                    <a:lstStyle/>
                    <a:p>
                      <a:pPr algn="ctr"/>
                      <a:r>
                        <a:rPr lang="en-US" sz="1200" b="1" dirty="0" smtClean="0"/>
                        <a:t>Telescope Order, </a:t>
                      </a:r>
                    </a:p>
                    <a:p>
                      <a:pPr algn="ctr"/>
                      <a:r>
                        <a:rPr lang="en-US" sz="1200" b="1" dirty="0" smtClean="0"/>
                        <a:t>North-to-South</a:t>
                      </a:r>
                      <a:endParaRPr lang="en-US" sz="1200" b="1" dirty="0"/>
                    </a:p>
                  </a:txBody>
                  <a:tcPr/>
                </a:tc>
                <a:tc hMerge="1">
                  <a:txBody>
                    <a:bodyPr/>
                    <a:lstStyle/>
                    <a:p>
                      <a:pPr algn="ctr"/>
                      <a:endParaRPr lang="en-US" sz="1400" b="1" dirty="0"/>
                    </a:p>
                  </a:txBody>
                  <a:tcPr/>
                </a:tc>
                <a:tc hMerge="1">
                  <a:txBody>
                    <a:bodyPr/>
                    <a:lstStyle/>
                    <a:p>
                      <a:pPr algn="ctr"/>
                      <a:endParaRPr lang="en-US" sz="1400" b="1" dirty="0"/>
                    </a:p>
                  </a:txBody>
                  <a:tcPr/>
                </a:tc>
              </a:tr>
              <a:tr h="547720">
                <a:tc>
                  <a:txBody>
                    <a:bodyPr/>
                    <a:lstStyle/>
                    <a:p>
                      <a:pPr algn="ctr"/>
                      <a:r>
                        <a:rPr lang="en-US" sz="1000" b="1" dirty="0" smtClean="0"/>
                        <a:t>MAGE/PD</a:t>
                      </a:r>
                      <a:endParaRPr lang="en-US" sz="1000" b="1" dirty="0"/>
                    </a:p>
                  </a:txBody>
                  <a:tcPr/>
                </a:tc>
                <a:tc>
                  <a:txBody>
                    <a:bodyPr/>
                    <a:lstStyle/>
                    <a:p>
                      <a:pPr algn="ctr"/>
                      <a:r>
                        <a:rPr lang="en-US" sz="1000" b="1" dirty="0" smtClean="0"/>
                        <a:t>MPS-HI E</a:t>
                      </a:r>
                      <a:endParaRPr lang="en-US" sz="1000" b="1" dirty="0"/>
                    </a:p>
                  </a:txBody>
                  <a:tcPr/>
                </a:tc>
                <a:tc>
                  <a:txBody>
                    <a:bodyPr/>
                    <a:lstStyle/>
                    <a:p>
                      <a:pPr algn="ctr"/>
                      <a:r>
                        <a:rPr lang="en-US" sz="1000" b="1" dirty="0" smtClean="0"/>
                        <a:t>MPS-HI</a:t>
                      </a:r>
                      <a:r>
                        <a:rPr lang="en-US" sz="1000" b="1" baseline="0" dirty="0" smtClean="0"/>
                        <a:t> P</a:t>
                      </a:r>
                      <a:endParaRPr lang="en-US" sz="1000" b="1" dirty="0"/>
                    </a:p>
                  </a:txBody>
                  <a:tcPr/>
                </a:tc>
              </a:tr>
              <a:tr h="365913">
                <a:tc>
                  <a:txBody>
                    <a:bodyPr/>
                    <a:lstStyle/>
                    <a:p>
                      <a:pPr algn="ctr"/>
                      <a:r>
                        <a:rPr lang="en-US" sz="1000" b="1" dirty="0" smtClean="0"/>
                        <a:t>9</a:t>
                      </a:r>
                      <a:endParaRPr lang="en-US" sz="1000" b="1" dirty="0"/>
                    </a:p>
                  </a:txBody>
                  <a:tcPr>
                    <a:solidFill>
                      <a:srgbClr val="FF3399"/>
                    </a:solidFill>
                  </a:tcPr>
                </a:tc>
                <a:tc>
                  <a:txBody>
                    <a:bodyPr/>
                    <a:lstStyle/>
                    <a:p>
                      <a:pPr algn="ctr"/>
                      <a:r>
                        <a:rPr lang="en-US" sz="1000" b="1" dirty="0" smtClean="0"/>
                        <a:t>3</a:t>
                      </a:r>
                      <a:endParaRPr lang="en-US" sz="1000" b="1" dirty="0"/>
                    </a:p>
                  </a:txBody>
                  <a:tcPr/>
                </a:tc>
                <a:tc>
                  <a:txBody>
                    <a:bodyPr/>
                    <a:lstStyle/>
                    <a:p>
                      <a:pPr algn="ctr"/>
                      <a:r>
                        <a:rPr lang="en-US" sz="1000" b="1" dirty="0" smtClean="0"/>
                        <a:t>1</a:t>
                      </a:r>
                      <a:endParaRPr lang="en-US" sz="1000" b="1" dirty="0"/>
                    </a:p>
                  </a:txBody>
                  <a:tcPr>
                    <a:solidFill>
                      <a:srgbClr val="FF3399"/>
                    </a:solidFill>
                  </a:tcPr>
                </a:tc>
              </a:tr>
              <a:tr h="365913">
                <a:tc>
                  <a:txBody>
                    <a:bodyPr/>
                    <a:lstStyle/>
                    <a:p>
                      <a:pPr algn="ctr"/>
                      <a:r>
                        <a:rPr lang="en-US" sz="1000" b="1" dirty="0" smtClean="0"/>
                        <a:t>6</a:t>
                      </a:r>
                      <a:endParaRPr lang="en-US" sz="1000" b="1" dirty="0"/>
                    </a:p>
                  </a:txBody>
                  <a:tcPr/>
                </a:tc>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r>
              <a:tr h="365913">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c>
                  <a:txBody>
                    <a:bodyPr/>
                    <a:lstStyle/>
                    <a:p>
                      <a:pPr algn="ctr"/>
                      <a:r>
                        <a:rPr lang="en-US" sz="1000" b="1" dirty="0" smtClean="0"/>
                        <a:t>2</a:t>
                      </a:r>
                      <a:endParaRPr lang="en-US" sz="1000" b="1" dirty="0"/>
                    </a:p>
                  </a:txBody>
                  <a:tcPr/>
                </a:tc>
              </a:tr>
              <a:tr h="365913">
                <a:tc>
                  <a:txBody>
                    <a:bodyPr/>
                    <a:lstStyle/>
                    <a:p>
                      <a:pPr algn="ctr"/>
                      <a:r>
                        <a:rPr lang="en-US" sz="1000" b="1" dirty="0" smtClean="0"/>
                        <a:t>8</a:t>
                      </a:r>
                      <a:endParaRPr lang="en-US" sz="1000" b="1" dirty="0"/>
                    </a:p>
                  </a:txBody>
                  <a:tcPr/>
                </a:tc>
                <a:tc>
                  <a:txBody>
                    <a:bodyPr/>
                    <a:lstStyle/>
                    <a:p>
                      <a:pPr algn="ctr"/>
                      <a:r>
                        <a:rPr lang="en-US" sz="1000" b="1" dirty="0" smtClean="0"/>
                        <a:t>2</a:t>
                      </a:r>
                      <a:endParaRPr lang="en-US" sz="1000" b="1" dirty="0"/>
                    </a:p>
                  </a:txBody>
                  <a:tcPr/>
                </a:tc>
                <a:tc>
                  <a:txBody>
                    <a:bodyPr/>
                    <a:lstStyle/>
                    <a:p>
                      <a:pPr algn="ctr"/>
                      <a:r>
                        <a:rPr lang="en-US" sz="1000" b="1" dirty="0" smtClean="0"/>
                        <a:t>5</a:t>
                      </a:r>
                      <a:endParaRPr lang="en-US" sz="1000" b="1" dirty="0"/>
                    </a:p>
                  </a:txBody>
                  <a:tcPr/>
                </a:tc>
              </a:tr>
              <a:tr h="365913">
                <a:tc>
                  <a:txBody>
                    <a:bodyPr/>
                    <a:lstStyle/>
                    <a:p>
                      <a:pPr algn="ctr"/>
                      <a:r>
                        <a:rPr lang="en-US" sz="1000" b="1" dirty="0" smtClean="0"/>
                        <a:t>7</a:t>
                      </a:r>
                      <a:endParaRPr lang="en-US" sz="1000" b="1" dirty="0"/>
                    </a:p>
                  </a:txBody>
                  <a:tcPr/>
                </a:tc>
                <a:tc>
                  <a:txBody>
                    <a:bodyPr/>
                    <a:lstStyle/>
                    <a:p>
                      <a:pPr algn="ctr"/>
                      <a:r>
                        <a:rPr lang="en-US" sz="1000" b="1" dirty="0" smtClean="0"/>
                        <a:t>5</a:t>
                      </a:r>
                      <a:endParaRPr lang="en-US" sz="1000" b="1" dirty="0"/>
                    </a:p>
                  </a:txBody>
                  <a:tcPr/>
                </a:tc>
                <a:tc>
                  <a:txBody>
                    <a:bodyPr/>
                    <a:lstStyle/>
                    <a:p>
                      <a:pPr algn="ctr"/>
                      <a:r>
                        <a:rPr lang="en-US" sz="1000" b="1" dirty="0" smtClean="0"/>
                        <a:t>3</a:t>
                      </a:r>
                      <a:endParaRPr lang="en-US" sz="1000" b="1" dirty="0"/>
                    </a:p>
                  </a:txBody>
                  <a:tcPr/>
                </a:tc>
              </a:tr>
            </a:tbl>
          </a:graphicData>
        </a:graphic>
      </p:graphicFrame>
      <p:sp>
        <p:nvSpPr>
          <p:cNvPr id="10" name="TextBox 9"/>
          <p:cNvSpPr txBox="1"/>
          <p:nvPr/>
        </p:nvSpPr>
        <p:spPr>
          <a:xfrm>
            <a:off x="3650802" y="4428648"/>
            <a:ext cx="1385196" cy="738664"/>
          </a:xfrm>
          <a:prstGeom prst="rect">
            <a:avLst/>
          </a:prstGeom>
          <a:solidFill>
            <a:schemeClr val="bg1"/>
          </a:solidFill>
          <a:ln>
            <a:solidFill>
              <a:srgbClr val="92D050"/>
            </a:solidFill>
          </a:ln>
        </p:spPr>
        <p:txBody>
          <a:bodyPr wrap="square" rtlCol="0">
            <a:spAutoFit/>
          </a:bodyPr>
          <a:lstStyle/>
          <a:p>
            <a:pPr algn="ctr"/>
            <a:r>
              <a:rPr lang="en-US" sz="1400" b="1" dirty="0" smtClean="0"/>
              <a:t>Contamination in MAGPD by MeV electrons?</a:t>
            </a:r>
            <a:endParaRPr lang="en-US" sz="1400" b="1" dirty="0"/>
          </a:p>
        </p:txBody>
      </p:sp>
      <p:sp>
        <p:nvSpPr>
          <p:cNvPr id="11" name="TextBox 10"/>
          <p:cNvSpPr txBox="1"/>
          <p:nvPr/>
        </p:nvSpPr>
        <p:spPr>
          <a:xfrm>
            <a:off x="3200400" y="1207833"/>
            <a:ext cx="2523728"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GOES-16 vs GOES-13 Protons</a:t>
            </a:r>
            <a:endParaRPr lang="en-US" sz="1400" b="1" dirty="0">
              <a:solidFill>
                <a:schemeClr val="bg1"/>
              </a:solidFill>
            </a:endParaRPr>
          </a:p>
        </p:txBody>
      </p:sp>
      <p:cxnSp>
        <p:nvCxnSpPr>
          <p:cNvPr id="13" name="Straight Arrow Connector 12"/>
          <p:cNvCxnSpPr/>
          <p:nvPr/>
        </p:nvCxnSpPr>
        <p:spPr>
          <a:xfrm flipV="1">
            <a:off x="4343400" y="3810000"/>
            <a:ext cx="5334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76943" y="2209351"/>
            <a:ext cx="1676400" cy="954107"/>
          </a:xfrm>
          <a:prstGeom prst="rect">
            <a:avLst/>
          </a:prstGeom>
          <a:solidFill>
            <a:schemeClr val="bg1"/>
          </a:solidFill>
          <a:ln>
            <a:solidFill>
              <a:srgbClr val="92D050"/>
            </a:solidFill>
          </a:ln>
        </p:spPr>
        <p:txBody>
          <a:bodyPr wrap="square" rtlCol="0">
            <a:spAutoFit/>
          </a:bodyPr>
          <a:lstStyle/>
          <a:p>
            <a:pPr algn="ctr"/>
            <a:r>
              <a:rPr lang="en-US" sz="1400" b="1" dirty="0" smtClean="0"/>
              <a:t>MAGPD systematically low – due to radiation damage?</a:t>
            </a:r>
            <a:endParaRPr lang="en-US" sz="1400" b="1" dirty="0"/>
          </a:p>
        </p:txBody>
      </p:sp>
      <p:cxnSp>
        <p:nvCxnSpPr>
          <p:cNvPr id="16" name="Straight Arrow Connector 15"/>
          <p:cNvCxnSpPr/>
          <p:nvPr/>
        </p:nvCxnSpPr>
        <p:spPr>
          <a:xfrm>
            <a:off x="2438400" y="2396577"/>
            <a:ext cx="0" cy="767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76943" y="6255984"/>
            <a:ext cx="2242457" cy="276999"/>
          </a:xfrm>
          <a:prstGeom prst="rect">
            <a:avLst/>
          </a:prstGeom>
          <a:solidFill>
            <a:schemeClr val="bg1"/>
          </a:solidFill>
          <a:ln>
            <a:solidFill>
              <a:srgbClr val="FFFF00"/>
            </a:solidFill>
          </a:ln>
        </p:spPr>
        <p:txBody>
          <a:bodyPr wrap="square" rtlCol="0">
            <a:spAutoFit/>
          </a:bodyPr>
          <a:lstStyle/>
          <a:p>
            <a:pPr algn="ctr"/>
            <a:r>
              <a:rPr lang="en-US" sz="1200" dirty="0" smtClean="0">
                <a:solidFill>
                  <a:srgbClr val="7030A0"/>
                </a:solidFill>
              </a:rPr>
              <a:t>Bowtie analysis used on MAGPD.</a:t>
            </a:r>
            <a:endParaRPr lang="en-US" sz="1200" dirty="0">
              <a:solidFill>
                <a:srgbClr val="7030A0"/>
              </a:solidFill>
            </a:endParaRPr>
          </a:p>
        </p:txBody>
      </p:sp>
      <p:sp>
        <p:nvSpPr>
          <p:cNvPr id="14" name="TextBox 13"/>
          <p:cNvSpPr txBox="1"/>
          <p:nvPr/>
        </p:nvSpPr>
        <p:spPr>
          <a:xfrm>
            <a:off x="304800" y="3353308"/>
            <a:ext cx="1417108" cy="1015663"/>
          </a:xfrm>
          <a:prstGeom prst="rect">
            <a:avLst/>
          </a:prstGeom>
          <a:solidFill>
            <a:schemeClr val="bg1"/>
          </a:solidFill>
          <a:ln>
            <a:solidFill>
              <a:srgbClr val="92D050"/>
            </a:solidFill>
          </a:ln>
        </p:spPr>
        <p:txBody>
          <a:bodyPr wrap="square" rtlCol="0">
            <a:spAutoFit/>
          </a:bodyPr>
          <a:lstStyle/>
          <a:p>
            <a:pPr algn="ctr"/>
            <a:r>
              <a:rPr lang="en-US" sz="1200" dirty="0" smtClean="0"/>
              <a:t>Lesson learned: There was no support to track GOES 13-15 sensor degradation.</a:t>
            </a:r>
            <a:endParaRPr lang="en-US" sz="1200" dirty="0"/>
          </a:p>
        </p:txBody>
      </p:sp>
    </p:spTree>
    <p:extLst>
      <p:ext uri="{BB962C8B-B14F-4D97-AF65-F5344CB8AC3E}">
        <p14:creationId xmlns:p14="http://schemas.microsoft.com/office/powerpoint/2010/main" val="2619851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PLPT-SEI-005: Cross-Satellite Comparison of Trapped Particles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65263"/>
            <a:ext cx="6034616" cy="4525962"/>
          </a:xfrm>
        </p:spPr>
      </p:pic>
      <p:sp>
        <p:nvSpPr>
          <p:cNvPr id="4" name="Slide Number Placeholder 3"/>
          <p:cNvSpPr>
            <a:spLocks noGrp="1"/>
          </p:cNvSpPr>
          <p:nvPr>
            <p:ph type="sldNum" sz="quarter" idx="12"/>
          </p:nvPr>
        </p:nvSpPr>
        <p:spPr/>
        <p:txBody>
          <a:bodyPr/>
          <a:lstStyle/>
          <a:p>
            <a:fld id="{615ADB79-25D6-47C0-AB51-22A13A0BBB50}" type="slidenum">
              <a:rPr lang="en-US" altLang="en-US" smtClean="0"/>
              <a:pPr/>
              <a:t>35</a:t>
            </a:fld>
            <a:endParaRPr lang="en-US" altLang="en-US" dirty="0"/>
          </a:p>
        </p:txBody>
      </p:sp>
      <p:sp>
        <p:nvSpPr>
          <p:cNvPr id="6" name="TextBox 5"/>
          <p:cNvSpPr txBox="1"/>
          <p:nvPr/>
        </p:nvSpPr>
        <p:spPr>
          <a:xfrm>
            <a:off x="5410200" y="6255984"/>
            <a:ext cx="2911640" cy="276999"/>
          </a:xfrm>
          <a:prstGeom prst="rect">
            <a:avLst/>
          </a:prstGeom>
          <a:solidFill>
            <a:schemeClr val="bg1"/>
          </a:solidFill>
          <a:ln>
            <a:solidFill>
              <a:srgbClr val="FFFF00"/>
            </a:solidFill>
          </a:ln>
        </p:spPr>
        <p:txBody>
          <a:bodyPr wrap="square" rtlCol="0">
            <a:spAutoFit/>
          </a:bodyPr>
          <a:lstStyle/>
          <a:p>
            <a:pPr algn="ctr"/>
            <a:r>
              <a:rPr lang="en-US" sz="1200" dirty="0" smtClean="0">
                <a:solidFill>
                  <a:srgbClr val="7030A0"/>
                </a:solidFill>
              </a:rPr>
              <a:t>See back-up charts for other </a:t>
            </a:r>
            <a:r>
              <a:rPr lang="en-US" sz="1200" dirty="0" err="1">
                <a:solidFill>
                  <a:srgbClr val="7030A0"/>
                </a:solidFill>
              </a:rPr>
              <a:t>E</a:t>
            </a:r>
            <a:r>
              <a:rPr lang="en-US" sz="1200" dirty="0" err="1" smtClean="0">
                <a:solidFill>
                  <a:srgbClr val="7030A0"/>
                </a:solidFill>
              </a:rPr>
              <a:t>tels</a:t>
            </a:r>
            <a:r>
              <a:rPr lang="en-US" sz="1200" dirty="0" smtClean="0">
                <a:solidFill>
                  <a:srgbClr val="7030A0"/>
                </a:solidFill>
              </a:rPr>
              <a:t>.</a:t>
            </a:r>
            <a:endParaRPr lang="en-US" sz="1200" dirty="0">
              <a:solidFill>
                <a:srgbClr val="7030A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45950301"/>
              </p:ext>
            </p:extLst>
          </p:nvPr>
        </p:nvGraphicFramePr>
        <p:xfrm>
          <a:off x="7467600" y="1359877"/>
          <a:ext cx="1471862" cy="2834485"/>
        </p:xfrm>
        <a:graphic>
          <a:graphicData uri="http://schemas.openxmlformats.org/drawingml/2006/table">
            <a:tbl>
              <a:tblPr firstRow="1" bandRow="1">
                <a:tableStyleId>{5C22544A-7EE6-4342-B048-85BDC9FD1C3A}</a:tableStyleId>
              </a:tblPr>
              <a:tblGrid>
                <a:gridCol w="476757"/>
                <a:gridCol w="504484"/>
                <a:gridCol w="490621"/>
              </a:tblGrid>
              <a:tr h="365913">
                <a:tc gridSpan="3">
                  <a:txBody>
                    <a:bodyPr/>
                    <a:lstStyle/>
                    <a:p>
                      <a:pPr algn="ctr"/>
                      <a:r>
                        <a:rPr lang="en-US" sz="1200" b="1" dirty="0" smtClean="0"/>
                        <a:t>Telescope Order, </a:t>
                      </a:r>
                    </a:p>
                    <a:p>
                      <a:pPr algn="ctr"/>
                      <a:r>
                        <a:rPr lang="en-US" sz="1200" b="1" dirty="0" smtClean="0"/>
                        <a:t>North-to-South</a:t>
                      </a:r>
                      <a:endParaRPr lang="en-US" sz="1200" b="1" dirty="0"/>
                    </a:p>
                  </a:txBody>
                  <a:tcPr/>
                </a:tc>
                <a:tc hMerge="1">
                  <a:txBody>
                    <a:bodyPr/>
                    <a:lstStyle/>
                    <a:p>
                      <a:pPr algn="ctr"/>
                      <a:endParaRPr lang="en-US" sz="1400" b="1" dirty="0"/>
                    </a:p>
                  </a:txBody>
                  <a:tcPr/>
                </a:tc>
                <a:tc hMerge="1">
                  <a:txBody>
                    <a:bodyPr/>
                    <a:lstStyle/>
                    <a:p>
                      <a:pPr algn="ctr"/>
                      <a:endParaRPr lang="en-US" sz="1400" b="1" dirty="0"/>
                    </a:p>
                  </a:txBody>
                  <a:tcPr/>
                </a:tc>
              </a:tr>
              <a:tr h="547720">
                <a:tc>
                  <a:txBody>
                    <a:bodyPr/>
                    <a:lstStyle/>
                    <a:p>
                      <a:pPr algn="ctr"/>
                      <a:r>
                        <a:rPr lang="en-US" sz="1000" b="1" dirty="0" smtClean="0"/>
                        <a:t>MAGE/PD</a:t>
                      </a:r>
                      <a:endParaRPr lang="en-US" sz="1000" b="1" dirty="0"/>
                    </a:p>
                  </a:txBody>
                  <a:tcPr/>
                </a:tc>
                <a:tc>
                  <a:txBody>
                    <a:bodyPr/>
                    <a:lstStyle/>
                    <a:p>
                      <a:pPr algn="ctr"/>
                      <a:r>
                        <a:rPr lang="en-US" sz="1000" b="1" dirty="0" smtClean="0"/>
                        <a:t>MPS-HI E</a:t>
                      </a:r>
                      <a:endParaRPr lang="en-US" sz="1000" b="1" dirty="0"/>
                    </a:p>
                  </a:txBody>
                  <a:tcPr/>
                </a:tc>
                <a:tc>
                  <a:txBody>
                    <a:bodyPr/>
                    <a:lstStyle/>
                    <a:p>
                      <a:pPr algn="ctr"/>
                      <a:r>
                        <a:rPr lang="en-US" sz="1000" b="1" dirty="0" smtClean="0"/>
                        <a:t>MPS-HI</a:t>
                      </a:r>
                      <a:r>
                        <a:rPr lang="en-US" sz="1000" b="1" baseline="0" dirty="0" smtClean="0"/>
                        <a:t> P</a:t>
                      </a:r>
                      <a:endParaRPr lang="en-US" sz="1000" b="1" dirty="0"/>
                    </a:p>
                  </a:txBody>
                  <a:tcPr/>
                </a:tc>
              </a:tr>
              <a:tr h="365913">
                <a:tc>
                  <a:txBody>
                    <a:bodyPr/>
                    <a:lstStyle/>
                    <a:p>
                      <a:pPr algn="ctr"/>
                      <a:r>
                        <a:rPr lang="en-US" sz="1000" b="1" dirty="0" smtClean="0"/>
                        <a:t>9</a:t>
                      </a:r>
                      <a:endParaRPr lang="en-US" sz="1000" b="1" dirty="0"/>
                    </a:p>
                  </a:txBody>
                  <a:tcPr/>
                </a:tc>
                <a:tc>
                  <a:txBody>
                    <a:bodyPr/>
                    <a:lstStyle/>
                    <a:p>
                      <a:pPr algn="ctr"/>
                      <a:r>
                        <a:rPr lang="en-US" sz="1000" b="1" dirty="0" smtClean="0"/>
                        <a:t>3</a:t>
                      </a:r>
                      <a:endParaRPr lang="en-US" sz="1000" b="1" dirty="0"/>
                    </a:p>
                  </a:txBody>
                  <a:tcPr/>
                </a:tc>
                <a:tc>
                  <a:txBody>
                    <a:bodyPr/>
                    <a:lstStyle/>
                    <a:p>
                      <a:pPr algn="ctr"/>
                      <a:r>
                        <a:rPr lang="en-US" sz="1000" b="1" dirty="0" smtClean="0"/>
                        <a:t>1</a:t>
                      </a:r>
                      <a:endParaRPr lang="en-US" sz="1000" b="1" dirty="0"/>
                    </a:p>
                  </a:txBody>
                  <a:tcPr/>
                </a:tc>
              </a:tr>
              <a:tr h="365913">
                <a:tc>
                  <a:txBody>
                    <a:bodyPr/>
                    <a:lstStyle/>
                    <a:p>
                      <a:pPr algn="ctr"/>
                      <a:r>
                        <a:rPr lang="en-US" sz="1000" b="1" dirty="0" smtClean="0"/>
                        <a:t>6</a:t>
                      </a:r>
                      <a:endParaRPr lang="en-US" sz="1000" b="1" dirty="0"/>
                    </a:p>
                  </a:txBody>
                  <a:tcPr>
                    <a:solidFill>
                      <a:srgbClr val="FF9900"/>
                    </a:solidFill>
                  </a:tcPr>
                </a:tc>
                <a:tc>
                  <a:txBody>
                    <a:bodyPr/>
                    <a:lstStyle/>
                    <a:p>
                      <a:pPr algn="ctr"/>
                      <a:r>
                        <a:rPr lang="en-US" sz="1000" b="1" dirty="0" smtClean="0"/>
                        <a:t>1</a:t>
                      </a:r>
                      <a:endParaRPr lang="en-US" sz="1000" b="1" dirty="0"/>
                    </a:p>
                  </a:txBody>
                  <a:tcPr>
                    <a:solidFill>
                      <a:srgbClr val="FF9900"/>
                    </a:solidFill>
                  </a:tcPr>
                </a:tc>
                <a:tc>
                  <a:txBody>
                    <a:bodyPr/>
                    <a:lstStyle/>
                    <a:p>
                      <a:pPr algn="ctr"/>
                      <a:r>
                        <a:rPr lang="en-US" sz="1000" b="1" dirty="0" smtClean="0"/>
                        <a:t>4</a:t>
                      </a:r>
                      <a:endParaRPr lang="en-US" sz="1000" b="1" dirty="0"/>
                    </a:p>
                  </a:txBody>
                  <a:tcPr/>
                </a:tc>
              </a:tr>
              <a:tr h="365913">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c>
                  <a:txBody>
                    <a:bodyPr/>
                    <a:lstStyle/>
                    <a:p>
                      <a:pPr algn="ctr"/>
                      <a:r>
                        <a:rPr lang="en-US" sz="1000" b="1" dirty="0" smtClean="0"/>
                        <a:t>2</a:t>
                      </a:r>
                      <a:endParaRPr lang="en-US" sz="1000" b="1" dirty="0"/>
                    </a:p>
                  </a:txBody>
                  <a:tcPr/>
                </a:tc>
              </a:tr>
              <a:tr h="365913">
                <a:tc>
                  <a:txBody>
                    <a:bodyPr/>
                    <a:lstStyle/>
                    <a:p>
                      <a:pPr algn="ctr"/>
                      <a:r>
                        <a:rPr lang="en-US" sz="1000" b="1" dirty="0" smtClean="0"/>
                        <a:t>8</a:t>
                      </a:r>
                      <a:endParaRPr lang="en-US" sz="1000" b="1" dirty="0"/>
                    </a:p>
                  </a:txBody>
                  <a:tcPr/>
                </a:tc>
                <a:tc>
                  <a:txBody>
                    <a:bodyPr/>
                    <a:lstStyle/>
                    <a:p>
                      <a:pPr algn="ctr"/>
                      <a:r>
                        <a:rPr lang="en-US" sz="1000" b="1" dirty="0" smtClean="0"/>
                        <a:t>2</a:t>
                      </a:r>
                      <a:endParaRPr lang="en-US" sz="1000" b="1" dirty="0"/>
                    </a:p>
                  </a:txBody>
                  <a:tcPr/>
                </a:tc>
                <a:tc>
                  <a:txBody>
                    <a:bodyPr/>
                    <a:lstStyle/>
                    <a:p>
                      <a:pPr algn="ctr"/>
                      <a:r>
                        <a:rPr lang="en-US" sz="1000" b="1" dirty="0" smtClean="0"/>
                        <a:t>5</a:t>
                      </a:r>
                      <a:endParaRPr lang="en-US" sz="1000" b="1" dirty="0"/>
                    </a:p>
                  </a:txBody>
                  <a:tcPr/>
                </a:tc>
              </a:tr>
              <a:tr h="365913">
                <a:tc>
                  <a:txBody>
                    <a:bodyPr/>
                    <a:lstStyle/>
                    <a:p>
                      <a:pPr algn="ctr"/>
                      <a:r>
                        <a:rPr lang="en-US" sz="1000" b="1" dirty="0" smtClean="0"/>
                        <a:t>7</a:t>
                      </a:r>
                      <a:endParaRPr lang="en-US" sz="1000" b="1" dirty="0"/>
                    </a:p>
                  </a:txBody>
                  <a:tcPr/>
                </a:tc>
                <a:tc>
                  <a:txBody>
                    <a:bodyPr/>
                    <a:lstStyle/>
                    <a:p>
                      <a:pPr algn="ctr"/>
                      <a:r>
                        <a:rPr lang="en-US" sz="1000" b="1" dirty="0" smtClean="0"/>
                        <a:t>5</a:t>
                      </a:r>
                      <a:endParaRPr lang="en-US" sz="1000" b="1" dirty="0"/>
                    </a:p>
                  </a:txBody>
                  <a:tcPr/>
                </a:tc>
                <a:tc>
                  <a:txBody>
                    <a:bodyPr/>
                    <a:lstStyle/>
                    <a:p>
                      <a:pPr algn="ctr"/>
                      <a:r>
                        <a:rPr lang="en-US" sz="1000" b="1" dirty="0" smtClean="0"/>
                        <a:t>3</a:t>
                      </a:r>
                      <a:endParaRPr lang="en-US" sz="1000" b="1" dirty="0"/>
                    </a:p>
                  </a:txBody>
                  <a:tcPr/>
                </a:tc>
              </a:tr>
            </a:tbl>
          </a:graphicData>
        </a:graphic>
      </p:graphicFrame>
      <p:sp>
        <p:nvSpPr>
          <p:cNvPr id="9" name="TextBox 8"/>
          <p:cNvSpPr txBox="1"/>
          <p:nvPr/>
        </p:nvSpPr>
        <p:spPr>
          <a:xfrm>
            <a:off x="2217516" y="3455698"/>
            <a:ext cx="982884" cy="738664"/>
          </a:xfrm>
          <a:prstGeom prst="rect">
            <a:avLst/>
          </a:prstGeom>
          <a:solidFill>
            <a:schemeClr val="bg1"/>
          </a:solidFill>
          <a:ln>
            <a:solidFill>
              <a:srgbClr val="92D050"/>
            </a:solidFill>
          </a:ln>
        </p:spPr>
        <p:txBody>
          <a:bodyPr wrap="square" rtlCol="0">
            <a:spAutoFit/>
          </a:bodyPr>
          <a:lstStyle/>
          <a:p>
            <a:pPr algn="ctr"/>
            <a:r>
              <a:rPr lang="en-US" sz="1400" b="1" dirty="0" smtClean="0"/>
              <a:t>E1S high relative to MAGED</a:t>
            </a:r>
            <a:endParaRPr lang="en-US" sz="1400" b="1" dirty="0"/>
          </a:p>
        </p:txBody>
      </p:sp>
      <p:cxnSp>
        <p:nvCxnSpPr>
          <p:cNvPr id="10" name="Straight Arrow Connector 9"/>
          <p:cNvCxnSpPr/>
          <p:nvPr/>
        </p:nvCxnSpPr>
        <p:spPr>
          <a:xfrm flipV="1">
            <a:off x="2376714" y="2869167"/>
            <a:ext cx="5334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05161" y="3739130"/>
            <a:ext cx="1096249" cy="738664"/>
          </a:xfrm>
          <a:prstGeom prst="rect">
            <a:avLst/>
          </a:prstGeom>
          <a:solidFill>
            <a:schemeClr val="bg1"/>
          </a:solidFill>
          <a:ln>
            <a:solidFill>
              <a:srgbClr val="92D050"/>
            </a:solidFill>
          </a:ln>
        </p:spPr>
        <p:txBody>
          <a:bodyPr wrap="square" rtlCol="0">
            <a:spAutoFit/>
          </a:bodyPr>
          <a:lstStyle/>
          <a:p>
            <a:pPr algn="ctr"/>
            <a:r>
              <a:rPr lang="en-US" sz="1400" b="1" dirty="0" smtClean="0"/>
              <a:t>Good agreement &gt;100 </a:t>
            </a:r>
            <a:r>
              <a:rPr lang="en-US" sz="1400" b="1" dirty="0" err="1" smtClean="0"/>
              <a:t>keV</a:t>
            </a:r>
            <a:endParaRPr lang="en-US" sz="1400" b="1" dirty="0"/>
          </a:p>
        </p:txBody>
      </p:sp>
      <p:sp>
        <p:nvSpPr>
          <p:cNvPr id="12" name="TextBox 11"/>
          <p:cNvSpPr txBox="1"/>
          <p:nvPr/>
        </p:nvSpPr>
        <p:spPr>
          <a:xfrm>
            <a:off x="576943" y="6255984"/>
            <a:ext cx="2242457" cy="276999"/>
          </a:xfrm>
          <a:prstGeom prst="rect">
            <a:avLst/>
          </a:prstGeom>
          <a:solidFill>
            <a:schemeClr val="bg1"/>
          </a:solidFill>
          <a:ln>
            <a:solidFill>
              <a:srgbClr val="FFFF00"/>
            </a:solidFill>
          </a:ln>
        </p:spPr>
        <p:txBody>
          <a:bodyPr wrap="square" rtlCol="0">
            <a:spAutoFit/>
          </a:bodyPr>
          <a:lstStyle/>
          <a:p>
            <a:pPr algn="ctr"/>
            <a:r>
              <a:rPr lang="en-US" sz="1200" dirty="0" smtClean="0">
                <a:solidFill>
                  <a:srgbClr val="7030A0"/>
                </a:solidFill>
              </a:rPr>
              <a:t>Bowtie analysis used on MAGED.</a:t>
            </a:r>
            <a:endParaRPr lang="en-US" sz="1200" dirty="0">
              <a:solidFill>
                <a:srgbClr val="7030A0"/>
              </a:solidFill>
            </a:endParaRPr>
          </a:p>
        </p:txBody>
      </p:sp>
      <p:sp>
        <p:nvSpPr>
          <p:cNvPr id="13" name="TextBox 12"/>
          <p:cNvSpPr txBox="1"/>
          <p:nvPr/>
        </p:nvSpPr>
        <p:spPr>
          <a:xfrm>
            <a:off x="3200400" y="1207833"/>
            <a:ext cx="2523728"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GOES-16 vs GOES-13 Electrons</a:t>
            </a:r>
            <a:endParaRPr lang="en-US" sz="1400" b="1" dirty="0">
              <a:solidFill>
                <a:schemeClr val="bg1"/>
              </a:solidFill>
            </a:endParaRPr>
          </a:p>
        </p:txBody>
      </p:sp>
    </p:spTree>
    <p:extLst>
      <p:ext uri="{BB962C8B-B14F-4D97-AF65-F5344CB8AC3E}">
        <p14:creationId xmlns:p14="http://schemas.microsoft.com/office/powerpoint/2010/main" val="1492428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30238" y="1676400"/>
            <a:ext cx="3868737" cy="823912"/>
          </a:xfrm>
        </p:spPr>
        <p:txBody>
          <a:bodyPr/>
          <a:lstStyle/>
          <a:p>
            <a:pPr algn="ctr"/>
            <a:r>
              <a:rPr lang="en-US" sz="1800" dirty="0" smtClean="0"/>
              <a:t>GOES-13 EPEAD &gt;2 MeV (E2) channels, W and E</a:t>
            </a:r>
            <a:endParaRPr lang="en-US" sz="1800"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0237" y="2443158"/>
            <a:ext cx="3868737" cy="1932412"/>
          </a:xfrm>
        </p:spPr>
      </p:pic>
      <p:sp>
        <p:nvSpPr>
          <p:cNvPr id="14" name="Text Placeholder 13"/>
          <p:cNvSpPr>
            <a:spLocks noGrp="1"/>
          </p:cNvSpPr>
          <p:nvPr>
            <p:ph type="body" sz="quarter" idx="3"/>
          </p:nvPr>
        </p:nvSpPr>
        <p:spPr>
          <a:xfrm>
            <a:off x="4629150" y="1676400"/>
            <a:ext cx="3887788" cy="823912"/>
          </a:xfrm>
        </p:spPr>
        <p:txBody>
          <a:bodyPr/>
          <a:lstStyle/>
          <a:p>
            <a:pPr algn="ctr"/>
            <a:r>
              <a:rPr lang="en-US" sz="1800" dirty="0" smtClean="0"/>
              <a:t>GOES-16 MPS-HI &gt;2 MeV (E11) channels, T1 and T4</a:t>
            </a:r>
            <a:endParaRPr lang="en-US" sz="1800" dirty="0"/>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29150" y="2438400"/>
            <a:ext cx="3887788" cy="1941928"/>
          </a:xfrm>
        </p:spPr>
      </p:pic>
      <p:sp>
        <p:nvSpPr>
          <p:cNvPr id="6" name="Slide Number Placeholder 5"/>
          <p:cNvSpPr>
            <a:spLocks noGrp="1"/>
          </p:cNvSpPr>
          <p:nvPr>
            <p:ph type="sldNum" sz="quarter" idx="12"/>
          </p:nvPr>
        </p:nvSpPr>
        <p:spPr>
          <a:xfrm>
            <a:off x="8253662" y="6127750"/>
            <a:ext cx="681791" cy="365125"/>
          </a:xfrm>
        </p:spPr>
        <p:txBody>
          <a:bodyPr/>
          <a:lstStyle/>
          <a:p>
            <a:pPr>
              <a:buSzPct val="25000"/>
            </a:pPr>
            <a:fld id="{00000000-1234-1234-1234-123412341234}" type="slidenum">
              <a:rPr lang="en-US" sz="900" smtClean="0">
                <a:solidFill>
                  <a:srgbClr val="888888"/>
                </a:solidFill>
                <a:ea typeface="Calibri"/>
                <a:cs typeface="Calibri"/>
                <a:sym typeface="Calibri"/>
              </a:rPr>
              <a:pPr>
                <a:buSzPct val="25000"/>
              </a:pPr>
              <a:t>36</a:t>
            </a:fld>
            <a:endParaRPr lang="en-US" sz="900">
              <a:solidFill>
                <a:srgbClr val="888888"/>
              </a:solidFill>
              <a:ea typeface="Calibri"/>
              <a:cs typeface="Calibri"/>
              <a:sym typeface="Calibri"/>
            </a:endParaRPr>
          </a:p>
        </p:txBody>
      </p:sp>
      <p:sp>
        <p:nvSpPr>
          <p:cNvPr id="15" name="Title 4"/>
          <p:cNvSpPr>
            <a:spLocks noGrp="1"/>
          </p:cNvSpPr>
          <p:nvPr>
            <p:ph type="title"/>
          </p:nvPr>
        </p:nvSpPr>
        <p:spPr>
          <a:xfrm>
            <a:off x="1524000" y="152400"/>
            <a:ext cx="6019800" cy="1143000"/>
          </a:xfrm>
        </p:spPr>
        <p:txBody>
          <a:bodyPr>
            <a:normAutofit/>
          </a:bodyPr>
          <a:lstStyle/>
          <a:p>
            <a:r>
              <a:rPr lang="en-US" sz="2400" dirty="0"/>
              <a:t>PLPT-SEI-005: </a:t>
            </a:r>
            <a:r>
              <a:rPr lang="en-US" sz="2400" dirty="0" smtClean="0">
                <a:solidFill>
                  <a:schemeClr val="bg1"/>
                </a:solidFill>
              </a:rPr>
              <a:t>Distributions of GOES-13 &amp; -16 &gt;2 </a:t>
            </a:r>
            <a:r>
              <a:rPr lang="en-US" sz="2400" dirty="0">
                <a:solidFill>
                  <a:schemeClr val="bg1"/>
                </a:solidFill>
              </a:rPr>
              <a:t>MeV </a:t>
            </a:r>
            <a:r>
              <a:rPr lang="en-US" sz="2400" dirty="0" smtClean="0">
                <a:solidFill>
                  <a:schemeClr val="bg1"/>
                </a:solidFill>
              </a:rPr>
              <a:t>Electrons, 09 January-31 October 2017</a:t>
            </a:r>
            <a:endParaRPr lang="en-US" sz="2400" dirty="0">
              <a:solidFill>
                <a:schemeClr val="bg1"/>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0945" y="4419600"/>
            <a:ext cx="3895994" cy="194799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237" y="4433667"/>
            <a:ext cx="3867858" cy="1933929"/>
          </a:xfrm>
          <a:prstGeom prst="rect">
            <a:avLst/>
          </a:prstGeom>
        </p:spPr>
      </p:pic>
      <p:sp>
        <p:nvSpPr>
          <p:cNvPr id="18" name="TextBox 17"/>
          <p:cNvSpPr txBox="1">
            <a:spLocks noChangeArrowheads="1"/>
          </p:cNvSpPr>
          <p:nvPr/>
        </p:nvSpPr>
        <p:spPr bwMode="auto">
          <a:xfrm>
            <a:off x="1371600" y="6477000"/>
            <a:ext cx="6324600"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050" b="1" i="1" dirty="0" smtClean="0">
                <a:solidFill>
                  <a:schemeClr val="tx1"/>
                </a:solidFill>
              </a:rPr>
              <a:t>Distributions depend on look direction and FOV width.  EPEAD has much wider FOV than MPS-HI.</a:t>
            </a:r>
          </a:p>
        </p:txBody>
      </p:sp>
      <p:graphicFrame>
        <p:nvGraphicFramePr>
          <p:cNvPr id="2" name="Table 1"/>
          <p:cNvGraphicFramePr>
            <a:graphicFrameLocks noGrp="1"/>
          </p:cNvGraphicFramePr>
          <p:nvPr>
            <p:extLst>
              <p:ext uri="{D42A27DB-BD31-4B8C-83A1-F6EECF244321}">
                <p14:modId xmlns:p14="http://schemas.microsoft.com/office/powerpoint/2010/main" val="3168092627"/>
              </p:ext>
            </p:extLst>
          </p:nvPr>
        </p:nvGraphicFramePr>
        <p:xfrm>
          <a:off x="660312" y="1183704"/>
          <a:ext cx="7675566" cy="670560"/>
        </p:xfrm>
        <a:graphic>
          <a:graphicData uri="http://schemas.openxmlformats.org/drawingml/2006/table">
            <a:tbl>
              <a:tblPr firstRow="1" bandRow="1">
                <a:tableStyleId>{5C22544A-7EE6-4342-B048-85BDC9FD1C3A}</a:tableStyleId>
              </a:tblPr>
              <a:tblGrid>
                <a:gridCol w="1279261"/>
                <a:gridCol w="1279261"/>
                <a:gridCol w="1279261"/>
                <a:gridCol w="1279261"/>
                <a:gridCol w="1279261"/>
                <a:gridCol w="1279261"/>
              </a:tblGrid>
              <a:tr h="284480">
                <a:tc>
                  <a:txBody>
                    <a:bodyPr/>
                    <a:lstStyle/>
                    <a:p>
                      <a:pPr algn="ctr"/>
                      <a:r>
                        <a:rPr lang="en-US" sz="1600" dirty="0" smtClean="0"/>
                        <a:t>Alert Level</a:t>
                      </a:r>
                      <a:endParaRPr lang="en-US" sz="1600" dirty="0"/>
                    </a:p>
                  </a:txBody>
                  <a:tcPr>
                    <a:solidFill>
                      <a:srgbClr val="C00000"/>
                    </a:solidFill>
                  </a:tcPr>
                </a:tc>
                <a:tc>
                  <a:txBody>
                    <a:bodyPr/>
                    <a:lstStyle/>
                    <a:p>
                      <a:pPr algn="ctr"/>
                      <a:r>
                        <a:rPr lang="en-US" sz="1600" dirty="0" smtClean="0"/>
                        <a:t>G13 E2W</a:t>
                      </a:r>
                      <a:endParaRPr lang="en-US" sz="1600" dirty="0"/>
                    </a:p>
                  </a:txBody>
                  <a:tcPr/>
                </a:tc>
                <a:tc>
                  <a:txBody>
                    <a:bodyPr/>
                    <a:lstStyle/>
                    <a:p>
                      <a:pPr algn="ctr"/>
                      <a:r>
                        <a:rPr lang="en-US" sz="1600" dirty="0" smtClean="0"/>
                        <a:t>G13 E2E</a:t>
                      </a:r>
                      <a:endParaRPr lang="en-US" sz="1600" dirty="0"/>
                    </a:p>
                  </a:txBody>
                  <a:tcPr/>
                </a:tc>
                <a:tc>
                  <a:txBody>
                    <a:bodyPr/>
                    <a:lstStyle/>
                    <a:p>
                      <a:pPr algn="ctr"/>
                      <a:r>
                        <a:rPr lang="en-US" sz="1600" dirty="0" smtClean="0"/>
                        <a:t>G16 T1 E11</a:t>
                      </a:r>
                      <a:endParaRPr lang="en-US" sz="1600" dirty="0"/>
                    </a:p>
                  </a:txBody>
                  <a:tcPr/>
                </a:tc>
                <a:tc>
                  <a:txBody>
                    <a:bodyPr/>
                    <a:lstStyle/>
                    <a:p>
                      <a:pPr algn="ctr"/>
                      <a:r>
                        <a:rPr lang="en-US" sz="1600" dirty="0" smtClean="0"/>
                        <a:t>G16 T4 E11</a:t>
                      </a:r>
                      <a:endParaRPr lang="en-US" sz="1600" dirty="0"/>
                    </a:p>
                  </a:txBody>
                  <a:tcPr/>
                </a:tc>
                <a:tc>
                  <a:txBody>
                    <a:bodyPr/>
                    <a:lstStyle/>
                    <a:p>
                      <a:pPr algn="ctr"/>
                      <a:r>
                        <a:rPr lang="en-US" sz="1600" dirty="0" smtClean="0"/>
                        <a:t>Medians</a:t>
                      </a:r>
                      <a:endParaRPr lang="en-US" sz="1600" dirty="0"/>
                    </a:p>
                  </a:txBody>
                  <a:tcPr/>
                </a:tc>
              </a:tr>
              <a:tr h="259080">
                <a:tc>
                  <a:txBody>
                    <a:bodyPr/>
                    <a:lstStyle/>
                    <a:p>
                      <a:pPr algn="ctr"/>
                      <a:r>
                        <a:rPr lang="en-US" sz="1600" dirty="0" smtClean="0"/>
                        <a:t>1000.</a:t>
                      </a:r>
                      <a:endParaRPr lang="en-US" sz="1600" dirty="0"/>
                    </a:p>
                  </a:txBody>
                  <a:tcPr>
                    <a:solidFill>
                      <a:schemeClr val="accent2">
                        <a:lumMod val="20000"/>
                        <a:lumOff val="80000"/>
                      </a:schemeClr>
                    </a:solidFill>
                  </a:tcPr>
                </a:tc>
                <a:tc>
                  <a:txBody>
                    <a:bodyPr/>
                    <a:lstStyle/>
                    <a:p>
                      <a:pPr algn="ctr"/>
                      <a:r>
                        <a:rPr lang="en-US" sz="1600" dirty="0" smtClean="0"/>
                        <a:t>1209.</a:t>
                      </a:r>
                      <a:endParaRPr lang="en-US" sz="1600" dirty="0"/>
                    </a:p>
                  </a:txBody>
                  <a:tcPr/>
                </a:tc>
                <a:tc>
                  <a:txBody>
                    <a:bodyPr/>
                    <a:lstStyle/>
                    <a:p>
                      <a:pPr algn="ctr"/>
                      <a:r>
                        <a:rPr lang="en-US" sz="1600" dirty="0" smtClean="0"/>
                        <a:t>1139.</a:t>
                      </a:r>
                      <a:endParaRPr lang="en-US" sz="1600" dirty="0"/>
                    </a:p>
                  </a:txBody>
                  <a:tcPr/>
                </a:tc>
                <a:tc>
                  <a:txBody>
                    <a:bodyPr/>
                    <a:lstStyle/>
                    <a:p>
                      <a:pPr algn="ctr"/>
                      <a:r>
                        <a:rPr lang="en-US" sz="1600" dirty="0" smtClean="0"/>
                        <a:t>843.</a:t>
                      </a:r>
                      <a:endParaRPr lang="en-US" sz="1600" dirty="0"/>
                    </a:p>
                  </a:txBody>
                  <a:tcPr/>
                </a:tc>
                <a:tc>
                  <a:txBody>
                    <a:bodyPr/>
                    <a:lstStyle/>
                    <a:p>
                      <a:pPr algn="ctr"/>
                      <a:r>
                        <a:rPr lang="en-US" sz="1600" dirty="0" smtClean="0"/>
                        <a:t>1017.</a:t>
                      </a:r>
                      <a:endParaRPr lang="en-US" sz="1600" dirty="0"/>
                    </a:p>
                  </a:txBody>
                  <a:tcPr/>
                </a:tc>
                <a:tc>
                  <a:txBody>
                    <a:bodyPr/>
                    <a:lstStyle/>
                    <a:p>
                      <a:pPr algn="ctr"/>
                      <a:r>
                        <a:rPr lang="en-US" sz="1600" dirty="0" smtClean="0"/>
                        <a:t>e/(cm</a:t>
                      </a:r>
                      <a:r>
                        <a:rPr lang="en-US" sz="1600" baseline="30000" dirty="0" smtClean="0"/>
                        <a:t>2</a:t>
                      </a:r>
                      <a:r>
                        <a:rPr lang="en-US" sz="1600" dirty="0" smtClean="0"/>
                        <a:t> s </a:t>
                      </a:r>
                      <a:r>
                        <a:rPr lang="en-US" sz="1600" dirty="0" err="1" smtClean="0"/>
                        <a:t>sr</a:t>
                      </a:r>
                      <a:r>
                        <a:rPr lang="en-US" sz="1600" dirty="0" smtClean="0"/>
                        <a:t>)</a:t>
                      </a:r>
                      <a:endParaRPr lang="en-US" sz="1600" dirty="0"/>
                    </a:p>
                  </a:txBody>
                  <a:tcPr/>
                </a:tc>
              </a:tr>
            </a:tbl>
          </a:graphicData>
        </a:graphic>
      </p:graphicFrame>
    </p:spTree>
    <p:extLst>
      <p:ext uri="{BB962C8B-B14F-4D97-AF65-F5344CB8AC3E}">
        <p14:creationId xmlns:p14="http://schemas.microsoft.com/office/powerpoint/2010/main" val="1037334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152400"/>
            <a:ext cx="6019800" cy="1143000"/>
          </a:xfrm>
        </p:spPr>
        <p:txBody>
          <a:bodyPr>
            <a:noAutofit/>
          </a:bodyPr>
          <a:lstStyle/>
          <a:p>
            <a:pPr algn="ctr"/>
            <a:r>
              <a:rPr lang="en-US" sz="2400" dirty="0">
                <a:solidFill>
                  <a:schemeClr val="bg1"/>
                </a:solidFill>
              </a:rPr>
              <a:t>PLPT-SEI-005: </a:t>
            </a:r>
            <a:r>
              <a:rPr lang="en-US" sz="2400" dirty="0" smtClean="0">
                <a:solidFill>
                  <a:schemeClr val="bg1"/>
                </a:solidFill>
              </a:rPr>
              <a:t> GOES-16 vs. -13 </a:t>
            </a:r>
            <a:r>
              <a:rPr lang="en-US" sz="2400" dirty="0">
                <a:solidFill>
                  <a:schemeClr val="bg1"/>
                </a:solidFill>
              </a:rPr>
              <a:t>&gt;2 MeV </a:t>
            </a:r>
            <a:r>
              <a:rPr lang="en-US" sz="2400" dirty="0" smtClean="0">
                <a:solidFill>
                  <a:schemeClr val="bg1"/>
                </a:solidFill>
              </a:rPr>
              <a:t>Electrons (Telescopes 1 and 4), </a:t>
            </a:r>
            <a:r>
              <a:rPr lang="en-US" sz="2400" dirty="0">
                <a:solidFill>
                  <a:schemeClr val="bg1"/>
                </a:solidFill>
              </a:rPr>
              <a:t/>
            </a:r>
            <a:br>
              <a:rPr lang="en-US" sz="2400" dirty="0">
                <a:solidFill>
                  <a:schemeClr val="bg1"/>
                </a:solidFill>
              </a:rPr>
            </a:br>
            <a:r>
              <a:rPr lang="en-US" sz="2400" dirty="0" smtClean="0">
                <a:solidFill>
                  <a:schemeClr val="bg1"/>
                </a:solidFill>
              </a:rPr>
              <a:t>9 January-31 October 2017, </a:t>
            </a:r>
            <a:r>
              <a:rPr lang="en-US" sz="2400" dirty="0" err="1" smtClean="0">
                <a:solidFill>
                  <a:schemeClr val="bg1"/>
                </a:solidFill>
              </a:rPr>
              <a:t>Kp</a:t>
            </a:r>
            <a:r>
              <a:rPr lang="en-US" sz="2400" dirty="0" smtClean="0">
                <a:solidFill>
                  <a:schemeClr val="bg1"/>
                </a:solidFill>
              </a:rPr>
              <a:t> &lt; 1o</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9C074A33-5120-4058-9238-C5EF207314FA}" type="slidenum">
              <a:rPr lang="en-US" smtClean="0"/>
              <a:pPr/>
              <a:t>37</a:t>
            </a:fld>
            <a:endParaRPr lang="en-US"/>
          </a:p>
        </p:txBody>
      </p:sp>
      <p:sp>
        <p:nvSpPr>
          <p:cNvPr id="10" name="TextBox 9"/>
          <p:cNvSpPr txBox="1">
            <a:spLocks noChangeArrowheads="1"/>
          </p:cNvSpPr>
          <p:nvPr/>
        </p:nvSpPr>
        <p:spPr bwMode="auto">
          <a:xfrm>
            <a:off x="838200" y="6019800"/>
            <a:ext cx="7391400"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200" b="1" i="1" dirty="0" smtClean="0">
                <a:solidFill>
                  <a:schemeClr val="tx1"/>
                </a:solidFill>
              </a:rPr>
              <a:t>Cross-comparisons over the first 10 months of GOES-16 operations show that MPS-HI Telescopes 1 and 4 provide comparable &gt;2 MeV flux measurements to GOES-13, can be used as the basis for future alerts.</a:t>
            </a:r>
            <a:endParaRPr lang="en-US" sz="1200" b="1" i="1" dirty="0"/>
          </a:p>
        </p:txBody>
      </p:sp>
      <p:sp>
        <p:nvSpPr>
          <p:cNvPr id="14" name="TextBox 13"/>
          <p:cNvSpPr txBox="1"/>
          <p:nvPr/>
        </p:nvSpPr>
        <p:spPr>
          <a:xfrm>
            <a:off x="103242" y="2167837"/>
            <a:ext cx="1600200" cy="646331"/>
          </a:xfrm>
          <a:prstGeom prst="rect">
            <a:avLst/>
          </a:prstGeom>
          <a:noFill/>
        </p:spPr>
        <p:txBody>
          <a:bodyPr wrap="square" rtlCol="0">
            <a:spAutoFit/>
          </a:bodyPr>
          <a:lstStyle/>
          <a:p>
            <a:pPr algn="ctr"/>
            <a:r>
              <a:rPr lang="en-US" b="1" dirty="0" smtClean="0">
                <a:solidFill>
                  <a:schemeClr val="bg1"/>
                </a:solidFill>
              </a:rPr>
              <a:t>Backgrounds not removed</a:t>
            </a:r>
            <a:endParaRPr lang="en-US" b="1" dirty="0">
              <a:solidFill>
                <a:schemeClr val="bg1"/>
              </a:solidFill>
            </a:endParaRPr>
          </a:p>
        </p:txBody>
      </p:sp>
      <p:sp>
        <p:nvSpPr>
          <p:cNvPr id="15" name="TextBox 14"/>
          <p:cNvSpPr txBox="1"/>
          <p:nvPr/>
        </p:nvSpPr>
        <p:spPr>
          <a:xfrm>
            <a:off x="110619" y="4412345"/>
            <a:ext cx="1600200" cy="646331"/>
          </a:xfrm>
          <a:prstGeom prst="rect">
            <a:avLst/>
          </a:prstGeom>
          <a:noFill/>
        </p:spPr>
        <p:txBody>
          <a:bodyPr wrap="square" rtlCol="0">
            <a:spAutoFit/>
          </a:bodyPr>
          <a:lstStyle/>
          <a:p>
            <a:pPr algn="ctr"/>
            <a:r>
              <a:rPr lang="en-US" b="1" dirty="0" smtClean="0">
                <a:solidFill>
                  <a:schemeClr val="bg1"/>
                </a:solidFill>
              </a:rPr>
              <a:t>Backgrounds removed</a:t>
            </a:r>
            <a:endParaRPr lang="en-US" b="1"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1246" y="1295400"/>
            <a:ext cx="2286005" cy="228600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246" y="3653130"/>
            <a:ext cx="2286005" cy="228600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3900" y="1298917"/>
            <a:ext cx="2286005" cy="228600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3899" y="3653130"/>
            <a:ext cx="2286005" cy="2286005"/>
          </a:xfrm>
          <a:prstGeom prst="rect">
            <a:avLst/>
          </a:prstGeom>
        </p:spPr>
      </p:pic>
    </p:spTree>
    <p:extLst>
      <p:ext uri="{BB962C8B-B14F-4D97-AF65-F5344CB8AC3E}">
        <p14:creationId xmlns:p14="http://schemas.microsoft.com/office/powerpoint/2010/main" val="1550670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914400"/>
            <a:ext cx="4191000" cy="5867400"/>
          </a:xfrm>
          <a:prstGeom prst="rect">
            <a:avLst/>
          </a:prstGeom>
        </p:spPr>
      </p:pic>
      <p:sp>
        <p:nvSpPr>
          <p:cNvPr id="2" name="Title 1"/>
          <p:cNvSpPr>
            <a:spLocks noGrp="1"/>
          </p:cNvSpPr>
          <p:nvPr>
            <p:ph type="title"/>
          </p:nvPr>
        </p:nvSpPr>
        <p:spPr/>
        <p:txBody>
          <a:bodyPr/>
          <a:lstStyle/>
          <a:p>
            <a:r>
              <a:rPr lang="en-US" dirty="0" smtClean="0"/>
              <a:t>PLPT-SEI-006: Backgrounds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38</a:t>
            </a:fld>
            <a:endParaRPr lang="en-US" altLang="en-US" dirty="0"/>
          </a:p>
        </p:txBody>
      </p:sp>
      <p:pic>
        <p:nvPicPr>
          <p:cNvPr id="7" name="Content Placeholder 8"/>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381000" y="1369795"/>
            <a:ext cx="4038600" cy="4038600"/>
          </a:xfrm>
          <a:prstGeom prst="rect">
            <a:avLst/>
          </a:prstGeom>
        </p:spPr>
      </p:pic>
      <p:pic>
        <p:nvPicPr>
          <p:cNvPr id="8" name="Picture 2"/>
          <p:cNvPicPr>
            <a:picLocks noGrp="1" noChangeAspect="1" noChangeArrowheads="1"/>
          </p:cNvPicPr>
          <p:nvPr>
            <p:ph sz="half" idx="1"/>
          </p:nvPr>
        </p:nvPicPr>
        <p:blipFill rotWithShape="1">
          <a:blip r:embed="rId4" cstate="print">
            <a:extLst>
              <a:ext uri="{28A0092B-C50C-407E-A947-70E740481C1C}">
                <a14:useLocalDpi xmlns:a14="http://schemas.microsoft.com/office/drawing/2010/main" val="0"/>
              </a:ext>
            </a:extLst>
          </a:blip>
          <a:srcRect l="9020" r="7640"/>
          <a:stretch/>
        </p:blipFill>
        <p:spPr bwMode="auto">
          <a:xfrm>
            <a:off x="1470595" y="5436125"/>
            <a:ext cx="1971704" cy="98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91204" y="5621973"/>
            <a:ext cx="1152128" cy="523220"/>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Background count rate</a:t>
            </a:r>
            <a:endParaRPr lang="en-US" sz="1400" b="1" dirty="0">
              <a:solidFill>
                <a:schemeClr val="bg1"/>
              </a:solidFill>
            </a:endParaRPr>
          </a:p>
        </p:txBody>
      </p:sp>
      <p:cxnSp>
        <p:nvCxnSpPr>
          <p:cNvPr id="12" name="Straight Arrow Connector 11"/>
          <p:cNvCxnSpPr/>
          <p:nvPr/>
        </p:nvCxnSpPr>
        <p:spPr>
          <a:xfrm flipV="1">
            <a:off x="2002963" y="6048719"/>
            <a:ext cx="283037" cy="3780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917939" y="6058926"/>
            <a:ext cx="457126" cy="2974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77388" y="6346398"/>
            <a:ext cx="1418561" cy="307777"/>
          </a:xfrm>
          <a:prstGeom prst="rect">
            <a:avLst/>
          </a:prstGeom>
          <a:solidFill>
            <a:srgbClr val="FFFF00"/>
          </a:solidFill>
        </p:spPr>
        <p:txBody>
          <a:bodyPr wrap="square" rtlCol="0">
            <a:spAutoFit/>
          </a:bodyPr>
          <a:lstStyle/>
          <a:p>
            <a:pPr algn="ctr"/>
            <a:r>
              <a:rPr lang="en-US" sz="1400" b="1" dirty="0" smtClean="0">
                <a:solidFill>
                  <a:srgbClr val="7030A0"/>
                </a:solidFill>
              </a:rPr>
              <a:t>Model GCR flux</a:t>
            </a:r>
            <a:endParaRPr lang="en-US" sz="1400" b="1" dirty="0">
              <a:solidFill>
                <a:srgbClr val="7030A0"/>
              </a:solidFill>
            </a:endParaRPr>
          </a:p>
        </p:txBody>
      </p:sp>
      <p:sp>
        <p:nvSpPr>
          <p:cNvPr id="11" name="TextBox 10"/>
          <p:cNvSpPr txBox="1"/>
          <p:nvPr/>
        </p:nvSpPr>
        <p:spPr>
          <a:xfrm>
            <a:off x="3265491" y="6207638"/>
            <a:ext cx="1154109" cy="523220"/>
          </a:xfrm>
          <a:prstGeom prst="rect">
            <a:avLst/>
          </a:prstGeom>
          <a:solidFill>
            <a:schemeClr val="accent5">
              <a:lumMod val="60000"/>
              <a:lumOff val="40000"/>
            </a:schemeClr>
          </a:solidFill>
        </p:spPr>
        <p:txBody>
          <a:bodyPr wrap="square" rtlCol="0">
            <a:spAutoFit/>
          </a:bodyPr>
          <a:lstStyle/>
          <a:p>
            <a:pPr algn="ctr"/>
            <a:r>
              <a:rPr lang="en-US" sz="1400" b="1" dirty="0" smtClean="0">
                <a:solidFill>
                  <a:schemeClr val="accent6">
                    <a:lumMod val="75000"/>
                  </a:schemeClr>
                </a:solidFill>
              </a:rPr>
              <a:t>Geometrical factor</a:t>
            </a:r>
            <a:endParaRPr lang="en-US" sz="1400" b="1" dirty="0">
              <a:solidFill>
                <a:schemeClr val="accent6">
                  <a:lumMod val="75000"/>
                </a:schemeClr>
              </a:solidFill>
            </a:endParaRPr>
          </a:p>
        </p:txBody>
      </p:sp>
      <p:sp>
        <p:nvSpPr>
          <p:cNvPr id="19" name="TextBox 18"/>
          <p:cNvSpPr txBox="1"/>
          <p:nvPr/>
        </p:nvSpPr>
        <p:spPr>
          <a:xfrm>
            <a:off x="1228945" y="4344868"/>
            <a:ext cx="602413" cy="369332"/>
          </a:xfrm>
          <a:prstGeom prst="rect">
            <a:avLst/>
          </a:prstGeom>
          <a:solidFill>
            <a:schemeClr val="accent5">
              <a:lumMod val="60000"/>
              <a:lumOff val="40000"/>
            </a:schemeClr>
          </a:solidFill>
        </p:spPr>
        <p:txBody>
          <a:bodyPr wrap="square" rtlCol="0">
            <a:spAutoFit/>
          </a:bodyPr>
          <a:lstStyle/>
          <a:p>
            <a:pPr algn="ctr"/>
            <a:r>
              <a:rPr lang="en-US" b="1" dirty="0" smtClean="0">
                <a:solidFill>
                  <a:schemeClr val="accent6">
                    <a:lumMod val="75000"/>
                  </a:schemeClr>
                </a:solidFill>
              </a:rPr>
              <a:t>G(E)</a:t>
            </a:r>
            <a:endParaRPr lang="en-US" b="1" dirty="0">
              <a:solidFill>
                <a:schemeClr val="accent6">
                  <a:lumMod val="75000"/>
                </a:schemeClr>
              </a:solidFill>
            </a:endParaRPr>
          </a:p>
        </p:txBody>
      </p:sp>
      <p:sp>
        <p:nvSpPr>
          <p:cNvPr id="20" name="TextBox 19"/>
          <p:cNvSpPr txBox="1"/>
          <p:nvPr/>
        </p:nvSpPr>
        <p:spPr>
          <a:xfrm>
            <a:off x="3180947" y="1883500"/>
            <a:ext cx="602413" cy="369332"/>
          </a:xfrm>
          <a:prstGeom prst="rect">
            <a:avLst/>
          </a:prstGeom>
          <a:solidFill>
            <a:srgbClr val="FFFF00"/>
          </a:solidFill>
        </p:spPr>
        <p:txBody>
          <a:bodyPr wrap="square" rtlCol="0">
            <a:spAutoFit/>
          </a:bodyPr>
          <a:lstStyle/>
          <a:p>
            <a:pPr algn="ctr"/>
            <a:r>
              <a:rPr lang="en-US" b="1" dirty="0">
                <a:solidFill>
                  <a:schemeClr val="accent4"/>
                </a:solidFill>
              </a:rPr>
              <a:t>j</a:t>
            </a:r>
            <a:r>
              <a:rPr lang="en-US" b="1" dirty="0" smtClean="0">
                <a:solidFill>
                  <a:schemeClr val="accent4"/>
                </a:solidFill>
              </a:rPr>
              <a:t>(E)</a:t>
            </a:r>
            <a:endParaRPr lang="en-US" b="1" dirty="0">
              <a:solidFill>
                <a:schemeClr val="accent4"/>
              </a:solidFill>
            </a:endParaRPr>
          </a:p>
        </p:txBody>
      </p:sp>
      <p:cxnSp>
        <p:nvCxnSpPr>
          <p:cNvPr id="22" name="Straight Connector 21"/>
          <p:cNvCxnSpPr/>
          <p:nvPr/>
        </p:nvCxnSpPr>
        <p:spPr>
          <a:xfrm>
            <a:off x="2667000" y="4114800"/>
            <a:ext cx="1342651" cy="0"/>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666999" y="3810000"/>
            <a:ext cx="1342651" cy="0"/>
          </a:xfrm>
          <a:prstGeom prst="line">
            <a:avLst/>
          </a:prstGeom>
          <a:ln w="9525">
            <a:solidFill>
              <a:srgbClr val="7030A0"/>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666998" y="3657600"/>
            <a:ext cx="1342651" cy="0"/>
          </a:xfrm>
          <a:prstGeom prst="line">
            <a:avLst/>
          </a:prstGeom>
          <a:ln w="9525">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666997" y="3581400"/>
            <a:ext cx="1342651" cy="0"/>
          </a:xfrm>
          <a:prstGeom prst="line">
            <a:avLst/>
          </a:prstGeom>
          <a:ln w="9525">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666996" y="4252535"/>
            <a:ext cx="1342651" cy="553998"/>
          </a:xfrm>
          <a:prstGeom prst="rect">
            <a:avLst/>
          </a:prstGeom>
          <a:noFill/>
        </p:spPr>
        <p:txBody>
          <a:bodyPr wrap="square" rtlCol="0">
            <a:spAutoFit/>
          </a:bodyPr>
          <a:lstStyle/>
          <a:p>
            <a:pPr algn="ctr"/>
            <a:r>
              <a:rPr lang="en-US" sz="1000" dirty="0" smtClean="0"/>
              <a:t>Assumed flat responses, 0.5-30 GeV</a:t>
            </a:r>
          </a:p>
          <a:p>
            <a:pPr algn="ctr"/>
            <a:r>
              <a:rPr lang="en-US" sz="1000" dirty="0" smtClean="0"/>
              <a:t>[crude assumption]</a:t>
            </a:r>
            <a:endParaRPr lang="en-US" sz="1000" dirty="0"/>
          </a:p>
        </p:txBody>
      </p:sp>
      <p:sp>
        <p:nvSpPr>
          <p:cNvPr id="32" name="Right Arrow 31"/>
          <p:cNvSpPr/>
          <p:nvPr/>
        </p:nvSpPr>
        <p:spPr>
          <a:xfrm rot="10800000">
            <a:off x="8534400" y="4461729"/>
            <a:ext cx="370098" cy="110270"/>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ight Arrow 32"/>
          <p:cNvSpPr/>
          <p:nvPr/>
        </p:nvSpPr>
        <p:spPr>
          <a:xfrm rot="10800000">
            <a:off x="8534400" y="3318730"/>
            <a:ext cx="370098" cy="110270"/>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ight Arrow 33"/>
          <p:cNvSpPr/>
          <p:nvPr/>
        </p:nvSpPr>
        <p:spPr>
          <a:xfrm rot="10800000">
            <a:off x="8534400" y="2251930"/>
            <a:ext cx="370098" cy="110270"/>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rot="10800000">
            <a:off x="8539657" y="5638800"/>
            <a:ext cx="370098" cy="110270"/>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a:spLocks noChangeArrowheads="1"/>
          </p:cNvSpPr>
          <p:nvPr/>
        </p:nvSpPr>
        <p:spPr bwMode="auto">
          <a:xfrm>
            <a:off x="5029200" y="6392240"/>
            <a:ext cx="3581400" cy="2769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200" b="1" i="1" dirty="0" smtClean="0">
                <a:solidFill>
                  <a:schemeClr val="tx1"/>
                </a:solidFill>
              </a:rPr>
              <a:t>Model background counts lower than observed.</a:t>
            </a:r>
            <a:endParaRPr lang="en-US" sz="1200" b="1" i="1" dirty="0"/>
          </a:p>
        </p:txBody>
      </p:sp>
    </p:spTree>
    <p:extLst>
      <p:ext uri="{BB962C8B-B14F-4D97-AF65-F5344CB8AC3E}">
        <p14:creationId xmlns:p14="http://schemas.microsoft.com/office/powerpoint/2010/main" val="648005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SWPC Overview</a:t>
            </a:r>
            <a:endParaRPr lang="en-US" b="1" dirty="0"/>
          </a:p>
        </p:txBody>
      </p:sp>
      <p:sp>
        <p:nvSpPr>
          <p:cNvPr id="3" name="Content Placeholder 2"/>
          <p:cNvSpPr>
            <a:spLocks noGrp="1"/>
          </p:cNvSpPr>
          <p:nvPr>
            <p:ph idx="1"/>
          </p:nvPr>
        </p:nvSpPr>
        <p:spPr>
          <a:xfrm>
            <a:off x="457200" y="1465263"/>
            <a:ext cx="8229600" cy="4822326"/>
          </a:xfrm>
        </p:spPr>
        <p:txBody>
          <a:bodyPr>
            <a:normAutofit/>
          </a:bodyPr>
          <a:lstStyle/>
          <a:p>
            <a:pPr>
              <a:buFont typeface="Arial" panose="020B0604020202020204" pitchFamily="34" charset="0"/>
              <a:buChar char="•"/>
            </a:pPr>
            <a:r>
              <a:rPr lang="en-US" dirty="0" smtClean="0"/>
              <a:t>Terry Onsager (SWPC representative) will present SWPC’s overview at this point in the PS-PVR.</a:t>
            </a:r>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39</a:t>
            </a:fld>
            <a:endParaRPr lang="en-US" altLang="en-US" dirty="0"/>
          </a:p>
        </p:txBody>
      </p:sp>
    </p:spTree>
    <p:extLst>
      <p:ext uri="{BB962C8B-B14F-4D97-AF65-F5344CB8AC3E}">
        <p14:creationId xmlns:p14="http://schemas.microsoft.com/office/powerpoint/2010/main" val="26723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76200"/>
            <a:ext cx="5943600" cy="1325563"/>
          </a:xfrm>
        </p:spPr>
        <p:txBody>
          <a:bodyPr>
            <a:normAutofit/>
          </a:bodyPr>
          <a:lstStyle/>
          <a:p>
            <a:pPr algn="ctr"/>
            <a:r>
              <a:rPr lang="en-US" sz="2800" b="1" dirty="0">
                <a:solidFill>
                  <a:schemeClr val="bg1"/>
                </a:solidFill>
              </a:rPr>
              <a:t>ALERT: Electron </a:t>
            </a:r>
            <a:r>
              <a:rPr lang="en-US" sz="2800" b="1" dirty="0" smtClean="0">
                <a:solidFill>
                  <a:schemeClr val="bg1"/>
                </a:solidFill>
              </a:rPr>
              <a:t>2 MeV </a:t>
            </a:r>
            <a:r>
              <a:rPr lang="en-US" sz="2800" b="1" dirty="0">
                <a:solidFill>
                  <a:schemeClr val="bg1"/>
                </a:solidFill>
              </a:rPr>
              <a:t>Integral Flux exceeded 1000pfu</a:t>
            </a:r>
          </a:p>
        </p:txBody>
      </p:sp>
      <p:sp>
        <p:nvSpPr>
          <p:cNvPr id="5" name="Content Placeholder 4"/>
          <p:cNvSpPr>
            <a:spLocks noGrp="1"/>
          </p:cNvSpPr>
          <p:nvPr>
            <p:ph sz="half" idx="1"/>
          </p:nvPr>
        </p:nvSpPr>
        <p:spPr>
          <a:xfrm>
            <a:off x="457200" y="1600200"/>
            <a:ext cx="4191000" cy="4525963"/>
          </a:xfrm>
          <a:noFill/>
        </p:spPr>
        <p:txBody>
          <a:bodyPr>
            <a:normAutofit/>
          </a:bodyPr>
          <a:lstStyle/>
          <a:p>
            <a:pPr marL="176213" indent="-95250">
              <a:buClr>
                <a:schemeClr val="bg1"/>
              </a:buClr>
              <a:buFont typeface="Arial" panose="020B0604020202020204" pitchFamily="34" charset="0"/>
              <a:buChar char="•"/>
            </a:pPr>
            <a:r>
              <a:rPr lang="en-US" sz="1800" dirty="0" smtClean="0">
                <a:solidFill>
                  <a:schemeClr val="bg1"/>
                </a:solidFill>
              </a:rPr>
              <a:t>SWPC </a:t>
            </a:r>
            <a:r>
              <a:rPr lang="en-US" sz="1800" dirty="0">
                <a:solidFill>
                  <a:schemeClr val="bg1"/>
                </a:solidFill>
              </a:rPr>
              <a:t>alert at 1000 electrons/(cm</a:t>
            </a:r>
            <a:r>
              <a:rPr lang="en-US" sz="1800" baseline="30000" dirty="0">
                <a:solidFill>
                  <a:schemeClr val="bg1"/>
                </a:solidFill>
              </a:rPr>
              <a:t>2</a:t>
            </a:r>
            <a:r>
              <a:rPr lang="en-US" sz="1800" dirty="0">
                <a:solidFill>
                  <a:schemeClr val="bg1"/>
                </a:solidFill>
              </a:rPr>
              <a:t> </a:t>
            </a:r>
            <a:r>
              <a:rPr lang="en-US" sz="1800" dirty="0" err="1" smtClean="0">
                <a:solidFill>
                  <a:schemeClr val="bg1"/>
                </a:solidFill>
              </a:rPr>
              <a:t>sr</a:t>
            </a:r>
            <a:r>
              <a:rPr lang="en-US" sz="1800" dirty="0" smtClean="0">
                <a:solidFill>
                  <a:schemeClr val="bg1"/>
                </a:solidFill>
              </a:rPr>
              <a:t> s) </a:t>
            </a:r>
            <a:r>
              <a:rPr lang="en-US" sz="1800" dirty="0">
                <a:solidFill>
                  <a:schemeClr val="bg1"/>
                </a:solidFill>
              </a:rPr>
              <a:t>[</a:t>
            </a:r>
            <a:r>
              <a:rPr lang="en-US" sz="1800" dirty="0" err="1">
                <a:solidFill>
                  <a:schemeClr val="bg1"/>
                </a:solidFill>
              </a:rPr>
              <a:t>pfu</a:t>
            </a:r>
            <a:r>
              <a:rPr lang="en-US" sz="1800" dirty="0">
                <a:solidFill>
                  <a:schemeClr val="bg1"/>
                </a:solidFill>
              </a:rPr>
              <a:t>] was </a:t>
            </a:r>
            <a:r>
              <a:rPr lang="en-US" sz="1800" dirty="0" smtClean="0">
                <a:solidFill>
                  <a:schemeClr val="bg1"/>
                </a:solidFill>
              </a:rPr>
              <a:t>developed in consultation </a:t>
            </a:r>
            <a:r>
              <a:rPr lang="en-US" sz="1800" dirty="0">
                <a:solidFill>
                  <a:schemeClr val="bg1"/>
                </a:solidFill>
              </a:rPr>
              <a:t>with the satellite </a:t>
            </a:r>
            <a:r>
              <a:rPr lang="en-US" sz="1800" dirty="0" smtClean="0">
                <a:solidFill>
                  <a:schemeClr val="bg1"/>
                </a:solidFill>
              </a:rPr>
              <a:t>industry</a:t>
            </a:r>
          </a:p>
          <a:p>
            <a:pPr marL="176213" indent="-95250">
              <a:buClr>
                <a:schemeClr val="bg1"/>
              </a:buClr>
              <a:buFont typeface="Arial" panose="020B0604020202020204" pitchFamily="34" charset="0"/>
              <a:buChar char="•"/>
            </a:pPr>
            <a:r>
              <a:rPr lang="en-US" sz="1800" dirty="0" smtClean="0">
                <a:solidFill>
                  <a:schemeClr val="bg1"/>
                </a:solidFill>
              </a:rPr>
              <a:t>Based </a:t>
            </a:r>
            <a:r>
              <a:rPr lang="en-US" sz="1800" dirty="0">
                <a:solidFill>
                  <a:schemeClr val="bg1"/>
                </a:solidFill>
              </a:rPr>
              <a:t>on GOES-East </a:t>
            </a:r>
            <a:r>
              <a:rPr lang="en-US" sz="1800" dirty="0" smtClean="0">
                <a:solidFill>
                  <a:schemeClr val="bg1"/>
                </a:solidFill>
              </a:rPr>
              <a:t>observations</a:t>
            </a:r>
          </a:p>
          <a:p>
            <a:pPr lvl="1" indent="-109538">
              <a:buClr>
                <a:schemeClr val="bg1"/>
              </a:buClr>
              <a:buFont typeface="Arial" panose="020B0604020202020204" pitchFamily="34" charset="0"/>
              <a:buChar char="•"/>
            </a:pPr>
            <a:r>
              <a:rPr lang="en-US" sz="1400" dirty="0" smtClean="0">
                <a:solidFill>
                  <a:schemeClr val="bg1"/>
                </a:solidFill>
              </a:rPr>
              <a:t>Fluxes systematically lower than at GOES-West by factor of 2.5 [Meredith et al., 2015]</a:t>
            </a:r>
            <a:endParaRPr lang="en-US" sz="1400" dirty="0">
              <a:solidFill>
                <a:schemeClr val="bg1"/>
              </a:solidFill>
            </a:endParaRPr>
          </a:p>
          <a:p>
            <a:pPr indent="-109538">
              <a:buClr>
                <a:schemeClr val="bg1"/>
              </a:buClr>
              <a:buFont typeface="Arial" panose="020B0604020202020204" pitchFamily="34" charset="0"/>
              <a:buChar char="•"/>
            </a:pPr>
            <a:r>
              <a:rPr lang="en-US" sz="1800" dirty="0">
                <a:solidFill>
                  <a:schemeClr val="bg1"/>
                </a:solidFill>
              </a:rPr>
              <a:t>First alert issued 18 May </a:t>
            </a:r>
            <a:r>
              <a:rPr lang="en-US" sz="1800" dirty="0" smtClean="0">
                <a:solidFill>
                  <a:schemeClr val="bg1"/>
                </a:solidFill>
              </a:rPr>
              <a:t>1995</a:t>
            </a:r>
          </a:p>
          <a:p>
            <a:pPr indent="-109538">
              <a:buClr>
                <a:schemeClr val="bg1"/>
              </a:buClr>
              <a:buFont typeface="Arial" panose="020B0604020202020204" pitchFamily="34" charset="0"/>
              <a:buChar char="•"/>
            </a:pPr>
            <a:r>
              <a:rPr lang="en-US" sz="1800" dirty="0" smtClean="0">
                <a:solidFill>
                  <a:schemeClr val="bg1"/>
                </a:solidFill>
              </a:rPr>
              <a:t>In </a:t>
            </a:r>
            <a:r>
              <a:rPr lang="en-US" sz="1800" dirty="0">
                <a:solidFill>
                  <a:schemeClr val="bg1"/>
                </a:solidFill>
              </a:rPr>
              <a:t>this otherwise quiet solar cycle, MeV electron fluxes have been very elevated starting in 2015</a:t>
            </a:r>
          </a:p>
          <a:p>
            <a:pPr lvl="1" indent="-109538">
              <a:buClr>
                <a:schemeClr val="bg1"/>
              </a:buClr>
              <a:buFont typeface="Arial" panose="020B0604020202020204" pitchFamily="34" charset="0"/>
              <a:buChar char="•"/>
            </a:pPr>
            <a:r>
              <a:rPr lang="en-US" sz="1400" dirty="0">
                <a:solidFill>
                  <a:schemeClr val="bg1"/>
                </a:solidFill>
              </a:rPr>
              <a:t>Primarily owing to the action of stream interaction regions (interface between solar wind of coronal hole and quiet sun origins) on the magnetosphere</a:t>
            </a: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53631" y="1295400"/>
            <a:ext cx="3886200" cy="2914650"/>
          </a:xfrm>
        </p:spPr>
      </p:pic>
      <p:sp>
        <p:nvSpPr>
          <p:cNvPr id="11" name="TextBox 10"/>
          <p:cNvSpPr txBox="1"/>
          <p:nvPr/>
        </p:nvSpPr>
        <p:spPr>
          <a:xfrm>
            <a:off x="4819650" y="4334358"/>
            <a:ext cx="3943350" cy="2123658"/>
          </a:xfrm>
          <a:prstGeom prst="rect">
            <a:avLst/>
          </a:prstGeom>
          <a:solidFill>
            <a:schemeClr val="bg1"/>
          </a:solidFill>
        </p:spPr>
        <p:txBody>
          <a:bodyPr wrap="square" rtlCol="0">
            <a:spAutoFit/>
          </a:bodyPr>
          <a:lstStyle/>
          <a:p>
            <a:r>
              <a:rPr lang="en-US" sz="1100" dirty="0"/>
              <a:t>Space Weather Message Code: ALTEF3</a:t>
            </a:r>
            <a:br>
              <a:rPr lang="en-US" sz="1100" dirty="0"/>
            </a:br>
            <a:r>
              <a:rPr lang="en-US" sz="1100" dirty="0"/>
              <a:t>Serial Number: 2516</a:t>
            </a:r>
            <a:br>
              <a:rPr lang="en-US" sz="1100" dirty="0"/>
            </a:br>
            <a:r>
              <a:rPr lang="en-US" sz="1100" dirty="0"/>
              <a:t>Issue Time: 2017 Jan 09 0501 UTC</a:t>
            </a:r>
            <a:br>
              <a:rPr lang="en-US" sz="1100" dirty="0"/>
            </a:br>
            <a:endParaRPr lang="en-US" sz="1100" dirty="0"/>
          </a:p>
          <a:p>
            <a:r>
              <a:rPr lang="en-US" sz="1100" dirty="0"/>
              <a:t>CONTINUED ALERT: Electron 2MeV Integral Flux exceeded 1000pfu</a:t>
            </a:r>
            <a:br>
              <a:rPr lang="en-US" sz="1100" dirty="0"/>
            </a:br>
            <a:r>
              <a:rPr lang="en-US" sz="1100" dirty="0"/>
              <a:t>Continuation of Serial Number: 2515</a:t>
            </a:r>
            <a:br>
              <a:rPr lang="en-US" sz="1100" dirty="0"/>
            </a:br>
            <a:r>
              <a:rPr lang="en-US" sz="1100" dirty="0"/>
              <a:t>Begin Time: 2017 Jan 05 1520 UTC</a:t>
            </a:r>
            <a:br>
              <a:rPr lang="en-US" sz="1100" dirty="0"/>
            </a:br>
            <a:r>
              <a:rPr lang="en-US" sz="1100" dirty="0"/>
              <a:t>Yesterday Maximum 2MeV Flux: 25537 </a:t>
            </a:r>
            <a:r>
              <a:rPr lang="en-US" sz="1100" dirty="0" err="1"/>
              <a:t>pfu</a:t>
            </a:r>
            <a:r>
              <a:rPr lang="en-US" sz="1100" dirty="0"/>
              <a:t/>
            </a:r>
            <a:br>
              <a:rPr lang="en-US" sz="1100" dirty="0"/>
            </a:br>
            <a:r>
              <a:rPr lang="en-US" sz="1100" dirty="0"/>
              <a:t>www.swpc.noaa.gov/noaa-scales-explanation</a:t>
            </a:r>
            <a:br>
              <a:rPr lang="en-US" sz="1100" dirty="0"/>
            </a:br>
            <a:r>
              <a:rPr lang="en-US" sz="1100" dirty="0"/>
              <a:t>Potential Impacts: Satellite systems may experience significant charging resulting in increased risk to satellite systems.</a:t>
            </a:r>
          </a:p>
        </p:txBody>
      </p:sp>
      <p:cxnSp>
        <p:nvCxnSpPr>
          <p:cNvPr id="9" name="Straight Arrow Connector 8"/>
          <p:cNvCxnSpPr/>
          <p:nvPr/>
        </p:nvCxnSpPr>
        <p:spPr>
          <a:xfrm>
            <a:off x="4267200" y="2659380"/>
            <a:ext cx="609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idx="12"/>
          </p:nvPr>
        </p:nvSpPr>
        <p:spPr/>
        <p:txBody>
          <a:bodyPr/>
          <a:lstStyle/>
          <a:p>
            <a:pPr>
              <a:buSzPct val="25000"/>
            </a:pPr>
            <a:fld id="{00000000-1234-1234-1234-123412341234}" type="slidenum">
              <a:rPr lang="en-US" sz="900" smtClean="0">
                <a:solidFill>
                  <a:srgbClr val="888888"/>
                </a:solidFill>
                <a:ea typeface="Calibri"/>
                <a:cs typeface="Calibri"/>
                <a:sym typeface="Calibri"/>
              </a:rPr>
              <a:pPr>
                <a:buSzPct val="25000"/>
              </a:pPr>
              <a:t>4</a:t>
            </a:fld>
            <a:endParaRPr lang="en-US" sz="900">
              <a:solidFill>
                <a:srgbClr val="888888"/>
              </a:solidFill>
              <a:ea typeface="Calibri"/>
              <a:cs typeface="Calibri"/>
              <a:sym typeface="Calibri"/>
            </a:endParaRPr>
          </a:p>
        </p:txBody>
      </p:sp>
    </p:spTree>
    <p:extLst>
      <p:ext uri="{BB962C8B-B14F-4D97-AF65-F5344CB8AC3E}">
        <p14:creationId xmlns:p14="http://schemas.microsoft.com/office/powerpoint/2010/main" val="18105381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Provisional Maturity Assessment</a:t>
            </a:r>
            <a:endParaRPr lang="en-US" dirty="0"/>
          </a:p>
        </p:txBody>
      </p:sp>
      <p:sp>
        <p:nvSpPr>
          <p:cNvPr id="3" name="Text Placeholder 2"/>
          <p:cNvSpPr>
            <a:spLocks noGrp="1"/>
          </p:cNvSpPr>
          <p:nvPr>
            <p:ph type="body" idx="1"/>
          </p:nvPr>
        </p:nvSpPr>
        <p:spPr/>
        <p:txBody>
          <a:bodyPr/>
          <a:lstStyle/>
          <a:p>
            <a:r>
              <a:rPr lang="en-US" dirty="0" smtClean="0"/>
              <a:t>GOES-16 MPS-HI L1b Products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40</a:t>
            </a:fld>
            <a:endParaRPr lang="en-US"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smtClean="0">
                <a:solidFill>
                  <a:srgbClr val="FFFFFF"/>
                </a:solidFill>
                <a:latin typeface="Arial"/>
                <a:ea typeface="Arial"/>
                <a:cs typeface="Arial"/>
                <a:sym typeface="Arial"/>
              </a:rPr>
              <a:t>Provisional </a:t>
            </a:r>
            <a:r>
              <a:rPr lang="en" sz="2800" b="0" i="0" u="none" strike="noStrike" cap="none" dirty="0">
                <a:solidFill>
                  <a:srgbClr val="FFFFFF"/>
                </a:solidFill>
                <a:latin typeface="Arial"/>
                <a:ea typeface="Arial"/>
                <a:cs typeface="Arial"/>
                <a:sym typeface="Arial"/>
              </a:rPr>
              <a:t>Validation</a:t>
            </a: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ct val="25000"/>
                <a:buFont typeface="Arial"/>
                <a:buNone/>
              </a:pPr>
              <a:t>41</a:t>
            </a:fld>
            <a:endParaRPr lang="en" sz="1400" b="0" i="0" u="none" strike="noStrike" cap="none">
              <a:solidFill>
                <a:schemeClr val="lt1"/>
              </a:solidFill>
              <a:latin typeface="Arial"/>
              <a:ea typeface="Arial"/>
              <a:cs typeface="Arial"/>
              <a:sym typeface="Arial"/>
            </a:endParaRPr>
          </a:p>
        </p:txBody>
      </p:sp>
      <p:graphicFrame>
        <p:nvGraphicFramePr>
          <p:cNvPr id="202" name="Shape 202"/>
          <p:cNvGraphicFramePr/>
          <p:nvPr>
            <p:extLst>
              <p:ext uri="{D42A27DB-BD31-4B8C-83A1-F6EECF244321}">
                <p14:modId xmlns:p14="http://schemas.microsoft.com/office/powerpoint/2010/main" val="3087960323"/>
              </p:ext>
            </p:extLst>
          </p:nvPr>
        </p:nvGraphicFramePr>
        <p:xfrm>
          <a:off x="228600" y="1143000"/>
          <a:ext cx="8686800" cy="4450120"/>
        </p:xfrm>
        <a:graphic>
          <a:graphicData uri="http://schemas.openxmlformats.org/drawingml/2006/table">
            <a:tbl>
              <a:tblPr>
                <a:noFill/>
              </a:tblPr>
              <a:tblGrid>
                <a:gridCol w="4343400"/>
                <a:gridCol w="4343400"/>
              </a:tblGrid>
              <a:tr h="409100">
                <a:tc>
                  <a:txBody>
                    <a:bodyPr/>
                    <a:lstStyle/>
                    <a:p>
                      <a:pPr marL="0" marR="0" lvl="0" indent="0" algn="ctr" rtl="0">
                        <a:lnSpc>
                          <a:spcPct val="100000"/>
                        </a:lnSpc>
                        <a:spcBef>
                          <a:spcPts val="0"/>
                        </a:spcBef>
                        <a:spcAft>
                          <a:spcPts val="0"/>
                        </a:spcAft>
                        <a:buClr>
                          <a:srgbClr val="000000"/>
                        </a:buClr>
                        <a:buSzPct val="25000"/>
                        <a:buFont typeface="Arial"/>
                        <a:buNone/>
                      </a:pPr>
                      <a:r>
                        <a:rPr lang="en" sz="2800" b="1" u="none" strike="noStrike" cap="none" dirty="0">
                          <a:solidFill>
                            <a:srgbClr val="FFFFFF"/>
                          </a:solidFill>
                        </a:rPr>
                        <a:t>Preparation Activities</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 sz="2800" b="1" u="none" strike="noStrike" cap="none" dirty="0">
                          <a:solidFill>
                            <a:srgbClr val="FFFFFF"/>
                          </a:solidFill>
                        </a:rPr>
                        <a:t>Assessment</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smtClean="0">
                          <a:solidFill>
                            <a:schemeClr val="tx1"/>
                          </a:solidFill>
                          <a:latin typeface="+mn-lt"/>
                          <a:ea typeface="Arial"/>
                          <a:cs typeface="Arial"/>
                          <a:sym typeface="Arial"/>
                        </a:rPr>
                        <a:t>Validation activities are ongoing and the general research community is now encouraged to participate.</a:t>
                      </a:r>
                      <a:endParaRPr lang="en" sz="2000" u="none" strike="noStrike" cap="none" dirty="0">
                        <a:solidFill>
                          <a:schemeClr val="tx1"/>
                        </a:solidFill>
                      </a:endParaRP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smtClean="0">
                          <a:solidFill>
                            <a:schemeClr val="tx1"/>
                          </a:solidFill>
                          <a:latin typeface="+mn-lt"/>
                          <a:ea typeface="Arial"/>
                          <a:cs typeface="Arial"/>
                          <a:sym typeface="Arial"/>
                        </a:rPr>
                        <a:t>Validation activities are ongoing.</a:t>
                      </a:r>
                      <a:r>
                        <a:rPr lang="en" sz="2000" b="0" i="0" u="none" strike="noStrike" cap="none" baseline="0" dirty="0" smtClean="0">
                          <a:solidFill>
                            <a:schemeClr val="tx1"/>
                          </a:solidFill>
                          <a:latin typeface="+mn-lt"/>
                          <a:ea typeface="Arial"/>
                          <a:cs typeface="Arial"/>
                          <a:sym typeface="Arial"/>
                        </a:rPr>
                        <a:t> Results have been discussed with SWPC. Release of data by NCEI will enable research community participation.</a:t>
                      </a:r>
                      <a:endParaRPr lang="en" sz="2000" u="none" strike="noStrike" cap="none" dirty="0">
                        <a:solidFill>
                          <a:schemeClr val="tx1"/>
                        </a:solidFill>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smtClean="0">
                          <a:solidFill>
                            <a:schemeClr val="tx1"/>
                          </a:solidFill>
                          <a:latin typeface="+mn-lt"/>
                          <a:ea typeface="Arial"/>
                          <a:cs typeface="Arial"/>
                          <a:sym typeface="Arial"/>
                        </a:rPr>
                        <a:t>Severe algorithm anomalies are identified and under analysis. Solutions to anomalies are in development and testing.</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baseline="0" dirty="0" smtClean="0">
                          <a:solidFill>
                            <a:schemeClr val="tx1"/>
                          </a:solidFill>
                          <a:latin typeface="+mn-lt"/>
                          <a:ea typeface="Arial"/>
                          <a:cs typeface="Arial"/>
                          <a:sym typeface="Arial"/>
                        </a:rPr>
                        <a:t>Major anomalies fixed through LUT modification (ADR407) and correction to SGPS P11 calculation (ADR427).  Correct performance of LUT verified in OE.</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r>
              <a:tr h="40910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smtClean="0">
                          <a:solidFill>
                            <a:schemeClr val="tx1"/>
                          </a:solidFill>
                          <a:latin typeface="+mn-lt"/>
                          <a:ea typeface="Arial"/>
                          <a:cs typeface="Arial"/>
                          <a:sym typeface="Arial"/>
                        </a:rPr>
                        <a:t>Incremental product improvements may still be occurring.</a:t>
                      </a:r>
                      <a:endParaRPr lang="en" sz="2000" u="none" strike="noStrike" cap="none" dirty="0">
                        <a:solidFill>
                          <a:schemeClr val="tx1"/>
                        </a:solidFill>
                      </a:endParaRP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smtClean="0">
                          <a:solidFill>
                            <a:schemeClr val="tx1"/>
                          </a:solidFill>
                          <a:latin typeface="+mn-lt"/>
                          <a:ea typeface="Arial"/>
                          <a:cs typeface="Arial"/>
                          <a:sym typeface="Arial"/>
                        </a:rPr>
                        <a:t>Incremental product improvements are expected,</a:t>
                      </a:r>
                      <a:r>
                        <a:rPr lang="en" sz="2000" b="0" i="0" u="none" strike="noStrike" cap="none" baseline="0" dirty="0" smtClean="0">
                          <a:solidFill>
                            <a:schemeClr val="tx1"/>
                          </a:solidFill>
                          <a:latin typeface="+mn-lt"/>
                          <a:ea typeface="Arial"/>
                          <a:cs typeface="Arial"/>
                          <a:sym typeface="Arial"/>
                        </a:rPr>
                        <a:t> primarily through updated LUTs incorporating results of cross-cal.</a:t>
                      </a:r>
                      <a:endParaRPr lang="en" sz="2000" u="none" strike="noStrike" cap="none" dirty="0">
                        <a:solidFill>
                          <a:schemeClr val="tx1"/>
                        </a:solidFill>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smtClean="0">
                <a:solidFill>
                  <a:srgbClr val="FFFFFF"/>
                </a:solidFill>
                <a:latin typeface="Arial"/>
                <a:ea typeface="Arial"/>
                <a:cs typeface="Arial"/>
                <a:sym typeface="Arial"/>
              </a:rPr>
              <a:t>Provisional </a:t>
            </a:r>
            <a:r>
              <a:rPr lang="en" sz="2800" b="0" i="0" u="none" strike="noStrike" cap="none" dirty="0">
                <a:solidFill>
                  <a:srgbClr val="FFFFFF"/>
                </a:solidFill>
                <a:latin typeface="Arial"/>
                <a:ea typeface="Arial"/>
                <a:cs typeface="Arial"/>
                <a:sym typeface="Arial"/>
              </a:rPr>
              <a:t>Validation</a:t>
            </a: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ct val="25000"/>
                <a:buFont typeface="Arial"/>
                <a:buNone/>
              </a:pPr>
              <a:t>42</a:t>
            </a:fld>
            <a:endParaRPr lang="en" sz="1400" b="0" i="0" u="none" strike="noStrike" cap="none">
              <a:solidFill>
                <a:schemeClr val="lt1"/>
              </a:solidFill>
              <a:latin typeface="Arial"/>
              <a:ea typeface="Arial"/>
              <a:cs typeface="Arial"/>
              <a:sym typeface="Arial"/>
            </a:endParaRPr>
          </a:p>
        </p:txBody>
      </p:sp>
      <p:graphicFrame>
        <p:nvGraphicFramePr>
          <p:cNvPr id="202" name="Shape 202"/>
          <p:cNvGraphicFramePr/>
          <p:nvPr>
            <p:extLst>
              <p:ext uri="{D42A27DB-BD31-4B8C-83A1-F6EECF244321}">
                <p14:modId xmlns:p14="http://schemas.microsoft.com/office/powerpoint/2010/main" val="1705583136"/>
              </p:ext>
            </p:extLst>
          </p:nvPr>
        </p:nvGraphicFramePr>
        <p:xfrm>
          <a:off x="228600" y="1143000"/>
          <a:ext cx="8686800" cy="5303580"/>
        </p:xfrm>
        <a:graphic>
          <a:graphicData uri="http://schemas.openxmlformats.org/drawingml/2006/table">
            <a:tbl>
              <a:tblPr>
                <a:noFill/>
              </a:tblPr>
              <a:tblGrid>
                <a:gridCol w="5715000"/>
                <a:gridCol w="2971800"/>
              </a:tblGrid>
              <a:tr h="409100">
                <a:tc>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lt1"/>
                          </a:solidFill>
                        </a:rPr>
                        <a:t>End State</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lt1"/>
                          </a:solidFill>
                        </a:rPr>
                        <a:t>Assessment</a:t>
                      </a: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655675">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smtClean="0">
                          <a:solidFill>
                            <a:schemeClr val="tx1"/>
                          </a:solidFill>
                          <a:latin typeface="+mn-lt"/>
                          <a:ea typeface="Arial"/>
                          <a:cs typeface="Arial"/>
                          <a:sym typeface="Arial"/>
                        </a:rPr>
                        <a:t>Product performance has been demonstrated through analysis of a small number of independent measurements obtained from select locations, periods, and associated ground truth or field campaign efforts.</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smtClean="0">
                          <a:solidFill>
                            <a:schemeClr val="tx1"/>
                          </a:solidFill>
                          <a:latin typeface="+mn-lt"/>
                          <a:ea typeface="Arial"/>
                          <a:cs typeface="Arial"/>
                          <a:sym typeface="Arial"/>
                        </a:rPr>
                        <a:t>PLPTs</a:t>
                      </a:r>
                      <a:r>
                        <a:rPr lang="en" sz="1800" b="0" i="0" u="none" strike="noStrike" cap="none" baseline="0" dirty="0" smtClean="0">
                          <a:solidFill>
                            <a:schemeClr val="tx1"/>
                          </a:solidFill>
                          <a:latin typeface="+mn-lt"/>
                          <a:ea typeface="Arial"/>
                          <a:cs typeface="Arial"/>
                          <a:sym typeface="Arial"/>
                        </a:rPr>
                        <a:t> performed on reprocessed MPS-HI fluxes from 09 Jan – 31 Oct 2017</a:t>
                      </a:r>
                      <a:endParaRPr lang="en" sz="1800" b="0" i="0" u="none" strike="noStrike" cap="none" dirty="0" smtClean="0">
                        <a:solidFill>
                          <a:schemeClr val="tx1"/>
                        </a:solidFill>
                        <a:latin typeface="+mn-lt"/>
                        <a:ea typeface="Arial"/>
                        <a:cs typeface="Arial"/>
                        <a:sym typeface="Arial"/>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1800" b="0" i="0" u="none" strike="noStrike" cap="none" dirty="0" smtClean="0">
                          <a:solidFill>
                            <a:schemeClr val="tx1"/>
                          </a:solidFill>
                          <a:latin typeface="+mn-lt"/>
                          <a:ea typeface="Arial"/>
                          <a:cs typeface="Arial"/>
                          <a:sym typeface="Arial"/>
                        </a:rPr>
                        <a:t>Product analysis is sufficient to communicate product performance to users relative to expectations (Performance Baseline).</a:t>
                      </a:r>
                      <a:endParaRPr lang="en" sz="1800" u="none" strike="noStrike" cap="none" dirty="0">
                        <a:solidFill>
                          <a:schemeClr val="tx1"/>
                        </a:solidFill>
                      </a:endParaRP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dirty="0" smtClean="0">
                          <a:solidFill>
                            <a:schemeClr val="tx1"/>
                          </a:solidFill>
                        </a:rPr>
                        <a:t>Yes,</a:t>
                      </a:r>
                      <a:r>
                        <a:rPr lang="en" sz="1800" u="none" strike="noStrike" cap="none" baseline="0" dirty="0" smtClean="0">
                          <a:solidFill>
                            <a:schemeClr val="tx1"/>
                          </a:solidFill>
                        </a:rPr>
                        <a:t> to the limited extent that the Performance Baseline can be checked on-orbit.</a:t>
                      </a:r>
                      <a:endParaRPr lang="en" sz="1800" u="none" strike="noStrike" cap="none" dirty="0">
                        <a:solidFill>
                          <a:schemeClr val="tx1"/>
                        </a:solidFill>
                      </a:endParaRP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r>
              <a:tr h="840605">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smtClean="0">
                          <a:solidFill>
                            <a:schemeClr val="tx1"/>
                          </a:solidFill>
                          <a:latin typeface="+mn-lt"/>
                          <a:ea typeface="Arial"/>
                          <a:cs typeface="Arial"/>
                          <a:sym typeface="Arial"/>
                        </a:rPr>
                        <a:t>Documentation of product performance exists that includes recommended remediation strategies for all anomalies and weaknesses. Any algorithm changes associated with severe anomalies have been documented, implemented, tested, and shared with the user community.</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smtClean="0">
                          <a:solidFill>
                            <a:schemeClr val="tx1"/>
                          </a:solidFill>
                          <a:latin typeface="+mn-lt"/>
                          <a:ea typeface="Arial"/>
                          <a:cs typeface="Arial"/>
                          <a:sym typeface="Arial"/>
                        </a:rPr>
                        <a:t>Key issues affecting usability by SWPC have been fixed.</a:t>
                      </a:r>
                      <a:r>
                        <a:rPr lang="en" sz="1800" b="0" i="0" u="none" strike="noStrike" cap="none" baseline="0" dirty="0" smtClean="0">
                          <a:solidFill>
                            <a:schemeClr val="tx1"/>
                          </a:solidFill>
                          <a:latin typeface="+mn-lt"/>
                          <a:ea typeface="Arial"/>
                          <a:cs typeface="Arial"/>
                          <a:sym typeface="Arial"/>
                        </a:rPr>
                        <a:t>  Fixes have been discussed extensively with SWPC and agreed to by them.</a:t>
                      </a:r>
                      <a:endParaRPr lang="en" sz="1800" b="0" i="0" u="none" strike="noStrike" cap="none" dirty="0" smtClean="0">
                        <a:solidFill>
                          <a:schemeClr val="tx1"/>
                        </a:solidFill>
                        <a:latin typeface="+mn-lt"/>
                        <a:ea typeface="Arial"/>
                        <a:cs typeface="Arial"/>
                        <a:sym typeface="Arial"/>
                      </a:endParaRP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r>
              <a:tr h="409100">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smtClean="0">
                          <a:solidFill>
                            <a:schemeClr val="tx1"/>
                          </a:solidFill>
                          <a:latin typeface="+mn-lt"/>
                          <a:ea typeface="Arial"/>
                          <a:cs typeface="Arial"/>
                          <a:sym typeface="Arial"/>
                        </a:rPr>
                        <a:t>Testing has been fully documented.</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smtClean="0">
                          <a:solidFill>
                            <a:schemeClr val="tx1"/>
                          </a:solidFill>
                          <a:latin typeface="+mn-lt"/>
                          <a:ea typeface="Arial"/>
                          <a:cs typeface="Arial"/>
                          <a:sym typeface="Arial"/>
                        </a:rPr>
                        <a:t>This presentation;</a:t>
                      </a:r>
                      <a:r>
                        <a:rPr lang="en" sz="1800" b="0" i="0" u="none" strike="noStrike" cap="none" baseline="0" dirty="0" smtClean="0">
                          <a:solidFill>
                            <a:schemeClr val="tx1"/>
                          </a:solidFill>
                          <a:latin typeface="+mn-lt"/>
                          <a:ea typeface="Arial"/>
                          <a:cs typeface="Arial"/>
                          <a:sym typeface="Arial"/>
                        </a:rPr>
                        <a:t> memo on background correction.</a:t>
                      </a:r>
                      <a:endParaRPr lang="en" sz="1800" b="0" i="0" u="none" strike="noStrike" cap="none" dirty="0" smtClean="0">
                        <a:solidFill>
                          <a:schemeClr val="tx1"/>
                        </a:solidFill>
                        <a:latin typeface="+mn-lt"/>
                        <a:ea typeface="Arial"/>
                        <a:cs typeface="Arial"/>
                        <a:sym typeface="Arial"/>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smtClean="0">
                          <a:solidFill>
                            <a:schemeClr val="tx1"/>
                          </a:solidFill>
                          <a:latin typeface="+mn-lt"/>
                          <a:ea typeface="Arial"/>
                          <a:cs typeface="Arial"/>
                          <a:sym typeface="Arial"/>
                        </a:rPr>
                        <a:t>Product is ready for operational use and for use in comprehensive cal/val activities and product optimization.</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smtClean="0">
                          <a:solidFill>
                            <a:schemeClr val="tx1"/>
                          </a:solidFill>
                          <a:latin typeface="+mn-lt"/>
                          <a:ea typeface="Arial"/>
                          <a:cs typeface="Arial"/>
                          <a:sym typeface="Arial"/>
                        </a:rPr>
                        <a:t>NCEI:</a:t>
                      </a:r>
                      <a:r>
                        <a:rPr lang="en" sz="1800" b="0" i="0" u="none" strike="noStrike" cap="none" baseline="0" dirty="0" smtClean="0">
                          <a:solidFill>
                            <a:schemeClr val="tx1"/>
                          </a:solidFill>
                          <a:latin typeface="+mn-lt"/>
                          <a:ea typeface="Arial"/>
                          <a:cs typeface="Arial"/>
                          <a:sym typeface="Arial"/>
                        </a:rPr>
                        <a:t> yes.</a:t>
                      </a:r>
                      <a:endParaRPr lang="en" sz="1800" b="0" i="0" u="none" strike="noStrike" cap="none" dirty="0" smtClean="0">
                        <a:solidFill>
                          <a:schemeClr val="tx1"/>
                        </a:solidFill>
                        <a:latin typeface="+mn-lt"/>
                        <a:ea typeface="Arial"/>
                        <a:cs typeface="Arial"/>
                        <a:sym typeface="Arial"/>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NCEI believes that the GOES-16 MPS-HI L1b product has reached the Provisional Maturity as defined by the GOES-R Program</a:t>
            </a:r>
          </a:p>
          <a:p>
            <a:pPr lvl="1">
              <a:buFont typeface="Arial" panose="020B0604020202020204" pitchFamily="34" charset="0"/>
              <a:buChar char="•"/>
            </a:pPr>
            <a:r>
              <a:rPr lang="en-US" dirty="0" smtClean="0"/>
              <a:t>Exception: The ADR427 fix already demonstrated in the DE should be demonstrated in the OE before Provisional Maturity is declared</a:t>
            </a:r>
          </a:p>
          <a:p>
            <a:pPr lvl="1">
              <a:buFont typeface="Arial" panose="020B0604020202020204" pitchFamily="34" charset="0"/>
              <a:buChar char="•"/>
            </a:pPr>
            <a:r>
              <a:rPr lang="en-US" dirty="0" smtClean="0"/>
              <a:t>This will happen after PR.06.03 is installed in the OE following completion of GOES-16 drift to 75W (currently December 14)</a:t>
            </a:r>
          </a:p>
          <a:p>
            <a:pPr>
              <a:buFont typeface="Arial" panose="020B0604020202020204" pitchFamily="34" charset="0"/>
              <a:buChar char="•"/>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43</a:t>
            </a:fld>
            <a:endParaRPr lang="en-US" altLang="en-US" dirty="0"/>
          </a:p>
        </p:txBody>
      </p:sp>
    </p:spTree>
    <p:extLst>
      <p:ext uri="{BB962C8B-B14F-4D97-AF65-F5344CB8AC3E}">
        <p14:creationId xmlns:p14="http://schemas.microsoft.com/office/powerpoint/2010/main" val="2859354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MPS-HI Data Release Plans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After MPS-HI Provisional Maturity is declared, NCEI will:</a:t>
            </a:r>
          </a:p>
          <a:p>
            <a:pPr lvl="1">
              <a:buFont typeface="Arial" panose="020B0604020202020204" pitchFamily="34" charset="0"/>
              <a:buChar char="•"/>
            </a:pPr>
            <a:r>
              <a:rPr lang="en-US" sz="2000" dirty="0" smtClean="0"/>
              <a:t>Aggregate MPS-HI L1b into 1-day files</a:t>
            </a:r>
          </a:p>
          <a:p>
            <a:pPr lvl="1">
              <a:buFont typeface="Arial" panose="020B0604020202020204" pitchFamily="34" charset="0"/>
              <a:buChar char="•"/>
            </a:pPr>
            <a:r>
              <a:rPr lang="en-US" sz="2000" dirty="0" smtClean="0"/>
              <a:t>Make aggregated L1b files available to the public via immediate download </a:t>
            </a:r>
          </a:p>
          <a:p>
            <a:pPr lvl="1">
              <a:buFont typeface="Arial" panose="020B0604020202020204" pitchFamily="34" charset="0"/>
              <a:buChar char="•"/>
            </a:pPr>
            <a:r>
              <a:rPr lang="en-US" sz="2000" dirty="0" smtClean="0"/>
              <a:t>Archive aggregated L1b files</a:t>
            </a:r>
          </a:p>
          <a:p>
            <a:pPr>
              <a:buFont typeface="Arial" panose="020B0604020202020204" pitchFamily="34" charset="0"/>
              <a:buChar char="•"/>
            </a:pPr>
            <a:r>
              <a:rPr lang="en-US" sz="2400" dirty="0" smtClean="0"/>
              <a:t>NCEI strongly recommends NOT to release L1b data archived in CLASS prior to achieving Provisional Maturity</a:t>
            </a:r>
          </a:p>
          <a:p>
            <a:pPr>
              <a:buFont typeface="Arial" panose="020B0604020202020204" pitchFamily="34" charset="0"/>
              <a:buChar char="•"/>
            </a:pPr>
            <a:r>
              <a:rPr lang="en-US" sz="2400" dirty="0" smtClean="0"/>
              <a:t>NCEI will reprocess MPS-HI L0 data to date using Provisional Maturity algorithm &amp; LUT and release it to the public</a:t>
            </a:r>
            <a:endParaRPr lang="en-US" sz="2400" dirty="0"/>
          </a:p>
          <a:p>
            <a:pPr lvl="1">
              <a:buFont typeface="Arial" panose="020B0604020202020204" pitchFamily="34" charset="0"/>
              <a:buChar char="•"/>
            </a:pPr>
            <a:r>
              <a:rPr lang="en-US" sz="2000" dirty="0" smtClean="0"/>
              <a:t>Make data available to the public in 1-day L1b aggregates and L2 1-month files of 1-min and 5-min averages</a:t>
            </a:r>
          </a:p>
          <a:p>
            <a:pPr lvl="1">
              <a:buFont typeface="Arial" panose="020B0604020202020204" pitchFamily="34" charset="0"/>
              <a:buChar char="•"/>
            </a:pPr>
            <a:r>
              <a:rPr lang="en-US" sz="2000" dirty="0" smtClean="0"/>
              <a:t>Archive reprocessed files</a:t>
            </a:r>
            <a:endParaRPr lang="en-US" sz="20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44</a:t>
            </a:fld>
            <a:endParaRPr lang="en-US" altLang="en-US" dirty="0"/>
          </a:p>
        </p:txBody>
      </p:sp>
    </p:spTree>
    <p:extLst>
      <p:ext uri="{BB962C8B-B14F-4D97-AF65-F5344CB8AC3E}">
        <p14:creationId xmlns:p14="http://schemas.microsoft.com/office/powerpoint/2010/main" val="1663732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to full Validation Maturity</a:t>
            </a:r>
            <a:endParaRPr lang="en-US" dirty="0"/>
          </a:p>
        </p:txBody>
      </p:sp>
      <p:sp>
        <p:nvSpPr>
          <p:cNvPr id="3" name="Text Placeholder 2"/>
          <p:cNvSpPr>
            <a:spLocks noGrp="1"/>
          </p:cNvSpPr>
          <p:nvPr>
            <p:ph type="body" idx="1"/>
          </p:nvPr>
        </p:nvSpPr>
        <p:spPr/>
        <p:txBody>
          <a:bodyPr/>
          <a:lstStyle/>
          <a:p>
            <a:r>
              <a:rPr lang="en-US" dirty="0" smtClean="0"/>
              <a:t>GOES-16 MPS-HI L1b Products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45</a:t>
            </a:fld>
            <a:endParaRPr lang="en-US"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 to Full Validation</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ADRs/WRs to be resolved prior to Full Validation.</a:t>
            </a:r>
          </a:p>
          <a:p>
            <a:pPr>
              <a:buFont typeface="Arial" panose="020B0604020202020204" pitchFamily="34" charset="0"/>
              <a:buChar char="•"/>
            </a:pPr>
            <a:r>
              <a:rPr lang="en-US" sz="2400" dirty="0" smtClean="0"/>
              <a:t>PLPTs to be </a:t>
            </a:r>
            <a:r>
              <a:rPr lang="en-US" sz="2400" dirty="0"/>
              <a:t>conducted prior to Full Validation</a:t>
            </a:r>
            <a:r>
              <a:rPr lang="en-US" sz="2400" dirty="0" smtClean="0"/>
              <a:t>.</a:t>
            </a:r>
          </a:p>
          <a:p>
            <a:pPr>
              <a:buFont typeface="Arial" panose="020B0604020202020204" pitchFamily="34" charset="0"/>
              <a:buChar char="•"/>
            </a:pPr>
            <a:r>
              <a:rPr lang="en-US" sz="2400" dirty="0" smtClean="0"/>
              <a:t>Performance Baseline status.</a:t>
            </a:r>
          </a:p>
          <a:p>
            <a:pPr>
              <a:buFont typeface="Arial" panose="020B0604020202020204" pitchFamily="34" charset="0"/>
              <a:buChar char="•"/>
            </a:pPr>
            <a:r>
              <a:rPr lang="en-US" sz="2400" dirty="0" smtClean="0"/>
              <a:t>Risks to getting to Full, both from L1b product definition and user (SWPC) feedback</a:t>
            </a:r>
            <a:endParaRPr lang="en-US" sz="2400"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46</a:t>
            </a:fld>
            <a:endParaRPr lang="en-US" altLang="en-US" dirty="0"/>
          </a:p>
        </p:txBody>
      </p:sp>
    </p:spTree>
    <p:extLst>
      <p:ext uri="{BB962C8B-B14F-4D97-AF65-F5344CB8AC3E}">
        <p14:creationId xmlns:p14="http://schemas.microsoft.com/office/powerpoint/2010/main" val="27745750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76200"/>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smtClean="0">
                <a:solidFill>
                  <a:srgbClr val="FFFFFF"/>
                </a:solidFill>
                <a:latin typeface="Arial"/>
                <a:ea typeface="Arial"/>
                <a:cs typeface="Arial"/>
                <a:sym typeface="Arial"/>
              </a:rPr>
              <a:t>ADRs/WRs </a:t>
            </a:r>
            <a:r>
              <a:rPr lang="en-US" sz="2800" b="0" i="0" u="none" strike="noStrike" cap="none" dirty="0" smtClean="0">
                <a:solidFill>
                  <a:srgbClr val="FFFFFF"/>
                </a:solidFill>
                <a:latin typeface="Arial"/>
                <a:ea typeface="Arial"/>
                <a:cs typeface="Arial"/>
                <a:sym typeface="Arial"/>
              </a:rPr>
              <a:t>Impacting Full Validation of MPS-HI L1b</a:t>
            </a:r>
            <a:endParaRPr lang="en" sz="2800" b="0" i="0" u="none" strike="noStrike" cap="none" dirty="0">
              <a:solidFill>
                <a:srgbClr val="FFFFFF"/>
              </a:solidFill>
              <a:latin typeface="Arial"/>
              <a:ea typeface="Arial"/>
              <a:cs typeface="Arial"/>
              <a:sym typeface="Arial"/>
            </a:endParaRP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ct val="25000"/>
                <a:buFont typeface="Arial"/>
                <a:buNone/>
              </a:pPr>
              <a:t>47</a:t>
            </a:fld>
            <a:endParaRPr lang="en" sz="1400" b="0" i="0" u="none" strike="noStrike" cap="none">
              <a:solidFill>
                <a:schemeClr val="lt1"/>
              </a:solidFill>
              <a:latin typeface="Arial"/>
              <a:ea typeface="Arial"/>
              <a:cs typeface="Arial"/>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734014573"/>
              </p:ext>
            </p:extLst>
          </p:nvPr>
        </p:nvGraphicFramePr>
        <p:xfrm>
          <a:off x="228600" y="1143000"/>
          <a:ext cx="8763000" cy="2082800"/>
        </p:xfrm>
        <a:graphic>
          <a:graphicData uri="http://schemas.openxmlformats.org/drawingml/2006/table">
            <a:tbl>
              <a:tblPr firstRow="1" bandRow="1">
                <a:tableStyleId>{5C22544A-7EE6-4342-B048-85BDC9FD1C3A}</a:tableStyleId>
              </a:tblPr>
              <a:tblGrid>
                <a:gridCol w="838200"/>
                <a:gridCol w="685800"/>
                <a:gridCol w="4114800"/>
                <a:gridCol w="1371600"/>
                <a:gridCol w="1752600"/>
              </a:tblGrid>
              <a:tr h="370840">
                <a:tc>
                  <a:txBody>
                    <a:bodyPr/>
                    <a:lstStyle/>
                    <a:p>
                      <a:r>
                        <a:rPr lang="en-US" sz="2000" dirty="0" smtClean="0"/>
                        <a:t>ADR#</a:t>
                      </a:r>
                      <a:endParaRPr lang="en-US" sz="2000" dirty="0"/>
                    </a:p>
                  </a:txBody>
                  <a:tcPr anchor="ctr"/>
                </a:tc>
                <a:tc>
                  <a:txBody>
                    <a:bodyPr/>
                    <a:lstStyle/>
                    <a:p>
                      <a:r>
                        <a:rPr lang="en-US" sz="2000" dirty="0" smtClean="0"/>
                        <a:t>WR#</a:t>
                      </a:r>
                      <a:endParaRPr lang="en-US" sz="2000" dirty="0"/>
                    </a:p>
                  </a:txBody>
                  <a:tcPr anchor="ctr"/>
                </a:tc>
                <a:tc>
                  <a:txBody>
                    <a:bodyPr/>
                    <a:lstStyle/>
                    <a:p>
                      <a:r>
                        <a:rPr lang="en-US" sz="2000" dirty="0" smtClean="0"/>
                        <a:t>Short Description</a:t>
                      </a:r>
                      <a:endParaRPr lang="en-US" sz="2000" dirty="0"/>
                    </a:p>
                  </a:txBody>
                  <a:tcPr anchor="ctr"/>
                </a:tc>
                <a:tc>
                  <a:txBody>
                    <a:bodyPr/>
                    <a:lstStyle/>
                    <a:p>
                      <a:r>
                        <a:rPr lang="en-US" sz="2000" dirty="0" smtClean="0"/>
                        <a:t>Status</a:t>
                      </a:r>
                      <a:endParaRPr lang="en-US" sz="2000" dirty="0"/>
                    </a:p>
                  </a:txBody>
                  <a:tcPr anchor="ctr"/>
                </a:tc>
                <a:tc>
                  <a:txBody>
                    <a:bodyPr/>
                    <a:lstStyle/>
                    <a:p>
                      <a:r>
                        <a:rPr lang="en-US" sz="2000" dirty="0" smtClean="0"/>
                        <a:t>Expected Closure</a:t>
                      </a:r>
                      <a:endParaRPr lang="en-US" sz="2000" dirty="0"/>
                    </a:p>
                  </a:txBody>
                  <a:tcPr anchor="ctr"/>
                </a:tc>
              </a:tr>
              <a:tr h="370840">
                <a:tc>
                  <a:txBody>
                    <a:bodyPr/>
                    <a:lstStyle/>
                    <a:p>
                      <a:r>
                        <a:rPr lang="en-US" dirty="0" smtClean="0"/>
                        <a:t>267</a:t>
                      </a:r>
                      <a:endParaRPr lang="en-US" dirty="0"/>
                    </a:p>
                  </a:txBody>
                  <a:tcPr anchor="ctr"/>
                </a:tc>
                <a:tc>
                  <a:txBody>
                    <a:bodyPr/>
                    <a:lstStyle/>
                    <a:p>
                      <a:r>
                        <a:rPr lang="en-US" dirty="0" smtClean="0"/>
                        <a:t>5370</a:t>
                      </a:r>
                      <a:endParaRPr lang="en-US" dirty="0"/>
                    </a:p>
                  </a:txBody>
                  <a:tcPr anchor="ctr"/>
                </a:tc>
                <a:tc>
                  <a:txBody>
                    <a:bodyPr/>
                    <a:lstStyle/>
                    <a:p>
                      <a:r>
                        <a:rPr lang="en-US" sz="1800" b="0" i="0" kern="1200" dirty="0" smtClean="0">
                          <a:solidFill>
                            <a:schemeClr val="dk1"/>
                          </a:solidFill>
                          <a:latin typeface="+mn-lt"/>
                          <a:ea typeface="+mn-ea"/>
                          <a:cs typeface="+mn-cs"/>
                        </a:rPr>
                        <a:t>LUT Filenames not Traceable to Metadata</a:t>
                      </a:r>
                      <a:endParaRPr lang="en-US" dirty="0"/>
                    </a:p>
                  </a:txBody>
                  <a:tcPr anchor="ctr"/>
                </a:tc>
                <a:tc>
                  <a:txBody>
                    <a:bodyPr/>
                    <a:lstStyle/>
                    <a:p>
                      <a:r>
                        <a:rPr lang="en-US" dirty="0" err="1" smtClean="0"/>
                        <a:t>In_Analysis</a:t>
                      </a:r>
                      <a:endParaRPr lang="en-US" dirty="0"/>
                    </a:p>
                  </a:txBody>
                  <a:tcPr anchor="ctr"/>
                </a:tc>
                <a:tc>
                  <a:txBody>
                    <a:bodyPr/>
                    <a:lstStyle/>
                    <a:p>
                      <a:r>
                        <a:rPr lang="en-US" dirty="0" smtClean="0"/>
                        <a:t>Not assigned</a:t>
                      </a:r>
                      <a:endParaRPr lang="en-US" dirty="0"/>
                    </a:p>
                  </a:txBody>
                  <a:tcPr anchor="ctr"/>
                </a:tc>
              </a:tr>
              <a:tr h="370840">
                <a:tc>
                  <a:txBody>
                    <a:bodyPr/>
                    <a:lstStyle/>
                    <a:p>
                      <a:r>
                        <a:rPr lang="en-US" dirty="0" smtClean="0"/>
                        <a:t>510</a:t>
                      </a:r>
                      <a:endParaRPr lang="en-US" dirty="0"/>
                    </a:p>
                  </a:txBody>
                  <a:tcPr anchor="ctr"/>
                </a:tc>
                <a:tc>
                  <a:txBody>
                    <a:bodyPr/>
                    <a:lstStyle/>
                    <a:p>
                      <a:r>
                        <a:rPr lang="en-US" dirty="0" smtClean="0"/>
                        <a:t>5483</a:t>
                      </a:r>
                      <a:endParaRPr lang="en-US" dirty="0"/>
                    </a:p>
                  </a:txBody>
                  <a:tcPr anchor="ctr"/>
                </a:tc>
                <a:tc>
                  <a:txBody>
                    <a:bodyPr/>
                    <a:lstStyle/>
                    <a:p>
                      <a:r>
                        <a:rPr lang="en-US" dirty="0" err="1" smtClean="0">
                          <a:solidFill>
                            <a:schemeClr val="tx1"/>
                          </a:solidFill>
                        </a:rPr>
                        <a:t>SWx</a:t>
                      </a:r>
                      <a:r>
                        <a:rPr lang="en-US" dirty="0" smtClean="0">
                          <a:solidFill>
                            <a:schemeClr val="tx1"/>
                          </a:solidFill>
                        </a:rPr>
                        <a:t> L1b generation slowdown / stoppage</a:t>
                      </a:r>
                      <a:endParaRPr lang="en-US" dirty="0">
                        <a:solidFill>
                          <a:schemeClr val="tx1"/>
                        </a:solidFill>
                      </a:endParaRPr>
                    </a:p>
                  </a:txBody>
                  <a:tcPr anchor="ctr"/>
                </a:tc>
                <a:tc>
                  <a:txBody>
                    <a:bodyPr/>
                    <a:lstStyle/>
                    <a:p>
                      <a:r>
                        <a:rPr lang="en-US" dirty="0" err="1" smtClean="0"/>
                        <a:t>In_Analysis</a:t>
                      </a:r>
                      <a:endParaRPr lang="en-US" dirty="0"/>
                    </a:p>
                  </a:txBody>
                  <a:tcPr anchor="ctr"/>
                </a:tc>
                <a:tc>
                  <a:txBody>
                    <a:bodyPr/>
                    <a:lstStyle/>
                    <a:p>
                      <a:r>
                        <a:rPr lang="en-US" dirty="0" smtClean="0"/>
                        <a:t>Not assigned</a:t>
                      </a:r>
                      <a:endParaRPr lang="en-US" dirty="0"/>
                    </a:p>
                  </a:txBody>
                  <a:tcPr anchor="ctr"/>
                </a:tc>
              </a:tr>
              <a:tr h="370840">
                <a:tc>
                  <a:txBody>
                    <a:bodyPr/>
                    <a:lstStyle/>
                    <a:p>
                      <a:r>
                        <a:rPr lang="en-US" dirty="0" smtClean="0"/>
                        <a:t>517</a:t>
                      </a:r>
                      <a:endParaRPr lang="en-US" dirty="0"/>
                    </a:p>
                  </a:txBody>
                  <a:tcPr anchor="ctr"/>
                </a:tc>
                <a:tc>
                  <a:txBody>
                    <a:bodyPr/>
                    <a:lstStyle/>
                    <a:p>
                      <a:r>
                        <a:rPr lang="en-US" dirty="0" smtClean="0"/>
                        <a:t>5484</a:t>
                      </a:r>
                      <a:endParaRPr lang="en-US" dirty="0"/>
                    </a:p>
                  </a:txBody>
                  <a:tcPr anchor="ctr"/>
                </a:tc>
                <a:tc>
                  <a:txBody>
                    <a:bodyPr/>
                    <a:lstStyle/>
                    <a:p>
                      <a:r>
                        <a:rPr lang="en-US" dirty="0" smtClean="0">
                          <a:solidFill>
                            <a:schemeClr val="tx1"/>
                          </a:solidFill>
                        </a:rPr>
                        <a:t>Small but routine L1b gaps, mostly for SEISS (EHIS, MPS-LO,</a:t>
                      </a:r>
                      <a:r>
                        <a:rPr lang="en-US" baseline="0" dirty="0" smtClean="0">
                          <a:solidFill>
                            <a:schemeClr val="tx1"/>
                          </a:solidFill>
                        </a:rPr>
                        <a:t> MPS-HI)</a:t>
                      </a:r>
                      <a:endParaRPr lang="en-US" dirty="0">
                        <a:solidFill>
                          <a:schemeClr val="tx1"/>
                        </a:solidFill>
                      </a:endParaRPr>
                    </a:p>
                  </a:txBody>
                  <a:tcPr anchor="ctr"/>
                </a:tc>
                <a:tc>
                  <a:txBody>
                    <a:bodyPr/>
                    <a:lstStyle/>
                    <a:p>
                      <a:r>
                        <a:rPr lang="en-US" dirty="0" smtClean="0"/>
                        <a:t>Submitted</a:t>
                      </a:r>
                      <a:endParaRPr lang="en-US" dirty="0"/>
                    </a:p>
                  </a:txBody>
                  <a:tcPr anchor="ctr"/>
                </a:tc>
                <a:tc>
                  <a:txBody>
                    <a:bodyPr/>
                    <a:lstStyle/>
                    <a:p>
                      <a:r>
                        <a:rPr lang="en-US" dirty="0" smtClean="0"/>
                        <a:t>Not assigned</a:t>
                      </a:r>
                      <a:endParaRPr lang="en-US" dirty="0"/>
                    </a:p>
                  </a:txBody>
                  <a:tcPr anchor="ctr"/>
                </a:tc>
              </a:tr>
            </a:tbl>
          </a:graphicData>
        </a:graphic>
      </p:graphicFrame>
      <p:sp>
        <p:nvSpPr>
          <p:cNvPr id="7" name="TextBox 6"/>
          <p:cNvSpPr txBox="1">
            <a:spLocks noChangeArrowheads="1"/>
          </p:cNvSpPr>
          <p:nvPr/>
        </p:nvSpPr>
        <p:spPr bwMode="auto">
          <a:xfrm>
            <a:off x="503811" y="3406643"/>
            <a:ext cx="8153400"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b="1" i="1" dirty="0" smtClean="0">
                <a:solidFill>
                  <a:schemeClr val="tx1"/>
                </a:solidFill>
              </a:rPr>
              <a:t>These ADRs directly impact real-time use by SWPC through inaccuracy and unavailability.</a:t>
            </a:r>
            <a:endParaRPr lang="en-US" b="1" i="1" dirty="0"/>
          </a:p>
        </p:txBody>
      </p:sp>
      <p:sp>
        <p:nvSpPr>
          <p:cNvPr id="8" name="TextBox 7"/>
          <p:cNvSpPr txBox="1">
            <a:spLocks noChangeArrowheads="1"/>
          </p:cNvSpPr>
          <p:nvPr/>
        </p:nvSpPr>
        <p:spPr bwMode="auto">
          <a:xfrm>
            <a:off x="503811" y="4190269"/>
            <a:ext cx="8153400"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b="1" i="1" dirty="0" smtClean="0">
                <a:solidFill>
                  <a:schemeClr val="tx1"/>
                </a:solidFill>
              </a:rPr>
              <a:t>The SGPS vs MPS-HI 1-12 MeV proton discrepancy is not due to an algorithm issue.</a:t>
            </a:r>
            <a:endParaRPr lang="en-US" b="1"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ADR 267: LUT Filenames not Traceable to Metadata </a:t>
            </a:r>
            <a:endParaRPr lang="en-US" dirty="0"/>
          </a:p>
        </p:txBody>
      </p:sp>
      <p:sp>
        <p:nvSpPr>
          <p:cNvPr id="5" name="Content Placeholder 4"/>
          <p:cNvSpPr>
            <a:spLocks noGrp="1"/>
          </p:cNvSpPr>
          <p:nvPr>
            <p:ph idx="1"/>
          </p:nvPr>
        </p:nvSpPr>
        <p:spPr>
          <a:xfrm>
            <a:off x="457200" y="1465262"/>
            <a:ext cx="8229600" cy="5164137"/>
          </a:xfrm>
        </p:spPr>
        <p:txBody>
          <a:bodyPr/>
          <a:lstStyle/>
          <a:p>
            <a:pPr lvl="0">
              <a:lnSpc>
                <a:spcPct val="115000"/>
              </a:lnSpc>
              <a:spcBef>
                <a:spcPts val="0"/>
              </a:spcBef>
              <a:buFont typeface="Arial" panose="020B0604020202020204" pitchFamily="34" charset="0"/>
              <a:buChar char="•"/>
            </a:pPr>
            <a:r>
              <a:rPr lang="en-US" sz="2000" dirty="0" smtClean="0"/>
              <a:t>L2 algorithms need to know filename of LUT in </a:t>
            </a:r>
            <a:r>
              <a:rPr lang="en-US" sz="2000" dirty="0"/>
              <a:t>real time, e.g. MPSHI_CALINR_Parameters-487073151.1.h5.ops</a:t>
            </a:r>
            <a:endParaRPr lang="en-US" sz="2000" dirty="0" smtClean="0"/>
          </a:p>
          <a:p>
            <a:pPr lvl="1">
              <a:lnSpc>
                <a:spcPct val="115000"/>
              </a:lnSpc>
              <a:spcBef>
                <a:spcPts val="0"/>
              </a:spcBef>
              <a:buFont typeface="Arial" panose="020B0604020202020204" pitchFamily="34" charset="0"/>
              <a:buChar char="•"/>
            </a:pPr>
            <a:r>
              <a:rPr lang="en-US" sz="1800" dirty="0" smtClean="0"/>
              <a:t>For example: </a:t>
            </a:r>
          </a:p>
          <a:p>
            <a:pPr lvl="2">
              <a:lnSpc>
                <a:spcPct val="115000"/>
              </a:lnSpc>
              <a:spcBef>
                <a:spcPts val="0"/>
              </a:spcBef>
            </a:pPr>
            <a:r>
              <a:rPr lang="en-US" sz="1400" dirty="0"/>
              <a:t>C</a:t>
            </a:r>
            <a:r>
              <a:rPr lang="en-US" sz="1400" dirty="0" smtClean="0"/>
              <a:t>alculation of errors for 1-min and 5-min averages requires knowledge of geometric factors used in L1b processing</a:t>
            </a:r>
          </a:p>
          <a:p>
            <a:pPr lvl="2">
              <a:lnSpc>
                <a:spcPct val="115000"/>
              </a:lnSpc>
              <a:spcBef>
                <a:spcPts val="0"/>
              </a:spcBef>
            </a:pPr>
            <a:r>
              <a:rPr lang="en-US" sz="1400" dirty="0" smtClean="0"/>
              <a:t>L2 software opens LUTs for this information</a:t>
            </a:r>
          </a:p>
          <a:p>
            <a:pPr lvl="1">
              <a:lnSpc>
                <a:spcPct val="115000"/>
              </a:lnSpc>
              <a:spcBef>
                <a:spcPts val="0"/>
              </a:spcBef>
              <a:buFont typeface="Arial" panose="020B0604020202020204" pitchFamily="34" charset="0"/>
              <a:buChar char="•"/>
            </a:pPr>
            <a:r>
              <a:rPr lang="en-US" sz="1800" dirty="0" smtClean="0"/>
              <a:t>Common need across all GOES-R </a:t>
            </a:r>
            <a:r>
              <a:rPr lang="en-US" sz="1800" dirty="0" err="1" smtClean="0"/>
              <a:t>SWx</a:t>
            </a:r>
            <a:r>
              <a:rPr lang="en-US" sz="1800" dirty="0" smtClean="0"/>
              <a:t> instruments</a:t>
            </a:r>
          </a:p>
          <a:p>
            <a:pPr>
              <a:lnSpc>
                <a:spcPct val="115000"/>
              </a:lnSpc>
              <a:spcBef>
                <a:spcPts val="0"/>
              </a:spcBef>
              <a:buFont typeface="Arial" panose="020B0604020202020204" pitchFamily="34" charset="0"/>
              <a:buChar char="•"/>
            </a:pPr>
            <a:r>
              <a:rPr lang="en-US" sz="2000" dirty="0" smtClean="0"/>
              <a:t>Currently, metadata contains</a:t>
            </a:r>
            <a:r>
              <a:rPr lang="en-US" sz="2000" dirty="0"/>
              <a:t>: ‘L1b_processing_parm_version  =  </a:t>
            </a:r>
            <a:r>
              <a:rPr lang="en-US" sz="2000" dirty="0" smtClean="0"/>
              <a:t>OR_SEIS-L1b-PARM_v01r00.zip’, not names of actual .h5 LUTs</a:t>
            </a:r>
          </a:p>
          <a:p>
            <a:pPr lvl="1">
              <a:lnSpc>
                <a:spcPct val="115000"/>
              </a:lnSpc>
              <a:spcBef>
                <a:spcPts val="0"/>
              </a:spcBef>
              <a:buFont typeface="Arial" panose="020B0604020202020204" pitchFamily="34" charset="0"/>
              <a:buChar char="•"/>
            </a:pPr>
            <a:r>
              <a:rPr lang="en-US" sz="1600" dirty="0"/>
              <a:t>On July 1: L1b_processing_parm_version  =  OR_SEIS-L1b-PARM_v01r00.zip</a:t>
            </a:r>
            <a:endParaRPr lang="en-US" sz="1600" dirty="0" smtClean="0"/>
          </a:p>
          <a:p>
            <a:pPr lvl="1">
              <a:lnSpc>
                <a:spcPct val="115000"/>
              </a:lnSpc>
              <a:spcBef>
                <a:spcPts val="0"/>
              </a:spcBef>
              <a:buFont typeface="Arial" panose="020B0604020202020204" pitchFamily="34" charset="0"/>
              <a:buChar char="•"/>
            </a:pPr>
            <a:r>
              <a:rPr lang="en-US" sz="1600" dirty="0" smtClean="0"/>
              <a:t>On </a:t>
            </a:r>
            <a:r>
              <a:rPr lang="en-US" sz="1600" dirty="0"/>
              <a:t>November 30: L1b_processing_parm_version  =  </a:t>
            </a:r>
            <a:r>
              <a:rPr lang="en-US" sz="1600" dirty="0" smtClean="0"/>
              <a:t>OR_SEIS-L1b-PARM_v01r00.zip</a:t>
            </a:r>
          </a:p>
          <a:p>
            <a:pPr lvl="1">
              <a:lnSpc>
                <a:spcPct val="115000"/>
              </a:lnSpc>
              <a:spcBef>
                <a:spcPts val="0"/>
              </a:spcBef>
              <a:buFont typeface="Arial" panose="020B0604020202020204" pitchFamily="34" charset="0"/>
              <a:buChar char="•"/>
            </a:pPr>
            <a:r>
              <a:rPr lang="en-US" sz="1600" dirty="0" smtClean="0"/>
              <a:t>So, </a:t>
            </a:r>
            <a:r>
              <a:rPr lang="en-US" sz="1600" u="sng" dirty="0" smtClean="0"/>
              <a:t>name of zip file not updated</a:t>
            </a:r>
            <a:r>
              <a:rPr lang="en-US" sz="1600" dirty="0" smtClean="0"/>
              <a:t> despite revised MPS-HI LUT present on November 30</a:t>
            </a:r>
          </a:p>
          <a:p>
            <a:pPr lvl="1">
              <a:lnSpc>
                <a:spcPct val="115000"/>
              </a:lnSpc>
              <a:spcBef>
                <a:spcPts val="0"/>
              </a:spcBef>
              <a:buFont typeface="Arial" panose="020B0604020202020204" pitchFamily="34" charset="0"/>
              <a:buChar char="•"/>
            </a:pPr>
            <a:r>
              <a:rPr lang="en-US" sz="1600" dirty="0" smtClean="0"/>
              <a:t>Getting name of zip file, rather than a list of the .h5 files, is impractical for real-time use</a:t>
            </a:r>
          </a:p>
          <a:p>
            <a:pPr>
              <a:lnSpc>
                <a:spcPct val="115000"/>
              </a:lnSpc>
              <a:spcBef>
                <a:spcPts val="0"/>
              </a:spcBef>
              <a:buFont typeface="Arial" panose="020B0604020202020204" pitchFamily="34" charset="0"/>
              <a:buChar char="•"/>
            </a:pPr>
            <a:r>
              <a:rPr lang="en-US" sz="2000" dirty="0" smtClean="0"/>
              <a:t>Impact of LUT version disconnect between L1b and L2 processing is inaccurate L2 data</a:t>
            </a:r>
          </a:p>
          <a:p>
            <a:pPr lvl="1">
              <a:lnSpc>
                <a:spcPct val="115000"/>
              </a:lnSpc>
              <a:spcBef>
                <a:spcPts val="0"/>
              </a:spcBef>
              <a:buFont typeface="Arial" panose="020B0604020202020204" pitchFamily="34" charset="0"/>
              <a:buChar char="•"/>
            </a:pPr>
            <a:r>
              <a:rPr lang="en-US" sz="1800" dirty="0" smtClean="0"/>
              <a:t>SWPC expressed concern</a:t>
            </a:r>
            <a:endParaRPr lang="en-US" sz="1800" dirty="0"/>
          </a:p>
          <a:p>
            <a:pPr>
              <a:lnSpc>
                <a:spcPct val="115000"/>
              </a:lnSpc>
              <a:spcBef>
                <a:spcPts val="0"/>
              </a:spcBef>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
        <p:nvSpPr>
          <p:cNvPr id="4" name="Slide Number Placeholder 3"/>
          <p:cNvSpPr>
            <a:spLocks noGrp="1"/>
          </p:cNvSpPr>
          <p:nvPr>
            <p:ph type="sldNum" sz="quarter"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48</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960129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00200" y="152400"/>
            <a:ext cx="5867400" cy="1325563"/>
          </a:xfrm>
        </p:spPr>
        <p:txBody>
          <a:bodyPr/>
          <a:lstStyle/>
          <a:p>
            <a:pPr algn="ctr"/>
            <a:r>
              <a:rPr lang="en-US" dirty="0" smtClean="0">
                <a:solidFill>
                  <a:schemeClr val="bg1"/>
                </a:solidFill>
              </a:rPr>
              <a:t>ADR 510: Long-Duration MPS-HI Outages of Unknown Cause</a:t>
            </a:r>
            <a:endParaRPr lang="en-US" dirty="0">
              <a:solidFill>
                <a:schemeClr val="bg1"/>
              </a:solidFill>
            </a:endParaRPr>
          </a:p>
        </p:txBody>
      </p:sp>
      <p:sp>
        <p:nvSpPr>
          <p:cNvPr id="5" name="Rectangle 1"/>
          <p:cNvSpPr>
            <a:spLocks noGrp="1" noChangeArrowheads="1"/>
          </p:cNvSpPr>
          <p:nvPr>
            <p:ph type="body" idx="1"/>
          </p:nvPr>
        </p:nvSpPr>
        <p:spPr bwMode="auto">
          <a:xfrm>
            <a:off x="4542799" y="1295400"/>
            <a:ext cx="4502133" cy="203132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mj-lt"/>
              </a:rPr>
              <a:t>Topic: </a:t>
            </a:r>
            <a:r>
              <a:rPr kumimoji="0" lang="en-US" altLang="en-US" sz="1200" b="0" i="0" u="none" strike="noStrike" cap="none" normalizeH="0" baseline="0" dirty="0" smtClean="0">
                <a:ln>
                  <a:noFill/>
                </a:ln>
                <a:solidFill>
                  <a:schemeClr val="tx1"/>
                </a:solidFill>
                <a:effectLst/>
                <a:latin typeface="+mj-lt"/>
              </a:rPr>
              <a:t>GOES-16 SEIS-L1b-MPHS products and its delivery to PDA</a:t>
            </a:r>
          </a:p>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mj-lt"/>
              </a:rPr>
              <a:t>Date/Time Issued:  </a:t>
            </a:r>
            <a:r>
              <a:rPr kumimoji="0" lang="en-US" altLang="en-US" sz="1200" b="0" i="0" u="none" strike="noStrike" cap="none" normalizeH="0" baseline="0" dirty="0" smtClean="0">
                <a:ln>
                  <a:noFill/>
                </a:ln>
                <a:solidFill>
                  <a:schemeClr val="tx1"/>
                </a:solidFill>
                <a:effectLst/>
                <a:latin typeface="+mj-lt"/>
              </a:rPr>
              <a:t>November 12, 2017 / 2206 UTC</a:t>
            </a:r>
          </a:p>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mj-lt"/>
              </a:rPr>
              <a:t>Product(s) or Data Impacted:  </a:t>
            </a:r>
            <a:r>
              <a:rPr kumimoji="0" lang="en-US" altLang="en-US" sz="1200" b="0" i="0" u="none" strike="noStrike" cap="none" normalizeH="0" baseline="0" dirty="0" smtClean="0">
                <a:ln>
                  <a:noFill/>
                </a:ln>
                <a:solidFill>
                  <a:schemeClr val="tx1"/>
                </a:solidFill>
                <a:effectLst/>
                <a:latin typeface="+mj-lt"/>
              </a:rPr>
              <a:t>GOES-16 SEIS-L1b-MPHS Products</a:t>
            </a:r>
          </a:p>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mj-lt"/>
              </a:rPr>
              <a:t>Date/Time of Initial Impact</a:t>
            </a:r>
            <a:r>
              <a:rPr kumimoji="0" lang="en-US" altLang="en-US" sz="1200" b="0" i="0" u="none" strike="noStrike" cap="none" normalizeH="0" baseline="0" dirty="0" smtClean="0">
                <a:ln>
                  <a:noFill/>
                </a:ln>
                <a:solidFill>
                  <a:schemeClr val="tx1"/>
                </a:solidFill>
                <a:effectLst/>
                <a:latin typeface="+mj-lt"/>
              </a:rPr>
              <a:t>: November 12, 2017 / 0528 UTC</a:t>
            </a:r>
          </a:p>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mj-lt"/>
              </a:rPr>
              <a:t>Date/Time of Expected End:  </a:t>
            </a:r>
            <a:r>
              <a:rPr kumimoji="0" lang="en-US" altLang="en-US" sz="1200" b="0" i="0" u="none" strike="noStrike" cap="none" normalizeH="0" baseline="0" dirty="0" smtClean="0">
                <a:ln>
                  <a:noFill/>
                </a:ln>
                <a:solidFill>
                  <a:schemeClr val="tx1"/>
                </a:solidFill>
                <a:effectLst/>
                <a:latin typeface="+mj-lt"/>
              </a:rPr>
              <a:t>November 12, 2017 / 1134 UTC</a:t>
            </a:r>
          </a:p>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mj-lt"/>
              </a:rPr>
              <a:t>Length of Outage/Event: </a:t>
            </a:r>
            <a:r>
              <a:rPr kumimoji="0" lang="en-US" altLang="en-US" sz="1200" b="1" i="0" u="none" strike="noStrike" cap="none" normalizeH="0" baseline="0" dirty="0" smtClean="0">
                <a:ln>
                  <a:noFill/>
                </a:ln>
                <a:solidFill>
                  <a:srgbClr val="FF0000"/>
                </a:solidFill>
                <a:effectLst/>
                <a:latin typeface="+mj-lt"/>
              </a:rPr>
              <a:t>6 hours, 6 minutes</a:t>
            </a:r>
          </a:p>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mj-lt"/>
              </a:rPr>
              <a:t>Details/Specifics of Change: </a:t>
            </a:r>
            <a:r>
              <a:rPr kumimoji="0" lang="en-US" altLang="en-US" sz="1200" b="0" i="0" u="none" strike="noStrike" cap="none" normalizeH="0" baseline="0" dirty="0" smtClean="0">
                <a:ln>
                  <a:noFill/>
                </a:ln>
                <a:solidFill>
                  <a:schemeClr val="tx1"/>
                </a:solidFill>
                <a:effectLst/>
                <a:latin typeface="+mj-lt"/>
              </a:rPr>
              <a:t>Product Degradation: GOES-16 SEIS-L1b-MPHS products and its delivery to PDA.</a:t>
            </a:r>
          </a:p>
        </p:txBody>
      </p:sp>
      <p:sp>
        <p:nvSpPr>
          <p:cNvPr id="7" name="Text Placeholder 6"/>
          <p:cNvSpPr>
            <a:spLocks noGrp="1"/>
          </p:cNvSpPr>
          <p:nvPr>
            <p:ph type="body" idx="2"/>
          </p:nvPr>
        </p:nvSpPr>
        <p:spPr>
          <a:xfrm>
            <a:off x="228600" y="3416700"/>
            <a:ext cx="8610600" cy="3365099"/>
          </a:xfrm>
        </p:spPr>
        <p:txBody>
          <a:bodyPr/>
          <a:lstStyle/>
          <a:p>
            <a:pPr>
              <a:buClr>
                <a:schemeClr val="bg1"/>
              </a:buClr>
            </a:pPr>
            <a:r>
              <a:rPr lang="en-US" sz="1400" dirty="0" smtClean="0">
                <a:solidFill>
                  <a:schemeClr val="bg1"/>
                </a:solidFill>
              </a:rPr>
              <a:t>L1b outages </a:t>
            </a:r>
            <a:r>
              <a:rPr lang="en-US" sz="1400" dirty="0">
                <a:solidFill>
                  <a:schemeClr val="bg1"/>
                </a:solidFill>
              </a:rPr>
              <a:t>can last multiple hours – unacceptable for </a:t>
            </a:r>
            <a:r>
              <a:rPr lang="en-US" sz="1400" dirty="0" smtClean="0">
                <a:solidFill>
                  <a:schemeClr val="bg1"/>
                </a:solidFill>
              </a:rPr>
              <a:t>real-time use by NWS </a:t>
            </a:r>
            <a:r>
              <a:rPr lang="en-US" sz="1400" dirty="0">
                <a:solidFill>
                  <a:schemeClr val="bg1"/>
                </a:solidFill>
              </a:rPr>
              <a:t>SWPC forecast </a:t>
            </a:r>
            <a:r>
              <a:rPr lang="en-US" sz="1400" dirty="0" smtClean="0">
                <a:solidFill>
                  <a:schemeClr val="bg1"/>
                </a:solidFill>
              </a:rPr>
              <a:t>office</a:t>
            </a:r>
          </a:p>
          <a:p>
            <a:pPr>
              <a:buClr>
                <a:schemeClr val="bg1"/>
              </a:buClr>
            </a:pPr>
            <a:r>
              <a:rPr lang="en-US" sz="1400" dirty="0" smtClean="0">
                <a:solidFill>
                  <a:schemeClr val="bg1"/>
                </a:solidFill>
              </a:rPr>
              <a:t>MPS-HI occurrences in the last 90 days:</a:t>
            </a:r>
          </a:p>
          <a:p>
            <a:pPr lvl="1">
              <a:buClr>
                <a:schemeClr val="bg1"/>
              </a:buClr>
            </a:pPr>
            <a:r>
              <a:rPr lang="en-US" sz="1200" dirty="0" smtClean="0">
                <a:solidFill>
                  <a:schemeClr val="bg1"/>
                </a:solidFill>
              </a:rPr>
              <a:t>08-29-2017</a:t>
            </a:r>
            <a:r>
              <a:rPr lang="en-US" sz="1200" dirty="0">
                <a:solidFill>
                  <a:schemeClr val="bg1"/>
                </a:solidFill>
              </a:rPr>
              <a:t>:  Empty files from to 16:53:00 17:07:30 (~14 minutes). SEIS-L0 is normal. </a:t>
            </a:r>
          </a:p>
          <a:p>
            <a:pPr lvl="1">
              <a:buClr>
                <a:schemeClr val="bg1"/>
              </a:buClr>
            </a:pPr>
            <a:r>
              <a:rPr lang="en-US" sz="1200" dirty="0" smtClean="0">
                <a:solidFill>
                  <a:schemeClr val="bg1"/>
                </a:solidFill>
              </a:rPr>
              <a:t>09-15-2017</a:t>
            </a:r>
            <a:r>
              <a:rPr lang="en-US" sz="1200" dirty="0">
                <a:solidFill>
                  <a:schemeClr val="bg1"/>
                </a:solidFill>
              </a:rPr>
              <a:t>:  Empty files for hours 12 - 18. SEIS-L0 is normal. </a:t>
            </a:r>
          </a:p>
          <a:p>
            <a:pPr lvl="1">
              <a:buClr>
                <a:schemeClr val="bg1"/>
              </a:buClr>
            </a:pPr>
            <a:r>
              <a:rPr lang="en-US" sz="1200" dirty="0">
                <a:solidFill>
                  <a:schemeClr val="bg1"/>
                </a:solidFill>
              </a:rPr>
              <a:t>10-01-2017:  Empty files for hour(s) 21, 22, 23. SEIS-L0 data is normal.</a:t>
            </a:r>
          </a:p>
          <a:p>
            <a:pPr lvl="1">
              <a:buClr>
                <a:schemeClr val="bg1"/>
              </a:buClr>
            </a:pPr>
            <a:r>
              <a:rPr lang="en-US" sz="1200" dirty="0">
                <a:solidFill>
                  <a:schemeClr val="bg1"/>
                </a:solidFill>
              </a:rPr>
              <a:t>10-02-2017:  Empty files for hour(s) 00 - 12. SEIS-L0 data is normal.</a:t>
            </a:r>
          </a:p>
          <a:p>
            <a:pPr lvl="1">
              <a:buClr>
                <a:schemeClr val="bg1"/>
              </a:buClr>
            </a:pPr>
            <a:r>
              <a:rPr lang="en-US" sz="1200" dirty="0" smtClean="0">
                <a:solidFill>
                  <a:schemeClr val="bg1"/>
                </a:solidFill>
              </a:rPr>
              <a:t>11-12-2017:</a:t>
            </a:r>
            <a:r>
              <a:rPr lang="en-US" sz="1200" dirty="0">
                <a:solidFill>
                  <a:schemeClr val="bg1"/>
                </a:solidFill>
              </a:rPr>
              <a:t>  Empty files for hour(s) 05 - 11. SEIS-L0 data is normal</a:t>
            </a:r>
            <a:r>
              <a:rPr lang="en-US" sz="1200" dirty="0" smtClean="0">
                <a:solidFill>
                  <a:schemeClr val="bg1"/>
                </a:solidFill>
              </a:rPr>
              <a:t>.</a:t>
            </a:r>
          </a:p>
          <a:p>
            <a:pPr>
              <a:buClr>
                <a:schemeClr val="bg1"/>
              </a:buClr>
            </a:pPr>
            <a:r>
              <a:rPr lang="en-US" sz="1400" dirty="0" smtClean="0">
                <a:solidFill>
                  <a:schemeClr val="bg1"/>
                </a:solidFill>
              </a:rPr>
              <a:t>Symptom:</a:t>
            </a:r>
          </a:p>
          <a:p>
            <a:pPr lvl="1">
              <a:buClr>
                <a:schemeClr val="bg1"/>
              </a:buClr>
            </a:pPr>
            <a:r>
              <a:rPr lang="en-US" sz="1200" dirty="0" smtClean="0">
                <a:solidFill>
                  <a:schemeClr val="bg1"/>
                </a:solidFill>
              </a:rPr>
              <a:t>Small L1b file sizes received via PDA. Files become shorter and shorter until they are </a:t>
            </a:r>
            <a:r>
              <a:rPr lang="en-US" sz="1200" u="sng" dirty="0" smtClean="0">
                <a:solidFill>
                  <a:schemeClr val="bg1"/>
                </a:solidFill>
              </a:rPr>
              <a:t>empty</a:t>
            </a:r>
            <a:r>
              <a:rPr lang="en-US" sz="1200" dirty="0" smtClean="0">
                <a:solidFill>
                  <a:schemeClr val="bg1"/>
                </a:solidFill>
              </a:rPr>
              <a:t>.  Reflected in filename time stamps.</a:t>
            </a:r>
          </a:p>
          <a:p>
            <a:pPr lvl="1">
              <a:buClr>
                <a:schemeClr val="bg1"/>
              </a:buClr>
            </a:pPr>
            <a:r>
              <a:rPr lang="en-US" sz="1200" dirty="0" smtClean="0">
                <a:solidFill>
                  <a:schemeClr val="bg1"/>
                </a:solidFill>
              </a:rPr>
              <a:t>In contrast, L0 record complete with normal file sizes.</a:t>
            </a:r>
          </a:p>
          <a:p>
            <a:pPr lvl="1">
              <a:buClr>
                <a:schemeClr val="bg1"/>
              </a:buClr>
            </a:pPr>
            <a:r>
              <a:rPr lang="en-US" sz="1200" dirty="0" smtClean="0">
                <a:solidFill>
                  <a:schemeClr val="bg1"/>
                </a:solidFill>
              </a:rPr>
              <a:t>Problem not unique to MPS-HI</a:t>
            </a:r>
          </a:p>
          <a:p>
            <a:pPr>
              <a:buClr>
                <a:schemeClr val="bg1"/>
              </a:buClr>
            </a:pPr>
            <a:r>
              <a:rPr lang="en-US" sz="1400" dirty="0" smtClean="0">
                <a:solidFill>
                  <a:schemeClr val="bg1"/>
                </a:solidFill>
              </a:rPr>
              <a:t>Recommendation:</a:t>
            </a:r>
          </a:p>
          <a:p>
            <a:pPr lvl="1">
              <a:buClr>
                <a:schemeClr val="bg1"/>
              </a:buClr>
            </a:pPr>
            <a:r>
              <a:rPr lang="en-US" sz="1200" dirty="0" smtClean="0">
                <a:solidFill>
                  <a:schemeClr val="bg1"/>
                </a:solidFill>
              </a:rPr>
              <a:t>Put in place procedures to </a:t>
            </a:r>
            <a:r>
              <a:rPr lang="en-US" sz="1200" u="sng" dirty="0" smtClean="0">
                <a:solidFill>
                  <a:schemeClr val="bg1"/>
                </a:solidFill>
              </a:rPr>
              <a:t>monitor</a:t>
            </a:r>
            <a:r>
              <a:rPr lang="en-US" sz="1200" dirty="0" smtClean="0">
                <a:solidFill>
                  <a:schemeClr val="bg1"/>
                </a:solidFill>
              </a:rPr>
              <a:t> and </a:t>
            </a:r>
            <a:r>
              <a:rPr lang="en-US" sz="1200" u="sng" dirty="0" smtClean="0">
                <a:solidFill>
                  <a:schemeClr val="bg1"/>
                </a:solidFill>
              </a:rPr>
              <a:t>promptly</a:t>
            </a:r>
            <a:r>
              <a:rPr lang="en-US" sz="1200" dirty="0">
                <a:solidFill>
                  <a:schemeClr val="bg1"/>
                </a:solidFill>
              </a:rPr>
              <a:t> </a:t>
            </a:r>
            <a:r>
              <a:rPr lang="en-US" sz="1200" dirty="0" smtClean="0">
                <a:solidFill>
                  <a:schemeClr val="bg1"/>
                </a:solidFill>
              </a:rPr>
              <a:t>restart processes when such failures occur, including </a:t>
            </a:r>
            <a:r>
              <a:rPr lang="en-US" sz="1200" u="sng" dirty="0" smtClean="0">
                <a:solidFill>
                  <a:schemeClr val="bg1"/>
                </a:solidFill>
              </a:rPr>
              <a:t>overnight</a:t>
            </a:r>
          </a:p>
          <a:p>
            <a:pPr lvl="1">
              <a:buClr>
                <a:schemeClr val="bg1"/>
              </a:buClr>
            </a:pPr>
            <a:r>
              <a:rPr lang="en-US" sz="1200" dirty="0" smtClean="0">
                <a:solidFill>
                  <a:schemeClr val="bg1"/>
                </a:solidFill>
              </a:rPr>
              <a:t>Conduct root </a:t>
            </a:r>
            <a:r>
              <a:rPr lang="en-US" sz="1200" dirty="0">
                <a:solidFill>
                  <a:schemeClr val="bg1"/>
                </a:solidFill>
              </a:rPr>
              <a:t>cause </a:t>
            </a:r>
            <a:r>
              <a:rPr lang="en-US" sz="1200" dirty="0" smtClean="0">
                <a:solidFill>
                  <a:schemeClr val="bg1"/>
                </a:solidFill>
              </a:rPr>
              <a:t>investigation</a:t>
            </a:r>
            <a:endParaRPr lang="en-US" sz="1200" dirty="0">
              <a:solidFill>
                <a:schemeClr val="bg1"/>
              </a:solidFill>
            </a:endParaRPr>
          </a:p>
        </p:txBody>
      </p:sp>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49</a:t>
            </a:fld>
            <a:endParaRPr lang="en" sz="1400" b="0" i="0" u="none" strike="noStrike" cap="none">
              <a:solidFill>
                <a:srgbClr val="000000"/>
              </a:solidFill>
              <a:latin typeface="Arial"/>
              <a:ea typeface="Arial"/>
              <a:cs typeface="Arial"/>
              <a:sym typeface="Arial"/>
            </a:endParaRPr>
          </a:p>
        </p:txBody>
      </p:sp>
      <p:sp>
        <p:nvSpPr>
          <p:cNvPr id="8" name="Rectangle 1"/>
          <p:cNvSpPr txBox="1">
            <a:spLocks noChangeArrowheads="1"/>
          </p:cNvSpPr>
          <p:nvPr/>
        </p:nvSpPr>
        <p:spPr bwMode="auto">
          <a:xfrm>
            <a:off x="177352" y="1295401"/>
            <a:ext cx="4324350" cy="2031325"/>
          </a:xfrm>
          <a:prstGeom prst="rect">
            <a:avLst/>
          </a:prstGeom>
          <a:solidFill>
            <a:schemeClr val="bg1"/>
          </a:solidFill>
          <a:ln w="28575">
            <a:solidFill>
              <a:schemeClr val="tx1"/>
            </a:solidFill>
            <a:miter lim="800000"/>
            <a:headEnd/>
            <a:tailEnd/>
          </a:ln>
          <a:effectLst/>
          <a:extLst/>
        </p:spPr>
        <p:txBody>
          <a:bodyPr vert="horz" wrap="square" lIns="91440" tIns="45720" rIns="91440" bIns="45720" numCol="1" anchor="ctr" anchorCtr="0" compatLnSpc="1">
            <a:prstTxWarp prst="textNoShape">
              <a:avLst/>
            </a:prstTxWarp>
            <a:spAutoFit/>
          </a:bodyPr>
          <a:lstStyle>
            <a:lvl1pPr marL="171450" marR="0" lvl="0" indent="-38100" algn="l" defTabSz="457200" rtl="0" eaLnBrk="1" fontAlgn="base" hangingPunct="1">
              <a:lnSpc>
                <a:spcPct val="90000"/>
              </a:lnSpc>
              <a:spcBef>
                <a:spcPts val="750"/>
              </a:spcBef>
              <a:spcAft>
                <a:spcPct val="0"/>
              </a:spcAft>
              <a:buClr>
                <a:schemeClr val="dk1"/>
              </a:buClr>
              <a:buSzPct val="100000"/>
              <a:buFont typeface="Arial"/>
              <a:buChar char="•"/>
              <a:defRPr sz="2100" b="0" i="0" u="none" strike="noStrike" kern="1200" cap="none">
                <a:solidFill>
                  <a:schemeClr val="dk1"/>
                </a:solidFill>
                <a:latin typeface="Calibri"/>
                <a:ea typeface="Calibri"/>
                <a:cs typeface="Calibri"/>
                <a:sym typeface="Calibri"/>
              </a:defRPr>
            </a:lvl1pPr>
            <a:lvl2pPr marL="514350" marR="0" lvl="1" indent="-57150" algn="l" defTabSz="457200" rtl="0" eaLnBrk="1" fontAlgn="base" hangingPunct="1">
              <a:lnSpc>
                <a:spcPct val="90000"/>
              </a:lnSpc>
              <a:spcBef>
                <a:spcPts val="375"/>
              </a:spcBef>
              <a:spcAft>
                <a:spcPct val="0"/>
              </a:spcAft>
              <a:buClr>
                <a:schemeClr val="dk1"/>
              </a:buClr>
              <a:buSzPct val="100000"/>
              <a:buFont typeface="Arial"/>
              <a:buChar char="•"/>
              <a:defRPr sz="1800" b="0" i="0" u="none" strike="noStrike" kern="1200" cap="none">
                <a:solidFill>
                  <a:schemeClr val="dk1"/>
                </a:solidFill>
                <a:latin typeface="Calibri"/>
                <a:ea typeface="Calibri"/>
                <a:cs typeface="Calibri"/>
                <a:sym typeface="Calibri"/>
              </a:defRPr>
            </a:lvl2pPr>
            <a:lvl3pPr marL="857250" marR="0" lvl="2" indent="-76200" algn="l" defTabSz="457200" rtl="0" eaLnBrk="1" fontAlgn="base" hangingPunct="1">
              <a:lnSpc>
                <a:spcPct val="90000"/>
              </a:lnSpc>
              <a:spcBef>
                <a:spcPts val="375"/>
              </a:spcBef>
              <a:spcAft>
                <a:spcPct val="0"/>
              </a:spcAft>
              <a:buClr>
                <a:schemeClr val="dk1"/>
              </a:buClr>
              <a:buSzPct val="100000"/>
              <a:buFont typeface="Arial"/>
              <a:buChar char="•"/>
              <a:defRPr sz="1500" b="0" i="0" u="none" strike="noStrike" kern="1200" cap="none">
                <a:solidFill>
                  <a:schemeClr val="dk1"/>
                </a:solidFill>
                <a:latin typeface="Calibri"/>
                <a:ea typeface="Calibri"/>
                <a:cs typeface="Calibri"/>
                <a:sym typeface="Calibri"/>
              </a:defRPr>
            </a:lvl3pPr>
            <a:lvl4pPr marL="1200150" marR="0" lvl="3" indent="-85725" algn="l" defTabSz="457200" rtl="0" eaLnBrk="1" fontAlgn="base" hangingPunct="1">
              <a:lnSpc>
                <a:spcPct val="90000"/>
              </a:lnSpc>
              <a:spcBef>
                <a:spcPts val="375"/>
              </a:spcBef>
              <a:spcAft>
                <a:spcPct val="0"/>
              </a:spcAft>
              <a:buClr>
                <a:schemeClr val="dk1"/>
              </a:buClr>
              <a:buSzPct val="100000"/>
              <a:buFont typeface="Arial"/>
              <a:buChar char="•"/>
              <a:defRPr sz="1350" b="0" i="0" u="none" strike="noStrike" kern="1200" cap="none">
                <a:solidFill>
                  <a:schemeClr val="dk1"/>
                </a:solidFill>
                <a:latin typeface="Calibri"/>
                <a:ea typeface="Calibri"/>
                <a:cs typeface="Calibri"/>
                <a:sym typeface="Calibri"/>
              </a:defRPr>
            </a:lvl4pPr>
            <a:lvl5pPr marL="1543050" marR="0" lvl="4" indent="-85725" algn="l" defTabSz="457200" rtl="0" eaLnBrk="1" fontAlgn="base" hangingPunct="1">
              <a:lnSpc>
                <a:spcPct val="90000"/>
              </a:lnSpc>
              <a:spcBef>
                <a:spcPts val="375"/>
              </a:spcBef>
              <a:spcAft>
                <a:spcPct val="0"/>
              </a:spcAft>
              <a:buClr>
                <a:schemeClr val="dk1"/>
              </a:buClr>
              <a:buSzPct val="100000"/>
              <a:buFont typeface="Arial"/>
              <a:buChar char="•"/>
              <a:defRPr sz="1350" b="0" i="0" u="none" strike="noStrike" kern="1200" cap="none">
                <a:solidFill>
                  <a:schemeClr val="dk1"/>
                </a:solidFill>
                <a:latin typeface="Calibri"/>
                <a:ea typeface="Calibri"/>
                <a:cs typeface="Calibri"/>
                <a:sym typeface="Calibri"/>
              </a:defRPr>
            </a:lvl5pPr>
            <a:lvl6pPr marL="1885950" marR="0" lvl="5" indent="-85725" algn="l" defTabSz="457200" rtl="0" eaLnBrk="1" latinLnBrk="0" hangingPunct="1">
              <a:lnSpc>
                <a:spcPct val="90000"/>
              </a:lnSpc>
              <a:spcBef>
                <a:spcPts val="375"/>
              </a:spcBef>
              <a:buClr>
                <a:schemeClr val="dk1"/>
              </a:buClr>
              <a:buSzPct val="100000"/>
              <a:buFont typeface="Arial"/>
              <a:buChar char="•"/>
              <a:defRPr sz="1350" b="0" i="0" u="none" strike="noStrike" kern="1200" cap="none">
                <a:solidFill>
                  <a:schemeClr val="dk1"/>
                </a:solidFill>
                <a:latin typeface="Calibri"/>
                <a:ea typeface="Calibri"/>
                <a:cs typeface="Calibri"/>
                <a:sym typeface="Calibri"/>
              </a:defRPr>
            </a:lvl6pPr>
            <a:lvl7pPr marL="2228850" marR="0" lvl="6" indent="-85725" algn="l" defTabSz="457200" rtl="0" eaLnBrk="1" latinLnBrk="0" hangingPunct="1">
              <a:lnSpc>
                <a:spcPct val="90000"/>
              </a:lnSpc>
              <a:spcBef>
                <a:spcPts val="375"/>
              </a:spcBef>
              <a:buClr>
                <a:schemeClr val="dk1"/>
              </a:buClr>
              <a:buSzPct val="100000"/>
              <a:buFont typeface="Arial"/>
              <a:buChar char="•"/>
              <a:defRPr sz="1350" b="0" i="0" u="none" strike="noStrike" kern="1200" cap="none">
                <a:solidFill>
                  <a:schemeClr val="dk1"/>
                </a:solidFill>
                <a:latin typeface="Calibri"/>
                <a:ea typeface="Calibri"/>
                <a:cs typeface="Calibri"/>
                <a:sym typeface="Calibri"/>
              </a:defRPr>
            </a:lvl7pPr>
            <a:lvl8pPr marL="2571750" marR="0" lvl="7" indent="-85725" algn="l" defTabSz="457200" rtl="0" eaLnBrk="1" latinLnBrk="0" hangingPunct="1">
              <a:lnSpc>
                <a:spcPct val="90000"/>
              </a:lnSpc>
              <a:spcBef>
                <a:spcPts val="375"/>
              </a:spcBef>
              <a:buClr>
                <a:schemeClr val="dk1"/>
              </a:buClr>
              <a:buSzPct val="100000"/>
              <a:buFont typeface="Arial"/>
              <a:buChar char="•"/>
              <a:defRPr sz="1350" b="0" i="0" u="none" strike="noStrike" kern="1200" cap="none">
                <a:solidFill>
                  <a:schemeClr val="dk1"/>
                </a:solidFill>
                <a:latin typeface="Calibri"/>
                <a:ea typeface="Calibri"/>
                <a:cs typeface="Calibri"/>
                <a:sym typeface="Calibri"/>
              </a:defRPr>
            </a:lvl8pPr>
            <a:lvl9pPr marL="2914650" marR="0" lvl="8" indent="-85725" algn="l" defTabSz="457200" rtl="0" eaLnBrk="1" latinLnBrk="0" hangingPunct="1">
              <a:lnSpc>
                <a:spcPct val="90000"/>
              </a:lnSpc>
              <a:spcBef>
                <a:spcPts val="375"/>
              </a:spcBef>
              <a:buClr>
                <a:schemeClr val="dk1"/>
              </a:buClr>
              <a:buSzPct val="100000"/>
              <a:buFont typeface="Arial"/>
              <a:buChar char="•"/>
              <a:defRPr sz="1350" b="0" i="0" u="none" strike="noStrike" kern="1200" cap="none">
                <a:solidFill>
                  <a:schemeClr val="dk1"/>
                </a:solidFill>
                <a:latin typeface="Calibri"/>
                <a:ea typeface="Calibri"/>
                <a:cs typeface="Calibri"/>
                <a:sym typeface="Calibri"/>
              </a:defRPr>
            </a:lvl9pPr>
          </a:lstStyle>
          <a:p>
            <a:pPr marL="133350" indent="0">
              <a:lnSpc>
                <a:spcPct val="100000"/>
              </a:lnSpc>
              <a:spcBef>
                <a:spcPts val="600"/>
              </a:spcBef>
              <a:buNone/>
            </a:pPr>
            <a:r>
              <a:rPr lang="en-US" sz="1200" b="1" dirty="0">
                <a:solidFill>
                  <a:schemeClr val="tx1"/>
                </a:solidFill>
              </a:rPr>
              <a:t>Topic: </a:t>
            </a:r>
            <a:r>
              <a:rPr lang="en-US" sz="1200" dirty="0">
                <a:solidFill>
                  <a:schemeClr val="tx1"/>
                </a:solidFill>
              </a:rPr>
              <a:t>GOES-16 SEIS-L1b-MPHS products and its delivery to PDA</a:t>
            </a:r>
          </a:p>
          <a:p>
            <a:pPr marL="133350" indent="0">
              <a:lnSpc>
                <a:spcPct val="100000"/>
              </a:lnSpc>
              <a:spcBef>
                <a:spcPts val="600"/>
              </a:spcBef>
              <a:buNone/>
            </a:pPr>
            <a:r>
              <a:rPr lang="en-US" sz="1200" b="1" dirty="0">
                <a:solidFill>
                  <a:schemeClr val="tx1"/>
                </a:solidFill>
              </a:rPr>
              <a:t>Date/Time Issued:  </a:t>
            </a:r>
            <a:r>
              <a:rPr lang="en-US" sz="1200" dirty="0">
                <a:solidFill>
                  <a:schemeClr val="tx1"/>
                </a:solidFill>
              </a:rPr>
              <a:t>September 15, 2017 / 1840 UTC</a:t>
            </a:r>
          </a:p>
          <a:p>
            <a:pPr marL="133350" indent="0">
              <a:lnSpc>
                <a:spcPct val="100000"/>
              </a:lnSpc>
              <a:spcBef>
                <a:spcPts val="600"/>
              </a:spcBef>
              <a:buNone/>
            </a:pPr>
            <a:r>
              <a:rPr lang="en-US" sz="1200" b="1" dirty="0">
                <a:solidFill>
                  <a:schemeClr val="tx1"/>
                </a:solidFill>
              </a:rPr>
              <a:t>Product(s) or Data Impacted:  </a:t>
            </a:r>
            <a:r>
              <a:rPr lang="en-US" sz="1200" dirty="0">
                <a:solidFill>
                  <a:schemeClr val="tx1"/>
                </a:solidFill>
              </a:rPr>
              <a:t>GOES-16 SEIS-L1b-MPHS Products</a:t>
            </a:r>
          </a:p>
          <a:p>
            <a:pPr marL="133350" indent="0">
              <a:lnSpc>
                <a:spcPct val="100000"/>
              </a:lnSpc>
              <a:spcBef>
                <a:spcPts val="600"/>
              </a:spcBef>
              <a:buNone/>
            </a:pPr>
            <a:r>
              <a:rPr lang="en-US" sz="1200" b="1" dirty="0">
                <a:solidFill>
                  <a:schemeClr val="tx1"/>
                </a:solidFill>
              </a:rPr>
              <a:t>Date/Time of Initial Impact</a:t>
            </a:r>
            <a:r>
              <a:rPr lang="en-US" sz="1200" dirty="0">
                <a:solidFill>
                  <a:schemeClr val="tx1"/>
                </a:solidFill>
              </a:rPr>
              <a:t>: September 15, 2017 / 1338 UTC</a:t>
            </a:r>
          </a:p>
          <a:p>
            <a:pPr marL="133350" indent="0">
              <a:lnSpc>
                <a:spcPct val="100000"/>
              </a:lnSpc>
              <a:spcBef>
                <a:spcPts val="600"/>
              </a:spcBef>
              <a:buNone/>
            </a:pPr>
            <a:r>
              <a:rPr lang="en-US" sz="1200" b="1" dirty="0">
                <a:solidFill>
                  <a:schemeClr val="tx1"/>
                </a:solidFill>
              </a:rPr>
              <a:t>Date/Time of Expected End:  </a:t>
            </a:r>
            <a:r>
              <a:rPr lang="en-US" sz="1200" dirty="0">
                <a:solidFill>
                  <a:schemeClr val="tx1"/>
                </a:solidFill>
              </a:rPr>
              <a:t>September 04, 2017 / 1804 UTC</a:t>
            </a:r>
          </a:p>
          <a:p>
            <a:pPr marL="133350" indent="0">
              <a:lnSpc>
                <a:spcPct val="100000"/>
              </a:lnSpc>
              <a:spcBef>
                <a:spcPts val="600"/>
              </a:spcBef>
              <a:buNone/>
            </a:pPr>
            <a:r>
              <a:rPr lang="en-US" sz="1200" b="1" dirty="0">
                <a:solidFill>
                  <a:schemeClr val="tx1"/>
                </a:solidFill>
              </a:rPr>
              <a:t>Length of Outage/Event: </a:t>
            </a:r>
            <a:r>
              <a:rPr lang="en-US" sz="1200" b="1" dirty="0">
                <a:solidFill>
                  <a:srgbClr val="FF0000"/>
                </a:solidFill>
              </a:rPr>
              <a:t>4 hours, 26 </a:t>
            </a:r>
            <a:r>
              <a:rPr lang="en-US" sz="1200" b="1" dirty="0" smtClean="0">
                <a:solidFill>
                  <a:srgbClr val="FF0000"/>
                </a:solidFill>
              </a:rPr>
              <a:t>minutes</a:t>
            </a:r>
            <a:endParaRPr lang="en-US" sz="1200" b="1" dirty="0">
              <a:solidFill>
                <a:srgbClr val="FF0000"/>
              </a:solidFill>
            </a:endParaRPr>
          </a:p>
          <a:p>
            <a:pPr marL="133350" indent="0">
              <a:lnSpc>
                <a:spcPct val="100000"/>
              </a:lnSpc>
              <a:spcBef>
                <a:spcPts val="600"/>
              </a:spcBef>
              <a:buNone/>
            </a:pPr>
            <a:r>
              <a:rPr lang="en-US" sz="1200" b="1" dirty="0">
                <a:solidFill>
                  <a:schemeClr val="tx1"/>
                </a:solidFill>
              </a:rPr>
              <a:t>Details/Specifics of Change: </a:t>
            </a:r>
            <a:r>
              <a:rPr lang="en-US" sz="1200" dirty="0">
                <a:solidFill>
                  <a:schemeClr val="tx1"/>
                </a:solidFill>
              </a:rPr>
              <a:t>Product Outage: GOES-16 SEIS-L1b-MPHS products and its delivery to PDA.</a:t>
            </a:r>
          </a:p>
        </p:txBody>
      </p:sp>
    </p:spTree>
    <p:extLst>
      <p:ext uri="{BB962C8B-B14F-4D97-AF65-F5344CB8AC3E}">
        <p14:creationId xmlns:p14="http://schemas.microsoft.com/office/powerpoint/2010/main" val="4285792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1963" indent="-461963"/>
            <a:r>
              <a:rPr lang="en-US" dirty="0" smtClean="0"/>
              <a:t>Review of Beta Maturity </a:t>
            </a:r>
          </a:p>
        </p:txBody>
      </p:sp>
      <p:sp>
        <p:nvSpPr>
          <p:cNvPr id="3" name="Text Placeholder 2"/>
          <p:cNvSpPr>
            <a:spLocks noGrp="1"/>
          </p:cNvSpPr>
          <p:nvPr>
            <p:ph type="body" idx="1"/>
          </p:nvPr>
        </p:nvSpPr>
        <p:spPr/>
        <p:txBody>
          <a:bodyPr/>
          <a:lstStyle/>
          <a:p>
            <a:r>
              <a:rPr lang="en-US" dirty="0" smtClean="0"/>
              <a:t>GOES-16 MPS-HI L1b Products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5</a:t>
            </a:fld>
            <a:endParaRPr lang="en-US"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to Full Validation - PLPT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76892285"/>
              </p:ext>
            </p:extLst>
          </p:nvPr>
        </p:nvGraphicFramePr>
        <p:xfrm>
          <a:off x="304799" y="1096963"/>
          <a:ext cx="8630654" cy="4402311"/>
        </p:xfrm>
        <a:graphic>
          <a:graphicData uri="http://schemas.openxmlformats.org/drawingml/2006/table">
            <a:tbl>
              <a:tblPr firstRow="1" firstCol="1" bandRow="1">
                <a:tableStyleId>{5C22544A-7EE6-4342-B048-85BDC9FD1C3A}</a:tableStyleId>
              </a:tblPr>
              <a:tblGrid>
                <a:gridCol w="1752601"/>
                <a:gridCol w="3066629"/>
                <a:gridCol w="1205943"/>
                <a:gridCol w="2605481"/>
              </a:tblGrid>
              <a:tr h="141436">
                <a:tc>
                  <a:txBody>
                    <a:bodyPr/>
                    <a:lstStyle/>
                    <a:p>
                      <a:pPr marL="0" marR="0">
                        <a:lnSpc>
                          <a:spcPct val="115000"/>
                        </a:lnSpc>
                        <a:spcBef>
                          <a:spcPts val="0"/>
                        </a:spcBef>
                        <a:spcAft>
                          <a:spcPts val="0"/>
                        </a:spcAft>
                      </a:pPr>
                      <a:r>
                        <a:rPr lang="en-US" sz="1200" dirty="0">
                          <a:effectLst/>
                          <a:latin typeface="+mn-lt"/>
                        </a:rPr>
                        <a:t>Title</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Activity</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Data Needed</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Success Criteria</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r>
              <a:tr h="565745">
                <a:tc>
                  <a:txBody>
                    <a:bodyPr/>
                    <a:lstStyle/>
                    <a:p>
                      <a:pPr marL="0" marR="0">
                        <a:lnSpc>
                          <a:spcPct val="115000"/>
                        </a:lnSpc>
                        <a:spcBef>
                          <a:spcPts val="0"/>
                        </a:spcBef>
                        <a:spcAft>
                          <a:spcPts val="0"/>
                        </a:spcAft>
                      </a:pPr>
                      <a:r>
                        <a:rPr lang="en-US" sz="1200" dirty="0" smtClean="0">
                          <a:effectLst/>
                          <a:latin typeface="+mn-lt"/>
                        </a:rPr>
                        <a:t>A.3.1 </a:t>
                      </a:r>
                      <a:r>
                        <a:rPr lang="en-US" sz="1200" dirty="0">
                          <a:effectLst/>
                          <a:latin typeface="+mn-lt"/>
                        </a:rPr>
                        <a:t>MPS-Hi Telescope Cross-Comparison [PLPT-SEI-002]</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mn-lt"/>
                        </a:rPr>
                        <a:t>Determine the relative sensitivity/response among MPS-HI telescopes. </a:t>
                      </a:r>
                      <a:r>
                        <a:rPr lang="en-US" sz="1200" i="1" dirty="0" smtClean="0">
                          <a:solidFill>
                            <a:srgbClr val="009900"/>
                          </a:solidFill>
                          <a:effectLst/>
                          <a:latin typeface="+mn-lt"/>
                        </a:rPr>
                        <a:t>Account for differences</a:t>
                      </a:r>
                      <a:r>
                        <a:rPr lang="en-US" sz="1200" i="1" baseline="0" dirty="0" smtClean="0">
                          <a:solidFill>
                            <a:srgbClr val="009900"/>
                          </a:solidFill>
                          <a:effectLst/>
                          <a:latin typeface="+mn-lt"/>
                        </a:rPr>
                        <a:t> in channel energy responses.</a:t>
                      </a:r>
                      <a:endParaRPr lang="en-US" sz="1200" i="1" dirty="0">
                        <a:solidFill>
                          <a:srgbClr val="009900"/>
                        </a:solidFill>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mn-lt"/>
                        </a:rPr>
                        <a:t>Three months of continuous data. (</a:t>
                      </a:r>
                      <a:r>
                        <a:rPr lang="en-US" sz="1200" dirty="0">
                          <a:effectLst/>
                          <a:latin typeface="+mn-lt"/>
                        </a:rPr>
                        <a:t>MAG and MPS-HI)</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mn-lt"/>
                        </a:rPr>
                        <a:t>[Full] Telescopes agree to within 25%.</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r>
              <a:tr h="747077">
                <a:tc>
                  <a:txBody>
                    <a:bodyPr/>
                    <a:lstStyle/>
                    <a:p>
                      <a:pPr marL="0" marR="0">
                        <a:lnSpc>
                          <a:spcPct val="115000"/>
                        </a:lnSpc>
                        <a:spcBef>
                          <a:spcPts val="0"/>
                        </a:spcBef>
                        <a:spcAft>
                          <a:spcPts val="0"/>
                        </a:spcAft>
                      </a:pPr>
                      <a:r>
                        <a:rPr lang="en-US" sz="1200" dirty="0" smtClean="0">
                          <a:effectLst/>
                          <a:latin typeface="+mn-lt"/>
                        </a:rPr>
                        <a:t>A.3.3 </a:t>
                      </a:r>
                      <a:r>
                        <a:rPr lang="en-US" sz="1200" dirty="0">
                          <a:effectLst/>
                          <a:latin typeface="+mn-lt"/>
                        </a:rPr>
                        <a:t>SEP Channel Cross-Comparison [PLPT-SEI-004</a:t>
                      </a:r>
                      <a:r>
                        <a:rPr lang="en-US" sz="1200" dirty="0" smtClean="0">
                          <a:effectLst/>
                          <a:latin typeface="+mn-lt"/>
                        </a:rPr>
                        <a:t>]</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On-orbit cross-calibration of MPS-HI with SGPS 1-12 MeV protons, and with GOES 13-15 EPEAD.</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mn-lt"/>
                        </a:rPr>
                        <a:t>Two Solar </a:t>
                      </a:r>
                      <a:r>
                        <a:rPr lang="en-US" sz="1200" dirty="0">
                          <a:effectLst/>
                          <a:latin typeface="+mn-lt"/>
                        </a:rPr>
                        <a:t>Energetic Particle (SEP) </a:t>
                      </a:r>
                      <a:r>
                        <a:rPr lang="en-US" sz="1200" dirty="0" smtClean="0">
                          <a:effectLst/>
                          <a:latin typeface="+mn-lt"/>
                        </a:rPr>
                        <a:t>events.</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mn-lt"/>
                        </a:rPr>
                        <a:t>[Full] </a:t>
                      </a:r>
                      <a:r>
                        <a:rPr lang="en-US" sz="1200" dirty="0">
                          <a:effectLst/>
                          <a:latin typeface="+mn-lt"/>
                        </a:rPr>
                        <a:t>Differences quantified on data taken through </a:t>
                      </a:r>
                      <a:r>
                        <a:rPr lang="en-US" sz="1200" dirty="0" smtClean="0">
                          <a:effectLst/>
                          <a:latin typeface="+mn-lt"/>
                        </a:rPr>
                        <a:t>validation phase</a:t>
                      </a:r>
                      <a:r>
                        <a:rPr lang="en-US" sz="1200" dirty="0">
                          <a:effectLst/>
                          <a:latin typeface="+mn-lt"/>
                        </a:rPr>
                        <a:t>.</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r>
              <a:tr h="1131490">
                <a:tc>
                  <a:txBody>
                    <a:bodyPr/>
                    <a:lstStyle/>
                    <a:p>
                      <a:pPr marL="0" marR="0">
                        <a:lnSpc>
                          <a:spcPct val="115000"/>
                        </a:lnSpc>
                        <a:spcBef>
                          <a:spcPts val="0"/>
                        </a:spcBef>
                        <a:spcAft>
                          <a:spcPts val="0"/>
                        </a:spcAft>
                      </a:pPr>
                      <a:r>
                        <a:rPr lang="en-US" sz="1200" dirty="0" smtClean="0">
                          <a:effectLst/>
                          <a:latin typeface="+mn-lt"/>
                        </a:rPr>
                        <a:t>A.3.4 </a:t>
                      </a:r>
                      <a:r>
                        <a:rPr lang="en-US" sz="1200" dirty="0">
                          <a:effectLst/>
                          <a:latin typeface="+mn-lt"/>
                        </a:rPr>
                        <a:t>Cross Satellite Comparison of Trapped Particles [PLPT-SEI-005</a:t>
                      </a:r>
                      <a:r>
                        <a:rPr lang="en-US" sz="1200" dirty="0" smtClean="0">
                          <a:effectLst/>
                          <a:latin typeface="+mn-lt"/>
                        </a:rPr>
                        <a:t>]</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r>
                        <a:rPr lang="en-US" sz="1200" dirty="0">
                          <a:effectLst/>
                          <a:latin typeface="+mn-lt"/>
                        </a:rPr>
                        <a:t>Identify time periods when the two satellites should be measuring the same population, and compare results. </a:t>
                      </a:r>
                      <a:r>
                        <a:rPr lang="en-US" sz="1200" b="0" i="0" u="none" strike="noStrike" kern="1200" baseline="0" dirty="0" smtClean="0">
                          <a:solidFill>
                            <a:schemeClr val="dk1"/>
                          </a:solidFill>
                          <a:latin typeface="+mn-lt"/>
                          <a:ea typeface="+mn-ea"/>
                          <a:cs typeface="+mn-cs"/>
                        </a:rPr>
                        <a:t>Comparisons can be based on the satellites being within 15 degrees longitude </a:t>
                      </a:r>
                      <a:r>
                        <a:rPr lang="en-US" sz="1200" b="0" i="1" u="none" strike="noStrike" kern="1200" baseline="0" dirty="0" smtClean="0">
                          <a:solidFill>
                            <a:srgbClr val="009900"/>
                          </a:solidFill>
                          <a:latin typeface="+mn-lt"/>
                          <a:ea typeface="+mn-ea"/>
                          <a:cs typeface="+mn-cs"/>
                        </a:rPr>
                        <a:t>(</a:t>
                      </a:r>
                      <a:r>
                        <a:rPr lang="en-US" sz="1200" b="0" i="1" u="none" strike="noStrike" kern="1200" baseline="0" smtClean="0">
                          <a:solidFill>
                            <a:srgbClr val="009900"/>
                          </a:solidFill>
                          <a:latin typeface="+mn-lt"/>
                          <a:ea typeface="+mn-ea"/>
                          <a:cs typeface="+mn-cs"/>
                        </a:rPr>
                        <a:t>especially while G16 </a:t>
                      </a:r>
                      <a:r>
                        <a:rPr lang="en-US" sz="1200" b="0" i="1" u="none" strike="noStrike" kern="1200" baseline="0" dirty="0" smtClean="0">
                          <a:solidFill>
                            <a:srgbClr val="009900"/>
                          </a:solidFill>
                          <a:latin typeface="+mn-lt"/>
                          <a:ea typeface="+mn-ea"/>
                          <a:cs typeface="+mn-cs"/>
                        </a:rPr>
                        <a:t>and G13 are side-by-side at </a:t>
                      </a:r>
                      <a:r>
                        <a:rPr lang="en-US" sz="1200" b="0" i="1" u="none" strike="noStrike" kern="1200" baseline="0" smtClean="0">
                          <a:solidFill>
                            <a:srgbClr val="009900"/>
                          </a:solidFill>
                          <a:latin typeface="+mn-lt"/>
                          <a:ea typeface="+mn-ea"/>
                          <a:cs typeface="+mn-cs"/>
                        </a:rPr>
                        <a:t>75W</a:t>
                      </a:r>
                      <a:r>
                        <a:rPr lang="en-US" sz="1200" b="0" i="0" u="none" strike="noStrike" kern="1200" baseline="0" smtClean="0">
                          <a:solidFill>
                            <a:srgbClr val="009900"/>
                          </a:solidFill>
                          <a:latin typeface="+mn-lt"/>
                          <a:ea typeface="+mn-ea"/>
                          <a:cs typeface="+mn-cs"/>
                        </a:rPr>
                        <a:t>)</a:t>
                      </a:r>
                      <a:r>
                        <a:rPr lang="en-US" sz="1200" b="0" i="0" u="none" strike="noStrike" kern="1200" baseline="0" smtClean="0">
                          <a:solidFill>
                            <a:schemeClr val="dk1"/>
                          </a:solidFill>
                          <a:latin typeface="+mn-lt"/>
                          <a:ea typeface="+mn-ea"/>
                          <a:cs typeface="+mn-cs"/>
                        </a:rPr>
                        <a:t>, </a:t>
                      </a:r>
                      <a:r>
                        <a:rPr lang="en-US" sz="1200" b="0" i="0" u="none" strike="noStrike" kern="1200" baseline="0" dirty="0" smtClean="0">
                          <a:solidFill>
                            <a:schemeClr val="dk1"/>
                          </a:solidFill>
                          <a:latin typeface="+mn-lt"/>
                          <a:ea typeface="+mn-ea"/>
                          <a:cs typeface="+mn-cs"/>
                        </a:rPr>
                        <a:t>or using a very long time period.</a:t>
                      </a:r>
                      <a:endParaRPr lang="en-US" sz="1200" u="none"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mn-lt"/>
                        </a:rPr>
                        <a:t>Three months </a:t>
                      </a:r>
                      <a:r>
                        <a:rPr lang="en-US" sz="1200" dirty="0">
                          <a:effectLst/>
                          <a:latin typeface="+mn-lt"/>
                        </a:rPr>
                        <a:t>of continuous data. (MAG, MPS-HI)</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mn-lt"/>
                        </a:rPr>
                        <a:t>[Full] </a:t>
                      </a:r>
                      <a:r>
                        <a:rPr lang="en-US" sz="1200" dirty="0">
                          <a:effectLst/>
                          <a:latin typeface="+mn-lt"/>
                        </a:rPr>
                        <a:t>Differences quantified on data taken through validation phase.</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r>
              <a:tr h="1131490">
                <a:tc>
                  <a:txBody>
                    <a:bodyPr/>
                    <a:lstStyle/>
                    <a:p>
                      <a:pPr marL="0" marR="0">
                        <a:lnSpc>
                          <a:spcPct val="115000"/>
                        </a:lnSpc>
                        <a:spcBef>
                          <a:spcPts val="0"/>
                        </a:spcBef>
                        <a:spcAft>
                          <a:spcPts val="0"/>
                        </a:spcAft>
                      </a:pPr>
                      <a:r>
                        <a:rPr lang="en-US" sz="1200" dirty="0" smtClean="0">
                          <a:effectLst/>
                          <a:latin typeface="+mn-lt"/>
                        </a:rPr>
                        <a:t>A.3.4 Backgrounds </a:t>
                      </a:r>
                      <a:r>
                        <a:rPr lang="en-US" sz="1200" dirty="0">
                          <a:effectLst/>
                          <a:latin typeface="+mn-lt"/>
                        </a:rPr>
                        <a:t>Trending [PLPT-SEI-006]</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Model GCR spectra (e.g., NASA JSC Badhwar-O’Neill 2014) put through a forward model derived from MPS-HI instrument response functions to estimate MPS-HI channel fluxes for comparison with observations</a:t>
                      </a:r>
                      <a:r>
                        <a:rPr lang="en-US" sz="1200" dirty="0" smtClean="0">
                          <a:effectLst/>
                          <a:latin typeface="+mn-lt"/>
                        </a:rPr>
                        <a:t>. </a:t>
                      </a:r>
                      <a:r>
                        <a:rPr lang="en-US" sz="1200" i="1" dirty="0" smtClean="0">
                          <a:solidFill>
                            <a:srgbClr val="009900"/>
                          </a:solidFill>
                          <a:effectLst/>
                          <a:latin typeface="+mn-lt"/>
                        </a:rPr>
                        <a:t>Watch for deviation between P11-based</a:t>
                      </a:r>
                      <a:r>
                        <a:rPr lang="en-US" sz="1200" i="1" baseline="0" dirty="0" smtClean="0">
                          <a:solidFill>
                            <a:srgbClr val="009900"/>
                          </a:solidFill>
                          <a:effectLst/>
                          <a:latin typeface="+mn-lt"/>
                        </a:rPr>
                        <a:t> correction and actual backgrounds.</a:t>
                      </a:r>
                      <a:endParaRPr lang="en-US" sz="1200" i="1" dirty="0">
                        <a:solidFill>
                          <a:srgbClr val="009900"/>
                        </a:solidFill>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mn-lt"/>
                        </a:rPr>
                        <a:t>Four months </a:t>
                      </a:r>
                      <a:r>
                        <a:rPr lang="en-US" sz="1200" dirty="0">
                          <a:effectLst/>
                          <a:latin typeface="+mn-lt"/>
                        </a:rPr>
                        <a:t>of continuous data. (</a:t>
                      </a:r>
                      <a:r>
                        <a:rPr lang="en-US" sz="1200" dirty="0" smtClean="0">
                          <a:effectLst/>
                          <a:latin typeface="+mn-lt"/>
                        </a:rPr>
                        <a:t>MPS-HI, SGPS)</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mn-lt"/>
                        </a:rPr>
                        <a:t>[Full] Perform analysis during validation phase.</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pPr/>
              <a:t>50</a:t>
            </a:fld>
            <a:endParaRPr lang="en-US" altLang="en-US" dirty="0"/>
          </a:p>
        </p:txBody>
      </p:sp>
      <p:sp>
        <p:nvSpPr>
          <p:cNvPr id="6" name="TextBox 5"/>
          <p:cNvSpPr txBox="1"/>
          <p:nvPr/>
        </p:nvSpPr>
        <p:spPr>
          <a:xfrm>
            <a:off x="407785" y="5943600"/>
            <a:ext cx="8153400" cy="646331"/>
          </a:xfrm>
          <a:prstGeom prst="rect">
            <a:avLst/>
          </a:prstGeom>
          <a:solidFill>
            <a:schemeClr val="bg1"/>
          </a:solidFill>
        </p:spPr>
        <p:txBody>
          <a:bodyPr wrap="square" rtlCol="0">
            <a:spAutoFit/>
          </a:bodyPr>
          <a:lstStyle/>
          <a:p>
            <a:pPr algn="ctr"/>
            <a:r>
              <a:rPr lang="en-US" i="1" dirty="0" smtClean="0">
                <a:solidFill>
                  <a:srgbClr val="008000"/>
                </a:solidFill>
              </a:rPr>
              <a:t>MPS-HI Full Validation PLPTs from RIMP v 1.0 (02 June 2016) are a continuation of those completed for Provisional. Green annotations based on experience with MPS-HI.</a:t>
            </a:r>
            <a:endParaRPr lang="en-US" i="1" dirty="0">
              <a:solidFill>
                <a:srgbClr val="008000"/>
              </a:solidFill>
            </a:endParaRPr>
          </a:p>
        </p:txBody>
      </p:sp>
    </p:spTree>
    <p:extLst>
      <p:ext uri="{BB962C8B-B14F-4D97-AF65-F5344CB8AC3E}">
        <p14:creationId xmlns:p14="http://schemas.microsoft.com/office/powerpoint/2010/main" val="38186832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solidFill>
                  <a:schemeClr val="bg1"/>
                </a:solidFill>
              </a:rPr>
              <a:pPr lvl="0">
                <a:spcBef>
                  <a:spcPts val="0"/>
                </a:spcBef>
                <a:buNone/>
              </a:pPr>
              <a:t>51</a:t>
            </a:fld>
            <a:endParaRPr lang="en" dirty="0">
              <a:solidFill>
                <a:schemeClr val="bg1"/>
              </a:solidFill>
            </a:endParaRPr>
          </a:p>
        </p:txBody>
      </p:sp>
      <p:sp>
        <p:nvSpPr>
          <p:cNvPr id="3" name="Title 1"/>
          <p:cNvSpPr txBox="1">
            <a:spLocks/>
          </p:cNvSpPr>
          <p:nvPr/>
        </p:nvSpPr>
        <p:spPr>
          <a:xfrm>
            <a:off x="1543050" y="201168"/>
            <a:ext cx="6019038" cy="786078"/>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800" dirty="0" smtClean="0">
                <a:solidFill>
                  <a:schemeClr val="bg1"/>
                </a:solidFill>
              </a:rPr>
              <a:t>Performance Baseline Status</a:t>
            </a:r>
          </a:p>
          <a:p>
            <a:pPr algn="ctr"/>
            <a:r>
              <a:rPr lang="en-US" sz="1800" i="1" dirty="0" smtClean="0">
                <a:solidFill>
                  <a:schemeClr val="bg1"/>
                </a:solidFill>
              </a:rPr>
              <a:t>Assessment at Provisional</a:t>
            </a:r>
            <a:endParaRPr lang="en-US" sz="1800" i="1" dirty="0">
              <a:solidFill>
                <a:schemeClr val="bg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4040320201"/>
              </p:ext>
            </p:extLst>
          </p:nvPr>
        </p:nvGraphicFramePr>
        <p:xfrm>
          <a:off x="962751" y="1066800"/>
          <a:ext cx="7226046" cy="1483360"/>
        </p:xfrm>
        <a:graphic>
          <a:graphicData uri="http://schemas.openxmlformats.org/drawingml/2006/table">
            <a:tbl>
              <a:tblPr firstRow="1" bandRow="1">
                <a:tableStyleId>{5940675A-B579-460E-94D1-54222C63F5DA}</a:tableStyleId>
              </a:tblPr>
              <a:tblGrid>
                <a:gridCol w="850194"/>
                <a:gridCol w="2936609"/>
                <a:gridCol w="1560804"/>
                <a:gridCol w="1878439"/>
              </a:tblGrid>
              <a:tr h="370840">
                <a:tc>
                  <a:txBody>
                    <a:bodyPr/>
                    <a:lstStyle/>
                    <a:p>
                      <a:pPr algn="ctr"/>
                      <a:r>
                        <a:rPr lang="en-US" sz="1200" b="1" dirty="0" smtClean="0">
                          <a:solidFill>
                            <a:schemeClr val="tx1"/>
                          </a:solidFill>
                        </a:rPr>
                        <a:t>MRD ID</a:t>
                      </a: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200" b="1" dirty="0" smtClean="0">
                          <a:solidFill>
                            <a:schemeClr val="tx1"/>
                          </a:solidFill>
                        </a:rPr>
                        <a:t>Description</a:t>
                      </a: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Related PLPTs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370840">
                <a:tc>
                  <a:txBody>
                    <a:bodyPr/>
                    <a:lstStyle/>
                    <a:p>
                      <a:pPr algn="ctr"/>
                      <a:r>
                        <a:rPr lang="en-US" sz="1200" dirty="0" smtClean="0"/>
                        <a:t>1996</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t>MPS-HI</a:t>
                      </a:r>
                      <a:r>
                        <a:rPr lang="en-US" sz="1200" baseline="0" dirty="0" smtClean="0"/>
                        <a:t> </a:t>
                      </a:r>
                      <a:r>
                        <a:rPr lang="en-US" sz="1200" dirty="0" smtClean="0"/>
                        <a:t>Orthogonality/Coverage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t>-02, -04</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smtClean="0"/>
                        <a:t>PLPTs</a:t>
                      </a:r>
                      <a:r>
                        <a:rPr lang="en-US" sz="1200" baseline="0" dirty="0" smtClean="0"/>
                        <a:t> underway</a:t>
                      </a:r>
                      <a:endParaRPr lang="en-US"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200" dirty="0" smtClean="0"/>
                        <a:t>2000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t>MPS-HI Measurement Range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t>-02, -04</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smtClean="0"/>
                        <a:t>PLPTs</a:t>
                      </a:r>
                      <a:r>
                        <a:rPr lang="en-US" sz="1200" baseline="0" dirty="0" smtClean="0"/>
                        <a:t> underway</a:t>
                      </a:r>
                      <a:endParaRPr lang="en-US"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200" dirty="0" smtClean="0"/>
                        <a:t>2001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t>MPS-HI</a:t>
                      </a:r>
                      <a:r>
                        <a:rPr lang="en-US" sz="1200" baseline="0" dirty="0" smtClean="0"/>
                        <a:t> Measurement Accuracy</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t>-02, -04, -05, -06</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smtClean="0"/>
                        <a:t>PLPTs</a:t>
                      </a:r>
                      <a:r>
                        <a:rPr lang="en-US" sz="1200" baseline="0" dirty="0" smtClean="0"/>
                        <a:t> underway</a:t>
                      </a:r>
                      <a:endParaRPr lang="en-US"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Content Placeholder 2"/>
          <p:cNvSpPr txBox="1">
            <a:spLocks/>
          </p:cNvSpPr>
          <p:nvPr/>
        </p:nvSpPr>
        <p:spPr>
          <a:xfrm>
            <a:off x="493295" y="2667000"/>
            <a:ext cx="8101262" cy="3806190"/>
          </a:xfrm>
          <a:prstGeom prst="rect">
            <a:avLst/>
          </a:prstGeom>
        </p:spPr>
        <p:txBody>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800" dirty="0" smtClean="0"/>
              <a:t>MRD1996:  Data in 5 directions</a:t>
            </a:r>
          </a:p>
          <a:p>
            <a:pPr lvl="1">
              <a:buFont typeface="Arial" panose="020B0604020202020204" pitchFamily="34" charset="0"/>
              <a:buChar char="•"/>
            </a:pPr>
            <a:r>
              <a:rPr lang="en-US" sz="1400" dirty="0" smtClean="0"/>
              <a:t>Currently being met for electrons and protons</a:t>
            </a:r>
          </a:p>
          <a:p>
            <a:pPr lvl="1">
              <a:buFont typeface="Arial" panose="020B0604020202020204" pitchFamily="34" charset="0"/>
              <a:buChar char="•"/>
            </a:pPr>
            <a:r>
              <a:rPr lang="en-US" sz="1400" b="1" dirty="0" smtClean="0">
                <a:solidFill>
                  <a:srgbClr val="FFFF00"/>
                </a:solidFill>
              </a:rPr>
              <a:t>Etel2 is a watch item (noise)  </a:t>
            </a:r>
            <a:endParaRPr lang="en-US" sz="1800" b="1" dirty="0">
              <a:solidFill>
                <a:srgbClr val="FFFF00"/>
              </a:solidFill>
            </a:endParaRPr>
          </a:p>
          <a:p>
            <a:pPr>
              <a:buFont typeface="Arial" panose="020B0604020202020204" pitchFamily="34" charset="0"/>
              <a:buChar char="•"/>
            </a:pPr>
            <a:r>
              <a:rPr lang="en-US" sz="1800" dirty="0" smtClean="0"/>
              <a:t>MRD2000:  Measurement Range  </a:t>
            </a:r>
          </a:p>
          <a:p>
            <a:pPr lvl="1">
              <a:buFont typeface="Arial" panose="020B0604020202020204" pitchFamily="34" charset="0"/>
              <a:buChar char="•"/>
            </a:pPr>
            <a:r>
              <a:rPr lang="en-US" sz="1400" dirty="0" smtClean="0"/>
              <a:t>Requirements:  Electrons 50 </a:t>
            </a:r>
            <a:r>
              <a:rPr lang="en-US" sz="1400" dirty="0" err="1" smtClean="0"/>
              <a:t>keV</a:t>
            </a:r>
            <a:r>
              <a:rPr lang="en-US" sz="1400" dirty="0" smtClean="0"/>
              <a:t> to 4 MeV plus &gt;2 MeV; </a:t>
            </a:r>
            <a:br>
              <a:rPr lang="en-US" sz="1400" dirty="0" smtClean="0"/>
            </a:br>
            <a:r>
              <a:rPr lang="en-US" sz="1400" dirty="0" smtClean="0"/>
              <a:t>Protons 80 </a:t>
            </a:r>
            <a:r>
              <a:rPr lang="en-US" sz="1400" dirty="0" err="1" smtClean="0"/>
              <a:t>keV</a:t>
            </a:r>
            <a:r>
              <a:rPr lang="en-US" sz="1400" dirty="0" smtClean="0"/>
              <a:t> to 10 MeV</a:t>
            </a:r>
          </a:p>
          <a:p>
            <a:pPr lvl="1">
              <a:buFont typeface="Arial" panose="020B0604020202020204" pitchFamily="34" charset="0"/>
              <a:buChar char="•"/>
            </a:pPr>
            <a:r>
              <a:rPr lang="en-US" sz="1400" dirty="0" smtClean="0"/>
              <a:t>Currently, all channels are functional and exhibit characteristic variation in behavior w/ energy</a:t>
            </a:r>
          </a:p>
          <a:p>
            <a:pPr lvl="1">
              <a:buFont typeface="Arial" panose="020B0604020202020204" pitchFamily="34" charset="0"/>
              <a:buChar char="•"/>
            </a:pPr>
            <a:r>
              <a:rPr lang="en-US" sz="1400" dirty="0" smtClean="0"/>
              <a:t>Ground </a:t>
            </a:r>
            <a:r>
              <a:rPr lang="en-US" sz="1400" dirty="0" err="1" smtClean="0"/>
              <a:t>cal</a:t>
            </a:r>
            <a:r>
              <a:rPr lang="en-US" sz="1400" dirty="0" smtClean="0"/>
              <a:t> &amp; cross-</a:t>
            </a:r>
            <a:r>
              <a:rPr lang="en-US" sz="1400" dirty="0" err="1" smtClean="0"/>
              <a:t>cal</a:t>
            </a:r>
            <a:r>
              <a:rPr lang="en-US" sz="1400" dirty="0" smtClean="0"/>
              <a:t> with G13 indicate that energy measurement range is covered</a:t>
            </a:r>
          </a:p>
          <a:p>
            <a:pPr lvl="2"/>
            <a:r>
              <a:rPr lang="en-US" sz="1400" b="1" dirty="0" smtClean="0">
                <a:solidFill>
                  <a:srgbClr val="FFFF00"/>
                </a:solidFill>
              </a:rPr>
              <a:t>P8-P11 under investigation</a:t>
            </a:r>
          </a:p>
          <a:p>
            <a:pPr>
              <a:buFont typeface="Arial" panose="020B0604020202020204" pitchFamily="34" charset="0"/>
              <a:buChar char="•"/>
            </a:pPr>
            <a:r>
              <a:rPr lang="en-US" sz="1800" dirty="0" smtClean="0"/>
              <a:t>MRD2001:  Measurement Accuracy</a:t>
            </a:r>
          </a:p>
          <a:p>
            <a:pPr lvl="1">
              <a:buFont typeface="Arial" panose="020B0604020202020204" pitchFamily="34" charset="0"/>
              <a:buChar char="•"/>
            </a:pPr>
            <a:r>
              <a:rPr lang="en-US" sz="1400" dirty="0" smtClean="0"/>
              <a:t>Requirements:  @min flux &lt;45%, @10X min flux &lt; 25%</a:t>
            </a:r>
          </a:p>
          <a:p>
            <a:pPr lvl="1">
              <a:buFont typeface="Arial" panose="020B0604020202020204" pitchFamily="34" charset="0"/>
              <a:buChar char="•"/>
            </a:pPr>
            <a:r>
              <a:rPr lang="en-US" sz="1400" u="sng" dirty="0" smtClean="0"/>
              <a:t>Absolute accuracy cannot be verified on-orbit</a:t>
            </a:r>
          </a:p>
          <a:p>
            <a:pPr lvl="1">
              <a:buFont typeface="Arial" panose="020B0604020202020204" pitchFamily="34" charset="0"/>
              <a:buChar char="•"/>
            </a:pPr>
            <a:r>
              <a:rPr lang="en-US" sz="1400" dirty="0" smtClean="0"/>
              <a:t>Provisional results of PLPT-02 indicate </a:t>
            </a:r>
            <a:r>
              <a:rPr lang="en-US" sz="1400" b="1" dirty="0" smtClean="0">
                <a:solidFill>
                  <a:srgbClr val="FFFF00"/>
                </a:solidFill>
              </a:rPr>
              <a:t>some</a:t>
            </a:r>
            <a:r>
              <a:rPr lang="en-US" sz="1400" b="1" dirty="0" smtClean="0"/>
              <a:t> </a:t>
            </a:r>
            <a:r>
              <a:rPr lang="en-US" sz="1400" b="1" dirty="0" smtClean="0">
                <a:solidFill>
                  <a:srgbClr val="FFFF00"/>
                </a:solidFill>
              </a:rPr>
              <a:t>inter-telescope differences greater than 25% -- to be revisited with a larger data set for Full Validation</a:t>
            </a:r>
          </a:p>
        </p:txBody>
      </p:sp>
    </p:spTree>
    <p:extLst>
      <p:ext uri="{BB962C8B-B14F-4D97-AF65-F5344CB8AC3E}">
        <p14:creationId xmlns:p14="http://schemas.microsoft.com/office/powerpoint/2010/main" val="23894431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 to Full Validation – Risks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52</a:t>
            </a:fld>
            <a:endParaRPr lang="en-US" altLang="en-US"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46845921"/>
              </p:ext>
            </p:extLst>
          </p:nvPr>
        </p:nvGraphicFramePr>
        <p:xfrm>
          <a:off x="132524" y="1465263"/>
          <a:ext cx="8865704" cy="4302760"/>
        </p:xfrm>
        <a:graphic>
          <a:graphicData uri="http://schemas.openxmlformats.org/drawingml/2006/table">
            <a:tbl>
              <a:tblPr firstRow="1" bandRow="1">
                <a:tableStyleId>{5C22544A-7EE6-4342-B048-85BDC9FD1C3A}</a:tableStyleId>
              </a:tblPr>
              <a:tblGrid>
                <a:gridCol w="1391476"/>
                <a:gridCol w="2286000"/>
                <a:gridCol w="2514600"/>
                <a:gridCol w="2673628"/>
              </a:tblGrid>
              <a:tr h="370840">
                <a:tc>
                  <a:txBody>
                    <a:bodyPr/>
                    <a:lstStyle/>
                    <a:p>
                      <a:pPr algn="ctr"/>
                      <a:r>
                        <a:rPr lang="en-US" sz="1600" dirty="0" smtClean="0"/>
                        <a:t>Risk</a:t>
                      </a:r>
                      <a:r>
                        <a:rPr lang="en-US" sz="1600" baseline="0" dirty="0" smtClean="0"/>
                        <a:t> Name</a:t>
                      </a:r>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smtClean="0"/>
                        <a:t>Description</a:t>
                      </a:r>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smtClean="0"/>
                        <a:t>Impact</a:t>
                      </a:r>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smtClean="0"/>
                        <a:t>Mitigation</a:t>
                      </a:r>
                      <a:r>
                        <a:rPr lang="en-US" sz="1600" baseline="0" dirty="0" smtClean="0"/>
                        <a:t> and Schedule</a:t>
                      </a:r>
                      <a:endParaRPr lang="en-US" sz="1600" dirty="0"/>
                    </a:p>
                  </a:txBody>
                  <a:tcPr anchor="ctr">
                    <a:lnB w="12700" cap="flat" cmpd="sng" algn="ctr">
                      <a:solidFill>
                        <a:schemeClr val="tx1"/>
                      </a:solidFill>
                      <a:prstDash val="solid"/>
                      <a:round/>
                      <a:headEnd type="none" w="med" len="med"/>
                      <a:tailEnd type="none" w="med" len="med"/>
                    </a:lnB>
                  </a:tcPr>
                </a:tc>
              </a:tr>
              <a:tr h="370840">
                <a:tc>
                  <a:txBody>
                    <a:bodyPr/>
                    <a:lstStyle/>
                    <a:p>
                      <a:pPr algn="ctr"/>
                      <a:r>
                        <a:rPr lang="en-US" sz="1600" dirty="0" smtClean="0"/>
                        <a:t>Solar proton channel disagreement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rgbClr val="FF0000"/>
                          </a:solidFill>
                        </a:rPr>
                        <a:t>IF </a:t>
                      </a:r>
                      <a:r>
                        <a:rPr lang="en-US" sz="1600" dirty="0" smtClean="0"/>
                        <a:t>MPS-HI P8-P11 and SGPS P1-P5 are not both calibrated at BNL </a:t>
                      </a:r>
                      <a:r>
                        <a:rPr lang="en-US" sz="1600" dirty="0" err="1" smtClean="0"/>
                        <a:t>VdG</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aseline="0" dirty="0" smtClean="0">
                          <a:solidFill>
                            <a:srgbClr val="FF0000"/>
                          </a:solidFill>
                        </a:rPr>
                        <a:t>THEN</a:t>
                      </a:r>
                      <a:r>
                        <a:rPr lang="en-US" sz="1600" baseline="0" dirty="0" smtClean="0"/>
                        <a:t> root cause of large disagreement will not be understood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indent="-230188">
                        <a:buFont typeface="Arial" pitchFamily="34" charset="0"/>
                        <a:buChar char="•"/>
                      </a:pPr>
                      <a:r>
                        <a:rPr lang="en-US" sz="1600" dirty="0" smtClean="0"/>
                        <a:t>Program</a:t>
                      </a:r>
                      <a:r>
                        <a:rPr lang="en-US" sz="1600" baseline="0" dirty="0" smtClean="0"/>
                        <a:t> support ATC’s proposal to add MPS-HI calibration to planned effort at BNL </a:t>
                      </a:r>
                      <a:r>
                        <a:rPr lang="en-US" sz="1600" baseline="0" dirty="0" err="1" smtClean="0"/>
                        <a:t>VdG</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600" dirty="0" smtClean="0"/>
                        <a:t>Sensor Degradation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rgbClr val="FF0000"/>
                          </a:solidFill>
                        </a:rPr>
                        <a:t>IF</a:t>
                      </a:r>
                      <a:r>
                        <a:rPr lang="en-US" sz="1600" dirty="0" smtClean="0"/>
                        <a:t> routine</a:t>
                      </a:r>
                      <a:r>
                        <a:rPr lang="en-US" sz="1600" baseline="0" dirty="0" smtClean="0"/>
                        <a:t> / </a:t>
                      </a:r>
                      <a:r>
                        <a:rPr lang="en-US" sz="1600" dirty="0" smtClean="0"/>
                        <a:t>long-term </a:t>
                      </a:r>
                      <a:r>
                        <a:rPr lang="en-US" sz="1600" dirty="0" err="1" smtClean="0"/>
                        <a:t>cal</a:t>
                      </a:r>
                      <a:r>
                        <a:rPr lang="en-US" sz="1600" dirty="0" smtClean="0"/>
                        <a:t>/</a:t>
                      </a:r>
                      <a:r>
                        <a:rPr lang="en-US" sz="1600" dirty="0" err="1" smtClean="0"/>
                        <a:t>val</a:t>
                      </a:r>
                      <a:r>
                        <a:rPr lang="en-US" sz="1600" dirty="0" smtClean="0"/>
                        <a:t> &amp; science maintenance by NCEI not supported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rgbClr val="FF0000"/>
                          </a:solidFill>
                        </a:rPr>
                        <a:t>THEN </a:t>
                      </a:r>
                      <a:r>
                        <a:rPr lang="en-US" sz="1600" dirty="0" smtClean="0"/>
                        <a:t>data may degrade, affecting SWPC &amp; user community (e.g., background correction drift, noisy telescope, proton telescope</a:t>
                      </a:r>
                      <a:r>
                        <a:rPr lang="en-US" sz="1600" baseline="0" dirty="0" smtClean="0"/>
                        <a:t> </a:t>
                      </a:r>
                      <a:r>
                        <a:rPr lang="en-US" sz="1600" dirty="0" smtClean="0"/>
                        <a:t>degradation)</a:t>
                      </a:r>
                      <a:endParaRPr lang="en-US" sz="16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indent="-230188">
                        <a:buFont typeface="Arial" pitchFamily="34" charset="0"/>
                        <a:buChar char="•"/>
                      </a:pPr>
                      <a:r>
                        <a:rPr lang="en-US" sz="1600" dirty="0" smtClean="0"/>
                        <a:t>Cross-train existing NCEI staff to use ATC-delivered and</a:t>
                      </a:r>
                      <a:r>
                        <a:rPr lang="en-US" sz="1600" baseline="0" dirty="0" smtClean="0"/>
                        <a:t> NCEI tools</a:t>
                      </a:r>
                      <a:endParaRPr lang="en-US" sz="1600" dirty="0" smtClean="0"/>
                    </a:p>
                    <a:p>
                      <a:pPr marL="230188" indent="-230188">
                        <a:buFont typeface="Arial" pitchFamily="34" charset="0"/>
                        <a:buChar char="•"/>
                      </a:pPr>
                      <a:r>
                        <a:rPr lang="en-US" sz="1600" dirty="0" smtClean="0"/>
                        <a:t>Educate NESDIS and NWS on the need for 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600" dirty="0" smtClean="0"/>
                        <a:t>Operational Outages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rgbClr val="FF0000"/>
                          </a:solidFill>
                        </a:rPr>
                        <a:t>IF</a:t>
                      </a:r>
                      <a:r>
                        <a:rPr lang="en-US" sz="1600" dirty="0" smtClean="0"/>
                        <a:t> there are L1b product outages</a:t>
                      </a:r>
                      <a:r>
                        <a:rPr lang="en-US" sz="1600" baseline="0" dirty="0" smtClean="0"/>
                        <a:t> that last more than a few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rgbClr val="FF0000"/>
                          </a:solidFill>
                        </a:rPr>
                        <a:t>THEN </a:t>
                      </a:r>
                      <a:r>
                        <a:rPr lang="en-US" sz="1600" dirty="0" smtClean="0">
                          <a:solidFill>
                            <a:schemeClr val="dk1"/>
                          </a:solidFill>
                        </a:rPr>
                        <a:t>SWPC’s ability to issue alerts will be negatively</a:t>
                      </a:r>
                      <a:r>
                        <a:rPr lang="en-US" sz="1600" baseline="0" dirty="0" smtClean="0">
                          <a:solidFill>
                            <a:schemeClr val="dk1"/>
                          </a:solidFill>
                        </a:rPr>
                        <a:t> impacted</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indent="-230188">
                        <a:buFont typeface="Arial" pitchFamily="34" charset="0"/>
                        <a:buChar char="•"/>
                      </a:pPr>
                      <a:r>
                        <a:rPr lang="en-US" sz="1600" dirty="0" smtClean="0"/>
                        <a:t>ADRs submitted (applies</a:t>
                      </a:r>
                      <a:r>
                        <a:rPr lang="en-US" sz="1600" baseline="0" dirty="0" smtClean="0"/>
                        <a:t> to multiple instruments)</a:t>
                      </a:r>
                      <a:endParaRPr lang="en-US" sz="1600" dirty="0" smtClean="0"/>
                    </a:p>
                    <a:p>
                      <a:pPr marL="230188" indent="-230188">
                        <a:buFont typeface="Arial" pitchFamily="34" charset="0"/>
                        <a:buChar char="•"/>
                      </a:pPr>
                      <a:r>
                        <a:rPr lang="en-US" sz="1600" dirty="0" smtClean="0"/>
                        <a:t>Need </a:t>
                      </a:r>
                      <a:r>
                        <a:rPr lang="en-US" sz="1600" dirty="0" err="1" smtClean="0"/>
                        <a:t>conops</a:t>
                      </a:r>
                      <a:r>
                        <a:rPr lang="en-US" sz="1600" dirty="0" smtClean="0"/>
                        <a:t> for prompt restart of degraded</a:t>
                      </a:r>
                      <a:r>
                        <a:rPr lang="en-US" sz="1600" baseline="0" dirty="0" smtClean="0"/>
                        <a:t> &amp; </a:t>
                      </a:r>
                      <a:r>
                        <a:rPr lang="en-US" sz="1600" dirty="0" smtClean="0"/>
                        <a:t>stopped processes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381000" y="6063962"/>
            <a:ext cx="8382000" cy="584775"/>
          </a:xfrm>
          <a:prstGeom prst="rect">
            <a:avLst/>
          </a:prstGeom>
          <a:solidFill>
            <a:schemeClr val="bg1"/>
          </a:solidFill>
        </p:spPr>
        <p:txBody>
          <a:bodyPr wrap="square" rtlCol="0">
            <a:spAutoFit/>
          </a:bodyPr>
          <a:lstStyle/>
          <a:p>
            <a:pPr algn="ctr"/>
            <a:r>
              <a:rPr lang="en-US" sz="1600" i="1" dirty="0" smtClean="0">
                <a:solidFill>
                  <a:srgbClr val="008000"/>
                </a:solidFill>
              </a:rPr>
              <a:t>Recommended MPS-HI Full Validation date is two months after remaining ADRs are resolved, results from BNL </a:t>
            </a:r>
            <a:r>
              <a:rPr lang="en-US" sz="1600" i="1" dirty="0" err="1" smtClean="0">
                <a:solidFill>
                  <a:srgbClr val="008000"/>
                </a:solidFill>
              </a:rPr>
              <a:t>VdG</a:t>
            </a:r>
            <a:r>
              <a:rPr lang="en-US" sz="1600" i="1" dirty="0" smtClean="0">
                <a:solidFill>
                  <a:srgbClr val="008000"/>
                </a:solidFill>
              </a:rPr>
              <a:t> calibration are reported, and MAG data reaches Provisional Maturity.</a:t>
            </a:r>
            <a:endParaRPr lang="en-US" sz="1600" i="1" dirty="0">
              <a:solidFill>
                <a:srgbClr val="008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Recommendations</a:t>
            </a:r>
            <a:endParaRPr lang="en-US" dirty="0"/>
          </a:p>
        </p:txBody>
      </p:sp>
      <p:sp>
        <p:nvSpPr>
          <p:cNvPr id="3" name="Text Placeholder 2"/>
          <p:cNvSpPr>
            <a:spLocks noGrp="1"/>
          </p:cNvSpPr>
          <p:nvPr>
            <p:ph type="body" idx="1"/>
          </p:nvPr>
        </p:nvSpPr>
        <p:spPr/>
        <p:txBody>
          <a:bodyPr/>
          <a:lstStyle/>
          <a:p>
            <a:r>
              <a:rPr lang="en-US" dirty="0" smtClean="0"/>
              <a:t>GOES-16 ABI L1b Products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53</a:t>
            </a:fld>
            <a:endParaRPr lang="en-US"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457200" y="1465262"/>
            <a:ext cx="8229600" cy="4706937"/>
          </a:xfrm>
        </p:spPr>
        <p:txBody>
          <a:bodyPr>
            <a:normAutofit/>
          </a:bodyPr>
          <a:lstStyle/>
          <a:p>
            <a:pPr>
              <a:buFont typeface="Arial" panose="020B0604020202020204" pitchFamily="34" charset="0"/>
              <a:buChar char="•"/>
            </a:pPr>
            <a:r>
              <a:rPr lang="en-US" sz="2800" dirty="0" smtClean="0"/>
              <a:t>ADR407: modified LUT installed &amp; working in OE</a:t>
            </a:r>
          </a:p>
          <a:p>
            <a:pPr lvl="1">
              <a:buFont typeface="Arial" panose="020B0604020202020204" pitchFamily="34" charset="0"/>
              <a:buChar char="•"/>
            </a:pPr>
            <a:r>
              <a:rPr lang="en-US" sz="2400" dirty="0" smtClean="0"/>
              <a:t>Geometric factors from bowtie analysis</a:t>
            </a:r>
          </a:p>
          <a:p>
            <a:pPr lvl="1">
              <a:buFont typeface="Arial" panose="020B0604020202020204" pitchFamily="34" charset="0"/>
              <a:buChar char="•"/>
            </a:pPr>
            <a:r>
              <a:rPr lang="en-US" sz="2400" dirty="0" smtClean="0"/>
              <a:t>Increased background correction coefficients</a:t>
            </a:r>
          </a:p>
          <a:p>
            <a:pPr>
              <a:buFont typeface="Arial" panose="020B0604020202020204" pitchFamily="34" charset="0"/>
              <a:buChar char="•"/>
            </a:pPr>
            <a:r>
              <a:rPr lang="en-US" sz="2800" dirty="0" smtClean="0"/>
              <a:t>ADR427: removal of SGPS P11 divide-by-two demonstrated in DE but not yet installed in OE</a:t>
            </a:r>
          </a:p>
          <a:p>
            <a:pPr>
              <a:buFont typeface="Arial" panose="020B0604020202020204" pitchFamily="34" charset="0"/>
              <a:buChar char="•"/>
            </a:pPr>
            <a:r>
              <a:rPr lang="en-US" sz="2800" dirty="0" smtClean="0"/>
              <a:t>Results of modified LUT briefed to NWS SWPC</a:t>
            </a:r>
          </a:p>
          <a:p>
            <a:pPr>
              <a:buFont typeface="Arial" panose="020B0604020202020204" pitchFamily="34" charset="0"/>
              <a:buChar char="•"/>
            </a:pPr>
            <a:r>
              <a:rPr lang="en-US" sz="2800" dirty="0" smtClean="0"/>
              <a:t>Planned Provisional PLPTs completed</a:t>
            </a:r>
          </a:p>
          <a:p>
            <a:pPr lvl="1">
              <a:buFont typeface="Arial" panose="020B0604020202020204" pitchFamily="34" charset="0"/>
              <a:buChar char="•"/>
            </a:pPr>
            <a:r>
              <a:rPr lang="en-US" sz="2400" dirty="0" smtClean="0"/>
              <a:t>All are preliminary versions of PLPTs required for Full Maturity</a:t>
            </a:r>
          </a:p>
          <a:p>
            <a:pPr>
              <a:buFont typeface="Arial" panose="020B0604020202020204" pitchFamily="34" charset="0"/>
              <a:buChar char="•"/>
            </a:pPr>
            <a:r>
              <a:rPr lang="en-US" sz="2800" dirty="0" smtClean="0"/>
              <a:t>Risks to reaching Full Maturity have been identified</a:t>
            </a:r>
          </a:p>
          <a:p>
            <a:pPr lvl="1">
              <a:buFont typeface="Arial" panose="020B0604020202020204" pitchFamily="34" charset="0"/>
              <a:buChar char="•"/>
            </a:pPr>
            <a:endParaRPr lang="en-US" sz="2400" dirty="0" smtClean="0"/>
          </a:p>
          <a:p>
            <a:pPr lvl="1">
              <a:buFont typeface="Arial" panose="020B0604020202020204" pitchFamily="34" charset="0"/>
              <a:buChar char="•"/>
            </a:pPr>
            <a:endParaRPr lang="en-US" sz="2400" dirty="0" smtClean="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54</a:t>
            </a:fld>
            <a:endParaRPr lang="en-US"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NCEI believes that the GOES-16 MPS-HI L1b product has reached the Provisional Maturity as defined by the GOES-R Program</a:t>
            </a:r>
          </a:p>
          <a:p>
            <a:pPr lvl="1">
              <a:buFont typeface="Arial" panose="020B0604020202020204" pitchFamily="34" charset="0"/>
              <a:buChar char="•"/>
            </a:pPr>
            <a:r>
              <a:rPr lang="en-US" dirty="0" smtClean="0"/>
              <a:t>Exception: The ADR427 fix already demonstrated in the DE should be demonstrated in the OE before Provisional Maturity is declared</a:t>
            </a:r>
          </a:p>
          <a:p>
            <a:pPr lvl="1">
              <a:buFont typeface="Arial" panose="020B0604020202020204" pitchFamily="34" charset="0"/>
              <a:buChar char="•"/>
            </a:pPr>
            <a:r>
              <a:rPr lang="en-US" dirty="0" smtClean="0"/>
              <a:t>This will happen after PR.06.03 is installed in the OE following completion of GOES-16 drift to 75W (</a:t>
            </a:r>
            <a:r>
              <a:rPr lang="en-US" dirty="0"/>
              <a:t>currently December 14)</a:t>
            </a:r>
          </a:p>
          <a:p>
            <a:pPr marL="457200" lvl="1" indent="0">
              <a:buNone/>
            </a:pPr>
            <a:endParaRPr lang="en-US" dirty="0" smtClean="0"/>
          </a:p>
          <a:p>
            <a:pPr>
              <a:buFont typeface="Arial" panose="020B0604020202020204" pitchFamily="34" charset="0"/>
              <a:buChar char="•"/>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55</a:t>
            </a:fld>
            <a:endParaRPr lang="en-US" altLang="en-US" dirty="0"/>
          </a:p>
        </p:txBody>
      </p:sp>
    </p:spTree>
    <p:extLst>
      <p:ext uri="{BB962C8B-B14F-4D97-AF65-F5344CB8AC3E}">
        <p14:creationId xmlns:p14="http://schemas.microsoft.com/office/powerpoint/2010/main" val="9375290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MPS-LO Status: Risks to Reaching Provisional</a:t>
            </a:r>
            <a:endParaRPr lang="en-US" sz="32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56</a:t>
            </a:fld>
            <a:endParaRPr lang="en-US" alt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623287371"/>
              </p:ext>
            </p:extLst>
          </p:nvPr>
        </p:nvGraphicFramePr>
        <p:xfrm>
          <a:off x="457200" y="1295400"/>
          <a:ext cx="8077202" cy="3124200"/>
        </p:xfrm>
        <a:graphic>
          <a:graphicData uri="http://schemas.openxmlformats.org/drawingml/2006/table">
            <a:tbl>
              <a:tblPr firstRow="1" bandRow="1">
                <a:tableStyleId>{5C22544A-7EE6-4342-B048-85BDC9FD1C3A}</a:tableStyleId>
              </a:tblPr>
              <a:tblGrid>
                <a:gridCol w="1066800"/>
                <a:gridCol w="1272856"/>
                <a:gridCol w="1013144"/>
                <a:gridCol w="681091"/>
                <a:gridCol w="2898511"/>
                <a:gridCol w="1144800"/>
              </a:tblGrid>
              <a:tr h="65590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u="none" strike="noStrike" cap="none" baseline="0" dirty="0" smtClean="0"/>
                        <a:t>Risk Name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smtClean="0"/>
                        <a:t>Description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smtClean="0"/>
                        <a:t>Impact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smtClean="0"/>
                        <a:t>ADR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smtClean="0"/>
                        <a:t>Mitigation and Schedule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t>Status</a:t>
                      </a:r>
                    </a:p>
                  </a:txBody>
                  <a:tcPr/>
                </a:tc>
              </a:tr>
              <a:tr h="24682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MPS-LO High Backgrounds</a:t>
                      </a:r>
                    </a:p>
                    <a:p>
                      <a:endParaRPr lang="en-US" sz="1200" baseline="0" dirty="0"/>
                    </a:p>
                  </a:txBody>
                  <a:tcPr/>
                </a:tc>
                <a:tc>
                  <a:txBody>
                    <a:bodyPr/>
                    <a:lstStyle/>
                    <a:p>
                      <a:r>
                        <a:rPr lang="en-US" sz="1200" baseline="0" dirty="0" smtClean="0"/>
                        <a:t>Excessively High backgrounds (subtracted from in-band/zone counts), result in negative fluxes. </a:t>
                      </a:r>
                    </a:p>
                    <a:p>
                      <a:endParaRPr lang="en-US" sz="1200" baseline="0" dirty="0" smtClean="0"/>
                    </a:p>
                  </a:txBody>
                  <a:tcPr/>
                </a:tc>
                <a:tc>
                  <a:txBody>
                    <a:bodyPr/>
                    <a:lstStyle/>
                    <a:p>
                      <a:r>
                        <a:rPr lang="en-US" sz="1200" baseline="0" dirty="0" smtClean="0"/>
                        <a:t>MPS-LO fluxes in many zones and energy-channels are unusable.</a:t>
                      </a:r>
                      <a:endParaRPr lang="en-US" sz="1200" baseline="0" dirty="0"/>
                    </a:p>
                  </a:txBody>
                  <a:tcPr/>
                </a:tc>
                <a:tc>
                  <a:txBody>
                    <a:bodyPr/>
                    <a:lstStyle/>
                    <a:p>
                      <a:pPr algn="ctr">
                        <a:spcAft>
                          <a:spcPts val="300"/>
                        </a:spcAft>
                      </a:pPr>
                      <a:r>
                        <a:rPr lang="en-US" sz="1200" baseline="0" dirty="0" smtClean="0"/>
                        <a:t>326</a:t>
                      </a:r>
                    </a:p>
                  </a:txBody>
                  <a:tcPr/>
                </a:tc>
                <a:tc>
                  <a:txBody>
                    <a:bodyPr/>
                    <a:lstStyle/>
                    <a:p>
                      <a:pPr>
                        <a:spcAft>
                          <a:spcPts val="300"/>
                        </a:spcAft>
                      </a:pPr>
                      <a:r>
                        <a:rPr lang="en-US" sz="1200" baseline="0" dirty="0" smtClean="0"/>
                        <a:t>1.  Energy dependent background subtraction (currently BGs are averaged over 15 energy channels, then subtracted)</a:t>
                      </a:r>
                    </a:p>
                    <a:p>
                      <a:pPr>
                        <a:spcAft>
                          <a:spcPts val="300"/>
                        </a:spcAft>
                      </a:pPr>
                      <a:r>
                        <a:rPr lang="en-US" sz="1200" baseline="0" dirty="0" smtClean="0"/>
                        <a:t>2.  Crosstalk correction (developed by ATC and described in FM2 CDRL79 Appendix D) </a:t>
                      </a:r>
                    </a:p>
                    <a:p>
                      <a:pPr>
                        <a:spcAft>
                          <a:spcPts val="300"/>
                        </a:spcAft>
                      </a:pPr>
                      <a:r>
                        <a:rPr lang="en-US" sz="1200" baseline="0" dirty="0" smtClean="0"/>
                        <a:t>3.  Include subtracted background in L1B output -- Allows NCEI to develop and implement an alternative background subtraction method in L2 processing. </a:t>
                      </a:r>
                    </a:p>
                  </a:txBody>
                  <a:tcPr/>
                </a:tc>
                <a:tc>
                  <a:txBody>
                    <a:bodyPr/>
                    <a:lstStyle/>
                    <a:p>
                      <a:r>
                        <a:rPr lang="en-US" sz="1200" baseline="0" dirty="0" smtClean="0"/>
                        <a:t>Theoretical basis for 1 &amp; 2 provided to AART.</a:t>
                      </a:r>
                    </a:p>
                    <a:p>
                      <a:endParaRPr lang="en-US" sz="1200" baseline="0" dirty="0" smtClean="0"/>
                    </a:p>
                    <a:p>
                      <a:r>
                        <a:rPr lang="en-US" sz="1200" baseline="0" dirty="0" smtClean="0"/>
                        <a:t>ADR 326 </a:t>
                      </a:r>
                      <a:r>
                        <a:rPr lang="en-US" sz="1200" baseline="0" dirty="0" err="1" smtClean="0"/>
                        <a:t>In_Analysis</a:t>
                      </a:r>
                      <a:endParaRPr lang="en-US" sz="1200" baseline="0" dirty="0" smtClean="0"/>
                    </a:p>
                    <a:p>
                      <a:r>
                        <a:rPr lang="en-US" sz="1200" baseline="0" dirty="0" smtClean="0"/>
                        <a:t>Delivery Date: </a:t>
                      </a:r>
                      <a:r>
                        <a:rPr lang="hr-HR" sz="1200" baseline="0" dirty="0" smtClean="0"/>
                        <a:t>TBD</a:t>
                      </a:r>
                      <a:endParaRPr lang="en-US" sz="1200" baseline="0" dirty="0"/>
                    </a:p>
                  </a:txBody>
                  <a:tcPr/>
                </a:tc>
              </a:tr>
            </a:tbl>
          </a:graphicData>
        </a:graphic>
      </p:graphicFrame>
      <p:sp>
        <p:nvSpPr>
          <p:cNvPr id="8" name="TextBox 7"/>
          <p:cNvSpPr txBox="1"/>
          <p:nvPr/>
        </p:nvSpPr>
        <p:spPr>
          <a:xfrm>
            <a:off x="457200" y="4572000"/>
            <a:ext cx="8229600" cy="1908215"/>
          </a:xfrm>
          <a:prstGeom prst="rect">
            <a:avLst/>
          </a:prstGeom>
          <a:noFill/>
        </p:spPr>
        <p:txBody>
          <a:bodyPr wrap="square" rtlCol="0">
            <a:spAutoFit/>
          </a:bodyPr>
          <a:lstStyle/>
          <a:p>
            <a:pPr marL="285750" indent="-285750">
              <a:spcAft>
                <a:spcPts val="600"/>
              </a:spcAft>
              <a:buFont typeface="Arial" charset="0"/>
              <a:buChar char="•"/>
            </a:pPr>
            <a:r>
              <a:rPr lang="en-US" b="1" dirty="0" smtClean="0">
                <a:solidFill>
                  <a:schemeClr val="bg1"/>
                </a:solidFill>
              </a:rPr>
              <a:t>Critical L1b algorithm change needed for MPS-LO provisional (ADR 326):</a:t>
            </a:r>
            <a:r>
              <a:rPr lang="en-US" dirty="0" smtClean="0">
                <a:solidFill>
                  <a:schemeClr val="bg1"/>
                </a:solidFill>
              </a:rPr>
              <a:t> Pass subtracted backgrounds (computed in L1b) through to L1b output so that alternative correction can be implemented in L2 processing. </a:t>
            </a:r>
          </a:p>
          <a:p>
            <a:pPr marL="285750" indent="-285750">
              <a:spcAft>
                <a:spcPts val="600"/>
              </a:spcAft>
              <a:buFont typeface="Arial" charset="0"/>
              <a:buChar char="•"/>
            </a:pPr>
            <a:r>
              <a:rPr lang="en-US" dirty="0" smtClean="0">
                <a:solidFill>
                  <a:schemeClr val="bg1"/>
                </a:solidFill>
              </a:rPr>
              <a:t>MPS-LO expected to reach provisional status three months following implementation of ADR 326 in the operational environment.</a:t>
            </a:r>
          </a:p>
          <a:p>
            <a:pPr>
              <a:spcAft>
                <a:spcPts val="600"/>
              </a:spcAft>
            </a:pPr>
            <a:endParaRPr lang="en-US" dirty="0">
              <a:solidFill>
                <a:schemeClr val="bg1"/>
              </a:solidFill>
            </a:endParaRPr>
          </a:p>
        </p:txBody>
      </p:sp>
    </p:spTree>
    <p:extLst>
      <p:ext uri="{BB962C8B-B14F-4D97-AF65-F5344CB8AC3E}">
        <p14:creationId xmlns:p14="http://schemas.microsoft.com/office/powerpoint/2010/main" val="17362531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SGPS Status: Risks to Reaching Provisional</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99908826"/>
              </p:ext>
            </p:extLst>
          </p:nvPr>
        </p:nvGraphicFramePr>
        <p:xfrm>
          <a:off x="457200" y="1295400"/>
          <a:ext cx="8077201" cy="3596640"/>
        </p:xfrm>
        <a:graphic>
          <a:graphicData uri="http://schemas.openxmlformats.org/drawingml/2006/table">
            <a:tbl>
              <a:tblPr firstRow="1" bandRow="1">
                <a:tableStyleId>{5C22544A-7EE6-4342-B048-85BDC9FD1C3A}</a:tableStyleId>
              </a:tblPr>
              <a:tblGrid>
                <a:gridCol w="1211580"/>
                <a:gridCol w="1684020"/>
                <a:gridCol w="1447800"/>
                <a:gridCol w="609600"/>
                <a:gridCol w="1778002"/>
                <a:gridCol w="1346199"/>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u="none" strike="noStrike" cap="none" baseline="0" dirty="0" smtClean="0"/>
                        <a:t>Risk Name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smtClean="0"/>
                        <a:t>Description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smtClean="0"/>
                        <a:t>Impact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t>ADR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smtClean="0"/>
                        <a:t>Mitigation and Schedule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t>Status</a:t>
                      </a: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rPr>
                        <a:t>SGPS –X P9-P11 Non-Geophysical Variation due to temperature dependence</a:t>
                      </a:r>
                    </a:p>
                    <a:p>
                      <a:endParaRPr lang="en-US" sz="1200" baseline="0" dirty="0"/>
                    </a:p>
                  </a:txBody>
                  <a:tcPr/>
                </a:tc>
                <a:tc>
                  <a:txBody>
                    <a:bodyPr/>
                    <a:lstStyle/>
                    <a:p>
                      <a:r>
                        <a:rPr lang="en-US" sz="1200" baseline="0" dirty="0" smtClean="0"/>
                        <a:t>If diurnal variation is not corrected, Then SGPS –X P9-P11 L1b fluxes will be unusable.</a:t>
                      </a:r>
                    </a:p>
                  </a:txBody>
                  <a:tcPr/>
                </a:tc>
                <a:tc>
                  <a:txBody>
                    <a:bodyPr/>
                    <a:lstStyle/>
                    <a:p>
                      <a:r>
                        <a:rPr lang="en-US" sz="1200" baseline="0" dirty="0" smtClean="0"/>
                        <a:t>High </a:t>
                      </a:r>
                    </a:p>
                    <a:p>
                      <a:r>
                        <a:rPr lang="en-US" sz="1200" baseline="0" dirty="0" smtClean="0"/>
                        <a:t>(affects SWPC Solar Particle event detection and S-scale alerts.)</a:t>
                      </a:r>
                    </a:p>
                    <a:p>
                      <a:endParaRPr lang="en-US" sz="1200" baseline="0" dirty="0"/>
                    </a:p>
                  </a:txBody>
                  <a:tcPr/>
                </a:tc>
                <a:tc>
                  <a:txBody>
                    <a:bodyPr/>
                    <a:lstStyle/>
                    <a:p>
                      <a:pPr algn="ctr"/>
                      <a:r>
                        <a:rPr lang="en-US" sz="1200" baseline="0" dirty="0" smtClean="0"/>
                        <a:t>405</a:t>
                      </a:r>
                      <a:endParaRPr lang="en-US" sz="1200" baseline="0" dirty="0"/>
                    </a:p>
                  </a:txBody>
                  <a:tcPr/>
                </a:tc>
                <a:tc>
                  <a:txBody>
                    <a:bodyPr/>
                    <a:lstStyle/>
                    <a:p>
                      <a:r>
                        <a:rPr lang="en-US" sz="1200" baseline="0" dirty="0" smtClean="0"/>
                        <a:t>Add SGPS temperatures to L1b, ATC has provided ‘cold’ </a:t>
                      </a:r>
                      <a:r>
                        <a:rPr lang="en-US" sz="1200" baseline="0" dirty="0" err="1" smtClean="0"/>
                        <a:t>bandpasses</a:t>
                      </a:r>
                      <a:r>
                        <a:rPr lang="en-US" sz="1200" baseline="0" dirty="0" smtClean="0"/>
                        <a:t>, NCEI will implement correction in L2.</a:t>
                      </a:r>
                    </a:p>
                  </a:txBody>
                  <a:tcPr/>
                </a:tc>
                <a:tc>
                  <a:txBody>
                    <a:bodyPr/>
                    <a:lstStyle/>
                    <a:p>
                      <a:r>
                        <a:rPr lang="en-US" sz="1200" baseline="0" dirty="0" err="1" smtClean="0"/>
                        <a:t>In_Analysis</a:t>
                      </a:r>
                      <a:endParaRPr lang="en-US" sz="1200" baseline="0" dirty="0" smtClean="0"/>
                    </a:p>
                    <a:p>
                      <a:r>
                        <a:rPr lang="en-US" sz="1200" baseline="0" dirty="0" smtClean="0"/>
                        <a:t>Delivery Date: </a:t>
                      </a:r>
                      <a:r>
                        <a:rPr lang="hr-HR" sz="1200" strike="sngStrike" baseline="0" dirty="0" smtClean="0"/>
                        <a:t>DO.06.02.00</a:t>
                      </a:r>
                      <a:endParaRPr lang="en-US" sz="1200" strike="sngStrike" baseline="0" dirty="0" smtClean="0"/>
                    </a:p>
                    <a:p>
                      <a:r>
                        <a:rPr lang="en-US" sz="1200" strike="noStrike" baseline="0" dirty="0" smtClean="0"/>
                        <a:t>Currently not scheduled.</a:t>
                      </a:r>
                      <a:endParaRPr lang="en-US" sz="1200" strike="noStrike" baseline="0" dirty="0"/>
                    </a:p>
                  </a:txBody>
                  <a:tcPr/>
                </a:tc>
              </a:tr>
              <a:tr h="370840">
                <a:tc>
                  <a:txBody>
                    <a:bodyPr/>
                    <a:lstStyle/>
                    <a:p>
                      <a:r>
                        <a:rPr lang="en-US" sz="1200" baseline="0" dirty="0" smtClean="0"/>
                        <a:t>SGPS-T2 L1b fluxes systematically low</a:t>
                      </a:r>
                      <a:endParaRPr lang="en-US" sz="1200" baseline="0" dirty="0"/>
                    </a:p>
                  </a:txBody>
                  <a:tcPr/>
                </a:tc>
                <a:tc>
                  <a:txBody>
                    <a:bodyPr/>
                    <a:lstStyle/>
                    <a:p>
                      <a:pPr algn="l" fontAlgn="t"/>
                      <a:r>
                        <a:rPr lang="en-US" sz="1200" b="0" i="0" u="none" strike="noStrike" dirty="0">
                          <a:solidFill>
                            <a:srgbClr val="000000"/>
                          </a:solidFill>
                          <a:effectLst/>
                          <a:latin typeface="+mj-lt"/>
                        </a:rPr>
                        <a:t>Based </a:t>
                      </a:r>
                      <a:r>
                        <a:rPr lang="en-US" sz="1200" b="0" i="0" u="none" strike="noStrike" dirty="0" smtClean="0">
                          <a:solidFill>
                            <a:srgbClr val="000000"/>
                          </a:solidFill>
                          <a:effectLst/>
                          <a:latin typeface="+mj-lt"/>
                        </a:rPr>
                        <a:t>on</a:t>
                      </a:r>
                      <a:r>
                        <a:rPr lang="en-US" sz="1200" b="0" i="0" u="none" strike="noStrike" baseline="0" dirty="0" smtClean="0">
                          <a:solidFill>
                            <a:srgbClr val="000000"/>
                          </a:solidFill>
                          <a:effectLst/>
                          <a:latin typeface="+mj-lt"/>
                        </a:rPr>
                        <a:t> </a:t>
                      </a:r>
                      <a:r>
                        <a:rPr lang="en-US" sz="1200" b="0" i="0" u="none" strike="noStrike" dirty="0" smtClean="0">
                          <a:solidFill>
                            <a:srgbClr val="000000"/>
                          </a:solidFill>
                          <a:effectLst/>
                          <a:latin typeface="+mj-lt"/>
                        </a:rPr>
                        <a:t>independent </a:t>
                      </a:r>
                      <a:r>
                        <a:rPr lang="en-US" sz="1200" b="0" i="0" u="none" strike="noStrike" dirty="0">
                          <a:solidFill>
                            <a:srgbClr val="000000"/>
                          </a:solidFill>
                          <a:effectLst/>
                          <a:latin typeface="+mj-lt"/>
                        </a:rPr>
                        <a:t>calculation of the expected values </a:t>
                      </a:r>
                      <a:r>
                        <a:rPr lang="en-US" sz="1200" b="0" i="0" u="none" strike="noStrike" dirty="0" smtClean="0">
                          <a:solidFill>
                            <a:srgbClr val="000000"/>
                          </a:solidFill>
                          <a:effectLst/>
                          <a:latin typeface="+mj-lt"/>
                        </a:rPr>
                        <a:t>from L0 data by</a:t>
                      </a:r>
                      <a:r>
                        <a:rPr lang="en-US" sz="1200" b="0" i="0" u="none" strike="noStrike" baseline="0" dirty="0" smtClean="0">
                          <a:solidFill>
                            <a:srgbClr val="000000"/>
                          </a:solidFill>
                          <a:effectLst/>
                          <a:latin typeface="+mj-lt"/>
                        </a:rPr>
                        <a:t> NCEI and ATC.</a:t>
                      </a:r>
                      <a:endParaRPr lang="en-US" sz="1200" b="0" i="0" u="none" strike="noStrike" dirty="0">
                        <a:solidFill>
                          <a:srgbClr val="000000"/>
                        </a:solidFill>
                        <a:effectLst/>
                        <a:latin typeface="+mj-lt"/>
                      </a:endParaRPr>
                    </a:p>
                  </a:txBody>
                  <a:tcPr marL="0" marR="0" marT="0" marB="0"/>
                </a:tc>
                <a:tc>
                  <a:txBody>
                    <a:bodyPr/>
                    <a:lstStyle/>
                    <a:p>
                      <a:r>
                        <a:rPr lang="en-US" sz="1200" baseline="0" dirty="0" smtClean="0"/>
                        <a:t>Medium (fluxes approx. 10% low.).  Affects T1 P5 out-of-band correction.</a:t>
                      </a:r>
                      <a:endParaRPr lang="en-US" sz="1200" baseline="0" dirty="0"/>
                    </a:p>
                  </a:txBody>
                  <a:tcPr/>
                </a:tc>
                <a:tc>
                  <a:txBody>
                    <a:bodyPr/>
                    <a:lstStyle/>
                    <a:p>
                      <a:pPr algn="ctr"/>
                      <a:r>
                        <a:rPr lang="en-US" sz="1200" baseline="0" dirty="0" smtClean="0"/>
                        <a:t>491</a:t>
                      </a:r>
                      <a:endParaRPr lang="en-US" sz="1200" baseline="0" dirty="0"/>
                    </a:p>
                  </a:txBody>
                  <a:tcPr/>
                </a:tc>
                <a:tc>
                  <a:txBody>
                    <a:bodyPr/>
                    <a:lstStyle/>
                    <a:p>
                      <a:r>
                        <a:rPr lang="en-US" sz="1200" baseline="0" dirty="0" smtClean="0"/>
                        <a:t>Find and fix error in L1b processing.</a:t>
                      </a:r>
                      <a:endParaRPr lang="en-US" sz="1200" baseline="0" dirty="0"/>
                    </a:p>
                  </a:txBody>
                  <a:tcPr/>
                </a:tc>
                <a:tc>
                  <a:txBody>
                    <a:bodyPr/>
                    <a:lstStyle/>
                    <a:p>
                      <a:r>
                        <a:rPr lang="en-US" sz="1200" baseline="0" dirty="0" err="1" smtClean="0"/>
                        <a:t>In_Analysis</a:t>
                      </a:r>
                      <a:r>
                        <a:rPr lang="en-US" sz="1200" baseline="0" dirty="0" smtClean="0"/>
                        <a:t> </a:t>
                      </a:r>
                    </a:p>
                    <a:p>
                      <a:r>
                        <a:rPr lang="en-US" sz="1200" baseline="0" dirty="0" smtClean="0"/>
                        <a:t>Delivery Date: </a:t>
                      </a:r>
                      <a:r>
                        <a:rPr lang="hr-HR" sz="1200" baseline="0" dirty="0" smtClean="0"/>
                        <a:t>DO.06.03.00</a:t>
                      </a:r>
                      <a:endParaRPr lang="en-US" sz="1200" baseline="0" dirty="0" smtClean="0"/>
                    </a:p>
                    <a:p>
                      <a:endParaRPr lang="en-US" sz="1200" baseline="0" dirty="0"/>
                    </a:p>
                  </a:txBody>
                  <a:tcPr/>
                </a:tc>
              </a:tr>
              <a:tr h="370840">
                <a:tc>
                  <a:txBody>
                    <a:bodyPr/>
                    <a:lstStyle/>
                    <a:p>
                      <a:r>
                        <a:rPr lang="en-US" sz="1200" baseline="0" dirty="0" smtClean="0"/>
                        <a:t>Remove divide by two from SEISS SGPS P11 L1b processing</a:t>
                      </a:r>
                      <a:endParaRPr lang="en-US" sz="1200" baseline="0" dirty="0"/>
                    </a:p>
                  </a:txBody>
                  <a:tcPr/>
                </a:tc>
                <a:tc>
                  <a:txBody>
                    <a:bodyPr/>
                    <a:lstStyle/>
                    <a:p>
                      <a:r>
                        <a:rPr lang="en-US" sz="1200" baseline="0" dirty="0" smtClean="0"/>
                        <a:t>P11 incorrectly divided by 2 in CDRL80</a:t>
                      </a:r>
                      <a:endParaRPr lang="en-US" sz="1200" baseline="0" dirty="0"/>
                    </a:p>
                  </a:txBody>
                  <a:tcPr/>
                </a:tc>
                <a:tc>
                  <a:txBody>
                    <a:bodyPr/>
                    <a:lstStyle/>
                    <a:p>
                      <a:r>
                        <a:rPr lang="en-US" sz="1200" baseline="0" dirty="0" smtClean="0"/>
                        <a:t>High</a:t>
                      </a:r>
                    </a:p>
                    <a:p>
                      <a:r>
                        <a:rPr lang="en-US" sz="1200" baseline="0" dirty="0" smtClean="0"/>
                        <a:t>(directly affects MPS-HI background correction)</a:t>
                      </a:r>
                      <a:endParaRPr lang="en-US" sz="1200" baseline="0" dirty="0"/>
                    </a:p>
                  </a:txBody>
                  <a:tcPr/>
                </a:tc>
                <a:tc>
                  <a:txBody>
                    <a:bodyPr/>
                    <a:lstStyle/>
                    <a:p>
                      <a:pPr algn="ctr"/>
                      <a:r>
                        <a:rPr lang="en-US" sz="1200" baseline="0" dirty="0" smtClean="0"/>
                        <a:t>427</a:t>
                      </a:r>
                      <a:endParaRPr lang="en-US" sz="1200" baseline="0" dirty="0"/>
                    </a:p>
                  </a:txBody>
                  <a:tcPr/>
                </a:tc>
                <a:tc>
                  <a:txBody>
                    <a:bodyPr/>
                    <a:lstStyle/>
                    <a:p>
                      <a:r>
                        <a:rPr lang="en-US" sz="1200" baseline="0" dirty="0" smtClean="0"/>
                        <a:t>Change implemented in Harris code and working in DE.</a:t>
                      </a:r>
                      <a:endParaRPr lang="en-US" sz="1200" baseline="0" dirty="0"/>
                    </a:p>
                  </a:txBody>
                  <a:tcPr/>
                </a:tc>
                <a:tc>
                  <a:txBody>
                    <a:bodyPr/>
                    <a:lstStyle/>
                    <a:p>
                      <a:r>
                        <a:rPr lang="en-US" sz="1200" baseline="0" dirty="0" smtClean="0"/>
                        <a:t>Verified in DE; to be implemented in OE.</a:t>
                      </a:r>
                      <a:endParaRPr lang="en-US" sz="1200" baseline="0" dirty="0"/>
                    </a:p>
                  </a:txBody>
                  <a:tcPr/>
                </a:tc>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pPr/>
              <a:t>57</a:t>
            </a:fld>
            <a:endParaRPr lang="en-US" altLang="en-US" dirty="0"/>
          </a:p>
        </p:txBody>
      </p:sp>
      <p:sp>
        <p:nvSpPr>
          <p:cNvPr id="8" name="TextBox 7"/>
          <p:cNvSpPr txBox="1"/>
          <p:nvPr/>
        </p:nvSpPr>
        <p:spPr>
          <a:xfrm>
            <a:off x="381000" y="5029200"/>
            <a:ext cx="8229600" cy="1400383"/>
          </a:xfrm>
          <a:prstGeom prst="rect">
            <a:avLst/>
          </a:prstGeom>
          <a:noFill/>
        </p:spPr>
        <p:txBody>
          <a:bodyPr wrap="square" rtlCol="0">
            <a:spAutoFit/>
          </a:bodyPr>
          <a:lstStyle/>
          <a:p>
            <a:pPr marL="285750" indent="-285750">
              <a:spcAft>
                <a:spcPts val="600"/>
              </a:spcAft>
              <a:buFont typeface="Arial" charset="0"/>
              <a:buChar char="•"/>
            </a:pPr>
            <a:r>
              <a:rPr lang="en-US" sz="1600" dirty="0" smtClean="0">
                <a:solidFill>
                  <a:schemeClr val="bg1"/>
                </a:solidFill>
              </a:rPr>
              <a:t>Critical L1b algorithm change needed for SGPS provisional (ADR 405): Pass SGPS temperatures (in L0 data) through to L1b output. Correction appropriate for SWPC Solar Particle event detection will be implemented in L2 processing, needed for SWPC operational use.</a:t>
            </a:r>
          </a:p>
          <a:p>
            <a:pPr marL="285750" indent="-285750">
              <a:spcAft>
                <a:spcPts val="600"/>
              </a:spcAft>
              <a:buFont typeface="Arial" charset="0"/>
              <a:buChar char="•"/>
            </a:pPr>
            <a:r>
              <a:rPr lang="en-US" sz="1600" dirty="0" smtClean="0">
                <a:solidFill>
                  <a:schemeClr val="bg1"/>
                </a:solidFill>
              </a:rPr>
              <a:t>SGPS expected to reach provisional status three months following implementation of ADR 405 in the operational environment.</a:t>
            </a:r>
          </a:p>
        </p:txBody>
      </p:sp>
    </p:spTree>
    <p:extLst>
      <p:ext uri="{BB962C8B-B14F-4D97-AF65-F5344CB8AC3E}">
        <p14:creationId xmlns:p14="http://schemas.microsoft.com/office/powerpoint/2010/main" val="9178379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aphicFrame>
        <p:nvGraphicFramePr>
          <p:cNvPr id="247" name="Shape 247"/>
          <p:cNvGraphicFramePr/>
          <p:nvPr>
            <p:extLst>
              <p:ext uri="{D42A27DB-BD31-4B8C-83A1-F6EECF244321}">
                <p14:modId xmlns:p14="http://schemas.microsoft.com/office/powerpoint/2010/main" val="4000044154"/>
              </p:ext>
            </p:extLst>
          </p:nvPr>
        </p:nvGraphicFramePr>
        <p:xfrm>
          <a:off x="152400" y="1493104"/>
          <a:ext cx="8839201" cy="5212496"/>
        </p:xfrm>
        <a:graphic>
          <a:graphicData uri="http://schemas.openxmlformats.org/drawingml/2006/table">
            <a:tbl>
              <a:tblPr firstRow="1" bandRow="1">
                <a:noFill/>
              </a:tblPr>
              <a:tblGrid>
                <a:gridCol w="914400"/>
                <a:gridCol w="1440162"/>
                <a:gridCol w="661351"/>
                <a:gridCol w="717887"/>
                <a:gridCol w="3200400"/>
                <a:gridCol w="1905001"/>
              </a:tblGrid>
              <a:tr h="254466">
                <a:tc>
                  <a:txBody>
                    <a:bodyPr/>
                    <a:lstStyle/>
                    <a:p>
                      <a:pPr marL="0" marR="0" lvl="0" indent="0" algn="l" rtl="0">
                        <a:spcBef>
                          <a:spcPts val="0"/>
                        </a:spcBef>
                        <a:buSzPct val="25000"/>
                        <a:buNone/>
                      </a:pPr>
                      <a:r>
                        <a:rPr lang="en-US" sz="1200" b="1" u="none" strike="noStrike" cap="none" dirty="0"/>
                        <a:t>Risk Name</a:t>
                      </a: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spcBef>
                          <a:spcPts val="0"/>
                        </a:spcBef>
                        <a:buSzPct val="25000"/>
                        <a:buNone/>
                      </a:pPr>
                      <a:r>
                        <a:rPr lang="en-US" sz="1200" b="1"/>
                        <a:t>Description</a:t>
                      </a: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buSzPct val="25000"/>
                        <a:buNone/>
                      </a:pPr>
                      <a:r>
                        <a:rPr lang="en-US" sz="1200" b="1"/>
                        <a:t>Impact</a:t>
                      </a: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buSzPct val="25000"/>
                        <a:buNone/>
                      </a:pPr>
                      <a:r>
                        <a:rPr lang="en-US" sz="1200" b="1" dirty="0" smtClean="0"/>
                        <a:t>ADR/WR</a:t>
                      </a:r>
                      <a:endParaRPr lang="en-US" sz="1200" b="1" dirty="0"/>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spcBef>
                          <a:spcPts val="0"/>
                        </a:spcBef>
                        <a:buSzPct val="25000"/>
                        <a:buNone/>
                      </a:pPr>
                      <a:r>
                        <a:rPr lang="en-US" sz="1200" b="1"/>
                        <a:t>Mitigation and Schedule</a:t>
                      </a: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spcBef>
                          <a:spcPts val="0"/>
                        </a:spcBef>
                        <a:buSzPct val="25000"/>
                        <a:buNone/>
                      </a:pPr>
                      <a:r>
                        <a:rPr lang="en-US" sz="1200" b="1" dirty="0"/>
                        <a:t>Status</a:t>
                      </a: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7762">
                <a:tc>
                  <a:txBody>
                    <a:bodyPr/>
                    <a:lstStyle/>
                    <a:p>
                      <a:pPr lvl="0" rtl="0">
                        <a:lnSpc>
                          <a:spcPct val="115000"/>
                        </a:lnSpc>
                        <a:spcBef>
                          <a:spcPts val="0"/>
                        </a:spcBef>
                        <a:buNone/>
                      </a:pPr>
                      <a:r>
                        <a:rPr lang="en-US" sz="1000" dirty="0">
                          <a:solidFill>
                            <a:srgbClr val="000000"/>
                          </a:solidFill>
                        </a:rPr>
                        <a:t>EHIS </a:t>
                      </a:r>
                      <a:r>
                        <a:rPr lang="en-US" sz="1000" dirty="0" err="1">
                          <a:solidFill>
                            <a:srgbClr val="000000"/>
                          </a:solidFill>
                        </a:rPr>
                        <a:t>Integerization</a:t>
                      </a:r>
                      <a:r>
                        <a:rPr lang="en-US" sz="1000" dirty="0">
                          <a:solidFill>
                            <a:srgbClr val="000000"/>
                          </a:solidFill>
                        </a:rPr>
                        <a:t> of Maximum Likelihood Fit</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rtl="0">
                        <a:lnSpc>
                          <a:spcPct val="115000"/>
                        </a:lnSpc>
                        <a:spcBef>
                          <a:spcPts val="0"/>
                        </a:spcBef>
                        <a:buNone/>
                      </a:pPr>
                      <a:r>
                        <a:rPr lang="en-US" sz="1000" dirty="0">
                          <a:solidFill>
                            <a:srgbClr val="000000"/>
                          </a:solidFill>
                        </a:rPr>
                        <a:t>IF </a:t>
                      </a:r>
                      <a:r>
                        <a:rPr lang="en-US" sz="1000" dirty="0" err="1">
                          <a:solidFill>
                            <a:srgbClr val="000000"/>
                          </a:solidFill>
                        </a:rPr>
                        <a:t>integerization</a:t>
                      </a:r>
                      <a:r>
                        <a:rPr lang="en-US" sz="1000" dirty="0">
                          <a:solidFill>
                            <a:srgbClr val="000000"/>
                          </a:solidFill>
                        </a:rPr>
                        <a:t> of ML fit is not resolved, THEN EHIS L1b heavy ions will be inaccurate</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algn="ctr" rtl="0">
                        <a:lnSpc>
                          <a:spcPct val="115000"/>
                        </a:lnSpc>
                        <a:spcBef>
                          <a:spcPts val="0"/>
                        </a:spcBef>
                        <a:buNone/>
                      </a:pPr>
                      <a:r>
                        <a:rPr lang="en-US" sz="1000">
                          <a:solidFill>
                            <a:srgbClr val="000000"/>
                          </a:solidFill>
                        </a:rPr>
                        <a:t>Medium</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ctr" rtl="0">
                        <a:spcBef>
                          <a:spcPts val="0"/>
                        </a:spcBef>
                        <a:buNone/>
                      </a:pPr>
                      <a:r>
                        <a:rPr lang="en-US" sz="1000" dirty="0" smtClean="0"/>
                        <a:t>WR2246 (closed)</a:t>
                      </a:r>
                      <a:endParaRPr lang="en-US" sz="1000" dirty="0"/>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rtl="0">
                        <a:lnSpc>
                          <a:spcPct val="115000"/>
                        </a:lnSpc>
                        <a:spcBef>
                          <a:spcPts val="0"/>
                        </a:spcBef>
                        <a:buNone/>
                      </a:pPr>
                      <a:r>
                        <a:rPr lang="en-US" sz="1000" dirty="0">
                          <a:solidFill>
                            <a:schemeClr val="tx1"/>
                          </a:solidFill>
                        </a:rPr>
                        <a:t>1. ATC/UNH </a:t>
                      </a:r>
                      <a:r>
                        <a:rPr lang="en-US" sz="1000" dirty="0" smtClean="0">
                          <a:solidFill>
                            <a:schemeClr val="tx1"/>
                          </a:solidFill>
                        </a:rPr>
                        <a:t>or NCEI </a:t>
                      </a:r>
                      <a:r>
                        <a:rPr lang="en-US" sz="1000" dirty="0">
                          <a:solidFill>
                            <a:schemeClr val="tx1"/>
                          </a:solidFill>
                        </a:rPr>
                        <a:t>will compare their L1b with GS </a:t>
                      </a:r>
                      <a:r>
                        <a:rPr lang="en-US" sz="1000" dirty="0" smtClean="0">
                          <a:solidFill>
                            <a:schemeClr val="tx1"/>
                          </a:solidFill>
                        </a:rPr>
                        <a:t>L1b</a:t>
                      </a:r>
                      <a:endParaRPr lang="en-US" sz="1000" dirty="0">
                        <a:solidFill>
                          <a:schemeClr val="tx1"/>
                        </a:solidFill>
                      </a:endParaRP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spcBef>
                          <a:spcPts val="0"/>
                        </a:spcBef>
                        <a:buNone/>
                      </a:pPr>
                      <a:r>
                        <a:rPr lang="en-US" sz="1000" dirty="0">
                          <a:solidFill>
                            <a:schemeClr val="tx1"/>
                          </a:solidFill>
                        </a:rPr>
                        <a:t>Reported complete by Harris but not validated by ATC or NCEI.  Identified as a watch item at PS-PVR.</a:t>
                      </a: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r>
              <a:tr h="1015112">
                <a:tc>
                  <a:txBody>
                    <a:bodyPr/>
                    <a:lstStyle/>
                    <a:p>
                      <a:pPr lvl="0" rtl="0">
                        <a:lnSpc>
                          <a:spcPct val="115000"/>
                        </a:lnSpc>
                        <a:spcBef>
                          <a:spcPts val="0"/>
                        </a:spcBef>
                        <a:buNone/>
                      </a:pPr>
                      <a:r>
                        <a:rPr lang="en-US" sz="1000">
                          <a:solidFill>
                            <a:srgbClr val="000000"/>
                          </a:solidFill>
                        </a:rPr>
                        <a:t>EHIS Initial Peak Area Calculation</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rtl="0">
                        <a:lnSpc>
                          <a:spcPct val="115000"/>
                        </a:lnSpc>
                        <a:spcBef>
                          <a:spcPts val="0"/>
                        </a:spcBef>
                        <a:buNone/>
                      </a:pPr>
                      <a:r>
                        <a:rPr lang="en-US" sz="1000" dirty="0">
                          <a:solidFill>
                            <a:srgbClr val="000000"/>
                          </a:solidFill>
                        </a:rPr>
                        <a:t>IF bin numbers &lt; 60 not removed from initial peak area calculation, THEN EHIS L1b heavy ions will be inaccurate</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algn="ctr" rtl="0">
                        <a:lnSpc>
                          <a:spcPct val="115000"/>
                        </a:lnSpc>
                        <a:spcBef>
                          <a:spcPts val="0"/>
                        </a:spcBef>
                        <a:buNone/>
                      </a:pPr>
                      <a:r>
                        <a:rPr lang="en-US" sz="1000" dirty="0">
                          <a:solidFill>
                            <a:srgbClr val="000000"/>
                          </a:solidFill>
                        </a:rPr>
                        <a:t>High. Affects SEISS.20 LET</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000" dirty="0" smtClean="0"/>
                        <a:t>WR2247 (closed)</a:t>
                      </a:r>
                      <a:endParaRPr lang="en-US" sz="1000" dirty="0"/>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rtl="0">
                        <a:lnSpc>
                          <a:spcPct val="115000"/>
                        </a:lnSpc>
                        <a:spcBef>
                          <a:spcPts val="0"/>
                        </a:spcBef>
                        <a:buNone/>
                      </a:pPr>
                      <a:r>
                        <a:rPr lang="en-US" sz="1000" dirty="0">
                          <a:solidFill>
                            <a:schemeClr val="tx1"/>
                          </a:solidFill>
                        </a:rPr>
                        <a:t>1. Ground </a:t>
                      </a:r>
                      <a:r>
                        <a:rPr lang="en-US" sz="1000" dirty="0" smtClean="0">
                          <a:solidFill>
                            <a:schemeClr val="tx1"/>
                          </a:solidFill>
                        </a:rPr>
                        <a:t>reported fix</a:t>
                      </a:r>
                      <a:r>
                        <a:rPr lang="en-US" sz="1000" dirty="0">
                          <a:solidFill>
                            <a:schemeClr val="tx1"/>
                          </a:solidFill>
                        </a:rPr>
                        <a:t>: WR2247, </a:t>
                      </a:r>
                      <a:r>
                        <a:rPr lang="en-US" sz="1000" dirty="0" smtClean="0">
                          <a:solidFill>
                            <a:schemeClr val="tx1"/>
                          </a:solidFill>
                        </a:rPr>
                        <a:t>DO.05</a:t>
                      </a:r>
                      <a:endParaRPr lang="en-US" sz="1000" dirty="0">
                        <a:solidFill>
                          <a:schemeClr val="tx1"/>
                        </a:solidFill>
                      </a:endParaRPr>
                    </a:p>
                    <a:p>
                      <a:pPr lvl="0" rtl="0">
                        <a:lnSpc>
                          <a:spcPct val="115000"/>
                        </a:lnSpc>
                        <a:spcBef>
                          <a:spcPts val="0"/>
                        </a:spcBef>
                        <a:buNone/>
                      </a:pPr>
                      <a:r>
                        <a:rPr lang="en-US" sz="1000" dirty="0">
                          <a:solidFill>
                            <a:schemeClr val="tx1"/>
                          </a:solidFill>
                        </a:rPr>
                        <a:t>2. ATC/UNH </a:t>
                      </a:r>
                      <a:r>
                        <a:rPr lang="en-US" sz="1000" dirty="0" smtClean="0">
                          <a:solidFill>
                            <a:schemeClr val="tx1"/>
                          </a:solidFill>
                        </a:rPr>
                        <a:t>or NCEI </a:t>
                      </a:r>
                      <a:r>
                        <a:rPr lang="en-US" sz="1000" dirty="0">
                          <a:solidFill>
                            <a:schemeClr val="tx1"/>
                          </a:solidFill>
                        </a:rPr>
                        <a:t>will check </a:t>
                      </a:r>
                      <a:r>
                        <a:rPr lang="en-US" sz="1000" dirty="0" smtClean="0">
                          <a:solidFill>
                            <a:schemeClr val="tx1"/>
                          </a:solidFill>
                        </a:rPr>
                        <a:t>fix</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r>
                        <a:rPr lang="en-US" sz="1000" dirty="0">
                          <a:solidFill>
                            <a:schemeClr val="tx1"/>
                          </a:solidFill>
                        </a:rPr>
                        <a:t>Reported complete by Harris but not validated by ATC or NCEI</a:t>
                      </a:r>
                      <a:r>
                        <a:rPr lang="en-US" sz="1000" dirty="0" smtClean="0">
                          <a:solidFill>
                            <a:schemeClr val="tx1"/>
                          </a:solidFill>
                        </a:rPr>
                        <a:t>.</a:t>
                      </a:r>
                      <a:endParaRPr lang="en-US" sz="1000" u="sng" dirty="0" smtClean="0">
                        <a:solidFill>
                          <a:schemeClr val="tx1"/>
                        </a:solidFill>
                      </a:endParaRPr>
                    </a:p>
                    <a:p>
                      <a:pPr marL="0" marR="0" lvl="0" indent="0" algn="l" rtl="0">
                        <a:spcBef>
                          <a:spcPts val="0"/>
                        </a:spcBef>
                        <a:buSzPct val="25000"/>
                        <a:buNone/>
                      </a:pPr>
                      <a:r>
                        <a:rPr lang="en-US" sz="1000" u="none" dirty="0" smtClean="0">
                          <a:solidFill>
                            <a:srgbClr val="FF0000"/>
                          </a:solidFill>
                        </a:rPr>
                        <a:t>Spurious Be and B counts need to be investigated.</a:t>
                      </a:r>
                      <a:endParaRPr lang="en-US" sz="1000" u="none" dirty="0">
                        <a:solidFill>
                          <a:srgbClr val="FF0000"/>
                        </a:solidFill>
                      </a:endParaRP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r>
              <a:tr h="1015112">
                <a:tc>
                  <a:txBody>
                    <a:bodyPr/>
                    <a:lstStyle/>
                    <a:p>
                      <a:pPr lvl="0" rtl="0">
                        <a:lnSpc>
                          <a:spcPct val="115000"/>
                        </a:lnSpc>
                        <a:spcBef>
                          <a:spcPts val="0"/>
                        </a:spcBef>
                        <a:buNone/>
                      </a:pPr>
                      <a:r>
                        <a:rPr lang="en-US" sz="1000">
                          <a:solidFill>
                            <a:srgbClr val="000000"/>
                          </a:solidFill>
                        </a:rPr>
                        <a:t>EHIS Statistical Error Calculation Defect</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rtl="0">
                        <a:lnSpc>
                          <a:spcPct val="115000"/>
                        </a:lnSpc>
                        <a:spcBef>
                          <a:spcPts val="0"/>
                        </a:spcBef>
                        <a:buNone/>
                      </a:pPr>
                      <a:r>
                        <a:rPr lang="en-US" sz="1000" dirty="0">
                          <a:solidFill>
                            <a:srgbClr val="000000"/>
                          </a:solidFill>
                        </a:rPr>
                        <a:t>IF lower statistic bound is not calculated correctly, THEN EHIS L1b heavy ions will be inaccurate</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algn="ctr" rtl="0">
                        <a:lnSpc>
                          <a:spcPct val="115000"/>
                        </a:lnSpc>
                        <a:spcBef>
                          <a:spcPts val="0"/>
                        </a:spcBef>
                        <a:buNone/>
                      </a:pPr>
                      <a:r>
                        <a:rPr lang="en-US" sz="1000" dirty="0">
                          <a:solidFill>
                            <a:srgbClr val="000000"/>
                          </a:solidFill>
                        </a:rPr>
                        <a:t>High. Affects SEISS.20 LET</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000" dirty="0" smtClean="0"/>
                        <a:t>WR2255 (closed)</a:t>
                      </a:r>
                      <a:endParaRPr lang="en-US" sz="1000" dirty="0"/>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rtl="0">
                        <a:lnSpc>
                          <a:spcPct val="115000"/>
                        </a:lnSpc>
                        <a:spcBef>
                          <a:spcPts val="0"/>
                        </a:spcBef>
                        <a:buNone/>
                      </a:pPr>
                      <a:r>
                        <a:rPr lang="en-US" sz="1000" dirty="0">
                          <a:solidFill>
                            <a:schemeClr val="tx1"/>
                          </a:solidFill>
                        </a:rPr>
                        <a:t>1. Ground </a:t>
                      </a:r>
                      <a:r>
                        <a:rPr lang="en-US" sz="1000" dirty="0" smtClean="0">
                          <a:solidFill>
                            <a:schemeClr val="tx1"/>
                          </a:solidFill>
                        </a:rPr>
                        <a:t>reported fix</a:t>
                      </a:r>
                      <a:r>
                        <a:rPr lang="en-US" sz="1000" dirty="0">
                          <a:solidFill>
                            <a:schemeClr val="tx1"/>
                          </a:solidFill>
                        </a:rPr>
                        <a:t>: WR2255, </a:t>
                      </a:r>
                      <a:r>
                        <a:rPr lang="en-US" sz="1000" dirty="0" smtClean="0">
                          <a:solidFill>
                            <a:schemeClr val="tx1"/>
                          </a:solidFill>
                        </a:rPr>
                        <a:t>DO.05</a:t>
                      </a:r>
                      <a:endParaRPr lang="en-US" sz="1000" dirty="0">
                        <a:solidFill>
                          <a:schemeClr val="tx1"/>
                        </a:solidFill>
                      </a:endParaRPr>
                    </a:p>
                    <a:p>
                      <a:pPr lvl="0" rtl="0">
                        <a:lnSpc>
                          <a:spcPct val="115000"/>
                        </a:lnSpc>
                        <a:spcBef>
                          <a:spcPts val="0"/>
                        </a:spcBef>
                        <a:buNone/>
                      </a:pPr>
                      <a:r>
                        <a:rPr lang="en-US" sz="1000" dirty="0">
                          <a:solidFill>
                            <a:schemeClr val="tx1"/>
                          </a:solidFill>
                        </a:rPr>
                        <a:t>2. ATC/UNH </a:t>
                      </a:r>
                      <a:r>
                        <a:rPr lang="en-US" sz="1000" dirty="0" smtClean="0">
                          <a:solidFill>
                            <a:schemeClr val="tx1"/>
                          </a:solidFill>
                        </a:rPr>
                        <a:t>or NCEI </a:t>
                      </a:r>
                      <a:r>
                        <a:rPr lang="en-US" sz="1000" dirty="0">
                          <a:solidFill>
                            <a:schemeClr val="tx1"/>
                          </a:solidFill>
                        </a:rPr>
                        <a:t>will check </a:t>
                      </a:r>
                      <a:r>
                        <a:rPr lang="en-US" sz="1000" dirty="0" smtClean="0">
                          <a:solidFill>
                            <a:schemeClr val="tx1"/>
                          </a:solidFill>
                        </a:rPr>
                        <a:t>fix</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rtl="0">
                        <a:spcBef>
                          <a:spcPts val="0"/>
                        </a:spcBef>
                        <a:buClr>
                          <a:schemeClr val="dk1"/>
                        </a:buClr>
                        <a:buSzPct val="25000"/>
                        <a:buFont typeface="Arial"/>
                        <a:buNone/>
                      </a:pPr>
                      <a:r>
                        <a:rPr lang="en-US" sz="1000">
                          <a:solidFill>
                            <a:schemeClr val="tx1"/>
                          </a:solidFill>
                        </a:rPr>
                        <a:t>Reported complete by Harris but not validated by ATC or NCEI.  There is evidence in L1b files that this has been fixed.</a:t>
                      </a: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r>
              <a:tr h="1303143">
                <a:tc>
                  <a:txBody>
                    <a:bodyPr/>
                    <a:lstStyle/>
                    <a:p>
                      <a:pPr lvl="0" rtl="0">
                        <a:lnSpc>
                          <a:spcPct val="115000"/>
                        </a:lnSpc>
                        <a:spcBef>
                          <a:spcPts val="0"/>
                        </a:spcBef>
                        <a:buNone/>
                      </a:pPr>
                      <a:r>
                        <a:rPr lang="en-US" sz="1000">
                          <a:solidFill>
                            <a:srgbClr val="000000"/>
                          </a:solidFill>
                        </a:rPr>
                        <a:t>EHIS H1 Channel Contamination</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rtl="0">
                        <a:lnSpc>
                          <a:spcPct val="115000"/>
                        </a:lnSpc>
                        <a:spcBef>
                          <a:spcPts val="0"/>
                        </a:spcBef>
                        <a:buNone/>
                      </a:pPr>
                      <a:r>
                        <a:rPr lang="en-US" sz="1000">
                          <a:solidFill>
                            <a:srgbClr val="000000"/>
                          </a:solidFill>
                        </a:rPr>
                        <a:t>IF electron contamination not removed, THEN EHIS H1(P) channel fluxes will be inaccurate</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000" dirty="0" smtClean="0">
                          <a:solidFill>
                            <a:srgbClr val="000000"/>
                          </a:solidFill>
                        </a:rPr>
                        <a:t>High. Affects SEISS.20 LET</a:t>
                      </a:r>
                    </a:p>
                    <a:p>
                      <a:pPr lvl="0" algn="ctr" rtl="0">
                        <a:lnSpc>
                          <a:spcPct val="115000"/>
                        </a:lnSpc>
                        <a:spcBef>
                          <a:spcPts val="0"/>
                        </a:spcBef>
                        <a:buNone/>
                      </a:pPr>
                      <a:endParaRPr lang="en-US" sz="1000" dirty="0">
                        <a:solidFill>
                          <a:srgbClr val="000000"/>
                        </a:solidFill>
                      </a:endParaRP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400" b="1" dirty="0" smtClean="0"/>
                        <a:t>428 (WR 5471)</a:t>
                      </a:r>
                      <a:endParaRPr lang="en-US" sz="1400" b="1" dirty="0"/>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rtl="0">
                        <a:lnSpc>
                          <a:spcPct val="115000"/>
                        </a:lnSpc>
                        <a:spcBef>
                          <a:spcPts val="0"/>
                        </a:spcBef>
                        <a:buNone/>
                      </a:pPr>
                      <a:r>
                        <a:rPr lang="en-US" sz="1000" dirty="0">
                          <a:solidFill>
                            <a:schemeClr val="tx1"/>
                          </a:solidFill>
                        </a:rPr>
                        <a:t>WR3908:  1. ATC/UNH to update EHIS flight tables (done)</a:t>
                      </a:r>
                    </a:p>
                    <a:p>
                      <a:pPr lvl="0" rtl="0">
                        <a:lnSpc>
                          <a:spcPct val="115000"/>
                        </a:lnSpc>
                        <a:spcBef>
                          <a:spcPts val="0"/>
                        </a:spcBef>
                        <a:buNone/>
                      </a:pPr>
                      <a:r>
                        <a:rPr lang="en-US" sz="1000" dirty="0">
                          <a:solidFill>
                            <a:schemeClr val="tx1"/>
                          </a:solidFill>
                        </a:rPr>
                        <a:t>2. Updated EHIS flight tables to be </a:t>
                      </a:r>
                      <a:r>
                        <a:rPr lang="en-US" sz="1000" dirty="0" smtClean="0">
                          <a:solidFill>
                            <a:schemeClr val="tx1"/>
                          </a:solidFill>
                        </a:rPr>
                        <a:t>uploaded </a:t>
                      </a:r>
                      <a:r>
                        <a:rPr lang="en-US" sz="1000" dirty="0">
                          <a:solidFill>
                            <a:schemeClr val="tx1"/>
                          </a:solidFill>
                        </a:rPr>
                        <a:t>(</a:t>
                      </a:r>
                      <a:r>
                        <a:rPr lang="en-US" sz="1000" dirty="0" smtClean="0">
                          <a:solidFill>
                            <a:schemeClr val="tx1"/>
                          </a:solidFill>
                        </a:rPr>
                        <a:t>done 10 Mar)</a:t>
                      </a:r>
                      <a:endParaRPr lang="en-US" sz="1000" dirty="0">
                        <a:solidFill>
                          <a:schemeClr val="tx1"/>
                        </a:solidFill>
                      </a:endParaRPr>
                    </a:p>
                    <a:p>
                      <a:pPr lvl="0" rtl="0">
                        <a:lnSpc>
                          <a:spcPct val="115000"/>
                        </a:lnSpc>
                        <a:spcBef>
                          <a:spcPts val="0"/>
                        </a:spcBef>
                        <a:buNone/>
                      </a:pPr>
                      <a:r>
                        <a:rPr lang="en-US" sz="1000" dirty="0">
                          <a:solidFill>
                            <a:schemeClr val="tx1"/>
                          </a:solidFill>
                        </a:rPr>
                        <a:t>3. ATC/UNH </a:t>
                      </a:r>
                      <a:r>
                        <a:rPr lang="en-US" sz="1000" dirty="0" smtClean="0">
                          <a:solidFill>
                            <a:schemeClr val="tx1"/>
                          </a:solidFill>
                        </a:rPr>
                        <a:t>to</a:t>
                      </a:r>
                      <a:r>
                        <a:rPr lang="en-US" sz="1000" baseline="0" dirty="0" smtClean="0">
                          <a:solidFill>
                            <a:schemeClr val="tx1"/>
                          </a:solidFill>
                        </a:rPr>
                        <a:t> update</a:t>
                      </a:r>
                      <a:r>
                        <a:rPr lang="en-US" sz="1000" dirty="0" smtClean="0">
                          <a:solidFill>
                            <a:schemeClr val="tx1"/>
                          </a:solidFill>
                        </a:rPr>
                        <a:t> GPA LUT </a:t>
                      </a:r>
                      <a:r>
                        <a:rPr lang="en-US" sz="1000" dirty="0">
                          <a:solidFill>
                            <a:schemeClr val="tx1"/>
                          </a:solidFill>
                        </a:rPr>
                        <a:t>to be consistent with new </a:t>
                      </a:r>
                      <a:r>
                        <a:rPr lang="en-US" sz="1000" dirty="0" smtClean="0">
                          <a:solidFill>
                            <a:schemeClr val="tx1"/>
                          </a:solidFill>
                        </a:rPr>
                        <a:t>thresholds (done –other H and He channels affected)</a:t>
                      </a:r>
                    </a:p>
                    <a:p>
                      <a:pPr lvl="0" rtl="0">
                        <a:lnSpc>
                          <a:spcPct val="115000"/>
                        </a:lnSpc>
                        <a:spcBef>
                          <a:spcPts val="0"/>
                        </a:spcBef>
                        <a:buNone/>
                      </a:pPr>
                      <a:r>
                        <a:rPr lang="en-US" sz="1000" dirty="0" smtClean="0">
                          <a:solidFill>
                            <a:schemeClr val="tx1"/>
                          </a:solidFill>
                        </a:rPr>
                        <a:t>4.</a:t>
                      </a:r>
                      <a:r>
                        <a:rPr lang="en-US" sz="1000" baseline="0" dirty="0" smtClean="0">
                          <a:solidFill>
                            <a:schemeClr val="tx1"/>
                          </a:solidFill>
                        </a:rPr>
                        <a:t> Delivered LUT to be installed in DE (done – did not work)</a:t>
                      </a:r>
                    </a:p>
                    <a:p>
                      <a:pPr lvl="0" rtl="0">
                        <a:lnSpc>
                          <a:spcPct val="115000"/>
                        </a:lnSpc>
                        <a:spcBef>
                          <a:spcPts val="0"/>
                        </a:spcBef>
                        <a:buNone/>
                      </a:pPr>
                      <a:r>
                        <a:rPr lang="en-US" sz="1000" b="1" baseline="0" dirty="0" smtClean="0">
                          <a:solidFill>
                            <a:srgbClr val="FF0000"/>
                          </a:solidFill>
                        </a:rPr>
                        <a:t>5. Install fixed &amp; redelivered LUT in early January</a:t>
                      </a:r>
                      <a:endParaRPr lang="en-US" sz="1000" b="1" dirty="0">
                        <a:solidFill>
                          <a:srgbClr val="FF0000"/>
                        </a:solidFill>
                      </a:endParaRP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spcBef>
                          <a:spcPts val="0"/>
                        </a:spcBef>
                        <a:buClr>
                          <a:schemeClr val="dk1"/>
                        </a:buClr>
                        <a:buSzPct val="25000"/>
                        <a:buFont typeface="Calibri"/>
                        <a:buNone/>
                      </a:pPr>
                      <a:r>
                        <a:rPr lang="en-US" sz="1000" dirty="0">
                          <a:solidFill>
                            <a:schemeClr val="tx1"/>
                          </a:solidFill>
                        </a:rPr>
                        <a:t>Flight tables uploaded successfully on 10 March 2017, </a:t>
                      </a:r>
                      <a:r>
                        <a:rPr lang="en-US" sz="1000" dirty="0" smtClean="0">
                          <a:solidFill>
                            <a:schemeClr val="tx1"/>
                          </a:solidFill>
                        </a:rPr>
                        <a:t>e- contamination </a:t>
                      </a:r>
                      <a:r>
                        <a:rPr lang="en-US" sz="1000" dirty="0">
                          <a:solidFill>
                            <a:schemeClr val="tx1"/>
                          </a:solidFill>
                        </a:rPr>
                        <a:t>greatly reduced.</a:t>
                      </a:r>
                    </a:p>
                    <a:p>
                      <a:pPr marL="0" marR="0" lvl="0" indent="0" algn="l" rtl="0">
                        <a:spcBef>
                          <a:spcPts val="0"/>
                        </a:spcBef>
                        <a:buClr>
                          <a:schemeClr val="dk1"/>
                        </a:buClr>
                        <a:buSzPct val="25000"/>
                        <a:buFont typeface="Calibri"/>
                        <a:buNone/>
                      </a:pPr>
                      <a:r>
                        <a:rPr lang="en-US" sz="1000" dirty="0" smtClean="0">
                          <a:solidFill>
                            <a:schemeClr val="tx1"/>
                          </a:solidFill>
                        </a:rPr>
                        <a:t>EHIS LUT updated by ATC/UNH and delivered.</a:t>
                      </a:r>
                      <a:r>
                        <a:rPr lang="en-US" sz="1000" baseline="0" dirty="0" smtClean="0">
                          <a:solidFill>
                            <a:schemeClr val="tx1"/>
                          </a:solidFill>
                        </a:rPr>
                        <a:t>  </a:t>
                      </a:r>
                      <a:r>
                        <a:rPr lang="en-US" sz="1000" b="1" baseline="0" dirty="0" smtClean="0">
                          <a:solidFill>
                            <a:srgbClr val="FF0000"/>
                          </a:solidFill>
                        </a:rPr>
                        <a:t>LUT did not function in DE due to some format discrepancies.  Redelivery being discussed.</a:t>
                      </a:r>
                      <a:endParaRPr lang="en-US" sz="1000" b="1" dirty="0">
                        <a:solidFill>
                          <a:srgbClr val="FF0000"/>
                        </a:solidFill>
                      </a:endParaRP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r>
              <a:tr h="786485">
                <a:tc>
                  <a:txBody>
                    <a:bodyPr/>
                    <a:lstStyle/>
                    <a:p>
                      <a:pPr lvl="0" rtl="0">
                        <a:lnSpc>
                          <a:spcPct val="100000"/>
                        </a:lnSpc>
                        <a:spcBef>
                          <a:spcPts val="0"/>
                        </a:spcBef>
                        <a:buNone/>
                      </a:pPr>
                      <a:r>
                        <a:rPr lang="en-US" sz="1000" dirty="0" smtClean="0">
                          <a:solidFill>
                            <a:srgbClr val="000000"/>
                          </a:solidFill>
                        </a:rPr>
                        <a:t>EHIS</a:t>
                      </a:r>
                      <a:r>
                        <a:rPr lang="en-US" sz="1000" baseline="0" dirty="0" smtClean="0">
                          <a:solidFill>
                            <a:srgbClr val="000000"/>
                          </a:solidFill>
                        </a:rPr>
                        <a:t> Missing L1b data</a:t>
                      </a:r>
                      <a:endParaRPr lang="en-US" sz="1000" dirty="0">
                        <a:solidFill>
                          <a:srgbClr val="000000"/>
                        </a:solidFill>
                      </a:endParaRP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rtl="0">
                        <a:lnSpc>
                          <a:spcPct val="100000"/>
                        </a:lnSpc>
                        <a:spcBef>
                          <a:spcPts val="0"/>
                        </a:spcBef>
                        <a:buNone/>
                      </a:pPr>
                      <a:r>
                        <a:rPr lang="en-US" sz="1000" dirty="0" smtClean="0">
                          <a:solidFill>
                            <a:srgbClr val="000000"/>
                          </a:solidFill>
                        </a:rPr>
                        <a:t>IF missing data</a:t>
                      </a:r>
                      <a:r>
                        <a:rPr lang="en-US" sz="1000" baseline="0" dirty="0" smtClean="0">
                          <a:solidFill>
                            <a:srgbClr val="000000"/>
                          </a:solidFill>
                        </a:rPr>
                        <a:t> problem not fixed, THEN up to ~1 </a:t>
                      </a:r>
                      <a:r>
                        <a:rPr lang="en-US" sz="1000" baseline="0" dirty="0" err="1" smtClean="0">
                          <a:solidFill>
                            <a:srgbClr val="000000"/>
                          </a:solidFill>
                        </a:rPr>
                        <a:t>hr</a:t>
                      </a:r>
                      <a:r>
                        <a:rPr lang="en-US" sz="1000" baseline="0" dirty="0" smtClean="0">
                          <a:solidFill>
                            <a:srgbClr val="000000"/>
                          </a:solidFill>
                        </a:rPr>
                        <a:t> of EHIS data can be missing in any given day</a:t>
                      </a:r>
                      <a:endParaRPr lang="en-US" sz="1000" dirty="0">
                        <a:solidFill>
                          <a:srgbClr val="000000"/>
                        </a:solidFill>
                      </a:endParaRP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algn="ctr" rtl="0">
                        <a:lnSpc>
                          <a:spcPct val="100000"/>
                        </a:lnSpc>
                        <a:spcBef>
                          <a:spcPts val="0"/>
                        </a:spcBef>
                        <a:buNone/>
                      </a:pPr>
                      <a:r>
                        <a:rPr lang="en-US" sz="1000" dirty="0" smtClean="0">
                          <a:solidFill>
                            <a:srgbClr val="000000"/>
                          </a:solidFill>
                        </a:rPr>
                        <a:t>Medium</a:t>
                      </a:r>
                      <a:endParaRPr lang="en-US" sz="1000" dirty="0">
                        <a:solidFill>
                          <a:srgbClr val="000000"/>
                        </a:solidFill>
                      </a:endParaRP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buSzPct val="25000"/>
                        <a:buNone/>
                      </a:pPr>
                      <a:r>
                        <a:rPr lang="en-US" sz="1400" b="1" dirty="0" smtClean="0"/>
                        <a:t>517 (WR 5484)</a:t>
                      </a:r>
                      <a:endParaRPr lang="en-US" sz="1400" b="1" dirty="0"/>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lvl="0" rtl="0">
                        <a:lnSpc>
                          <a:spcPct val="100000"/>
                        </a:lnSpc>
                        <a:spcBef>
                          <a:spcPts val="0"/>
                        </a:spcBef>
                        <a:buNone/>
                      </a:pPr>
                      <a:r>
                        <a:rPr lang="en-US" sz="1000" dirty="0" smtClean="0"/>
                        <a:t>1. NCEI submitted ADR 517 after</a:t>
                      </a:r>
                      <a:r>
                        <a:rPr lang="en-US" sz="1000" baseline="0" dirty="0" smtClean="0"/>
                        <a:t> identifying issue (not due to L0 gaps)</a:t>
                      </a:r>
                      <a:endParaRPr lang="en-US" sz="1000" dirty="0"/>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buClr>
                          <a:schemeClr val="dk1"/>
                        </a:buClr>
                        <a:buSzPct val="25000"/>
                        <a:buFont typeface="Calibri"/>
                        <a:buNone/>
                      </a:pPr>
                      <a:r>
                        <a:rPr lang="en-US" sz="1000" baseline="0" dirty="0" smtClean="0">
                          <a:solidFill>
                            <a:srgbClr val="FF0000"/>
                          </a:solidFill>
                        </a:rPr>
                        <a:t>In work.</a:t>
                      </a:r>
                      <a:endParaRPr lang="en-US" sz="1000" dirty="0">
                        <a:solidFill>
                          <a:srgbClr val="FF0000"/>
                        </a:solidFill>
                      </a:endParaRP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r>
            </a:tbl>
          </a:graphicData>
        </a:graphic>
      </p:graphicFrame>
      <p:sp>
        <p:nvSpPr>
          <p:cNvPr id="248" name="Shape 248"/>
          <p:cNvSpPr txBox="1">
            <a:spLocks noGrp="1"/>
          </p:cNvSpPr>
          <p:nvPr>
            <p:ph type="sldNum" idx="12"/>
          </p:nvPr>
        </p:nvSpPr>
        <p:spPr>
          <a:xfrm>
            <a:off x="6802369" y="6409030"/>
            <a:ext cx="2057400" cy="273825"/>
          </a:xfrm>
          <a:prstGeom prst="rect">
            <a:avLst/>
          </a:prstGeom>
          <a:noFill/>
          <a:ln>
            <a:noFill/>
          </a:ln>
        </p:spPr>
        <p:txBody>
          <a:bodyPr vert="horz" wrap="square" lIns="68569" tIns="34275" rIns="68569" bIns="34275" numCol="1" anchor="ctr" anchorCtr="0" compatLnSpc="1">
            <a:prstTxWarp prst="textNoShape">
              <a:avLst/>
            </a:prstTxWarp>
            <a:noAutofit/>
          </a:bodyPr>
          <a:lstStyle/>
          <a:p>
            <a:pPr>
              <a:buSzPct val="25000"/>
            </a:pPr>
            <a:fld id="{00000000-1234-1234-1234-123412341234}" type="slidenum">
              <a:rPr lang="en-US" sz="900">
                <a:latin typeface="Calibri"/>
                <a:ea typeface="Calibri"/>
                <a:cs typeface="Calibri"/>
                <a:sym typeface="Calibri"/>
              </a:rPr>
              <a:pPr>
                <a:buSzPct val="25000"/>
              </a:pPr>
              <a:t>58</a:t>
            </a:fld>
            <a:endParaRPr lang="en-US" sz="900" dirty="0">
              <a:latin typeface="Calibri"/>
              <a:ea typeface="Calibri"/>
              <a:cs typeface="Calibri"/>
              <a:sym typeface="Calibri"/>
            </a:endParaRPr>
          </a:p>
        </p:txBody>
      </p:sp>
      <p:sp>
        <p:nvSpPr>
          <p:cNvPr id="6" name="Title 1"/>
          <p:cNvSpPr txBox="1">
            <a:spLocks/>
          </p:cNvSpPr>
          <p:nvPr/>
        </p:nvSpPr>
        <p:spPr bwMode="auto">
          <a:xfrm>
            <a:off x="1371600" y="76200"/>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dirty="0" smtClean="0"/>
              <a:t>EHIS Status: Risks to Reaching Provisional</a:t>
            </a:r>
            <a:endParaRPr lang="en-US" sz="2800" dirty="0"/>
          </a:p>
        </p:txBody>
      </p:sp>
      <p:sp>
        <p:nvSpPr>
          <p:cNvPr id="7" name="TextBox 6"/>
          <p:cNvSpPr txBox="1"/>
          <p:nvPr/>
        </p:nvSpPr>
        <p:spPr>
          <a:xfrm>
            <a:off x="1600200" y="865360"/>
            <a:ext cx="5943600" cy="584775"/>
          </a:xfrm>
          <a:prstGeom prst="rect">
            <a:avLst/>
          </a:prstGeom>
          <a:solidFill>
            <a:schemeClr val="bg1"/>
          </a:solidFill>
        </p:spPr>
        <p:txBody>
          <a:bodyPr wrap="square" rtlCol="0">
            <a:spAutoFit/>
          </a:bodyPr>
          <a:lstStyle/>
          <a:p>
            <a:pPr algn="ctr"/>
            <a:r>
              <a:rPr lang="en-US" sz="1600" i="1" dirty="0" smtClean="0">
                <a:solidFill>
                  <a:srgbClr val="008000"/>
                </a:solidFill>
              </a:rPr>
              <a:t>EHIS expected to achieve Provisional status in March 2018 assuming revised LUT is installed in DE in early January and works properly.</a:t>
            </a:r>
            <a:endParaRPr lang="en-US" sz="1600" i="1" dirty="0">
              <a:solidFill>
                <a:srgbClr val="008000"/>
              </a:solidFill>
            </a:endParaRPr>
          </a:p>
        </p:txBody>
      </p:sp>
    </p:spTree>
    <p:extLst>
      <p:ext uri="{BB962C8B-B14F-4D97-AF65-F5344CB8AC3E}">
        <p14:creationId xmlns:p14="http://schemas.microsoft.com/office/powerpoint/2010/main" val="40072839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p>
        </p:txBody>
      </p:sp>
      <p:sp>
        <p:nvSpPr>
          <p:cNvPr id="3" name="Text Placeholder 2"/>
          <p:cNvSpPr>
            <a:spLocks noGrp="1"/>
          </p:cNvSpPr>
          <p:nvPr>
            <p:ph type="body" idx="1"/>
          </p:nvPr>
        </p:nvSpPr>
        <p:spPr/>
        <p:txBody>
          <a:bodyPr/>
          <a:lstStyle/>
          <a:p>
            <a:r>
              <a:rPr lang="en-US" dirty="0" smtClean="0"/>
              <a:t>GOES-16 ABI L1b Products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59</a:t>
            </a:fld>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 to Provisional</a:t>
            </a:r>
            <a:endParaRPr lang="en-US" dirty="0"/>
          </a:p>
        </p:txBody>
      </p:sp>
      <p:sp>
        <p:nvSpPr>
          <p:cNvPr id="3" name="Content Placeholder 2"/>
          <p:cNvSpPr>
            <a:spLocks noGrp="1"/>
          </p:cNvSpPr>
          <p:nvPr>
            <p:ph idx="1"/>
          </p:nvPr>
        </p:nvSpPr>
        <p:spPr>
          <a:xfrm>
            <a:off x="457200" y="1143000"/>
            <a:ext cx="8229600" cy="5029200"/>
          </a:xfrm>
        </p:spPr>
        <p:txBody>
          <a:bodyPr>
            <a:normAutofit/>
          </a:bodyPr>
          <a:lstStyle/>
          <a:p>
            <a:pPr>
              <a:buFont typeface="Arial" panose="020B0604020202020204" pitchFamily="34" charset="0"/>
              <a:buChar char="•"/>
            </a:pPr>
            <a:r>
              <a:rPr lang="en-US" dirty="0" smtClean="0"/>
              <a:t>Risks and associated ADRs needing resolution for Provisional</a:t>
            </a:r>
          </a:p>
          <a:p>
            <a:pPr>
              <a:buFont typeface="Arial" panose="020B0604020202020204" pitchFamily="34" charset="0"/>
              <a:buChar char="•"/>
            </a:pPr>
            <a:r>
              <a:rPr lang="en-US" dirty="0" smtClean="0"/>
              <a:t>PLPT overview</a:t>
            </a:r>
          </a:p>
          <a:p>
            <a:pPr>
              <a:buFont typeface="Arial" panose="020B0604020202020204" pitchFamily="34" charset="0"/>
              <a:buChar char="•"/>
            </a:pPr>
            <a:r>
              <a:rPr lang="en-US" dirty="0" smtClean="0"/>
              <a:t>Additional </a:t>
            </a:r>
            <a:r>
              <a:rPr lang="en-US" dirty="0" smtClean="0"/>
              <a:t>risks </a:t>
            </a:r>
            <a:r>
              <a:rPr lang="en-US" dirty="0" smtClean="0"/>
              <a:t>identified after Beta PS-PVR</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6</a:t>
            </a:fld>
            <a:endParaRPr lang="en-US"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 in Backup Slides</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MPS-HI Etel2 Noise Issue</a:t>
            </a:r>
          </a:p>
          <a:p>
            <a:pPr marL="514350" indent="-514350">
              <a:buFont typeface="+mj-lt"/>
              <a:buAutoNum type="arabicPeriod"/>
            </a:pPr>
            <a:r>
              <a:rPr lang="en-US" dirty="0" smtClean="0"/>
              <a:t>Development of Bowtie Analysis Method</a:t>
            </a:r>
          </a:p>
          <a:p>
            <a:pPr marL="514350" indent="-514350">
              <a:buFont typeface="+mj-lt"/>
              <a:buAutoNum type="arabicPeriod"/>
            </a:pPr>
            <a:r>
              <a:rPr lang="en-US" dirty="0"/>
              <a:t>ADR 427 SGPS+X Verification</a:t>
            </a:r>
            <a:endParaRPr lang="en-US" dirty="0" smtClean="0"/>
          </a:p>
          <a:p>
            <a:pPr marL="514350" indent="-514350">
              <a:buFont typeface="+mj-lt"/>
              <a:buAutoNum type="arabicPeriod"/>
            </a:pPr>
            <a:r>
              <a:rPr lang="en-US" dirty="0" smtClean="0"/>
              <a:t>PLPT-SEI-002 Pitch Angle Plots</a:t>
            </a:r>
          </a:p>
          <a:p>
            <a:pPr marL="514350" indent="-514350">
              <a:buFont typeface="+mj-lt"/>
              <a:buAutoNum type="arabicPeriod"/>
            </a:pPr>
            <a:r>
              <a:rPr lang="en-US" dirty="0" smtClean="0"/>
              <a:t>PLPT-SEI-005 Spectral Comparisons for MPS-HI Telescopes 2-5</a:t>
            </a:r>
            <a:endParaRPr lang="en-US" dirty="0"/>
          </a:p>
        </p:txBody>
      </p:sp>
      <p:sp>
        <p:nvSpPr>
          <p:cNvPr id="4" name="Slide Number Placeholder 3"/>
          <p:cNvSpPr>
            <a:spLocks noGrp="1"/>
          </p:cNvSpPr>
          <p:nvPr>
            <p:ph type="sldNum" sz="quarter" idx="12"/>
          </p:nvPr>
        </p:nvSpPr>
        <p:spPr/>
        <p:txBody>
          <a:bodyPr/>
          <a:lstStyle/>
          <a:p>
            <a:fld id="{4AB52BE0-4CA4-4BD3-BC9F-B41F86E8D2EE}" type="slidenum">
              <a:rPr lang="en-US" altLang="en-US" smtClean="0"/>
              <a:pPr/>
              <a:t>60</a:t>
            </a:fld>
            <a:endParaRPr lang="en-US" altLang="en-US" dirty="0"/>
          </a:p>
        </p:txBody>
      </p:sp>
    </p:spTree>
    <p:extLst>
      <p:ext uri="{BB962C8B-B14F-4D97-AF65-F5344CB8AC3E}">
        <p14:creationId xmlns:p14="http://schemas.microsoft.com/office/powerpoint/2010/main" val="36655762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 MPS-HI Etel2 Noise Issue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7372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75829"/>
            <a:ext cx="7886700" cy="395289"/>
          </a:xfrm>
        </p:spPr>
        <p:txBody>
          <a:bodyPr/>
          <a:lstStyle/>
          <a:p>
            <a:pPr algn="ctr"/>
            <a:r>
              <a:rPr lang="en-US" sz="2400" dirty="0" smtClean="0">
                <a:solidFill>
                  <a:schemeClr val="bg1"/>
                </a:solidFill>
              </a:rPr>
              <a:t>09 Jan: a few spikes in T2 D3B-1, no E11 effect</a:t>
            </a:r>
            <a:endParaRPr lang="en-US" sz="2400" dirty="0">
              <a:solidFill>
                <a:schemeClr val="bg1"/>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06601" y="2226469"/>
            <a:ext cx="3130299" cy="3263504"/>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07101" y="2226469"/>
            <a:ext cx="3130299" cy="3263504"/>
          </a:xfrm>
        </p:spPr>
      </p:pic>
      <p:sp>
        <p:nvSpPr>
          <p:cNvPr id="9" name="TextBox 8"/>
          <p:cNvSpPr txBox="1"/>
          <p:nvPr/>
        </p:nvSpPr>
        <p:spPr>
          <a:xfrm>
            <a:off x="2195763" y="5495487"/>
            <a:ext cx="1100890" cy="300082"/>
          </a:xfrm>
          <a:prstGeom prst="rect">
            <a:avLst/>
          </a:prstGeom>
          <a:noFill/>
        </p:spPr>
        <p:txBody>
          <a:bodyPr wrap="square" rtlCol="0">
            <a:spAutoFit/>
          </a:bodyPr>
          <a:lstStyle/>
          <a:p>
            <a:pPr algn="ctr"/>
            <a:r>
              <a:rPr lang="en-US" sz="1350" b="1" dirty="0">
                <a:solidFill>
                  <a:schemeClr val="bg1"/>
                </a:solidFill>
              </a:rPr>
              <a:t>Telescope 2</a:t>
            </a:r>
          </a:p>
        </p:txBody>
      </p:sp>
      <p:sp>
        <p:nvSpPr>
          <p:cNvPr id="10" name="TextBox 9"/>
          <p:cNvSpPr txBox="1"/>
          <p:nvPr/>
        </p:nvSpPr>
        <p:spPr>
          <a:xfrm>
            <a:off x="6208296" y="5495487"/>
            <a:ext cx="1100890" cy="300082"/>
          </a:xfrm>
          <a:prstGeom prst="rect">
            <a:avLst/>
          </a:prstGeom>
          <a:noFill/>
        </p:spPr>
        <p:txBody>
          <a:bodyPr wrap="square" rtlCol="0">
            <a:spAutoFit/>
          </a:bodyPr>
          <a:lstStyle/>
          <a:p>
            <a:pPr algn="ctr"/>
            <a:r>
              <a:rPr lang="en-US" sz="1350" b="1" dirty="0">
                <a:solidFill>
                  <a:schemeClr val="bg1"/>
                </a:solidFill>
              </a:rPr>
              <a:t>Telescope 4</a:t>
            </a:r>
          </a:p>
        </p:txBody>
      </p:sp>
      <p:sp>
        <p:nvSpPr>
          <p:cNvPr id="12" name="TextBox 11"/>
          <p:cNvSpPr txBox="1"/>
          <p:nvPr/>
        </p:nvSpPr>
        <p:spPr>
          <a:xfrm>
            <a:off x="4963292" y="6050920"/>
            <a:ext cx="3689860" cy="646331"/>
          </a:xfrm>
          <a:prstGeom prst="rect">
            <a:avLst/>
          </a:prstGeom>
          <a:noFill/>
        </p:spPr>
        <p:txBody>
          <a:bodyPr wrap="square" rtlCol="0">
            <a:spAutoFit/>
          </a:bodyPr>
          <a:lstStyle/>
          <a:p>
            <a:pPr algn="ctr"/>
            <a:r>
              <a:rPr lang="en-US" b="1" dirty="0" smtClean="0">
                <a:solidFill>
                  <a:schemeClr val="bg1"/>
                </a:solidFill>
              </a:rPr>
              <a:t>Telescope 4 provides a ‘well-behaved’ case for comparison</a:t>
            </a:r>
            <a:endParaRPr lang="en-US" b="1" dirty="0">
              <a:solidFill>
                <a:schemeClr val="bg1"/>
              </a:solidFill>
            </a:endParaRPr>
          </a:p>
        </p:txBody>
      </p:sp>
      <p:sp>
        <p:nvSpPr>
          <p:cNvPr id="13" name="Left-Right Arrow 12"/>
          <p:cNvSpPr/>
          <p:nvPr/>
        </p:nvSpPr>
        <p:spPr>
          <a:xfrm>
            <a:off x="4267200" y="3581400"/>
            <a:ext cx="609600" cy="304800"/>
          </a:xfrm>
          <a:prstGeom prst="lef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marL="0" marR="0" lvl="0" indent="0" algn="l" defTabSz="457200" rtl="0" eaLnBrk="1" fontAlgn="base" hangingPunct="1">
              <a:lnSpc>
                <a:spcPct val="90000"/>
              </a:lnSpc>
              <a:spcBef>
                <a:spcPts val="0"/>
              </a:spcBef>
              <a:spcAft>
                <a:spcPct val="0"/>
              </a:spcAft>
              <a:buClr>
                <a:schemeClr val="dk1"/>
              </a:buClr>
              <a:buFont typeface="Calibri"/>
              <a:buNone/>
              <a:defRPr sz="3300" b="0" i="0" u="none" strike="noStrike" kern="1200" cap="none">
                <a:solidFill>
                  <a:schemeClr val="dk1"/>
                </a:solidFill>
                <a:latin typeface="Calibri"/>
                <a:ea typeface="Calibri"/>
                <a:cs typeface="Calibri"/>
                <a:sym typeface="Calibri"/>
              </a:defRPr>
            </a:lvl1pPr>
            <a:lvl2pPr lvl="1"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2pPr>
            <a:lvl3pPr lvl="2"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3pPr>
            <a:lvl4pPr lvl="3"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4pPr>
            <a:lvl5pPr lvl="4"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5pPr>
            <a:lvl6pPr marL="457200" lvl="5"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6pPr>
            <a:lvl7pPr marL="914400" lvl="6"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7pPr>
            <a:lvl8pPr marL="1371600" lvl="7"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8pPr>
            <a:lvl9pPr marL="1828800" lvl="8"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9pPr>
          </a:lstStyle>
          <a:p>
            <a:pPr algn="ctr"/>
            <a:r>
              <a:rPr lang="en-US" sz="3200" dirty="0" smtClean="0">
                <a:solidFill>
                  <a:schemeClr val="bg1"/>
                </a:solidFill>
              </a:rPr>
              <a:t>MPS-HI Etel2 Noise Issue</a:t>
            </a:r>
            <a:endParaRPr lang="en-US" sz="3200" dirty="0">
              <a:solidFill>
                <a:schemeClr val="bg1"/>
              </a:solidFill>
            </a:endParaRPr>
          </a:p>
        </p:txBody>
      </p:sp>
      <p:sp>
        <p:nvSpPr>
          <p:cNvPr id="11" name="Slide Number Placeholder 10"/>
          <p:cNvSpPr>
            <a:spLocks noGrp="1"/>
          </p:cNvSpPr>
          <p:nvPr>
            <p:ph type="sldNum" idx="12"/>
          </p:nvPr>
        </p:nvSpPr>
        <p:spPr/>
        <p:txBody>
          <a:bodyPr/>
          <a:lstStyle/>
          <a:p>
            <a:pPr>
              <a:buSzPct val="25000"/>
            </a:pPr>
            <a:fld id="{00000000-1234-1234-1234-123412341234}" type="slidenum">
              <a:rPr lang="en-US" sz="900" smtClean="0">
                <a:solidFill>
                  <a:srgbClr val="888888"/>
                </a:solidFill>
                <a:ea typeface="Calibri"/>
                <a:cs typeface="Calibri"/>
                <a:sym typeface="Calibri"/>
              </a:rPr>
              <a:pPr>
                <a:buSzPct val="25000"/>
              </a:pPr>
              <a:t>62</a:t>
            </a:fld>
            <a:endParaRPr lang="en-US" sz="900">
              <a:solidFill>
                <a:srgbClr val="888888"/>
              </a:solidFill>
              <a:ea typeface="Calibri"/>
              <a:cs typeface="Calibri"/>
              <a:sym typeface="Calibri"/>
            </a:endParaRPr>
          </a:p>
        </p:txBody>
      </p:sp>
    </p:spTree>
    <p:extLst>
      <p:ext uri="{BB962C8B-B14F-4D97-AF65-F5344CB8AC3E}">
        <p14:creationId xmlns:p14="http://schemas.microsoft.com/office/powerpoint/2010/main" val="18716769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552"/>
            <a:ext cx="7886700" cy="777874"/>
          </a:xfrm>
        </p:spPr>
        <p:txBody>
          <a:bodyPr/>
          <a:lstStyle/>
          <a:p>
            <a:pPr algn="ctr"/>
            <a:r>
              <a:rPr lang="en-US" sz="2400" dirty="0" smtClean="0">
                <a:solidFill>
                  <a:schemeClr val="bg1"/>
                </a:solidFill>
              </a:rPr>
              <a:t>29 Jan: diurnal elevated noise pattern in T2 D3B-1 but no obvious E11 effect</a:t>
            </a:r>
            <a:endParaRPr lang="en-US" sz="2400" dirty="0">
              <a:solidFill>
                <a:schemeClr val="bg1"/>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06601" y="2226469"/>
            <a:ext cx="3130299" cy="3263504"/>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07101" y="2226469"/>
            <a:ext cx="3130299" cy="3263504"/>
          </a:xfrm>
        </p:spPr>
      </p:pic>
      <p:sp>
        <p:nvSpPr>
          <p:cNvPr id="7" name="TextBox 6"/>
          <p:cNvSpPr txBox="1"/>
          <p:nvPr/>
        </p:nvSpPr>
        <p:spPr>
          <a:xfrm>
            <a:off x="2195763" y="5495487"/>
            <a:ext cx="1100890" cy="300082"/>
          </a:xfrm>
          <a:prstGeom prst="rect">
            <a:avLst/>
          </a:prstGeom>
          <a:noFill/>
        </p:spPr>
        <p:txBody>
          <a:bodyPr wrap="square" rtlCol="0">
            <a:spAutoFit/>
          </a:bodyPr>
          <a:lstStyle/>
          <a:p>
            <a:pPr algn="ctr"/>
            <a:r>
              <a:rPr lang="en-US" sz="1350" b="1" dirty="0">
                <a:solidFill>
                  <a:schemeClr val="bg1"/>
                </a:solidFill>
              </a:rPr>
              <a:t>Telescope 2</a:t>
            </a:r>
          </a:p>
        </p:txBody>
      </p:sp>
      <p:sp>
        <p:nvSpPr>
          <p:cNvPr id="8" name="TextBox 7"/>
          <p:cNvSpPr txBox="1"/>
          <p:nvPr/>
        </p:nvSpPr>
        <p:spPr>
          <a:xfrm>
            <a:off x="6208296" y="5495487"/>
            <a:ext cx="1100890" cy="300082"/>
          </a:xfrm>
          <a:prstGeom prst="rect">
            <a:avLst/>
          </a:prstGeom>
          <a:noFill/>
        </p:spPr>
        <p:txBody>
          <a:bodyPr wrap="square" rtlCol="0">
            <a:spAutoFit/>
          </a:bodyPr>
          <a:lstStyle/>
          <a:p>
            <a:pPr algn="ctr"/>
            <a:r>
              <a:rPr lang="en-US" sz="1350" b="1" dirty="0">
                <a:solidFill>
                  <a:schemeClr val="bg1"/>
                </a:solidFill>
              </a:rPr>
              <a:t>Telescope 4</a:t>
            </a:r>
          </a:p>
        </p:txBody>
      </p:sp>
      <p:sp>
        <p:nvSpPr>
          <p:cNvPr id="9" name="TextBox 8"/>
          <p:cNvSpPr txBox="1"/>
          <p:nvPr/>
        </p:nvSpPr>
        <p:spPr>
          <a:xfrm>
            <a:off x="4963292" y="6050920"/>
            <a:ext cx="3689860" cy="646331"/>
          </a:xfrm>
          <a:prstGeom prst="rect">
            <a:avLst/>
          </a:prstGeom>
          <a:noFill/>
        </p:spPr>
        <p:txBody>
          <a:bodyPr wrap="square" rtlCol="0">
            <a:spAutoFit/>
          </a:bodyPr>
          <a:lstStyle/>
          <a:p>
            <a:pPr algn="ctr"/>
            <a:r>
              <a:rPr lang="en-US" b="1" dirty="0" smtClean="0">
                <a:solidFill>
                  <a:schemeClr val="bg1"/>
                </a:solidFill>
              </a:rPr>
              <a:t>Telescope 4 provides a ‘well-behaved’ case for comparison</a:t>
            </a:r>
            <a:endParaRPr lang="en-US" b="1" dirty="0">
              <a:solidFill>
                <a:schemeClr val="bg1"/>
              </a:solidFill>
            </a:endParaRPr>
          </a:p>
        </p:txBody>
      </p:sp>
      <p:sp>
        <p:nvSpPr>
          <p:cNvPr id="10" name="Left-Right Arrow 9"/>
          <p:cNvSpPr/>
          <p:nvPr/>
        </p:nvSpPr>
        <p:spPr>
          <a:xfrm>
            <a:off x="4267200" y="3581400"/>
            <a:ext cx="609600" cy="304800"/>
          </a:xfrm>
          <a:prstGeom prst="lef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marL="0" marR="0" lvl="0" indent="0" algn="l" defTabSz="457200" rtl="0" eaLnBrk="1" fontAlgn="base" hangingPunct="1">
              <a:lnSpc>
                <a:spcPct val="90000"/>
              </a:lnSpc>
              <a:spcBef>
                <a:spcPts val="0"/>
              </a:spcBef>
              <a:spcAft>
                <a:spcPct val="0"/>
              </a:spcAft>
              <a:buClr>
                <a:schemeClr val="dk1"/>
              </a:buClr>
              <a:buFont typeface="Calibri"/>
              <a:buNone/>
              <a:defRPr sz="3300" b="0" i="0" u="none" strike="noStrike" kern="1200" cap="none">
                <a:solidFill>
                  <a:schemeClr val="dk1"/>
                </a:solidFill>
                <a:latin typeface="Calibri"/>
                <a:ea typeface="Calibri"/>
                <a:cs typeface="Calibri"/>
                <a:sym typeface="Calibri"/>
              </a:defRPr>
            </a:lvl1pPr>
            <a:lvl2pPr lvl="1"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2pPr>
            <a:lvl3pPr lvl="2"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3pPr>
            <a:lvl4pPr lvl="3"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4pPr>
            <a:lvl5pPr lvl="4"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5pPr>
            <a:lvl6pPr marL="457200" lvl="5"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6pPr>
            <a:lvl7pPr marL="914400" lvl="6"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7pPr>
            <a:lvl8pPr marL="1371600" lvl="7"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8pPr>
            <a:lvl9pPr marL="1828800" lvl="8"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9pPr>
          </a:lstStyle>
          <a:p>
            <a:pPr algn="ctr"/>
            <a:r>
              <a:rPr lang="en-US" sz="3200" dirty="0" smtClean="0">
                <a:solidFill>
                  <a:schemeClr val="bg1"/>
                </a:solidFill>
              </a:rPr>
              <a:t>MPS-HI Etel2 Noise Issue</a:t>
            </a:r>
            <a:endParaRPr lang="en-US" sz="3200" dirty="0">
              <a:solidFill>
                <a:schemeClr val="bg1"/>
              </a:solidFill>
            </a:endParaRPr>
          </a:p>
        </p:txBody>
      </p:sp>
      <p:sp>
        <p:nvSpPr>
          <p:cNvPr id="12" name="Slide Number Placeholder 11"/>
          <p:cNvSpPr>
            <a:spLocks noGrp="1"/>
          </p:cNvSpPr>
          <p:nvPr>
            <p:ph type="sldNum" idx="12"/>
          </p:nvPr>
        </p:nvSpPr>
        <p:spPr/>
        <p:txBody>
          <a:bodyPr/>
          <a:lstStyle/>
          <a:p>
            <a:pPr>
              <a:buSzPct val="25000"/>
            </a:pPr>
            <a:fld id="{00000000-1234-1234-1234-123412341234}" type="slidenum">
              <a:rPr lang="en-US" sz="900" smtClean="0">
                <a:solidFill>
                  <a:srgbClr val="888888"/>
                </a:solidFill>
                <a:ea typeface="Calibri"/>
                <a:cs typeface="Calibri"/>
                <a:sym typeface="Calibri"/>
              </a:rPr>
              <a:pPr>
                <a:buSzPct val="25000"/>
              </a:pPr>
              <a:t>63</a:t>
            </a:fld>
            <a:endParaRPr lang="en-US" sz="900">
              <a:solidFill>
                <a:srgbClr val="888888"/>
              </a:solidFill>
              <a:ea typeface="Calibri"/>
              <a:cs typeface="Calibri"/>
              <a:sym typeface="Calibri"/>
            </a:endParaRPr>
          </a:p>
        </p:txBody>
      </p:sp>
    </p:spTree>
    <p:extLst>
      <p:ext uri="{BB962C8B-B14F-4D97-AF65-F5344CB8AC3E}">
        <p14:creationId xmlns:p14="http://schemas.microsoft.com/office/powerpoint/2010/main" val="4868003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460833"/>
            <a:ext cx="8686800" cy="596568"/>
          </a:xfrm>
        </p:spPr>
        <p:txBody>
          <a:bodyPr>
            <a:normAutofit/>
          </a:bodyPr>
          <a:lstStyle/>
          <a:p>
            <a:pPr algn="ctr"/>
            <a:r>
              <a:rPr lang="en-US" sz="2400" dirty="0" smtClean="0">
                <a:solidFill>
                  <a:schemeClr val="bg1"/>
                </a:solidFill>
              </a:rPr>
              <a:t>04 Feb 2017: noise continuously elevated in T2 D3B-1; E11 noisy</a:t>
            </a:r>
            <a:endParaRPr lang="en-US" sz="2400" dirty="0">
              <a:solidFill>
                <a:schemeClr val="bg1"/>
              </a:solidFill>
            </a:endParaRP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19675" y="2219325"/>
            <a:ext cx="3133725" cy="3267075"/>
          </a:xfrm>
        </p:spPr>
      </p:pic>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90600" y="2222698"/>
            <a:ext cx="3133725" cy="3267075"/>
          </a:xfrm>
        </p:spPr>
      </p:pic>
      <p:sp>
        <p:nvSpPr>
          <p:cNvPr id="11" name="TextBox 10"/>
          <p:cNvSpPr txBox="1"/>
          <p:nvPr/>
        </p:nvSpPr>
        <p:spPr>
          <a:xfrm>
            <a:off x="2195763" y="5495487"/>
            <a:ext cx="1100890" cy="300082"/>
          </a:xfrm>
          <a:prstGeom prst="rect">
            <a:avLst/>
          </a:prstGeom>
          <a:noFill/>
        </p:spPr>
        <p:txBody>
          <a:bodyPr wrap="square" rtlCol="0">
            <a:spAutoFit/>
          </a:bodyPr>
          <a:lstStyle/>
          <a:p>
            <a:pPr algn="ctr"/>
            <a:r>
              <a:rPr lang="en-US" sz="1350" b="1" dirty="0">
                <a:solidFill>
                  <a:schemeClr val="bg1"/>
                </a:solidFill>
              </a:rPr>
              <a:t>Telescope 2</a:t>
            </a:r>
          </a:p>
        </p:txBody>
      </p:sp>
      <p:sp>
        <p:nvSpPr>
          <p:cNvPr id="12" name="TextBox 11"/>
          <p:cNvSpPr txBox="1"/>
          <p:nvPr/>
        </p:nvSpPr>
        <p:spPr>
          <a:xfrm>
            <a:off x="6208296" y="5495487"/>
            <a:ext cx="1100890" cy="300082"/>
          </a:xfrm>
          <a:prstGeom prst="rect">
            <a:avLst/>
          </a:prstGeom>
          <a:noFill/>
        </p:spPr>
        <p:txBody>
          <a:bodyPr wrap="square" rtlCol="0">
            <a:spAutoFit/>
          </a:bodyPr>
          <a:lstStyle/>
          <a:p>
            <a:pPr algn="ctr"/>
            <a:r>
              <a:rPr lang="en-US" sz="1350" b="1" dirty="0">
                <a:solidFill>
                  <a:schemeClr val="bg1"/>
                </a:solidFill>
              </a:rPr>
              <a:t>Telescope 4</a:t>
            </a:r>
          </a:p>
        </p:txBody>
      </p:sp>
      <p:sp>
        <p:nvSpPr>
          <p:cNvPr id="7" name="TextBox 6"/>
          <p:cNvSpPr txBox="1"/>
          <p:nvPr/>
        </p:nvSpPr>
        <p:spPr>
          <a:xfrm>
            <a:off x="4963292" y="6050920"/>
            <a:ext cx="3689860" cy="646331"/>
          </a:xfrm>
          <a:prstGeom prst="rect">
            <a:avLst/>
          </a:prstGeom>
          <a:noFill/>
        </p:spPr>
        <p:txBody>
          <a:bodyPr wrap="square" rtlCol="0">
            <a:spAutoFit/>
          </a:bodyPr>
          <a:lstStyle/>
          <a:p>
            <a:pPr algn="ctr"/>
            <a:r>
              <a:rPr lang="en-US" b="1" dirty="0" smtClean="0">
                <a:solidFill>
                  <a:schemeClr val="bg1"/>
                </a:solidFill>
              </a:rPr>
              <a:t>Telescope 4 provides a ‘well-behaved’ case for comparison</a:t>
            </a:r>
            <a:endParaRPr lang="en-US" b="1" dirty="0">
              <a:solidFill>
                <a:schemeClr val="bg1"/>
              </a:solidFill>
            </a:endParaRPr>
          </a:p>
        </p:txBody>
      </p:sp>
      <p:sp>
        <p:nvSpPr>
          <p:cNvPr id="8" name="Title 1"/>
          <p:cNvSpPr txBox="1">
            <a:spLocks/>
          </p:cNvSpPr>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marL="0" marR="0" lvl="0" indent="0" algn="l" defTabSz="457200" rtl="0" eaLnBrk="1" fontAlgn="base" hangingPunct="1">
              <a:lnSpc>
                <a:spcPct val="90000"/>
              </a:lnSpc>
              <a:spcBef>
                <a:spcPts val="0"/>
              </a:spcBef>
              <a:spcAft>
                <a:spcPct val="0"/>
              </a:spcAft>
              <a:buClr>
                <a:schemeClr val="dk1"/>
              </a:buClr>
              <a:buFont typeface="Calibri"/>
              <a:buNone/>
              <a:defRPr sz="3300" b="0" i="0" u="none" strike="noStrike" kern="1200" cap="none">
                <a:solidFill>
                  <a:schemeClr val="dk1"/>
                </a:solidFill>
                <a:latin typeface="Calibri"/>
                <a:ea typeface="Calibri"/>
                <a:cs typeface="Calibri"/>
                <a:sym typeface="Calibri"/>
              </a:defRPr>
            </a:lvl1pPr>
            <a:lvl2pPr lvl="1"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2pPr>
            <a:lvl3pPr lvl="2"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3pPr>
            <a:lvl4pPr lvl="3"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4pPr>
            <a:lvl5pPr lvl="4"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5pPr>
            <a:lvl6pPr marL="457200" lvl="5"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6pPr>
            <a:lvl7pPr marL="914400" lvl="6"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7pPr>
            <a:lvl8pPr marL="1371600" lvl="7"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8pPr>
            <a:lvl9pPr marL="1828800" lvl="8"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9pPr>
          </a:lstStyle>
          <a:p>
            <a:pPr algn="ctr"/>
            <a:r>
              <a:rPr lang="en-US" sz="3200" dirty="0" smtClean="0">
                <a:solidFill>
                  <a:schemeClr val="bg1"/>
                </a:solidFill>
              </a:rPr>
              <a:t>MPS-HI Etel2 Noise Issue</a:t>
            </a:r>
            <a:endParaRPr lang="en-US" sz="3200" dirty="0">
              <a:solidFill>
                <a:schemeClr val="bg1"/>
              </a:solidFill>
            </a:endParaRPr>
          </a:p>
        </p:txBody>
      </p:sp>
      <p:sp>
        <p:nvSpPr>
          <p:cNvPr id="2" name="Left-Right Arrow 1"/>
          <p:cNvSpPr/>
          <p:nvPr/>
        </p:nvSpPr>
        <p:spPr>
          <a:xfrm>
            <a:off x="4267200" y="3581400"/>
            <a:ext cx="609600" cy="304800"/>
          </a:xfrm>
          <a:prstGeom prst="lef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idx="12"/>
          </p:nvPr>
        </p:nvSpPr>
        <p:spPr/>
        <p:txBody>
          <a:bodyPr/>
          <a:lstStyle/>
          <a:p>
            <a:pPr>
              <a:buSzPct val="25000"/>
            </a:pPr>
            <a:fld id="{00000000-1234-1234-1234-123412341234}" type="slidenum">
              <a:rPr lang="en-US" sz="900" smtClean="0">
                <a:solidFill>
                  <a:srgbClr val="888888"/>
                </a:solidFill>
                <a:ea typeface="Calibri"/>
                <a:cs typeface="Calibri"/>
                <a:sym typeface="Calibri"/>
              </a:rPr>
              <a:pPr>
                <a:buSzPct val="25000"/>
              </a:pPr>
              <a:t>64</a:t>
            </a:fld>
            <a:endParaRPr lang="en-US" sz="900">
              <a:solidFill>
                <a:srgbClr val="888888"/>
              </a:solidFill>
              <a:ea typeface="Calibri"/>
              <a:cs typeface="Calibri"/>
              <a:sym typeface="Calibri"/>
            </a:endParaRPr>
          </a:p>
        </p:txBody>
      </p:sp>
    </p:spTree>
    <p:extLst>
      <p:ext uri="{BB962C8B-B14F-4D97-AF65-F5344CB8AC3E}">
        <p14:creationId xmlns:p14="http://schemas.microsoft.com/office/powerpoint/2010/main" val="37021853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77377"/>
            <a:ext cx="7886700" cy="776289"/>
          </a:xfrm>
        </p:spPr>
        <p:txBody>
          <a:bodyPr/>
          <a:lstStyle/>
          <a:p>
            <a:pPr algn="ctr"/>
            <a:r>
              <a:rPr lang="en-US" sz="2400" dirty="0" smtClean="0">
                <a:solidFill>
                  <a:schemeClr val="bg1"/>
                </a:solidFill>
              </a:rPr>
              <a:t>8 Feb: noise in T2 D3B-1 shows opposite diurnal variation, E11 no longer noisy</a:t>
            </a:r>
            <a:endParaRPr lang="en-US" sz="2400" dirty="0">
              <a:solidFill>
                <a:schemeClr val="bg1"/>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06601" y="2226469"/>
            <a:ext cx="3130299" cy="3263504"/>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07101" y="2226469"/>
            <a:ext cx="3130299" cy="3263504"/>
          </a:xfrm>
        </p:spPr>
      </p:pic>
      <p:sp>
        <p:nvSpPr>
          <p:cNvPr id="7" name="TextBox 6"/>
          <p:cNvSpPr txBox="1"/>
          <p:nvPr/>
        </p:nvSpPr>
        <p:spPr>
          <a:xfrm>
            <a:off x="2195763" y="5495487"/>
            <a:ext cx="1100890" cy="300082"/>
          </a:xfrm>
          <a:prstGeom prst="rect">
            <a:avLst/>
          </a:prstGeom>
          <a:noFill/>
        </p:spPr>
        <p:txBody>
          <a:bodyPr wrap="square" rtlCol="0">
            <a:spAutoFit/>
          </a:bodyPr>
          <a:lstStyle/>
          <a:p>
            <a:pPr algn="ctr"/>
            <a:r>
              <a:rPr lang="en-US" sz="1350" b="1" dirty="0">
                <a:solidFill>
                  <a:schemeClr val="bg1"/>
                </a:solidFill>
              </a:rPr>
              <a:t>Telescope 2</a:t>
            </a:r>
          </a:p>
        </p:txBody>
      </p:sp>
      <p:sp>
        <p:nvSpPr>
          <p:cNvPr id="8" name="TextBox 7"/>
          <p:cNvSpPr txBox="1"/>
          <p:nvPr/>
        </p:nvSpPr>
        <p:spPr>
          <a:xfrm>
            <a:off x="6208296" y="5495487"/>
            <a:ext cx="1100890" cy="300082"/>
          </a:xfrm>
          <a:prstGeom prst="rect">
            <a:avLst/>
          </a:prstGeom>
          <a:noFill/>
        </p:spPr>
        <p:txBody>
          <a:bodyPr wrap="square" rtlCol="0">
            <a:spAutoFit/>
          </a:bodyPr>
          <a:lstStyle/>
          <a:p>
            <a:pPr algn="ctr"/>
            <a:r>
              <a:rPr lang="en-US" sz="1350" b="1" dirty="0">
                <a:solidFill>
                  <a:schemeClr val="bg1"/>
                </a:solidFill>
              </a:rPr>
              <a:t>Telescope 4</a:t>
            </a:r>
          </a:p>
        </p:txBody>
      </p:sp>
      <p:sp>
        <p:nvSpPr>
          <p:cNvPr id="9" name="TextBox 8"/>
          <p:cNvSpPr txBox="1"/>
          <p:nvPr/>
        </p:nvSpPr>
        <p:spPr>
          <a:xfrm>
            <a:off x="4963292" y="6050920"/>
            <a:ext cx="3689860" cy="646331"/>
          </a:xfrm>
          <a:prstGeom prst="rect">
            <a:avLst/>
          </a:prstGeom>
          <a:noFill/>
        </p:spPr>
        <p:txBody>
          <a:bodyPr wrap="square" rtlCol="0">
            <a:spAutoFit/>
          </a:bodyPr>
          <a:lstStyle/>
          <a:p>
            <a:pPr algn="ctr"/>
            <a:r>
              <a:rPr lang="en-US" b="1" dirty="0" smtClean="0">
                <a:solidFill>
                  <a:schemeClr val="bg1"/>
                </a:solidFill>
              </a:rPr>
              <a:t>Telescope 4 provides a ‘well-behaved’ case for comparison</a:t>
            </a:r>
            <a:endParaRPr lang="en-US" b="1" dirty="0">
              <a:solidFill>
                <a:schemeClr val="bg1"/>
              </a:solidFill>
            </a:endParaRPr>
          </a:p>
        </p:txBody>
      </p:sp>
      <p:sp>
        <p:nvSpPr>
          <p:cNvPr id="10" name="Left-Right Arrow 9"/>
          <p:cNvSpPr/>
          <p:nvPr/>
        </p:nvSpPr>
        <p:spPr>
          <a:xfrm>
            <a:off x="4267200" y="3581400"/>
            <a:ext cx="609600" cy="304800"/>
          </a:xfrm>
          <a:prstGeom prst="lef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marL="0" marR="0" lvl="0" indent="0" algn="l" defTabSz="457200" rtl="0" eaLnBrk="1" fontAlgn="base" hangingPunct="1">
              <a:lnSpc>
                <a:spcPct val="90000"/>
              </a:lnSpc>
              <a:spcBef>
                <a:spcPts val="0"/>
              </a:spcBef>
              <a:spcAft>
                <a:spcPct val="0"/>
              </a:spcAft>
              <a:buClr>
                <a:schemeClr val="dk1"/>
              </a:buClr>
              <a:buFont typeface="Calibri"/>
              <a:buNone/>
              <a:defRPr sz="3300" b="0" i="0" u="none" strike="noStrike" kern="1200" cap="none">
                <a:solidFill>
                  <a:schemeClr val="dk1"/>
                </a:solidFill>
                <a:latin typeface="Calibri"/>
                <a:ea typeface="Calibri"/>
                <a:cs typeface="Calibri"/>
                <a:sym typeface="Calibri"/>
              </a:defRPr>
            </a:lvl1pPr>
            <a:lvl2pPr lvl="1"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2pPr>
            <a:lvl3pPr lvl="2"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3pPr>
            <a:lvl4pPr lvl="3"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4pPr>
            <a:lvl5pPr lvl="4"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5pPr>
            <a:lvl6pPr marL="457200" lvl="5"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6pPr>
            <a:lvl7pPr marL="914400" lvl="6"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7pPr>
            <a:lvl8pPr marL="1371600" lvl="7"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8pPr>
            <a:lvl9pPr marL="1828800" lvl="8" indent="0" algn="ctr" defTabSz="457200" rtl="0" eaLnBrk="1" fontAlgn="base" hangingPunct="1">
              <a:spcBef>
                <a:spcPts val="0"/>
              </a:spcBef>
              <a:spcAft>
                <a:spcPct val="0"/>
              </a:spcAft>
              <a:buNone/>
              <a:defRPr sz="1350">
                <a:solidFill>
                  <a:schemeClr val="bg1"/>
                </a:solidFill>
                <a:latin typeface="Calibri" panose="020F0502020204030204" pitchFamily="34" charset="0"/>
                <a:ea typeface="MS PGothic" panose="020B0600070205080204" pitchFamily="34" charset="-128"/>
              </a:defRPr>
            </a:lvl9pPr>
          </a:lstStyle>
          <a:p>
            <a:pPr algn="ctr"/>
            <a:r>
              <a:rPr lang="en-US" sz="3200" dirty="0" smtClean="0">
                <a:solidFill>
                  <a:schemeClr val="bg1"/>
                </a:solidFill>
              </a:rPr>
              <a:t>MPS-HI Etel2 Noise Issue</a:t>
            </a:r>
            <a:endParaRPr lang="en-US" sz="3200" dirty="0">
              <a:solidFill>
                <a:schemeClr val="bg1"/>
              </a:solidFill>
            </a:endParaRPr>
          </a:p>
        </p:txBody>
      </p:sp>
      <p:sp>
        <p:nvSpPr>
          <p:cNvPr id="12" name="Slide Number Placeholder 11"/>
          <p:cNvSpPr>
            <a:spLocks noGrp="1"/>
          </p:cNvSpPr>
          <p:nvPr>
            <p:ph type="sldNum" idx="12"/>
          </p:nvPr>
        </p:nvSpPr>
        <p:spPr/>
        <p:txBody>
          <a:bodyPr/>
          <a:lstStyle/>
          <a:p>
            <a:pPr>
              <a:buSzPct val="25000"/>
            </a:pPr>
            <a:fld id="{00000000-1234-1234-1234-123412341234}" type="slidenum">
              <a:rPr lang="en-US" sz="900" smtClean="0">
                <a:solidFill>
                  <a:srgbClr val="888888"/>
                </a:solidFill>
                <a:ea typeface="Calibri"/>
                <a:cs typeface="Calibri"/>
                <a:sym typeface="Calibri"/>
              </a:rPr>
              <a:pPr>
                <a:buSzPct val="25000"/>
              </a:pPr>
              <a:t>65</a:t>
            </a:fld>
            <a:endParaRPr lang="en-US" sz="900">
              <a:solidFill>
                <a:srgbClr val="888888"/>
              </a:solidFill>
              <a:ea typeface="Calibri"/>
              <a:cs typeface="Calibri"/>
              <a:sym typeface="Calibri"/>
            </a:endParaRPr>
          </a:p>
        </p:txBody>
      </p:sp>
    </p:spTree>
    <p:extLst>
      <p:ext uri="{BB962C8B-B14F-4D97-AF65-F5344CB8AC3E}">
        <p14:creationId xmlns:p14="http://schemas.microsoft.com/office/powerpoint/2010/main" val="12720051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 Development of a Bowtie Inversion Technique for Real-Time Processing of the GOES-R SEISS MPS-HI Electron Channels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83202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464"/>
            <a:ext cx="8229600" cy="862584"/>
          </a:xfrm>
        </p:spPr>
        <p:txBody>
          <a:bodyPr/>
          <a:lstStyle/>
          <a:p>
            <a:pPr algn="ctr"/>
            <a:r>
              <a:rPr lang="en-US" sz="4800" b="1" dirty="0" smtClean="0">
                <a:solidFill>
                  <a:srgbClr val="FFFF00"/>
                </a:solidFill>
                <a:latin typeface="Times New Roman" panose="02020603050405020304" pitchFamily="18" charset="0"/>
                <a:cs typeface="Times New Roman" panose="02020603050405020304" pitchFamily="18" charset="0"/>
              </a:rPr>
              <a:t>Forward Model</a:t>
            </a:r>
            <a:endParaRPr lang="en-US" sz="4800"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4191000" y="1197864"/>
            <a:ext cx="4879848" cy="5303520"/>
          </a:xfrm>
        </p:spPr>
        <p:txBody>
          <a:bodyPr>
            <a:normAutofit fontScale="77500" lnSpcReduction="20000"/>
          </a:bodyPr>
          <a:lstStyle/>
          <a:p>
            <a:pPr>
              <a:lnSpc>
                <a:spcPct val="120000"/>
              </a:lnSpc>
              <a:buClr>
                <a:srgbClr val="FFFF00"/>
              </a:buClr>
              <a:buFont typeface="Wingdings" panose="05000000000000000000" pitchFamily="2" charset="2"/>
              <a:buChar char="q"/>
            </a:pPr>
            <a:r>
              <a:rPr lang="en-US" sz="3400" b="1" dirty="0" smtClean="0">
                <a:solidFill>
                  <a:schemeClr val="bg1"/>
                </a:solidFill>
                <a:latin typeface="Times New Roman" panose="02020603050405020304" pitchFamily="18" charset="0"/>
                <a:cs typeface="Times New Roman" panose="02020603050405020304" pitchFamily="18" charset="0"/>
              </a:rPr>
              <a:t>Each channel has a geometrical factor (units cm</a:t>
            </a:r>
            <a:r>
              <a:rPr lang="en-US" sz="3400" b="1" baseline="30000" dirty="0" smtClean="0">
                <a:solidFill>
                  <a:schemeClr val="bg1"/>
                </a:solidFill>
                <a:latin typeface="Times New Roman" panose="02020603050405020304" pitchFamily="18" charset="0"/>
                <a:cs typeface="Times New Roman" panose="02020603050405020304" pitchFamily="18" charset="0"/>
              </a:rPr>
              <a:t>2</a:t>
            </a:r>
            <a:r>
              <a:rPr lang="en-US" sz="3400" b="1" dirty="0" smtClean="0">
                <a:solidFill>
                  <a:schemeClr val="bg1"/>
                </a:solidFill>
                <a:latin typeface="Times New Roman" panose="02020603050405020304" pitchFamily="18" charset="0"/>
                <a:cs typeface="Times New Roman" panose="02020603050405020304" pitchFamily="18" charset="0"/>
              </a:rPr>
              <a:t> sr)</a:t>
            </a:r>
          </a:p>
          <a:p>
            <a:pPr lvl="1">
              <a:lnSpc>
                <a:spcPct val="120000"/>
              </a:lnSpc>
              <a:buSzPct val="150000"/>
            </a:pPr>
            <a:r>
              <a:rPr lang="en-US" b="1" dirty="0" smtClean="0">
                <a:solidFill>
                  <a:schemeClr val="bg1"/>
                </a:solidFill>
                <a:effectLst/>
                <a:latin typeface="Times New Roman" panose="02020603050405020304" pitchFamily="18" charset="0"/>
                <a:cs typeface="Times New Roman" panose="02020603050405020304" pitchFamily="18" charset="0"/>
              </a:rPr>
              <a:t>Function of energy</a:t>
            </a:r>
          </a:p>
          <a:p>
            <a:pPr lvl="1">
              <a:lnSpc>
                <a:spcPct val="120000"/>
              </a:lnSpc>
              <a:buSzPct val="150000"/>
            </a:pPr>
            <a:r>
              <a:rPr lang="en-US" b="1" dirty="0" smtClean="0">
                <a:solidFill>
                  <a:schemeClr val="bg1"/>
                </a:solidFill>
                <a:effectLst/>
                <a:latin typeface="Times New Roman" panose="02020603050405020304" pitchFamily="18" charset="0"/>
                <a:cs typeface="Times New Roman" panose="02020603050405020304" pitchFamily="18" charset="0"/>
              </a:rPr>
              <a:t>Derived by integrating channel effective area over angle assuming isotropic flux</a:t>
            </a:r>
          </a:p>
          <a:p>
            <a:pPr lvl="1">
              <a:lnSpc>
                <a:spcPct val="120000"/>
              </a:lnSpc>
              <a:buSzPct val="150000"/>
            </a:pPr>
            <a:r>
              <a:rPr lang="en-US" b="1" dirty="0" smtClean="0">
                <a:solidFill>
                  <a:schemeClr val="bg1"/>
                </a:solidFill>
                <a:effectLst/>
                <a:latin typeface="Times New Roman" panose="02020603050405020304" pitchFamily="18" charset="0"/>
                <a:cs typeface="Times New Roman" panose="02020603050405020304" pitchFamily="18" charset="0"/>
              </a:rPr>
              <a:t>Effective area is measured in a beam or simulated using Geant4</a:t>
            </a:r>
          </a:p>
          <a:p>
            <a:pPr>
              <a:lnSpc>
                <a:spcPct val="120000"/>
              </a:lnSpc>
              <a:buClr>
                <a:srgbClr val="FFFF00"/>
              </a:buClr>
              <a:buFont typeface="Wingdings" panose="05000000000000000000" pitchFamily="2" charset="2"/>
              <a:buChar char="q"/>
            </a:pPr>
            <a:r>
              <a:rPr lang="en-US" sz="3400" b="1" dirty="0" smtClean="0">
                <a:solidFill>
                  <a:schemeClr val="bg1"/>
                </a:solidFill>
                <a:latin typeface="Times New Roman" panose="02020603050405020304" pitchFamily="18" charset="0"/>
                <a:cs typeface="Times New Roman" panose="02020603050405020304" pitchFamily="18" charset="0"/>
              </a:rPr>
              <a:t>The count rate R is the observable (L0)</a:t>
            </a:r>
          </a:p>
          <a:p>
            <a:pPr>
              <a:lnSpc>
                <a:spcPct val="120000"/>
              </a:lnSpc>
              <a:buClr>
                <a:srgbClr val="FFFF00"/>
              </a:buClr>
              <a:buFont typeface="Wingdings" panose="05000000000000000000" pitchFamily="2" charset="2"/>
              <a:buChar char="q"/>
            </a:pPr>
            <a:r>
              <a:rPr lang="en-US" sz="3400" b="1" dirty="0" smtClean="0">
                <a:solidFill>
                  <a:schemeClr val="bg1"/>
                </a:solidFill>
                <a:latin typeface="Times New Roman" panose="02020603050405020304" pitchFamily="18" charset="0"/>
                <a:cs typeface="Times New Roman" panose="02020603050405020304" pitchFamily="18" charset="0"/>
              </a:rPr>
              <a:t>The challenge is to unfold flux j(E) from the observations using characterization of broad energy channels</a:t>
            </a:r>
            <a:endParaRPr lang="en-US" sz="34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9020" r="7640"/>
          <a:stretch/>
        </p:blipFill>
        <p:spPr bwMode="auto">
          <a:xfrm>
            <a:off x="512064" y="1752600"/>
            <a:ext cx="347472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79512" y="3657600"/>
            <a:ext cx="964282" cy="523220"/>
          </a:xfrm>
          <a:prstGeom prst="rect">
            <a:avLst/>
          </a:prstGeom>
          <a:solidFill>
            <a:srgbClr val="FFFF00"/>
          </a:solidFill>
        </p:spPr>
        <p:txBody>
          <a:bodyPr wrap="square" rtlCol="0">
            <a:spAutoFit/>
          </a:bodyPr>
          <a:lstStyle/>
          <a:p>
            <a:pPr algn="ctr"/>
            <a:r>
              <a:rPr lang="en-US" sz="1400" b="1" dirty="0" smtClean="0">
                <a:solidFill>
                  <a:srgbClr val="7030A0"/>
                </a:solidFill>
              </a:rPr>
              <a:t>Count rate (L0)</a:t>
            </a:r>
            <a:endParaRPr lang="en-US" sz="1400" b="1" dirty="0">
              <a:solidFill>
                <a:srgbClr val="7030A0"/>
              </a:solidFill>
            </a:endParaRPr>
          </a:p>
        </p:txBody>
      </p:sp>
      <p:sp>
        <p:nvSpPr>
          <p:cNvPr id="9" name="TextBox 8"/>
          <p:cNvSpPr txBox="1"/>
          <p:nvPr/>
        </p:nvSpPr>
        <p:spPr>
          <a:xfrm>
            <a:off x="1331640" y="3657600"/>
            <a:ext cx="1152128" cy="738664"/>
          </a:xfrm>
          <a:prstGeom prst="rect">
            <a:avLst/>
          </a:prstGeom>
          <a:solidFill>
            <a:srgbClr val="FFFF00"/>
          </a:solidFill>
        </p:spPr>
        <p:txBody>
          <a:bodyPr wrap="square" rtlCol="0">
            <a:spAutoFit/>
          </a:bodyPr>
          <a:lstStyle/>
          <a:p>
            <a:pPr algn="ctr"/>
            <a:r>
              <a:rPr lang="en-US" sz="1400" b="1" dirty="0" smtClean="0">
                <a:solidFill>
                  <a:srgbClr val="7030A0"/>
                </a:solidFill>
              </a:rPr>
              <a:t>Differential Flux (proxy or L1b)</a:t>
            </a:r>
            <a:endParaRPr lang="en-US" sz="1400" b="1" dirty="0">
              <a:solidFill>
                <a:srgbClr val="7030A0"/>
              </a:solidFill>
            </a:endParaRPr>
          </a:p>
        </p:txBody>
      </p:sp>
      <p:sp>
        <p:nvSpPr>
          <p:cNvPr id="10" name="TextBox 9"/>
          <p:cNvSpPr txBox="1"/>
          <p:nvPr/>
        </p:nvSpPr>
        <p:spPr>
          <a:xfrm>
            <a:off x="2657848" y="3657599"/>
            <a:ext cx="1328936" cy="1169551"/>
          </a:xfrm>
          <a:prstGeom prst="rect">
            <a:avLst/>
          </a:prstGeom>
          <a:solidFill>
            <a:srgbClr val="FFFF00"/>
          </a:solidFill>
        </p:spPr>
        <p:txBody>
          <a:bodyPr wrap="square" rtlCol="0">
            <a:spAutoFit/>
          </a:bodyPr>
          <a:lstStyle/>
          <a:p>
            <a:pPr algn="ctr"/>
            <a:r>
              <a:rPr lang="en-US" sz="1400" b="1" dirty="0" smtClean="0">
                <a:solidFill>
                  <a:srgbClr val="7030A0"/>
                </a:solidFill>
              </a:rPr>
              <a:t>Geometrical factor (calibration and simulations)</a:t>
            </a:r>
            <a:endParaRPr lang="en-US" sz="1400" b="1" dirty="0">
              <a:solidFill>
                <a:srgbClr val="7030A0"/>
              </a:solidFill>
            </a:endParaRPr>
          </a:p>
        </p:txBody>
      </p:sp>
      <p:cxnSp>
        <p:nvCxnSpPr>
          <p:cNvPr id="11" name="Straight Arrow Connector 10"/>
          <p:cNvCxnSpPr/>
          <p:nvPr/>
        </p:nvCxnSpPr>
        <p:spPr>
          <a:xfrm flipV="1">
            <a:off x="800497" y="2895600"/>
            <a:ext cx="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19697" y="2895600"/>
            <a:ext cx="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971800" y="2819400"/>
            <a:ext cx="3048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idx="12"/>
          </p:nvPr>
        </p:nvSpPr>
        <p:spPr/>
        <p:txBody>
          <a:bodyPr/>
          <a:lstStyle/>
          <a:p>
            <a:pPr>
              <a:buSzPct val="25000"/>
            </a:pPr>
            <a:fld id="{00000000-1234-1234-1234-123412341234}" type="slidenum">
              <a:rPr lang="en-US" sz="900" smtClean="0">
                <a:solidFill>
                  <a:srgbClr val="888888"/>
                </a:solidFill>
                <a:ea typeface="Calibri"/>
                <a:cs typeface="Calibri"/>
                <a:sym typeface="Calibri"/>
              </a:rPr>
              <a:pPr>
                <a:buSzPct val="25000"/>
              </a:pPr>
              <a:t>67</a:t>
            </a:fld>
            <a:endParaRPr lang="en-US" sz="900">
              <a:solidFill>
                <a:srgbClr val="888888"/>
              </a:solidFill>
              <a:ea typeface="Calibri"/>
              <a:cs typeface="Calibri"/>
              <a:sym typeface="Calibri"/>
            </a:endParaRPr>
          </a:p>
        </p:txBody>
      </p:sp>
    </p:spTree>
    <p:extLst>
      <p:ext uri="{BB962C8B-B14F-4D97-AF65-F5344CB8AC3E}">
        <p14:creationId xmlns:p14="http://schemas.microsoft.com/office/powerpoint/2010/main" val="42252891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a:xfrm>
            <a:off x="179512" y="100584"/>
            <a:ext cx="8856984" cy="579525"/>
          </a:xfrm>
        </p:spPr>
        <p:txBody>
          <a:bodyPr/>
          <a:lstStyle/>
          <a:p>
            <a:r>
              <a:rPr lang="en-US" altLang="en-US" sz="3600" b="1" dirty="0" smtClean="0">
                <a:solidFill>
                  <a:srgbClr val="FFFF00"/>
                </a:solidFill>
                <a:effectLst/>
                <a:latin typeface="Times New Roman" panose="02020603050405020304" pitchFamily="18" charset="0"/>
              </a:rPr>
              <a:t>Motivation of Bowtie analysis</a:t>
            </a:r>
            <a:endParaRPr lang="en-US" altLang="en-US" sz="3600" b="1" dirty="0">
              <a:solidFill>
                <a:srgbClr val="FFFF00"/>
              </a:solidFill>
              <a:effectLst/>
              <a:latin typeface="Times New Roman" panose="02020603050405020304" pitchFamily="18" charset="0"/>
            </a:endParaRPr>
          </a:p>
        </p:txBody>
      </p:sp>
      <p:sp>
        <p:nvSpPr>
          <p:cNvPr id="31750" name="Rectangle 6"/>
          <p:cNvSpPr>
            <a:spLocks noGrp="1" noChangeArrowheads="1"/>
          </p:cNvSpPr>
          <p:nvPr>
            <p:ph type="body" idx="1"/>
          </p:nvPr>
        </p:nvSpPr>
        <p:spPr>
          <a:xfrm>
            <a:off x="73152" y="680109"/>
            <a:ext cx="9041713" cy="3480411"/>
          </a:xfrm>
        </p:spPr>
        <p:txBody>
          <a:bodyPr/>
          <a:lstStyle/>
          <a:p>
            <a:pPr>
              <a:buClr>
                <a:srgbClr val="FFFF00"/>
              </a:buClr>
              <a:buFont typeface="Wingdings" panose="05000000000000000000" pitchFamily="2" charset="2"/>
              <a:buChar char="q"/>
            </a:pPr>
            <a:r>
              <a:rPr lang="en-US" altLang="en-US" sz="2000" b="1" dirty="0" smtClean="0">
                <a:latin typeface="Times New Roman" panose="02020603050405020304" pitchFamily="18" charset="0"/>
              </a:rPr>
              <a:t>Inverse model based on the baseline calibration algorithm: </a:t>
            </a:r>
            <a:r>
              <a:rPr lang="en-US" altLang="en-US" sz="2000" b="1" dirty="0" smtClean="0">
                <a:effectLst/>
                <a:latin typeface="Times New Roman" panose="02020603050405020304" pitchFamily="18" charset="0"/>
              </a:rPr>
              <a:t>Flux </a:t>
            </a:r>
            <a:r>
              <a:rPr lang="en-US" sz="2000" b="1" dirty="0" smtClean="0">
                <a:effectLst/>
                <a:latin typeface="Times New Roman" panose="02020603050405020304" pitchFamily="18" charset="0"/>
                <a:ea typeface="DejaVu Sans"/>
              </a:rPr>
              <a:t>= R</a:t>
            </a:r>
            <a:r>
              <a:rPr lang="en-US" sz="2000" b="1" baseline="30000" dirty="0" smtClean="0">
                <a:effectLst/>
                <a:latin typeface="Times New Roman" panose="02020603050405020304" pitchFamily="18" charset="0"/>
                <a:ea typeface="DejaVu Sans"/>
              </a:rPr>
              <a:t>-1</a:t>
            </a:r>
            <a:r>
              <a:rPr lang="en-US" sz="2000" b="1" baseline="-25000" dirty="0" smtClean="0">
                <a:effectLst/>
                <a:latin typeface="Times New Roman" panose="02020603050405020304" pitchFamily="18" charset="0"/>
                <a:ea typeface="DejaVu Sans"/>
              </a:rPr>
              <a:t>ij </a:t>
            </a:r>
            <a:r>
              <a:rPr lang="en-US" sz="2000" b="1" dirty="0" smtClean="0">
                <a:effectLst/>
                <a:latin typeface="Times New Roman" panose="02020603050405020304" pitchFamily="18" charset="0"/>
                <a:ea typeface="DejaVu Sans"/>
              </a:rPr>
              <a:t>Counts</a:t>
            </a:r>
            <a:endParaRPr lang="en-US" altLang="en-US" sz="2000" b="1" dirty="0" smtClean="0">
              <a:latin typeface="Times New Roman" panose="02020603050405020304" pitchFamily="18" charset="0"/>
            </a:endParaRPr>
          </a:p>
          <a:p>
            <a:pPr>
              <a:buClr>
                <a:srgbClr val="FFFF00"/>
              </a:buClr>
              <a:buFont typeface="Wingdings" panose="05000000000000000000" pitchFamily="2" charset="2"/>
              <a:buChar char="q"/>
            </a:pPr>
            <a:r>
              <a:rPr lang="en-US" altLang="en-US" sz="2000" b="1" dirty="0" smtClean="0">
                <a:latin typeface="Times New Roman" panose="02020603050405020304" pitchFamily="18" charset="0"/>
              </a:rPr>
              <a:t>R</a:t>
            </a:r>
            <a:r>
              <a:rPr lang="en-US" sz="2000" b="1" baseline="-25000" dirty="0" smtClean="0">
                <a:effectLst/>
                <a:latin typeface="Times New Roman" panose="02020603050405020304" pitchFamily="18" charset="0"/>
                <a:ea typeface="DejaVu Sans"/>
              </a:rPr>
              <a:t>ij </a:t>
            </a:r>
            <a:r>
              <a:rPr lang="en-US" sz="2000" b="1" dirty="0" smtClean="0">
                <a:effectLst/>
                <a:latin typeface="Times New Roman" panose="02020603050405020304" pitchFamily="18" charset="0"/>
                <a:ea typeface="DejaVu Sans"/>
              </a:rPr>
              <a:t>: Geometric factor matrix, derived from simulations/data and scaled/shifted based on electron measurements</a:t>
            </a:r>
            <a:endParaRPr lang="en-US" altLang="en-US" sz="2000" b="1" dirty="0">
              <a:latin typeface="Times New Roman" panose="02020603050405020304" pitchFamily="18" charset="0"/>
            </a:endParaRPr>
          </a:p>
          <a:p>
            <a:pPr>
              <a:buClr>
                <a:srgbClr val="FFFF00"/>
              </a:buClr>
              <a:buFont typeface="Wingdings" panose="05000000000000000000" pitchFamily="2" charset="2"/>
              <a:buChar char="q"/>
            </a:pPr>
            <a:r>
              <a:rPr lang="en-US" altLang="en-US" sz="2000" b="1" dirty="0">
                <a:latin typeface="Times New Roman" panose="02020603050405020304" pitchFamily="18" charset="0"/>
              </a:rPr>
              <a:t>B</a:t>
            </a:r>
            <a:r>
              <a:rPr lang="en-US" altLang="en-US" sz="2000" b="1" dirty="0" smtClean="0">
                <a:latin typeface="Times New Roman" panose="02020603050405020304" pitchFamily="18" charset="0"/>
              </a:rPr>
              <a:t>aseline algorithm has substantial errors in the electron flux determination, especially for channels E7-E10, E11</a:t>
            </a:r>
          </a:p>
          <a:p>
            <a:pPr>
              <a:buClr>
                <a:srgbClr val="FFFF00"/>
              </a:buClr>
              <a:buFont typeface="Wingdings" panose="05000000000000000000" pitchFamily="2" charset="2"/>
              <a:buChar char="q"/>
            </a:pPr>
            <a:r>
              <a:rPr lang="en-US" altLang="en-US" sz="2000" b="1" dirty="0" smtClean="0">
                <a:latin typeface="Times New Roman" panose="02020603050405020304" pitchFamily="18" charset="0"/>
              </a:rPr>
              <a:t>Attempt to replace R</a:t>
            </a:r>
            <a:r>
              <a:rPr lang="en-US" sz="2000" b="1" baseline="-25000" dirty="0" smtClean="0">
                <a:effectLst/>
                <a:latin typeface="Times New Roman" panose="02020603050405020304" pitchFamily="18" charset="0"/>
                <a:ea typeface="DejaVu Sans"/>
              </a:rPr>
              <a:t>ij </a:t>
            </a:r>
            <a:r>
              <a:rPr lang="en-US" sz="2000" b="1" dirty="0" smtClean="0">
                <a:effectLst/>
                <a:latin typeface="Times New Roman" panose="02020603050405020304" pitchFamily="18" charset="0"/>
                <a:ea typeface="DejaVu Sans"/>
              </a:rPr>
              <a:t>with a diagonal array produced by the Bowtie technique</a:t>
            </a:r>
          </a:p>
          <a:p>
            <a:pPr>
              <a:buClr>
                <a:srgbClr val="FFFF00"/>
              </a:buClr>
              <a:buFont typeface="Wingdings" panose="05000000000000000000" pitchFamily="2" charset="2"/>
              <a:buChar char="q"/>
            </a:pPr>
            <a:r>
              <a:rPr lang="en-US" altLang="en-US" sz="2000" b="1" dirty="0" smtClean="0">
                <a:latin typeface="Times New Roman" panose="02020603050405020304" pitchFamily="18" charset="0"/>
              </a:rPr>
              <a:t>Yields an </a:t>
            </a:r>
            <a:r>
              <a:rPr lang="en-US" sz="2000" b="1" dirty="0">
                <a:effectLst/>
                <a:latin typeface="Times New Roman" panose="02020603050405020304" pitchFamily="18" charset="0"/>
                <a:ea typeface="DejaVu Sans"/>
              </a:rPr>
              <a:t>energy/geometric factor pair applicable to a wide range of energy spectra, and for which the geometric factor error is </a:t>
            </a:r>
            <a:r>
              <a:rPr lang="en-US" sz="2000" b="1" dirty="0" smtClean="0">
                <a:effectLst/>
                <a:latin typeface="Times New Roman" panose="02020603050405020304" pitchFamily="18" charset="0"/>
                <a:ea typeface="DejaVu Sans"/>
              </a:rPr>
              <a:t>minimized</a:t>
            </a:r>
          </a:p>
          <a:p>
            <a:pPr>
              <a:buClr>
                <a:srgbClr val="FFFF00"/>
              </a:buClr>
              <a:buFont typeface="Wingdings" panose="05000000000000000000" pitchFamily="2" charset="2"/>
              <a:buChar char="q"/>
            </a:pPr>
            <a:r>
              <a:rPr lang="en-US" altLang="en-US" sz="2000" b="1" dirty="0" smtClean="0">
                <a:latin typeface="Times New Roman" panose="02020603050405020304" pitchFamily="18" charset="0"/>
              </a:rPr>
              <a:t>Use CRRES satellite proxy energy spectra (unlike previous applications using analytical spectra), properly extrapolated to low and high energies</a:t>
            </a:r>
          </a:p>
        </p:txBody>
      </p:sp>
      <p:sp>
        <p:nvSpPr>
          <p:cNvPr id="4" name="Rectangle 5"/>
          <p:cNvSpPr txBox="1">
            <a:spLocks noChangeArrowheads="1"/>
          </p:cNvSpPr>
          <p:nvPr/>
        </p:nvSpPr>
        <p:spPr bwMode="auto">
          <a:xfrm>
            <a:off x="182880" y="4093059"/>
            <a:ext cx="8856984" cy="65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en-US" sz="3600" b="1" dirty="0" smtClean="0">
                <a:solidFill>
                  <a:srgbClr val="FFFF00"/>
                </a:solidFill>
                <a:effectLst/>
                <a:latin typeface="Times New Roman" panose="02020603050405020304" pitchFamily="18" charset="0"/>
              </a:rPr>
              <a:t>Results of Bowtie analysis</a:t>
            </a:r>
            <a:endParaRPr lang="en-US" altLang="en-US" sz="3600" b="1" dirty="0">
              <a:solidFill>
                <a:srgbClr val="FFFF00"/>
              </a:solidFill>
              <a:effectLst/>
              <a:latin typeface="Times New Roman" panose="02020603050405020304" pitchFamily="18" charset="0"/>
            </a:endParaRPr>
          </a:p>
        </p:txBody>
      </p:sp>
      <p:sp>
        <p:nvSpPr>
          <p:cNvPr id="5" name="Rectangle 6"/>
          <p:cNvSpPr txBox="1">
            <a:spLocks noChangeArrowheads="1"/>
          </p:cNvSpPr>
          <p:nvPr/>
        </p:nvSpPr>
        <p:spPr bwMode="auto">
          <a:xfrm>
            <a:off x="73152" y="4709160"/>
            <a:ext cx="9041713" cy="204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90000"/>
              <a:buFont typeface="Wingdings" panose="05000000000000000000" pitchFamily="2" charset="2"/>
              <a:buBlip>
                <a:blip r:embed="rId2"/>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4"/>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Clr>
                <a:srgbClr val="FFFF00"/>
              </a:buClr>
              <a:buFont typeface="Wingdings" panose="05000000000000000000" pitchFamily="2" charset="2"/>
              <a:buChar char="q"/>
            </a:pPr>
            <a:r>
              <a:rPr lang="en-US" altLang="en-US" sz="2000" b="1" dirty="0" smtClean="0">
                <a:solidFill>
                  <a:srgbClr val="FF9966"/>
                </a:solidFill>
                <a:latin typeface="Times New Roman" panose="02020603050405020304" pitchFamily="18" charset="0"/>
              </a:rPr>
              <a:t>Bowtie technique performs better than the baseline method overall</a:t>
            </a:r>
          </a:p>
          <a:p>
            <a:pPr eaLnBrk="1" hangingPunct="1">
              <a:buClr>
                <a:srgbClr val="FFFF00"/>
              </a:buClr>
              <a:buFont typeface="Wingdings" panose="05000000000000000000" pitchFamily="2" charset="2"/>
              <a:buChar char="q"/>
            </a:pPr>
            <a:r>
              <a:rPr lang="en-US" altLang="en-US" sz="2000" b="1" dirty="0" smtClean="0">
                <a:solidFill>
                  <a:srgbClr val="FF9966"/>
                </a:solidFill>
                <a:latin typeface="Times New Roman" panose="02020603050405020304" pitchFamily="18" charset="0"/>
              </a:rPr>
              <a:t>Baseline performs better, however, during the storm of 24 March 1991</a:t>
            </a:r>
          </a:p>
          <a:p>
            <a:pPr eaLnBrk="1" hangingPunct="1">
              <a:buClr>
                <a:srgbClr val="FFFF00"/>
              </a:buClr>
              <a:buFont typeface="Wingdings" panose="05000000000000000000" pitchFamily="2" charset="2"/>
              <a:buChar char="q"/>
            </a:pPr>
            <a:r>
              <a:rPr lang="en-US" altLang="en-US" sz="2000" b="1" dirty="0" smtClean="0">
                <a:solidFill>
                  <a:srgbClr val="FF9966"/>
                </a:solidFill>
                <a:latin typeface="Times New Roman" panose="02020603050405020304" pitchFamily="18" charset="0"/>
              </a:rPr>
              <a:t>Using a Bowtie set trained on the storm period yields better results, but the Bowtie set trained on the entire 1990-1991 CRRES data set does better overall</a:t>
            </a:r>
          </a:p>
          <a:p>
            <a:pPr eaLnBrk="1" hangingPunct="1">
              <a:buClr>
                <a:srgbClr val="FFFF00"/>
              </a:buClr>
              <a:buFont typeface="Wingdings" panose="05000000000000000000" pitchFamily="2" charset="2"/>
              <a:buChar char="q"/>
            </a:pPr>
            <a:r>
              <a:rPr lang="en-US" altLang="en-US" sz="2000" b="1" dirty="0" smtClean="0">
                <a:solidFill>
                  <a:srgbClr val="FF9966"/>
                </a:solidFill>
                <a:latin typeface="Times New Roman" panose="02020603050405020304" pitchFamily="18" charset="0"/>
              </a:rPr>
              <a:t>The results for the 1990-1991 Bowtie set improve with the addition of a switch between exponential and power-law extrapolation of the CRRES HEEF data</a:t>
            </a:r>
          </a:p>
        </p:txBody>
      </p:sp>
      <p:sp>
        <p:nvSpPr>
          <p:cNvPr id="6" name="Slide Number Placeholder 5"/>
          <p:cNvSpPr>
            <a:spLocks noGrp="1"/>
          </p:cNvSpPr>
          <p:nvPr>
            <p:ph type="sldNum" sz="quarter" idx="12"/>
          </p:nvPr>
        </p:nvSpPr>
        <p:spPr/>
        <p:txBody>
          <a:bodyPr/>
          <a:lstStyle/>
          <a:p>
            <a:fld id="{615ADB79-25D6-47C0-AB51-22A13A0BBB50}" type="slidenum">
              <a:rPr lang="en-US" altLang="en-US" smtClean="0"/>
              <a:pPr/>
              <a:t>68</a:t>
            </a:fld>
            <a:endParaRPr lang="en-US" altLang="en-US" dirty="0"/>
          </a:p>
        </p:txBody>
      </p:sp>
    </p:spTree>
    <p:extLst>
      <p:ext uri="{BB962C8B-B14F-4D97-AF65-F5344CB8AC3E}">
        <p14:creationId xmlns:p14="http://schemas.microsoft.com/office/powerpoint/2010/main" val="27505227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116632"/>
            <a:ext cx="7886700" cy="870000"/>
          </a:xfrm>
        </p:spPr>
        <p:txBody>
          <a:bodyPr/>
          <a:lstStyle/>
          <a:p>
            <a:r>
              <a:rPr lang="en-US" b="1" dirty="0" smtClean="0">
                <a:solidFill>
                  <a:srgbClr val="FFFF00"/>
                </a:solidFill>
                <a:effectLst/>
                <a:latin typeface="Times New Roman" panose="02020603050405020304" pitchFamily="18" charset="0"/>
                <a:cs typeface="Times New Roman" panose="02020603050405020304" pitchFamily="18" charset="0"/>
              </a:rPr>
              <a:t>Inverse Model: Bowtie Method</a:t>
            </a:r>
            <a:endParaRPr lang="en-US" b="1" dirty="0">
              <a:solidFill>
                <a:srgbClr val="FFFF00"/>
              </a:solidFill>
              <a:effectLst/>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457200" y="980728"/>
            <a:ext cx="4040188" cy="489475"/>
          </a:xfrm>
        </p:spPr>
        <p:txBody>
          <a:bodyPr/>
          <a:lstStyle/>
          <a:p>
            <a:pPr algn="ctr"/>
            <a:r>
              <a:rPr lang="en-US" dirty="0" smtClean="0">
                <a:solidFill>
                  <a:srgbClr val="FFFF00"/>
                </a:solidFill>
                <a:effectLst/>
                <a:latin typeface="Times New Roman" panose="02020603050405020304" pitchFamily="18" charset="0"/>
                <a:cs typeface="Times New Roman" panose="02020603050405020304" pitchFamily="18" charset="0"/>
              </a:rPr>
              <a:t>Differential Channels</a:t>
            </a:r>
            <a:endParaRPr lang="en-US" dirty="0">
              <a:solidFill>
                <a:srgbClr val="FFFF00"/>
              </a:solidFill>
              <a:effectLst/>
              <a:latin typeface="Times New Roman" panose="02020603050405020304" pitchFamily="18" charset="0"/>
              <a:cs typeface="Times New Roman" panose="02020603050405020304" pitchFamily="18" charset="0"/>
            </a:endParaRP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3687870"/>
            <a:ext cx="4040187" cy="2693458"/>
          </a:xfrm>
        </p:spPr>
      </p:pic>
      <p:sp>
        <p:nvSpPr>
          <p:cNvPr id="8" name="Text Placeholder 7"/>
          <p:cNvSpPr>
            <a:spLocks noGrp="1"/>
          </p:cNvSpPr>
          <p:nvPr>
            <p:ph type="body" sz="quarter" idx="3"/>
          </p:nvPr>
        </p:nvSpPr>
        <p:spPr>
          <a:xfrm>
            <a:off x="4645025" y="980728"/>
            <a:ext cx="4041775" cy="489476"/>
          </a:xfrm>
        </p:spPr>
        <p:txBody>
          <a:bodyPr/>
          <a:lstStyle/>
          <a:p>
            <a:pPr algn="ctr"/>
            <a:r>
              <a:rPr lang="en-US" dirty="0" smtClean="0">
                <a:solidFill>
                  <a:srgbClr val="FFFF00"/>
                </a:solidFill>
                <a:effectLst/>
                <a:latin typeface="Times New Roman" panose="02020603050405020304" pitchFamily="18" charset="0"/>
                <a:cs typeface="Times New Roman" panose="02020603050405020304" pitchFamily="18" charset="0"/>
              </a:rPr>
              <a:t>Integral Channel</a:t>
            </a:r>
            <a:endParaRPr lang="en-US" dirty="0">
              <a:solidFill>
                <a:srgbClr val="FFFF00"/>
              </a:solidFill>
              <a:effectLst/>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03" r="4625" b="1550"/>
          <a:stretch/>
        </p:blipFill>
        <p:spPr bwMode="auto">
          <a:xfrm>
            <a:off x="1469182" y="1553245"/>
            <a:ext cx="2016224" cy="201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06" b="3232"/>
          <a:stretch/>
        </p:blipFill>
        <p:spPr bwMode="auto">
          <a:xfrm>
            <a:off x="5742256" y="1553245"/>
            <a:ext cx="1847313" cy="201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Content Placeholder 10"/>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4648200" y="3686812"/>
            <a:ext cx="4041774" cy="2694516"/>
          </a:xfrm>
        </p:spPr>
      </p:pic>
      <p:sp>
        <p:nvSpPr>
          <p:cNvPr id="15" name="TextBox 14"/>
          <p:cNvSpPr txBox="1"/>
          <p:nvPr/>
        </p:nvSpPr>
        <p:spPr>
          <a:xfrm>
            <a:off x="7620000" y="1981200"/>
            <a:ext cx="1371600" cy="461665"/>
          </a:xfrm>
          <a:prstGeom prst="rect">
            <a:avLst/>
          </a:prstGeom>
          <a:solidFill>
            <a:srgbClr val="FFFF00"/>
          </a:solidFill>
        </p:spPr>
        <p:txBody>
          <a:bodyPr wrap="square" rtlCol="0">
            <a:spAutoFit/>
          </a:bodyPr>
          <a:lstStyle/>
          <a:p>
            <a:pPr algn="ctr"/>
            <a:r>
              <a:rPr lang="en-US" sz="1200" b="1" dirty="0" smtClean="0">
                <a:solidFill>
                  <a:srgbClr val="7030A0"/>
                </a:solidFill>
              </a:rPr>
              <a:t>Bowtie analysis, integral: cm</a:t>
            </a:r>
            <a:r>
              <a:rPr lang="en-US" sz="1200" b="1" baseline="30000" dirty="0" smtClean="0">
                <a:solidFill>
                  <a:srgbClr val="7030A0"/>
                </a:solidFill>
              </a:rPr>
              <a:t>2</a:t>
            </a:r>
            <a:r>
              <a:rPr lang="en-US" sz="1200" b="1" dirty="0" smtClean="0">
                <a:solidFill>
                  <a:srgbClr val="7030A0"/>
                </a:solidFill>
              </a:rPr>
              <a:t> sr</a:t>
            </a:r>
            <a:endParaRPr lang="en-US" sz="1200" b="1" dirty="0">
              <a:solidFill>
                <a:srgbClr val="7030A0"/>
              </a:solidFill>
            </a:endParaRPr>
          </a:p>
        </p:txBody>
      </p:sp>
      <p:sp>
        <p:nvSpPr>
          <p:cNvPr id="16" name="TextBox 15"/>
          <p:cNvSpPr txBox="1"/>
          <p:nvPr/>
        </p:nvSpPr>
        <p:spPr>
          <a:xfrm>
            <a:off x="7620000" y="3116736"/>
            <a:ext cx="1371600" cy="276999"/>
          </a:xfrm>
          <a:prstGeom prst="rect">
            <a:avLst/>
          </a:prstGeom>
          <a:solidFill>
            <a:srgbClr val="FFFF00"/>
          </a:solidFill>
        </p:spPr>
        <p:txBody>
          <a:bodyPr wrap="square" rtlCol="0">
            <a:spAutoFit/>
          </a:bodyPr>
          <a:lstStyle/>
          <a:p>
            <a:pPr algn="ctr"/>
            <a:r>
              <a:rPr lang="en-US" sz="1200" b="1" dirty="0" smtClean="0">
                <a:solidFill>
                  <a:srgbClr val="7030A0"/>
                </a:solidFill>
              </a:rPr>
              <a:t>L1b processing</a:t>
            </a:r>
            <a:endParaRPr lang="en-US" sz="1200" b="1" dirty="0">
              <a:solidFill>
                <a:srgbClr val="7030A0"/>
              </a:solidFill>
            </a:endParaRPr>
          </a:p>
        </p:txBody>
      </p:sp>
      <p:sp>
        <p:nvSpPr>
          <p:cNvPr id="17" name="TextBox 16"/>
          <p:cNvSpPr txBox="1"/>
          <p:nvPr/>
        </p:nvSpPr>
        <p:spPr>
          <a:xfrm>
            <a:off x="3563888" y="2009001"/>
            <a:ext cx="1371600" cy="646331"/>
          </a:xfrm>
          <a:prstGeom prst="rect">
            <a:avLst/>
          </a:prstGeom>
          <a:solidFill>
            <a:srgbClr val="FFFF00"/>
          </a:solidFill>
        </p:spPr>
        <p:txBody>
          <a:bodyPr wrap="square" rtlCol="0">
            <a:spAutoFit/>
          </a:bodyPr>
          <a:lstStyle/>
          <a:p>
            <a:pPr algn="ctr"/>
            <a:r>
              <a:rPr lang="en-US" sz="1200" b="1" dirty="0" smtClean="0">
                <a:solidFill>
                  <a:srgbClr val="7030A0"/>
                </a:solidFill>
              </a:rPr>
              <a:t>Bowtie analysis, differential: </a:t>
            </a:r>
          </a:p>
          <a:p>
            <a:pPr algn="ctr"/>
            <a:r>
              <a:rPr lang="en-US" sz="1200" b="1" dirty="0" smtClean="0">
                <a:solidFill>
                  <a:srgbClr val="7030A0"/>
                </a:solidFill>
              </a:rPr>
              <a:t>cm</a:t>
            </a:r>
            <a:r>
              <a:rPr lang="en-US" sz="1200" b="1" baseline="30000" dirty="0" smtClean="0">
                <a:solidFill>
                  <a:srgbClr val="7030A0"/>
                </a:solidFill>
              </a:rPr>
              <a:t>2</a:t>
            </a:r>
            <a:r>
              <a:rPr lang="en-US" sz="1200" b="1" dirty="0" smtClean="0">
                <a:solidFill>
                  <a:srgbClr val="7030A0"/>
                </a:solidFill>
              </a:rPr>
              <a:t> sr keV</a:t>
            </a:r>
            <a:endParaRPr lang="en-US" sz="1200" b="1" dirty="0">
              <a:solidFill>
                <a:srgbClr val="7030A0"/>
              </a:solidFill>
            </a:endParaRPr>
          </a:p>
        </p:txBody>
      </p:sp>
      <p:sp>
        <p:nvSpPr>
          <p:cNvPr id="18" name="TextBox 17"/>
          <p:cNvSpPr txBox="1"/>
          <p:nvPr/>
        </p:nvSpPr>
        <p:spPr>
          <a:xfrm>
            <a:off x="3563888" y="2992137"/>
            <a:ext cx="1371600" cy="461665"/>
          </a:xfrm>
          <a:prstGeom prst="rect">
            <a:avLst/>
          </a:prstGeom>
          <a:solidFill>
            <a:srgbClr val="FFFF00"/>
          </a:solidFill>
        </p:spPr>
        <p:txBody>
          <a:bodyPr wrap="square" rtlCol="0">
            <a:spAutoFit/>
          </a:bodyPr>
          <a:lstStyle/>
          <a:p>
            <a:pPr algn="ctr"/>
            <a:r>
              <a:rPr lang="en-US" sz="1200" b="1" dirty="0" smtClean="0">
                <a:solidFill>
                  <a:srgbClr val="7030A0"/>
                </a:solidFill>
              </a:rPr>
              <a:t>L1b processing (diagonalized)</a:t>
            </a:r>
            <a:endParaRPr lang="en-US" sz="1200" b="1" dirty="0">
              <a:solidFill>
                <a:srgbClr val="7030A0"/>
              </a:solidFill>
            </a:endParaRPr>
          </a:p>
        </p:txBody>
      </p:sp>
      <p:sp>
        <p:nvSpPr>
          <p:cNvPr id="19" name="TextBox 18"/>
          <p:cNvSpPr txBox="1"/>
          <p:nvPr/>
        </p:nvSpPr>
        <p:spPr>
          <a:xfrm>
            <a:off x="5260118" y="4379976"/>
            <a:ext cx="1616169" cy="553998"/>
          </a:xfrm>
          <a:prstGeom prst="rect">
            <a:avLst/>
          </a:prstGeom>
          <a:solidFill>
            <a:srgbClr val="FFFF00"/>
          </a:solidFill>
        </p:spPr>
        <p:txBody>
          <a:bodyPr wrap="square" rtlCol="0">
            <a:spAutoFit/>
          </a:bodyPr>
          <a:lstStyle/>
          <a:p>
            <a:pPr algn="ctr"/>
            <a:r>
              <a:rPr lang="en-US" sz="1000" b="1" dirty="0" smtClean="0">
                <a:solidFill>
                  <a:srgbClr val="7030A0"/>
                </a:solidFill>
              </a:rPr>
              <a:t>Range in G due to natural variability at 5</a:t>
            </a:r>
            <a:r>
              <a:rPr lang="en-US" sz="1000" b="1" baseline="30000" dirty="0" smtClean="0">
                <a:solidFill>
                  <a:srgbClr val="7030A0"/>
                </a:solidFill>
              </a:rPr>
              <a:t>th</a:t>
            </a:r>
            <a:r>
              <a:rPr lang="en-US" sz="1000" b="1" dirty="0" smtClean="0">
                <a:solidFill>
                  <a:srgbClr val="7030A0"/>
                </a:solidFill>
              </a:rPr>
              <a:t> and 95</a:t>
            </a:r>
            <a:r>
              <a:rPr lang="en-US" sz="1000" b="1" baseline="30000" dirty="0" smtClean="0">
                <a:solidFill>
                  <a:srgbClr val="7030A0"/>
                </a:solidFill>
              </a:rPr>
              <a:t>th</a:t>
            </a:r>
            <a:r>
              <a:rPr lang="en-US" sz="1000" b="1" dirty="0" smtClean="0">
                <a:solidFill>
                  <a:srgbClr val="7030A0"/>
                </a:solidFill>
              </a:rPr>
              <a:t> percentiles</a:t>
            </a:r>
            <a:endParaRPr lang="en-US" sz="1000" b="1" dirty="0">
              <a:solidFill>
                <a:srgbClr val="7030A0"/>
              </a:solidFill>
            </a:endParaRPr>
          </a:p>
        </p:txBody>
      </p:sp>
      <p:sp>
        <p:nvSpPr>
          <p:cNvPr id="20" name="TextBox 19"/>
          <p:cNvSpPr txBox="1"/>
          <p:nvPr/>
        </p:nvSpPr>
        <p:spPr>
          <a:xfrm>
            <a:off x="1956816" y="5196685"/>
            <a:ext cx="2286000" cy="646331"/>
          </a:xfrm>
          <a:prstGeom prst="rect">
            <a:avLst/>
          </a:prstGeom>
          <a:solidFill>
            <a:srgbClr val="FFFF00"/>
          </a:solidFill>
        </p:spPr>
        <p:txBody>
          <a:bodyPr wrap="square" rtlCol="0">
            <a:spAutoFit/>
          </a:bodyPr>
          <a:lstStyle/>
          <a:p>
            <a:pPr algn="ctr"/>
            <a:r>
              <a:rPr lang="en-US" sz="1200" b="1" dirty="0" smtClean="0">
                <a:solidFill>
                  <a:srgbClr val="7030A0"/>
                </a:solidFill>
              </a:rPr>
              <a:t>Effective energy found using non-linear minimization of (95%ile - 5%ile)</a:t>
            </a:r>
            <a:endParaRPr lang="en-US" sz="1200" b="1" dirty="0">
              <a:solidFill>
                <a:srgbClr val="7030A0"/>
              </a:solidFill>
            </a:endParaRPr>
          </a:p>
        </p:txBody>
      </p:sp>
      <p:cxnSp>
        <p:nvCxnSpPr>
          <p:cNvPr id="14" name="Straight Arrow Connector 13"/>
          <p:cNvCxnSpPr/>
          <p:nvPr/>
        </p:nvCxnSpPr>
        <p:spPr>
          <a:xfrm flipH="1" flipV="1">
            <a:off x="1755648" y="5271383"/>
            <a:ext cx="201168" cy="3156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91592" y="4971773"/>
            <a:ext cx="548640" cy="3061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p:txBody>
          <a:bodyPr/>
          <a:lstStyle/>
          <a:p>
            <a:fld id="{B2EFC58C-15BD-441D-B5ED-3859E2286C26}" type="slidenum">
              <a:rPr lang="en-US" altLang="en-US" smtClean="0"/>
              <a:pPr/>
              <a:t>69</a:t>
            </a:fld>
            <a:endParaRPr lang="en-US" altLang="en-US"/>
          </a:p>
        </p:txBody>
      </p:sp>
    </p:spTree>
    <p:extLst>
      <p:ext uri="{BB962C8B-B14F-4D97-AF65-F5344CB8AC3E}">
        <p14:creationId xmlns:p14="http://schemas.microsoft.com/office/powerpoint/2010/main" val="2945306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21904808"/>
              </p:ext>
            </p:extLst>
          </p:nvPr>
        </p:nvGraphicFramePr>
        <p:xfrm>
          <a:off x="132524" y="1143000"/>
          <a:ext cx="8865704" cy="4798873"/>
        </p:xfrm>
        <a:graphic>
          <a:graphicData uri="http://schemas.openxmlformats.org/drawingml/2006/table">
            <a:tbl>
              <a:tblPr firstRow="1" bandRow="1">
                <a:tableStyleId>{5C22544A-7EE6-4342-B048-85BDC9FD1C3A}</a:tableStyleId>
              </a:tblPr>
              <a:tblGrid>
                <a:gridCol w="1239076"/>
                <a:gridCol w="2514600"/>
                <a:gridCol w="838200"/>
                <a:gridCol w="609600"/>
                <a:gridCol w="3664228"/>
              </a:tblGrid>
              <a:tr h="364033">
                <a:tc>
                  <a:txBody>
                    <a:bodyPr/>
                    <a:lstStyle/>
                    <a:p>
                      <a:r>
                        <a:rPr lang="en-US" sz="1600" dirty="0" smtClean="0"/>
                        <a:t>Risk</a:t>
                      </a:r>
                      <a:r>
                        <a:rPr lang="en-US" sz="1600" baseline="0" dirty="0" smtClean="0"/>
                        <a:t> Name</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Description</a:t>
                      </a:r>
                      <a:endParaRPr 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sz="1600" dirty="0" smtClean="0"/>
                        <a:t>Impact</a:t>
                      </a:r>
                      <a:endParaRPr 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sz="1600" dirty="0" smtClean="0"/>
                        <a:t>ADR</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Mitigation</a:t>
                      </a:r>
                      <a:r>
                        <a:rPr lang="en-US" sz="1600" baseline="0" dirty="0" smtClean="0"/>
                        <a:t> Approach and Status</a:t>
                      </a:r>
                      <a:endParaRPr lang="en-US" sz="1600" dirty="0"/>
                    </a:p>
                  </a:txBody>
                  <a:tcPr>
                    <a:lnB w="12700" cap="flat" cmpd="sng" algn="ctr">
                      <a:solidFill>
                        <a:schemeClr val="tx1"/>
                      </a:solidFill>
                      <a:prstDash val="solid"/>
                      <a:round/>
                      <a:headEnd type="none" w="med" len="med"/>
                      <a:tailEnd type="none" w="med" len="med"/>
                    </a:lnB>
                  </a:tcPr>
                </a:tc>
              </a:tr>
              <a:tr h="673212">
                <a:tc>
                  <a:txBody>
                    <a:bodyPr/>
                    <a:lstStyle/>
                    <a:p>
                      <a:r>
                        <a:rPr lang="en-US" sz="1300" dirty="0" smtClean="0"/>
                        <a:t>MPS-HI</a:t>
                      </a:r>
                      <a:r>
                        <a:rPr lang="en-US" sz="1300" baseline="0" dirty="0" smtClean="0"/>
                        <a:t> Reanalysis of FM1 Calibrations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t>IF</a:t>
                      </a:r>
                      <a:r>
                        <a:rPr lang="en-US" sz="1300" baseline="0" dirty="0" smtClean="0"/>
                        <a:t> FM1 MPS-HI ground-</a:t>
                      </a:r>
                      <a:r>
                        <a:rPr lang="en-US" sz="1300" baseline="0" dirty="0" err="1" smtClean="0"/>
                        <a:t>cal</a:t>
                      </a:r>
                      <a:r>
                        <a:rPr lang="en-US" sz="1300" baseline="0" dirty="0" smtClean="0"/>
                        <a:t> reanalysis not completed, THEN MPS-HI L1b and </a:t>
                      </a:r>
                      <a:r>
                        <a:rPr lang="en-US" sz="1300" baseline="0" dirty="0" err="1" smtClean="0"/>
                        <a:t>cal</a:t>
                      </a:r>
                      <a:r>
                        <a:rPr lang="en-US" sz="1300" baseline="0" dirty="0" smtClean="0"/>
                        <a:t>/</a:t>
                      </a:r>
                      <a:r>
                        <a:rPr lang="en-US" sz="1300" baseline="0" dirty="0" err="1" smtClean="0"/>
                        <a:t>val</a:t>
                      </a:r>
                      <a:r>
                        <a:rPr lang="en-US" sz="1300" baseline="0" dirty="0" smtClean="0"/>
                        <a:t> will be inaccurate</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dirty="0" smtClean="0"/>
                        <a:t>High</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008000"/>
                          </a:solidFill>
                        </a:rPr>
                        <a:t>407</a:t>
                      </a:r>
                      <a:endParaRPr lang="en-US" sz="1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solidFill>
                            <a:srgbClr val="008000"/>
                          </a:solidFill>
                        </a:rPr>
                        <a:t>1. ATC completed, documented and provided reanalysis of FM1 ground </a:t>
                      </a:r>
                      <a:r>
                        <a:rPr lang="en-US" sz="1300" dirty="0" err="1" smtClean="0">
                          <a:solidFill>
                            <a:srgbClr val="008000"/>
                          </a:solidFill>
                        </a:rPr>
                        <a:t>cal</a:t>
                      </a:r>
                      <a:r>
                        <a:rPr lang="en-US" sz="1300" dirty="0" smtClean="0">
                          <a:solidFill>
                            <a:srgbClr val="008000"/>
                          </a:solidFill>
                        </a:rPr>
                        <a:t> 23</a:t>
                      </a:r>
                      <a:r>
                        <a:rPr lang="en-US" sz="1300" baseline="0" dirty="0" smtClean="0">
                          <a:solidFill>
                            <a:srgbClr val="008000"/>
                          </a:solidFill>
                        </a:rPr>
                        <a:t> Mar 17, </a:t>
                      </a:r>
                      <a:r>
                        <a:rPr lang="en-US" sz="1300" dirty="0" smtClean="0">
                          <a:solidFill>
                            <a:srgbClr val="008000"/>
                          </a:solidFill>
                        </a:rPr>
                        <a:t>supported multiple discussions with NCEI</a:t>
                      </a:r>
                      <a:endParaRPr lang="en-US" sz="1300" baseline="0" dirty="0" smtClean="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67696">
                <a:tc>
                  <a:txBody>
                    <a:bodyPr/>
                    <a:lstStyle/>
                    <a:p>
                      <a:r>
                        <a:rPr lang="en-US" sz="1300" dirty="0" smtClean="0"/>
                        <a:t>MPS-HI L1b Electron Overcorrection</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t>IF MPS-HI GS look-up</a:t>
                      </a:r>
                      <a:r>
                        <a:rPr lang="en-US" sz="1300" baseline="0" dirty="0" smtClean="0"/>
                        <a:t> table (</a:t>
                      </a:r>
                      <a:r>
                        <a:rPr lang="en-US" sz="1300" dirty="0" smtClean="0"/>
                        <a:t>LUT)</a:t>
                      </a:r>
                      <a:r>
                        <a:rPr lang="en-US" sz="1300" baseline="0" dirty="0" smtClean="0"/>
                        <a:t> not updated with accurate ground </a:t>
                      </a:r>
                      <a:r>
                        <a:rPr lang="en-US" sz="1300" baseline="0" dirty="0" err="1" smtClean="0"/>
                        <a:t>cal</a:t>
                      </a:r>
                      <a:r>
                        <a:rPr lang="en-US" sz="1300" baseline="0" dirty="0" smtClean="0"/>
                        <a:t> &amp; </a:t>
                      </a:r>
                      <a:r>
                        <a:rPr lang="en-US" sz="1300" baseline="0" dirty="0" err="1" smtClean="0"/>
                        <a:t>diagonalized</a:t>
                      </a:r>
                      <a:r>
                        <a:rPr lang="en-US" sz="1300" baseline="0" dirty="0" smtClean="0"/>
                        <a:t> inverse matrix, THEN MPS-HI L1b will be overcorrected / inaccurate</a:t>
                      </a:r>
                    </a:p>
                    <a:p>
                      <a:endParaRPr lang="en-US" sz="1300" baseline="0" dirty="0" smtClean="0"/>
                    </a:p>
                    <a:p>
                      <a:r>
                        <a:rPr lang="en-US" sz="1300" i="1" baseline="0" dirty="0" smtClean="0">
                          <a:solidFill>
                            <a:srgbClr val="008000"/>
                          </a:solidFill>
                        </a:rPr>
                        <a:t>Note: affects differential channels E1S-E10</a:t>
                      </a:r>
                      <a:endParaRPr lang="en-US" sz="1300" i="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dirty="0" smtClean="0"/>
                        <a:t>High</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008000"/>
                          </a:solidFill>
                        </a:rPr>
                        <a:t>407</a:t>
                      </a:r>
                      <a:endParaRPr lang="en-US" sz="1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smtClean="0">
                          <a:solidFill>
                            <a:srgbClr val="008000"/>
                          </a:solidFill>
                        </a:rPr>
                        <a:t>1. NCEI updated MPS-HI LUT using bowtie analysis based on reanalysis results, provided 28 Sep 17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smtClean="0">
                          <a:solidFill>
                            <a:srgbClr val="008000"/>
                          </a:solidFill>
                        </a:rPr>
                        <a:t>2. Installed in DE early October, results confirmed by NCEI</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smtClean="0">
                          <a:solidFill>
                            <a:srgbClr val="008000"/>
                          </a:solidFill>
                        </a:rPr>
                        <a:t>3. Installed in OE early November, results re-confirmed by NCEI 14 Nov 17</a:t>
                      </a:r>
                      <a:endParaRPr lang="en-US" sz="1300" dirty="0" smtClean="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67696">
                <a:tc>
                  <a:txBody>
                    <a:bodyPr/>
                    <a:lstStyle/>
                    <a:p>
                      <a:r>
                        <a:rPr lang="en-US" sz="1300" dirty="0" smtClean="0"/>
                        <a:t>MPS-HI Electron Channel</a:t>
                      </a:r>
                      <a:r>
                        <a:rPr lang="en-US" sz="1300" baseline="0" dirty="0" smtClean="0"/>
                        <a:t> Backgrounds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t>IF</a:t>
                      </a:r>
                      <a:r>
                        <a:rPr lang="en-US" sz="1300" baseline="0" dirty="0" smtClean="0"/>
                        <a:t> backgrounds in MPS-HI electron channels are not reduced, THEN MPS-HI L1b fluxes will be inaccurate (unusable by SWPC)</a:t>
                      </a:r>
                    </a:p>
                    <a:p>
                      <a:endParaRPr lang="en-US" sz="1300" baseline="0" dirty="0" smtClean="0"/>
                    </a:p>
                    <a:p>
                      <a:r>
                        <a:rPr lang="en-US" sz="1300" i="1" baseline="0" dirty="0" smtClean="0">
                          <a:solidFill>
                            <a:srgbClr val="008000"/>
                          </a:solidFill>
                        </a:rPr>
                        <a:t>Note: affects differential channels E9-E10 and integral channels E10a-E11</a:t>
                      </a:r>
                      <a:endParaRPr lang="en-US" sz="1300" i="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dirty="0" smtClean="0"/>
                        <a:t>High</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008000"/>
                          </a:solidFill>
                        </a:rPr>
                        <a:t>407, 427 </a:t>
                      </a:r>
                      <a:endParaRPr lang="en-US" sz="1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300" baseline="0" dirty="0" smtClean="0">
                          <a:solidFill>
                            <a:srgbClr val="008000"/>
                          </a:solidFill>
                        </a:rPr>
                        <a:t>1. NCEI evaluated whether L1b correction working as designed.  Completed 20 Apr 17, revealed factor of 2 error in SGPS P11 (ADR427).</a:t>
                      </a:r>
                    </a:p>
                    <a:p>
                      <a:pPr marL="0" indent="0">
                        <a:buNone/>
                      </a:pPr>
                      <a:r>
                        <a:rPr lang="en-US" sz="1300" baseline="0" dirty="0" smtClean="0">
                          <a:solidFill>
                            <a:srgbClr val="008000"/>
                          </a:solidFill>
                        </a:rPr>
                        <a:t>2. Background correction based on P11 completed 04 Aug 2017, incorporated into LUT (ADR407)</a:t>
                      </a:r>
                    </a:p>
                    <a:p>
                      <a:pPr marL="0" indent="0">
                        <a:buNone/>
                      </a:pPr>
                      <a:r>
                        <a:rPr lang="en-US" sz="1300" baseline="0" dirty="0" smtClean="0">
                          <a:solidFill>
                            <a:srgbClr val="008000"/>
                          </a:solidFill>
                        </a:rPr>
                        <a:t>3. ADR427 fix applied in DE by 01 Nov 17, confirmed by NCEI 07 Nov 17</a:t>
                      </a:r>
                    </a:p>
                    <a:p>
                      <a:pPr marL="0" indent="0">
                        <a:buNone/>
                      </a:pPr>
                      <a:r>
                        <a:rPr lang="en-US" sz="1300" baseline="0" dirty="0" smtClean="0">
                          <a:solidFill>
                            <a:srgbClr val="FF0000"/>
                          </a:solidFill>
                        </a:rPr>
                        <a:t>4. ADR427 fix undone unintentionally mid-November, awaiting PR.06.03 post-drift (Dec. 14)</a:t>
                      </a:r>
                      <a:endParaRPr lang="en-US" sz="13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2"/>
          </p:nvPr>
        </p:nvSpPr>
        <p:spPr/>
        <p:txBody>
          <a:bodyPr/>
          <a:lstStyle/>
          <a:p>
            <a:fld id="{615ADB79-25D6-47C0-AB51-22A13A0BBB50}" type="slidenum">
              <a:rPr lang="en-US" altLang="en-US" smtClean="0"/>
              <a:pPr/>
              <a:t>7</a:t>
            </a:fld>
            <a:endParaRPr lang="en-US" altLang="en-US"/>
          </a:p>
        </p:txBody>
      </p:sp>
      <p:sp>
        <p:nvSpPr>
          <p:cNvPr id="8" name="TextBox 7"/>
          <p:cNvSpPr txBox="1"/>
          <p:nvPr/>
        </p:nvSpPr>
        <p:spPr>
          <a:xfrm>
            <a:off x="2514600" y="6248400"/>
            <a:ext cx="3962400" cy="381000"/>
          </a:xfrm>
          <a:prstGeom prst="rect">
            <a:avLst/>
          </a:prstGeom>
          <a:solidFill>
            <a:schemeClr val="bg1"/>
          </a:solidFill>
        </p:spPr>
        <p:txBody>
          <a:bodyPr wrap="square" rtlCol="0">
            <a:spAutoFit/>
          </a:bodyPr>
          <a:lstStyle/>
          <a:p>
            <a:pPr algn="ctr"/>
            <a:r>
              <a:rPr lang="en-US" dirty="0" smtClean="0">
                <a:solidFill>
                  <a:srgbClr val="008000"/>
                </a:solidFill>
              </a:rPr>
              <a:t>Updates since Beta PS-PVR are in green.</a:t>
            </a:r>
            <a:endParaRPr lang="en-US" dirty="0">
              <a:solidFill>
                <a:srgbClr val="008000"/>
              </a:solidFill>
            </a:endParaRPr>
          </a:p>
        </p:txBody>
      </p:sp>
      <p:sp>
        <p:nvSpPr>
          <p:cNvPr id="9" name="Title 8"/>
          <p:cNvSpPr>
            <a:spLocks noGrp="1"/>
          </p:cNvSpPr>
          <p:nvPr>
            <p:ph type="title"/>
          </p:nvPr>
        </p:nvSpPr>
        <p:spPr/>
        <p:txBody>
          <a:bodyPr/>
          <a:lstStyle/>
          <a:p>
            <a:r>
              <a:rPr lang="en-US" dirty="0" smtClean="0"/>
              <a:t>Path to Provisional: Risks</a:t>
            </a:r>
            <a:endParaRPr lang="en-US" dirty="0"/>
          </a:p>
        </p:txBody>
      </p:sp>
    </p:spTree>
    <p:extLst>
      <p:ext uri="{BB962C8B-B14F-4D97-AF65-F5344CB8AC3E}">
        <p14:creationId xmlns:p14="http://schemas.microsoft.com/office/powerpoint/2010/main" val="19282266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
            <a:ext cx="8229600" cy="763549"/>
          </a:xfrm>
        </p:spPr>
        <p:txBody>
          <a:bodyPr/>
          <a:lstStyle/>
          <a:p>
            <a:pPr algn="ctr"/>
            <a:r>
              <a:rPr lang="en-US" b="1" dirty="0" smtClean="0">
                <a:solidFill>
                  <a:srgbClr val="FFFF00"/>
                </a:solidFill>
                <a:effectLst/>
                <a:latin typeface="Times New Roman" panose="02020603050405020304" pitchFamily="18" charset="0"/>
                <a:cs typeface="Times New Roman" panose="02020603050405020304" pitchFamily="18" charset="0"/>
              </a:rPr>
              <a:t>CRRES Spectra Used in Bowtie Analysis</a:t>
            </a:r>
            <a:endParaRPr lang="en-US" b="1" dirty="0">
              <a:solidFill>
                <a:srgbClr val="FFFF00"/>
              </a:solidFill>
              <a:effectLst/>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a:xfrm>
            <a:off x="35496" y="941832"/>
            <a:ext cx="4824536" cy="5779008"/>
          </a:xfrm>
        </p:spPr>
        <p:txBody>
          <a:bodyPr>
            <a:normAutofit fontScale="70000" lnSpcReduction="20000"/>
          </a:bodyPr>
          <a:lstStyle/>
          <a:p>
            <a:pPr>
              <a:buClr>
                <a:srgbClr val="FFFF00"/>
              </a:buClr>
              <a:buFont typeface="Wingdings" panose="05000000000000000000" pitchFamily="2" charset="2"/>
              <a:buChar char="q"/>
            </a:pPr>
            <a:r>
              <a:rPr lang="en-US" sz="2600" b="1" dirty="0" smtClean="0">
                <a:solidFill>
                  <a:schemeClr val="bg1"/>
                </a:solidFill>
                <a:effectLst/>
                <a:latin typeface="Times New Roman" panose="02020603050405020304" pitchFamily="18" charset="0"/>
                <a:cs typeface="Times New Roman" panose="02020603050405020304" pitchFamily="18" charset="0"/>
              </a:rPr>
              <a:t>Cross-calibrated CRRES Medium Electron Sensor A (MEA) and High Energy Electron Fluxmeter (HEEF) data set from </a:t>
            </a:r>
            <a:r>
              <a:rPr lang="en-US" sz="2600" b="1" dirty="0" err="1" smtClean="0">
                <a:solidFill>
                  <a:schemeClr val="bg1"/>
                </a:solidFill>
                <a:effectLst/>
                <a:latin typeface="Times New Roman" panose="02020603050405020304" pitchFamily="18" charset="0"/>
                <a:cs typeface="Times New Roman" panose="02020603050405020304" pitchFamily="18" charset="0"/>
              </a:rPr>
              <a:t>ViRBO</a:t>
            </a:r>
            <a:r>
              <a:rPr lang="en-US" sz="2600" b="1" dirty="0">
                <a:solidFill>
                  <a:schemeClr val="bg1"/>
                </a:solidFill>
                <a:effectLst/>
                <a:latin typeface="Times New Roman" panose="02020603050405020304" pitchFamily="18" charset="0"/>
                <a:cs typeface="Times New Roman" panose="02020603050405020304" pitchFamily="18" charset="0"/>
              </a:rPr>
              <a:t> [</a:t>
            </a:r>
            <a:r>
              <a:rPr lang="en-US" sz="2600" b="1" dirty="0" smtClean="0">
                <a:solidFill>
                  <a:schemeClr val="bg1"/>
                </a:solidFill>
                <a:effectLst/>
                <a:latin typeface="Times New Roman" panose="02020603050405020304" pitchFamily="18" charset="0"/>
                <a:cs typeface="Times New Roman" panose="02020603050405020304" pitchFamily="18" charset="0"/>
              </a:rPr>
              <a:t>Johnston, Lindstrom and Ginet, 2011; Johnston et al., 2014]</a:t>
            </a:r>
          </a:p>
          <a:p>
            <a:pPr>
              <a:buClr>
                <a:srgbClr val="FFFF00"/>
              </a:buClr>
              <a:buFont typeface="Wingdings" panose="05000000000000000000" pitchFamily="2" charset="2"/>
              <a:buChar char="q"/>
            </a:pPr>
            <a:r>
              <a:rPr lang="en-US" sz="2600" b="1" dirty="0" smtClean="0">
                <a:solidFill>
                  <a:schemeClr val="bg1"/>
                </a:solidFill>
                <a:effectLst/>
                <a:latin typeface="Times New Roman" panose="02020603050405020304" pitchFamily="18" charset="0"/>
                <a:cs typeface="Times New Roman" panose="02020603050405020304" pitchFamily="18" charset="0"/>
              </a:rPr>
              <a:t>July 1990 – October 1991 in a geosynchronous transfer orbit</a:t>
            </a:r>
          </a:p>
          <a:p>
            <a:pPr>
              <a:buClr>
                <a:srgbClr val="FFFF00"/>
              </a:buClr>
              <a:buFont typeface="Wingdings" panose="05000000000000000000" pitchFamily="2" charset="2"/>
              <a:buChar char="q"/>
            </a:pPr>
            <a:r>
              <a:rPr lang="en-US" sz="2600" b="1" dirty="0" smtClean="0">
                <a:solidFill>
                  <a:schemeClr val="bg1"/>
                </a:solidFill>
                <a:effectLst/>
                <a:latin typeface="Times New Roman" panose="02020603050405020304" pitchFamily="18" charset="0"/>
                <a:cs typeface="Times New Roman" panose="02020603050405020304" pitchFamily="18" charset="0"/>
              </a:rPr>
              <a:t>MEA: 148-1582 keV, 17 channels</a:t>
            </a:r>
          </a:p>
          <a:p>
            <a:pPr lvl="1">
              <a:buClr>
                <a:srgbClr val="FFFF00"/>
              </a:buClr>
              <a:buFont typeface="Wingdings" panose="05000000000000000000" pitchFamily="2" charset="2"/>
              <a:buChar char="Ø"/>
            </a:pPr>
            <a:r>
              <a:rPr lang="en-US" sz="2000" b="1" dirty="0" smtClean="0">
                <a:solidFill>
                  <a:schemeClr val="bg1"/>
                </a:solidFill>
                <a:effectLst/>
                <a:latin typeface="Times New Roman" panose="02020603050405020304" pitchFamily="18" charset="0"/>
                <a:cs typeface="Times New Roman" panose="02020603050405020304" pitchFamily="18" charset="0"/>
              </a:rPr>
              <a:t>Higher resolution than MPS-HI</a:t>
            </a:r>
          </a:p>
          <a:p>
            <a:pPr lvl="1">
              <a:buClr>
                <a:srgbClr val="FFFF00"/>
              </a:buClr>
              <a:buFont typeface="Wingdings" panose="05000000000000000000" pitchFamily="2" charset="2"/>
              <a:buChar char="Ø"/>
            </a:pPr>
            <a:r>
              <a:rPr lang="en-US" sz="2000" b="1" dirty="0" smtClean="0">
                <a:solidFill>
                  <a:schemeClr val="bg1"/>
                </a:solidFill>
                <a:effectLst/>
                <a:latin typeface="Times New Roman" panose="02020603050405020304" pitchFamily="18" charset="0"/>
                <a:cs typeface="Times New Roman" panose="02020603050405020304" pitchFamily="18" charset="0"/>
              </a:rPr>
              <a:t>Considered the ‘gold standard’</a:t>
            </a:r>
          </a:p>
          <a:p>
            <a:pPr>
              <a:buClr>
                <a:srgbClr val="FFFF00"/>
              </a:buClr>
              <a:buFont typeface="Wingdings" panose="05000000000000000000" pitchFamily="2" charset="2"/>
              <a:buChar char="q"/>
            </a:pPr>
            <a:r>
              <a:rPr lang="en-US" sz="2600" b="1" dirty="0" smtClean="0">
                <a:solidFill>
                  <a:schemeClr val="bg1"/>
                </a:solidFill>
                <a:effectLst/>
                <a:latin typeface="Times New Roman" panose="02020603050405020304" pitchFamily="18" charset="0"/>
                <a:cs typeface="Times New Roman" panose="02020603050405020304" pitchFamily="18" charset="0"/>
              </a:rPr>
              <a:t>HEEF: 0.65-7.5 MeV, 11 channels</a:t>
            </a:r>
          </a:p>
          <a:p>
            <a:pPr>
              <a:buClr>
                <a:srgbClr val="FFFF00"/>
              </a:buClr>
              <a:buFont typeface="Wingdings" panose="05000000000000000000" pitchFamily="2" charset="2"/>
              <a:buChar char="q"/>
            </a:pPr>
            <a:r>
              <a:rPr lang="en-US" sz="2600" b="1" dirty="0" smtClean="0">
                <a:solidFill>
                  <a:schemeClr val="bg1"/>
                </a:solidFill>
                <a:effectLst/>
                <a:latin typeface="Times New Roman" panose="02020603050405020304" pitchFamily="18" charset="0"/>
                <a:cs typeface="Times New Roman" panose="02020603050405020304" pitchFamily="18" charset="0"/>
              </a:rPr>
              <a:t>Use omnidirectionally averaged spectra between 6 ≤ L &lt; 8 in which 1.6 MeV MEA and HEEF observations agree to within 2x</a:t>
            </a:r>
          </a:p>
          <a:p>
            <a:pPr lvl="1">
              <a:buClr>
                <a:srgbClr val="FFFF00"/>
              </a:buClr>
              <a:buFont typeface="Wingdings" panose="05000000000000000000" pitchFamily="2" charset="2"/>
              <a:buChar char="Ø"/>
            </a:pPr>
            <a:r>
              <a:rPr lang="en-US" sz="2000" b="1" dirty="0">
                <a:solidFill>
                  <a:schemeClr val="bg1"/>
                </a:solidFill>
                <a:effectLst/>
                <a:latin typeface="Times New Roman" panose="02020603050405020304" pitchFamily="18" charset="0"/>
                <a:cs typeface="Times New Roman" panose="02020603050405020304" pitchFamily="18" charset="0"/>
              </a:rPr>
              <a:t>Fit HEEF spectra ≥1.6 MeV to exponential or power-law spectra depending on lack or presence of data</a:t>
            </a:r>
          </a:p>
          <a:p>
            <a:pPr lvl="1">
              <a:buClr>
                <a:srgbClr val="FFFF00"/>
              </a:buClr>
              <a:buFont typeface="Wingdings" panose="05000000000000000000" pitchFamily="2" charset="2"/>
              <a:buChar char="Ø"/>
            </a:pPr>
            <a:r>
              <a:rPr lang="en-US" sz="2000" b="1" dirty="0" smtClean="0">
                <a:solidFill>
                  <a:schemeClr val="bg1"/>
                </a:solidFill>
                <a:effectLst/>
                <a:latin typeface="Times New Roman" panose="02020603050405020304" pitchFamily="18" charset="0"/>
                <a:cs typeface="Times New Roman" panose="02020603050405020304" pitchFamily="18" charset="0"/>
              </a:rPr>
              <a:t>Extrapolate down to 50 keV by fitting exponentials to lowest-energy MEA channels</a:t>
            </a:r>
          </a:p>
          <a:p>
            <a:pPr>
              <a:buClr>
                <a:srgbClr val="FFFF00"/>
              </a:buClr>
              <a:buFont typeface="Wingdings" panose="05000000000000000000" pitchFamily="2" charset="2"/>
              <a:buChar char="q"/>
            </a:pPr>
            <a:r>
              <a:rPr lang="en-US" sz="2600" b="1" dirty="0" smtClean="0">
                <a:solidFill>
                  <a:schemeClr val="bg1"/>
                </a:solidFill>
                <a:effectLst/>
                <a:latin typeface="Times New Roman" panose="02020603050405020304" pitchFamily="18" charset="0"/>
                <a:cs typeface="Times New Roman" panose="02020603050405020304" pitchFamily="18" charset="0"/>
              </a:rPr>
              <a:t>~80,000 such spectra in 1990-1991 – randomly select (&amp; remove) 1000 spectra to use in bowtie analysis</a:t>
            </a:r>
          </a:p>
          <a:p>
            <a:pPr>
              <a:buClr>
                <a:srgbClr val="FFFF00"/>
              </a:buClr>
              <a:buFont typeface="Wingdings" panose="05000000000000000000" pitchFamily="2" charset="2"/>
              <a:buChar char="q"/>
            </a:pPr>
            <a:r>
              <a:rPr lang="en-US" sz="2600" b="1" dirty="0" smtClean="0">
                <a:solidFill>
                  <a:schemeClr val="bg1"/>
                </a:solidFill>
                <a:effectLst/>
                <a:latin typeface="Times New Roman" panose="02020603050405020304" pitchFamily="18" charset="0"/>
                <a:cs typeface="Times New Roman" panose="02020603050405020304" pitchFamily="18" charset="0"/>
              </a:rPr>
              <a:t>CRRES spectra and MPS-HI geometrical factors interpolated to a common logarithmically-spaced grid of 501 points (20-10000 keV)</a:t>
            </a:r>
          </a:p>
          <a:p>
            <a:pPr>
              <a:buClr>
                <a:srgbClr val="FFFF00"/>
              </a:buClr>
              <a:buFont typeface="Wingdings" panose="05000000000000000000" pitchFamily="2" charset="2"/>
              <a:buChar char="q"/>
            </a:pPr>
            <a:endParaRPr lang="en-US" sz="2000" b="1" dirty="0" smtClean="0">
              <a:solidFill>
                <a:schemeClr val="bg1"/>
              </a:solidFill>
              <a:effectLst/>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37760" y="4866269"/>
            <a:ext cx="4132892" cy="1927723"/>
          </a:xfrm>
        </p:spPr>
      </p:pic>
      <p:sp>
        <p:nvSpPr>
          <p:cNvPr id="7" name="TextBox 6"/>
          <p:cNvSpPr txBox="1"/>
          <p:nvPr/>
        </p:nvSpPr>
        <p:spPr>
          <a:xfrm>
            <a:off x="804672" y="6332327"/>
            <a:ext cx="4038600" cy="461665"/>
          </a:xfrm>
          <a:prstGeom prst="rect">
            <a:avLst/>
          </a:prstGeom>
          <a:solidFill>
            <a:srgbClr val="FFFF00"/>
          </a:solidFill>
        </p:spPr>
        <p:txBody>
          <a:bodyPr wrap="square" rtlCol="0">
            <a:spAutoFit/>
          </a:bodyPr>
          <a:lstStyle/>
          <a:p>
            <a:pPr algn="ctr"/>
            <a:r>
              <a:rPr lang="en-US" sz="1200" b="1" dirty="0" smtClean="0">
                <a:solidFill>
                  <a:srgbClr val="7030A0"/>
                </a:solidFill>
              </a:rPr>
              <a:t>1000 randomly selected CRRES MEA + HEEF spectra from 1990-1991 used for bowtie analysis</a:t>
            </a:r>
            <a:endParaRPr lang="en-US" sz="1200" b="1" dirty="0">
              <a:solidFill>
                <a:srgbClr val="7030A0"/>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0814"/>
          <a:stretch/>
        </p:blipFill>
        <p:spPr>
          <a:xfrm>
            <a:off x="5010912" y="977995"/>
            <a:ext cx="4025584" cy="186578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51106"/>
          <a:stretch/>
        </p:blipFill>
        <p:spPr>
          <a:xfrm>
            <a:off x="5011166" y="2927741"/>
            <a:ext cx="4025330" cy="1854571"/>
          </a:xfrm>
          <a:prstGeom prst="rect">
            <a:avLst/>
          </a:prstGeom>
        </p:spPr>
      </p:pic>
      <p:sp>
        <p:nvSpPr>
          <p:cNvPr id="8" name="Slide Number Placeholder 7"/>
          <p:cNvSpPr>
            <a:spLocks noGrp="1"/>
          </p:cNvSpPr>
          <p:nvPr>
            <p:ph type="sldNum" idx="12"/>
          </p:nvPr>
        </p:nvSpPr>
        <p:spPr/>
        <p:txBody>
          <a:bodyPr/>
          <a:lstStyle/>
          <a:p>
            <a:pPr>
              <a:buSzPct val="25000"/>
            </a:pPr>
            <a:fld id="{00000000-1234-1234-1234-123412341234}" type="slidenum">
              <a:rPr lang="en-US" sz="900" smtClean="0">
                <a:solidFill>
                  <a:srgbClr val="888888"/>
                </a:solidFill>
                <a:ea typeface="Calibri"/>
                <a:cs typeface="Calibri"/>
                <a:sym typeface="Calibri"/>
              </a:rPr>
              <a:pPr>
                <a:buSzPct val="25000"/>
              </a:pPr>
              <a:t>70</a:t>
            </a:fld>
            <a:endParaRPr lang="en-US" sz="900">
              <a:solidFill>
                <a:srgbClr val="888888"/>
              </a:solidFill>
              <a:ea typeface="Calibri"/>
              <a:cs typeface="Calibri"/>
              <a:sym typeface="Calibri"/>
            </a:endParaRPr>
          </a:p>
        </p:txBody>
      </p:sp>
    </p:spTree>
    <p:extLst>
      <p:ext uri="{BB962C8B-B14F-4D97-AF65-F5344CB8AC3E}">
        <p14:creationId xmlns:p14="http://schemas.microsoft.com/office/powerpoint/2010/main" val="12596776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solidFill>
                  <a:schemeClr val="bg1"/>
                </a:solidFill>
              </a:rPr>
              <a:t>Conversion of bowtie results to LUT</a:t>
            </a:r>
            <a:endParaRPr lang="en-US" dirty="0">
              <a:solidFill>
                <a:schemeClr val="bg1"/>
              </a:solidFill>
            </a:endParaRPr>
          </a:p>
        </p:txBody>
      </p:sp>
      <p:pic>
        <p:nvPicPr>
          <p:cNvPr id="12" name="Picture 11"/>
          <p:cNvPicPr>
            <a:picLocks noChangeAspect="1"/>
          </p:cNvPicPr>
          <p:nvPr/>
        </p:nvPicPr>
        <p:blipFill>
          <a:blip r:embed="rId2" cstate="print"/>
          <a:stretch>
            <a:fillRect/>
          </a:stretch>
        </p:blipFill>
        <p:spPr>
          <a:xfrm>
            <a:off x="89095" y="1600200"/>
            <a:ext cx="5092505" cy="2510244"/>
          </a:xfrm>
          <a:prstGeom prst="rect">
            <a:avLst/>
          </a:prstGeom>
        </p:spPr>
      </p:pic>
      <p:pic>
        <p:nvPicPr>
          <p:cNvPr id="14" name="Picture 13"/>
          <p:cNvPicPr>
            <a:picLocks noChangeAspect="1"/>
          </p:cNvPicPr>
          <p:nvPr/>
        </p:nvPicPr>
        <p:blipFill>
          <a:blip r:embed="rId3" cstate="print"/>
          <a:stretch>
            <a:fillRect/>
          </a:stretch>
        </p:blipFill>
        <p:spPr>
          <a:xfrm>
            <a:off x="5562600" y="1219200"/>
            <a:ext cx="2647950" cy="3743260"/>
          </a:xfrm>
          <a:prstGeom prst="rect">
            <a:avLst/>
          </a:prstGeom>
        </p:spPr>
      </p:pic>
      <p:sp>
        <p:nvSpPr>
          <p:cNvPr id="6" name="Slide Number Placeholder 5"/>
          <p:cNvSpPr>
            <a:spLocks noGrp="1"/>
          </p:cNvSpPr>
          <p:nvPr>
            <p:ph type="sldNum" idx="12"/>
          </p:nvPr>
        </p:nvSpPr>
        <p:spPr/>
        <p:txBody>
          <a:bodyPr/>
          <a:lstStyle/>
          <a:p>
            <a:pPr>
              <a:buSzPct val="25000"/>
            </a:pPr>
            <a:fld id="{00000000-1234-1234-1234-123412341234}" type="slidenum">
              <a:rPr lang="en-US" sz="900" smtClean="0">
                <a:solidFill>
                  <a:srgbClr val="888888"/>
                </a:solidFill>
                <a:ea typeface="Calibri"/>
                <a:cs typeface="Calibri"/>
                <a:sym typeface="Calibri"/>
              </a:rPr>
              <a:pPr>
                <a:buSzPct val="25000"/>
              </a:pPr>
              <a:t>71</a:t>
            </a:fld>
            <a:endParaRPr lang="en-US" sz="900">
              <a:solidFill>
                <a:srgbClr val="888888"/>
              </a:solidFill>
              <a:ea typeface="Calibri"/>
              <a:cs typeface="Calibri"/>
              <a:sym typeface="Calibri"/>
            </a:endParaRPr>
          </a:p>
        </p:txBody>
      </p:sp>
      <p:pic>
        <p:nvPicPr>
          <p:cNvPr id="13" name="Picture 12"/>
          <p:cNvPicPr>
            <a:picLocks noChangeAspect="1"/>
          </p:cNvPicPr>
          <p:nvPr/>
        </p:nvPicPr>
        <p:blipFill>
          <a:blip r:embed="rId4" cstate="print"/>
          <a:stretch>
            <a:fillRect/>
          </a:stretch>
        </p:blipFill>
        <p:spPr>
          <a:xfrm>
            <a:off x="381000" y="4191000"/>
            <a:ext cx="4542272" cy="2165351"/>
          </a:xfrm>
          <a:prstGeom prst="rect">
            <a:avLst/>
          </a:prstGeom>
        </p:spPr>
      </p:pic>
      <p:pic>
        <p:nvPicPr>
          <p:cNvPr id="15" name="Picture 14"/>
          <p:cNvPicPr>
            <a:picLocks noChangeAspect="1"/>
          </p:cNvPicPr>
          <p:nvPr/>
        </p:nvPicPr>
        <p:blipFill>
          <a:blip r:embed="rId5" cstate="print"/>
          <a:stretch>
            <a:fillRect/>
          </a:stretch>
        </p:blipFill>
        <p:spPr>
          <a:xfrm>
            <a:off x="5638800" y="4953000"/>
            <a:ext cx="2514600" cy="1853437"/>
          </a:xfrm>
          <a:prstGeom prst="rect">
            <a:avLst/>
          </a:prstGeom>
        </p:spPr>
      </p:pic>
    </p:spTree>
    <p:extLst>
      <p:ext uri="{BB962C8B-B14F-4D97-AF65-F5344CB8AC3E}">
        <p14:creationId xmlns:p14="http://schemas.microsoft.com/office/powerpoint/2010/main" val="40226855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a:t>
            </a:r>
            <a:r>
              <a:rPr lang="en-US" dirty="0" smtClean="0"/>
              <a:t>. ADR 427 SGPS+X Verification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36171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33600" y="1392992"/>
            <a:ext cx="6880277" cy="5160208"/>
          </a:xfrm>
        </p:spPr>
      </p:pic>
      <p:sp>
        <p:nvSpPr>
          <p:cNvPr id="4" name="Title 3"/>
          <p:cNvSpPr>
            <a:spLocks noGrp="1"/>
          </p:cNvSpPr>
          <p:nvPr>
            <p:ph type="title"/>
          </p:nvPr>
        </p:nvSpPr>
        <p:spPr>
          <a:xfrm>
            <a:off x="125244" y="1565460"/>
            <a:ext cx="1479821" cy="546382"/>
          </a:xfrm>
        </p:spPr>
        <p:txBody>
          <a:bodyPr/>
          <a:lstStyle/>
          <a:p>
            <a:r>
              <a:rPr lang="en-US" sz="2400" dirty="0" smtClean="0"/>
              <a:t>SGPS+X</a:t>
            </a:r>
            <a:br>
              <a:rPr lang="en-US" sz="2400" dirty="0" smtClean="0"/>
            </a:br>
            <a:r>
              <a:rPr lang="en-US" sz="2400" dirty="0" smtClean="0"/>
              <a:t>29 Nov 2017</a:t>
            </a:r>
            <a:endParaRPr lang="en-US" sz="2800" dirty="0"/>
          </a:p>
        </p:txBody>
      </p:sp>
      <p:sp>
        <p:nvSpPr>
          <p:cNvPr id="16" name="TextBox 15"/>
          <p:cNvSpPr txBox="1"/>
          <p:nvPr/>
        </p:nvSpPr>
        <p:spPr>
          <a:xfrm>
            <a:off x="2153656" y="5001752"/>
            <a:ext cx="417302" cy="1200329"/>
          </a:xfrm>
          <a:prstGeom prst="rect">
            <a:avLst/>
          </a:prstGeom>
          <a:noFill/>
        </p:spPr>
        <p:txBody>
          <a:bodyPr wrap="square" rtlCol="0">
            <a:spAutoFit/>
          </a:bodyPr>
          <a:lstStyle/>
          <a:p>
            <a:r>
              <a:rPr lang="en-US" sz="7200" dirty="0"/>
              <a:t>{</a:t>
            </a:r>
          </a:p>
        </p:txBody>
      </p:sp>
      <p:cxnSp>
        <p:nvCxnSpPr>
          <p:cNvPr id="20" name="Straight Arrow Connector 19"/>
          <p:cNvCxnSpPr/>
          <p:nvPr/>
        </p:nvCxnSpPr>
        <p:spPr>
          <a:xfrm flipH="1">
            <a:off x="1305771" y="5638800"/>
            <a:ext cx="926067" cy="774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6565" y="5315751"/>
            <a:ext cx="1119206" cy="715581"/>
          </a:xfrm>
          <a:prstGeom prst="rect">
            <a:avLst/>
          </a:prstGeom>
          <a:solidFill>
            <a:schemeClr val="bg1"/>
          </a:solidFill>
          <a:ln>
            <a:solidFill>
              <a:srgbClr val="FFFF00"/>
            </a:solidFill>
          </a:ln>
        </p:spPr>
        <p:txBody>
          <a:bodyPr wrap="square" rtlCol="0">
            <a:spAutoFit/>
          </a:bodyPr>
          <a:lstStyle/>
          <a:p>
            <a:r>
              <a:rPr lang="en-US" sz="1350" dirty="0">
                <a:solidFill>
                  <a:srgbClr val="7030A0"/>
                </a:solidFill>
              </a:rPr>
              <a:t>P11 </a:t>
            </a:r>
            <a:r>
              <a:rPr lang="en-US" sz="1350" dirty="0" smtClean="0">
                <a:solidFill>
                  <a:srgbClr val="7030A0"/>
                </a:solidFill>
              </a:rPr>
              <a:t>+X </a:t>
            </a:r>
            <a:r>
              <a:rPr lang="en-US" sz="1350" dirty="0">
                <a:solidFill>
                  <a:srgbClr val="7030A0"/>
                </a:solidFill>
              </a:rPr>
              <a:t>ratio:</a:t>
            </a:r>
          </a:p>
          <a:p>
            <a:r>
              <a:rPr lang="en-US" sz="1350" dirty="0">
                <a:solidFill>
                  <a:srgbClr val="7030A0"/>
                </a:solidFill>
              </a:rPr>
              <a:t>mean = 1.0, </a:t>
            </a:r>
            <a:r>
              <a:rPr lang="en-US" sz="1350" dirty="0" err="1">
                <a:solidFill>
                  <a:srgbClr val="7030A0"/>
                </a:solidFill>
              </a:rPr>
              <a:t>stdev</a:t>
            </a:r>
            <a:r>
              <a:rPr lang="en-US" sz="1350" dirty="0">
                <a:solidFill>
                  <a:srgbClr val="7030A0"/>
                </a:solidFill>
              </a:rPr>
              <a:t> ~ 1e-8</a:t>
            </a:r>
          </a:p>
        </p:txBody>
      </p:sp>
      <p:sp>
        <p:nvSpPr>
          <p:cNvPr id="41" name="Oval 40"/>
          <p:cNvSpPr/>
          <p:nvPr/>
        </p:nvSpPr>
        <p:spPr>
          <a:xfrm>
            <a:off x="5815501" y="1799049"/>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p:cNvSpPr/>
          <p:nvPr/>
        </p:nvSpPr>
        <p:spPr>
          <a:xfrm>
            <a:off x="5815501" y="2198905"/>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p:cNvSpPr/>
          <p:nvPr/>
        </p:nvSpPr>
        <p:spPr>
          <a:xfrm>
            <a:off x="5836429" y="4311607"/>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Oval 43"/>
          <p:cNvSpPr/>
          <p:nvPr/>
        </p:nvSpPr>
        <p:spPr>
          <a:xfrm>
            <a:off x="5836429" y="4739895"/>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p:cNvSpPr/>
          <p:nvPr/>
        </p:nvSpPr>
        <p:spPr>
          <a:xfrm>
            <a:off x="5836429" y="5570701"/>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p:cNvSpPr txBox="1">
            <a:spLocks/>
          </p:cNvSpPr>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3200" dirty="0" smtClean="0"/>
              <a:t>ADR427: Verification of successful fix in </a:t>
            </a:r>
            <a:r>
              <a:rPr lang="en-US" sz="3200" u="sng" dirty="0" smtClean="0"/>
              <a:t>DE</a:t>
            </a:r>
            <a:endParaRPr lang="en-US" sz="3200" u="sng" dirty="0"/>
          </a:p>
        </p:txBody>
      </p:sp>
      <p:sp>
        <p:nvSpPr>
          <p:cNvPr id="17" name="Oval 16"/>
          <p:cNvSpPr/>
          <p:nvPr/>
        </p:nvSpPr>
        <p:spPr>
          <a:xfrm>
            <a:off x="5836429" y="5160724"/>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342057" y="2854563"/>
            <a:ext cx="1295400" cy="128971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T2 and T1 P5 issue covered by ADR491, does not affect MPS-HI</a:t>
            </a:r>
            <a:endParaRPr lang="en-US" sz="1400" dirty="0">
              <a:solidFill>
                <a:schemeClr val="tx1"/>
              </a:solidFill>
            </a:endParaRPr>
          </a:p>
        </p:txBody>
      </p:sp>
      <p:sp>
        <p:nvSpPr>
          <p:cNvPr id="15" name="Slide Number Placeholder 14"/>
          <p:cNvSpPr>
            <a:spLocks noGrp="1"/>
          </p:cNvSpPr>
          <p:nvPr>
            <p:ph type="sldNum" sz="quarter" idx="12"/>
          </p:nvPr>
        </p:nvSpPr>
        <p:spPr/>
        <p:txBody>
          <a:bodyPr/>
          <a:lstStyle/>
          <a:p>
            <a:fld id="{615ADB79-25D6-47C0-AB51-22A13A0BBB50}" type="slidenum">
              <a:rPr lang="en-US" altLang="en-US" smtClean="0"/>
              <a:pPr/>
              <a:t>73</a:t>
            </a:fld>
            <a:endParaRPr lang="en-US" altLang="en-US" dirty="0"/>
          </a:p>
        </p:txBody>
      </p:sp>
    </p:spTree>
    <p:extLst>
      <p:ext uri="{BB962C8B-B14F-4D97-AF65-F5344CB8AC3E}">
        <p14:creationId xmlns:p14="http://schemas.microsoft.com/office/powerpoint/2010/main" val="756679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4</a:t>
            </a:r>
            <a:r>
              <a:rPr lang="en-US" dirty="0" smtClean="0"/>
              <a:t>. PLPT-SEI-002 Pitch Angle Plots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40756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G16 MPS-HI Pitch Angles, </a:t>
            </a:r>
            <a:br>
              <a:rPr lang="en-US" dirty="0" smtClean="0"/>
            </a:br>
            <a:r>
              <a:rPr lang="en-US" dirty="0" smtClean="0"/>
              <a:t>September 2017 (at 90⁰W)</a:t>
            </a:r>
            <a:endParaRPr lang="en-US" dirty="0"/>
          </a:p>
        </p:txBody>
      </p:sp>
      <p:pic>
        <p:nvPicPr>
          <p:cNvPr id="19" name="Content Placeholder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199" y="1096961"/>
            <a:ext cx="8979758" cy="4489879"/>
          </a:xfrm>
        </p:spPr>
      </p:pic>
      <p:sp>
        <p:nvSpPr>
          <p:cNvPr id="6" name="Slide Number Placeholder 5"/>
          <p:cNvSpPr>
            <a:spLocks noGrp="1"/>
          </p:cNvSpPr>
          <p:nvPr>
            <p:ph type="sldNum" sz="quarter" idx="12"/>
          </p:nvPr>
        </p:nvSpPr>
        <p:spPr/>
        <p:txBody>
          <a:bodyPr/>
          <a:lstStyle/>
          <a:p>
            <a:pPr>
              <a:buSzPct val="25000"/>
            </a:pPr>
            <a:fld id="{00000000-1234-1234-1234-123412341234}" type="slidenum">
              <a:rPr lang="en-US" sz="900" smtClean="0">
                <a:solidFill>
                  <a:srgbClr val="888888"/>
                </a:solidFill>
                <a:ea typeface="Calibri"/>
                <a:cs typeface="Calibri"/>
                <a:sym typeface="Calibri"/>
              </a:rPr>
              <a:pPr>
                <a:buSzPct val="25000"/>
              </a:pPr>
              <a:t>75</a:t>
            </a:fld>
            <a:endParaRPr lang="en-US" sz="900">
              <a:solidFill>
                <a:srgbClr val="888888"/>
              </a:solidFill>
              <a:ea typeface="Calibri"/>
              <a:cs typeface="Calibri"/>
              <a:sym typeface="Calibri"/>
            </a:endParaRPr>
          </a:p>
        </p:txBody>
      </p:sp>
      <p:sp>
        <p:nvSpPr>
          <p:cNvPr id="20" name="TextBox 19"/>
          <p:cNvSpPr txBox="1"/>
          <p:nvPr/>
        </p:nvSpPr>
        <p:spPr>
          <a:xfrm>
            <a:off x="762000" y="5703825"/>
            <a:ext cx="7491662" cy="338554"/>
          </a:xfrm>
          <a:prstGeom prst="rect">
            <a:avLst/>
          </a:prstGeom>
          <a:solidFill>
            <a:schemeClr val="bg1"/>
          </a:solidFill>
          <a:ln>
            <a:solidFill>
              <a:srgbClr val="FFFF00"/>
            </a:solidFill>
          </a:ln>
        </p:spPr>
        <p:txBody>
          <a:bodyPr wrap="square" rtlCol="0">
            <a:spAutoFit/>
          </a:bodyPr>
          <a:lstStyle/>
          <a:p>
            <a:pPr algn="ctr"/>
            <a:r>
              <a:rPr lang="en-US" sz="1600" dirty="0" smtClean="0">
                <a:solidFill>
                  <a:srgbClr val="7030A0"/>
                </a:solidFill>
              </a:rPr>
              <a:t>Calculated from 1-min averages of MAG L1b in body-reference-frame coordinates</a:t>
            </a:r>
            <a:endParaRPr lang="en-US" sz="1600" dirty="0">
              <a:solidFill>
                <a:srgbClr val="7030A0"/>
              </a:solidFill>
            </a:endParaRPr>
          </a:p>
        </p:txBody>
      </p:sp>
    </p:spTree>
    <p:extLst>
      <p:ext uri="{BB962C8B-B14F-4D97-AF65-F5344CB8AC3E}">
        <p14:creationId xmlns:p14="http://schemas.microsoft.com/office/powerpoint/2010/main" val="33261717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G13 MAGE/PD Pitch Angles, </a:t>
            </a:r>
            <a:br>
              <a:rPr lang="en-US" dirty="0" smtClean="0"/>
            </a:br>
            <a:r>
              <a:rPr lang="en-US" dirty="0" smtClean="0"/>
              <a:t>September 2017 (at 75⁰W)</a:t>
            </a:r>
            <a:endParaRPr lang="en-US" dirty="0"/>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900" smtClean="0">
                <a:solidFill>
                  <a:srgbClr val="888888"/>
                </a:solidFill>
                <a:ea typeface="Calibri"/>
                <a:cs typeface="Calibri"/>
                <a:sym typeface="Calibri"/>
              </a:rPr>
              <a:pPr>
                <a:buSzPct val="25000"/>
              </a:pPr>
              <a:t>76</a:t>
            </a:fld>
            <a:endParaRPr lang="en-US" sz="900">
              <a:solidFill>
                <a:srgbClr val="888888"/>
              </a:solidFill>
              <a:ea typeface="Calibri"/>
              <a:cs typeface="Calibri"/>
              <a:sym typeface="Calibri"/>
            </a:endParaRPr>
          </a:p>
        </p:txBody>
      </p:sp>
      <p:pic>
        <p:nvPicPr>
          <p:cNvPr id="3" name="Picture 2"/>
          <p:cNvPicPr>
            <a:picLocks noChangeAspect="1"/>
          </p:cNvPicPr>
          <p:nvPr/>
        </p:nvPicPr>
        <p:blipFill>
          <a:blip r:embed="rId2" cstate="print"/>
          <a:stretch>
            <a:fillRect/>
          </a:stretch>
        </p:blipFill>
        <p:spPr>
          <a:xfrm>
            <a:off x="152400" y="1372772"/>
            <a:ext cx="7162800" cy="504135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132101260"/>
              </p:ext>
            </p:extLst>
          </p:nvPr>
        </p:nvGraphicFramePr>
        <p:xfrm>
          <a:off x="7467600" y="1359877"/>
          <a:ext cx="1471862" cy="2834485"/>
        </p:xfrm>
        <a:graphic>
          <a:graphicData uri="http://schemas.openxmlformats.org/drawingml/2006/table">
            <a:tbl>
              <a:tblPr firstRow="1" bandRow="1">
                <a:tableStyleId>{5C22544A-7EE6-4342-B048-85BDC9FD1C3A}</a:tableStyleId>
              </a:tblPr>
              <a:tblGrid>
                <a:gridCol w="476757"/>
                <a:gridCol w="504484"/>
                <a:gridCol w="490621"/>
              </a:tblGrid>
              <a:tr h="365913">
                <a:tc gridSpan="3">
                  <a:txBody>
                    <a:bodyPr/>
                    <a:lstStyle/>
                    <a:p>
                      <a:pPr algn="ctr"/>
                      <a:r>
                        <a:rPr lang="en-US" sz="1200" b="1" dirty="0" smtClean="0"/>
                        <a:t>Telescope Order, </a:t>
                      </a:r>
                    </a:p>
                    <a:p>
                      <a:pPr algn="ctr"/>
                      <a:r>
                        <a:rPr lang="en-US" sz="1200" b="1" dirty="0" smtClean="0"/>
                        <a:t>North-to-South</a:t>
                      </a:r>
                      <a:endParaRPr lang="en-US" sz="1200" b="1" dirty="0"/>
                    </a:p>
                  </a:txBody>
                  <a:tcPr/>
                </a:tc>
                <a:tc hMerge="1">
                  <a:txBody>
                    <a:bodyPr/>
                    <a:lstStyle/>
                    <a:p>
                      <a:pPr algn="ctr"/>
                      <a:endParaRPr lang="en-US" sz="1400" b="1" dirty="0"/>
                    </a:p>
                  </a:txBody>
                  <a:tcPr/>
                </a:tc>
                <a:tc hMerge="1">
                  <a:txBody>
                    <a:bodyPr/>
                    <a:lstStyle/>
                    <a:p>
                      <a:pPr algn="ctr"/>
                      <a:endParaRPr lang="en-US" sz="1400" b="1" dirty="0"/>
                    </a:p>
                  </a:txBody>
                  <a:tcPr/>
                </a:tc>
              </a:tr>
              <a:tr h="547720">
                <a:tc>
                  <a:txBody>
                    <a:bodyPr/>
                    <a:lstStyle/>
                    <a:p>
                      <a:pPr algn="ctr"/>
                      <a:r>
                        <a:rPr lang="en-US" sz="1000" b="1" dirty="0" smtClean="0"/>
                        <a:t>MAGE/PD</a:t>
                      </a:r>
                      <a:endParaRPr lang="en-US" sz="1000" b="1" dirty="0"/>
                    </a:p>
                  </a:txBody>
                  <a:tcPr/>
                </a:tc>
                <a:tc>
                  <a:txBody>
                    <a:bodyPr/>
                    <a:lstStyle/>
                    <a:p>
                      <a:pPr algn="ctr"/>
                      <a:r>
                        <a:rPr lang="en-US" sz="1000" b="1" dirty="0" smtClean="0"/>
                        <a:t>MPS-HI E</a:t>
                      </a:r>
                      <a:endParaRPr lang="en-US" sz="1000" b="1" dirty="0"/>
                    </a:p>
                  </a:txBody>
                  <a:tcPr/>
                </a:tc>
                <a:tc>
                  <a:txBody>
                    <a:bodyPr/>
                    <a:lstStyle/>
                    <a:p>
                      <a:pPr algn="ctr"/>
                      <a:r>
                        <a:rPr lang="en-US" sz="1000" b="1" dirty="0" smtClean="0"/>
                        <a:t>MPS-HI</a:t>
                      </a:r>
                      <a:r>
                        <a:rPr lang="en-US" sz="1000" b="1" baseline="0" dirty="0" smtClean="0"/>
                        <a:t> P</a:t>
                      </a:r>
                      <a:endParaRPr lang="en-US" sz="1000" b="1" dirty="0"/>
                    </a:p>
                  </a:txBody>
                  <a:tcPr/>
                </a:tc>
              </a:tr>
              <a:tr h="365913">
                <a:tc>
                  <a:txBody>
                    <a:bodyPr/>
                    <a:lstStyle/>
                    <a:p>
                      <a:pPr algn="ctr"/>
                      <a:r>
                        <a:rPr lang="en-US" sz="1000" b="1" dirty="0" smtClean="0"/>
                        <a:t>9</a:t>
                      </a:r>
                      <a:endParaRPr lang="en-US" sz="1000" b="1" dirty="0"/>
                    </a:p>
                  </a:txBody>
                  <a:tcPr/>
                </a:tc>
                <a:tc>
                  <a:txBody>
                    <a:bodyPr/>
                    <a:lstStyle/>
                    <a:p>
                      <a:pPr algn="ctr"/>
                      <a:r>
                        <a:rPr lang="en-US" sz="1000" b="1" dirty="0" smtClean="0"/>
                        <a:t>3</a:t>
                      </a:r>
                      <a:endParaRPr lang="en-US" sz="1000" b="1" dirty="0"/>
                    </a:p>
                  </a:txBody>
                  <a:tcPr/>
                </a:tc>
                <a:tc>
                  <a:txBody>
                    <a:bodyPr/>
                    <a:lstStyle/>
                    <a:p>
                      <a:pPr algn="ctr"/>
                      <a:r>
                        <a:rPr lang="en-US" sz="1000" b="1" dirty="0" smtClean="0"/>
                        <a:t>1</a:t>
                      </a:r>
                      <a:endParaRPr lang="en-US" sz="1000" b="1" dirty="0"/>
                    </a:p>
                  </a:txBody>
                  <a:tcPr/>
                </a:tc>
              </a:tr>
              <a:tr h="365913">
                <a:tc>
                  <a:txBody>
                    <a:bodyPr/>
                    <a:lstStyle/>
                    <a:p>
                      <a:pPr algn="ctr"/>
                      <a:r>
                        <a:rPr lang="en-US" sz="1000" b="1" dirty="0" smtClean="0"/>
                        <a:t>6</a:t>
                      </a:r>
                      <a:endParaRPr lang="en-US" sz="1000" b="1" dirty="0"/>
                    </a:p>
                  </a:txBody>
                  <a:tcPr/>
                </a:tc>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r>
              <a:tr h="365913">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c>
                  <a:txBody>
                    <a:bodyPr/>
                    <a:lstStyle/>
                    <a:p>
                      <a:pPr algn="ctr"/>
                      <a:r>
                        <a:rPr lang="en-US" sz="1000" b="1" dirty="0" smtClean="0"/>
                        <a:t>2</a:t>
                      </a:r>
                      <a:endParaRPr lang="en-US" sz="1000" b="1" dirty="0"/>
                    </a:p>
                  </a:txBody>
                  <a:tcPr/>
                </a:tc>
              </a:tr>
              <a:tr h="365913">
                <a:tc>
                  <a:txBody>
                    <a:bodyPr/>
                    <a:lstStyle/>
                    <a:p>
                      <a:pPr algn="ctr"/>
                      <a:r>
                        <a:rPr lang="en-US" sz="1000" b="1" dirty="0" smtClean="0"/>
                        <a:t>8</a:t>
                      </a:r>
                      <a:endParaRPr lang="en-US" sz="1000" b="1" dirty="0"/>
                    </a:p>
                  </a:txBody>
                  <a:tcPr/>
                </a:tc>
                <a:tc>
                  <a:txBody>
                    <a:bodyPr/>
                    <a:lstStyle/>
                    <a:p>
                      <a:pPr algn="ctr"/>
                      <a:r>
                        <a:rPr lang="en-US" sz="1000" b="1" dirty="0" smtClean="0"/>
                        <a:t>2</a:t>
                      </a:r>
                      <a:endParaRPr lang="en-US" sz="1000" b="1" dirty="0"/>
                    </a:p>
                  </a:txBody>
                  <a:tcPr/>
                </a:tc>
                <a:tc>
                  <a:txBody>
                    <a:bodyPr/>
                    <a:lstStyle/>
                    <a:p>
                      <a:pPr algn="ctr"/>
                      <a:r>
                        <a:rPr lang="en-US" sz="1000" b="1" dirty="0" smtClean="0"/>
                        <a:t>5</a:t>
                      </a:r>
                      <a:endParaRPr lang="en-US" sz="1000" b="1" dirty="0"/>
                    </a:p>
                  </a:txBody>
                  <a:tcPr/>
                </a:tc>
              </a:tr>
              <a:tr h="365913">
                <a:tc>
                  <a:txBody>
                    <a:bodyPr/>
                    <a:lstStyle/>
                    <a:p>
                      <a:pPr algn="ctr"/>
                      <a:r>
                        <a:rPr lang="en-US" sz="1000" b="1" dirty="0" smtClean="0"/>
                        <a:t>7</a:t>
                      </a:r>
                      <a:endParaRPr lang="en-US" sz="1000" b="1" dirty="0"/>
                    </a:p>
                  </a:txBody>
                  <a:tcPr/>
                </a:tc>
                <a:tc>
                  <a:txBody>
                    <a:bodyPr/>
                    <a:lstStyle/>
                    <a:p>
                      <a:pPr algn="ctr"/>
                      <a:r>
                        <a:rPr lang="en-US" sz="1000" b="1" dirty="0" smtClean="0"/>
                        <a:t>5</a:t>
                      </a:r>
                      <a:endParaRPr lang="en-US" sz="1000" b="1" dirty="0"/>
                    </a:p>
                  </a:txBody>
                  <a:tcPr/>
                </a:tc>
                <a:tc>
                  <a:txBody>
                    <a:bodyPr/>
                    <a:lstStyle/>
                    <a:p>
                      <a:pPr algn="ctr"/>
                      <a:r>
                        <a:rPr lang="en-US" sz="1000" b="1" dirty="0" smtClean="0"/>
                        <a:t>3</a:t>
                      </a:r>
                      <a:endParaRPr lang="en-US" sz="1000" b="1" dirty="0"/>
                    </a:p>
                  </a:txBody>
                  <a:tcPr/>
                </a:tc>
              </a:tr>
            </a:tbl>
          </a:graphicData>
        </a:graphic>
      </p:graphicFrame>
    </p:spTree>
    <p:extLst>
      <p:ext uri="{BB962C8B-B14F-4D97-AF65-F5344CB8AC3E}">
        <p14:creationId xmlns:p14="http://schemas.microsoft.com/office/powerpoint/2010/main" val="29904705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5</a:t>
            </a:r>
            <a:r>
              <a:rPr lang="en-US" dirty="0" smtClean="0"/>
              <a:t>. PLPT-SEI-005 Spectral Comparisons for MPS-Hi Telescopes 2-5</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769684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65263"/>
            <a:ext cx="6034616" cy="4525962"/>
          </a:xfrm>
        </p:spPr>
      </p:pic>
      <p:sp>
        <p:nvSpPr>
          <p:cNvPr id="2" name="Title 1"/>
          <p:cNvSpPr>
            <a:spLocks noGrp="1"/>
          </p:cNvSpPr>
          <p:nvPr>
            <p:ph type="title"/>
          </p:nvPr>
        </p:nvSpPr>
        <p:spPr/>
        <p:txBody>
          <a:bodyPr/>
          <a:lstStyle/>
          <a:p>
            <a:r>
              <a:rPr lang="en-US" dirty="0" smtClean="0"/>
              <a:t>PLPT-SEI-005: Cross-Satellite Comparison of Trapped Particles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78</a:t>
            </a:fld>
            <a:endParaRPr lang="en-US" altLang="en-US" dirty="0"/>
          </a:p>
        </p:txBody>
      </p:sp>
      <p:graphicFrame>
        <p:nvGraphicFramePr>
          <p:cNvPr id="9" name="Table 8"/>
          <p:cNvGraphicFramePr>
            <a:graphicFrameLocks noGrp="1"/>
          </p:cNvGraphicFramePr>
          <p:nvPr>
            <p:extLst>
              <p:ext uri="{D42A27DB-BD31-4B8C-83A1-F6EECF244321}">
                <p14:modId xmlns:p14="http://schemas.microsoft.com/office/powerpoint/2010/main" val="1435183486"/>
              </p:ext>
            </p:extLst>
          </p:nvPr>
        </p:nvGraphicFramePr>
        <p:xfrm>
          <a:off x="7467600" y="1359877"/>
          <a:ext cx="1471862" cy="2834485"/>
        </p:xfrm>
        <a:graphic>
          <a:graphicData uri="http://schemas.openxmlformats.org/drawingml/2006/table">
            <a:tbl>
              <a:tblPr firstRow="1" bandRow="1">
                <a:tableStyleId>{5C22544A-7EE6-4342-B048-85BDC9FD1C3A}</a:tableStyleId>
              </a:tblPr>
              <a:tblGrid>
                <a:gridCol w="476757"/>
                <a:gridCol w="504484"/>
                <a:gridCol w="490621"/>
              </a:tblGrid>
              <a:tr h="365913">
                <a:tc gridSpan="3">
                  <a:txBody>
                    <a:bodyPr/>
                    <a:lstStyle/>
                    <a:p>
                      <a:pPr algn="ctr"/>
                      <a:r>
                        <a:rPr lang="en-US" sz="1200" b="1" dirty="0" smtClean="0"/>
                        <a:t>Telescope Order, </a:t>
                      </a:r>
                    </a:p>
                    <a:p>
                      <a:pPr algn="ctr"/>
                      <a:r>
                        <a:rPr lang="en-US" sz="1200" b="1" dirty="0" smtClean="0"/>
                        <a:t>North-to-South</a:t>
                      </a:r>
                      <a:endParaRPr lang="en-US" sz="1200" b="1" dirty="0"/>
                    </a:p>
                  </a:txBody>
                  <a:tcPr/>
                </a:tc>
                <a:tc hMerge="1">
                  <a:txBody>
                    <a:bodyPr/>
                    <a:lstStyle/>
                    <a:p>
                      <a:pPr algn="ctr"/>
                      <a:endParaRPr lang="en-US" sz="1400" b="1" dirty="0"/>
                    </a:p>
                  </a:txBody>
                  <a:tcPr/>
                </a:tc>
                <a:tc hMerge="1">
                  <a:txBody>
                    <a:bodyPr/>
                    <a:lstStyle/>
                    <a:p>
                      <a:pPr algn="ctr"/>
                      <a:endParaRPr lang="en-US" sz="1400" b="1" dirty="0"/>
                    </a:p>
                  </a:txBody>
                  <a:tcPr/>
                </a:tc>
              </a:tr>
              <a:tr h="547720">
                <a:tc>
                  <a:txBody>
                    <a:bodyPr/>
                    <a:lstStyle/>
                    <a:p>
                      <a:pPr algn="ctr"/>
                      <a:r>
                        <a:rPr lang="en-US" sz="1000" b="1" dirty="0" smtClean="0"/>
                        <a:t>MAGE/PD</a:t>
                      </a:r>
                      <a:endParaRPr lang="en-US" sz="1000" b="1" dirty="0"/>
                    </a:p>
                  </a:txBody>
                  <a:tcPr/>
                </a:tc>
                <a:tc>
                  <a:txBody>
                    <a:bodyPr/>
                    <a:lstStyle/>
                    <a:p>
                      <a:pPr algn="ctr"/>
                      <a:r>
                        <a:rPr lang="en-US" sz="1000" b="1" dirty="0" smtClean="0"/>
                        <a:t>MPS-HI E</a:t>
                      </a:r>
                      <a:endParaRPr lang="en-US" sz="1000" b="1" dirty="0"/>
                    </a:p>
                  </a:txBody>
                  <a:tcPr/>
                </a:tc>
                <a:tc>
                  <a:txBody>
                    <a:bodyPr/>
                    <a:lstStyle/>
                    <a:p>
                      <a:pPr algn="ctr"/>
                      <a:r>
                        <a:rPr lang="en-US" sz="1000" b="1" dirty="0" smtClean="0"/>
                        <a:t>MPS-HI</a:t>
                      </a:r>
                      <a:r>
                        <a:rPr lang="en-US" sz="1000" b="1" baseline="0" dirty="0" smtClean="0"/>
                        <a:t> P</a:t>
                      </a:r>
                      <a:endParaRPr lang="en-US" sz="1000" b="1" dirty="0"/>
                    </a:p>
                  </a:txBody>
                  <a:tcPr/>
                </a:tc>
              </a:tr>
              <a:tr h="365913">
                <a:tc>
                  <a:txBody>
                    <a:bodyPr/>
                    <a:lstStyle/>
                    <a:p>
                      <a:pPr algn="ctr"/>
                      <a:r>
                        <a:rPr lang="en-US" sz="1000" b="1" dirty="0" smtClean="0"/>
                        <a:t>9</a:t>
                      </a:r>
                      <a:endParaRPr lang="en-US" sz="1000" b="1" dirty="0"/>
                    </a:p>
                  </a:txBody>
                  <a:tcPr/>
                </a:tc>
                <a:tc>
                  <a:txBody>
                    <a:bodyPr/>
                    <a:lstStyle/>
                    <a:p>
                      <a:pPr algn="ctr"/>
                      <a:r>
                        <a:rPr lang="en-US" sz="1000" b="1" dirty="0" smtClean="0"/>
                        <a:t>3</a:t>
                      </a:r>
                      <a:endParaRPr lang="en-US" sz="1000" b="1" dirty="0"/>
                    </a:p>
                  </a:txBody>
                  <a:tcPr/>
                </a:tc>
                <a:tc>
                  <a:txBody>
                    <a:bodyPr/>
                    <a:lstStyle/>
                    <a:p>
                      <a:pPr algn="ctr"/>
                      <a:r>
                        <a:rPr lang="en-US" sz="1000" b="1" dirty="0" smtClean="0"/>
                        <a:t>1</a:t>
                      </a:r>
                      <a:endParaRPr lang="en-US" sz="1000" b="1" dirty="0"/>
                    </a:p>
                  </a:txBody>
                  <a:tcPr/>
                </a:tc>
              </a:tr>
              <a:tr h="365913">
                <a:tc>
                  <a:txBody>
                    <a:bodyPr/>
                    <a:lstStyle/>
                    <a:p>
                      <a:pPr algn="ctr"/>
                      <a:r>
                        <a:rPr lang="en-US" sz="1000" b="1" dirty="0" smtClean="0"/>
                        <a:t>6</a:t>
                      </a:r>
                      <a:endParaRPr lang="en-US" sz="1000" b="1" dirty="0"/>
                    </a:p>
                  </a:txBody>
                  <a:tcPr/>
                </a:tc>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r>
              <a:tr h="365913">
                <a:tc>
                  <a:txBody>
                    <a:bodyPr/>
                    <a:lstStyle/>
                    <a:p>
                      <a:pPr algn="ctr"/>
                      <a:r>
                        <a:rPr lang="en-US" sz="1000" b="1" dirty="0" smtClean="0"/>
                        <a:t>1</a:t>
                      </a:r>
                      <a:endParaRPr lang="en-US" sz="1000" b="1" dirty="0"/>
                    </a:p>
                  </a:txBody>
                  <a:tcPr>
                    <a:solidFill>
                      <a:srgbClr val="FF3399"/>
                    </a:solidFill>
                  </a:tcPr>
                </a:tc>
                <a:tc>
                  <a:txBody>
                    <a:bodyPr/>
                    <a:lstStyle/>
                    <a:p>
                      <a:pPr algn="ctr"/>
                      <a:r>
                        <a:rPr lang="en-US" sz="1000" b="1" dirty="0" smtClean="0"/>
                        <a:t>4</a:t>
                      </a:r>
                      <a:endParaRPr lang="en-US" sz="1000" b="1" dirty="0"/>
                    </a:p>
                  </a:txBody>
                  <a:tcPr/>
                </a:tc>
                <a:tc>
                  <a:txBody>
                    <a:bodyPr/>
                    <a:lstStyle/>
                    <a:p>
                      <a:pPr algn="ctr"/>
                      <a:r>
                        <a:rPr lang="en-US" sz="1000" b="1" dirty="0" smtClean="0"/>
                        <a:t>2</a:t>
                      </a:r>
                      <a:endParaRPr lang="en-US" sz="1000" b="1" dirty="0"/>
                    </a:p>
                  </a:txBody>
                  <a:tcPr>
                    <a:solidFill>
                      <a:srgbClr val="FF3399"/>
                    </a:solidFill>
                  </a:tcPr>
                </a:tc>
              </a:tr>
              <a:tr h="365913">
                <a:tc>
                  <a:txBody>
                    <a:bodyPr/>
                    <a:lstStyle/>
                    <a:p>
                      <a:pPr algn="ctr"/>
                      <a:r>
                        <a:rPr lang="en-US" sz="1000" b="1" dirty="0" smtClean="0"/>
                        <a:t>8</a:t>
                      </a:r>
                      <a:endParaRPr lang="en-US" sz="1000" b="1" dirty="0"/>
                    </a:p>
                  </a:txBody>
                  <a:tcPr/>
                </a:tc>
                <a:tc>
                  <a:txBody>
                    <a:bodyPr/>
                    <a:lstStyle/>
                    <a:p>
                      <a:pPr algn="ctr"/>
                      <a:r>
                        <a:rPr lang="en-US" sz="1000" b="1" dirty="0" smtClean="0"/>
                        <a:t>2</a:t>
                      </a:r>
                      <a:endParaRPr lang="en-US" sz="1000" b="1" dirty="0"/>
                    </a:p>
                  </a:txBody>
                  <a:tcPr/>
                </a:tc>
                <a:tc>
                  <a:txBody>
                    <a:bodyPr/>
                    <a:lstStyle/>
                    <a:p>
                      <a:pPr algn="ctr"/>
                      <a:r>
                        <a:rPr lang="en-US" sz="1000" b="1" dirty="0" smtClean="0"/>
                        <a:t>5</a:t>
                      </a:r>
                      <a:endParaRPr lang="en-US" sz="1000" b="1" dirty="0"/>
                    </a:p>
                  </a:txBody>
                  <a:tcPr/>
                </a:tc>
              </a:tr>
              <a:tr h="365913">
                <a:tc>
                  <a:txBody>
                    <a:bodyPr/>
                    <a:lstStyle/>
                    <a:p>
                      <a:pPr algn="ctr"/>
                      <a:r>
                        <a:rPr lang="en-US" sz="1000" b="1" dirty="0" smtClean="0"/>
                        <a:t>7</a:t>
                      </a:r>
                      <a:endParaRPr lang="en-US" sz="1000" b="1" dirty="0"/>
                    </a:p>
                  </a:txBody>
                  <a:tcPr/>
                </a:tc>
                <a:tc>
                  <a:txBody>
                    <a:bodyPr/>
                    <a:lstStyle/>
                    <a:p>
                      <a:pPr algn="ctr"/>
                      <a:r>
                        <a:rPr lang="en-US" sz="1000" b="1" dirty="0" smtClean="0"/>
                        <a:t>5</a:t>
                      </a:r>
                      <a:endParaRPr lang="en-US" sz="1000" b="1" dirty="0"/>
                    </a:p>
                  </a:txBody>
                  <a:tcPr/>
                </a:tc>
                <a:tc>
                  <a:txBody>
                    <a:bodyPr/>
                    <a:lstStyle/>
                    <a:p>
                      <a:pPr algn="ctr"/>
                      <a:r>
                        <a:rPr lang="en-US" sz="1000" b="1" dirty="0" smtClean="0"/>
                        <a:t>3</a:t>
                      </a:r>
                      <a:endParaRPr lang="en-US" sz="1000" b="1" dirty="0"/>
                    </a:p>
                  </a:txBody>
                  <a:tcPr/>
                </a:tc>
              </a:tr>
            </a:tbl>
          </a:graphicData>
        </a:graphic>
      </p:graphicFrame>
      <p:sp>
        <p:nvSpPr>
          <p:cNvPr id="10" name="TextBox 9"/>
          <p:cNvSpPr txBox="1"/>
          <p:nvPr/>
        </p:nvSpPr>
        <p:spPr>
          <a:xfrm>
            <a:off x="3650802" y="4428648"/>
            <a:ext cx="1385196" cy="738664"/>
          </a:xfrm>
          <a:prstGeom prst="rect">
            <a:avLst/>
          </a:prstGeom>
          <a:solidFill>
            <a:schemeClr val="bg1"/>
          </a:solidFill>
          <a:ln>
            <a:solidFill>
              <a:srgbClr val="92D050"/>
            </a:solidFill>
          </a:ln>
        </p:spPr>
        <p:txBody>
          <a:bodyPr wrap="square" rtlCol="0">
            <a:spAutoFit/>
          </a:bodyPr>
          <a:lstStyle/>
          <a:p>
            <a:pPr algn="ctr"/>
            <a:r>
              <a:rPr lang="en-US" sz="1400" b="1" dirty="0" smtClean="0"/>
              <a:t>Contamination in MAGPD by MeV electrons?</a:t>
            </a:r>
            <a:endParaRPr lang="en-US" sz="1400" b="1" dirty="0"/>
          </a:p>
        </p:txBody>
      </p:sp>
      <p:cxnSp>
        <p:nvCxnSpPr>
          <p:cNvPr id="13" name="Straight Arrow Connector 12"/>
          <p:cNvCxnSpPr/>
          <p:nvPr/>
        </p:nvCxnSpPr>
        <p:spPr>
          <a:xfrm flipV="1">
            <a:off x="4343400" y="3810000"/>
            <a:ext cx="5334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09600" y="2300065"/>
            <a:ext cx="1676400" cy="954107"/>
          </a:xfrm>
          <a:prstGeom prst="rect">
            <a:avLst/>
          </a:prstGeom>
          <a:solidFill>
            <a:schemeClr val="bg1"/>
          </a:solidFill>
          <a:ln>
            <a:solidFill>
              <a:srgbClr val="92D050"/>
            </a:solidFill>
          </a:ln>
        </p:spPr>
        <p:txBody>
          <a:bodyPr wrap="square" rtlCol="0">
            <a:spAutoFit/>
          </a:bodyPr>
          <a:lstStyle/>
          <a:p>
            <a:pPr algn="ctr"/>
            <a:r>
              <a:rPr lang="en-US" sz="1400" b="1" dirty="0" smtClean="0"/>
              <a:t>MAGPD systematically low – due to radiation damage?</a:t>
            </a:r>
            <a:endParaRPr lang="en-US" sz="1400" b="1" dirty="0"/>
          </a:p>
        </p:txBody>
      </p:sp>
      <p:cxnSp>
        <p:nvCxnSpPr>
          <p:cNvPr id="16" name="Straight Arrow Connector 15"/>
          <p:cNvCxnSpPr/>
          <p:nvPr/>
        </p:nvCxnSpPr>
        <p:spPr>
          <a:xfrm>
            <a:off x="2438400" y="2396577"/>
            <a:ext cx="0" cy="767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76943" y="6255984"/>
            <a:ext cx="2242457" cy="276999"/>
          </a:xfrm>
          <a:prstGeom prst="rect">
            <a:avLst/>
          </a:prstGeom>
          <a:solidFill>
            <a:schemeClr val="bg1"/>
          </a:solidFill>
          <a:ln>
            <a:solidFill>
              <a:srgbClr val="FFFF00"/>
            </a:solidFill>
          </a:ln>
        </p:spPr>
        <p:txBody>
          <a:bodyPr wrap="square" rtlCol="0">
            <a:spAutoFit/>
          </a:bodyPr>
          <a:lstStyle/>
          <a:p>
            <a:pPr algn="ctr"/>
            <a:r>
              <a:rPr lang="en-US" sz="1200" dirty="0" smtClean="0">
                <a:solidFill>
                  <a:srgbClr val="7030A0"/>
                </a:solidFill>
              </a:rPr>
              <a:t>Bowtie analysis used on MAGPD.</a:t>
            </a:r>
            <a:endParaRPr lang="en-US" sz="1200" dirty="0">
              <a:solidFill>
                <a:srgbClr val="7030A0"/>
              </a:solidFill>
            </a:endParaRPr>
          </a:p>
        </p:txBody>
      </p:sp>
      <p:sp>
        <p:nvSpPr>
          <p:cNvPr id="17" name="TextBox 16"/>
          <p:cNvSpPr txBox="1"/>
          <p:nvPr/>
        </p:nvSpPr>
        <p:spPr>
          <a:xfrm>
            <a:off x="3200400" y="1207833"/>
            <a:ext cx="2523728"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GOES-16 vs GOES-13 Protons</a:t>
            </a:r>
            <a:endParaRPr lang="en-US" sz="1400" b="1" dirty="0">
              <a:solidFill>
                <a:schemeClr val="bg1"/>
              </a:solidFill>
            </a:endParaRPr>
          </a:p>
        </p:txBody>
      </p:sp>
    </p:spTree>
    <p:extLst>
      <p:ext uri="{BB962C8B-B14F-4D97-AF65-F5344CB8AC3E}">
        <p14:creationId xmlns:p14="http://schemas.microsoft.com/office/powerpoint/2010/main" val="114552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65263"/>
            <a:ext cx="6034616" cy="4525962"/>
          </a:xfrm>
        </p:spPr>
      </p:pic>
      <p:sp>
        <p:nvSpPr>
          <p:cNvPr id="2" name="Title 1"/>
          <p:cNvSpPr>
            <a:spLocks noGrp="1"/>
          </p:cNvSpPr>
          <p:nvPr>
            <p:ph type="title"/>
          </p:nvPr>
        </p:nvSpPr>
        <p:spPr/>
        <p:txBody>
          <a:bodyPr/>
          <a:lstStyle/>
          <a:p>
            <a:r>
              <a:rPr lang="en-US" dirty="0" smtClean="0"/>
              <a:t>PLPT-SEI-005: Cross-Satellite Comparison of Trapped Particles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79</a:t>
            </a:fld>
            <a:endParaRPr lang="en-US" altLang="en-US" dirty="0"/>
          </a:p>
        </p:txBody>
      </p:sp>
      <p:sp>
        <p:nvSpPr>
          <p:cNvPr id="10" name="TextBox 9"/>
          <p:cNvSpPr txBox="1"/>
          <p:nvPr/>
        </p:nvSpPr>
        <p:spPr>
          <a:xfrm>
            <a:off x="3352800" y="4704443"/>
            <a:ext cx="1385196" cy="738664"/>
          </a:xfrm>
          <a:prstGeom prst="rect">
            <a:avLst/>
          </a:prstGeom>
          <a:solidFill>
            <a:schemeClr val="bg1"/>
          </a:solidFill>
          <a:ln>
            <a:solidFill>
              <a:srgbClr val="92D050"/>
            </a:solidFill>
          </a:ln>
        </p:spPr>
        <p:txBody>
          <a:bodyPr wrap="square" rtlCol="0">
            <a:spAutoFit/>
          </a:bodyPr>
          <a:lstStyle/>
          <a:p>
            <a:pPr algn="ctr"/>
            <a:r>
              <a:rPr lang="en-US" sz="1400" b="1" dirty="0" smtClean="0"/>
              <a:t>Contamination in MAGPD by MeV electrons?</a:t>
            </a:r>
            <a:endParaRPr lang="en-US" sz="1400" b="1" dirty="0"/>
          </a:p>
        </p:txBody>
      </p:sp>
      <p:cxnSp>
        <p:nvCxnSpPr>
          <p:cNvPr id="13" name="Straight Arrow Connector 12"/>
          <p:cNvCxnSpPr/>
          <p:nvPr/>
        </p:nvCxnSpPr>
        <p:spPr>
          <a:xfrm flipV="1">
            <a:off x="4122208" y="3986893"/>
            <a:ext cx="5334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09600" y="2300065"/>
            <a:ext cx="1676400" cy="954107"/>
          </a:xfrm>
          <a:prstGeom prst="rect">
            <a:avLst/>
          </a:prstGeom>
          <a:solidFill>
            <a:schemeClr val="bg1"/>
          </a:solidFill>
          <a:ln>
            <a:solidFill>
              <a:srgbClr val="92D050"/>
            </a:solidFill>
          </a:ln>
        </p:spPr>
        <p:txBody>
          <a:bodyPr wrap="square" rtlCol="0">
            <a:spAutoFit/>
          </a:bodyPr>
          <a:lstStyle/>
          <a:p>
            <a:pPr algn="ctr"/>
            <a:r>
              <a:rPr lang="en-US" sz="1400" b="1" dirty="0" smtClean="0"/>
              <a:t>MAGPD systematically low – due to radiation damage?</a:t>
            </a:r>
            <a:endParaRPr lang="en-US" sz="1400" b="1" dirty="0"/>
          </a:p>
        </p:txBody>
      </p:sp>
      <p:cxnSp>
        <p:nvCxnSpPr>
          <p:cNvPr id="16" name="Straight Arrow Connector 15"/>
          <p:cNvCxnSpPr/>
          <p:nvPr/>
        </p:nvCxnSpPr>
        <p:spPr>
          <a:xfrm>
            <a:off x="2438400" y="2396577"/>
            <a:ext cx="0" cy="767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76943" y="6255984"/>
            <a:ext cx="2242457" cy="276999"/>
          </a:xfrm>
          <a:prstGeom prst="rect">
            <a:avLst/>
          </a:prstGeom>
          <a:solidFill>
            <a:schemeClr val="bg1"/>
          </a:solidFill>
          <a:ln>
            <a:solidFill>
              <a:srgbClr val="FFFF00"/>
            </a:solidFill>
          </a:ln>
        </p:spPr>
        <p:txBody>
          <a:bodyPr wrap="square" rtlCol="0">
            <a:spAutoFit/>
          </a:bodyPr>
          <a:lstStyle/>
          <a:p>
            <a:pPr algn="ctr"/>
            <a:r>
              <a:rPr lang="en-US" sz="1200" dirty="0" smtClean="0">
                <a:solidFill>
                  <a:srgbClr val="7030A0"/>
                </a:solidFill>
              </a:rPr>
              <a:t>Bowtie analysis used on MAGPD.</a:t>
            </a:r>
            <a:endParaRPr lang="en-US" sz="1200" dirty="0">
              <a:solidFill>
                <a:srgbClr val="7030A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494711959"/>
              </p:ext>
            </p:extLst>
          </p:nvPr>
        </p:nvGraphicFramePr>
        <p:xfrm>
          <a:off x="7467600" y="1359877"/>
          <a:ext cx="1471862" cy="2834485"/>
        </p:xfrm>
        <a:graphic>
          <a:graphicData uri="http://schemas.openxmlformats.org/drawingml/2006/table">
            <a:tbl>
              <a:tblPr firstRow="1" bandRow="1">
                <a:tableStyleId>{5C22544A-7EE6-4342-B048-85BDC9FD1C3A}</a:tableStyleId>
              </a:tblPr>
              <a:tblGrid>
                <a:gridCol w="476757"/>
                <a:gridCol w="504484"/>
                <a:gridCol w="490621"/>
              </a:tblGrid>
              <a:tr h="365913">
                <a:tc gridSpan="3">
                  <a:txBody>
                    <a:bodyPr/>
                    <a:lstStyle/>
                    <a:p>
                      <a:pPr algn="ctr"/>
                      <a:r>
                        <a:rPr lang="en-US" sz="1200" b="1" dirty="0" smtClean="0"/>
                        <a:t>Telescope Order, </a:t>
                      </a:r>
                    </a:p>
                    <a:p>
                      <a:pPr algn="ctr"/>
                      <a:r>
                        <a:rPr lang="en-US" sz="1200" b="1" dirty="0" smtClean="0"/>
                        <a:t>North-to-South</a:t>
                      </a:r>
                      <a:endParaRPr lang="en-US" sz="1200" b="1" dirty="0"/>
                    </a:p>
                  </a:txBody>
                  <a:tcPr/>
                </a:tc>
                <a:tc hMerge="1">
                  <a:txBody>
                    <a:bodyPr/>
                    <a:lstStyle/>
                    <a:p>
                      <a:pPr algn="ctr"/>
                      <a:endParaRPr lang="en-US" sz="1400" b="1" dirty="0"/>
                    </a:p>
                  </a:txBody>
                  <a:tcPr/>
                </a:tc>
                <a:tc hMerge="1">
                  <a:txBody>
                    <a:bodyPr/>
                    <a:lstStyle/>
                    <a:p>
                      <a:pPr algn="ctr"/>
                      <a:endParaRPr lang="en-US" sz="1400" b="1" dirty="0"/>
                    </a:p>
                  </a:txBody>
                  <a:tcPr/>
                </a:tc>
              </a:tr>
              <a:tr h="547720">
                <a:tc>
                  <a:txBody>
                    <a:bodyPr/>
                    <a:lstStyle/>
                    <a:p>
                      <a:pPr algn="ctr"/>
                      <a:r>
                        <a:rPr lang="en-US" sz="1000" b="1" dirty="0" smtClean="0"/>
                        <a:t>MAGE/PD</a:t>
                      </a:r>
                      <a:endParaRPr lang="en-US" sz="1000" b="1" dirty="0"/>
                    </a:p>
                  </a:txBody>
                  <a:tcPr/>
                </a:tc>
                <a:tc>
                  <a:txBody>
                    <a:bodyPr/>
                    <a:lstStyle/>
                    <a:p>
                      <a:pPr algn="ctr"/>
                      <a:r>
                        <a:rPr lang="en-US" sz="1000" b="1" dirty="0" smtClean="0"/>
                        <a:t>MPS-HI E</a:t>
                      </a:r>
                      <a:endParaRPr lang="en-US" sz="1000" b="1" dirty="0"/>
                    </a:p>
                  </a:txBody>
                  <a:tcPr/>
                </a:tc>
                <a:tc>
                  <a:txBody>
                    <a:bodyPr/>
                    <a:lstStyle/>
                    <a:p>
                      <a:pPr algn="ctr"/>
                      <a:r>
                        <a:rPr lang="en-US" sz="1000" b="1" dirty="0" smtClean="0"/>
                        <a:t>MPS-HI</a:t>
                      </a:r>
                      <a:r>
                        <a:rPr lang="en-US" sz="1000" b="1" baseline="0" dirty="0" smtClean="0"/>
                        <a:t> P</a:t>
                      </a:r>
                      <a:endParaRPr lang="en-US" sz="1000" b="1" dirty="0"/>
                    </a:p>
                  </a:txBody>
                  <a:tcPr/>
                </a:tc>
              </a:tr>
              <a:tr h="365913">
                <a:tc>
                  <a:txBody>
                    <a:bodyPr/>
                    <a:lstStyle/>
                    <a:p>
                      <a:pPr algn="ctr"/>
                      <a:r>
                        <a:rPr lang="en-US" sz="1000" b="1" dirty="0" smtClean="0"/>
                        <a:t>9</a:t>
                      </a:r>
                      <a:endParaRPr lang="en-US" sz="1000" b="1" dirty="0"/>
                    </a:p>
                  </a:txBody>
                  <a:tcPr/>
                </a:tc>
                <a:tc>
                  <a:txBody>
                    <a:bodyPr/>
                    <a:lstStyle/>
                    <a:p>
                      <a:pPr algn="ctr"/>
                      <a:r>
                        <a:rPr lang="en-US" sz="1000" b="1" dirty="0" smtClean="0"/>
                        <a:t>3</a:t>
                      </a:r>
                      <a:endParaRPr lang="en-US" sz="1000" b="1" dirty="0"/>
                    </a:p>
                  </a:txBody>
                  <a:tcPr/>
                </a:tc>
                <a:tc>
                  <a:txBody>
                    <a:bodyPr/>
                    <a:lstStyle/>
                    <a:p>
                      <a:pPr algn="ctr"/>
                      <a:r>
                        <a:rPr lang="en-US" sz="1000" b="1" dirty="0" smtClean="0"/>
                        <a:t>1</a:t>
                      </a:r>
                      <a:endParaRPr lang="en-US" sz="1000" b="1" dirty="0"/>
                    </a:p>
                  </a:txBody>
                  <a:tcPr/>
                </a:tc>
              </a:tr>
              <a:tr h="365913">
                <a:tc>
                  <a:txBody>
                    <a:bodyPr/>
                    <a:lstStyle/>
                    <a:p>
                      <a:pPr algn="ctr"/>
                      <a:r>
                        <a:rPr lang="en-US" sz="1000" b="1" dirty="0" smtClean="0"/>
                        <a:t>6</a:t>
                      </a:r>
                      <a:endParaRPr lang="en-US" sz="1000" b="1" dirty="0"/>
                    </a:p>
                  </a:txBody>
                  <a:tcPr/>
                </a:tc>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r>
              <a:tr h="365913">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c>
                  <a:txBody>
                    <a:bodyPr/>
                    <a:lstStyle/>
                    <a:p>
                      <a:pPr algn="ctr"/>
                      <a:r>
                        <a:rPr lang="en-US" sz="1000" b="1" dirty="0" smtClean="0"/>
                        <a:t>2</a:t>
                      </a:r>
                      <a:endParaRPr lang="en-US" sz="1000" b="1" dirty="0"/>
                    </a:p>
                  </a:txBody>
                  <a:tcPr/>
                </a:tc>
              </a:tr>
              <a:tr h="365913">
                <a:tc>
                  <a:txBody>
                    <a:bodyPr/>
                    <a:lstStyle/>
                    <a:p>
                      <a:pPr algn="ctr"/>
                      <a:r>
                        <a:rPr lang="en-US" sz="1000" b="1" dirty="0" smtClean="0"/>
                        <a:t>8</a:t>
                      </a:r>
                      <a:endParaRPr lang="en-US" sz="1000" b="1" dirty="0"/>
                    </a:p>
                  </a:txBody>
                  <a:tcPr/>
                </a:tc>
                <a:tc>
                  <a:txBody>
                    <a:bodyPr/>
                    <a:lstStyle/>
                    <a:p>
                      <a:pPr algn="ctr"/>
                      <a:r>
                        <a:rPr lang="en-US" sz="1000" b="1" dirty="0" smtClean="0"/>
                        <a:t>2</a:t>
                      </a:r>
                      <a:endParaRPr lang="en-US" sz="1000" b="1" dirty="0"/>
                    </a:p>
                  </a:txBody>
                  <a:tcPr/>
                </a:tc>
                <a:tc>
                  <a:txBody>
                    <a:bodyPr/>
                    <a:lstStyle/>
                    <a:p>
                      <a:pPr algn="ctr"/>
                      <a:r>
                        <a:rPr lang="en-US" sz="1000" b="1" dirty="0" smtClean="0"/>
                        <a:t>5</a:t>
                      </a:r>
                      <a:endParaRPr lang="en-US" sz="1000" b="1" dirty="0"/>
                    </a:p>
                  </a:txBody>
                  <a:tcPr/>
                </a:tc>
              </a:tr>
              <a:tr h="365913">
                <a:tc>
                  <a:txBody>
                    <a:bodyPr/>
                    <a:lstStyle/>
                    <a:p>
                      <a:pPr algn="ctr"/>
                      <a:r>
                        <a:rPr lang="en-US" sz="1000" b="1" dirty="0" smtClean="0"/>
                        <a:t>7</a:t>
                      </a:r>
                      <a:endParaRPr lang="en-US" sz="1000" b="1" dirty="0"/>
                    </a:p>
                  </a:txBody>
                  <a:tcPr>
                    <a:solidFill>
                      <a:srgbClr val="FF3399"/>
                    </a:solidFill>
                  </a:tcPr>
                </a:tc>
                <a:tc>
                  <a:txBody>
                    <a:bodyPr/>
                    <a:lstStyle/>
                    <a:p>
                      <a:pPr algn="ctr"/>
                      <a:r>
                        <a:rPr lang="en-US" sz="1000" b="1" dirty="0" smtClean="0"/>
                        <a:t>5</a:t>
                      </a:r>
                      <a:endParaRPr lang="en-US" sz="1000" b="1" dirty="0"/>
                    </a:p>
                  </a:txBody>
                  <a:tcPr/>
                </a:tc>
                <a:tc>
                  <a:txBody>
                    <a:bodyPr/>
                    <a:lstStyle/>
                    <a:p>
                      <a:pPr algn="ctr"/>
                      <a:r>
                        <a:rPr lang="en-US" sz="1000" b="1" dirty="0" smtClean="0"/>
                        <a:t>3</a:t>
                      </a:r>
                      <a:endParaRPr lang="en-US" sz="1000" b="1" dirty="0"/>
                    </a:p>
                  </a:txBody>
                  <a:tcPr>
                    <a:solidFill>
                      <a:srgbClr val="FF3399"/>
                    </a:solidFill>
                  </a:tcPr>
                </a:tc>
              </a:tr>
            </a:tbl>
          </a:graphicData>
        </a:graphic>
      </p:graphicFrame>
      <p:sp>
        <p:nvSpPr>
          <p:cNvPr id="17" name="TextBox 16"/>
          <p:cNvSpPr txBox="1"/>
          <p:nvPr/>
        </p:nvSpPr>
        <p:spPr>
          <a:xfrm>
            <a:off x="3200400" y="1207833"/>
            <a:ext cx="2523728"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GOES-16 vs GOES-13 Protons</a:t>
            </a:r>
            <a:endParaRPr lang="en-US" sz="1400" b="1" dirty="0">
              <a:solidFill>
                <a:schemeClr val="bg1"/>
              </a:solidFill>
            </a:endParaRPr>
          </a:p>
        </p:txBody>
      </p:sp>
    </p:spTree>
    <p:extLst>
      <p:ext uri="{BB962C8B-B14F-4D97-AF65-F5344CB8AC3E}">
        <p14:creationId xmlns:p14="http://schemas.microsoft.com/office/powerpoint/2010/main" val="752772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to Provisional - PLPT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831652"/>
              </p:ext>
            </p:extLst>
          </p:nvPr>
        </p:nvGraphicFramePr>
        <p:xfrm>
          <a:off x="304799" y="1096963"/>
          <a:ext cx="8630654" cy="5196294"/>
        </p:xfrm>
        <a:graphic>
          <a:graphicData uri="http://schemas.openxmlformats.org/drawingml/2006/table">
            <a:tbl>
              <a:tblPr firstRow="1" firstCol="1" bandRow="1">
                <a:tableStyleId>{5C22544A-7EE6-4342-B048-85BDC9FD1C3A}</a:tableStyleId>
              </a:tblPr>
              <a:tblGrid>
                <a:gridCol w="1752601"/>
                <a:gridCol w="3066629"/>
                <a:gridCol w="1205943"/>
                <a:gridCol w="2605481"/>
              </a:tblGrid>
              <a:tr h="141436">
                <a:tc>
                  <a:txBody>
                    <a:bodyPr/>
                    <a:lstStyle/>
                    <a:p>
                      <a:pPr marL="0" marR="0">
                        <a:lnSpc>
                          <a:spcPct val="115000"/>
                        </a:lnSpc>
                        <a:spcBef>
                          <a:spcPts val="0"/>
                        </a:spcBef>
                        <a:spcAft>
                          <a:spcPts val="0"/>
                        </a:spcAft>
                      </a:pPr>
                      <a:r>
                        <a:rPr lang="en-US" sz="1200" dirty="0">
                          <a:effectLst/>
                          <a:latin typeface="+mn-lt"/>
                        </a:rPr>
                        <a:t>Title</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Activity</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Data Needed</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Success Criteria</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r>
              <a:tr h="565745">
                <a:tc>
                  <a:txBody>
                    <a:bodyPr/>
                    <a:lstStyle/>
                    <a:p>
                      <a:pPr marL="0" marR="0">
                        <a:lnSpc>
                          <a:spcPct val="115000"/>
                        </a:lnSpc>
                        <a:spcBef>
                          <a:spcPts val="0"/>
                        </a:spcBef>
                        <a:spcAft>
                          <a:spcPts val="0"/>
                        </a:spcAft>
                      </a:pPr>
                      <a:r>
                        <a:rPr lang="en-US" sz="1200">
                          <a:effectLst/>
                          <a:latin typeface="+mn-lt"/>
                        </a:rPr>
                        <a:t>A.1.1 MPS-Hi Telescope Cross-Comparison [PLPT-SEI-002]</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mn-lt"/>
                        </a:rPr>
                        <a:t>Inspect pitch-angle distributions (PADs) for geophysical realism.</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One week of continuous data. (MAG and MPS-HI)</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[Beta] PADs match science expectations as a function of local time and activity</a:t>
                      </a:r>
                      <a:r>
                        <a:rPr lang="en-US" sz="1200" dirty="0" smtClean="0">
                          <a:effectLst/>
                          <a:latin typeface="+mn-lt"/>
                        </a:rPr>
                        <a:t>.</a:t>
                      </a:r>
                    </a:p>
                    <a:p>
                      <a:pPr marL="0" marR="0">
                        <a:lnSpc>
                          <a:spcPct val="115000"/>
                        </a:lnSpc>
                        <a:spcBef>
                          <a:spcPts val="0"/>
                        </a:spcBef>
                        <a:spcAft>
                          <a:spcPts val="0"/>
                        </a:spcAft>
                      </a:pPr>
                      <a:r>
                        <a:rPr lang="en-US" sz="1200" dirty="0" smtClean="0">
                          <a:effectLst/>
                          <a:latin typeface="+mn-lt"/>
                          <a:ea typeface="Calibri" panose="020F0502020204030204" pitchFamily="34" charset="0"/>
                          <a:cs typeface="Times New Roman" panose="02020603050405020304" pitchFamily="18" charset="0"/>
                        </a:rPr>
                        <a:t>[not performed by</a:t>
                      </a:r>
                      <a:r>
                        <a:rPr lang="en-US" sz="1200" baseline="0" dirty="0" smtClean="0">
                          <a:effectLst/>
                          <a:latin typeface="+mn-lt"/>
                          <a:ea typeface="Calibri" panose="020F0502020204030204" pitchFamily="34" charset="0"/>
                          <a:cs typeface="Times New Roman" panose="02020603050405020304" pitchFamily="18" charset="0"/>
                        </a:rPr>
                        <a:t> beta PS-PVR due to lack of adequate MAG data]</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r>
              <a:tr h="990054">
                <a:tc>
                  <a:txBody>
                    <a:bodyPr/>
                    <a:lstStyle/>
                    <a:p>
                      <a:pPr marL="0" marR="0">
                        <a:lnSpc>
                          <a:spcPct val="115000"/>
                        </a:lnSpc>
                        <a:spcBef>
                          <a:spcPts val="0"/>
                        </a:spcBef>
                        <a:spcAft>
                          <a:spcPts val="0"/>
                        </a:spcAft>
                      </a:pPr>
                      <a:r>
                        <a:rPr lang="en-US" sz="1200">
                          <a:effectLst/>
                          <a:latin typeface="+mn-lt"/>
                        </a:rPr>
                        <a:t>A.1.3, A.2.6 Backgrounds Trending [PLPT-SEI-006]</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Model GCR spectra (e.g., NASA JSC Badhwar-O’Neill 2014) put through a forward model derived from MPS-HI instrument response functions to estimate MPS-HI channel fluxes for comparison with observations.</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Two months of continuous data. (MPS-HI)</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[Provisional] Natural backgrounds preliminarily correlated with solar protons and GCRs.</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r>
              <a:tr h="707182">
                <a:tc>
                  <a:txBody>
                    <a:bodyPr/>
                    <a:lstStyle/>
                    <a:p>
                      <a:pPr marL="0" marR="0">
                        <a:lnSpc>
                          <a:spcPct val="115000"/>
                        </a:lnSpc>
                        <a:spcBef>
                          <a:spcPts val="0"/>
                        </a:spcBef>
                        <a:spcAft>
                          <a:spcPts val="0"/>
                        </a:spcAft>
                      </a:pPr>
                      <a:r>
                        <a:rPr lang="en-US" sz="1200">
                          <a:effectLst/>
                          <a:latin typeface="+mn-lt"/>
                        </a:rPr>
                        <a:t>A.2.2 MPS-Hi Telescope Cross-Comparison [PLPT-SEI-002]</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Determine the relative sensitivity/response among MPS-HI telescopes.</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One month of continuous data. (MAG and MPS-HI)</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[Provisional] Telescopes agree to within 25%.</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r>
              <a:tr h="990054">
                <a:tc>
                  <a:txBody>
                    <a:bodyPr/>
                    <a:lstStyle/>
                    <a:p>
                      <a:pPr marL="0" marR="0">
                        <a:lnSpc>
                          <a:spcPct val="115000"/>
                        </a:lnSpc>
                        <a:spcBef>
                          <a:spcPts val="0"/>
                        </a:spcBef>
                        <a:spcAft>
                          <a:spcPts val="0"/>
                        </a:spcAft>
                      </a:pPr>
                      <a:r>
                        <a:rPr lang="en-US" sz="1200" dirty="0">
                          <a:effectLst/>
                          <a:latin typeface="+mn-lt"/>
                        </a:rPr>
                        <a:t>A.2.4 SEP Channel Cross-Comparison [PLPT-SEI-004</a:t>
                      </a:r>
                      <a:r>
                        <a:rPr lang="en-US" sz="1200" dirty="0" smtClean="0">
                          <a:effectLst/>
                          <a:latin typeface="+mn-lt"/>
                        </a:rPr>
                        <a:t>]</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On-orbit cross-calibration of MPS-HI with SGPS 1-12 MeV protons, and with GOES 13-15 EPEAD.</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One Solar Energetic Particle (SEP) event.</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[Provisional] Differences quantified on data taken through Provisional phase.</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r>
              <a:tr h="1131490">
                <a:tc>
                  <a:txBody>
                    <a:bodyPr/>
                    <a:lstStyle/>
                    <a:p>
                      <a:pPr marL="0" marR="0">
                        <a:lnSpc>
                          <a:spcPct val="115000"/>
                        </a:lnSpc>
                        <a:spcBef>
                          <a:spcPts val="0"/>
                        </a:spcBef>
                        <a:spcAft>
                          <a:spcPts val="0"/>
                        </a:spcAft>
                      </a:pPr>
                      <a:r>
                        <a:rPr lang="en-US" sz="1200" dirty="0">
                          <a:effectLst/>
                          <a:latin typeface="+mn-lt"/>
                        </a:rPr>
                        <a:t>A.2.5 Cross Satellite Comparison of Trapped Particles [PLPT-SEI-005</a:t>
                      </a:r>
                      <a:r>
                        <a:rPr lang="en-US" sz="1200" dirty="0" smtClean="0">
                          <a:effectLst/>
                          <a:latin typeface="+mn-lt"/>
                        </a:rPr>
                        <a:t>]</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Identify time periods when the two satellites should be measuring the same population, and compare results. </a:t>
                      </a:r>
                      <a:r>
                        <a:rPr lang="en-US" sz="1200" u="none" dirty="0">
                          <a:effectLst/>
                          <a:latin typeface="+mn-lt"/>
                        </a:rPr>
                        <a:t>To reach provisional maturity, comparisons involve plots of fluxes vs. energy in order to look for gross inconsistencies between sensors.</a:t>
                      </a:r>
                      <a:endParaRPr lang="en-US" sz="1200" u="none"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One month of continuous data. (MAG, MPS-HI)</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[Provisional] Differences quantified on data taken through validation phase.</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pPr/>
              <a:t>8</a:t>
            </a:fld>
            <a:endParaRPr lang="en-US" altLang="en-US" dirty="0"/>
          </a:p>
        </p:txBody>
      </p:sp>
      <p:sp>
        <p:nvSpPr>
          <p:cNvPr id="6" name="TextBox 5"/>
          <p:cNvSpPr txBox="1"/>
          <p:nvPr/>
        </p:nvSpPr>
        <p:spPr>
          <a:xfrm>
            <a:off x="2209800" y="6356350"/>
            <a:ext cx="4648200" cy="369332"/>
          </a:xfrm>
          <a:prstGeom prst="rect">
            <a:avLst/>
          </a:prstGeom>
          <a:solidFill>
            <a:schemeClr val="bg1"/>
          </a:solidFill>
        </p:spPr>
        <p:txBody>
          <a:bodyPr wrap="square" rtlCol="0">
            <a:spAutoFit/>
          </a:bodyPr>
          <a:lstStyle/>
          <a:p>
            <a:pPr algn="ctr"/>
            <a:r>
              <a:rPr lang="en-US" i="1" dirty="0" smtClean="0">
                <a:solidFill>
                  <a:srgbClr val="008000"/>
                </a:solidFill>
              </a:rPr>
              <a:t>MPS-HI PLPTs from RIMP v 1.0 (02 June 2016)</a:t>
            </a:r>
            <a:endParaRPr lang="en-US" i="1" dirty="0">
              <a:solidFill>
                <a:srgbClr val="008000"/>
              </a:solidFill>
            </a:endParaRPr>
          </a:p>
        </p:txBody>
      </p:sp>
    </p:spTree>
    <p:extLst>
      <p:ext uri="{BB962C8B-B14F-4D97-AF65-F5344CB8AC3E}">
        <p14:creationId xmlns:p14="http://schemas.microsoft.com/office/powerpoint/2010/main" val="28521304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65263"/>
            <a:ext cx="6034616" cy="4525962"/>
          </a:xfrm>
        </p:spPr>
      </p:pic>
      <p:sp>
        <p:nvSpPr>
          <p:cNvPr id="2" name="Title 1"/>
          <p:cNvSpPr>
            <a:spLocks noGrp="1"/>
          </p:cNvSpPr>
          <p:nvPr>
            <p:ph type="title"/>
          </p:nvPr>
        </p:nvSpPr>
        <p:spPr/>
        <p:txBody>
          <a:bodyPr/>
          <a:lstStyle/>
          <a:p>
            <a:r>
              <a:rPr lang="en-US" dirty="0" smtClean="0"/>
              <a:t>PLPT-SEI-005: Cross-Satellite Comparison of Trapped Particles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80</a:t>
            </a:fld>
            <a:endParaRPr lang="en-US" altLang="en-US" dirty="0"/>
          </a:p>
        </p:txBody>
      </p:sp>
      <p:sp>
        <p:nvSpPr>
          <p:cNvPr id="10" name="TextBox 9"/>
          <p:cNvSpPr txBox="1"/>
          <p:nvPr/>
        </p:nvSpPr>
        <p:spPr>
          <a:xfrm>
            <a:off x="3650802" y="4428648"/>
            <a:ext cx="1385196" cy="738664"/>
          </a:xfrm>
          <a:prstGeom prst="rect">
            <a:avLst/>
          </a:prstGeom>
          <a:solidFill>
            <a:schemeClr val="bg1"/>
          </a:solidFill>
          <a:ln>
            <a:solidFill>
              <a:srgbClr val="92D050"/>
            </a:solidFill>
          </a:ln>
        </p:spPr>
        <p:txBody>
          <a:bodyPr wrap="square" rtlCol="0">
            <a:spAutoFit/>
          </a:bodyPr>
          <a:lstStyle/>
          <a:p>
            <a:pPr algn="ctr"/>
            <a:r>
              <a:rPr lang="en-US" sz="1400" b="1" dirty="0" smtClean="0"/>
              <a:t>Contamination in MAGPD by MeV electrons?</a:t>
            </a:r>
            <a:endParaRPr lang="en-US" sz="1400" b="1" dirty="0"/>
          </a:p>
        </p:txBody>
      </p:sp>
      <p:cxnSp>
        <p:nvCxnSpPr>
          <p:cNvPr id="13" name="Straight Arrow Connector 12"/>
          <p:cNvCxnSpPr/>
          <p:nvPr/>
        </p:nvCxnSpPr>
        <p:spPr>
          <a:xfrm flipV="1">
            <a:off x="4343400" y="3810000"/>
            <a:ext cx="5334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09600" y="2300065"/>
            <a:ext cx="1676400" cy="954107"/>
          </a:xfrm>
          <a:prstGeom prst="rect">
            <a:avLst/>
          </a:prstGeom>
          <a:solidFill>
            <a:schemeClr val="bg1"/>
          </a:solidFill>
          <a:ln>
            <a:solidFill>
              <a:srgbClr val="92D050"/>
            </a:solidFill>
          </a:ln>
        </p:spPr>
        <p:txBody>
          <a:bodyPr wrap="square" rtlCol="0">
            <a:spAutoFit/>
          </a:bodyPr>
          <a:lstStyle/>
          <a:p>
            <a:pPr algn="ctr"/>
            <a:r>
              <a:rPr lang="en-US" sz="1400" b="1" dirty="0" smtClean="0"/>
              <a:t>MAGPD systematically low – due to radiation damage?</a:t>
            </a:r>
            <a:endParaRPr lang="en-US" sz="1400" b="1" dirty="0"/>
          </a:p>
        </p:txBody>
      </p:sp>
      <p:cxnSp>
        <p:nvCxnSpPr>
          <p:cNvPr id="16" name="Straight Arrow Connector 15"/>
          <p:cNvCxnSpPr/>
          <p:nvPr/>
        </p:nvCxnSpPr>
        <p:spPr>
          <a:xfrm>
            <a:off x="2438400" y="2396577"/>
            <a:ext cx="0" cy="767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76943" y="6255984"/>
            <a:ext cx="2242457" cy="276999"/>
          </a:xfrm>
          <a:prstGeom prst="rect">
            <a:avLst/>
          </a:prstGeom>
          <a:solidFill>
            <a:schemeClr val="bg1"/>
          </a:solidFill>
          <a:ln>
            <a:solidFill>
              <a:srgbClr val="FFFF00"/>
            </a:solidFill>
          </a:ln>
        </p:spPr>
        <p:txBody>
          <a:bodyPr wrap="square" rtlCol="0">
            <a:spAutoFit/>
          </a:bodyPr>
          <a:lstStyle/>
          <a:p>
            <a:pPr algn="ctr"/>
            <a:r>
              <a:rPr lang="en-US" sz="1200" dirty="0" smtClean="0">
                <a:solidFill>
                  <a:srgbClr val="7030A0"/>
                </a:solidFill>
              </a:rPr>
              <a:t>Bowtie analysis used on MAGPD.</a:t>
            </a:r>
            <a:endParaRPr lang="en-US" sz="1200" dirty="0">
              <a:solidFill>
                <a:srgbClr val="7030A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044660329"/>
              </p:ext>
            </p:extLst>
          </p:nvPr>
        </p:nvGraphicFramePr>
        <p:xfrm>
          <a:off x="7467600" y="1359877"/>
          <a:ext cx="1471862" cy="2834485"/>
        </p:xfrm>
        <a:graphic>
          <a:graphicData uri="http://schemas.openxmlformats.org/drawingml/2006/table">
            <a:tbl>
              <a:tblPr firstRow="1" bandRow="1">
                <a:tableStyleId>{5C22544A-7EE6-4342-B048-85BDC9FD1C3A}</a:tableStyleId>
              </a:tblPr>
              <a:tblGrid>
                <a:gridCol w="476757"/>
                <a:gridCol w="504484"/>
                <a:gridCol w="490621"/>
              </a:tblGrid>
              <a:tr h="365913">
                <a:tc gridSpan="3">
                  <a:txBody>
                    <a:bodyPr/>
                    <a:lstStyle/>
                    <a:p>
                      <a:pPr algn="ctr"/>
                      <a:r>
                        <a:rPr lang="en-US" sz="1200" b="1" dirty="0" smtClean="0"/>
                        <a:t>Telescope Order, </a:t>
                      </a:r>
                    </a:p>
                    <a:p>
                      <a:pPr algn="ctr"/>
                      <a:r>
                        <a:rPr lang="en-US" sz="1200" b="1" dirty="0" smtClean="0"/>
                        <a:t>North-to-South</a:t>
                      </a:r>
                      <a:endParaRPr lang="en-US" sz="1200" b="1" dirty="0"/>
                    </a:p>
                  </a:txBody>
                  <a:tcPr/>
                </a:tc>
                <a:tc hMerge="1">
                  <a:txBody>
                    <a:bodyPr/>
                    <a:lstStyle/>
                    <a:p>
                      <a:pPr algn="ctr"/>
                      <a:endParaRPr lang="en-US" sz="1400" b="1" dirty="0"/>
                    </a:p>
                  </a:txBody>
                  <a:tcPr/>
                </a:tc>
                <a:tc hMerge="1">
                  <a:txBody>
                    <a:bodyPr/>
                    <a:lstStyle/>
                    <a:p>
                      <a:pPr algn="ctr"/>
                      <a:endParaRPr lang="en-US" sz="1400" b="1" dirty="0"/>
                    </a:p>
                  </a:txBody>
                  <a:tcPr/>
                </a:tc>
              </a:tr>
              <a:tr h="547720">
                <a:tc>
                  <a:txBody>
                    <a:bodyPr/>
                    <a:lstStyle/>
                    <a:p>
                      <a:pPr algn="ctr"/>
                      <a:r>
                        <a:rPr lang="en-US" sz="1000" b="1" dirty="0" smtClean="0"/>
                        <a:t>MAGE/PD</a:t>
                      </a:r>
                      <a:endParaRPr lang="en-US" sz="1000" b="1" dirty="0"/>
                    </a:p>
                  </a:txBody>
                  <a:tcPr/>
                </a:tc>
                <a:tc>
                  <a:txBody>
                    <a:bodyPr/>
                    <a:lstStyle/>
                    <a:p>
                      <a:pPr algn="ctr"/>
                      <a:r>
                        <a:rPr lang="en-US" sz="1000" b="1" dirty="0" smtClean="0"/>
                        <a:t>MPS-HI E</a:t>
                      </a:r>
                      <a:endParaRPr lang="en-US" sz="1000" b="1" dirty="0"/>
                    </a:p>
                  </a:txBody>
                  <a:tcPr/>
                </a:tc>
                <a:tc>
                  <a:txBody>
                    <a:bodyPr/>
                    <a:lstStyle/>
                    <a:p>
                      <a:pPr algn="ctr"/>
                      <a:r>
                        <a:rPr lang="en-US" sz="1000" b="1" dirty="0" smtClean="0"/>
                        <a:t>MPS-HI</a:t>
                      </a:r>
                      <a:r>
                        <a:rPr lang="en-US" sz="1000" b="1" baseline="0" dirty="0" smtClean="0"/>
                        <a:t> P</a:t>
                      </a:r>
                      <a:endParaRPr lang="en-US" sz="1000" b="1" dirty="0"/>
                    </a:p>
                  </a:txBody>
                  <a:tcPr/>
                </a:tc>
              </a:tr>
              <a:tr h="365913">
                <a:tc>
                  <a:txBody>
                    <a:bodyPr/>
                    <a:lstStyle/>
                    <a:p>
                      <a:pPr algn="ctr"/>
                      <a:r>
                        <a:rPr lang="en-US" sz="1000" b="1" dirty="0" smtClean="0"/>
                        <a:t>9</a:t>
                      </a:r>
                      <a:endParaRPr lang="en-US" sz="1000" b="1" dirty="0"/>
                    </a:p>
                  </a:txBody>
                  <a:tcPr/>
                </a:tc>
                <a:tc>
                  <a:txBody>
                    <a:bodyPr/>
                    <a:lstStyle/>
                    <a:p>
                      <a:pPr algn="ctr"/>
                      <a:r>
                        <a:rPr lang="en-US" sz="1000" b="1" dirty="0" smtClean="0"/>
                        <a:t>3</a:t>
                      </a:r>
                      <a:endParaRPr lang="en-US" sz="1000" b="1" dirty="0"/>
                    </a:p>
                  </a:txBody>
                  <a:tcPr/>
                </a:tc>
                <a:tc>
                  <a:txBody>
                    <a:bodyPr/>
                    <a:lstStyle/>
                    <a:p>
                      <a:pPr algn="ctr"/>
                      <a:r>
                        <a:rPr lang="en-US" sz="1000" b="1" dirty="0" smtClean="0"/>
                        <a:t>1</a:t>
                      </a:r>
                      <a:endParaRPr lang="en-US" sz="1000" b="1" dirty="0"/>
                    </a:p>
                  </a:txBody>
                  <a:tcPr/>
                </a:tc>
              </a:tr>
              <a:tr h="365913">
                <a:tc>
                  <a:txBody>
                    <a:bodyPr/>
                    <a:lstStyle/>
                    <a:p>
                      <a:pPr algn="ctr"/>
                      <a:r>
                        <a:rPr lang="en-US" sz="1000" b="1" dirty="0" smtClean="0"/>
                        <a:t>6</a:t>
                      </a:r>
                      <a:endParaRPr lang="en-US" sz="1000" b="1" dirty="0"/>
                    </a:p>
                  </a:txBody>
                  <a:tcPr>
                    <a:solidFill>
                      <a:srgbClr val="FF3399"/>
                    </a:solidFill>
                  </a:tcPr>
                </a:tc>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solidFill>
                      <a:srgbClr val="FF3399"/>
                    </a:solidFill>
                  </a:tcPr>
                </a:tc>
              </a:tr>
              <a:tr h="365913">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c>
                  <a:txBody>
                    <a:bodyPr/>
                    <a:lstStyle/>
                    <a:p>
                      <a:pPr algn="ctr"/>
                      <a:r>
                        <a:rPr lang="en-US" sz="1000" b="1" dirty="0" smtClean="0"/>
                        <a:t>2</a:t>
                      </a:r>
                      <a:endParaRPr lang="en-US" sz="1000" b="1" dirty="0"/>
                    </a:p>
                  </a:txBody>
                  <a:tcPr/>
                </a:tc>
              </a:tr>
              <a:tr h="365913">
                <a:tc>
                  <a:txBody>
                    <a:bodyPr/>
                    <a:lstStyle/>
                    <a:p>
                      <a:pPr algn="ctr"/>
                      <a:r>
                        <a:rPr lang="en-US" sz="1000" b="1" dirty="0" smtClean="0"/>
                        <a:t>8</a:t>
                      </a:r>
                      <a:endParaRPr lang="en-US" sz="1000" b="1" dirty="0"/>
                    </a:p>
                  </a:txBody>
                  <a:tcPr/>
                </a:tc>
                <a:tc>
                  <a:txBody>
                    <a:bodyPr/>
                    <a:lstStyle/>
                    <a:p>
                      <a:pPr algn="ctr"/>
                      <a:r>
                        <a:rPr lang="en-US" sz="1000" b="1" dirty="0" smtClean="0"/>
                        <a:t>2</a:t>
                      </a:r>
                      <a:endParaRPr lang="en-US" sz="1000" b="1" dirty="0"/>
                    </a:p>
                  </a:txBody>
                  <a:tcPr/>
                </a:tc>
                <a:tc>
                  <a:txBody>
                    <a:bodyPr/>
                    <a:lstStyle/>
                    <a:p>
                      <a:pPr algn="ctr"/>
                      <a:r>
                        <a:rPr lang="en-US" sz="1000" b="1" dirty="0" smtClean="0"/>
                        <a:t>5</a:t>
                      </a:r>
                      <a:endParaRPr lang="en-US" sz="1000" b="1" dirty="0"/>
                    </a:p>
                  </a:txBody>
                  <a:tcPr/>
                </a:tc>
              </a:tr>
              <a:tr h="365913">
                <a:tc>
                  <a:txBody>
                    <a:bodyPr/>
                    <a:lstStyle/>
                    <a:p>
                      <a:pPr algn="ctr"/>
                      <a:r>
                        <a:rPr lang="en-US" sz="1000" b="1" dirty="0" smtClean="0"/>
                        <a:t>7</a:t>
                      </a:r>
                      <a:endParaRPr lang="en-US" sz="1000" b="1" dirty="0"/>
                    </a:p>
                  </a:txBody>
                  <a:tcPr/>
                </a:tc>
                <a:tc>
                  <a:txBody>
                    <a:bodyPr/>
                    <a:lstStyle/>
                    <a:p>
                      <a:pPr algn="ctr"/>
                      <a:r>
                        <a:rPr lang="en-US" sz="1000" b="1" dirty="0" smtClean="0"/>
                        <a:t>5</a:t>
                      </a:r>
                      <a:endParaRPr lang="en-US" sz="1000" b="1" dirty="0"/>
                    </a:p>
                  </a:txBody>
                  <a:tcPr/>
                </a:tc>
                <a:tc>
                  <a:txBody>
                    <a:bodyPr/>
                    <a:lstStyle/>
                    <a:p>
                      <a:pPr algn="ctr"/>
                      <a:r>
                        <a:rPr lang="en-US" sz="1000" b="1" dirty="0" smtClean="0"/>
                        <a:t>3</a:t>
                      </a:r>
                      <a:endParaRPr lang="en-US" sz="1000" b="1" dirty="0"/>
                    </a:p>
                  </a:txBody>
                  <a:tcPr/>
                </a:tc>
              </a:tr>
            </a:tbl>
          </a:graphicData>
        </a:graphic>
      </p:graphicFrame>
      <p:sp>
        <p:nvSpPr>
          <p:cNvPr id="17" name="TextBox 16"/>
          <p:cNvSpPr txBox="1"/>
          <p:nvPr/>
        </p:nvSpPr>
        <p:spPr>
          <a:xfrm>
            <a:off x="3200400" y="1207833"/>
            <a:ext cx="2523728"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GOES-16 vs GOES-13 Protons</a:t>
            </a:r>
            <a:endParaRPr lang="en-US" sz="1400" b="1" dirty="0">
              <a:solidFill>
                <a:schemeClr val="bg1"/>
              </a:solidFill>
            </a:endParaRPr>
          </a:p>
        </p:txBody>
      </p:sp>
    </p:spTree>
    <p:extLst>
      <p:ext uri="{BB962C8B-B14F-4D97-AF65-F5344CB8AC3E}">
        <p14:creationId xmlns:p14="http://schemas.microsoft.com/office/powerpoint/2010/main" val="40193623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65263"/>
            <a:ext cx="6034616" cy="4525962"/>
          </a:xfrm>
        </p:spPr>
      </p:pic>
      <p:sp>
        <p:nvSpPr>
          <p:cNvPr id="2" name="Title 1"/>
          <p:cNvSpPr>
            <a:spLocks noGrp="1"/>
          </p:cNvSpPr>
          <p:nvPr>
            <p:ph type="title"/>
          </p:nvPr>
        </p:nvSpPr>
        <p:spPr/>
        <p:txBody>
          <a:bodyPr/>
          <a:lstStyle/>
          <a:p>
            <a:r>
              <a:rPr lang="en-US" dirty="0" smtClean="0"/>
              <a:t>PLPT-SEI-005: Cross-Satellite Comparison of Trapped Particles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81</a:t>
            </a:fld>
            <a:endParaRPr lang="en-US" altLang="en-US" dirty="0"/>
          </a:p>
        </p:txBody>
      </p:sp>
      <p:sp>
        <p:nvSpPr>
          <p:cNvPr id="10" name="TextBox 9"/>
          <p:cNvSpPr txBox="1"/>
          <p:nvPr/>
        </p:nvSpPr>
        <p:spPr>
          <a:xfrm>
            <a:off x="3650802" y="4428648"/>
            <a:ext cx="1385196" cy="738664"/>
          </a:xfrm>
          <a:prstGeom prst="rect">
            <a:avLst/>
          </a:prstGeom>
          <a:solidFill>
            <a:schemeClr val="bg1"/>
          </a:solidFill>
          <a:ln>
            <a:solidFill>
              <a:srgbClr val="92D050"/>
            </a:solidFill>
          </a:ln>
        </p:spPr>
        <p:txBody>
          <a:bodyPr wrap="square" rtlCol="0">
            <a:spAutoFit/>
          </a:bodyPr>
          <a:lstStyle/>
          <a:p>
            <a:pPr algn="ctr"/>
            <a:r>
              <a:rPr lang="en-US" sz="1400" b="1" dirty="0" smtClean="0"/>
              <a:t>Contamination in MAGPD by MeV electrons?</a:t>
            </a:r>
            <a:endParaRPr lang="en-US" sz="1400" b="1" dirty="0"/>
          </a:p>
        </p:txBody>
      </p:sp>
      <p:cxnSp>
        <p:nvCxnSpPr>
          <p:cNvPr id="13" name="Straight Arrow Connector 12"/>
          <p:cNvCxnSpPr/>
          <p:nvPr/>
        </p:nvCxnSpPr>
        <p:spPr>
          <a:xfrm flipV="1">
            <a:off x="4343400" y="3810000"/>
            <a:ext cx="5334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09600" y="2300065"/>
            <a:ext cx="1676400" cy="954107"/>
          </a:xfrm>
          <a:prstGeom prst="rect">
            <a:avLst/>
          </a:prstGeom>
          <a:solidFill>
            <a:schemeClr val="bg1"/>
          </a:solidFill>
          <a:ln>
            <a:solidFill>
              <a:srgbClr val="92D050"/>
            </a:solidFill>
          </a:ln>
        </p:spPr>
        <p:txBody>
          <a:bodyPr wrap="square" rtlCol="0">
            <a:spAutoFit/>
          </a:bodyPr>
          <a:lstStyle/>
          <a:p>
            <a:pPr algn="ctr"/>
            <a:r>
              <a:rPr lang="en-US" sz="1400" b="1" dirty="0" smtClean="0"/>
              <a:t>MAGPD systematically low – due to radiation damage?</a:t>
            </a:r>
            <a:endParaRPr lang="en-US" sz="1400" b="1" dirty="0"/>
          </a:p>
        </p:txBody>
      </p:sp>
      <p:cxnSp>
        <p:nvCxnSpPr>
          <p:cNvPr id="16" name="Straight Arrow Connector 15"/>
          <p:cNvCxnSpPr/>
          <p:nvPr/>
        </p:nvCxnSpPr>
        <p:spPr>
          <a:xfrm>
            <a:off x="2438400" y="2396577"/>
            <a:ext cx="0" cy="767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76943" y="6255984"/>
            <a:ext cx="2242457" cy="276999"/>
          </a:xfrm>
          <a:prstGeom prst="rect">
            <a:avLst/>
          </a:prstGeom>
          <a:solidFill>
            <a:schemeClr val="bg1"/>
          </a:solidFill>
          <a:ln>
            <a:solidFill>
              <a:srgbClr val="FFFF00"/>
            </a:solidFill>
          </a:ln>
        </p:spPr>
        <p:txBody>
          <a:bodyPr wrap="square" rtlCol="0">
            <a:spAutoFit/>
          </a:bodyPr>
          <a:lstStyle/>
          <a:p>
            <a:pPr algn="ctr"/>
            <a:r>
              <a:rPr lang="en-US" sz="1200" dirty="0" smtClean="0">
                <a:solidFill>
                  <a:srgbClr val="7030A0"/>
                </a:solidFill>
              </a:rPr>
              <a:t>Bowtie analysis used on MAGPD.</a:t>
            </a:r>
            <a:endParaRPr lang="en-US" sz="1200" dirty="0">
              <a:solidFill>
                <a:srgbClr val="7030A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481117787"/>
              </p:ext>
            </p:extLst>
          </p:nvPr>
        </p:nvGraphicFramePr>
        <p:xfrm>
          <a:off x="7467600" y="1359877"/>
          <a:ext cx="1471862" cy="2834485"/>
        </p:xfrm>
        <a:graphic>
          <a:graphicData uri="http://schemas.openxmlformats.org/drawingml/2006/table">
            <a:tbl>
              <a:tblPr firstRow="1" bandRow="1">
                <a:tableStyleId>{5C22544A-7EE6-4342-B048-85BDC9FD1C3A}</a:tableStyleId>
              </a:tblPr>
              <a:tblGrid>
                <a:gridCol w="476757"/>
                <a:gridCol w="504484"/>
                <a:gridCol w="490621"/>
              </a:tblGrid>
              <a:tr h="365913">
                <a:tc gridSpan="3">
                  <a:txBody>
                    <a:bodyPr/>
                    <a:lstStyle/>
                    <a:p>
                      <a:pPr algn="ctr"/>
                      <a:r>
                        <a:rPr lang="en-US" sz="1200" b="1" dirty="0" smtClean="0"/>
                        <a:t>Telescope Order, </a:t>
                      </a:r>
                    </a:p>
                    <a:p>
                      <a:pPr algn="ctr"/>
                      <a:r>
                        <a:rPr lang="en-US" sz="1200" b="1" dirty="0" smtClean="0"/>
                        <a:t>North-to-South</a:t>
                      </a:r>
                      <a:endParaRPr lang="en-US" sz="1200" b="1" dirty="0"/>
                    </a:p>
                  </a:txBody>
                  <a:tcPr/>
                </a:tc>
                <a:tc hMerge="1">
                  <a:txBody>
                    <a:bodyPr/>
                    <a:lstStyle/>
                    <a:p>
                      <a:pPr algn="ctr"/>
                      <a:endParaRPr lang="en-US" sz="1400" b="1" dirty="0"/>
                    </a:p>
                  </a:txBody>
                  <a:tcPr/>
                </a:tc>
                <a:tc hMerge="1">
                  <a:txBody>
                    <a:bodyPr/>
                    <a:lstStyle/>
                    <a:p>
                      <a:pPr algn="ctr"/>
                      <a:endParaRPr lang="en-US" sz="1400" b="1" dirty="0"/>
                    </a:p>
                  </a:txBody>
                  <a:tcPr/>
                </a:tc>
              </a:tr>
              <a:tr h="547720">
                <a:tc>
                  <a:txBody>
                    <a:bodyPr/>
                    <a:lstStyle/>
                    <a:p>
                      <a:pPr algn="ctr"/>
                      <a:r>
                        <a:rPr lang="en-US" sz="1000" b="1" dirty="0" smtClean="0"/>
                        <a:t>MAGE/PD</a:t>
                      </a:r>
                      <a:endParaRPr lang="en-US" sz="1000" b="1" dirty="0"/>
                    </a:p>
                  </a:txBody>
                  <a:tcPr/>
                </a:tc>
                <a:tc>
                  <a:txBody>
                    <a:bodyPr/>
                    <a:lstStyle/>
                    <a:p>
                      <a:pPr algn="ctr"/>
                      <a:r>
                        <a:rPr lang="en-US" sz="1000" b="1" dirty="0" smtClean="0"/>
                        <a:t>MPS-HI E</a:t>
                      </a:r>
                      <a:endParaRPr lang="en-US" sz="1000" b="1" dirty="0"/>
                    </a:p>
                  </a:txBody>
                  <a:tcPr/>
                </a:tc>
                <a:tc>
                  <a:txBody>
                    <a:bodyPr/>
                    <a:lstStyle/>
                    <a:p>
                      <a:pPr algn="ctr"/>
                      <a:r>
                        <a:rPr lang="en-US" sz="1000" b="1" dirty="0" smtClean="0"/>
                        <a:t>MPS-HI</a:t>
                      </a:r>
                      <a:r>
                        <a:rPr lang="en-US" sz="1000" b="1" baseline="0" dirty="0" smtClean="0"/>
                        <a:t> P</a:t>
                      </a:r>
                      <a:endParaRPr lang="en-US" sz="1000" b="1" dirty="0"/>
                    </a:p>
                  </a:txBody>
                  <a:tcPr/>
                </a:tc>
              </a:tr>
              <a:tr h="365913">
                <a:tc>
                  <a:txBody>
                    <a:bodyPr/>
                    <a:lstStyle/>
                    <a:p>
                      <a:pPr algn="ctr"/>
                      <a:r>
                        <a:rPr lang="en-US" sz="1000" b="1" dirty="0" smtClean="0"/>
                        <a:t>9</a:t>
                      </a:r>
                      <a:endParaRPr lang="en-US" sz="1000" b="1" dirty="0"/>
                    </a:p>
                  </a:txBody>
                  <a:tcPr/>
                </a:tc>
                <a:tc>
                  <a:txBody>
                    <a:bodyPr/>
                    <a:lstStyle/>
                    <a:p>
                      <a:pPr algn="ctr"/>
                      <a:r>
                        <a:rPr lang="en-US" sz="1000" b="1" dirty="0" smtClean="0"/>
                        <a:t>3</a:t>
                      </a:r>
                      <a:endParaRPr lang="en-US" sz="1000" b="1" dirty="0"/>
                    </a:p>
                  </a:txBody>
                  <a:tcPr/>
                </a:tc>
                <a:tc>
                  <a:txBody>
                    <a:bodyPr/>
                    <a:lstStyle/>
                    <a:p>
                      <a:pPr algn="ctr"/>
                      <a:r>
                        <a:rPr lang="en-US" sz="1000" b="1" dirty="0" smtClean="0"/>
                        <a:t>1</a:t>
                      </a:r>
                      <a:endParaRPr lang="en-US" sz="1000" b="1" dirty="0"/>
                    </a:p>
                  </a:txBody>
                  <a:tcPr/>
                </a:tc>
              </a:tr>
              <a:tr h="365913">
                <a:tc>
                  <a:txBody>
                    <a:bodyPr/>
                    <a:lstStyle/>
                    <a:p>
                      <a:pPr algn="ctr"/>
                      <a:r>
                        <a:rPr lang="en-US" sz="1000" b="1" dirty="0" smtClean="0"/>
                        <a:t>6</a:t>
                      </a:r>
                      <a:endParaRPr lang="en-US" sz="1000" b="1" dirty="0"/>
                    </a:p>
                  </a:txBody>
                  <a:tcPr/>
                </a:tc>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r>
              <a:tr h="365913">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c>
                  <a:txBody>
                    <a:bodyPr/>
                    <a:lstStyle/>
                    <a:p>
                      <a:pPr algn="ctr"/>
                      <a:r>
                        <a:rPr lang="en-US" sz="1000" b="1" dirty="0" smtClean="0"/>
                        <a:t>2</a:t>
                      </a:r>
                      <a:endParaRPr lang="en-US" sz="1000" b="1" dirty="0"/>
                    </a:p>
                  </a:txBody>
                  <a:tcPr/>
                </a:tc>
              </a:tr>
              <a:tr h="365913">
                <a:tc>
                  <a:txBody>
                    <a:bodyPr/>
                    <a:lstStyle/>
                    <a:p>
                      <a:pPr algn="ctr"/>
                      <a:r>
                        <a:rPr lang="en-US" sz="1000" b="1" dirty="0" smtClean="0"/>
                        <a:t>8</a:t>
                      </a:r>
                      <a:endParaRPr lang="en-US" sz="1000" b="1" dirty="0"/>
                    </a:p>
                  </a:txBody>
                  <a:tcPr>
                    <a:solidFill>
                      <a:srgbClr val="FF3399"/>
                    </a:solidFill>
                  </a:tcPr>
                </a:tc>
                <a:tc>
                  <a:txBody>
                    <a:bodyPr/>
                    <a:lstStyle/>
                    <a:p>
                      <a:pPr algn="ctr"/>
                      <a:r>
                        <a:rPr lang="en-US" sz="1000" b="1" dirty="0" smtClean="0"/>
                        <a:t>2</a:t>
                      </a:r>
                      <a:endParaRPr lang="en-US" sz="1000" b="1" dirty="0"/>
                    </a:p>
                  </a:txBody>
                  <a:tcPr/>
                </a:tc>
                <a:tc>
                  <a:txBody>
                    <a:bodyPr/>
                    <a:lstStyle/>
                    <a:p>
                      <a:pPr algn="ctr"/>
                      <a:r>
                        <a:rPr lang="en-US" sz="1000" b="1" dirty="0" smtClean="0"/>
                        <a:t>5</a:t>
                      </a:r>
                      <a:endParaRPr lang="en-US" sz="1000" b="1" dirty="0"/>
                    </a:p>
                  </a:txBody>
                  <a:tcPr>
                    <a:solidFill>
                      <a:srgbClr val="FF3399"/>
                    </a:solidFill>
                  </a:tcPr>
                </a:tc>
              </a:tr>
              <a:tr h="365913">
                <a:tc>
                  <a:txBody>
                    <a:bodyPr/>
                    <a:lstStyle/>
                    <a:p>
                      <a:pPr algn="ctr"/>
                      <a:r>
                        <a:rPr lang="en-US" sz="1000" b="1" dirty="0" smtClean="0"/>
                        <a:t>7</a:t>
                      </a:r>
                      <a:endParaRPr lang="en-US" sz="1000" b="1" dirty="0"/>
                    </a:p>
                  </a:txBody>
                  <a:tcPr/>
                </a:tc>
                <a:tc>
                  <a:txBody>
                    <a:bodyPr/>
                    <a:lstStyle/>
                    <a:p>
                      <a:pPr algn="ctr"/>
                      <a:r>
                        <a:rPr lang="en-US" sz="1000" b="1" dirty="0" smtClean="0"/>
                        <a:t>5</a:t>
                      </a:r>
                      <a:endParaRPr lang="en-US" sz="1000" b="1" dirty="0"/>
                    </a:p>
                  </a:txBody>
                  <a:tcPr/>
                </a:tc>
                <a:tc>
                  <a:txBody>
                    <a:bodyPr/>
                    <a:lstStyle/>
                    <a:p>
                      <a:pPr algn="ctr"/>
                      <a:r>
                        <a:rPr lang="en-US" sz="1000" b="1" dirty="0" smtClean="0"/>
                        <a:t>3</a:t>
                      </a:r>
                      <a:endParaRPr lang="en-US" sz="1000" b="1" dirty="0"/>
                    </a:p>
                  </a:txBody>
                  <a:tcPr/>
                </a:tc>
              </a:tr>
            </a:tbl>
          </a:graphicData>
        </a:graphic>
      </p:graphicFrame>
      <p:sp>
        <p:nvSpPr>
          <p:cNvPr id="17" name="TextBox 16"/>
          <p:cNvSpPr txBox="1"/>
          <p:nvPr/>
        </p:nvSpPr>
        <p:spPr>
          <a:xfrm>
            <a:off x="3200400" y="1207833"/>
            <a:ext cx="2523728"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GOES-16 vs GOES-13 Protons</a:t>
            </a:r>
            <a:endParaRPr lang="en-US" sz="1400" b="1" dirty="0">
              <a:solidFill>
                <a:schemeClr val="bg1"/>
              </a:solidFill>
            </a:endParaRPr>
          </a:p>
        </p:txBody>
      </p:sp>
    </p:spTree>
    <p:extLst>
      <p:ext uri="{BB962C8B-B14F-4D97-AF65-F5344CB8AC3E}">
        <p14:creationId xmlns:p14="http://schemas.microsoft.com/office/powerpoint/2010/main" val="40702189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65263"/>
            <a:ext cx="6034616" cy="4525962"/>
          </a:xfrm>
        </p:spPr>
      </p:pic>
      <p:sp>
        <p:nvSpPr>
          <p:cNvPr id="2" name="Title 1"/>
          <p:cNvSpPr>
            <a:spLocks noGrp="1"/>
          </p:cNvSpPr>
          <p:nvPr>
            <p:ph type="title"/>
          </p:nvPr>
        </p:nvSpPr>
        <p:spPr/>
        <p:txBody>
          <a:bodyPr/>
          <a:lstStyle/>
          <a:p>
            <a:r>
              <a:rPr lang="en-US" dirty="0" smtClean="0"/>
              <a:t>PLPT-SEI-005: Cross-Satellite Comparison of Trapped Particles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82</a:t>
            </a:fld>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1743258856"/>
              </p:ext>
            </p:extLst>
          </p:nvPr>
        </p:nvGraphicFramePr>
        <p:xfrm>
          <a:off x="7467600" y="1359877"/>
          <a:ext cx="1471862" cy="2834485"/>
        </p:xfrm>
        <a:graphic>
          <a:graphicData uri="http://schemas.openxmlformats.org/drawingml/2006/table">
            <a:tbl>
              <a:tblPr firstRow="1" bandRow="1">
                <a:tableStyleId>{5C22544A-7EE6-4342-B048-85BDC9FD1C3A}</a:tableStyleId>
              </a:tblPr>
              <a:tblGrid>
                <a:gridCol w="476757"/>
                <a:gridCol w="504484"/>
                <a:gridCol w="490621"/>
              </a:tblGrid>
              <a:tr h="365913">
                <a:tc gridSpan="3">
                  <a:txBody>
                    <a:bodyPr/>
                    <a:lstStyle/>
                    <a:p>
                      <a:pPr algn="ctr"/>
                      <a:r>
                        <a:rPr lang="en-US" sz="1200" b="1" dirty="0" smtClean="0"/>
                        <a:t>Telescope Order, </a:t>
                      </a:r>
                    </a:p>
                    <a:p>
                      <a:pPr algn="ctr"/>
                      <a:r>
                        <a:rPr lang="en-US" sz="1200" b="1" dirty="0" smtClean="0"/>
                        <a:t>North-to-South</a:t>
                      </a:r>
                      <a:endParaRPr lang="en-US" sz="1200" b="1" dirty="0"/>
                    </a:p>
                  </a:txBody>
                  <a:tcPr/>
                </a:tc>
                <a:tc hMerge="1">
                  <a:txBody>
                    <a:bodyPr/>
                    <a:lstStyle/>
                    <a:p>
                      <a:pPr algn="ctr"/>
                      <a:endParaRPr lang="en-US" sz="1400" b="1" dirty="0"/>
                    </a:p>
                  </a:txBody>
                  <a:tcPr/>
                </a:tc>
                <a:tc hMerge="1">
                  <a:txBody>
                    <a:bodyPr/>
                    <a:lstStyle/>
                    <a:p>
                      <a:pPr algn="ctr"/>
                      <a:endParaRPr lang="en-US" sz="1400" b="1" dirty="0"/>
                    </a:p>
                  </a:txBody>
                  <a:tcPr/>
                </a:tc>
              </a:tr>
              <a:tr h="547720">
                <a:tc>
                  <a:txBody>
                    <a:bodyPr/>
                    <a:lstStyle/>
                    <a:p>
                      <a:pPr algn="ctr"/>
                      <a:r>
                        <a:rPr lang="en-US" sz="1000" b="1" dirty="0" smtClean="0"/>
                        <a:t>MAGE/PD</a:t>
                      </a:r>
                      <a:endParaRPr lang="en-US" sz="1000" b="1" dirty="0"/>
                    </a:p>
                  </a:txBody>
                  <a:tcPr/>
                </a:tc>
                <a:tc>
                  <a:txBody>
                    <a:bodyPr/>
                    <a:lstStyle/>
                    <a:p>
                      <a:pPr algn="ctr"/>
                      <a:r>
                        <a:rPr lang="en-US" sz="1000" b="1" dirty="0" smtClean="0"/>
                        <a:t>MPS-HI E</a:t>
                      </a:r>
                      <a:endParaRPr lang="en-US" sz="1000" b="1" dirty="0"/>
                    </a:p>
                  </a:txBody>
                  <a:tcPr/>
                </a:tc>
                <a:tc>
                  <a:txBody>
                    <a:bodyPr/>
                    <a:lstStyle/>
                    <a:p>
                      <a:pPr algn="ctr"/>
                      <a:r>
                        <a:rPr lang="en-US" sz="1000" b="1" dirty="0" smtClean="0"/>
                        <a:t>MPS-HI</a:t>
                      </a:r>
                      <a:r>
                        <a:rPr lang="en-US" sz="1000" b="1" baseline="0" dirty="0" smtClean="0"/>
                        <a:t> P</a:t>
                      </a:r>
                      <a:endParaRPr lang="en-US" sz="1000" b="1" dirty="0"/>
                    </a:p>
                  </a:txBody>
                  <a:tcPr/>
                </a:tc>
              </a:tr>
              <a:tr h="365913">
                <a:tc>
                  <a:txBody>
                    <a:bodyPr/>
                    <a:lstStyle/>
                    <a:p>
                      <a:pPr algn="ctr"/>
                      <a:r>
                        <a:rPr lang="en-US" sz="1000" b="1" dirty="0" smtClean="0"/>
                        <a:t>9</a:t>
                      </a:r>
                      <a:endParaRPr lang="en-US" sz="1000" b="1" dirty="0"/>
                    </a:p>
                  </a:txBody>
                  <a:tcPr/>
                </a:tc>
                <a:tc>
                  <a:txBody>
                    <a:bodyPr/>
                    <a:lstStyle/>
                    <a:p>
                      <a:pPr algn="ctr"/>
                      <a:r>
                        <a:rPr lang="en-US" sz="1000" b="1" dirty="0" smtClean="0"/>
                        <a:t>3</a:t>
                      </a:r>
                      <a:endParaRPr lang="en-US" sz="1000" b="1" dirty="0"/>
                    </a:p>
                  </a:txBody>
                  <a:tcPr/>
                </a:tc>
                <a:tc>
                  <a:txBody>
                    <a:bodyPr/>
                    <a:lstStyle/>
                    <a:p>
                      <a:pPr algn="ctr"/>
                      <a:r>
                        <a:rPr lang="en-US" sz="1000" b="1" dirty="0" smtClean="0"/>
                        <a:t>1</a:t>
                      </a:r>
                      <a:endParaRPr lang="en-US" sz="1000" b="1" dirty="0"/>
                    </a:p>
                  </a:txBody>
                  <a:tcPr/>
                </a:tc>
              </a:tr>
              <a:tr h="365913">
                <a:tc>
                  <a:txBody>
                    <a:bodyPr/>
                    <a:lstStyle/>
                    <a:p>
                      <a:pPr algn="ctr"/>
                      <a:r>
                        <a:rPr lang="en-US" sz="1000" b="1" dirty="0" smtClean="0"/>
                        <a:t>6</a:t>
                      </a:r>
                      <a:endParaRPr lang="en-US" sz="1000" b="1" dirty="0"/>
                    </a:p>
                  </a:txBody>
                  <a:tcPr/>
                </a:tc>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r>
              <a:tr h="365913">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c>
                  <a:txBody>
                    <a:bodyPr/>
                    <a:lstStyle/>
                    <a:p>
                      <a:pPr algn="ctr"/>
                      <a:r>
                        <a:rPr lang="en-US" sz="1000" b="1" dirty="0" smtClean="0"/>
                        <a:t>2</a:t>
                      </a:r>
                      <a:endParaRPr lang="en-US" sz="1000" b="1" dirty="0"/>
                    </a:p>
                  </a:txBody>
                  <a:tcPr/>
                </a:tc>
              </a:tr>
              <a:tr h="365913">
                <a:tc>
                  <a:txBody>
                    <a:bodyPr/>
                    <a:lstStyle/>
                    <a:p>
                      <a:pPr algn="ctr"/>
                      <a:r>
                        <a:rPr lang="en-US" sz="1000" b="1" dirty="0" smtClean="0"/>
                        <a:t>8</a:t>
                      </a:r>
                      <a:endParaRPr lang="en-US" sz="1000" b="1" dirty="0"/>
                    </a:p>
                  </a:txBody>
                  <a:tcPr>
                    <a:solidFill>
                      <a:srgbClr val="FF9900"/>
                    </a:solidFill>
                  </a:tcPr>
                </a:tc>
                <a:tc>
                  <a:txBody>
                    <a:bodyPr/>
                    <a:lstStyle/>
                    <a:p>
                      <a:pPr algn="ctr"/>
                      <a:r>
                        <a:rPr lang="en-US" sz="1000" b="1" dirty="0" smtClean="0"/>
                        <a:t>2</a:t>
                      </a:r>
                      <a:endParaRPr lang="en-US" sz="1000" b="1" dirty="0"/>
                    </a:p>
                  </a:txBody>
                  <a:tcPr>
                    <a:solidFill>
                      <a:srgbClr val="FF9900"/>
                    </a:solidFill>
                  </a:tcPr>
                </a:tc>
                <a:tc>
                  <a:txBody>
                    <a:bodyPr/>
                    <a:lstStyle/>
                    <a:p>
                      <a:pPr algn="ctr"/>
                      <a:r>
                        <a:rPr lang="en-US" sz="1000" b="1" dirty="0" smtClean="0"/>
                        <a:t>5</a:t>
                      </a:r>
                      <a:endParaRPr lang="en-US" sz="1000" b="1" dirty="0"/>
                    </a:p>
                  </a:txBody>
                  <a:tcPr/>
                </a:tc>
              </a:tr>
              <a:tr h="365913">
                <a:tc>
                  <a:txBody>
                    <a:bodyPr/>
                    <a:lstStyle/>
                    <a:p>
                      <a:pPr algn="ctr"/>
                      <a:r>
                        <a:rPr lang="en-US" sz="1000" b="1" dirty="0" smtClean="0"/>
                        <a:t>7</a:t>
                      </a:r>
                      <a:endParaRPr lang="en-US" sz="1000" b="1" dirty="0"/>
                    </a:p>
                  </a:txBody>
                  <a:tcPr/>
                </a:tc>
                <a:tc>
                  <a:txBody>
                    <a:bodyPr/>
                    <a:lstStyle/>
                    <a:p>
                      <a:pPr algn="ctr"/>
                      <a:r>
                        <a:rPr lang="en-US" sz="1000" b="1" dirty="0" smtClean="0"/>
                        <a:t>5</a:t>
                      </a:r>
                      <a:endParaRPr lang="en-US" sz="1000" b="1" dirty="0"/>
                    </a:p>
                  </a:txBody>
                  <a:tcPr/>
                </a:tc>
                <a:tc>
                  <a:txBody>
                    <a:bodyPr/>
                    <a:lstStyle/>
                    <a:p>
                      <a:pPr algn="ctr"/>
                      <a:r>
                        <a:rPr lang="en-US" sz="1000" b="1" dirty="0" smtClean="0"/>
                        <a:t>3</a:t>
                      </a:r>
                      <a:endParaRPr lang="en-US" sz="1000" b="1" dirty="0"/>
                    </a:p>
                  </a:txBody>
                  <a:tcPr/>
                </a:tc>
              </a:tr>
            </a:tbl>
          </a:graphicData>
        </a:graphic>
      </p:graphicFrame>
      <p:sp>
        <p:nvSpPr>
          <p:cNvPr id="9" name="TextBox 8"/>
          <p:cNvSpPr txBox="1"/>
          <p:nvPr/>
        </p:nvSpPr>
        <p:spPr>
          <a:xfrm>
            <a:off x="2217516" y="3455698"/>
            <a:ext cx="982884" cy="738664"/>
          </a:xfrm>
          <a:prstGeom prst="rect">
            <a:avLst/>
          </a:prstGeom>
          <a:solidFill>
            <a:schemeClr val="bg1"/>
          </a:solidFill>
          <a:ln>
            <a:solidFill>
              <a:srgbClr val="92D050"/>
            </a:solidFill>
          </a:ln>
        </p:spPr>
        <p:txBody>
          <a:bodyPr wrap="square" rtlCol="0">
            <a:spAutoFit/>
          </a:bodyPr>
          <a:lstStyle/>
          <a:p>
            <a:pPr algn="ctr"/>
            <a:r>
              <a:rPr lang="en-US" sz="1400" b="1" dirty="0" smtClean="0"/>
              <a:t>E1S high relative to MAGED</a:t>
            </a:r>
            <a:endParaRPr lang="en-US" sz="1400" b="1" dirty="0"/>
          </a:p>
        </p:txBody>
      </p:sp>
      <p:cxnSp>
        <p:nvCxnSpPr>
          <p:cNvPr id="10" name="Straight Arrow Connector 9"/>
          <p:cNvCxnSpPr/>
          <p:nvPr/>
        </p:nvCxnSpPr>
        <p:spPr>
          <a:xfrm flipV="1">
            <a:off x="2376714" y="2869167"/>
            <a:ext cx="5334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05161" y="3739130"/>
            <a:ext cx="1096249" cy="738664"/>
          </a:xfrm>
          <a:prstGeom prst="rect">
            <a:avLst/>
          </a:prstGeom>
          <a:solidFill>
            <a:schemeClr val="bg1"/>
          </a:solidFill>
          <a:ln>
            <a:solidFill>
              <a:srgbClr val="92D050"/>
            </a:solidFill>
          </a:ln>
        </p:spPr>
        <p:txBody>
          <a:bodyPr wrap="square" rtlCol="0">
            <a:spAutoFit/>
          </a:bodyPr>
          <a:lstStyle/>
          <a:p>
            <a:pPr algn="ctr"/>
            <a:r>
              <a:rPr lang="en-US" sz="1400" b="1" dirty="0" smtClean="0"/>
              <a:t>Good agreement &gt;100 </a:t>
            </a:r>
            <a:r>
              <a:rPr lang="en-US" sz="1400" b="1" dirty="0" err="1" smtClean="0"/>
              <a:t>keV</a:t>
            </a:r>
            <a:endParaRPr lang="en-US" sz="1400" b="1" dirty="0"/>
          </a:p>
        </p:txBody>
      </p:sp>
      <p:sp>
        <p:nvSpPr>
          <p:cNvPr id="12" name="TextBox 11"/>
          <p:cNvSpPr txBox="1"/>
          <p:nvPr/>
        </p:nvSpPr>
        <p:spPr>
          <a:xfrm>
            <a:off x="576943" y="6255984"/>
            <a:ext cx="2242457" cy="276999"/>
          </a:xfrm>
          <a:prstGeom prst="rect">
            <a:avLst/>
          </a:prstGeom>
          <a:solidFill>
            <a:schemeClr val="bg1"/>
          </a:solidFill>
          <a:ln>
            <a:solidFill>
              <a:srgbClr val="FFFF00"/>
            </a:solidFill>
          </a:ln>
        </p:spPr>
        <p:txBody>
          <a:bodyPr wrap="square" rtlCol="0">
            <a:spAutoFit/>
          </a:bodyPr>
          <a:lstStyle/>
          <a:p>
            <a:pPr algn="ctr"/>
            <a:r>
              <a:rPr lang="en-US" sz="1200" dirty="0" smtClean="0">
                <a:solidFill>
                  <a:srgbClr val="7030A0"/>
                </a:solidFill>
              </a:rPr>
              <a:t>Bowtie analysis used on MAGED.</a:t>
            </a:r>
            <a:endParaRPr lang="en-US" sz="1200" dirty="0">
              <a:solidFill>
                <a:srgbClr val="7030A0"/>
              </a:solidFill>
            </a:endParaRPr>
          </a:p>
        </p:txBody>
      </p:sp>
      <p:sp>
        <p:nvSpPr>
          <p:cNvPr id="14" name="TextBox 13"/>
          <p:cNvSpPr txBox="1"/>
          <p:nvPr/>
        </p:nvSpPr>
        <p:spPr>
          <a:xfrm>
            <a:off x="3200400" y="1207833"/>
            <a:ext cx="2523728"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GOES-16 vs GOES-13 Electrons</a:t>
            </a:r>
            <a:endParaRPr lang="en-US" sz="1400" b="1" dirty="0">
              <a:solidFill>
                <a:schemeClr val="bg1"/>
              </a:solidFill>
            </a:endParaRPr>
          </a:p>
        </p:txBody>
      </p:sp>
    </p:spTree>
    <p:extLst>
      <p:ext uri="{BB962C8B-B14F-4D97-AF65-F5344CB8AC3E}">
        <p14:creationId xmlns:p14="http://schemas.microsoft.com/office/powerpoint/2010/main" val="18882533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65263"/>
            <a:ext cx="6034616" cy="4525962"/>
          </a:xfrm>
        </p:spPr>
      </p:pic>
      <p:sp>
        <p:nvSpPr>
          <p:cNvPr id="2" name="Title 1"/>
          <p:cNvSpPr>
            <a:spLocks noGrp="1"/>
          </p:cNvSpPr>
          <p:nvPr>
            <p:ph type="title"/>
          </p:nvPr>
        </p:nvSpPr>
        <p:spPr/>
        <p:txBody>
          <a:bodyPr/>
          <a:lstStyle/>
          <a:p>
            <a:r>
              <a:rPr lang="en-US" dirty="0" smtClean="0"/>
              <a:t>PLPT-SEI-005: Cross-Satellite Comparison of Trapped Particles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83</a:t>
            </a:fld>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764880026"/>
              </p:ext>
            </p:extLst>
          </p:nvPr>
        </p:nvGraphicFramePr>
        <p:xfrm>
          <a:off x="7467600" y="1359877"/>
          <a:ext cx="1471862" cy="2834485"/>
        </p:xfrm>
        <a:graphic>
          <a:graphicData uri="http://schemas.openxmlformats.org/drawingml/2006/table">
            <a:tbl>
              <a:tblPr firstRow="1" bandRow="1">
                <a:tableStyleId>{5C22544A-7EE6-4342-B048-85BDC9FD1C3A}</a:tableStyleId>
              </a:tblPr>
              <a:tblGrid>
                <a:gridCol w="476757"/>
                <a:gridCol w="504484"/>
                <a:gridCol w="490621"/>
              </a:tblGrid>
              <a:tr h="365913">
                <a:tc gridSpan="3">
                  <a:txBody>
                    <a:bodyPr/>
                    <a:lstStyle/>
                    <a:p>
                      <a:pPr algn="ctr"/>
                      <a:r>
                        <a:rPr lang="en-US" sz="1200" b="1" dirty="0" smtClean="0"/>
                        <a:t>Telescope Order, </a:t>
                      </a:r>
                    </a:p>
                    <a:p>
                      <a:pPr algn="ctr"/>
                      <a:r>
                        <a:rPr lang="en-US" sz="1200" b="1" dirty="0" smtClean="0"/>
                        <a:t>North-to-South</a:t>
                      </a:r>
                      <a:endParaRPr lang="en-US" sz="1200" b="1" dirty="0"/>
                    </a:p>
                  </a:txBody>
                  <a:tcPr/>
                </a:tc>
                <a:tc hMerge="1">
                  <a:txBody>
                    <a:bodyPr/>
                    <a:lstStyle/>
                    <a:p>
                      <a:pPr algn="ctr"/>
                      <a:endParaRPr lang="en-US" sz="1400" b="1" dirty="0"/>
                    </a:p>
                  </a:txBody>
                  <a:tcPr/>
                </a:tc>
                <a:tc hMerge="1">
                  <a:txBody>
                    <a:bodyPr/>
                    <a:lstStyle/>
                    <a:p>
                      <a:pPr algn="ctr"/>
                      <a:endParaRPr lang="en-US" sz="1400" b="1" dirty="0"/>
                    </a:p>
                  </a:txBody>
                  <a:tcPr/>
                </a:tc>
              </a:tr>
              <a:tr h="547720">
                <a:tc>
                  <a:txBody>
                    <a:bodyPr/>
                    <a:lstStyle/>
                    <a:p>
                      <a:pPr algn="ctr"/>
                      <a:r>
                        <a:rPr lang="en-US" sz="1000" b="1" dirty="0" smtClean="0"/>
                        <a:t>MAGE/PD</a:t>
                      </a:r>
                      <a:endParaRPr lang="en-US" sz="1000" b="1" dirty="0"/>
                    </a:p>
                  </a:txBody>
                  <a:tcPr/>
                </a:tc>
                <a:tc>
                  <a:txBody>
                    <a:bodyPr/>
                    <a:lstStyle/>
                    <a:p>
                      <a:pPr algn="ctr"/>
                      <a:r>
                        <a:rPr lang="en-US" sz="1000" b="1" dirty="0" smtClean="0"/>
                        <a:t>MPS-HI E</a:t>
                      </a:r>
                      <a:endParaRPr lang="en-US" sz="1000" b="1" dirty="0"/>
                    </a:p>
                  </a:txBody>
                  <a:tcPr/>
                </a:tc>
                <a:tc>
                  <a:txBody>
                    <a:bodyPr/>
                    <a:lstStyle/>
                    <a:p>
                      <a:pPr algn="ctr"/>
                      <a:r>
                        <a:rPr lang="en-US" sz="1000" b="1" dirty="0" smtClean="0"/>
                        <a:t>MPS-HI</a:t>
                      </a:r>
                      <a:r>
                        <a:rPr lang="en-US" sz="1000" b="1" baseline="0" dirty="0" smtClean="0"/>
                        <a:t> P</a:t>
                      </a:r>
                      <a:endParaRPr lang="en-US" sz="1000" b="1" dirty="0"/>
                    </a:p>
                  </a:txBody>
                  <a:tcPr/>
                </a:tc>
              </a:tr>
              <a:tr h="365913">
                <a:tc>
                  <a:txBody>
                    <a:bodyPr/>
                    <a:lstStyle/>
                    <a:p>
                      <a:pPr algn="ctr"/>
                      <a:r>
                        <a:rPr lang="en-US" sz="1000" b="1" dirty="0" smtClean="0"/>
                        <a:t>9</a:t>
                      </a:r>
                      <a:endParaRPr lang="en-US" sz="1000" b="1" dirty="0"/>
                    </a:p>
                  </a:txBody>
                  <a:tcPr>
                    <a:solidFill>
                      <a:srgbClr val="FF9900"/>
                    </a:solidFill>
                  </a:tcPr>
                </a:tc>
                <a:tc>
                  <a:txBody>
                    <a:bodyPr/>
                    <a:lstStyle/>
                    <a:p>
                      <a:pPr algn="ctr"/>
                      <a:r>
                        <a:rPr lang="en-US" sz="1000" b="1" dirty="0" smtClean="0"/>
                        <a:t>3</a:t>
                      </a:r>
                      <a:endParaRPr lang="en-US" sz="1000" b="1" dirty="0"/>
                    </a:p>
                  </a:txBody>
                  <a:tcPr>
                    <a:solidFill>
                      <a:srgbClr val="FF9900"/>
                    </a:solidFill>
                  </a:tcPr>
                </a:tc>
                <a:tc>
                  <a:txBody>
                    <a:bodyPr/>
                    <a:lstStyle/>
                    <a:p>
                      <a:pPr algn="ctr"/>
                      <a:r>
                        <a:rPr lang="en-US" sz="1000" b="1" dirty="0" smtClean="0"/>
                        <a:t>1</a:t>
                      </a:r>
                      <a:endParaRPr lang="en-US" sz="1000" b="1" dirty="0"/>
                    </a:p>
                  </a:txBody>
                  <a:tcPr/>
                </a:tc>
              </a:tr>
              <a:tr h="365913">
                <a:tc>
                  <a:txBody>
                    <a:bodyPr/>
                    <a:lstStyle/>
                    <a:p>
                      <a:pPr algn="ctr"/>
                      <a:r>
                        <a:rPr lang="en-US" sz="1000" b="1" dirty="0" smtClean="0"/>
                        <a:t>6</a:t>
                      </a:r>
                      <a:endParaRPr lang="en-US" sz="1000" b="1" dirty="0"/>
                    </a:p>
                  </a:txBody>
                  <a:tcPr/>
                </a:tc>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r>
              <a:tr h="365913">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c>
                  <a:txBody>
                    <a:bodyPr/>
                    <a:lstStyle/>
                    <a:p>
                      <a:pPr algn="ctr"/>
                      <a:r>
                        <a:rPr lang="en-US" sz="1000" b="1" dirty="0" smtClean="0"/>
                        <a:t>2</a:t>
                      </a:r>
                      <a:endParaRPr lang="en-US" sz="1000" b="1" dirty="0"/>
                    </a:p>
                  </a:txBody>
                  <a:tcPr/>
                </a:tc>
              </a:tr>
              <a:tr h="365913">
                <a:tc>
                  <a:txBody>
                    <a:bodyPr/>
                    <a:lstStyle/>
                    <a:p>
                      <a:pPr algn="ctr"/>
                      <a:r>
                        <a:rPr lang="en-US" sz="1000" b="1" dirty="0" smtClean="0"/>
                        <a:t>8</a:t>
                      </a:r>
                      <a:endParaRPr lang="en-US" sz="1000" b="1" dirty="0"/>
                    </a:p>
                  </a:txBody>
                  <a:tcPr/>
                </a:tc>
                <a:tc>
                  <a:txBody>
                    <a:bodyPr/>
                    <a:lstStyle/>
                    <a:p>
                      <a:pPr algn="ctr"/>
                      <a:r>
                        <a:rPr lang="en-US" sz="1000" b="1" dirty="0" smtClean="0"/>
                        <a:t>2</a:t>
                      </a:r>
                      <a:endParaRPr lang="en-US" sz="1000" b="1" dirty="0"/>
                    </a:p>
                  </a:txBody>
                  <a:tcPr/>
                </a:tc>
                <a:tc>
                  <a:txBody>
                    <a:bodyPr/>
                    <a:lstStyle/>
                    <a:p>
                      <a:pPr algn="ctr"/>
                      <a:r>
                        <a:rPr lang="en-US" sz="1000" b="1" dirty="0" smtClean="0"/>
                        <a:t>5</a:t>
                      </a:r>
                      <a:endParaRPr lang="en-US" sz="1000" b="1" dirty="0"/>
                    </a:p>
                  </a:txBody>
                  <a:tcPr/>
                </a:tc>
              </a:tr>
              <a:tr h="365913">
                <a:tc>
                  <a:txBody>
                    <a:bodyPr/>
                    <a:lstStyle/>
                    <a:p>
                      <a:pPr algn="ctr"/>
                      <a:r>
                        <a:rPr lang="en-US" sz="1000" b="1" dirty="0" smtClean="0"/>
                        <a:t>7</a:t>
                      </a:r>
                      <a:endParaRPr lang="en-US" sz="1000" b="1" dirty="0"/>
                    </a:p>
                  </a:txBody>
                  <a:tcPr/>
                </a:tc>
                <a:tc>
                  <a:txBody>
                    <a:bodyPr/>
                    <a:lstStyle/>
                    <a:p>
                      <a:pPr algn="ctr"/>
                      <a:r>
                        <a:rPr lang="en-US" sz="1000" b="1" dirty="0" smtClean="0"/>
                        <a:t>5</a:t>
                      </a:r>
                      <a:endParaRPr lang="en-US" sz="1000" b="1" dirty="0"/>
                    </a:p>
                  </a:txBody>
                  <a:tcPr/>
                </a:tc>
                <a:tc>
                  <a:txBody>
                    <a:bodyPr/>
                    <a:lstStyle/>
                    <a:p>
                      <a:pPr algn="ctr"/>
                      <a:r>
                        <a:rPr lang="en-US" sz="1000" b="1" dirty="0" smtClean="0"/>
                        <a:t>3</a:t>
                      </a:r>
                      <a:endParaRPr lang="en-US" sz="1000" b="1" dirty="0"/>
                    </a:p>
                  </a:txBody>
                  <a:tcPr/>
                </a:tc>
              </a:tr>
            </a:tbl>
          </a:graphicData>
        </a:graphic>
      </p:graphicFrame>
      <p:sp>
        <p:nvSpPr>
          <p:cNvPr id="9" name="TextBox 8"/>
          <p:cNvSpPr txBox="1"/>
          <p:nvPr/>
        </p:nvSpPr>
        <p:spPr>
          <a:xfrm>
            <a:off x="2217516" y="3455698"/>
            <a:ext cx="982884" cy="738664"/>
          </a:xfrm>
          <a:prstGeom prst="rect">
            <a:avLst/>
          </a:prstGeom>
          <a:solidFill>
            <a:schemeClr val="bg1"/>
          </a:solidFill>
          <a:ln>
            <a:solidFill>
              <a:srgbClr val="92D050"/>
            </a:solidFill>
          </a:ln>
        </p:spPr>
        <p:txBody>
          <a:bodyPr wrap="square" rtlCol="0">
            <a:spAutoFit/>
          </a:bodyPr>
          <a:lstStyle/>
          <a:p>
            <a:pPr algn="ctr"/>
            <a:r>
              <a:rPr lang="en-US" sz="1400" b="1" dirty="0" smtClean="0"/>
              <a:t>E1S high relative to MAGED</a:t>
            </a:r>
            <a:endParaRPr lang="en-US" sz="1400" b="1" dirty="0"/>
          </a:p>
        </p:txBody>
      </p:sp>
      <p:cxnSp>
        <p:nvCxnSpPr>
          <p:cNvPr id="10" name="Straight Arrow Connector 9"/>
          <p:cNvCxnSpPr/>
          <p:nvPr/>
        </p:nvCxnSpPr>
        <p:spPr>
          <a:xfrm flipV="1">
            <a:off x="2376714" y="2869167"/>
            <a:ext cx="5334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76943" y="6255984"/>
            <a:ext cx="2242457" cy="276999"/>
          </a:xfrm>
          <a:prstGeom prst="rect">
            <a:avLst/>
          </a:prstGeom>
          <a:solidFill>
            <a:schemeClr val="bg1"/>
          </a:solidFill>
          <a:ln>
            <a:solidFill>
              <a:srgbClr val="FFFF00"/>
            </a:solidFill>
          </a:ln>
        </p:spPr>
        <p:txBody>
          <a:bodyPr wrap="square" rtlCol="0">
            <a:spAutoFit/>
          </a:bodyPr>
          <a:lstStyle/>
          <a:p>
            <a:pPr algn="ctr"/>
            <a:r>
              <a:rPr lang="en-US" sz="1200" dirty="0" smtClean="0">
                <a:solidFill>
                  <a:srgbClr val="7030A0"/>
                </a:solidFill>
              </a:rPr>
              <a:t>Bowtie analysis used on MAGED.</a:t>
            </a:r>
            <a:endParaRPr lang="en-US" sz="1200" dirty="0">
              <a:solidFill>
                <a:srgbClr val="7030A0"/>
              </a:solidFill>
            </a:endParaRPr>
          </a:p>
        </p:txBody>
      </p:sp>
      <p:sp>
        <p:nvSpPr>
          <p:cNvPr id="14" name="TextBox 13"/>
          <p:cNvSpPr txBox="1"/>
          <p:nvPr/>
        </p:nvSpPr>
        <p:spPr>
          <a:xfrm>
            <a:off x="3200400" y="1207833"/>
            <a:ext cx="2523728"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GOES-16 vs GOES-13 Electrons</a:t>
            </a:r>
            <a:endParaRPr lang="en-US" sz="1400" b="1" dirty="0">
              <a:solidFill>
                <a:schemeClr val="bg1"/>
              </a:solidFill>
            </a:endParaRPr>
          </a:p>
        </p:txBody>
      </p:sp>
    </p:spTree>
    <p:extLst>
      <p:ext uri="{BB962C8B-B14F-4D97-AF65-F5344CB8AC3E}">
        <p14:creationId xmlns:p14="http://schemas.microsoft.com/office/powerpoint/2010/main" val="24332027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65263"/>
            <a:ext cx="6034616" cy="4525962"/>
          </a:xfrm>
        </p:spPr>
      </p:pic>
      <p:sp>
        <p:nvSpPr>
          <p:cNvPr id="2" name="Title 1"/>
          <p:cNvSpPr>
            <a:spLocks noGrp="1"/>
          </p:cNvSpPr>
          <p:nvPr>
            <p:ph type="title"/>
          </p:nvPr>
        </p:nvSpPr>
        <p:spPr/>
        <p:txBody>
          <a:bodyPr/>
          <a:lstStyle/>
          <a:p>
            <a:r>
              <a:rPr lang="en-US" dirty="0" smtClean="0"/>
              <a:t>PLPT-SEI-005: Cross-Satellite Comparison of Trapped Particles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84</a:t>
            </a:fld>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360883359"/>
              </p:ext>
            </p:extLst>
          </p:nvPr>
        </p:nvGraphicFramePr>
        <p:xfrm>
          <a:off x="7467600" y="1359877"/>
          <a:ext cx="1471862" cy="2834485"/>
        </p:xfrm>
        <a:graphic>
          <a:graphicData uri="http://schemas.openxmlformats.org/drawingml/2006/table">
            <a:tbl>
              <a:tblPr firstRow="1" bandRow="1">
                <a:tableStyleId>{5C22544A-7EE6-4342-B048-85BDC9FD1C3A}</a:tableStyleId>
              </a:tblPr>
              <a:tblGrid>
                <a:gridCol w="476757"/>
                <a:gridCol w="504484"/>
                <a:gridCol w="490621"/>
              </a:tblGrid>
              <a:tr h="365913">
                <a:tc gridSpan="3">
                  <a:txBody>
                    <a:bodyPr/>
                    <a:lstStyle/>
                    <a:p>
                      <a:pPr algn="ctr"/>
                      <a:r>
                        <a:rPr lang="en-US" sz="1200" b="1" dirty="0" smtClean="0"/>
                        <a:t>Telescope Order, </a:t>
                      </a:r>
                    </a:p>
                    <a:p>
                      <a:pPr algn="ctr"/>
                      <a:r>
                        <a:rPr lang="en-US" sz="1200" b="1" dirty="0" smtClean="0"/>
                        <a:t>North-to-South</a:t>
                      </a:r>
                      <a:endParaRPr lang="en-US" sz="1200" b="1" dirty="0"/>
                    </a:p>
                  </a:txBody>
                  <a:tcPr/>
                </a:tc>
                <a:tc hMerge="1">
                  <a:txBody>
                    <a:bodyPr/>
                    <a:lstStyle/>
                    <a:p>
                      <a:pPr algn="ctr"/>
                      <a:endParaRPr lang="en-US" sz="1400" b="1" dirty="0"/>
                    </a:p>
                  </a:txBody>
                  <a:tcPr/>
                </a:tc>
                <a:tc hMerge="1">
                  <a:txBody>
                    <a:bodyPr/>
                    <a:lstStyle/>
                    <a:p>
                      <a:pPr algn="ctr"/>
                      <a:endParaRPr lang="en-US" sz="1400" b="1" dirty="0"/>
                    </a:p>
                  </a:txBody>
                  <a:tcPr/>
                </a:tc>
              </a:tr>
              <a:tr h="547720">
                <a:tc>
                  <a:txBody>
                    <a:bodyPr/>
                    <a:lstStyle/>
                    <a:p>
                      <a:pPr algn="ctr"/>
                      <a:r>
                        <a:rPr lang="en-US" sz="1000" b="1" dirty="0" smtClean="0"/>
                        <a:t>MAGE/PD</a:t>
                      </a:r>
                      <a:endParaRPr lang="en-US" sz="1000" b="1" dirty="0"/>
                    </a:p>
                  </a:txBody>
                  <a:tcPr/>
                </a:tc>
                <a:tc>
                  <a:txBody>
                    <a:bodyPr/>
                    <a:lstStyle/>
                    <a:p>
                      <a:pPr algn="ctr"/>
                      <a:r>
                        <a:rPr lang="en-US" sz="1000" b="1" dirty="0" smtClean="0"/>
                        <a:t>MPS-HI E</a:t>
                      </a:r>
                      <a:endParaRPr lang="en-US" sz="1000" b="1" dirty="0"/>
                    </a:p>
                  </a:txBody>
                  <a:tcPr/>
                </a:tc>
                <a:tc>
                  <a:txBody>
                    <a:bodyPr/>
                    <a:lstStyle/>
                    <a:p>
                      <a:pPr algn="ctr"/>
                      <a:r>
                        <a:rPr lang="en-US" sz="1000" b="1" dirty="0" smtClean="0"/>
                        <a:t>MPS-HI</a:t>
                      </a:r>
                      <a:r>
                        <a:rPr lang="en-US" sz="1000" b="1" baseline="0" dirty="0" smtClean="0"/>
                        <a:t> P</a:t>
                      </a:r>
                      <a:endParaRPr lang="en-US" sz="1000" b="1" dirty="0"/>
                    </a:p>
                  </a:txBody>
                  <a:tcPr/>
                </a:tc>
              </a:tr>
              <a:tr h="365913">
                <a:tc>
                  <a:txBody>
                    <a:bodyPr/>
                    <a:lstStyle/>
                    <a:p>
                      <a:pPr algn="ctr"/>
                      <a:r>
                        <a:rPr lang="en-US" sz="1000" b="1" dirty="0" smtClean="0"/>
                        <a:t>9</a:t>
                      </a:r>
                      <a:endParaRPr lang="en-US" sz="1000" b="1" dirty="0"/>
                    </a:p>
                  </a:txBody>
                  <a:tcPr/>
                </a:tc>
                <a:tc>
                  <a:txBody>
                    <a:bodyPr/>
                    <a:lstStyle/>
                    <a:p>
                      <a:pPr algn="ctr"/>
                      <a:r>
                        <a:rPr lang="en-US" sz="1000" b="1" dirty="0" smtClean="0"/>
                        <a:t>3</a:t>
                      </a:r>
                      <a:endParaRPr lang="en-US" sz="1000" b="1" dirty="0"/>
                    </a:p>
                  </a:txBody>
                  <a:tcPr/>
                </a:tc>
                <a:tc>
                  <a:txBody>
                    <a:bodyPr/>
                    <a:lstStyle/>
                    <a:p>
                      <a:pPr algn="ctr"/>
                      <a:r>
                        <a:rPr lang="en-US" sz="1000" b="1" dirty="0" smtClean="0"/>
                        <a:t>1</a:t>
                      </a:r>
                      <a:endParaRPr lang="en-US" sz="1000" b="1" dirty="0"/>
                    </a:p>
                  </a:txBody>
                  <a:tcPr/>
                </a:tc>
              </a:tr>
              <a:tr h="365913">
                <a:tc>
                  <a:txBody>
                    <a:bodyPr/>
                    <a:lstStyle/>
                    <a:p>
                      <a:pPr algn="ctr"/>
                      <a:r>
                        <a:rPr lang="en-US" sz="1000" b="1" dirty="0" smtClean="0"/>
                        <a:t>6</a:t>
                      </a:r>
                      <a:endParaRPr lang="en-US" sz="1000" b="1" dirty="0"/>
                    </a:p>
                  </a:txBody>
                  <a:tcPr/>
                </a:tc>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r>
              <a:tr h="365913">
                <a:tc>
                  <a:txBody>
                    <a:bodyPr/>
                    <a:lstStyle/>
                    <a:p>
                      <a:pPr algn="ctr"/>
                      <a:r>
                        <a:rPr lang="en-US" sz="1000" b="1" dirty="0" smtClean="0"/>
                        <a:t>1</a:t>
                      </a:r>
                      <a:endParaRPr lang="en-US" sz="1000" b="1" dirty="0"/>
                    </a:p>
                  </a:txBody>
                  <a:tcPr>
                    <a:solidFill>
                      <a:srgbClr val="FF9900"/>
                    </a:solidFill>
                  </a:tcPr>
                </a:tc>
                <a:tc>
                  <a:txBody>
                    <a:bodyPr/>
                    <a:lstStyle/>
                    <a:p>
                      <a:pPr algn="ctr"/>
                      <a:r>
                        <a:rPr lang="en-US" sz="1000" b="1" dirty="0" smtClean="0"/>
                        <a:t>4</a:t>
                      </a:r>
                      <a:endParaRPr lang="en-US" sz="1000" b="1" dirty="0"/>
                    </a:p>
                  </a:txBody>
                  <a:tcPr>
                    <a:solidFill>
                      <a:srgbClr val="FF9900"/>
                    </a:solidFill>
                  </a:tcPr>
                </a:tc>
                <a:tc>
                  <a:txBody>
                    <a:bodyPr/>
                    <a:lstStyle/>
                    <a:p>
                      <a:pPr algn="ctr"/>
                      <a:r>
                        <a:rPr lang="en-US" sz="1000" b="1" dirty="0" smtClean="0"/>
                        <a:t>2</a:t>
                      </a:r>
                      <a:endParaRPr lang="en-US" sz="1000" b="1" dirty="0"/>
                    </a:p>
                  </a:txBody>
                  <a:tcPr/>
                </a:tc>
              </a:tr>
              <a:tr h="365913">
                <a:tc>
                  <a:txBody>
                    <a:bodyPr/>
                    <a:lstStyle/>
                    <a:p>
                      <a:pPr algn="ctr"/>
                      <a:r>
                        <a:rPr lang="en-US" sz="1000" b="1" dirty="0" smtClean="0"/>
                        <a:t>8</a:t>
                      </a:r>
                      <a:endParaRPr lang="en-US" sz="1000" b="1" dirty="0"/>
                    </a:p>
                  </a:txBody>
                  <a:tcPr/>
                </a:tc>
                <a:tc>
                  <a:txBody>
                    <a:bodyPr/>
                    <a:lstStyle/>
                    <a:p>
                      <a:pPr algn="ctr"/>
                      <a:r>
                        <a:rPr lang="en-US" sz="1000" b="1" dirty="0" smtClean="0"/>
                        <a:t>2</a:t>
                      </a:r>
                      <a:endParaRPr lang="en-US" sz="1000" b="1" dirty="0"/>
                    </a:p>
                  </a:txBody>
                  <a:tcPr/>
                </a:tc>
                <a:tc>
                  <a:txBody>
                    <a:bodyPr/>
                    <a:lstStyle/>
                    <a:p>
                      <a:pPr algn="ctr"/>
                      <a:r>
                        <a:rPr lang="en-US" sz="1000" b="1" dirty="0" smtClean="0"/>
                        <a:t>5</a:t>
                      </a:r>
                      <a:endParaRPr lang="en-US" sz="1000" b="1" dirty="0"/>
                    </a:p>
                  </a:txBody>
                  <a:tcPr/>
                </a:tc>
              </a:tr>
              <a:tr h="365913">
                <a:tc>
                  <a:txBody>
                    <a:bodyPr/>
                    <a:lstStyle/>
                    <a:p>
                      <a:pPr algn="ctr"/>
                      <a:r>
                        <a:rPr lang="en-US" sz="1000" b="1" dirty="0" smtClean="0"/>
                        <a:t>7</a:t>
                      </a:r>
                      <a:endParaRPr lang="en-US" sz="1000" b="1" dirty="0"/>
                    </a:p>
                  </a:txBody>
                  <a:tcPr/>
                </a:tc>
                <a:tc>
                  <a:txBody>
                    <a:bodyPr/>
                    <a:lstStyle/>
                    <a:p>
                      <a:pPr algn="ctr"/>
                      <a:r>
                        <a:rPr lang="en-US" sz="1000" b="1" dirty="0" smtClean="0"/>
                        <a:t>5</a:t>
                      </a:r>
                      <a:endParaRPr lang="en-US" sz="1000" b="1" dirty="0"/>
                    </a:p>
                  </a:txBody>
                  <a:tcPr/>
                </a:tc>
                <a:tc>
                  <a:txBody>
                    <a:bodyPr/>
                    <a:lstStyle/>
                    <a:p>
                      <a:pPr algn="ctr"/>
                      <a:r>
                        <a:rPr lang="en-US" sz="1000" b="1" dirty="0" smtClean="0"/>
                        <a:t>3</a:t>
                      </a:r>
                      <a:endParaRPr lang="en-US" sz="1000" b="1" dirty="0"/>
                    </a:p>
                  </a:txBody>
                  <a:tcPr/>
                </a:tc>
              </a:tr>
            </a:tbl>
          </a:graphicData>
        </a:graphic>
      </p:graphicFrame>
      <p:sp>
        <p:nvSpPr>
          <p:cNvPr id="9" name="TextBox 8"/>
          <p:cNvSpPr txBox="1"/>
          <p:nvPr/>
        </p:nvSpPr>
        <p:spPr>
          <a:xfrm>
            <a:off x="2819400" y="4038600"/>
            <a:ext cx="982884" cy="954107"/>
          </a:xfrm>
          <a:prstGeom prst="rect">
            <a:avLst/>
          </a:prstGeom>
          <a:solidFill>
            <a:schemeClr val="bg1"/>
          </a:solidFill>
          <a:ln>
            <a:solidFill>
              <a:srgbClr val="92D050"/>
            </a:solidFill>
          </a:ln>
        </p:spPr>
        <p:txBody>
          <a:bodyPr wrap="square" rtlCol="0">
            <a:spAutoFit/>
          </a:bodyPr>
          <a:lstStyle/>
          <a:p>
            <a:pPr algn="ctr"/>
            <a:r>
              <a:rPr lang="en-US" sz="1400" b="1" dirty="0" smtClean="0"/>
              <a:t>Dip in E3 supported by results of SEI-002</a:t>
            </a:r>
            <a:endParaRPr lang="en-US" sz="1400" b="1" dirty="0"/>
          </a:p>
        </p:txBody>
      </p:sp>
      <p:cxnSp>
        <p:nvCxnSpPr>
          <p:cNvPr id="10" name="Straight Arrow Connector 9"/>
          <p:cNvCxnSpPr/>
          <p:nvPr/>
        </p:nvCxnSpPr>
        <p:spPr>
          <a:xfrm flipV="1">
            <a:off x="3352800" y="3455698"/>
            <a:ext cx="5334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76943" y="6255984"/>
            <a:ext cx="2242457" cy="276999"/>
          </a:xfrm>
          <a:prstGeom prst="rect">
            <a:avLst/>
          </a:prstGeom>
          <a:solidFill>
            <a:schemeClr val="bg1"/>
          </a:solidFill>
          <a:ln>
            <a:solidFill>
              <a:srgbClr val="FFFF00"/>
            </a:solidFill>
          </a:ln>
        </p:spPr>
        <p:txBody>
          <a:bodyPr wrap="square" rtlCol="0">
            <a:spAutoFit/>
          </a:bodyPr>
          <a:lstStyle/>
          <a:p>
            <a:pPr algn="ctr"/>
            <a:r>
              <a:rPr lang="en-US" sz="1200" dirty="0" smtClean="0">
                <a:solidFill>
                  <a:srgbClr val="7030A0"/>
                </a:solidFill>
              </a:rPr>
              <a:t>Bowtie analysis used on MAGED.</a:t>
            </a:r>
            <a:endParaRPr lang="en-US" sz="1200" dirty="0">
              <a:solidFill>
                <a:srgbClr val="7030A0"/>
              </a:solidFill>
            </a:endParaRPr>
          </a:p>
        </p:txBody>
      </p:sp>
      <p:sp>
        <p:nvSpPr>
          <p:cNvPr id="14" name="TextBox 13"/>
          <p:cNvSpPr txBox="1"/>
          <p:nvPr/>
        </p:nvSpPr>
        <p:spPr>
          <a:xfrm>
            <a:off x="3200400" y="1207833"/>
            <a:ext cx="2523728"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GOES-16 vs GOES-13 Electrons</a:t>
            </a:r>
            <a:endParaRPr lang="en-US" sz="1400" b="1" dirty="0">
              <a:solidFill>
                <a:schemeClr val="bg1"/>
              </a:solidFill>
            </a:endParaRPr>
          </a:p>
        </p:txBody>
      </p:sp>
    </p:spTree>
    <p:extLst>
      <p:ext uri="{BB962C8B-B14F-4D97-AF65-F5344CB8AC3E}">
        <p14:creationId xmlns:p14="http://schemas.microsoft.com/office/powerpoint/2010/main" val="2871872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65263"/>
            <a:ext cx="6034616" cy="4525962"/>
          </a:xfrm>
        </p:spPr>
      </p:pic>
      <p:sp>
        <p:nvSpPr>
          <p:cNvPr id="2" name="Title 1"/>
          <p:cNvSpPr>
            <a:spLocks noGrp="1"/>
          </p:cNvSpPr>
          <p:nvPr>
            <p:ph type="title"/>
          </p:nvPr>
        </p:nvSpPr>
        <p:spPr/>
        <p:txBody>
          <a:bodyPr/>
          <a:lstStyle/>
          <a:p>
            <a:r>
              <a:rPr lang="en-US" dirty="0" smtClean="0"/>
              <a:t>PLPT-SEI-005: Cross-Satellite Comparison of Trapped Particles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85</a:t>
            </a:fld>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4271380786"/>
              </p:ext>
            </p:extLst>
          </p:nvPr>
        </p:nvGraphicFramePr>
        <p:xfrm>
          <a:off x="7467600" y="1359877"/>
          <a:ext cx="1471862" cy="2834485"/>
        </p:xfrm>
        <a:graphic>
          <a:graphicData uri="http://schemas.openxmlformats.org/drawingml/2006/table">
            <a:tbl>
              <a:tblPr firstRow="1" bandRow="1">
                <a:tableStyleId>{5C22544A-7EE6-4342-B048-85BDC9FD1C3A}</a:tableStyleId>
              </a:tblPr>
              <a:tblGrid>
                <a:gridCol w="476757"/>
                <a:gridCol w="504484"/>
                <a:gridCol w="490621"/>
              </a:tblGrid>
              <a:tr h="365913">
                <a:tc gridSpan="3">
                  <a:txBody>
                    <a:bodyPr/>
                    <a:lstStyle/>
                    <a:p>
                      <a:pPr algn="ctr"/>
                      <a:r>
                        <a:rPr lang="en-US" sz="1200" b="1" dirty="0" smtClean="0"/>
                        <a:t>Telescope Order, </a:t>
                      </a:r>
                    </a:p>
                    <a:p>
                      <a:pPr algn="ctr"/>
                      <a:r>
                        <a:rPr lang="en-US" sz="1200" b="1" dirty="0" smtClean="0"/>
                        <a:t>North-to-South</a:t>
                      </a:r>
                      <a:endParaRPr lang="en-US" sz="1200" b="1" dirty="0"/>
                    </a:p>
                  </a:txBody>
                  <a:tcPr/>
                </a:tc>
                <a:tc hMerge="1">
                  <a:txBody>
                    <a:bodyPr/>
                    <a:lstStyle/>
                    <a:p>
                      <a:pPr algn="ctr"/>
                      <a:endParaRPr lang="en-US" sz="1400" b="1" dirty="0"/>
                    </a:p>
                  </a:txBody>
                  <a:tcPr/>
                </a:tc>
                <a:tc hMerge="1">
                  <a:txBody>
                    <a:bodyPr/>
                    <a:lstStyle/>
                    <a:p>
                      <a:pPr algn="ctr"/>
                      <a:endParaRPr lang="en-US" sz="1400" b="1" dirty="0"/>
                    </a:p>
                  </a:txBody>
                  <a:tcPr/>
                </a:tc>
              </a:tr>
              <a:tr h="547720">
                <a:tc>
                  <a:txBody>
                    <a:bodyPr/>
                    <a:lstStyle/>
                    <a:p>
                      <a:pPr algn="ctr"/>
                      <a:r>
                        <a:rPr lang="en-US" sz="1000" b="1" dirty="0" smtClean="0"/>
                        <a:t>MAGE/PD</a:t>
                      </a:r>
                      <a:endParaRPr lang="en-US" sz="1000" b="1" dirty="0"/>
                    </a:p>
                  </a:txBody>
                  <a:tcPr/>
                </a:tc>
                <a:tc>
                  <a:txBody>
                    <a:bodyPr/>
                    <a:lstStyle/>
                    <a:p>
                      <a:pPr algn="ctr"/>
                      <a:r>
                        <a:rPr lang="en-US" sz="1000" b="1" dirty="0" smtClean="0"/>
                        <a:t>MPS-HI E</a:t>
                      </a:r>
                      <a:endParaRPr lang="en-US" sz="1000" b="1" dirty="0"/>
                    </a:p>
                  </a:txBody>
                  <a:tcPr/>
                </a:tc>
                <a:tc>
                  <a:txBody>
                    <a:bodyPr/>
                    <a:lstStyle/>
                    <a:p>
                      <a:pPr algn="ctr"/>
                      <a:r>
                        <a:rPr lang="en-US" sz="1000" b="1" dirty="0" smtClean="0"/>
                        <a:t>MPS-HI</a:t>
                      </a:r>
                      <a:r>
                        <a:rPr lang="en-US" sz="1000" b="1" baseline="0" dirty="0" smtClean="0"/>
                        <a:t> P</a:t>
                      </a:r>
                      <a:endParaRPr lang="en-US" sz="1000" b="1" dirty="0"/>
                    </a:p>
                  </a:txBody>
                  <a:tcPr/>
                </a:tc>
              </a:tr>
              <a:tr h="365913">
                <a:tc>
                  <a:txBody>
                    <a:bodyPr/>
                    <a:lstStyle/>
                    <a:p>
                      <a:pPr algn="ctr"/>
                      <a:r>
                        <a:rPr lang="en-US" sz="1000" b="1" dirty="0" smtClean="0"/>
                        <a:t>9</a:t>
                      </a:r>
                      <a:endParaRPr lang="en-US" sz="1000" b="1" dirty="0"/>
                    </a:p>
                  </a:txBody>
                  <a:tcPr/>
                </a:tc>
                <a:tc>
                  <a:txBody>
                    <a:bodyPr/>
                    <a:lstStyle/>
                    <a:p>
                      <a:pPr algn="ctr"/>
                      <a:r>
                        <a:rPr lang="en-US" sz="1000" b="1" dirty="0" smtClean="0"/>
                        <a:t>3</a:t>
                      </a:r>
                      <a:endParaRPr lang="en-US" sz="1000" b="1" dirty="0"/>
                    </a:p>
                  </a:txBody>
                  <a:tcPr/>
                </a:tc>
                <a:tc>
                  <a:txBody>
                    <a:bodyPr/>
                    <a:lstStyle/>
                    <a:p>
                      <a:pPr algn="ctr"/>
                      <a:r>
                        <a:rPr lang="en-US" sz="1000" b="1" dirty="0" smtClean="0"/>
                        <a:t>1</a:t>
                      </a:r>
                      <a:endParaRPr lang="en-US" sz="1000" b="1" dirty="0"/>
                    </a:p>
                  </a:txBody>
                  <a:tcPr/>
                </a:tc>
              </a:tr>
              <a:tr h="365913">
                <a:tc>
                  <a:txBody>
                    <a:bodyPr/>
                    <a:lstStyle/>
                    <a:p>
                      <a:pPr algn="ctr"/>
                      <a:r>
                        <a:rPr lang="en-US" sz="1000" b="1" dirty="0" smtClean="0"/>
                        <a:t>6</a:t>
                      </a:r>
                      <a:endParaRPr lang="en-US" sz="1000" b="1" dirty="0"/>
                    </a:p>
                  </a:txBody>
                  <a:tcPr/>
                </a:tc>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r>
              <a:tr h="365913">
                <a:tc>
                  <a:txBody>
                    <a:bodyPr/>
                    <a:lstStyle/>
                    <a:p>
                      <a:pPr algn="ctr"/>
                      <a:r>
                        <a:rPr lang="en-US" sz="1000" b="1" dirty="0" smtClean="0"/>
                        <a:t>1</a:t>
                      </a:r>
                      <a:endParaRPr lang="en-US" sz="1000" b="1" dirty="0"/>
                    </a:p>
                  </a:txBody>
                  <a:tcPr/>
                </a:tc>
                <a:tc>
                  <a:txBody>
                    <a:bodyPr/>
                    <a:lstStyle/>
                    <a:p>
                      <a:pPr algn="ctr"/>
                      <a:r>
                        <a:rPr lang="en-US" sz="1000" b="1" dirty="0" smtClean="0"/>
                        <a:t>4</a:t>
                      </a:r>
                      <a:endParaRPr lang="en-US" sz="1000" b="1" dirty="0"/>
                    </a:p>
                  </a:txBody>
                  <a:tcPr/>
                </a:tc>
                <a:tc>
                  <a:txBody>
                    <a:bodyPr/>
                    <a:lstStyle/>
                    <a:p>
                      <a:pPr algn="ctr"/>
                      <a:r>
                        <a:rPr lang="en-US" sz="1000" b="1" dirty="0" smtClean="0"/>
                        <a:t>2</a:t>
                      </a:r>
                      <a:endParaRPr lang="en-US" sz="1000" b="1" dirty="0"/>
                    </a:p>
                  </a:txBody>
                  <a:tcPr/>
                </a:tc>
              </a:tr>
              <a:tr h="365913">
                <a:tc>
                  <a:txBody>
                    <a:bodyPr/>
                    <a:lstStyle/>
                    <a:p>
                      <a:pPr algn="ctr"/>
                      <a:r>
                        <a:rPr lang="en-US" sz="1000" b="1" dirty="0" smtClean="0"/>
                        <a:t>8</a:t>
                      </a:r>
                      <a:endParaRPr lang="en-US" sz="1000" b="1" dirty="0"/>
                    </a:p>
                  </a:txBody>
                  <a:tcPr/>
                </a:tc>
                <a:tc>
                  <a:txBody>
                    <a:bodyPr/>
                    <a:lstStyle/>
                    <a:p>
                      <a:pPr algn="ctr"/>
                      <a:r>
                        <a:rPr lang="en-US" sz="1000" b="1" dirty="0" smtClean="0"/>
                        <a:t>2</a:t>
                      </a:r>
                      <a:endParaRPr lang="en-US" sz="1000" b="1" dirty="0"/>
                    </a:p>
                  </a:txBody>
                  <a:tcPr/>
                </a:tc>
                <a:tc>
                  <a:txBody>
                    <a:bodyPr/>
                    <a:lstStyle/>
                    <a:p>
                      <a:pPr algn="ctr"/>
                      <a:r>
                        <a:rPr lang="en-US" sz="1000" b="1" dirty="0" smtClean="0"/>
                        <a:t>5</a:t>
                      </a:r>
                      <a:endParaRPr lang="en-US" sz="1000" b="1" dirty="0"/>
                    </a:p>
                  </a:txBody>
                  <a:tcPr/>
                </a:tc>
              </a:tr>
              <a:tr h="365913">
                <a:tc>
                  <a:txBody>
                    <a:bodyPr/>
                    <a:lstStyle/>
                    <a:p>
                      <a:pPr algn="ctr"/>
                      <a:r>
                        <a:rPr lang="en-US" sz="1000" b="1" dirty="0" smtClean="0"/>
                        <a:t>7</a:t>
                      </a:r>
                      <a:endParaRPr lang="en-US" sz="1000" b="1" dirty="0"/>
                    </a:p>
                  </a:txBody>
                  <a:tcPr>
                    <a:solidFill>
                      <a:srgbClr val="FF9900"/>
                    </a:solidFill>
                  </a:tcPr>
                </a:tc>
                <a:tc>
                  <a:txBody>
                    <a:bodyPr/>
                    <a:lstStyle/>
                    <a:p>
                      <a:pPr algn="ctr"/>
                      <a:r>
                        <a:rPr lang="en-US" sz="1000" b="1" dirty="0" smtClean="0"/>
                        <a:t>5</a:t>
                      </a:r>
                      <a:endParaRPr lang="en-US" sz="1000" b="1" dirty="0"/>
                    </a:p>
                  </a:txBody>
                  <a:tcPr>
                    <a:solidFill>
                      <a:srgbClr val="FF9900"/>
                    </a:solidFill>
                  </a:tcPr>
                </a:tc>
                <a:tc>
                  <a:txBody>
                    <a:bodyPr/>
                    <a:lstStyle/>
                    <a:p>
                      <a:pPr algn="ctr"/>
                      <a:r>
                        <a:rPr lang="en-US" sz="1000" b="1" dirty="0" smtClean="0"/>
                        <a:t>3</a:t>
                      </a:r>
                      <a:endParaRPr lang="en-US" sz="1000" b="1" dirty="0"/>
                    </a:p>
                  </a:txBody>
                  <a:tcPr/>
                </a:tc>
              </a:tr>
            </a:tbl>
          </a:graphicData>
        </a:graphic>
      </p:graphicFrame>
      <p:sp>
        <p:nvSpPr>
          <p:cNvPr id="9" name="TextBox 8"/>
          <p:cNvSpPr txBox="1"/>
          <p:nvPr/>
        </p:nvSpPr>
        <p:spPr>
          <a:xfrm>
            <a:off x="2217516" y="3455698"/>
            <a:ext cx="982884" cy="738664"/>
          </a:xfrm>
          <a:prstGeom prst="rect">
            <a:avLst/>
          </a:prstGeom>
          <a:solidFill>
            <a:schemeClr val="bg1"/>
          </a:solidFill>
          <a:ln>
            <a:solidFill>
              <a:srgbClr val="92D050"/>
            </a:solidFill>
          </a:ln>
        </p:spPr>
        <p:txBody>
          <a:bodyPr wrap="square" rtlCol="0">
            <a:spAutoFit/>
          </a:bodyPr>
          <a:lstStyle/>
          <a:p>
            <a:pPr algn="ctr"/>
            <a:r>
              <a:rPr lang="en-US" sz="1400" b="1" dirty="0" smtClean="0"/>
              <a:t>E1S high relative to MAGED</a:t>
            </a:r>
            <a:endParaRPr lang="en-US" sz="1400" b="1" dirty="0"/>
          </a:p>
        </p:txBody>
      </p:sp>
      <p:cxnSp>
        <p:nvCxnSpPr>
          <p:cNvPr id="10" name="Straight Arrow Connector 9"/>
          <p:cNvCxnSpPr/>
          <p:nvPr/>
        </p:nvCxnSpPr>
        <p:spPr>
          <a:xfrm flipV="1">
            <a:off x="2438400" y="3004848"/>
            <a:ext cx="457200" cy="4049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12418" y="3886200"/>
            <a:ext cx="1096249" cy="738664"/>
          </a:xfrm>
          <a:prstGeom prst="rect">
            <a:avLst/>
          </a:prstGeom>
          <a:solidFill>
            <a:schemeClr val="bg1"/>
          </a:solidFill>
          <a:ln>
            <a:solidFill>
              <a:srgbClr val="92D050"/>
            </a:solidFill>
          </a:ln>
        </p:spPr>
        <p:txBody>
          <a:bodyPr wrap="square" rtlCol="0">
            <a:spAutoFit/>
          </a:bodyPr>
          <a:lstStyle/>
          <a:p>
            <a:pPr algn="ctr"/>
            <a:r>
              <a:rPr lang="en-US" sz="1400" b="1" dirty="0" smtClean="0"/>
              <a:t>Good agreement &gt;100 </a:t>
            </a:r>
            <a:r>
              <a:rPr lang="en-US" sz="1400" b="1" dirty="0" err="1" smtClean="0"/>
              <a:t>keV</a:t>
            </a:r>
            <a:endParaRPr lang="en-US" sz="1400" b="1" dirty="0"/>
          </a:p>
        </p:txBody>
      </p:sp>
      <p:sp>
        <p:nvSpPr>
          <p:cNvPr id="12" name="TextBox 11"/>
          <p:cNvSpPr txBox="1"/>
          <p:nvPr/>
        </p:nvSpPr>
        <p:spPr>
          <a:xfrm>
            <a:off x="576943" y="6255984"/>
            <a:ext cx="2242457" cy="276999"/>
          </a:xfrm>
          <a:prstGeom prst="rect">
            <a:avLst/>
          </a:prstGeom>
          <a:solidFill>
            <a:schemeClr val="bg1"/>
          </a:solidFill>
          <a:ln>
            <a:solidFill>
              <a:srgbClr val="FFFF00"/>
            </a:solidFill>
          </a:ln>
        </p:spPr>
        <p:txBody>
          <a:bodyPr wrap="square" rtlCol="0">
            <a:spAutoFit/>
          </a:bodyPr>
          <a:lstStyle/>
          <a:p>
            <a:pPr algn="ctr"/>
            <a:r>
              <a:rPr lang="en-US" sz="1200" dirty="0" smtClean="0">
                <a:solidFill>
                  <a:srgbClr val="7030A0"/>
                </a:solidFill>
              </a:rPr>
              <a:t>Bowtie analysis used on MAGED.</a:t>
            </a:r>
            <a:endParaRPr lang="en-US" sz="1200" dirty="0">
              <a:solidFill>
                <a:srgbClr val="7030A0"/>
              </a:solidFill>
            </a:endParaRPr>
          </a:p>
        </p:txBody>
      </p:sp>
      <p:sp>
        <p:nvSpPr>
          <p:cNvPr id="14" name="TextBox 13"/>
          <p:cNvSpPr txBox="1"/>
          <p:nvPr/>
        </p:nvSpPr>
        <p:spPr>
          <a:xfrm>
            <a:off x="3200400" y="1207833"/>
            <a:ext cx="2523728"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GOES-16 vs GOES-13 Electrons</a:t>
            </a:r>
            <a:endParaRPr lang="en-US" sz="1400" b="1" dirty="0">
              <a:solidFill>
                <a:schemeClr val="bg1"/>
              </a:solidFill>
            </a:endParaRPr>
          </a:p>
        </p:txBody>
      </p:sp>
    </p:spTree>
    <p:extLst>
      <p:ext uri="{BB962C8B-B14F-4D97-AF65-F5344CB8AC3E}">
        <p14:creationId xmlns:p14="http://schemas.microsoft.com/office/powerpoint/2010/main" val="3799799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MPS-HI Etel2 Risk </a:t>
            </a:r>
            <a:br>
              <a:rPr lang="en-US" sz="3200" dirty="0" smtClean="0"/>
            </a:br>
            <a:r>
              <a:rPr lang="en-US" sz="3200" dirty="0" smtClean="0"/>
              <a:t>(identified after Beta PS-PVR)</a:t>
            </a:r>
            <a:endParaRPr lang="en-US" sz="32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Summary of observations:</a:t>
            </a:r>
          </a:p>
          <a:p>
            <a:pPr lvl="1">
              <a:buFont typeface="Arial" panose="020B0604020202020204" pitchFamily="34" charset="0"/>
              <a:buChar char="•"/>
            </a:pPr>
            <a:r>
              <a:rPr lang="en-US" sz="2000" dirty="0" smtClean="0"/>
              <a:t>Noise:</a:t>
            </a:r>
          </a:p>
          <a:p>
            <a:pPr lvl="2"/>
            <a:r>
              <a:rPr lang="en-US" sz="1800" dirty="0"/>
              <a:t>Etel2 threshold D3B-1 exhibited noise spikes on first day</a:t>
            </a:r>
          </a:p>
          <a:p>
            <a:pPr lvl="2"/>
            <a:r>
              <a:rPr lang="en-US" sz="1800" dirty="0" smtClean="0"/>
              <a:t>D3B-1 noise </a:t>
            </a:r>
            <a:r>
              <a:rPr lang="en-US" sz="1800" dirty="0"/>
              <a:t>increased by 30 Jan, at which point Etel2 E11 became noisy</a:t>
            </a:r>
          </a:p>
          <a:p>
            <a:pPr lvl="2"/>
            <a:r>
              <a:rPr lang="en-US" sz="1800" dirty="0"/>
              <a:t>Etel2 E11 noise subsided by 06 Feb</a:t>
            </a:r>
          </a:p>
          <a:p>
            <a:pPr lvl="2"/>
            <a:r>
              <a:rPr lang="en-US" sz="1800" dirty="0"/>
              <a:t>Note: D3B-1 is not part of E11 </a:t>
            </a:r>
            <a:r>
              <a:rPr lang="en-US" sz="1800" dirty="0" smtClean="0"/>
              <a:t>logic (part </a:t>
            </a:r>
            <a:r>
              <a:rPr lang="en-US" sz="1800" dirty="0"/>
              <a:t>of </a:t>
            </a:r>
            <a:r>
              <a:rPr lang="en-US" sz="1800" dirty="0" smtClean="0"/>
              <a:t>E1S-E8 logic), so serves as proxy here</a:t>
            </a:r>
          </a:p>
          <a:p>
            <a:pPr lvl="1">
              <a:buFont typeface="Arial" panose="020B0604020202020204" pitchFamily="34" charset="0"/>
              <a:buChar char="•"/>
            </a:pPr>
            <a:r>
              <a:rPr lang="en-US" sz="2000" dirty="0" smtClean="0"/>
              <a:t>Unnatural oscillatory signal in E1 and E10a</a:t>
            </a:r>
          </a:p>
          <a:p>
            <a:pPr lvl="1">
              <a:buFont typeface="Arial" panose="020B0604020202020204" pitchFamily="34" charset="0"/>
              <a:buChar char="•"/>
            </a:pPr>
            <a:r>
              <a:rPr lang="en-US" sz="2000" dirty="0" smtClean="0"/>
              <a:t>Time-varying backgrounds (unlike other telescopes)</a:t>
            </a:r>
          </a:p>
          <a:p>
            <a:pPr>
              <a:buFont typeface="Arial" panose="020B0604020202020204" pitchFamily="34" charset="0"/>
              <a:buChar char="•"/>
            </a:pPr>
            <a:r>
              <a:rPr lang="en-US" sz="2400" dirty="0" smtClean="0"/>
              <a:t>Etel2 recovered by early April; currently a </a:t>
            </a:r>
            <a:r>
              <a:rPr lang="en-US" sz="2400" u="sng" dirty="0" smtClean="0"/>
              <a:t>long-term</a:t>
            </a:r>
            <a:r>
              <a:rPr lang="en-US" sz="2400" dirty="0" smtClean="0"/>
              <a:t> watch item</a:t>
            </a:r>
          </a:p>
          <a:p>
            <a:pPr lvl="1">
              <a:buFont typeface="Arial" panose="020B0604020202020204" pitchFamily="34" charset="0"/>
              <a:buChar char="•"/>
            </a:pPr>
            <a:r>
              <a:rPr lang="en-US" sz="2000" dirty="0" smtClean="0"/>
              <a:t>Etel2 data cannot be reprocessed prior </a:t>
            </a:r>
            <a:r>
              <a:rPr lang="en-US" sz="2000" dirty="0"/>
              <a:t>to April using </a:t>
            </a:r>
            <a:r>
              <a:rPr lang="en-US" sz="2000" dirty="0" smtClean="0"/>
              <a:t>existing algorithms</a:t>
            </a:r>
            <a:endParaRPr lang="en-US" sz="2000" dirty="0"/>
          </a:p>
          <a:p>
            <a:endParaRPr lang="en-US" sz="24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9</a:t>
            </a:fld>
            <a:endParaRPr lang="en-US" altLang="en-US" dirty="0"/>
          </a:p>
        </p:txBody>
      </p:sp>
    </p:spTree>
    <p:extLst>
      <p:ext uri="{BB962C8B-B14F-4D97-AF65-F5344CB8AC3E}">
        <p14:creationId xmlns:p14="http://schemas.microsoft.com/office/powerpoint/2010/main" val="3720085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15722</TotalTime>
  <Words>7064</Words>
  <Application>Microsoft Office PowerPoint</Application>
  <PresentationFormat>On-screen Show (4:3)</PresentationFormat>
  <Paragraphs>1125</Paragraphs>
  <Slides>85</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MS PGothic</vt:lpstr>
      <vt:lpstr>Arial</vt:lpstr>
      <vt:lpstr>Calibri</vt:lpstr>
      <vt:lpstr>Courier New</vt:lpstr>
      <vt:lpstr>DejaVu Sans</vt:lpstr>
      <vt:lpstr>Times New Roman</vt:lpstr>
      <vt:lpstr>Wingdings</vt:lpstr>
      <vt:lpstr>Custom Design</vt:lpstr>
      <vt:lpstr>Peer Stakeholder-Product Validation Review (PS-PVR)  For the Provisional Maturity of GOES-16 SEISS  MPS-HI L1b Product</vt:lpstr>
      <vt:lpstr>Outline</vt:lpstr>
      <vt:lpstr>Magnetospheric Particle Sensor –  High Energy (MPS-HI)</vt:lpstr>
      <vt:lpstr>ALERT: Electron 2 MeV Integral Flux exceeded 1000pfu</vt:lpstr>
      <vt:lpstr>Review of Beta Maturity </vt:lpstr>
      <vt:lpstr>Path to Provisional</vt:lpstr>
      <vt:lpstr>Path to Provisional: Risks</vt:lpstr>
      <vt:lpstr>Path to Provisional - PLPT</vt:lpstr>
      <vt:lpstr>MPS-HI Etel2 Risk  (identified after Beta PS-PVR)</vt:lpstr>
      <vt:lpstr>MPS-HI Etel2 Risk  (identified after Beta PS-PVR)</vt:lpstr>
      <vt:lpstr>Product quality assessment</vt:lpstr>
      <vt:lpstr>Top Level Evaluation</vt:lpstr>
      <vt:lpstr>History of Modified Look-up Table (LUT) (ADR 407)</vt:lpstr>
      <vt:lpstr>Examples of L1b overcorrection of MPS-HI electrons </vt:lpstr>
      <vt:lpstr>PowerPoint Presentation</vt:lpstr>
      <vt:lpstr>Modified LUT: Bowtie Method</vt:lpstr>
      <vt:lpstr>Modified LUT: Motivation due to Background Correction Problem</vt:lpstr>
      <vt:lpstr>Cause of Background Correction Problem</vt:lpstr>
      <vt:lpstr>Modified LUT:  Background Correction</vt:lpstr>
      <vt:lpstr>ADR407: Verification of successful installation of modified MPS-HI LUT in OE</vt:lpstr>
      <vt:lpstr>06 November 2017</vt:lpstr>
      <vt:lpstr>ADR427: Verification of successful fix in DE (PR.06.03)</vt:lpstr>
      <vt:lpstr>SGPS-X 29 Nov 2017</vt:lpstr>
      <vt:lpstr>Use of Reprocessed Data in PLPT</vt:lpstr>
      <vt:lpstr>PLPTs for Provisional</vt:lpstr>
      <vt:lpstr>PLPT-SEI-002: Expected MPS-HI Pitch-Angle Distributions (PADs)</vt:lpstr>
      <vt:lpstr>PLPT-SEI-002: MPS-HI Electron PADs (19 September 2017)</vt:lpstr>
      <vt:lpstr>PLPT-SEI-002: MPS-HI Proton PADs (19 September 2017)</vt:lpstr>
      <vt:lpstr>PLPT-SEI-002: MPS-HI PADs Conclusions</vt:lpstr>
      <vt:lpstr>PLPT-SEI-002: MPS-HI Telescope Cross-Comparison: Method</vt:lpstr>
      <vt:lpstr>PLPT-SEI-002: MPS-HI Telescope Cross-Comparison: Electrons</vt:lpstr>
      <vt:lpstr>PLPT-SEI-002: MPS-HI Telescope Cross-Comparison: Protons</vt:lpstr>
      <vt:lpstr>PLPT-SEI-004: SEP Channel Cross-Comparison (MPS-HI P8-P11)</vt:lpstr>
      <vt:lpstr>PLPT-SEI-005: Cross-Satellite Comparison of Trapped Particles</vt:lpstr>
      <vt:lpstr>PLPT-SEI-005: Cross-Satellite Comparison of Trapped Particles</vt:lpstr>
      <vt:lpstr>PLPT-SEI-005: Distributions of GOES-13 &amp; -16 &gt;2 MeV Electrons, 09 January-31 October 2017</vt:lpstr>
      <vt:lpstr>PLPT-SEI-005:  GOES-16 vs. -13 &gt;2 MeV Electrons (Telescopes 1 and 4),  9 January-31 October 2017, Kp &lt; 1o</vt:lpstr>
      <vt:lpstr>PLPT-SEI-006: Backgrounds</vt:lpstr>
      <vt:lpstr>SWPC Overview</vt:lpstr>
      <vt:lpstr>Provisional Maturity Assessment</vt:lpstr>
      <vt:lpstr>Provisional Validation</vt:lpstr>
      <vt:lpstr>Provisional Validation</vt:lpstr>
      <vt:lpstr>Recommendation</vt:lpstr>
      <vt:lpstr>MPS-HI Data Release Plans</vt:lpstr>
      <vt:lpstr>Path to full Validation Maturity</vt:lpstr>
      <vt:lpstr>Path to Full Validation</vt:lpstr>
      <vt:lpstr>ADRs/WRs Impacting Full Validation of MPS-HI L1b</vt:lpstr>
      <vt:lpstr>ADR 267: LUT Filenames not Traceable to Metadata </vt:lpstr>
      <vt:lpstr>ADR 510: Long-Duration MPS-HI Outages of Unknown Cause</vt:lpstr>
      <vt:lpstr>Path to Full Validation - PLPT</vt:lpstr>
      <vt:lpstr>PowerPoint Presentation</vt:lpstr>
      <vt:lpstr>Path to Full Validation – Risks</vt:lpstr>
      <vt:lpstr>Summary &amp; Recommendations</vt:lpstr>
      <vt:lpstr>Summary</vt:lpstr>
      <vt:lpstr>Recommendation</vt:lpstr>
      <vt:lpstr>MPS-LO Status: Risks to Reaching Provisional</vt:lpstr>
      <vt:lpstr>SGPS Status: Risks to Reaching Provisional</vt:lpstr>
      <vt:lpstr>PowerPoint Presentation</vt:lpstr>
      <vt:lpstr>Backup slides</vt:lpstr>
      <vt:lpstr>Topics in Backup Slides</vt:lpstr>
      <vt:lpstr>1. MPS-HI Etel2 Noise Issue</vt:lpstr>
      <vt:lpstr>09 Jan: a few spikes in T2 D3B-1, no E11 effect</vt:lpstr>
      <vt:lpstr>29 Jan: diurnal elevated noise pattern in T2 D3B-1 but no obvious E11 effect</vt:lpstr>
      <vt:lpstr>04 Feb 2017: noise continuously elevated in T2 D3B-1; E11 noisy</vt:lpstr>
      <vt:lpstr>8 Feb: noise in T2 D3B-1 shows opposite diurnal variation, E11 no longer noisy</vt:lpstr>
      <vt:lpstr>2. Development of a Bowtie Inversion Technique for Real-Time Processing of the GOES-R SEISS MPS-HI Electron Channels</vt:lpstr>
      <vt:lpstr>Forward Model</vt:lpstr>
      <vt:lpstr>Motivation of Bowtie analysis</vt:lpstr>
      <vt:lpstr>Inverse Model: Bowtie Method</vt:lpstr>
      <vt:lpstr>CRRES Spectra Used in Bowtie Analysis</vt:lpstr>
      <vt:lpstr>Conversion of bowtie results to LUT</vt:lpstr>
      <vt:lpstr>3. ADR 427 SGPS+X Verification</vt:lpstr>
      <vt:lpstr>SGPS+X 29 Nov 2017</vt:lpstr>
      <vt:lpstr>4. PLPT-SEI-002 Pitch Angle Plots</vt:lpstr>
      <vt:lpstr>G16 MPS-HI Pitch Angles,  September 2017 (at 90⁰W)</vt:lpstr>
      <vt:lpstr>G13 MAGE/PD Pitch Angles,  September 2017 (at 75⁰W)</vt:lpstr>
      <vt:lpstr>5. PLPT-SEI-005 Spectral Comparisons for MPS-Hi Telescopes 2-5</vt:lpstr>
      <vt:lpstr>PLPT-SEI-005: Cross-Satellite Comparison of Trapped Particles</vt:lpstr>
      <vt:lpstr>PLPT-SEI-005: Cross-Satellite Comparison of Trapped Particles</vt:lpstr>
      <vt:lpstr>PLPT-SEI-005: Cross-Satellite Comparison of Trapped Particles</vt:lpstr>
      <vt:lpstr>PLPT-SEI-005: Cross-Satellite Comparison of Trapped Particles</vt:lpstr>
      <vt:lpstr>PLPT-SEI-005: Cross-Satellite Comparison of Trapped Particles</vt:lpstr>
      <vt:lpstr>PLPT-SEI-005: Cross-Satellite Comparison of Trapped Particles</vt:lpstr>
      <vt:lpstr>PLPT-SEI-005: Cross-Satellite Comparison of Trapped Particles</vt:lpstr>
      <vt:lpstr>PLPT-SEI-005: Cross-Satellite Comparison of Trapped Particles</vt:lpstr>
    </vt:vector>
  </TitlesOfParts>
  <Company>NOAA / NESDIS / STAR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Juan Rodriguez</dc:creator>
  <cp:lastModifiedBy>Fulbright, Jon P. (GSFC-416.0)[COLUMBUS TECHNOLOGIES AND SERVICES INC]</cp:lastModifiedBy>
  <cp:revision>300</cp:revision>
  <dcterms:created xsi:type="dcterms:W3CDTF">2017-02-26T14:41:57Z</dcterms:created>
  <dcterms:modified xsi:type="dcterms:W3CDTF">2017-12-07T19:57:58Z</dcterms:modified>
</cp:coreProperties>
</file>