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 id="2147483670" r:id="rId3"/>
  </p:sldMasterIdLst>
  <p:notesMasterIdLst>
    <p:notesMasterId r:id="rId79"/>
  </p:notesMasterIdLst>
  <p:sldIdLst>
    <p:sldId id="256" r:id="rId4"/>
    <p:sldId id="342" r:id="rId5"/>
    <p:sldId id="346" r:id="rId6"/>
    <p:sldId id="337" r:id="rId7"/>
    <p:sldId id="438" r:id="rId8"/>
    <p:sldId id="474" r:id="rId9"/>
    <p:sldId id="343" r:id="rId10"/>
    <p:sldId id="520" r:id="rId11"/>
    <p:sldId id="519" r:id="rId12"/>
    <p:sldId id="529" r:id="rId13"/>
    <p:sldId id="512" r:id="rId14"/>
    <p:sldId id="514" r:id="rId15"/>
    <p:sldId id="511" r:id="rId16"/>
    <p:sldId id="347" r:id="rId17"/>
    <p:sldId id="432" r:id="rId18"/>
    <p:sldId id="437" r:id="rId19"/>
    <p:sldId id="439" r:id="rId20"/>
    <p:sldId id="440" r:id="rId21"/>
    <p:sldId id="443" r:id="rId22"/>
    <p:sldId id="442" r:id="rId23"/>
    <p:sldId id="535" r:id="rId24"/>
    <p:sldId id="493" r:id="rId25"/>
    <p:sldId id="536" r:id="rId26"/>
    <p:sldId id="464" r:id="rId27"/>
    <p:sldId id="477" r:id="rId28"/>
    <p:sldId id="458" r:id="rId29"/>
    <p:sldId id="456" r:id="rId30"/>
    <p:sldId id="472" r:id="rId31"/>
    <p:sldId id="561" r:id="rId32"/>
    <p:sldId id="549" r:id="rId33"/>
    <p:sldId id="537" r:id="rId34"/>
    <p:sldId id="548" r:id="rId35"/>
    <p:sldId id="550" r:id="rId36"/>
    <p:sldId id="567" r:id="rId37"/>
    <p:sldId id="489" r:id="rId38"/>
    <p:sldId id="569" r:id="rId39"/>
    <p:sldId id="525" r:id="rId40"/>
    <p:sldId id="534" r:id="rId41"/>
    <p:sldId id="515" r:id="rId42"/>
    <p:sldId id="445" r:id="rId43"/>
    <p:sldId id="447" r:id="rId44"/>
    <p:sldId id="448" r:id="rId45"/>
    <p:sldId id="450" r:id="rId46"/>
    <p:sldId id="471" r:id="rId47"/>
    <p:sldId id="562" r:id="rId48"/>
    <p:sldId id="563" r:id="rId49"/>
    <p:sldId id="469" r:id="rId50"/>
    <p:sldId id="527" r:id="rId51"/>
    <p:sldId id="528" r:id="rId52"/>
    <p:sldId id="470" r:id="rId53"/>
    <p:sldId id="353" r:id="rId54"/>
    <p:sldId id="524" r:id="rId55"/>
    <p:sldId id="523" r:id="rId56"/>
    <p:sldId id="494" r:id="rId57"/>
    <p:sldId id="521" r:id="rId58"/>
    <p:sldId id="522" r:id="rId59"/>
    <p:sldId id="306" r:id="rId60"/>
    <p:sldId id="530" r:id="rId61"/>
    <p:sldId id="307" r:id="rId62"/>
    <p:sldId id="308" r:id="rId63"/>
    <p:sldId id="541" r:id="rId64"/>
    <p:sldId id="558" r:id="rId65"/>
    <p:sldId id="559" r:id="rId66"/>
    <p:sldId id="543" r:id="rId67"/>
    <p:sldId id="570" r:id="rId68"/>
    <p:sldId id="544" r:id="rId69"/>
    <p:sldId id="545" r:id="rId70"/>
    <p:sldId id="546" r:id="rId71"/>
    <p:sldId id="547" r:id="rId72"/>
    <p:sldId id="564" r:id="rId73"/>
    <p:sldId id="565" r:id="rId74"/>
    <p:sldId id="566" r:id="rId75"/>
    <p:sldId id="539" r:id="rId76"/>
    <p:sldId id="540" r:id="rId77"/>
    <p:sldId id="560" r:id="rId7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2DEBC4-4F6B-44C8-AECD-D6E7C8D4A6FB}">
  <a:tblStyle styleId="{C82DEBC4-4F6B-44C8-AECD-D6E7C8D4A6F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93F556-932D-4B0D-9798-D749DA44B50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55"/>
    <p:restoredTop sz="95915"/>
  </p:normalViewPr>
  <p:slideViewPr>
    <p:cSldViewPr>
      <p:cViewPr varScale="1">
        <p:scale>
          <a:sx n="110" d="100"/>
          <a:sy n="110" d="100"/>
        </p:scale>
        <p:origin x="1128"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commentAuthors" Target="commentAuthors.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notesMaster" Target="notesMasters/notesMaster1.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26</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0022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EBB296-9D87-4A00-BA67-415605DFEC5B}" type="slidenum">
              <a:rPr lang="en-US" smtClean="0"/>
              <a:t>48</a:t>
            </a:fld>
            <a:endParaRPr lang="en-US"/>
          </a:p>
        </p:txBody>
      </p:sp>
    </p:spTree>
    <p:extLst>
      <p:ext uri="{BB962C8B-B14F-4D97-AF65-F5344CB8AC3E}">
        <p14:creationId xmlns:p14="http://schemas.microsoft.com/office/powerpoint/2010/main" val="2001654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33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54</a:t>
            </a:fld>
            <a:endParaRPr lang="en-US" dirty="0"/>
          </a:p>
        </p:txBody>
      </p:sp>
    </p:spTree>
    <p:extLst>
      <p:ext uri="{BB962C8B-B14F-4D97-AF65-F5344CB8AC3E}">
        <p14:creationId xmlns:p14="http://schemas.microsoft.com/office/powerpoint/2010/main" val="1821661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8670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9" name="Shape 4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602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1315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5930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4A54DA-2AA6-4767-A5E7-EBD21B40BCE2}" type="slidenum">
              <a:rPr lang="en-US" smtClean="0"/>
              <a:t>62</a:t>
            </a:fld>
            <a:endParaRPr lang="en-US"/>
          </a:p>
        </p:txBody>
      </p:sp>
    </p:spTree>
    <p:extLst>
      <p:ext uri="{BB962C8B-B14F-4D97-AF65-F5344CB8AC3E}">
        <p14:creationId xmlns:p14="http://schemas.microsoft.com/office/powerpoint/2010/main" val="534192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138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lvl="1"/>
            <a:endParaRPr lang="en-US"/>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4</a:t>
            </a:fld>
            <a:endParaRPr lang="en-US"/>
          </a:p>
        </p:txBody>
      </p:sp>
    </p:spTree>
    <p:extLst>
      <p:ext uri="{BB962C8B-B14F-4D97-AF65-F5344CB8AC3E}">
        <p14:creationId xmlns:p14="http://schemas.microsoft.com/office/powerpoint/2010/main" val="349322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7</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3076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54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724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389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19</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3854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Noto Sans Symbols"/>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Courier New"/>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26" name="Shape 26"/>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26" name="Shape 26"/>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a:pPr/>
              <a:t>‹#›</a:t>
            </a:fld>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Noto Sans Symbols"/>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Courier New"/>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353441" y="88777"/>
            <a:ext cx="6675120" cy="72796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2400" b="0" i="0" u="none" strike="noStrike" cap="none">
                <a:solidFill>
                  <a:srgbClr val="CF102D"/>
                </a:solidFill>
                <a:latin typeface="Arial"/>
                <a:ea typeface="Arial"/>
                <a:cs typeface="Arial"/>
                <a:sym typeface="Arial"/>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468052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61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dirty="0"/>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125672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35" name="Shape 35"/>
          <p:cNvSpPr txBox="1">
            <a:spLocks noGrp="1"/>
          </p:cNvSpPr>
          <p:nvPr>
            <p:ph type="body" idx="1"/>
          </p:nvPr>
        </p:nvSpPr>
        <p:spPr>
          <a:xfrm>
            <a:off x="628650" y="1825625"/>
            <a:ext cx="38862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29150" y="1825625"/>
            <a:ext cx="38862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a:buSzPct val="25000"/>
            </a:pPr>
            <a:fld id="{00000000-1234-1234-1234-123412341234}" type="slidenum">
              <a:rPr lang="en-US" sz="900" smtClean="0">
                <a:solidFill>
                  <a:srgbClr val="888888"/>
                </a:solidFill>
                <a:ea typeface="Calibri"/>
                <a:cs typeface="Calibri"/>
                <a:sym typeface="Calibri"/>
              </a:rPr>
              <a:pPr>
                <a:buSzPct val="25000"/>
              </a:pPr>
              <a:t>‹#›</a:t>
            </a:fld>
            <a:endParaRPr lang="en-US" sz="900">
              <a:solidFill>
                <a:srgbClr val="888888"/>
              </a:solidFill>
              <a:ea typeface="Calibri"/>
              <a:cs typeface="Calibri"/>
              <a:sym typeface="Calibri"/>
            </a:endParaRPr>
          </a:p>
        </p:txBody>
      </p:sp>
    </p:spTree>
    <p:extLst>
      <p:ext uri="{BB962C8B-B14F-4D97-AF65-F5344CB8AC3E}">
        <p14:creationId xmlns:p14="http://schemas.microsoft.com/office/powerpoint/2010/main" val="1687904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theme" Target="../theme/theme3.xml"/><Relationship Id="rId14" Type="http://schemas.openxmlformats.org/officeDocument/2006/relationships/image" Target="../media/image2.jpeg"/><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0">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922421" y="6356350"/>
            <a:ext cx="7331242"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84" r:id="rId6"/>
    <p:sldLayoutId id="2147483687" r:id="rId7"/>
    <p:sldLayoutId id="214748368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buClrTx/>
              <a:buFontTx/>
              <a:buNone/>
              <a:defRPr/>
            </a:pPr>
            <a:endParaRPr lang="en-US" altLang="en-US" kern="1200">
              <a:solidFill>
                <a:prstClr val="white"/>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buClrTx/>
              <a:buFontTx/>
              <a:buNone/>
              <a:defRPr/>
            </a:pPr>
            <a:endParaRPr lang="en-US" kern="1200" dirty="0">
              <a:solidFill>
                <a:prstClr val="white"/>
              </a:solidFill>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a:buClrTx/>
              <a:buFontTx/>
              <a:buNone/>
            </a:pPr>
            <a:fld id="{9D60F4D7-1FAC-41F5-8B13-40B192A29539}" type="slidenum">
              <a:rPr lang="en-US" altLang="en-US" kern="1200">
                <a:solidFill>
                  <a:prstClr val="white"/>
                </a:solidFill>
                <a:latin typeface="Calibri"/>
                <a:ea typeface=""/>
                <a:cs typeface=""/>
              </a:rPr>
              <a:pPr>
                <a:buClrTx/>
                <a:buFontTx/>
                <a:buNone/>
              </a:pPr>
              <a:t>‹#›</a:t>
            </a:fld>
            <a:endParaRPr lang="en-US" altLang="en-US" kern="1200">
              <a:solidFill>
                <a:prstClr val="white"/>
              </a:solidFill>
              <a:latin typeface="Calibri"/>
              <a:ea typeface=""/>
              <a:cs typeface=""/>
            </a:endParaRPr>
          </a:p>
        </p:txBody>
      </p:sp>
    </p:spTree>
    <p:extLst>
      <p:ext uri="{BB962C8B-B14F-4D97-AF65-F5344CB8AC3E}">
        <p14:creationId xmlns:p14="http://schemas.microsoft.com/office/powerpoint/2010/main" val="123144294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buClrTx/>
              <a:buFontTx/>
              <a:buNone/>
              <a:defRPr/>
            </a:pPr>
            <a:endParaRPr lang="en-US" altLang="en-US" kern="1200">
              <a:solidFill>
                <a:prstClr val="white"/>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buClrTx/>
              <a:buFontTx/>
              <a:buNone/>
              <a:defRPr/>
            </a:pPr>
            <a:endParaRPr lang="en-US" kern="1200" dirty="0">
              <a:solidFill>
                <a:prstClr val="white"/>
              </a:solidFill>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a:buClrTx/>
              <a:buFontTx/>
              <a:buNone/>
            </a:pPr>
            <a:fld id="{9D60F4D7-1FAC-41F5-8B13-40B192A29539}" type="slidenum">
              <a:rPr lang="en-US" altLang="en-US" kern="1200">
                <a:solidFill>
                  <a:prstClr val="white"/>
                </a:solidFill>
                <a:latin typeface="Calibri"/>
                <a:ea typeface=""/>
                <a:cs typeface=""/>
              </a:rPr>
              <a:pPr>
                <a:buClrTx/>
                <a:buFontTx/>
                <a:buNone/>
              </a:pPr>
              <a:t>‹#›</a:t>
            </a:fld>
            <a:endParaRPr lang="en-US" altLang="en-US" kern="1200">
              <a:solidFill>
                <a:prstClr val="white"/>
              </a:solidFill>
              <a:latin typeface="Calibri"/>
              <a:ea typeface=""/>
              <a:cs typeface=""/>
            </a:endParaRPr>
          </a:p>
        </p:txBody>
      </p:sp>
    </p:spTree>
    <p:extLst>
      <p:ext uri="{BB962C8B-B14F-4D97-AF65-F5344CB8AC3E}">
        <p14:creationId xmlns:p14="http://schemas.microsoft.com/office/powerpoint/2010/main" val="56384650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1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 Id="rId3" Type="http://schemas.openxmlformats.org/officeDocument/2006/relationships/image" Target="../media/image1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0.png"/><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3.png"/><Relationship Id="rId3" Type="http://schemas.openxmlformats.org/officeDocument/2006/relationships/image" Target="../media/image5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685800" y="1816155"/>
            <a:ext cx="7772400" cy="176524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30" b="0" i="0" u="none" strike="noStrike" cap="none" dirty="0">
                <a:solidFill>
                  <a:schemeClr val="lt1"/>
                </a:solidFill>
                <a:latin typeface="Calibri"/>
                <a:ea typeface="Calibri"/>
                <a:cs typeface="Calibri"/>
                <a:sym typeface="Calibri"/>
              </a:rPr>
              <a:t>Peer Stakeholder-Product Validation Review (PS-PVR) </a:t>
            </a:r>
            <a:br>
              <a:rPr lang="en-US" sz="2430" b="0" i="0" u="none" strike="noStrike" cap="none" dirty="0">
                <a:solidFill>
                  <a:schemeClr val="lt1"/>
                </a:solidFill>
                <a:latin typeface="Calibri"/>
                <a:ea typeface="Calibri"/>
                <a:cs typeface="Calibri"/>
                <a:sym typeface="Calibri"/>
              </a:rPr>
            </a:br>
            <a:r>
              <a:rPr lang="en-US" sz="4000" b="0" i="0" u="none" strike="noStrike" cap="none" dirty="0">
                <a:solidFill>
                  <a:schemeClr val="lt1"/>
                </a:solidFill>
                <a:sym typeface="Calibri"/>
              </a:rPr>
              <a:t>For the </a:t>
            </a:r>
            <a:r>
              <a:rPr lang="en-US" sz="4000" b="0" i="0" u="none" strike="noStrike" cap="none" dirty="0" smtClean="0">
                <a:solidFill>
                  <a:schemeClr val="lt1"/>
                </a:solidFill>
                <a:sym typeface="Calibri"/>
              </a:rPr>
              <a:t>Full </a:t>
            </a:r>
            <a:r>
              <a:rPr lang="en-US" sz="4000" b="0" i="0" u="none" strike="noStrike" cap="none" dirty="0">
                <a:solidFill>
                  <a:schemeClr val="lt1"/>
                </a:solidFill>
                <a:sym typeface="Calibri"/>
              </a:rPr>
              <a:t>Maturity of </a:t>
            </a:r>
            <a:r>
              <a:rPr lang="en-US" sz="4000" b="0" i="0" u="none" strike="noStrike" cap="none" dirty="0" smtClean="0">
                <a:solidFill>
                  <a:schemeClr val="lt1"/>
                </a:solidFill>
                <a:sym typeface="Calibri"/>
              </a:rPr>
              <a:t>GOES-16 and -17 </a:t>
            </a:r>
            <a:r>
              <a:rPr lang="en-US" sz="4000" b="0" i="0" u="none" strike="noStrike" cap="none" dirty="0">
                <a:solidFill>
                  <a:schemeClr val="lt1"/>
                </a:solidFill>
                <a:sym typeface="Calibri"/>
              </a:rPr>
              <a:t>SEISS </a:t>
            </a:r>
            <a:r>
              <a:rPr lang="en-US" sz="4000" dirty="0" smtClean="0"/>
              <a:t>MPS-LO</a:t>
            </a:r>
            <a:r>
              <a:rPr lang="en-US" sz="4000" b="0" i="0" u="none" strike="noStrike" cap="none" dirty="0" smtClean="0">
                <a:solidFill>
                  <a:schemeClr val="lt1"/>
                </a:solidFill>
                <a:sym typeface="Calibri"/>
              </a:rPr>
              <a:t> </a:t>
            </a:r>
            <a:r>
              <a:rPr lang="en-US" sz="4000" b="0" i="0" u="none" strike="noStrike" cap="none" dirty="0">
                <a:solidFill>
                  <a:schemeClr val="lt1"/>
                </a:solidFill>
                <a:sym typeface="Calibri"/>
              </a:rPr>
              <a:t>L1b Product</a:t>
            </a:r>
            <a:endParaRPr sz="4000" dirty="0"/>
          </a:p>
        </p:txBody>
      </p:sp>
      <p:sp>
        <p:nvSpPr>
          <p:cNvPr id="54" name="Shape 54"/>
          <p:cNvSpPr txBox="1">
            <a:spLocks noGrp="1"/>
          </p:cNvSpPr>
          <p:nvPr>
            <p:ph type="subTitle" idx="1"/>
          </p:nvPr>
        </p:nvSpPr>
        <p:spPr>
          <a:xfrm>
            <a:off x="533400" y="3505200"/>
            <a:ext cx="8077200" cy="24384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888888"/>
              </a:buClr>
              <a:buSzPts val="2240"/>
              <a:buFont typeface="Noto Sans Symbols"/>
              <a:buNone/>
            </a:pPr>
            <a:endParaRPr sz="2240" b="0" i="0" u="none" strike="noStrike" cap="none" dirty="0">
              <a:solidFill>
                <a:srgbClr val="FFFF00"/>
              </a:solidFill>
              <a:latin typeface="Calibri"/>
              <a:ea typeface="Calibri"/>
              <a:cs typeface="Calibri"/>
              <a:sym typeface="Calibri"/>
            </a:endParaRPr>
          </a:p>
          <a:p>
            <a:pPr marL="0" indent="0">
              <a:lnSpc>
                <a:spcPct val="80000"/>
              </a:lnSpc>
              <a:spcBef>
                <a:spcPts val="448"/>
              </a:spcBef>
              <a:buClr>
                <a:srgbClr val="FFFF00"/>
              </a:buClr>
              <a:buSzPts val="2240"/>
            </a:pPr>
            <a:r>
              <a:rPr lang="en-US" sz="2240" dirty="0" smtClean="0">
                <a:solidFill>
                  <a:srgbClr val="FFFF00"/>
                </a:solidFill>
              </a:rPr>
              <a:t>October 28</a:t>
            </a:r>
            <a:r>
              <a:rPr lang="en-US" sz="2240" b="0" i="0" u="none" strike="noStrike" cap="none" dirty="0" smtClean="0">
                <a:solidFill>
                  <a:srgbClr val="FFFF00"/>
                </a:solidFill>
                <a:latin typeface="Calibri"/>
                <a:ea typeface="Calibri"/>
                <a:cs typeface="Calibri"/>
                <a:sym typeface="Calibri"/>
              </a:rPr>
              <a:t>, 2020</a:t>
            </a:r>
            <a:endParaRPr dirty="0"/>
          </a:p>
          <a:p>
            <a:pPr marL="0" marR="0" lvl="0" indent="0" algn="ctr" rtl="0">
              <a:lnSpc>
                <a:spcPct val="80000"/>
              </a:lnSpc>
              <a:spcBef>
                <a:spcPts val="448"/>
              </a:spcBef>
              <a:spcAft>
                <a:spcPts val="0"/>
              </a:spcAft>
              <a:buClr>
                <a:srgbClr val="FFFF00"/>
              </a:buClr>
              <a:buSzPts val="2240"/>
              <a:buFont typeface="Noto Sans Symbols"/>
              <a:buNone/>
            </a:pPr>
            <a:r>
              <a:rPr lang="en-US" sz="2240" b="0" i="0" u="none" strike="noStrike" cap="none" dirty="0">
                <a:solidFill>
                  <a:srgbClr val="FFFF00"/>
                </a:solidFill>
                <a:latin typeface="Calibri"/>
                <a:ea typeface="Calibri"/>
                <a:cs typeface="Calibri"/>
                <a:sym typeface="Calibri"/>
              </a:rPr>
              <a:t>GOES-R Calibration Working Group (CWG</a:t>
            </a:r>
            <a:r>
              <a:rPr lang="en-US" sz="2240" b="0" i="0" u="none" strike="noStrike" cap="none" dirty="0" smtClean="0">
                <a:solidFill>
                  <a:srgbClr val="FFFF00"/>
                </a:solidFill>
                <a:latin typeface="Calibri"/>
                <a:ea typeface="Calibri"/>
                <a:cs typeface="Calibri"/>
                <a:sym typeface="Calibri"/>
              </a:rPr>
              <a:t>)</a:t>
            </a:r>
            <a:endParaRPr lang="en-US" dirty="0"/>
          </a:p>
          <a:p>
            <a:pPr marL="0" marR="0" lvl="0" indent="0" algn="ctr" rtl="0">
              <a:lnSpc>
                <a:spcPct val="80000"/>
              </a:lnSpc>
              <a:spcBef>
                <a:spcPts val="448"/>
              </a:spcBef>
              <a:spcAft>
                <a:spcPts val="0"/>
              </a:spcAft>
              <a:buClr>
                <a:srgbClr val="FFFF00"/>
              </a:buClr>
              <a:buSzPts val="2240"/>
              <a:buFont typeface="Noto Sans Symbols"/>
              <a:buNone/>
            </a:pPr>
            <a:endParaRPr sz="200" b="0" i="0" u="none" strike="noStrike" cap="none" dirty="0">
              <a:solidFill>
                <a:srgbClr val="888888"/>
              </a:solidFill>
              <a:latin typeface="Calibri"/>
              <a:ea typeface="Calibri"/>
              <a:cs typeface="Calibri"/>
              <a:sym typeface="Calibri"/>
            </a:endParaRPr>
          </a:p>
          <a:p>
            <a:pPr marL="0" indent="0">
              <a:lnSpc>
                <a:spcPct val="80000"/>
              </a:lnSpc>
              <a:spcBef>
                <a:spcPts val="406"/>
              </a:spcBef>
              <a:buClr>
                <a:srgbClr val="FF9900"/>
              </a:buClr>
              <a:buSzPts val="2029"/>
            </a:pPr>
            <a:r>
              <a:rPr lang="en-US" sz="2029" b="0" i="0" u="none" strike="noStrike" cap="none" dirty="0">
                <a:solidFill>
                  <a:srgbClr val="FF9900"/>
                </a:solidFill>
                <a:latin typeface="Calibri"/>
                <a:ea typeface="Calibri"/>
                <a:cs typeface="Calibri"/>
                <a:sym typeface="Calibri"/>
              </a:rPr>
              <a:t>Presenter</a:t>
            </a:r>
            <a:r>
              <a:rPr lang="en-US" sz="2029" dirty="0">
                <a:solidFill>
                  <a:srgbClr val="FF9900"/>
                </a:solidFill>
              </a:rPr>
              <a:t>: Brian Kress </a:t>
            </a:r>
            <a:endParaRPr dirty="0"/>
          </a:p>
          <a:p>
            <a:pPr marL="0" indent="0">
              <a:lnSpc>
                <a:spcPct val="80000"/>
              </a:lnSpc>
              <a:spcBef>
                <a:spcPts val="406"/>
              </a:spcBef>
              <a:buClr>
                <a:srgbClr val="FF9900"/>
              </a:buClr>
              <a:buSzPts val="2029"/>
            </a:pPr>
            <a:r>
              <a:rPr lang="en-US" sz="2029" b="0" i="0" u="none" strike="noStrike" cap="none" dirty="0">
                <a:solidFill>
                  <a:srgbClr val="FF9900"/>
                </a:solidFill>
                <a:latin typeface="Calibri"/>
                <a:ea typeface="Calibri"/>
                <a:cs typeface="Calibri"/>
                <a:sym typeface="Calibri"/>
              </a:rPr>
              <a:t>Contributors: Athanasios </a:t>
            </a:r>
            <a:r>
              <a:rPr lang="en-US" sz="2029" b="0" i="0" u="none" strike="noStrike" cap="none" dirty="0" err="1">
                <a:solidFill>
                  <a:srgbClr val="FF9900"/>
                </a:solidFill>
                <a:latin typeface="Calibri"/>
                <a:ea typeface="Calibri"/>
                <a:cs typeface="Calibri"/>
                <a:sym typeface="Calibri"/>
              </a:rPr>
              <a:t>Boudouridis</a:t>
            </a:r>
            <a:r>
              <a:rPr lang="en-US" sz="2029" b="0" i="0" u="none" strike="noStrike" cap="none" dirty="0">
                <a:solidFill>
                  <a:srgbClr val="FF9900"/>
                </a:solidFill>
                <a:latin typeface="Calibri"/>
                <a:ea typeface="Calibri"/>
                <a:cs typeface="Calibri"/>
                <a:sym typeface="Calibri"/>
              </a:rPr>
              <a:t>, </a:t>
            </a:r>
            <a:r>
              <a:rPr lang="en-US" sz="2029" dirty="0" smtClean="0">
                <a:solidFill>
                  <a:srgbClr val="FF9900"/>
                </a:solidFill>
              </a:rPr>
              <a:t>Juan </a:t>
            </a:r>
            <a:r>
              <a:rPr lang="en-US" sz="2029" dirty="0">
                <a:solidFill>
                  <a:srgbClr val="FF9900"/>
                </a:solidFill>
              </a:rPr>
              <a:t>Rodriguez</a:t>
            </a:r>
            <a:endParaRPr dirty="0"/>
          </a:p>
          <a:p>
            <a:pPr marL="0" marR="0" lvl="0" indent="0" algn="ctr" rtl="0">
              <a:lnSpc>
                <a:spcPct val="80000"/>
              </a:lnSpc>
              <a:spcBef>
                <a:spcPts val="406"/>
              </a:spcBef>
              <a:spcAft>
                <a:spcPts val="0"/>
              </a:spcAft>
              <a:buClr>
                <a:srgbClr val="FF9900"/>
              </a:buClr>
              <a:buSzPts val="2029"/>
              <a:buFont typeface="Noto Sans Symbols"/>
              <a:buNone/>
            </a:pPr>
            <a:r>
              <a:rPr lang="en-US" sz="2029" b="0" i="0" u="none" strike="noStrike" cap="none" dirty="0">
                <a:solidFill>
                  <a:srgbClr val="FF9900"/>
                </a:solidFill>
                <a:latin typeface="Calibri"/>
                <a:ea typeface="Calibri"/>
                <a:cs typeface="Calibri"/>
                <a:sym typeface="Calibri"/>
              </a:rPr>
              <a:t>NOAA NCEI / CIRES</a:t>
            </a:r>
            <a:endParaRPr dirty="0"/>
          </a:p>
          <a:p>
            <a:pPr marL="0" marR="0" lvl="0" indent="0" algn="ctr" rtl="0">
              <a:lnSpc>
                <a:spcPct val="80000"/>
              </a:lnSpc>
              <a:spcBef>
                <a:spcPts val="448"/>
              </a:spcBef>
              <a:spcAft>
                <a:spcPts val="0"/>
              </a:spcAft>
              <a:buClr>
                <a:srgbClr val="888888"/>
              </a:buClr>
              <a:buSzPts val="2240"/>
              <a:buFont typeface="Noto Sans Symbols"/>
              <a:buNone/>
            </a:pPr>
            <a:endParaRPr sz="2240" b="0" i="0" u="none" strike="noStrike" cap="none" dirty="0">
              <a:solidFill>
                <a:srgbClr val="888888"/>
              </a:solidFill>
              <a:latin typeface="Calibri"/>
              <a:ea typeface="Calibri"/>
              <a:cs typeface="Calibri"/>
              <a:sym typeface="Calibri"/>
            </a:endParaRPr>
          </a:p>
        </p:txBody>
      </p:sp>
      <p:sp>
        <p:nvSpPr>
          <p:cNvPr id="55" name="Shape 55"/>
          <p:cNvSpPr txBox="1"/>
          <p:nvPr/>
        </p:nvSpPr>
        <p:spPr>
          <a:xfrm>
            <a:off x="1143000" y="5791200"/>
            <a:ext cx="6858000" cy="338554"/>
          </a:xfrm>
          <a:prstGeom prst="rect">
            <a:avLst/>
          </a:prstGeom>
          <a:solidFill>
            <a:schemeClr val="lt1"/>
          </a:solidFill>
          <a:ln>
            <a:noFill/>
          </a:ln>
        </p:spPr>
        <p:txBody>
          <a:bodyPr spcFirstLastPara="1" wrap="square" lIns="91425" tIns="45700" rIns="91425" bIns="45700" anchor="t" anchorCtr="0">
            <a:noAutofit/>
          </a:bodyPr>
          <a:lstStyle/>
          <a:p>
            <a:pPr algn="ctr"/>
            <a:r>
              <a:rPr lang="en-US" sz="1600" b="0" i="1" u="none" strike="noStrike" cap="none">
                <a:solidFill>
                  <a:srgbClr val="008000"/>
                </a:solidFill>
                <a:latin typeface="Calibri"/>
                <a:ea typeface="Calibri"/>
                <a:cs typeface="Calibri"/>
                <a:sym typeface="Calibri"/>
              </a:rPr>
              <a:t>This review incorporates results from </a:t>
            </a:r>
            <a:r>
              <a:rPr lang="en-US" sz="1600" i="1">
                <a:solidFill>
                  <a:srgbClr val="008000"/>
                </a:solidFill>
                <a:latin typeface="Calibri"/>
                <a:ea typeface="Calibri"/>
                <a:cs typeface="Calibri"/>
                <a:sym typeface="Calibri"/>
              </a:rPr>
              <a:t>Assurance Technology </a:t>
            </a:r>
            <a:r>
              <a:rPr lang="en-US" sz="1600" i="1" smtClean="0">
                <a:solidFill>
                  <a:srgbClr val="008000"/>
                </a:solidFill>
                <a:latin typeface="Calibri"/>
                <a:ea typeface="Calibri"/>
                <a:cs typeface="Calibri"/>
                <a:sym typeface="Calibri"/>
              </a:rPr>
              <a:t>Corporation</a:t>
            </a:r>
            <a:r>
              <a:rPr lang="en-US" sz="1600" b="0" i="1" u="none" strike="noStrike" cap="none" smtClean="0">
                <a:solidFill>
                  <a:srgbClr val="008000"/>
                </a:solidFill>
                <a:latin typeface="Calibri"/>
                <a:ea typeface="Calibri"/>
                <a:cs typeface="Calibri"/>
                <a:sym typeface="Calibri"/>
              </a:rPr>
              <a:t> PLTs.</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374"/>
            <a:ext cx="6408821" cy="968626"/>
          </a:xfrm>
        </p:spPr>
        <p:txBody>
          <a:bodyPr/>
          <a:lstStyle/>
          <a:p>
            <a:r>
              <a:rPr lang="en-US" sz="3200" dirty="0" smtClean="0"/>
              <a:t>MPS-LO MCP HV Optimization/Adjustments</a:t>
            </a:r>
            <a:endParaRPr lang="en-US" sz="1800" dirty="0"/>
          </a:p>
        </p:txBody>
      </p:sp>
      <p:sp>
        <p:nvSpPr>
          <p:cNvPr id="3" name="Text Placeholder 2"/>
          <p:cNvSpPr>
            <a:spLocks noGrp="1"/>
          </p:cNvSpPr>
          <p:nvPr>
            <p:ph type="body" idx="1"/>
          </p:nvPr>
        </p:nvSpPr>
        <p:spPr>
          <a:xfrm>
            <a:off x="457200" y="3029675"/>
            <a:ext cx="8229600" cy="3706792"/>
          </a:xfrm>
        </p:spPr>
        <p:txBody>
          <a:bodyPr/>
          <a:lstStyle/>
          <a:p>
            <a:pPr>
              <a:spcBef>
                <a:spcPts val="0"/>
              </a:spcBef>
              <a:spcAft>
                <a:spcPts val="1200"/>
              </a:spcAft>
              <a:buSzPct val="100000"/>
              <a:buFont typeface="Arial" charset="0"/>
              <a:buChar char="•"/>
            </a:pPr>
            <a:r>
              <a:rPr lang="en-US" sz="1800" dirty="0" smtClean="0"/>
              <a:t>Optimize setting of high voltage (HV) </a:t>
            </a:r>
            <a:r>
              <a:rPr lang="en-US" sz="1800" dirty="0"/>
              <a:t>bias across micro-channel plate (MCP) detector </a:t>
            </a:r>
            <a:r>
              <a:rPr lang="en-US" sz="1800" dirty="0" smtClean="0"/>
              <a:t>(type </a:t>
            </a:r>
            <a:r>
              <a:rPr lang="en-US" sz="1800" dirty="0"/>
              <a:t>of electron </a:t>
            </a:r>
            <a:r>
              <a:rPr lang="en-US" sz="1800" dirty="0" smtClean="0"/>
              <a:t>multiplier).</a:t>
            </a:r>
          </a:p>
          <a:p>
            <a:pPr>
              <a:spcBef>
                <a:spcPts val="0"/>
              </a:spcBef>
              <a:spcAft>
                <a:spcPts val="1200"/>
              </a:spcAft>
              <a:buSzPct val="100000"/>
              <a:buFont typeface="Arial" charset="0"/>
              <a:buChar char="•"/>
            </a:pPr>
            <a:r>
              <a:rPr lang="en-US" sz="1800" dirty="0" smtClean="0"/>
              <a:t>Goal is to set HV low enough so as not to introduce excessive </a:t>
            </a:r>
            <a:r>
              <a:rPr lang="en-US" sz="1800" dirty="0"/>
              <a:t>noise and crosstalk </a:t>
            </a:r>
            <a:r>
              <a:rPr lang="en-US" sz="1800" dirty="0" smtClean="0"/>
              <a:t>but high enough so that we operate in/near saturation (</a:t>
            </a:r>
            <a:r>
              <a:rPr lang="en-US" sz="1800" dirty="0"/>
              <a:t>uniformity of charge exiting MCPs with individual particle hit</a:t>
            </a:r>
            <a:r>
              <a:rPr lang="en-US" sz="1800" dirty="0" smtClean="0"/>
              <a:t>).</a:t>
            </a:r>
          </a:p>
          <a:p>
            <a:pPr>
              <a:spcBef>
                <a:spcPts val="0"/>
              </a:spcBef>
              <a:spcAft>
                <a:spcPts val="300"/>
              </a:spcAft>
              <a:buSzPct val="100000"/>
              <a:buFont typeface="Arial" charset="0"/>
              <a:buChar char="•"/>
            </a:pPr>
            <a:r>
              <a:rPr lang="en-US" sz="1800" dirty="0" smtClean="0"/>
              <a:t>MCP HV settings during </a:t>
            </a:r>
            <a:r>
              <a:rPr lang="en-US" sz="1800" dirty="0"/>
              <a:t>ground calibration </a:t>
            </a:r>
            <a:r>
              <a:rPr lang="en-US" sz="1400" dirty="0" smtClean="0"/>
              <a:t>(CDRL79, </a:t>
            </a:r>
            <a:r>
              <a:rPr lang="en-US" sz="1400" dirty="0"/>
              <a:t>SEISS-D-ML079-2.pdf)</a:t>
            </a:r>
            <a:endParaRPr lang="en-US" sz="1800" dirty="0" smtClean="0"/>
          </a:p>
          <a:p>
            <a:pPr lvl="1">
              <a:spcBef>
                <a:spcPts val="0"/>
              </a:spcBef>
              <a:spcAft>
                <a:spcPts val="300"/>
              </a:spcAft>
              <a:buSzPct val="100000"/>
              <a:buFont typeface=".AppleSystemUIFont" charset="-120"/>
              <a:buChar char="-"/>
            </a:pPr>
            <a:r>
              <a:rPr lang="en-US" sz="1400" dirty="0" smtClean="0"/>
              <a:t>G16/FM1 HV at </a:t>
            </a:r>
            <a:r>
              <a:rPr lang="en-US" sz="1400" dirty="0"/>
              <a:t>step 26 for both electrons and ions; </a:t>
            </a:r>
          </a:p>
          <a:p>
            <a:pPr lvl="1">
              <a:spcBef>
                <a:spcPts val="0"/>
              </a:spcBef>
              <a:spcAft>
                <a:spcPts val="1200"/>
              </a:spcAft>
              <a:buSzPct val="100000"/>
              <a:buFont typeface=".AppleSystemUIFont" charset="-120"/>
              <a:buChar char="-"/>
            </a:pPr>
            <a:r>
              <a:rPr lang="en-US" sz="1400" dirty="0" smtClean="0"/>
              <a:t>G17/FM2 HV at step </a:t>
            </a:r>
            <a:r>
              <a:rPr lang="en-US" sz="1400" dirty="0"/>
              <a:t>27 for electrons and 26 for ions; initially operated at 25/26 </a:t>
            </a:r>
            <a:endParaRPr lang="en-US" sz="1400" dirty="0" smtClean="0"/>
          </a:p>
          <a:p>
            <a:pPr>
              <a:spcBef>
                <a:spcPts val="0"/>
              </a:spcBef>
              <a:spcAft>
                <a:spcPts val="300"/>
              </a:spcAft>
              <a:buSzPct val="100000"/>
              <a:buFont typeface="Arial" charset="0"/>
              <a:buChar char="•"/>
            </a:pPr>
            <a:r>
              <a:rPr lang="en-US" sz="1800" dirty="0" smtClean="0"/>
              <a:t>MCP HV Settings </a:t>
            </a:r>
            <a:r>
              <a:rPr lang="en-US" sz="1800" dirty="0"/>
              <a:t>On-orbit </a:t>
            </a:r>
            <a:r>
              <a:rPr lang="en-US" sz="1400" dirty="0"/>
              <a:t>(e.g., step 25 is 2450. Volts</a:t>
            </a:r>
            <a:r>
              <a:rPr lang="en-US" sz="1400" dirty="0" smtClean="0"/>
              <a:t>)</a:t>
            </a:r>
          </a:p>
          <a:p>
            <a:pPr lvl="1">
              <a:spcBef>
                <a:spcPts val="0"/>
              </a:spcBef>
              <a:spcAft>
                <a:spcPts val="300"/>
              </a:spcAft>
              <a:buSzPct val="100000"/>
              <a:buFont typeface=".AppleSystemUIFont" charset="-120"/>
              <a:buChar char="-"/>
            </a:pPr>
            <a:r>
              <a:rPr lang="en-US" sz="1400" dirty="0" smtClean="0"/>
              <a:t>G16/FM1 EMCP/IMCP initially </a:t>
            </a:r>
            <a:r>
              <a:rPr lang="en-US" sz="1400" dirty="0"/>
              <a:t>operated at </a:t>
            </a:r>
            <a:r>
              <a:rPr lang="en-US" sz="1400" dirty="0" smtClean="0"/>
              <a:t>steps 25/26; EMCP raised to step 26 on 6 Aug 2019 (SEISS-TR-Y121-1-13_MPSLO_HV_Optimization_Final.pdf)</a:t>
            </a:r>
          </a:p>
          <a:p>
            <a:pPr lvl="1">
              <a:spcBef>
                <a:spcPts val="0"/>
              </a:spcBef>
              <a:spcAft>
                <a:spcPts val="300"/>
              </a:spcAft>
              <a:buSzPct val="100000"/>
              <a:buFont typeface=".AppleSystemUIFont" charset="-120"/>
              <a:buChar char="-"/>
            </a:pPr>
            <a:r>
              <a:rPr lang="en-US" sz="1400" dirty="0" smtClean="0"/>
              <a:t>G17/FM2 </a:t>
            </a:r>
            <a:r>
              <a:rPr lang="en-US" sz="1400" dirty="0"/>
              <a:t>EMCP/IMCP </a:t>
            </a:r>
            <a:r>
              <a:rPr lang="en-US" sz="1400" dirty="0" smtClean="0"/>
              <a:t>operated </a:t>
            </a:r>
            <a:r>
              <a:rPr lang="en-US" sz="1400" dirty="0"/>
              <a:t>at steps </a:t>
            </a:r>
            <a:r>
              <a:rPr lang="en-US" sz="1400" dirty="0" smtClean="0"/>
              <a:t>25/26.</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10</a:t>
            </a:fld>
            <a:endParaRPr lang="uk-UA"/>
          </a:p>
        </p:txBody>
      </p:sp>
      <p:sp>
        <p:nvSpPr>
          <p:cNvPr id="5" name="TextBox 4"/>
          <p:cNvSpPr txBox="1"/>
          <p:nvPr/>
        </p:nvSpPr>
        <p:spPr>
          <a:xfrm>
            <a:off x="6248400" y="1676400"/>
            <a:ext cx="2514600" cy="938719"/>
          </a:xfrm>
          <a:prstGeom prst="rect">
            <a:avLst/>
          </a:prstGeom>
          <a:noFill/>
        </p:spPr>
        <p:txBody>
          <a:bodyPr wrap="square" rtlCol="0">
            <a:spAutoFit/>
          </a:bodyPr>
          <a:lstStyle/>
          <a:p>
            <a:r>
              <a:rPr lang="en-US" sz="1100" dirty="0">
                <a:solidFill>
                  <a:schemeClr val="bg1"/>
                </a:solidFill>
              </a:rPr>
              <a:t>Figure </a:t>
            </a:r>
            <a:r>
              <a:rPr lang="en-US" sz="1100" dirty="0" smtClean="0">
                <a:solidFill>
                  <a:schemeClr val="bg1"/>
                </a:solidFill>
              </a:rPr>
              <a:t>from </a:t>
            </a:r>
            <a:r>
              <a:rPr lang="en-US" sz="1100" dirty="0">
                <a:solidFill>
                  <a:schemeClr val="bg1"/>
                </a:solidFill>
              </a:rPr>
              <a:t>Yi, W. (2001), Characteristic features of new electron-multiplying channels in a field emission display, </a:t>
            </a:r>
            <a:r>
              <a:rPr lang="en-US" sz="1100" i="1" dirty="0">
                <a:solidFill>
                  <a:schemeClr val="bg1"/>
                </a:solidFill>
              </a:rPr>
              <a:t>J. Vac. Sci. Technol. B 19</a:t>
            </a:r>
            <a:r>
              <a:rPr lang="en-US" sz="1100" dirty="0">
                <a:solidFill>
                  <a:schemeClr val="bg1"/>
                </a:solidFill>
              </a:rPr>
              <a:t>(6), 2247-2251.</a:t>
            </a:r>
          </a:p>
        </p:txBody>
      </p:sp>
      <p:grpSp>
        <p:nvGrpSpPr>
          <p:cNvPr id="15" name="Group 14"/>
          <p:cNvGrpSpPr/>
          <p:nvPr/>
        </p:nvGrpSpPr>
        <p:grpSpPr>
          <a:xfrm>
            <a:off x="3188825" y="1257495"/>
            <a:ext cx="3021966" cy="1682776"/>
            <a:chOff x="3200400" y="1257495"/>
            <a:chExt cx="3021966" cy="1682776"/>
          </a:xfrm>
        </p:grpSpPr>
        <p:grpSp>
          <p:nvGrpSpPr>
            <p:cNvPr id="13" name="Group 12"/>
            <p:cNvGrpSpPr/>
            <p:nvPr/>
          </p:nvGrpSpPr>
          <p:grpSpPr>
            <a:xfrm>
              <a:off x="3200400" y="1257495"/>
              <a:ext cx="2971800" cy="1682776"/>
              <a:chOff x="3200400" y="1257495"/>
              <a:chExt cx="2971800" cy="1682776"/>
            </a:xfrm>
          </p:grpSpPr>
          <p:grpSp>
            <p:nvGrpSpPr>
              <p:cNvPr id="12" name="Group 11"/>
              <p:cNvGrpSpPr/>
              <p:nvPr/>
            </p:nvGrpSpPr>
            <p:grpSpPr>
              <a:xfrm>
                <a:off x="3200400" y="1257495"/>
                <a:ext cx="2971800" cy="1682776"/>
                <a:chOff x="3200400" y="1257495"/>
                <a:chExt cx="2971800" cy="168277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257495"/>
                  <a:ext cx="2971800" cy="1682776"/>
                </a:xfrm>
                <a:prstGeom prst="rect">
                  <a:avLst/>
                </a:prstGeom>
              </p:spPr>
            </p:pic>
            <p:cxnSp>
              <p:nvCxnSpPr>
                <p:cNvPr id="8" name="Straight Connector 7"/>
                <p:cNvCxnSpPr/>
                <p:nvPr/>
              </p:nvCxnSpPr>
              <p:spPr>
                <a:xfrm>
                  <a:off x="4635500" y="1365250"/>
                  <a:ext cx="381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4584700" y="1339850"/>
                <a:ext cx="478016" cy="215444"/>
              </a:xfrm>
              <a:prstGeom prst="rect">
                <a:avLst/>
              </a:prstGeom>
              <a:noFill/>
            </p:spPr>
            <p:txBody>
              <a:bodyPr wrap="none" rtlCol="0">
                <a:spAutoFit/>
              </a:bodyPr>
              <a:lstStyle/>
              <a:p>
                <a:r>
                  <a:rPr lang="en-US" sz="800" smtClean="0"/>
                  <a:t>proton</a:t>
                </a:r>
                <a:endParaRPr lang="en-US" sz="800"/>
              </a:p>
            </p:txBody>
          </p:sp>
        </p:grpSp>
        <mc:AlternateContent xmlns:mc="http://schemas.openxmlformats.org/markup-compatibility/2006" xmlns:a14="http://schemas.microsoft.com/office/drawing/2010/main">
          <mc:Choice Requires="a14">
            <p:sp>
              <p:nvSpPr>
                <p:cNvPr id="14" name="TextBox 13"/>
                <p:cNvSpPr txBox="1"/>
                <p:nvPr/>
              </p:nvSpPr>
              <p:spPr>
                <a:xfrm>
                  <a:off x="5664200" y="2209800"/>
                  <a:ext cx="558166" cy="215444"/>
                </a:xfrm>
                <a:prstGeom prst="rect">
                  <a:avLst/>
                </a:prstGeom>
                <a:noFill/>
              </p:spPr>
              <p:txBody>
                <a:bodyPr wrap="none" rtlCol="0">
                  <a:spAutoFit/>
                </a:bodyPr>
                <a:lstStyle/>
                <a:p>
                  <a14:m>
                    <m:oMath xmlns:m="http://schemas.openxmlformats.org/officeDocument/2006/math">
                      <m:r>
                        <a:rPr lang="en-US" sz="800" i="1" smtClean="0">
                          <a:latin typeface="Cambria Math" charset="0"/>
                          <a:ea typeface="Cambria Math" charset="0"/>
                          <a:cs typeface="Cambria Math" charset="0"/>
                        </a:rPr>
                        <m:t>~</m:t>
                      </m:r>
                    </m:oMath>
                  </a14:m>
                  <a:r>
                    <a:rPr lang="en-US" sz="800" dirty="0" smtClean="0"/>
                    <a:t>2000V</a:t>
                  </a:r>
                  <a:endParaRPr lang="en-US" sz="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664200" y="2209800"/>
                  <a:ext cx="558166" cy="215444"/>
                </a:xfrm>
                <a:prstGeom prst="rect">
                  <a:avLst/>
                </a:prstGeom>
                <a:blipFill rotWithShape="0">
                  <a:blip r:embed="rId3"/>
                  <a:stretch>
                    <a:fillRect b="-5714"/>
                  </a:stretch>
                </a:blipFill>
              </p:spPr>
              <p:txBody>
                <a:bodyPr/>
                <a:lstStyle/>
                <a:p>
                  <a:r>
                    <a:rPr lang="en-US">
                      <a:noFill/>
                    </a:rPr>
                    <a:t> </a:t>
                  </a:r>
                </a:p>
              </p:txBody>
            </p:sp>
          </mc:Fallback>
        </mc:AlternateContent>
      </p:grpSp>
    </p:spTree>
    <p:extLst>
      <p:ext uri="{BB962C8B-B14F-4D97-AF65-F5344CB8AC3E}">
        <p14:creationId xmlns:p14="http://schemas.microsoft.com/office/powerpoint/2010/main" val="1409074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34625" y="128337"/>
            <a:ext cx="6408821" cy="968626"/>
          </a:xfrm>
        </p:spPr>
        <p:txBody>
          <a:bodyPr/>
          <a:lstStyle/>
          <a:p>
            <a:r>
              <a:rPr lang="en-US" sz="2800" dirty="0" smtClean="0"/>
              <a:t>Summary of MPS-LO Instrument and GPA Anomalies and Resolution Status (1)</a:t>
            </a:r>
            <a:endParaRPr lang="en-US" sz="1400" dirty="0">
              <a:solidFill>
                <a:srgbClr val="FFFF00"/>
              </a:solidFill>
            </a:endParaRPr>
          </a:p>
        </p:txBody>
      </p:sp>
      <p:sp>
        <p:nvSpPr>
          <p:cNvPr id="6" name="Text Placeholder 5"/>
          <p:cNvSpPr>
            <a:spLocks noGrp="1"/>
          </p:cNvSpPr>
          <p:nvPr>
            <p:ph type="body" idx="1"/>
          </p:nvPr>
        </p:nvSpPr>
        <p:spPr>
          <a:xfrm>
            <a:off x="457200" y="1415970"/>
            <a:ext cx="8229600" cy="4908630"/>
          </a:xfrm>
        </p:spPr>
        <p:txBody>
          <a:bodyPr/>
          <a:lstStyle/>
          <a:p>
            <a:pPr>
              <a:spcAft>
                <a:spcPts val="600"/>
              </a:spcAft>
              <a:buSzPct val="100000"/>
              <a:buFont typeface="Arial" charset="0"/>
              <a:buChar char="•"/>
            </a:pPr>
            <a:r>
              <a:rPr lang="en-US" sz="2400" dirty="0" smtClean="0"/>
              <a:t>High Backgrounds / Negative Fluxes</a:t>
            </a:r>
          </a:p>
          <a:p>
            <a:pPr lvl="1">
              <a:spcBef>
                <a:spcPts val="0"/>
              </a:spcBef>
              <a:spcAft>
                <a:spcPts val="600"/>
              </a:spcAft>
              <a:buSzPct val="100000"/>
              <a:buFont typeface=".AppleSystemUIFont" charset="-120"/>
              <a:buChar char="-"/>
            </a:pPr>
            <a:r>
              <a:rPr lang="en-US" sz="1800" dirty="0" smtClean="0"/>
              <a:t>Resolution strategy: </a:t>
            </a:r>
            <a:r>
              <a:rPr lang="en-US" sz="1800" dirty="0" smtClean="0">
                <a:solidFill>
                  <a:srgbClr val="92D050"/>
                </a:solidFill>
              </a:rPr>
              <a:t>ADRs 326, 763, 764 (all closed)</a:t>
            </a:r>
            <a:r>
              <a:rPr lang="en-US" sz="1800" dirty="0" smtClean="0"/>
              <a:t>, plus empirical derivation and periodic update of background removal coefficients. </a:t>
            </a:r>
          </a:p>
          <a:p>
            <a:pPr lvl="1">
              <a:spcBef>
                <a:spcPts val="0"/>
              </a:spcBef>
              <a:spcAft>
                <a:spcPts val="600"/>
              </a:spcAft>
              <a:buSzPct val="100000"/>
              <a:buFont typeface=".AppleSystemUIFont" charset="-120"/>
              <a:buChar char="-"/>
            </a:pPr>
            <a:r>
              <a:rPr lang="en-US" sz="1800" dirty="0" smtClean="0"/>
              <a:t>Source of backgrounds not fully understood.</a:t>
            </a:r>
          </a:p>
          <a:p>
            <a:pPr>
              <a:spcAft>
                <a:spcPts val="600"/>
              </a:spcAft>
              <a:buSzPct val="100000"/>
              <a:buFont typeface="Arial" charset="0"/>
              <a:buChar char="•"/>
            </a:pPr>
            <a:r>
              <a:rPr lang="en-US" sz="2400" dirty="0" err="1" smtClean="0"/>
              <a:t>Interzonal</a:t>
            </a:r>
            <a:r>
              <a:rPr lang="en-US" sz="2400" dirty="0" smtClean="0"/>
              <a:t> Crosstalk</a:t>
            </a:r>
          </a:p>
          <a:p>
            <a:pPr lvl="1">
              <a:spcAft>
                <a:spcPts val="600"/>
              </a:spcAft>
              <a:buSzPct val="100000"/>
              <a:buFont typeface=".AppleSystemUIFont" charset="-120"/>
              <a:buChar char="-"/>
            </a:pPr>
            <a:r>
              <a:rPr lang="en-US" sz="1800" dirty="0">
                <a:solidFill>
                  <a:schemeClr val="bg1"/>
                </a:solidFill>
              </a:rPr>
              <a:t>G16/FM1 </a:t>
            </a:r>
            <a:r>
              <a:rPr lang="en-US" sz="1800" dirty="0" smtClean="0">
                <a:solidFill>
                  <a:schemeClr val="bg1"/>
                </a:solidFill>
              </a:rPr>
              <a:t>crosstalk seen </a:t>
            </a:r>
            <a:r>
              <a:rPr lang="en-US" sz="1800" dirty="0">
                <a:solidFill>
                  <a:schemeClr val="bg1"/>
                </a:solidFill>
              </a:rPr>
              <a:t>in on-orbit data. </a:t>
            </a:r>
            <a:r>
              <a:rPr lang="en-US" sz="1800" dirty="0" smtClean="0">
                <a:solidFill>
                  <a:schemeClr val="bg1"/>
                </a:solidFill>
              </a:rPr>
              <a:t>No measured crosstalk correction coefficients. Analysis to estimate </a:t>
            </a:r>
            <a:r>
              <a:rPr lang="en-US" sz="1800" dirty="0">
                <a:solidFill>
                  <a:schemeClr val="bg1"/>
                </a:solidFill>
              </a:rPr>
              <a:t>correction </a:t>
            </a:r>
            <a:r>
              <a:rPr lang="en-US" sz="1800" dirty="0" smtClean="0">
                <a:solidFill>
                  <a:schemeClr val="bg1"/>
                </a:solidFill>
              </a:rPr>
              <a:t>coefficients possible but not developed.</a:t>
            </a:r>
          </a:p>
          <a:p>
            <a:pPr lvl="1">
              <a:spcAft>
                <a:spcPts val="600"/>
              </a:spcAft>
              <a:buSzPct val="100000"/>
              <a:buFont typeface=".AppleSystemUIFont" charset="-120"/>
              <a:buChar char="-"/>
            </a:pPr>
            <a:r>
              <a:rPr lang="en-US" sz="1800" dirty="0" smtClean="0">
                <a:solidFill>
                  <a:schemeClr val="bg1"/>
                </a:solidFill>
              </a:rPr>
              <a:t>G17/FM2 crosstalk </a:t>
            </a:r>
            <a:r>
              <a:rPr lang="en-US" sz="1800" dirty="0" smtClean="0"/>
              <a:t>measured in </a:t>
            </a:r>
            <a:r>
              <a:rPr lang="en-US" sz="1800" dirty="0">
                <a:solidFill>
                  <a:schemeClr val="bg1"/>
                </a:solidFill>
              </a:rPr>
              <a:t>left sensor </a:t>
            </a:r>
            <a:r>
              <a:rPr lang="en-US" sz="1800" dirty="0" smtClean="0">
                <a:solidFill>
                  <a:schemeClr val="bg1"/>
                </a:solidFill>
              </a:rPr>
              <a:t>head electrons</a:t>
            </a:r>
            <a:r>
              <a:rPr lang="en-US" sz="1800" dirty="0">
                <a:solidFill>
                  <a:schemeClr val="bg1"/>
                </a:solidFill>
              </a:rPr>
              <a:t> (</a:t>
            </a:r>
            <a:r>
              <a:rPr lang="en-US" sz="1800" dirty="0" smtClean="0">
                <a:solidFill>
                  <a:schemeClr val="bg1"/>
                </a:solidFill>
              </a:rPr>
              <a:t>LSHE) in</a:t>
            </a:r>
            <a:r>
              <a:rPr lang="en-US" sz="1800" dirty="0"/>
              <a:t> </a:t>
            </a:r>
            <a:r>
              <a:rPr lang="en-US" sz="1800" dirty="0" smtClean="0"/>
              <a:t>ground/beam calibrations. Right and left sensor head crosstalk apparent in </a:t>
            </a:r>
            <a:r>
              <a:rPr lang="en-US" sz="1800" dirty="0"/>
              <a:t>on-orbit </a:t>
            </a:r>
            <a:r>
              <a:rPr lang="en-US" sz="1800" dirty="0" smtClean="0"/>
              <a:t>data (slide 26). LSHE crosstalk correction coefficients determined in ground calibrations with EMCP HV at step 27. Currently at step 25.</a:t>
            </a:r>
          </a:p>
          <a:p>
            <a:pPr lvl="1">
              <a:spcAft>
                <a:spcPts val="600"/>
              </a:spcAft>
              <a:buSzPct val="100000"/>
              <a:buFont typeface=".AppleSystemUIFont" charset="-120"/>
              <a:buChar char="-"/>
            </a:pPr>
            <a:r>
              <a:rPr lang="en-US" sz="1800" dirty="0" smtClean="0">
                <a:solidFill>
                  <a:schemeClr val="bg1"/>
                </a:solidFill>
              </a:rPr>
              <a:t>No associated ADRs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11</a:t>
            </a:fld>
            <a:endParaRPr lang="uk-UA"/>
          </a:p>
        </p:txBody>
      </p:sp>
      <p:sp>
        <p:nvSpPr>
          <p:cNvPr id="2" name="TextBox 1"/>
          <p:cNvSpPr txBox="1"/>
          <p:nvPr/>
        </p:nvSpPr>
        <p:spPr>
          <a:xfrm>
            <a:off x="6975032" y="5715000"/>
            <a:ext cx="1681871" cy="400110"/>
          </a:xfrm>
          <a:prstGeom prst="rect">
            <a:avLst/>
          </a:prstGeom>
          <a:noFill/>
        </p:spPr>
        <p:txBody>
          <a:bodyPr wrap="none" rtlCol="0">
            <a:spAutoFit/>
          </a:bodyPr>
          <a:lstStyle/>
          <a:p>
            <a:r>
              <a:rPr lang="en-US" sz="2000" smtClean="0">
                <a:solidFill>
                  <a:schemeClr val="bg1"/>
                </a:solidFill>
              </a:rPr>
              <a:t>Continued →</a:t>
            </a:r>
            <a:endParaRPr lang="en-US" sz="2000">
              <a:solidFill>
                <a:schemeClr val="bg1"/>
              </a:solidFill>
            </a:endParaRPr>
          </a:p>
        </p:txBody>
      </p:sp>
      <p:sp>
        <p:nvSpPr>
          <p:cNvPr id="3" name="TextBox 2"/>
          <p:cNvSpPr txBox="1"/>
          <p:nvPr/>
        </p:nvSpPr>
        <p:spPr>
          <a:xfrm>
            <a:off x="2438400" y="6243935"/>
            <a:ext cx="4343400" cy="461665"/>
          </a:xfrm>
          <a:prstGeom prst="rect">
            <a:avLst/>
          </a:prstGeom>
          <a:noFill/>
        </p:spPr>
        <p:txBody>
          <a:bodyPr wrap="square" rtlCol="0">
            <a:spAutoFit/>
          </a:bodyPr>
          <a:lstStyle/>
          <a:p>
            <a:pPr algn="ctr"/>
            <a:r>
              <a:rPr lang="en-US" sz="1200" dirty="0" smtClean="0">
                <a:solidFill>
                  <a:schemeClr val="bg2">
                    <a:lumMod val="20000"/>
                    <a:lumOff val="80000"/>
                  </a:schemeClr>
                </a:solidFill>
              </a:rPr>
              <a:t>* Unless noted with “G16/FM1” or “G17/FM2”, all instrument description and issues pertain to </a:t>
            </a:r>
            <a:r>
              <a:rPr lang="en-US" sz="1200" smtClean="0">
                <a:solidFill>
                  <a:schemeClr val="bg2">
                    <a:lumMod val="20000"/>
                    <a:lumOff val="80000"/>
                  </a:schemeClr>
                </a:solidFill>
              </a:rPr>
              <a:t>both MPS-LO </a:t>
            </a:r>
            <a:r>
              <a:rPr lang="en-US" sz="1200" dirty="0" smtClean="0">
                <a:solidFill>
                  <a:schemeClr val="bg2">
                    <a:lumMod val="20000"/>
                    <a:lumOff val="80000"/>
                  </a:schemeClr>
                </a:solidFill>
              </a:rPr>
              <a:t>units.</a:t>
            </a:r>
            <a:endParaRPr lang="en-US" sz="1200" dirty="0">
              <a:solidFill>
                <a:schemeClr val="bg2">
                  <a:lumMod val="20000"/>
                  <a:lumOff val="80000"/>
                </a:schemeClr>
              </a:solidFill>
            </a:endParaRPr>
          </a:p>
        </p:txBody>
      </p:sp>
    </p:spTree>
    <p:extLst>
      <p:ext uri="{BB962C8B-B14F-4D97-AF65-F5344CB8AC3E}">
        <p14:creationId xmlns:p14="http://schemas.microsoft.com/office/powerpoint/2010/main" val="5352608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12</a:t>
            </a:fld>
            <a:endParaRPr lang="uk-UA"/>
          </a:p>
        </p:txBody>
      </p:sp>
      <p:sp>
        <p:nvSpPr>
          <p:cNvPr id="3" name="Title 2"/>
          <p:cNvSpPr>
            <a:spLocks noGrp="1"/>
          </p:cNvSpPr>
          <p:nvPr>
            <p:ph type="title"/>
          </p:nvPr>
        </p:nvSpPr>
        <p:spPr>
          <a:xfrm>
            <a:off x="1330125" y="128337"/>
            <a:ext cx="6408821" cy="968626"/>
          </a:xfrm>
        </p:spPr>
        <p:txBody>
          <a:bodyPr/>
          <a:lstStyle/>
          <a:p>
            <a:r>
              <a:rPr lang="en-US" sz="2800" dirty="0">
                <a:solidFill>
                  <a:srgbClr val="FFFFFF"/>
                </a:solidFill>
              </a:rPr>
              <a:t>Summary of MPS-LO Instrument and GPA Anomalies and Resolution </a:t>
            </a:r>
            <a:r>
              <a:rPr lang="en-US" sz="2800" dirty="0" smtClean="0">
                <a:solidFill>
                  <a:srgbClr val="FFFFFF"/>
                </a:solidFill>
              </a:rPr>
              <a:t>Status (2)</a:t>
            </a:r>
            <a:endParaRPr lang="en-US" dirty="0"/>
          </a:p>
        </p:txBody>
      </p:sp>
      <p:sp>
        <p:nvSpPr>
          <p:cNvPr id="10" name="Text Placeholder 2"/>
          <p:cNvSpPr>
            <a:spLocks noGrp="1"/>
          </p:cNvSpPr>
          <p:nvPr>
            <p:ph type="body" idx="1"/>
          </p:nvPr>
        </p:nvSpPr>
        <p:spPr>
          <a:xfrm>
            <a:off x="457200" y="1341438"/>
            <a:ext cx="8229600" cy="4983162"/>
          </a:xfrm>
        </p:spPr>
        <p:txBody>
          <a:bodyPr/>
          <a:lstStyle/>
          <a:p>
            <a:pPr>
              <a:spcAft>
                <a:spcPts val="300"/>
              </a:spcAft>
              <a:buSzPct val="100000"/>
              <a:buFont typeface="Arial" charset="0"/>
              <a:buChar char="•"/>
            </a:pPr>
            <a:r>
              <a:rPr lang="en-US" sz="2000" dirty="0"/>
              <a:t>Evidence for significant error in absolute values of reported fluxes (e.g., seen in PLPT-SEI-003 MPS-LO Zone Cross-Comparison, </a:t>
            </a:r>
            <a:r>
              <a:rPr lang="en-US" sz="2000" dirty="0" smtClean="0"/>
              <a:t>slides 43 &amp; 44) Possible </a:t>
            </a:r>
            <a:r>
              <a:rPr lang="en-US" sz="2000" dirty="0"/>
              <a:t>sources are</a:t>
            </a:r>
          </a:p>
          <a:p>
            <a:pPr lvl="1">
              <a:buSzPct val="100000"/>
              <a:buFont typeface=".AppleSystemUIFont" charset="-120"/>
              <a:buChar char="-"/>
            </a:pPr>
            <a:r>
              <a:rPr lang="en-US" sz="1600" dirty="0"/>
              <a:t>Gradual decrease in count rate due to declining MCP response (seen on slide </a:t>
            </a:r>
            <a:r>
              <a:rPr lang="en-US" sz="1600" dirty="0" smtClean="0"/>
              <a:t>37).</a:t>
            </a:r>
            <a:endParaRPr lang="en-US" sz="1600" dirty="0"/>
          </a:p>
          <a:p>
            <a:pPr lvl="1">
              <a:buSzPct val="100000"/>
              <a:buFont typeface=".AppleSystemUIFont" charset="-120"/>
              <a:buChar char="-"/>
            </a:pPr>
            <a:r>
              <a:rPr lang="en-US" sz="1600" dirty="0"/>
              <a:t>MCPs not operated in full saturation to reduce crosstalk and noise (e.g., slide 37 </a:t>
            </a:r>
            <a:r>
              <a:rPr lang="en-US" sz="1600" dirty="0" smtClean="0"/>
              <a:t>in SEISS-TR-Y121-2-15_MPSLO_HV_Optimization-Ops-3_FINAL</a:t>
            </a:r>
            <a:r>
              <a:rPr lang="en-US" sz="1600" dirty="0"/>
              <a:t>).</a:t>
            </a:r>
          </a:p>
          <a:p>
            <a:pPr lvl="1">
              <a:buSzPct val="100000"/>
              <a:buFont typeface=".AppleSystemUIFont" charset="-120"/>
              <a:buChar char="-"/>
            </a:pPr>
            <a:r>
              <a:rPr lang="en-US" sz="1600" dirty="0"/>
              <a:t>MCP HV setting different from ground/beam calibrations (slide 10).</a:t>
            </a:r>
          </a:p>
          <a:p>
            <a:pPr lvl="1">
              <a:buSzPct val="100000"/>
              <a:buFont typeface=".AppleSystemUIFont" charset="-120"/>
              <a:buChar char="-"/>
            </a:pPr>
            <a:r>
              <a:rPr lang="en-US" sz="1600" dirty="0"/>
              <a:t>May be insufficient or too much background removal.</a:t>
            </a:r>
          </a:p>
          <a:p>
            <a:pPr lvl="1">
              <a:spcAft>
                <a:spcPts val="300"/>
              </a:spcAft>
              <a:buSzPct val="100000"/>
              <a:buFont typeface=".AppleSystemUIFont" charset="-120"/>
              <a:buChar char="-"/>
            </a:pPr>
            <a:r>
              <a:rPr lang="en-US" sz="1600" dirty="0"/>
              <a:t>No crosstalk correction.</a:t>
            </a:r>
          </a:p>
          <a:p>
            <a:pPr>
              <a:spcAft>
                <a:spcPts val="300"/>
              </a:spcAft>
              <a:buSzPct val="100000"/>
              <a:buFont typeface="Arial" charset="0"/>
              <a:buChar char="•"/>
            </a:pPr>
            <a:r>
              <a:rPr lang="en-US" sz="2000" dirty="0"/>
              <a:t>Degraded performance of lower energy ion channels due to persistent high background counts (No known/planned fix)</a:t>
            </a:r>
          </a:p>
          <a:p>
            <a:pPr>
              <a:spcAft>
                <a:spcPts val="300"/>
              </a:spcAft>
              <a:buSzPct val="100000"/>
              <a:buFont typeface="Arial" charset="0"/>
              <a:buChar char="•"/>
            </a:pPr>
            <a:r>
              <a:rPr lang="en-US" sz="2000" dirty="0"/>
              <a:t>In-flight calibration pulses (spikes) in science data </a:t>
            </a:r>
            <a:r>
              <a:rPr lang="en-US" sz="2000" dirty="0">
                <a:solidFill>
                  <a:srgbClr val="FFFF00"/>
                </a:solidFill>
              </a:rPr>
              <a:t>(ADR 780, not closed)</a:t>
            </a:r>
          </a:p>
          <a:p>
            <a:pPr>
              <a:spcAft>
                <a:spcPts val="300"/>
              </a:spcAft>
              <a:buSzPct val="100000"/>
              <a:buFont typeface="Arial" charset="0"/>
              <a:buChar char="•"/>
            </a:pPr>
            <a:r>
              <a:rPr lang="en-US" sz="2000" dirty="0"/>
              <a:t>Dropout in low energy electron channels during arc jet firing </a:t>
            </a:r>
          </a:p>
          <a:p>
            <a:pPr indent="0">
              <a:spcBef>
                <a:spcPts val="0"/>
              </a:spcBef>
              <a:buSzPct val="100000"/>
              <a:buNone/>
            </a:pPr>
            <a:r>
              <a:rPr lang="en-US" sz="2000" dirty="0">
                <a:solidFill>
                  <a:srgbClr val="92D050"/>
                </a:solidFill>
              </a:rPr>
              <a:t>(ADR 596, closed</a:t>
            </a:r>
            <a:r>
              <a:rPr lang="en-US" sz="2000" dirty="0" smtClean="0">
                <a:solidFill>
                  <a:srgbClr val="92D050"/>
                </a:solidFill>
              </a:rPr>
              <a:t>)</a:t>
            </a:r>
            <a:endParaRPr lang="en-US" sz="2000" dirty="0">
              <a:solidFill>
                <a:srgbClr val="92D050"/>
              </a:solidFill>
            </a:endParaRPr>
          </a:p>
        </p:txBody>
      </p:sp>
      <p:sp>
        <p:nvSpPr>
          <p:cNvPr id="5" name="TextBox 4"/>
          <p:cNvSpPr txBox="1"/>
          <p:nvPr/>
        </p:nvSpPr>
        <p:spPr>
          <a:xfrm>
            <a:off x="2438400" y="6243935"/>
            <a:ext cx="4343400" cy="461665"/>
          </a:xfrm>
          <a:prstGeom prst="rect">
            <a:avLst/>
          </a:prstGeom>
          <a:noFill/>
        </p:spPr>
        <p:txBody>
          <a:bodyPr wrap="square" rtlCol="0">
            <a:spAutoFit/>
          </a:bodyPr>
          <a:lstStyle/>
          <a:p>
            <a:pPr algn="ctr"/>
            <a:r>
              <a:rPr lang="en-US" sz="1200" dirty="0" smtClean="0">
                <a:solidFill>
                  <a:schemeClr val="bg2">
                    <a:lumMod val="20000"/>
                    <a:lumOff val="80000"/>
                  </a:schemeClr>
                </a:solidFill>
              </a:rPr>
              <a:t>* Unless noted with “G16/FM1” or “G17/FM2”, all instrument description and issues pertain to both MPS-LO units.</a:t>
            </a:r>
            <a:endParaRPr lang="en-US" sz="1200" dirty="0">
              <a:solidFill>
                <a:schemeClr val="bg2">
                  <a:lumMod val="20000"/>
                  <a:lumOff val="80000"/>
                </a:schemeClr>
              </a:solidFill>
            </a:endParaRPr>
          </a:p>
        </p:txBody>
      </p:sp>
    </p:spTree>
    <p:extLst>
      <p:ext uri="{BB962C8B-B14F-4D97-AF65-F5344CB8AC3E}">
        <p14:creationId xmlns:p14="http://schemas.microsoft.com/office/powerpoint/2010/main" val="19586744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447800" y="213001"/>
            <a:ext cx="60960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dirty="0" smtClean="0">
                <a:latin typeface="+mj-lt"/>
              </a:rPr>
              <a:t>MPS-LO Specific </a:t>
            </a:r>
            <a:r>
              <a:rPr lang="en" b="0" i="0" u="none" strike="noStrike" cap="none" dirty="0" smtClean="0">
                <a:solidFill>
                  <a:srgbClr val="FFFFFF"/>
                </a:solidFill>
                <a:latin typeface="+mj-lt"/>
                <a:sym typeface="Arial"/>
              </a:rPr>
              <a:t>ADRs/WRs </a:t>
            </a:r>
            <a:r>
              <a:rPr lang="en-US" b="0" i="0" u="none" strike="noStrike" cap="none" dirty="0" smtClean="0">
                <a:solidFill>
                  <a:srgbClr val="FFFFFF"/>
                </a:solidFill>
                <a:latin typeface="+mj-lt"/>
                <a:sym typeface="Arial"/>
              </a:rPr>
              <a:t/>
            </a:r>
            <a:br>
              <a:rPr lang="en-US" b="0" i="0" u="none" strike="noStrike" cap="none" dirty="0" smtClean="0">
                <a:solidFill>
                  <a:srgbClr val="FFFFFF"/>
                </a:solidFill>
                <a:latin typeface="+mj-lt"/>
                <a:sym typeface="Arial"/>
              </a:rPr>
            </a:br>
            <a:r>
              <a:rPr lang="en-US" dirty="0" smtClean="0">
                <a:latin typeface="+mj-lt"/>
              </a:rPr>
              <a:t>T</a:t>
            </a:r>
            <a:r>
              <a:rPr lang="en-US" b="0" i="0" u="none" strike="noStrike" cap="none" dirty="0" smtClean="0">
                <a:solidFill>
                  <a:srgbClr val="FFFFFF"/>
                </a:solidFill>
                <a:latin typeface="+mj-lt"/>
                <a:sym typeface="Arial"/>
              </a:rPr>
              <a:t>o-date</a:t>
            </a:r>
            <a:endParaRPr lang="en" b="0" i="0" u="none" strike="noStrike" cap="none" dirty="0">
              <a:solidFill>
                <a:srgbClr val="FFFFFF"/>
              </a:solidFill>
              <a:latin typeface="+mj-lt"/>
              <a:sym typeface="Aria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13</a:t>
            </a:fld>
            <a:endParaRPr lang="en" sz="1400" b="0" i="0" u="none" strike="noStrike" cap="none">
              <a:solidFill>
                <a:schemeClr val="lt1"/>
              </a:solidFill>
              <a:latin typeface="Arial"/>
              <a:ea typeface="Arial"/>
              <a:cs typeface="Arial"/>
              <a:sym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319478962"/>
              </p:ext>
            </p:extLst>
          </p:nvPr>
        </p:nvGraphicFramePr>
        <p:xfrm>
          <a:off x="304800" y="1503660"/>
          <a:ext cx="8534399" cy="4516140"/>
        </p:xfrm>
        <a:graphic>
          <a:graphicData uri="http://schemas.openxmlformats.org/drawingml/2006/table">
            <a:tbl>
              <a:tblPr firstRow="1" bandRow="1">
                <a:tableStyleId>{5C22544A-7EE6-4342-B048-85BDC9FD1C3A}</a:tableStyleId>
              </a:tblPr>
              <a:tblGrid>
                <a:gridCol w="533398">
                  <a:extLst>
                    <a:ext uri="{9D8B030D-6E8A-4147-A177-3AD203B41FA5}">
                      <a16:colId xmlns="" xmlns:a16="http://schemas.microsoft.com/office/drawing/2014/main" val="20000"/>
                    </a:ext>
                  </a:extLst>
                </a:gridCol>
                <a:gridCol w="585488">
                  <a:extLst>
                    <a:ext uri="{9D8B030D-6E8A-4147-A177-3AD203B41FA5}">
                      <a16:colId xmlns="" xmlns:a16="http://schemas.microsoft.com/office/drawing/2014/main" val="20001"/>
                    </a:ext>
                  </a:extLst>
                </a:gridCol>
                <a:gridCol w="2569580">
                  <a:extLst>
                    <a:ext uri="{9D8B030D-6E8A-4147-A177-3AD203B41FA5}">
                      <a16:colId xmlns="" xmlns:a16="http://schemas.microsoft.com/office/drawing/2014/main" val="20002"/>
                    </a:ext>
                  </a:extLst>
                </a:gridCol>
                <a:gridCol w="821802">
                  <a:extLst>
                    <a:ext uri="{9D8B030D-6E8A-4147-A177-3AD203B41FA5}">
                      <a16:colId xmlns="" xmlns:a16="http://schemas.microsoft.com/office/drawing/2014/main" val="20003"/>
                    </a:ext>
                  </a:extLst>
                </a:gridCol>
                <a:gridCol w="555585">
                  <a:extLst>
                    <a:ext uri="{9D8B030D-6E8A-4147-A177-3AD203B41FA5}">
                      <a16:colId xmlns="" xmlns:a16="http://schemas.microsoft.com/office/drawing/2014/main" val="3843200185"/>
                    </a:ext>
                  </a:extLst>
                </a:gridCol>
                <a:gridCol w="613458">
                  <a:extLst>
                    <a:ext uri="{9D8B030D-6E8A-4147-A177-3AD203B41FA5}">
                      <a16:colId xmlns="" xmlns:a16="http://schemas.microsoft.com/office/drawing/2014/main" val="3426644867"/>
                    </a:ext>
                  </a:extLst>
                </a:gridCol>
                <a:gridCol w="2855088">
                  <a:extLst>
                    <a:ext uri="{9D8B030D-6E8A-4147-A177-3AD203B41FA5}">
                      <a16:colId xmlns="" xmlns:a16="http://schemas.microsoft.com/office/drawing/2014/main" val="20004"/>
                    </a:ext>
                  </a:extLst>
                </a:gridCol>
              </a:tblGrid>
              <a:tr h="370840">
                <a:tc>
                  <a:txBody>
                    <a:bodyPr/>
                    <a:lstStyle/>
                    <a:p>
                      <a:pPr algn="ctr"/>
                      <a:r>
                        <a:rPr lang="en-US" sz="1200" dirty="0"/>
                        <a:t>ADR</a:t>
                      </a:r>
                    </a:p>
                  </a:txBody>
                  <a:tcPr anchor="ctr"/>
                </a:tc>
                <a:tc>
                  <a:txBody>
                    <a:bodyPr/>
                    <a:lstStyle/>
                    <a:p>
                      <a:pPr algn="ctr"/>
                      <a:r>
                        <a:rPr lang="en-US" sz="1200" dirty="0"/>
                        <a:t>WR</a:t>
                      </a:r>
                    </a:p>
                  </a:txBody>
                  <a:tcPr anchor="ctr"/>
                </a:tc>
                <a:tc>
                  <a:txBody>
                    <a:bodyPr/>
                    <a:lstStyle/>
                    <a:p>
                      <a:r>
                        <a:rPr lang="en-US" sz="1200" dirty="0"/>
                        <a:t>Short Description</a:t>
                      </a:r>
                    </a:p>
                  </a:txBody>
                  <a:tcPr anchor="ctr"/>
                </a:tc>
                <a:tc>
                  <a:txBody>
                    <a:bodyPr/>
                    <a:lstStyle/>
                    <a:p>
                      <a:r>
                        <a:rPr lang="en-US" sz="1200"/>
                        <a:t>Status</a:t>
                      </a:r>
                    </a:p>
                  </a:txBody>
                  <a:tcPr anchor="ctr"/>
                </a:tc>
                <a:tc>
                  <a:txBody>
                    <a:bodyPr/>
                    <a:lstStyle/>
                    <a:p>
                      <a:pPr algn="ctr"/>
                      <a:r>
                        <a:rPr lang="en-US" sz="1200"/>
                        <a:t>G16</a:t>
                      </a:r>
                    </a:p>
                  </a:txBody>
                  <a:tcPr anchor="ctr"/>
                </a:tc>
                <a:tc>
                  <a:txBody>
                    <a:bodyPr/>
                    <a:lstStyle/>
                    <a:p>
                      <a:pPr algn="ctr"/>
                      <a:r>
                        <a:rPr lang="en-US" sz="1200"/>
                        <a:t>G17</a:t>
                      </a:r>
                    </a:p>
                  </a:txBody>
                  <a:tcPr anchor="ctr"/>
                </a:tc>
                <a:tc>
                  <a:txBody>
                    <a:bodyPr/>
                    <a:lstStyle/>
                    <a:p>
                      <a:r>
                        <a:rPr lang="en-US" sz="1200"/>
                        <a:t>Expected Closure</a:t>
                      </a:r>
                    </a:p>
                  </a:txBody>
                  <a:tcPr anchor="ctr"/>
                </a:tc>
                <a:extLst>
                  <a:ext uri="{0D108BD9-81ED-4DB2-BD59-A6C34878D82A}">
                    <a16:rowId xmlns="" xmlns:a16="http://schemas.microsoft.com/office/drawing/2014/main" val="10000"/>
                  </a:ext>
                </a:extLst>
              </a:tr>
              <a:tr h="370840">
                <a:tc>
                  <a:txBody>
                    <a:bodyPr/>
                    <a:lstStyle/>
                    <a:p>
                      <a:pPr algn="ctr"/>
                      <a:r>
                        <a:rPr lang="en-US" sz="1200" dirty="0"/>
                        <a:t>NA</a:t>
                      </a:r>
                    </a:p>
                  </a:txBody>
                  <a:tcPr anchor="ctr"/>
                </a:tc>
                <a:tc>
                  <a:txBody>
                    <a:bodyPr/>
                    <a:lstStyle/>
                    <a:p>
                      <a:pPr marL="0" marR="0" lvl="0" indent="0" algn="l" rtl="0">
                        <a:spcBef>
                          <a:spcPts val="0"/>
                        </a:spcBef>
                        <a:spcAft>
                          <a:spcPts val="0"/>
                        </a:spcAft>
                        <a:buNone/>
                      </a:pPr>
                      <a:r>
                        <a:rPr lang="en-US" sz="1200" b="0" i="0" u="none" strike="noStrike" cap="none" dirty="0">
                          <a:solidFill>
                            <a:schemeClr val="tx1"/>
                          </a:solidFill>
                          <a:effectLst/>
                          <a:latin typeface="+mn-lt"/>
                          <a:ea typeface="+mn-ea"/>
                          <a:cs typeface="+mn-cs"/>
                          <a:sym typeface="Arial"/>
                        </a:rPr>
                        <a:t>3907</a:t>
                      </a:r>
                      <a:r>
                        <a:rPr lang="en-US" sz="1200" dirty="0">
                          <a:effectLst/>
                        </a:rPr>
                        <a:t> </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b="0" i="0" u="none" strike="noStrike" cap="none" dirty="0">
                          <a:solidFill>
                            <a:schemeClr val="dk1"/>
                          </a:solidFill>
                          <a:effectLst/>
                          <a:latin typeface="+mn-lt"/>
                          <a:ea typeface="Calibri"/>
                          <a:cs typeface="Calibri"/>
                          <a:sym typeface="Arial"/>
                        </a:rPr>
                        <a:t>Excessively high MPS-LO  backgrounds </a:t>
                      </a:r>
                      <a:endParaRPr sz="1200" dirty="0">
                        <a:latin typeface="+mn-lt"/>
                      </a:endParaRPr>
                    </a:p>
                  </a:txBody>
                  <a:tcPr marL="91450" marR="91450" marT="45725" marB="45725" anchor="ctr"/>
                </a:tc>
                <a:tc>
                  <a:txBody>
                    <a:bodyPr/>
                    <a:lstStyle/>
                    <a:p>
                      <a:pPr algn="ctr"/>
                      <a:r>
                        <a:rPr lang="en-US" sz="1200" dirty="0"/>
                        <a:t>Open</a:t>
                      </a:r>
                    </a:p>
                  </a:txBody>
                  <a:tcPr anchor="ctr"/>
                </a:tc>
                <a:tc>
                  <a:txBody>
                    <a:bodyPr/>
                    <a:lstStyle/>
                    <a:p>
                      <a:pPr algn="ctr"/>
                      <a:r>
                        <a:rPr lang="en-US" sz="1200" dirty="0">
                          <a:latin typeface="Arial" panose="020B0604020202020204" pitchFamily="34" charset="0"/>
                          <a:cs typeface="Arial" panose="020B0604020202020204" pitchFamily="34" charset="0"/>
                        </a:rPr>
                        <a:t>√</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endParaRPr lang="en-US" sz="1200" dirty="0"/>
                    </a:p>
                  </a:txBody>
                  <a:tcPr anchor="ctr"/>
                </a:tc>
                <a:tc>
                  <a:txBody>
                    <a:bodyPr/>
                    <a:lstStyle/>
                    <a:p>
                      <a:r>
                        <a:rPr lang="en-US" sz="1200" b="0" i="0" u="none" strike="noStrike" kern="1200" dirty="0">
                          <a:solidFill>
                            <a:schemeClr val="dk1"/>
                          </a:solidFill>
                          <a:effectLst/>
                          <a:latin typeface="+mn-lt"/>
                          <a:ea typeface="+mn-ea"/>
                          <a:cs typeface="+mn-cs"/>
                        </a:rPr>
                        <a:t>1. Allow MCPs to outgas </a:t>
                      </a:r>
                      <a:br>
                        <a:rPr lang="en-US" sz="1200" b="0" i="0" u="none" strike="noStrike" kern="1200" dirty="0">
                          <a:solidFill>
                            <a:schemeClr val="dk1"/>
                          </a:solidFill>
                          <a:effectLst/>
                          <a:latin typeface="+mn-lt"/>
                          <a:ea typeface="+mn-ea"/>
                          <a:cs typeface="+mn-cs"/>
                        </a:rPr>
                      </a:br>
                      <a:r>
                        <a:rPr lang="en-US" sz="1200" b="0" i="0" u="none" strike="noStrike" kern="1200" dirty="0">
                          <a:solidFill>
                            <a:schemeClr val="dk1"/>
                          </a:solidFill>
                          <a:effectLst/>
                          <a:latin typeface="+mn-lt"/>
                          <a:ea typeface="+mn-ea"/>
                          <a:cs typeface="+mn-cs"/>
                        </a:rPr>
                        <a:t>2. Re-run HV adjustment PLT with modified procedure. Goal: set HV at least one step lower on ion and electron MCPs.</a:t>
                      </a:r>
                    </a:p>
                  </a:txBody>
                  <a:tcPr anchor="ctr"/>
                </a:tc>
                <a:extLst>
                  <a:ext uri="{0D108BD9-81ED-4DB2-BD59-A6C34878D82A}">
                    <a16:rowId xmlns="" xmlns:a16="http://schemas.microsoft.com/office/drawing/2014/main" val="10001"/>
                  </a:ext>
                </a:extLst>
              </a:tr>
              <a:tr h="370840">
                <a:tc>
                  <a:txBody>
                    <a:bodyPr/>
                    <a:lstStyle/>
                    <a:p>
                      <a:pPr marL="0" marR="0" lvl="0" indent="0" algn="l" rtl="0">
                        <a:spcBef>
                          <a:spcPts val="0"/>
                        </a:spcBef>
                        <a:spcAft>
                          <a:spcPts val="0"/>
                        </a:spcAft>
                        <a:buNone/>
                      </a:pPr>
                      <a:r>
                        <a:rPr lang="is-IS" sz="1200" b="0" i="0" u="none" strike="noStrike" cap="none" dirty="0">
                          <a:solidFill>
                            <a:schemeClr val="dk1"/>
                          </a:solidFill>
                          <a:effectLst/>
                          <a:latin typeface="+mn-lt"/>
                          <a:ea typeface="Calibri"/>
                          <a:cs typeface="Calibri"/>
                          <a:sym typeface="Arial"/>
                        </a:rPr>
                        <a:t>326</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dirty="0">
                          <a:latin typeface="+mn-lt"/>
                        </a:rPr>
                        <a:t>5424</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b="0" i="0" u="none" strike="noStrike" cap="none" dirty="0">
                          <a:solidFill>
                            <a:schemeClr val="dk1"/>
                          </a:solidFill>
                          <a:effectLst/>
                          <a:latin typeface="+mn-lt"/>
                          <a:ea typeface="Calibri"/>
                          <a:cs typeface="Calibri"/>
                          <a:sym typeface="Arial"/>
                        </a:rPr>
                        <a:t>MPS-LO GPA Changes</a:t>
                      </a:r>
                      <a:endParaRPr sz="1200" dirty="0">
                        <a:latin typeface="+mn-lt"/>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latin typeface="+mn-lt"/>
                        </a:rPr>
                        <a:t>Closed</a:t>
                      </a:r>
                    </a:p>
                  </a:txBody>
                  <a:tcPr marL="91450" marR="91450" marT="45725" marB="45725"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endParaRPr lang="en-US" sz="1200" dirty="0"/>
                    </a:p>
                  </a:txBody>
                  <a:tcPr anchor="ctr"/>
                </a:tc>
                <a:tc>
                  <a:txBody>
                    <a:bodyPr/>
                    <a:lstStyle/>
                    <a:p>
                      <a:pPr marL="0" marR="0" lvl="0" indent="0" algn="l" rtl="0">
                        <a:spcBef>
                          <a:spcPts val="0"/>
                        </a:spcBef>
                        <a:spcAft>
                          <a:spcPts val="0"/>
                        </a:spcAft>
                        <a:buNone/>
                      </a:pPr>
                      <a:r>
                        <a:rPr lang="en-US" sz="1200" dirty="0"/>
                        <a:t>1/18/2019 as part of DO.07.01.00</a:t>
                      </a:r>
                      <a:endParaRPr sz="1200" dirty="0"/>
                    </a:p>
                  </a:txBody>
                  <a:tcPr marL="91450" marR="91450" marT="45725" marB="45725" anchor="ctr"/>
                </a:tc>
                <a:extLst>
                  <a:ext uri="{0D108BD9-81ED-4DB2-BD59-A6C34878D82A}">
                    <a16:rowId xmlns="" xmlns:a16="http://schemas.microsoft.com/office/drawing/2014/main" val="10006"/>
                  </a:ext>
                </a:extLst>
              </a:tr>
              <a:tr h="370840">
                <a:tc>
                  <a:txBody>
                    <a:bodyPr/>
                    <a:lstStyle/>
                    <a:p>
                      <a:pPr marL="0" marR="0" lvl="0" indent="0" algn="l" rtl="0">
                        <a:spcBef>
                          <a:spcPts val="0"/>
                        </a:spcBef>
                        <a:spcAft>
                          <a:spcPts val="0"/>
                        </a:spcAft>
                        <a:buNone/>
                      </a:pPr>
                      <a:r>
                        <a:rPr lang="en-US" sz="1200" dirty="0"/>
                        <a:t>596</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t>5800</a:t>
                      </a:r>
                      <a:endParaRPr sz="1200" dirty="0"/>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dk1"/>
                          </a:solidFill>
                        </a:rPr>
                        <a:t>Make Arc Jet Flag available for SEISS MPS-LO </a:t>
                      </a:r>
                    </a:p>
                  </a:txBody>
                  <a:tcPr marL="91450" marR="91450" marT="45725" marB="45725" anchor="ctr"/>
                </a:tc>
                <a:tc>
                  <a:txBody>
                    <a:bodyPr/>
                    <a:lstStyle/>
                    <a:p>
                      <a:pPr marL="0" marR="0" lvl="0" indent="0" algn="l" rtl="0">
                        <a:spcBef>
                          <a:spcPts val="0"/>
                        </a:spcBef>
                        <a:spcAft>
                          <a:spcPts val="0"/>
                        </a:spcAft>
                        <a:buNone/>
                      </a:pPr>
                      <a:r>
                        <a:rPr lang="en-US" sz="1200" baseline="0" dirty="0" smtClean="0"/>
                        <a:t>Verified</a:t>
                      </a:r>
                      <a:endParaRPr lang="en-US" sz="1200" baseline="0" dirty="0"/>
                    </a:p>
                  </a:txBody>
                  <a:tcPr marL="91450" marR="91450" marT="45725" marB="45725"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endParaRPr lang="en-US" sz="1200" dirty="0"/>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200" dirty="0">
                          <a:latin typeface="+mn-lt"/>
                        </a:rPr>
                        <a:t>DO.09.01.00 </a:t>
                      </a:r>
                    </a:p>
                  </a:txBody>
                  <a:tcPr marL="91450" marR="91450" marT="45725" marB="45725" anchor="ctr"/>
                </a:tc>
                <a:extLst>
                  <a:ext uri="{0D108BD9-81ED-4DB2-BD59-A6C34878D82A}">
                    <a16:rowId xmlns="" xmlns:a16="http://schemas.microsoft.com/office/drawing/2014/main" val="10007"/>
                  </a:ext>
                </a:extLst>
              </a:tr>
              <a:tr h="370840">
                <a:tc>
                  <a:txBody>
                    <a:bodyPr/>
                    <a:lstStyle/>
                    <a:p>
                      <a:pPr marL="0" marR="0" lvl="0" indent="0" algn="l" rtl="0">
                        <a:spcBef>
                          <a:spcPts val="0"/>
                        </a:spcBef>
                        <a:spcAft>
                          <a:spcPts val="0"/>
                        </a:spcAft>
                        <a:buNone/>
                      </a:pPr>
                      <a:r>
                        <a:rPr lang="en-US" sz="1200" dirty="0"/>
                        <a:t>763</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t>6978</a:t>
                      </a:r>
                      <a:endParaRPr sz="1200" dirty="0"/>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G16 MPS-LO LUT Update</a:t>
                      </a: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Closed</a:t>
                      </a:r>
                    </a:p>
                  </a:txBody>
                  <a:tcPr marL="91450" marR="91450" marT="45725" marB="45725"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200" dirty="0"/>
                        <a:t>DO.07.01.00</a:t>
                      </a:r>
                      <a:endParaRPr lang="en-US" sz="1200" dirty="0"/>
                    </a:p>
                  </a:txBody>
                  <a:tcPr marL="91450" marR="91450" marT="45725" marB="45725" anchor="ctr"/>
                </a:tc>
                <a:extLst>
                  <a:ext uri="{0D108BD9-81ED-4DB2-BD59-A6C34878D82A}">
                    <a16:rowId xmlns="" xmlns:a16="http://schemas.microsoft.com/office/drawing/2014/main" val="10002"/>
                  </a:ext>
                </a:extLst>
              </a:tr>
              <a:tr h="370840">
                <a:tc>
                  <a:txBody>
                    <a:bodyPr/>
                    <a:lstStyle/>
                    <a:p>
                      <a:pPr marL="0" marR="0" lvl="0" indent="0" algn="l" rtl="0">
                        <a:spcBef>
                          <a:spcPts val="0"/>
                        </a:spcBef>
                        <a:spcAft>
                          <a:spcPts val="0"/>
                        </a:spcAft>
                        <a:buNone/>
                      </a:pPr>
                      <a:r>
                        <a:rPr lang="en-US" sz="1200" dirty="0"/>
                        <a:t>764</a:t>
                      </a:r>
                      <a:endParaRPr sz="1200" dirty="0"/>
                    </a:p>
                  </a:txBody>
                  <a:tcPr marL="91450" marR="91450" marT="45725" marB="45725" anchor="ctr"/>
                </a:tc>
                <a:tc>
                  <a:txBody>
                    <a:bodyPr/>
                    <a:lstStyle/>
                    <a:p>
                      <a:pPr marL="0" marR="0" lvl="0" indent="0" algn="l" rtl="0">
                        <a:spcBef>
                          <a:spcPts val="0"/>
                        </a:spcBef>
                        <a:spcAft>
                          <a:spcPts val="0"/>
                        </a:spcAft>
                        <a:buNone/>
                      </a:pPr>
                      <a:r>
                        <a:rPr lang="en-US" sz="1200" dirty="0" smtClean="0">
                          <a:solidFill>
                            <a:schemeClr val="tx1"/>
                          </a:solidFill>
                        </a:rPr>
                        <a:t>6979</a:t>
                      </a:r>
                      <a:endParaRPr sz="1200" dirty="0">
                        <a:solidFill>
                          <a:schemeClr val="tx1"/>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dk1"/>
                          </a:solidFill>
                        </a:rPr>
                        <a:t>G17 MPS-LO LUT Update </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marL="91450" marR="91450" marT="45725" marB="45725"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endParaRPr lang="en-US" sz="1200" dirty="0"/>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200" dirty="0"/>
                        <a:t>DO.07.01.00</a:t>
                      </a:r>
                      <a:endParaRPr lang="en-US" sz="1200" dirty="0"/>
                    </a:p>
                  </a:txBody>
                  <a:tcPr marL="91450" marR="91450" marT="45725" marB="45725" anchor="ctr"/>
                </a:tc>
                <a:extLst>
                  <a:ext uri="{0D108BD9-81ED-4DB2-BD59-A6C34878D82A}">
                    <a16:rowId xmlns="" xmlns:a16="http://schemas.microsoft.com/office/drawing/2014/main" val="10008"/>
                  </a:ext>
                </a:extLst>
              </a:tr>
              <a:tr h="370840">
                <a:tc>
                  <a:txBody>
                    <a:bodyPr/>
                    <a:lstStyle/>
                    <a:p>
                      <a:pPr marL="0" marR="0" lvl="0" indent="0" algn="l" rtl="0">
                        <a:spcBef>
                          <a:spcPts val="0"/>
                        </a:spcBef>
                        <a:spcAft>
                          <a:spcPts val="0"/>
                        </a:spcAft>
                        <a:buNone/>
                      </a:pPr>
                      <a:r>
                        <a:rPr lang="en-US" sz="1200" dirty="0"/>
                        <a:t>780</a:t>
                      </a:r>
                      <a:endParaRPr sz="1200" dirty="0"/>
                    </a:p>
                  </a:txBody>
                  <a:tcPr marL="91450" marR="91450" marT="45725" marB="45725" anchor="ct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6845</a:t>
                      </a:r>
                    </a:p>
                  </a:txBody>
                  <a:tcPr marL="91450" marR="91450" marT="45725" marB="45725" anchor="ct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GPA update for SEISS MPS-HI and MPS-LO L1b IFC leakage </a:t>
                      </a:r>
                    </a:p>
                  </a:txBody>
                  <a:tcPr marL="91450" marR="91450" marT="45725" marB="45725" anchor="ct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In-work</a:t>
                      </a:r>
                    </a:p>
                  </a:txBody>
                  <a:tcPr marL="91450" marR="91450" marT="45725" marB="45725" anchor="ctr">
                    <a:solidFill>
                      <a:schemeClr val="accent2">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endParaRPr lang="en-US" sz="1200" dirty="0"/>
                    </a:p>
                  </a:txBody>
                  <a:tcPr anchor="ctr">
                    <a:solidFill>
                      <a:schemeClr val="accent2">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endParaRPr lang="en-US" sz="1200" dirty="0"/>
                    </a:p>
                  </a:txBody>
                  <a:tcPr anchor="ctr">
                    <a:solidFill>
                      <a:schemeClr val="accent2">
                        <a:lumMod val="40000"/>
                        <a:lumOff val="60000"/>
                      </a:schemeClr>
                    </a:solidFill>
                  </a:tcPr>
                </a:tc>
                <a:tc>
                  <a:txBody>
                    <a:bodyPr/>
                    <a:lstStyle/>
                    <a:p>
                      <a:pPr marL="0" marR="0" lvl="0" indent="0" algn="l" rtl="0">
                        <a:spcBef>
                          <a:spcPts val="0"/>
                        </a:spcBef>
                        <a:spcAft>
                          <a:spcPts val="0"/>
                        </a:spcAft>
                        <a:buNone/>
                      </a:pPr>
                      <a:r>
                        <a:rPr lang="hr-HR" sz="1200" dirty="0"/>
                        <a:t>DO.09.01.00 </a:t>
                      </a:r>
                    </a:p>
                  </a:txBody>
                  <a:tcPr marL="91450" marR="91450" marT="45725" marB="45725" anchor="ctr">
                    <a:solidFill>
                      <a:schemeClr val="accent2">
                        <a:lumMod val="40000"/>
                        <a:lumOff val="60000"/>
                      </a:schemeClr>
                    </a:solidFill>
                  </a:tcPr>
                </a:tc>
                <a:extLst>
                  <a:ext uri="{0D108BD9-81ED-4DB2-BD59-A6C34878D82A}">
                    <a16:rowId xmlns="" xmlns:a16="http://schemas.microsoft.com/office/drawing/2014/main" val="10003"/>
                  </a:ext>
                </a:extLst>
              </a:tr>
              <a:tr h="370840">
                <a:tc>
                  <a:txBody>
                    <a:bodyPr/>
                    <a:lstStyle/>
                    <a:p>
                      <a:pPr algn="ctr"/>
                      <a:r>
                        <a:rPr lang="en-US" sz="1200" dirty="0"/>
                        <a:t>1009</a:t>
                      </a:r>
                    </a:p>
                  </a:txBody>
                  <a:tcPr anchor="ctr"/>
                </a:tc>
                <a:tc>
                  <a:txBody>
                    <a:bodyPr/>
                    <a:lstStyle/>
                    <a:p>
                      <a:pPr algn="ctr"/>
                      <a:r>
                        <a:rPr lang="en-US" sz="1200" dirty="0" smtClean="0">
                          <a:solidFill>
                            <a:schemeClr val="tx1"/>
                          </a:solidFill>
                        </a:rPr>
                        <a:t>7369</a:t>
                      </a:r>
                      <a:endParaRPr lang="en-US" sz="1200" dirty="0">
                        <a:solidFill>
                          <a:schemeClr val="tx1"/>
                        </a:solidFill>
                      </a:endParaRPr>
                    </a:p>
                  </a:txBody>
                  <a:tcPr anchor="ctr"/>
                </a:tc>
                <a:tc>
                  <a:txBody>
                    <a:bodyPr/>
                    <a:lstStyle/>
                    <a:p>
                      <a:r>
                        <a:rPr lang="en-US" sz="1200" dirty="0">
                          <a:solidFill>
                            <a:schemeClr val="tx1"/>
                          </a:solidFill>
                        </a:rPr>
                        <a:t>G17 MPS-LO LUT Update</a:t>
                      </a:r>
                    </a:p>
                  </a:txBody>
                  <a:tcPr anchor="ctr"/>
                </a:tc>
                <a:tc>
                  <a:txBody>
                    <a:bodyPr/>
                    <a:lstStyle/>
                    <a:p>
                      <a:pPr algn="ctr"/>
                      <a:r>
                        <a:rPr lang="en-US" sz="1200" dirty="0"/>
                        <a:t>Closed</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endParaRPr lang="en-US" sz="1200" dirty="0"/>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mr-IN" sz="1200" dirty="0"/>
                        <a:t>(PR.08.03.04)  10/2/19</a:t>
                      </a:r>
                      <a:endParaRPr lang="en-US" sz="1200" dirty="0"/>
                    </a:p>
                  </a:txBody>
                  <a:tcPr anchor="ctr"/>
                </a:tc>
                <a:extLst>
                  <a:ext uri="{0D108BD9-81ED-4DB2-BD59-A6C34878D82A}">
                    <a16:rowId xmlns="" xmlns:a16="http://schemas.microsoft.com/office/drawing/2014/main" val="10004"/>
                  </a:ext>
                </a:extLst>
              </a:tr>
              <a:tr h="370840">
                <a:tc>
                  <a:txBody>
                    <a:bodyPr/>
                    <a:lstStyle/>
                    <a:p>
                      <a:pPr algn="ctr"/>
                      <a:r>
                        <a:rPr lang="en-US" sz="1200" dirty="0"/>
                        <a:t>1114</a:t>
                      </a:r>
                    </a:p>
                  </a:txBody>
                  <a:tcPr anchor="ctr"/>
                </a:tc>
                <a:tc>
                  <a:txBody>
                    <a:bodyPr/>
                    <a:lstStyle/>
                    <a:p>
                      <a:pPr algn="ctr"/>
                      <a:r>
                        <a:rPr lang="is-IS" sz="1200" dirty="0" smtClean="0">
                          <a:solidFill>
                            <a:schemeClr val="tx1"/>
                          </a:solidFill>
                        </a:rPr>
                        <a:t>8093</a:t>
                      </a:r>
                      <a:endParaRPr lang="is-IS" sz="1200" dirty="0">
                        <a:solidFill>
                          <a:schemeClr val="tx1"/>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G16 MPS-LO LUT Update</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a:p>
                  </a:txBody>
                  <a:tcPr anchor="ctr"/>
                </a:tc>
                <a:tc>
                  <a:txBody>
                    <a:bodyPr/>
                    <a:lstStyle/>
                    <a:p>
                      <a:r>
                        <a:rPr lang="hr-HR" sz="1200" dirty="0"/>
                        <a:t>DO.09.01.00</a:t>
                      </a:r>
                      <a:endParaRPr lang="en-US" sz="1200" dirty="0"/>
                    </a:p>
                  </a:txBody>
                  <a:tcPr anchor="ctr"/>
                </a:tc>
                <a:extLst>
                  <a:ext uri="{0D108BD9-81ED-4DB2-BD59-A6C34878D82A}">
                    <a16:rowId xmlns="" xmlns:a16="http://schemas.microsoft.com/office/drawing/2014/main" val="10009"/>
                  </a:ext>
                </a:extLst>
              </a:tr>
              <a:tr h="370840">
                <a:tc>
                  <a:txBody>
                    <a:bodyPr/>
                    <a:lstStyle/>
                    <a:p>
                      <a:pPr algn="ctr"/>
                      <a:r>
                        <a:rPr lang="en-US" sz="1200" dirty="0"/>
                        <a:t>1124</a:t>
                      </a:r>
                    </a:p>
                  </a:txBody>
                  <a:tcPr anchor="ctr"/>
                </a:tc>
                <a:tc>
                  <a:txBody>
                    <a:bodyPr/>
                    <a:lstStyle/>
                    <a:p>
                      <a:pPr algn="ctr"/>
                      <a:r>
                        <a:rPr lang="en-US" sz="1200" dirty="0" smtClean="0">
                          <a:solidFill>
                            <a:schemeClr val="tx1"/>
                          </a:solidFill>
                        </a:rPr>
                        <a:t>TBD</a:t>
                      </a:r>
                      <a:endParaRPr lang="en-US" sz="120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tx1"/>
                          </a:solidFill>
                        </a:rPr>
                        <a:t>G17 MPS-LO LUT Update</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endParaRPr lang="en-US" sz="1200" dirty="0"/>
                    </a:p>
                  </a:txBody>
                  <a:tcPr anchor="ctr"/>
                </a:tc>
                <a:tc>
                  <a:txBody>
                    <a:bodyPr/>
                    <a:lstStyle/>
                    <a:p>
                      <a:r>
                        <a:rPr lang="en-US" sz="1200" dirty="0" smtClean="0">
                          <a:solidFill>
                            <a:schemeClr val="tx1"/>
                          </a:solidFill>
                        </a:rPr>
                        <a:t>TBD (likely </a:t>
                      </a:r>
                      <a:r>
                        <a:rPr lang="en-US" sz="1200" baseline="0" dirty="0" smtClean="0">
                          <a:solidFill>
                            <a:schemeClr val="tx1"/>
                          </a:solidFill>
                        </a:rPr>
                        <a:t>with DO.09.02.00 on 10/27)</a:t>
                      </a:r>
                      <a:endParaRPr lang="en-US" sz="1200" dirty="0">
                        <a:solidFill>
                          <a:schemeClr val="tx1"/>
                        </a:solidFill>
                      </a:endParaRPr>
                    </a:p>
                  </a:txBody>
                  <a:tcPr anchor="ct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1765108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lvl="0" indent="-461963"/>
            <a:r>
              <a:rPr lang="en-US" dirty="0" smtClean="0"/>
              <a:t>PRODUCT QUALITY EVALUATION</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GOES-16 and -17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 </a:t>
            </a:r>
            <a:r>
              <a:rPr lang="en-US" sz="2000" b="0" i="0" u="none" strike="noStrike" cap="none" dirty="0" smtClean="0">
                <a:solidFill>
                  <a:srgbClr val="888888"/>
                </a:solidFill>
                <a:latin typeface="Calibri"/>
                <a:ea typeface="Calibri"/>
                <a:cs typeface="Calibri"/>
                <a:sym typeface="Calibri"/>
              </a:rPr>
              <a:t>Full </a:t>
            </a:r>
            <a:r>
              <a:rPr lang="en-US" sz="2000" b="0" i="0" u="none" strike="noStrike" cap="none" dirty="0">
                <a:solidFill>
                  <a:srgbClr val="888888"/>
                </a:solidFill>
                <a:latin typeface="Calibri"/>
                <a:ea typeface="Calibri"/>
                <a:cs typeface="Calibri"/>
                <a:sym typeface="Calibri"/>
              </a:rPr>
              <a:t>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14</a:t>
            </a:fld>
            <a:endParaRPr sz="1200" b="0" i="0" u="none" strike="noStrike" cap="none">
              <a:solidFill>
                <a:schemeClr val="lt1"/>
              </a:solidFill>
              <a:latin typeface="Calibri"/>
              <a:ea typeface="Calibri"/>
              <a:cs typeface="Calibri"/>
              <a:sym typeface="Calibri"/>
            </a:endParaRPr>
          </a:p>
        </p:txBody>
      </p:sp>
      <p:sp>
        <p:nvSpPr>
          <p:cNvPr id="5" name="TextBox 4"/>
          <p:cNvSpPr txBox="1"/>
          <p:nvPr/>
        </p:nvSpPr>
        <p:spPr>
          <a:xfrm>
            <a:off x="2895600" y="6172200"/>
            <a:ext cx="3352800" cy="461665"/>
          </a:xfrm>
          <a:prstGeom prst="rect">
            <a:avLst/>
          </a:prstGeom>
          <a:noFill/>
        </p:spPr>
        <p:txBody>
          <a:bodyPr wrap="square" rtlCol="0">
            <a:spAutoFit/>
          </a:bodyPr>
          <a:lstStyle/>
          <a:p>
            <a:pPr algn="ctr"/>
            <a:r>
              <a:rPr lang="en-US" sz="1200" dirty="0" smtClean="0">
                <a:solidFill>
                  <a:schemeClr val="bg2">
                    <a:lumMod val="20000"/>
                    <a:lumOff val="80000"/>
                  </a:schemeClr>
                </a:solidFill>
              </a:rPr>
              <a:t>* All data presented herein is Ground Segment Level-1b unless otherwise noted.</a:t>
            </a:r>
            <a:endParaRPr lang="en-US" sz="1200" dirty="0">
              <a:solidFill>
                <a:schemeClr val="bg2">
                  <a:lumMod val="20000"/>
                  <a:lumOff val="80000"/>
                </a:schemeClr>
              </a:solidFill>
            </a:endParaRPr>
          </a:p>
        </p:txBody>
      </p:sp>
    </p:spTree>
    <p:extLst>
      <p:ext uri="{BB962C8B-B14F-4D97-AF65-F5344CB8AC3E}">
        <p14:creationId xmlns:p14="http://schemas.microsoft.com/office/powerpoint/2010/main" val="1682140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295400"/>
            <a:ext cx="6781800" cy="4452863"/>
          </a:xfrm>
          <a:prstGeom prst="rect">
            <a:avLst/>
          </a:prstGeom>
        </p:spPr>
      </p:pic>
      <p:sp>
        <p:nvSpPr>
          <p:cNvPr id="5" name="Title 4"/>
          <p:cNvSpPr>
            <a:spLocks noGrp="1"/>
          </p:cNvSpPr>
          <p:nvPr>
            <p:ph type="title"/>
          </p:nvPr>
        </p:nvSpPr>
        <p:spPr>
          <a:xfrm>
            <a:off x="1287379" y="128337"/>
            <a:ext cx="6561221" cy="968626"/>
          </a:xfrm>
        </p:spPr>
        <p:txBody>
          <a:bodyPr/>
          <a:lstStyle/>
          <a:p>
            <a:r>
              <a:rPr lang="en-US" sz="2400" dirty="0" smtClean="0">
                <a:solidFill>
                  <a:schemeClr val="bg1">
                    <a:lumMod val="65000"/>
                  </a:schemeClr>
                </a:solidFill>
              </a:rPr>
              <a:t>High Backgrounds/Negative Fluxes: </a:t>
            </a:r>
            <a:r>
              <a:rPr lang="en-US" sz="3200" dirty="0" smtClean="0"/>
              <a:t/>
            </a:r>
            <a:br>
              <a:rPr lang="en-US" sz="3200" dirty="0" smtClean="0"/>
            </a:br>
            <a:r>
              <a:rPr lang="en-US" sz="3000" dirty="0" smtClean="0"/>
              <a:t>G17 MPS-LO L1b Fluxes on 4 Feb 2019</a:t>
            </a:r>
            <a:r>
              <a:rPr lang="en-US" sz="2800" dirty="0" smtClean="0"/>
              <a:t/>
            </a:r>
            <a:br>
              <a:rPr lang="en-US" sz="2800" dirty="0" smtClean="0"/>
            </a:br>
            <a:r>
              <a:rPr lang="en-US" sz="1400" dirty="0" smtClean="0"/>
              <a:t>(Prior to implementation of ADR 326, MPS-LO GPA Changes)</a:t>
            </a:r>
            <a:endParaRPr lang="en-US" sz="14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15</a:t>
            </a:fld>
            <a:endParaRPr lang="uk-UA"/>
          </a:p>
        </p:txBody>
      </p:sp>
      <p:sp>
        <p:nvSpPr>
          <p:cNvPr id="13" name="Shape 227"/>
          <p:cNvSpPr txBox="1">
            <a:spLocks/>
          </p:cNvSpPr>
          <p:nvPr/>
        </p:nvSpPr>
        <p:spPr bwMode="auto">
          <a:xfrm>
            <a:off x="228600" y="5791200"/>
            <a:ext cx="876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0020" indent="-160020">
              <a:spcBef>
                <a:spcPts val="0"/>
              </a:spcBef>
              <a:spcAft>
                <a:spcPts val="300"/>
              </a:spcAft>
              <a:buClr>
                <a:schemeClr val="bg1"/>
              </a:buClr>
              <a:buSzPct val="78571"/>
            </a:pPr>
            <a:r>
              <a:rPr lang="en-US" sz="1400" dirty="0" smtClean="0"/>
              <a:t>Negative flux (black pixels) due to high backgrounds:  </a:t>
            </a:r>
            <a:r>
              <a:rPr lang="en-US" sz="1400" i="1" dirty="0" smtClean="0">
                <a:solidFill>
                  <a:srgbClr val="FFFF00"/>
                </a:solidFill>
              </a:rPr>
              <a:t>Corrected counts = total counts – background counts</a:t>
            </a:r>
          </a:p>
          <a:p>
            <a:pPr marL="160020" indent="-160020">
              <a:spcBef>
                <a:spcPts val="0"/>
              </a:spcBef>
              <a:spcAft>
                <a:spcPts val="300"/>
              </a:spcAft>
              <a:buClr>
                <a:schemeClr val="bg1"/>
              </a:buClr>
              <a:buSzPct val="78571"/>
            </a:pPr>
            <a:r>
              <a:rPr lang="en-US" sz="1400" dirty="0"/>
              <a:t>Addressed by ADR326/WR5860 </a:t>
            </a:r>
            <a:r>
              <a:rPr lang="en-US" sz="1400" dirty="0" smtClean="0"/>
              <a:t>MPS-LO </a:t>
            </a:r>
            <a:r>
              <a:rPr lang="en-US" sz="1400" dirty="0"/>
              <a:t>GPA Changes, </a:t>
            </a:r>
            <a:r>
              <a:rPr lang="en-US" sz="1400" dirty="0" smtClean="0"/>
              <a:t>in build DO.07.01.00, </a:t>
            </a:r>
          </a:p>
          <a:p>
            <a:pPr marL="164592" indent="0">
              <a:spcBef>
                <a:spcPts val="0"/>
              </a:spcBef>
              <a:spcAft>
                <a:spcPts val="300"/>
              </a:spcAft>
              <a:buClr>
                <a:schemeClr val="bg1"/>
              </a:buClr>
              <a:buSzPct val="78571"/>
              <a:buNone/>
            </a:pPr>
            <a:r>
              <a:rPr lang="en-US" sz="1400" dirty="0" smtClean="0"/>
              <a:t>and ADRs 763 and 764 (G16 and G17 MPS-LO LUT updates).</a:t>
            </a:r>
            <a:endParaRPr lang="en-US" sz="1400" dirty="0"/>
          </a:p>
        </p:txBody>
      </p:sp>
      <p:sp>
        <p:nvSpPr>
          <p:cNvPr id="3" name="TextBox 2"/>
          <p:cNvSpPr txBox="1"/>
          <p:nvPr/>
        </p:nvSpPr>
        <p:spPr>
          <a:xfrm>
            <a:off x="1828800" y="1368623"/>
            <a:ext cx="2374368" cy="307777"/>
          </a:xfrm>
          <a:prstGeom prst="rect">
            <a:avLst/>
          </a:prstGeom>
          <a:noFill/>
        </p:spPr>
        <p:txBody>
          <a:bodyPr wrap="none" rtlCol="0">
            <a:spAutoFit/>
          </a:bodyPr>
          <a:lstStyle/>
          <a:p>
            <a:r>
              <a:rPr lang="en-US" smtClean="0"/>
              <a:t>Left Sensor Head </a:t>
            </a:r>
            <a:r>
              <a:rPr lang="en-US" dirty="0" smtClean="0"/>
              <a:t>Electrons</a:t>
            </a:r>
            <a:endParaRPr lang="en-US" dirty="0"/>
          </a:p>
        </p:txBody>
      </p:sp>
      <p:sp>
        <p:nvSpPr>
          <p:cNvPr id="11" name="TextBox 10"/>
          <p:cNvSpPr txBox="1"/>
          <p:nvPr/>
        </p:nvSpPr>
        <p:spPr>
          <a:xfrm>
            <a:off x="5257800" y="1371600"/>
            <a:ext cx="2085827" cy="307777"/>
          </a:xfrm>
          <a:prstGeom prst="rect">
            <a:avLst/>
          </a:prstGeom>
          <a:noFill/>
        </p:spPr>
        <p:txBody>
          <a:bodyPr wrap="none" rtlCol="0">
            <a:spAutoFit/>
          </a:bodyPr>
          <a:lstStyle/>
          <a:p>
            <a:r>
              <a:rPr lang="en-US" smtClean="0"/>
              <a:t>Right Sensor Head </a:t>
            </a:r>
            <a:r>
              <a:rPr lang="en-US" dirty="0" smtClean="0"/>
              <a:t>Ions</a:t>
            </a:r>
            <a:endParaRPr lang="en-US" dirty="0"/>
          </a:p>
        </p:txBody>
      </p:sp>
      <p:sp>
        <p:nvSpPr>
          <p:cNvPr id="6" name="TextBox 5"/>
          <p:cNvSpPr txBox="1"/>
          <p:nvPr/>
        </p:nvSpPr>
        <p:spPr>
          <a:xfrm>
            <a:off x="609600" y="2782669"/>
            <a:ext cx="2895600" cy="646331"/>
          </a:xfrm>
          <a:prstGeom prst="rect">
            <a:avLst/>
          </a:prstGeom>
          <a:solidFill>
            <a:schemeClr val="bg1">
              <a:lumMod val="95000"/>
            </a:schemeClr>
          </a:solidFill>
          <a:ln w="6350">
            <a:solidFill>
              <a:schemeClr val="tx1"/>
            </a:solidFill>
          </a:ln>
        </p:spPr>
        <p:txBody>
          <a:bodyPr wrap="square" rtlCol="0">
            <a:spAutoFit/>
          </a:bodyPr>
          <a:lstStyle/>
          <a:p>
            <a:pPr marL="171450" indent="-171450">
              <a:buSzPct val="100000"/>
              <a:buFont typeface=".AppleSystemUIFont" charset="-120"/>
              <a:buChar char="*"/>
            </a:pPr>
            <a:r>
              <a:rPr lang="en-US" sz="1200" b="1" dirty="0" smtClean="0"/>
              <a:t>Black pixels indicate negative flux </a:t>
            </a:r>
            <a:r>
              <a:rPr lang="en-US" sz="1200" b="1" dirty="0"/>
              <a:t>(non-physical</a:t>
            </a:r>
            <a:r>
              <a:rPr lang="en-US" sz="1200" b="1" dirty="0" smtClean="0"/>
              <a:t>), due to excessive background subtraction.</a:t>
            </a:r>
            <a:endParaRPr lang="en-US" sz="1200" b="1" dirty="0"/>
          </a:p>
        </p:txBody>
      </p:sp>
    </p:spTree>
    <p:extLst>
      <p:ext uri="{BB962C8B-B14F-4D97-AF65-F5344CB8AC3E}">
        <p14:creationId xmlns:p14="http://schemas.microsoft.com/office/powerpoint/2010/main" val="18485011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FFFFFF">
                    <a:lumMod val="65000"/>
                  </a:srgbClr>
                </a:solidFill>
              </a:rPr>
              <a:t>High Backgrounds/Negative Fluxes: </a:t>
            </a:r>
            <a:r>
              <a:rPr lang="en-US" dirty="0" smtClean="0"/>
              <a:t/>
            </a:r>
            <a:br>
              <a:rPr lang="en-US" dirty="0" smtClean="0"/>
            </a:br>
            <a:r>
              <a:rPr lang="en-US" dirty="0" smtClean="0"/>
              <a:t>MPS-LO Background Removal</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16</a:t>
            </a:fld>
            <a:endParaRPr lang="uk-UA"/>
          </a:p>
        </p:txBody>
      </p:sp>
      <p:grpSp>
        <p:nvGrpSpPr>
          <p:cNvPr id="43" name="Group 42"/>
          <p:cNvGrpSpPr/>
          <p:nvPr/>
        </p:nvGrpSpPr>
        <p:grpSpPr>
          <a:xfrm>
            <a:off x="1066800" y="1230775"/>
            <a:ext cx="7391400" cy="3646025"/>
            <a:chOff x="685800" y="1772851"/>
            <a:chExt cx="7391400" cy="3646025"/>
          </a:xfrm>
        </p:grpSpPr>
        <p:grpSp>
          <p:nvGrpSpPr>
            <p:cNvPr id="41" name="Group 40"/>
            <p:cNvGrpSpPr/>
            <p:nvPr/>
          </p:nvGrpSpPr>
          <p:grpSpPr>
            <a:xfrm>
              <a:off x="685800" y="1772851"/>
              <a:ext cx="7391400" cy="3646025"/>
              <a:chOff x="-30644" y="2655425"/>
              <a:chExt cx="7391400" cy="3646025"/>
            </a:xfrm>
          </p:grpSpPr>
          <p:sp>
            <p:nvSpPr>
              <p:cNvPr id="6" name="Parallelogram 5"/>
              <p:cNvSpPr/>
              <p:nvPr/>
            </p:nvSpPr>
            <p:spPr>
              <a:xfrm>
                <a:off x="1981200" y="4724400"/>
                <a:ext cx="838200" cy="304800"/>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30644" y="2655425"/>
                <a:ext cx="7391400" cy="3646025"/>
                <a:chOff x="-30644" y="2655425"/>
                <a:chExt cx="7391400" cy="3646025"/>
              </a:xfrm>
            </p:grpSpPr>
            <p:sp>
              <p:nvSpPr>
                <p:cNvPr id="5" name="Parallelogram 4"/>
                <p:cNvSpPr/>
                <p:nvPr/>
              </p:nvSpPr>
              <p:spPr>
                <a:xfrm>
                  <a:off x="685800" y="4724400"/>
                  <a:ext cx="838200" cy="304800"/>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69425" y="5073574"/>
                  <a:ext cx="1417376" cy="738664"/>
                </a:xfrm>
                <a:prstGeom prst="rect">
                  <a:avLst/>
                </a:prstGeom>
                <a:noFill/>
              </p:spPr>
              <p:txBody>
                <a:bodyPr wrap="none" rtlCol="0">
                  <a:spAutoFit/>
                </a:bodyPr>
                <a:lstStyle/>
                <a:p>
                  <a:r>
                    <a:rPr lang="en-US" b="1" dirty="0" smtClean="0">
                      <a:solidFill>
                        <a:schemeClr val="bg1"/>
                      </a:solidFill>
                    </a:rPr>
                    <a:t>Unilluminated </a:t>
                  </a:r>
                </a:p>
                <a:p>
                  <a:r>
                    <a:rPr lang="en-US" b="1" dirty="0" smtClean="0">
                      <a:solidFill>
                        <a:schemeClr val="bg1"/>
                      </a:solidFill>
                    </a:rPr>
                    <a:t>Background </a:t>
                  </a:r>
                </a:p>
                <a:p>
                  <a:r>
                    <a:rPr lang="en-US" b="1" dirty="0" smtClean="0">
                      <a:solidFill>
                        <a:schemeClr val="bg1"/>
                      </a:solidFill>
                    </a:rPr>
                    <a:t>Zone</a:t>
                  </a:r>
                </a:p>
              </p:txBody>
            </p:sp>
            <p:cxnSp>
              <p:nvCxnSpPr>
                <p:cNvPr id="19" name="Straight Arrow Connector 18"/>
                <p:cNvCxnSpPr/>
                <p:nvPr/>
              </p:nvCxnSpPr>
              <p:spPr>
                <a:xfrm>
                  <a:off x="914400" y="3365957"/>
                  <a:ext cx="190500" cy="1434643"/>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095500" y="3352800"/>
                  <a:ext cx="190500" cy="1434643"/>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flipH="1">
                  <a:off x="2579225" y="3266607"/>
                  <a:ext cx="4781531" cy="3034843"/>
                </a:xfrm>
                <a:prstGeom prst="arc">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30644" y="2926471"/>
                  <a:ext cx="3445174" cy="338554"/>
                </a:xfrm>
                <a:prstGeom prst="rect">
                  <a:avLst/>
                </a:prstGeom>
                <a:noFill/>
              </p:spPr>
              <p:txBody>
                <a:bodyPr wrap="none" rtlCol="0">
                  <a:spAutoFit/>
                </a:bodyPr>
                <a:lstStyle/>
                <a:p>
                  <a:r>
                    <a:rPr lang="en-US" sz="1600" dirty="0" smtClean="0">
                      <a:solidFill>
                        <a:srgbClr val="92D050"/>
                      </a:solidFill>
                    </a:rPr>
                    <a:t>Penetrating radiation / Backgrounds</a:t>
                  </a:r>
                </a:p>
              </p:txBody>
            </p:sp>
            <p:sp>
              <p:nvSpPr>
                <p:cNvPr id="24" name="TextBox 23"/>
                <p:cNvSpPr txBox="1"/>
                <p:nvPr/>
              </p:nvSpPr>
              <p:spPr>
                <a:xfrm>
                  <a:off x="879902" y="4752201"/>
                  <a:ext cx="415498" cy="276999"/>
                </a:xfrm>
                <a:prstGeom prst="rect">
                  <a:avLst/>
                </a:prstGeom>
                <a:noFill/>
              </p:spPr>
              <p:txBody>
                <a:bodyPr wrap="none" rtlCol="0">
                  <a:spAutoFit/>
                </a:bodyPr>
                <a:lstStyle/>
                <a:p>
                  <a:r>
                    <a:rPr lang="en-US" sz="1200" b="1" dirty="0" smtClean="0"/>
                    <a:t>BG</a:t>
                  </a:r>
                  <a:endParaRPr lang="en-US" sz="1200" b="1" dirty="0"/>
                </a:p>
              </p:txBody>
            </p:sp>
            <p:sp>
              <p:nvSpPr>
                <p:cNvPr id="25" name="TextBox 24"/>
                <p:cNvSpPr txBox="1"/>
                <p:nvPr/>
              </p:nvSpPr>
              <p:spPr>
                <a:xfrm>
                  <a:off x="2036175" y="4752201"/>
                  <a:ext cx="742511" cy="276999"/>
                </a:xfrm>
                <a:prstGeom prst="rect">
                  <a:avLst/>
                </a:prstGeom>
                <a:noFill/>
              </p:spPr>
              <p:txBody>
                <a:bodyPr wrap="none" rtlCol="0">
                  <a:spAutoFit/>
                </a:bodyPr>
                <a:lstStyle/>
                <a:p>
                  <a:r>
                    <a:rPr lang="en-US" sz="1200" b="1" dirty="0" smtClean="0"/>
                    <a:t>In-band</a:t>
                  </a:r>
                  <a:endParaRPr lang="en-US" sz="1200" b="1" dirty="0"/>
                </a:p>
              </p:txBody>
            </p:sp>
            <p:sp>
              <p:nvSpPr>
                <p:cNvPr id="28" name="TextBox 27"/>
                <p:cNvSpPr txBox="1"/>
                <p:nvPr/>
              </p:nvSpPr>
              <p:spPr>
                <a:xfrm>
                  <a:off x="3562108" y="2729705"/>
                  <a:ext cx="1527982" cy="523220"/>
                </a:xfrm>
                <a:prstGeom prst="rect">
                  <a:avLst/>
                </a:prstGeom>
                <a:noFill/>
              </p:spPr>
              <p:txBody>
                <a:bodyPr wrap="none" rtlCol="0">
                  <a:spAutoFit/>
                </a:bodyPr>
                <a:lstStyle/>
                <a:p>
                  <a:r>
                    <a:rPr lang="en-US" sz="1600" b="1" dirty="0" smtClean="0">
                      <a:solidFill>
                        <a:srgbClr val="FF0000"/>
                      </a:solidFill>
                    </a:rPr>
                    <a:t>In-band </a:t>
                  </a:r>
                </a:p>
                <a:p>
                  <a:r>
                    <a:rPr lang="en-US" sz="1200" b="1" dirty="0" smtClean="0">
                      <a:solidFill>
                        <a:srgbClr val="FF0000"/>
                      </a:solidFill>
                    </a:rPr>
                    <a:t>(electrons or ions)</a:t>
                  </a:r>
                  <a:endParaRPr lang="en-US" sz="1200" b="1" dirty="0">
                    <a:solidFill>
                      <a:srgbClr val="FF0000"/>
                    </a:solidFill>
                  </a:endParaRPr>
                </a:p>
              </p:txBody>
            </p:sp>
            <p:grpSp>
              <p:nvGrpSpPr>
                <p:cNvPr id="39" name="Group 38"/>
                <p:cNvGrpSpPr/>
                <p:nvPr/>
              </p:nvGrpSpPr>
              <p:grpSpPr>
                <a:xfrm>
                  <a:off x="5074756" y="2655425"/>
                  <a:ext cx="1709160" cy="1808549"/>
                  <a:chOff x="6556315" y="2667000"/>
                  <a:chExt cx="1709160" cy="1808549"/>
                </a:xfrm>
              </p:grpSpPr>
              <p:sp>
                <p:nvSpPr>
                  <p:cNvPr id="29" name="Left Bracket 28"/>
                  <p:cNvSpPr/>
                  <p:nvPr/>
                </p:nvSpPr>
                <p:spPr>
                  <a:xfrm rot="5400000">
                    <a:off x="7192440" y="2247900"/>
                    <a:ext cx="381000" cy="1219200"/>
                  </a:xfrm>
                  <a:prstGeom prst="leftBracke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eft Bracket 29"/>
                  <p:cNvSpPr/>
                  <p:nvPr/>
                </p:nvSpPr>
                <p:spPr>
                  <a:xfrm rot="16200000" flipV="1">
                    <a:off x="7192440" y="3086100"/>
                    <a:ext cx="381000" cy="1219200"/>
                  </a:xfrm>
                  <a:prstGeom prst="leftBracke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p:cNvCxnSpPr/>
                  <p:nvPr/>
                </p:nvCxnSpPr>
                <p:spPr>
                  <a:xfrm>
                    <a:off x="6556315" y="30480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556315" y="35052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7729215" y="3048000"/>
                    <a:ext cx="509338" cy="45719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781305" y="2997839"/>
                    <a:ext cx="425116" cy="584775"/>
                  </a:xfrm>
                  <a:prstGeom prst="rect">
                    <a:avLst/>
                  </a:prstGeom>
                  <a:noFill/>
                </p:spPr>
                <p:txBody>
                  <a:bodyPr wrap="none" rtlCol="0">
                    <a:spAutoFit/>
                  </a:bodyPr>
                  <a:lstStyle/>
                  <a:p>
                    <a:r>
                      <a:rPr lang="en-US" sz="3200" dirty="0" smtClean="0">
                        <a:solidFill>
                          <a:schemeClr val="bg1"/>
                        </a:solidFill>
                      </a:rPr>
                      <a:t>~</a:t>
                    </a:r>
                    <a:endParaRPr lang="en-US" sz="3200" dirty="0">
                      <a:solidFill>
                        <a:schemeClr val="bg1"/>
                      </a:solidFill>
                    </a:endParaRPr>
                  </a:p>
                </p:txBody>
              </p:sp>
              <p:sp>
                <p:nvSpPr>
                  <p:cNvPr id="38" name="TextBox 37"/>
                  <p:cNvSpPr txBox="1"/>
                  <p:nvPr/>
                </p:nvSpPr>
                <p:spPr>
                  <a:xfrm>
                    <a:off x="6570780" y="3952329"/>
                    <a:ext cx="1694695" cy="523220"/>
                  </a:xfrm>
                  <a:prstGeom prst="rect">
                    <a:avLst/>
                  </a:prstGeom>
                  <a:noFill/>
                </p:spPr>
                <p:txBody>
                  <a:bodyPr wrap="none" rtlCol="0">
                    <a:spAutoFit/>
                  </a:bodyPr>
                  <a:lstStyle/>
                  <a:p>
                    <a:r>
                      <a:rPr lang="en-US" sz="1600" b="1" dirty="0" smtClean="0">
                        <a:solidFill>
                          <a:schemeClr val="bg1"/>
                        </a:solidFill>
                      </a:rPr>
                      <a:t>Sweep voltage</a:t>
                    </a:r>
                  </a:p>
                  <a:p>
                    <a:r>
                      <a:rPr lang="en-US" sz="1200" b="1" dirty="0" smtClean="0">
                        <a:solidFill>
                          <a:schemeClr val="bg1"/>
                        </a:solidFill>
                      </a:rPr>
                      <a:t>(selects 15 energies)</a:t>
                    </a:r>
                  </a:p>
                </p:txBody>
              </p:sp>
            </p:grpSp>
          </p:grpSp>
        </p:grpSp>
        <p:sp>
          <p:nvSpPr>
            <p:cNvPr id="42" name="TextBox 41"/>
            <p:cNvSpPr txBox="1"/>
            <p:nvPr/>
          </p:nvSpPr>
          <p:spPr>
            <a:xfrm>
              <a:off x="2514600" y="4201180"/>
              <a:ext cx="1863011" cy="523220"/>
            </a:xfrm>
            <a:prstGeom prst="rect">
              <a:avLst/>
            </a:prstGeom>
            <a:noFill/>
          </p:spPr>
          <p:txBody>
            <a:bodyPr wrap="none" rtlCol="0">
              <a:spAutoFit/>
            </a:bodyPr>
            <a:lstStyle/>
            <a:p>
              <a:r>
                <a:rPr lang="en-US" b="1" dirty="0" smtClean="0">
                  <a:solidFill>
                    <a:schemeClr val="bg1"/>
                  </a:solidFill>
                </a:rPr>
                <a:t>14 zones </a:t>
              </a:r>
            </a:p>
            <a:p>
              <a:r>
                <a:rPr lang="en-US" b="1" dirty="0" smtClean="0">
                  <a:solidFill>
                    <a:schemeClr val="bg1"/>
                  </a:solidFill>
                </a:rPr>
                <a:t>(viewing directions)</a:t>
              </a:r>
            </a:p>
          </p:txBody>
        </p:sp>
      </p:grpSp>
      <p:sp>
        <p:nvSpPr>
          <p:cNvPr id="44" name="TextBox 43"/>
          <p:cNvSpPr txBox="1"/>
          <p:nvPr/>
        </p:nvSpPr>
        <p:spPr>
          <a:xfrm>
            <a:off x="304800" y="4495800"/>
            <a:ext cx="8478253" cy="1723549"/>
          </a:xfrm>
          <a:prstGeom prst="rect">
            <a:avLst/>
          </a:prstGeom>
          <a:noFill/>
        </p:spPr>
        <p:txBody>
          <a:bodyPr wrap="square" rtlCol="0">
            <a:spAutoFit/>
          </a:bodyPr>
          <a:lstStyle/>
          <a:p>
            <a:pPr>
              <a:spcAft>
                <a:spcPts val="1200"/>
              </a:spcAft>
            </a:pPr>
            <a:r>
              <a:rPr lang="en-US" dirty="0" smtClean="0">
                <a:solidFill>
                  <a:schemeClr val="bg1"/>
                </a:solidFill>
              </a:rPr>
              <a:t>Simplified background (BG) removal expression :</a:t>
            </a:r>
          </a:p>
          <a:p>
            <a:pPr>
              <a:spcAft>
                <a:spcPts val="1200"/>
              </a:spcAft>
            </a:pPr>
            <a:r>
              <a:rPr lang="en-US" sz="1600" b="1" i="1" dirty="0" smtClean="0">
                <a:solidFill>
                  <a:schemeClr val="bg1"/>
                </a:solidFill>
              </a:rPr>
              <a:t>Corrected Counts  =  Total counts  </a:t>
            </a:r>
            <a:r>
              <a:rPr lang="mr-IN" sz="1600" b="1" i="1" dirty="0" smtClean="0">
                <a:solidFill>
                  <a:schemeClr val="bg1"/>
                </a:solidFill>
              </a:rPr>
              <a:t>–</a:t>
            </a:r>
            <a:r>
              <a:rPr lang="en-US" sz="1600" b="1" i="1" dirty="0" smtClean="0">
                <a:solidFill>
                  <a:schemeClr val="bg1"/>
                </a:solidFill>
              </a:rPr>
              <a:t>  BG Removal Coefficient  </a:t>
            </a:r>
            <a:r>
              <a:rPr lang="en-US" sz="1600" i="1" dirty="0" smtClean="0">
                <a:solidFill>
                  <a:schemeClr val="bg1"/>
                </a:solidFill>
              </a:rPr>
              <a:t>x </a:t>
            </a:r>
            <a:r>
              <a:rPr lang="en-US" sz="1600" b="1" i="1" dirty="0" smtClean="0">
                <a:solidFill>
                  <a:schemeClr val="bg1"/>
                </a:solidFill>
              </a:rPr>
              <a:t> BG Counts</a:t>
            </a:r>
          </a:p>
          <a:p>
            <a:pPr>
              <a:spcAft>
                <a:spcPts val="1200"/>
              </a:spcAft>
            </a:pPr>
            <a:r>
              <a:rPr lang="en-US" dirty="0" smtClean="0">
                <a:solidFill>
                  <a:schemeClr val="bg1"/>
                </a:solidFill>
              </a:rPr>
              <a:t>Pre- ADR326 CDRL80 expression has 4 BG removal coefficients, one for each species and sensor head, all were set to one in the launch version of the MPS-LO LUT. Analysis shows need for energy and zone dependent BG removal coefficients with values &lt;1 for most energy-zone pairs. Need to characterize in-band vs. BG response for 14 zones x 15 energies for electrons and ions.</a:t>
            </a:r>
            <a:endParaRPr lang="en-US" dirty="0">
              <a:solidFill>
                <a:schemeClr val="bg1"/>
              </a:solidFill>
            </a:endParaRPr>
          </a:p>
        </p:txBody>
      </p:sp>
      <p:sp>
        <p:nvSpPr>
          <p:cNvPr id="3" name="TextBox 2"/>
          <p:cNvSpPr txBox="1"/>
          <p:nvPr/>
        </p:nvSpPr>
        <p:spPr>
          <a:xfrm>
            <a:off x="3966891" y="3200400"/>
            <a:ext cx="2238113" cy="461665"/>
          </a:xfrm>
          <a:prstGeom prst="rect">
            <a:avLst/>
          </a:prstGeom>
          <a:noFill/>
        </p:spPr>
        <p:txBody>
          <a:bodyPr wrap="none" rtlCol="0">
            <a:spAutoFit/>
          </a:bodyPr>
          <a:lstStyle/>
          <a:p>
            <a:r>
              <a:rPr lang="en-US" sz="1200" dirty="0">
                <a:solidFill>
                  <a:schemeClr val="bg1"/>
                </a:solidFill>
              </a:rPr>
              <a:t>I</a:t>
            </a:r>
            <a:r>
              <a:rPr lang="en-US" sz="1200" dirty="0" smtClean="0">
                <a:solidFill>
                  <a:schemeClr val="bg1"/>
                </a:solidFill>
              </a:rPr>
              <a:t>lluminated zone accumulates </a:t>
            </a:r>
          </a:p>
          <a:p>
            <a:r>
              <a:rPr lang="en-US" sz="1200" dirty="0" smtClean="0">
                <a:solidFill>
                  <a:schemeClr val="bg1"/>
                </a:solidFill>
              </a:rPr>
              <a:t>both in-band and BG counts</a:t>
            </a:r>
            <a:endParaRPr lang="en-US" sz="1200" dirty="0">
              <a:solidFill>
                <a:schemeClr val="bg1"/>
              </a:solidFill>
            </a:endParaRPr>
          </a:p>
        </p:txBody>
      </p:sp>
    </p:spTree>
    <p:extLst>
      <p:ext uri="{BB962C8B-B14F-4D97-AF65-F5344CB8AC3E}">
        <p14:creationId xmlns:p14="http://schemas.microsoft.com/office/powerpoint/2010/main" val="685317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408821" cy="1295400"/>
          </a:xfrm>
        </p:spPr>
        <p:txBody>
          <a:bodyPr>
            <a:normAutofit fontScale="90000"/>
          </a:bodyPr>
          <a:lstStyle/>
          <a:p>
            <a:r>
              <a:rPr lang="en-US" sz="2400" dirty="0">
                <a:solidFill>
                  <a:srgbClr val="FFFFFF">
                    <a:lumMod val="65000"/>
                  </a:srgbClr>
                </a:solidFill>
              </a:rPr>
              <a:t>High Backgrounds/Negative Fluxes: </a:t>
            </a:r>
            <a:r>
              <a:rPr lang="en-US" dirty="0" smtClean="0"/>
              <a:t/>
            </a:r>
            <a:br>
              <a:rPr lang="en-US" dirty="0" smtClean="0"/>
            </a:br>
            <a:r>
              <a:rPr lang="en-US" sz="3800" dirty="0" smtClean="0"/>
              <a:t>Three Actions Addressing MPS-LO Negative Fluxes</a:t>
            </a:r>
            <a:endParaRPr lang="en-US" sz="38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46237"/>
                <a:ext cx="8229600" cy="4983163"/>
              </a:xfrm>
            </p:spPr>
            <p:txBody>
              <a:bodyPr>
                <a:noAutofit/>
              </a:bodyPr>
              <a:lstStyle/>
              <a:p>
                <a:pPr indent="-457200">
                  <a:spcBef>
                    <a:spcPts val="0"/>
                  </a:spcBef>
                  <a:spcAft>
                    <a:spcPts val="3000"/>
                  </a:spcAft>
                  <a:buSzPct val="100000"/>
                  <a:buFont typeface="+mj-lt"/>
                  <a:buAutoNum type="arabicParenR"/>
                </a:pPr>
                <a:r>
                  <a:rPr lang="en-US" sz="1800" dirty="0" smtClean="0"/>
                  <a:t>ADR326: Implement energy dependent background subtraction, previously energy-sweep averaged (Also involves non-trivial modification to error term </a:t>
                </a:r>
                <a:r>
                  <a:rPr lang="mr-IN" sz="1800" dirty="0" smtClean="0"/>
                  <a:t>–</a:t>
                </a:r>
                <a:r>
                  <a:rPr lang="en-US" sz="1800" dirty="0" smtClean="0"/>
                  <a:t> Complete description in </a:t>
                </a:r>
                <a:r>
                  <a:rPr lang="en-US" sz="1800" i="1" dirty="0" smtClean="0"/>
                  <a:t>ADR_326_Addendum_Revised_10-2-18.pdf.</a:t>
                </a:r>
                <a:r>
                  <a:rPr lang="en-US" sz="1800" dirty="0" smtClean="0"/>
                  <a:t>)</a:t>
                </a:r>
              </a:p>
              <a:p>
                <a:pPr marL="400050" lvl="1" indent="0">
                  <a:spcBef>
                    <a:spcPts val="0"/>
                  </a:spcBef>
                  <a:spcAft>
                    <a:spcPts val="3000"/>
                  </a:spcAft>
                  <a:buSzPct val="100000"/>
                  <a:buNone/>
                </a:pPr>
                <a14:m>
                  <m:oMath xmlns:m="http://schemas.openxmlformats.org/officeDocument/2006/math">
                    <m:r>
                      <a:rPr lang="en-US" sz="1400" b="0" i="1" smtClean="0">
                        <a:latin typeface="Cambria Math" charset="0"/>
                        <a:ea typeface="Arial" charset="0"/>
                        <a:cs typeface="Arial" charset="0"/>
                      </a:rPr>
                      <m:t>𝐶𝑢𝑟𝑟𝑒𝑛𝑡𝑙𝑦</m:t>
                    </m:r>
                    <m:r>
                      <a:rPr lang="en-US" sz="1400" b="0" i="1" smtClean="0">
                        <a:latin typeface="Cambria Math" charset="0"/>
                        <a:ea typeface="Arial" charset="0"/>
                        <a:cs typeface="Arial" charset="0"/>
                      </a:rPr>
                      <m:t>:  </m:t>
                    </m:r>
                    <m:sSub>
                      <m:sSubPr>
                        <m:ctrlPr>
                          <a:rPr lang="en-US" sz="1400" i="1">
                            <a:latin typeface="Cambria Math" charset="0"/>
                            <a:ea typeface="Arial" charset="0"/>
                            <a:cs typeface="Arial" charset="0"/>
                          </a:rPr>
                        </m:ctrlPr>
                      </m:sSubPr>
                      <m:e>
                        <m:r>
                          <a:rPr lang="en-US" sz="1400" i="1">
                            <a:latin typeface="Cambria Math" charset="0"/>
                            <a:ea typeface="Arial" charset="0"/>
                            <a:cs typeface="Arial" charset="0"/>
                          </a:rPr>
                          <m:t>𝑀</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r>
                          <a:rPr lang="en-US" sz="1400" b="0" i="1" smtClean="0">
                            <a:latin typeface="Cambria Math" charset="0"/>
                            <a:ea typeface="Arial" charset="0"/>
                            <a:cs typeface="Arial" charset="0"/>
                          </a:rPr>
                          <m:t>,</m:t>
                        </m:r>
                        <m:r>
                          <a:rPr lang="en-US" sz="1400" i="1">
                            <a:latin typeface="Cambria Math" charset="0"/>
                            <a:ea typeface="Arial" charset="0"/>
                            <a:cs typeface="Arial" charset="0"/>
                          </a:rPr>
                          <m:t>𝑖</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𝑗</m:t>
                        </m:r>
                      </m:sub>
                    </m:sSub>
                    <m:r>
                      <a:rPr lang="en-US" sz="1400" i="1">
                        <a:latin typeface="Cambria Math" charset="0"/>
                        <a:ea typeface="Arial" charset="0"/>
                        <a:cs typeface="Arial" charset="0"/>
                      </a:rPr>
                      <m:t>=</m:t>
                    </m:r>
                    <m:sSubSup>
                      <m:sSubSupPr>
                        <m:ctrlPr>
                          <a:rPr lang="en-US" sz="1400" i="1">
                            <a:latin typeface="Cambria Math" charset="0"/>
                            <a:ea typeface="Arial" charset="0"/>
                            <a:cs typeface="Arial" charset="0"/>
                          </a:rPr>
                        </m:ctrlPr>
                      </m:sSubSupPr>
                      <m:e>
                        <m:r>
                          <a:rPr lang="en-US" sz="1400" i="1">
                            <a:latin typeface="Cambria Math" charset="0"/>
                            <a:ea typeface="Arial" charset="0"/>
                            <a:cs typeface="Arial" charset="0"/>
                          </a:rPr>
                          <m:t>𝑁</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r>
                          <a:rPr lang="en-US" sz="1400" b="0" i="1" smtClean="0">
                            <a:latin typeface="Cambria Math" charset="0"/>
                            <a:ea typeface="Arial" charset="0"/>
                            <a:cs typeface="Arial" charset="0"/>
                          </a:rPr>
                          <m:t>,</m:t>
                        </m:r>
                        <m:r>
                          <a:rPr lang="en-US" sz="1400" i="1">
                            <a:latin typeface="Cambria Math" charset="0"/>
                            <a:ea typeface="Arial" charset="0"/>
                            <a:cs typeface="Arial" charset="0"/>
                          </a:rPr>
                          <m:t>𝑖</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𝑗</m:t>
                        </m:r>
                      </m:sub>
                      <m:sup>
                        <m:r>
                          <a:rPr lang="en-US" sz="1400" i="1">
                            <a:latin typeface="Cambria Math" charset="0"/>
                            <a:ea typeface="Arial" charset="0"/>
                            <a:cs typeface="Arial" charset="0"/>
                          </a:rPr>
                          <m:t>𝑡𝑜𝑡</m:t>
                        </m:r>
                        <m:r>
                          <a:rPr lang="en-US" sz="1400" i="1">
                            <a:latin typeface="Cambria Math" charset="0"/>
                            <a:ea typeface="Arial" charset="0"/>
                            <a:cs typeface="Arial" charset="0"/>
                          </a:rPr>
                          <m:t>.</m:t>
                        </m:r>
                      </m:sup>
                    </m:sSubSup>
                    <m:r>
                      <a:rPr lang="en-US" sz="1400" i="1">
                        <a:latin typeface="Cambria Math" charset="0"/>
                        <a:ea typeface="Arial" charset="0"/>
                        <a:cs typeface="Arial" charset="0"/>
                      </a:rPr>
                      <m:t>−</m:t>
                    </m:r>
                    <m:sSub>
                      <m:sSubPr>
                        <m:ctrlPr>
                          <a:rPr lang="en-US" sz="1400" i="1" smtClean="0">
                            <a:latin typeface="Cambria Math" charset="0"/>
                            <a:ea typeface="Arial" charset="0"/>
                            <a:cs typeface="Arial" charset="0"/>
                          </a:rPr>
                        </m:ctrlPr>
                      </m:sSubPr>
                      <m:e>
                        <m:r>
                          <a:rPr lang="en-US" sz="1400" b="0" i="1" smtClean="0">
                            <a:latin typeface="Cambria Math" charset="0"/>
                            <a:ea typeface="Arial" charset="0"/>
                            <a:cs typeface="Arial" charset="0"/>
                          </a:rPr>
                          <m:t>𝐶</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sub>
                    </m:sSub>
                    <m:sSubSup>
                      <m:sSubSupPr>
                        <m:ctrlPr>
                          <a:rPr lang="en-US" sz="1400" i="1" smtClean="0">
                            <a:latin typeface="Cambria Math" charset="0"/>
                            <a:ea typeface="Arial" charset="0"/>
                            <a:cs typeface="Arial" charset="0"/>
                          </a:rPr>
                        </m:ctrlPr>
                      </m:sSubSupPr>
                      <m:e>
                        <m:r>
                          <a:rPr lang="en-US" sz="1400" b="0" i="1" smtClean="0">
                            <a:latin typeface="Cambria Math" charset="0"/>
                            <a:ea typeface="Arial" charset="0"/>
                            <a:cs typeface="Arial" charset="0"/>
                          </a:rPr>
                          <m:t>𝐴𝑣𝑔</m:t>
                        </m:r>
                        <m:r>
                          <a:rPr lang="en-US" sz="1400" b="0" i="1" smtClean="0">
                            <a:latin typeface="Cambria Math" charset="0"/>
                            <a:ea typeface="Arial" charset="0"/>
                            <a:cs typeface="Arial" charset="0"/>
                          </a:rPr>
                          <m:t>_</m:t>
                        </m:r>
                        <m:r>
                          <a:rPr lang="en-US" sz="1400" b="0" i="1" smtClean="0">
                            <a:latin typeface="Cambria Math" charset="0"/>
                            <a:ea typeface="Arial" charset="0"/>
                            <a:cs typeface="Arial" charset="0"/>
                          </a:rPr>
                          <m:t>𝑁</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sub>
                      <m:sup>
                        <m:r>
                          <a:rPr lang="en-US" sz="1400" b="0" i="1" smtClean="0">
                            <a:latin typeface="Cambria Math" charset="0"/>
                            <a:ea typeface="Arial" charset="0"/>
                            <a:cs typeface="Arial" charset="0"/>
                          </a:rPr>
                          <m:t>𝐵𝐺</m:t>
                        </m:r>
                      </m:sup>
                    </m:sSubSup>
                  </m:oMath>
                </a14:m>
                <a:r>
                  <a:rPr lang="en-US" sz="1400" dirty="0">
                    <a:latin typeface="Arial" charset="0"/>
                    <a:ea typeface="Arial" charset="0"/>
                    <a:cs typeface="Arial" charset="0"/>
                  </a:rPr>
                  <a:t> </a:t>
                </a:r>
                <a:endParaRPr lang="en-US" sz="1400" dirty="0" smtClean="0">
                  <a:latin typeface="Arial" charset="0"/>
                  <a:ea typeface="Arial" charset="0"/>
                  <a:cs typeface="Arial" charset="0"/>
                </a:endParaRPr>
              </a:p>
              <a:p>
                <a:pPr marL="400050" lvl="1" indent="0">
                  <a:spcBef>
                    <a:spcPts val="0"/>
                  </a:spcBef>
                  <a:spcAft>
                    <a:spcPts val="3000"/>
                  </a:spcAft>
                  <a:buSzPct val="100000"/>
                  <a:buNone/>
                </a:pPr>
                <a14:m>
                  <m:oMath xmlns:m="http://schemas.openxmlformats.org/officeDocument/2006/math">
                    <m:r>
                      <a:rPr lang="en-US" sz="1400" b="0" i="1" smtClean="0">
                        <a:latin typeface="Cambria Math" charset="0"/>
                        <a:ea typeface="Arial" charset="0"/>
                        <a:cs typeface="Arial" charset="0"/>
                      </a:rPr>
                      <m:t>𝑀𝑜𝑑𝑖𝑓𝑦</m:t>
                    </m:r>
                    <m:r>
                      <a:rPr lang="en-US" sz="1400" b="0" i="1" smtClean="0">
                        <a:latin typeface="Cambria Math" charset="0"/>
                        <a:ea typeface="Arial" charset="0"/>
                        <a:cs typeface="Arial" charset="0"/>
                      </a:rPr>
                      <m:t> </m:t>
                    </m:r>
                    <m:r>
                      <a:rPr lang="en-US" sz="1400" b="0" i="1" smtClean="0">
                        <a:latin typeface="Cambria Math" charset="0"/>
                        <a:ea typeface="Arial" charset="0"/>
                        <a:cs typeface="Arial" charset="0"/>
                      </a:rPr>
                      <m:t>𝑡𝑜</m:t>
                    </m:r>
                    <m:r>
                      <a:rPr lang="en-US" sz="1400" b="0" i="1" smtClean="0">
                        <a:latin typeface="Cambria Math" charset="0"/>
                        <a:ea typeface="Arial" charset="0"/>
                        <a:cs typeface="Arial" charset="0"/>
                      </a:rPr>
                      <m:t>:  </m:t>
                    </m:r>
                    <m:sSub>
                      <m:sSubPr>
                        <m:ctrlPr>
                          <a:rPr lang="en-US" sz="1400" i="1">
                            <a:latin typeface="Cambria Math" charset="0"/>
                            <a:ea typeface="Arial" charset="0"/>
                            <a:cs typeface="Arial" charset="0"/>
                          </a:rPr>
                        </m:ctrlPr>
                      </m:sSubPr>
                      <m:e>
                        <m:r>
                          <a:rPr lang="en-US" sz="1400" i="1">
                            <a:latin typeface="Cambria Math" charset="0"/>
                            <a:ea typeface="Arial" charset="0"/>
                            <a:cs typeface="Arial" charset="0"/>
                          </a:rPr>
                          <m:t>𝑀</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𝑖</m:t>
                        </m:r>
                        <m:r>
                          <a:rPr lang="en-US" sz="1400" i="1">
                            <a:latin typeface="Cambria Math" charset="0"/>
                            <a:ea typeface="Arial" charset="0"/>
                            <a:cs typeface="Arial" charset="0"/>
                          </a:rPr>
                          <m:t>,</m:t>
                        </m:r>
                        <m:r>
                          <a:rPr lang="en-US" sz="1400" i="1">
                            <a:latin typeface="Cambria Math" charset="0"/>
                            <a:ea typeface="Arial" charset="0"/>
                            <a:cs typeface="Arial" charset="0"/>
                          </a:rPr>
                          <m:t>𝑗</m:t>
                        </m:r>
                      </m:sub>
                    </m:sSub>
                    <m:r>
                      <a:rPr lang="en-US" sz="1400" i="1">
                        <a:latin typeface="Cambria Math" charset="0"/>
                        <a:ea typeface="Arial" charset="0"/>
                        <a:cs typeface="Arial" charset="0"/>
                      </a:rPr>
                      <m:t>=</m:t>
                    </m:r>
                    <m:sSubSup>
                      <m:sSubSupPr>
                        <m:ctrlPr>
                          <a:rPr lang="en-US" sz="1400" i="1">
                            <a:latin typeface="Cambria Math" charset="0"/>
                            <a:ea typeface="Arial" charset="0"/>
                            <a:cs typeface="Arial" charset="0"/>
                          </a:rPr>
                        </m:ctrlPr>
                      </m:sSubSupPr>
                      <m:e>
                        <m:r>
                          <a:rPr lang="en-US" sz="1400" i="1">
                            <a:latin typeface="Cambria Math" charset="0"/>
                            <a:ea typeface="Arial" charset="0"/>
                            <a:cs typeface="Arial" charset="0"/>
                          </a:rPr>
                          <m:t>𝑁</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𝑖</m:t>
                        </m:r>
                        <m:r>
                          <a:rPr lang="en-US" sz="1400" i="1">
                            <a:latin typeface="Cambria Math" charset="0"/>
                            <a:ea typeface="Arial" charset="0"/>
                            <a:cs typeface="Arial" charset="0"/>
                          </a:rPr>
                          <m:t>,</m:t>
                        </m:r>
                        <m:r>
                          <a:rPr lang="en-US" sz="1400" i="1">
                            <a:latin typeface="Cambria Math" charset="0"/>
                            <a:ea typeface="Arial" charset="0"/>
                            <a:cs typeface="Arial" charset="0"/>
                          </a:rPr>
                          <m:t>𝑗</m:t>
                        </m:r>
                      </m:sub>
                      <m:sup>
                        <m:r>
                          <a:rPr lang="en-US" sz="1400" i="1">
                            <a:latin typeface="Cambria Math" charset="0"/>
                            <a:ea typeface="Arial" charset="0"/>
                            <a:cs typeface="Arial" charset="0"/>
                          </a:rPr>
                          <m:t>𝑡𝑜𝑡</m:t>
                        </m:r>
                        <m:r>
                          <a:rPr lang="en-US" sz="1400" i="1">
                            <a:latin typeface="Cambria Math" charset="0"/>
                            <a:ea typeface="Arial" charset="0"/>
                            <a:cs typeface="Arial" charset="0"/>
                          </a:rPr>
                          <m:t>.</m:t>
                        </m:r>
                      </m:sup>
                    </m:sSubSup>
                    <m:r>
                      <a:rPr lang="en-US" sz="1400" i="1">
                        <a:latin typeface="Cambria Math" charset="0"/>
                        <a:ea typeface="Arial" charset="0"/>
                        <a:cs typeface="Arial" charset="0"/>
                      </a:rPr>
                      <m:t>−</m:t>
                    </m:r>
                    <m:sSub>
                      <m:sSubPr>
                        <m:ctrlPr>
                          <a:rPr lang="en-US" sz="1400" i="1">
                            <a:latin typeface="Cambria Math" charset="0"/>
                            <a:ea typeface="Arial" charset="0"/>
                            <a:cs typeface="Arial" charset="0"/>
                          </a:rPr>
                        </m:ctrlPr>
                      </m:sSubPr>
                      <m:e>
                        <m:r>
                          <a:rPr lang="en-US" sz="1400" i="1">
                            <a:latin typeface="Cambria Math" charset="0"/>
                            <a:ea typeface="Arial" charset="0"/>
                            <a:cs typeface="Arial" charset="0"/>
                          </a:rPr>
                          <m:t>𝐶</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sub>
                    </m:sSub>
                    <m:sSubSup>
                      <m:sSubSupPr>
                        <m:ctrlPr>
                          <a:rPr lang="en-US" sz="1400" i="1">
                            <a:latin typeface="Cambria Math" charset="0"/>
                            <a:ea typeface="Arial" charset="0"/>
                            <a:cs typeface="Arial" charset="0"/>
                          </a:rPr>
                        </m:ctrlPr>
                      </m:sSubSupPr>
                      <m:e>
                        <m:r>
                          <a:rPr lang="en-US" sz="1400" i="1">
                            <a:latin typeface="Cambria Math" charset="0"/>
                            <a:ea typeface="Arial" charset="0"/>
                            <a:cs typeface="Arial" charset="0"/>
                          </a:rPr>
                          <m:t>𝑁</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𝑗</m:t>
                        </m:r>
                      </m:sub>
                      <m:sup>
                        <m:r>
                          <a:rPr lang="en-US" sz="1400" i="1">
                            <a:latin typeface="Cambria Math" charset="0"/>
                            <a:ea typeface="Arial" charset="0"/>
                            <a:cs typeface="Arial" charset="0"/>
                          </a:rPr>
                          <m:t>𝐵𝐺</m:t>
                        </m:r>
                      </m:sup>
                    </m:sSubSup>
                  </m:oMath>
                </a14:m>
                <a:r>
                  <a:rPr lang="en-US" sz="1400" dirty="0">
                    <a:latin typeface="Arial" charset="0"/>
                    <a:ea typeface="Arial" charset="0"/>
                    <a:cs typeface="Arial" charset="0"/>
                  </a:rPr>
                  <a:t> </a:t>
                </a:r>
              </a:p>
              <a:p>
                <a:pPr indent="-457200">
                  <a:spcBef>
                    <a:spcPts val="0"/>
                  </a:spcBef>
                  <a:spcAft>
                    <a:spcPts val="3000"/>
                  </a:spcAft>
                  <a:buSzPct val="100000"/>
                  <a:buFont typeface="+mj-lt"/>
                  <a:buAutoNum type="arabicParenR"/>
                </a:pPr>
                <a:r>
                  <a:rPr lang="en-US" sz="1800" dirty="0"/>
                  <a:t>ADR326: Generalization </a:t>
                </a:r>
                <a:r>
                  <a:rPr lang="en-US" sz="1800" dirty="0" smtClean="0"/>
                  <a:t>of background (BG) removal coefficient to include zone and energy dependence</a:t>
                </a:r>
                <a:endParaRPr lang="en-US" sz="1800" dirty="0"/>
              </a:p>
              <a:p>
                <a:pPr marL="400050" lvl="1" indent="0">
                  <a:spcBef>
                    <a:spcPts val="0"/>
                  </a:spcBef>
                  <a:spcAft>
                    <a:spcPts val="3000"/>
                  </a:spcAft>
                  <a:buSzPct val="100000"/>
                  <a:buNone/>
                </a:pPr>
                <a14:m>
                  <m:oMath xmlns:m="http://schemas.openxmlformats.org/officeDocument/2006/math">
                    <m:sSub>
                      <m:sSubPr>
                        <m:ctrlPr>
                          <a:rPr lang="en-US" sz="1600" i="1" smtClean="0">
                            <a:latin typeface="Cambria Math" charset="0"/>
                          </a:rPr>
                        </m:ctrlPr>
                      </m:sSubPr>
                      <m:e>
                        <m:r>
                          <a:rPr lang="en-US" sz="1600" b="0" i="1" smtClean="0">
                            <a:latin typeface="Cambria Math" charset="0"/>
                          </a:rPr>
                          <m:t>𝐶</m:t>
                        </m:r>
                      </m:e>
                      <m:sub>
                        <m:r>
                          <a:rPr lang="en-US" sz="1600" b="0" i="1" smtClean="0">
                            <a:latin typeface="Cambria Math" charset="0"/>
                          </a:rPr>
                          <m:t>𝑚</m:t>
                        </m:r>
                        <m:r>
                          <a:rPr lang="en-US" sz="1600" b="0" i="1" smtClean="0">
                            <a:latin typeface="Cambria Math" charset="0"/>
                          </a:rPr>
                          <m:t>,</m:t>
                        </m:r>
                        <m:r>
                          <a:rPr lang="en-US" sz="1600" b="0" i="1" smtClean="0">
                            <a:latin typeface="Cambria Math" charset="0"/>
                          </a:rPr>
                          <m:t>𝑘</m:t>
                        </m:r>
                      </m:sub>
                    </m:sSub>
                  </m:oMath>
                </a14:m>
                <a:r>
                  <a:rPr lang="en-US" sz="1600" dirty="0" smtClean="0"/>
                  <a:t> (2</a:t>
                </a:r>
                <a:r>
                  <a:rPr lang="en-US" sz="1200" dirty="0" smtClean="0"/>
                  <a:t>✕</a:t>
                </a:r>
                <a:r>
                  <a:rPr lang="en-US" sz="1600" dirty="0" smtClean="0"/>
                  <a:t>2)  →  </a:t>
                </a:r>
                <a14:m>
                  <m:oMath xmlns:m="http://schemas.openxmlformats.org/officeDocument/2006/math">
                    <m:sSub>
                      <m:sSubPr>
                        <m:ctrlPr>
                          <a:rPr lang="en-US" sz="1600" i="1">
                            <a:latin typeface="Cambria Math" charset="0"/>
                          </a:rPr>
                        </m:ctrlPr>
                      </m:sSubPr>
                      <m:e>
                        <m:r>
                          <a:rPr lang="en-US" sz="1600" i="1">
                            <a:latin typeface="Cambria Math" charset="0"/>
                          </a:rPr>
                          <m:t>𝐶</m:t>
                        </m:r>
                      </m:e>
                      <m:sub>
                        <m:r>
                          <a:rPr lang="en-US" sz="1600" i="1">
                            <a:latin typeface="Cambria Math" charset="0"/>
                          </a:rPr>
                          <m:t>𝑚</m:t>
                        </m:r>
                        <m:r>
                          <a:rPr lang="en-US" sz="1600" i="1">
                            <a:latin typeface="Cambria Math" charset="0"/>
                          </a:rPr>
                          <m:t>,</m:t>
                        </m:r>
                        <m:r>
                          <a:rPr lang="en-US" sz="1600" i="1">
                            <a:latin typeface="Cambria Math" charset="0"/>
                          </a:rPr>
                          <m:t>𝑘</m:t>
                        </m:r>
                        <m:r>
                          <a:rPr lang="en-US" sz="1600" b="0" i="1" smtClean="0">
                            <a:latin typeface="Cambria Math" charset="0"/>
                          </a:rPr>
                          <m:t>,</m:t>
                        </m:r>
                        <m:r>
                          <a:rPr lang="en-US" sz="1600" b="0" i="1" smtClean="0">
                            <a:latin typeface="Cambria Math" charset="0"/>
                          </a:rPr>
                          <m:t>𝑖</m:t>
                        </m:r>
                        <m:r>
                          <a:rPr lang="en-US" sz="1600" b="0" i="1" smtClean="0">
                            <a:latin typeface="Cambria Math" charset="0"/>
                          </a:rPr>
                          <m:t>,</m:t>
                        </m:r>
                        <m:r>
                          <a:rPr lang="en-US" sz="1600" b="0" i="1" smtClean="0">
                            <a:latin typeface="Cambria Math" charset="0"/>
                          </a:rPr>
                          <m:t>𝑗</m:t>
                        </m:r>
                      </m:sub>
                    </m:sSub>
                  </m:oMath>
                </a14:m>
                <a:r>
                  <a:rPr lang="en-US" sz="1600" dirty="0" smtClean="0"/>
                  <a:t> </a:t>
                </a:r>
                <a:r>
                  <a:rPr lang="en-US" sz="1600" dirty="0"/>
                  <a:t>(</a:t>
                </a:r>
                <a:r>
                  <a:rPr lang="en-US" sz="1600" dirty="0" smtClean="0"/>
                  <a:t>2</a:t>
                </a:r>
                <a:r>
                  <a:rPr lang="en-US" sz="1200" dirty="0" smtClean="0"/>
                  <a:t>✕</a:t>
                </a:r>
                <a:r>
                  <a:rPr lang="en-US" sz="1600" dirty="0" smtClean="0"/>
                  <a:t>2</a:t>
                </a:r>
                <a:r>
                  <a:rPr lang="en-US" sz="1200" dirty="0" smtClean="0"/>
                  <a:t>✕</a:t>
                </a:r>
                <a:r>
                  <a:rPr lang="en-US" sz="1600" dirty="0" smtClean="0"/>
                  <a:t>7</a:t>
                </a:r>
                <a:r>
                  <a:rPr lang="en-US" sz="1200" dirty="0" smtClean="0"/>
                  <a:t>✕</a:t>
                </a:r>
                <a:r>
                  <a:rPr lang="en-US" sz="1600" dirty="0" smtClean="0"/>
                  <a:t>15)</a:t>
                </a:r>
              </a:p>
              <a:p>
                <a:pPr indent="-457200">
                  <a:spcBef>
                    <a:spcPts val="0"/>
                  </a:spcBef>
                  <a:spcAft>
                    <a:spcPts val="3000"/>
                  </a:spcAft>
                  <a:buSzPct val="100000"/>
                  <a:buFont typeface="+mj-lt"/>
                  <a:buAutoNum type="arabicParenR"/>
                </a:pPr>
                <a:r>
                  <a:rPr lang="en-US" sz="1800" dirty="0" smtClean="0"/>
                  <a:t>NCEI: Empirical derivation of BG removal coefficients </a:t>
                </a:r>
                <a:r>
                  <a:rPr lang="en-US" sz="1600" dirty="0" smtClean="0"/>
                  <a:t>(by demanding positive fluxes, averaged over some interval, using many months of data) and L1b processing G16 and G17 LUT updates (</a:t>
                </a:r>
                <a:r>
                  <a:rPr lang="en-US" sz="1600" dirty="0"/>
                  <a:t>ADRs </a:t>
                </a:r>
                <a:r>
                  <a:rPr lang="en-US" sz="1600" dirty="0" smtClean="0"/>
                  <a:t>763 </a:t>
                </a:r>
                <a:r>
                  <a:rPr lang="en-US" sz="1600" dirty="0"/>
                  <a:t>and 764 </a:t>
                </a:r>
                <a:r>
                  <a:rPr lang="en-US" sz="1600" dirty="0" smtClean="0"/>
                  <a:t>).</a:t>
                </a: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46237"/>
                <a:ext cx="8229600" cy="4983163"/>
              </a:xfrm>
              <a:blipFill rotWithShape="0">
                <a:blip r:embed="rId2"/>
                <a:stretch>
                  <a:fillRect l="-667" t="-611"/>
                </a:stretch>
              </a:blipFill>
            </p:spPr>
            <p:txBody>
              <a:bodyPr/>
              <a:lstStyle/>
              <a:p>
                <a:r>
                  <a:rPr lang="en-US">
                    <a:noFill/>
                  </a:rPr>
                  <a:t> </a:t>
                </a:r>
              </a:p>
            </p:txBody>
          </p:sp>
        </mc:Fallback>
      </mc:AlternateContent>
      <p:sp>
        <p:nvSpPr>
          <p:cNvPr id="4" name="TextBox 3"/>
          <p:cNvSpPr txBox="1"/>
          <p:nvPr/>
        </p:nvSpPr>
        <p:spPr>
          <a:xfrm>
            <a:off x="5125655" y="2762071"/>
            <a:ext cx="3429000" cy="1200329"/>
          </a:xfrm>
          <a:prstGeom prst="rect">
            <a:avLst/>
          </a:prstGeom>
          <a:solidFill>
            <a:schemeClr val="bg1">
              <a:lumMod val="85000"/>
            </a:schemeClr>
          </a:solidFill>
        </p:spPr>
        <p:txBody>
          <a:bodyPr wrap="square" rtlCol="0">
            <a:spAutoFit/>
          </a:bodyPr>
          <a:lstStyle/>
          <a:p>
            <a:r>
              <a:rPr lang="en-US" sz="1200" i="1" dirty="0" smtClean="0"/>
              <a:t>m</a:t>
            </a:r>
            <a:r>
              <a:rPr lang="en-US" sz="1200" dirty="0" smtClean="0"/>
              <a:t> </a:t>
            </a:r>
            <a:r>
              <a:rPr lang="en-US" sz="1200" dirty="0"/>
              <a:t>= 1,2 </a:t>
            </a:r>
            <a:r>
              <a:rPr lang="en-US" sz="1200" dirty="0" smtClean="0"/>
              <a:t>for electrons </a:t>
            </a:r>
            <a:r>
              <a:rPr lang="en-US" sz="1200" dirty="0"/>
              <a:t>and ions </a:t>
            </a:r>
            <a:r>
              <a:rPr lang="en-US" sz="1200" dirty="0" smtClean="0"/>
              <a:t>respectively. </a:t>
            </a:r>
            <a:endParaRPr lang="en-US" sz="1200" dirty="0"/>
          </a:p>
          <a:p>
            <a:r>
              <a:rPr lang="en-US" sz="1200" i="1" dirty="0" smtClean="0"/>
              <a:t>k</a:t>
            </a:r>
            <a:r>
              <a:rPr lang="en-US" sz="1200" dirty="0" smtClean="0"/>
              <a:t> </a:t>
            </a:r>
            <a:r>
              <a:rPr lang="en-US" sz="1200" dirty="0"/>
              <a:t>= 1,2 for right and left sensor </a:t>
            </a:r>
            <a:r>
              <a:rPr lang="en-US" sz="1200" dirty="0" smtClean="0"/>
              <a:t>heads. </a:t>
            </a:r>
            <a:endParaRPr lang="en-US" sz="1200" dirty="0"/>
          </a:p>
          <a:p>
            <a:r>
              <a:rPr lang="en-US" sz="1200" i="1" dirty="0" smtClean="0"/>
              <a:t>r</a:t>
            </a:r>
            <a:r>
              <a:rPr lang="en-US" sz="1200" dirty="0" smtClean="0"/>
              <a:t> </a:t>
            </a:r>
            <a:r>
              <a:rPr lang="en-US" sz="1200" dirty="0"/>
              <a:t>= 1-4 is species &amp; sensor head group index, </a:t>
            </a:r>
          </a:p>
          <a:p>
            <a:r>
              <a:rPr lang="en-US" sz="1200" dirty="0" smtClean="0"/>
              <a:t>      for </a:t>
            </a:r>
            <a:r>
              <a:rPr lang="en-US" sz="1200" dirty="0"/>
              <a:t>ions-R, ions-L, electrons-R, electrons-L. </a:t>
            </a:r>
          </a:p>
          <a:p>
            <a:r>
              <a:rPr lang="en-US" sz="1200" i="1" dirty="0" err="1" smtClean="0"/>
              <a:t>i</a:t>
            </a:r>
            <a:r>
              <a:rPr lang="en-US" sz="1200" dirty="0" smtClean="0"/>
              <a:t> </a:t>
            </a:r>
            <a:r>
              <a:rPr lang="en-US" sz="1200" dirty="0"/>
              <a:t>= 1-7 is zone </a:t>
            </a:r>
            <a:r>
              <a:rPr lang="en-US" sz="1200" dirty="0" smtClean="0"/>
              <a:t>index for 7 zones </a:t>
            </a:r>
            <a:r>
              <a:rPr lang="en-US" sz="1200" dirty="0"/>
              <a:t>in each </a:t>
            </a:r>
            <a:r>
              <a:rPr lang="en-US" sz="1200" dirty="0" smtClean="0"/>
              <a:t>SH. </a:t>
            </a:r>
            <a:endParaRPr lang="en-US" sz="1200" dirty="0"/>
          </a:p>
          <a:p>
            <a:r>
              <a:rPr lang="en-US" sz="1200" i="1" dirty="0" smtClean="0"/>
              <a:t>j</a:t>
            </a:r>
            <a:r>
              <a:rPr lang="en-US" sz="1200" dirty="0" smtClean="0"/>
              <a:t> </a:t>
            </a:r>
            <a:r>
              <a:rPr lang="en-US" sz="1200" dirty="0"/>
              <a:t>= 1-15 is </a:t>
            </a:r>
            <a:r>
              <a:rPr lang="en-US" sz="1200" dirty="0" smtClean="0"/>
              <a:t>energy channel index. </a:t>
            </a:r>
            <a:endParaRPr lang="en-US" sz="1200"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17</a:t>
            </a:fld>
            <a:endParaRPr lang="uk-UA"/>
          </a:p>
        </p:txBody>
      </p:sp>
    </p:spTree>
    <p:extLst>
      <p:ext uri="{BB962C8B-B14F-4D97-AF65-F5344CB8AC3E}">
        <p14:creationId xmlns:p14="http://schemas.microsoft.com/office/powerpoint/2010/main" val="400014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6408821" cy="1395663"/>
          </a:xfrm>
        </p:spPr>
        <p:txBody>
          <a:bodyPr>
            <a:normAutofit fontScale="90000"/>
          </a:bodyPr>
          <a:lstStyle/>
          <a:p>
            <a:r>
              <a:rPr lang="en-US" sz="2400" dirty="0">
                <a:solidFill>
                  <a:srgbClr val="FFFFFF">
                    <a:lumMod val="65000"/>
                  </a:srgbClr>
                </a:solidFill>
              </a:rPr>
              <a:t>High Backgrounds/Negative Fluxes: </a:t>
            </a:r>
            <a:r>
              <a:rPr lang="en-US" dirty="0" smtClean="0"/>
              <a:t/>
            </a:r>
            <a:br>
              <a:rPr lang="en-US" dirty="0" smtClean="0"/>
            </a:br>
            <a:r>
              <a:rPr lang="en-US" sz="3800" dirty="0" smtClean="0"/>
              <a:t>Empirical </a:t>
            </a:r>
            <a:r>
              <a:rPr lang="en-US" sz="3800" dirty="0"/>
              <a:t>Determination </a:t>
            </a:r>
            <a:r>
              <a:rPr lang="en-US" sz="3800" dirty="0" smtClean="0"/>
              <a:t>of Background </a:t>
            </a:r>
            <a:r>
              <a:rPr lang="en-US" sz="3800" dirty="0"/>
              <a:t>Removal </a:t>
            </a:r>
            <a:r>
              <a:rPr lang="en-US" sz="3800" dirty="0" smtClean="0"/>
              <a:t>Coefficients</a:t>
            </a:r>
            <a:endParaRPr lang="en-US" sz="3800" dirty="0">
              <a:solidFill>
                <a:srgbClr val="FFFF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5029200"/>
              </a:xfrm>
            </p:spPr>
            <p:txBody>
              <a:bodyPr>
                <a:noAutofit/>
              </a:bodyPr>
              <a:lstStyle/>
              <a:p>
                <a:pPr marL="0" indent="0">
                  <a:spcBef>
                    <a:spcPts val="0"/>
                  </a:spcBef>
                  <a:spcAft>
                    <a:spcPts val="600"/>
                  </a:spcAft>
                  <a:buNone/>
                </a:pPr>
                <a:r>
                  <a:rPr lang="en-US" sz="1600" dirty="0" smtClean="0">
                    <a:latin typeface="Calibri" charset="0"/>
                    <a:ea typeface="Calibri" charset="0"/>
                    <a:cs typeface="Times New Roman" charset="0"/>
                  </a:rPr>
                  <a:t>The corrected counts </a:t>
                </a:r>
                <a:r>
                  <a:rPr lang="en-US" sz="1600" i="1" dirty="0">
                    <a:effectLst/>
                    <a:latin typeface="Calibri" charset="0"/>
                    <a:ea typeface="Calibri" charset="0"/>
                    <a:cs typeface="Times New Roman" charset="0"/>
                  </a:rPr>
                  <a:t>M</a:t>
                </a:r>
                <a:r>
                  <a:rPr lang="en-US" sz="1600" dirty="0">
                    <a:effectLst/>
                    <a:latin typeface="Calibri" charset="0"/>
                    <a:ea typeface="Calibri" charset="0"/>
                    <a:cs typeface="Times New Roman" charset="0"/>
                  </a:rPr>
                  <a:t> in a given zone and energy channel are the total counts </a:t>
                </a:r>
                <a:r>
                  <a:rPr lang="en-US" sz="1600" i="1" dirty="0" err="1">
                    <a:effectLst/>
                    <a:latin typeface="Calibri" charset="0"/>
                    <a:ea typeface="Calibri" charset="0"/>
                    <a:cs typeface="Times New Roman" charset="0"/>
                  </a:rPr>
                  <a:t>N</a:t>
                </a:r>
                <a:r>
                  <a:rPr lang="en-US" sz="1600" i="1" baseline="30000" dirty="0" err="1">
                    <a:effectLst/>
                    <a:latin typeface="Calibri" charset="0"/>
                    <a:ea typeface="Calibri" charset="0"/>
                    <a:cs typeface="Times New Roman" charset="0"/>
                  </a:rPr>
                  <a:t>tot</a:t>
                </a:r>
                <a:r>
                  <a:rPr lang="en-US" sz="1600" i="1" baseline="30000" dirty="0">
                    <a:effectLst/>
                    <a:latin typeface="Calibri" charset="0"/>
                    <a:ea typeface="Calibri" charset="0"/>
                    <a:cs typeface="Times New Roman" charset="0"/>
                  </a:rPr>
                  <a:t>.</a:t>
                </a:r>
                <a:r>
                  <a:rPr lang="en-US" sz="1600" dirty="0">
                    <a:effectLst/>
                    <a:latin typeface="Calibri" charset="0"/>
                    <a:ea typeface="Calibri" charset="0"/>
                    <a:cs typeface="Times New Roman" charset="0"/>
                  </a:rPr>
                  <a:t> minus the counts from penetrating </a:t>
                </a:r>
                <a:r>
                  <a:rPr lang="en-US" sz="1600" dirty="0" smtClean="0">
                    <a:effectLst/>
                    <a:latin typeface="Calibri" charset="0"/>
                    <a:ea typeface="Calibri" charset="0"/>
                    <a:cs typeface="Times New Roman" charset="0"/>
                  </a:rPr>
                  <a:t>radiation</a:t>
                </a:r>
                <a:endParaRPr lang="en-US" sz="1600" dirty="0">
                  <a:effectLst/>
                  <a:latin typeface="Calibri" charset="0"/>
                  <a:ea typeface="Calibri" charset="0"/>
                  <a:cs typeface="Times New Roman" charset="0"/>
                </a:endParaRPr>
              </a:p>
              <a:p>
                <a:pPr marL="0" indent="0" algn="ctr">
                  <a:spcBef>
                    <a:spcPts val="0"/>
                  </a:spcBef>
                  <a:spcAft>
                    <a:spcPts val="600"/>
                  </a:spcAft>
                  <a:buNone/>
                </a:pPr>
                <a14:m>
                  <m:oMath xmlns:m="http://schemas.openxmlformats.org/officeDocument/2006/math">
                    <m:sSub>
                      <m:sSubPr>
                        <m:ctrlPr>
                          <a:rPr lang="en-US" sz="1600" i="1">
                            <a:effectLst/>
                            <a:latin typeface="Cambria Math" charset="0"/>
                            <a:ea typeface="Calibri" charset="0"/>
                            <a:cs typeface="Times New Roman" charset="0"/>
                          </a:rPr>
                        </m:ctrlPr>
                      </m:sSubPr>
                      <m:e>
                        <m:r>
                          <a:rPr lang="en-US" sz="1600" i="1">
                            <a:effectLst/>
                            <a:latin typeface="Cambria Math" charset="0"/>
                            <a:ea typeface="Calibri" charset="0"/>
                            <a:cs typeface="Times New Roman" charset="0"/>
                          </a:rPr>
                          <m:t>𝑀</m:t>
                        </m:r>
                      </m:e>
                      <m:sub>
                        <m:r>
                          <a:rPr lang="en-US" sz="1600" i="1">
                            <a:effectLst/>
                            <a:latin typeface="Cambria Math" charset="0"/>
                            <a:ea typeface="Calibri" charset="0"/>
                            <a:cs typeface="Times New Roman" charset="0"/>
                          </a:rPr>
                          <m:t>𝑖</m:t>
                        </m:r>
                        <m:r>
                          <a:rPr lang="en-US" sz="1600" i="1">
                            <a:effectLst/>
                            <a:latin typeface="Cambria Math" charset="0"/>
                            <a:ea typeface="Calibri" charset="0"/>
                            <a:cs typeface="Times New Roman" charset="0"/>
                          </a:rPr>
                          <m:t>,</m:t>
                        </m:r>
                        <m:r>
                          <a:rPr lang="en-US" sz="1600" i="1">
                            <a:effectLst/>
                            <a:latin typeface="Cambria Math" charset="0"/>
                            <a:ea typeface="Calibri" charset="0"/>
                            <a:cs typeface="Times New Roman" charset="0"/>
                          </a:rPr>
                          <m:t>𝑗</m:t>
                        </m:r>
                      </m:sub>
                    </m:sSub>
                    <m:r>
                      <a:rPr lang="en-US" sz="1600" i="1">
                        <a:effectLst/>
                        <a:latin typeface="Cambria Math" charset="0"/>
                        <a:ea typeface="Times New Roman" charset="0"/>
                        <a:cs typeface="Times New Roman" charset="0"/>
                      </a:rPr>
                      <m:t>=</m:t>
                    </m:r>
                    <m:sSubSup>
                      <m:sSubSupPr>
                        <m:ctrlPr>
                          <a:rPr lang="en-US" sz="1600" i="1">
                            <a:effectLst/>
                            <a:latin typeface="Cambria Math" charset="0"/>
                            <a:ea typeface="Times New Roman" charset="0"/>
                            <a:cs typeface="Times New Roman" charset="0"/>
                          </a:rPr>
                        </m:ctrlPr>
                      </m:sSubSupPr>
                      <m:e>
                        <m:r>
                          <a:rPr lang="en-US" sz="1600" i="1">
                            <a:effectLst/>
                            <a:latin typeface="Cambria Math" charset="0"/>
                            <a:ea typeface="Times New Roman" charset="0"/>
                            <a:cs typeface="Times New Roman" charset="0"/>
                          </a:rPr>
                          <m:t>𝑁</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r>
                      <a:rPr lang="en-US" sz="1600" i="1">
                        <a:effectLst/>
                        <a:latin typeface="Cambria Math" charset="0"/>
                        <a:ea typeface="Times New Roman" charset="0"/>
                        <a:cs typeface="Times New Roman" charset="0"/>
                      </a:rPr>
                      <m:t>−</m:t>
                    </m:r>
                    <m:sSub>
                      <m:sSubPr>
                        <m:ctrlPr>
                          <a:rPr lang="en-US" sz="1600" i="1">
                            <a:effectLst/>
                            <a:latin typeface="Cambria Math"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sSup>
                      <m:sSupPr>
                        <m:ctrlPr>
                          <a:rPr lang="en-US" sz="1600" i="1">
                            <a:effectLst/>
                            <a:latin typeface="Cambria Math" charset="0"/>
                            <a:ea typeface="Times New Roman" charset="0"/>
                            <a:cs typeface="Times New Roman" charset="0"/>
                          </a:rPr>
                        </m:ctrlPr>
                      </m:sSupPr>
                      <m:e>
                        <m:r>
                          <a:rPr lang="en-US" sz="1600" i="1">
                            <a:effectLst/>
                            <a:latin typeface="Cambria Math" charset="0"/>
                            <a:ea typeface="Times New Roman" charset="0"/>
                            <a:cs typeface="Times New Roman" charset="0"/>
                          </a:rPr>
                          <m:t>𝑁</m:t>
                        </m:r>
                      </m:e>
                      <m:sup>
                        <m:r>
                          <a:rPr lang="en-US" sz="1600" i="1">
                            <a:effectLst/>
                            <a:latin typeface="Cambria Math" charset="0"/>
                            <a:ea typeface="Times New Roman" charset="0"/>
                            <a:cs typeface="Times New Roman" charset="0"/>
                          </a:rPr>
                          <m:t>𝐵𝐺</m:t>
                        </m:r>
                      </m:sup>
                    </m:sSup>
                  </m:oMath>
                </a14:m>
                <a:r>
                  <a:rPr lang="en-US" sz="1600" dirty="0">
                    <a:effectLst/>
                    <a:latin typeface="Calibri" charset="0"/>
                    <a:ea typeface="Calibri" charset="0"/>
                    <a:cs typeface="Times New Roman" charset="0"/>
                  </a:rPr>
                  <a:t>,</a:t>
                </a:r>
              </a:p>
              <a:p>
                <a:pPr marL="0" indent="0">
                  <a:spcBef>
                    <a:spcPts val="0"/>
                  </a:spcBef>
                  <a:spcAft>
                    <a:spcPts val="600"/>
                  </a:spcAft>
                  <a:buNone/>
                </a:pPr>
                <a:r>
                  <a:rPr lang="en-US" sz="1600" dirty="0" smtClean="0">
                    <a:effectLst/>
                    <a:latin typeface="Calibri" charset="0"/>
                    <a:ea typeface="Calibri" charset="0"/>
                    <a:cs typeface="Times New Roman" charset="0"/>
                  </a:rPr>
                  <a:t>where </a:t>
                </a:r>
                <a:r>
                  <a:rPr lang="en-US" sz="1600" i="1" dirty="0" err="1">
                    <a:effectLst/>
                    <a:latin typeface="Calibri" charset="0"/>
                    <a:ea typeface="Calibri" charset="0"/>
                    <a:cs typeface="Times New Roman" charset="0"/>
                  </a:rPr>
                  <a:t>i</a:t>
                </a:r>
                <a:r>
                  <a:rPr lang="en-US" sz="1600" dirty="0">
                    <a:effectLst/>
                    <a:latin typeface="Calibri" charset="0"/>
                    <a:ea typeface="Calibri" charset="0"/>
                    <a:cs typeface="Times New Roman" charset="0"/>
                  </a:rPr>
                  <a:t> and </a:t>
                </a:r>
                <a:r>
                  <a:rPr lang="en-US" sz="1600" i="1" dirty="0">
                    <a:effectLst/>
                    <a:latin typeface="Calibri" charset="0"/>
                    <a:ea typeface="Calibri" charset="0"/>
                    <a:cs typeface="Times New Roman" charset="0"/>
                  </a:rPr>
                  <a:t>j</a:t>
                </a:r>
                <a:r>
                  <a:rPr lang="en-US" sz="1600" dirty="0">
                    <a:effectLst/>
                    <a:latin typeface="Calibri" charset="0"/>
                    <a:ea typeface="Calibri" charset="0"/>
                    <a:cs typeface="Times New Roman" charset="0"/>
                  </a:rPr>
                  <a:t> are the is the zone and energy indices, respectively, and the </a:t>
                </a:r>
                <a:r>
                  <a:rPr lang="en-US" sz="1600" dirty="0" smtClean="0">
                    <a:effectLst/>
                    <a:latin typeface="Calibri" charset="0"/>
                    <a:ea typeface="Calibri" charset="0"/>
                    <a:cs typeface="Times New Roman" charset="0"/>
                  </a:rPr>
                  <a:t>counts in zone </a:t>
                </a:r>
                <a:r>
                  <a:rPr lang="en-US" sz="1600" i="1" dirty="0" err="1" smtClean="0">
                    <a:effectLst/>
                    <a:latin typeface="Calibri" charset="0"/>
                    <a:ea typeface="Calibri" charset="0"/>
                    <a:cs typeface="Times New Roman" charset="0"/>
                  </a:rPr>
                  <a:t>i</a:t>
                </a:r>
                <a:r>
                  <a:rPr lang="en-US" sz="1600" dirty="0" smtClean="0">
                    <a:effectLst/>
                    <a:latin typeface="Calibri" charset="0"/>
                    <a:ea typeface="Calibri" charset="0"/>
                    <a:cs typeface="Times New Roman" charset="0"/>
                  </a:rPr>
                  <a:t> due to penetrating radiation is assumed to be proportional to the counts </a:t>
                </a:r>
                <a:r>
                  <a:rPr lang="en-US" sz="1600" dirty="0">
                    <a:effectLst/>
                    <a:latin typeface="Calibri" charset="0"/>
                    <a:ea typeface="Calibri" charset="0"/>
                    <a:cs typeface="Times New Roman" charset="0"/>
                  </a:rPr>
                  <a:t>in the associated (same species and sensor head) background zone </a:t>
                </a:r>
                <a:r>
                  <a:rPr lang="en-US" sz="1600" i="1" dirty="0">
                    <a:effectLst/>
                    <a:latin typeface="Calibri" charset="0"/>
                    <a:ea typeface="Calibri" charset="0"/>
                    <a:cs typeface="Times New Roman" charset="0"/>
                  </a:rPr>
                  <a:t>N</a:t>
                </a:r>
                <a:r>
                  <a:rPr lang="en-US" sz="1600" i="1" baseline="30000" dirty="0">
                    <a:effectLst/>
                    <a:latin typeface="Calibri" charset="0"/>
                    <a:ea typeface="Calibri" charset="0"/>
                    <a:cs typeface="Times New Roman" charset="0"/>
                  </a:rPr>
                  <a:t>BG</a:t>
                </a:r>
                <a:r>
                  <a:rPr lang="en-US" sz="1600" dirty="0" smtClean="0">
                    <a:effectLst/>
                    <a:latin typeface="Calibri" charset="0"/>
                    <a:ea typeface="Calibri" charset="0"/>
                    <a:cs typeface="Times New Roman" charset="0"/>
                  </a:rPr>
                  <a:t>.</a:t>
                </a:r>
                <a:endParaRPr lang="en-US" sz="1600" dirty="0">
                  <a:effectLst/>
                  <a:latin typeface="Calibri" charset="0"/>
                  <a:ea typeface="Calibri" charset="0"/>
                  <a:cs typeface="Times New Roman" charset="0"/>
                </a:endParaRPr>
              </a:p>
              <a:p>
                <a:pPr marL="0" indent="0">
                  <a:spcBef>
                    <a:spcPts val="0"/>
                  </a:spcBef>
                  <a:spcAft>
                    <a:spcPts val="600"/>
                  </a:spcAft>
                  <a:buNone/>
                </a:pPr>
                <a:r>
                  <a:rPr lang="en-US" sz="1600" dirty="0">
                    <a:effectLst/>
                    <a:latin typeface="Calibri" charset="0"/>
                    <a:ea typeface="Calibri" charset="0"/>
                    <a:cs typeface="Times New Roman" charset="0"/>
                  </a:rPr>
                  <a:t>If we demand that the flux averaged over some time-interval is non-negative, this places </a:t>
                </a:r>
                <a:r>
                  <a:rPr lang="en-US" sz="1600" dirty="0" smtClean="0">
                    <a:effectLst/>
                    <a:latin typeface="Calibri" charset="0"/>
                    <a:ea typeface="Calibri" charset="0"/>
                    <a:cs typeface="Times New Roman" charset="0"/>
                  </a:rPr>
                  <a:t>an upper </a:t>
                </a:r>
                <a:r>
                  <a:rPr lang="en-US" sz="1600" dirty="0">
                    <a:effectLst/>
                    <a:latin typeface="Calibri" charset="0"/>
                    <a:ea typeface="Calibri" charset="0"/>
                    <a:cs typeface="Times New Roman" charset="0"/>
                  </a:rPr>
                  <a:t>bound on the background removal coefficient</a:t>
                </a:r>
                <a:r>
                  <a:rPr lang="en-US" sz="1600" dirty="0" smtClean="0">
                    <a:effectLst/>
                    <a:latin typeface="Calibri" charset="0"/>
                    <a:ea typeface="Calibri" charset="0"/>
                    <a:cs typeface="Times New Roman" charset="0"/>
                  </a:rPr>
                  <a:t>.</a:t>
                </a:r>
                <a:endParaRPr lang="en-US" sz="1600" dirty="0">
                  <a:effectLst/>
                  <a:latin typeface="Calibri" charset="0"/>
                  <a:ea typeface="Calibri" charset="0"/>
                  <a:cs typeface="Times New Roman" charset="0"/>
                </a:endParaRPr>
              </a:p>
              <a:p>
                <a:pPr marL="0" indent="0" algn="just">
                  <a:spcBef>
                    <a:spcPts val="0"/>
                  </a:spcBef>
                  <a:spcAft>
                    <a:spcPts val="600"/>
                  </a:spcAft>
                  <a:buNone/>
                </a:pPr>
                <a14:m>
                  <m:oMathPara xmlns:m="http://schemas.openxmlformats.org/officeDocument/2006/math">
                    <m:oMathParaPr>
                      <m:jc m:val="centerGroup"/>
                    </m:oMathParaPr>
                    <m:oMath xmlns:m="http://schemas.openxmlformats.org/officeDocument/2006/math">
                      <m:sSub>
                        <m:sSubPr>
                          <m:ctrlPr>
                            <a:rPr lang="en-US" sz="1600" i="1">
                              <a:effectLst/>
                              <a:latin typeface="Cambria Math" charset="0"/>
                              <a:ea typeface="Calibri" charset="0"/>
                              <a:cs typeface="Times New Roman" charset="0"/>
                            </a:rPr>
                          </m:ctrlPr>
                        </m:sSubPr>
                        <m:e>
                          <m:acc>
                            <m:accPr>
                              <m:chr m:val="̅"/>
                              <m:ctrlPr>
                                <a:rPr lang="en-US" sz="1600" i="1">
                                  <a:effectLst/>
                                  <a:latin typeface="Cambria Math" charset="0"/>
                                  <a:ea typeface="Calibri" charset="0"/>
                                  <a:cs typeface="Times New Roman" charset="0"/>
                                </a:rPr>
                              </m:ctrlPr>
                            </m:accPr>
                            <m:e>
                              <m:r>
                                <a:rPr lang="en-US" sz="1600" i="1">
                                  <a:effectLst/>
                                  <a:latin typeface="Cambria Math" charset="0"/>
                                  <a:ea typeface="Calibri" charset="0"/>
                                  <a:cs typeface="Times New Roman" charset="0"/>
                                </a:rPr>
                                <m:t>𝑀</m:t>
                              </m:r>
                            </m:e>
                          </m:acc>
                        </m:e>
                        <m:sub>
                          <m:r>
                            <a:rPr lang="en-US" sz="1600" i="1">
                              <a:effectLst/>
                              <a:latin typeface="Cambria Math" charset="0"/>
                              <a:ea typeface="Calibri" charset="0"/>
                              <a:cs typeface="Times New Roman" charset="0"/>
                            </a:rPr>
                            <m:t>𝑖</m:t>
                          </m:r>
                          <m:r>
                            <a:rPr lang="en-US" sz="1600" i="1">
                              <a:effectLst/>
                              <a:latin typeface="Cambria Math" charset="0"/>
                              <a:ea typeface="Calibri" charset="0"/>
                              <a:cs typeface="Times New Roman" charset="0"/>
                            </a:rPr>
                            <m:t>,</m:t>
                          </m:r>
                          <m:r>
                            <a:rPr lang="en-US" sz="1600" i="1">
                              <a:effectLst/>
                              <a:latin typeface="Cambria Math" charset="0"/>
                              <a:ea typeface="Calibri" charset="0"/>
                              <a:cs typeface="Times New Roman" charset="0"/>
                            </a:rPr>
                            <m:t>𝑗</m:t>
                          </m:r>
                        </m:sub>
                      </m:sSub>
                      <m:r>
                        <a:rPr lang="en-US" sz="1600" i="1">
                          <a:effectLst/>
                          <a:latin typeface="Cambria Math" charset="0"/>
                          <a:ea typeface="Times New Roman" charset="0"/>
                          <a:cs typeface="Times New Roman" charset="0"/>
                        </a:rPr>
                        <m:t>=</m:t>
                      </m:r>
                      <m:sSubSup>
                        <m:sSubSupPr>
                          <m:ctrlPr>
                            <a:rPr lang="en-US" sz="1600" i="1">
                              <a:effectLst/>
                              <a:latin typeface="Cambria Math" charset="0"/>
                              <a:ea typeface="Times New Roman" charset="0"/>
                              <a:cs typeface="Times New Roman" charset="0"/>
                            </a:rPr>
                          </m:ctrlPr>
                        </m:sSubSupPr>
                        <m:e>
                          <m:acc>
                            <m:accPr>
                              <m:chr m:val="̅"/>
                              <m:ctrlPr>
                                <a:rPr lang="en-US" sz="1600" i="1">
                                  <a:effectLst/>
                                  <a:latin typeface="Cambria Math"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r>
                        <a:rPr lang="en-US" sz="1600" i="1">
                          <a:effectLst/>
                          <a:latin typeface="Cambria Math" charset="0"/>
                          <a:ea typeface="Times New Roman" charset="0"/>
                          <a:cs typeface="Times New Roman" charset="0"/>
                        </a:rPr>
                        <m:t>−</m:t>
                      </m:r>
                      <m:sSub>
                        <m:sSubPr>
                          <m:ctrlPr>
                            <a:rPr lang="en-US" sz="1600" i="1">
                              <a:effectLst/>
                              <a:latin typeface="Cambria Math"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sSup>
                        <m:sSupPr>
                          <m:ctrlPr>
                            <a:rPr lang="en-US" sz="1600" i="1">
                              <a:effectLst/>
                              <a:latin typeface="Cambria Math" charset="0"/>
                              <a:ea typeface="Times New Roman" charset="0"/>
                              <a:cs typeface="Times New Roman" charset="0"/>
                            </a:rPr>
                          </m:ctrlPr>
                        </m:sSupPr>
                        <m:e>
                          <m:acc>
                            <m:accPr>
                              <m:chr m:val="̅"/>
                              <m:ctrlPr>
                                <a:rPr lang="en-US" sz="1600" i="1">
                                  <a:effectLst/>
                                  <a:latin typeface="Cambria Math"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r>
                        <a:rPr lang="en-US" sz="1600" i="1">
                          <a:effectLst/>
                          <a:latin typeface="Cambria Math" charset="0"/>
                          <a:ea typeface="Times New Roman" charset="0"/>
                          <a:cs typeface="Times New Roman" charset="0"/>
                        </a:rPr>
                        <m:t>≥0  →  </m:t>
                      </m:r>
                      <m:sSub>
                        <m:sSubPr>
                          <m:ctrlPr>
                            <a:rPr lang="en-US" sz="1600" i="1">
                              <a:effectLst/>
                              <a:latin typeface="Cambria Math"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r>
                        <a:rPr lang="en-US" sz="1600" i="1">
                          <a:effectLst/>
                          <a:latin typeface="Cambria Math" charset="0"/>
                          <a:ea typeface="Times New Roman" charset="0"/>
                          <a:cs typeface="Times New Roman" charset="0"/>
                        </a:rPr>
                        <m:t>≤</m:t>
                      </m:r>
                      <m:f>
                        <m:fPr>
                          <m:ctrlPr>
                            <a:rPr lang="en-US" sz="1600" i="1">
                              <a:effectLst/>
                              <a:latin typeface="Cambria Math" charset="0"/>
                              <a:ea typeface="Times New Roman" charset="0"/>
                              <a:cs typeface="Times New Roman" charset="0"/>
                            </a:rPr>
                          </m:ctrlPr>
                        </m:fPr>
                        <m:num>
                          <m:sSubSup>
                            <m:sSubSupPr>
                              <m:ctrlPr>
                                <a:rPr lang="en-US" sz="1600" i="1">
                                  <a:effectLst/>
                                  <a:latin typeface="Cambria Math" charset="0"/>
                                  <a:ea typeface="Times New Roman" charset="0"/>
                                  <a:cs typeface="Times New Roman" charset="0"/>
                                </a:rPr>
                              </m:ctrlPr>
                            </m:sSubSupPr>
                            <m:e>
                              <m:acc>
                                <m:accPr>
                                  <m:chr m:val="̅"/>
                                  <m:ctrlPr>
                                    <a:rPr lang="en-US" sz="1600" i="1">
                                      <a:effectLst/>
                                      <a:latin typeface="Cambria Math"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num>
                        <m:den>
                          <m:sSup>
                            <m:sSupPr>
                              <m:ctrlPr>
                                <a:rPr lang="en-US" sz="1600" i="1">
                                  <a:effectLst/>
                                  <a:latin typeface="Cambria Math" charset="0"/>
                                  <a:ea typeface="Times New Roman" charset="0"/>
                                  <a:cs typeface="Times New Roman" charset="0"/>
                                </a:rPr>
                              </m:ctrlPr>
                            </m:sSupPr>
                            <m:e>
                              <m:acc>
                                <m:accPr>
                                  <m:chr m:val="̅"/>
                                  <m:ctrlPr>
                                    <a:rPr lang="en-US" sz="1600" i="1">
                                      <a:effectLst/>
                                      <a:latin typeface="Cambria Math"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den>
                      </m:f>
                    </m:oMath>
                  </m:oMathPara>
                </a14:m>
                <a:endParaRPr lang="en-US" sz="1600" dirty="0">
                  <a:effectLst/>
                  <a:latin typeface="Calibri" charset="0"/>
                  <a:ea typeface="Calibri" charset="0"/>
                  <a:cs typeface="Times New Roman" charset="0"/>
                </a:endParaRPr>
              </a:p>
              <a:p>
                <a:pPr marL="0" indent="0">
                  <a:spcBef>
                    <a:spcPts val="0"/>
                  </a:spcBef>
                  <a:spcAft>
                    <a:spcPts val="600"/>
                  </a:spcAft>
                  <a:buNone/>
                </a:pPr>
                <a:r>
                  <a:rPr lang="en-US" sz="1600" dirty="0">
                    <a:effectLst/>
                    <a:latin typeface="Calibri" charset="0"/>
                    <a:ea typeface="Times New Roman" charset="0"/>
                    <a:cs typeface="Times New Roman" charset="0"/>
                  </a:rPr>
                  <a:t>where the overbar denotes an </a:t>
                </a:r>
                <a:r>
                  <a:rPr lang="en-US" sz="1600" dirty="0" smtClean="0">
                    <a:effectLst/>
                    <a:latin typeface="Calibri" charset="0"/>
                    <a:ea typeface="Times New Roman" charset="0"/>
                    <a:cs typeface="Times New Roman" charset="0"/>
                  </a:rPr>
                  <a:t>average </a:t>
                </a:r>
                <a:r>
                  <a:rPr lang="en-US" sz="1600" dirty="0">
                    <a:effectLst/>
                    <a:latin typeface="Calibri" charset="0"/>
                    <a:ea typeface="Times New Roman" charset="0"/>
                    <a:cs typeface="Times New Roman" charset="0"/>
                  </a:rPr>
                  <a:t>over some </a:t>
                </a:r>
                <a:r>
                  <a:rPr lang="en-US" sz="1600" dirty="0" smtClean="0">
                    <a:effectLst/>
                    <a:latin typeface="Calibri" charset="0"/>
                    <a:ea typeface="Times New Roman" charset="0"/>
                    <a:cs typeface="Times New Roman" charset="0"/>
                  </a:rPr>
                  <a:t>time </a:t>
                </a:r>
                <a:r>
                  <a:rPr lang="en-US" sz="1600" dirty="0">
                    <a:effectLst/>
                    <a:latin typeface="Calibri" charset="0"/>
                    <a:ea typeface="Times New Roman" charset="0"/>
                    <a:cs typeface="Times New Roman" charset="0"/>
                  </a:rPr>
                  <a:t>interval (e.g., </a:t>
                </a:r>
                <a:r>
                  <a:rPr lang="en-US" sz="1600" dirty="0" smtClean="0">
                    <a:effectLst/>
                    <a:latin typeface="Calibri" charset="0"/>
                    <a:ea typeface="Times New Roman" charset="0"/>
                    <a:cs typeface="Times New Roman" charset="0"/>
                  </a:rPr>
                  <a:t>5 min</a:t>
                </a:r>
                <a:r>
                  <a:rPr lang="en-US" sz="1600" dirty="0">
                    <a:effectLst/>
                    <a:latin typeface="Calibri" charset="0"/>
                    <a:ea typeface="Times New Roman" charset="0"/>
                    <a:cs typeface="Times New Roman" charset="0"/>
                  </a:rPr>
                  <a:t>. </a:t>
                </a:r>
                <a:r>
                  <a:rPr lang="en-US" sz="1600" dirty="0" smtClean="0">
                    <a:effectLst/>
                    <a:latin typeface="Calibri" charset="0"/>
                    <a:ea typeface="Times New Roman" charset="0"/>
                    <a:cs typeface="Times New Roman" charset="0"/>
                  </a:rPr>
                  <a:t>averages from 1s data</a:t>
                </a:r>
                <a:r>
                  <a:rPr lang="en-US" sz="1600" dirty="0">
                    <a:effectLst/>
                    <a:latin typeface="Calibri" charset="0"/>
                    <a:ea typeface="Times New Roman" charset="0"/>
                    <a:cs typeface="Times New Roman" charset="0"/>
                  </a:rPr>
                  <a:t>). An </a:t>
                </a:r>
                <a:r>
                  <a:rPr lang="en-US" sz="1600" dirty="0" smtClean="0">
                    <a:effectLst/>
                    <a:latin typeface="Calibri" charset="0"/>
                    <a:ea typeface="Times New Roman" charset="0"/>
                    <a:cs typeface="Times New Roman" charset="0"/>
                  </a:rPr>
                  <a:t>upper </a:t>
                </a:r>
                <a:r>
                  <a:rPr lang="en-US" sz="1600" dirty="0">
                    <a:effectLst/>
                    <a:latin typeface="Calibri" charset="0"/>
                    <a:ea typeface="Times New Roman" charset="0"/>
                    <a:cs typeface="Times New Roman" charset="0"/>
                  </a:rPr>
                  <a:t>bound for </a:t>
                </a:r>
                <a14:m>
                  <m:oMath xmlns:m="http://schemas.openxmlformats.org/officeDocument/2006/math">
                    <m:sSub>
                      <m:sSubPr>
                        <m:ctrlPr>
                          <a:rPr lang="en-US" sz="1600" i="1">
                            <a:effectLst/>
                            <a:latin typeface="Cambria Math"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b="0" i="1" smtClean="0">
                            <a:effectLst/>
                            <a:latin typeface="Cambria Math" charset="0"/>
                            <a:ea typeface="Times New Roman" charset="0"/>
                            <a:cs typeface="Times New Roman" charset="0"/>
                          </a:rPr>
                          <m:t>𝑖</m:t>
                        </m:r>
                        <m:r>
                          <a:rPr lang="en-US" sz="1600" b="0" i="1" smtClean="0">
                            <a:effectLst/>
                            <a:latin typeface="Cambria Math" charset="0"/>
                            <a:ea typeface="Times New Roman" charset="0"/>
                            <a:cs typeface="Times New Roman" charset="0"/>
                          </a:rPr>
                          <m:t>,</m:t>
                        </m:r>
                        <m:r>
                          <a:rPr lang="en-US" sz="1600" b="0" i="1" smtClean="0">
                            <a:effectLst/>
                            <a:latin typeface="Cambria Math" charset="0"/>
                            <a:ea typeface="Times New Roman" charset="0"/>
                            <a:cs typeface="Times New Roman" charset="0"/>
                          </a:rPr>
                          <m:t>𝑗</m:t>
                        </m:r>
                      </m:sub>
                    </m:sSub>
                  </m:oMath>
                </a14:m>
                <a:r>
                  <a:rPr lang="en-US" sz="1600" dirty="0">
                    <a:effectLst/>
                    <a:latin typeface="Calibri" charset="0"/>
                    <a:ea typeface="Times New Roman" charset="0"/>
                    <a:cs typeface="Times New Roman" charset="0"/>
                  </a:rPr>
                  <a:t> can be determined empirically by taking the minimum value of </a:t>
                </a:r>
                <a14:m>
                  <m:oMath xmlns:m="http://schemas.openxmlformats.org/officeDocument/2006/math">
                    <m:sSubSup>
                      <m:sSubSupPr>
                        <m:ctrlPr>
                          <a:rPr lang="en-US" sz="1400" i="1">
                            <a:effectLst/>
                            <a:latin typeface="Cambria Math" charset="0"/>
                            <a:ea typeface="Times New Roman" charset="0"/>
                            <a:cs typeface="Times New Roman" charset="0"/>
                          </a:rPr>
                        </m:ctrlPr>
                      </m:sSubSupPr>
                      <m:e>
                        <m:acc>
                          <m:accPr>
                            <m:chr m:val="̅"/>
                            <m:ctrlPr>
                              <a:rPr lang="en-US" sz="1400" i="1">
                                <a:effectLst/>
                                <a:latin typeface="Cambria Math" charset="0"/>
                                <a:ea typeface="Times New Roman" charset="0"/>
                                <a:cs typeface="Times New Roman" charset="0"/>
                              </a:rPr>
                            </m:ctrlPr>
                          </m:accPr>
                          <m:e>
                            <m:r>
                              <a:rPr lang="en-US" sz="1400" i="1">
                                <a:effectLst/>
                                <a:latin typeface="Cambria Math" charset="0"/>
                                <a:ea typeface="Times New Roman" charset="0"/>
                                <a:cs typeface="Times New Roman" charset="0"/>
                              </a:rPr>
                              <m:t>𝑁</m:t>
                            </m:r>
                          </m:e>
                        </m:acc>
                      </m:e>
                      <m:sub>
                        <m:r>
                          <a:rPr lang="en-US" sz="1400" i="1">
                            <a:effectLst/>
                            <a:latin typeface="Cambria Math" charset="0"/>
                            <a:ea typeface="Times New Roman" charset="0"/>
                            <a:cs typeface="Times New Roman" charset="0"/>
                          </a:rPr>
                          <m:t>𝑖</m:t>
                        </m:r>
                        <m:r>
                          <a:rPr lang="en-US" sz="1400" i="1">
                            <a:effectLst/>
                            <a:latin typeface="Cambria Math" charset="0"/>
                            <a:ea typeface="Times New Roman" charset="0"/>
                            <a:cs typeface="Times New Roman" charset="0"/>
                          </a:rPr>
                          <m:t>,</m:t>
                        </m:r>
                        <m:r>
                          <a:rPr lang="en-US" sz="1400" i="1">
                            <a:effectLst/>
                            <a:latin typeface="Cambria Math" charset="0"/>
                            <a:ea typeface="Times New Roman" charset="0"/>
                            <a:cs typeface="Times New Roman" charset="0"/>
                          </a:rPr>
                          <m:t>𝑗</m:t>
                        </m:r>
                      </m:sub>
                      <m:sup>
                        <m:r>
                          <a:rPr lang="en-US" sz="1400" i="1">
                            <a:effectLst/>
                            <a:latin typeface="Cambria Math" charset="0"/>
                            <a:ea typeface="Times New Roman" charset="0"/>
                            <a:cs typeface="Times New Roman" charset="0"/>
                          </a:rPr>
                          <m:t>𝑡𝑜𝑡</m:t>
                        </m:r>
                        <m:r>
                          <a:rPr lang="en-US" sz="1400" i="1">
                            <a:effectLst/>
                            <a:latin typeface="Cambria Math" charset="0"/>
                            <a:ea typeface="Times New Roman" charset="0"/>
                            <a:cs typeface="Times New Roman" charset="0"/>
                          </a:rPr>
                          <m:t>.</m:t>
                        </m:r>
                      </m:sup>
                    </m:sSubSup>
                    <m:r>
                      <a:rPr lang="en-US" sz="1400" i="1">
                        <a:effectLst/>
                        <a:latin typeface="Cambria Math" charset="0"/>
                        <a:ea typeface="Times New Roman" charset="0"/>
                        <a:cs typeface="Times New Roman" charset="0"/>
                      </a:rPr>
                      <m:t>/</m:t>
                    </m:r>
                    <m:sSup>
                      <m:sSupPr>
                        <m:ctrlPr>
                          <a:rPr lang="en-US" sz="1400" i="1">
                            <a:effectLst/>
                            <a:latin typeface="Cambria Math" charset="0"/>
                            <a:ea typeface="Times New Roman" charset="0"/>
                            <a:cs typeface="Times New Roman" charset="0"/>
                          </a:rPr>
                        </m:ctrlPr>
                      </m:sSupPr>
                      <m:e>
                        <m:acc>
                          <m:accPr>
                            <m:chr m:val="̅"/>
                            <m:ctrlPr>
                              <a:rPr lang="en-US" sz="1400" i="1">
                                <a:effectLst/>
                                <a:latin typeface="Cambria Math" charset="0"/>
                                <a:ea typeface="Times New Roman" charset="0"/>
                                <a:cs typeface="Times New Roman" charset="0"/>
                              </a:rPr>
                            </m:ctrlPr>
                          </m:accPr>
                          <m:e>
                            <m:r>
                              <a:rPr lang="en-US" sz="1400" i="1">
                                <a:effectLst/>
                                <a:latin typeface="Cambria Math" charset="0"/>
                                <a:ea typeface="Times New Roman" charset="0"/>
                                <a:cs typeface="Times New Roman" charset="0"/>
                              </a:rPr>
                              <m:t>𝑁</m:t>
                            </m:r>
                          </m:e>
                        </m:acc>
                      </m:e>
                      <m:sup>
                        <m:r>
                          <a:rPr lang="en-US" sz="1400" i="1">
                            <a:effectLst/>
                            <a:latin typeface="Cambria Math" charset="0"/>
                            <a:ea typeface="Times New Roman" charset="0"/>
                            <a:cs typeface="Times New Roman" charset="0"/>
                          </a:rPr>
                          <m:t>𝐵𝐺</m:t>
                        </m:r>
                      </m:sup>
                    </m:sSup>
                  </m:oMath>
                </a14:m>
                <a:r>
                  <a:rPr lang="en-US" sz="1600" dirty="0">
                    <a:effectLst/>
                    <a:latin typeface="Calibri" charset="0"/>
                    <a:ea typeface="Times New Roman" charset="0"/>
                    <a:cs typeface="Times New Roman" charset="0"/>
                  </a:rPr>
                  <a:t> attained over months of </a:t>
                </a:r>
                <a:r>
                  <a:rPr lang="en-US" sz="1600" dirty="0" smtClean="0">
                    <a:effectLst/>
                    <a:latin typeface="Calibri" charset="0"/>
                    <a:ea typeface="Times New Roman" charset="0"/>
                    <a:cs typeface="Times New Roman" charset="0"/>
                  </a:rPr>
                  <a:t>data</a:t>
                </a:r>
                <a:endParaRPr lang="en-US" sz="1600" dirty="0">
                  <a:effectLst/>
                  <a:latin typeface="Calibri" charset="0"/>
                  <a:ea typeface="Calibri" charset="0"/>
                  <a:cs typeface="Times New Roman" charset="0"/>
                </a:endParaRPr>
              </a:p>
              <a:p>
                <a:pPr marL="0" indent="0" algn="ctr">
                  <a:spcBef>
                    <a:spcPts val="0"/>
                  </a:spcBef>
                  <a:spcAft>
                    <a:spcPts val="600"/>
                  </a:spcAft>
                  <a:buNone/>
                </a:pPr>
                <a:r>
                  <a:rPr lang="en-US" sz="1600" dirty="0" smtClean="0">
                    <a:effectLst/>
                    <a:ea typeface="Times New Roman" charset="0"/>
                    <a:cs typeface="Times New Roman" charset="0"/>
                  </a:rPr>
                  <a:t>Set </a:t>
                </a:r>
                <a14:m>
                  <m:oMath xmlns:m="http://schemas.openxmlformats.org/officeDocument/2006/math">
                    <m:sSub>
                      <m:sSubPr>
                        <m:ctrlPr>
                          <a:rPr lang="en-US" sz="1600" i="1">
                            <a:effectLst/>
                            <a:latin typeface="Cambria Math"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r>
                      <a:rPr lang="en-US" sz="1600" i="1">
                        <a:effectLst/>
                        <a:latin typeface="Cambria Math" charset="0"/>
                        <a:ea typeface="Times New Roman" charset="0"/>
                        <a:cs typeface="Times New Roman" charset="0"/>
                      </a:rPr>
                      <m:t>=</m:t>
                    </m:r>
                    <m:r>
                      <m:rPr>
                        <m:sty m:val="p"/>
                      </m:rPr>
                      <a:rPr lang="en-US" sz="1600">
                        <a:effectLst/>
                        <a:latin typeface="Cambria Math" charset="0"/>
                        <a:ea typeface="Times New Roman" charset="0"/>
                        <a:cs typeface="Times New Roman" charset="0"/>
                      </a:rPr>
                      <m:t>Min</m:t>
                    </m:r>
                    <m:d>
                      <m:dPr>
                        <m:begChr m:val="["/>
                        <m:endChr m:val="]"/>
                        <m:ctrlPr>
                          <a:rPr lang="en-US" sz="1600" i="1">
                            <a:effectLst/>
                            <a:latin typeface="Cambria Math" charset="0"/>
                            <a:ea typeface="Times New Roman" charset="0"/>
                            <a:cs typeface="Times New Roman" charset="0"/>
                          </a:rPr>
                        </m:ctrlPr>
                      </m:dPr>
                      <m:e>
                        <m:sSub>
                          <m:sSubPr>
                            <m:ctrlPr>
                              <a:rPr lang="en-US" sz="1600" i="1">
                                <a:effectLst/>
                                <a:latin typeface="Cambria Math" charset="0"/>
                                <a:ea typeface="Times New Roman" charset="0"/>
                                <a:cs typeface="Times New Roman" charset="0"/>
                              </a:rPr>
                            </m:ctrlPr>
                          </m:sSubPr>
                          <m:e>
                            <m:d>
                              <m:dPr>
                                <m:ctrlPr>
                                  <a:rPr lang="en-US" sz="1600" i="1">
                                    <a:effectLst/>
                                    <a:latin typeface="Cambria Math" charset="0"/>
                                    <a:ea typeface="Times New Roman" charset="0"/>
                                    <a:cs typeface="Times New Roman" charset="0"/>
                                  </a:rPr>
                                </m:ctrlPr>
                              </m:dPr>
                              <m:e>
                                <m:f>
                                  <m:fPr>
                                    <m:ctrlPr>
                                      <a:rPr lang="en-US" sz="1600" i="1">
                                        <a:effectLst/>
                                        <a:latin typeface="Cambria Math" charset="0"/>
                                        <a:ea typeface="Times New Roman" charset="0"/>
                                        <a:cs typeface="Times New Roman" charset="0"/>
                                      </a:rPr>
                                    </m:ctrlPr>
                                  </m:fPr>
                                  <m:num>
                                    <m:sSubSup>
                                      <m:sSubSupPr>
                                        <m:ctrlPr>
                                          <a:rPr lang="en-US" sz="1600" i="1">
                                            <a:effectLst/>
                                            <a:latin typeface="Cambria Math" charset="0"/>
                                            <a:ea typeface="Times New Roman" charset="0"/>
                                            <a:cs typeface="Times New Roman" charset="0"/>
                                          </a:rPr>
                                        </m:ctrlPr>
                                      </m:sSubSupPr>
                                      <m:e>
                                        <m:acc>
                                          <m:accPr>
                                            <m:chr m:val="̅"/>
                                            <m:ctrlPr>
                                              <a:rPr lang="en-US" sz="1600" i="1">
                                                <a:effectLst/>
                                                <a:latin typeface="Cambria Math"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num>
                                  <m:den>
                                    <m:sSup>
                                      <m:sSupPr>
                                        <m:ctrlPr>
                                          <a:rPr lang="en-US" sz="1600" i="1">
                                            <a:effectLst/>
                                            <a:latin typeface="Cambria Math" charset="0"/>
                                            <a:ea typeface="Times New Roman" charset="0"/>
                                            <a:cs typeface="Times New Roman" charset="0"/>
                                          </a:rPr>
                                        </m:ctrlPr>
                                      </m:sSupPr>
                                      <m:e>
                                        <m:acc>
                                          <m:accPr>
                                            <m:chr m:val="̅"/>
                                            <m:ctrlPr>
                                              <a:rPr lang="en-US" sz="1600" i="1">
                                                <a:effectLst/>
                                                <a:latin typeface="Cambria Math"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den>
                                </m:f>
                              </m:e>
                            </m:d>
                          </m:e>
                          <m:sub>
                            <m:r>
                              <a:rPr lang="en-US" sz="1600" i="1">
                                <a:effectLst/>
                                <a:latin typeface="Cambria Math" charset="0"/>
                                <a:ea typeface="Times New Roman" charset="0"/>
                                <a:cs typeface="Times New Roman" charset="0"/>
                              </a:rPr>
                              <m:t>𝑘</m:t>
                            </m:r>
                          </m:sub>
                        </m:sSub>
                      </m:e>
                    </m:d>
                  </m:oMath>
                </a14:m>
                <a:r>
                  <a:rPr lang="en-US" sz="1600" dirty="0">
                    <a:effectLst/>
                    <a:latin typeface="Calibri" charset="0"/>
                    <a:ea typeface="Times New Roman" charset="0"/>
                    <a:cs typeface="Times New Roman" charset="0"/>
                  </a:rPr>
                  <a:t>,</a:t>
                </a:r>
                <a:endParaRPr lang="en-US" sz="1600" dirty="0">
                  <a:effectLst/>
                  <a:latin typeface="Calibri" charset="0"/>
                  <a:ea typeface="Calibri" charset="0"/>
                  <a:cs typeface="Times New Roman" charset="0"/>
                </a:endParaRPr>
              </a:p>
              <a:p>
                <a:pPr marL="0" indent="0">
                  <a:spcBef>
                    <a:spcPts val="0"/>
                  </a:spcBef>
                  <a:spcAft>
                    <a:spcPts val="600"/>
                  </a:spcAft>
                  <a:buNone/>
                </a:pPr>
                <a:r>
                  <a:rPr lang="en-US" sz="1600" dirty="0">
                    <a:effectLst/>
                    <a:latin typeface="Calibri" charset="0"/>
                    <a:ea typeface="Times New Roman" charset="0"/>
                    <a:cs typeface="Times New Roman" charset="0"/>
                  </a:rPr>
                  <a:t>where </a:t>
                </a:r>
                <a:r>
                  <a:rPr lang="en-US" sz="1600" i="1" dirty="0">
                    <a:effectLst/>
                    <a:latin typeface="Calibri" charset="0"/>
                    <a:ea typeface="Times New Roman" charset="0"/>
                    <a:cs typeface="Times New Roman" charset="0"/>
                  </a:rPr>
                  <a:t>k</a:t>
                </a:r>
                <a:r>
                  <a:rPr lang="en-US" sz="1600" dirty="0">
                    <a:effectLst/>
                    <a:latin typeface="Calibri" charset="0"/>
                    <a:ea typeface="Times New Roman" charset="0"/>
                    <a:cs typeface="Times New Roman" charset="0"/>
                  </a:rPr>
                  <a:t> is index for the averaging interval, and we take minimum from many such </a:t>
                </a:r>
                <a:r>
                  <a:rPr lang="en-US" sz="1600" dirty="0" smtClean="0">
                    <a:effectLst/>
                    <a:latin typeface="Calibri" charset="0"/>
                    <a:ea typeface="Times New Roman" charset="0"/>
                    <a:cs typeface="Times New Roman" charset="0"/>
                  </a:rPr>
                  <a:t>intervals. </a:t>
                </a:r>
                <a:r>
                  <a:rPr lang="en-US" sz="1600" dirty="0" smtClean="0">
                    <a:latin typeface="Calibri" charset="0"/>
                    <a:ea typeface="Times New Roman" charset="0"/>
                    <a:cs typeface="Times New Roman" charset="0"/>
                  </a:rPr>
                  <a:t>An upper bound of 1 is also placed on the </a:t>
                </a:r>
                <a:r>
                  <a:rPr lang="en-US" sz="1600" i="1" dirty="0" smtClean="0">
                    <a:latin typeface="Calibri" charset="0"/>
                    <a:ea typeface="Times New Roman" charset="0"/>
                    <a:cs typeface="Times New Roman" charset="0"/>
                  </a:rPr>
                  <a:t>C</a:t>
                </a:r>
                <a:r>
                  <a:rPr lang="en-US" sz="1600" dirty="0" smtClean="0">
                    <a:latin typeface="Calibri" charset="0"/>
                    <a:ea typeface="Times New Roman" charset="0"/>
                    <a:cs typeface="Times New Roman" charset="0"/>
                  </a:rPr>
                  <a:t> coefficients.</a:t>
                </a:r>
                <a:endParaRPr lang="en-US" sz="1600" dirty="0">
                  <a:effectLst/>
                  <a:latin typeface="Calibri" charset="0"/>
                  <a:ea typeface="Calibri" charset="0"/>
                  <a:cs typeface="Times New Roman" charset="0"/>
                </a:endParaRPr>
              </a:p>
              <a:p>
                <a:pPr marL="0" indent="0">
                  <a:spcAft>
                    <a:spcPts val="600"/>
                  </a:spcAft>
                  <a:buNone/>
                </a:pP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5029200"/>
              </a:xfrm>
              <a:blipFill rotWithShape="0">
                <a:blip r:embed="rId2"/>
                <a:stretch>
                  <a:fillRect l="-444" t="-485"/>
                </a:stretch>
              </a:blipFill>
            </p:spPr>
            <p:txBody>
              <a:bodyPr/>
              <a:lstStyle/>
              <a:p>
                <a:r>
                  <a:rPr lang="en-US">
                    <a:noFill/>
                  </a:rPr>
                  <a:t> </a:t>
                </a:r>
              </a:p>
            </p:txBody>
          </p:sp>
        </mc:Fallback>
      </mc:AlternateContent>
      <p:grpSp>
        <p:nvGrpSpPr>
          <p:cNvPr id="7" name="Group 6"/>
          <p:cNvGrpSpPr/>
          <p:nvPr/>
        </p:nvGrpSpPr>
        <p:grpSpPr>
          <a:xfrm>
            <a:off x="5943600" y="5240112"/>
            <a:ext cx="2971800" cy="627288"/>
            <a:chOff x="5943600" y="4935312"/>
            <a:chExt cx="2971800" cy="627288"/>
          </a:xfrm>
        </p:grpSpPr>
        <mc:AlternateContent xmlns:mc="http://schemas.openxmlformats.org/markup-compatibility/2006" xmlns:a14="http://schemas.microsoft.com/office/drawing/2010/main">
          <mc:Choice Requires="a14">
            <p:sp>
              <p:nvSpPr>
                <p:cNvPr id="4" name="TextBox 3"/>
                <p:cNvSpPr txBox="1"/>
                <p:nvPr/>
              </p:nvSpPr>
              <p:spPr>
                <a:xfrm>
                  <a:off x="5966757" y="4935312"/>
                  <a:ext cx="2948643" cy="627288"/>
                </a:xfrm>
                <a:prstGeom prst="rect">
                  <a:avLst/>
                </a:prstGeom>
                <a:noFill/>
              </p:spPr>
              <p:txBody>
                <a:bodyPr wrap="square" rtlCol="0">
                  <a:spAutoFit/>
                </a:bodyPr>
                <a:lstStyle/>
                <a:p>
                  <a:r>
                    <a:rPr lang="en-US" sz="1100" dirty="0" smtClean="0">
                      <a:solidFill>
                        <a:schemeClr val="accent2">
                          <a:lumMod val="20000"/>
                          <a:lumOff val="80000"/>
                        </a:schemeClr>
                      </a:solidFill>
                    </a:rPr>
                    <a:t>We only use cases </a:t>
                  </a:r>
                </a:p>
                <a:p>
                  <a:r>
                    <a:rPr lang="en-US" sz="1100" dirty="0" smtClean="0">
                      <a:solidFill>
                        <a:schemeClr val="accent2">
                          <a:lumMod val="20000"/>
                          <a:lumOff val="80000"/>
                        </a:schemeClr>
                      </a:solidFill>
                    </a:rPr>
                    <a:t>where </a:t>
                  </a:r>
                  <a14:m>
                    <m:oMath xmlns:m="http://schemas.openxmlformats.org/officeDocument/2006/math">
                      <m:sSubSup>
                        <m:sSubSupPr>
                          <m:ctrlPr>
                            <a:rPr lang="en-US" sz="1100" i="1">
                              <a:solidFill>
                                <a:schemeClr val="accent2">
                                  <a:lumMod val="20000"/>
                                  <a:lumOff val="80000"/>
                                </a:schemeClr>
                              </a:solidFill>
                              <a:latin typeface="Cambria Math" charset="0"/>
                              <a:ea typeface="Times New Roman" charset="0"/>
                              <a:cs typeface="Times New Roman" charset="0"/>
                            </a:rPr>
                          </m:ctrlPr>
                        </m:sSubSupPr>
                        <m:e>
                          <m:r>
                            <a:rPr lang="en-US" sz="1100" i="1">
                              <a:solidFill>
                                <a:schemeClr val="accent2">
                                  <a:lumMod val="20000"/>
                                  <a:lumOff val="80000"/>
                                </a:schemeClr>
                              </a:solidFill>
                              <a:latin typeface="Cambria Math" charset="0"/>
                              <a:ea typeface="Times New Roman" charset="0"/>
                              <a:cs typeface="Times New Roman" charset="0"/>
                            </a:rPr>
                            <m:t>𝑁</m:t>
                          </m:r>
                        </m:e>
                        <m:sub>
                          <m:r>
                            <a:rPr lang="en-US" sz="1100" i="1">
                              <a:solidFill>
                                <a:schemeClr val="accent2">
                                  <a:lumMod val="20000"/>
                                  <a:lumOff val="80000"/>
                                </a:schemeClr>
                              </a:solidFill>
                              <a:latin typeface="Cambria Math" charset="0"/>
                              <a:ea typeface="Times New Roman" charset="0"/>
                              <a:cs typeface="Times New Roman" charset="0"/>
                            </a:rPr>
                            <m:t>𝑖</m:t>
                          </m:r>
                          <m:r>
                            <a:rPr lang="en-US" sz="1100" i="1">
                              <a:solidFill>
                                <a:schemeClr val="accent2">
                                  <a:lumMod val="20000"/>
                                  <a:lumOff val="80000"/>
                                </a:schemeClr>
                              </a:solidFill>
                              <a:latin typeface="Cambria Math" charset="0"/>
                              <a:ea typeface="Times New Roman" charset="0"/>
                              <a:cs typeface="Times New Roman" charset="0"/>
                            </a:rPr>
                            <m:t>,</m:t>
                          </m:r>
                          <m:r>
                            <a:rPr lang="en-US" sz="1100" i="1">
                              <a:solidFill>
                                <a:schemeClr val="accent2">
                                  <a:lumMod val="20000"/>
                                  <a:lumOff val="80000"/>
                                </a:schemeClr>
                              </a:solidFill>
                              <a:latin typeface="Cambria Math" charset="0"/>
                              <a:ea typeface="Times New Roman" charset="0"/>
                              <a:cs typeface="Times New Roman" charset="0"/>
                            </a:rPr>
                            <m:t>𝑗</m:t>
                          </m:r>
                        </m:sub>
                        <m:sup>
                          <m:r>
                            <a:rPr lang="en-US" sz="1100" i="1">
                              <a:solidFill>
                                <a:schemeClr val="accent2">
                                  <a:lumMod val="20000"/>
                                  <a:lumOff val="80000"/>
                                </a:schemeClr>
                              </a:solidFill>
                              <a:latin typeface="Cambria Math" charset="0"/>
                              <a:ea typeface="Times New Roman" charset="0"/>
                              <a:cs typeface="Times New Roman" charset="0"/>
                            </a:rPr>
                            <m:t>𝑡𝑜𝑡</m:t>
                          </m:r>
                          <m:r>
                            <a:rPr lang="en-US" sz="1100" i="1">
                              <a:solidFill>
                                <a:schemeClr val="accent2">
                                  <a:lumMod val="20000"/>
                                  <a:lumOff val="80000"/>
                                </a:schemeClr>
                              </a:solidFill>
                              <a:latin typeface="Cambria Math" charset="0"/>
                              <a:ea typeface="Times New Roman" charset="0"/>
                              <a:cs typeface="Times New Roman" charset="0"/>
                            </a:rPr>
                            <m:t>.</m:t>
                          </m:r>
                        </m:sup>
                      </m:sSubSup>
                      <m:r>
                        <a:rPr lang="en-US" sz="1100" b="0" i="1" smtClean="0">
                          <a:solidFill>
                            <a:schemeClr val="accent2">
                              <a:lumMod val="20000"/>
                              <a:lumOff val="80000"/>
                            </a:schemeClr>
                          </a:solidFill>
                          <a:latin typeface="Cambria Math" charset="0"/>
                          <a:ea typeface="Times New Roman" charset="0"/>
                          <a:cs typeface="Times New Roman" charset="0"/>
                        </a:rPr>
                        <m:t>&gt;50</m:t>
                      </m:r>
                    </m:oMath>
                  </a14:m>
                  <a:r>
                    <a:rPr lang="en-US" sz="1100" dirty="0">
                      <a:solidFill>
                        <a:schemeClr val="accent2">
                          <a:lumMod val="20000"/>
                          <a:lumOff val="80000"/>
                        </a:schemeClr>
                      </a:solidFill>
                    </a:rPr>
                    <a:t> and </a:t>
                  </a:r>
                  <a14:m>
                    <m:oMath xmlns:m="http://schemas.openxmlformats.org/officeDocument/2006/math">
                      <m:sSup>
                        <m:sSupPr>
                          <m:ctrlPr>
                            <a:rPr lang="en-US" sz="1100" i="1">
                              <a:solidFill>
                                <a:schemeClr val="accent2">
                                  <a:lumMod val="20000"/>
                                  <a:lumOff val="80000"/>
                                </a:schemeClr>
                              </a:solidFill>
                              <a:latin typeface="Cambria Math" charset="0"/>
                              <a:ea typeface="Times New Roman" charset="0"/>
                              <a:cs typeface="Times New Roman" charset="0"/>
                            </a:rPr>
                          </m:ctrlPr>
                        </m:sSupPr>
                        <m:e>
                          <m:r>
                            <a:rPr lang="en-US" sz="1100" i="1">
                              <a:solidFill>
                                <a:schemeClr val="accent2">
                                  <a:lumMod val="20000"/>
                                  <a:lumOff val="80000"/>
                                </a:schemeClr>
                              </a:solidFill>
                              <a:latin typeface="Cambria Math" charset="0"/>
                              <a:ea typeface="Times New Roman" charset="0"/>
                              <a:cs typeface="Times New Roman" charset="0"/>
                            </a:rPr>
                            <m:t>𝑁</m:t>
                          </m:r>
                        </m:e>
                        <m:sup>
                          <m:r>
                            <a:rPr lang="en-US" sz="1100" i="1">
                              <a:solidFill>
                                <a:schemeClr val="accent2">
                                  <a:lumMod val="20000"/>
                                  <a:lumOff val="80000"/>
                                </a:schemeClr>
                              </a:solidFill>
                              <a:latin typeface="Cambria Math" charset="0"/>
                              <a:ea typeface="Times New Roman" charset="0"/>
                              <a:cs typeface="Times New Roman" charset="0"/>
                            </a:rPr>
                            <m:t>𝐵𝐺</m:t>
                          </m:r>
                        </m:sup>
                      </m:sSup>
                      <m:r>
                        <a:rPr lang="en-US" sz="1100" b="0" i="1" smtClean="0">
                          <a:solidFill>
                            <a:schemeClr val="accent2">
                              <a:lumMod val="20000"/>
                              <a:lumOff val="80000"/>
                            </a:schemeClr>
                          </a:solidFill>
                          <a:latin typeface="Cambria Math" charset="0"/>
                          <a:ea typeface="Times New Roman" charset="0"/>
                          <a:cs typeface="Times New Roman" charset="0"/>
                        </a:rPr>
                        <m:t>&gt;50</m:t>
                      </m:r>
                    </m:oMath>
                  </a14:m>
                  <a:r>
                    <a:rPr lang="en-US" sz="1100" dirty="0" smtClean="0">
                      <a:solidFill>
                        <a:schemeClr val="accent2">
                          <a:lumMod val="20000"/>
                          <a:lumOff val="80000"/>
                        </a:schemeClr>
                      </a:solidFill>
                    </a:rPr>
                    <a:t>, so that rel. Poisson error associated with </a:t>
                  </a:r>
                  <a:r>
                    <a:rPr lang="en-US" sz="1100" i="1" dirty="0" smtClean="0">
                      <a:solidFill>
                        <a:schemeClr val="accent2">
                          <a:lumMod val="20000"/>
                          <a:lumOff val="80000"/>
                        </a:schemeClr>
                      </a:solidFill>
                    </a:rPr>
                    <a:t>C</a:t>
                  </a:r>
                  <a:r>
                    <a:rPr lang="en-US" sz="1100" dirty="0" smtClean="0">
                      <a:solidFill>
                        <a:schemeClr val="accent2">
                          <a:lumMod val="20000"/>
                          <a:lumOff val="80000"/>
                        </a:schemeClr>
                      </a:solidFill>
                    </a:rPr>
                    <a:t> is &lt; 20%.</a:t>
                  </a:r>
                  <a:endParaRPr lang="en-US" sz="1100" dirty="0">
                    <a:solidFill>
                      <a:schemeClr val="accent2">
                        <a:lumMod val="20000"/>
                        <a:lumOff val="80000"/>
                      </a:schemeClr>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966757" y="4935312"/>
                  <a:ext cx="2948643" cy="627288"/>
                </a:xfrm>
                <a:prstGeom prst="rect">
                  <a:avLst/>
                </a:prstGeom>
                <a:blipFill rotWithShape="0">
                  <a:blip r:embed="rId3"/>
                  <a:stretch>
                    <a:fillRect t="-971" b="-5825"/>
                  </a:stretch>
                </a:blipFill>
              </p:spPr>
              <p:txBody>
                <a:bodyPr/>
                <a:lstStyle/>
                <a:p>
                  <a:r>
                    <a:rPr lang="en-US">
                      <a:noFill/>
                    </a:rPr>
                    <a:t> </a:t>
                  </a:r>
                </a:p>
              </p:txBody>
            </p:sp>
          </mc:Fallback>
        </mc:AlternateContent>
        <p:sp>
          <p:nvSpPr>
            <p:cNvPr id="6" name="Double Bracket 5"/>
            <p:cNvSpPr/>
            <p:nvPr/>
          </p:nvSpPr>
          <p:spPr>
            <a:xfrm>
              <a:off x="5943600" y="4935312"/>
              <a:ext cx="2853159" cy="627288"/>
            </a:xfrm>
            <a:prstGeom prst="bracketPair">
              <a:avLst/>
            </a:prstGeom>
            <a:ln w="254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Slide Number Placeholder 7"/>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18</a:t>
            </a:fld>
            <a:endParaRPr lang="uk-UA"/>
          </a:p>
        </p:txBody>
      </p:sp>
    </p:spTree>
    <p:extLst>
      <p:ext uri="{BB962C8B-B14F-4D97-AF65-F5344CB8AC3E}">
        <p14:creationId xmlns:p14="http://schemas.microsoft.com/office/powerpoint/2010/main" val="1041512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6408821" cy="1295400"/>
          </a:xfrm>
        </p:spPr>
        <p:txBody>
          <a:bodyPr/>
          <a:lstStyle/>
          <a:p>
            <a:r>
              <a:rPr lang="en-US" sz="2200" dirty="0">
                <a:solidFill>
                  <a:srgbClr val="FFFFFF">
                    <a:lumMod val="65000"/>
                  </a:srgbClr>
                </a:solidFill>
              </a:rPr>
              <a:t>High Backgrounds/Negative Fluxes: </a:t>
            </a:r>
            <a:r>
              <a:rPr lang="en-US" sz="3200" dirty="0" smtClean="0"/>
              <a:t/>
            </a:r>
            <a:br>
              <a:rPr lang="en-US" sz="3200" dirty="0" smtClean="0"/>
            </a:br>
            <a:r>
              <a:rPr lang="en-US" sz="3400" dirty="0" smtClean="0"/>
              <a:t>Problem: Secular Change </a:t>
            </a:r>
            <a:br>
              <a:rPr lang="en-US" sz="3400" dirty="0" smtClean="0"/>
            </a:br>
            <a:r>
              <a:rPr lang="en-US" sz="3400" dirty="0" smtClean="0"/>
              <a:t>in MCP Response</a:t>
            </a:r>
            <a:endParaRPr lang="en-US" sz="3400" baseline="-25000" dirty="0"/>
          </a:p>
        </p:txBody>
      </p:sp>
      <p:sp>
        <p:nvSpPr>
          <p:cNvPr id="6" name="TextBox 5"/>
          <p:cNvSpPr txBox="1"/>
          <p:nvPr/>
        </p:nvSpPr>
        <p:spPr>
          <a:xfrm>
            <a:off x="5882360" y="3748893"/>
            <a:ext cx="3109240" cy="2046714"/>
          </a:xfrm>
          <a:prstGeom prst="rect">
            <a:avLst/>
          </a:prstGeom>
          <a:noFill/>
        </p:spPr>
        <p:txBody>
          <a:bodyPr wrap="square" rtlCol="0">
            <a:spAutoFit/>
          </a:bodyPr>
          <a:lstStyle/>
          <a:p>
            <a:pPr>
              <a:spcAft>
                <a:spcPts val="900"/>
              </a:spcAft>
            </a:pPr>
            <a:r>
              <a:rPr lang="en-US" dirty="0" smtClean="0">
                <a:solidFill>
                  <a:schemeClr val="bg1"/>
                </a:solidFill>
              </a:rPr>
              <a:t>On average, Zone 1 </a:t>
            </a:r>
            <a:r>
              <a:rPr lang="en-US" dirty="0" err="1" smtClean="0">
                <a:solidFill>
                  <a:schemeClr val="bg1"/>
                </a:solidFill>
              </a:rPr>
              <a:t>N</a:t>
            </a:r>
            <a:r>
              <a:rPr lang="en-US" baseline="-25000" dirty="0" err="1" smtClean="0">
                <a:solidFill>
                  <a:schemeClr val="bg1"/>
                </a:solidFill>
              </a:rPr>
              <a:t>Tot</a:t>
            </a:r>
            <a:r>
              <a:rPr lang="en-US" baseline="-25000" dirty="0" smtClean="0">
                <a:solidFill>
                  <a:schemeClr val="bg1"/>
                </a:solidFill>
              </a:rPr>
              <a:t>.</a:t>
            </a:r>
            <a:r>
              <a:rPr lang="en-US" dirty="0" smtClean="0">
                <a:solidFill>
                  <a:schemeClr val="bg1"/>
                </a:solidFill>
              </a:rPr>
              <a:t>/N</a:t>
            </a:r>
            <a:r>
              <a:rPr lang="en-US" baseline="-25000" dirty="0" smtClean="0">
                <a:solidFill>
                  <a:schemeClr val="bg1"/>
                </a:solidFill>
              </a:rPr>
              <a:t>BG</a:t>
            </a:r>
            <a:r>
              <a:rPr lang="en-US" dirty="0" smtClean="0">
                <a:solidFill>
                  <a:schemeClr val="bg1"/>
                </a:solidFill>
              </a:rPr>
              <a:t> has gradually decreased about a factor of five since May 2017. </a:t>
            </a:r>
          </a:p>
          <a:p>
            <a:pPr>
              <a:spcAft>
                <a:spcPts val="900"/>
              </a:spcAft>
            </a:pPr>
            <a:r>
              <a:rPr lang="en-US" i="1" dirty="0" smtClean="0">
                <a:solidFill>
                  <a:srgbClr val="FFFF00"/>
                </a:solidFill>
              </a:rPr>
              <a:t>Background </a:t>
            </a:r>
            <a:r>
              <a:rPr lang="en-US" i="1" dirty="0">
                <a:solidFill>
                  <a:srgbClr val="FFFF00"/>
                </a:solidFill>
              </a:rPr>
              <a:t>C</a:t>
            </a:r>
            <a:r>
              <a:rPr lang="en-US" i="1" dirty="0" smtClean="0">
                <a:solidFill>
                  <a:srgbClr val="FFFF00"/>
                </a:solidFill>
              </a:rPr>
              <a:t>oefficients </a:t>
            </a:r>
            <a:r>
              <a:rPr lang="en-US" i="1" dirty="0">
                <a:solidFill>
                  <a:srgbClr val="FFFF00"/>
                </a:solidFill>
              </a:rPr>
              <a:t>will need to be periodically checked and </a:t>
            </a:r>
            <a:r>
              <a:rPr lang="en-US" i="1" dirty="0" smtClean="0">
                <a:solidFill>
                  <a:srgbClr val="FFFF00"/>
                </a:solidFill>
              </a:rPr>
              <a:t>updated </a:t>
            </a:r>
            <a:endParaRPr lang="en-US" i="1" dirty="0">
              <a:solidFill>
                <a:srgbClr val="FFFF00"/>
              </a:solidFill>
            </a:endParaRPr>
          </a:p>
          <a:p>
            <a:pPr>
              <a:spcAft>
                <a:spcPts val="900"/>
              </a:spcAft>
            </a:pPr>
            <a:r>
              <a:rPr lang="en-US" dirty="0" smtClean="0">
                <a:solidFill>
                  <a:schemeClr val="bg1"/>
                </a:solidFill>
              </a:rPr>
              <a:t>Colored diamonds to the left indicate minimum values </a:t>
            </a:r>
            <a:r>
              <a:rPr lang="en-US" dirty="0">
                <a:solidFill>
                  <a:schemeClr val="bg1"/>
                </a:solidFill>
              </a:rPr>
              <a:t>of </a:t>
            </a:r>
            <a:r>
              <a:rPr lang="en-US" dirty="0" err="1" smtClean="0">
                <a:ln w="0"/>
                <a:solidFill>
                  <a:schemeClr val="bg1"/>
                </a:solidFill>
                <a:effectLst>
                  <a:outerShdw blurRad="38100" dist="25400" dir="5400000" algn="ctr" rotWithShape="0">
                    <a:srgbClr val="6E747A">
                      <a:alpha val="43000"/>
                    </a:srgbClr>
                  </a:outerShdw>
                </a:effectLst>
              </a:rPr>
              <a:t>N</a:t>
            </a:r>
            <a:r>
              <a:rPr lang="en-US" baseline="-25000" dirty="0" err="1" smtClean="0">
                <a:ln w="0"/>
                <a:solidFill>
                  <a:schemeClr val="bg1"/>
                </a:solidFill>
                <a:effectLst>
                  <a:outerShdw blurRad="38100" dist="25400" dir="5400000" algn="ctr" rotWithShape="0">
                    <a:srgbClr val="6E747A">
                      <a:alpha val="43000"/>
                    </a:srgbClr>
                  </a:outerShdw>
                </a:effectLst>
              </a:rPr>
              <a:t>Total</a:t>
            </a:r>
            <a:r>
              <a:rPr lang="en-US" dirty="0" smtClean="0">
                <a:ln w="0"/>
                <a:solidFill>
                  <a:schemeClr val="bg1"/>
                </a:solidFill>
                <a:effectLst>
                  <a:outerShdw blurRad="38100" dist="25400" dir="5400000" algn="ctr" rotWithShape="0">
                    <a:srgbClr val="6E747A">
                      <a:alpha val="43000"/>
                    </a:srgbClr>
                  </a:outerShdw>
                </a:effectLst>
              </a:rPr>
              <a:t>/N</a:t>
            </a:r>
            <a:r>
              <a:rPr lang="en-US" baseline="-25000" dirty="0" smtClean="0">
                <a:ln w="0"/>
                <a:solidFill>
                  <a:schemeClr val="bg1"/>
                </a:solidFill>
                <a:effectLst>
                  <a:outerShdw blurRad="38100" dist="25400" dir="5400000" algn="ctr" rotWithShape="0">
                    <a:srgbClr val="6E747A">
                      <a:alpha val="43000"/>
                    </a:srgbClr>
                  </a:outerShdw>
                </a:effectLst>
              </a:rPr>
              <a:t>BG</a:t>
            </a:r>
            <a:r>
              <a:rPr lang="en-US" dirty="0" smtClean="0">
                <a:solidFill>
                  <a:schemeClr val="bg1"/>
                </a:solidFill>
              </a:rPr>
              <a:t> found, within entire period shown.</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19</a:t>
            </a:fld>
            <a:endParaRPr lang="uk-UA"/>
          </a:p>
        </p:txBody>
      </p:sp>
      <p:grpSp>
        <p:nvGrpSpPr>
          <p:cNvPr id="22" name="Group 21"/>
          <p:cNvGrpSpPr/>
          <p:nvPr/>
        </p:nvGrpSpPr>
        <p:grpSpPr>
          <a:xfrm>
            <a:off x="5787084" y="1502009"/>
            <a:ext cx="1409700" cy="2235200"/>
            <a:chOff x="6203950" y="1206500"/>
            <a:chExt cx="1409700" cy="2235200"/>
          </a:xfrm>
        </p:grpSpPr>
        <p:sp>
          <p:nvSpPr>
            <p:cNvPr id="21" name="Rectangle 20"/>
            <p:cNvSpPr/>
            <p:nvPr/>
          </p:nvSpPr>
          <p:spPr>
            <a:xfrm>
              <a:off x="6203950" y="1206500"/>
              <a:ext cx="1409700" cy="223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219200"/>
              <a:ext cx="636629" cy="205740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396" y="1273101"/>
              <a:ext cx="636629" cy="2133674"/>
            </a:xfrm>
            <a:prstGeom prst="rect">
              <a:avLst/>
            </a:prstGeom>
          </p:spPr>
        </p:pic>
      </p:grpSp>
      <p:sp>
        <p:nvSpPr>
          <p:cNvPr id="28" name="TextBox 27"/>
          <p:cNvSpPr txBox="1"/>
          <p:nvPr/>
        </p:nvSpPr>
        <p:spPr>
          <a:xfrm>
            <a:off x="7224585" y="1459095"/>
            <a:ext cx="1747939" cy="738664"/>
          </a:xfrm>
          <a:prstGeom prst="rect">
            <a:avLst/>
          </a:prstGeom>
          <a:noFill/>
        </p:spPr>
        <p:txBody>
          <a:bodyPr wrap="square" rtlCol="0">
            <a:spAutoFit/>
          </a:bodyPr>
          <a:lstStyle/>
          <a:p>
            <a:r>
              <a:rPr lang="en-US" dirty="0" smtClean="0">
                <a:solidFill>
                  <a:schemeClr val="bg1"/>
                </a:solidFill>
              </a:rPr>
              <a:t>All Zone 1 energy channels shown in </a:t>
            </a:r>
            <a:r>
              <a:rPr lang="en-US" smtClean="0">
                <a:solidFill>
                  <a:schemeClr val="bg1"/>
                </a:solidFill>
              </a:rPr>
              <a:t>this example.</a:t>
            </a:r>
            <a:endParaRPr lang="en-US" dirty="0" smtClean="0">
              <a:solidFill>
                <a:schemeClr val="bg1"/>
              </a:solidFill>
            </a:endParaRPr>
          </a:p>
        </p:txBody>
      </p:sp>
      <p:grpSp>
        <p:nvGrpSpPr>
          <p:cNvPr id="30" name="Group 29"/>
          <p:cNvGrpSpPr/>
          <p:nvPr/>
        </p:nvGrpSpPr>
        <p:grpSpPr>
          <a:xfrm>
            <a:off x="364527" y="1514709"/>
            <a:ext cx="5346357" cy="5038491"/>
            <a:chOff x="327456" y="1219200"/>
            <a:chExt cx="5346357" cy="5038491"/>
          </a:xfrm>
        </p:grpSpPr>
        <p:grpSp>
          <p:nvGrpSpPr>
            <p:cNvPr id="29" name="Group 28"/>
            <p:cNvGrpSpPr/>
            <p:nvPr/>
          </p:nvGrpSpPr>
          <p:grpSpPr>
            <a:xfrm>
              <a:off x="339813" y="1219200"/>
              <a:ext cx="5334000" cy="5038491"/>
              <a:chOff x="228600" y="1219200"/>
              <a:chExt cx="5334000" cy="5038491"/>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678218"/>
                <a:ext cx="5334000" cy="257947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1219200"/>
                <a:ext cx="5334000" cy="2466202"/>
              </a:xfrm>
              <a:prstGeom prst="rect">
                <a:avLst/>
              </a:prstGeom>
            </p:spPr>
          </p:pic>
          <p:cxnSp>
            <p:nvCxnSpPr>
              <p:cNvPr id="11" name="Straight Arrow Connector 10"/>
              <p:cNvCxnSpPr/>
              <p:nvPr/>
            </p:nvCxnSpPr>
            <p:spPr>
              <a:xfrm>
                <a:off x="762000" y="2743200"/>
                <a:ext cx="21336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30356" y="2438400"/>
                <a:ext cx="1600200" cy="553998"/>
              </a:xfrm>
              <a:prstGeom prst="rect">
                <a:avLst/>
              </a:prstGeom>
              <a:solidFill>
                <a:schemeClr val="lt1"/>
              </a:solidFill>
              <a:ln w="3175">
                <a:solidFill>
                  <a:schemeClr val="tx1"/>
                </a:solidFill>
              </a:ln>
            </p:spPr>
            <p:txBody>
              <a:bodyPr wrap="square" rtlCol="0">
                <a:spAutoFit/>
              </a:bodyPr>
              <a:lstStyle/>
              <a:p>
                <a:r>
                  <a:rPr lang="en-US" sz="1000" dirty="0" smtClean="0"/>
                  <a:t>Analysis period used for BG removal coefficients currently in LUT.</a:t>
                </a:r>
                <a:endParaRPr lang="en-US" sz="1000" dirty="0"/>
              </a:p>
            </p:txBody>
          </p:sp>
          <p:sp>
            <p:nvSpPr>
              <p:cNvPr id="15" name="TextBox 14"/>
              <p:cNvSpPr txBox="1"/>
              <p:nvPr/>
            </p:nvSpPr>
            <p:spPr>
              <a:xfrm>
                <a:off x="611658" y="4419600"/>
                <a:ext cx="3607078" cy="276999"/>
              </a:xfrm>
              <a:prstGeom prst="rect">
                <a:avLst/>
              </a:prstGeom>
              <a:noFill/>
            </p:spPr>
            <p:txBody>
              <a:bodyPr wrap="none" rtlCol="0">
                <a:spAutoFit/>
              </a:bodyPr>
              <a:lstStyle/>
              <a:p>
                <a:r>
                  <a:rPr lang="en-US" sz="1200" dirty="0" smtClean="0">
                    <a:ln w="0"/>
                    <a:solidFill>
                      <a:srgbClr val="FF0000"/>
                    </a:solidFill>
                    <a:effectLst>
                      <a:outerShdw blurRad="38100" dist="25400" dir="5400000" algn="ctr" rotWithShape="0">
                        <a:srgbClr val="6E747A">
                          <a:alpha val="43000"/>
                        </a:srgbClr>
                      </a:outerShdw>
                    </a:effectLst>
                  </a:rPr>
                  <a:t>BG removal </a:t>
                </a:r>
                <a:r>
                  <a:rPr lang="en-US" sz="1200" dirty="0" err="1" smtClean="0">
                    <a:ln w="0"/>
                    <a:solidFill>
                      <a:srgbClr val="FF0000"/>
                    </a:solidFill>
                    <a:effectLst>
                      <a:outerShdw blurRad="38100" dist="25400" dir="5400000" algn="ctr" rotWithShape="0">
                        <a:srgbClr val="6E747A">
                          <a:alpha val="43000"/>
                        </a:srgbClr>
                      </a:outerShdw>
                    </a:effectLst>
                  </a:rPr>
                  <a:t>coe</a:t>
                </a:r>
                <a:r>
                  <a:rPr lang="en-US" sz="1200" dirty="0" smtClean="0">
                    <a:ln w="0"/>
                    <a:solidFill>
                      <a:srgbClr val="FF0000"/>
                    </a:solidFill>
                    <a:effectLst>
                      <a:outerShdw blurRad="38100" dist="25400" dir="5400000" algn="ctr" rotWithShape="0">
                        <a:srgbClr val="6E747A">
                          <a:alpha val="43000"/>
                        </a:srgbClr>
                      </a:outerShdw>
                    </a:effectLst>
                  </a:rPr>
                  <a:t>. = </a:t>
                </a:r>
                <a:r>
                  <a:rPr lang="en-US" sz="1200" dirty="0">
                    <a:ln w="0"/>
                    <a:solidFill>
                      <a:srgbClr val="FF0000"/>
                    </a:solidFill>
                    <a:effectLst>
                      <a:outerShdw blurRad="38100" dist="25400" dir="5400000" algn="ctr" rotWithShape="0">
                        <a:srgbClr val="6E747A">
                          <a:alpha val="43000"/>
                        </a:srgbClr>
                      </a:outerShdw>
                    </a:effectLst>
                  </a:rPr>
                  <a:t>1</a:t>
                </a:r>
                <a:r>
                  <a:rPr lang="en-US" sz="1200" dirty="0" smtClean="0">
                    <a:ln w="0"/>
                    <a:solidFill>
                      <a:srgbClr val="FF0000"/>
                    </a:solidFill>
                    <a:effectLst>
                      <a:outerShdw blurRad="38100" dist="25400" dir="5400000" algn="ctr" rotWithShape="0">
                        <a:srgbClr val="6E747A">
                          <a:alpha val="43000"/>
                        </a:srgbClr>
                      </a:outerShdw>
                    </a:effectLst>
                  </a:rPr>
                  <a:t> percentile value of </a:t>
                </a:r>
                <a:r>
                  <a:rPr lang="en-US" sz="1200" dirty="0" err="1" smtClean="0">
                    <a:ln w="0"/>
                    <a:solidFill>
                      <a:srgbClr val="FF0000"/>
                    </a:solidFill>
                    <a:effectLst>
                      <a:outerShdw blurRad="38100" dist="25400" dir="5400000" algn="ctr" rotWithShape="0">
                        <a:srgbClr val="6E747A">
                          <a:alpha val="43000"/>
                        </a:srgbClr>
                      </a:outerShdw>
                    </a:effectLst>
                  </a:rPr>
                  <a:t>N</a:t>
                </a:r>
                <a:r>
                  <a:rPr lang="en-US" sz="1200" baseline="-25000" dirty="0" err="1" smtClean="0">
                    <a:ln w="0"/>
                    <a:solidFill>
                      <a:srgbClr val="FF0000"/>
                    </a:solidFill>
                    <a:effectLst>
                      <a:outerShdw blurRad="38100" dist="25400" dir="5400000" algn="ctr" rotWithShape="0">
                        <a:srgbClr val="6E747A">
                          <a:alpha val="43000"/>
                        </a:srgbClr>
                      </a:outerShdw>
                    </a:effectLst>
                  </a:rPr>
                  <a:t>Total</a:t>
                </a:r>
                <a:r>
                  <a:rPr lang="en-US" sz="1200" dirty="0" smtClean="0">
                    <a:ln w="0"/>
                    <a:solidFill>
                      <a:srgbClr val="FF0000"/>
                    </a:solidFill>
                    <a:effectLst>
                      <a:outerShdw blurRad="38100" dist="25400" dir="5400000" algn="ctr" rotWithShape="0">
                        <a:srgbClr val="6E747A">
                          <a:alpha val="43000"/>
                        </a:srgbClr>
                      </a:outerShdw>
                    </a:effectLst>
                  </a:rPr>
                  <a:t>/N</a:t>
                </a:r>
                <a:r>
                  <a:rPr lang="en-US" sz="1200" baseline="-25000" dirty="0" smtClean="0">
                    <a:ln w="0"/>
                    <a:solidFill>
                      <a:srgbClr val="FF0000"/>
                    </a:solidFill>
                    <a:effectLst>
                      <a:outerShdw blurRad="38100" dist="25400" dir="5400000" algn="ctr" rotWithShape="0">
                        <a:srgbClr val="6E747A">
                          <a:alpha val="43000"/>
                        </a:srgbClr>
                      </a:outerShdw>
                    </a:effectLst>
                  </a:rPr>
                  <a:t>BG</a:t>
                </a:r>
                <a:endParaRPr lang="en-US" sz="1200" baseline="-25000" dirty="0">
                  <a:ln w="0"/>
                  <a:solidFill>
                    <a:srgbClr val="FF0000"/>
                  </a:solidFill>
                  <a:effectLst>
                    <a:outerShdw blurRad="38100" dist="25400" dir="5400000" algn="ctr" rotWithShape="0">
                      <a:srgbClr val="6E747A">
                        <a:alpha val="43000"/>
                      </a:srgbClr>
                    </a:outerShdw>
                  </a:effectLst>
                </a:endParaRPr>
              </a:p>
            </p:txBody>
          </p:sp>
        </p:grpSp>
        <p:sp>
          <p:nvSpPr>
            <p:cNvPr id="14" name="Oval 13"/>
            <p:cNvSpPr/>
            <p:nvPr/>
          </p:nvSpPr>
          <p:spPr>
            <a:xfrm>
              <a:off x="327456" y="3925956"/>
              <a:ext cx="304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Arrow Connector 23"/>
          <p:cNvCxnSpPr/>
          <p:nvPr/>
        </p:nvCxnSpPr>
        <p:spPr>
          <a:xfrm flipH="1">
            <a:off x="5558484" y="4038600"/>
            <a:ext cx="349250" cy="3810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558484" y="5913711"/>
            <a:ext cx="1752600" cy="553998"/>
          </a:xfrm>
          <a:prstGeom prst="rect">
            <a:avLst/>
          </a:prstGeom>
          <a:solidFill>
            <a:schemeClr val="lt1"/>
          </a:solidFill>
          <a:ln w="3175">
            <a:solidFill>
              <a:schemeClr val="tx1"/>
            </a:solidFill>
          </a:ln>
        </p:spPr>
        <p:txBody>
          <a:bodyPr wrap="square" rtlCol="0">
            <a:spAutoFit/>
          </a:bodyPr>
          <a:lstStyle/>
          <a:p>
            <a:r>
              <a:rPr lang="en-US" sz="1000" dirty="0" smtClean="0"/>
              <a:t>New table values generated using data up to 2019 DOY 201 (not in LUT yet).</a:t>
            </a:r>
            <a:endParaRPr lang="en-US" sz="1000" dirty="0"/>
          </a:p>
        </p:txBody>
      </p:sp>
      <p:sp>
        <p:nvSpPr>
          <p:cNvPr id="23" name="TextBox 22"/>
          <p:cNvSpPr txBox="1"/>
          <p:nvPr/>
        </p:nvSpPr>
        <p:spPr>
          <a:xfrm>
            <a:off x="228600" y="6504801"/>
            <a:ext cx="5715000" cy="276999"/>
          </a:xfrm>
          <a:prstGeom prst="rect">
            <a:avLst/>
          </a:prstGeom>
          <a:noFill/>
        </p:spPr>
        <p:txBody>
          <a:bodyPr wrap="square" rtlCol="0">
            <a:spAutoFit/>
          </a:bodyPr>
          <a:lstStyle/>
          <a:p>
            <a:pPr algn="ctr"/>
            <a:r>
              <a:rPr lang="en-US" sz="1200" dirty="0" smtClean="0">
                <a:solidFill>
                  <a:schemeClr val="bg2">
                    <a:lumMod val="20000"/>
                    <a:lumOff val="80000"/>
                  </a:schemeClr>
                </a:solidFill>
              </a:rPr>
              <a:t>* Level-0 data used for evaluation of background removal coefficients.</a:t>
            </a:r>
            <a:endParaRPr lang="en-US" sz="1200" dirty="0">
              <a:solidFill>
                <a:schemeClr val="bg2">
                  <a:lumMod val="20000"/>
                  <a:lumOff val="80000"/>
                </a:schemeClr>
              </a:solidFill>
            </a:endParaRPr>
          </a:p>
        </p:txBody>
      </p:sp>
    </p:spTree>
    <p:extLst>
      <p:ext uri="{BB962C8B-B14F-4D97-AF65-F5344CB8AC3E}">
        <p14:creationId xmlns:p14="http://schemas.microsoft.com/office/powerpoint/2010/main" val="1795823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Outline</a:t>
            </a:r>
            <a:endParaRPr lang="en-US"/>
          </a:p>
        </p:txBody>
      </p:sp>
      <p:sp>
        <p:nvSpPr>
          <p:cNvPr id="3" name="Text Placeholder 2"/>
          <p:cNvSpPr>
            <a:spLocks noGrp="1"/>
          </p:cNvSpPr>
          <p:nvPr>
            <p:ph type="body" idx="1"/>
          </p:nvPr>
        </p:nvSpPr>
        <p:spPr>
          <a:xfrm>
            <a:off x="457200" y="1693863"/>
            <a:ext cx="8229600" cy="4021137"/>
          </a:xfrm>
        </p:spPr>
        <p:txBody>
          <a:bodyPr/>
          <a:lstStyle/>
          <a:p>
            <a:pPr>
              <a:buFont typeface="Arial" charset="0"/>
              <a:buChar char="•"/>
            </a:pPr>
            <a:r>
              <a:rPr lang="en-US" sz="2800" dirty="0" smtClean="0"/>
              <a:t>MPS-LO Overview</a:t>
            </a:r>
          </a:p>
          <a:p>
            <a:pPr>
              <a:buFont typeface="Arial" charset="0"/>
              <a:buChar char="•"/>
            </a:pPr>
            <a:r>
              <a:rPr lang="en-US" sz="2800" dirty="0" smtClean="0"/>
              <a:t>Instrument Status Overview</a:t>
            </a:r>
          </a:p>
          <a:p>
            <a:pPr lvl="0">
              <a:buFont typeface="Arial" charset="0"/>
              <a:buChar char="•"/>
            </a:pPr>
            <a:r>
              <a:rPr lang="en-US" sz="2800" dirty="0" smtClean="0"/>
              <a:t>Product </a:t>
            </a:r>
            <a:r>
              <a:rPr lang="en-US" sz="2800" dirty="0"/>
              <a:t>Quality </a:t>
            </a:r>
            <a:r>
              <a:rPr lang="en-US" sz="2800" dirty="0" smtClean="0"/>
              <a:t>Evaluation</a:t>
            </a:r>
            <a:endParaRPr lang="en-US" sz="2800" dirty="0"/>
          </a:p>
          <a:p>
            <a:pPr lvl="1">
              <a:buFont typeface=".AppleSystemUIFont" charset="-120"/>
              <a:buChar char="-"/>
            </a:pPr>
            <a:r>
              <a:rPr lang="en-US" sz="2000" dirty="0" smtClean="0"/>
              <a:t>Instrument and GPA Anomalies and Resolution Status</a:t>
            </a:r>
            <a:endParaRPr lang="en-US" sz="2000" dirty="0"/>
          </a:p>
          <a:p>
            <a:pPr lvl="1">
              <a:buFont typeface=".AppleSystemUIFont" charset="-120"/>
              <a:buChar char="-"/>
            </a:pPr>
            <a:r>
              <a:rPr lang="en-US" sz="2000" dirty="0" smtClean="0"/>
              <a:t>PLPTs Supporting Assessment for Full Status</a:t>
            </a:r>
          </a:p>
          <a:p>
            <a:pPr>
              <a:buFont typeface="Arial" charset="0"/>
              <a:buChar char="•"/>
            </a:pPr>
            <a:r>
              <a:rPr lang="en-US" sz="2800" dirty="0" smtClean="0"/>
              <a:t>Full </a:t>
            </a:r>
            <a:r>
              <a:rPr lang="en-US" sz="2800" dirty="0"/>
              <a:t>Maturity Assessment</a:t>
            </a:r>
          </a:p>
          <a:p>
            <a:pPr>
              <a:buFont typeface="Arial" charset="0"/>
              <a:buChar char="•"/>
            </a:pPr>
            <a:r>
              <a:rPr lang="en-US" sz="2800" dirty="0" smtClean="0"/>
              <a:t>Summary </a:t>
            </a:r>
            <a:r>
              <a:rPr lang="en-US" sz="2800" dirty="0"/>
              <a:t>and </a:t>
            </a:r>
            <a:r>
              <a:rPr lang="en-US" sz="2800" dirty="0" smtClean="0"/>
              <a:t>Recommendations</a:t>
            </a:r>
            <a:endParaRPr lang="en-US" sz="2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a:t>
            </a:fld>
            <a:endParaRPr lang="uk-UA"/>
          </a:p>
        </p:txBody>
      </p:sp>
    </p:spTree>
    <p:extLst>
      <p:ext uri="{BB962C8B-B14F-4D97-AF65-F5344CB8AC3E}">
        <p14:creationId xmlns:p14="http://schemas.microsoft.com/office/powerpoint/2010/main" val="7054628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447800"/>
            <a:ext cx="9144001" cy="457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447800" y="76200"/>
            <a:ext cx="6248400" cy="1295400"/>
          </a:xfrm>
        </p:spPr>
        <p:txBody>
          <a:bodyPr/>
          <a:lstStyle/>
          <a:p>
            <a:r>
              <a:rPr lang="en-US" sz="2200" dirty="0">
                <a:solidFill>
                  <a:srgbClr val="FFFFFF">
                    <a:lumMod val="65000"/>
                  </a:srgbClr>
                </a:solidFill>
              </a:rPr>
              <a:t>High Backgrounds/Negative Fluxes: </a:t>
            </a:r>
            <a:r>
              <a:rPr lang="en-US" sz="2800" dirty="0"/>
              <a:t/>
            </a:r>
            <a:br>
              <a:rPr lang="en-US" sz="2800" dirty="0"/>
            </a:br>
            <a:r>
              <a:rPr lang="en-US" sz="3400" dirty="0"/>
              <a:t>Empirical </a:t>
            </a:r>
            <a:r>
              <a:rPr lang="en-US" sz="3400" dirty="0" smtClean="0"/>
              <a:t>Background Removal Coefficients</a:t>
            </a:r>
            <a:endParaRPr lang="en-US" sz="34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20</a:t>
            </a:fld>
            <a:endParaRPr lang="uk-UA"/>
          </a:p>
        </p:txBody>
      </p:sp>
      <p:sp>
        <p:nvSpPr>
          <p:cNvPr id="8" name="TextBox 7"/>
          <p:cNvSpPr txBox="1"/>
          <p:nvPr/>
        </p:nvSpPr>
        <p:spPr>
          <a:xfrm>
            <a:off x="44645" y="2136577"/>
            <a:ext cx="4108817" cy="369332"/>
          </a:xfrm>
          <a:prstGeom prst="rect">
            <a:avLst/>
          </a:prstGeom>
          <a:noFill/>
        </p:spPr>
        <p:txBody>
          <a:bodyPr wrap="none" rtlCol="0">
            <a:spAutoFit/>
          </a:bodyPr>
          <a:lstStyle/>
          <a:p>
            <a:r>
              <a:rPr lang="en-US" sz="1800" u="sng" dirty="0" smtClean="0"/>
              <a:t>Ion Background Removal Coefficients </a:t>
            </a:r>
            <a:endParaRPr lang="en-US" sz="1800" u="sng" dirty="0"/>
          </a:p>
        </p:txBody>
      </p:sp>
      <p:sp>
        <p:nvSpPr>
          <p:cNvPr id="9" name="TextBox 8"/>
          <p:cNvSpPr txBox="1"/>
          <p:nvPr/>
        </p:nvSpPr>
        <p:spPr>
          <a:xfrm>
            <a:off x="4509398" y="2133600"/>
            <a:ext cx="4634602" cy="369332"/>
          </a:xfrm>
          <a:prstGeom prst="rect">
            <a:avLst/>
          </a:prstGeom>
          <a:noFill/>
        </p:spPr>
        <p:txBody>
          <a:bodyPr wrap="none" rtlCol="0">
            <a:spAutoFit/>
          </a:bodyPr>
          <a:lstStyle/>
          <a:p>
            <a:r>
              <a:rPr lang="en-US" sz="1800" u="sng" dirty="0" smtClean="0"/>
              <a:t>Electron Background Removal Coefficients </a:t>
            </a:r>
            <a:endParaRPr lang="en-US" sz="1800" u="sng" dirty="0"/>
          </a:p>
        </p:txBody>
      </p:sp>
      <p:sp>
        <p:nvSpPr>
          <p:cNvPr id="3" name="TextBox 2"/>
          <p:cNvSpPr txBox="1"/>
          <p:nvPr/>
        </p:nvSpPr>
        <p:spPr>
          <a:xfrm>
            <a:off x="381000" y="6106180"/>
            <a:ext cx="8229600" cy="523220"/>
          </a:xfrm>
          <a:prstGeom prst="rect">
            <a:avLst/>
          </a:prstGeom>
          <a:noFill/>
        </p:spPr>
        <p:txBody>
          <a:bodyPr wrap="square" rtlCol="0">
            <a:spAutoFit/>
          </a:bodyPr>
          <a:lstStyle/>
          <a:p>
            <a:r>
              <a:rPr lang="en-US" dirty="0" smtClean="0">
                <a:solidFill>
                  <a:schemeClr val="bg1"/>
                </a:solidFill>
              </a:rPr>
              <a:t>ADR326 MPS-LO GPA Changes included a LUT configuration change to accommodate the new table shown (2x2 table modified to 2x2x7x15). This updated LUT was provided by NCEI under ADR1114.</a:t>
            </a:r>
            <a:endParaRPr lang="en-US" dirty="0">
              <a:solidFill>
                <a:schemeClr val="bg1"/>
              </a:solidFill>
            </a:endParaRPr>
          </a:p>
        </p:txBody>
      </p:sp>
      <p:sp>
        <p:nvSpPr>
          <p:cNvPr id="11" name="TextBox 10"/>
          <p:cNvSpPr txBox="1"/>
          <p:nvPr/>
        </p:nvSpPr>
        <p:spPr>
          <a:xfrm>
            <a:off x="15492" y="1548825"/>
            <a:ext cx="6758581" cy="584775"/>
          </a:xfrm>
          <a:prstGeom prst="rect">
            <a:avLst/>
          </a:prstGeom>
          <a:solidFill>
            <a:schemeClr val="lt1"/>
          </a:solidFill>
        </p:spPr>
        <p:txBody>
          <a:bodyPr wrap="none" rtlCol="0">
            <a:spAutoFit/>
          </a:bodyPr>
          <a:lstStyle/>
          <a:p>
            <a:r>
              <a:rPr lang="en-US" sz="1600" b="1" dirty="0" smtClean="0"/>
              <a:t>These tables are included in the current G16 MPS-LO LUT:</a:t>
            </a:r>
          </a:p>
          <a:p>
            <a:r>
              <a:rPr lang="en-US" sz="1600" b="1" dirty="0" err="1"/>
              <a:t>SeissMpsLoCalInrParameters</a:t>
            </a:r>
            <a:r>
              <a:rPr lang="en-US" sz="1600" b="1" dirty="0"/>
              <a:t>(FM1A_PR_09_03_02)-652417800.0.h5</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7" y="2590800"/>
            <a:ext cx="4636803" cy="3276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605461"/>
            <a:ext cx="4572000" cy="3230807"/>
          </a:xfrm>
          <a:prstGeom prst="rect">
            <a:avLst/>
          </a:prstGeom>
        </p:spPr>
      </p:pic>
    </p:spTree>
    <p:extLst>
      <p:ext uri="{BB962C8B-B14F-4D97-AF65-F5344CB8AC3E}">
        <p14:creationId xmlns:p14="http://schemas.microsoft.com/office/powerpoint/2010/main" val="3236285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447800"/>
            <a:ext cx="9144001" cy="457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447800" y="76200"/>
            <a:ext cx="6248400" cy="1295400"/>
          </a:xfrm>
        </p:spPr>
        <p:txBody>
          <a:bodyPr/>
          <a:lstStyle/>
          <a:p>
            <a:r>
              <a:rPr lang="en-US" sz="2200" dirty="0">
                <a:solidFill>
                  <a:srgbClr val="FFFFFF">
                    <a:lumMod val="65000"/>
                  </a:srgbClr>
                </a:solidFill>
              </a:rPr>
              <a:t>High Backgrounds/Negative Fluxes: </a:t>
            </a:r>
            <a:r>
              <a:rPr lang="en-US" sz="2800" dirty="0"/>
              <a:t/>
            </a:r>
            <a:br>
              <a:rPr lang="en-US" sz="2800" dirty="0"/>
            </a:br>
            <a:r>
              <a:rPr lang="en-US" sz="3400" dirty="0"/>
              <a:t>Empirical </a:t>
            </a:r>
            <a:r>
              <a:rPr lang="en-US" sz="3400" dirty="0" smtClean="0"/>
              <a:t>Background Removal Coefficients</a:t>
            </a:r>
            <a:endParaRPr lang="en-US" sz="34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21</a:t>
            </a:fld>
            <a:endParaRPr lang="uk-UA"/>
          </a:p>
        </p:txBody>
      </p:sp>
      <p:sp>
        <p:nvSpPr>
          <p:cNvPr id="8" name="TextBox 7"/>
          <p:cNvSpPr txBox="1"/>
          <p:nvPr/>
        </p:nvSpPr>
        <p:spPr>
          <a:xfrm>
            <a:off x="44645" y="2136577"/>
            <a:ext cx="4108817" cy="369332"/>
          </a:xfrm>
          <a:prstGeom prst="rect">
            <a:avLst/>
          </a:prstGeom>
          <a:noFill/>
        </p:spPr>
        <p:txBody>
          <a:bodyPr wrap="none" rtlCol="0">
            <a:spAutoFit/>
          </a:bodyPr>
          <a:lstStyle/>
          <a:p>
            <a:r>
              <a:rPr lang="en-US" sz="1800" u="sng" dirty="0" smtClean="0"/>
              <a:t>Ion Background Removal Coefficients </a:t>
            </a:r>
            <a:endParaRPr lang="en-US" sz="1800" u="sng" dirty="0"/>
          </a:p>
        </p:txBody>
      </p:sp>
      <p:sp>
        <p:nvSpPr>
          <p:cNvPr id="9" name="TextBox 8"/>
          <p:cNvSpPr txBox="1"/>
          <p:nvPr/>
        </p:nvSpPr>
        <p:spPr>
          <a:xfrm>
            <a:off x="4509398" y="2133600"/>
            <a:ext cx="4634602" cy="369332"/>
          </a:xfrm>
          <a:prstGeom prst="rect">
            <a:avLst/>
          </a:prstGeom>
          <a:noFill/>
        </p:spPr>
        <p:txBody>
          <a:bodyPr wrap="none" rtlCol="0">
            <a:spAutoFit/>
          </a:bodyPr>
          <a:lstStyle/>
          <a:p>
            <a:r>
              <a:rPr lang="en-US" sz="1800" u="sng" dirty="0" smtClean="0"/>
              <a:t>Electron Background Removal Coefficients </a:t>
            </a:r>
            <a:endParaRPr lang="en-US" sz="1800" u="sng" dirty="0"/>
          </a:p>
        </p:txBody>
      </p:sp>
      <p:sp>
        <p:nvSpPr>
          <p:cNvPr id="3" name="TextBox 2"/>
          <p:cNvSpPr txBox="1"/>
          <p:nvPr/>
        </p:nvSpPr>
        <p:spPr>
          <a:xfrm>
            <a:off x="381000" y="6106180"/>
            <a:ext cx="8229600" cy="523220"/>
          </a:xfrm>
          <a:prstGeom prst="rect">
            <a:avLst/>
          </a:prstGeom>
          <a:noFill/>
        </p:spPr>
        <p:txBody>
          <a:bodyPr wrap="square" rtlCol="0">
            <a:spAutoFit/>
          </a:bodyPr>
          <a:lstStyle/>
          <a:p>
            <a:r>
              <a:rPr lang="en-US" dirty="0" smtClean="0">
                <a:solidFill>
                  <a:schemeClr val="bg1"/>
                </a:solidFill>
              </a:rPr>
              <a:t>ADR326 MPS-LO GPA Changes included a LUT configuration change to accommodate the new table shown (2x2 table modified to 2x2x7x15). This updated LUT was provided by NCEI under ADR1124.</a:t>
            </a:r>
            <a:endParaRPr lang="en-US" dirty="0">
              <a:solidFill>
                <a:schemeClr val="bg1"/>
              </a:solidFill>
            </a:endParaRPr>
          </a:p>
        </p:txBody>
      </p:sp>
      <p:sp>
        <p:nvSpPr>
          <p:cNvPr id="11" name="TextBox 10"/>
          <p:cNvSpPr txBox="1"/>
          <p:nvPr/>
        </p:nvSpPr>
        <p:spPr>
          <a:xfrm>
            <a:off x="15492" y="1548825"/>
            <a:ext cx="8404865" cy="584775"/>
          </a:xfrm>
          <a:prstGeom prst="rect">
            <a:avLst/>
          </a:prstGeom>
          <a:solidFill>
            <a:schemeClr val="lt1"/>
          </a:solidFill>
        </p:spPr>
        <p:txBody>
          <a:bodyPr wrap="none" rtlCol="0">
            <a:spAutoFit/>
          </a:bodyPr>
          <a:lstStyle/>
          <a:p>
            <a:r>
              <a:rPr lang="en-US" sz="1600" b="1" dirty="0" smtClean="0"/>
              <a:t>These tables are included in the current G17 MPS-LO LUT:</a:t>
            </a:r>
          </a:p>
          <a:p>
            <a:r>
              <a:rPr lang="en-US" sz="1600" b="1" dirty="0" err="1"/>
              <a:t>SeissMpsLoCalInrParameters</a:t>
            </a:r>
            <a:r>
              <a:rPr lang="en-US" sz="1600" b="1" dirty="0"/>
              <a:t>(FM2A_ADR1124)-</a:t>
            </a:r>
            <a:r>
              <a:rPr lang="en-US" sz="1600" b="1" dirty="0" smtClean="0"/>
              <a:t>653716700.0.h5 (in </a:t>
            </a:r>
            <a:r>
              <a:rPr lang="en-US" sz="1600" dirty="0" smtClean="0"/>
              <a:t>SOZ-DE test data</a:t>
            </a:r>
            <a:r>
              <a:rPr lang="en-US" sz="1600" b="1" dirty="0" smtClean="0"/>
              <a:t>)</a:t>
            </a:r>
            <a:endParaRPr lang="en-US" sz="1600" b="1"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90800"/>
            <a:ext cx="4561114" cy="322311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590800"/>
            <a:ext cx="4572000" cy="3230808"/>
          </a:xfrm>
          <a:prstGeom prst="rect">
            <a:avLst/>
          </a:prstGeom>
        </p:spPr>
      </p:pic>
    </p:spTree>
    <p:extLst>
      <p:ext uri="{BB962C8B-B14F-4D97-AF65-F5344CB8AC3E}">
        <p14:creationId xmlns:p14="http://schemas.microsoft.com/office/powerpoint/2010/main" val="9052212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a:solidFill>
                  <a:srgbClr val="FFFFFF">
                    <a:lumMod val="65000"/>
                  </a:srgbClr>
                </a:solidFill>
              </a:rPr>
              <a:t>High Backgrounds/Negative Fluxes: </a:t>
            </a:r>
            <a:r>
              <a:rPr lang="en-US" sz="3200" dirty="0" smtClean="0"/>
              <a:t/>
            </a:r>
            <a:br>
              <a:rPr lang="en-US" sz="3200" dirty="0" smtClean="0"/>
            </a:br>
            <a:r>
              <a:rPr lang="en-US" sz="3200" dirty="0" smtClean="0"/>
              <a:t>G16 Updated Background Removal</a:t>
            </a:r>
            <a:endParaRPr lang="en-US" sz="3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22</a:t>
            </a:fld>
            <a:endParaRPr lang="uk-UA"/>
          </a:p>
        </p:txBody>
      </p:sp>
      <p:sp>
        <p:nvSpPr>
          <p:cNvPr id="9" name="TextBox 8"/>
          <p:cNvSpPr txBox="1"/>
          <p:nvPr/>
        </p:nvSpPr>
        <p:spPr>
          <a:xfrm>
            <a:off x="304800" y="5797659"/>
            <a:ext cx="8458201" cy="907941"/>
          </a:xfrm>
          <a:prstGeom prst="rect">
            <a:avLst/>
          </a:prstGeom>
          <a:noFill/>
        </p:spPr>
        <p:txBody>
          <a:bodyPr wrap="square" rtlCol="0">
            <a:spAutoFit/>
          </a:bodyPr>
          <a:lstStyle/>
          <a:p>
            <a:pPr marL="171450" indent="-171450">
              <a:spcAft>
                <a:spcPts val="300"/>
              </a:spcAft>
              <a:buClr>
                <a:schemeClr val="bg1"/>
              </a:buClr>
              <a:buFont typeface="Arial" charset="0"/>
              <a:buChar char="•"/>
            </a:pPr>
            <a:r>
              <a:rPr lang="en-US" sz="1200" dirty="0" smtClean="0">
                <a:solidFill>
                  <a:schemeClr val="bg1"/>
                </a:solidFill>
              </a:rPr>
              <a:t>Five-minute averaged L1b data on 7 Oct 2020 (background removal coefficients updated in Aug 2020 under ADR 1114).</a:t>
            </a:r>
          </a:p>
          <a:p>
            <a:pPr marL="171450" indent="-171450">
              <a:spcAft>
                <a:spcPts val="300"/>
              </a:spcAft>
              <a:buClr>
                <a:schemeClr val="bg1"/>
              </a:buClr>
              <a:buFont typeface="Arial" charset="0"/>
              <a:buChar char="•"/>
            </a:pPr>
            <a:r>
              <a:rPr lang="en-US" sz="1200" dirty="0">
                <a:solidFill>
                  <a:schemeClr val="bg1"/>
                </a:solidFill>
              </a:rPr>
              <a:t>The background removal coefficients </a:t>
            </a:r>
            <a:r>
              <a:rPr lang="en-US" sz="1200" dirty="0" smtClean="0">
                <a:solidFill>
                  <a:schemeClr val="bg1"/>
                </a:solidFill>
              </a:rPr>
              <a:t>are set to 1-percential </a:t>
            </a:r>
            <a:r>
              <a:rPr lang="en-US" sz="1200" dirty="0">
                <a:solidFill>
                  <a:schemeClr val="bg1"/>
                </a:solidFill>
              </a:rPr>
              <a:t>of </a:t>
            </a:r>
            <a:r>
              <a:rPr lang="en-US" sz="1200" dirty="0" err="1">
                <a:solidFill>
                  <a:schemeClr val="bg1"/>
                </a:solidFill>
              </a:rPr>
              <a:t>N</a:t>
            </a:r>
            <a:r>
              <a:rPr lang="en-US" sz="1200" baseline="-25000" dirty="0" err="1">
                <a:solidFill>
                  <a:schemeClr val="bg1"/>
                </a:solidFill>
              </a:rPr>
              <a:t>tot</a:t>
            </a:r>
            <a:r>
              <a:rPr lang="en-US" sz="1200" baseline="-25000" dirty="0">
                <a:solidFill>
                  <a:schemeClr val="bg1"/>
                </a:solidFill>
              </a:rPr>
              <a:t>.</a:t>
            </a:r>
            <a:r>
              <a:rPr lang="en-US" sz="1200" dirty="0">
                <a:solidFill>
                  <a:schemeClr val="bg1"/>
                </a:solidFill>
              </a:rPr>
              <a:t>/</a:t>
            </a:r>
            <a:r>
              <a:rPr lang="en-US" sz="1200" dirty="0" smtClean="0">
                <a:solidFill>
                  <a:schemeClr val="bg1"/>
                </a:solidFill>
              </a:rPr>
              <a:t>N</a:t>
            </a:r>
            <a:r>
              <a:rPr lang="en-US" sz="1200" baseline="-25000" dirty="0" smtClean="0">
                <a:solidFill>
                  <a:schemeClr val="bg1"/>
                </a:solidFill>
              </a:rPr>
              <a:t>BG</a:t>
            </a:r>
            <a:r>
              <a:rPr lang="en-US" sz="1200" dirty="0" smtClean="0">
                <a:solidFill>
                  <a:schemeClr val="bg1"/>
                </a:solidFill>
              </a:rPr>
              <a:t>, so we expect ~1% black pixels.</a:t>
            </a:r>
          </a:p>
          <a:p>
            <a:pPr marL="171450" indent="-171450">
              <a:spcAft>
                <a:spcPts val="300"/>
              </a:spcAft>
              <a:buClr>
                <a:schemeClr val="bg1"/>
              </a:buClr>
              <a:buFont typeface="Arial" charset="0"/>
              <a:buChar char="•"/>
            </a:pPr>
            <a:r>
              <a:rPr lang="en-US" sz="1200" dirty="0" smtClean="0">
                <a:solidFill>
                  <a:schemeClr val="bg1"/>
                </a:solidFill>
              </a:rPr>
              <a:t>Days with high radiation belt fluxes typically have many negative reported fluxes </a:t>
            </a:r>
            <a:r>
              <a:rPr lang="mr-IN" sz="1200" dirty="0" smtClean="0">
                <a:solidFill>
                  <a:schemeClr val="bg1"/>
                </a:solidFill>
              </a:rPr>
              <a:t>–</a:t>
            </a:r>
            <a:r>
              <a:rPr lang="en-US" sz="1200" dirty="0" smtClean="0">
                <a:solidFill>
                  <a:schemeClr val="bg1"/>
                </a:solidFill>
              </a:rPr>
              <a:t> Scheme for computing background removal coefficients may need to be revisited.</a:t>
            </a:r>
          </a:p>
        </p:txBody>
      </p:sp>
      <p:grpSp>
        <p:nvGrpSpPr>
          <p:cNvPr id="6" name="Group 5"/>
          <p:cNvGrpSpPr/>
          <p:nvPr/>
        </p:nvGrpSpPr>
        <p:grpSpPr>
          <a:xfrm>
            <a:off x="967450" y="1143000"/>
            <a:ext cx="7086600" cy="4621695"/>
            <a:chOff x="990600" y="1143000"/>
            <a:chExt cx="7086600" cy="4621695"/>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43000"/>
              <a:ext cx="7086600" cy="4621695"/>
            </a:xfrm>
            <a:prstGeom prst="rect">
              <a:avLst/>
            </a:prstGeom>
          </p:spPr>
        </p:pic>
        <p:grpSp>
          <p:nvGrpSpPr>
            <p:cNvPr id="5" name="Group 4"/>
            <p:cNvGrpSpPr/>
            <p:nvPr/>
          </p:nvGrpSpPr>
          <p:grpSpPr>
            <a:xfrm>
              <a:off x="1800581" y="1143000"/>
              <a:ext cx="5423394" cy="279976"/>
              <a:chOff x="1800581" y="1143000"/>
              <a:chExt cx="5423394" cy="279976"/>
            </a:xfrm>
          </p:grpSpPr>
          <p:sp>
            <p:nvSpPr>
              <p:cNvPr id="7" name="TextBox 6"/>
              <p:cNvSpPr txBox="1"/>
              <p:nvPr/>
            </p:nvSpPr>
            <p:spPr>
              <a:xfrm>
                <a:off x="1800581" y="1143000"/>
                <a:ext cx="2162772" cy="276999"/>
              </a:xfrm>
              <a:prstGeom prst="rect">
                <a:avLst/>
              </a:prstGeom>
              <a:noFill/>
            </p:spPr>
            <p:txBody>
              <a:bodyPr wrap="none" rtlCol="0">
                <a:spAutoFit/>
              </a:bodyPr>
              <a:lstStyle/>
              <a:p>
                <a:r>
                  <a:rPr lang="en-US" sz="1200" dirty="0" smtClean="0"/>
                  <a:t>Right Sensor Head Electrons</a:t>
                </a:r>
                <a:endParaRPr lang="en-US" sz="1200" dirty="0"/>
              </a:p>
            </p:txBody>
          </p:sp>
          <p:sp>
            <p:nvSpPr>
              <p:cNvPr id="8" name="TextBox 7"/>
              <p:cNvSpPr txBox="1"/>
              <p:nvPr/>
            </p:nvSpPr>
            <p:spPr>
              <a:xfrm>
                <a:off x="5511647" y="1145977"/>
                <a:ext cx="1712328" cy="276999"/>
              </a:xfrm>
              <a:prstGeom prst="rect">
                <a:avLst/>
              </a:prstGeom>
              <a:noFill/>
            </p:spPr>
            <p:txBody>
              <a:bodyPr wrap="none" rtlCol="0">
                <a:spAutoFit/>
              </a:bodyPr>
              <a:lstStyle/>
              <a:p>
                <a:r>
                  <a:rPr lang="en-US" sz="1200" dirty="0" smtClean="0"/>
                  <a:t>Left Sensor Head Ions</a:t>
                </a:r>
                <a:endParaRPr lang="en-US" sz="1200" dirty="0"/>
              </a:p>
            </p:txBody>
          </p:sp>
        </p:grpSp>
      </p:grpSp>
      <p:sp>
        <p:nvSpPr>
          <p:cNvPr id="10" name="TextBox 9"/>
          <p:cNvSpPr txBox="1"/>
          <p:nvPr/>
        </p:nvSpPr>
        <p:spPr>
          <a:xfrm>
            <a:off x="228600" y="2341602"/>
            <a:ext cx="2895600" cy="553998"/>
          </a:xfrm>
          <a:prstGeom prst="rect">
            <a:avLst/>
          </a:prstGeom>
          <a:solidFill>
            <a:schemeClr val="bg1">
              <a:lumMod val="95000"/>
            </a:schemeClr>
          </a:solidFill>
          <a:ln w="6350">
            <a:solidFill>
              <a:schemeClr val="tx1"/>
            </a:solidFill>
          </a:ln>
        </p:spPr>
        <p:txBody>
          <a:bodyPr wrap="square" rtlCol="0">
            <a:spAutoFit/>
          </a:bodyPr>
          <a:lstStyle/>
          <a:p>
            <a:pPr marL="171450" indent="-171450">
              <a:buSzPct val="100000"/>
              <a:buFont typeface=".AppleSystemUIFont" charset="-120"/>
              <a:buChar char="*"/>
            </a:pPr>
            <a:r>
              <a:rPr lang="en-US" sz="1000" b="1" dirty="0" smtClean="0"/>
              <a:t>Black pixels indicate negative flux </a:t>
            </a:r>
            <a:r>
              <a:rPr lang="en-US" sz="1000" b="1" dirty="0"/>
              <a:t>(non-physical</a:t>
            </a:r>
            <a:r>
              <a:rPr lang="en-US" sz="1000" b="1" dirty="0" smtClean="0"/>
              <a:t>), due to excessive background subtraction.</a:t>
            </a:r>
            <a:endParaRPr lang="en-US" sz="1000" b="1" dirty="0"/>
          </a:p>
        </p:txBody>
      </p:sp>
    </p:spTree>
    <p:extLst>
      <p:ext uri="{BB962C8B-B14F-4D97-AF65-F5344CB8AC3E}">
        <p14:creationId xmlns:p14="http://schemas.microsoft.com/office/powerpoint/2010/main" val="18879073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a:solidFill>
                  <a:srgbClr val="FFFFFF">
                    <a:lumMod val="65000"/>
                  </a:srgbClr>
                </a:solidFill>
              </a:rPr>
              <a:t>High Backgrounds/Negative Fluxes: </a:t>
            </a:r>
            <a:r>
              <a:rPr lang="en-US" sz="3200" dirty="0" smtClean="0"/>
              <a:t/>
            </a:r>
            <a:br>
              <a:rPr lang="en-US" sz="3200" dirty="0" smtClean="0"/>
            </a:br>
            <a:r>
              <a:rPr lang="en-US" sz="3200" dirty="0" smtClean="0"/>
              <a:t>G17 Before and After LUT Update</a:t>
            </a:r>
            <a:endParaRPr lang="en-US" sz="3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23</a:t>
            </a:fld>
            <a:endParaRPr lang="uk-UA"/>
          </a:p>
        </p:txBody>
      </p:sp>
      <p:sp>
        <p:nvSpPr>
          <p:cNvPr id="9" name="TextBox 8"/>
          <p:cNvSpPr txBox="1"/>
          <p:nvPr/>
        </p:nvSpPr>
        <p:spPr>
          <a:xfrm>
            <a:off x="381000" y="6019800"/>
            <a:ext cx="8458201" cy="723275"/>
          </a:xfrm>
          <a:prstGeom prst="rect">
            <a:avLst/>
          </a:prstGeom>
          <a:noFill/>
        </p:spPr>
        <p:txBody>
          <a:bodyPr wrap="square" rtlCol="0">
            <a:spAutoFit/>
          </a:bodyPr>
          <a:lstStyle/>
          <a:p>
            <a:pPr marL="171450" indent="-171450">
              <a:spcAft>
                <a:spcPts val="300"/>
              </a:spcAft>
              <a:buClr>
                <a:schemeClr val="bg1"/>
              </a:buClr>
              <a:buFont typeface="Arial" charset="0"/>
              <a:buChar char="•"/>
            </a:pPr>
            <a:r>
              <a:rPr lang="en-US" sz="1200" dirty="0" smtClean="0">
                <a:solidFill>
                  <a:schemeClr val="bg1"/>
                </a:solidFill>
              </a:rPr>
              <a:t>Five-minute avg. L1b and SOZ-DE (test) data</a:t>
            </a:r>
            <a:r>
              <a:rPr lang="en-US" sz="1200" dirty="0">
                <a:solidFill>
                  <a:schemeClr val="bg1"/>
                </a:solidFill>
              </a:rPr>
              <a:t> on 7 Oct </a:t>
            </a:r>
            <a:r>
              <a:rPr lang="en-US" sz="1200" dirty="0" smtClean="0">
                <a:solidFill>
                  <a:schemeClr val="bg1"/>
                </a:solidFill>
              </a:rPr>
              <a:t>2020</a:t>
            </a:r>
          </a:p>
          <a:p>
            <a:pPr marL="171450" indent="-171450">
              <a:spcAft>
                <a:spcPts val="300"/>
              </a:spcAft>
              <a:buClr>
                <a:schemeClr val="bg1"/>
              </a:buClr>
              <a:buFont typeface="Arial" charset="0"/>
              <a:buChar char="•"/>
            </a:pPr>
            <a:r>
              <a:rPr lang="en-US" sz="1200" dirty="0" smtClean="0">
                <a:solidFill>
                  <a:schemeClr val="bg1"/>
                </a:solidFill>
              </a:rPr>
              <a:t>SOZ-DE data processed with updated background removal coefficients (ADR 1124).</a:t>
            </a:r>
          </a:p>
          <a:p>
            <a:pPr marL="171450" indent="-171450">
              <a:spcAft>
                <a:spcPts val="300"/>
              </a:spcAft>
              <a:buClr>
                <a:schemeClr val="bg1"/>
              </a:buClr>
              <a:buFont typeface="Arial" charset="0"/>
              <a:buChar char="•"/>
            </a:pPr>
            <a:r>
              <a:rPr lang="en-US" sz="1200" dirty="0">
                <a:solidFill>
                  <a:schemeClr val="bg1"/>
                </a:solidFill>
              </a:rPr>
              <a:t>The background removal coefficients </a:t>
            </a:r>
            <a:r>
              <a:rPr lang="en-US" sz="1200" dirty="0" smtClean="0">
                <a:solidFill>
                  <a:schemeClr val="bg1"/>
                </a:solidFill>
              </a:rPr>
              <a:t>are set to 1-percential </a:t>
            </a:r>
            <a:r>
              <a:rPr lang="en-US" sz="1200" dirty="0">
                <a:solidFill>
                  <a:schemeClr val="bg1"/>
                </a:solidFill>
              </a:rPr>
              <a:t>of </a:t>
            </a:r>
            <a:r>
              <a:rPr lang="en-US" sz="1200" dirty="0" err="1">
                <a:solidFill>
                  <a:schemeClr val="bg1"/>
                </a:solidFill>
              </a:rPr>
              <a:t>N</a:t>
            </a:r>
            <a:r>
              <a:rPr lang="en-US" sz="1200" baseline="-25000" dirty="0" err="1">
                <a:solidFill>
                  <a:schemeClr val="bg1"/>
                </a:solidFill>
              </a:rPr>
              <a:t>tot</a:t>
            </a:r>
            <a:r>
              <a:rPr lang="en-US" sz="1200" baseline="-25000" dirty="0">
                <a:solidFill>
                  <a:schemeClr val="bg1"/>
                </a:solidFill>
              </a:rPr>
              <a:t>.</a:t>
            </a:r>
            <a:r>
              <a:rPr lang="en-US" sz="1200" dirty="0">
                <a:solidFill>
                  <a:schemeClr val="bg1"/>
                </a:solidFill>
              </a:rPr>
              <a:t>/</a:t>
            </a:r>
            <a:r>
              <a:rPr lang="en-US" sz="1200" dirty="0" smtClean="0">
                <a:solidFill>
                  <a:schemeClr val="bg1"/>
                </a:solidFill>
              </a:rPr>
              <a:t>N</a:t>
            </a:r>
            <a:r>
              <a:rPr lang="en-US" sz="1200" baseline="-25000" dirty="0" smtClean="0">
                <a:solidFill>
                  <a:schemeClr val="bg1"/>
                </a:solidFill>
              </a:rPr>
              <a:t>BG</a:t>
            </a:r>
            <a:r>
              <a:rPr lang="en-US" sz="1200" dirty="0" smtClean="0">
                <a:solidFill>
                  <a:schemeClr val="bg1"/>
                </a:solidFill>
              </a:rPr>
              <a:t>, so we expect ~1% black pixels.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54457"/>
            <a:ext cx="7239000" cy="4865343"/>
          </a:xfrm>
          <a:prstGeom prst="rect">
            <a:avLst/>
          </a:prstGeom>
        </p:spPr>
      </p:pic>
      <p:sp>
        <p:nvSpPr>
          <p:cNvPr id="10" name="TextBox 9"/>
          <p:cNvSpPr txBox="1"/>
          <p:nvPr/>
        </p:nvSpPr>
        <p:spPr>
          <a:xfrm>
            <a:off x="228600" y="2819400"/>
            <a:ext cx="2895600" cy="553998"/>
          </a:xfrm>
          <a:prstGeom prst="rect">
            <a:avLst/>
          </a:prstGeom>
          <a:solidFill>
            <a:schemeClr val="bg1">
              <a:lumMod val="95000"/>
            </a:schemeClr>
          </a:solidFill>
          <a:ln w="6350">
            <a:solidFill>
              <a:schemeClr val="tx1"/>
            </a:solidFill>
          </a:ln>
        </p:spPr>
        <p:txBody>
          <a:bodyPr wrap="square" rtlCol="0">
            <a:spAutoFit/>
          </a:bodyPr>
          <a:lstStyle/>
          <a:p>
            <a:pPr marL="171450" indent="-171450">
              <a:buSzPct val="100000"/>
              <a:buFont typeface=".AppleSystemUIFont" charset="-120"/>
              <a:buChar char="*"/>
            </a:pPr>
            <a:r>
              <a:rPr lang="en-US" sz="1000" b="1" dirty="0" smtClean="0"/>
              <a:t>Black pixels indicate negative flux </a:t>
            </a:r>
            <a:r>
              <a:rPr lang="en-US" sz="1000" b="1" dirty="0"/>
              <a:t>(non-physical</a:t>
            </a:r>
            <a:r>
              <a:rPr lang="en-US" sz="1000" b="1" dirty="0" smtClean="0"/>
              <a:t>), due to excessive background subtraction.</a:t>
            </a:r>
            <a:endParaRPr lang="en-US" sz="1000" b="1" dirty="0"/>
          </a:p>
        </p:txBody>
      </p:sp>
      <p:sp>
        <p:nvSpPr>
          <p:cNvPr id="7" name="TextBox 6"/>
          <p:cNvSpPr txBox="1"/>
          <p:nvPr/>
        </p:nvSpPr>
        <p:spPr>
          <a:xfrm>
            <a:off x="4876800" y="1247001"/>
            <a:ext cx="3198311" cy="276999"/>
          </a:xfrm>
          <a:prstGeom prst="rect">
            <a:avLst/>
          </a:prstGeom>
          <a:noFill/>
        </p:spPr>
        <p:txBody>
          <a:bodyPr wrap="none" rtlCol="0">
            <a:spAutoFit/>
          </a:bodyPr>
          <a:lstStyle/>
          <a:p>
            <a:r>
              <a:rPr lang="en-US" sz="1200" dirty="0" smtClean="0"/>
              <a:t>SOZ-DE (New LUT) Right Sensor Head Ions</a:t>
            </a:r>
            <a:endParaRPr lang="en-US" sz="1200" dirty="0"/>
          </a:p>
        </p:txBody>
      </p:sp>
      <p:sp>
        <p:nvSpPr>
          <p:cNvPr id="8" name="TextBox 7"/>
          <p:cNvSpPr txBox="1"/>
          <p:nvPr/>
        </p:nvSpPr>
        <p:spPr>
          <a:xfrm>
            <a:off x="1447800" y="1247001"/>
            <a:ext cx="2829621" cy="276999"/>
          </a:xfrm>
          <a:prstGeom prst="rect">
            <a:avLst/>
          </a:prstGeom>
          <a:noFill/>
        </p:spPr>
        <p:txBody>
          <a:bodyPr wrap="none" rtlCol="0">
            <a:spAutoFit/>
          </a:bodyPr>
          <a:lstStyle/>
          <a:p>
            <a:r>
              <a:rPr lang="en-US" sz="1200" dirty="0" smtClean="0"/>
              <a:t>L1b (Old LUT) Right Sensor Head Ions</a:t>
            </a:r>
            <a:endParaRPr lang="en-US" sz="1200" dirty="0"/>
          </a:p>
        </p:txBody>
      </p:sp>
      <p:sp>
        <p:nvSpPr>
          <p:cNvPr id="5" name="TextBox 4"/>
          <p:cNvSpPr txBox="1"/>
          <p:nvPr/>
        </p:nvSpPr>
        <p:spPr>
          <a:xfrm>
            <a:off x="7467047" y="1511300"/>
            <a:ext cx="562975" cy="523220"/>
          </a:xfrm>
          <a:prstGeom prst="rect">
            <a:avLst/>
          </a:prstGeom>
          <a:noFill/>
        </p:spPr>
        <p:txBody>
          <a:bodyPr wrap="none" rtlCol="0">
            <a:spAutoFit/>
          </a:bodyPr>
          <a:lstStyle/>
          <a:p>
            <a:pPr algn="ctr"/>
            <a:r>
              <a:rPr lang="en-US" smtClean="0">
                <a:solidFill>
                  <a:schemeClr val="bg1"/>
                </a:solidFill>
              </a:rPr>
              <a:t>Data</a:t>
            </a:r>
          </a:p>
          <a:p>
            <a:pPr algn="ctr"/>
            <a:r>
              <a:rPr lang="en-US" dirty="0" smtClean="0">
                <a:solidFill>
                  <a:schemeClr val="bg1"/>
                </a:solidFill>
              </a:rPr>
              <a:t>Gap</a:t>
            </a:r>
            <a:endParaRPr lang="en-US" dirty="0">
              <a:solidFill>
                <a:schemeClr val="bg1"/>
              </a:solidFill>
            </a:endParaRPr>
          </a:p>
        </p:txBody>
      </p:sp>
    </p:spTree>
    <p:extLst>
      <p:ext uri="{BB962C8B-B14F-4D97-AF65-F5344CB8AC3E}">
        <p14:creationId xmlns:p14="http://schemas.microsoft.com/office/powerpoint/2010/main" val="12044463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05187"/>
            <a:ext cx="6408821" cy="968626"/>
          </a:xfrm>
        </p:spPr>
        <p:txBody>
          <a:bodyPr/>
          <a:lstStyle/>
          <a:p>
            <a:r>
              <a:rPr lang="en-US" sz="2200" dirty="0">
                <a:solidFill>
                  <a:srgbClr val="FFFFFF">
                    <a:lumMod val="65000"/>
                  </a:srgbClr>
                </a:solidFill>
              </a:rPr>
              <a:t>High Backgrounds/Negative Fluxes: </a:t>
            </a:r>
            <a:r>
              <a:rPr lang="en-US" sz="3400" dirty="0" smtClean="0"/>
              <a:t/>
            </a:r>
            <a:br>
              <a:rPr lang="en-US" sz="3400" dirty="0" smtClean="0"/>
            </a:br>
            <a:r>
              <a:rPr lang="en-US" sz="3400" dirty="0" smtClean="0"/>
              <a:t>Background Removal Example</a:t>
            </a:r>
            <a:endParaRPr lang="en-US" sz="3400" dirty="0">
              <a:solidFill>
                <a:srgbClr val="FFFF00"/>
              </a:solidFill>
            </a:endParaRPr>
          </a:p>
        </p:txBody>
      </p:sp>
      <p:sp>
        <p:nvSpPr>
          <p:cNvPr id="3" name="TextBox 2"/>
          <p:cNvSpPr txBox="1"/>
          <p:nvPr/>
        </p:nvSpPr>
        <p:spPr>
          <a:xfrm>
            <a:off x="4025735" y="5902039"/>
            <a:ext cx="494046" cy="246221"/>
          </a:xfrm>
          <a:prstGeom prst="rect">
            <a:avLst/>
          </a:prstGeom>
          <a:noFill/>
        </p:spPr>
        <p:txBody>
          <a:bodyPr wrap="none" rtlCol="0">
            <a:spAutoFit/>
          </a:bodyPr>
          <a:lstStyle/>
          <a:p>
            <a:r>
              <a:rPr lang="en-US" sz="1000" b="1" smtClean="0"/>
              <a:t>Hours</a:t>
            </a:r>
            <a:endParaRPr lang="en-US" sz="1000" b="1"/>
          </a:p>
        </p:txBody>
      </p:sp>
      <p:sp>
        <p:nvSpPr>
          <p:cNvPr id="9" name="TextBox 8"/>
          <p:cNvSpPr txBox="1"/>
          <p:nvPr/>
        </p:nvSpPr>
        <p:spPr>
          <a:xfrm>
            <a:off x="1043650" y="5771480"/>
            <a:ext cx="7162800" cy="738664"/>
          </a:xfrm>
          <a:prstGeom prst="rect">
            <a:avLst/>
          </a:prstGeom>
          <a:noFill/>
        </p:spPr>
        <p:txBody>
          <a:bodyPr wrap="square" rtlCol="0">
            <a:spAutoFit/>
          </a:bodyPr>
          <a:lstStyle/>
          <a:p>
            <a:r>
              <a:rPr lang="en-US" dirty="0" smtClean="0">
                <a:solidFill>
                  <a:schemeClr val="bg1"/>
                </a:solidFill>
              </a:rPr>
              <a:t>Example of background removal from G16/FM1 with empirically determined BG removal coefficients showing ion counts/sec., reprocessed from Level-0 data using 11 </a:t>
            </a:r>
            <a:r>
              <a:rPr lang="en-US" dirty="0">
                <a:solidFill>
                  <a:schemeClr val="bg1"/>
                </a:solidFill>
              </a:rPr>
              <a:t>d</a:t>
            </a:r>
            <a:r>
              <a:rPr lang="en-US" dirty="0" smtClean="0">
                <a:solidFill>
                  <a:schemeClr val="bg1"/>
                </a:solidFill>
              </a:rPr>
              <a:t>ays of varying geomagnetic activity for </a:t>
            </a:r>
            <a:r>
              <a:rPr lang="en-US" dirty="0">
                <a:solidFill>
                  <a:schemeClr val="bg1"/>
                </a:solidFill>
              </a:rPr>
              <a:t>d</a:t>
            </a:r>
            <a:r>
              <a:rPr lang="en-US" dirty="0" smtClean="0">
                <a:solidFill>
                  <a:schemeClr val="bg1"/>
                </a:solidFill>
              </a:rPr>
              <a:t>etermining </a:t>
            </a:r>
            <a:r>
              <a:rPr lang="en-US" dirty="0">
                <a:solidFill>
                  <a:schemeClr val="bg1"/>
                </a:solidFill>
              </a:rPr>
              <a:t>BG </a:t>
            </a:r>
            <a:r>
              <a:rPr lang="en-US" dirty="0" smtClean="0">
                <a:solidFill>
                  <a:schemeClr val="bg1"/>
                </a:solidFill>
              </a:rPr>
              <a:t>removal coefficients.</a:t>
            </a:r>
            <a:endParaRPr lang="en-US" dirty="0">
              <a:solidFill>
                <a:schemeClr val="bg1"/>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50" y="1194889"/>
            <a:ext cx="7162800" cy="4566411"/>
          </a:xfrm>
          <a:prstGeom prst="rect">
            <a:avLst/>
          </a:prstGeom>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24</a:t>
            </a:fld>
            <a:endParaRPr lang="uk-UA"/>
          </a:p>
        </p:txBody>
      </p:sp>
    </p:spTree>
    <p:extLst>
      <p:ext uri="{BB962C8B-B14F-4D97-AF65-F5344CB8AC3E}">
        <p14:creationId xmlns:p14="http://schemas.microsoft.com/office/powerpoint/2010/main" val="1215720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6408821" cy="968626"/>
          </a:xfrm>
        </p:spPr>
        <p:txBody>
          <a:bodyPr/>
          <a:lstStyle/>
          <a:p>
            <a:r>
              <a:rPr lang="en-US" dirty="0" smtClean="0"/>
              <a:t>Additional MPS-LO Anomalies</a:t>
            </a:r>
            <a:endParaRPr lang="en-US" dirty="0"/>
          </a:p>
        </p:txBody>
      </p:sp>
      <p:sp>
        <p:nvSpPr>
          <p:cNvPr id="3" name="Text Placeholder 2"/>
          <p:cNvSpPr>
            <a:spLocks noGrp="1"/>
          </p:cNvSpPr>
          <p:nvPr>
            <p:ph type="body" idx="1"/>
          </p:nvPr>
        </p:nvSpPr>
        <p:spPr>
          <a:xfrm>
            <a:off x="457200" y="1506538"/>
            <a:ext cx="8189089" cy="4525962"/>
          </a:xfrm>
        </p:spPr>
        <p:txBody>
          <a:bodyPr/>
          <a:lstStyle/>
          <a:p>
            <a:pPr>
              <a:buFont typeface="Arial" charset="0"/>
              <a:buChar char="•"/>
            </a:pPr>
            <a:r>
              <a:rPr lang="en-US" dirty="0" err="1" smtClean="0"/>
              <a:t>Interzonal</a:t>
            </a:r>
            <a:r>
              <a:rPr lang="en-US" dirty="0" smtClean="0"/>
              <a:t> Crosstalk</a:t>
            </a:r>
            <a:endParaRPr lang="en-US" sz="2400" dirty="0"/>
          </a:p>
          <a:p>
            <a:pPr>
              <a:buFont typeface="Arial" charset="0"/>
              <a:buChar char="•"/>
            </a:pPr>
            <a:r>
              <a:rPr lang="en-US" dirty="0" smtClean="0"/>
              <a:t>Effect of Arc Jet Firing</a:t>
            </a:r>
          </a:p>
          <a:p>
            <a:pPr>
              <a:buFont typeface="Arial" charset="0"/>
              <a:buChar char="•"/>
            </a:pPr>
            <a:r>
              <a:rPr lang="en-US" dirty="0" smtClean="0"/>
              <a:t>5m Period </a:t>
            </a:r>
            <a:r>
              <a:rPr lang="en-US" dirty="0"/>
              <a:t>S</a:t>
            </a:r>
            <a:r>
              <a:rPr lang="en-US" dirty="0" smtClean="0"/>
              <a:t>ignal of Unknown Origin in Lowest Energy Electron Channels</a:t>
            </a:r>
          </a:p>
          <a:p>
            <a:pPr>
              <a:buFont typeface="Arial" charset="0"/>
              <a:buChar char="•"/>
            </a:pPr>
            <a:r>
              <a:rPr lang="en-US" dirty="0"/>
              <a:t>MPS-LO L1b I</a:t>
            </a:r>
            <a:r>
              <a:rPr lang="en-US" dirty="0" smtClean="0"/>
              <a:t>n-flight </a:t>
            </a:r>
            <a:r>
              <a:rPr lang="en-US" dirty="0"/>
              <a:t>C</a:t>
            </a:r>
            <a:r>
              <a:rPr lang="en-US" dirty="0" smtClean="0"/>
              <a:t>alibration (IFC) leakage </a:t>
            </a:r>
            <a:endParaRPr lang="en-US" sz="2400" dirty="0" smtClean="0"/>
          </a:p>
          <a:p>
            <a:pPr>
              <a:buFont typeface="Arial" charset="0"/>
              <a:buChar char="•"/>
            </a:pPr>
            <a:r>
              <a:rPr lang="en-US" dirty="0" smtClean="0"/>
              <a:t>Effect of High </a:t>
            </a:r>
            <a:r>
              <a:rPr lang="en-US" dirty="0"/>
              <a:t>B</a:t>
            </a:r>
            <a:r>
              <a:rPr lang="en-US" dirty="0" smtClean="0"/>
              <a:t>ackgrounds on Low </a:t>
            </a:r>
            <a:r>
              <a:rPr lang="en-US" dirty="0"/>
              <a:t>E</a:t>
            </a:r>
            <a:r>
              <a:rPr lang="en-US" dirty="0" smtClean="0"/>
              <a:t>nergy </a:t>
            </a:r>
            <a:r>
              <a:rPr lang="en-US" dirty="0"/>
              <a:t>I</a:t>
            </a:r>
            <a:r>
              <a:rPr lang="en-US" dirty="0" smtClean="0"/>
              <a:t>ons Measurement </a:t>
            </a:r>
          </a:p>
          <a:p>
            <a:pPr>
              <a:buFont typeface="Arial" charset="0"/>
              <a:buChar char="•"/>
            </a:pPr>
            <a:r>
              <a:rPr lang="en-US" dirty="0" smtClean="0"/>
              <a:t>Gradual Decline in MCP Response</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25</a:t>
            </a:fld>
            <a:endParaRPr lang="uk-UA"/>
          </a:p>
        </p:txBody>
      </p:sp>
      <p:pic>
        <p:nvPicPr>
          <p:cNvPr id="1025" name="Picture 1" descr="age10image695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e10image72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ge10image748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10image78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ge10image79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ge10image808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9991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750" y="1148395"/>
            <a:ext cx="2865050" cy="2737805"/>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1386185"/>
            <a:ext cx="3383095" cy="4378124"/>
          </a:xfrm>
          <a:prstGeom prst="rect">
            <a:avLst/>
          </a:prstGeom>
          <a:ln>
            <a:solidFill>
              <a:schemeClr val="tx1"/>
            </a:solidFill>
          </a:ln>
        </p:spPr>
      </p:pic>
      <p:sp>
        <p:nvSpPr>
          <p:cNvPr id="2" name="Title 1"/>
          <p:cNvSpPr>
            <a:spLocks noGrp="1"/>
          </p:cNvSpPr>
          <p:nvPr>
            <p:ph type="title"/>
          </p:nvPr>
        </p:nvSpPr>
        <p:spPr/>
        <p:txBody>
          <a:bodyPr/>
          <a:lstStyle/>
          <a:p>
            <a:r>
              <a:rPr lang="en-US" sz="2800" dirty="0" smtClean="0"/>
              <a:t>Crosstalk Between Zones Seen in </a:t>
            </a:r>
            <a:br>
              <a:rPr lang="en-US" sz="2800" dirty="0" smtClean="0"/>
            </a:br>
            <a:r>
              <a:rPr lang="en-US" sz="2800" dirty="0" smtClean="0"/>
              <a:t>MPS-LO Background Zones</a:t>
            </a:r>
            <a:endParaRPr lang="en-US" sz="2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26</a:t>
            </a:fld>
            <a:endParaRPr lang="uk-UA"/>
          </a:p>
        </p:txBody>
      </p:sp>
      <p:sp>
        <p:nvSpPr>
          <p:cNvPr id="8" name="TextBox 7"/>
          <p:cNvSpPr txBox="1"/>
          <p:nvPr/>
        </p:nvSpPr>
        <p:spPr>
          <a:xfrm>
            <a:off x="3886201" y="3810000"/>
            <a:ext cx="2057399" cy="338554"/>
          </a:xfrm>
          <a:prstGeom prst="rect">
            <a:avLst/>
          </a:prstGeom>
          <a:solidFill>
            <a:schemeClr val="bg1">
              <a:lumMod val="85000"/>
            </a:schemeClr>
          </a:solidFill>
        </p:spPr>
        <p:txBody>
          <a:bodyPr wrap="square" rtlCol="0">
            <a:spAutoFit/>
          </a:bodyPr>
          <a:lstStyle/>
          <a:p>
            <a:r>
              <a:rPr lang="en-US" sz="800" b="1" dirty="0" smtClean="0"/>
              <a:t>Energy-sweep independent Backgrounds from heightened RB flux</a:t>
            </a:r>
            <a:endParaRPr lang="en-US" sz="800" b="1" dirty="0"/>
          </a:p>
        </p:txBody>
      </p:sp>
      <p:sp>
        <p:nvSpPr>
          <p:cNvPr id="10" name="TextBox 9"/>
          <p:cNvSpPr txBox="1"/>
          <p:nvPr/>
        </p:nvSpPr>
        <p:spPr>
          <a:xfrm>
            <a:off x="457200" y="5890736"/>
            <a:ext cx="8305800" cy="738664"/>
          </a:xfrm>
          <a:prstGeom prst="rect">
            <a:avLst/>
          </a:prstGeom>
          <a:noFill/>
        </p:spPr>
        <p:txBody>
          <a:bodyPr wrap="square" rtlCol="0">
            <a:spAutoFit/>
          </a:bodyPr>
          <a:lstStyle/>
          <a:p>
            <a:pPr marL="285750" indent="-285750">
              <a:buClr>
                <a:schemeClr val="bg1"/>
              </a:buClr>
              <a:buFont typeface="Arial" charset="0"/>
              <a:buChar char="•"/>
            </a:pPr>
            <a:r>
              <a:rPr lang="en-US" dirty="0">
                <a:solidFill>
                  <a:schemeClr val="bg1"/>
                </a:solidFill>
              </a:rPr>
              <a:t>Crosstalk </a:t>
            </a:r>
            <a:r>
              <a:rPr lang="en-US" dirty="0" smtClean="0">
                <a:solidFill>
                  <a:schemeClr val="bg1"/>
                </a:solidFill>
              </a:rPr>
              <a:t>apparent </a:t>
            </a:r>
            <a:r>
              <a:rPr lang="en-US" dirty="0">
                <a:solidFill>
                  <a:schemeClr val="bg1"/>
                </a:solidFill>
              </a:rPr>
              <a:t>in </a:t>
            </a:r>
            <a:r>
              <a:rPr lang="en-US" dirty="0" smtClean="0">
                <a:solidFill>
                  <a:schemeClr val="bg1"/>
                </a:solidFill>
              </a:rPr>
              <a:t>energy-sweep dependent </a:t>
            </a:r>
            <a:r>
              <a:rPr lang="en-US" dirty="0">
                <a:solidFill>
                  <a:schemeClr val="bg1"/>
                </a:solidFill>
              </a:rPr>
              <a:t>count rates in </a:t>
            </a:r>
            <a:r>
              <a:rPr lang="en-US" dirty="0" smtClean="0">
                <a:solidFill>
                  <a:schemeClr val="bg1"/>
                </a:solidFill>
              </a:rPr>
              <a:t>electron background </a:t>
            </a:r>
            <a:r>
              <a:rPr lang="en-US" dirty="0">
                <a:solidFill>
                  <a:schemeClr val="bg1"/>
                </a:solidFill>
              </a:rPr>
              <a:t>zones in on-orbit </a:t>
            </a:r>
            <a:r>
              <a:rPr lang="en-US" dirty="0" smtClean="0">
                <a:solidFill>
                  <a:schemeClr val="bg1"/>
                </a:solidFill>
              </a:rPr>
              <a:t>L0 data. (Counts from penetrating radiation/particles should be independent of energy-sweep.)</a:t>
            </a:r>
          </a:p>
          <a:p>
            <a:pPr marL="285750" indent="-285750">
              <a:buClr>
                <a:schemeClr val="bg1"/>
              </a:buClr>
              <a:buFont typeface="Arial" charset="0"/>
              <a:buChar char="•"/>
            </a:pPr>
            <a:r>
              <a:rPr lang="en-US" dirty="0" smtClean="0">
                <a:solidFill>
                  <a:schemeClr val="bg1"/>
                </a:solidFill>
              </a:rPr>
              <a:t>Also note difference in response between </a:t>
            </a:r>
            <a:r>
              <a:rPr lang="en-US" dirty="0">
                <a:solidFill>
                  <a:schemeClr val="bg1"/>
                </a:solidFill>
              </a:rPr>
              <a:t>electron background </a:t>
            </a:r>
            <a:r>
              <a:rPr lang="en-US" dirty="0" smtClean="0">
                <a:solidFill>
                  <a:schemeClr val="bg1"/>
                </a:solidFill>
              </a:rPr>
              <a:t>zones.</a:t>
            </a:r>
            <a:endParaRPr lang="en-US" dirty="0">
              <a:solidFill>
                <a:schemeClr val="bg1"/>
              </a:solidFill>
            </a:endParaRPr>
          </a:p>
        </p:txBody>
      </p:sp>
      <p:sp>
        <p:nvSpPr>
          <p:cNvPr id="14" name="TextBox 13"/>
          <p:cNvSpPr txBox="1"/>
          <p:nvPr/>
        </p:nvSpPr>
        <p:spPr>
          <a:xfrm>
            <a:off x="6172200" y="1991380"/>
            <a:ext cx="2229853" cy="523220"/>
          </a:xfrm>
          <a:prstGeom prst="rect">
            <a:avLst/>
          </a:prstGeom>
          <a:noFill/>
        </p:spPr>
        <p:txBody>
          <a:bodyPr wrap="square" rtlCol="0">
            <a:spAutoFit/>
          </a:bodyPr>
          <a:lstStyle/>
          <a:p>
            <a:r>
              <a:rPr lang="en-US" dirty="0" smtClean="0">
                <a:solidFill>
                  <a:schemeClr val="bg1"/>
                </a:solidFill>
              </a:rPr>
              <a:t>Right sensor head</a:t>
            </a:r>
          </a:p>
          <a:p>
            <a:r>
              <a:rPr lang="en-US" dirty="0">
                <a:solidFill>
                  <a:schemeClr val="bg1"/>
                </a:solidFill>
              </a:rPr>
              <a:t>e</a:t>
            </a:r>
            <a:r>
              <a:rPr lang="en-US" dirty="0" smtClean="0">
                <a:solidFill>
                  <a:schemeClr val="bg1"/>
                </a:solidFill>
              </a:rPr>
              <a:t>lectron background zone</a:t>
            </a:r>
            <a:endParaRPr lang="en-US" dirty="0">
              <a:solidFill>
                <a:schemeClr val="bg1"/>
              </a:solidFill>
            </a:endParaRPr>
          </a:p>
        </p:txBody>
      </p:sp>
      <p:sp>
        <p:nvSpPr>
          <p:cNvPr id="18" name="TextBox 17"/>
          <p:cNvSpPr txBox="1"/>
          <p:nvPr/>
        </p:nvSpPr>
        <p:spPr>
          <a:xfrm>
            <a:off x="6172200" y="2829580"/>
            <a:ext cx="2229853" cy="523220"/>
          </a:xfrm>
          <a:prstGeom prst="rect">
            <a:avLst/>
          </a:prstGeom>
          <a:noFill/>
        </p:spPr>
        <p:txBody>
          <a:bodyPr wrap="square" rtlCol="0">
            <a:spAutoFit/>
          </a:bodyPr>
          <a:lstStyle/>
          <a:p>
            <a:r>
              <a:rPr lang="en-US" dirty="0" smtClean="0">
                <a:solidFill>
                  <a:schemeClr val="bg1"/>
                </a:solidFill>
              </a:rPr>
              <a:t>Left sensor head</a:t>
            </a:r>
          </a:p>
          <a:p>
            <a:r>
              <a:rPr lang="en-US" dirty="0">
                <a:solidFill>
                  <a:schemeClr val="bg1"/>
                </a:solidFill>
              </a:rPr>
              <a:t>e</a:t>
            </a:r>
            <a:r>
              <a:rPr lang="en-US" dirty="0" smtClean="0">
                <a:solidFill>
                  <a:schemeClr val="bg1"/>
                </a:solidFill>
              </a:rPr>
              <a:t>lectron background zone</a:t>
            </a:r>
            <a:endParaRPr lang="en-US" dirty="0">
              <a:solidFill>
                <a:schemeClr val="bg1"/>
              </a:solidFill>
            </a:endParaRPr>
          </a:p>
        </p:txBody>
      </p:sp>
      <p:sp>
        <p:nvSpPr>
          <p:cNvPr id="19" name="TextBox 18"/>
          <p:cNvSpPr txBox="1"/>
          <p:nvPr/>
        </p:nvSpPr>
        <p:spPr>
          <a:xfrm>
            <a:off x="6172200" y="3667780"/>
            <a:ext cx="2229853" cy="523220"/>
          </a:xfrm>
          <a:prstGeom prst="rect">
            <a:avLst/>
          </a:prstGeom>
          <a:noFill/>
        </p:spPr>
        <p:txBody>
          <a:bodyPr wrap="square" rtlCol="0">
            <a:spAutoFit/>
          </a:bodyPr>
          <a:lstStyle/>
          <a:p>
            <a:r>
              <a:rPr lang="en-US" dirty="0" smtClean="0">
                <a:solidFill>
                  <a:schemeClr val="bg1"/>
                </a:solidFill>
              </a:rPr>
              <a:t>Right sensor head</a:t>
            </a:r>
          </a:p>
          <a:p>
            <a:r>
              <a:rPr lang="en-US" dirty="0" smtClean="0">
                <a:solidFill>
                  <a:schemeClr val="bg1"/>
                </a:solidFill>
              </a:rPr>
              <a:t>ion background zone</a:t>
            </a:r>
            <a:endParaRPr lang="en-US" dirty="0">
              <a:solidFill>
                <a:schemeClr val="bg1"/>
              </a:solidFill>
            </a:endParaRPr>
          </a:p>
        </p:txBody>
      </p:sp>
      <p:sp>
        <p:nvSpPr>
          <p:cNvPr id="20" name="TextBox 19"/>
          <p:cNvSpPr txBox="1"/>
          <p:nvPr/>
        </p:nvSpPr>
        <p:spPr>
          <a:xfrm>
            <a:off x="6172200" y="4582180"/>
            <a:ext cx="2229853" cy="523220"/>
          </a:xfrm>
          <a:prstGeom prst="rect">
            <a:avLst/>
          </a:prstGeom>
          <a:noFill/>
        </p:spPr>
        <p:txBody>
          <a:bodyPr wrap="square" rtlCol="0">
            <a:spAutoFit/>
          </a:bodyPr>
          <a:lstStyle/>
          <a:p>
            <a:r>
              <a:rPr lang="en-US" dirty="0" smtClean="0">
                <a:solidFill>
                  <a:schemeClr val="bg1"/>
                </a:solidFill>
              </a:rPr>
              <a:t>Left sensor head</a:t>
            </a:r>
          </a:p>
          <a:p>
            <a:r>
              <a:rPr lang="en-US" dirty="0" smtClean="0">
                <a:solidFill>
                  <a:schemeClr val="bg1"/>
                </a:solidFill>
              </a:rPr>
              <a:t>ion background zone</a:t>
            </a:r>
            <a:endParaRPr lang="en-US" dirty="0">
              <a:solidFill>
                <a:schemeClr val="bg1"/>
              </a:solidFill>
            </a:endParaRPr>
          </a:p>
        </p:txBody>
      </p:sp>
      <p:sp>
        <p:nvSpPr>
          <p:cNvPr id="22" name="TextBox 21"/>
          <p:cNvSpPr txBox="1"/>
          <p:nvPr/>
        </p:nvSpPr>
        <p:spPr>
          <a:xfrm>
            <a:off x="2981311" y="1521024"/>
            <a:ext cx="3038489" cy="276999"/>
          </a:xfrm>
          <a:prstGeom prst="rect">
            <a:avLst/>
          </a:prstGeom>
          <a:noFill/>
        </p:spPr>
        <p:txBody>
          <a:bodyPr wrap="square" rtlCol="0">
            <a:spAutoFit/>
          </a:bodyPr>
          <a:lstStyle/>
          <a:p>
            <a:r>
              <a:rPr lang="en-US" sz="1200" b="1" dirty="0" smtClean="0"/>
              <a:t>2 May 2019 G17 MPS-LO Backgrounds</a:t>
            </a:r>
            <a:endParaRPr lang="en-US" sz="1200" b="1" dirty="0"/>
          </a:p>
        </p:txBody>
      </p:sp>
      <p:sp>
        <p:nvSpPr>
          <p:cNvPr id="23" name="TextBox 22"/>
          <p:cNvSpPr txBox="1"/>
          <p:nvPr/>
        </p:nvSpPr>
        <p:spPr>
          <a:xfrm>
            <a:off x="228600" y="4038600"/>
            <a:ext cx="2438400" cy="646331"/>
          </a:xfrm>
          <a:prstGeom prst="rect">
            <a:avLst/>
          </a:prstGeom>
          <a:solidFill>
            <a:schemeClr val="bg1">
              <a:lumMod val="85000"/>
            </a:schemeClr>
          </a:solidFill>
        </p:spPr>
        <p:txBody>
          <a:bodyPr wrap="square" rtlCol="0">
            <a:spAutoFit/>
          </a:bodyPr>
          <a:lstStyle/>
          <a:p>
            <a:r>
              <a:rPr lang="en-US" sz="1200" dirty="0" smtClean="0"/>
              <a:t>Radiation Belt (RB) buildup on later half of 5/2/19, seen in G15 EPEAD electron flux</a:t>
            </a:r>
            <a:endParaRPr lang="en-US" sz="1200" dirty="0"/>
          </a:p>
        </p:txBody>
      </p:sp>
      <p:cxnSp>
        <p:nvCxnSpPr>
          <p:cNvPr id="24" name="Straight Arrow Connector 23"/>
          <p:cNvCxnSpPr/>
          <p:nvPr/>
        </p:nvCxnSpPr>
        <p:spPr>
          <a:xfrm flipV="1">
            <a:off x="1263629" y="2286000"/>
            <a:ext cx="693821" cy="17526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505200" y="2624554"/>
            <a:ext cx="304800" cy="34724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18657" y="2328446"/>
            <a:ext cx="2015343" cy="338554"/>
          </a:xfrm>
          <a:prstGeom prst="rect">
            <a:avLst/>
          </a:prstGeom>
          <a:solidFill>
            <a:schemeClr val="bg1">
              <a:lumMod val="85000"/>
            </a:schemeClr>
          </a:solidFill>
        </p:spPr>
        <p:txBody>
          <a:bodyPr wrap="square" rtlCol="0">
            <a:spAutoFit/>
          </a:bodyPr>
          <a:lstStyle/>
          <a:p>
            <a:r>
              <a:rPr lang="en-US" sz="800" b="1" dirty="0"/>
              <a:t>Energy-sweep </a:t>
            </a:r>
            <a:r>
              <a:rPr lang="en-US" sz="800" b="1" dirty="0" smtClean="0"/>
              <a:t>dependent crosstalk from illuminated zones</a:t>
            </a:r>
            <a:endParaRPr lang="en-US" sz="800" b="1" dirty="0"/>
          </a:p>
        </p:txBody>
      </p:sp>
      <p:cxnSp>
        <p:nvCxnSpPr>
          <p:cNvPr id="34" name="Straight Arrow Connector 33"/>
          <p:cNvCxnSpPr/>
          <p:nvPr/>
        </p:nvCxnSpPr>
        <p:spPr>
          <a:xfrm flipV="1">
            <a:off x="3657600" y="1991380"/>
            <a:ext cx="609600" cy="33706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9828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Crosstalk </a:t>
            </a:r>
            <a:r>
              <a:rPr lang="en-US" dirty="0" smtClean="0"/>
              <a:t>Correction</a:t>
            </a:r>
            <a:endParaRPr lang="en-US" sz="36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62600"/>
                <a:ext cx="8229600" cy="4525963"/>
              </a:xfrm>
            </p:spPr>
            <p:txBody>
              <a:bodyPr>
                <a:noAutofit/>
              </a:bodyPr>
              <a:lstStyle/>
              <a:p>
                <a:pPr>
                  <a:spcBef>
                    <a:spcPts val="0"/>
                  </a:spcBef>
                  <a:spcAft>
                    <a:spcPts val="1200"/>
                  </a:spcAft>
                  <a:buSzPct val="100000"/>
                  <a:buFont typeface="Arial" charset="0"/>
                  <a:buChar char="•"/>
                </a:pPr>
                <a:r>
                  <a:rPr lang="en-US" sz="1600" dirty="0" smtClean="0">
                    <a:latin typeface="Calibri" charset="0"/>
                    <a:ea typeface="Calibri" charset="0"/>
                    <a:cs typeface="Calibri" charset="0"/>
                  </a:rPr>
                  <a:t>There is crosstalk between zones, including crosstalk into background zones.</a:t>
                </a:r>
              </a:p>
              <a:p>
                <a:pPr>
                  <a:spcBef>
                    <a:spcPts val="0"/>
                  </a:spcBef>
                  <a:spcAft>
                    <a:spcPts val="1200"/>
                  </a:spcAft>
                  <a:buSzPct val="100000"/>
                  <a:buFont typeface="Arial" charset="0"/>
                  <a:buChar char="•"/>
                </a:pPr>
                <a:r>
                  <a:rPr lang="en-US" sz="1600" b="0" dirty="0" smtClean="0">
                    <a:latin typeface="Calibri" charset="0"/>
                    <a:ea typeface="Calibri" charset="0"/>
                    <a:cs typeface="Calibri" charset="0"/>
                  </a:rPr>
                  <a:t>Background</a:t>
                </a:r>
                <a:r>
                  <a:rPr lang="en-US" sz="1600" dirty="0" smtClean="0">
                    <a:latin typeface="Calibri" charset="0"/>
                    <a:ea typeface="Calibri" charset="0"/>
                    <a:cs typeface="Calibri" charset="0"/>
                  </a:rPr>
                  <a:t>-c</a:t>
                </a:r>
                <a:r>
                  <a:rPr lang="en-US" sz="1600" b="0" dirty="0" smtClean="0">
                    <a:latin typeface="Calibri" charset="0"/>
                    <a:ea typeface="Calibri" charset="0"/>
                    <a:cs typeface="Calibri" charset="0"/>
                  </a:rPr>
                  <a:t>orrected </a:t>
                </a:r>
                <a:r>
                  <a:rPr lang="en-US" sz="1600" dirty="0">
                    <a:latin typeface="Calibri" charset="0"/>
                    <a:ea typeface="Calibri" charset="0"/>
                    <a:cs typeface="Calibri" charset="0"/>
                  </a:rPr>
                  <a:t>c</a:t>
                </a:r>
                <a:r>
                  <a:rPr lang="en-US" sz="1600" b="0" dirty="0" smtClean="0">
                    <a:latin typeface="Calibri" charset="0"/>
                    <a:ea typeface="Calibri" charset="0"/>
                    <a:cs typeface="Calibri" charset="0"/>
                  </a:rPr>
                  <a:t>ount </a:t>
                </a:r>
                <a:r>
                  <a:rPr lang="en-US" sz="1600" dirty="0">
                    <a:latin typeface="Calibri" charset="0"/>
                    <a:ea typeface="Calibri" charset="0"/>
                    <a:cs typeface="Calibri" charset="0"/>
                  </a:rPr>
                  <a:t>r</a:t>
                </a:r>
                <a:r>
                  <a:rPr lang="en-US" sz="1600" b="0" dirty="0" smtClean="0">
                    <a:latin typeface="Calibri" charset="0"/>
                    <a:ea typeface="Calibri" charset="0"/>
                    <a:cs typeface="Calibri" charset="0"/>
                  </a:rPr>
                  <a:t>ate</a:t>
                </a:r>
                <a:endParaRPr lang="en-US" sz="1600" i="1" dirty="0">
                  <a:latin typeface="Calibri" charset="0"/>
                  <a:ea typeface="Calibri" charset="0"/>
                  <a:cs typeface="Calibri" charset="0"/>
                </a:endParaRPr>
              </a:p>
              <a:p>
                <a:pPr marL="0" indent="0" algn="ctr">
                  <a:spcBef>
                    <a:spcPts val="0"/>
                  </a:spcBef>
                  <a:spcAft>
                    <a:spcPts val="1200"/>
                  </a:spcAft>
                  <a:buNone/>
                </a:pPr>
                <a14:m>
                  <m:oMath xmlns:m="http://schemas.openxmlformats.org/officeDocument/2006/math">
                    <m:sSub>
                      <m:sSubPr>
                        <m:ctrlPr>
                          <a:rPr lang="en-US" sz="1800" b="0" i="1" smtClean="0">
                            <a:latin typeface="Cambria Math" charset="0"/>
                            <a:ea typeface="Calibri" charset="0"/>
                            <a:cs typeface="Calibri" charset="0"/>
                          </a:rPr>
                        </m:ctrlPr>
                      </m:sSubPr>
                      <m:e>
                        <m:r>
                          <a:rPr lang="en-US" sz="1800" b="0" i="1" smtClean="0">
                            <a:latin typeface="Cambria Math" charset="0"/>
                            <a:ea typeface="Calibri" charset="0"/>
                            <a:cs typeface="Calibri" charset="0"/>
                          </a:rPr>
                          <m:t>𝑀</m:t>
                        </m:r>
                      </m:e>
                      <m:sub>
                        <m:r>
                          <a:rPr lang="en-US" sz="1800" b="0" i="1" smtClean="0">
                            <a:latin typeface="Cambria Math" charset="0"/>
                            <a:ea typeface="Calibri" charset="0"/>
                            <a:cs typeface="Calibri" charset="0"/>
                          </a:rPr>
                          <m:t>𝑖</m:t>
                        </m:r>
                      </m:sub>
                    </m:sSub>
                    <m:r>
                      <a:rPr lang="en-US" sz="1800" b="0" i="1" smtClean="0">
                        <a:latin typeface="Cambria Math" charset="0"/>
                        <a:ea typeface="Calibri" charset="0"/>
                        <a:cs typeface="Calibri" charset="0"/>
                      </a:rPr>
                      <m:t>=</m:t>
                    </m:r>
                    <m:sSubSup>
                      <m:sSubSupPr>
                        <m:ctrlPr>
                          <a:rPr lang="en-US" sz="1800" b="0" i="1" smtClean="0">
                            <a:latin typeface="Cambria Math" charset="0"/>
                            <a:ea typeface="Calibri" charset="0"/>
                            <a:cs typeface="Calibri" charset="0"/>
                          </a:rPr>
                        </m:ctrlPr>
                      </m:sSubSupPr>
                      <m:e>
                        <m:r>
                          <a:rPr lang="en-US" sz="1800" b="0" i="1" smtClean="0">
                            <a:latin typeface="Cambria Math" charset="0"/>
                            <a:ea typeface="Calibri" charset="0"/>
                            <a:cs typeface="Calibri" charset="0"/>
                          </a:rPr>
                          <m:t>𝑁</m:t>
                        </m:r>
                      </m:e>
                      <m:sub>
                        <m:r>
                          <a:rPr lang="en-US" sz="1800" b="0" i="1" smtClean="0">
                            <a:latin typeface="Cambria Math" charset="0"/>
                            <a:ea typeface="Calibri" charset="0"/>
                            <a:cs typeface="Calibri" charset="0"/>
                          </a:rPr>
                          <m:t>𝑖</m:t>
                        </m:r>
                      </m:sub>
                      <m:sup>
                        <m:r>
                          <a:rPr lang="en-US" sz="1800" b="0" i="1" smtClean="0">
                            <a:latin typeface="Cambria Math" charset="0"/>
                            <a:ea typeface="Calibri" charset="0"/>
                            <a:cs typeface="Calibri" charset="0"/>
                          </a:rPr>
                          <m:t>𝑡𝑜𝑡</m:t>
                        </m:r>
                        <m:r>
                          <a:rPr lang="en-US" sz="1800" b="0" i="1" smtClean="0">
                            <a:latin typeface="Cambria Math" charset="0"/>
                            <a:ea typeface="Calibri" charset="0"/>
                            <a:cs typeface="Calibri" charset="0"/>
                          </a:rPr>
                          <m:t>.</m:t>
                        </m:r>
                      </m:sup>
                    </m:sSubSup>
                    <m:r>
                      <a:rPr lang="en-US" sz="1800" i="1">
                        <a:latin typeface="Cambria Math" charset="0"/>
                        <a:ea typeface="Calibri" charset="0"/>
                        <a:cs typeface="Calibri" charset="0"/>
                      </a:rPr>
                      <m:t>−</m:t>
                    </m:r>
                    <m:sSup>
                      <m:sSupPr>
                        <m:ctrlPr>
                          <a:rPr lang="en-US" sz="1800" i="1">
                            <a:latin typeface="Cambria Math" charset="0"/>
                            <a:ea typeface="Calibri" charset="0"/>
                            <a:cs typeface="Calibri" charset="0"/>
                          </a:rPr>
                        </m:ctrlPr>
                      </m:sSupPr>
                      <m:e>
                        <m:r>
                          <a:rPr lang="en-US" sz="1800" i="1">
                            <a:latin typeface="Cambria Math" charset="0"/>
                            <a:ea typeface="Calibri" charset="0"/>
                            <a:cs typeface="Calibri" charset="0"/>
                          </a:rPr>
                          <m:t>𝑁</m:t>
                        </m:r>
                      </m:e>
                      <m:sup>
                        <m:r>
                          <a:rPr lang="en-US" sz="1800" i="1">
                            <a:latin typeface="Cambria Math" charset="0"/>
                            <a:ea typeface="Calibri" charset="0"/>
                            <a:cs typeface="Calibri" charset="0"/>
                          </a:rPr>
                          <m:t>𝐵𝐺</m:t>
                        </m:r>
                      </m:sup>
                    </m:sSup>
                  </m:oMath>
                </a14:m>
                <a:r>
                  <a:rPr lang="en-US" sz="1600" dirty="0" smtClean="0">
                    <a:latin typeface="Calibri" charset="0"/>
                    <a:ea typeface="Calibri" charset="0"/>
                    <a:cs typeface="Calibri" charset="0"/>
                  </a:rPr>
                  <a:t> </a:t>
                </a:r>
              </a:p>
              <a:p>
                <a:pPr>
                  <a:spcBef>
                    <a:spcPts val="0"/>
                  </a:spcBef>
                  <a:spcAft>
                    <a:spcPts val="1200"/>
                  </a:spcAft>
                  <a:buFont typeface="Arial" charset="0"/>
                  <a:buChar char="•"/>
                </a:pPr>
                <a:endParaRPr lang="en-US" sz="1600" dirty="0" smtClean="0">
                  <a:latin typeface="Calibri" charset="0"/>
                  <a:ea typeface="Calibri" charset="0"/>
                  <a:cs typeface="Calibri" charset="0"/>
                </a:endParaRPr>
              </a:p>
              <a:p>
                <a:pPr>
                  <a:spcBef>
                    <a:spcPts val="0"/>
                  </a:spcBef>
                  <a:spcAft>
                    <a:spcPts val="1200"/>
                  </a:spcAft>
                  <a:buFont typeface="Arial" charset="0"/>
                  <a:buChar char="•"/>
                </a:pPr>
                <a:endParaRPr lang="en-US" sz="1600" dirty="0" smtClean="0">
                  <a:latin typeface="Calibri" charset="0"/>
                  <a:ea typeface="Calibri" charset="0"/>
                  <a:cs typeface="Calibri" charset="0"/>
                </a:endParaRPr>
              </a:p>
              <a:p>
                <a:pPr>
                  <a:spcBef>
                    <a:spcPts val="0"/>
                  </a:spcBef>
                  <a:spcAft>
                    <a:spcPts val="1200"/>
                  </a:spcAft>
                  <a:buSzPct val="100000"/>
                  <a:buFont typeface="Arial" charset="0"/>
                  <a:buChar char="•"/>
                </a:pPr>
                <a:r>
                  <a:rPr lang="en-US" sz="1600" dirty="0" smtClean="0">
                    <a:latin typeface="Calibri" charset="0"/>
                    <a:ea typeface="Calibri" charset="0"/>
                    <a:cs typeface="Calibri" charset="0"/>
                  </a:rPr>
                  <a:t>With assumption that crosstalk from one zone is distributed uniformly to other zones, by subtracting backgrounds (also containing crosstalk), we remove the crosstalk from the signal </a:t>
                </a:r>
                <a:r>
                  <a:rPr lang="en-US" sz="1600" i="1" dirty="0" smtClean="0">
                    <a:latin typeface="Calibri" charset="0"/>
                    <a:ea typeface="Calibri" charset="0"/>
                    <a:cs typeface="Calibri" charset="0"/>
                  </a:rPr>
                  <a:t>M</a:t>
                </a:r>
                <a:r>
                  <a:rPr lang="en-US" sz="1600" dirty="0" smtClean="0">
                    <a:latin typeface="Calibri" charset="0"/>
                    <a:ea typeface="Calibri" charset="0"/>
                    <a:cs typeface="Calibri" charset="0"/>
                  </a:rPr>
                  <a:t> (desirable).</a:t>
                </a:r>
              </a:p>
              <a:p>
                <a:pPr>
                  <a:spcBef>
                    <a:spcPts val="0"/>
                  </a:spcBef>
                  <a:spcAft>
                    <a:spcPts val="1200"/>
                  </a:spcAft>
                  <a:buSzPct val="100000"/>
                  <a:buFont typeface="Arial" charset="0"/>
                  <a:buChar char="•"/>
                </a:pPr>
                <a:r>
                  <a:rPr lang="en-US" sz="1600" dirty="0" smtClean="0">
                    <a:latin typeface="Calibri" charset="0"/>
                    <a:ea typeface="Calibri" charset="0"/>
                    <a:cs typeface="Calibri" charset="0"/>
                  </a:rPr>
                  <a:t>However, some signal from the </a:t>
                </a:r>
                <a:r>
                  <a:rPr lang="en-US" sz="1600" i="1" dirty="0" err="1" smtClean="0">
                    <a:latin typeface="Calibri" charset="0"/>
                    <a:ea typeface="Calibri" charset="0"/>
                    <a:cs typeface="Calibri" charset="0"/>
                  </a:rPr>
                  <a:t>i</a:t>
                </a:r>
                <a:r>
                  <a:rPr lang="en-US" sz="1600" i="1" baseline="30000" dirty="0" err="1" smtClean="0">
                    <a:latin typeface="Calibri" charset="0"/>
                    <a:ea typeface="Calibri" charset="0"/>
                    <a:cs typeface="Calibri" charset="0"/>
                  </a:rPr>
                  <a:t>th</a:t>
                </a:r>
                <a:r>
                  <a:rPr lang="en-US" sz="1600" dirty="0" smtClean="0">
                    <a:latin typeface="Calibri" charset="0"/>
                    <a:ea typeface="Calibri" charset="0"/>
                    <a:cs typeface="Calibri" charset="0"/>
                  </a:rPr>
                  <a:t> zone (in background via crosstalk) is also subtracted from </a:t>
                </a:r>
                <a:r>
                  <a:rPr lang="en-US" sz="1600" i="1" dirty="0" err="1" smtClean="0">
                    <a:latin typeface="Calibri" charset="0"/>
                    <a:ea typeface="Calibri" charset="0"/>
                    <a:cs typeface="Calibri" charset="0"/>
                  </a:rPr>
                  <a:t>N</a:t>
                </a:r>
                <a:r>
                  <a:rPr lang="en-US" sz="1600" i="1" baseline="30000" dirty="0" err="1" smtClean="0">
                    <a:latin typeface="Calibri" charset="0"/>
                    <a:ea typeface="Calibri" charset="0"/>
                    <a:cs typeface="Calibri" charset="0"/>
                  </a:rPr>
                  <a:t>tot</a:t>
                </a:r>
                <a:r>
                  <a:rPr lang="en-US" sz="1600" i="1" baseline="30000" dirty="0" smtClean="0">
                    <a:latin typeface="Calibri" charset="0"/>
                    <a:ea typeface="Calibri" charset="0"/>
                    <a:cs typeface="Calibri" charset="0"/>
                  </a:rPr>
                  <a:t>.</a:t>
                </a:r>
                <a:r>
                  <a:rPr lang="en-US" sz="1600" dirty="0" smtClean="0">
                    <a:latin typeface="Calibri" charset="0"/>
                    <a:ea typeface="Calibri" charset="0"/>
                    <a:cs typeface="Calibri" charset="0"/>
                  </a:rPr>
                  <a:t> (not desirable). The background-corrected flux is scaled up to compensate for this using the crosstalk correction factor 1 / (1 </a:t>
                </a:r>
                <a:r>
                  <a:rPr lang="en-US" sz="1600" i="1" dirty="0" smtClean="0">
                    <a:latin typeface="Calibri" charset="0"/>
                    <a:ea typeface="Calibri" charset="0"/>
                    <a:cs typeface="Calibri" charset="0"/>
                  </a:rPr>
                  <a:t>- </a:t>
                </a:r>
                <a:r>
                  <a:rPr lang="en-US" sz="1600" i="1" dirty="0" err="1" smtClean="0">
                    <a:latin typeface="Calibri" charset="0"/>
                    <a:ea typeface="Calibri" charset="0"/>
                    <a:cs typeface="Calibri" charset="0"/>
                  </a:rPr>
                  <a:t>k</a:t>
                </a:r>
                <a:r>
                  <a:rPr lang="en-US" sz="1600" i="1" baseline="-25000" dirty="0" err="1" smtClean="0">
                    <a:latin typeface="Calibri" charset="0"/>
                    <a:ea typeface="Calibri" charset="0"/>
                    <a:cs typeface="Calibri" charset="0"/>
                  </a:rPr>
                  <a:t>i</a:t>
                </a:r>
                <a:r>
                  <a:rPr lang="en-US" sz="1600" dirty="0" smtClean="0">
                    <a:latin typeface="Calibri" charset="0"/>
                    <a:ea typeface="Calibri" charset="0"/>
                    <a:cs typeface="Calibri" charset="0"/>
                  </a:rPr>
                  <a:t>).</a:t>
                </a:r>
              </a:p>
              <a:p>
                <a:pPr marL="0" indent="0" algn="ctr">
                  <a:spcBef>
                    <a:spcPts val="0"/>
                  </a:spcBef>
                  <a:spcAft>
                    <a:spcPts val="1200"/>
                  </a:spcAft>
                  <a:buNone/>
                </a:pPr>
                <a:r>
                  <a:rPr lang="en-US" sz="1600" dirty="0">
                    <a:latin typeface="Calibri" charset="0"/>
                    <a:ea typeface="Calibri" charset="0"/>
                    <a:cs typeface="Calibri" charset="0"/>
                  </a:rPr>
                  <a:t>Crosstalk-corrected Flux:  </a:t>
                </a:r>
                <a14:m>
                  <m:oMath xmlns:m="http://schemas.openxmlformats.org/officeDocument/2006/math">
                    <m:sSub>
                      <m:sSubPr>
                        <m:ctrlPr>
                          <a:rPr lang="en-US" sz="1800" i="1">
                            <a:latin typeface="Cambria Math" charset="0"/>
                            <a:ea typeface="Calibri" charset="0"/>
                            <a:cs typeface="Calibri" charset="0"/>
                          </a:rPr>
                        </m:ctrlPr>
                      </m:sSubPr>
                      <m:e>
                        <m:r>
                          <a:rPr lang="en-US" sz="1800" i="1">
                            <a:latin typeface="Cambria Math" charset="0"/>
                            <a:ea typeface="Calibri" charset="0"/>
                            <a:cs typeface="Calibri" charset="0"/>
                          </a:rPr>
                          <m:t>𝐹</m:t>
                        </m:r>
                      </m:e>
                      <m:sub>
                        <m:r>
                          <a:rPr lang="en-US" sz="1800" i="1">
                            <a:latin typeface="Cambria Math" charset="0"/>
                            <a:ea typeface="Calibri" charset="0"/>
                            <a:cs typeface="Calibri" charset="0"/>
                          </a:rPr>
                          <m:t>𝑖</m:t>
                        </m:r>
                      </m:sub>
                    </m:sSub>
                    <m:r>
                      <a:rPr lang="en-US" sz="1800" i="1">
                        <a:latin typeface="Cambria Math" charset="0"/>
                        <a:ea typeface="Calibri" charset="0"/>
                        <a:cs typeface="Calibri" charset="0"/>
                      </a:rPr>
                      <m:t>=</m:t>
                    </m:r>
                    <m:f>
                      <m:fPr>
                        <m:ctrlPr>
                          <a:rPr lang="en-US" sz="1800" i="1">
                            <a:latin typeface="Cambria Math" charset="0"/>
                            <a:ea typeface="Calibri" charset="0"/>
                            <a:cs typeface="Calibri" charset="0"/>
                          </a:rPr>
                        </m:ctrlPr>
                      </m:fPr>
                      <m:num>
                        <m:sSub>
                          <m:sSubPr>
                            <m:ctrlPr>
                              <a:rPr lang="en-US" sz="1800" i="1">
                                <a:latin typeface="Cambria Math" charset="0"/>
                                <a:ea typeface="Calibri" charset="0"/>
                                <a:cs typeface="Calibri" charset="0"/>
                              </a:rPr>
                            </m:ctrlPr>
                          </m:sSubPr>
                          <m:e>
                            <m:r>
                              <a:rPr lang="en-US" sz="1800" i="1">
                                <a:latin typeface="Cambria Math" charset="0"/>
                                <a:ea typeface="Calibri" charset="0"/>
                                <a:cs typeface="Calibri" charset="0"/>
                              </a:rPr>
                              <m:t>𝑀</m:t>
                            </m:r>
                          </m:e>
                          <m:sub>
                            <m:r>
                              <a:rPr lang="en-US" sz="1800" i="1">
                                <a:latin typeface="Cambria Math" charset="0"/>
                                <a:ea typeface="Calibri" charset="0"/>
                                <a:cs typeface="Calibri" charset="0"/>
                              </a:rPr>
                              <m:t>𝑖</m:t>
                            </m:r>
                          </m:sub>
                        </m:sSub>
                      </m:num>
                      <m:den>
                        <m:d>
                          <m:dPr>
                            <m:ctrlPr>
                              <a:rPr lang="en-US" sz="1800" i="1">
                                <a:latin typeface="Cambria Math" charset="0"/>
                                <a:ea typeface="Calibri" charset="0"/>
                                <a:cs typeface="Calibri" charset="0"/>
                              </a:rPr>
                            </m:ctrlPr>
                          </m:dPr>
                          <m:e>
                            <m:r>
                              <a:rPr lang="en-US" sz="1800" i="1">
                                <a:latin typeface="Cambria Math" charset="0"/>
                                <a:ea typeface="Calibri" charset="0"/>
                                <a:cs typeface="Calibri" charset="0"/>
                              </a:rPr>
                              <m:t>1−</m:t>
                            </m:r>
                            <m:sSub>
                              <m:sSubPr>
                                <m:ctrlPr>
                                  <a:rPr lang="en-US" sz="1800" i="1">
                                    <a:latin typeface="Cambria Math" charset="0"/>
                                    <a:ea typeface="Calibri" charset="0"/>
                                    <a:cs typeface="Calibri" charset="0"/>
                                  </a:rPr>
                                </m:ctrlPr>
                              </m:sSubPr>
                              <m:e>
                                <m:r>
                                  <a:rPr lang="en-US" sz="1800" i="1">
                                    <a:latin typeface="Cambria Math" charset="0"/>
                                    <a:ea typeface="Calibri" charset="0"/>
                                    <a:cs typeface="Calibri" charset="0"/>
                                  </a:rPr>
                                  <m:t>𝑘</m:t>
                                </m:r>
                              </m:e>
                              <m:sub>
                                <m:r>
                                  <a:rPr lang="en-US" sz="1800" i="1">
                                    <a:latin typeface="Cambria Math" charset="0"/>
                                    <a:ea typeface="Calibri" charset="0"/>
                                    <a:cs typeface="Calibri" charset="0"/>
                                  </a:rPr>
                                  <m:t>𝑖</m:t>
                                </m:r>
                              </m:sub>
                            </m:sSub>
                          </m:e>
                        </m:d>
                        <m:sSub>
                          <m:sSubPr>
                            <m:ctrlPr>
                              <a:rPr lang="en-US" sz="1800" i="1">
                                <a:latin typeface="Cambria Math" charset="0"/>
                                <a:ea typeface="Calibri" charset="0"/>
                                <a:cs typeface="Calibri" charset="0"/>
                              </a:rPr>
                            </m:ctrlPr>
                          </m:sSubPr>
                          <m:e>
                            <m:r>
                              <a:rPr lang="en-US" sz="1800" i="1">
                                <a:latin typeface="Cambria Math" charset="0"/>
                                <a:ea typeface="Calibri" charset="0"/>
                                <a:cs typeface="Calibri" charset="0"/>
                              </a:rPr>
                              <m:t>𝐺</m:t>
                            </m:r>
                          </m:e>
                          <m:sub>
                            <m:r>
                              <a:rPr lang="en-US" sz="1800" i="1">
                                <a:latin typeface="Cambria Math" charset="0"/>
                                <a:ea typeface="Calibri" charset="0"/>
                                <a:cs typeface="Calibri" charset="0"/>
                              </a:rPr>
                              <m:t>𝑖</m:t>
                            </m:r>
                          </m:sub>
                        </m:sSub>
                      </m:den>
                    </m:f>
                  </m:oMath>
                </a14:m>
                <a:endParaRPr lang="en-US" sz="1800" dirty="0">
                  <a:latin typeface="Calibri" charset="0"/>
                  <a:ea typeface="Calibri" charset="0"/>
                  <a:cs typeface="Calibri" charset="0"/>
                </a:endParaRPr>
              </a:p>
              <a:p>
                <a:pPr>
                  <a:spcBef>
                    <a:spcPts val="0"/>
                  </a:spcBef>
                  <a:spcAft>
                    <a:spcPts val="1200"/>
                  </a:spcAft>
                  <a:buFont typeface="Arial" charset="0"/>
                  <a:buChar char="•"/>
                </a:pPr>
                <a:endParaRPr lang="en-US" sz="1600" dirty="0">
                  <a:latin typeface="Calibri" charset="0"/>
                  <a:ea typeface="Calibri" charset="0"/>
                  <a:cs typeface="Calibri"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62600"/>
                <a:ext cx="8229600" cy="4525963"/>
              </a:xfrm>
              <a:blipFill rotWithShape="0">
                <a:blip r:embed="rId2"/>
                <a:stretch>
                  <a:fillRect t="-404" r="-593"/>
                </a:stretch>
              </a:blipFill>
            </p:spPr>
            <p:txBody>
              <a:bodyPr/>
              <a:lstStyle/>
              <a:p>
                <a:r>
                  <a:rPr lang="en-US">
                    <a:noFill/>
                  </a:rPr>
                  <a:t> </a:t>
                </a:r>
              </a:p>
            </p:txBody>
          </p:sp>
        </mc:Fallback>
      </mc:AlternateContent>
      <p:sp>
        <p:nvSpPr>
          <p:cNvPr id="6" name="TextBox 5"/>
          <p:cNvSpPr txBox="1"/>
          <p:nvPr/>
        </p:nvSpPr>
        <p:spPr>
          <a:xfrm>
            <a:off x="1846162" y="2734640"/>
            <a:ext cx="2254250" cy="461665"/>
          </a:xfrm>
          <a:prstGeom prst="rect">
            <a:avLst/>
          </a:prstGeom>
          <a:solidFill>
            <a:schemeClr val="bg1">
              <a:lumMod val="95000"/>
            </a:schemeClr>
          </a:solidFill>
          <a:ln>
            <a:solidFill>
              <a:schemeClr val="tx1"/>
            </a:solidFill>
          </a:ln>
        </p:spPr>
        <p:txBody>
          <a:bodyPr wrap="square" rtlCol="0">
            <a:spAutoFit/>
          </a:bodyPr>
          <a:lstStyle/>
          <a:p>
            <a:r>
              <a:rPr lang="en-US" sz="1200" dirty="0" smtClean="0"/>
              <a:t>The total counts include crosstalk from 6 other zones.</a:t>
            </a:r>
            <a:endParaRPr lang="en-US" sz="1200" dirty="0"/>
          </a:p>
        </p:txBody>
      </p:sp>
      <p:sp>
        <p:nvSpPr>
          <p:cNvPr id="7" name="TextBox 6"/>
          <p:cNvSpPr txBox="1"/>
          <p:nvPr/>
        </p:nvSpPr>
        <p:spPr>
          <a:xfrm>
            <a:off x="4284562" y="2734640"/>
            <a:ext cx="2590800" cy="461665"/>
          </a:xfrm>
          <a:prstGeom prst="rect">
            <a:avLst/>
          </a:prstGeom>
          <a:solidFill>
            <a:schemeClr val="bg1">
              <a:lumMod val="95000"/>
            </a:schemeClr>
          </a:solidFill>
          <a:ln>
            <a:solidFill>
              <a:schemeClr val="tx1"/>
            </a:solidFill>
          </a:ln>
        </p:spPr>
        <p:txBody>
          <a:bodyPr wrap="square" rtlCol="0">
            <a:spAutoFit/>
          </a:bodyPr>
          <a:lstStyle/>
          <a:p>
            <a:r>
              <a:rPr lang="en-US" sz="1200" dirty="0" smtClean="0"/>
              <a:t>The BG counts include crosstalk from all 7 illuminated zones.</a:t>
            </a:r>
            <a:endParaRPr lang="en-US" sz="1200" dirty="0"/>
          </a:p>
        </p:txBody>
      </p:sp>
      <p:sp>
        <p:nvSpPr>
          <p:cNvPr id="12" name="TextBox 11"/>
          <p:cNvSpPr txBox="1"/>
          <p:nvPr/>
        </p:nvSpPr>
        <p:spPr>
          <a:xfrm>
            <a:off x="387750" y="5908874"/>
            <a:ext cx="8339559" cy="276999"/>
          </a:xfrm>
          <a:prstGeom prst="rect">
            <a:avLst/>
          </a:prstGeom>
          <a:noFill/>
        </p:spPr>
        <p:txBody>
          <a:bodyPr wrap="square" rtlCol="0">
            <a:spAutoFit/>
          </a:bodyPr>
          <a:lstStyle/>
          <a:p>
            <a:r>
              <a:rPr lang="en-US" sz="1200" i="1" dirty="0" smtClean="0">
                <a:solidFill>
                  <a:schemeClr val="accent2">
                    <a:lumMod val="20000"/>
                    <a:lumOff val="80000"/>
                  </a:schemeClr>
                </a:solidFill>
              </a:rPr>
              <a:t>Full derivation of CT correction in Cross-Talk_and_Penetratating_Flux_Correction_Algorithm-Jan_2018_v1</a:t>
            </a:r>
            <a:r>
              <a:rPr lang="en-US" sz="1200" i="1" dirty="0">
                <a:solidFill>
                  <a:schemeClr val="accent2">
                    <a:lumMod val="20000"/>
                    <a:lumOff val="80000"/>
                  </a:schemeClr>
                </a:solidFill>
              </a:rPr>
              <a:t>, ATC, 1/15/18 </a:t>
            </a:r>
          </a:p>
        </p:txBody>
      </p:sp>
      <p:cxnSp>
        <p:nvCxnSpPr>
          <p:cNvPr id="14" name="Straight Arrow Connector 13"/>
          <p:cNvCxnSpPr/>
          <p:nvPr/>
        </p:nvCxnSpPr>
        <p:spPr>
          <a:xfrm flipV="1">
            <a:off x="4527629" y="2478905"/>
            <a:ext cx="358814" cy="28081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742476" y="2480833"/>
            <a:ext cx="358814" cy="28081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27</a:t>
            </a:fld>
            <a:endParaRPr lang="uk-UA"/>
          </a:p>
        </p:txBody>
      </p:sp>
    </p:spTree>
    <p:extLst>
      <p:ext uri="{BB962C8B-B14F-4D97-AF65-F5344CB8AC3E}">
        <p14:creationId xmlns:p14="http://schemas.microsoft.com/office/powerpoint/2010/main" val="5678447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Arc Jet Firing </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28</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850" y="1143000"/>
            <a:ext cx="3475299" cy="34752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415" y="1143000"/>
            <a:ext cx="3475299" cy="3475299"/>
          </a:xfrm>
          <a:prstGeom prst="rect">
            <a:avLst/>
          </a:prstGeom>
        </p:spPr>
      </p:pic>
      <p:sp>
        <p:nvSpPr>
          <p:cNvPr id="7" name="TextBox 6"/>
          <p:cNvSpPr txBox="1"/>
          <p:nvPr/>
        </p:nvSpPr>
        <p:spPr>
          <a:xfrm>
            <a:off x="360947" y="4724162"/>
            <a:ext cx="8402053" cy="1600438"/>
          </a:xfrm>
          <a:prstGeom prst="rect">
            <a:avLst/>
          </a:prstGeom>
          <a:noFill/>
        </p:spPr>
        <p:txBody>
          <a:bodyPr wrap="square" rtlCol="0">
            <a:spAutoFit/>
          </a:bodyPr>
          <a:lstStyle/>
          <a:p>
            <a:r>
              <a:rPr lang="en-US" dirty="0">
                <a:solidFill>
                  <a:schemeClr val="bg1"/>
                </a:solidFill>
              </a:rPr>
              <a:t>MPS-LO Electron and Ion time-series on 2017-04-05 showing the effect of </a:t>
            </a:r>
            <a:r>
              <a:rPr lang="en-US" dirty="0" smtClean="0">
                <a:solidFill>
                  <a:schemeClr val="bg1"/>
                </a:solidFill>
              </a:rPr>
              <a:t>arc jet firing (</a:t>
            </a:r>
            <a:r>
              <a:rPr lang="en-US" dirty="0">
                <a:solidFill>
                  <a:schemeClr val="bg1"/>
                </a:solidFill>
              </a:rPr>
              <a:t>occurring between the vertical dashed lines</a:t>
            </a:r>
            <a:r>
              <a:rPr lang="en-US" dirty="0" smtClean="0">
                <a:solidFill>
                  <a:schemeClr val="bg1"/>
                </a:solidFill>
              </a:rPr>
              <a:t>). There </a:t>
            </a:r>
            <a:r>
              <a:rPr lang="en-US" dirty="0">
                <a:solidFill>
                  <a:schemeClr val="bg1"/>
                </a:solidFill>
              </a:rPr>
              <a:t>is a drop in flux in the lowest electron energy </a:t>
            </a:r>
            <a:r>
              <a:rPr lang="en-US" dirty="0" smtClean="0">
                <a:solidFill>
                  <a:schemeClr val="bg1"/>
                </a:solidFill>
              </a:rPr>
              <a:t>channels.</a:t>
            </a:r>
            <a:r>
              <a:rPr lang="en-US" dirty="0">
                <a:solidFill>
                  <a:schemeClr val="bg1"/>
                </a:solidFill>
              </a:rPr>
              <a:t> There is no discernable effect on the ion fluxes during the same period. In both cases fluxes from Zone 2R are shown. The Zone 2R viewing direction usually corresponds to pitch angles from near zero to ~20 deg.</a:t>
            </a:r>
            <a:endParaRPr lang="en-US" dirty="0" smtClean="0">
              <a:solidFill>
                <a:schemeClr val="bg1"/>
              </a:solidFill>
            </a:endParaRPr>
          </a:p>
          <a:p>
            <a:r>
              <a:rPr lang="en-US" dirty="0" smtClean="0">
                <a:solidFill>
                  <a:schemeClr val="bg1"/>
                </a:solidFill>
              </a:rPr>
              <a:t>Low energy electrons measured by MPS-LO are mainly photoelectrons emitted by the spacecraft. Since the [secondary] photoelectrons are removed in the L2 Moments code, this effect is benign. A request has been submitted to make the arc jet flag (created for MAG) available in MPS-LO L1b (ADR596/WR5800).</a:t>
            </a:r>
            <a:endParaRPr lang="en-US" dirty="0">
              <a:solidFill>
                <a:schemeClr val="bg1"/>
              </a:solidFill>
            </a:endParaRPr>
          </a:p>
        </p:txBody>
      </p:sp>
    </p:spTree>
    <p:extLst>
      <p:ext uri="{BB962C8B-B14F-4D97-AF65-F5344CB8AC3E}">
        <p14:creationId xmlns:p14="http://schemas.microsoft.com/office/powerpoint/2010/main" val="1594178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Arcjet</a:t>
            </a:r>
            <a:r>
              <a:rPr lang="en-US" dirty="0" smtClean="0"/>
              <a:t> Flag Verified in L1b </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29</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044615"/>
            <a:ext cx="4188589" cy="5584785"/>
          </a:xfrm>
          <a:prstGeom prst="rect">
            <a:avLst/>
          </a:prstGeom>
        </p:spPr>
      </p:pic>
      <p:sp>
        <p:nvSpPr>
          <p:cNvPr id="6" name="TextBox 5"/>
          <p:cNvSpPr txBox="1"/>
          <p:nvPr/>
        </p:nvSpPr>
        <p:spPr>
          <a:xfrm>
            <a:off x="6400800" y="4429780"/>
            <a:ext cx="1524000" cy="523220"/>
          </a:xfrm>
          <a:prstGeom prst="rect">
            <a:avLst/>
          </a:prstGeom>
          <a:solidFill>
            <a:schemeClr val="bg1">
              <a:lumMod val="85000"/>
            </a:schemeClr>
          </a:solidFill>
        </p:spPr>
        <p:txBody>
          <a:bodyPr wrap="square" rtlCol="0">
            <a:spAutoFit/>
          </a:bodyPr>
          <a:lstStyle/>
          <a:p>
            <a:r>
              <a:rPr lang="en-US" dirty="0" err="1" smtClean="0">
                <a:solidFill>
                  <a:schemeClr val="tx1"/>
                </a:solidFill>
              </a:rPr>
              <a:t>Arcjet</a:t>
            </a:r>
            <a:r>
              <a:rPr lang="en-US" dirty="0" smtClean="0">
                <a:solidFill>
                  <a:schemeClr val="tx1"/>
                </a:solidFill>
              </a:rPr>
              <a:t> firing on 27 July 2020 </a:t>
            </a:r>
            <a:endParaRPr lang="en-US" dirty="0">
              <a:solidFill>
                <a:schemeClr val="tx1"/>
              </a:solidFill>
            </a:endParaRPr>
          </a:p>
        </p:txBody>
      </p:sp>
      <p:cxnSp>
        <p:nvCxnSpPr>
          <p:cNvPr id="8" name="Straight Arrow Connector 7"/>
          <p:cNvCxnSpPr/>
          <p:nvPr/>
        </p:nvCxnSpPr>
        <p:spPr>
          <a:xfrm flipH="1">
            <a:off x="4671350" y="4686300"/>
            <a:ext cx="1600200"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533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marR="0" lvl="0" indent="-461963" algn="l" rtl="0">
              <a:spcBef>
                <a:spcPts val="0"/>
              </a:spcBef>
              <a:spcAft>
                <a:spcPts val="0"/>
              </a:spcAft>
              <a:buNone/>
            </a:pPr>
            <a:r>
              <a:rPr lang="en-US" dirty="0" smtClean="0"/>
              <a:t>MPS-LO OVERVIEW</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GOES-16 and -17 MPS-LO </a:t>
            </a:r>
            <a:r>
              <a:rPr lang="en-US" sz="2000" b="0" i="0" u="none" strike="noStrike" cap="none" dirty="0">
                <a:solidFill>
                  <a:srgbClr val="888888"/>
                </a:solidFill>
                <a:latin typeface="Calibri"/>
                <a:ea typeface="Calibri"/>
                <a:cs typeface="Calibri"/>
                <a:sym typeface="Calibri"/>
              </a:rPr>
              <a:t>L1b Product </a:t>
            </a:r>
            <a:r>
              <a:rPr lang="en-US" sz="2000" b="0" i="0" u="none" strike="noStrike" cap="none" dirty="0" smtClean="0">
                <a:solidFill>
                  <a:srgbClr val="888888"/>
                </a:solidFill>
                <a:latin typeface="Calibri"/>
                <a:ea typeface="Calibri"/>
                <a:cs typeface="Calibri"/>
                <a:sym typeface="Calibri"/>
              </a:rPr>
              <a:t>Full </a:t>
            </a:r>
            <a:r>
              <a:rPr lang="en-US" sz="2000" b="0" i="0" u="none" strike="noStrike" cap="none" dirty="0">
                <a:solidFill>
                  <a:srgbClr val="888888"/>
                </a:solidFill>
                <a:latin typeface="Calibri"/>
                <a:ea typeface="Calibri"/>
                <a:cs typeface="Calibri"/>
                <a:sym typeface="Calibri"/>
              </a:rPr>
              <a:t>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3</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253924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Arcjet</a:t>
            </a:r>
            <a:r>
              <a:rPr lang="en-US" sz="3200" dirty="0" smtClean="0"/>
              <a:t> Flag Set 1-2 Minutes After Effect Seen in MPS-LO L1b 1s Data</a:t>
            </a:r>
            <a:endParaRPr lang="en-US" sz="3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30</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225550"/>
            <a:ext cx="6172200" cy="4629150"/>
          </a:xfrm>
          <a:prstGeom prst="rect">
            <a:avLst/>
          </a:prstGeom>
        </p:spPr>
      </p:pic>
      <p:sp>
        <p:nvSpPr>
          <p:cNvPr id="7" name="TextBox 6"/>
          <p:cNvSpPr txBox="1"/>
          <p:nvPr/>
        </p:nvSpPr>
        <p:spPr>
          <a:xfrm>
            <a:off x="457200" y="5980093"/>
            <a:ext cx="8153400" cy="738664"/>
          </a:xfrm>
          <a:prstGeom prst="rect">
            <a:avLst/>
          </a:prstGeom>
          <a:noFill/>
        </p:spPr>
        <p:txBody>
          <a:bodyPr wrap="square" rtlCol="0">
            <a:spAutoFit/>
          </a:bodyPr>
          <a:lstStyle/>
          <a:p>
            <a:pPr marL="285750" indent="-285750">
              <a:buClr>
                <a:schemeClr val="bg1"/>
              </a:buClr>
              <a:buFont typeface="Arial" charset="0"/>
              <a:buChar char="•"/>
            </a:pPr>
            <a:r>
              <a:rPr lang="en-US" smtClean="0">
                <a:solidFill>
                  <a:schemeClr val="bg1"/>
                </a:solidFill>
              </a:rPr>
              <a:t>ADR596, </a:t>
            </a:r>
            <a:r>
              <a:rPr lang="en-US" dirty="0">
                <a:solidFill>
                  <a:schemeClr val="bg1"/>
                </a:solidFill>
              </a:rPr>
              <a:t>Make Arc Jet Flag available for SEISS MPS-LO (</a:t>
            </a:r>
            <a:r>
              <a:rPr lang="fr-FR" dirty="0">
                <a:solidFill>
                  <a:schemeClr val="bg1"/>
                </a:solidFill>
              </a:rPr>
              <a:t>DO.09.01.00 Content</a:t>
            </a:r>
            <a:r>
              <a:rPr lang="en-US" dirty="0">
                <a:solidFill>
                  <a:schemeClr val="bg1"/>
                </a:solidFill>
              </a:rPr>
              <a:t>), will be closed. </a:t>
            </a:r>
            <a:endParaRPr lang="en-US" dirty="0" smtClean="0">
              <a:solidFill>
                <a:schemeClr val="bg1"/>
              </a:solidFill>
            </a:endParaRPr>
          </a:p>
          <a:p>
            <a:pPr marL="285750" indent="-285750">
              <a:buClr>
                <a:schemeClr val="bg1"/>
              </a:buClr>
              <a:buFont typeface="Arial" charset="0"/>
              <a:buChar char="•"/>
            </a:pPr>
            <a:r>
              <a:rPr lang="en-US" dirty="0" smtClean="0">
                <a:solidFill>
                  <a:schemeClr val="bg1"/>
                </a:solidFill>
              </a:rPr>
              <a:t>The </a:t>
            </a:r>
            <a:r>
              <a:rPr lang="en-US" dirty="0" err="1">
                <a:solidFill>
                  <a:schemeClr val="bg1"/>
                </a:solidFill>
              </a:rPr>
              <a:t>arcjet</a:t>
            </a:r>
            <a:r>
              <a:rPr lang="en-US" dirty="0">
                <a:solidFill>
                  <a:schemeClr val="bg1"/>
                </a:solidFill>
              </a:rPr>
              <a:t> flag in the MPS-LO L1b data (DQF bit 5) is set about 1-2 minutes after it's effect appears in the MPS-LO </a:t>
            </a:r>
            <a:r>
              <a:rPr lang="en-US" dirty="0" smtClean="0">
                <a:solidFill>
                  <a:schemeClr val="bg1"/>
                </a:solidFill>
              </a:rPr>
              <a:t>data </a:t>
            </a:r>
            <a:r>
              <a:rPr lang="mr-IN" dirty="0" smtClean="0">
                <a:solidFill>
                  <a:schemeClr val="bg1"/>
                </a:solidFill>
              </a:rPr>
              <a:t>–</a:t>
            </a:r>
            <a:r>
              <a:rPr lang="en-US" dirty="0" smtClean="0">
                <a:solidFill>
                  <a:schemeClr val="bg1"/>
                </a:solidFill>
              </a:rPr>
              <a:t> A new ADR will be opened to address this. </a:t>
            </a:r>
            <a:endParaRPr lang="en-US" dirty="0">
              <a:solidFill>
                <a:schemeClr val="bg1"/>
              </a:solidFill>
            </a:endParaRPr>
          </a:p>
        </p:txBody>
      </p:sp>
    </p:spTree>
    <p:extLst>
      <p:ext uri="{BB962C8B-B14F-4D97-AF65-F5344CB8AC3E}">
        <p14:creationId xmlns:p14="http://schemas.microsoft.com/office/powerpoint/2010/main" val="1379754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447800" y="128337"/>
                <a:ext cx="6180221" cy="968626"/>
              </a:xfrm>
            </p:spPr>
            <p:txBody>
              <a:bodyPr/>
              <a:lstStyle/>
              <a:p>
                <a14:m>
                  <m:oMath xmlns:m="http://schemas.openxmlformats.org/officeDocument/2006/math">
                    <m:r>
                      <a:rPr lang="en-US" sz="2800" i="1" smtClean="0">
                        <a:latin typeface="Cambria Math" charset="0"/>
                        <a:ea typeface="Cambria Math" charset="0"/>
                        <a:cs typeface="Cambria Math" charset="0"/>
                      </a:rPr>
                      <m:t>≈</m:t>
                    </m:r>
                  </m:oMath>
                </a14:m>
                <a:r>
                  <a:rPr lang="en-US" sz="2800" dirty="0" smtClean="0"/>
                  <a:t>5 Min. Period Signal of Unknown Origin in Lowest Energy Electron Channels</a:t>
                </a:r>
                <a:endParaRPr lang="en-US" sz="28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447800" y="128337"/>
                <a:ext cx="6180221" cy="968626"/>
              </a:xfrm>
              <a:blipFill rotWithShape="0">
                <a:blip r:embed="rId2"/>
                <a:stretch>
                  <a:fillRect t="-4403" r="-3060" b="-16981"/>
                </a:stretch>
              </a:blipFill>
            </p:spPr>
            <p:txBody>
              <a:bodyPr/>
              <a:lstStyle/>
              <a:p>
                <a:r>
                  <a:rPr lang="en-US">
                    <a:noFill/>
                  </a:rPr>
                  <a:t> </a:t>
                </a:r>
              </a:p>
            </p:txBody>
          </p:sp>
        </mc:Fallback>
      </mc:AlternateContent>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31</a:t>
            </a:fld>
            <a:endParaRPr lang="uk-UA"/>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9144000" cy="4660855"/>
          </a:xfrm>
          <a:prstGeom prst="rect">
            <a:avLst/>
          </a:prstGeom>
        </p:spPr>
      </p:pic>
      <p:sp>
        <p:nvSpPr>
          <p:cNvPr id="6" name="TextBox 5"/>
          <p:cNvSpPr txBox="1"/>
          <p:nvPr/>
        </p:nvSpPr>
        <p:spPr>
          <a:xfrm>
            <a:off x="531259" y="5943600"/>
            <a:ext cx="8231741" cy="738664"/>
          </a:xfrm>
          <a:prstGeom prst="rect">
            <a:avLst/>
          </a:prstGeom>
          <a:noFill/>
        </p:spPr>
        <p:txBody>
          <a:bodyPr wrap="none" rtlCol="0">
            <a:spAutoFit/>
          </a:bodyPr>
          <a:lstStyle/>
          <a:p>
            <a:pPr marL="285750" indent="-285750">
              <a:buClr>
                <a:schemeClr val="bg1"/>
              </a:buClr>
              <a:buFont typeface="Arial" charset="0"/>
              <a:buChar char="•"/>
            </a:pPr>
            <a:r>
              <a:rPr lang="en-US" dirty="0" smtClean="0">
                <a:solidFill>
                  <a:schemeClr val="bg1"/>
                </a:solidFill>
              </a:rPr>
              <a:t>Appears in both G16/FM1 and G17/FM2</a:t>
            </a:r>
          </a:p>
          <a:p>
            <a:pPr marL="285750" indent="-285750">
              <a:buClr>
                <a:schemeClr val="bg1"/>
              </a:buClr>
              <a:buFont typeface="Arial" charset="0"/>
              <a:buChar char="•"/>
            </a:pPr>
            <a:r>
              <a:rPr lang="en-US" dirty="0" smtClean="0">
                <a:solidFill>
                  <a:schemeClr val="bg1"/>
                </a:solidFill>
              </a:rPr>
              <a:t>Signal appears in photoelectrons produced by spacecraft, subject to spacecraft potential changes.</a:t>
            </a:r>
          </a:p>
          <a:p>
            <a:pPr marL="285750" indent="-285750">
              <a:buClr>
                <a:schemeClr val="bg1"/>
              </a:buClr>
              <a:buFont typeface="Arial" charset="0"/>
              <a:buChar char="•"/>
            </a:pPr>
            <a:r>
              <a:rPr lang="en-US" dirty="0">
                <a:solidFill>
                  <a:schemeClr val="bg1"/>
                </a:solidFill>
              </a:rPr>
              <a:t>Additional analysis in ATC’s </a:t>
            </a:r>
            <a:r>
              <a:rPr lang="en-US" dirty="0" smtClean="0">
                <a:solidFill>
                  <a:schemeClr val="bg1"/>
                </a:solidFill>
              </a:rPr>
              <a:t>Report SEISS-TR-Y121-2-16_MPSLO_Recurrent_Noise_Signal</a:t>
            </a:r>
          </a:p>
        </p:txBody>
      </p:sp>
    </p:spTree>
    <p:extLst>
      <p:ext uri="{BB962C8B-B14F-4D97-AF65-F5344CB8AC3E}">
        <p14:creationId xmlns:p14="http://schemas.microsoft.com/office/powerpoint/2010/main" val="1508716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128337"/>
            <a:ext cx="6019801" cy="968626"/>
          </a:xfrm>
        </p:spPr>
        <p:txBody>
          <a:bodyPr/>
          <a:lstStyle/>
          <a:p>
            <a:r>
              <a:rPr lang="en-US" dirty="0" smtClean="0"/>
              <a:t>Spacecraft Photoelectrons</a:t>
            </a:r>
            <a:endParaRPr lang="en-US" dirty="0"/>
          </a:p>
        </p:txBody>
      </p:sp>
      <p:sp>
        <p:nvSpPr>
          <p:cNvPr id="3" name="Text Placeholder 2"/>
          <p:cNvSpPr>
            <a:spLocks noGrp="1"/>
          </p:cNvSpPr>
          <p:nvPr>
            <p:ph type="body" idx="1"/>
          </p:nvPr>
        </p:nvSpPr>
        <p:spPr>
          <a:xfrm>
            <a:off x="5660021" y="1177716"/>
            <a:ext cx="3229336" cy="4918283"/>
          </a:xfrm>
        </p:spPr>
        <p:txBody>
          <a:bodyPr/>
          <a:lstStyle/>
          <a:p>
            <a:pPr marL="285750" indent="-285750">
              <a:spcBef>
                <a:spcPts val="0"/>
              </a:spcBef>
              <a:spcAft>
                <a:spcPts val="1200"/>
              </a:spcAft>
              <a:buSzPct val="100000"/>
              <a:buFont typeface="Arial" charset="0"/>
              <a:buChar char="•"/>
            </a:pPr>
            <a:r>
              <a:rPr lang="en-US" sz="1600" dirty="0"/>
              <a:t>L</a:t>
            </a:r>
            <a:r>
              <a:rPr lang="en-US" sz="1600" dirty="0" smtClean="0"/>
              <a:t>owest energy electron channels are usually dominated </a:t>
            </a:r>
            <a:r>
              <a:rPr lang="en-US" sz="1600" dirty="0"/>
              <a:t>by </a:t>
            </a:r>
            <a:r>
              <a:rPr lang="en-US" sz="1600" dirty="0" smtClean="0"/>
              <a:t>photoelectrons produced </a:t>
            </a:r>
            <a:r>
              <a:rPr lang="en-US" sz="1600" dirty="0"/>
              <a:t>by </a:t>
            </a:r>
            <a:r>
              <a:rPr lang="en-US" sz="1600" dirty="0" smtClean="0"/>
              <a:t>the spacecraft when sunlit. </a:t>
            </a:r>
          </a:p>
          <a:p>
            <a:pPr marL="285750" indent="-285750">
              <a:spcBef>
                <a:spcPts val="0"/>
              </a:spcBef>
              <a:spcAft>
                <a:spcPts val="1200"/>
              </a:spcAft>
              <a:buSzPct val="100000"/>
              <a:buFont typeface="Arial" charset="0"/>
              <a:buChar char="•"/>
            </a:pPr>
            <a:r>
              <a:rPr lang="en-US" sz="1600" dirty="0"/>
              <a:t>The photo electrons are trapped in the vicinity of the spacecraft by a barrier </a:t>
            </a:r>
            <a:r>
              <a:rPr lang="en-US" sz="1600" dirty="0" smtClean="0"/>
              <a:t>potential </a:t>
            </a:r>
            <a:r>
              <a:rPr lang="en-US" sz="1000" dirty="0" smtClean="0"/>
              <a:t>[</a:t>
            </a:r>
            <a:r>
              <a:rPr lang="en-US" sz="1000" dirty="0"/>
              <a:t>Whipple, E. C., Jr. (1976), Observation of photoelectrons and secondary electrons reflected from a potential barrier in </a:t>
            </a:r>
            <a:r>
              <a:rPr lang="en-US" sz="1000" dirty="0" smtClean="0"/>
              <a:t>the vicinity </a:t>
            </a:r>
            <a:r>
              <a:rPr lang="en-US" sz="1000" dirty="0"/>
              <a:t>of ATS 6, </a:t>
            </a:r>
            <a:r>
              <a:rPr lang="en-US" sz="1000" i="1" dirty="0"/>
              <a:t>J. </a:t>
            </a:r>
            <a:r>
              <a:rPr lang="en-US" sz="1000" i="1" dirty="0" err="1"/>
              <a:t>Geophys</a:t>
            </a:r>
            <a:r>
              <a:rPr lang="en-US" sz="1000" i="1" dirty="0"/>
              <a:t>. Res., 81, </a:t>
            </a:r>
            <a:r>
              <a:rPr lang="en-US" sz="1000" dirty="0" smtClean="0"/>
              <a:t>715-719].</a:t>
            </a:r>
          </a:p>
          <a:p>
            <a:pPr marL="285750" indent="-285750">
              <a:spcBef>
                <a:spcPts val="0"/>
              </a:spcBef>
              <a:spcAft>
                <a:spcPts val="1200"/>
              </a:spcAft>
              <a:buSzPct val="100000"/>
              <a:buFont typeface="Arial" charset="0"/>
              <a:buChar char="•"/>
            </a:pPr>
            <a:r>
              <a:rPr lang="en-US" sz="1600" dirty="0"/>
              <a:t>The photoelectron flux drops out during eclipse periods</a:t>
            </a:r>
            <a:r>
              <a:rPr lang="en-US" sz="1600" dirty="0" smtClean="0"/>
              <a:t>.</a:t>
            </a:r>
            <a:endParaRPr lang="en-US" sz="1600" dirty="0"/>
          </a:p>
          <a:p>
            <a:pPr marL="285750" indent="-285750">
              <a:spcBef>
                <a:spcPts val="0"/>
              </a:spcBef>
              <a:spcAft>
                <a:spcPts val="1200"/>
              </a:spcAft>
              <a:buSzPct val="100000"/>
              <a:buFont typeface="Arial" charset="0"/>
              <a:buChar char="•"/>
            </a:pPr>
            <a:r>
              <a:rPr lang="en-US" sz="1600" dirty="0" smtClean="0"/>
              <a:t>The Figure to the left shows electron </a:t>
            </a:r>
            <a:r>
              <a:rPr lang="en-US" sz="1600" dirty="0"/>
              <a:t>spectra from </a:t>
            </a:r>
            <a:r>
              <a:rPr lang="en-US" sz="1600" dirty="0" smtClean="0"/>
              <a:t>LANL-02A </a:t>
            </a:r>
            <a:r>
              <a:rPr lang="en-US" sz="1600" dirty="0"/>
              <a:t>MPA on 2 November </a:t>
            </a:r>
            <a:r>
              <a:rPr lang="en-US" sz="1600" dirty="0" smtClean="0"/>
              <a:t>2003. </a:t>
            </a:r>
            <a:r>
              <a:rPr lang="en-US" sz="1600" dirty="0"/>
              <a:t>Based on these data, the barrier potential is estimated to be </a:t>
            </a:r>
            <a:r>
              <a:rPr lang="en-US" sz="1600" dirty="0" smtClean="0"/>
              <a:t>-150 eV. </a:t>
            </a:r>
            <a:r>
              <a:rPr lang="en-US" sz="1600" dirty="0"/>
              <a:t>MPA data provided courtesy of M. Thomsen, Los Alamos National Laboratory. </a:t>
            </a:r>
          </a:p>
          <a:p>
            <a:pPr marL="285750" indent="-285750">
              <a:spcBef>
                <a:spcPts val="0"/>
              </a:spcBef>
              <a:spcAft>
                <a:spcPts val="1200"/>
              </a:spcAft>
              <a:buSzPct val="100000"/>
              <a:buFont typeface="Arial" charset="0"/>
              <a:buChar char="•"/>
            </a:pPr>
            <a:endParaRPr lang="en-US" sz="1600" dirty="0" smtClean="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32</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51" y="3988874"/>
            <a:ext cx="5257800" cy="2670426"/>
          </a:xfrm>
          <a:prstGeom prst="rect">
            <a:avLst/>
          </a:prstGeom>
        </p:spPr>
      </p:pic>
      <p:grpSp>
        <p:nvGrpSpPr>
          <p:cNvPr id="12" name="Group 11"/>
          <p:cNvGrpSpPr/>
          <p:nvPr/>
        </p:nvGrpSpPr>
        <p:grpSpPr>
          <a:xfrm>
            <a:off x="547550" y="1053293"/>
            <a:ext cx="4902200" cy="2786607"/>
            <a:chOff x="431800" y="1099593"/>
            <a:chExt cx="4902200" cy="2786607"/>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1283369"/>
              <a:ext cx="4902200" cy="21972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0" y="3493169"/>
              <a:ext cx="3200400" cy="393031"/>
            </a:xfrm>
            <a:prstGeom prst="rect">
              <a:avLst/>
            </a:prstGeom>
          </p:spPr>
        </p:pic>
        <p:sp>
          <p:nvSpPr>
            <p:cNvPr id="9" name="TextBox 8"/>
            <p:cNvSpPr txBox="1"/>
            <p:nvPr/>
          </p:nvSpPr>
          <p:spPr>
            <a:xfrm>
              <a:off x="4257109" y="3216170"/>
              <a:ext cx="518091" cy="276999"/>
            </a:xfrm>
            <a:prstGeom prst="rect">
              <a:avLst/>
            </a:prstGeom>
            <a:noFill/>
          </p:spPr>
          <p:txBody>
            <a:bodyPr wrap="none" rtlCol="0">
              <a:spAutoFit/>
            </a:bodyPr>
            <a:lstStyle/>
            <a:p>
              <a:r>
                <a:rPr lang="en-US" sz="1200" smtClean="0"/>
                <a:t>6 UT</a:t>
              </a:r>
              <a:endParaRPr lang="en-US" sz="1200"/>
            </a:p>
          </p:txBody>
        </p:sp>
        <p:sp>
          <p:nvSpPr>
            <p:cNvPr id="10" name="TextBox 9"/>
            <p:cNvSpPr txBox="1"/>
            <p:nvPr/>
          </p:nvSpPr>
          <p:spPr>
            <a:xfrm>
              <a:off x="4106374" y="2086846"/>
              <a:ext cx="811441" cy="307777"/>
            </a:xfrm>
            <a:prstGeom prst="rect">
              <a:avLst/>
            </a:prstGeom>
            <a:noFill/>
          </p:spPr>
          <p:txBody>
            <a:bodyPr wrap="none" rtlCol="0">
              <a:spAutoFit/>
            </a:bodyPr>
            <a:lstStyle/>
            <a:p>
              <a:r>
                <a:rPr lang="en-US" b="1" smtClean="0"/>
                <a:t>Eclipse</a:t>
              </a:r>
              <a:endParaRPr lang="en-US" b="1"/>
            </a:p>
          </p:txBody>
        </p:sp>
        <p:sp>
          <p:nvSpPr>
            <p:cNvPr id="11" name="TextBox 10"/>
            <p:cNvSpPr txBox="1"/>
            <p:nvPr/>
          </p:nvSpPr>
          <p:spPr>
            <a:xfrm>
              <a:off x="1504709" y="1099593"/>
              <a:ext cx="2751074" cy="307777"/>
            </a:xfrm>
            <a:prstGeom prst="rect">
              <a:avLst/>
            </a:prstGeom>
            <a:solidFill>
              <a:schemeClr val="lt1"/>
            </a:solidFill>
          </p:spPr>
          <p:txBody>
            <a:bodyPr wrap="none" rtlCol="0">
              <a:spAutoFit/>
            </a:bodyPr>
            <a:lstStyle/>
            <a:p>
              <a:r>
                <a:rPr lang="en-US" smtClean="0"/>
                <a:t>G16 MPS-LO on 22 March 2017</a:t>
              </a:r>
              <a:endParaRPr lang="en-US"/>
            </a:p>
          </p:txBody>
        </p:sp>
      </p:grpSp>
      <p:sp>
        <p:nvSpPr>
          <p:cNvPr id="13" name="TextBox 12"/>
          <p:cNvSpPr txBox="1"/>
          <p:nvPr/>
        </p:nvSpPr>
        <p:spPr>
          <a:xfrm>
            <a:off x="2163019" y="4476026"/>
            <a:ext cx="1207382" cy="276999"/>
          </a:xfrm>
          <a:prstGeom prst="rect">
            <a:avLst/>
          </a:prstGeom>
          <a:noFill/>
        </p:spPr>
        <p:txBody>
          <a:bodyPr wrap="none" rtlCol="0">
            <a:spAutoFit/>
          </a:bodyPr>
          <a:lstStyle/>
          <a:p>
            <a:r>
              <a:rPr lang="en-US" sz="1200" smtClean="0">
                <a:solidFill>
                  <a:schemeClr val="bg1"/>
                </a:solidFill>
              </a:rPr>
              <a:t>Photoelectrons</a:t>
            </a:r>
            <a:endParaRPr lang="en-US" sz="1200">
              <a:solidFill>
                <a:schemeClr val="bg1"/>
              </a:solidFill>
            </a:endParaRPr>
          </a:p>
        </p:txBody>
      </p:sp>
      <p:cxnSp>
        <p:nvCxnSpPr>
          <p:cNvPr id="15" name="Straight Arrow Connector 14"/>
          <p:cNvCxnSpPr/>
          <p:nvPr/>
        </p:nvCxnSpPr>
        <p:spPr>
          <a:xfrm flipH="1">
            <a:off x="1892300" y="4699000"/>
            <a:ext cx="304802" cy="2413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695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ADR 780 IFC </a:t>
            </a:r>
            <a:r>
              <a:rPr lang="fr-FR" dirty="0" err="1" smtClean="0"/>
              <a:t>Leakage</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33</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5143500"/>
          </a:xfrm>
          <a:prstGeom prst="rect">
            <a:avLst/>
          </a:prstGeom>
        </p:spPr>
      </p:pic>
      <p:sp>
        <p:nvSpPr>
          <p:cNvPr id="6" name="TextBox 5"/>
          <p:cNvSpPr txBox="1"/>
          <p:nvPr/>
        </p:nvSpPr>
        <p:spPr>
          <a:xfrm>
            <a:off x="2362200" y="6324600"/>
            <a:ext cx="4982454" cy="307777"/>
          </a:xfrm>
          <a:prstGeom prst="rect">
            <a:avLst/>
          </a:prstGeom>
          <a:noFill/>
        </p:spPr>
        <p:txBody>
          <a:bodyPr wrap="none" rtlCol="0">
            <a:spAutoFit/>
          </a:bodyPr>
          <a:lstStyle/>
          <a:p>
            <a:r>
              <a:rPr lang="en-US" smtClean="0">
                <a:solidFill>
                  <a:schemeClr val="bg1"/>
                </a:solidFill>
              </a:rPr>
              <a:t>Additional details on ADR780 IFC leakage in backup charts.</a:t>
            </a:r>
            <a:endParaRPr lang="en-US">
              <a:solidFill>
                <a:schemeClr val="bg1"/>
              </a:solidFill>
            </a:endParaRPr>
          </a:p>
        </p:txBody>
      </p:sp>
      <p:sp>
        <p:nvSpPr>
          <p:cNvPr id="7" name="TextBox 6"/>
          <p:cNvSpPr txBox="1"/>
          <p:nvPr/>
        </p:nvSpPr>
        <p:spPr>
          <a:xfrm>
            <a:off x="4918275" y="4492823"/>
            <a:ext cx="2412840" cy="276999"/>
          </a:xfrm>
          <a:prstGeom prst="rect">
            <a:avLst/>
          </a:prstGeom>
          <a:noFill/>
        </p:spPr>
        <p:txBody>
          <a:bodyPr wrap="none" rtlCol="0">
            <a:spAutoFit/>
          </a:bodyPr>
          <a:lstStyle/>
          <a:p>
            <a:pPr lvl="1"/>
            <a:r>
              <a:rPr lang="en-US" sz="1200" b="1">
                <a:solidFill>
                  <a:srgbClr val="C00000"/>
                </a:solidFill>
              </a:rPr>
              <a:t>Violates accuracy </a:t>
            </a:r>
            <a:r>
              <a:rPr lang="en-US" sz="1200" b="1" smtClean="0">
                <a:solidFill>
                  <a:srgbClr val="C00000"/>
                </a:solidFill>
              </a:rPr>
              <a:t>requirement</a:t>
            </a:r>
            <a:endParaRPr lang="en-US" sz="1200" b="1">
              <a:solidFill>
                <a:srgbClr val="C00000"/>
              </a:solidFill>
            </a:endParaRPr>
          </a:p>
        </p:txBody>
      </p:sp>
      <p:sp>
        <p:nvSpPr>
          <p:cNvPr id="8" name="TextBox 7"/>
          <p:cNvSpPr txBox="1"/>
          <p:nvPr/>
        </p:nvSpPr>
        <p:spPr>
          <a:xfrm>
            <a:off x="525682" y="1643611"/>
            <a:ext cx="1564852" cy="523220"/>
          </a:xfrm>
          <a:prstGeom prst="rect">
            <a:avLst/>
          </a:prstGeom>
          <a:solidFill>
            <a:schemeClr val="bg1"/>
          </a:solidFill>
        </p:spPr>
        <p:txBody>
          <a:bodyPr wrap="none" rtlCol="0">
            <a:spAutoFit/>
          </a:bodyPr>
          <a:lstStyle/>
          <a:p>
            <a:r>
              <a:rPr lang="en-US" sz="2800" b="1" smtClean="0"/>
              <a:t>ADR780</a:t>
            </a:r>
            <a:endParaRPr lang="en-US" sz="2800" b="1"/>
          </a:p>
        </p:txBody>
      </p:sp>
    </p:spTree>
    <p:extLst>
      <p:ext uri="{BB962C8B-B14F-4D97-AF65-F5344CB8AC3E}">
        <p14:creationId xmlns:p14="http://schemas.microsoft.com/office/powerpoint/2010/main" val="1490818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34</a:t>
            </a:fld>
            <a:endParaRPr lang="uk-UA"/>
          </a:p>
        </p:txBody>
      </p:sp>
      <p:sp>
        <p:nvSpPr>
          <p:cNvPr id="5" name="Title 5"/>
          <p:cNvSpPr>
            <a:spLocks noGrp="1"/>
          </p:cNvSpPr>
          <p:nvPr>
            <p:ph type="title"/>
          </p:nvPr>
        </p:nvSpPr>
        <p:spPr/>
        <p:txBody>
          <a:bodyPr/>
          <a:lstStyle/>
          <a:p>
            <a:r>
              <a:rPr lang="en-US" sz="3200" dirty="0" smtClean="0"/>
              <a:t>Effect </a:t>
            </a:r>
            <a:r>
              <a:rPr lang="en-US" sz="3200" dirty="0"/>
              <a:t>of High Backgrounds on Low Energy Ions </a:t>
            </a:r>
            <a:r>
              <a:rPr lang="en-US" sz="3200" dirty="0" smtClean="0"/>
              <a:t>Measurement</a:t>
            </a:r>
            <a:endParaRPr lang="en-US" sz="3200" dirty="0"/>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143000"/>
            <a:ext cx="8458199" cy="5638800"/>
          </a:xfrm>
          <a:prstGeom prst="rect">
            <a:avLst/>
          </a:prstGeom>
          <a:noFill/>
          <a:ln>
            <a:noFill/>
          </a:ln>
        </p:spPr>
      </p:pic>
      <p:sp>
        <p:nvSpPr>
          <p:cNvPr id="7" name="TextBox 6"/>
          <p:cNvSpPr txBox="1"/>
          <p:nvPr/>
        </p:nvSpPr>
        <p:spPr>
          <a:xfrm>
            <a:off x="7768418" y="3124200"/>
            <a:ext cx="1208985" cy="738664"/>
          </a:xfrm>
          <a:prstGeom prst="rect">
            <a:avLst/>
          </a:prstGeom>
          <a:solidFill>
            <a:schemeClr val="bg1">
              <a:lumMod val="85000"/>
            </a:schemeClr>
          </a:solidFill>
        </p:spPr>
        <p:txBody>
          <a:bodyPr wrap="none" rtlCol="0">
            <a:spAutoFit/>
          </a:bodyPr>
          <a:lstStyle/>
          <a:p>
            <a:r>
              <a:rPr lang="en-US" dirty="0" smtClean="0"/>
              <a:t>E1 (30 </a:t>
            </a:r>
            <a:r>
              <a:rPr lang="en-US" dirty="0" err="1" smtClean="0"/>
              <a:t>keV</a:t>
            </a:r>
            <a:r>
              <a:rPr lang="en-US" dirty="0" smtClean="0"/>
              <a:t>) </a:t>
            </a:r>
          </a:p>
          <a:p>
            <a:r>
              <a:rPr lang="en-US" dirty="0" smtClean="0"/>
              <a:t>and </a:t>
            </a:r>
            <a:endParaRPr lang="en-US" dirty="0"/>
          </a:p>
          <a:p>
            <a:r>
              <a:rPr lang="en-US" dirty="0" smtClean="0"/>
              <a:t>backgrounds</a:t>
            </a:r>
          </a:p>
        </p:txBody>
      </p:sp>
      <p:sp>
        <p:nvSpPr>
          <p:cNvPr id="8" name="TextBox 7"/>
          <p:cNvSpPr txBox="1"/>
          <p:nvPr/>
        </p:nvSpPr>
        <p:spPr>
          <a:xfrm>
            <a:off x="7768418" y="4191000"/>
            <a:ext cx="1208985" cy="738664"/>
          </a:xfrm>
          <a:prstGeom prst="rect">
            <a:avLst/>
          </a:prstGeom>
          <a:solidFill>
            <a:schemeClr val="bg1">
              <a:lumMod val="85000"/>
            </a:schemeClr>
          </a:solidFill>
        </p:spPr>
        <p:txBody>
          <a:bodyPr wrap="none" rtlCol="0">
            <a:spAutoFit/>
          </a:bodyPr>
          <a:lstStyle/>
          <a:p>
            <a:r>
              <a:rPr lang="en-US" smtClean="0"/>
              <a:t>E8 (950 eV)</a:t>
            </a:r>
          </a:p>
          <a:p>
            <a:r>
              <a:rPr lang="en-US" dirty="0" smtClean="0"/>
              <a:t>and </a:t>
            </a:r>
          </a:p>
          <a:p>
            <a:r>
              <a:rPr lang="en-US" dirty="0" smtClean="0"/>
              <a:t>backgrounds</a:t>
            </a:r>
            <a:endParaRPr lang="en-US" dirty="0"/>
          </a:p>
        </p:txBody>
      </p:sp>
      <p:sp>
        <p:nvSpPr>
          <p:cNvPr id="9" name="TextBox 8"/>
          <p:cNvSpPr txBox="1"/>
          <p:nvPr/>
        </p:nvSpPr>
        <p:spPr>
          <a:xfrm>
            <a:off x="7792348" y="5257800"/>
            <a:ext cx="1208985" cy="738664"/>
          </a:xfrm>
          <a:prstGeom prst="rect">
            <a:avLst/>
          </a:prstGeom>
          <a:solidFill>
            <a:schemeClr val="bg1">
              <a:lumMod val="85000"/>
            </a:schemeClr>
          </a:solidFill>
        </p:spPr>
        <p:txBody>
          <a:bodyPr wrap="none" rtlCol="0">
            <a:spAutoFit/>
          </a:bodyPr>
          <a:lstStyle/>
          <a:p>
            <a:r>
              <a:rPr lang="en-US" dirty="0" smtClean="0"/>
              <a:t>E15 (30 eV)</a:t>
            </a:r>
          </a:p>
          <a:p>
            <a:r>
              <a:rPr lang="en-US" dirty="0" smtClean="0"/>
              <a:t>and </a:t>
            </a:r>
          </a:p>
          <a:p>
            <a:r>
              <a:rPr lang="en-US" dirty="0" smtClean="0"/>
              <a:t>backgrounds</a:t>
            </a:r>
            <a:endParaRPr lang="en-US" dirty="0"/>
          </a:p>
        </p:txBody>
      </p:sp>
      <p:sp>
        <p:nvSpPr>
          <p:cNvPr id="10" name="TextBox 9"/>
          <p:cNvSpPr txBox="1"/>
          <p:nvPr/>
        </p:nvSpPr>
        <p:spPr>
          <a:xfrm>
            <a:off x="7768418" y="2057400"/>
            <a:ext cx="1021433" cy="523220"/>
          </a:xfrm>
          <a:prstGeom prst="rect">
            <a:avLst/>
          </a:prstGeom>
          <a:solidFill>
            <a:schemeClr val="bg1">
              <a:lumMod val="85000"/>
            </a:schemeClr>
          </a:solidFill>
        </p:spPr>
        <p:txBody>
          <a:bodyPr wrap="none" rtlCol="0">
            <a:spAutoFit/>
          </a:bodyPr>
          <a:lstStyle/>
          <a:p>
            <a:r>
              <a:rPr lang="en-US" dirty="0" smtClean="0"/>
              <a:t>MPS-HI</a:t>
            </a:r>
          </a:p>
          <a:p>
            <a:r>
              <a:rPr lang="en-US" dirty="0" smtClean="0"/>
              <a:t>P1 and E6</a:t>
            </a:r>
            <a:endParaRPr lang="en-US" dirty="0"/>
          </a:p>
        </p:txBody>
      </p:sp>
      <p:sp>
        <p:nvSpPr>
          <p:cNvPr id="11" name="TextBox 10"/>
          <p:cNvSpPr txBox="1"/>
          <p:nvPr/>
        </p:nvSpPr>
        <p:spPr>
          <a:xfrm>
            <a:off x="1828800" y="1371600"/>
            <a:ext cx="5335115" cy="307777"/>
          </a:xfrm>
          <a:prstGeom prst="rect">
            <a:avLst/>
          </a:prstGeom>
          <a:noFill/>
        </p:spPr>
        <p:txBody>
          <a:bodyPr wrap="none" rtlCol="0">
            <a:spAutoFit/>
          </a:bodyPr>
          <a:lstStyle/>
          <a:p>
            <a:r>
              <a:rPr lang="en-US" dirty="0" smtClean="0"/>
              <a:t>G16 MPS-LO uncorrected </a:t>
            </a:r>
            <a:r>
              <a:rPr lang="en-US" smtClean="0"/>
              <a:t>and background Ion </a:t>
            </a:r>
            <a:r>
              <a:rPr lang="en-US" dirty="0" smtClean="0"/>
              <a:t>rates from L0 data</a:t>
            </a:r>
            <a:endParaRPr lang="en-US" dirty="0"/>
          </a:p>
        </p:txBody>
      </p:sp>
      <p:sp>
        <p:nvSpPr>
          <p:cNvPr id="12" name="TextBox 11"/>
          <p:cNvSpPr txBox="1"/>
          <p:nvPr/>
        </p:nvSpPr>
        <p:spPr>
          <a:xfrm>
            <a:off x="1295400" y="5002732"/>
            <a:ext cx="2667000" cy="461665"/>
          </a:xfrm>
          <a:prstGeom prst="rect">
            <a:avLst/>
          </a:prstGeom>
          <a:solidFill>
            <a:schemeClr val="lt1"/>
          </a:solidFill>
          <a:ln>
            <a:solidFill>
              <a:schemeClr val="tx1"/>
            </a:solidFill>
          </a:ln>
        </p:spPr>
        <p:txBody>
          <a:bodyPr wrap="square" rtlCol="0">
            <a:spAutoFit/>
          </a:bodyPr>
          <a:lstStyle/>
          <a:p>
            <a:r>
              <a:rPr lang="en-US" sz="1200" dirty="0" smtClean="0"/>
              <a:t>E15 dominated by backgrounds. Note similarity to MPS-HI E6 above</a:t>
            </a:r>
            <a:endParaRPr lang="en-US" sz="1200" dirty="0"/>
          </a:p>
        </p:txBody>
      </p:sp>
      <p:sp>
        <p:nvSpPr>
          <p:cNvPr id="13" name="TextBox 12"/>
          <p:cNvSpPr txBox="1"/>
          <p:nvPr/>
        </p:nvSpPr>
        <p:spPr>
          <a:xfrm>
            <a:off x="5029200" y="3962400"/>
            <a:ext cx="3000375" cy="246221"/>
          </a:xfrm>
          <a:prstGeom prst="rect">
            <a:avLst/>
          </a:prstGeom>
          <a:noFill/>
          <a:ln>
            <a:noFill/>
          </a:ln>
        </p:spPr>
        <p:txBody>
          <a:bodyPr wrap="square" rtlCol="0">
            <a:spAutoFit/>
          </a:bodyPr>
          <a:lstStyle/>
          <a:p>
            <a:r>
              <a:rPr lang="en-US" sz="1000" dirty="0" smtClean="0"/>
              <a:t>E8 dominated by backgrounds w/ RB buildup.</a:t>
            </a:r>
            <a:endParaRPr lang="en-US" sz="1000" dirty="0"/>
          </a:p>
        </p:txBody>
      </p:sp>
    </p:spTree>
    <p:extLst>
      <p:ext uri="{BB962C8B-B14F-4D97-AF65-F5344CB8AC3E}">
        <p14:creationId xmlns:p14="http://schemas.microsoft.com/office/powerpoint/2010/main" val="532474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914400" y="1386929"/>
            <a:ext cx="5998250" cy="4937671"/>
            <a:chOff x="533400" y="1310728"/>
            <a:chExt cx="5998250" cy="493767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749128"/>
              <a:ext cx="5998250" cy="24992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310728"/>
              <a:ext cx="5998250" cy="2499271"/>
            </a:xfrm>
            <a:prstGeom prst="rect">
              <a:avLst/>
            </a:prstGeom>
          </p:spPr>
        </p:pic>
        <p:sp>
          <p:nvSpPr>
            <p:cNvPr id="10" name="TextBox 9"/>
            <p:cNvSpPr txBox="1"/>
            <p:nvPr/>
          </p:nvSpPr>
          <p:spPr>
            <a:xfrm>
              <a:off x="2209800" y="2677180"/>
              <a:ext cx="1717137" cy="523220"/>
            </a:xfrm>
            <a:prstGeom prst="rect">
              <a:avLst/>
            </a:prstGeom>
            <a:noFill/>
          </p:spPr>
          <p:txBody>
            <a:bodyPr wrap="none" rtlCol="0">
              <a:spAutoFit/>
            </a:bodyPr>
            <a:lstStyle/>
            <a:p>
              <a:r>
                <a:rPr lang="en-US" dirty="0" smtClean="0"/>
                <a:t>High radiation belts</a:t>
              </a:r>
            </a:p>
            <a:p>
              <a:r>
                <a:rPr lang="en-US" dirty="0" smtClean="0"/>
                <a:t>(high backgrounds</a:t>
              </a:r>
              <a:r>
                <a:rPr lang="en-US" dirty="0"/>
                <a:t>)</a:t>
              </a:r>
            </a:p>
          </p:txBody>
        </p:sp>
        <p:sp>
          <p:nvSpPr>
            <p:cNvPr id="11" name="TextBox 10"/>
            <p:cNvSpPr txBox="1"/>
            <p:nvPr/>
          </p:nvSpPr>
          <p:spPr>
            <a:xfrm>
              <a:off x="2182975" y="4353580"/>
              <a:ext cx="2084225" cy="523220"/>
            </a:xfrm>
            <a:prstGeom prst="rect">
              <a:avLst/>
            </a:prstGeom>
            <a:noFill/>
          </p:spPr>
          <p:txBody>
            <a:bodyPr wrap="none" rtlCol="0">
              <a:spAutoFit/>
            </a:bodyPr>
            <a:lstStyle/>
            <a:p>
              <a:r>
                <a:rPr lang="en-US" dirty="0" smtClean="0"/>
                <a:t>Geomagnetic storm day</a:t>
              </a:r>
            </a:p>
            <a:p>
              <a:r>
                <a:rPr lang="en-US" dirty="0" smtClean="0"/>
                <a:t>(elevated ions)</a:t>
              </a:r>
              <a:endParaRPr lang="en-US" dirty="0"/>
            </a:p>
          </p:txBody>
        </p:sp>
        <p:sp>
          <p:nvSpPr>
            <p:cNvPr id="18" name="TextBox 17"/>
            <p:cNvSpPr txBox="1"/>
            <p:nvPr/>
          </p:nvSpPr>
          <p:spPr>
            <a:xfrm>
              <a:off x="1295400" y="1371600"/>
              <a:ext cx="950901" cy="246221"/>
            </a:xfrm>
            <a:prstGeom prst="rect">
              <a:avLst/>
            </a:prstGeom>
            <a:noFill/>
          </p:spPr>
          <p:txBody>
            <a:bodyPr wrap="none" rtlCol="0">
              <a:spAutoFit/>
            </a:bodyPr>
            <a:lstStyle/>
            <a:p>
              <a:r>
                <a:rPr lang="en-US" sz="1000" smtClean="0"/>
                <a:t>G17 MPS-LO</a:t>
              </a:r>
              <a:endParaRPr lang="en-US" sz="1000"/>
            </a:p>
          </p:txBody>
        </p:sp>
        <p:sp>
          <p:nvSpPr>
            <p:cNvPr id="21" name="TextBox 20"/>
            <p:cNvSpPr txBox="1"/>
            <p:nvPr/>
          </p:nvSpPr>
          <p:spPr>
            <a:xfrm>
              <a:off x="1295400" y="3810000"/>
              <a:ext cx="950901" cy="246221"/>
            </a:xfrm>
            <a:prstGeom prst="rect">
              <a:avLst/>
            </a:prstGeom>
            <a:noFill/>
          </p:spPr>
          <p:txBody>
            <a:bodyPr wrap="none" rtlCol="0">
              <a:spAutoFit/>
            </a:bodyPr>
            <a:lstStyle/>
            <a:p>
              <a:r>
                <a:rPr lang="en-US" sz="1000" smtClean="0"/>
                <a:t>G17 MPS-LO</a:t>
              </a:r>
              <a:endParaRPr lang="en-US" sz="1000"/>
            </a:p>
          </p:txBody>
        </p:sp>
      </p:grpSp>
      <p:sp>
        <p:nvSpPr>
          <p:cNvPr id="6" name="Title 5"/>
          <p:cNvSpPr>
            <a:spLocks noGrp="1"/>
          </p:cNvSpPr>
          <p:nvPr>
            <p:ph type="title"/>
          </p:nvPr>
        </p:nvSpPr>
        <p:spPr/>
        <p:txBody>
          <a:bodyPr/>
          <a:lstStyle/>
          <a:p>
            <a:r>
              <a:rPr lang="en-US" sz="3200" dirty="0" smtClean="0"/>
              <a:t>Effect </a:t>
            </a:r>
            <a:r>
              <a:rPr lang="en-US" sz="3200" dirty="0"/>
              <a:t>of High Backgrounds on Low Energy Ions </a:t>
            </a:r>
            <a:r>
              <a:rPr lang="en-US" sz="3200" dirty="0" smtClean="0"/>
              <a:t>Measurement</a:t>
            </a:r>
            <a:endParaRPr lang="en-US" sz="3200" dirty="0"/>
          </a:p>
        </p:txBody>
      </p:sp>
      <p:sp>
        <p:nvSpPr>
          <p:cNvPr id="5" name="Slide Number Placeholder 4"/>
          <p:cNvSpPr>
            <a:spLocks noGrp="1"/>
          </p:cNvSpPr>
          <p:nvPr>
            <p:ph type="sldNum" idx="12"/>
          </p:nvPr>
        </p:nvSpPr>
        <p:spPr/>
        <p:txBody>
          <a:bodyPr/>
          <a:lstStyle/>
          <a:p>
            <a:pPr>
              <a:buSzPct val="25000"/>
            </a:pPr>
            <a:fld id="{00000000-1234-1234-1234-123412341234}" type="slidenum">
              <a:rPr lang="en-US" smtClean="0">
                <a:solidFill>
                  <a:schemeClr val="bg1"/>
                </a:solidFill>
                <a:ea typeface="Calibri"/>
                <a:cs typeface="Calibri"/>
                <a:sym typeface="Calibri"/>
              </a:rPr>
              <a:pPr>
                <a:buSzPct val="25000"/>
              </a:pPr>
              <a:t>35</a:t>
            </a:fld>
            <a:endParaRPr lang="en-US" dirty="0">
              <a:solidFill>
                <a:schemeClr val="bg1"/>
              </a:solidFill>
              <a:ea typeface="Calibri"/>
              <a:cs typeface="Calibri"/>
              <a:sym typeface="Calibri"/>
            </a:endParaRPr>
          </a:p>
        </p:txBody>
      </p:sp>
      <p:sp>
        <p:nvSpPr>
          <p:cNvPr id="17" name="TextBox 16"/>
          <p:cNvSpPr txBox="1"/>
          <p:nvPr/>
        </p:nvSpPr>
        <p:spPr>
          <a:xfrm rot="16200000">
            <a:off x="695328" y="2404337"/>
            <a:ext cx="867545" cy="276999"/>
          </a:xfrm>
          <a:prstGeom prst="rect">
            <a:avLst/>
          </a:prstGeom>
          <a:noFill/>
        </p:spPr>
        <p:txBody>
          <a:bodyPr wrap="none" rtlCol="0">
            <a:spAutoFit/>
          </a:bodyPr>
          <a:lstStyle/>
          <a:p>
            <a:r>
              <a:rPr lang="en-US" sz="1200" dirty="0" smtClean="0"/>
              <a:t>count rate</a:t>
            </a:r>
            <a:endParaRPr lang="en-US" sz="1200" baseline="30000" dirty="0"/>
          </a:p>
        </p:txBody>
      </p:sp>
      <p:sp>
        <p:nvSpPr>
          <p:cNvPr id="20" name="TextBox 19"/>
          <p:cNvSpPr txBox="1"/>
          <p:nvPr/>
        </p:nvSpPr>
        <p:spPr>
          <a:xfrm rot="16200000">
            <a:off x="723128" y="4842737"/>
            <a:ext cx="867545" cy="276999"/>
          </a:xfrm>
          <a:prstGeom prst="rect">
            <a:avLst/>
          </a:prstGeom>
          <a:noFill/>
        </p:spPr>
        <p:txBody>
          <a:bodyPr wrap="none" rtlCol="0">
            <a:spAutoFit/>
          </a:bodyPr>
          <a:lstStyle/>
          <a:p>
            <a:r>
              <a:rPr lang="en-US" sz="1200" dirty="0"/>
              <a:t>c</a:t>
            </a:r>
            <a:r>
              <a:rPr lang="en-US" sz="1200" dirty="0" smtClean="0"/>
              <a:t>ount rate</a:t>
            </a:r>
            <a:endParaRPr lang="en-US" sz="1200" baseline="30000" dirty="0"/>
          </a:p>
        </p:txBody>
      </p:sp>
      <p:sp>
        <p:nvSpPr>
          <p:cNvPr id="14" name="TextBox 13"/>
          <p:cNvSpPr txBox="1"/>
          <p:nvPr/>
        </p:nvSpPr>
        <p:spPr>
          <a:xfrm>
            <a:off x="6400800" y="2231225"/>
            <a:ext cx="2458453" cy="2862322"/>
          </a:xfrm>
          <a:prstGeom prst="rect">
            <a:avLst/>
          </a:prstGeom>
          <a:solidFill>
            <a:schemeClr val="bg1">
              <a:lumMod val="85000"/>
            </a:schemeClr>
          </a:solidFill>
        </p:spPr>
        <p:txBody>
          <a:bodyPr wrap="square" rtlCol="0">
            <a:spAutoFit/>
          </a:bodyPr>
          <a:lstStyle/>
          <a:p>
            <a:pPr marL="171450" indent="-171450">
              <a:buFont typeface="Arial" charset="0"/>
              <a:buChar char="•"/>
            </a:pPr>
            <a:r>
              <a:rPr lang="en-US" sz="1200" dirty="0" smtClean="0">
                <a:solidFill>
                  <a:schemeClr val="tx1"/>
                </a:solidFill>
              </a:rPr>
              <a:t>Energy independent count rate at lower energies dominated by background counts.</a:t>
            </a:r>
          </a:p>
          <a:p>
            <a:pPr marL="171450" indent="-171450">
              <a:buFont typeface="Arial" charset="0"/>
              <a:buChar char="•"/>
            </a:pPr>
            <a:endParaRPr lang="en-US" sz="1200" dirty="0">
              <a:solidFill>
                <a:schemeClr val="tx1"/>
              </a:solidFill>
            </a:endParaRPr>
          </a:p>
          <a:p>
            <a:pPr marL="171450" indent="-171450">
              <a:buFont typeface="Arial" charset="0"/>
              <a:buChar char="•"/>
            </a:pPr>
            <a:r>
              <a:rPr lang="en-US" sz="1200" dirty="0" smtClean="0">
                <a:solidFill>
                  <a:schemeClr val="tx1"/>
                </a:solidFill>
              </a:rPr>
              <a:t>Signal to background ratio low on days when backgrounds are high. No measurement below ~1 </a:t>
            </a:r>
            <a:r>
              <a:rPr lang="en-US" sz="1200" dirty="0" err="1" smtClean="0">
                <a:solidFill>
                  <a:schemeClr val="tx1"/>
                </a:solidFill>
              </a:rPr>
              <a:t>keV</a:t>
            </a:r>
            <a:r>
              <a:rPr lang="en-US" sz="1200" dirty="0" smtClean="0">
                <a:solidFill>
                  <a:schemeClr val="tx1"/>
                </a:solidFill>
              </a:rPr>
              <a:t> in this case.</a:t>
            </a:r>
          </a:p>
          <a:p>
            <a:pPr marL="171450" indent="-171450">
              <a:buFont typeface="Arial" charset="0"/>
              <a:buChar char="•"/>
            </a:pPr>
            <a:endParaRPr lang="en-US" sz="1200" dirty="0">
              <a:solidFill>
                <a:schemeClr val="tx1"/>
              </a:solidFill>
            </a:endParaRPr>
          </a:p>
          <a:p>
            <a:pPr marL="171450" indent="-171450">
              <a:buFont typeface="Arial" charset="0"/>
              <a:buChar char="•"/>
            </a:pPr>
            <a:r>
              <a:rPr lang="en-US" sz="1200" dirty="0" smtClean="0">
                <a:solidFill>
                  <a:schemeClr val="tx1"/>
                </a:solidFill>
              </a:rPr>
              <a:t>Similar result for G16 MPS-LO</a:t>
            </a:r>
          </a:p>
          <a:p>
            <a:pPr marL="171450" indent="-171450">
              <a:buFont typeface="Arial" charset="0"/>
              <a:buChar char="•"/>
            </a:pPr>
            <a:endParaRPr lang="en-US" sz="1200" dirty="0">
              <a:solidFill>
                <a:schemeClr val="tx1"/>
              </a:solidFill>
            </a:endParaRPr>
          </a:p>
          <a:p>
            <a:pPr marL="171450" indent="-171450">
              <a:buFont typeface="Arial" charset="0"/>
              <a:buChar char="•"/>
            </a:pPr>
            <a:r>
              <a:rPr lang="en-US" sz="1200" dirty="0" smtClean="0">
                <a:solidFill>
                  <a:schemeClr val="tx1"/>
                </a:solidFill>
              </a:rPr>
              <a:t>This is an instrument issue due to unexpectedly high background rates. There is no known resolution.</a:t>
            </a:r>
            <a:endParaRPr lang="en-US" sz="1200" dirty="0">
              <a:solidFill>
                <a:schemeClr val="tx1"/>
              </a:solidFill>
            </a:endParaRPr>
          </a:p>
        </p:txBody>
      </p:sp>
      <p:sp>
        <p:nvSpPr>
          <p:cNvPr id="15" name="TextBox 14"/>
          <p:cNvSpPr txBox="1"/>
          <p:nvPr/>
        </p:nvSpPr>
        <p:spPr>
          <a:xfrm>
            <a:off x="1944542" y="6345825"/>
            <a:ext cx="4141808" cy="276999"/>
          </a:xfrm>
          <a:prstGeom prst="rect">
            <a:avLst/>
          </a:prstGeom>
          <a:noFill/>
        </p:spPr>
        <p:txBody>
          <a:bodyPr wrap="square" rtlCol="0">
            <a:spAutoFit/>
          </a:bodyPr>
          <a:lstStyle/>
          <a:p>
            <a:pPr algn="ctr"/>
            <a:r>
              <a:rPr lang="en-US" sz="1200" dirty="0" smtClean="0">
                <a:solidFill>
                  <a:schemeClr val="bg2">
                    <a:lumMod val="20000"/>
                    <a:lumOff val="80000"/>
                  </a:schemeClr>
                </a:solidFill>
              </a:rPr>
              <a:t>* Backgrounds and uncorrected count rates from L0 data.</a:t>
            </a:r>
            <a:endParaRPr lang="en-US" sz="1200" dirty="0">
              <a:solidFill>
                <a:schemeClr val="bg2">
                  <a:lumMod val="20000"/>
                  <a:lumOff val="80000"/>
                </a:schemeClr>
              </a:solidFill>
            </a:endParaRPr>
          </a:p>
        </p:txBody>
      </p:sp>
    </p:spTree>
    <p:extLst>
      <p:ext uri="{BB962C8B-B14F-4D97-AF65-F5344CB8AC3E}">
        <p14:creationId xmlns:p14="http://schemas.microsoft.com/office/powerpoint/2010/main" val="18576641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36</a:t>
            </a:fld>
            <a:endParaRPr lang="uk-UA"/>
          </a:p>
        </p:txBody>
      </p:sp>
      <p:sp>
        <p:nvSpPr>
          <p:cNvPr id="6" name="TextBox 5"/>
          <p:cNvSpPr txBox="1"/>
          <p:nvPr/>
        </p:nvSpPr>
        <p:spPr>
          <a:xfrm>
            <a:off x="5410200" y="2517100"/>
            <a:ext cx="3657600" cy="3200876"/>
          </a:xfrm>
          <a:prstGeom prst="rect">
            <a:avLst/>
          </a:prstGeom>
          <a:noFill/>
        </p:spPr>
        <p:txBody>
          <a:bodyPr wrap="square" rtlCol="0">
            <a:spAutoFit/>
          </a:bodyPr>
          <a:lstStyle/>
          <a:p>
            <a:pPr>
              <a:spcAft>
                <a:spcPts val="1200"/>
              </a:spcAft>
            </a:pPr>
            <a:r>
              <a:rPr lang="en-US" sz="1800" b="1" dirty="0" smtClean="0">
                <a:solidFill>
                  <a:schemeClr val="bg1"/>
                </a:solidFill>
              </a:rPr>
              <a:t>Data quality flag bit 3</a:t>
            </a:r>
          </a:p>
          <a:p>
            <a:pPr>
              <a:spcAft>
                <a:spcPts val="1200"/>
              </a:spcAft>
            </a:pPr>
            <a:r>
              <a:rPr lang="en-US" sz="1600" dirty="0" smtClean="0">
                <a:solidFill>
                  <a:schemeClr val="bg1"/>
                </a:solidFill>
              </a:rPr>
              <a:t>Not Set (white): </a:t>
            </a:r>
            <a:r>
              <a:rPr lang="en-US" sz="1600" dirty="0">
                <a:solidFill>
                  <a:schemeClr val="bg1"/>
                </a:solidFill>
              </a:rPr>
              <a:t>Out-of-band contamination less than </a:t>
            </a:r>
            <a:r>
              <a:rPr lang="en-US" sz="1600" dirty="0" smtClean="0">
                <a:solidFill>
                  <a:schemeClr val="bg1"/>
                </a:solidFill>
              </a:rPr>
              <a:t>signal</a:t>
            </a:r>
          </a:p>
          <a:p>
            <a:pPr>
              <a:spcAft>
                <a:spcPts val="1200"/>
              </a:spcAft>
            </a:pPr>
            <a:r>
              <a:rPr lang="en-US" sz="1600" dirty="0" smtClean="0">
                <a:solidFill>
                  <a:schemeClr val="bg1"/>
                </a:solidFill>
              </a:rPr>
              <a:t>Set (black): </a:t>
            </a:r>
            <a:r>
              <a:rPr lang="en-US" sz="1600" dirty="0">
                <a:solidFill>
                  <a:schemeClr val="bg1"/>
                </a:solidFill>
              </a:rPr>
              <a:t>Out-of-band contamination greater than </a:t>
            </a:r>
            <a:r>
              <a:rPr lang="en-US" sz="1600" dirty="0" smtClean="0">
                <a:solidFill>
                  <a:schemeClr val="bg1"/>
                </a:solidFill>
              </a:rPr>
              <a:t>signal</a:t>
            </a:r>
          </a:p>
          <a:p>
            <a:pPr>
              <a:spcAft>
                <a:spcPts val="1200"/>
              </a:spcAft>
            </a:pPr>
            <a:r>
              <a:rPr lang="en-US" sz="1600" dirty="0" smtClean="0">
                <a:solidFill>
                  <a:schemeClr val="bg1"/>
                </a:solidFill>
              </a:rPr>
              <a:t>i.e., flag is set when most </a:t>
            </a:r>
            <a:r>
              <a:rPr lang="en-US" sz="1600" dirty="0" err="1" smtClean="0">
                <a:solidFill>
                  <a:schemeClr val="bg1"/>
                </a:solidFill>
              </a:rPr>
              <a:t>N_total</a:t>
            </a:r>
            <a:r>
              <a:rPr lang="en-US" sz="1600" dirty="0" smtClean="0">
                <a:solidFill>
                  <a:schemeClr val="bg1"/>
                </a:solidFill>
              </a:rPr>
              <a:t> counts are from backgrounds: </a:t>
            </a:r>
            <a:r>
              <a:rPr lang="en-US" sz="1600" dirty="0" err="1" smtClean="0">
                <a:solidFill>
                  <a:schemeClr val="bg1"/>
                </a:solidFill>
              </a:rPr>
              <a:t>M_signal</a:t>
            </a:r>
            <a:r>
              <a:rPr lang="en-US" sz="1600" dirty="0" smtClean="0">
                <a:solidFill>
                  <a:schemeClr val="bg1"/>
                </a:solidFill>
              </a:rPr>
              <a:t> = </a:t>
            </a:r>
            <a:r>
              <a:rPr lang="en-US" sz="1600" dirty="0" err="1" smtClean="0">
                <a:solidFill>
                  <a:schemeClr val="bg1"/>
                </a:solidFill>
              </a:rPr>
              <a:t>N_total</a:t>
            </a:r>
            <a:r>
              <a:rPr lang="en-US" sz="1600" dirty="0" smtClean="0">
                <a:solidFill>
                  <a:schemeClr val="bg1"/>
                </a:solidFill>
              </a:rPr>
              <a:t> </a:t>
            </a:r>
            <a:r>
              <a:rPr lang="mr-IN" sz="1600" dirty="0" smtClean="0">
                <a:solidFill>
                  <a:schemeClr val="bg1"/>
                </a:solidFill>
              </a:rPr>
              <a:t>–</a:t>
            </a:r>
            <a:r>
              <a:rPr lang="en-US" sz="1600" dirty="0" smtClean="0">
                <a:solidFill>
                  <a:schemeClr val="bg1"/>
                </a:solidFill>
              </a:rPr>
              <a:t> </a:t>
            </a:r>
            <a:r>
              <a:rPr lang="en-US" sz="1600" dirty="0" err="1" smtClean="0">
                <a:solidFill>
                  <a:schemeClr val="bg1"/>
                </a:solidFill>
              </a:rPr>
              <a:t>N_backgrounds</a:t>
            </a:r>
            <a:endParaRPr lang="en-US" sz="1600" dirty="0">
              <a:solidFill>
                <a:schemeClr val="bg1"/>
              </a:solidFill>
            </a:endParaRPr>
          </a:p>
          <a:p>
            <a:pPr>
              <a:spcAft>
                <a:spcPts val="1200"/>
              </a:spcAft>
            </a:pPr>
            <a:r>
              <a:rPr lang="en-US" sz="1600" dirty="0" smtClean="0">
                <a:solidFill>
                  <a:schemeClr val="bg1"/>
                </a:solidFill>
              </a:rPr>
              <a:t>* 5 October 2020 had relatively high radiation belt fluxes</a:t>
            </a:r>
            <a:endParaRPr lang="en-US" sz="1600" dirty="0">
              <a:solidFill>
                <a:schemeClr val="bg1"/>
              </a:solidFill>
            </a:endParaRPr>
          </a:p>
        </p:txBody>
      </p:sp>
      <p:sp>
        <p:nvSpPr>
          <p:cNvPr id="8" name="Title 5"/>
          <p:cNvSpPr>
            <a:spLocks noGrp="1"/>
          </p:cNvSpPr>
          <p:nvPr>
            <p:ph type="title"/>
          </p:nvPr>
        </p:nvSpPr>
        <p:spPr/>
        <p:txBody>
          <a:bodyPr/>
          <a:lstStyle/>
          <a:p>
            <a:r>
              <a:rPr lang="en-US" sz="3200" dirty="0" smtClean="0"/>
              <a:t>Effect </a:t>
            </a:r>
            <a:r>
              <a:rPr lang="en-US" sz="3200" dirty="0"/>
              <a:t>of High Backgrounds on Low Energy Ions </a:t>
            </a:r>
            <a:r>
              <a:rPr lang="en-US" sz="3200" dirty="0" smtClean="0"/>
              <a:t>Measurement</a:t>
            </a:r>
            <a:endParaRPr lang="en-US" sz="3200" dirty="0"/>
          </a:p>
        </p:txBody>
      </p:sp>
      <p:grpSp>
        <p:nvGrpSpPr>
          <p:cNvPr id="5" name="Group 4"/>
          <p:cNvGrpSpPr/>
          <p:nvPr/>
        </p:nvGrpSpPr>
        <p:grpSpPr>
          <a:xfrm>
            <a:off x="609600" y="1143000"/>
            <a:ext cx="4761131" cy="5663610"/>
            <a:chOff x="762000" y="1041990"/>
            <a:chExt cx="4761131" cy="566361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41990"/>
              <a:ext cx="4697272" cy="5663610"/>
            </a:xfrm>
            <a:prstGeom prst="rect">
              <a:avLst/>
            </a:prstGeom>
          </p:spPr>
        </p:pic>
        <p:sp>
          <p:nvSpPr>
            <p:cNvPr id="7" name="TextBox 6"/>
            <p:cNvSpPr txBox="1"/>
            <p:nvPr/>
          </p:nvSpPr>
          <p:spPr>
            <a:xfrm>
              <a:off x="1297203" y="1492624"/>
              <a:ext cx="3884397" cy="276999"/>
            </a:xfrm>
            <a:prstGeom prst="rect">
              <a:avLst/>
            </a:prstGeom>
            <a:noFill/>
          </p:spPr>
          <p:txBody>
            <a:bodyPr wrap="none" rtlCol="0">
              <a:spAutoFit/>
            </a:bodyPr>
            <a:lstStyle/>
            <a:p>
              <a:r>
                <a:rPr lang="en-US" sz="1200" dirty="0" smtClean="0"/>
                <a:t>Data quality flag bit </a:t>
              </a:r>
              <a:r>
                <a:rPr lang="en-US" sz="1200" smtClean="0"/>
                <a:t>3 from G16 MPS-LO GS L1b data </a:t>
              </a:r>
              <a:endParaRPr lang="en-US" sz="1200"/>
            </a:p>
          </p:txBody>
        </p:sp>
        <p:sp>
          <p:nvSpPr>
            <p:cNvPr id="9" name="TextBox 8"/>
            <p:cNvSpPr txBox="1"/>
            <p:nvPr/>
          </p:nvSpPr>
          <p:spPr>
            <a:xfrm>
              <a:off x="4876800" y="6490156"/>
              <a:ext cx="646331" cy="215444"/>
            </a:xfrm>
            <a:prstGeom prst="rect">
              <a:avLst/>
            </a:prstGeom>
            <a:noFill/>
          </p:spPr>
          <p:txBody>
            <a:bodyPr wrap="none" rtlCol="0">
              <a:spAutoFit/>
            </a:bodyPr>
            <a:lstStyle/>
            <a:p>
              <a:r>
                <a:rPr lang="en-US" sz="800" b="1" smtClean="0"/>
                <a:t>UT Hours</a:t>
              </a:r>
              <a:endParaRPr lang="en-US" sz="800" b="1" dirty="0"/>
            </a:p>
          </p:txBody>
        </p:sp>
      </p:grpSp>
    </p:spTree>
    <p:extLst>
      <p:ext uri="{BB962C8B-B14F-4D97-AF65-F5344CB8AC3E}">
        <p14:creationId xmlns:p14="http://schemas.microsoft.com/office/powerpoint/2010/main" val="685163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Secular Decline in </a:t>
            </a:r>
            <a:r>
              <a:rPr lang="en-US" sz="3400" dirty="0"/>
              <a:t>MCP </a:t>
            </a:r>
            <a:r>
              <a:rPr lang="en-US" sz="3400" dirty="0" smtClean="0"/>
              <a:t>Response</a:t>
            </a:r>
            <a:endParaRPr lang="en-US" sz="34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37</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990600"/>
            <a:ext cx="6248400" cy="5087239"/>
          </a:xfrm>
          <a:prstGeom prst="rect">
            <a:avLst/>
          </a:prstGeom>
        </p:spPr>
      </p:pic>
      <p:sp>
        <p:nvSpPr>
          <p:cNvPr id="6" name="TextBox 5"/>
          <p:cNvSpPr txBox="1"/>
          <p:nvPr/>
        </p:nvSpPr>
        <p:spPr>
          <a:xfrm>
            <a:off x="2637100" y="1320835"/>
            <a:ext cx="2514600" cy="461665"/>
          </a:xfrm>
          <a:prstGeom prst="rect">
            <a:avLst/>
          </a:prstGeom>
          <a:noFill/>
        </p:spPr>
        <p:txBody>
          <a:bodyPr wrap="square" rtlCol="0">
            <a:spAutoFit/>
          </a:bodyPr>
          <a:lstStyle/>
          <a:p>
            <a:r>
              <a:rPr lang="en-US" sz="1200" dirty="0" smtClean="0"/>
              <a:t>Steady decline in MCP response since HV power on</a:t>
            </a:r>
            <a:endParaRPr lang="en-US" sz="1200" dirty="0"/>
          </a:p>
        </p:txBody>
      </p:sp>
      <p:sp>
        <p:nvSpPr>
          <p:cNvPr id="7" name="TextBox 6"/>
          <p:cNvSpPr txBox="1"/>
          <p:nvPr/>
        </p:nvSpPr>
        <p:spPr>
          <a:xfrm>
            <a:off x="5509550" y="1318550"/>
            <a:ext cx="1295400" cy="461665"/>
          </a:xfrm>
          <a:prstGeom prst="rect">
            <a:avLst/>
          </a:prstGeom>
          <a:noFill/>
        </p:spPr>
        <p:txBody>
          <a:bodyPr wrap="square" rtlCol="0">
            <a:spAutoFit/>
          </a:bodyPr>
          <a:lstStyle/>
          <a:p>
            <a:r>
              <a:rPr lang="en-US" sz="1200" dirty="0" smtClean="0"/>
              <a:t>EMCP HV step</a:t>
            </a:r>
          </a:p>
          <a:p>
            <a:r>
              <a:rPr lang="en-US" sz="1200" dirty="0" smtClean="0"/>
              <a:t>25 → 26 </a:t>
            </a:r>
            <a:endParaRPr lang="en-US" sz="1200" dirty="0"/>
          </a:p>
        </p:txBody>
      </p:sp>
      <p:cxnSp>
        <p:nvCxnSpPr>
          <p:cNvPr id="9" name="Straight Arrow Connector 8"/>
          <p:cNvCxnSpPr/>
          <p:nvPr/>
        </p:nvCxnSpPr>
        <p:spPr>
          <a:xfrm flipH="1">
            <a:off x="5410201" y="1752600"/>
            <a:ext cx="152399" cy="1524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447034" y="4907498"/>
            <a:ext cx="1821332" cy="246221"/>
          </a:xfrm>
          <a:prstGeom prst="rect">
            <a:avLst/>
          </a:prstGeom>
          <a:solidFill>
            <a:schemeClr val="bg1">
              <a:lumMod val="85000"/>
            </a:schemeClr>
          </a:solidFill>
        </p:spPr>
        <p:txBody>
          <a:bodyPr wrap="none" rtlCol="0">
            <a:spAutoFit/>
          </a:bodyPr>
          <a:lstStyle/>
          <a:p>
            <a:r>
              <a:rPr lang="en-US" sz="1000" smtClean="0">
                <a:solidFill>
                  <a:schemeClr val="tx1"/>
                </a:solidFill>
              </a:rPr>
              <a:t>Reported Flux  x  </a:t>
            </a:r>
            <a:r>
              <a:rPr lang="en-US" sz="1000" dirty="0" smtClean="0">
                <a:solidFill>
                  <a:schemeClr val="tx1"/>
                </a:solidFill>
              </a:rPr>
              <a:t>Geo. factor</a:t>
            </a:r>
            <a:endParaRPr lang="en-US" sz="1000" dirty="0">
              <a:solidFill>
                <a:schemeClr val="tx1"/>
              </a:solidFill>
            </a:endParaRPr>
          </a:p>
        </p:txBody>
      </p:sp>
      <p:sp>
        <p:nvSpPr>
          <p:cNvPr id="10" name="TextBox 9"/>
          <p:cNvSpPr txBox="1"/>
          <p:nvPr/>
        </p:nvSpPr>
        <p:spPr>
          <a:xfrm>
            <a:off x="509288" y="6105569"/>
            <a:ext cx="8079134" cy="523220"/>
          </a:xfrm>
          <a:prstGeom prst="rect">
            <a:avLst/>
          </a:prstGeom>
          <a:noFill/>
        </p:spPr>
        <p:txBody>
          <a:bodyPr wrap="square" rtlCol="0">
            <a:spAutoFit/>
          </a:bodyPr>
          <a:lstStyle/>
          <a:p>
            <a:r>
              <a:rPr lang="en-US" dirty="0" smtClean="0">
                <a:solidFill>
                  <a:schemeClr val="bg1"/>
                </a:solidFill>
              </a:rPr>
              <a:t>Decline in reported fluxes (bottom panel), here using constant background removal coefficient (C). Order of magnitude decline </a:t>
            </a:r>
            <a:r>
              <a:rPr lang="en-US" dirty="0">
                <a:solidFill>
                  <a:schemeClr val="bg1"/>
                </a:solidFill>
              </a:rPr>
              <a:t>in reported </a:t>
            </a:r>
            <a:r>
              <a:rPr lang="en-US" dirty="0" smtClean="0">
                <a:solidFill>
                  <a:schemeClr val="bg1"/>
                </a:solidFill>
              </a:rPr>
              <a:t>fluxes using continuously updated C shown in backup slides.</a:t>
            </a:r>
            <a:endParaRPr lang="en-US" dirty="0">
              <a:solidFill>
                <a:schemeClr val="bg1"/>
              </a:solidFill>
            </a:endParaRPr>
          </a:p>
        </p:txBody>
      </p:sp>
      <p:sp>
        <p:nvSpPr>
          <p:cNvPr id="13" name="TextBox 12"/>
          <p:cNvSpPr txBox="1"/>
          <p:nvPr/>
        </p:nvSpPr>
        <p:spPr>
          <a:xfrm>
            <a:off x="7708737" y="5165206"/>
            <a:ext cx="1412116" cy="830478"/>
          </a:xfrm>
          <a:prstGeom prst="rect">
            <a:avLst/>
          </a:prstGeom>
          <a:noFill/>
        </p:spPr>
        <p:txBody>
          <a:bodyPr wrap="square" rtlCol="0">
            <a:spAutoFit/>
          </a:bodyPr>
          <a:lstStyle/>
          <a:p>
            <a:r>
              <a:rPr lang="en-US" sz="1200" dirty="0" smtClean="0">
                <a:solidFill>
                  <a:schemeClr val="bg2">
                    <a:lumMod val="20000"/>
                    <a:lumOff val="80000"/>
                  </a:schemeClr>
                </a:solidFill>
              </a:rPr>
              <a:t>* Backgrounds and uncorrected count rates from L0 data.</a:t>
            </a:r>
            <a:endParaRPr lang="en-US" sz="1200" dirty="0">
              <a:solidFill>
                <a:schemeClr val="bg2">
                  <a:lumMod val="20000"/>
                  <a:lumOff val="80000"/>
                </a:schemeClr>
              </a:solidFill>
            </a:endParaRPr>
          </a:p>
        </p:txBody>
      </p:sp>
    </p:spTree>
    <p:extLst>
      <p:ext uri="{BB962C8B-B14F-4D97-AF65-F5344CB8AC3E}">
        <p14:creationId xmlns:p14="http://schemas.microsoft.com/office/powerpoint/2010/main" val="18546775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dirty="0"/>
              <a:t>PLPTs Supporting Assessment </a:t>
            </a:r>
            <a:r>
              <a:rPr lang="en-US" dirty="0" smtClean="0"/>
              <a:t/>
            </a:r>
            <a:br>
              <a:rPr lang="en-US" dirty="0" smtClean="0"/>
            </a:br>
            <a:r>
              <a:rPr lang="en-US" dirty="0" smtClean="0"/>
              <a:t>for </a:t>
            </a:r>
            <a:r>
              <a:rPr lang="en-US" dirty="0"/>
              <a:t>Full </a:t>
            </a:r>
            <a:r>
              <a:rPr lang="en-US" dirty="0" smtClean="0"/>
              <a:t>Validation Status</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38</a:t>
            </a:fld>
            <a:endParaRPr lang="uk-UA"/>
          </a:p>
        </p:txBody>
      </p:sp>
      <p:sp>
        <p:nvSpPr>
          <p:cNvPr id="5" name="Text Placeholder 2"/>
          <p:cNvSpPr>
            <a:spLocks noGrp="1"/>
          </p:cNvSpPr>
          <p:nvPr>
            <p:ph type="body" idx="1"/>
          </p:nvPr>
        </p:nvSpPr>
        <p:spPr/>
        <p:txBody>
          <a:bodyPr/>
          <a:lstStyle/>
          <a:p>
            <a:pPr>
              <a:buFont typeface="Arial" charset="0"/>
              <a:buChar char="•"/>
            </a:pPr>
            <a:r>
              <a:rPr lang="en-US" dirty="0"/>
              <a:t>PLPT-SEI-003 MPS-Lo Zone Cross-Comparison </a:t>
            </a:r>
          </a:p>
          <a:p>
            <a:pPr>
              <a:buFont typeface="Arial" charset="0"/>
              <a:buChar char="•"/>
            </a:pPr>
            <a:r>
              <a:rPr lang="en-US" dirty="0"/>
              <a:t>PLPT-SEI-005 Cross satellite Comparison of Trapped Particles</a:t>
            </a:r>
          </a:p>
          <a:p>
            <a:pPr>
              <a:buFont typeface="Arial" charset="0"/>
              <a:buChar char="•"/>
            </a:pPr>
            <a:r>
              <a:rPr lang="en-US" dirty="0"/>
              <a:t>PLPT-SEI-006 Backgrounds </a:t>
            </a:r>
            <a:r>
              <a:rPr lang="en-US" dirty="0" smtClean="0"/>
              <a:t>Trending</a:t>
            </a:r>
          </a:p>
          <a:p>
            <a:pPr marL="25400" indent="0">
              <a:buNone/>
            </a:pPr>
            <a:endParaRPr lang="en-US" sz="1600" dirty="0"/>
          </a:p>
        </p:txBody>
      </p:sp>
    </p:spTree>
    <p:extLst>
      <p:ext uri="{BB962C8B-B14F-4D97-AF65-F5344CB8AC3E}">
        <p14:creationId xmlns:p14="http://schemas.microsoft.com/office/powerpoint/2010/main" val="12659633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900" y="365401"/>
            <a:ext cx="5961300" cy="853799"/>
          </a:xfrm>
        </p:spPr>
        <p:txBody>
          <a:bodyPr/>
          <a:lstStyle/>
          <a:p>
            <a:pPr algn="ctr"/>
            <a:r>
              <a:rPr lang="en-US" sz="3600" smtClean="0">
                <a:latin typeface="Calibri" charset="0"/>
                <a:ea typeface="Calibri" charset="0"/>
                <a:cs typeface="Calibri" charset="0"/>
              </a:rPr>
              <a:t>Full </a:t>
            </a:r>
            <a:r>
              <a:rPr lang="en-US" sz="3600" dirty="0">
                <a:latin typeface="Calibri" charset="0"/>
                <a:ea typeface="Calibri" charset="0"/>
                <a:cs typeface="Calibri" charset="0"/>
              </a:rPr>
              <a:t>Validation - PLPTs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solidFill>
                  <a:schemeClr val="bg1"/>
                </a:solidFill>
              </a:rPr>
              <a:t>39</a:t>
            </a:fld>
            <a:endParaRPr lang="uk-UA" dirty="0">
              <a:solidFill>
                <a:schemeClr val="bg1"/>
              </a:solidFill>
            </a:endParaRPr>
          </a:p>
        </p:txBody>
      </p:sp>
      <p:graphicFrame>
        <p:nvGraphicFramePr>
          <p:cNvPr id="6" name="Shape 476"/>
          <p:cNvGraphicFramePr/>
          <p:nvPr>
            <p:extLst>
              <p:ext uri="{D42A27DB-BD31-4B8C-83A1-F6EECF244321}">
                <p14:modId xmlns:p14="http://schemas.microsoft.com/office/powerpoint/2010/main" val="532163421"/>
              </p:ext>
            </p:extLst>
          </p:nvPr>
        </p:nvGraphicFramePr>
        <p:xfrm>
          <a:off x="247675" y="1600200"/>
          <a:ext cx="8630650" cy="3364992"/>
        </p:xfrm>
        <a:graphic>
          <a:graphicData uri="http://schemas.openxmlformats.org/drawingml/2006/table">
            <a:tbl>
              <a:tblPr firstRow="1" firstCol="1" bandRow="1">
                <a:noFill/>
                <a:tableStyleId>{2193F556-932D-4B0D-9798-D749DA44B50E}</a:tableStyleId>
              </a:tblPr>
              <a:tblGrid>
                <a:gridCol w="1905000"/>
                <a:gridCol w="3048000"/>
                <a:gridCol w="1752601"/>
                <a:gridCol w="1925049"/>
              </a:tblGrid>
              <a:tr h="165220">
                <a:tc>
                  <a:txBody>
                    <a:bodyPr/>
                    <a:lstStyle/>
                    <a:p>
                      <a:pPr marL="0" marR="0" lvl="0" indent="0" algn="l" rtl="0">
                        <a:lnSpc>
                          <a:spcPct val="115000"/>
                        </a:lnSpc>
                        <a:spcBef>
                          <a:spcPts val="0"/>
                        </a:spcBef>
                        <a:spcAft>
                          <a:spcPts val="0"/>
                        </a:spcAft>
                        <a:buNone/>
                      </a:pPr>
                      <a:r>
                        <a:rPr lang="en-US" sz="1200" dirty="0">
                          <a:latin typeface="Calibri"/>
                          <a:ea typeface="Calibri"/>
                          <a:cs typeface="Calibri"/>
                          <a:sym typeface="Calibri"/>
                        </a:rPr>
                        <a:t>Title</a:t>
                      </a:r>
                      <a:endParaRPr sz="1200" dirty="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a:latin typeface="Calibri"/>
                          <a:ea typeface="Calibri"/>
                          <a:cs typeface="Calibri"/>
                          <a:sym typeface="Calibri"/>
                        </a:rPr>
                        <a:t>Activity</a:t>
                      </a:r>
                      <a:endParaRPr sz="120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a:latin typeface="Calibri"/>
                          <a:ea typeface="Calibri"/>
                          <a:cs typeface="Calibri"/>
                          <a:sym typeface="Calibri"/>
                        </a:rPr>
                        <a:t>Data Needed</a:t>
                      </a:r>
                      <a:endParaRPr sz="120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a:latin typeface="Calibri"/>
                          <a:ea typeface="Calibri"/>
                          <a:cs typeface="Calibri"/>
                          <a:sym typeface="Calibri"/>
                        </a:rPr>
                        <a:t>Success Criteria</a:t>
                      </a:r>
                      <a:endParaRPr sz="1200">
                        <a:latin typeface="Calibri"/>
                        <a:ea typeface="Calibri"/>
                        <a:cs typeface="Calibri"/>
                        <a:sym typeface="Calibri"/>
                      </a:endParaRPr>
                    </a:p>
                  </a:txBody>
                  <a:tcPr marL="55350" marR="55350" marT="0" marB="0"/>
                </a:tc>
              </a:tr>
              <a:tr h="495659">
                <a:tc>
                  <a:txBody>
                    <a:bodyPr/>
                    <a:lstStyle/>
                    <a:p>
                      <a:r>
                        <a:rPr lang="en-US" sz="1400" b="1" i="0" u="none" strike="noStrike" cap="none" dirty="0" smtClean="0">
                          <a:solidFill>
                            <a:schemeClr val="lt1"/>
                          </a:solidFill>
                          <a:effectLst/>
                          <a:latin typeface="Calibri"/>
                          <a:ea typeface="Calibri"/>
                          <a:cs typeface="Calibri"/>
                          <a:sym typeface="Arial"/>
                        </a:rPr>
                        <a:t>A.3.2 MPS-Lo Zone Cross-Comparison [PLPT-SEI-003]</a:t>
                      </a:r>
                      <a:endParaRPr lang="en-US" sz="1200" dirty="0"/>
                    </a:p>
                  </a:txBody>
                  <a:tcPr marL="55350" marR="55350" marT="0" marB="0"/>
                </a:tc>
                <a:tc>
                  <a:txBody>
                    <a:bodyPr/>
                    <a:lstStyle/>
                    <a:p>
                      <a:pPr marL="0" marR="0" lvl="0" indent="0" algn="l" rtl="0">
                        <a:lnSpc>
                          <a:spcPct val="115000"/>
                        </a:lnSpc>
                        <a:spcBef>
                          <a:spcPts val="0"/>
                        </a:spcBef>
                        <a:spcAft>
                          <a:spcPts val="0"/>
                        </a:spcAft>
                        <a:buNone/>
                      </a:pPr>
                      <a:r>
                        <a:rPr lang="en-US" sz="1200" dirty="0" smtClean="0">
                          <a:latin typeface="Calibri"/>
                          <a:ea typeface="Calibri"/>
                          <a:cs typeface="Calibri"/>
                          <a:sym typeface="Calibri"/>
                        </a:rPr>
                        <a:t>Perform a sanity check of PADs, determine the relative sensitivity/response among MPS-LO zones and determine relative inter-calibration factors for zone Z6L vs. Z6R and Z7L vs. Z7R, for each of 15 energies and for both electrons and ions.</a:t>
                      </a:r>
                    </a:p>
                  </a:txBody>
                  <a:tcPr marL="55350" marR="55350"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200" dirty="0" smtClean="0">
                          <a:solidFill>
                            <a:schemeClr val="tx1"/>
                          </a:solidFill>
                        </a:rPr>
                        <a:t>Three months of continuous data.</a:t>
                      </a:r>
                    </a:p>
                  </a:txBody>
                  <a:tcPr marL="55350" marR="55350" marT="0" marB="0"/>
                </a:tc>
                <a:tc>
                  <a:txBody>
                    <a:bodyPr/>
                    <a:lstStyle/>
                    <a:p>
                      <a:r>
                        <a:rPr lang="en-US" sz="1200" dirty="0" smtClean="0">
                          <a:effectLst/>
                          <a:latin typeface="TimesNewRomanPSMT" charset="0"/>
                        </a:rPr>
                        <a:t>Fully characterize</a:t>
                      </a:r>
                      <a:r>
                        <a:rPr lang="en-US" sz="1200" baseline="0" dirty="0" smtClean="0">
                          <a:effectLst/>
                          <a:latin typeface="TimesNewRomanPSMT" charset="0"/>
                        </a:rPr>
                        <a:t> differences in response among MPS-LO zones</a:t>
                      </a:r>
                      <a:r>
                        <a:rPr lang="en-US" sz="1200" dirty="0" smtClean="0">
                          <a:effectLst/>
                          <a:latin typeface="TimesNewRomanPSMT" charset="0"/>
                        </a:rPr>
                        <a:t>.</a:t>
                      </a:r>
                      <a:br>
                        <a:rPr lang="en-US" sz="1200" dirty="0" smtClean="0">
                          <a:effectLst/>
                          <a:latin typeface="TimesNewRomanPSMT" charset="0"/>
                        </a:rPr>
                      </a:br>
                      <a:endParaRPr lang="en-US" sz="1200" dirty="0"/>
                    </a:p>
                  </a:txBody>
                  <a:tcPr marL="55350" marR="55350" marT="0" marB="0"/>
                </a:tc>
              </a:tr>
              <a:tr h="495659">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b="1" i="0" u="none" strike="noStrike" cap="none" dirty="0" smtClean="0">
                          <a:solidFill>
                            <a:schemeClr val="lt1"/>
                          </a:solidFill>
                          <a:effectLst/>
                          <a:latin typeface="Calibri"/>
                          <a:ea typeface="Calibri"/>
                          <a:cs typeface="Calibri"/>
                          <a:sym typeface="Arial"/>
                        </a:rPr>
                        <a:t>A.3.4 Cross Satellite Comparison of Trapped Particles [PLPT-SEI-005]</a:t>
                      </a:r>
                      <a:endParaRPr sz="1200" dirty="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dirty="0" smtClean="0">
                          <a:latin typeface="Calibri"/>
                          <a:ea typeface="Calibri"/>
                          <a:cs typeface="Calibri"/>
                          <a:sym typeface="Calibri"/>
                        </a:rPr>
                        <a:t>Inter-calibrate MPS-LO with similar measurements</a:t>
                      </a:r>
                      <a:r>
                        <a:rPr lang="en-US" sz="1200" baseline="0" dirty="0" smtClean="0">
                          <a:latin typeface="Calibri"/>
                          <a:ea typeface="Calibri"/>
                          <a:cs typeface="Calibri"/>
                          <a:sym typeface="Calibri"/>
                        </a:rPr>
                        <a:t> on other missions</a:t>
                      </a:r>
                      <a:r>
                        <a:rPr lang="en-US" sz="1200" dirty="0" smtClean="0">
                          <a:latin typeface="Calibri"/>
                          <a:ea typeface="Calibri"/>
                          <a:cs typeface="Calibri"/>
                          <a:sym typeface="Calibri"/>
                        </a:rPr>
                        <a:t>. </a:t>
                      </a:r>
                    </a:p>
                  </a:txBody>
                  <a:tcPr marL="55350" marR="55350"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200" dirty="0" err="1" smtClean="0">
                          <a:latin typeface="Calibri"/>
                          <a:ea typeface="Calibri"/>
                          <a:cs typeface="Calibri"/>
                          <a:sym typeface="Calibri"/>
                        </a:rPr>
                        <a:t>Magnetospheric</a:t>
                      </a:r>
                      <a:r>
                        <a:rPr lang="en-US" sz="1200" dirty="0" smtClean="0">
                          <a:latin typeface="Calibri"/>
                          <a:ea typeface="Calibri"/>
                          <a:cs typeface="Calibri"/>
                          <a:sym typeface="Calibri"/>
                        </a:rPr>
                        <a:t> Plasma Analyzer (MPA) data from Los Alamos National Laboratory satellites.</a:t>
                      </a:r>
                      <a:endParaRPr sz="1200" dirty="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a:latin typeface="Calibri"/>
                          <a:ea typeface="Calibri"/>
                          <a:cs typeface="Calibri"/>
                          <a:sym typeface="Calibri"/>
                        </a:rPr>
                        <a:t>[Full] Differences quantified on data taken through validation phase.</a:t>
                      </a:r>
                      <a:endParaRPr sz="1200">
                        <a:latin typeface="Calibri"/>
                        <a:ea typeface="Calibri"/>
                        <a:cs typeface="Calibri"/>
                        <a:sym typeface="Calibri"/>
                      </a:endParaRPr>
                    </a:p>
                  </a:txBody>
                  <a:tcPr marL="55350" marR="55350" marT="0" marB="0"/>
                </a:tc>
              </a:tr>
              <a:tr h="777777">
                <a:tc>
                  <a:txBody>
                    <a:bodyPr/>
                    <a:lstStyle/>
                    <a:p>
                      <a:pPr marL="0" marR="0" lvl="0" indent="0" algn="l" rtl="0">
                        <a:lnSpc>
                          <a:spcPct val="115000"/>
                        </a:lnSpc>
                        <a:spcBef>
                          <a:spcPts val="0"/>
                        </a:spcBef>
                        <a:spcAft>
                          <a:spcPts val="0"/>
                        </a:spcAft>
                        <a:buNone/>
                      </a:pPr>
                      <a:r>
                        <a:rPr lang="en-US" sz="1400" dirty="0">
                          <a:latin typeface="Calibri"/>
                          <a:ea typeface="Calibri"/>
                          <a:cs typeface="Calibri"/>
                          <a:sym typeface="Calibri"/>
                        </a:rPr>
                        <a:t>A.3.5 Backgrounds Trending [PLPT-SEI-006]</a:t>
                      </a:r>
                      <a:endParaRPr sz="1400" dirty="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dirty="0" smtClean="0">
                          <a:latin typeface="Calibri"/>
                          <a:ea typeface="Calibri"/>
                          <a:cs typeface="Calibri"/>
                          <a:sym typeface="Calibri"/>
                        </a:rPr>
                        <a:t>(1) Trend daily/weekly minima from MPS-LO ion and electron background zones (ZGR and ZGL). (2) Correlate orbital variations in MPS-LO backgrounds with MPS-HI and SGPS measurements. </a:t>
                      </a:r>
                    </a:p>
                  </a:txBody>
                  <a:tcPr marL="55350" marR="55350" marT="0" marB="0"/>
                </a:tc>
                <a:tc>
                  <a:txBody>
                    <a:bodyPr/>
                    <a:lstStyle/>
                    <a:p>
                      <a:pPr marL="0" marR="0" lvl="0" indent="0" algn="l" rtl="0">
                        <a:lnSpc>
                          <a:spcPct val="115000"/>
                        </a:lnSpc>
                        <a:spcBef>
                          <a:spcPts val="0"/>
                        </a:spcBef>
                        <a:spcAft>
                          <a:spcPts val="0"/>
                        </a:spcAft>
                        <a:buNone/>
                      </a:pPr>
                      <a:r>
                        <a:rPr lang="en-US" sz="1200">
                          <a:latin typeface="Calibri"/>
                          <a:ea typeface="Calibri"/>
                          <a:cs typeface="Calibri"/>
                          <a:sym typeface="Calibri"/>
                        </a:rPr>
                        <a:t>Four months of continuous data.</a:t>
                      </a:r>
                      <a:endParaRPr sz="120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dirty="0">
                          <a:latin typeface="Calibri"/>
                          <a:ea typeface="Calibri"/>
                          <a:cs typeface="Calibri"/>
                          <a:sym typeface="Calibri"/>
                        </a:rPr>
                        <a:t>[Full] Perform analysis during validation phase.</a:t>
                      </a:r>
                      <a:endParaRPr sz="1200" dirty="0">
                        <a:latin typeface="Calibri"/>
                        <a:ea typeface="Calibri"/>
                        <a:cs typeface="Calibri"/>
                        <a:sym typeface="Calibri"/>
                      </a:endParaRPr>
                    </a:p>
                  </a:txBody>
                  <a:tcPr marL="55350" marR="55350" marT="0" marB="0"/>
                </a:tc>
              </a:tr>
            </a:tbl>
          </a:graphicData>
        </a:graphic>
      </p:graphicFrame>
      <p:sp>
        <p:nvSpPr>
          <p:cNvPr id="8" name="Shape 478"/>
          <p:cNvSpPr txBox="1"/>
          <p:nvPr/>
        </p:nvSpPr>
        <p:spPr>
          <a:xfrm>
            <a:off x="247675" y="5105400"/>
            <a:ext cx="8630650" cy="838200"/>
          </a:xfrm>
          <a:prstGeom prst="rect">
            <a:avLst/>
          </a:prstGeom>
          <a:noFill/>
          <a:ln>
            <a:noFill/>
          </a:ln>
        </p:spPr>
        <p:txBody>
          <a:bodyPr spcFirstLastPara="1" wrap="square" lIns="91425" tIns="45700" rIns="91425" bIns="45700" anchor="t" anchorCtr="0">
            <a:noAutofit/>
          </a:bodyPr>
          <a:lstStyle/>
          <a:p>
            <a:pPr marL="342900" indent="-342900">
              <a:spcAft>
                <a:spcPts val="600"/>
              </a:spcAft>
              <a:buClr>
                <a:schemeClr val="lt1"/>
              </a:buClr>
              <a:buSzPts val="2000"/>
              <a:buFont typeface="Arial"/>
              <a:buChar char="•"/>
            </a:pPr>
            <a:r>
              <a:rPr lang="en-US" sz="1800" dirty="0" smtClean="0">
                <a:solidFill>
                  <a:schemeClr val="lt1"/>
                </a:solidFill>
                <a:latin typeface="Calibri"/>
                <a:ea typeface="Calibri"/>
                <a:cs typeface="Calibri"/>
                <a:sym typeface="Calibri"/>
              </a:rPr>
              <a:t>Full </a:t>
            </a:r>
            <a:r>
              <a:rPr lang="en-US" sz="1800" dirty="0">
                <a:solidFill>
                  <a:schemeClr val="lt1"/>
                </a:solidFill>
                <a:latin typeface="Calibri"/>
                <a:ea typeface="Calibri"/>
                <a:cs typeface="Calibri"/>
                <a:sym typeface="Calibri"/>
              </a:rPr>
              <a:t>PLPTs are </a:t>
            </a:r>
            <a:r>
              <a:rPr lang="en-US" sz="1800" dirty="0" smtClean="0">
                <a:solidFill>
                  <a:schemeClr val="lt1"/>
                </a:solidFill>
                <a:latin typeface="Calibri"/>
                <a:ea typeface="Calibri"/>
                <a:cs typeface="Calibri"/>
                <a:sym typeface="Calibri"/>
              </a:rPr>
              <a:t>ongoing continuations </a:t>
            </a:r>
            <a:r>
              <a:rPr lang="en-US" sz="1800" dirty="0">
                <a:solidFill>
                  <a:schemeClr val="lt1"/>
                </a:solidFill>
                <a:latin typeface="Calibri"/>
                <a:ea typeface="Calibri"/>
                <a:cs typeface="Calibri"/>
                <a:sym typeface="Calibri"/>
              </a:rPr>
              <a:t>of </a:t>
            </a:r>
            <a:r>
              <a:rPr lang="en-US" sz="1800" dirty="0" smtClean="0">
                <a:solidFill>
                  <a:schemeClr val="lt1"/>
                </a:solidFill>
                <a:latin typeface="Calibri"/>
                <a:ea typeface="Calibri"/>
                <a:cs typeface="Calibri"/>
                <a:sym typeface="Calibri"/>
              </a:rPr>
              <a:t>Provisional PLPTs</a:t>
            </a:r>
            <a:r>
              <a:rPr lang="en-US" sz="1800">
                <a:solidFill>
                  <a:schemeClr val="lt1"/>
                </a:solidFill>
                <a:latin typeface="Calibri"/>
                <a:ea typeface="Calibri"/>
                <a:cs typeface="Calibri"/>
                <a:sym typeface="Calibri"/>
              </a:rPr>
              <a:t>. </a:t>
            </a:r>
            <a:endParaRPr lang="en-US" sz="1800" smtClean="0">
              <a:solidFill>
                <a:schemeClr val="lt1"/>
              </a:solidFill>
              <a:latin typeface="Calibri"/>
              <a:ea typeface="Calibri"/>
              <a:cs typeface="Calibri"/>
              <a:sym typeface="Calibri"/>
            </a:endParaRPr>
          </a:p>
          <a:p>
            <a:pPr marL="342900" indent="-342900">
              <a:spcAft>
                <a:spcPts val="600"/>
              </a:spcAft>
              <a:buClr>
                <a:schemeClr val="lt1"/>
              </a:buClr>
              <a:buSzPts val="2000"/>
              <a:buFont typeface="Arial"/>
              <a:buChar char="•"/>
            </a:pPr>
            <a:r>
              <a:rPr lang="en-US" sz="1800" dirty="0" smtClean="0">
                <a:solidFill>
                  <a:schemeClr val="lt1"/>
                </a:solidFill>
                <a:latin typeface="Calibri"/>
                <a:ea typeface="Calibri"/>
                <a:cs typeface="Calibri"/>
                <a:sym typeface="Calibri"/>
              </a:rPr>
              <a:t>From </a:t>
            </a:r>
            <a:r>
              <a:rPr lang="en-US" sz="1800" dirty="0">
                <a:solidFill>
                  <a:schemeClr val="lt1"/>
                </a:solidFill>
                <a:latin typeface="Calibri"/>
                <a:ea typeface="Calibri"/>
                <a:cs typeface="Calibri"/>
                <a:sym typeface="Calibri"/>
              </a:rPr>
              <a:t>RIMP v1.0 (02 June 2016).</a:t>
            </a:r>
          </a:p>
          <a:p>
            <a:pPr marL="342900" marR="0" lvl="0" indent="-342900" algn="l" rtl="0">
              <a:spcAft>
                <a:spcPts val="600"/>
              </a:spcAft>
              <a:buClr>
                <a:schemeClr val="lt1"/>
              </a:buClr>
              <a:buSzPts val="2000"/>
              <a:buFont typeface="Arial"/>
              <a:buChar char="•"/>
            </a:pPr>
            <a:endParaRPr sz="1800" dirty="0"/>
          </a:p>
        </p:txBody>
      </p:sp>
    </p:spTree>
    <p:extLst>
      <p:ext uri="{BB962C8B-B14F-4D97-AF65-F5344CB8AC3E}">
        <p14:creationId xmlns:p14="http://schemas.microsoft.com/office/powerpoint/2010/main" val="11493869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98" y="381000"/>
            <a:ext cx="8229600" cy="1143000"/>
          </a:xfrm>
        </p:spPr>
        <p:txBody>
          <a:bodyPr/>
          <a:lstStyle/>
          <a:p>
            <a:r>
              <a:rPr lang="en-US" sz="2800" dirty="0" smtClean="0"/>
              <a:t>Space Environment In-Situ Suite </a:t>
            </a:r>
            <a:r>
              <a:rPr lang="en-US" sz="2800" dirty="0"/>
              <a:t>(</a:t>
            </a:r>
            <a:r>
              <a:rPr lang="en-US" sz="2800" dirty="0" smtClean="0"/>
              <a:t>SEISS) </a:t>
            </a:r>
            <a:br>
              <a:rPr lang="en-US" sz="2800" dirty="0" smtClean="0"/>
            </a:br>
            <a:r>
              <a:rPr lang="en-US" sz="2800" dirty="0"/>
              <a:t> </a:t>
            </a:r>
            <a:r>
              <a:rPr lang="en-US" sz="2800" dirty="0" err="1"/>
              <a:t>Magnetospheric</a:t>
            </a:r>
            <a:r>
              <a:rPr lang="en-US" sz="2800" dirty="0"/>
              <a:t> Particle Sensor – </a:t>
            </a:r>
            <a:r>
              <a:rPr lang="en-US" sz="2800" dirty="0" smtClean="0"/>
              <a:t/>
            </a:r>
            <a:br>
              <a:rPr lang="en-US" sz="2800" dirty="0" smtClean="0"/>
            </a:br>
            <a:r>
              <a:rPr lang="en-US" sz="2800" dirty="0" smtClean="0"/>
              <a:t>Low </a:t>
            </a:r>
            <a:r>
              <a:rPr lang="en-US" sz="2800" dirty="0"/>
              <a:t>Energy </a:t>
            </a:r>
            <a:r>
              <a:rPr lang="en-US" sz="2800" dirty="0" smtClean="0"/>
              <a:t>(MPS-LO)</a:t>
            </a:r>
            <a:endParaRPr lang="en-US" sz="2800" dirty="0"/>
          </a:p>
        </p:txBody>
      </p:sp>
      <p:sp>
        <p:nvSpPr>
          <p:cNvPr id="6" name="TextBox 5"/>
          <p:cNvSpPr txBox="1"/>
          <p:nvPr/>
        </p:nvSpPr>
        <p:spPr>
          <a:xfrm>
            <a:off x="685800" y="5220182"/>
            <a:ext cx="6082114" cy="707886"/>
          </a:xfrm>
          <a:prstGeom prst="rect">
            <a:avLst/>
          </a:prstGeom>
          <a:noFill/>
        </p:spPr>
        <p:txBody>
          <a:bodyPr wrap="none" rtlCol="0">
            <a:spAutoFit/>
          </a:bodyPr>
          <a:lstStyle/>
          <a:p>
            <a:r>
              <a:rPr lang="en-US" sz="2000" b="1" dirty="0">
                <a:solidFill>
                  <a:srgbClr val="FFFF00"/>
                </a:solidFill>
              </a:rPr>
              <a:t>GOES-16 SEISS sensors turned on </a:t>
            </a:r>
            <a:r>
              <a:rPr lang="is-IS" sz="2000" b="1" dirty="0">
                <a:solidFill>
                  <a:srgbClr val="FFFF00"/>
                </a:solidFill>
              </a:rPr>
              <a:t>08 Jan </a:t>
            </a:r>
            <a:r>
              <a:rPr lang="is-IS" sz="2000" b="1" dirty="0" smtClean="0">
                <a:solidFill>
                  <a:srgbClr val="FFFF00"/>
                </a:solidFill>
              </a:rPr>
              <a:t>2017</a:t>
            </a:r>
            <a:endParaRPr lang="en-US" sz="2000" b="1" dirty="0" smtClean="0">
              <a:solidFill>
                <a:srgbClr val="FFFF00"/>
              </a:solidFill>
            </a:endParaRPr>
          </a:p>
          <a:p>
            <a:r>
              <a:rPr lang="en-US" sz="2000" b="1" dirty="0" smtClean="0">
                <a:solidFill>
                  <a:srgbClr val="FFFF00"/>
                </a:solidFill>
              </a:rPr>
              <a:t>GOES-17 SEISS sensors turned on </a:t>
            </a:r>
            <a:r>
              <a:rPr lang="is-IS" sz="2000" b="1" dirty="0" smtClean="0">
                <a:solidFill>
                  <a:srgbClr val="FFFF00"/>
                </a:solidFill>
              </a:rPr>
              <a:t>24 April 2018</a:t>
            </a:r>
            <a:endParaRPr lang="is-IS" sz="2000" b="1" dirty="0">
              <a:solidFill>
                <a:srgbClr val="FFFF00"/>
              </a:solidFill>
            </a:endParaRPr>
          </a:p>
        </p:txBody>
      </p:sp>
      <p:sp>
        <p:nvSpPr>
          <p:cNvPr id="7" name="TextBox 6"/>
          <p:cNvSpPr txBox="1"/>
          <p:nvPr/>
        </p:nvSpPr>
        <p:spPr>
          <a:xfrm>
            <a:off x="762000" y="6209818"/>
            <a:ext cx="7543800" cy="276999"/>
          </a:xfrm>
          <a:prstGeom prst="rect">
            <a:avLst/>
          </a:prstGeom>
          <a:solidFill>
            <a:schemeClr val="tx2">
              <a:lumMod val="20000"/>
              <a:lumOff val="80000"/>
            </a:schemeClr>
          </a:solidFill>
        </p:spPr>
        <p:txBody>
          <a:bodyPr wrap="square" rtlCol="0">
            <a:spAutoFit/>
          </a:bodyPr>
          <a:lstStyle/>
          <a:p>
            <a:pPr algn="ctr"/>
            <a:r>
              <a:rPr lang="en-US" sz="1200" b="1" i="1" dirty="0" smtClean="0"/>
              <a:t>SEISS MPS-LO designed, built, tested and calibrated by Assurance Technology Corporation (ATC)</a:t>
            </a:r>
            <a:endParaRPr lang="en-US" sz="1200" b="1" i="1" dirty="0"/>
          </a:p>
        </p:txBody>
      </p:sp>
      <p:sp>
        <p:nvSpPr>
          <p:cNvPr id="8" name="Slide Number Placeholder 7"/>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a:t>
            </a:fld>
            <a:endParaRPr lang="uk-UA"/>
          </a:p>
        </p:txBody>
      </p:sp>
      <p:sp>
        <p:nvSpPr>
          <p:cNvPr id="12" name="Content Placeholder 4"/>
          <p:cNvSpPr txBox="1">
            <a:spLocks/>
          </p:cNvSpPr>
          <p:nvPr/>
        </p:nvSpPr>
        <p:spPr>
          <a:xfrm>
            <a:off x="412594" y="2107898"/>
            <a:ext cx="8251904" cy="3604054"/>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365760" indent="-365760">
              <a:spcBef>
                <a:spcPts val="0"/>
              </a:spcBef>
              <a:spcAft>
                <a:spcPts val="600"/>
              </a:spcAft>
              <a:buNone/>
            </a:pPr>
            <a:r>
              <a:rPr lang="en-US" sz="1800" dirty="0" err="1"/>
              <a:t>Magnetospheric</a:t>
            </a:r>
            <a:r>
              <a:rPr lang="en-US" sz="1800" dirty="0"/>
              <a:t> Particle Sensor – </a:t>
            </a:r>
            <a:r>
              <a:rPr lang="en-US" sz="1800" dirty="0" smtClean="0"/>
              <a:t>Low </a:t>
            </a:r>
            <a:r>
              <a:rPr lang="en-US" sz="1800" dirty="0"/>
              <a:t>Energy (MPS-LO)</a:t>
            </a:r>
            <a:r>
              <a:rPr lang="en-US" altLang="en-US" sz="1800" dirty="0" smtClean="0"/>
              <a:t>: </a:t>
            </a:r>
          </a:p>
          <a:p>
            <a:pPr marL="548640" lvl="2" indent="-365760">
              <a:spcBef>
                <a:spcPts val="0"/>
              </a:spcBef>
              <a:spcAft>
                <a:spcPts val="600"/>
              </a:spcAft>
              <a:buSzPct val="100000"/>
              <a:buFont typeface="Arial" charset="0"/>
              <a:buChar char="•"/>
            </a:pPr>
            <a:r>
              <a:rPr lang="en-US" altLang="en-US" sz="1600" dirty="0" smtClean="0"/>
              <a:t>Electrostatic analyzers (2 per species)</a:t>
            </a:r>
          </a:p>
          <a:p>
            <a:pPr marL="548640" lvl="2" indent="-365760">
              <a:spcBef>
                <a:spcPts val="0"/>
              </a:spcBef>
              <a:spcAft>
                <a:spcPts val="600"/>
              </a:spcAft>
              <a:buSzPct val="100000"/>
              <a:buFont typeface="Arial" charset="0"/>
              <a:buChar char="•"/>
            </a:pPr>
            <a:r>
              <a:rPr lang="en-US" altLang="en-US" sz="1600" dirty="0" smtClean="0"/>
              <a:t>14 angular zones (12 unique), 2 background zones</a:t>
            </a:r>
          </a:p>
          <a:p>
            <a:pPr marL="548640" lvl="2" indent="-365760">
              <a:spcBef>
                <a:spcPts val="0"/>
              </a:spcBef>
              <a:spcAft>
                <a:spcPts val="600"/>
              </a:spcAft>
              <a:buSzPct val="100000"/>
              <a:buFont typeface="Arial" charset="0"/>
              <a:buChar char="•"/>
            </a:pPr>
            <a:r>
              <a:rPr lang="en-US" altLang="en-US" sz="1600" dirty="0" smtClean="0"/>
              <a:t>30 eV-30 </a:t>
            </a:r>
            <a:r>
              <a:rPr lang="en-US" altLang="en-US" sz="1600" dirty="0" err="1" smtClean="0"/>
              <a:t>keV</a:t>
            </a:r>
            <a:r>
              <a:rPr lang="en-US" altLang="en-US" sz="1600" dirty="0" smtClean="0"/>
              <a:t> electrons: 15 energies</a:t>
            </a:r>
          </a:p>
          <a:p>
            <a:pPr marL="548640" lvl="2" indent="-365760">
              <a:spcBef>
                <a:spcPts val="0"/>
              </a:spcBef>
              <a:spcAft>
                <a:spcPts val="600"/>
              </a:spcAft>
              <a:buSzPct val="100000"/>
              <a:buFont typeface="Arial" charset="0"/>
              <a:buChar char="•"/>
            </a:pPr>
            <a:r>
              <a:rPr lang="en-US" altLang="en-US" sz="1600" dirty="0" smtClean="0"/>
              <a:t>30 eV-30 </a:t>
            </a:r>
            <a:r>
              <a:rPr lang="en-US" altLang="en-US" sz="1600" dirty="0" err="1" smtClean="0"/>
              <a:t>keV</a:t>
            </a:r>
            <a:r>
              <a:rPr lang="en-US" altLang="en-US" sz="1600" dirty="0" smtClean="0"/>
              <a:t> ions: 15 energies</a:t>
            </a:r>
          </a:p>
          <a:p>
            <a:pPr marL="548640" lvl="2" indent="-365760">
              <a:spcBef>
                <a:spcPts val="0"/>
              </a:spcBef>
              <a:spcAft>
                <a:spcPts val="600"/>
              </a:spcAft>
              <a:buSzPct val="100000"/>
              <a:buFont typeface="Arial" charset="0"/>
              <a:buChar char="•"/>
            </a:pPr>
            <a:r>
              <a:rPr lang="en-US" altLang="en-US" sz="1600" dirty="0" smtClean="0"/>
              <a:t>L1b product: Low energy </a:t>
            </a:r>
            <a:r>
              <a:rPr lang="en-US" altLang="en-US" sz="1600" dirty="0" err="1"/>
              <a:t>m</a:t>
            </a:r>
            <a:r>
              <a:rPr lang="en-US" altLang="en-US" sz="1600" dirty="0" err="1" smtClean="0"/>
              <a:t>agnetospheric</a:t>
            </a:r>
            <a:r>
              <a:rPr lang="en-US" altLang="en-US" sz="1600" dirty="0" smtClean="0"/>
              <a:t> electron and proton fluxes </a:t>
            </a:r>
            <a:r>
              <a:rPr lang="en-US" altLang="en-US" sz="1400" dirty="0" smtClean="0"/>
              <a:t>(counts/cm</a:t>
            </a:r>
            <a:r>
              <a:rPr lang="en-US" altLang="en-US" sz="1400" baseline="30000" dirty="0" smtClean="0"/>
              <a:t>2</a:t>
            </a:r>
            <a:r>
              <a:rPr lang="en-US" altLang="en-US" sz="1400" dirty="0" smtClean="0"/>
              <a:t>-s-str-keV)</a:t>
            </a:r>
          </a:p>
          <a:p>
            <a:pPr marL="548640" lvl="2" indent="-365760">
              <a:spcBef>
                <a:spcPts val="0"/>
              </a:spcBef>
              <a:spcAft>
                <a:spcPts val="600"/>
              </a:spcAft>
              <a:buSzPct val="100000"/>
              <a:buFont typeface="Arial" charset="0"/>
              <a:buChar char="•"/>
            </a:pPr>
            <a:r>
              <a:rPr lang="en-US" altLang="en-US" sz="1600" dirty="0" smtClean="0"/>
              <a:t>SW applications: GOES frame charging </a:t>
            </a:r>
            <a:r>
              <a:rPr lang="en-US" altLang="en-US" sz="1600" dirty="0"/>
              <a:t>and </a:t>
            </a:r>
            <a:r>
              <a:rPr lang="en-US" altLang="en-US" sz="1600" dirty="0" smtClean="0"/>
              <a:t>spacecraft charging environment</a:t>
            </a:r>
            <a:endParaRPr lang="en-US" altLang="en-US" sz="1200" dirty="0" smtClean="0"/>
          </a:p>
          <a:p>
            <a:pPr marL="0" indent="0">
              <a:spcBef>
                <a:spcPts val="0"/>
              </a:spcBef>
              <a:spcAft>
                <a:spcPts val="600"/>
              </a:spcAft>
              <a:buNone/>
            </a:pPr>
            <a:r>
              <a:rPr lang="en-US" altLang="en-US" sz="1800" dirty="0" smtClean="0"/>
              <a:t>Magnetic field vector from GOES tri-axial fluxgate magnetometer is essential for calculating pitch angle for each telescope / angular zone</a:t>
            </a:r>
          </a:p>
        </p:txBody>
      </p:sp>
      <p:pic>
        <p:nvPicPr>
          <p:cNvPr id="13" name="Picture 12" descr="http://www.goes-r.gov/multimedia/images/instruments/seiss/FM1_MPS-L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766371"/>
            <a:ext cx="2642422" cy="1851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711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6F71424-AC43-0848-BE7D-E01648E66B1C}"/>
              </a:ext>
            </a:extLst>
          </p:cNvPr>
          <p:cNvSpPr>
            <a:spLocks noGrp="1"/>
          </p:cNvSpPr>
          <p:nvPr>
            <p:ph type="title"/>
          </p:nvPr>
        </p:nvSpPr>
        <p:spPr/>
        <p:txBody>
          <a:bodyPr/>
          <a:lstStyle/>
          <a:p>
            <a:r>
              <a:rPr lang="en-US" sz="3200" dirty="0"/>
              <a:t>PLPT-SEI-003: MPS-LO Zone Cross-Comparison – Method (1/4) </a:t>
            </a:r>
          </a:p>
        </p:txBody>
      </p:sp>
      <p:sp>
        <p:nvSpPr>
          <p:cNvPr id="5" name="Content Placeholder 4">
            <a:extLst>
              <a:ext uri="{FF2B5EF4-FFF2-40B4-BE49-F238E27FC236}">
                <a16:creationId xmlns:a16="http://schemas.microsoft.com/office/drawing/2014/main" xmlns="" id="{79539C9F-A4B4-9247-A96A-30A349B7D25F}"/>
              </a:ext>
            </a:extLst>
          </p:cNvPr>
          <p:cNvSpPr>
            <a:spLocks noGrp="1"/>
          </p:cNvSpPr>
          <p:nvPr>
            <p:ph idx="1"/>
          </p:nvPr>
        </p:nvSpPr>
        <p:spPr>
          <a:xfrm>
            <a:off x="457200" y="1149096"/>
            <a:ext cx="8229600" cy="4557794"/>
          </a:xfrm>
        </p:spPr>
        <p:txBody>
          <a:bodyPr/>
          <a:lstStyle/>
          <a:p>
            <a:pPr>
              <a:buSzPct val="100000"/>
              <a:buFont typeface="Arial" charset="0"/>
              <a:buChar char="•"/>
            </a:pPr>
            <a:r>
              <a:rPr lang="en-US" sz="1800" dirty="0"/>
              <a:t>Compares fluxes measured by pairs of MPS-LO angular zones when central pitch </a:t>
            </a:r>
            <a:r>
              <a:rPr lang="en-US" sz="1800" dirty="0" smtClean="0"/>
              <a:t>angles </a:t>
            </a:r>
            <a:r>
              <a:rPr lang="en-US" sz="1800" dirty="0"/>
              <a:t>(</a:t>
            </a:r>
            <a:r>
              <a:rPr lang="en-US" sz="1800" dirty="0" smtClean="0">
                <a:solidFill>
                  <a:schemeClr val="bg1"/>
                </a:solidFill>
              </a:rPr>
              <a:t>α) </a:t>
            </a:r>
            <a:r>
              <a:rPr lang="en-US" sz="1800" dirty="0" smtClean="0"/>
              <a:t>are </a:t>
            </a:r>
            <a:r>
              <a:rPr lang="en-US" sz="1800" dirty="0"/>
              <a:t>the </a:t>
            </a:r>
            <a:r>
              <a:rPr lang="en-US" sz="1800" dirty="0" smtClean="0"/>
              <a:t>same or supplementary. </a:t>
            </a:r>
          </a:p>
          <a:p>
            <a:pPr>
              <a:buSzPct val="100000"/>
              <a:buFont typeface="Arial" charset="0"/>
              <a:buChar char="•"/>
            </a:pPr>
            <a:r>
              <a:rPr lang="en-US" sz="1800" dirty="0" smtClean="0"/>
              <a:t>Under such conditions, zones </a:t>
            </a:r>
            <a:r>
              <a:rPr lang="en-US" sz="1800" dirty="0"/>
              <a:t>should observe the same flux at the same </a:t>
            </a:r>
            <a:r>
              <a:rPr lang="en-US" sz="1800" dirty="0" smtClean="0"/>
              <a:t>energy</a:t>
            </a:r>
          </a:p>
          <a:p>
            <a:pPr>
              <a:buSzPct val="100000"/>
              <a:buFont typeface="Arial" charset="0"/>
              <a:buChar char="•"/>
            </a:pPr>
            <a:endParaRPr lang="en-US" sz="1800" dirty="0"/>
          </a:p>
          <a:p>
            <a:pPr>
              <a:buSzPct val="100000"/>
              <a:buFont typeface="Arial" charset="0"/>
              <a:buChar char="•"/>
            </a:pPr>
            <a:endParaRPr lang="en-US" sz="1800" dirty="0" smtClean="0"/>
          </a:p>
          <a:p>
            <a:pPr>
              <a:buSzPct val="100000"/>
              <a:buFont typeface="Arial" charset="0"/>
              <a:buChar char="•"/>
            </a:pPr>
            <a:endParaRPr lang="en-US" sz="1800" dirty="0" smtClean="0"/>
          </a:p>
          <a:p>
            <a:pPr>
              <a:buSzPct val="100000"/>
              <a:buFont typeface="Arial" charset="0"/>
              <a:buChar char="•"/>
            </a:pPr>
            <a:endParaRPr lang="en-US" sz="1800" dirty="0"/>
          </a:p>
          <a:p>
            <a:pPr>
              <a:buSzPct val="100000"/>
              <a:buFont typeface="Arial" charset="0"/>
              <a:buChar char="•"/>
            </a:pPr>
            <a:r>
              <a:rPr lang="en-US" sz="1800" dirty="0"/>
              <a:t>Steps:</a:t>
            </a:r>
          </a:p>
          <a:p>
            <a:pPr lvl="1">
              <a:spcBef>
                <a:spcPts val="0"/>
              </a:spcBef>
              <a:spcAft>
                <a:spcPts val="300"/>
              </a:spcAft>
              <a:buSzPct val="100000"/>
            </a:pPr>
            <a:r>
              <a:rPr lang="en-US" sz="1600" dirty="0"/>
              <a:t>Input 1-min MPS-LO fluxes and pitch angles calculated from MAG BRF</a:t>
            </a:r>
          </a:p>
          <a:p>
            <a:pPr lvl="1">
              <a:spcBef>
                <a:spcPts val="0"/>
              </a:spcBef>
              <a:spcAft>
                <a:spcPts val="300"/>
              </a:spcAft>
              <a:buSzPct val="100000"/>
            </a:pPr>
            <a:r>
              <a:rPr lang="en-US" sz="1600" dirty="0"/>
              <a:t>Identify whenever a pair of zones has pitch angles within 1 degree and pitch angles varying more slowly than 30 </a:t>
            </a:r>
            <a:r>
              <a:rPr lang="en-US" sz="1600" dirty="0" err="1"/>
              <a:t>deg</a:t>
            </a:r>
            <a:r>
              <a:rPr lang="en-US" sz="1600" dirty="0"/>
              <a:t>/minute</a:t>
            </a:r>
          </a:p>
          <a:p>
            <a:pPr lvl="1">
              <a:spcBef>
                <a:spcPts val="0"/>
              </a:spcBef>
              <a:spcAft>
                <a:spcPts val="300"/>
              </a:spcAft>
              <a:buSzPct val="100000"/>
            </a:pPr>
            <a:r>
              <a:rPr lang="en-US" sz="1600" dirty="0"/>
              <a:t>Use supplementary angles of pitch angles &gt; 90 degrees to have sufficient matches (assumes </a:t>
            </a:r>
            <a:r>
              <a:rPr lang="en-US" sz="1600" dirty="0" smtClean="0"/>
              <a:t>up- </a:t>
            </a:r>
            <a:r>
              <a:rPr lang="en-US" sz="1600" dirty="0"/>
              <a:t>and down-going trapped fluxes are the same on a 1-minute timescale)</a:t>
            </a:r>
          </a:p>
          <a:p>
            <a:pPr lvl="1">
              <a:spcBef>
                <a:spcPts val="0"/>
              </a:spcBef>
              <a:spcAft>
                <a:spcPts val="300"/>
              </a:spcAft>
              <a:buSzPct val="100000"/>
            </a:pPr>
            <a:r>
              <a:rPr lang="en-US" sz="1600" dirty="0"/>
              <a:t>Report observed fluxes for each pitch angle match</a:t>
            </a:r>
          </a:p>
          <a:p>
            <a:pPr lvl="1">
              <a:spcBef>
                <a:spcPts val="0"/>
              </a:spcBef>
              <a:spcAft>
                <a:spcPts val="300"/>
              </a:spcAft>
              <a:buSzPct val="100000"/>
            </a:pPr>
            <a:r>
              <a:rPr lang="en-US" sz="1600" dirty="0"/>
              <a:t>Estimate scaling factors optimally based on set of all </a:t>
            </a:r>
            <a:r>
              <a:rPr lang="en-US" sz="1600" dirty="0" smtClean="0"/>
              <a:t>matches</a:t>
            </a:r>
            <a:endParaRPr lang="en-US" sz="1600" dirty="0"/>
          </a:p>
        </p:txBody>
      </p:sp>
      <p:sp>
        <p:nvSpPr>
          <p:cNvPr id="6" name="Shape 263">
            <a:extLst>
              <a:ext uri="{FF2B5EF4-FFF2-40B4-BE49-F238E27FC236}">
                <a16:creationId xmlns:a16="http://schemas.microsoft.com/office/drawing/2014/main" xmlns="" id="{6EE1FB30-A5D8-3D47-9C33-84C00F96080A}"/>
              </a:ext>
            </a:extLst>
          </p:cNvPr>
          <p:cNvSpPr txBox="1"/>
          <p:nvPr/>
        </p:nvSpPr>
        <p:spPr>
          <a:xfrm>
            <a:off x="1905001" y="5889770"/>
            <a:ext cx="5176932" cy="410653"/>
          </a:xfrm>
          <a:prstGeom prst="rect">
            <a:avLst/>
          </a:prstGeom>
          <a:solidFill>
            <a:schemeClr val="bg1"/>
          </a:solidFill>
          <a:ln>
            <a:noFill/>
          </a:ln>
        </p:spPr>
        <p:txBody>
          <a:bodyPr lIns="91425" tIns="45700" rIns="91425" bIns="45700" anchor="t" anchorCtr="0">
            <a:noAutofit/>
          </a:bodyPr>
          <a:lstStyle/>
          <a:p>
            <a:pPr marL="0" marR="0" lvl="0" indent="0" algn="l" rtl="0">
              <a:spcBef>
                <a:spcPts val="0"/>
              </a:spcBef>
              <a:buSzPct val="25000"/>
              <a:buNone/>
            </a:pPr>
            <a:r>
              <a:rPr lang="en" sz="1000" dirty="0">
                <a:solidFill>
                  <a:schemeClr val="tx1"/>
                </a:solidFill>
                <a:latin typeface="Calibri"/>
                <a:ea typeface="Calibri"/>
                <a:cs typeface="Calibri"/>
                <a:sym typeface="Calibri"/>
              </a:rPr>
              <a:t>Ref: Rowland, W., and R. S. Weigel (2012), Intra-calibration of particle detectors on a three-axis stabilized geostationary platform, </a:t>
            </a:r>
            <a:r>
              <a:rPr lang="en" sz="1000" i="1" dirty="0">
                <a:solidFill>
                  <a:schemeClr val="tx1"/>
                </a:solidFill>
                <a:latin typeface="Calibri"/>
                <a:ea typeface="Calibri"/>
                <a:cs typeface="Calibri"/>
                <a:sym typeface="Calibri"/>
              </a:rPr>
              <a:t>Space Weather, 10, </a:t>
            </a:r>
            <a:r>
              <a:rPr lang="en" sz="1000" dirty="0">
                <a:solidFill>
                  <a:schemeClr val="tx1"/>
                </a:solidFill>
                <a:latin typeface="Calibri"/>
                <a:ea typeface="Calibri"/>
                <a:cs typeface="Calibri"/>
                <a:sym typeface="Calibri"/>
              </a:rPr>
              <a:t>S11002, doi:10.1029/2012SW000816.</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40</a:t>
            </a:fld>
            <a:endParaRPr lang="uk-UA"/>
          </a:p>
        </p:txBody>
      </p:sp>
      <p:grpSp>
        <p:nvGrpSpPr>
          <p:cNvPr id="8" name="Group 7"/>
          <p:cNvGrpSpPr/>
          <p:nvPr/>
        </p:nvGrpSpPr>
        <p:grpSpPr>
          <a:xfrm>
            <a:off x="914400" y="2337465"/>
            <a:ext cx="3942033" cy="1503015"/>
            <a:chOff x="-436225" y="3581400"/>
            <a:chExt cx="6966899" cy="2335119"/>
          </a:xfrm>
        </p:grpSpPr>
        <p:cxnSp>
          <p:nvCxnSpPr>
            <p:cNvPr id="9" name="Straight Arrow Connector 8"/>
            <p:cNvCxnSpPr/>
            <p:nvPr/>
          </p:nvCxnSpPr>
          <p:spPr>
            <a:xfrm rot="5400000" flipH="1" flipV="1">
              <a:off x="1714500" y="4457700"/>
              <a:ext cx="1828800" cy="533400"/>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6200000" flipV="1">
              <a:off x="1485900" y="4762500"/>
              <a:ext cx="11430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362200" y="4925232"/>
              <a:ext cx="1190701" cy="7135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Arc 11"/>
            <p:cNvSpPr/>
            <p:nvPr/>
          </p:nvSpPr>
          <p:spPr>
            <a:xfrm rot="21357990">
              <a:off x="2250941" y="4849719"/>
              <a:ext cx="838200" cy="1066800"/>
            </a:xfrm>
            <a:prstGeom prst="arc">
              <a:avLst>
                <a:gd name="adj1" fmla="val 16200000"/>
                <a:gd name="adj2" fmla="val 20186189"/>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p:cNvSpPr/>
            <p:nvPr/>
          </p:nvSpPr>
          <p:spPr>
            <a:xfrm rot="17325011">
              <a:off x="1973309" y="4689484"/>
              <a:ext cx="838200" cy="1066800"/>
            </a:xfrm>
            <a:prstGeom prst="arc">
              <a:avLst>
                <a:gd name="adj1" fmla="val 17509279"/>
                <a:gd name="adj2" fmla="val 5331"/>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436225" y="4876800"/>
              <a:ext cx="2541808" cy="478169"/>
            </a:xfrm>
            <a:prstGeom prst="rect">
              <a:avLst/>
            </a:prstGeom>
            <a:noFill/>
          </p:spPr>
          <p:txBody>
            <a:bodyPr wrap="none" rtlCol="0">
              <a:spAutoFit/>
            </a:bodyPr>
            <a:lstStyle/>
            <a:p>
              <a:r>
                <a:rPr lang="en-US" dirty="0" smtClean="0">
                  <a:solidFill>
                    <a:schemeClr val="bg1"/>
                  </a:solidFill>
                </a:rPr>
                <a:t>Zone A look dir.</a:t>
              </a:r>
              <a:endParaRPr lang="en-US" dirty="0">
                <a:solidFill>
                  <a:schemeClr val="bg1"/>
                </a:solidFill>
              </a:endParaRPr>
            </a:p>
          </p:txBody>
        </p:sp>
        <p:sp>
          <p:nvSpPr>
            <p:cNvPr id="15" name="TextBox 14"/>
            <p:cNvSpPr txBox="1"/>
            <p:nvPr/>
          </p:nvSpPr>
          <p:spPr>
            <a:xfrm>
              <a:off x="3164199" y="5117068"/>
              <a:ext cx="2541809" cy="478169"/>
            </a:xfrm>
            <a:prstGeom prst="rect">
              <a:avLst/>
            </a:prstGeom>
            <a:noFill/>
          </p:spPr>
          <p:txBody>
            <a:bodyPr wrap="none" rtlCol="0">
              <a:spAutoFit/>
            </a:bodyPr>
            <a:lstStyle/>
            <a:p>
              <a:r>
                <a:rPr lang="en-US" dirty="0" smtClean="0">
                  <a:solidFill>
                    <a:schemeClr val="bg1"/>
                  </a:solidFill>
                </a:rPr>
                <a:t>Zone B look dir.</a:t>
              </a:r>
              <a:endParaRPr lang="en-US" dirty="0">
                <a:solidFill>
                  <a:schemeClr val="bg1"/>
                </a:solidFill>
              </a:endParaRPr>
            </a:p>
          </p:txBody>
        </p:sp>
        <p:sp>
          <p:nvSpPr>
            <p:cNvPr id="16" name="TextBox 15"/>
            <p:cNvSpPr txBox="1"/>
            <p:nvPr/>
          </p:nvSpPr>
          <p:spPr>
            <a:xfrm>
              <a:off x="2971801" y="3581400"/>
              <a:ext cx="3558873" cy="478169"/>
            </a:xfrm>
            <a:prstGeom prst="rect">
              <a:avLst/>
            </a:prstGeom>
            <a:noFill/>
          </p:spPr>
          <p:txBody>
            <a:bodyPr wrap="none" rtlCol="0">
              <a:spAutoFit/>
            </a:bodyPr>
            <a:lstStyle/>
            <a:p>
              <a:r>
                <a:rPr lang="en-US" b="1" dirty="0" smtClean="0">
                  <a:solidFill>
                    <a:srgbClr val="00B050"/>
                  </a:solidFill>
                </a:rPr>
                <a:t>B (magnetic field dir.)</a:t>
              </a:r>
              <a:endParaRPr lang="en-US" b="1" dirty="0">
                <a:solidFill>
                  <a:srgbClr val="00B050"/>
                </a:solidFill>
              </a:endParaRPr>
            </a:p>
          </p:txBody>
        </p:sp>
        <p:sp>
          <p:nvSpPr>
            <p:cNvPr id="17" name="TextBox 16"/>
            <p:cNvSpPr txBox="1"/>
            <p:nvPr/>
          </p:nvSpPr>
          <p:spPr>
            <a:xfrm>
              <a:off x="1965718" y="4096989"/>
              <a:ext cx="604007" cy="621620"/>
            </a:xfrm>
            <a:prstGeom prst="rect">
              <a:avLst/>
            </a:prstGeom>
            <a:noFill/>
          </p:spPr>
          <p:txBody>
            <a:bodyPr wrap="none" rtlCol="0">
              <a:spAutoFit/>
            </a:bodyPr>
            <a:lstStyle/>
            <a:p>
              <a:r>
                <a:rPr lang="en-US" sz="2000" dirty="0" err="1" smtClean="0">
                  <a:solidFill>
                    <a:schemeClr val="bg1"/>
                  </a:solidFill>
                </a:rPr>
                <a:t>α</a:t>
              </a:r>
              <a:endParaRPr lang="en-US" sz="2000" baseline="-25000" dirty="0">
                <a:solidFill>
                  <a:schemeClr val="bg1"/>
                </a:solidFill>
              </a:endParaRPr>
            </a:p>
          </p:txBody>
        </p:sp>
        <p:sp>
          <p:nvSpPr>
            <p:cNvPr id="18" name="TextBox 17"/>
            <p:cNvSpPr txBox="1"/>
            <p:nvPr/>
          </p:nvSpPr>
          <p:spPr>
            <a:xfrm>
              <a:off x="2905589" y="4230446"/>
              <a:ext cx="604007" cy="621620"/>
            </a:xfrm>
            <a:prstGeom prst="rect">
              <a:avLst/>
            </a:prstGeom>
            <a:noFill/>
          </p:spPr>
          <p:txBody>
            <a:bodyPr wrap="none" rtlCol="0">
              <a:spAutoFit/>
            </a:bodyPr>
            <a:lstStyle/>
            <a:p>
              <a:r>
                <a:rPr lang="en-US" sz="2000" dirty="0" err="1" smtClean="0">
                  <a:solidFill>
                    <a:schemeClr val="bg1"/>
                  </a:solidFill>
                </a:rPr>
                <a:t>α</a:t>
              </a:r>
              <a:endParaRPr lang="en-US" sz="2000" baseline="-25000" dirty="0">
                <a:solidFill>
                  <a:schemeClr val="bg1"/>
                </a:solidFill>
              </a:endParaRPr>
            </a:p>
          </p:txBody>
        </p:sp>
      </p:grpSp>
      <p:grpSp>
        <p:nvGrpSpPr>
          <p:cNvPr id="20" name="Group 19"/>
          <p:cNvGrpSpPr/>
          <p:nvPr/>
        </p:nvGrpSpPr>
        <p:grpSpPr>
          <a:xfrm>
            <a:off x="5498259" y="2313066"/>
            <a:ext cx="2544194" cy="1442636"/>
            <a:chOff x="-1098085" y="3964396"/>
            <a:chExt cx="4496448" cy="2241310"/>
          </a:xfrm>
        </p:grpSpPr>
        <p:cxnSp>
          <p:nvCxnSpPr>
            <p:cNvPr id="22" name="Straight Arrow Connector 21"/>
            <p:cNvCxnSpPr/>
            <p:nvPr/>
          </p:nvCxnSpPr>
          <p:spPr>
            <a:xfrm flipV="1">
              <a:off x="2362200" y="3964396"/>
              <a:ext cx="402074" cy="167440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6200000" flipV="1">
              <a:off x="1485900" y="4762500"/>
              <a:ext cx="11430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flipV="1">
              <a:off x="1364134" y="5638798"/>
              <a:ext cx="998074" cy="5371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Arc 24"/>
            <p:cNvSpPr/>
            <p:nvPr/>
          </p:nvSpPr>
          <p:spPr>
            <a:xfrm rot="18173673">
              <a:off x="1988500" y="4977833"/>
              <a:ext cx="838200" cy="1066799"/>
            </a:xfrm>
            <a:prstGeom prst="arc">
              <a:avLst>
                <a:gd name="adj1" fmla="val 11855581"/>
                <a:gd name="adj2" fmla="val 20186189"/>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p:cNvSpPr/>
            <p:nvPr/>
          </p:nvSpPr>
          <p:spPr>
            <a:xfrm rot="17325011">
              <a:off x="1973309" y="4689484"/>
              <a:ext cx="838200" cy="1066800"/>
            </a:xfrm>
            <a:prstGeom prst="arc">
              <a:avLst>
                <a:gd name="adj1" fmla="val 17509279"/>
                <a:gd name="adj2" fmla="val 5331"/>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603488" y="4133741"/>
              <a:ext cx="2541809" cy="478169"/>
            </a:xfrm>
            <a:prstGeom prst="rect">
              <a:avLst/>
            </a:prstGeom>
            <a:noFill/>
          </p:spPr>
          <p:txBody>
            <a:bodyPr wrap="none" rtlCol="0">
              <a:spAutoFit/>
            </a:bodyPr>
            <a:lstStyle/>
            <a:p>
              <a:r>
                <a:rPr lang="en-US" dirty="0" smtClean="0">
                  <a:solidFill>
                    <a:schemeClr val="bg1"/>
                  </a:solidFill>
                </a:rPr>
                <a:t>Zone A look dir.</a:t>
              </a:r>
              <a:endParaRPr lang="en-US" dirty="0">
                <a:solidFill>
                  <a:schemeClr val="bg1"/>
                </a:solidFill>
              </a:endParaRPr>
            </a:p>
          </p:txBody>
        </p:sp>
        <p:sp>
          <p:nvSpPr>
            <p:cNvPr id="28" name="TextBox 27"/>
            <p:cNvSpPr txBox="1"/>
            <p:nvPr/>
          </p:nvSpPr>
          <p:spPr>
            <a:xfrm>
              <a:off x="-1098085" y="5727537"/>
              <a:ext cx="2541809" cy="478169"/>
            </a:xfrm>
            <a:prstGeom prst="rect">
              <a:avLst/>
            </a:prstGeom>
            <a:noFill/>
          </p:spPr>
          <p:txBody>
            <a:bodyPr wrap="none" rtlCol="0">
              <a:spAutoFit/>
            </a:bodyPr>
            <a:lstStyle/>
            <a:p>
              <a:r>
                <a:rPr lang="en-US" smtClean="0">
                  <a:solidFill>
                    <a:schemeClr val="bg1"/>
                  </a:solidFill>
                </a:rPr>
                <a:t>Zone </a:t>
              </a:r>
              <a:r>
                <a:rPr lang="en-US" dirty="0" smtClean="0">
                  <a:solidFill>
                    <a:schemeClr val="bg1"/>
                  </a:solidFill>
                </a:rPr>
                <a:t>B look dir.</a:t>
              </a:r>
              <a:endParaRPr lang="en-US" dirty="0">
                <a:solidFill>
                  <a:schemeClr val="bg1"/>
                </a:solidFill>
              </a:endParaRPr>
            </a:p>
          </p:txBody>
        </p:sp>
        <p:sp>
          <p:nvSpPr>
            <p:cNvPr id="29" name="TextBox 28"/>
            <p:cNvSpPr txBox="1"/>
            <p:nvPr/>
          </p:nvSpPr>
          <p:spPr>
            <a:xfrm>
              <a:off x="2842516" y="4017062"/>
              <a:ext cx="555847" cy="478169"/>
            </a:xfrm>
            <a:prstGeom prst="rect">
              <a:avLst/>
            </a:prstGeom>
            <a:noFill/>
          </p:spPr>
          <p:txBody>
            <a:bodyPr wrap="none" rtlCol="0">
              <a:spAutoFit/>
            </a:bodyPr>
            <a:lstStyle/>
            <a:p>
              <a:r>
                <a:rPr lang="en-US" b="1" dirty="0" smtClean="0">
                  <a:solidFill>
                    <a:srgbClr val="00B050"/>
                  </a:solidFill>
                </a:rPr>
                <a:t>B</a:t>
              </a:r>
              <a:endParaRPr lang="en-US" b="1" dirty="0">
                <a:solidFill>
                  <a:srgbClr val="00B050"/>
                </a:solidFill>
              </a:endParaRPr>
            </a:p>
          </p:txBody>
        </p:sp>
        <p:sp>
          <p:nvSpPr>
            <p:cNvPr id="30" name="TextBox 29"/>
            <p:cNvSpPr txBox="1"/>
            <p:nvPr/>
          </p:nvSpPr>
          <p:spPr>
            <a:xfrm>
              <a:off x="1922623" y="4115930"/>
              <a:ext cx="604007" cy="621619"/>
            </a:xfrm>
            <a:prstGeom prst="rect">
              <a:avLst/>
            </a:prstGeom>
            <a:noFill/>
          </p:spPr>
          <p:txBody>
            <a:bodyPr wrap="none" rtlCol="0">
              <a:spAutoFit/>
            </a:bodyPr>
            <a:lstStyle/>
            <a:p>
              <a:r>
                <a:rPr lang="en-US" sz="2000" dirty="0" err="1" smtClean="0">
                  <a:solidFill>
                    <a:schemeClr val="bg1"/>
                  </a:solidFill>
                </a:rPr>
                <a:t>α</a:t>
              </a:r>
              <a:endParaRPr lang="en-US" sz="2000" baseline="-25000" dirty="0">
                <a:solidFill>
                  <a:schemeClr val="bg1"/>
                </a:solidFill>
              </a:endParaRPr>
            </a:p>
          </p:txBody>
        </p:sp>
        <p:sp>
          <p:nvSpPr>
            <p:cNvPr id="31" name="TextBox 30"/>
            <p:cNvSpPr txBox="1"/>
            <p:nvPr/>
          </p:nvSpPr>
          <p:spPr>
            <a:xfrm>
              <a:off x="420725" y="5010522"/>
              <a:ext cx="1555910" cy="621619"/>
            </a:xfrm>
            <a:prstGeom prst="rect">
              <a:avLst/>
            </a:prstGeom>
            <a:noFill/>
          </p:spPr>
          <p:txBody>
            <a:bodyPr wrap="none" rtlCol="0">
              <a:spAutoFit/>
            </a:bodyPr>
            <a:lstStyle/>
            <a:p>
              <a:r>
                <a:rPr lang="en-US" sz="2000" dirty="0" smtClean="0">
                  <a:solidFill>
                    <a:schemeClr val="bg1"/>
                  </a:solidFill>
                </a:rPr>
                <a:t>α+90</a:t>
              </a:r>
              <a:r>
                <a:rPr lang="en-US" sz="2000" baseline="38000" dirty="0" smtClean="0">
                  <a:solidFill>
                    <a:schemeClr val="bg1"/>
                  </a:solidFill>
                </a:rPr>
                <a:t>o</a:t>
              </a:r>
              <a:endParaRPr lang="en-US" sz="2000" baseline="38000" dirty="0">
                <a:solidFill>
                  <a:schemeClr val="bg1"/>
                </a:solidFill>
              </a:endParaRPr>
            </a:p>
          </p:txBody>
        </p:sp>
      </p:grpSp>
      <p:sp>
        <p:nvSpPr>
          <p:cNvPr id="33" name="TextBox 32"/>
          <p:cNvSpPr txBox="1"/>
          <p:nvPr/>
        </p:nvSpPr>
        <p:spPr>
          <a:xfrm>
            <a:off x="4364736" y="2812938"/>
            <a:ext cx="723275" cy="523220"/>
          </a:xfrm>
          <a:prstGeom prst="rect">
            <a:avLst/>
          </a:prstGeom>
          <a:noFill/>
        </p:spPr>
        <p:txBody>
          <a:bodyPr wrap="none" rtlCol="0">
            <a:spAutoFit/>
          </a:bodyPr>
          <a:lstStyle/>
          <a:p>
            <a:r>
              <a:rPr lang="en-US" sz="2800" u="sng" dirty="0" smtClean="0">
                <a:solidFill>
                  <a:schemeClr val="bg1"/>
                </a:solidFill>
              </a:rPr>
              <a:t>OR</a:t>
            </a:r>
            <a:endParaRPr lang="en-US" sz="2800" u="sng" dirty="0">
              <a:solidFill>
                <a:schemeClr val="bg1"/>
              </a:solidFill>
            </a:endParaRPr>
          </a:p>
        </p:txBody>
      </p:sp>
      <p:sp>
        <p:nvSpPr>
          <p:cNvPr id="32" name="Rounded Rectangle 31"/>
          <p:cNvSpPr/>
          <p:nvPr/>
        </p:nvSpPr>
        <p:spPr>
          <a:xfrm>
            <a:off x="6858000" y="6248400"/>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t>
            </a:r>
            <a:r>
              <a:rPr lang="en-US" smtClean="0">
                <a:solidFill>
                  <a:schemeClr val="tx1"/>
                </a:solidFill>
              </a:rPr>
              <a:t>artial </a:t>
            </a:r>
            <a:r>
              <a:rPr lang="en-US" dirty="0">
                <a:solidFill>
                  <a:schemeClr val="tx1"/>
                </a:solidFill>
              </a:rPr>
              <a:t>pass</a:t>
            </a:r>
          </a:p>
        </p:txBody>
      </p:sp>
    </p:spTree>
    <p:extLst>
      <p:ext uri="{BB962C8B-B14F-4D97-AF65-F5344CB8AC3E}">
        <p14:creationId xmlns:p14="http://schemas.microsoft.com/office/powerpoint/2010/main" val="10254483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662A169E-027F-6D4D-8089-EFB2503C6C6A}"/>
              </a:ext>
            </a:extLst>
          </p:cNvPr>
          <p:cNvSpPr>
            <a:spLocks noGrp="1"/>
          </p:cNvSpPr>
          <p:nvPr>
            <p:ph type="title"/>
          </p:nvPr>
        </p:nvSpPr>
        <p:spPr/>
        <p:txBody>
          <a:bodyPr/>
          <a:lstStyle/>
          <a:p>
            <a:r>
              <a:rPr lang="en-US" sz="3200" dirty="0"/>
              <a:t>PLPT-SEI-003: MPS-LO Zone Cross-Comparison – Method </a:t>
            </a:r>
            <a:r>
              <a:rPr lang="en-US" sz="3200" dirty="0" smtClean="0"/>
              <a:t>(2/4</a:t>
            </a:r>
            <a:r>
              <a:rPr lang="en-US" sz="3200" dirty="0"/>
              <a:t>) </a:t>
            </a:r>
          </a:p>
        </p:txBody>
      </p:sp>
      <p:sp>
        <p:nvSpPr>
          <p:cNvPr id="7" name="Slide Number Placeholder 6">
            <a:extLst>
              <a:ext uri="{FF2B5EF4-FFF2-40B4-BE49-F238E27FC236}">
                <a16:creationId xmlns:a16="http://schemas.microsoft.com/office/drawing/2014/main" xmlns="" id="{52E9A7DB-A839-1A4B-8AA6-F118D5CC9B31}"/>
              </a:ext>
            </a:extLst>
          </p:cNvPr>
          <p:cNvSpPr>
            <a:spLocks noGrp="1"/>
          </p:cNvSpPr>
          <p:nvPr>
            <p:ph type="sldNum" sz="quarter" idx="12"/>
          </p:nvPr>
        </p:nvSpPr>
        <p:spPr/>
        <p:txBody>
          <a:bodyPr/>
          <a:lstStyle/>
          <a:p>
            <a:fld id="{B2EFC58C-15BD-441D-B5ED-3859E2286C26}" type="slidenum">
              <a:rPr lang="en-US" altLang="en-US" smtClean="0"/>
              <a:pPr/>
              <a:t>41</a:t>
            </a:fld>
            <a:endParaRPr lang="en-US" altLang="en-US"/>
          </a:p>
        </p:txBody>
      </p:sp>
      <p:sp>
        <p:nvSpPr>
          <p:cNvPr id="14" name="TextBox 13">
            <a:extLst>
              <a:ext uri="{FF2B5EF4-FFF2-40B4-BE49-F238E27FC236}">
                <a16:creationId xmlns:a16="http://schemas.microsoft.com/office/drawing/2014/main" xmlns="" id="{77CBF9B0-CE02-454A-88CF-FB56C657BBFF}"/>
              </a:ext>
            </a:extLst>
          </p:cNvPr>
          <p:cNvSpPr txBox="1"/>
          <p:nvPr/>
        </p:nvSpPr>
        <p:spPr>
          <a:xfrm>
            <a:off x="533400" y="2040176"/>
            <a:ext cx="497252" cy="369332"/>
          </a:xfrm>
          <a:prstGeom prst="rect">
            <a:avLst/>
          </a:prstGeom>
          <a:noFill/>
        </p:spPr>
        <p:txBody>
          <a:bodyPr wrap="none" rtlCol="0">
            <a:spAutoFit/>
          </a:bodyPr>
          <a:lstStyle/>
          <a:p>
            <a:pPr algn="ctr"/>
            <a:r>
              <a:rPr lang="en-US" dirty="0"/>
              <a:t>90°</a:t>
            </a:r>
          </a:p>
        </p:txBody>
      </p:sp>
      <p:sp>
        <p:nvSpPr>
          <p:cNvPr id="15" name="TextBox 14">
            <a:extLst>
              <a:ext uri="{FF2B5EF4-FFF2-40B4-BE49-F238E27FC236}">
                <a16:creationId xmlns:a16="http://schemas.microsoft.com/office/drawing/2014/main" xmlns="" id="{160AE782-F83C-4146-B8DE-E93C7B36B0A0}"/>
              </a:ext>
            </a:extLst>
          </p:cNvPr>
          <p:cNvSpPr txBox="1"/>
          <p:nvPr/>
        </p:nvSpPr>
        <p:spPr>
          <a:xfrm>
            <a:off x="533400" y="3179491"/>
            <a:ext cx="497252" cy="369332"/>
          </a:xfrm>
          <a:prstGeom prst="rect">
            <a:avLst/>
          </a:prstGeom>
          <a:noFill/>
        </p:spPr>
        <p:txBody>
          <a:bodyPr wrap="none" rtlCol="0">
            <a:spAutoFit/>
          </a:bodyPr>
          <a:lstStyle/>
          <a:p>
            <a:pPr algn="ctr"/>
            <a:r>
              <a:rPr lang="en-US" dirty="0"/>
              <a:t>60°</a:t>
            </a:r>
          </a:p>
        </p:txBody>
      </p:sp>
      <p:sp>
        <p:nvSpPr>
          <p:cNvPr id="16" name="TextBox 15">
            <a:extLst>
              <a:ext uri="{FF2B5EF4-FFF2-40B4-BE49-F238E27FC236}">
                <a16:creationId xmlns:a16="http://schemas.microsoft.com/office/drawing/2014/main" xmlns="" id="{F14E289B-CCD2-B445-8895-2E6DFCA0460D}"/>
              </a:ext>
            </a:extLst>
          </p:cNvPr>
          <p:cNvSpPr txBox="1"/>
          <p:nvPr/>
        </p:nvSpPr>
        <p:spPr>
          <a:xfrm>
            <a:off x="533400" y="4278496"/>
            <a:ext cx="497252" cy="369332"/>
          </a:xfrm>
          <a:prstGeom prst="rect">
            <a:avLst/>
          </a:prstGeom>
          <a:noFill/>
        </p:spPr>
        <p:txBody>
          <a:bodyPr wrap="none" rtlCol="0">
            <a:spAutoFit/>
          </a:bodyPr>
          <a:lstStyle/>
          <a:p>
            <a:pPr algn="ctr"/>
            <a:r>
              <a:rPr lang="en-US" dirty="0"/>
              <a:t>30°</a:t>
            </a:r>
          </a:p>
        </p:txBody>
      </p:sp>
      <p:sp>
        <p:nvSpPr>
          <p:cNvPr id="17" name="TextBox 16">
            <a:extLst>
              <a:ext uri="{FF2B5EF4-FFF2-40B4-BE49-F238E27FC236}">
                <a16:creationId xmlns:a16="http://schemas.microsoft.com/office/drawing/2014/main" xmlns="" id="{FE33E8AD-FE8F-EE49-A868-FE72EBCE22D0}"/>
              </a:ext>
            </a:extLst>
          </p:cNvPr>
          <p:cNvSpPr txBox="1"/>
          <p:nvPr/>
        </p:nvSpPr>
        <p:spPr>
          <a:xfrm>
            <a:off x="591910" y="5410200"/>
            <a:ext cx="380232" cy="369332"/>
          </a:xfrm>
          <a:prstGeom prst="rect">
            <a:avLst/>
          </a:prstGeom>
          <a:noFill/>
        </p:spPr>
        <p:txBody>
          <a:bodyPr wrap="none" rtlCol="0">
            <a:spAutoFit/>
          </a:bodyPr>
          <a:lstStyle/>
          <a:p>
            <a:pPr algn="ctr"/>
            <a:r>
              <a:rPr lang="en-US" dirty="0"/>
              <a:t>0°</a:t>
            </a: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120" y="1600200"/>
            <a:ext cx="8335880" cy="4167941"/>
          </a:xfrm>
          <a:prstGeom prst="rect">
            <a:avLst/>
          </a:prstGeom>
        </p:spPr>
      </p:pic>
      <p:sp>
        <p:nvSpPr>
          <p:cNvPr id="20" name="TextBox 19">
            <a:extLst>
              <a:ext uri="{FF2B5EF4-FFF2-40B4-BE49-F238E27FC236}">
                <a16:creationId xmlns:a16="http://schemas.microsoft.com/office/drawing/2014/main" xmlns="" id="{D654259C-86F9-E943-900C-91BE9D263156}"/>
              </a:ext>
            </a:extLst>
          </p:cNvPr>
          <p:cNvSpPr txBox="1"/>
          <p:nvPr/>
        </p:nvSpPr>
        <p:spPr>
          <a:xfrm>
            <a:off x="427121" y="1295400"/>
            <a:ext cx="8335879" cy="307777"/>
          </a:xfrm>
          <a:prstGeom prst="rect">
            <a:avLst/>
          </a:prstGeom>
          <a:solidFill>
            <a:schemeClr val="bg1"/>
          </a:solidFill>
        </p:spPr>
        <p:txBody>
          <a:bodyPr wrap="square" rtlCol="0">
            <a:spAutoFit/>
          </a:bodyPr>
          <a:lstStyle/>
          <a:p>
            <a:pPr algn="ctr"/>
            <a:r>
              <a:rPr lang="en-US" b="1" i="1" dirty="0"/>
              <a:t>Example: Ion Pitch Angles, </a:t>
            </a:r>
            <a:r>
              <a:rPr lang="en-US" b="1" i="1" dirty="0" smtClean="0"/>
              <a:t>April 2019 </a:t>
            </a:r>
            <a:r>
              <a:rPr lang="en-US" b="1" i="1" dirty="0"/>
              <a:t>(supplementary angles of p.a. &gt; 90 </a:t>
            </a:r>
            <a:r>
              <a:rPr lang="en-US" b="1" i="1" dirty="0" smtClean="0"/>
              <a:t>deg.)</a:t>
            </a:r>
            <a:endParaRPr lang="en-US" b="1" i="1" dirty="0"/>
          </a:p>
        </p:txBody>
      </p:sp>
      <p:sp>
        <p:nvSpPr>
          <p:cNvPr id="21" name="TextBox 20">
            <a:extLst>
              <a:ext uri="{FF2B5EF4-FFF2-40B4-BE49-F238E27FC236}">
                <a16:creationId xmlns:a16="http://schemas.microsoft.com/office/drawing/2014/main" xmlns="" id="{A58B61AE-51A7-2E4A-8353-64169D4CEB62}"/>
              </a:ext>
            </a:extLst>
          </p:cNvPr>
          <p:cNvSpPr txBox="1"/>
          <p:nvPr/>
        </p:nvSpPr>
        <p:spPr>
          <a:xfrm>
            <a:off x="427121" y="5688476"/>
            <a:ext cx="8335879" cy="523220"/>
          </a:xfrm>
          <a:prstGeom prst="rect">
            <a:avLst/>
          </a:prstGeom>
          <a:solidFill>
            <a:schemeClr val="bg1"/>
          </a:solidFill>
        </p:spPr>
        <p:txBody>
          <a:bodyPr wrap="square" rtlCol="0">
            <a:spAutoFit/>
          </a:bodyPr>
          <a:lstStyle/>
          <a:p>
            <a:pPr algn="ctr"/>
            <a:r>
              <a:rPr lang="en-US" b="1" i="1" dirty="0"/>
              <a:t>Dots indicate pitch angle matches </a:t>
            </a:r>
            <a:endParaRPr lang="en-US" b="1" i="1" dirty="0" smtClean="0"/>
          </a:p>
          <a:p>
            <a:pPr algn="ctr"/>
            <a:r>
              <a:rPr lang="en-US" b="1" i="1" dirty="0" smtClean="0"/>
              <a:t>1,000-10,000 </a:t>
            </a:r>
            <a:r>
              <a:rPr lang="en-US" b="1" i="1" dirty="0"/>
              <a:t>matches per </a:t>
            </a:r>
            <a:r>
              <a:rPr lang="en-US" b="1" i="1" dirty="0" smtClean="0"/>
              <a:t>month per energy-zone pair</a:t>
            </a:r>
            <a:endParaRPr lang="en-US" b="1" i="1" dirty="0"/>
          </a:p>
        </p:txBody>
      </p:sp>
      <p:sp>
        <p:nvSpPr>
          <p:cNvPr id="3" name="TextBox 2"/>
          <p:cNvSpPr txBox="1"/>
          <p:nvPr/>
        </p:nvSpPr>
        <p:spPr>
          <a:xfrm>
            <a:off x="3316224" y="1954832"/>
            <a:ext cx="611065" cy="307777"/>
          </a:xfrm>
          <a:prstGeom prst="rect">
            <a:avLst/>
          </a:prstGeom>
          <a:noFill/>
        </p:spPr>
        <p:txBody>
          <a:bodyPr wrap="none" rtlCol="0">
            <a:spAutoFit/>
          </a:bodyPr>
          <a:lstStyle/>
          <a:p>
            <a:r>
              <a:rPr lang="en-US" smtClean="0"/>
              <a:t>Zone</a:t>
            </a:r>
            <a:endParaRPr lang="en-US"/>
          </a:p>
        </p:txBody>
      </p:sp>
      <p:sp>
        <p:nvSpPr>
          <p:cNvPr id="12" name="Rounded Rectangle 11"/>
          <p:cNvSpPr/>
          <p:nvPr/>
        </p:nvSpPr>
        <p:spPr>
          <a:xfrm>
            <a:off x="6858000" y="6248400"/>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t>
            </a:r>
            <a:r>
              <a:rPr lang="en-US" smtClean="0">
                <a:solidFill>
                  <a:schemeClr val="tx1"/>
                </a:solidFill>
              </a:rPr>
              <a:t>artial </a:t>
            </a:r>
            <a:r>
              <a:rPr lang="en-US" dirty="0">
                <a:solidFill>
                  <a:schemeClr val="tx1"/>
                </a:solidFill>
              </a:rPr>
              <a:t>pass</a:t>
            </a:r>
          </a:p>
        </p:txBody>
      </p:sp>
    </p:spTree>
    <p:extLst>
      <p:ext uri="{BB962C8B-B14F-4D97-AF65-F5344CB8AC3E}">
        <p14:creationId xmlns:p14="http://schemas.microsoft.com/office/powerpoint/2010/main" val="17317953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6F71424-AC43-0848-BE7D-E01648E66B1C}"/>
              </a:ext>
            </a:extLst>
          </p:cNvPr>
          <p:cNvSpPr>
            <a:spLocks noGrp="1"/>
          </p:cNvSpPr>
          <p:nvPr>
            <p:ph type="title"/>
          </p:nvPr>
        </p:nvSpPr>
        <p:spPr/>
        <p:txBody>
          <a:bodyPr/>
          <a:lstStyle/>
          <a:p>
            <a:r>
              <a:rPr lang="en-US" sz="3200" dirty="0"/>
              <a:t>PLPT-SEI-003: MPS-LO Zone Cross-Comparison – Method </a:t>
            </a:r>
            <a:r>
              <a:rPr lang="en-US" sz="3200" dirty="0" smtClean="0"/>
              <a:t>(3/4</a:t>
            </a:r>
            <a:r>
              <a:rPr lang="en-US" sz="3200" dirty="0"/>
              <a:t>) </a:t>
            </a:r>
          </a:p>
        </p:txBody>
      </p:sp>
      <p:sp>
        <p:nvSpPr>
          <p:cNvPr id="5" name="Content Placeholder 4">
            <a:extLst>
              <a:ext uri="{FF2B5EF4-FFF2-40B4-BE49-F238E27FC236}">
                <a16:creationId xmlns:a16="http://schemas.microsoft.com/office/drawing/2014/main" xmlns="" id="{79539C9F-A4B4-9247-A96A-30A349B7D25F}"/>
              </a:ext>
            </a:extLst>
          </p:cNvPr>
          <p:cNvSpPr>
            <a:spLocks noGrp="1"/>
          </p:cNvSpPr>
          <p:nvPr>
            <p:ph idx="1"/>
          </p:nvPr>
        </p:nvSpPr>
        <p:spPr>
          <a:xfrm>
            <a:off x="457200" y="1295400"/>
            <a:ext cx="8229600" cy="4876800"/>
          </a:xfrm>
        </p:spPr>
        <p:txBody>
          <a:bodyPr/>
          <a:lstStyle/>
          <a:p>
            <a:pPr>
              <a:buSzPct val="100000"/>
              <a:buFont typeface="Arial" charset="0"/>
              <a:buChar char="•"/>
            </a:pPr>
            <a:r>
              <a:rPr lang="en-US" sz="1800" dirty="0"/>
              <a:t>Use </a:t>
            </a:r>
            <a:r>
              <a:rPr lang="en-US" sz="1800" dirty="0" err="1"/>
              <a:t>Nelder</a:t>
            </a:r>
            <a:r>
              <a:rPr lang="en-US" sz="1800" dirty="0"/>
              <a:t>-Mead method to minimize the following objective function: sum of squares of the following difference term (</a:t>
            </a:r>
            <a:r>
              <a:rPr lang="en-US" sz="2400" baseline="-8000" dirty="0"/>
              <a:t>~</a:t>
            </a:r>
            <a:r>
              <a:rPr lang="en-US" sz="1800" dirty="0"/>
              <a:t>30k terms [matches] in the sum per energy)</a:t>
            </a:r>
          </a:p>
          <a:p>
            <a:pPr>
              <a:buFont typeface="Arial" charset="0"/>
              <a:buChar char="•"/>
            </a:pPr>
            <a:endParaRPr lang="en-US" sz="1800" dirty="0"/>
          </a:p>
          <a:p>
            <a:pPr marL="342900" indent="-342900">
              <a:buFont typeface="Arial" charset="0"/>
              <a:buChar char="•"/>
            </a:pPr>
            <a:endParaRPr lang="en-US" sz="1800" dirty="0"/>
          </a:p>
          <a:p>
            <a:pPr>
              <a:buSzPct val="100000"/>
              <a:buFont typeface="Arial" charset="0"/>
              <a:buChar char="•"/>
            </a:pPr>
            <a:r>
              <a:rPr lang="en-US" sz="1800" dirty="0"/>
              <a:t>To reduce effect of statistical noise, use only matches where both fluxes correspond to at least 1000 counts/minute</a:t>
            </a:r>
          </a:p>
          <a:p>
            <a:pPr>
              <a:buSzPct val="100000"/>
              <a:buFont typeface="Arial" charset="0"/>
              <a:buChar char="•"/>
            </a:pPr>
            <a:r>
              <a:rPr lang="en-US" sz="1800" dirty="0"/>
              <a:t>A non-linear problem: need a good initial guess for the scale factors in order for the solution to converge</a:t>
            </a:r>
          </a:p>
          <a:p>
            <a:pPr lvl="1">
              <a:buSzPct val="100000"/>
              <a:buFont typeface=".AppleSystemUIFont" charset="-120"/>
              <a:buChar char="-"/>
            </a:pPr>
            <a:r>
              <a:rPr lang="en-US" sz="1600" dirty="0"/>
              <a:t>1000-6000 iterations needed, depending on the energy and species</a:t>
            </a:r>
          </a:p>
          <a:p>
            <a:pPr lvl="1">
              <a:buSzPct val="100000"/>
              <a:buFont typeface=".AppleSystemUIFont" charset="-120"/>
              <a:buChar char="-"/>
            </a:pPr>
            <a:r>
              <a:rPr lang="en-US" sz="1600" dirty="0"/>
              <a:t>2.5 (2.8) hours needed for three months, 14 zones, 15 energies of ions (electrons) on macOS 2.5 GHz Intel Core i7</a:t>
            </a:r>
          </a:p>
          <a:p>
            <a:pPr>
              <a:buSzPct val="100000"/>
              <a:buFont typeface="Arial" charset="0"/>
              <a:buChar char="•"/>
            </a:pPr>
            <a:r>
              <a:rPr lang="en-US" sz="1800" dirty="0"/>
              <a:t>Because they are only valid in a relative sense, scale factors must be normalized – here, normalized to those of Zone </a:t>
            </a:r>
            <a:r>
              <a:rPr lang="en-US" sz="1800" dirty="0" smtClean="0"/>
              <a:t>8 </a:t>
            </a:r>
            <a:r>
              <a:rPr lang="en-US" sz="1800" dirty="0"/>
              <a:t>(arbitrary choice)</a:t>
            </a:r>
          </a:p>
        </p:txBody>
      </p:sp>
      <p:sp>
        <p:nvSpPr>
          <p:cNvPr id="6" name="Shape 263">
            <a:extLst>
              <a:ext uri="{FF2B5EF4-FFF2-40B4-BE49-F238E27FC236}">
                <a16:creationId xmlns:a16="http://schemas.microsoft.com/office/drawing/2014/main" xmlns="" id="{6EE1FB30-A5D8-3D47-9C33-84C00F96080A}"/>
              </a:ext>
            </a:extLst>
          </p:cNvPr>
          <p:cNvSpPr txBox="1"/>
          <p:nvPr/>
        </p:nvSpPr>
        <p:spPr>
          <a:xfrm>
            <a:off x="1941576" y="5828810"/>
            <a:ext cx="5333999" cy="400069"/>
          </a:xfrm>
          <a:prstGeom prst="rect">
            <a:avLst/>
          </a:prstGeom>
          <a:solidFill>
            <a:schemeClr val="bg1"/>
          </a:solidFill>
          <a:ln>
            <a:noFill/>
          </a:ln>
        </p:spPr>
        <p:txBody>
          <a:bodyPr lIns="91425" tIns="45700" rIns="91425" bIns="45700" anchor="t" anchorCtr="0">
            <a:spAutoFit/>
          </a:bodyPr>
          <a:lstStyle/>
          <a:p>
            <a:pPr marL="0" marR="0" lvl="0" indent="0" algn="l" rtl="0">
              <a:spcBef>
                <a:spcPts val="200"/>
              </a:spcBef>
              <a:spcAft>
                <a:spcPts val="200"/>
              </a:spcAft>
              <a:buSzPct val="25000"/>
              <a:buNone/>
            </a:pPr>
            <a:r>
              <a:rPr lang="en" sz="1000" dirty="0">
                <a:solidFill>
                  <a:schemeClr val="tx1"/>
                </a:solidFill>
                <a:latin typeface="Calibri"/>
                <a:ea typeface="Calibri"/>
                <a:cs typeface="Calibri"/>
                <a:sym typeface="Calibri"/>
              </a:rPr>
              <a:t>Ref: Rowland, W., and R. S. Weigel (2012), Intra-calibration of particle detectors on a three-axis stabilized geostationary platform, </a:t>
            </a:r>
            <a:r>
              <a:rPr lang="en" sz="1000" i="1" dirty="0">
                <a:solidFill>
                  <a:schemeClr val="tx1"/>
                </a:solidFill>
                <a:latin typeface="Calibri"/>
                <a:ea typeface="Calibri"/>
                <a:cs typeface="Calibri"/>
                <a:sym typeface="Calibri"/>
              </a:rPr>
              <a:t>Space Weather, 10, </a:t>
            </a:r>
            <a:r>
              <a:rPr lang="en" sz="1000" dirty="0">
                <a:solidFill>
                  <a:schemeClr val="tx1"/>
                </a:solidFill>
                <a:latin typeface="Calibri"/>
                <a:ea typeface="Calibri"/>
                <a:cs typeface="Calibri"/>
                <a:sym typeface="Calibri"/>
              </a:rPr>
              <a:t>S11002, doi:10.1029/2012SW000816.</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8A878041-15FF-E74B-ACFD-C0A85379F1F5}"/>
                  </a:ext>
                </a:extLst>
              </p:cNvPr>
              <p:cNvSpPr/>
              <p:nvPr/>
            </p:nvSpPr>
            <p:spPr>
              <a:xfrm>
                <a:off x="2667000" y="2332035"/>
                <a:ext cx="3857531" cy="7159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𝑅</m:t>
                      </m:r>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f>
                        <m:fPr>
                          <m:ctrlPr>
                            <a:rPr lang="en-US" i="1">
                              <a:solidFill>
                                <a:schemeClr val="bg1"/>
                              </a:solidFill>
                              <a:latin typeface="Cambria Math" charset="0"/>
                            </a:rPr>
                          </m:ctrlPr>
                        </m:fPr>
                        <m:num>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num>
                        <m:den>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den>
                      </m:f>
                    </m:oMath>
                  </m:oMathPara>
                </a14:m>
                <a:endParaRPr lang="en-US" dirty="0">
                  <a:solidFill>
                    <a:schemeClr val="bg1"/>
                  </a:solidFill>
                </a:endParaRPr>
              </a:p>
            </p:txBody>
          </p:sp>
        </mc:Choice>
        <mc:Fallback xmlns="">
          <p:sp>
            <p:nvSpPr>
              <p:cNvPr id="2" name="Rectangle 1">
                <a:extLst>
                  <a:ext uri="{FF2B5EF4-FFF2-40B4-BE49-F238E27FC236}">
                    <a16:creationId xmlns:a16="http://schemas.microsoft.com/office/drawing/2014/main" xmlns="" xmlns:a14="http://schemas.microsoft.com/office/drawing/2010/main" id="{8A878041-15FF-E74B-ACFD-C0A85379F1F5}"/>
                  </a:ext>
                </a:extLst>
              </p:cNvPr>
              <p:cNvSpPr>
                <a:spLocks noRot="1" noChangeAspect="1" noMove="1" noResize="1" noEditPoints="1" noAdjustHandles="1" noChangeArrowheads="1" noChangeShapeType="1" noTextEdit="1"/>
              </p:cNvSpPr>
              <p:nvPr/>
            </p:nvSpPr>
            <p:spPr>
              <a:xfrm>
                <a:off x="2667000" y="2332035"/>
                <a:ext cx="3857531" cy="715965"/>
              </a:xfrm>
              <a:prstGeom prst="rect">
                <a:avLst/>
              </a:prstGeom>
              <a:blipFill rotWithShape="0">
                <a:blip r:embed="rId2"/>
                <a:stretch>
                  <a:fillRect/>
                </a:stretch>
              </a:blipFill>
            </p:spPr>
            <p:txBody>
              <a:bodyPr/>
              <a:lstStyle/>
              <a:p>
                <a:r>
                  <a:rPr lang="en-US">
                    <a:noFill/>
                  </a:rPr>
                  <a:t> </a:t>
                </a:r>
              </a:p>
            </p:txBody>
          </p:sp>
        </mc:Fallback>
      </mc:AlternateContent>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42</a:t>
            </a:fld>
            <a:endParaRPr lang="uk-UA"/>
          </a:p>
        </p:txBody>
      </p:sp>
      <p:sp>
        <p:nvSpPr>
          <p:cNvPr id="7" name="Rounded Rectangle 6"/>
          <p:cNvSpPr/>
          <p:nvPr/>
        </p:nvSpPr>
        <p:spPr>
          <a:xfrm>
            <a:off x="6858000" y="6324600"/>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t>
            </a:r>
            <a:r>
              <a:rPr lang="en-US" smtClean="0">
                <a:solidFill>
                  <a:schemeClr val="tx1"/>
                </a:solidFill>
              </a:rPr>
              <a:t>artial </a:t>
            </a:r>
            <a:r>
              <a:rPr lang="en-US" dirty="0">
                <a:solidFill>
                  <a:schemeClr val="tx1"/>
                </a:solidFill>
              </a:rPr>
              <a:t>pass</a:t>
            </a:r>
          </a:p>
        </p:txBody>
      </p:sp>
    </p:spTree>
    <p:extLst>
      <p:ext uri="{BB962C8B-B14F-4D97-AF65-F5344CB8AC3E}">
        <p14:creationId xmlns:p14="http://schemas.microsoft.com/office/powerpoint/2010/main" val="14383443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391" y="983848"/>
            <a:ext cx="8568160" cy="53840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xmlns="" id="{303CA662-A4C5-4649-9592-637C63EAB197}"/>
              </a:ext>
            </a:extLst>
          </p:cNvPr>
          <p:cNvSpPr>
            <a:spLocks noGrp="1"/>
          </p:cNvSpPr>
          <p:nvPr>
            <p:ph type="sldNum" sz="quarter" idx="4294967295"/>
          </p:nvPr>
        </p:nvSpPr>
        <p:spPr>
          <a:xfrm>
            <a:off x="8461375" y="6356350"/>
            <a:ext cx="682625" cy="365125"/>
          </a:xfrm>
        </p:spPr>
        <p:txBody>
          <a:bodyPr/>
          <a:lstStyle/>
          <a:p>
            <a:fld id="{615ADB79-25D6-47C0-AB51-22A13A0BBB50}" type="slidenum">
              <a:rPr lang="en-US" altLang="en-US" smtClean="0"/>
              <a:pPr/>
              <a:t>43</a:t>
            </a:fld>
            <a:endParaRPr lang="en-US" altLang="en-US" dirty="0"/>
          </a:p>
        </p:txBody>
      </p:sp>
      <p:sp>
        <p:nvSpPr>
          <p:cNvPr id="12" name="Title 3">
            <a:extLst>
              <a:ext uri="{FF2B5EF4-FFF2-40B4-BE49-F238E27FC236}">
                <a16:creationId xmlns:a16="http://schemas.microsoft.com/office/drawing/2014/main" xmlns="" id="{009D0272-4DDB-0547-96A7-6BB0B5DD6B72}"/>
              </a:ext>
            </a:extLst>
          </p:cNvPr>
          <p:cNvSpPr>
            <a:spLocks noGrp="1"/>
          </p:cNvSpPr>
          <p:nvPr>
            <p:ph type="title"/>
          </p:nvPr>
        </p:nvSpPr>
        <p:spPr>
          <a:xfrm>
            <a:off x="1371600" y="128337"/>
            <a:ext cx="6408821" cy="968626"/>
          </a:xfrm>
        </p:spPr>
        <p:txBody>
          <a:bodyPr/>
          <a:lstStyle/>
          <a:p>
            <a:r>
              <a:rPr lang="en-US" dirty="0">
                <a:solidFill>
                  <a:schemeClr val="bg1"/>
                </a:solidFill>
              </a:rPr>
              <a:t>PLPT-SEI-003: MPS-LO Zone Cross-Comparison – Scale Factor </a:t>
            </a:r>
            <a:r>
              <a:rPr lang="en-US" dirty="0" smtClean="0">
                <a:solidFill>
                  <a:schemeClr val="bg1"/>
                </a:solidFill>
              </a:rPr>
              <a:t>Results (4/4)</a:t>
            </a:r>
            <a:endParaRPr lang="en-US" dirty="0">
              <a:solidFill>
                <a:schemeClr val="bg1"/>
              </a:solidFill>
            </a:endParaRPr>
          </a:p>
        </p:txBody>
      </p:sp>
      <p:sp>
        <p:nvSpPr>
          <p:cNvPr id="15" name="TextBox 14">
            <a:extLst>
              <a:ext uri="{FF2B5EF4-FFF2-40B4-BE49-F238E27FC236}">
                <a16:creationId xmlns:a16="http://schemas.microsoft.com/office/drawing/2014/main" xmlns="" id="{2521DF04-43E4-7243-8DD3-084EE66C325E}"/>
              </a:ext>
            </a:extLst>
          </p:cNvPr>
          <p:cNvSpPr txBox="1"/>
          <p:nvPr/>
        </p:nvSpPr>
        <p:spPr>
          <a:xfrm>
            <a:off x="1208591" y="5632103"/>
            <a:ext cx="7097209" cy="692497"/>
          </a:xfrm>
          <a:prstGeom prst="rect">
            <a:avLst/>
          </a:prstGeom>
          <a:solidFill>
            <a:schemeClr val="bg1"/>
          </a:solidFill>
        </p:spPr>
        <p:txBody>
          <a:bodyPr wrap="square" rtlCol="0">
            <a:spAutoFit/>
          </a:bodyPr>
          <a:lstStyle/>
          <a:p>
            <a:pPr marL="285750" indent="-285750">
              <a:buFont typeface="Arial" charset="0"/>
              <a:buChar char="•"/>
            </a:pPr>
            <a:r>
              <a:rPr lang="en-US" sz="1300" b="1" dirty="0" smtClean="0"/>
              <a:t>Multiplicative </a:t>
            </a:r>
            <a:r>
              <a:rPr lang="en-US" sz="1300" b="1" dirty="0"/>
              <a:t>scale factors plotted vs. energy </a:t>
            </a:r>
            <a:r>
              <a:rPr lang="en-US" sz="1300" b="1" dirty="0" smtClean="0"/>
              <a:t>channel </a:t>
            </a:r>
            <a:r>
              <a:rPr lang="en-US" sz="1300" b="1" dirty="0"/>
              <a:t>for each zone </a:t>
            </a:r>
            <a:endParaRPr lang="en-US" sz="1300" b="1" dirty="0" smtClean="0"/>
          </a:p>
          <a:p>
            <a:pPr marL="285750" indent="-285750">
              <a:buFont typeface="Arial" charset="0"/>
              <a:buChar char="•"/>
            </a:pPr>
            <a:r>
              <a:rPr lang="en-US" sz="1300" b="1" dirty="0" smtClean="0"/>
              <a:t>Marginal consistency month-to-month indicates need to do this on a monthly basis</a:t>
            </a:r>
          </a:p>
          <a:p>
            <a:pPr marL="285750" indent="-285750">
              <a:buFont typeface="Arial" charset="0"/>
              <a:buChar char="•"/>
            </a:pPr>
            <a:r>
              <a:rPr lang="en-US" sz="1300" b="1" dirty="0">
                <a:solidFill>
                  <a:srgbClr val="FF0000"/>
                </a:solidFill>
              </a:rPr>
              <a:t>Scaling of up to an order of magnitude needed for some zone-energy channels</a:t>
            </a:r>
            <a:r>
              <a:rPr lang="en-US" sz="1300" b="1" dirty="0" smtClean="0">
                <a:solidFill>
                  <a:srgbClr val="FF0000"/>
                </a:solidFill>
              </a:rPr>
              <a:t>.</a:t>
            </a:r>
            <a:endParaRPr lang="en-US" sz="1300" b="1"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3033" y="1015313"/>
            <a:ext cx="4014599" cy="461678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15314"/>
            <a:ext cx="4072360" cy="4683214"/>
          </a:xfrm>
          <a:prstGeom prst="rect">
            <a:avLst/>
          </a:prstGeom>
        </p:spPr>
      </p:pic>
      <p:sp>
        <p:nvSpPr>
          <p:cNvPr id="8" name="Rounded Rectangle 7"/>
          <p:cNvSpPr/>
          <p:nvPr/>
        </p:nvSpPr>
        <p:spPr>
          <a:xfrm>
            <a:off x="7086600" y="6324600"/>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t>
            </a:r>
            <a:r>
              <a:rPr lang="en-US" smtClean="0">
                <a:solidFill>
                  <a:schemeClr val="tx1"/>
                </a:solidFill>
              </a:rPr>
              <a:t>artial </a:t>
            </a:r>
            <a:r>
              <a:rPr lang="en-US" dirty="0">
                <a:solidFill>
                  <a:schemeClr val="tx1"/>
                </a:solidFill>
              </a:rPr>
              <a:t>pass</a:t>
            </a:r>
          </a:p>
        </p:txBody>
      </p:sp>
    </p:spTree>
    <p:extLst>
      <p:ext uri="{BB962C8B-B14F-4D97-AF65-F5344CB8AC3E}">
        <p14:creationId xmlns:p14="http://schemas.microsoft.com/office/powerpoint/2010/main" val="6889432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83080"/>
            <a:ext cx="3886200" cy="2914650"/>
          </a:xfrm>
          <a:prstGeom prst="rect">
            <a:avLst/>
          </a:prstGeom>
        </p:spPr>
      </p:pic>
      <p:sp>
        <p:nvSpPr>
          <p:cNvPr id="14" name="TextBox 13"/>
          <p:cNvSpPr txBox="1"/>
          <p:nvPr/>
        </p:nvSpPr>
        <p:spPr>
          <a:xfrm>
            <a:off x="1028735" y="1871990"/>
            <a:ext cx="2986715" cy="261610"/>
          </a:xfrm>
          <a:prstGeom prst="rect">
            <a:avLst/>
          </a:prstGeom>
          <a:noFill/>
        </p:spPr>
        <p:txBody>
          <a:bodyPr wrap="none" rtlCol="0">
            <a:spAutoFit/>
          </a:bodyPr>
          <a:lstStyle/>
          <a:p>
            <a:r>
              <a:rPr lang="en-US" sz="1100" smtClean="0"/>
              <a:t>G17 MPS-LO April-July</a:t>
            </a:r>
            <a:r>
              <a:rPr lang="en-US" sz="1100"/>
              <a:t> Z6 &amp; Z7</a:t>
            </a:r>
            <a:r>
              <a:rPr lang="en-US" sz="1100" smtClean="0"/>
              <a:t> </a:t>
            </a:r>
            <a:r>
              <a:rPr lang="en-US" sz="1100" dirty="0" smtClean="0"/>
              <a:t>mean errors</a:t>
            </a:r>
            <a:endParaRPr lang="en-US" sz="1100" dirty="0"/>
          </a:p>
        </p:txBody>
      </p:sp>
      <p:sp>
        <p:nvSpPr>
          <p:cNvPr id="5" name="Title 4"/>
          <p:cNvSpPr>
            <a:spLocks noGrp="1"/>
          </p:cNvSpPr>
          <p:nvPr>
            <p:ph type="title"/>
          </p:nvPr>
        </p:nvSpPr>
        <p:spPr>
          <a:xfrm>
            <a:off x="1447801" y="250574"/>
            <a:ext cx="6019800" cy="968626"/>
          </a:xfrm>
        </p:spPr>
        <p:txBody>
          <a:bodyPr/>
          <a:lstStyle/>
          <a:p>
            <a:r>
              <a:rPr lang="en-US" sz="2400" dirty="0"/>
              <a:t>PLPT-SEI-003: MPS-LO Zone Cross-Comparison </a:t>
            </a:r>
            <a:r>
              <a:rPr lang="en-US" sz="2400" dirty="0" smtClean="0"/>
              <a:t>– Comparison of Overlapping Zones (5/4) </a:t>
            </a:r>
            <a:br>
              <a:rPr lang="en-US" sz="2400" dirty="0" smtClean="0"/>
            </a:br>
            <a:r>
              <a:rPr lang="en-US" sz="2000" dirty="0" smtClean="0"/>
              <a:t>(Z6R with Z6L  and  Z7R with Z7L)</a:t>
            </a:r>
            <a:r>
              <a:rPr lang="en-US" sz="2400" dirty="0" smtClean="0"/>
              <a:t> </a:t>
            </a:r>
            <a:endParaRPr lang="en-US" sz="2400" dirty="0"/>
          </a:p>
        </p:txBody>
      </p:sp>
      <p:sp>
        <p:nvSpPr>
          <p:cNvPr id="8" name="TextBox 7"/>
          <p:cNvSpPr txBox="1"/>
          <p:nvPr/>
        </p:nvSpPr>
        <p:spPr>
          <a:xfrm>
            <a:off x="304801" y="4735909"/>
            <a:ext cx="8534400" cy="1436291"/>
          </a:xfrm>
          <a:prstGeom prst="rect">
            <a:avLst/>
          </a:prstGeom>
          <a:noFill/>
        </p:spPr>
        <p:txBody>
          <a:bodyPr wrap="square" rtlCol="0">
            <a:spAutoFit/>
          </a:bodyPr>
          <a:lstStyle/>
          <a:p>
            <a:pPr marL="285750" indent="-285750">
              <a:spcAft>
                <a:spcPts val="400"/>
              </a:spcAft>
              <a:buClr>
                <a:schemeClr val="bg1"/>
              </a:buClr>
              <a:buFont typeface="Arial" charset="0"/>
              <a:buChar char="•"/>
            </a:pPr>
            <a:r>
              <a:rPr lang="en-US" dirty="0" smtClean="0">
                <a:solidFill>
                  <a:schemeClr val="bg1"/>
                </a:solidFill>
                <a:latin typeface="Calibri" charset="0"/>
                <a:ea typeface="Calibri" charset="0"/>
                <a:cs typeface="Calibri" charset="0"/>
              </a:rPr>
              <a:t>Using 3 months of 1 min. averaged fluxes, the percent error with </a:t>
            </a:r>
            <a:r>
              <a:rPr lang="en-US" dirty="0">
                <a:solidFill>
                  <a:schemeClr val="bg1"/>
                </a:solidFill>
                <a:latin typeface="Calibri" charset="0"/>
                <a:ea typeface="Calibri" charset="0"/>
                <a:cs typeface="Calibri" charset="0"/>
              </a:rPr>
              <a:t>respect to </a:t>
            </a:r>
            <a:r>
              <a:rPr lang="en-US" dirty="0" smtClean="0">
                <a:solidFill>
                  <a:schemeClr val="bg1"/>
                </a:solidFill>
                <a:latin typeface="Calibri" charset="0"/>
                <a:ea typeface="Calibri" charset="0"/>
                <a:cs typeface="Calibri" charset="0"/>
              </a:rPr>
              <a:t>the avg</a:t>
            </a:r>
            <a:r>
              <a:rPr lang="en-US" dirty="0">
                <a:solidFill>
                  <a:schemeClr val="bg1"/>
                </a:solidFill>
                <a:latin typeface="Calibri" charset="0"/>
                <a:ea typeface="Calibri" charset="0"/>
                <a:cs typeface="Calibri" charset="0"/>
              </a:rPr>
              <a:t>. </a:t>
            </a:r>
            <a:r>
              <a:rPr lang="en-US" dirty="0" smtClean="0">
                <a:solidFill>
                  <a:schemeClr val="bg1"/>
                </a:solidFill>
                <a:latin typeface="Calibri" charset="0"/>
                <a:ea typeface="Calibri" charset="0"/>
                <a:cs typeface="Calibri" charset="0"/>
              </a:rPr>
              <a:t>of the overlapping pair is calculated for each 1m sample (i.e., we split </a:t>
            </a:r>
            <a:r>
              <a:rPr lang="en-US" dirty="0">
                <a:solidFill>
                  <a:schemeClr val="bg1"/>
                </a:solidFill>
                <a:latin typeface="Calibri" charset="0"/>
                <a:ea typeface="Calibri" charset="0"/>
                <a:cs typeface="Calibri" charset="0"/>
              </a:rPr>
              <a:t>the difference, thus errors associated with </a:t>
            </a:r>
            <a:r>
              <a:rPr lang="en-US" dirty="0" smtClean="0">
                <a:solidFill>
                  <a:schemeClr val="bg1"/>
                </a:solidFill>
                <a:latin typeface="Calibri" charset="0"/>
                <a:ea typeface="Calibri" charset="0"/>
                <a:cs typeface="Calibri" charset="0"/>
              </a:rPr>
              <a:t>the 2 overlapping </a:t>
            </a:r>
            <a:r>
              <a:rPr lang="en-US" dirty="0">
                <a:solidFill>
                  <a:schemeClr val="bg1"/>
                </a:solidFill>
                <a:latin typeface="Calibri" charset="0"/>
                <a:ea typeface="Calibri" charset="0"/>
                <a:cs typeface="Calibri" charset="0"/>
              </a:rPr>
              <a:t>zones are the same</a:t>
            </a:r>
            <a:r>
              <a:rPr lang="en-US" dirty="0" smtClean="0">
                <a:solidFill>
                  <a:schemeClr val="bg1"/>
                </a:solidFill>
                <a:latin typeface="Calibri" charset="0"/>
                <a:ea typeface="Calibri" charset="0"/>
                <a:cs typeface="Calibri" charset="0"/>
              </a:rPr>
              <a:t>). Then, the mean value of errors from </a:t>
            </a:r>
            <a:r>
              <a:rPr lang="en-US" dirty="0">
                <a:solidFill>
                  <a:schemeClr val="bg1"/>
                </a:solidFill>
                <a:latin typeface="Calibri" charset="0"/>
                <a:ea typeface="Calibri" charset="0"/>
                <a:cs typeface="Calibri" charset="0"/>
              </a:rPr>
              <a:t>3 months of </a:t>
            </a:r>
            <a:r>
              <a:rPr lang="en-US" dirty="0" smtClean="0">
                <a:solidFill>
                  <a:schemeClr val="bg1"/>
                </a:solidFill>
                <a:latin typeface="Calibri" charset="0"/>
                <a:ea typeface="Calibri" charset="0"/>
                <a:cs typeface="Calibri" charset="0"/>
              </a:rPr>
              <a:t>1 min. averages is calculated. </a:t>
            </a:r>
          </a:p>
          <a:p>
            <a:pPr marL="285750" indent="-285750">
              <a:spcAft>
                <a:spcPts val="400"/>
              </a:spcAft>
              <a:buClr>
                <a:schemeClr val="bg1"/>
              </a:buClr>
              <a:buFont typeface="Arial" charset="0"/>
              <a:buChar char="•"/>
            </a:pPr>
            <a:r>
              <a:rPr lang="en-US" dirty="0" smtClean="0">
                <a:solidFill>
                  <a:schemeClr val="bg1"/>
                </a:solidFill>
                <a:latin typeface="Calibri" charset="0"/>
                <a:ea typeface="Calibri" charset="0"/>
                <a:cs typeface="Calibri" charset="0"/>
              </a:rPr>
              <a:t>The error computed by comparing fluxes from overlapping zones (left figure) is in close agreement with error computed from the scale factors obtained by minimizing error associated with cross comparisons of all zones described on previous slides (right figure), showing verification of results by an independent method.</a:t>
            </a:r>
          </a:p>
        </p:txBody>
      </p:sp>
      <p:sp>
        <p:nvSpPr>
          <p:cNvPr id="3" name="TextBox 2"/>
          <p:cNvSpPr txBox="1"/>
          <p:nvPr/>
        </p:nvSpPr>
        <p:spPr>
          <a:xfrm>
            <a:off x="4648200" y="1391732"/>
            <a:ext cx="3714344" cy="646331"/>
          </a:xfrm>
          <a:prstGeom prst="rect">
            <a:avLst/>
          </a:prstGeom>
          <a:solidFill>
            <a:schemeClr val="bg1"/>
          </a:solidFill>
        </p:spPr>
        <p:txBody>
          <a:bodyPr wrap="square" rtlCol="0">
            <a:spAutoFit/>
          </a:bodyPr>
          <a:lstStyle/>
          <a:p>
            <a:r>
              <a:rPr lang="en-US" sz="1200" dirty="0" smtClean="0"/>
              <a:t>Error computed from Z6 and Z7 scale factors</a:t>
            </a:r>
          </a:p>
          <a:p>
            <a:r>
              <a:rPr lang="en-US" sz="1200" dirty="0"/>
              <a:t>d</a:t>
            </a:r>
            <a:r>
              <a:rPr lang="en-US" sz="1200" dirty="0" smtClean="0"/>
              <a:t>etermined with method described on previous slides   </a:t>
            </a:r>
            <a:endParaRPr lang="en-US" sz="1200" dirty="0"/>
          </a:p>
        </p:txBody>
      </p:sp>
      <p:sp>
        <p:nvSpPr>
          <p:cNvPr id="10" name="TextBox 9"/>
          <p:cNvSpPr txBox="1"/>
          <p:nvPr/>
        </p:nvSpPr>
        <p:spPr>
          <a:xfrm>
            <a:off x="533400" y="1443335"/>
            <a:ext cx="3886200" cy="461665"/>
          </a:xfrm>
          <a:prstGeom prst="rect">
            <a:avLst/>
          </a:prstGeom>
          <a:solidFill>
            <a:schemeClr val="bg1"/>
          </a:solidFill>
        </p:spPr>
        <p:txBody>
          <a:bodyPr wrap="square" rtlCol="0">
            <a:spAutoFit/>
          </a:bodyPr>
          <a:lstStyle/>
          <a:p>
            <a:r>
              <a:rPr lang="en-US" sz="1200" dirty="0" smtClean="0"/>
              <a:t>3-month mean of error of each overlapping zone with respect to average of overlapping pair </a:t>
            </a:r>
            <a:endParaRPr lang="en-US" sz="1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44</a:t>
            </a:fld>
            <a:endParaRPr lang="uk-UA"/>
          </a:p>
        </p:txBody>
      </p:sp>
      <p:sp>
        <p:nvSpPr>
          <p:cNvPr id="12" name="Rounded Rectangle 11"/>
          <p:cNvSpPr/>
          <p:nvPr/>
        </p:nvSpPr>
        <p:spPr>
          <a:xfrm>
            <a:off x="6858000" y="6248400"/>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t>
            </a:r>
            <a:r>
              <a:rPr lang="en-US" smtClean="0">
                <a:solidFill>
                  <a:schemeClr val="tx1"/>
                </a:solidFill>
              </a:rPr>
              <a:t>artial </a:t>
            </a:r>
            <a:r>
              <a:rPr lang="en-US" dirty="0">
                <a:solidFill>
                  <a:schemeClr val="tx1"/>
                </a:solidFill>
              </a:rPr>
              <a:t>pass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828800"/>
            <a:ext cx="3714344" cy="2870175"/>
          </a:xfrm>
          <a:prstGeom prst="rect">
            <a:avLst/>
          </a:prstGeom>
        </p:spPr>
      </p:pic>
    </p:spTree>
    <p:extLst>
      <p:ext uri="{BB962C8B-B14F-4D97-AF65-F5344CB8AC3E}">
        <p14:creationId xmlns:p14="http://schemas.microsoft.com/office/powerpoint/2010/main" val="21088744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G17 PLPT-SEI-005 </a:t>
            </a:r>
            <a:r>
              <a:rPr lang="en-US" dirty="0"/>
              <a:t>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45</a:t>
            </a:fld>
            <a:endParaRPr lang="uk-UA"/>
          </a:p>
        </p:txBody>
      </p:sp>
      <p:sp>
        <p:nvSpPr>
          <p:cNvPr id="7" name="TextBox 6"/>
          <p:cNvSpPr txBox="1"/>
          <p:nvPr/>
        </p:nvSpPr>
        <p:spPr>
          <a:xfrm>
            <a:off x="208547" y="5334000"/>
            <a:ext cx="8783053" cy="954107"/>
          </a:xfrm>
          <a:prstGeom prst="rect">
            <a:avLst/>
          </a:prstGeom>
          <a:noFill/>
        </p:spPr>
        <p:txBody>
          <a:bodyPr wrap="square" rtlCol="0">
            <a:spAutoFit/>
          </a:bodyPr>
          <a:lstStyle/>
          <a:p>
            <a:r>
              <a:rPr lang="en-US" dirty="0" smtClean="0">
                <a:solidFill>
                  <a:schemeClr val="bg1"/>
                </a:solidFill>
              </a:rPr>
              <a:t>Comparison of G17 </a:t>
            </a:r>
            <a:r>
              <a:rPr lang="en-US" dirty="0">
                <a:solidFill>
                  <a:schemeClr val="bg1"/>
                </a:solidFill>
              </a:rPr>
              <a:t>MPS-LO </a:t>
            </a:r>
            <a:r>
              <a:rPr lang="en-US" dirty="0" smtClean="0">
                <a:solidFill>
                  <a:schemeClr val="bg1"/>
                </a:solidFill>
              </a:rPr>
              <a:t>April-June 2019 data with Denton et al. [2015; 2016] model, based on </a:t>
            </a:r>
            <a:r>
              <a:rPr lang="en-US" dirty="0">
                <a:solidFill>
                  <a:schemeClr val="bg1"/>
                </a:solidFill>
              </a:rPr>
              <a:t>1990-2007 </a:t>
            </a:r>
            <a:r>
              <a:rPr lang="en-US" dirty="0" smtClean="0">
                <a:solidFill>
                  <a:schemeClr val="bg1"/>
                </a:solidFill>
              </a:rPr>
              <a:t>observations </a:t>
            </a:r>
            <a:r>
              <a:rPr lang="en-US" dirty="0">
                <a:solidFill>
                  <a:schemeClr val="bg1"/>
                </a:solidFill>
              </a:rPr>
              <a:t>from the </a:t>
            </a:r>
            <a:r>
              <a:rPr lang="en-US" dirty="0" err="1" smtClean="0">
                <a:solidFill>
                  <a:schemeClr val="bg1"/>
                </a:solidFill>
              </a:rPr>
              <a:t>Magnetospheric</a:t>
            </a:r>
            <a:r>
              <a:rPr lang="en-US" dirty="0" smtClean="0">
                <a:solidFill>
                  <a:schemeClr val="bg1"/>
                </a:solidFill>
              </a:rPr>
              <a:t> Plasma Analyzer (MPA) instruments </a:t>
            </a:r>
            <a:r>
              <a:rPr lang="en-US" dirty="0">
                <a:solidFill>
                  <a:schemeClr val="bg1"/>
                </a:solidFill>
              </a:rPr>
              <a:t>on </a:t>
            </a:r>
            <a:r>
              <a:rPr lang="en-US" dirty="0" smtClean="0">
                <a:solidFill>
                  <a:schemeClr val="bg1"/>
                </a:solidFill>
              </a:rPr>
              <a:t>seven Los </a:t>
            </a:r>
            <a:r>
              <a:rPr lang="en-US" dirty="0">
                <a:solidFill>
                  <a:schemeClr val="bg1"/>
                </a:solidFill>
              </a:rPr>
              <a:t>Alamos National </a:t>
            </a:r>
            <a:r>
              <a:rPr lang="en-US" dirty="0" smtClean="0">
                <a:solidFill>
                  <a:schemeClr val="bg1"/>
                </a:solidFill>
              </a:rPr>
              <a:t>Laboratory (LANL) </a:t>
            </a:r>
            <a:r>
              <a:rPr lang="en-US" dirty="0">
                <a:solidFill>
                  <a:schemeClr val="bg1"/>
                </a:solidFill>
              </a:rPr>
              <a:t>satellites at </a:t>
            </a:r>
            <a:r>
              <a:rPr lang="en-US" dirty="0" smtClean="0">
                <a:solidFill>
                  <a:schemeClr val="bg1"/>
                </a:solidFill>
              </a:rPr>
              <a:t>GEO. MPS-LO fluxes are binned in local-time and </a:t>
            </a:r>
            <a:r>
              <a:rPr lang="en-US" dirty="0" err="1" smtClean="0">
                <a:solidFill>
                  <a:schemeClr val="bg1"/>
                </a:solidFill>
              </a:rPr>
              <a:t>Kp</a:t>
            </a:r>
            <a:r>
              <a:rPr lang="en-US" dirty="0" smtClean="0">
                <a:solidFill>
                  <a:schemeClr val="bg1"/>
                </a:solidFill>
              </a:rPr>
              <a:t> geomagnetic activity index, and then 3-month averaged, for comparison with Denton model.</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179" y="1288966"/>
            <a:ext cx="6637421" cy="3968833"/>
          </a:xfrm>
          <a:prstGeom prst="rect">
            <a:avLst/>
          </a:prstGeom>
        </p:spPr>
      </p:pic>
      <p:sp>
        <p:nvSpPr>
          <p:cNvPr id="6" name="Rounded Rectangle 5"/>
          <p:cNvSpPr/>
          <p:nvPr/>
        </p:nvSpPr>
        <p:spPr>
          <a:xfrm>
            <a:off x="6858000" y="6324600"/>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Pass</a:t>
            </a:r>
            <a:endParaRPr lang="en-US" dirty="0">
              <a:solidFill>
                <a:schemeClr val="tx1"/>
              </a:solidFill>
            </a:endParaRPr>
          </a:p>
        </p:txBody>
      </p:sp>
    </p:spTree>
    <p:extLst>
      <p:ext uri="{BB962C8B-B14F-4D97-AF65-F5344CB8AC3E}">
        <p14:creationId xmlns:p14="http://schemas.microsoft.com/office/powerpoint/2010/main" val="17184571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9" y="1925598"/>
            <a:ext cx="8915400" cy="2971800"/>
          </a:xfrm>
          <a:prstGeom prst="rect">
            <a:avLst/>
          </a:prstGeom>
        </p:spPr>
      </p:pic>
      <p:sp>
        <p:nvSpPr>
          <p:cNvPr id="2" name="Title 1"/>
          <p:cNvSpPr>
            <a:spLocks noGrp="1"/>
          </p:cNvSpPr>
          <p:nvPr>
            <p:ph type="title"/>
          </p:nvPr>
        </p:nvSpPr>
        <p:spPr/>
        <p:txBody>
          <a:bodyPr/>
          <a:lstStyle/>
          <a:p>
            <a:r>
              <a:rPr lang="en-US" dirty="0" smtClean="0"/>
              <a:t>G17 PLPT-SEI-005 </a:t>
            </a:r>
            <a:r>
              <a:rPr lang="en-US" dirty="0"/>
              <a:t>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46</a:t>
            </a:fld>
            <a:endParaRPr lang="uk-UA"/>
          </a:p>
        </p:txBody>
      </p:sp>
      <p:sp>
        <p:nvSpPr>
          <p:cNvPr id="7" name="TextBox 6"/>
          <p:cNvSpPr txBox="1"/>
          <p:nvPr/>
        </p:nvSpPr>
        <p:spPr>
          <a:xfrm>
            <a:off x="3503142" y="1366619"/>
            <a:ext cx="1828800" cy="769441"/>
          </a:xfrm>
          <a:prstGeom prst="rect">
            <a:avLst/>
          </a:prstGeom>
          <a:solidFill>
            <a:schemeClr val="bg1">
              <a:lumMod val="85000"/>
            </a:schemeClr>
          </a:solidFill>
        </p:spPr>
        <p:txBody>
          <a:bodyPr wrap="square" rtlCol="0">
            <a:spAutoFit/>
          </a:bodyPr>
          <a:lstStyle/>
          <a:p>
            <a:r>
              <a:rPr lang="en-US" sz="1100" dirty="0" smtClean="0"/>
              <a:t>G17 MPS-LO and Denton model electron fluxes differ up to an order of magnitude.</a:t>
            </a:r>
            <a:endParaRPr lang="en-US" sz="1100" dirty="0"/>
          </a:p>
        </p:txBody>
      </p:sp>
      <p:sp>
        <p:nvSpPr>
          <p:cNvPr id="8" name="TextBox 7"/>
          <p:cNvSpPr txBox="1"/>
          <p:nvPr/>
        </p:nvSpPr>
        <p:spPr>
          <a:xfrm>
            <a:off x="7162800" y="1533436"/>
            <a:ext cx="1772653" cy="600164"/>
          </a:xfrm>
          <a:prstGeom prst="rect">
            <a:avLst/>
          </a:prstGeom>
          <a:solidFill>
            <a:schemeClr val="bg1">
              <a:lumMod val="85000"/>
            </a:schemeClr>
          </a:solidFill>
        </p:spPr>
        <p:txBody>
          <a:bodyPr wrap="square" rtlCol="0">
            <a:spAutoFit/>
          </a:bodyPr>
          <a:lstStyle/>
          <a:p>
            <a:r>
              <a:rPr lang="en-US" sz="1100" dirty="0" smtClean="0"/>
              <a:t>G17 MPS-LO ion fluxes up to factor of 30 higher </a:t>
            </a:r>
            <a:r>
              <a:rPr lang="en-US" sz="1100" smtClean="0"/>
              <a:t>than Denton model.</a:t>
            </a:r>
            <a:endParaRPr lang="en-US" sz="1100" dirty="0"/>
          </a:p>
        </p:txBody>
      </p:sp>
      <p:sp>
        <p:nvSpPr>
          <p:cNvPr id="9" name="TextBox 8"/>
          <p:cNvSpPr txBox="1"/>
          <p:nvPr/>
        </p:nvSpPr>
        <p:spPr>
          <a:xfrm>
            <a:off x="152401" y="5002649"/>
            <a:ext cx="8783052" cy="1323439"/>
          </a:xfrm>
          <a:prstGeom prst="rect">
            <a:avLst/>
          </a:prstGeom>
          <a:noFill/>
        </p:spPr>
        <p:txBody>
          <a:bodyPr wrap="square" rtlCol="0">
            <a:spAutoFit/>
          </a:bodyPr>
          <a:lstStyle/>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The </a:t>
            </a:r>
            <a:r>
              <a:rPr lang="en-US" sz="1600" dirty="0">
                <a:solidFill>
                  <a:schemeClr val="bg1"/>
                </a:solidFill>
                <a:latin typeface="Calibri" charset="0"/>
                <a:ea typeface="Calibri" charset="0"/>
                <a:cs typeface="Calibri" charset="0"/>
              </a:rPr>
              <a:t>Denton et al. [2015; 2016] model </a:t>
            </a:r>
            <a:r>
              <a:rPr lang="en-US" sz="1600" dirty="0" smtClean="0">
                <a:solidFill>
                  <a:schemeClr val="bg1"/>
                </a:solidFill>
                <a:latin typeface="Calibri" charset="0"/>
                <a:ea typeface="Calibri" charset="0"/>
                <a:cs typeface="Calibri" charset="0"/>
              </a:rPr>
              <a:t> electron fluxes are up to an order of magnitude higher than the LT-</a:t>
            </a:r>
            <a:r>
              <a:rPr lang="en-US" sz="1600" dirty="0" err="1" smtClean="0">
                <a:solidFill>
                  <a:schemeClr val="bg1"/>
                </a:solidFill>
                <a:latin typeface="Calibri" charset="0"/>
                <a:ea typeface="Calibri" charset="0"/>
                <a:cs typeface="Calibri" charset="0"/>
              </a:rPr>
              <a:t>Kp</a:t>
            </a:r>
            <a:r>
              <a:rPr lang="en-US" sz="1600" dirty="0" smtClean="0">
                <a:solidFill>
                  <a:schemeClr val="bg1"/>
                </a:solidFill>
                <a:latin typeface="Calibri" charset="0"/>
                <a:ea typeface="Calibri" charset="0"/>
                <a:cs typeface="Calibri" charset="0"/>
              </a:rPr>
              <a:t> </a:t>
            </a:r>
            <a:r>
              <a:rPr lang="en-US" sz="1600" dirty="0">
                <a:solidFill>
                  <a:schemeClr val="bg1"/>
                </a:solidFill>
                <a:latin typeface="Calibri" charset="0"/>
                <a:ea typeface="Calibri" charset="0"/>
                <a:cs typeface="Calibri" charset="0"/>
              </a:rPr>
              <a:t>binned MPS-LO </a:t>
            </a:r>
            <a:r>
              <a:rPr lang="en-US" sz="1600" dirty="0" smtClean="0">
                <a:solidFill>
                  <a:schemeClr val="bg1"/>
                </a:solidFill>
                <a:latin typeface="Calibri" charset="0"/>
                <a:ea typeface="Calibri" charset="0"/>
                <a:cs typeface="Calibri" charset="0"/>
              </a:rPr>
              <a:t>electron fluxes. </a:t>
            </a:r>
          </a:p>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The MPS-LO </a:t>
            </a:r>
            <a:r>
              <a:rPr lang="en-US" sz="1600" dirty="0">
                <a:solidFill>
                  <a:schemeClr val="bg1"/>
                </a:solidFill>
                <a:latin typeface="Calibri" charset="0"/>
                <a:ea typeface="Calibri" charset="0"/>
                <a:cs typeface="Calibri" charset="0"/>
              </a:rPr>
              <a:t>ion fluxes are </a:t>
            </a:r>
            <a:r>
              <a:rPr lang="en-US" sz="1600" dirty="0" smtClean="0">
                <a:solidFill>
                  <a:schemeClr val="bg1"/>
                </a:solidFill>
                <a:latin typeface="Calibri" charset="0"/>
                <a:ea typeface="Calibri" charset="0"/>
                <a:cs typeface="Calibri" charset="0"/>
              </a:rPr>
              <a:t>up to a factor of 30 higher than Denton </a:t>
            </a:r>
            <a:r>
              <a:rPr lang="en-US" sz="1600" dirty="0">
                <a:solidFill>
                  <a:schemeClr val="bg1"/>
                </a:solidFill>
                <a:latin typeface="Calibri" charset="0"/>
                <a:ea typeface="Calibri" charset="0"/>
                <a:cs typeface="Calibri" charset="0"/>
              </a:rPr>
              <a:t>model ion fluxes.</a:t>
            </a:r>
            <a:endParaRPr lang="en-US" sz="1600" dirty="0" smtClean="0">
              <a:solidFill>
                <a:schemeClr val="bg1"/>
              </a:solidFill>
              <a:latin typeface="Calibri" charset="0"/>
              <a:ea typeface="Calibri" charset="0"/>
              <a:cs typeface="Calibri" charset="0"/>
            </a:endParaRPr>
          </a:p>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Not apples to apples comparison (3-months of MPS-LO data during solar min. vs. 1990-2007 MPA)</a:t>
            </a:r>
          </a:p>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General trends in data are similar </a:t>
            </a:r>
            <a:r>
              <a:rPr lang="mr-IN" sz="1600" dirty="0" smtClean="0">
                <a:solidFill>
                  <a:schemeClr val="bg1"/>
                </a:solidFill>
                <a:latin typeface="Calibri" charset="0"/>
                <a:ea typeface="Calibri" charset="0"/>
                <a:cs typeface="Calibri" charset="0"/>
              </a:rPr>
              <a:t>–</a:t>
            </a:r>
            <a:r>
              <a:rPr lang="en-US" sz="1600" dirty="0" smtClean="0">
                <a:solidFill>
                  <a:schemeClr val="bg1"/>
                </a:solidFill>
                <a:latin typeface="Calibri" charset="0"/>
                <a:ea typeface="Calibri" charset="0"/>
                <a:cs typeface="Calibri" charset="0"/>
              </a:rPr>
              <a:t> Verification that MPS-LO is measuring environmental fluxes.</a:t>
            </a:r>
          </a:p>
        </p:txBody>
      </p:sp>
      <p:sp>
        <p:nvSpPr>
          <p:cNvPr id="12" name="Rounded Rectangle 11"/>
          <p:cNvSpPr/>
          <p:nvPr/>
        </p:nvSpPr>
        <p:spPr>
          <a:xfrm>
            <a:off x="6858000" y="6324600"/>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Pass</a:t>
            </a:r>
            <a:endParaRPr lang="en-US" dirty="0">
              <a:solidFill>
                <a:schemeClr val="tx1"/>
              </a:solidFill>
            </a:endParaRPr>
          </a:p>
        </p:txBody>
      </p:sp>
    </p:spTree>
    <p:extLst>
      <p:ext uri="{BB962C8B-B14F-4D97-AF65-F5344CB8AC3E}">
        <p14:creationId xmlns:p14="http://schemas.microsoft.com/office/powerpoint/2010/main" val="6025582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PLPT-SEI-006 </a:t>
            </a:r>
            <a:r>
              <a:rPr lang="en-US" dirty="0" smtClean="0"/>
              <a:t/>
            </a:r>
            <a:br>
              <a:rPr lang="en-US" dirty="0" smtClean="0"/>
            </a:br>
            <a:r>
              <a:rPr lang="en-US" dirty="0" smtClean="0"/>
              <a:t>Backgrounds Trending</a:t>
            </a:r>
            <a:endParaRPr lang="en-US" dirty="0"/>
          </a:p>
        </p:txBody>
      </p:sp>
      <p:sp>
        <p:nvSpPr>
          <p:cNvPr id="3" name="Text Placeholder 2"/>
          <p:cNvSpPr>
            <a:spLocks noGrp="1"/>
          </p:cNvSpPr>
          <p:nvPr>
            <p:ph type="body" idx="1"/>
          </p:nvPr>
        </p:nvSpPr>
        <p:spPr/>
        <p:txBody>
          <a:bodyPr/>
          <a:lstStyle/>
          <a:p>
            <a:pPr>
              <a:spcAft>
                <a:spcPts val="600"/>
              </a:spcAft>
              <a:buSzPct val="100000"/>
              <a:buFont typeface="Arial" charset="0"/>
              <a:buChar char="•"/>
            </a:pPr>
            <a:r>
              <a:rPr lang="en-US" sz="2000" dirty="0" smtClean="0"/>
              <a:t>Extensive analysis of backgrounds were performed for empirical determination of BG removal coefficients (e.g. slide 19). </a:t>
            </a:r>
          </a:p>
          <a:p>
            <a:pPr>
              <a:spcAft>
                <a:spcPts val="600"/>
              </a:spcAft>
              <a:buSzPct val="100000"/>
              <a:buFont typeface="Arial" charset="0"/>
              <a:buChar char="•"/>
            </a:pPr>
            <a:r>
              <a:rPr lang="en-US" sz="2000" dirty="0"/>
              <a:t>R</a:t>
            </a:r>
            <a:r>
              <a:rPr lang="en-US" sz="2000" dirty="0" smtClean="0"/>
              <a:t>atio </a:t>
            </a:r>
            <a:r>
              <a:rPr lang="en-US" sz="2000" dirty="0"/>
              <a:t>of in-band to Background response </a:t>
            </a:r>
            <a:r>
              <a:rPr lang="en-US" sz="2000" dirty="0" smtClean="0"/>
              <a:t>characterized </a:t>
            </a:r>
            <a:r>
              <a:rPr lang="en-US" sz="2000" dirty="0"/>
              <a:t>with determination of background removal </a:t>
            </a:r>
            <a:r>
              <a:rPr lang="en-US" sz="2000" dirty="0" smtClean="0"/>
              <a:t>coefficients.</a:t>
            </a:r>
          </a:p>
          <a:p>
            <a:pPr>
              <a:spcAft>
                <a:spcPts val="600"/>
              </a:spcAft>
              <a:buSzPct val="100000"/>
              <a:buFont typeface="Arial" charset="0"/>
              <a:buChar char="•"/>
            </a:pPr>
            <a:r>
              <a:rPr lang="en-US" sz="2000" dirty="0" smtClean="0"/>
              <a:t>Source of backgrounds is not fully understood (mainly radiation belt electrons, but at lower energies than expected).</a:t>
            </a:r>
          </a:p>
          <a:p>
            <a:pPr lvl="1">
              <a:spcAft>
                <a:spcPts val="600"/>
              </a:spcAft>
              <a:buSzPct val="100000"/>
              <a:buFont typeface=".AppleSystemUIFont" charset="-120"/>
              <a:buChar char="-"/>
            </a:pPr>
            <a:r>
              <a:rPr lang="en-US" sz="1800" dirty="0" smtClean="0"/>
              <a:t>Simulations show that penetration of MPS-LO box by electrons should be limited &gt;=MeV energies.</a:t>
            </a:r>
          </a:p>
          <a:p>
            <a:pPr lvl="1">
              <a:spcAft>
                <a:spcPts val="600"/>
              </a:spcAft>
              <a:buSzPct val="100000"/>
              <a:buFont typeface=".AppleSystemUIFont" charset="-120"/>
              <a:buChar char="-"/>
            </a:pPr>
            <a:r>
              <a:rPr lang="en-US" sz="1800" dirty="0" smtClean="0"/>
              <a:t>There is good correlation between MPS-LO backgrounds and 100s of </a:t>
            </a:r>
            <a:r>
              <a:rPr lang="en-US" sz="1800" dirty="0" err="1" smtClean="0"/>
              <a:t>keV</a:t>
            </a:r>
            <a:r>
              <a:rPr lang="en-US" sz="1800" dirty="0" smtClean="0"/>
              <a:t> electrons (400-800 </a:t>
            </a:r>
            <a:r>
              <a:rPr lang="en-US" sz="1800" dirty="0" err="1" smtClean="0"/>
              <a:t>keV</a:t>
            </a:r>
            <a:r>
              <a:rPr lang="en-US" sz="1800" dirty="0" smtClean="0"/>
              <a:t>).</a:t>
            </a:r>
          </a:p>
          <a:p>
            <a:pPr>
              <a:spcAft>
                <a:spcPts val="600"/>
              </a:spcAft>
              <a:buSzPct val="100000"/>
              <a:buFont typeface="Arial" charset="0"/>
              <a:buChar char="•"/>
            </a:pPr>
            <a:r>
              <a:rPr lang="en-US" sz="2000" dirty="0" smtClean="0"/>
              <a:t>In general, in-band and background zone responses have been gradually decreasing since launch (e.g., slide </a:t>
            </a:r>
            <a:r>
              <a:rPr lang="en-US" sz="2000" dirty="0" smtClean="0">
                <a:solidFill>
                  <a:schemeClr val="bg1"/>
                </a:solidFill>
              </a:rPr>
              <a:t>37</a:t>
            </a:r>
            <a:r>
              <a:rPr lang="en-US" sz="2000" dirty="0" smtClean="0"/>
              <a:t>).</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47</a:t>
            </a:fld>
            <a:endParaRPr lang="uk-UA"/>
          </a:p>
        </p:txBody>
      </p:sp>
      <p:sp>
        <p:nvSpPr>
          <p:cNvPr id="5" name="Rounded Rectangle 4"/>
          <p:cNvSpPr/>
          <p:nvPr/>
        </p:nvSpPr>
        <p:spPr>
          <a:xfrm>
            <a:off x="7315200" y="6324600"/>
            <a:ext cx="990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P</a:t>
            </a:r>
            <a:r>
              <a:rPr lang="en-US" sz="1100" smtClean="0">
                <a:solidFill>
                  <a:schemeClr val="tx1"/>
                </a:solidFill>
              </a:rPr>
              <a:t>artial </a:t>
            </a:r>
            <a:r>
              <a:rPr lang="en-US" sz="1100" dirty="0">
                <a:solidFill>
                  <a:schemeClr val="tx1"/>
                </a:solidFill>
              </a:rPr>
              <a:t>pass</a:t>
            </a:r>
          </a:p>
        </p:txBody>
      </p:sp>
    </p:spTree>
    <p:extLst>
      <p:ext uri="{BB962C8B-B14F-4D97-AF65-F5344CB8AC3E}">
        <p14:creationId xmlns:p14="http://schemas.microsoft.com/office/powerpoint/2010/main" val="12772176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43067" y="1250729"/>
            <a:ext cx="5695063" cy="537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6004560" y="1143000"/>
            <a:ext cx="3066288" cy="5523164"/>
          </a:xfrm>
          <a:prstGeom prst="rect">
            <a:avLst/>
          </a:prstGeom>
        </p:spPr>
        <p:txBody>
          <a:bodyPr/>
          <a:lstStyle/>
          <a:p>
            <a:pPr marL="342900" indent="-342900">
              <a:spcBef>
                <a:spcPct val="20000"/>
              </a:spcBef>
              <a:buClr>
                <a:schemeClr val="bg1"/>
              </a:buClr>
              <a:buSzPct val="100000"/>
              <a:buFont typeface="Arial" charset="0"/>
              <a:buChar char="•"/>
              <a:defRPr/>
            </a:pPr>
            <a:r>
              <a:rPr lang="en-US" sz="2000" kern="0" dirty="0" smtClean="0">
                <a:solidFill>
                  <a:schemeClr val="bg1"/>
                </a:solidFill>
                <a:latin typeface="Calibri" charset="0"/>
                <a:ea typeface="Calibri" charset="0"/>
                <a:cs typeface="Calibri" charset="0"/>
              </a:rPr>
              <a:t>4 background zones: Electrons L, Electrons R, Ions L, Ions R</a:t>
            </a:r>
          </a:p>
          <a:p>
            <a:pPr marL="342900" indent="-342900">
              <a:spcBef>
                <a:spcPct val="20000"/>
              </a:spcBef>
              <a:buClr>
                <a:schemeClr val="bg1"/>
              </a:buClr>
              <a:buSzPct val="100000"/>
              <a:buFont typeface="Arial" charset="0"/>
              <a:buChar char="•"/>
              <a:defRPr/>
            </a:pPr>
            <a:r>
              <a:rPr lang="en-US" sz="2000" kern="0" dirty="0" smtClean="0">
                <a:solidFill>
                  <a:schemeClr val="bg1"/>
                </a:solidFill>
                <a:latin typeface="Calibri" charset="0"/>
                <a:ea typeface="Calibri" charset="0"/>
                <a:cs typeface="Calibri" charset="0"/>
              </a:rPr>
              <a:t>15 energy channels: E1 at 30 keV, E15 at 30 eV</a:t>
            </a:r>
          </a:p>
          <a:p>
            <a:pPr marL="342900" indent="-342900">
              <a:spcBef>
                <a:spcPct val="20000"/>
              </a:spcBef>
              <a:buClr>
                <a:schemeClr val="bg1"/>
              </a:buClr>
              <a:buSzPct val="100000"/>
              <a:buFont typeface="Arial" charset="0"/>
              <a:buChar char="•"/>
              <a:defRPr/>
            </a:pPr>
            <a:r>
              <a:rPr lang="en-US" sz="2000" kern="0" dirty="0" smtClean="0">
                <a:solidFill>
                  <a:schemeClr val="bg1"/>
                </a:solidFill>
                <a:latin typeface="Calibri" charset="0"/>
                <a:ea typeface="Calibri" charset="0"/>
                <a:cs typeface="Calibri" charset="0"/>
              </a:rPr>
              <a:t>Plotted for day 086 of 2017, 0000-2400 UT</a:t>
            </a:r>
          </a:p>
          <a:p>
            <a:pPr marL="342900" indent="-342900">
              <a:spcBef>
                <a:spcPct val="20000"/>
              </a:spcBef>
              <a:buClr>
                <a:schemeClr val="bg1"/>
              </a:buClr>
              <a:buSzPct val="100000"/>
              <a:buFont typeface="Arial" charset="0"/>
              <a:buChar char="•"/>
              <a:defRPr/>
            </a:pPr>
            <a:r>
              <a:rPr lang="en-US" sz="2000" kern="0" dirty="0" smtClean="0">
                <a:solidFill>
                  <a:schemeClr val="bg1"/>
                </a:solidFill>
                <a:latin typeface="Calibri" charset="0"/>
                <a:ea typeface="Calibri" charset="0"/>
                <a:cs typeface="Calibri" charset="0"/>
              </a:rPr>
              <a:t>Plotted </a:t>
            </a:r>
            <a:r>
              <a:rPr lang="en-US" sz="2000" kern="0" dirty="0">
                <a:solidFill>
                  <a:schemeClr val="bg1"/>
                </a:solidFill>
                <a:latin typeface="Calibri" charset="0"/>
                <a:ea typeface="Calibri" charset="0"/>
                <a:cs typeface="Calibri" charset="0"/>
              </a:rPr>
              <a:t>along all the </a:t>
            </a:r>
            <a:r>
              <a:rPr lang="en-US" sz="2000" kern="0" dirty="0" smtClean="0">
                <a:solidFill>
                  <a:schemeClr val="bg1"/>
                </a:solidFill>
                <a:latin typeface="Calibri" charset="0"/>
                <a:ea typeface="Calibri" charset="0"/>
                <a:cs typeface="Calibri" charset="0"/>
              </a:rPr>
              <a:t>MPS-HI electron </a:t>
            </a:r>
            <a:r>
              <a:rPr lang="en-US" sz="2000" kern="0" dirty="0">
                <a:solidFill>
                  <a:schemeClr val="bg1"/>
                </a:solidFill>
                <a:latin typeface="Calibri" charset="0"/>
                <a:ea typeface="Calibri" charset="0"/>
                <a:cs typeface="Calibri" charset="0"/>
              </a:rPr>
              <a:t>channels (E1S-E11</a:t>
            </a:r>
            <a:r>
              <a:rPr lang="en-US" sz="2000" kern="0" dirty="0" smtClean="0">
                <a:solidFill>
                  <a:schemeClr val="bg1"/>
                </a:solidFill>
                <a:latin typeface="Calibri" charset="0"/>
                <a:ea typeface="Calibri" charset="0"/>
                <a:cs typeface="Calibri" charset="0"/>
              </a:rPr>
              <a:t>)</a:t>
            </a:r>
          </a:p>
          <a:p>
            <a:pPr marL="342900" indent="-342900">
              <a:spcBef>
                <a:spcPct val="20000"/>
              </a:spcBef>
              <a:buClr>
                <a:schemeClr val="bg1"/>
              </a:buClr>
              <a:buSzPct val="100000"/>
              <a:buFont typeface="Arial" charset="0"/>
              <a:buChar char="•"/>
              <a:defRPr/>
            </a:pPr>
            <a:r>
              <a:rPr lang="en-US" sz="2000" kern="0" dirty="0" smtClean="0">
                <a:solidFill>
                  <a:schemeClr val="bg1"/>
                </a:solidFill>
                <a:latin typeface="Calibri" charset="0"/>
                <a:ea typeface="Calibri" charset="0"/>
                <a:cs typeface="Calibri" charset="0"/>
              </a:rPr>
              <a:t>Similar daily correlation between MPS-LO backgrounds and MPS-HI, at least for the ion and low- energy electron MPS-LO backgrounds</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48</a:t>
            </a:fld>
            <a:endParaRPr lang="uk-UA"/>
          </a:p>
        </p:txBody>
      </p:sp>
      <p:sp>
        <p:nvSpPr>
          <p:cNvPr id="3" name="Title 2"/>
          <p:cNvSpPr>
            <a:spLocks noGrp="1"/>
          </p:cNvSpPr>
          <p:nvPr>
            <p:ph type="title"/>
          </p:nvPr>
        </p:nvSpPr>
        <p:spPr/>
        <p:txBody>
          <a:bodyPr/>
          <a:lstStyle/>
          <a:p>
            <a:r>
              <a:rPr lang="en-US" sz="3200" dirty="0"/>
              <a:t>Correlations Between MPS-LO Backgrounds and </a:t>
            </a:r>
            <a:r>
              <a:rPr lang="en-US" sz="3200"/>
              <a:t>MPS-HI </a:t>
            </a:r>
            <a:r>
              <a:rPr lang="en-US" sz="3200" smtClean="0"/>
              <a:t>Channel</a:t>
            </a:r>
            <a:endParaRPr lang="en-US" sz="3200" dirty="0"/>
          </a:p>
        </p:txBody>
      </p:sp>
    </p:spTree>
    <p:extLst>
      <p:ext uri="{BB962C8B-B14F-4D97-AF65-F5344CB8AC3E}">
        <p14:creationId xmlns:p14="http://schemas.microsoft.com/office/powerpoint/2010/main" val="15005594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Simulated Electron Trajectories </a:t>
            </a:r>
            <a:br>
              <a:rPr lang="en-US" dirty="0" smtClean="0"/>
            </a:br>
            <a:r>
              <a:rPr lang="en-US" sz="1600" dirty="0" smtClean="0"/>
              <a:t>(From </a:t>
            </a:r>
            <a:r>
              <a:rPr lang="en-US" sz="1600" dirty="0"/>
              <a:t>ATC document MPS-LO vs MPS-HI </a:t>
            </a:r>
            <a:r>
              <a:rPr lang="en-US" sz="1600" dirty="0" smtClean="0"/>
              <a:t>Correlations)</a:t>
            </a:r>
            <a:endParaRPr lang="en-US" sz="16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49</a:t>
            </a:fld>
            <a:endParaRPr lang="uk-UA"/>
          </a:p>
        </p:txBody>
      </p:sp>
      <p:pic>
        <p:nvPicPr>
          <p:cNvPr id="5" name="Picture 4"/>
          <p:cNvPicPr/>
          <p:nvPr/>
        </p:nvPicPr>
        <p:blipFill>
          <a:blip r:embed="rId2"/>
          <a:stretch>
            <a:fillRect/>
          </a:stretch>
        </p:blipFill>
        <p:spPr>
          <a:xfrm>
            <a:off x="1371600" y="1219200"/>
            <a:ext cx="5181600" cy="2669223"/>
          </a:xfrm>
          <a:prstGeom prst="rect">
            <a:avLst/>
          </a:prstGeom>
        </p:spPr>
      </p:pic>
      <p:pic>
        <p:nvPicPr>
          <p:cNvPr id="6" name="Picture 5"/>
          <p:cNvPicPr/>
          <p:nvPr/>
        </p:nvPicPr>
        <p:blipFill>
          <a:blip r:embed="rId3"/>
          <a:stretch>
            <a:fillRect/>
          </a:stretch>
        </p:blipFill>
        <p:spPr>
          <a:xfrm>
            <a:off x="1371600" y="3960178"/>
            <a:ext cx="5181600" cy="2821622"/>
          </a:xfrm>
          <a:prstGeom prst="rect">
            <a:avLst/>
          </a:prstGeom>
        </p:spPr>
      </p:pic>
      <p:sp>
        <p:nvSpPr>
          <p:cNvPr id="7" name="TextBox 6"/>
          <p:cNvSpPr txBox="1"/>
          <p:nvPr/>
        </p:nvSpPr>
        <p:spPr>
          <a:xfrm>
            <a:off x="6705600" y="1219200"/>
            <a:ext cx="2057400" cy="523220"/>
          </a:xfrm>
          <a:prstGeom prst="rect">
            <a:avLst/>
          </a:prstGeom>
          <a:noFill/>
        </p:spPr>
        <p:txBody>
          <a:bodyPr wrap="square" rtlCol="0">
            <a:spAutoFit/>
          </a:bodyPr>
          <a:lstStyle/>
          <a:p>
            <a:r>
              <a:rPr lang="en-US" dirty="0">
                <a:solidFill>
                  <a:schemeClr val="bg1"/>
                </a:solidFill>
              </a:rPr>
              <a:t>600 </a:t>
            </a:r>
            <a:r>
              <a:rPr lang="en-US" dirty="0" err="1">
                <a:solidFill>
                  <a:schemeClr val="bg1"/>
                </a:solidFill>
              </a:rPr>
              <a:t>keV</a:t>
            </a:r>
            <a:r>
              <a:rPr lang="en-US" dirty="0">
                <a:solidFill>
                  <a:schemeClr val="bg1"/>
                </a:solidFill>
              </a:rPr>
              <a:t> </a:t>
            </a:r>
            <a:r>
              <a:rPr lang="en-US" dirty="0" smtClean="0">
                <a:solidFill>
                  <a:schemeClr val="bg1"/>
                </a:solidFill>
              </a:rPr>
              <a:t>electron </a:t>
            </a:r>
            <a:r>
              <a:rPr lang="en-US" dirty="0">
                <a:solidFill>
                  <a:schemeClr val="bg1"/>
                </a:solidFill>
              </a:rPr>
              <a:t>paths in 200 mils of Al. </a:t>
            </a:r>
          </a:p>
        </p:txBody>
      </p:sp>
      <p:sp>
        <p:nvSpPr>
          <p:cNvPr id="8" name="TextBox 7"/>
          <p:cNvSpPr txBox="1"/>
          <p:nvPr/>
        </p:nvSpPr>
        <p:spPr>
          <a:xfrm>
            <a:off x="6705600" y="3886200"/>
            <a:ext cx="2133600" cy="523220"/>
          </a:xfrm>
          <a:prstGeom prst="rect">
            <a:avLst/>
          </a:prstGeom>
          <a:noFill/>
        </p:spPr>
        <p:txBody>
          <a:bodyPr wrap="square" rtlCol="0">
            <a:spAutoFit/>
          </a:bodyPr>
          <a:lstStyle/>
          <a:p>
            <a:r>
              <a:rPr lang="en-US" dirty="0" smtClean="0">
                <a:solidFill>
                  <a:schemeClr val="bg1"/>
                </a:solidFill>
              </a:rPr>
              <a:t>2000 </a:t>
            </a:r>
            <a:r>
              <a:rPr lang="en-US" dirty="0" err="1">
                <a:solidFill>
                  <a:schemeClr val="bg1"/>
                </a:solidFill>
              </a:rPr>
              <a:t>keV</a:t>
            </a:r>
            <a:r>
              <a:rPr lang="en-US" dirty="0">
                <a:solidFill>
                  <a:schemeClr val="bg1"/>
                </a:solidFill>
              </a:rPr>
              <a:t> </a:t>
            </a:r>
            <a:r>
              <a:rPr lang="en-US" dirty="0" smtClean="0">
                <a:solidFill>
                  <a:schemeClr val="bg1"/>
                </a:solidFill>
              </a:rPr>
              <a:t>electron </a:t>
            </a:r>
            <a:r>
              <a:rPr lang="en-US" dirty="0">
                <a:solidFill>
                  <a:schemeClr val="bg1"/>
                </a:solidFill>
              </a:rPr>
              <a:t>paths in 200 mils of Al. </a:t>
            </a:r>
          </a:p>
        </p:txBody>
      </p:sp>
      <p:sp>
        <p:nvSpPr>
          <p:cNvPr id="9" name="TextBox 8"/>
          <p:cNvSpPr txBox="1"/>
          <p:nvPr/>
        </p:nvSpPr>
        <p:spPr>
          <a:xfrm>
            <a:off x="6705600" y="4495800"/>
            <a:ext cx="1676400" cy="2031325"/>
          </a:xfrm>
          <a:prstGeom prst="rect">
            <a:avLst/>
          </a:prstGeom>
          <a:noFill/>
        </p:spPr>
        <p:txBody>
          <a:bodyPr wrap="square" rtlCol="0">
            <a:spAutoFit/>
          </a:bodyPr>
          <a:lstStyle/>
          <a:p>
            <a:r>
              <a:rPr lang="en-US" dirty="0" smtClean="0">
                <a:solidFill>
                  <a:schemeClr val="bg1"/>
                </a:solidFill>
              </a:rPr>
              <a:t>MPS-LO background </a:t>
            </a:r>
            <a:r>
              <a:rPr lang="en-US" dirty="0">
                <a:solidFill>
                  <a:schemeClr val="bg1"/>
                </a:solidFill>
              </a:rPr>
              <a:t>zones are shielded from space by 200 mils (0.51 cm of Al and 80 mils (0.20 cm) of printed circuit board material (PCB).</a:t>
            </a:r>
          </a:p>
        </p:txBody>
      </p:sp>
      <p:sp>
        <p:nvSpPr>
          <p:cNvPr id="10" name="Rounded Rectangle 9"/>
          <p:cNvSpPr/>
          <p:nvPr/>
        </p:nvSpPr>
        <p:spPr>
          <a:xfrm>
            <a:off x="7467600" y="6400800"/>
            <a:ext cx="990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P</a:t>
            </a:r>
            <a:r>
              <a:rPr lang="en-US" sz="1100" smtClean="0">
                <a:solidFill>
                  <a:schemeClr val="tx1"/>
                </a:solidFill>
              </a:rPr>
              <a:t>artial </a:t>
            </a:r>
            <a:r>
              <a:rPr lang="en-US" sz="1100" dirty="0">
                <a:solidFill>
                  <a:schemeClr val="tx1"/>
                </a:solidFill>
              </a:rPr>
              <a:t>pass</a:t>
            </a:r>
          </a:p>
        </p:txBody>
      </p:sp>
    </p:spTree>
    <p:extLst>
      <p:ext uri="{BB962C8B-B14F-4D97-AF65-F5344CB8AC3E}">
        <p14:creationId xmlns:p14="http://schemas.microsoft.com/office/powerpoint/2010/main" val="1786407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psl_fov.tiff"/>
          <p:cNvPicPr>
            <a:picLocks noGrp="1" noChangeAspect="1"/>
          </p:cNvPicPr>
          <p:nvPr>
            <p:ph idx="1"/>
          </p:nvPr>
        </p:nvPicPr>
        <p:blipFill>
          <a:blip r:embed="rId2"/>
          <a:srcRect l="-25795" r="-25795"/>
          <a:stretch>
            <a:fillRect/>
          </a:stretch>
        </p:blipFill>
        <p:spPr>
          <a:xfrm>
            <a:off x="1447800" y="1990847"/>
            <a:ext cx="6781800" cy="3729729"/>
          </a:xfrm>
        </p:spPr>
      </p:pic>
      <p:sp>
        <p:nvSpPr>
          <p:cNvPr id="2" name="Title 1"/>
          <p:cNvSpPr>
            <a:spLocks noGrp="1"/>
          </p:cNvSpPr>
          <p:nvPr>
            <p:ph type="title"/>
          </p:nvPr>
        </p:nvSpPr>
        <p:spPr>
          <a:xfrm>
            <a:off x="1371600" y="250574"/>
            <a:ext cx="6408821" cy="968626"/>
          </a:xfrm>
        </p:spPr>
        <p:txBody>
          <a:bodyPr>
            <a:normAutofit/>
          </a:bodyPr>
          <a:lstStyle/>
          <a:p>
            <a:r>
              <a:rPr lang="en-US" sz="2800" dirty="0" smtClean="0"/>
              <a:t>MPS-LO Ion and Electron Counts in </a:t>
            </a:r>
            <a:br>
              <a:rPr lang="en-US" sz="2800" dirty="0" smtClean="0"/>
            </a:br>
            <a:r>
              <a:rPr lang="en-US" sz="2800" dirty="0" smtClean="0"/>
              <a:t>14 Zones and 15 Energy-Channels </a:t>
            </a:r>
            <a:endParaRPr lang="en-US" sz="2800" dirty="0"/>
          </a:p>
        </p:txBody>
      </p:sp>
      <p:cxnSp>
        <p:nvCxnSpPr>
          <p:cNvPr id="6" name="Straight Arrow Connector 5"/>
          <p:cNvCxnSpPr/>
          <p:nvPr/>
        </p:nvCxnSpPr>
        <p:spPr>
          <a:xfrm rot="5400000">
            <a:off x="4396487" y="5938236"/>
            <a:ext cx="426246" cy="1588"/>
          </a:xfrm>
          <a:prstGeom prst="straightConnector1">
            <a:avLst/>
          </a:prstGeom>
          <a:ln w="2857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724400" y="5956830"/>
            <a:ext cx="1686680" cy="307777"/>
          </a:xfrm>
          <a:prstGeom prst="rect">
            <a:avLst/>
          </a:prstGeom>
          <a:noFill/>
        </p:spPr>
        <p:txBody>
          <a:bodyPr wrap="none" rtlCol="0">
            <a:spAutoFit/>
          </a:bodyPr>
          <a:lstStyle/>
          <a:p>
            <a:r>
              <a:rPr lang="en-US" b="1" dirty="0" smtClean="0">
                <a:solidFill>
                  <a:schemeClr val="bg1"/>
                </a:solidFill>
              </a:rPr>
              <a:t>-Z Anti-Earthward</a:t>
            </a:r>
            <a:endParaRPr lang="en-US" b="1" dirty="0">
              <a:solidFill>
                <a:schemeClr val="bg1"/>
              </a:solidFill>
            </a:endParaRPr>
          </a:p>
        </p:txBody>
      </p:sp>
      <p:sp>
        <p:nvSpPr>
          <p:cNvPr id="9" name="TextBox 8"/>
          <p:cNvSpPr txBox="1"/>
          <p:nvPr/>
        </p:nvSpPr>
        <p:spPr>
          <a:xfrm>
            <a:off x="2542666" y="5724647"/>
            <a:ext cx="2029334" cy="523220"/>
          </a:xfrm>
          <a:prstGeom prst="rect">
            <a:avLst/>
          </a:prstGeom>
          <a:noFill/>
        </p:spPr>
        <p:txBody>
          <a:bodyPr wrap="square" rtlCol="0">
            <a:spAutoFit/>
          </a:bodyPr>
          <a:lstStyle/>
          <a:p>
            <a:r>
              <a:rPr lang="en-US" dirty="0" smtClean="0">
                <a:solidFill>
                  <a:schemeClr val="bg1"/>
                </a:solidFill>
              </a:rPr>
              <a:t>30° Overlap in Coverage</a:t>
            </a:r>
          </a:p>
        </p:txBody>
      </p:sp>
      <p:sp>
        <p:nvSpPr>
          <p:cNvPr id="10" name="TextBox 9"/>
          <p:cNvSpPr txBox="1"/>
          <p:nvPr/>
        </p:nvSpPr>
        <p:spPr>
          <a:xfrm>
            <a:off x="7086600" y="4395493"/>
            <a:ext cx="1676400" cy="1384995"/>
          </a:xfrm>
          <a:prstGeom prst="rect">
            <a:avLst/>
          </a:prstGeom>
          <a:noFill/>
        </p:spPr>
        <p:txBody>
          <a:bodyPr wrap="square" rtlCol="0">
            <a:spAutoFit/>
          </a:bodyPr>
          <a:lstStyle/>
          <a:p>
            <a:r>
              <a:rPr lang="en-US" dirty="0" smtClean="0">
                <a:solidFill>
                  <a:schemeClr val="bg1"/>
                </a:solidFill>
              </a:rPr>
              <a:t>Z6R (Z7R) and Z6L (Z7L) fluxes are expected to be the same due to overlapping fields of view.</a:t>
            </a:r>
            <a:endParaRPr lang="en-US" dirty="0">
              <a:solidFill>
                <a:schemeClr val="bg1"/>
              </a:solidFill>
            </a:endParaRPr>
          </a:p>
        </p:txBody>
      </p:sp>
      <p:sp>
        <p:nvSpPr>
          <p:cNvPr id="15" name="TextBox 14"/>
          <p:cNvSpPr txBox="1"/>
          <p:nvPr/>
        </p:nvSpPr>
        <p:spPr>
          <a:xfrm>
            <a:off x="533400" y="1590550"/>
            <a:ext cx="1600200" cy="4462760"/>
          </a:xfrm>
          <a:prstGeom prst="rect">
            <a:avLst/>
          </a:prstGeom>
          <a:solidFill>
            <a:schemeClr val="tx2">
              <a:lumMod val="20000"/>
              <a:lumOff val="80000"/>
            </a:schemeClr>
          </a:solidFill>
          <a:ln w="3175">
            <a:noFill/>
          </a:ln>
        </p:spPr>
        <p:txBody>
          <a:bodyPr wrap="square" rtlCol="0">
            <a:spAutoFit/>
          </a:bodyPr>
          <a:lstStyle/>
          <a:p>
            <a:r>
              <a:rPr lang="en-US" sz="2000" dirty="0" smtClean="0"/>
              <a:t>Energy Channels:</a:t>
            </a:r>
          </a:p>
          <a:p>
            <a:endParaRPr lang="en-US" sz="400" dirty="0" smtClean="0"/>
          </a:p>
          <a:p>
            <a:r>
              <a:rPr lang="en-US" sz="1600" dirty="0" smtClean="0"/>
              <a:t>E1: 30,000 </a:t>
            </a:r>
            <a:r>
              <a:rPr lang="en-US" sz="1600" dirty="0" err="1" smtClean="0"/>
              <a:t>eV</a:t>
            </a:r>
            <a:endParaRPr lang="en-US" sz="1600" dirty="0" smtClean="0"/>
          </a:p>
          <a:p>
            <a:r>
              <a:rPr lang="en-US" sz="1600" dirty="0" smtClean="0"/>
              <a:t>E2: 18,300 eV</a:t>
            </a:r>
          </a:p>
          <a:p>
            <a:r>
              <a:rPr lang="en-US" sz="1600" dirty="0" smtClean="0"/>
              <a:t>E3: 11,200 </a:t>
            </a:r>
            <a:r>
              <a:rPr lang="en-US" sz="1600" dirty="0" err="1" smtClean="0"/>
              <a:t>eV</a:t>
            </a:r>
            <a:endParaRPr lang="en-US" sz="1600" dirty="0" smtClean="0"/>
          </a:p>
          <a:p>
            <a:r>
              <a:rPr lang="en-US" sz="1600" dirty="0" smtClean="0"/>
              <a:t>E4: 6,280 </a:t>
            </a:r>
            <a:r>
              <a:rPr lang="en-US" sz="1600" dirty="0" err="1" smtClean="0"/>
              <a:t>eV</a:t>
            </a:r>
            <a:endParaRPr lang="en-US" sz="1600" dirty="0" smtClean="0"/>
          </a:p>
          <a:p>
            <a:r>
              <a:rPr lang="en-US" sz="1600" dirty="0" smtClean="0"/>
              <a:t>E5: 4,820 </a:t>
            </a:r>
            <a:r>
              <a:rPr lang="en-US" sz="1600" dirty="0" err="1" smtClean="0"/>
              <a:t>eV</a:t>
            </a:r>
            <a:endParaRPr lang="en-US" sz="1600" dirty="0" smtClean="0"/>
          </a:p>
          <a:p>
            <a:r>
              <a:rPr lang="en-US" sz="1600" dirty="0" smtClean="0"/>
              <a:t>E6: 2,550 </a:t>
            </a:r>
            <a:r>
              <a:rPr lang="en-US" sz="1600" dirty="0" err="1" smtClean="0"/>
              <a:t>eV</a:t>
            </a:r>
            <a:endParaRPr lang="en-US" sz="1600" dirty="0" smtClean="0"/>
          </a:p>
          <a:p>
            <a:r>
              <a:rPr lang="en-US" sz="1600" dirty="0" smtClean="0"/>
              <a:t>E7: 1,550 </a:t>
            </a:r>
            <a:r>
              <a:rPr lang="en-US" sz="1600" dirty="0" err="1" smtClean="0"/>
              <a:t>eV</a:t>
            </a:r>
            <a:endParaRPr lang="en-US" sz="1600" dirty="0" smtClean="0"/>
          </a:p>
          <a:p>
            <a:r>
              <a:rPr lang="en-US" sz="1600" dirty="0" smtClean="0"/>
              <a:t>E8: 950 </a:t>
            </a:r>
            <a:r>
              <a:rPr lang="en-US" sz="1600" dirty="0" err="1" smtClean="0"/>
              <a:t>eV</a:t>
            </a:r>
            <a:endParaRPr lang="en-US" sz="1600" dirty="0" smtClean="0"/>
          </a:p>
          <a:p>
            <a:r>
              <a:rPr lang="en-US" sz="1600" dirty="0" smtClean="0"/>
              <a:t>E9: 580 </a:t>
            </a:r>
            <a:r>
              <a:rPr lang="en-US" sz="1600" dirty="0" err="1" smtClean="0"/>
              <a:t>eV</a:t>
            </a:r>
            <a:endParaRPr lang="en-US" sz="1600" dirty="0" smtClean="0"/>
          </a:p>
          <a:p>
            <a:r>
              <a:rPr lang="en-US" sz="1600" dirty="0" smtClean="0"/>
              <a:t>E10: 350 </a:t>
            </a:r>
            <a:r>
              <a:rPr lang="en-US" sz="1600" dirty="0" err="1" smtClean="0"/>
              <a:t>eV</a:t>
            </a:r>
            <a:endParaRPr lang="en-US" sz="1600" dirty="0" smtClean="0"/>
          </a:p>
          <a:p>
            <a:r>
              <a:rPr lang="en-US" sz="1600" dirty="0" smtClean="0"/>
              <a:t>E11: 220 </a:t>
            </a:r>
            <a:r>
              <a:rPr lang="en-US" sz="1600" dirty="0" err="1" smtClean="0"/>
              <a:t>eV</a:t>
            </a:r>
            <a:endParaRPr lang="en-US" sz="1600" dirty="0" smtClean="0"/>
          </a:p>
          <a:p>
            <a:r>
              <a:rPr lang="en-US" sz="1600" dirty="0" smtClean="0"/>
              <a:t>E12: 130 </a:t>
            </a:r>
            <a:r>
              <a:rPr lang="en-US" sz="1600" dirty="0" err="1" smtClean="0"/>
              <a:t>eV</a:t>
            </a:r>
            <a:endParaRPr lang="en-US" sz="1600" dirty="0" smtClean="0"/>
          </a:p>
          <a:p>
            <a:r>
              <a:rPr lang="en-US" sz="1600" dirty="0" smtClean="0"/>
              <a:t>E13: 81 </a:t>
            </a:r>
            <a:r>
              <a:rPr lang="en-US" sz="1600" dirty="0" err="1" smtClean="0"/>
              <a:t>eV</a:t>
            </a:r>
            <a:endParaRPr lang="en-US" sz="1600" dirty="0" smtClean="0"/>
          </a:p>
          <a:p>
            <a:r>
              <a:rPr lang="en-US" sz="1600" dirty="0" smtClean="0"/>
              <a:t>E14: 49 </a:t>
            </a:r>
            <a:r>
              <a:rPr lang="en-US" sz="1600" dirty="0" err="1" smtClean="0"/>
              <a:t>eV</a:t>
            </a:r>
            <a:endParaRPr lang="en-US" sz="1600" dirty="0" smtClean="0"/>
          </a:p>
          <a:p>
            <a:r>
              <a:rPr lang="en-US" sz="1600" dirty="0" smtClean="0"/>
              <a:t>E15: 30 </a:t>
            </a:r>
            <a:r>
              <a:rPr lang="en-US" sz="1600" dirty="0" err="1" smtClean="0"/>
              <a:t>eV</a:t>
            </a:r>
            <a:endParaRPr lang="en-US" sz="1600" dirty="0" smtClean="0"/>
          </a:p>
        </p:txBody>
      </p:sp>
      <p:sp>
        <p:nvSpPr>
          <p:cNvPr id="3" name="TextBox 2"/>
          <p:cNvSpPr txBox="1"/>
          <p:nvPr/>
        </p:nvSpPr>
        <p:spPr>
          <a:xfrm>
            <a:off x="2590800" y="3064400"/>
            <a:ext cx="1348446" cy="523220"/>
          </a:xfrm>
          <a:prstGeom prst="rect">
            <a:avLst/>
          </a:prstGeom>
          <a:noFill/>
        </p:spPr>
        <p:txBody>
          <a:bodyPr wrap="none" rtlCol="0">
            <a:spAutoFit/>
          </a:bodyPr>
          <a:lstStyle/>
          <a:p>
            <a:r>
              <a:rPr lang="en-US" b="1" dirty="0" smtClean="0"/>
              <a:t>Right Sensor </a:t>
            </a:r>
          </a:p>
          <a:p>
            <a:r>
              <a:rPr lang="en-US" b="1" dirty="0" smtClean="0"/>
              <a:t>Head (RSH)</a:t>
            </a:r>
            <a:endParaRPr lang="en-US" b="1" dirty="0"/>
          </a:p>
        </p:txBody>
      </p:sp>
      <p:sp>
        <p:nvSpPr>
          <p:cNvPr id="11" name="TextBox 10"/>
          <p:cNvSpPr txBox="1"/>
          <p:nvPr/>
        </p:nvSpPr>
        <p:spPr>
          <a:xfrm>
            <a:off x="5791797" y="3064400"/>
            <a:ext cx="1218603" cy="523220"/>
          </a:xfrm>
          <a:prstGeom prst="rect">
            <a:avLst/>
          </a:prstGeom>
          <a:solidFill>
            <a:schemeClr val="lt1"/>
          </a:solidFill>
        </p:spPr>
        <p:txBody>
          <a:bodyPr wrap="none" rtlCol="0">
            <a:spAutoFit/>
          </a:bodyPr>
          <a:lstStyle/>
          <a:p>
            <a:r>
              <a:rPr lang="en-US" b="1" dirty="0" smtClean="0"/>
              <a:t>Left Sensor </a:t>
            </a:r>
          </a:p>
          <a:p>
            <a:r>
              <a:rPr lang="en-US" b="1" dirty="0" smtClean="0"/>
              <a:t>Head (LSH)</a:t>
            </a:r>
            <a:endParaRPr lang="en-US" b="1"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5</a:t>
            </a:fld>
            <a:endParaRPr lang="uk-UA"/>
          </a:p>
        </p:txBody>
      </p:sp>
      <p:sp>
        <p:nvSpPr>
          <p:cNvPr id="13" name="TextBox 12"/>
          <p:cNvSpPr txBox="1"/>
          <p:nvPr/>
        </p:nvSpPr>
        <p:spPr>
          <a:xfrm>
            <a:off x="7087564" y="3991061"/>
            <a:ext cx="1080745" cy="307777"/>
          </a:xfrm>
          <a:prstGeom prst="rect">
            <a:avLst/>
          </a:prstGeom>
          <a:noFill/>
        </p:spPr>
        <p:txBody>
          <a:bodyPr wrap="none" rtlCol="0">
            <a:spAutoFit/>
          </a:bodyPr>
          <a:lstStyle/>
          <a:p>
            <a:r>
              <a:rPr lang="en-US" b="1" dirty="0" smtClean="0">
                <a:solidFill>
                  <a:schemeClr val="bg1"/>
                </a:solidFill>
              </a:rPr>
              <a:t>Northward</a:t>
            </a:r>
            <a:endParaRPr lang="en-US" b="1" dirty="0">
              <a:solidFill>
                <a:schemeClr val="bg1"/>
              </a:solidFill>
            </a:endParaRPr>
          </a:p>
        </p:txBody>
      </p:sp>
      <p:sp>
        <p:nvSpPr>
          <p:cNvPr id="7" name="TextBox 6"/>
          <p:cNvSpPr txBox="1"/>
          <p:nvPr/>
        </p:nvSpPr>
        <p:spPr>
          <a:xfrm>
            <a:off x="2546423" y="1458413"/>
            <a:ext cx="4523995" cy="523220"/>
          </a:xfrm>
          <a:prstGeom prst="rect">
            <a:avLst/>
          </a:prstGeom>
          <a:noFill/>
        </p:spPr>
        <p:txBody>
          <a:bodyPr wrap="none" rtlCol="0">
            <a:spAutoFit/>
          </a:bodyPr>
          <a:lstStyle/>
          <a:p>
            <a:r>
              <a:rPr lang="en-US" dirty="0" smtClean="0">
                <a:solidFill>
                  <a:schemeClr val="bg1"/>
                </a:solidFill>
              </a:rPr>
              <a:t>Flux = counts (in L0 data) / instrument geometric factor</a:t>
            </a:r>
          </a:p>
          <a:p>
            <a:r>
              <a:rPr lang="en-US" dirty="0" smtClean="0">
                <a:solidFill>
                  <a:schemeClr val="bg1"/>
                </a:solidFill>
              </a:rPr>
              <a:t>2 x 14 x 15 = 420 flux time-series in MPS-LO L1b data</a:t>
            </a:r>
            <a:endParaRPr lang="en-US" dirty="0">
              <a:solidFill>
                <a:schemeClr val="bg1"/>
              </a:solidFill>
            </a:endParaRPr>
          </a:p>
        </p:txBody>
      </p:sp>
    </p:spTree>
    <p:extLst>
      <p:ext uri="{BB962C8B-B14F-4D97-AF65-F5344CB8AC3E}">
        <p14:creationId xmlns:p14="http://schemas.microsoft.com/office/powerpoint/2010/main" val="11839699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374"/>
            <a:ext cx="6408821" cy="968626"/>
          </a:xfrm>
        </p:spPr>
        <p:txBody>
          <a:bodyPr/>
          <a:lstStyle/>
          <a:p>
            <a:r>
              <a:rPr lang="en-US" sz="3200" dirty="0" smtClean="0"/>
              <a:t>Correlations Between MPS-LO Backgrounds and MPS-HI Channels</a:t>
            </a:r>
            <a:endParaRPr lang="en-US" sz="3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50</a:t>
            </a:fld>
            <a:endParaRPr lang="uk-UA"/>
          </a:p>
        </p:txBody>
      </p:sp>
      <p:sp>
        <p:nvSpPr>
          <p:cNvPr id="8" name="TextBox 7"/>
          <p:cNvSpPr txBox="1"/>
          <p:nvPr/>
        </p:nvSpPr>
        <p:spPr>
          <a:xfrm>
            <a:off x="7010400" y="4343162"/>
            <a:ext cx="1828800" cy="1600438"/>
          </a:xfrm>
          <a:prstGeom prst="rect">
            <a:avLst/>
          </a:prstGeom>
          <a:noFill/>
        </p:spPr>
        <p:txBody>
          <a:bodyPr wrap="square" rtlCol="0">
            <a:spAutoFit/>
          </a:bodyPr>
          <a:lstStyle/>
          <a:p>
            <a:r>
              <a:rPr lang="en-US" sz="1400" dirty="0" smtClean="0">
                <a:solidFill>
                  <a:schemeClr val="bg1"/>
                </a:solidFill>
              </a:rPr>
              <a:t>At lower electron energies and all ion energies, MPS-LO backgrounds are well correlated with MPS-HI 600-800 </a:t>
            </a:r>
            <a:r>
              <a:rPr lang="en-US" sz="1400" dirty="0" err="1" smtClean="0">
                <a:solidFill>
                  <a:schemeClr val="bg1"/>
                </a:solidFill>
              </a:rPr>
              <a:t>keV</a:t>
            </a:r>
            <a:r>
              <a:rPr lang="en-US" sz="1400" dirty="0" smtClean="0">
                <a:solidFill>
                  <a:schemeClr val="bg1"/>
                </a:solidFill>
              </a:rPr>
              <a:t> electrons.</a:t>
            </a:r>
            <a:endParaRPr lang="en-US" sz="1400" dirty="0">
              <a:solidFill>
                <a:schemeClr val="bg1"/>
              </a:solidFill>
            </a:endParaRPr>
          </a:p>
        </p:txBody>
      </p:sp>
      <p:sp>
        <p:nvSpPr>
          <p:cNvPr id="9" name="TextBox 8"/>
          <p:cNvSpPr txBox="1"/>
          <p:nvPr/>
        </p:nvSpPr>
        <p:spPr>
          <a:xfrm rot="16200000">
            <a:off x="-461800" y="3405288"/>
            <a:ext cx="2238113" cy="400110"/>
          </a:xfrm>
          <a:prstGeom prst="rect">
            <a:avLst/>
          </a:prstGeom>
          <a:noFill/>
        </p:spPr>
        <p:txBody>
          <a:bodyPr wrap="none" rtlCol="0">
            <a:spAutoFit/>
          </a:bodyPr>
          <a:lstStyle/>
          <a:p>
            <a:r>
              <a:rPr lang="en-US" sz="2000" smtClean="0">
                <a:solidFill>
                  <a:schemeClr val="bg1"/>
                </a:solidFill>
              </a:rPr>
              <a:t>MPS-HI Channels</a:t>
            </a:r>
            <a:endParaRPr lang="en-US" sz="2000" dirty="0">
              <a:solidFill>
                <a:schemeClr val="bg1"/>
              </a:solidFill>
            </a:endParaRPr>
          </a:p>
        </p:txBody>
      </p:sp>
      <p:sp>
        <p:nvSpPr>
          <p:cNvPr id="10" name="TextBox 9"/>
          <p:cNvSpPr txBox="1"/>
          <p:nvPr/>
        </p:nvSpPr>
        <p:spPr>
          <a:xfrm>
            <a:off x="2743200" y="5943600"/>
            <a:ext cx="2706190" cy="400110"/>
          </a:xfrm>
          <a:prstGeom prst="rect">
            <a:avLst/>
          </a:prstGeom>
          <a:noFill/>
        </p:spPr>
        <p:txBody>
          <a:bodyPr wrap="none" rtlCol="0">
            <a:spAutoFit/>
          </a:bodyPr>
          <a:lstStyle/>
          <a:p>
            <a:r>
              <a:rPr lang="en-US" sz="2000" dirty="0" smtClean="0">
                <a:solidFill>
                  <a:schemeClr val="bg1"/>
                </a:solidFill>
              </a:rPr>
              <a:t>MPS-LO backgrounds</a:t>
            </a:r>
            <a:endParaRPr lang="en-US" sz="2000" dirty="0">
              <a:solidFill>
                <a:schemeClr val="bg1"/>
              </a:solidFill>
            </a:endParaRPr>
          </a:p>
        </p:txBody>
      </p:sp>
      <p:sp>
        <p:nvSpPr>
          <p:cNvPr id="11" name="Rounded Rectangle 10"/>
          <p:cNvSpPr/>
          <p:nvPr/>
        </p:nvSpPr>
        <p:spPr>
          <a:xfrm>
            <a:off x="7010400" y="6324600"/>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t>
            </a:r>
            <a:r>
              <a:rPr lang="en-US" smtClean="0">
                <a:solidFill>
                  <a:schemeClr val="tx1"/>
                </a:solidFill>
              </a:rPr>
              <a:t>artial </a:t>
            </a:r>
            <a:r>
              <a:rPr lang="en-US" dirty="0">
                <a:solidFill>
                  <a:schemeClr val="tx1"/>
                </a:solidFill>
              </a:rPr>
              <a:t>pass</a:t>
            </a:r>
          </a:p>
        </p:txBody>
      </p:sp>
      <p:grpSp>
        <p:nvGrpSpPr>
          <p:cNvPr id="13" name="Group 12"/>
          <p:cNvGrpSpPr/>
          <p:nvPr/>
        </p:nvGrpSpPr>
        <p:grpSpPr>
          <a:xfrm>
            <a:off x="925972" y="1285098"/>
            <a:ext cx="6038127" cy="4571693"/>
            <a:chOff x="830179" y="1250373"/>
            <a:chExt cx="6191796" cy="4769427"/>
          </a:xfrm>
        </p:grpSpPr>
        <p:sp>
          <p:nvSpPr>
            <p:cNvPr id="14" name="Rectangle 13"/>
            <p:cNvSpPr/>
            <p:nvPr/>
          </p:nvSpPr>
          <p:spPr>
            <a:xfrm>
              <a:off x="830179" y="1250373"/>
              <a:ext cx="6180221" cy="4769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775" y="1250373"/>
              <a:ext cx="6172200" cy="4769427"/>
            </a:xfrm>
            <a:prstGeom prst="rect">
              <a:avLst/>
            </a:prstGeom>
          </p:spPr>
        </p:pic>
      </p:grpSp>
    </p:spTree>
    <p:extLst>
      <p:ext uri="{BB962C8B-B14F-4D97-AF65-F5344CB8AC3E}">
        <p14:creationId xmlns:p14="http://schemas.microsoft.com/office/powerpoint/2010/main" val="19256507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smtClean="0">
                <a:solidFill>
                  <a:schemeClr val="lt1"/>
                </a:solidFill>
                <a:latin typeface="Calibri"/>
                <a:ea typeface="Calibri"/>
                <a:cs typeface="Calibri"/>
                <a:sym typeface="Calibri"/>
              </a:rPr>
              <a:t>FULL </a:t>
            </a:r>
            <a:r>
              <a:rPr lang="en-US" sz="4000" b="1" i="0" u="none" strike="noStrike" cap="none" dirty="0">
                <a:solidFill>
                  <a:schemeClr val="lt1"/>
                </a:solidFill>
                <a:latin typeface="Calibri"/>
                <a:ea typeface="Calibri"/>
                <a:cs typeface="Calibri"/>
                <a:sym typeface="Calibri"/>
              </a:rPr>
              <a:t>MATURITY ASSESSMENT</a:t>
            </a:r>
            <a:endParaRPr dirty="0"/>
          </a:p>
        </p:txBody>
      </p:sp>
      <p:sp>
        <p:nvSpPr>
          <p:cNvPr id="398" name="Shape 39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GOES-16 and -17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 </a:t>
            </a:r>
            <a:r>
              <a:rPr lang="en-US" sz="2000" b="0" i="0" u="none" strike="noStrike" cap="none" dirty="0" smtClean="0">
                <a:solidFill>
                  <a:srgbClr val="888888"/>
                </a:solidFill>
                <a:latin typeface="Calibri"/>
                <a:ea typeface="Calibri"/>
                <a:cs typeface="Calibri"/>
                <a:sym typeface="Calibri"/>
              </a:rPr>
              <a:t>Full </a:t>
            </a:r>
            <a:r>
              <a:rPr lang="en-US" sz="2000" b="0" i="0" u="none" strike="noStrike" cap="none" dirty="0">
                <a:solidFill>
                  <a:srgbClr val="888888"/>
                </a:solidFill>
                <a:latin typeface="Calibri"/>
                <a:ea typeface="Calibri"/>
                <a:cs typeface="Calibri"/>
                <a:sym typeface="Calibri"/>
              </a:rPr>
              <a:t>PS-PVR</a:t>
            </a:r>
            <a:endParaRPr dirty="0"/>
          </a:p>
        </p:txBody>
      </p:sp>
      <p:sp>
        <p:nvSpPr>
          <p:cNvPr id="399" name="Shape 399"/>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51</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252968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Spacecraft </a:t>
            </a:r>
            <a:r>
              <a:rPr lang="en-US" sz="3000" dirty="0" smtClean="0"/>
              <a:t>Charging </a:t>
            </a:r>
            <a:r>
              <a:rPr lang="en-US" sz="3000" smtClean="0"/>
              <a:t>Ion Line Signature</a:t>
            </a:r>
            <a:endParaRPr lang="en-US" sz="3000" dirty="0"/>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a:xfrm>
                <a:off x="457200" y="1262063"/>
                <a:ext cx="8229600" cy="2357437"/>
              </a:xfrm>
            </p:spPr>
            <p:txBody>
              <a:bodyPr/>
              <a:lstStyle/>
              <a:p>
                <a:pPr marL="306070" indent="-285750">
                  <a:spcBef>
                    <a:spcPts val="0"/>
                  </a:spcBef>
                  <a:spcAft>
                    <a:spcPts val="1200"/>
                  </a:spcAft>
                  <a:buSzPct val="100000"/>
                  <a:buFont typeface="Arial" charset="0"/>
                  <a:buChar char="•"/>
                </a:pPr>
                <a:r>
                  <a:rPr lang="en-US" sz="1600" dirty="0" smtClean="0"/>
                  <a:t>When GOES-16 is in eclipse and/or during periods of high ambient electron flux, it typically charges to a negative potential</a:t>
                </a:r>
                <a:r>
                  <a:rPr lang="en-US" sz="1600" dirty="0"/>
                  <a:t>. </a:t>
                </a:r>
                <a:endParaRPr lang="en-US" sz="1600" dirty="0" smtClean="0"/>
              </a:p>
              <a:p>
                <a:pPr marL="306070" indent="-285750">
                  <a:spcBef>
                    <a:spcPts val="0"/>
                  </a:spcBef>
                  <a:spcAft>
                    <a:spcPts val="1200"/>
                  </a:spcAft>
                  <a:buSzPct val="100000"/>
                  <a:buFont typeface="Arial" charset="0"/>
                  <a:buChar char="•"/>
                </a:pPr>
                <a:r>
                  <a:rPr lang="en-US" sz="1600" dirty="0"/>
                  <a:t>When the spacecraft is negatively charged, ions entering the MPS-LO detector are accelerated to energies at and greater than the magnitude of the spacecraft potential. </a:t>
                </a:r>
                <a:endParaRPr lang="en-US" sz="1600" dirty="0" smtClean="0"/>
              </a:p>
              <a:p>
                <a:pPr marL="306070" indent="-285750">
                  <a:spcBef>
                    <a:spcPts val="0"/>
                  </a:spcBef>
                  <a:spcAft>
                    <a:spcPts val="1200"/>
                  </a:spcAft>
                  <a:buSzPct val="100000"/>
                  <a:buFont typeface="Arial" charset="0"/>
                  <a:buChar char="•"/>
                </a:pPr>
                <a:r>
                  <a:rPr lang="en-US" sz="1600" dirty="0" smtClean="0"/>
                  <a:t>If </a:t>
                </a:r>
                <a:r>
                  <a:rPr lang="en-US" sz="1600" dirty="0"/>
                  <a:t>there is a sufficient population of low energy ambient ions, </a:t>
                </a:r>
                <a:r>
                  <a:rPr lang="en-US" sz="1600" dirty="0" smtClean="0"/>
                  <a:t>an </a:t>
                </a:r>
                <a:r>
                  <a:rPr lang="en-US" sz="1600" i="1" dirty="0" smtClean="0"/>
                  <a:t>ion line</a:t>
                </a:r>
                <a:r>
                  <a:rPr lang="en-US" sz="1600" dirty="0" smtClean="0"/>
                  <a:t> </a:t>
                </a:r>
                <a:r>
                  <a:rPr lang="en-US" sz="1600" dirty="0"/>
                  <a:t>peak in flux versus energy</a:t>
                </a:r>
                <a:r>
                  <a:rPr lang="en-US" sz="1600" dirty="0" smtClean="0"/>
                  <a:t> appears at the spacecraft potential </a:t>
                </a:r>
                <a:r>
                  <a:rPr lang="en-US" sz="1600" dirty="0"/>
                  <a:t>in the MPS-LO data. </a:t>
                </a:r>
                <a:endParaRPr lang="en-US" sz="1600" dirty="0" smtClean="0"/>
              </a:p>
              <a:p>
                <a:pPr marL="306070" indent="-285750">
                  <a:spcBef>
                    <a:spcPts val="0"/>
                  </a:spcBef>
                  <a:spcAft>
                    <a:spcPts val="1200"/>
                  </a:spcAft>
                  <a:buSzPct val="100000"/>
                  <a:buFont typeface="Arial" charset="0"/>
                  <a:buChar char="•"/>
                </a:pPr>
                <a:r>
                  <a:rPr lang="en-US" sz="1600" dirty="0" smtClean="0"/>
                  <a:t>MPS-LO Electrostatic Analyzer </a:t>
                </a:r>
                <a14:m>
                  <m:oMath xmlns:m="http://schemas.openxmlformats.org/officeDocument/2006/math">
                    <m:r>
                      <m:rPr>
                        <m:sty m:val="p"/>
                      </m:rPr>
                      <a:rPr lang="el-GR" sz="1600" i="1" smtClean="0">
                        <a:latin typeface="Cambria Math" charset="0"/>
                        <a:ea typeface="Cambria Math" charset="0"/>
                        <a:cs typeface="Cambria Math" charset="0"/>
                      </a:rPr>
                      <m:t>ΔΕ</m:t>
                    </m:r>
                    <m:r>
                      <a:rPr lang="en-US" sz="1600" b="0" i="1" smtClean="0">
                        <a:latin typeface="Cambria Math" charset="0"/>
                        <a:ea typeface="Cambria Math" charset="0"/>
                        <a:cs typeface="Cambria Math" charset="0"/>
                      </a:rPr>
                      <m:t>/</m:t>
                    </m:r>
                    <m:r>
                      <m:rPr>
                        <m:sty m:val="p"/>
                      </m:rPr>
                      <a:rPr lang="el-GR" sz="1600" b="0" i="1" smtClean="0">
                        <a:latin typeface="Cambria Math" charset="0"/>
                        <a:ea typeface="Cambria Math" charset="0"/>
                        <a:cs typeface="Cambria Math" charset="0"/>
                      </a:rPr>
                      <m:t>Ε</m:t>
                    </m:r>
                  </m:oMath>
                </a14:m>
                <a:r>
                  <a:rPr lang="en-US" sz="1600" dirty="0" smtClean="0"/>
                  <a:t> &lt; 0.05 at 1keV.</a:t>
                </a:r>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xfrm>
                <a:off x="457200" y="1262063"/>
                <a:ext cx="8229600" cy="2357437"/>
              </a:xfrm>
              <a:blipFill rotWithShape="0">
                <a:blip r:embed="rId2"/>
                <a:stretch>
                  <a:fillRect l="-74" t="-775"/>
                </a:stretch>
              </a:blipFill>
            </p:spPr>
            <p:txBody>
              <a:bodyPr/>
              <a:lstStyle/>
              <a:p>
                <a:r>
                  <a:rPr lang="en-US">
                    <a:noFill/>
                  </a:rPr>
                  <a:t> </a:t>
                </a:r>
              </a:p>
            </p:txBody>
          </p:sp>
        </mc:Fallback>
      </mc:AlternateContent>
      <p:sp>
        <p:nvSpPr>
          <p:cNvPr id="7" name="TextBox 6"/>
          <p:cNvSpPr txBox="1"/>
          <p:nvPr/>
        </p:nvSpPr>
        <p:spPr>
          <a:xfrm>
            <a:off x="381000" y="5994400"/>
            <a:ext cx="8458200" cy="646331"/>
          </a:xfrm>
          <a:prstGeom prst="rect">
            <a:avLst/>
          </a:prstGeom>
          <a:noFill/>
        </p:spPr>
        <p:txBody>
          <a:bodyPr wrap="square" rtlCol="0">
            <a:spAutoFit/>
          </a:bodyPr>
          <a:lstStyle/>
          <a:p>
            <a:r>
              <a:rPr lang="en-US" sz="1200" dirty="0" smtClean="0">
                <a:solidFill>
                  <a:schemeClr val="bg1"/>
                </a:solidFill>
              </a:rPr>
              <a:t>GOES-16 </a:t>
            </a:r>
            <a:r>
              <a:rPr lang="en-US" sz="1200" dirty="0">
                <a:solidFill>
                  <a:schemeClr val="bg1"/>
                </a:solidFill>
              </a:rPr>
              <a:t>MPS-LO </a:t>
            </a:r>
            <a:r>
              <a:rPr lang="en-US" sz="1200" dirty="0" smtClean="0">
                <a:solidFill>
                  <a:schemeClr val="bg1"/>
                </a:solidFill>
              </a:rPr>
              <a:t>flux spectrogram from </a:t>
            </a:r>
            <a:r>
              <a:rPr lang="en-US" sz="1200" dirty="0">
                <a:solidFill>
                  <a:schemeClr val="bg1"/>
                </a:solidFill>
              </a:rPr>
              <a:t>zone </a:t>
            </a:r>
            <a:r>
              <a:rPr lang="en-US" sz="1200" dirty="0" smtClean="0">
                <a:solidFill>
                  <a:schemeClr val="bg1"/>
                </a:solidFill>
              </a:rPr>
              <a:t>4 (pitch angles near 30</a:t>
            </a:r>
            <a:r>
              <a:rPr lang="en-US" sz="1200" baseline="30000" dirty="0" smtClean="0">
                <a:solidFill>
                  <a:schemeClr val="bg1"/>
                </a:solidFill>
              </a:rPr>
              <a:t>o</a:t>
            </a:r>
            <a:r>
              <a:rPr lang="en-US" sz="1200" dirty="0" smtClean="0">
                <a:solidFill>
                  <a:schemeClr val="bg1"/>
                </a:solidFill>
              </a:rPr>
              <a:t>) </a:t>
            </a:r>
            <a:r>
              <a:rPr lang="en-US" sz="1200" dirty="0">
                <a:solidFill>
                  <a:schemeClr val="bg1"/>
                </a:solidFill>
              </a:rPr>
              <a:t>on 22 March 2017, with ion line signatures of spacecraft charging. </a:t>
            </a:r>
            <a:r>
              <a:rPr lang="en-US" sz="1200" dirty="0" smtClean="0">
                <a:solidFill>
                  <a:schemeClr val="bg1"/>
                </a:solidFill>
              </a:rPr>
              <a:t>The </a:t>
            </a:r>
            <a:r>
              <a:rPr lang="en-US" sz="1200" dirty="0">
                <a:solidFill>
                  <a:schemeClr val="bg1"/>
                </a:solidFill>
              </a:rPr>
              <a:t>first ion line enhancement appears near 1 </a:t>
            </a:r>
            <a:r>
              <a:rPr lang="en-US" sz="1200" dirty="0" err="1">
                <a:solidFill>
                  <a:schemeClr val="bg1"/>
                </a:solidFill>
              </a:rPr>
              <a:t>keV</a:t>
            </a:r>
            <a:r>
              <a:rPr lang="en-US" sz="1200" dirty="0">
                <a:solidFill>
                  <a:schemeClr val="bg1"/>
                </a:solidFill>
              </a:rPr>
              <a:t> at ~5:30-6:30 UT during an eclipse period. The subsequent ion lines are after the eclipse period at ~9:00-10:30 UT and ~11:00-12:00 UT. </a:t>
            </a:r>
          </a:p>
        </p:txBody>
      </p:sp>
      <p:grpSp>
        <p:nvGrpSpPr>
          <p:cNvPr id="12" name="Group 11"/>
          <p:cNvGrpSpPr/>
          <p:nvPr/>
        </p:nvGrpSpPr>
        <p:grpSpPr>
          <a:xfrm>
            <a:off x="914400" y="3889251"/>
            <a:ext cx="7231709" cy="1963391"/>
            <a:chOff x="914400" y="3581399"/>
            <a:chExt cx="7231709" cy="1963391"/>
          </a:xfrm>
        </p:grpSpPr>
        <p:grpSp>
          <p:nvGrpSpPr>
            <p:cNvPr id="10" name="Group 9"/>
            <p:cNvGrpSpPr/>
            <p:nvPr/>
          </p:nvGrpSpPr>
          <p:grpSpPr>
            <a:xfrm>
              <a:off x="914400" y="3581400"/>
              <a:ext cx="7231709" cy="1963390"/>
              <a:chOff x="1177289" y="3429000"/>
              <a:chExt cx="7231709" cy="1963390"/>
            </a:xfrm>
          </p:grpSpPr>
          <p:grpSp>
            <p:nvGrpSpPr>
              <p:cNvPr id="8" name="Group 7"/>
              <p:cNvGrpSpPr/>
              <p:nvPr/>
            </p:nvGrpSpPr>
            <p:grpSpPr>
              <a:xfrm>
                <a:off x="1177289" y="3429000"/>
                <a:ext cx="7231709" cy="1963390"/>
                <a:chOff x="1177289" y="3429000"/>
                <a:chExt cx="7231709" cy="1963390"/>
              </a:xfrm>
            </p:grpSpPr>
            <p:sp>
              <p:nvSpPr>
                <p:cNvPr id="6" name="Rectangle 5"/>
                <p:cNvSpPr/>
                <p:nvPr/>
              </p:nvSpPr>
              <p:spPr>
                <a:xfrm>
                  <a:off x="1177289" y="3429000"/>
                  <a:ext cx="7231709" cy="1963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889" y="4500271"/>
                  <a:ext cx="6027420" cy="892119"/>
                </a:xfrm>
                <a:prstGeom prst="rect">
                  <a:avLst/>
                </a:prstGeom>
              </p:spPr>
            </p:pic>
          </p:grpSp>
          <p:sp>
            <p:nvSpPr>
              <p:cNvPr id="9" name="TextBox 8"/>
              <p:cNvSpPr txBox="1"/>
              <p:nvPr/>
            </p:nvSpPr>
            <p:spPr>
              <a:xfrm>
                <a:off x="7597140" y="4462790"/>
                <a:ext cx="788999" cy="261610"/>
              </a:xfrm>
              <a:prstGeom prst="rect">
                <a:avLst/>
              </a:prstGeom>
              <a:noFill/>
            </p:spPr>
            <p:txBody>
              <a:bodyPr wrap="none" rtlCol="0">
                <a:spAutoFit/>
              </a:bodyPr>
              <a:lstStyle/>
              <a:p>
                <a:r>
                  <a:rPr lang="en-US" sz="1100" smtClean="0"/>
                  <a:t>UT Hours</a:t>
                </a:r>
                <a:endParaRPr lang="en-US" sz="1100"/>
              </a:p>
            </p:txBody>
          </p:sp>
        </p:gr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1" y="3581399"/>
              <a:ext cx="6414938" cy="1103279"/>
            </a:xfrm>
            <a:prstGeom prst="rect">
              <a:avLst/>
            </a:prstGeom>
          </p:spPr>
        </p:pic>
      </p:grpSp>
      <p:sp>
        <p:nvSpPr>
          <p:cNvPr id="13" name="TextBox 12"/>
          <p:cNvSpPr txBox="1"/>
          <p:nvPr/>
        </p:nvSpPr>
        <p:spPr>
          <a:xfrm>
            <a:off x="3921755" y="4109832"/>
            <a:ext cx="1978427" cy="261610"/>
          </a:xfrm>
          <a:prstGeom prst="rect">
            <a:avLst/>
          </a:prstGeom>
          <a:solidFill>
            <a:schemeClr val="lt1"/>
          </a:solidFill>
        </p:spPr>
        <p:txBody>
          <a:bodyPr wrap="none" rtlCol="0">
            <a:spAutoFit/>
          </a:bodyPr>
          <a:lstStyle/>
          <a:p>
            <a:r>
              <a:rPr lang="cs-CZ" sz="1100" dirty="0" smtClean="0"/>
              <a:t>Ion line </a:t>
            </a:r>
            <a:r>
              <a:rPr lang="cs-CZ" sz="1100" dirty="0" err="1" smtClean="0"/>
              <a:t>at</a:t>
            </a:r>
            <a:r>
              <a:rPr lang="cs-CZ" sz="1100" dirty="0" smtClean="0"/>
              <a:t> 2.5 </a:t>
            </a:r>
            <a:r>
              <a:rPr lang="cs-CZ" sz="1100" dirty="0" err="1" smtClean="0"/>
              <a:t>keV</a:t>
            </a:r>
            <a:r>
              <a:rPr lang="cs-CZ" sz="1100" dirty="0" smtClean="0"/>
              <a:t> in </a:t>
            </a:r>
            <a:r>
              <a:rPr lang="cs-CZ" sz="1100" dirty="0" err="1" smtClean="0"/>
              <a:t>eclipse</a:t>
            </a:r>
            <a:r>
              <a:rPr lang="cs-CZ" sz="1100" dirty="0" smtClean="0"/>
              <a:t> </a:t>
            </a:r>
            <a:endParaRPr lang="en-US" sz="1100" dirty="0"/>
          </a:p>
        </p:txBody>
      </p:sp>
      <p:cxnSp>
        <p:nvCxnSpPr>
          <p:cNvPr id="14" name="Straight Arrow Connector 13"/>
          <p:cNvCxnSpPr/>
          <p:nvPr/>
        </p:nvCxnSpPr>
        <p:spPr>
          <a:xfrm flipH="1">
            <a:off x="3245856" y="4261651"/>
            <a:ext cx="605838" cy="392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992030" y="4417781"/>
            <a:ext cx="2098651" cy="261610"/>
          </a:xfrm>
          <a:prstGeom prst="rect">
            <a:avLst/>
          </a:prstGeom>
          <a:solidFill>
            <a:schemeClr val="lt1"/>
          </a:solidFill>
        </p:spPr>
        <p:txBody>
          <a:bodyPr wrap="none" rtlCol="0">
            <a:spAutoFit/>
          </a:bodyPr>
          <a:lstStyle/>
          <a:p>
            <a:r>
              <a:rPr lang="cs-CZ" sz="1100" dirty="0" smtClean="0"/>
              <a:t>Non-</a:t>
            </a:r>
            <a:r>
              <a:rPr lang="cs-CZ" sz="1100" dirty="0" err="1" smtClean="0"/>
              <a:t>eclipse</a:t>
            </a:r>
            <a:r>
              <a:rPr lang="cs-CZ" sz="1100" dirty="0" smtClean="0"/>
              <a:t> ion line </a:t>
            </a:r>
            <a:r>
              <a:rPr lang="cs-CZ" sz="1100" dirty="0" err="1" smtClean="0"/>
              <a:t>at</a:t>
            </a:r>
            <a:r>
              <a:rPr lang="cs-CZ" sz="1100" dirty="0"/>
              <a:t> </a:t>
            </a:r>
            <a:r>
              <a:rPr lang="cs-CZ" sz="1100" dirty="0" smtClean="0"/>
              <a:t>220 eV </a:t>
            </a:r>
            <a:endParaRPr lang="en-US" sz="1100" dirty="0"/>
          </a:p>
        </p:txBody>
      </p:sp>
      <p:cxnSp>
        <p:nvCxnSpPr>
          <p:cNvPr id="17" name="Straight Arrow Connector 16"/>
          <p:cNvCxnSpPr/>
          <p:nvPr/>
        </p:nvCxnSpPr>
        <p:spPr>
          <a:xfrm flipH="1">
            <a:off x="4371191" y="4533966"/>
            <a:ext cx="567432" cy="4248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921430" y="3738303"/>
            <a:ext cx="1218972" cy="276999"/>
          </a:xfrm>
          <a:prstGeom prst="rect">
            <a:avLst/>
          </a:prstGeom>
          <a:solidFill>
            <a:schemeClr val="lt1"/>
          </a:solidFill>
          <a:ln w="6350">
            <a:noFill/>
          </a:ln>
        </p:spPr>
        <p:txBody>
          <a:bodyPr wrap="square" rtlCol="0">
            <a:spAutoFit/>
          </a:bodyPr>
          <a:lstStyle/>
          <a:p>
            <a:r>
              <a:rPr lang="en-US" sz="1200" smtClean="0">
                <a:solidFill>
                  <a:schemeClr val="tx1"/>
                </a:solidFill>
              </a:rPr>
              <a:t>22 </a:t>
            </a:r>
            <a:r>
              <a:rPr lang="en-US" sz="1200" dirty="0" smtClean="0">
                <a:solidFill>
                  <a:schemeClr val="tx1"/>
                </a:solidFill>
              </a:rPr>
              <a:t>March 2017</a:t>
            </a:r>
            <a:endParaRPr lang="en-US" sz="1200" dirty="0">
              <a:solidFill>
                <a:schemeClr val="tx1"/>
              </a:solidFill>
            </a:endParaRPr>
          </a:p>
        </p:txBody>
      </p:sp>
    </p:spTree>
    <p:extLst>
      <p:ext uri="{BB962C8B-B14F-4D97-AF65-F5344CB8AC3E}">
        <p14:creationId xmlns:p14="http://schemas.microsoft.com/office/powerpoint/2010/main" val="3051441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MPS-LO Surface Charging </a:t>
            </a:r>
            <a:r>
              <a:rPr lang="en-US" sz="2800" dirty="0"/>
              <a:t>/ </a:t>
            </a:r>
            <a:r>
              <a:rPr lang="en-US" sz="2800" dirty="0" smtClean="0"/>
              <a:t>Electrostatic Discharge (ESD</a:t>
            </a:r>
            <a:r>
              <a:rPr lang="en-US" sz="2800" smtClean="0"/>
              <a:t>) Anomaly Work </a:t>
            </a:r>
            <a:endParaRPr lang="en-US" sz="2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53</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767840"/>
            <a:ext cx="6400800" cy="44805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180" y="2667000"/>
            <a:ext cx="2988820" cy="3722603"/>
          </a:xfrm>
          <a:prstGeom prst="rect">
            <a:avLst/>
          </a:prstGeom>
        </p:spPr>
      </p:pic>
      <p:sp>
        <p:nvSpPr>
          <p:cNvPr id="3" name="Text Placeholder 2"/>
          <p:cNvSpPr>
            <a:spLocks noGrp="1"/>
          </p:cNvSpPr>
          <p:nvPr>
            <p:ph type="body" idx="1"/>
          </p:nvPr>
        </p:nvSpPr>
        <p:spPr>
          <a:xfrm>
            <a:off x="152400" y="1389063"/>
            <a:ext cx="6400800" cy="744537"/>
          </a:xfrm>
          <a:solidFill>
            <a:schemeClr val="bg1"/>
          </a:solidFill>
        </p:spPr>
        <p:txBody>
          <a:bodyPr/>
          <a:lstStyle/>
          <a:p>
            <a:pPr marL="25400" indent="0">
              <a:spcBef>
                <a:spcPts val="0"/>
              </a:spcBef>
              <a:buNone/>
            </a:pPr>
            <a:r>
              <a:rPr lang="en-US" sz="1600" dirty="0">
                <a:solidFill>
                  <a:schemeClr val="tx1"/>
                </a:solidFill>
              </a:rPr>
              <a:t>GOES-17 Star Tracker Optical Head 1 </a:t>
            </a:r>
            <a:r>
              <a:rPr lang="en-US" sz="1600" dirty="0" smtClean="0">
                <a:solidFill>
                  <a:schemeClr val="tx1"/>
                </a:solidFill>
              </a:rPr>
              <a:t>anomaly </a:t>
            </a:r>
            <a:r>
              <a:rPr lang="mr-IN" sz="1600" dirty="0" err="1">
                <a:solidFill>
                  <a:schemeClr val="tx1"/>
                </a:solidFill>
              </a:rPr>
              <a:t>on</a:t>
            </a:r>
            <a:r>
              <a:rPr lang="mr-IN" sz="1600" dirty="0">
                <a:solidFill>
                  <a:schemeClr val="tx1"/>
                </a:solidFill>
              </a:rPr>
              <a:t> </a:t>
            </a:r>
            <a:r>
              <a:rPr lang="mr-IN" sz="1600" dirty="0" smtClean="0">
                <a:solidFill>
                  <a:schemeClr val="tx1"/>
                </a:solidFill>
              </a:rPr>
              <a:t>27-Aug-2019</a:t>
            </a:r>
            <a:r>
              <a:rPr lang="en-US" sz="1600" dirty="0" smtClean="0">
                <a:solidFill>
                  <a:schemeClr val="tx1"/>
                </a:solidFill>
              </a:rPr>
              <a:t> </a:t>
            </a:r>
          </a:p>
          <a:p>
            <a:pPr marL="25400" indent="0">
              <a:spcBef>
                <a:spcPts val="0"/>
              </a:spcBef>
              <a:buNone/>
            </a:pPr>
            <a:r>
              <a:rPr lang="tr-TR" sz="1600" dirty="0" smtClean="0">
                <a:solidFill>
                  <a:schemeClr val="tx1"/>
                </a:solidFill>
              </a:rPr>
              <a:t>at 06:33:43</a:t>
            </a:r>
            <a:r>
              <a:rPr lang="en-US" sz="1600" dirty="0" smtClean="0">
                <a:solidFill>
                  <a:schemeClr val="tx1"/>
                </a:solidFill>
              </a:rPr>
              <a:t>, thought to be due to surface charging / ESD </a:t>
            </a:r>
            <a:endParaRPr lang="en-US" sz="1600" dirty="0">
              <a:solidFill>
                <a:schemeClr val="tx1"/>
              </a:solidFill>
            </a:endParaRPr>
          </a:p>
          <a:p>
            <a:pPr marL="25400" indent="0">
              <a:spcBef>
                <a:spcPts val="0"/>
              </a:spcBef>
              <a:buNone/>
            </a:pPr>
            <a:endParaRPr lang="en-US" sz="1600" dirty="0">
              <a:solidFill>
                <a:schemeClr val="tx1"/>
              </a:solidFill>
            </a:endParaRPr>
          </a:p>
        </p:txBody>
      </p:sp>
      <p:sp>
        <p:nvSpPr>
          <p:cNvPr id="6" name="TextBox 5"/>
          <p:cNvSpPr txBox="1"/>
          <p:nvPr/>
        </p:nvSpPr>
        <p:spPr>
          <a:xfrm>
            <a:off x="6172200" y="1524000"/>
            <a:ext cx="2971800" cy="1169551"/>
          </a:xfrm>
          <a:prstGeom prst="rect">
            <a:avLst/>
          </a:prstGeom>
          <a:solidFill>
            <a:schemeClr val="accent1"/>
          </a:solidFill>
        </p:spPr>
        <p:txBody>
          <a:bodyPr wrap="square" rtlCol="0">
            <a:spAutoFit/>
          </a:bodyPr>
          <a:lstStyle/>
          <a:p>
            <a:r>
              <a:rPr lang="en-US" dirty="0" smtClean="0">
                <a:solidFill>
                  <a:schemeClr val="bg1"/>
                </a:solidFill>
              </a:rPr>
              <a:t>GOES-R program anomaly resolution work</a:t>
            </a:r>
            <a:r>
              <a:rPr lang="en-US" smtClean="0">
                <a:solidFill>
                  <a:schemeClr val="bg1"/>
                </a:solidFill>
              </a:rPr>
              <a:t>: Currently including 36 </a:t>
            </a:r>
            <a:r>
              <a:rPr lang="en-US" dirty="0" smtClean="0">
                <a:solidFill>
                  <a:schemeClr val="bg1"/>
                </a:solidFill>
              </a:rPr>
              <a:t>anomaly days, </a:t>
            </a:r>
            <a:r>
              <a:rPr lang="en-US" dirty="0">
                <a:solidFill>
                  <a:schemeClr val="bg1"/>
                </a:solidFill>
              </a:rPr>
              <a:t>mainly </a:t>
            </a:r>
            <a:r>
              <a:rPr lang="en-US" dirty="0" smtClean="0">
                <a:solidFill>
                  <a:schemeClr val="bg1"/>
                </a:solidFill>
              </a:rPr>
              <a:t>involving Sun-pointing </a:t>
            </a:r>
            <a:r>
              <a:rPr lang="en-US" dirty="0">
                <a:solidFill>
                  <a:schemeClr val="bg1"/>
                </a:solidFill>
              </a:rPr>
              <a:t>system Interface </a:t>
            </a:r>
            <a:r>
              <a:rPr lang="en-US" dirty="0" smtClean="0">
                <a:solidFill>
                  <a:schemeClr val="bg1"/>
                </a:solidFill>
              </a:rPr>
              <a:t>Unit (SIU) resets.</a:t>
            </a:r>
            <a:endParaRPr lang="en-US" dirty="0">
              <a:solidFill>
                <a:schemeClr val="bg1"/>
              </a:solidFill>
            </a:endParaRPr>
          </a:p>
        </p:txBody>
      </p:sp>
      <p:cxnSp>
        <p:nvCxnSpPr>
          <p:cNvPr id="9" name="Straight Arrow Connector 8"/>
          <p:cNvCxnSpPr/>
          <p:nvPr/>
        </p:nvCxnSpPr>
        <p:spPr>
          <a:xfrm>
            <a:off x="2070100" y="1955800"/>
            <a:ext cx="0" cy="304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7698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54</a:t>
            </a:fld>
            <a:endParaRPr lang="en" dirty="0">
              <a:solidFill>
                <a:schemeClr val="bg1"/>
              </a:solidFill>
            </a:endParaRPr>
          </a:p>
        </p:txBody>
      </p:sp>
      <p:sp>
        <p:nvSpPr>
          <p:cNvPr id="3" name="Title 1"/>
          <p:cNvSpPr txBox="1">
            <a:spLocks/>
          </p:cNvSpPr>
          <p:nvPr/>
        </p:nvSpPr>
        <p:spPr>
          <a:xfrm>
            <a:off x="1543050" y="152400"/>
            <a:ext cx="6019038" cy="10668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400" dirty="0" smtClean="0">
                <a:solidFill>
                  <a:schemeClr val="bg1"/>
                </a:solidFill>
              </a:rPr>
              <a:t>GOES-17 MPS-LO </a:t>
            </a:r>
            <a:endParaRPr lang="en-US" sz="2400" dirty="0">
              <a:solidFill>
                <a:schemeClr val="bg1"/>
              </a:solidFill>
            </a:endParaRPr>
          </a:p>
          <a:p>
            <a:pPr algn="ctr"/>
            <a:r>
              <a:rPr lang="en-US" sz="2400" dirty="0" smtClean="0">
                <a:solidFill>
                  <a:schemeClr val="bg1"/>
                </a:solidFill>
              </a:rPr>
              <a:t>Performance </a:t>
            </a:r>
            <a:r>
              <a:rPr lang="en-US" sz="2400" dirty="0">
                <a:solidFill>
                  <a:schemeClr val="bg1"/>
                </a:solidFill>
              </a:rPr>
              <a:t>Baseline Status</a:t>
            </a:r>
          </a:p>
          <a:p>
            <a:pPr algn="ctr"/>
            <a:r>
              <a:rPr lang="en-US" sz="1600" i="1" dirty="0">
                <a:solidFill>
                  <a:schemeClr val="bg1"/>
                </a:solidFill>
              </a:rPr>
              <a:t>Assessment at </a:t>
            </a:r>
            <a:r>
              <a:rPr lang="en-US" sz="1600" i="1" dirty="0" smtClean="0">
                <a:solidFill>
                  <a:schemeClr val="bg1"/>
                </a:solidFill>
              </a:rPr>
              <a:t>Full</a:t>
            </a:r>
            <a:endParaRPr lang="en-US" sz="1600" i="1" dirty="0">
              <a:solidFill>
                <a:schemeClr val="bg1"/>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1026435917"/>
              </p:ext>
            </p:extLst>
          </p:nvPr>
        </p:nvGraphicFramePr>
        <p:xfrm>
          <a:off x="152400" y="1584093"/>
          <a:ext cx="8799095" cy="4435707"/>
        </p:xfrm>
        <a:graphic>
          <a:graphicData uri="http://schemas.openxmlformats.org/drawingml/2006/table">
            <a:tbl>
              <a:tblPr firstRow="1" bandRow="1">
                <a:tableStyleId>{5940675A-B579-460E-94D1-54222C63F5DA}</a:tableStyleId>
              </a:tblPr>
              <a:tblGrid>
                <a:gridCol w="533400">
                  <a:extLst>
                    <a:ext uri="{9D8B030D-6E8A-4147-A177-3AD203B41FA5}">
                      <a16:colId xmlns:a16="http://schemas.microsoft.com/office/drawing/2014/main" xmlns="" val="20000"/>
                    </a:ext>
                  </a:extLst>
                </a:gridCol>
                <a:gridCol w="1066800">
                  <a:extLst>
                    <a:ext uri="{9D8B030D-6E8A-4147-A177-3AD203B41FA5}">
                      <a16:colId xmlns:a16="http://schemas.microsoft.com/office/drawing/2014/main" xmlns="" val="20001"/>
                    </a:ext>
                  </a:extLst>
                </a:gridCol>
                <a:gridCol w="1143000">
                  <a:extLst>
                    <a:ext uri="{9D8B030D-6E8A-4147-A177-3AD203B41FA5}">
                      <a16:colId xmlns:a16="http://schemas.microsoft.com/office/drawing/2014/main" xmlns="" val="2286325374"/>
                    </a:ext>
                  </a:extLst>
                </a:gridCol>
                <a:gridCol w="1905000">
                  <a:extLst>
                    <a:ext uri="{9D8B030D-6E8A-4147-A177-3AD203B41FA5}">
                      <a16:colId xmlns:a16="http://schemas.microsoft.com/office/drawing/2014/main" xmlns="" val="1228089856"/>
                    </a:ext>
                  </a:extLst>
                </a:gridCol>
                <a:gridCol w="2057400">
                  <a:extLst>
                    <a:ext uri="{9D8B030D-6E8A-4147-A177-3AD203B41FA5}">
                      <a16:colId xmlns:a16="http://schemas.microsoft.com/office/drawing/2014/main" xmlns="" val="2169976079"/>
                    </a:ext>
                  </a:extLst>
                </a:gridCol>
                <a:gridCol w="838200">
                  <a:extLst>
                    <a:ext uri="{9D8B030D-6E8A-4147-A177-3AD203B41FA5}">
                      <a16:colId xmlns:a16="http://schemas.microsoft.com/office/drawing/2014/main" xmlns="" val="20002"/>
                    </a:ext>
                  </a:extLst>
                </a:gridCol>
                <a:gridCol w="1255295">
                  <a:extLst>
                    <a:ext uri="{9D8B030D-6E8A-4147-A177-3AD203B41FA5}">
                      <a16:colId xmlns:a16="http://schemas.microsoft.com/office/drawing/2014/main" xmlns="" val="20003"/>
                    </a:ext>
                  </a:extLst>
                </a:gridCol>
              </a:tblGrid>
              <a:tr h="685800">
                <a:tc>
                  <a:txBody>
                    <a:bodyPr/>
                    <a:lstStyle/>
                    <a:p>
                      <a:pPr algn="ctr"/>
                      <a:r>
                        <a:rPr lang="en-US" sz="1200" b="1" dirty="0">
                          <a:solidFill>
                            <a:schemeClr val="tx1"/>
                          </a:solidFill>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200" b="1" dirty="0">
                          <a:solidFill>
                            <a:schemeClr val="tx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MRD Requirement</a:t>
                      </a:r>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MIT/LL Predicted Performance</a:t>
                      </a:r>
                      <a:r>
                        <a:rPr lang="en-US" sz="1200" b="1" baseline="0" dirty="0" smtClean="0">
                          <a:solidFill>
                            <a:schemeClr val="tx1"/>
                          </a:solidFill>
                        </a:rPr>
                        <a:t> Baseline</a:t>
                      </a:r>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NCEI Assessment at Provisional</a:t>
                      </a:r>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0"/>
                  </a:ext>
                </a:extLst>
              </a:tr>
              <a:tr h="762000">
                <a:tc>
                  <a:txBody>
                    <a:bodyPr/>
                    <a:lstStyle/>
                    <a:p>
                      <a:pPr algn="ctr"/>
                      <a:r>
                        <a:rPr lang="en-US" sz="1200" dirty="0" smtClean="0"/>
                        <a:t>1987</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MPS-LO</a:t>
                      </a:r>
                      <a:r>
                        <a:rPr lang="en-US" sz="1200" baseline="0" dirty="0" smtClean="0"/>
                        <a:t> </a:t>
                      </a:r>
                      <a:r>
                        <a:rPr lang="en-US" sz="1100" dirty="0"/>
                        <a:t>Orthogonality</a:t>
                      </a:r>
                      <a:r>
                        <a:rPr lang="en-US" sz="1100" dirty="0" smtClean="0"/>
                        <a:t>/ Coverage</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5 directions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14 directions</a:t>
                      </a:r>
                      <a:r>
                        <a:rPr lang="en-US" sz="1200" baseline="0" dirty="0" smtClean="0"/>
                        <a:t> (zones)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14 directions (zones)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a:t>
                      </a:r>
                      <a:r>
                        <a:rPr lang="en-US" sz="1200" dirty="0" smtClean="0"/>
                        <a:t>03</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smtClean="0"/>
                        <a:t>PASS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816704">
                <a:tc>
                  <a:txBody>
                    <a:bodyPr/>
                    <a:lstStyle/>
                    <a:p>
                      <a:pPr algn="ctr"/>
                      <a:r>
                        <a:rPr lang="en-US" sz="1200" dirty="0" smtClean="0"/>
                        <a:t>1991</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MPS-LO </a:t>
                      </a:r>
                      <a:r>
                        <a:rPr lang="en-US" sz="1200" dirty="0"/>
                        <a:t>Measurement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30 eV –</a:t>
                      </a:r>
                      <a:r>
                        <a:rPr lang="en-US" sz="1200" baseline="0" dirty="0" smtClean="0"/>
                        <a:t> 30 </a:t>
                      </a:r>
                      <a:r>
                        <a:rPr lang="en-US" sz="1200" baseline="0" dirty="0" err="1" smtClean="0"/>
                        <a:t>keV</a:t>
                      </a:r>
                      <a:r>
                        <a:rPr lang="en-US" sz="1200" baseline="0" dirty="0" smtClean="0"/>
                        <a:t> protons and electrons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30 eV – 30 </a:t>
                      </a:r>
                      <a:r>
                        <a:rPr lang="en-US" sz="1200" dirty="0" err="1" smtClean="0"/>
                        <a:t>keV</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0.025-30.8 </a:t>
                      </a:r>
                      <a:r>
                        <a:rPr lang="en-US" sz="1200" dirty="0" err="1" smtClean="0"/>
                        <a:t>keV</a:t>
                      </a:r>
                      <a:r>
                        <a:rPr lang="en-US" sz="1200" dirty="0" smtClean="0"/>
                        <a:t> (electrons)</a:t>
                      </a:r>
                    </a:p>
                    <a:p>
                      <a:r>
                        <a:rPr lang="en-US" sz="1200" dirty="0" smtClean="0"/>
                        <a:t>0.030-30.0 </a:t>
                      </a:r>
                      <a:r>
                        <a:rPr lang="en-US" sz="1200" dirty="0" err="1" smtClean="0"/>
                        <a:t>keV</a:t>
                      </a:r>
                      <a:r>
                        <a:rPr lang="en-US" sz="1200" dirty="0" smtClean="0"/>
                        <a:t>/q (ions)</a:t>
                      </a:r>
                    </a:p>
                    <a:p>
                      <a:r>
                        <a:rPr lang="en-US" sz="1200" dirty="0" smtClean="0"/>
                        <a:t>[values from</a:t>
                      </a:r>
                      <a:r>
                        <a:rPr lang="en-US" sz="1200" baseline="0" dirty="0" smtClean="0"/>
                        <a:t> CDRL79]</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smtClean="0"/>
                        <a:t>-05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smtClean="0"/>
                        <a:t>PASS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171203">
                <a:tc>
                  <a:txBody>
                    <a:bodyPr/>
                    <a:lstStyle/>
                    <a:p>
                      <a:pPr algn="ctr"/>
                      <a:r>
                        <a:rPr lang="en-US" sz="1200" dirty="0" smtClean="0"/>
                        <a:t>1992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MPS-LO</a:t>
                      </a:r>
                      <a:r>
                        <a:rPr lang="en-US" sz="1200" baseline="0" dirty="0" smtClean="0"/>
                        <a:t> </a:t>
                      </a:r>
                      <a:r>
                        <a:rPr lang="en-US" sz="1200" baseline="0" dirty="0"/>
                        <a:t>Measurement Accuracy</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45%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@min flux,</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25%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@10x min</a:t>
                      </a:r>
                      <a:r>
                        <a:rPr lang="en-US" sz="1200" baseline="0" dirty="0" smtClean="0"/>
                        <a:t> </a:t>
                      </a:r>
                      <a:r>
                        <a:rPr lang="en-US" sz="1200" dirty="0" smtClean="0"/>
                        <a:t>flux </a:t>
                      </a:r>
                    </a:p>
                    <a:p>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420 separate accuracies (2 species x 14 angles</a:t>
                      </a:r>
                      <a:r>
                        <a:rPr lang="en-US" sz="1200" baseline="0" dirty="0" smtClean="0"/>
                        <a:t> x 15 energies</a:t>
                      </a:r>
                      <a:r>
                        <a:rPr lang="en-US" sz="1200" dirty="0" smtClean="0"/>
                        <a:t>);  </a:t>
                      </a:r>
                    </a:p>
                    <a:p>
                      <a:r>
                        <a:rPr lang="en-US" sz="1200" b="0" i="0" u="none" strike="noStrike" cap="none" dirty="0" smtClean="0">
                          <a:solidFill>
                            <a:schemeClr val="tx1"/>
                          </a:solidFill>
                          <a:effectLst/>
                          <a:latin typeface="+mn-lt"/>
                          <a:ea typeface="+mn-ea"/>
                          <a:cs typeface="+mn-cs"/>
                          <a:sym typeface="Arial"/>
                        </a:rPr>
                        <a:t>Worst case for 10x min flux:  Electrons:</a:t>
                      </a:r>
                      <a:r>
                        <a:rPr lang="en-US" sz="1200" b="0" i="0" u="none" strike="noStrike" cap="none" baseline="0" dirty="0" smtClean="0">
                          <a:solidFill>
                            <a:schemeClr val="tx1"/>
                          </a:solidFill>
                          <a:effectLst/>
                          <a:latin typeface="+mn-lt"/>
                          <a:ea typeface="+mn-ea"/>
                          <a:cs typeface="+mn-cs"/>
                          <a:sym typeface="Arial"/>
                        </a:rPr>
                        <a:t> </a:t>
                      </a:r>
                      <a:r>
                        <a:rPr lang="en-US" sz="1200" b="0" i="0" u="none" strike="noStrike" cap="none" dirty="0" smtClean="0">
                          <a:solidFill>
                            <a:schemeClr val="tx1"/>
                          </a:solidFill>
                          <a:effectLst/>
                          <a:latin typeface="+mn-lt"/>
                          <a:ea typeface="+mn-ea"/>
                          <a:cs typeface="+mn-cs"/>
                          <a:sym typeface="Arial"/>
                        </a:rPr>
                        <a:t>23%;  </a:t>
                      </a:r>
                    </a:p>
                    <a:p>
                      <a:r>
                        <a:rPr lang="en-US" sz="1200" b="0" i="0" u="none" strike="noStrike" cap="none" dirty="0" smtClean="0">
                          <a:solidFill>
                            <a:schemeClr val="tx1"/>
                          </a:solidFill>
                          <a:effectLst/>
                          <a:latin typeface="+mn-lt"/>
                          <a:ea typeface="+mn-ea"/>
                          <a:cs typeface="+mn-cs"/>
                          <a:sym typeface="Arial"/>
                        </a:rPr>
                        <a:t>Ions: 20%  </a:t>
                      </a:r>
                    </a:p>
                    <a:p>
                      <a:r>
                        <a:rPr lang="en-US" sz="1200" b="0" i="0" u="none" strike="noStrike" cap="none" dirty="0" smtClean="0">
                          <a:solidFill>
                            <a:schemeClr val="tx1"/>
                          </a:solidFill>
                          <a:effectLst/>
                          <a:latin typeface="+mn-lt"/>
                          <a:ea typeface="+mn-ea"/>
                          <a:cs typeface="+mn-cs"/>
                          <a:sym typeface="Arial"/>
                        </a:rPr>
                        <a:t>Worst case for min flux:  Electrons:</a:t>
                      </a:r>
                      <a:r>
                        <a:rPr lang="en-US" sz="1200" b="0" i="0" u="none" strike="noStrike" cap="none" baseline="0" dirty="0" smtClean="0">
                          <a:solidFill>
                            <a:schemeClr val="tx1"/>
                          </a:solidFill>
                          <a:effectLst/>
                          <a:latin typeface="+mn-lt"/>
                          <a:ea typeface="+mn-ea"/>
                          <a:cs typeface="+mn-cs"/>
                          <a:sym typeface="Arial"/>
                        </a:rPr>
                        <a:t> </a:t>
                      </a:r>
                      <a:r>
                        <a:rPr lang="en-US" sz="1200" b="0" i="0" u="none" strike="noStrike" cap="none" dirty="0" smtClean="0">
                          <a:solidFill>
                            <a:schemeClr val="tx1"/>
                          </a:solidFill>
                          <a:effectLst/>
                          <a:latin typeface="+mn-lt"/>
                          <a:ea typeface="+mn-ea"/>
                          <a:cs typeface="+mn-cs"/>
                          <a:sym typeface="Arial"/>
                        </a:rPr>
                        <a:t>40%;  </a:t>
                      </a:r>
                    </a:p>
                    <a:p>
                      <a:r>
                        <a:rPr lang="en-US" sz="1200" b="0" i="0" u="none" strike="noStrike" cap="none" dirty="0" smtClean="0">
                          <a:solidFill>
                            <a:schemeClr val="tx1"/>
                          </a:solidFill>
                          <a:effectLst/>
                          <a:latin typeface="+mn-lt"/>
                          <a:ea typeface="+mn-ea"/>
                          <a:cs typeface="+mn-cs"/>
                          <a:sym typeface="Arial"/>
                        </a:rPr>
                        <a:t>Ions: 38%</a:t>
                      </a:r>
                    </a:p>
                    <a:p>
                      <a:r>
                        <a:rPr lang="en-US" sz="1200" b="0" i="0" u="none" strike="noStrike" cap="none" dirty="0" smtClean="0">
                          <a:solidFill>
                            <a:schemeClr val="tx1"/>
                          </a:solidFill>
                          <a:effectLst/>
                          <a:latin typeface="+mn-lt"/>
                          <a:ea typeface="+mn-ea"/>
                          <a:cs typeface="+mn-cs"/>
                          <a:sym typeface="Arial"/>
                        </a:rPr>
                        <a:t>(Based</a:t>
                      </a:r>
                      <a:r>
                        <a:rPr lang="en-US" sz="1200" b="0" i="0" u="none" strike="noStrike" cap="none" baseline="0" dirty="0" smtClean="0">
                          <a:solidFill>
                            <a:schemeClr val="tx1"/>
                          </a:solidFill>
                          <a:effectLst/>
                          <a:latin typeface="+mn-lt"/>
                          <a:ea typeface="+mn-ea"/>
                          <a:cs typeface="+mn-cs"/>
                          <a:sym typeface="Arial"/>
                        </a:rPr>
                        <a:t> on ground cal.</a:t>
                      </a:r>
                      <a:r>
                        <a:rPr lang="en-US" sz="1200" b="0" i="0" u="none" strike="noStrike" cap="none" dirty="0" smtClean="0">
                          <a:solidFill>
                            <a:schemeClr val="tx1"/>
                          </a:solidFill>
                          <a:effectLst/>
                          <a:latin typeface="+mn-lt"/>
                          <a:ea typeface="+mn-ea"/>
                          <a:cs typeface="+mn-cs"/>
                          <a:sym typeface="Aria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dirty="0" smtClean="0"/>
                        <a:t>Absolute accuracy cannot be verified on-orbit.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none" dirty="0" smtClean="0"/>
                        <a:t>Results</a:t>
                      </a:r>
                      <a:r>
                        <a:rPr lang="en-US" sz="1200" u="none" baseline="0" dirty="0" smtClean="0"/>
                        <a:t> of PLPT-03 and factor of ~5 decline in MCP response (in some zones) indicate that 25% relative accuracy not currently achieved on-orbit.</a:t>
                      </a:r>
                      <a:endParaRPr lang="en-US" sz="1200" u="sng"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a:t>
                      </a:r>
                      <a:r>
                        <a:rPr lang="en-US" sz="1200" dirty="0" smtClean="0"/>
                        <a:t>03, </a:t>
                      </a:r>
                      <a:r>
                        <a:rPr lang="en-US" sz="1200" dirty="0"/>
                        <a:t>-</a:t>
                      </a:r>
                      <a:r>
                        <a:rPr lang="en-US" sz="1200" dirty="0" smtClean="0"/>
                        <a:t>05, -06</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smtClean="0"/>
                        <a:t>Additional analysis and GF adjustment</a:t>
                      </a:r>
                      <a:r>
                        <a:rPr lang="en-US" sz="1200" baseline="0" dirty="0" smtClean="0"/>
                        <a:t> may bring measurement to within accuracy requirement.</a:t>
                      </a:r>
                      <a:endParaRPr lang="en-US" sz="1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1972152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lvl="0" algn="ctr">
              <a:buSzPts val="700"/>
            </a:pPr>
            <a:r>
              <a:rPr lang="en-US" sz="3600" b="0" i="0" u="none" strike="noStrike" cap="none" smtClean="0">
                <a:solidFill>
                  <a:srgbClr val="FFFFFF"/>
                </a:solidFill>
                <a:latin typeface="Calibri" charset="0"/>
                <a:ea typeface="Calibri" charset="0"/>
                <a:cs typeface="Calibri" charset="0"/>
                <a:sym typeface="Arial"/>
              </a:rPr>
              <a:t>Full Validation Assessment</a:t>
            </a:r>
            <a:endParaRPr sz="3600">
              <a:latin typeface="Calibri" charset="0"/>
              <a:ea typeface="Calibri" charset="0"/>
              <a:cs typeface="Calibri" charset="0"/>
            </a:endParaRPr>
          </a:p>
        </p:txBody>
      </p:sp>
      <p:sp>
        <p:nvSpPr>
          <p:cNvPr id="405" name="Shape 405"/>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55</a:t>
            </a:fld>
            <a:endParaRPr sz="1400" b="0" i="0" u="none" strike="noStrike" cap="none">
              <a:solidFill>
                <a:schemeClr val="lt1"/>
              </a:solidFill>
              <a:latin typeface="Arial"/>
              <a:ea typeface="Arial"/>
              <a:cs typeface="Arial"/>
              <a:sym typeface="Arial"/>
            </a:endParaRPr>
          </a:p>
        </p:txBody>
      </p:sp>
      <p:graphicFrame>
        <p:nvGraphicFramePr>
          <p:cNvPr id="406" name="Shape 406"/>
          <p:cNvGraphicFramePr/>
          <p:nvPr>
            <p:extLst>
              <p:ext uri="{D42A27DB-BD31-4B8C-83A1-F6EECF244321}">
                <p14:modId xmlns:p14="http://schemas.microsoft.com/office/powerpoint/2010/main" val="352391338"/>
              </p:ext>
            </p:extLst>
          </p:nvPr>
        </p:nvGraphicFramePr>
        <p:xfrm>
          <a:off x="228600" y="1602550"/>
          <a:ext cx="8686800" cy="3121850"/>
        </p:xfrm>
        <a:graphic>
          <a:graphicData uri="http://schemas.openxmlformats.org/drawingml/2006/table">
            <a:tbl>
              <a:tblPr>
                <a:noFill/>
                <a:tableStyleId>{C82DEBC4-4F6B-44C8-AECD-D6E7C8D4A6FB}</a:tableStyleId>
              </a:tblPr>
              <a:tblGrid>
                <a:gridCol w="4343400"/>
                <a:gridCol w="4343400"/>
              </a:tblGrid>
              <a:tr h="409100">
                <a:tc>
                  <a:txBody>
                    <a:bodyPr/>
                    <a:lstStyle/>
                    <a:p>
                      <a:pPr marL="0" marR="0" lvl="0" indent="0" algn="ctr" rtl="0">
                        <a:lnSpc>
                          <a:spcPct val="100000"/>
                        </a:lnSpc>
                        <a:spcBef>
                          <a:spcPts val="0"/>
                        </a:spcBef>
                        <a:spcAft>
                          <a:spcPts val="0"/>
                        </a:spcAft>
                        <a:buClr>
                          <a:srgbClr val="000000"/>
                        </a:buClr>
                        <a:buSzPts val="700"/>
                        <a:buFont typeface="Arial"/>
                        <a:buNone/>
                      </a:pPr>
                      <a:r>
                        <a:rPr lang="en-US" sz="1800" b="1" u="none" strike="noStrike" cap="none" dirty="0">
                          <a:solidFill>
                            <a:srgbClr val="FFFFFF"/>
                          </a:solidFill>
                          <a:latin typeface="Calibri" charset="0"/>
                          <a:ea typeface="Calibri" charset="0"/>
                          <a:cs typeface="Calibri" charset="0"/>
                        </a:rPr>
                        <a:t>Preparation Activities</a:t>
                      </a:r>
                      <a:endParaRPr sz="18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1800" b="1" u="none" strike="noStrike" cap="none" dirty="0">
                          <a:solidFill>
                            <a:srgbClr val="FFFFFF"/>
                          </a:solidFill>
                          <a:latin typeface="Calibri" charset="0"/>
                          <a:ea typeface="Calibri" charset="0"/>
                          <a:cs typeface="Calibri" charset="0"/>
                        </a:rPr>
                        <a:t>Assessment</a:t>
                      </a:r>
                      <a:endParaRPr sz="18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lgn="ctr">
                      <a:solidFill>
                        <a:srgbClr val="FFFFFF"/>
                      </a:solidFill>
                      <a:prstDash val="solid"/>
                      <a:round/>
                      <a:headEnd type="none" w="sm" len="sm"/>
                      <a:tailEnd type="none" w="sm" len="sm"/>
                    </a:lnB>
                    <a:solidFill>
                      <a:srgbClr val="4F81BD"/>
                    </a:solidFill>
                  </a:tcPr>
                </a:tc>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600" b="0" i="0" u="none" strike="noStrike" cap="none" dirty="0" smtClean="0">
                          <a:solidFill>
                            <a:schemeClr val="dk1"/>
                          </a:solidFill>
                          <a:latin typeface="Calibri" charset="0"/>
                          <a:ea typeface="Calibri" charset="0"/>
                          <a:cs typeface="Calibri" charset="0"/>
                          <a:sym typeface="Calibri"/>
                        </a:rPr>
                        <a:t>Validation, QA, and anomaly resolution activities are ongoing. </a:t>
                      </a:r>
                      <a:endParaRPr sz="16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600" b="0" i="0" u="none" strike="noStrike" cap="none" dirty="0">
                          <a:solidFill>
                            <a:schemeClr val="dk1"/>
                          </a:solidFill>
                          <a:latin typeface="Calibri" charset="0"/>
                          <a:ea typeface="Calibri" charset="0"/>
                          <a:cs typeface="Calibri" charset="0"/>
                          <a:sym typeface="Calibri"/>
                        </a:rPr>
                        <a:t>Validation activities are ongoing. Results have been discussed with SWPC. </a:t>
                      </a:r>
                      <a:r>
                        <a:rPr lang="en-US" sz="1600" b="0" i="0" u="none" strike="noStrike" cap="none" dirty="0" smtClean="0">
                          <a:solidFill>
                            <a:schemeClr val="dk1"/>
                          </a:solidFill>
                          <a:latin typeface="Calibri" charset="0"/>
                          <a:ea typeface="Calibri" charset="0"/>
                          <a:cs typeface="Calibri" charset="0"/>
                          <a:sym typeface="Calibri"/>
                        </a:rPr>
                        <a:t>L1b</a:t>
                      </a:r>
                      <a:r>
                        <a:rPr lang="en-US" sz="1600" b="0" i="0" u="none" strike="noStrike" cap="none" baseline="0" dirty="0" smtClean="0">
                          <a:solidFill>
                            <a:schemeClr val="dk1"/>
                          </a:solidFill>
                          <a:latin typeface="Calibri" charset="0"/>
                          <a:ea typeface="Calibri" charset="0"/>
                          <a:cs typeface="Calibri" charset="0"/>
                          <a:sym typeface="Calibri"/>
                        </a:rPr>
                        <a:t> </a:t>
                      </a:r>
                      <a:r>
                        <a:rPr lang="en-US" sz="1600" b="0" i="0" u="none" strike="noStrike" cap="none" dirty="0" smtClean="0">
                          <a:solidFill>
                            <a:schemeClr val="dk1"/>
                          </a:solidFill>
                          <a:latin typeface="Calibri" charset="0"/>
                          <a:ea typeface="Calibri" charset="0"/>
                          <a:cs typeface="Calibri" charset="0"/>
                          <a:sym typeface="Calibri"/>
                        </a:rPr>
                        <a:t>data available</a:t>
                      </a:r>
                      <a:r>
                        <a:rPr lang="en-US" sz="1600" b="0" i="0" u="none" strike="noStrike" cap="none" baseline="0" dirty="0" smtClean="0">
                          <a:solidFill>
                            <a:schemeClr val="dk1"/>
                          </a:solidFill>
                          <a:latin typeface="Calibri" charset="0"/>
                          <a:ea typeface="Calibri" charset="0"/>
                          <a:cs typeface="Calibri" charset="0"/>
                          <a:sym typeface="Calibri"/>
                        </a:rPr>
                        <a:t> at</a:t>
                      </a:r>
                      <a:r>
                        <a:rPr lang="en-US" sz="1600" b="0" i="0" u="none" strike="noStrike" cap="none" dirty="0" smtClean="0">
                          <a:solidFill>
                            <a:schemeClr val="dk1"/>
                          </a:solidFill>
                          <a:latin typeface="Calibri" charset="0"/>
                          <a:ea typeface="Calibri" charset="0"/>
                          <a:cs typeface="Calibri" charset="0"/>
                          <a:sym typeface="Calibri"/>
                        </a:rPr>
                        <a:t> </a:t>
                      </a:r>
                      <a:r>
                        <a:rPr lang="en-US" sz="1600" b="0" i="0" u="none" strike="noStrike" cap="none" dirty="0">
                          <a:solidFill>
                            <a:schemeClr val="dk1"/>
                          </a:solidFill>
                          <a:latin typeface="Calibri" charset="0"/>
                          <a:ea typeface="Calibri" charset="0"/>
                          <a:cs typeface="Calibri" charset="0"/>
                          <a:sym typeface="Calibri"/>
                        </a:rPr>
                        <a:t>NCEI </a:t>
                      </a:r>
                      <a:r>
                        <a:rPr lang="en-US" sz="1600" b="0" i="0" u="none" strike="noStrike" cap="none" dirty="0" smtClean="0">
                          <a:solidFill>
                            <a:schemeClr val="dk1"/>
                          </a:solidFill>
                          <a:latin typeface="Calibri" charset="0"/>
                          <a:ea typeface="Calibri" charset="0"/>
                          <a:cs typeface="Calibri" charset="0"/>
                          <a:sym typeface="Calibri"/>
                        </a:rPr>
                        <a:t>website enabling </a:t>
                      </a:r>
                      <a:r>
                        <a:rPr lang="en-US" sz="1600" b="0" i="0" u="none" strike="noStrike" cap="none" dirty="0">
                          <a:solidFill>
                            <a:schemeClr val="dk1"/>
                          </a:solidFill>
                          <a:latin typeface="Calibri" charset="0"/>
                          <a:ea typeface="Calibri" charset="0"/>
                          <a:cs typeface="Calibri" charset="0"/>
                          <a:sym typeface="Calibri"/>
                        </a:rPr>
                        <a:t>research community participation.</a:t>
                      </a:r>
                      <a:endParaRPr sz="16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600" b="0" i="0" u="none" strike="noStrike" cap="none" dirty="0" smtClean="0">
                          <a:solidFill>
                            <a:schemeClr val="dk1"/>
                          </a:solidFill>
                          <a:latin typeface="Calibri" charset="0"/>
                          <a:ea typeface="Calibri" charset="0"/>
                          <a:cs typeface="Calibri" charset="0"/>
                          <a:sym typeface="Calibri"/>
                        </a:rPr>
                        <a:t>Incremental product improvements may still be occurring.</a:t>
                      </a: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r>
                        <a:rPr lang="en-US" sz="1600" b="0" i="0" u="none" strike="noStrike" cap="none" dirty="0" smtClean="0">
                          <a:solidFill>
                            <a:schemeClr val="dk1"/>
                          </a:solidFill>
                          <a:latin typeface="Calibri" charset="0"/>
                          <a:ea typeface="Calibri" charset="0"/>
                          <a:cs typeface="Calibri" charset="0"/>
                          <a:sym typeface="Calibri"/>
                        </a:rPr>
                        <a:t>Work on science quality data will continue at NCEI </a:t>
                      </a:r>
                      <a:r>
                        <a:rPr lang="en-US" sz="1600" b="0" i="0" u="none" strike="noStrike" cap="none" baseline="0" dirty="0" smtClean="0">
                          <a:solidFill>
                            <a:schemeClr val="dk1"/>
                          </a:solidFill>
                          <a:latin typeface="Calibri" charset="0"/>
                          <a:ea typeface="Calibri" charset="0"/>
                          <a:cs typeface="Calibri" charset="0"/>
                          <a:sym typeface="Calibri"/>
                        </a:rPr>
                        <a:t>ADR780 GPA update for MPS-LO L1b IFC leakage in-work.</a:t>
                      </a:r>
                      <a:endParaRPr sz="16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1600" b="0" i="0" u="none" strike="noStrike" cap="none" dirty="0" smtClean="0">
                          <a:solidFill>
                            <a:schemeClr val="dk1"/>
                          </a:solidFill>
                          <a:latin typeface="Calibri" charset="0"/>
                          <a:ea typeface="Calibri" charset="0"/>
                          <a:cs typeface="Calibri" charset="0"/>
                          <a:sym typeface="Calibri"/>
                        </a:rPr>
                        <a:t>Users are engaged and user feedback is assessed. </a:t>
                      </a:r>
                      <a:endParaRPr sz="16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600" b="0" i="0" u="none" strike="noStrike" cap="none" dirty="0">
                          <a:solidFill>
                            <a:schemeClr val="dk1"/>
                          </a:solidFill>
                          <a:latin typeface="Calibri" charset="0"/>
                          <a:ea typeface="Calibri" charset="0"/>
                          <a:cs typeface="Calibri" charset="0"/>
                          <a:sym typeface="Calibri"/>
                        </a:rPr>
                        <a:t>Product improvements </a:t>
                      </a:r>
                      <a:r>
                        <a:rPr lang="en-US" sz="1600" b="0" i="0" u="none" strike="noStrike" cap="none" dirty="0" smtClean="0">
                          <a:solidFill>
                            <a:schemeClr val="dk1"/>
                          </a:solidFill>
                          <a:latin typeface="Calibri" charset="0"/>
                          <a:ea typeface="Calibri" charset="0"/>
                          <a:cs typeface="Calibri" charset="0"/>
                          <a:sym typeface="Calibri"/>
                        </a:rPr>
                        <a:t>will </a:t>
                      </a:r>
                      <a:r>
                        <a:rPr lang="en-US" sz="1600" b="0" i="0" u="none" strike="noStrike" cap="none" dirty="0">
                          <a:solidFill>
                            <a:schemeClr val="dk1"/>
                          </a:solidFill>
                          <a:latin typeface="Calibri" charset="0"/>
                          <a:ea typeface="Calibri" charset="0"/>
                          <a:cs typeface="Calibri" charset="0"/>
                          <a:sym typeface="Calibri"/>
                        </a:rPr>
                        <a:t>result from </a:t>
                      </a:r>
                      <a:r>
                        <a:rPr lang="en-US" sz="1600" b="0" i="0" u="none" strike="noStrike" cap="none" dirty="0" smtClean="0">
                          <a:solidFill>
                            <a:schemeClr val="dk1"/>
                          </a:solidFill>
                          <a:latin typeface="Calibri" charset="0"/>
                          <a:ea typeface="Calibri" charset="0"/>
                          <a:cs typeface="Calibri" charset="0"/>
                          <a:sym typeface="Calibri"/>
                        </a:rPr>
                        <a:t>steps to mitigate known and yet</a:t>
                      </a:r>
                      <a:r>
                        <a:rPr lang="en-US" sz="1600" b="0" i="0" u="none" strike="noStrike" cap="none" baseline="0" dirty="0" smtClean="0">
                          <a:solidFill>
                            <a:schemeClr val="dk1"/>
                          </a:solidFill>
                          <a:latin typeface="Calibri" charset="0"/>
                          <a:ea typeface="Calibri" charset="0"/>
                          <a:cs typeface="Calibri" charset="0"/>
                          <a:sym typeface="Calibri"/>
                        </a:rPr>
                        <a:t> to be discovered</a:t>
                      </a:r>
                      <a:r>
                        <a:rPr lang="en-US" sz="1600" b="0" i="0" u="none" strike="noStrike" cap="none" dirty="0" smtClean="0">
                          <a:solidFill>
                            <a:schemeClr val="dk1"/>
                          </a:solidFill>
                          <a:latin typeface="Calibri" charset="0"/>
                          <a:ea typeface="Calibri" charset="0"/>
                          <a:cs typeface="Calibri" charset="0"/>
                          <a:sym typeface="Calibri"/>
                        </a:rPr>
                        <a:t> anomalies.</a:t>
                      </a:r>
                      <a:endParaRPr sz="16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CFD7E7"/>
                    </a:solidFill>
                  </a:tcPr>
                </a:tc>
              </a:tr>
            </a:tbl>
          </a:graphicData>
        </a:graphic>
      </p:graphicFrame>
      <p:sp>
        <p:nvSpPr>
          <p:cNvPr id="2" name="TextBox 1"/>
          <p:cNvSpPr txBox="1"/>
          <p:nvPr/>
        </p:nvSpPr>
        <p:spPr>
          <a:xfrm>
            <a:off x="304801" y="4923061"/>
            <a:ext cx="4495800" cy="954107"/>
          </a:xfrm>
          <a:prstGeom prst="rect">
            <a:avLst/>
          </a:prstGeom>
          <a:noFill/>
        </p:spPr>
        <p:txBody>
          <a:bodyPr wrap="square" rtlCol="0">
            <a:spAutoFit/>
          </a:bodyPr>
          <a:lstStyle/>
          <a:p>
            <a:r>
              <a:rPr lang="en-US" dirty="0" smtClean="0">
                <a:solidFill>
                  <a:schemeClr val="bg1"/>
                </a:solidFill>
              </a:rPr>
              <a:t>* GOES-R </a:t>
            </a:r>
            <a:r>
              <a:rPr lang="en-US" dirty="0">
                <a:solidFill>
                  <a:schemeClr val="bg1"/>
                </a:solidFill>
              </a:rPr>
              <a:t>product maturity </a:t>
            </a:r>
            <a:r>
              <a:rPr lang="en-US" dirty="0" smtClean="0">
                <a:solidFill>
                  <a:schemeClr val="bg1"/>
                </a:solidFill>
              </a:rPr>
              <a:t>level preparation activities from 416-R-RIMP-0318 </a:t>
            </a:r>
            <a:r>
              <a:rPr lang="en-US" dirty="0">
                <a:solidFill>
                  <a:schemeClr val="bg1"/>
                </a:solidFill>
              </a:rPr>
              <a:t>Version 1.0 </a:t>
            </a:r>
            <a:r>
              <a:rPr lang="en-US" dirty="0" smtClean="0">
                <a:solidFill>
                  <a:schemeClr val="bg1"/>
                </a:solidFill>
              </a:rPr>
              <a:t>06/02/2016,</a:t>
            </a:r>
            <a:endParaRPr lang="en-US" dirty="0">
              <a:solidFill>
                <a:schemeClr val="bg1"/>
              </a:solidFill>
            </a:endParaRPr>
          </a:p>
          <a:p>
            <a:r>
              <a:rPr lang="en-US" dirty="0">
                <a:solidFill>
                  <a:schemeClr val="bg1"/>
                </a:solidFill>
              </a:rPr>
              <a:t>Responsible Organization: GOES-R Ground Segment/Code 416 </a:t>
            </a:r>
          </a:p>
        </p:txBody>
      </p:sp>
    </p:spTree>
    <p:extLst>
      <p:ext uri="{BB962C8B-B14F-4D97-AF65-F5344CB8AC3E}">
        <p14:creationId xmlns:p14="http://schemas.microsoft.com/office/powerpoint/2010/main" val="5147672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lvl="0" algn="ctr">
              <a:buSzPts val="700"/>
            </a:pPr>
            <a:r>
              <a:rPr lang="en-US" sz="3600">
                <a:latin typeface="Calibri" charset="0"/>
                <a:ea typeface="Calibri" charset="0"/>
                <a:cs typeface="Calibri" charset="0"/>
              </a:rPr>
              <a:t>Full Validation Assessment</a:t>
            </a:r>
            <a:endParaRPr sz="3600">
              <a:latin typeface="Calibri" charset="0"/>
              <a:ea typeface="Calibri" charset="0"/>
              <a:cs typeface="Calibri" charset="0"/>
            </a:endParaRPr>
          </a:p>
        </p:txBody>
      </p:sp>
      <p:sp>
        <p:nvSpPr>
          <p:cNvPr id="412" name="Shape 412"/>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56</a:t>
            </a:fld>
            <a:endParaRPr sz="1400" b="0" i="0" u="none" strike="noStrike" cap="none">
              <a:solidFill>
                <a:schemeClr val="lt1"/>
              </a:solidFill>
              <a:latin typeface="Arial"/>
              <a:ea typeface="Arial"/>
              <a:cs typeface="Arial"/>
              <a:sym typeface="Arial"/>
            </a:endParaRPr>
          </a:p>
        </p:txBody>
      </p:sp>
      <p:graphicFrame>
        <p:nvGraphicFramePr>
          <p:cNvPr id="413" name="Shape 413"/>
          <p:cNvGraphicFramePr/>
          <p:nvPr>
            <p:extLst>
              <p:ext uri="{D42A27DB-BD31-4B8C-83A1-F6EECF244321}">
                <p14:modId xmlns:p14="http://schemas.microsoft.com/office/powerpoint/2010/main" val="980938114"/>
              </p:ext>
            </p:extLst>
          </p:nvPr>
        </p:nvGraphicFramePr>
        <p:xfrm>
          <a:off x="240175" y="1271973"/>
          <a:ext cx="8686800" cy="5145479"/>
        </p:xfrm>
        <a:graphic>
          <a:graphicData uri="http://schemas.openxmlformats.org/drawingml/2006/table">
            <a:tbl>
              <a:tblPr>
                <a:noFill/>
                <a:tableStyleId>{C82DEBC4-4F6B-44C8-AECD-D6E7C8D4A6FB}</a:tableStyleId>
              </a:tblPr>
              <a:tblGrid>
                <a:gridCol w="5715000"/>
                <a:gridCol w="2971800"/>
              </a:tblGrid>
              <a:tr h="390559">
                <a:tc>
                  <a:txBody>
                    <a:bodyPr/>
                    <a:lstStyle/>
                    <a:p>
                      <a:pPr marL="0" marR="0" lvl="0" indent="0" algn="ctr" rtl="0">
                        <a:lnSpc>
                          <a:spcPct val="100000"/>
                        </a:lnSpc>
                        <a:spcBef>
                          <a:spcPts val="0"/>
                        </a:spcBef>
                        <a:spcAft>
                          <a:spcPts val="0"/>
                        </a:spcAft>
                        <a:buClr>
                          <a:schemeClr val="lt1"/>
                        </a:buClr>
                        <a:buSzPts val="600"/>
                        <a:buFont typeface="Arial"/>
                        <a:buNone/>
                      </a:pPr>
                      <a:r>
                        <a:rPr lang="en-US" sz="1800" b="1" u="none" strike="noStrike" cap="none" dirty="0">
                          <a:solidFill>
                            <a:schemeClr val="lt1"/>
                          </a:solidFill>
                          <a:latin typeface="Calibri" charset="0"/>
                          <a:ea typeface="Calibri" charset="0"/>
                          <a:cs typeface="Calibri" charset="0"/>
                        </a:rPr>
                        <a:t>End State</a:t>
                      </a:r>
                      <a:endParaRPr sz="18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chemeClr val="lt1"/>
                        </a:buClr>
                        <a:buSzPts val="600"/>
                        <a:buFont typeface="Arial"/>
                        <a:buNone/>
                      </a:pPr>
                      <a:r>
                        <a:rPr lang="en-US" sz="1800" b="1" u="none" strike="noStrike" cap="none" dirty="0">
                          <a:solidFill>
                            <a:schemeClr val="lt1"/>
                          </a:solidFill>
                          <a:latin typeface="Calibri" charset="0"/>
                          <a:ea typeface="Calibri" charset="0"/>
                          <a:cs typeface="Calibri" charset="0"/>
                        </a:rPr>
                        <a:t>Assessment</a:t>
                      </a:r>
                      <a:endParaRPr sz="18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4F81BD"/>
                    </a:solidFill>
                  </a:tcPr>
                </a:tc>
              </a:tr>
              <a:tr h="785673">
                <a:tc>
                  <a:txBody>
                    <a:bodyPr/>
                    <a:lstStyle/>
                    <a:p>
                      <a:pPr marL="0" marR="0" lvl="0" indent="0" algn="l" rtl="0">
                        <a:lnSpc>
                          <a:spcPct val="100000"/>
                        </a:lnSpc>
                        <a:spcBef>
                          <a:spcPts val="0"/>
                        </a:spcBef>
                        <a:spcAft>
                          <a:spcPts val="0"/>
                        </a:spcAft>
                        <a:buClr>
                          <a:schemeClr val="lt1"/>
                        </a:buClr>
                        <a:buSzPts val="1800"/>
                        <a:buFont typeface="Arial"/>
                        <a:buNone/>
                      </a:pPr>
                      <a:r>
                        <a:rPr lang="en-US" sz="1600" b="0" i="0" u="none" strike="noStrike" cap="none" dirty="0" smtClean="0">
                          <a:solidFill>
                            <a:schemeClr val="dk1"/>
                          </a:solidFill>
                          <a:latin typeface="Calibri" charset="0"/>
                          <a:ea typeface="Calibri" charset="0"/>
                          <a:cs typeface="Calibri" charset="0"/>
                          <a:sym typeface="Calibri"/>
                        </a:rPr>
                        <a:t>Product performance for all products is defined and documented over a </a:t>
                      </a:r>
                      <a:r>
                        <a:rPr lang="en-US" sz="1600" b="0" i="0" u="none" strike="noStrike" cap="none" baseline="0" dirty="0" smtClean="0">
                          <a:solidFill>
                            <a:schemeClr val="tx1"/>
                          </a:solidFill>
                          <a:latin typeface="Calibri" charset="0"/>
                          <a:ea typeface="Calibri" charset="0"/>
                          <a:cs typeface="Calibri" charset="0"/>
                          <a:sym typeface="Calibri"/>
                        </a:rPr>
                        <a:t>wide</a:t>
                      </a:r>
                      <a:r>
                        <a:rPr lang="en-US" sz="1600" b="0" i="0" u="none" strike="noStrike" cap="none" dirty="0" smtClean="0">
                          <a:solidFill>
                            <a:schemeClr val="dk1"/>
                          </a:solidFill>
                          <a:latin typeface="Calibri" charset="0"/>
                          <a:ea typeface="Calibri" charset="0"/>
                          <a:cs typeface="Calibri" charset="0"/>
                          <a:sym typeface="Calibri"/>
                        </a:rPr>
                        <a:t> range of representative conditions via ongoing ground truth and validation efforts. </a:t>
                      </a:r>
                      <a:endParaRPr sz="16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CFD7E7"/>
                    </a:solidFill>
                  </a:tcPr>
                </a:tc>
                <a:tc>
                  <a:txBody>
                    <a:bodyPr/>
                    <a:lstStyle/>
                    <a:p>
                      <a:pPr marL="285750" marR="0" lvl="0" indent="-285750" algn="l" rtl="0">
                        <a:lnSpc>
                          <a:spcPct val="100000"/>
                        </a:lnSpc>
                        <a:spcBef>
                          <a:spcPts val="0"/>
                        </a:spcBef>
                        <a:spcAft>
                          <a:spcPts val="0"/>
                        </a:spcAft>
                        <a:buClr>
                          <a:schemeClr val="tx1"/>
                        </a:buClr>
                        <a:buSzPts val="1800"/>
                        <a:buFont typeface="Arial" charset="0"/>
                        <a:buChar char="•"/>
                      </a:pPr>
                      <a:r>
                        <a:rPr lang="en-US" sz="1600" b="0" i="0" u="none" strike="noStrike" cap="none" dirty="0" smtClean="0">
                          <a:solidFill>
                            <a:schemeClr val="dk1"/>
                          </a:solidFill>
                          <a:latin typeface="Calibri" charset="0"/>
                          <a:ea typeface="Calibri" charset="0"/>
                          <a:cs typeface="Calibri" charset="0"/>
                          <a:sym typeface="Calibri"/>
                        </a:rPr>
                        <a:t>FM1 &amp;</a:t>
                      </a:r>
                      <a:r>
                        <a:rPr lang="en-US" sz="1600" b="0" i="0" u="none" strike="noStrike" cap="none" baseline="0" dirty="0" smtClean="0">
                          <a:solidFill>
                            <a:schemeClr val="dk1"/>
                          </a:solidFill>
                          <a:latin typeface="Calibri" charset="0"/>
                          <a:ea typeface="Calibri" charset="0"/>
                          <a:cs typeface="Calibri" charset="0"/>
                          <a:sym typeface="Calibri"/>
                        </a:rPr>
                        <a:t> FM2 MPS-LO units ground/beam calibrated.</a:t>
                      </a:r>
                    </a:p>
                    <a:p>
                      <a:pPr marL="285750" marR="0" lvl="0" indent="-285750" algn="l" rtl="0">
                        <a:lnSpc>
                          <a:spcPct val="100000"/>
                        </a:lnSpc>
                        <a:spcBef>
                          <a:spcPts val="0"/>
                        </a:spcBef>
                        <a:spcAft>
                          <a:spcPts val="0"/>
                        </a:spcAft>
                        <a:buClr>
                          <a:schemeClr val="tx1"/>
                        </a:buClr>
                        <a:buSzPts val="1800"/>
                        <a:buFont typeface="Arial" charset="0"/>
                        <a:buChar char="•"/>
                      </a:pPr>
                      <a:r>
                        <a:rPr lang="en-US" sz="1600" b="0" i="0" u="none" strike="noStrike" cap="none" baseline="0" dirty="0" smtClean="0">
                          <a:solidFill>
                            <a:schemeClr val="dk1"/>
                          </a:solidFill>
                          <a:latin typeface="Calibri" charset="0"/>
                          <a:ea typeface="Calibri" charset="0"/>
                          <a:cs typeface="Calibri" charset="0"/>
                          <a:sym typeface="Calibri"/>
                        </a:rPr>
                        <a:t>Performance tests included in provisional PLPT results</a:t>
                      </a:r>
                      <a:endParaRPr sz="1600" dirty="0">
                        <a:latin typeface="Calibri" charset="0"/>
                        <a:ea typeface="Calibri" charset="0"/>
                        <a:cs typeface="Calibri" charset="0"/>
                      </a:endParaRPr>
                    </a:p>
                  </a:txBody>
                  <a:tcPr marL="91450" marR="91450" marT="45725" marB="45725">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CFD7E7"/>
                    </a:solidFill>
                  </a:tcPr>
                </a:tc>
              </a:tr>
              <a:tr h="785673">
                <a:tc>
                  <a:txBody>
                    <a:bodyPr/>
                    <a:lstStyle/>
                    <a:p>
                      <a:pPr marL="0" marR="0" lvl="0" indent="0" algn="l" rtl="0">
                        <a:lnSpc>
                          <a:spcPct val="100000"/>
                        </a:lnSpc>
                        <a:spcBef>
                          <a:spcPts val="0"/>
                        </a:spcBef>
                        <a:spcAft>
                          <a:spcPts val="0"/>
                        </a:spcAft>
                        <a:buClr>
                          <a:srgbClr val="000000"/>
                        </a:buClr>
                        <a:buSzPts val="450"/>
                        <a:buFont typeface="Arial"/>
                        <a:buNone/>
                      </a:pPr>
                      <a:r>
                        <a:rPr lang="en-US" sz="1600" b="0" i="0" u="none" strike="noStrike" cap="none" dirty="0" smtClean="0">
                          <a:solidFill>
                            <a:schemeClr val="dk1"/>
                          </a:solidFill>
                          <a:latin typeface="Calibri" charset="0"/>
                          <a:ea typeface="Calibri" charset="0"/>
                          <a:cs typeface="Calibri" charset="0"/>
                          <a:sym typeface="Calibri"/>
                        </a:rPr>
                        <a:t>Products are operationally optimized, as necessary, considering mission parameters of cost</a:t>
                      </a:r>
                      <a:r>
                        <a:rPr lang="en-US" sz="1600" b="0" i="0" u="none" strike="noStrike" cap="none" baseline="0" dirty="0" smtClean="0">
                          <a:solidFill>
                            <a:schemeClr val="dk1"/>
                          </a:solidFill>
                          <a:latin typeface="Calibri" charset="0"/>
                          <a:ea typeface="Calibri" charset="0"/>
                          <a:cs typeface="Calibri" charset="0"/>
                          <a:sym typeface="Calibri"/>
                        </a:rPr>
                        <a:t> and</a:t>
                      </a:r>
                      <a:r>
                        <a:rPr lang="en-US" sz="1600" b="0" i="0" u="none" strike="noStrike" cap="none" dirty="0" smtClean="0">
                          <a:solidFill>
                            <a:schemeClr val="dk1"/>
                          </a:solidFill>
                          <a:latin typeface="Calibri" charset="0"/>
                          <a:ea typeface="Calibri" charset="0"/>
                          <a:cs typeface="Calibri" charset="0"/>
                          <a:sym typeface="Calibri"/>
                        </a:rPr>
                        <a:t> schedule, as compared to user expectations. </a:t>
                      </a:r>
                      <a:endParaRPr sz="16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600" u="none" strike="noStrike" cap="none" dirty="0" smtClean="0">
                          <a:solidFill>
                            <a:schemeClr val="tx1"/>
                          </a:solidFill>
                          <a:latin typeface="Calibri" charset="0"/>
                          <a:ea typeface="Calibri" charset="0"/>
                          <a:cs typeface="Calibri" charset="0"/>
                        </a:rPr>
                        <a:t>Yes, given</a:t>
                      </a:r>
                      <a:r>
                        <a:rPr lang="en-US" sz="1600" u="none" strike="noStrike" cap="none" baseline="0" dirty="0" smtClean="0">
                          <a:solidFill>
                            <a:schemeClr val="tx1"/>
                          </a:solidFill>
                          <a:latin typeface="Calibri" charset="0"/>
                          <a:ea typeface="Calibri" charset="0"/>
                          <a:cs typeface="Calibri" charset="0"/>
                        </a:rPr>
                        <a:t> resources and time.</a:t>
                      </a:r>
                      <a:endParaRPr sz="1600" u="none" strike="noStrike" cap="none" dirty="0">
                        <a:solidFill>
                          <a:schemeClr val="tx1"/>
                        </a:solidFill>
                        <a:latin typeface="Calibri" charset="0"/>
                        <a:ea typeface="Calibri" charset="0"/>
                        <a:cs typeface="Calibri" charset="0"/>
                      </a:endParaRPr>
                    </a:p>
                  </a:txBody>
                  <a:tcPr marL="91450" marR="91450" marT="45725" marB="45725">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r>
              <a:tr h="1177984">
                <a:tc>
                  <a:txBody>
                    <a:bodyPr/>
                    <a:lstStyle/>
                    <a:p>
                      <a:pPr marL="0" marR="0" lvl="0" indent="0" algn="l" rtl="0">
                        <a:lnSpc>
                          <a:spcPct val="100000"/>
                        </a:lnSpc>
                        <a:spcBef>
                          <a:spcPts val="0"/>
                        </a:spcBef>
                        <a:spcAft>
                          <a:spcPts val="0"/>
                        </a:spcAft>
                        <a:buClr>
                          <a:srgbClr val="000000"/>
                        </a:buClr>
                        <a:buSzPts val="450"/>
                        <a:buFont typeface="Arial"/>
                        <a:buNone/>
                      </a:pPr>
                      <a:r>
                        <a:rPr lang="en-US" sz="1600" b="0" i="0" u="none" strike="noStrike" cap="none" dirty="0" smtClean="0">
                          <a:solidFill>
                            <a:schemeClr val="dk1"/>
                          </a:solidFill>
                          <a:latin typeface="Calibri" charset="0"/>
                          <a:ea typeface="Calibri" charset="0"/>
                          <a:cs typeface="Calibri" charset="0"/>
                          <a:sym typeface="Calibri"/>
                        </a:rPr>
                        <a:t>All known product anomalies are documented, and shared with the user community.</a:t>
                      </a: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600" b="0" i="0" u="none" strike="noStrike" cap="none" dirty="0" smtClean="0">
                          <a:solidFill>
                            <a:schemeClr val="tx1"/>
                          </a:solidFill>
                          <a:latin typeface="Calibri" charset="0"/>
                          <a:ea typeface="Calibri" charset="0"/>
                          <a:cs typeface="Calibri" charset="0"/>
                          <a:sym typeface="Calibri"/>
                        </a:rPr>
                        <a:t>In L1b readme files and this PS-PVR presentation.</a:t>
                      </a:r>
                    </a:p>
                    <a:p>
                      <a:pPr marL="0" marR="0" lvl="0" indent="0" algn="l" rtl="0">
                        <a:lnSpc>
                          <a:spcPct val="100000"/>
                        </a:lnSpc>
                        <a:spcBef>
                          <a:spcPts val="0"/>
                        </a:spcBef>
                        <a:spcAft>
                          <a:spcPts val="0"/>
                        </a:spcAft>
                        <a:buClr>
                          <a:srgbClr val="000000"/>
                        </a:buClr>
                        <a:buSzPts val="450"/>
                        <a:buFont typeface="Arial"/>
                        <a:buNone/>
                      </a:pPr>
                      <a:r>
                        <a:rPr lang="en-US" sz="1600" b="0" i="0" u="none" strike="noStrike" cap="none" dirty="0" smtClean="0">
                          <a:solidFill>
                            <a:schemeClr val="tx1"/>
                          </a:solidFill>
                          <a:latin typeface="Calibri" charset="0"/>
                          <a:ea typeface="Calibri" charset="0"/>
                          <a:cs typeface="Calibri" charset="0"/>
                          <a:sym typeface="Calibri"/>
                        </a:rPr>
                        <a:t>PUG and</a:t>
                      </a:r>
                      <a:r>
                        <a:rPr lang="en-US" sz="1600" b="0" i="0" u="none" strike="noStrike" cap="none" baseline="0" dirty="0" smtClean="0">
                          <a:solidFill>
                            <a:schemeClr val="tx1"/>
                          </a:solidFill>
                          <a:latin typeface="Calibri" charset="0"/>
                          <a:ea typeface="Calibri" charset="0"/>
                          <a:cs typeface="Calibri" charset="0"/>
                          <a:sym typeface="Calibri"/>
                        </a:rPr>
                        <a:t>/or CDRL80 will need to be updated to reflect changes, e.g., ADR326 MPS-LO GPA Changes. </a:t>
                      </a: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r>
              <a:tr h="785673">
                <a:tc>
                  <a:txBody>
                    <a:bodyPr/>
                    <a:lstStyle/>
                    <a:p>
                      <a:pPr marL="0" marR="0" lvl="0" indent="0" algn="l" rtl="0">
                        <a:lnSpc>
                          <a:spcPct val="100000"/>
                        </a:lnSpc>
                        <a:spcBef>
                          <a:spcPts val="0"/>
                        </a:spcBef>
                        <a:spcAft>
                          <a:spcPts val="0"/>
                        </a:spcAft>
                        <a:buClr>
                          <a:schemeClr val="lt1"/>
                        </a:buClr>
                        <a:buSzPts val="1800"/>
                        <a:buFont typeface="Arial"/>
                        <a:buNone/>
                      </a:pPr>
                      <a:r>
                        <a:rPr lang="en-US" sz="1600" b="0" i="0" u="none" strike="noStrike" cap="none" dirty="0" smtClean="0">
                          <a:solidFill>
                            <a:srgbClr val="000000"/>
                          </a:solidFill>
                          <a:effectLst/>
                          <a:latin typeface="Calibri" charset="0"/>
                          <a:ea typeface="Calibri" charset="0"/>
                          <a:cs typeface="Calibri" charset="0"/>
                          <a:sym typeface="Arial"/>
                        </a:rPr>
                        <a:t>Product is operational.</a:t>
                      </a:r>
                      <a:r>
                        <a:rPr lang="en-US" sz="1600" dirty="0" smtClean="0">
                          <a:effectLst/>
                          <a:latin typeface="Calibri" charset="0"/>
                          <a:ea typeface="Calibri" charset="0"/>
                          <a:cs typeface="Calibri" charset="0"/>
                        </a:rPr>
                        <a:t> </a:t>
                      </a:r>
                      <a:endParaRPr sz="16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450"/>
                        <a:buFont typeface="Arial"/>
                        <a:buNone/>
                        <a:tabLst/>
                        <a:defRPr/>
                      </a:pPr>
                      <a:r>
                        <a:rPr lang="en-US" sz="1600" b="0" i="0" u="none" strike="noStrike" cap="none" dirty="0" smtClean="0">
                          <a:solidFill>
                            <a:schemeClr val="tx1"/>
                          </a:solidFill>
                          <a:latin typeface="Calibri" charset="0"/>
                          <a:ea typeface="Calibri" charset="0"/>
                          <a:cs typeface="Calibri" charset="0"/>
                          <a:sym typeface="Calibri"/>
                        </a:rPr>
                        <a:t>L1b going to PDA &amp; GRB.</a:t>
                      </a:r>
                    </a:p>
                    <a:p>
                      <a:pPr marL="0" marR="0" lvl="0" indent="0" algn="l" rtl="0">
                        <a:lnSpc>
                          <a:spcPct val="100000"/>
                        </a:lnSpc>
                        <a:spcBef>
                          <a:spcPts val="0"/>
                        </a:spcBef>
                        <a:spcAft>
                          <a:spcPts val="0"/>
                        </a:spcAft>
                        <a:buClr>
                          <a:srgbClr val="000000"/>
                        </a:buClr>
                        <a:buSzPts val="450"/>
                        <a:buFont typeface="Arial"/>
                        <a:buNone/>
                      </a:pPr>
                      <a:r>
                        <a:rPr lang="en-US" sz="1600" b="0" i="0" u="none" strike="noStrike" cap="none" dirty="0" smtClean="0">
                          <a:solidFill>
                            <a:schemeClr val="tx1"/>
                          </a:solidFill>
                          <a:latin typeface="Calibri" charset="0"/>
                          <a:ea typeface="Calibri" charset="0"/>
                          <a:cs typeface="Calibri" charset="0"/>
                          <a:sym typeface="Calibri"/>
                        </a:rPr>
                        <a:t>Operationally</a:t>
                      </a:r>
                      <a:r>
                        <a:rPr lang="en-US" sz="1600" b="0" i="0" u="none" strike="noStrike" cap="none" baseline="0" dirty="0" smtClean="0">
                          <a:solidFill>
                            <a:schemeClr val="tx1"/>
                          </a:solidFill>
                          <a:latin typeface="Calibri" charset="0"/>
                          <a:ea typeface="Calibri" charset="0"/>
                          <a:cs typeface="Calibri" charset="0"/>
                          <a:sym typeface="Calibri"/>
                        </a:rPr>
                        <a:t> usable but not operationally leveraged until Level-2 phase-2 products available at SWPC.</a:t>
                      </a: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r>
            </a:tbl>
          </a:graphicData>
        </a:graphic>
      </p:graphicFrame>
    </p:spTree>
    <p:extLst>
      <p:ext uri="{BB962C8B-B14F-4D97-AF65-F5344CB8AC3E}">
        <p14:creationId xmlns:p14="http://schemas.microsoft.com/office/powerpoint/2010/main" val="12449154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a:solidFill>
                  <a:schemeClr val="lt1"/>
                </a:solidFill>
                <a:latin typeface="Calibri"/>
                <a:ea typeface="Calibri"/>
                <a:cs typeface="Calibri"/>
                <a:sym typeface="Calibri"/>
              </a:rPr>
              <a:t>SUMMARY &amp; RECOMMENDATIONS</a:t>
            </a:r>
            <a:endParaRPr/>
          </a:p>
        </p:txBody>
      </p:sp>
      <p:sp>
        <p:nvSpPr>
          <p:cNvPr id="500" name="Shape 50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GOES-16 and -17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Products </a:t>
            </a:r>
            <a:r>
              <a:rPr lang="en-US" sz="2000" b="0" i="0" u="none" strike="noStrike" cap="none" dirty="0" smtClean="0">
                <a:solidFill>
                  <a:srgbClr val="888888"/>
                </a:solidFill>
                <a:latin typeface="Calibri"/>
                <a:ea typeface="Calibri"/>
                <a:cs typeface="Calibri"/>
                <a:sym typeface="Calibri"/>
              </a:rPr>
              <a:t>Full </a:t>
            </a:r>
            <a:r>
              <a:rPr lang="en-US" sz="2000" b="0" i="0" u="none" strike="noStrike" cap="none" dirty="0">
                <a:solidFill>
                  <a:srgbClr val="888888"/>
                </a:solidFill>
                <a:latin typeface="Calibri"/>
                <a:ea typeface="Calibri"/>
                <a:cs typeface="Calibri"/>
                <a:sym typeface="Calibri"/>
              </a:rPr>
              <a:t>PS-PVR</a:t>
            </a:r>
            <a:endParaRPr dirty="0"/>
          </a:p>
        </p:txBody>
      </p:sp>
      <p:sp>
        <p:nvSpPr>
          <p:cNvPr id="501" name="Shape 501"/>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57</a:t>
            </a:fld>
            <a:endParaRPr sz="12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5400" y="128337"/>
            <a:ext cx="6408821" cy="968626"/>
          </a:xfrm>
        </p:spPr>
        <p:txBody>
          <a:bodyPr/>
          <a:lstStyle/>
          <a:p>
            <a:r>
              <a:rPr lang="en-US" dirty="0" smtClean="0"/>
              <a:t>Summary: MPS-LO </a:t>
            </a:r>
            <a:br>
              <a:rPr lang="en-US" dirty="0" smtClean="0"/>
            </a:br>
            <a:r>
              <a:rPr lang="en-US" dirty="0" smtClean="0"/>
              <a:t>Instrument/GPA Open Issues</a:t>
            </a:r>
            <a:endParaRPr lang="en-US" dirty="0"/>
          </a:p>
        </p:txBody>
      </p:sp>
      <p:sp>
        <p:nvSpPr>
          <p:cNvPr id="6" name="Text Placeholder 5"/>
          <p:cNvSpPr>
            <a:spLocks noGrp="1"/>
          </p:cNvSpPr>
          <p:nvPr>
            <p:ph type="body" idx="1"/>
          </p:nvPr>
        </p:nvSpPr>
        <p:spPr>
          <a:xfrm>
            <a:off x="457200" y="1447800"/>
            <a:ext cx="8229600" cy="4677134"/>
          </a:xfrm>
        </p:spPr>
        <p:txBody>
          <a:bodyPr/>
          <a:lstStyle/>
          <a:p>
            <a:pPr indent="-457200">
              <a:spcBef>
                <a:spcPts val="0"/>
              </a:spcBef>
              <a:spcAft>
                <a:spcPts val="600"/>
              </a:spcAft>
              <a:buSzPct val="100000"/>
              <a:buFont typeface="Arial" charset="0"/>
              <a:buChar char="•"/>
            </a:pPr>
            <a:r>
              <a:rPr lang="en-US" sz="1800" dirty="0">
                <a:latin typeface="Calibri" charset="0"/>
                <a:ea typeface="Calibri" charset="0"/>
                <a:cs typeface="Calibri" charset="0"/>
              </a:rPr>
              <a:t>High Backgrounds / Negative </a:t>
            </a:r>
            <a:r>
              <a:rPr lang="en-US" sz="1800" dirty="0" smtClean="0">
                <a:latin typeface="Calibri" charset="0"/>
                <a:ea typeface="Calibri" charset="0"/>
                <a:cs typeface="Calibri" charset="0"/>
              </a:rPr>
              <a:t>Fluxes </a:t>
            </a:r>
            <a:r>
              <a:rPr lang="mr-IN" sz="1800" dirty="0" smtClean="0">
                <a:latin typeface="Calibri" charset="0"/>
                <a:ea typeface="Calibri" charset="0"/>
                <a:cs typeface="Calibri" charset="0"/>
              </a:rPr>
              <a:t>–</a:t>
            </a:r>
            <a:r>
              <a:rPr lang="en-US" sz="1800" dirty="0" smtClean="0">
                <a:latin typeface="Calibri" charset="0"/>
                <a:ea typeface="Calibri" charset="0"/>
                <a:cs typeface="Calibri" charset="0"/>
              </a:rPr>
              <a:t> Resolved with </a:t>
            </a:r>
            <a:r>
              <a:rPr lang="en-US" sz="1600" dirty="0" smtClean="0">
                <a:latin typeface="Calibri" charset="0"/>
                <a:ea typeface="Calibri" charset="0"/>
                <a:cs typeface="Calibri" charset="0"/>
              </a:rPr>
              <a:t>ADR 326, MPS-LO GPA Changes, and </a:t>
            </a:r>
            <a:r>
              <a:rPr lang="en-US" sz="1600" dirty="0">
                <a:latin typeface="Calibri" charset="0"/>
                <a:ea typeface="Calibri" charset="0"/>
                <a:cs typeface="Calibri" charset="0"/>
              </a:rPr>
              <a:t>empirical derivation of background removal </a:t>
            </a:r>
            <a:r>
              <a:rPr lang="en-US" sz="1600" dirty="0" smtClean="0">
                <a:latin typeface="Calibri" charset="0"/>
                <a:ea typeface="Calibri" charset="0"/>
                <a:cs typeface="Calibri" charset="0"/>
              </a:rPr>
              <a:t>coefficients. Coefficients need to be updated periodically. Some aspects of </a:t>
            </a:r>
            <a:r>
              <a:rPr lang="en-US" sz="1600" dirty="0">
                <a:latin typeface="Calibri" charset="0"/>
                <a:ea typeface="Calibri" charset="0"/>
                <a:cs typeface="Calibri" charset="0"/>
              </a:rPr>
              <a:t>empirical </a:t>
            </a:r>
            <a:r>
              <a:rPr lang="en-US" sz="1600" dirty="0" smtClean="0">
                <a:latin typeface="Calibri" charset="0"/>
                <a:ea typeface="Calibri" charset="0"/>
                <a:cs typeface="Calibri" charset="0"/>
              </a:rPr>
              <a:t>derivation still under development.</a:t>
            </a:r>
          </a:p>
          <a:p>
            <a:pPr indent="-457200">
              <a:spcBef>
                <a:spcPts val="0"/>
              </a:spcBef>
              <a:spcAft>
                <a:spcPts val="600"/>
              </a:spcAft>
              <a:buSzPct val="100000"/>
              <a:buFont typeface="Arial" charset="0"/>
              <a:buChar char="•"/>
            </a:pPr>
            <a:r>
              <a:rPr lang="en-US" sz="1800" dirty="0" err="1" smtClean="0">
                <a:latin typeface="Calibri" charset="0"/>
                <a:ea typeface="Calibri" charset="0"/>
                <a:cs typeface="Calibri" charset="0"/>
              </a:rPr>
              <a:t>Interzonal</a:t>
            </a:r>
            <a:r>
              <a:rPr lang="en-US" sz="1800" dirty="0" smtClean="0">
                <a:latin typeface="Calibri" charset="0"/>
                <a:ea typeface="Calibri" charset="0"/>
                <a:cs typeface="Calibri" charset="0"/>
              </a:rPr>
              <a:t> Crosstalk </a:t>
            </a:r>
            <a:r>
              <a:rPr lang="mr-IN" sz="1800" dirty="0" smtClean="0">
                <a:latin typeface="Calibri" charset="0"/>
                <a:ea typeface="Calibri" charset="0"/>
                <a:cs typeface="Calibri" charset="0"/>
              </a:rPr>
              <a:t>–</a:t>
            </a:r>
            <a:r>
              <a:rPr lang="en-US" sz="1800" dirty="0" smtClean="0">
                <a:latin typeface="Calibri" charset="0"/>
                <a:ea typeface="Calibri" charset="0"/>
                <a:cs typeface="Calibri" charset="0"/>
              </a:rPr>
              <a:t> May be possible to </a:t>
            </a:r>
            <a:r>
              <a:rPr lang="en-US" sz="1600" dirty="0"/>
              <a:t>d</a:t>
            </a:r>
            <a:r>
              <a:rPr lang="en-US" sz="1600" dirty="0" smtClean="0"/>
              <a:t>evelop</a:t>
            </a:r>
            <a:r>
              <a:rPr lang="en-US" sz="1600" dirty="0" smtClean="0">
                <a:latin typeface="Calibri" charset="0"/>
                <a:ea typeface="Calibri" charset="0"/>
                <a:cs typeface="Calibri" charset="0"/>
              </a:rPr>
              <a:t> </a:t>
            </a:r>
            <a:r>
              <a:rPr lang="en-US" sz="1600" dirty="0">
                <a:latin typeface="Calibri" charset="0"/>
                <a:ea typeface="Calibri" charset="0"/>
                <a:cs typeface="Calibri" charset="0"/>
              </a:rPr>
              <a:t>empirical</a:t>
            </a:r>
            <a:r>
              <a:rPr lang="en-US" sz="1600" dirty="0" smtClean="0"/>
              <a:t> </a:t>
            </a:r>
            <a:r>
              <a:rPr lang="en-US" sz="1600" dirty="0"/>
              <a:t>on-orbit analysis to estimate </a:t>
            </a:r>
            <a:r>
              <a:rPr lang="en-US" sz="1600" dirty="0" smtClean="0"/>
              <a:t>crosstalk </a:t>
            </a:r>
            <a:r>
              <a:rPr lang="en-US" sz="1600" dirty="0"/>
              <a:t>correction </a:t>
            </a:r>
            <a:r>
              <a:rPr lang="en-US" sz="1600" dirty="0" smtClean="0"/>
              <a:t>coefficients.</a:t>
            </a:r>
            <a:endParaRPr lang="en-US" sz="1600" dirty="0">
              <a:latin typeface="Calibri" charset="0"/>
              <a:ea typeface="Calibri" charset="0"/>
              <a:cs typeface="Calibri" charset="0"/>
            </a:endParaRPr>
          </a:p>
          <a:p>
            <a:pPr indent="-457200">
              <a:spcBef>
                <a:spcPts val="0"/>
              </a:spcBef>
              <a:spcAft>
                <a:spcPts val="600"/>
              </a:spcAft>
              <a:buSzPct val="100000"/>
              <a:buFont typeface="Arial" charset="0"/>
              <a:buChar char="•"/>
            </a:pPr>
            <a:r>
              <a:rPr lang="en-US" sz="1800" dirty="0" smtClean="0">
                <a:latin typeface="Calibri" charset="0"/>
                <a:ea typeface="Calibri" charset="0"/>
                <a:cs typeface="Calibri" charset="0"/>
              </a:rPr>
              <a:t>Evidence for significant error in absolute </a:t>
            </a:r>
            <a:r>
              <a:rPr lang="en-US" sz="1800" dirty="0">
                <a:latin typeface="Calibri" charset="0"/>
                <a:ea typeface="Calibri" charset="0"/>
                <a:cs typeface="Calibri" charset="0"/>
              </a:rPr>
              <a:t>values of reported </a:t>
            </a:r>
            <a:r>
              <a:rPr lang="en-US" sz="1800" dirty="0" smtClean="0">
                <a:latin typeface="Calibri" charset="0"/>
                <a:ea typeface="Calibri" charset="0"/>
                <a:cs typeface="Calibri" charset="0"/>
              </a:rPr>
              <a:t>fluxes </a:t>
            </a:r>
            <a:r>
              <a:rPr lang="mr-IN" sz="1800" dirty="0" smtClean="0">
                <a:latin typeface="Calibri" charset="0"/>
                <a:ea typeface="Calibri" charset="0"/>
                <a:cs typeface="Calibri" charset="0"/>
              </a:rPr>
              <a:t>–</a:t>
            </a:r>
            <a:r>
              <a:rPr lang="en-US" sz="1800" dirty="0" smtClean="0">
                <a:latin typeface="Calibri" charset="0"/>
                <a:ea typeface="Calibri" charset="0"/>
                <a:cs typeface="Calibri" charset="0"/>
              </a:rPr>
              <a:t> Geometric factors should be adjusted using a unified approach, including</a:t>
            </a:r>
          </a:p>
          <a:p>
            <a:pPr lvl="1" indent="-457200">
              <a:spcBef>
                <a:spcPts val="0"/>
              </a:spcBef>
              <a:spcAft>
                <a:spcPts val="600"/>
              </a:spcAft>
              <a:buSzPct val="100000"/>
              <a:buFont typeface=".AppleSystemUIFont" charset="-120"/>
              <a:buChar char="-"/>
            </a:pPr>
            <a:r>
              <a:rPr lang="en-US" sz="1600" dirty="0" smtClean="0">
                <a:latin typeface="Calibri" charset="0"/>
                <a:ea typeface="Calibri" charset="0"/>
                <a:cs typeface="Calibri" charset="0"/>
              </a:rPr>
              <a:t>Results </a:t>
            </a:r>
            <a:r>
              <a:rPr lang="en-US" sz="1600" dirty="0">
                <a:latin typeface="Calibri" charset="0"/>
                <a:ea typeface="Calibri" charset="0"/>
                <a:cs typeface="Calibri" charset="0"/>
              </a:rPr>
              <a:t>from PLPT-SEI-003: MPS-LO Zone </a:t>
            </a:r>
            <a:r>
              <a:rPr lang="en-US" sz="1600" dirty="0" smtClean="0">
                <a:latin typeface="Calibri" charset="0"/>
                <a:ea typeface="Calibri" charset="0"/>
                <a:cs typeface="Calibri" charset="0"/>
              </a:rPr>
              <a:t>Cross-Comparisons.</a:t>
            </a:r>
            <a:endParaRPr lang="en-US" sz="1600" dirty="0">
              <a:latin typeface="Calibri" charset="0"/>
              <a:ea typeface="Calibri" charset="0"/>
              <a:cs typeface="Calibri" charset="0"/>
            </a:endParaRPr>
          </a:p>
          <a:p>
            <a:pPr lvl="1" indent="-457200">
              <a:spcBef>
                <a:spcPts val="0"/>
              </a:spcBef>
              <a:spcAft>
                <a:spcPts val="600"/>
              </a:spcAft>
              <a:buSzPct val="100000"/>
              <a:buFont typeface=".AppleSystemUIFont" charset="-120"/>
              <a:buChar char="-"/>
            </a:pPr>
            <a:r>
              <a:rPr lang="en-US" sz="1600" dirty="0">
                <a:latin typeface="Calibri" charset="0"/>
                <a:ea typeface="Calibri" charset="0"/>
                <a:cs typeface="Calibri" charset="0"/>
              </a:rPr>
              <a:t>Cross calibrations with other spacecraft (HOPE, MPA, GOES-R cross cal</a:t>
            </a:r>
            <a:r>
              <a:rPr lang="en-US" sz="1600" dirty="0" smtClean="0">
                <a:latin typeface="Calibri" charset="0"/>
                <a:ea typeface="Calibri" charset="0"/>
                <a:cs typeface="Calibri" charset="0"/>
              </a:rPr>
              <a:t>.)</a:t>
            </a:r>
          </a:p>
          <a:p>
            <a:pPr lvl="1" indent="-457200">
              <a:spcBef>
                <a:spcPts val="0"/>
              </a:spcBef>
              <a:spcAft>
                <a:spcPts val="600"/>
              </a:spcAft>
              <a:buSzPct val="100000"/>
              <a:buFont typeface=".AppleSystemUIFont" charset="-120"/>
              <a:buChar char="-"/>
            </a:pPr>
            <a:r>
              <a:rPr lang="en-US" sz="1600" dirty="0" smtClean="0">
                <a:latin typeface="Calibri" charset="0"/>
                <a:ea typeface="Calibri" charset="0"/>
                <a:cs typeface="Calibri" charset="0"/>
              </a:rPr>
              <a:t>Comparisons between spectral fits to highest energy MPS-LO channels and </a:t>
            </a:r>
            <a:r>
              <a:rPr lang="en-US" sz="1600" dirty="0">
                <a:latin typeface="Calibri" charset="0"/>
                <a:ea typeface="Calibri" charset="0"/>
                <a:cs typeface="Calibri" charset="0"/>
              </a:rPr>
              <a:t>l</a:t>
            </a:r>
            <a:r>
              <a:rPr lang="en-US" sz="1600" dirty="0" smtClean="0">
                <a:latin typeface="Calibri" charset="0"/>
                <a:ea typeface="Calibri" charset="0"/>
                <a:cs typeface="Calibri" charset="0"/>
              </a:rPr>
              <a:t>owest energy MPS-HI channels.</a:t>
            </a:r>
          </a:p>
          <a:p>
            <a:pPr lvl="1" indent="-457200">
              <a:spcBef>
                <a:spcPts val="0"/>
              </a:spcBef>
              <a:spcAft>
                <a:spcPts val="600"/>
              </a:spcAft>
              <a:buSzPct val="100000"/>
              <a:buFont typeface=".AppleSystemUIFont" charset="-120"/>
              <a:buChar char="-"/>
            </a:pPr>
            <a:r>
              <a:rPr lang="en-US" sz="1600" dirty="0" smtClean="0">
                <a:latin typeface="Calibri" charset="0"/>
                <a:ea typeface="Calibri" charset="0"/>
                <a:cs typeface="Calibri" charset="0"/>
              </a:rPr>
              <a:t>Decline in MCP Response and changes in HV setting.</a:t>
            </a:r>
          </a:p>
          <a:p>
            <a:pPr lvl="1" indent="-457200">
              <a:spcBef>
                <a:spcPts val="0"/>
              </a:spcBef>
              <a:spcAft>
                <a:spcPts val="600"/>
              </a:spcAft>
              <a:buSzPct val="100000"/>
              <a:buFont typeface=".AppleSystemUIFont" charset="-120"/>
              <a:buChar char="-"/>
            </a:pPr>
            <a:r>
              <a:rPr lang="en-US" sz="1600" dirty="0" smtClean="0">
                <a:latin typeface="Calibri" charset="0"/>
                <a:ea typeface="Calibri" charset="0"/>
                <a:cs typeface="Calibri" charset="0"/>
              </a:rPr>
              <a:t>Scale geometric factor to include crosstalk correction.</a:t>
            </a:r>
          </a:p>
          <a:p>
            <a:pPr indent="-457200">
              <a:spcBef>
                <a:spcPts val="0"/>
              </a:spcBef>
              <a:spcAft>
                <a:spcPts val="600"/>
              </a:spcAft>
              <a:buSzPct val="100000"/>
              <a:buFont typeface="Arial" charset="0"/>
              <a:buChar char="•"/>
            </a:pPr>
            <a:r>
              <a:rPr lang="en-US" sz="1800" dirty="0" smtClean="0">
                <a:latin typeface="Calibri" charset="0"/>
                <a:ea typeface="Calibri" charset="0"/>
                <a:cs typeface="Calibri" charset="0"/>
              </a:rPr>
              <a:t>Degraded </a:t>
            </a:r>
            <a:r>
              <a:rPr lang="en-US" sz="1800" dirty="0">
                <a:latin typeface="Calibri" charset="0"/>
                <a:ea typeface="Calibri" charset="0"/>
                <a:cs typeface="Calibri" charset="0"/>
              </a:rPr>
              <a:t>performance of lower energy ion channels due to persistent high background counts (No known/planned fix</a:t>
            </a:r>
            <a:r>
              <a:rPr lang="en-US" sz="1800" dirty="0" smtClean="0">
                <a:latin typeface="Calibri" charset="0"/>
                <a:ea typeface="Calibri" charset="0"/>
                <a:cs typeface="Calibri" charset="0"/>
              </a:rPr>
              <a:t>)</a:t>
            </a:r>
          </a:p>
          <a:p>
            <a:pPr>
              <a:spcAft>
                <a:spcPts val="500"/>
              </a:spcAft>
              <a:buSzPct val="100000"/>
              <a:buFont typeface="Arial" charset="0"/>
              <a:buChar char="•"/>
            </a:pPr>
            <a:r>
              <a:rPr lang="en-US" sz="1800" dirty="0" smtClean="0">
                <a:solidFill>
                  <a:schemeClr val="bg1"/>
                </a:solidFill>
                <a:latin typeface="Calibri" charset="0"/>
                <a:ea typeface="Calibri" charset="0"/>
                <a:cs typeface="Calibri" charset="0"/>
              </a:rPr>
              <a:t>In-flight </a:t>
            </a:r>
            <a:r>
              <a:rPr lang="en-US" sz="1800" dirty="0">
                <a:solidFill>
                  <a:schemeClr val="bg1"/>
                </a:solidFill>
                <a:latin typeface="Calibri" charset="0"/>
                <a:ea typeface="Calibri" charset="0"/>
                <a:cs typeface="Calibri" charset="0"/>
              </a:rPr>
              <a:t>Calibration pulses (spikes) in science data </a:t>
            </a:r>
            <a:r>
              <a:rPr lang="en-US" sz="1800" dirty="0">
                <a:solidFill>
                  <a:srgbClr val="FFFF00"/>
                </a:solidFill>
                <a:latin typeface="Calibri" charset="0"/>
                <a:ea typeface="Calibri" charset="0"/>
                <a:cs typeface="Calibri" charset="0"/>
              </a:rPr>
              <a:t>(ADR 780, not closed</a:t>
            </a:r>
            <a:r>
              <a:rPr lang="en-US" sz="1800" dirty="0" smtClean="0">
                <a:solidFill>
                  <a:srgbClr val="FFFF00"/>
                </a:solidFill>
                <a:latin typeface="Calibri" charset="0"/>
                <a:ea typeface="Calibri" charset="0"/>
                <a:cs typeface="Calibri" charset="0"/>
              </a:rPr>
              <a:t>)</a:t>
            </a:r>
            <a:endParaRPr lang="en-US" sz="1800" dirty="0">
              <a:solidFill>
                <a:srgbClr val="FFFF00"/>
              </a:solidFill>
              <a:latin typeface="Calibri" charset="0"/>
              <a:ea typeface="Calibri" charset="0"/>
              <a:cs typeface="Calibri" charset="0"/>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58</a:t>
            </a:fld>
            <a:endParaRPr lang="uk-UA" dirty="0"/>
          </a:p>
        </p:txBody>
      </p:sp>
    </p:spTree>
    <p:extLst>
      <p:ext uri="{BB962C8B-B14F-4D97-AF65-F5344CB8AC3E}">
        <p14:creationId xmlns:p14="http://schemas.microsoft.com/office/powerpoint/2010/main" val="15895587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smtClean="0">
                <a:solidFill>
                  <a:schemeClr val="lt1"/>
                </a:solidFill>
                <a:sym typeface="Calibri"/>
              </a:rPr>
              <a:t>Summary: </a:t>
            </a:r>
            <a:br>
              <a:rPr lang="en-US" sz="3600" i="0" u="none" strike="noStrike" cap="none" dirty="0" smtClean="0">
                <a:solidFill>
                  <a:schemeClr val="lt1"/>
                </a:solidFill>
                <a:sym typeface="Calibri"/>
              </a:rPr>
            </a:br>
            <a:r>
              <a:rPr lang="en-US" sz="3600" i="0" u="none" strike="noStrike" cap="none" dirty="0" smtClean="0">
                <a:solidFill>
                  <a:schemeClr val="lt1"/>
                </a:solidFill>
                <a:sym typeface="Calibri"/>
              </a:rPr>
              <a:t>Additional Considerations</a:t>
            </a:r>
            <a:endParaRPr dirty="0"/>
          </a:p>
        </p:txBody>
      </p:sp>
      <p:sp>
        <p:nvSpPr>
          <p:cNvPr id="507" name="Shape 507"/>
          <p:cNvSpPr txBox="1">
            <a:spLocks noGrp="1"/>
          </p:cNvSpPr>
          <p:nvPr>
            <p:ph type="body" idx="1"/>
          </p:nvPr>
        </p:nvSpPr>
        <p:spPr>
          <a:xfrm>
            <a:off x="457200" y="1524000"/>
            <a:ext cx="8305800" cy="4038600"/>
          </a:xfrm>
          <a:prstGeom prst="rect">
            <a:avLst/>
          </a:prstGeom>
          <a:noFill/>
          <a:ln>
            <a:noFill/>
          </a:ln>
        </p:spPr>
        <p:txBody>
          <a:bodyPr spcFirstLastPara="1" wrap="square" lIns="91425" tIns="45700" rIns="91425" bIns="45700" anchor="t" anchorCtr="0">
            <a:noAutofit/>
          </a:bodyPr>
          <a:lstStyle/>
          <a:p>
            <a:pPr marL="342900" lvl="1" indent="-342900">
              <a:spcBef>
                <a:spcPts val="0"/>
              </a:spcBef>
              <a:spcAft>
                <a:spcPts val="1500"/>
              </a:spcAft>
              <a:buSzPct val="100000"/>
              <a:buFont typeface="Arial"/>
              <a:buChar char="•"/>
            </a:pPr>
            <a:r>
              <a:rPr lang="en-US" sz="2000" smtClean="0"/>
              <a:t>MPS-LO </a:t>
            </a:r>
            <a:r>
              <a:rPr lang="en-US" sz="2000" dirty="0"/>
              <a:t>uses the ion-line to identify SC charging and quantify the level of charging. If an ion line is not present, MPS-LO L2 processing uses an empirical relation between densities, temperatures, and level of charging to </a:t>
            </a:r>
            <a:r>
              <a:rPr lang="en-US" sz="2000" dirty="0" smtClean="0"/>
              <a:t>determine the SC level of charging.</a:t>
            </a:r>
          </a:p>
          <a:p>
            <a:pPr marL="342900" lvl="1" indent="-342900">
              <a:spcBef>
                <a:spcPts val="0"/>
              </a:spcBef>
              <a:spcAft>
                <a:spcPts val="1500"/>
              </a:spcAft>
              <a:buSzPct val="100000"/>
              <a:buFont typeface="Arial"/>
              <a:buChar char="•"/>
            </a:pPr>
            <a:r>
              <a:rPr lang="en-US" sz="2000" dirty="0"/>
              <a:t>Significant error in absolute value of reported fluxes will degrade quality of </a:t>
            </a:r>
            <a:r>
              <a:rPr lang="en-US" sz="2000" dirty="0" smtClean="0"/>
              <a:t>temperatures </a:t>
            </a:r>
            <a:r>
              <a:rPr lang="en-US" sz="2000" dirty="0"/>
              <a:t>and </a:t>
            </a:r>
            <a:r>
              <a:rPr lang="en-US" sz="2000" dirty="0" smtClean="0"/>
              <a:t>densities computed in Level-2 processing.</a:t>
            </a:r>
          </a:p>
          <a:p>
            <a:pPr marL="342900" indent="-342900">
              <a:spcBef>
                <a:spcPts val="0"/>
              </a:spcBef>
              <a:spcAft>
                <a:spcPts val="1500"/>
              </a:spcAft>
              <a:buSzPct val="100000"/>
              <a:buFont typeface="Arial"/>
              <a:buChar char="•"/>
            </a:pPr>
            <a:r>
              <a:rPr lang="en-US" sz="2000" dirty="0"/>
              <a:t>T</a:t>
            </a:r>
            <a:r>
              <a:rPr lang="en-US" sz="2000" dirty="0" smtClean="0"/>
              <a:t>he empirical relation used to determine level of charging, obtained from </a:t>
            </a:r>
            <a:r>
              <a:rPr lang="en-US" sz="2000" i="1" dirty="0" smtClean="0"/>
              <a:t>reported</a:t>
            </a:r>
            <a:r>
              <a:rPr lang="en-US" sz="2000" dirty="0" smtClean="0"/>
              <a:t> densities and temperatures, will not be negatively </a:t>
            </a:r>
            <a:r>
              <a:rPr lang="en-US" sz="2000" dirty="0"/>
              <a:t>impacted by error in </a:t>
            </a:r>
            <a:r>
              <a:rPr lang="en-US" sz="2000" dirty="0" smtClean="0"/>
              <a:t>the absolute </a:t>
            </a:r>
            <a:r>
              <a:rPr lang="en-US" sz="2000" dirty="0"/>
              <a:t>value of reported </a:t>
            </a:r>
            <a:r>
              <a:rPr lang="en-US" sz="2000" dirty="0" smtClean="0"/>
              <a:t>fluxes.</a:t>
            </a:r>
          </a:p>
          <a:p>
            <a:pPr marL="342900" indent="-342900">
              <a:spcBef>
                <a:spcPts val="0"/>
              </a:spcBef>
              <a:spcAft>
                <a:spcPts val="1500"/>
              </a:spcAft>
              <a:buSzPct val="100000"/>
              <a:buFont typeface="Arial"/>
              <a:buChar char="•"/>
            </a:pPr>
            <a:r>
              <a:rPr lang="en-US" sz="2000" dirty="0" smtClean="0"/>
              <a:t>G17/FM2 </a:t>
            </a:r>
            <a:r>
              <a:rPr lang="en-US" sz="2000" dirty="0"/>
              <a:t>MPS-LO is </a:t>
            </a:r>
            <a:r>
              <a:rPr lang="en-US" sz="2000" dirty="0" smtClean="0"/>
              <a:t>currently performing </a:t>
            </a:r>
            <a:r>
              <a:rPr lang="en-US" sz="2000" dirty="0"/>
              <a:t>as needed to </a:t>
            </a:r>
            <a:r>
              <a:rPr lang="en-US" sz="2000" dirty="0" smtClean="0"/>
              <a:t>fulfill an intended operational </a:t>
            </a:r>
            <a:r>
              <a:rPr lang="en-US" sz="2000" dirty="0"/>
              <a:t>use, i.e., </a:t>
            </a:r>
            <a:r>
              <a:rPr lang="en-US" sz="2000" dirty="0" smtClean="0"/>
              <a:t>identifying </a:t>
            </a:r>
            <a:r>
              <a:rPr lang="en-US" sz="2000" dirty="0"/>
              <a:t>SC charging and level of charging</a:t>
            </a:r>
            <a:r>
              <a:rPr lang="en-US" sz="2000" dirty="0" smtClean="0"/>
              <a:t>.</a:t>
            </a:r>
          </a:p>
          <a:p>
            <a:pPr marL="342900" indent="-342900">
              <a:spcBef>
                <a:spcPts val="0"/>
              </a:spcBef>
              <a:spcAft>
                <a:spcPts val="1500"/>
              </a:spcAft>
              <a:buSzPct val="100000"/>
              <a:buFont typeface="Arial"/>
              <a:buChar char="•"/>
            </a:pPr>
            <a:r>
              <a:rPr lang="en-US" sz="2000" dirty="0" smtClean="0"/>
              <a:t>MPS-LO relative flux variations are valuable for anomaly resolution work.</a:t>
            </a:r>
          </a:p>
          <a:p>
            <a:pPr marL="342900" indent="-342900">
              <a:spcBef>
                <a:spcPts val="0"/>
              </a:spcBef>
              <a:spcAft>
                <a:spcPts val="1500"/>
              </a:spcAft>
              <a:buSzPct val="100000"/>
              <a:buFont typeface="Arial"/>
              <a:buChar char="•"/>
            </a:pPr>
            <a:endParaRPr lang="en-US" sz="2000" dirty="0" smtClean="0"/>
          </a:p>
        </p:txBody>
      </p:sp>
      <p:sp>
        <p:nvSpPr>
          <p:cNvPr id="508" name="Shape 50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59</a:t>
            </a:fld>
            <a:endParaRPr sz="12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6408821" cy="968626"/>
          </a:xfrm>
        </p:spPr>
        <p:txBody>
          <a:bodyPr/>
          <a:lstStyle/>
          <a:p>
            <a:r>
              <a:rPr lang="en-US" sz="3200" dirty="0" smtClean="0"/>
              <a:t>A Few Comments About MPS-LO</a:t>
            </a:r>
            <a:endParaRPr lang="en-US" sz="1400" dirty="0">
              <a:solidFill>
                <a:srgbClr val="FFFF00"/>
              </a:solidFill>
            </a:endParaRPr>
          </a:p>
        </p:txBody>
      </p:sp>
      <p:sp>
        <p:nvSpPr>
          <p:cNvPr id="3" name="Text Placeholder 2"/>
          <p:cNvSpPr>
            <a:spLocks noGrp="1"/>
          </p:cNvSpPr>
          <p:nvPr>
            <p:ph type="body" idx="1"/>
          </p:nvPr>
        </p:nvSpPr>
        <p:spPr>
          <a:xfrm>
            <a:off x="457200" y="1465262"/>
            <a:ext cx="8229600" cy="5011737"/>
          </a:xfrm>
        </p:spPr>
        <p:txBody>
          <a:bodyPr/>
          <a:lstStyle/>
          <a:p>
            <a:pPr>
              <a:spcBef>
                <a:spcPts val="0"/>
              </a:spcBef>
              <a:spcAft>
                <a:spcPts val="1200"/>
              </a:spcAft>
              <a:buSzPct val="100000"/>
              <a:buFont typeface="Arial" charset="0"/>
              <a:buChar char="•"/>
            </a:pPr>
            <a:r>
              <a:rPr lang="en-US" sz="2000" dirty="0" smtClean="0"/>
              <a:t>NOAA’s first plasma instrument on GOES!</a:t>
            </a:r>
          </a:p>
          <a:p>
            <a:pPr>
              <a:spcBef>
                <a:spcPts val="0"/>
              </a:spcBef>
              <a:spcAft>
                <a:spcPts val="1200"/>
              </a:spcAft>
              <a:buSzPct val="100000"/>
              <a:buFont typeface="Arial" charset="0"/>
              <a:buChar char="•"/>
            </a:pPr>
            <a:r>
              <a:rPr lang="en-US" sz="2000" dirty="0"/>
              <a:t>Measures thermal population </a:t>
            </a:r>
            <a:r>
              <a:rPr lang="en-US" sz="2000" dirty="0" smtClean="0"/>
              <a:t>(</a:t>
            </a:r>
            <a:r>
              <a:rPr lang="en-US" sz="2400" baseline="-8000" dirty="0" smtClean="0"/>
              <a:t>~</a:t>
            </a:r>
            <a:r>
              <a:rPr lang="en-US" sz="2000" dirty="0" smtClean="0"/>
              <a:t>1keV </a:t>
            </a:r>
            <a:r>
              <a:rPr lang="en-US" sz="2000" dirty="0"/>
              <a:t>at geosynchronous</a:t>
            </a:r>
            <a:r>
              <a:rPr lang="en-US" sz="2000" dirty="0" smtClean="0"/>
              <a:t>)</a:t>
            </a:r>
            <a:endParaRPr lang="en-US" sz="2000" dirty="0"/>
          </a:p>
          <a:p>
            <a:pPr>
              <a:spcBef>
                <a:spcPts val="0"/>
              </a:spcBef>
              <a:spcAft>
                <a:spcPts val="1200"/>
              </a:spcAft>
              <a:buSzPct val="100000"/>
              <a:buFont typeface="Arial" charset="0"/>
              <a:buChar char="•"/>
            </a:pPr>
            <a:r>
              <a:rPr lang="en-US" sz="2000" dirty="0"/>
              <a:t>Measuring the low energy component of a plasma is notoriously </a:t>
            </a:r>
            <a:r>
              <a:rPr lang="en-US" sz="2000" dirty="0" smtClean="0"/>
              <a:t>difficult </a:t>
            </a:r>
            <a:r>
              <a:rPr lang="mr-IN" sz="2000" dirty="0" smtClean="0"/>
              <a:t>–</a:t>
            </a:r>
            <a:r>
              <a:rPr lang="en-US" sz="2000" dirty="0" smtClean="0"/>
              <a:t> Plasma </a:t>
            </a:r>
            <a:r>
              <a:rPr lang="en-US" sz="2000" dirty="0"/>
              <a:t>instruments are known to require special care</a:t>
            </a:r>
            <a:r>
              <a:rPr lang="en-US" sz="2000" dirty="0" smtClean="0"/>
              <a:t>.</a:t>
            </a:r>
          </a:p>
          <a:p>
            <a:pPr>
              <a:spcBef>
                <a:spcPts val="0"/>
              </a:spcBef>
              <a:spcAft>
                <a:spcPts val="1200"/>
              </a:spcAft>
              <a:buSzPct val="100000"/>
              <a:buFont typeface="Arial" charset="0"/>
              <a:buChar char="•"/>
            </a:pPr>
            <a:r>
              <a:rPr lang="en-US" sz="2000" dirty="0"/>
              <a:t>Surface charging on spacecraft is associated with &lt;50 </a:t>
            </a:r>
            <a:r>
              <a:rPr lang="en-US" sz="2000" dirty="0" err="1"/>
              <a:t>keV</a:t>
            </a:r>
            <a:r>
              <a:rPr lang="en-US" sz="2000" dirty="0"/>
              <a:t> electrons </a:t>
            </a:r>
            <a:r>
              <a:rPr lang="en-US" sz="2000" dirty="0" smtClean="0"/>
              <a:t>[</a:t>
            </a:r>
            <a:r>
              <a:rPr lang="en-US" sz="2000" dirty="0"/>
              <a:t>NASA, “Mitigating in-space charging effects – a guideline,” </a:t>
            </a:r>
            <a:r>
              <a:rPr lang="en-US" sz="2000" i="1" dirty="0"/>
              <a:t>NASA Technical Handbook NASA- HDBK-4002A</a:t>
            </a:r>
            <a:r>
              <a:rPr lang="en-US" sz="2000" dirty="0"/>
              <a:t>, March 3, </a:t>
            </a:r>
            <a:r>
              <a:rPr lang="en-US" sz="2000" dirty="0" smtClean="0"/>
              <a:t>2011]. </a:t>
            </a:r>
          </a:p>
          <a:p>
            <a:pPr>
              <a:spcBef>
                <a:spcPts val="0"/>
              </a:spcBef>
              <a:spcAft>
                <a:spcPts val="1200"/>
              </a:spcAft>
              <a:buSzPct val="100000"/>
              <a:buFont typeface="Arial" charset="0"/>
              <a:buChar char="•"/>
            </a:pPr>
            <a:r>
              <a:rPr lang="en-US" sz="2000" dirty="0" smtClean="0"/>
              <a:t>Electrostatic </a:t>
            </a:r>
            <a:r>
              <a:rPr lang="en-US" sz="2000" dirty="0"/>
              <a:t>discharge (ESD) due to spacecraft charging causes most of the environmentally related anomalies on spacecraft, and surface charging has caused the most serious anomalies, i.e., those that have resulted in the loss of the mission [</a:t>
            </a:r>
            <a:r>
              <a:rPr lang="en-US" sz="2000" dirty="0" err="1"/>
              <a:t>Koons</a:t>
            </a:r>
            <a:r>
              <a:rPr lang="en-US" sz="2000" dirty="0"/>
              <a:t> et al., 1999]. </a:t>
            </a:r>
          </a:p>
          <a:p>
            <a:pPr>
              <a:spcBef>
                <a:spcPts val="0"/>
              </a:spcBef>
              <a:spcAft>
                <a:spcPts val="1200"/>
              </a:spcAft>
              <a:buSzPct val="100000"/>
              <a:buFont typeface="Arial" charset="0"/>
              <a:buChar char="•"/>
            </a:pPr>
            <a:r>
              <a:rPr lang="en-US" sz="2000" dirty="0" smtClean="0"/>
              <a:t>In addition to its operational use at SWPC, we </a:t>
            </a:r>
            <a:r>
              <a:rPr lang="en-US" sz="2000" dirty="0"/>
              <a:t>are looking forward to making this data available to the science community.</a:t>
            </a:r>
          </a:p>
          <a:p>
            <a:pPr>
              <a:spcBef>
                <a:spcPts val="0"/>
              </a:spcBef>
              <a:spcAft>
                <a:spcPts val="1200"/>
              </a:spcAft>
              <a:buSzPct val="100000"/>
              <a:buFont typeface="Arial" charset="0"/>
              <a:buChar char="•"/>
            </a:pP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a:t>
            </a:fld>
            <a:endParaRPr lang="uk-UA"/>
          </a:p>
        </p:txBody>
      </p:sp>
    </p:spTree>
    <p:extLst>
      <p:ext uri="{BB962C8B-B14F-4D97-AF65-F5344CB8AC3E}">
        <p14:creationId xmlns:p14="http://schemas.microsoft.com/office/powerpoint/2010/main" val="3966425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371600" y="152400"/>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smtClean="0">
                <a:solidFill>
                  <a:schemeClr val="lt1"/>
                </a:solidFill>
                <a:sym typeface="Calibri"/>
              </a:rPr>
              <a:t>Recommendations</a:t>
            </a:r>
            <a:endParaRPr dirty="0"/>
          </a:p>
        </p:txBody>
      </p:sp>
      <p:sp>
        <p:nvSpPr>
          <p:cNvPr id="515" name="Shape 5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60</a:t>
            </a:fld>
            <a:endParaRPr sz="1200">
              <a:solidFill>
                <a:schemeClr val="lt1"/>
              </a:solidFill>
              <a:latin typeface="Calibri"/>
              <a:ea typeface="Calibri"/>
              <a:cs typeface="Calibri"/>
              <a:sym typeface="Calibri"/>
            </a:endParaRPr>
          </a:p>
        </p:txBody>
      </p:sp>
      <p:sp>
        <p:nvSpPr>
          <p:cNvPr id="5" name="Shape 419"/>
          <p:cNvSpPr txBox="1">
            <a:spLocks noGrp="1"/>
          </p:cNvSpPr>
          <p:nvPr>
            <p:ph type="body" idx="1"/>
          </p:nvPr>
        </p:nvSpPr>
        <p:spPr>
          <a:xfrm>
            <a:off x="533400" y="1447800"/>
            <a:ext cx="8153400" cy="4800600"/>
          </a:xfrm>
          <a:prstGeom prst="rect">
            <a:avLst/>
          </a:prstGeom>
          <a:noFill/>
          <a:ln>
            <a:noFill/>
          </a:ln>
        </p:spPr>
        <p:txBody>
          <a:bodyPr spcFirstLastPara="1" wrap="square" lIns="91425" tIns="45700" rIns="91425" bIns="45700" anchor="t" anchorCtr="0">
            <a:noAutofit/>
          </a:bodyPr>
          <a:lstStyle/>
          <a:p>
            <a:pPr marL="342900" lvl="0" indent="-342900">
              <a:spcBef>
                <a:spcPts val="0"/>
              </a:spcBef>
              <a:spcAft>
                <a:spcPts val="1800"/>
              </a:spcAft>
              <a:buSzPct val="100000"/>
              <a:buFont typeface="Arial"/>
              <a:buChar char="•"/>
            </a:pPr>
            <a:r>
              <a:rPr lang="en-US" sz="2000" dirty="0"/>
              <a:t>NCEI recommends G17 MPS-LO L1b data for transition to </a:t>
            </a:r>
            <a:r>
              <a:rPr lang="en-US" sz="2000" dirty="0" smtClean="0"/>
              <a:t>Full Validation status</a:t>
            </a:r>
            <a:r>
              <a:rPr lang="en-US" sz="2000" dirty="0"/>
              <a:t>.</a:t>
            </a:r>
          </a:p>
          <a:p>
            <a:pPr marL="342900" lvl="0" indent="-342900">
              <a:spcBef>
                <a:spcPts val="0"/>
              </a:spcBef>
              <a:spcAft>
                <a:spcPts val="1800"/>
              </a:spcAft>
              <a:buSzPct val="100000"/>
              <a:buFont typeface="Arial"/>
              <a:buChar char="•"/>
            </a:pPr>
            <a:r>
              <a:rPr lang="en-US" sz="2000" dirty="0" smtClean="0"/>
              <a:t>Continue work on Instrument and GPA open Issues listed on slide 58, aimed at improving SWPC operational data and making science quality MPS-LO data available to the public.</a:t>
            </a:r>
          </a:p>
          <a:p>
            <a:pPr marL="342900" lvl="2" indent="-342900">
              <a:spcBef>
                <a:spcPts val="0"/>
              </a:spcBef>
              <a:spcAft>
                <a:spcPts val="1800"/>
              </a:spcAft>
              <a:buSzPct val="100000"/>
            </a:pPr>
            <a:r>
              <a:rPr lang="en-US" sz="2000" dirty="0" smtClean="0"/>
              <a:t>Continue performing </a:t>
            </a:r>
            <a:r>
              <a:rPr lang="en-US" sz="2000" dirty="0"/>
              <a:t>HV optimization </a:t>
            </a:r>
            <a:r>
              <a:rPr lang="en-US" sz="2000" dirty="0" smtClean="0"/>
              <a:t>procedure every 6 months to 1 year. </a:t>
            </a:r>
            <a:r>
              <a:rPr lang="en-US" sz="2000" dirty="0"/>
              <a:t>(Initial ATC recommendation to perform HV optimization every 6 </a:t>
            </a:r>
            <a:r>
              <a:rPr lang="en-US" sz="2000" dirty="0" smtClean="0"/>
              <a:t>months modified </a:t>
            </a:r>
            <a:r>
              <a:rPr lang="en-US" sz="2000" dirty="0"/>
              <a:t>to </a:t>
            </a:r>
            <a:r>
              <a:rPr lang="en-US" sz="2000" dirty="0" smtClean="0"/>
              <a:t>once per year.)</a:t>
            </a:r>
          </a:p>
          <a:p>
            <a:pPr marL="342900" lvl="0" indent="-342900">
              <a:spcBef>
                <a:spcPts val="0"/>
              </a:spcBef>
              <a:spcAft>
                <a:spcPts val="1800"/>
              </a:spcAft>
              <a:buSzPct val="100000"/>
              <a:buFont typeface="Arial"/>
              <a:buChar char="•"/>
            </a:pPr>
            <a:r>
              <a:rPr lang="en-US" sz="2000" dirty="0" smtClean="0"/>
              <a:t>Background removal coefficients will need to be updated regularly. We recommend performing empirical determination </a:t>
            </a:r>
            <a:r>
              <a:rPr lang="en-US" sz="2000" dirty="0"/>
              <a:t>of </a:t>
            </a:r>
            <a:r>
              <a:rPr lang="en-US" sz="2000" dirty="0" smtClean="0"/>
              <a:t>background </a:t>
            </a:r>
            <a:r>
              <a:rPr lang="en-US" sz="2000" dirty="0"/>
              <a:t>removal coefficients </a:t>
            </a:r>
            <a:r>
              <a:rPr lang="en-US" sz="2000" dirty="0" smtClean="0"/>
              <a:t>and MPS-LO LUT update following each HV optimization.</a:t>
            </a:r>
          </a:p>
          <a:p>
            <a:pPr marL="342900" indent="-342900">
              <a:spcBef>
                <a:spcPts val="0"/>
              </a:spcBef>
              <a:spcAft>
                <a:spcPts val="1800"/>
              </a:spcAft>
              <a:buSzPct val="100000"/>
              <a:buFont typeface="Arial"/>
              <a:buChar char="•"/>
            </a:pPr>
            <a:r>
              <a:rPr lang="en-US" sz="2000" dirty="0"/>
              <a:t>Monitor effect of changes in HV setting on observed count rates.</a:t>
            </a:r>
          </a:p>
          <a:p>
            <a:pPr marL="342900" lvl="0" indent="-342900">
              <a:spcBef>
                <a:spcPts val="0"/>
              </a:spcBef>
              <a:spcAft>
                <a:spcPts val="1800"/>
              </a:spcAft>
              <a:buSzPct val="100000"/>
              <a:buFont typeface="Arial"/>
              <a:buChar char="•"/>
            </a:pPr>
            <a:endParaRPr lang="en-US" sz="2000"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smtClean="0">
                <a:solidFill>
                  <a:schemeClr val="lt1"/>
                </a:solidFill>
                <a:latin typeface="Calibri"/>
                <a:ea typeface="Calibri"/>
                <a:cs typeface="Calibri"/>
                <a:sym typeface="Calibri"/>
              </a:rPr>
              <a:t>BACKUP SLIDES</a:t>
            </a:r>
            <a:endParaRPr dirty="0"/>
          </a:p>
        </p:txBody>
      </p:sp>
      <p:sp>
        <p:nvSpPr>
          <p:cNvPr id="500" name="Shape 50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GOES-16 and -17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Products </a:t>
            </a:r>
            <a:r>
              <a:rPr lang="en-US" sz="2000" b="0" i="0" u="none" strike="noStrike" cap="none" dirty="0" smtClean="0">
                <a:solidFill>
                  <a:srgbClr val="888888"/>
                </a:solidFill>
                <a:latin typeface="Calibri"/>
                <a:ea typeface="Calibri"/>
                <a:cs typeface="Calibri"/>
                <a:sym typeface="Calibri"/>
              </a:rPr>
              <a:t>Full </a:t>
            </a:r>
            <a:r>
              <a:rPr lang="en-US" sz="2000" b="0" i="0" u="none" strike="noStrike" cap="none" dirty="0">
                <a:solidFill>
                  <a:srgbClr val="888888"/>
                </a:solidFill>
                <a:latin typeface="Calibri"/>
                <a:ea typeface="Calibri"/>
                <a:cs typeface="Calibri"/>
                <a:sym typeface="Calibri"/>
              </a:rPr>
              <a:t>PS-PVR</a:t>
            </a:r>
            <a:endParaRPr dirty="0"/>
          </a:p>
        </p:txBody>
      </p:sp>
      <p:sp>
        <p:nvSpPr>
          <p:cNvPr id="501" name="Shape 501"/>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61</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961056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250574"/>
            <a:ext cx="6408821" cy="968626"/>
          </a:xfrm>
        </p:spPr>
        <p:txBody>
          <a:bodyPr/>
          <a:lstStyle/>
          <a:p>
            <a:r>
              <a:rPr lang="en-US" sz="3200" dirty="0" smtClean="0"/>
              <a:t>G16 and G17 MPS-HI </a:t>
            </a:r>
            <a:r>
              <a:rPr lang="en-US" sz="3200" dirty="0"/>
              <a:t>and MPS-LO L1b </a:t>
            </a:r>
            <a:r>
              <a:rPr lang="en-US" sz="3200" dirty="0" smtClean="0"/>
              <a:t>IFC leakage (ADR780)</a:t>
            </a:r>
            <a:endParaRPr lang="en-US" sz="3200" dirty="0"/>
          </a:p>
        </p:txBody>
      </p:sp>
      <p:sp>
        <p:nvSpPr>
          <p:cNvPr id="5" name="Content Placeholder 4"/>
          <p:cNvSpPr>
            <a:spLocks noGrp="1"/>
          </p:cNvSpPr>
          <p:nvPr>
            <p:ph idx="1"/>
          </p:nvPr>
        </p:nvSpPr>
        <p:spPr>
          <a:xfrm>
            <a:off x="457200" y="1524000"/>
            <a:ext cx="8229600" cy="4302787"/>
          </a:xfrm>
        </p:spPr>
        <p:txBody>
          <a:bodyPr>
            <a:noAutofit/>
          </a:bodyPr>
          <a:lstStyle/>
          <a:p>
            <a:pPr>
              <a:spcAft>
                <a:spcPts val="400"/>
              </a:spcAft>
              <a:buSzPct val="100000"/>
              <a:buFont typeface="Arial" charset="0"/>
              <a:buChar char="•"/>
            </a:pPr>
            <a:r>
              <a:rPr lang="en-US" sz="1800" dirty="0" smtClean="0"/>
              <a:t>MPS-LO </a:t>
            </a:r>
            <a:r>
              <a:rPr lang="en-US" sz="1800" dirty="0"/>
              <a:t>problem description: </a:t>
            </a:r>
            <a:r>
              <a:rPr lang="en-US" sz="1800" dirty="0" smtClean="0"/>
              <a:t>in-flight Calibration (IFC) </a:t>
            </a:r>
            <a:r>
              <a:rPr lang="en-US" sz="1800" dirty="0"/>
              <a:t>pulses are leaking into L1b fluxes in over half the electron and ion </a:t>
            </a:r>
            <a:r>
              <a:rPr lang="en-US" sz="1800" dirty="0" smtClean="0"/>
              <a:t>channels.</a:t>
            </a:r>
            <a:endParaRPr lang="en-US" sz="1800" dirty="0"/>
          </a:p>
          <a:p>
            <a:pPr lvl="1">
              <a:spcAft>
                <a:spcPts val="400"/>
              </a:spcAft>
              <a:buSzPct val="100000"/>
              <a:buFont typeface=".AppleSystemUIFont" charset="-120"/>
              <a:buChar char="-"/>
            </a:pPr>
            <a:r>
              <a:rPr lang="en-US" sz="1400" dirty="0"/>
              <a:t>Occurs at end of periods when MODE flag set to </a:t>
            </a:r>
            <a:r>
              <a:rPr lang="en-US" sz="1400" dirty="0" smtClean="0"/>
              <a:t>4, used </a:t>
            </a:r>
            <a:r>
              <a:rPr lang="en-US" sz="1400" dirty="0"/>
              <a:t>to mask </a:t>
            </a:r>
            <a:r>
              <a:rPr lang="en-US" sz="1400" dirty="0" smtClean="0"/>
              <a:t>IFCs</a:t>
            </a:r>
          </a:p>
          <a:p>
            <a:pPr lvl="1">
              <a:spcAft>
                <a:spcPts val="400"/>
              </a:spcAft>
              <a:buSzPct val="100000"/>
              <a:buFont typeface=".AppleSystemUIFont" charset="-120"/>
              <a:buChar char="-"/>
            </a:pPr>
            <a:r>
              <a:rPr lang="en-US" sz="1400" dirty="0" smtClean="0"/>
              <a:t>Violates </a:t>
            </a:r>
            <a:r>
              <a:rPr lang="en-US" sz="1400" dirty="0"/>
              <a:t>accuracy </a:t>
            </a:r>
            <a:r>
              <a:rPr lang="en-US" sz="1400" dirty="0" smtClean="0"/>
              <a:t>requirement</a:t>
            </a:r>
          </a:p>
          <a:p>
            <a:pPr>
              <a:spcAft>
                <a:spcPts val="400"/>
              </a:spcAft>
              <a:buSzPct val="100000"/>
              <a:buFont typeface="Arial" charset="0"/>
              <a:buChar char="•"/>
            </a:pPr>
            <a:r>
              <a:rPr lang="en-US" sz="1800" dirty="0" smtClean="0"/>
              <a:t>IFC </a:t>
            </a:r>
            <a:r>
              <a:rPr lang="en-US" sz="1800" dirty="0"/>
              <a:t>mode status changes are out of sync with IFC </a:t>
            </a:r>
            <a:r>
              <a:rPr lang="en-US" sz="1800" dirty="0" err="1"/>
              <a:t>pulser</a:t>
            </a:r>
            <a:r>
              <a:rPr lang="en-US" sz="1800" dirty="0"/>
              <a:t> status: </a:t>
            </a:r>
          </a:p>
          <a:p>
            <a:pPr lvl="1">
              <a:spcBef>
                <a:spcPts val="0"/>
              </a:spcBef>
              <a:spcAft>
                <a:spcPts val="400"/>
              </a:spcAft>
              <a:buSzPct val="100000"/>
              <a:buFont typeface=".AppleSystemUIFont" charset="-120"/>
              <a:buChar char="-"/>
            </a:pPr>
            <a:r>
              <a:rPr lang="en-US" sz="1400" dirty="0"/>
              <a:t>Sensors report that they are in IFC mode 1-second before the IFC starts </a:t>
            </a:r>
          </a:p>
          <a:p>
            <a:pPr lvl="1">
              <a:spcBef>
                <a:spcPts val="0"/>
              </a:spcBef>
              <a:spcAft>
                <a:spcPts val="400"/>
              </a:spcAft>
              <a:buSzPct val="100000"/>
              <a:buFont typeface=".AppleSystemUIFont" charset="-120"/>
              <a:buChar char="-"/>
            </a:pPr>
            <a:r>
              <a:rPr lang="en-US" sz="1400" dirty="0"/>
              <a:t>Sensors report that they are back in Normal mode 1-second before IFC is completed</a:t>
            </a:r>
          </a:p>
          <a:p>
            <a:pPr>
              <a:spcAft>
                <a:spcPts val="400"/>
              </a:spcAft>
              <a:buSzPct val="100000"/>
              <a:buFont typeface="Arial" charset="0"/>
              <a:buChar char="•"/>
            </a:pPr>
            <a:r>
              <a:rPr lang="en-US" sz="1800" dirty="0" smtClean="0"/>
              <a:t>MPS-LO </a:t>
            </a:r>
            <a:r>
              <a:rPr lang="en-US" sz="1800" dirty="0"/>
              <a:t>IFC tables cannot be </a:t>
            </a:r>
            <a:r>
              <a:rPr lang="en-US" sz="1800" dirty="0" smtClean="0"/>
              <a:t>changed</a:t>
            </a:r>
          </a:p>
          <a:p>
            <a:pPr>
              <a:spcAft>
                <a:spcPts val="400"/>
              </a:spcAft>
              <a:buSzPct val="100000"/>
              <a:buFont typeface="Arial" charset="0"/>
              <a:buChar char="•"/>
            </a:pPr>
            <a:r>
              <a:rPr lang="en-US" sz="1800" dirty="0" smtClean="0"/>
              <a:t>The agreed-to path forward is a ground software modification </a:t>
            </a:r>
            <a:endParaRPr lang="en-US" sz="1800" dirty="0"/>
          </a:p>
          <a:p>
            <a:pPr lvl="1">
              <a:spcBef>
                <a:spcPts val="0"/>
              </a:spcBef>
              <a:spcAft>
                <a:spcPts val="400"/>
              </a:spcAft>
              <a:buSzPct val="100000"/>
              <a:buFont typeface=".AppleSystemUIFont" charset="-120"/>
              <a:buChar char="-"/>
            </a:pPr>
            <a:r>
              <a:rPr lang="en-US" sz="1400" dirty="0"/>
              <a:t>ATC recommends that, in the GPA software, the IFC mask should be extended for 2 seconds beyond the MODE = 4 (IFC mode) status.</a:t>
            </a:r>
          </a:p>
          <a:p>
            <a:pPr lvl="1">
              <a:spcBef>
                <a:spcPts val="0"/>
              </a:spcBef>
              <a:spcAft>
                <a:spcPts val="400"/>
              </a:spcAft>
              <a:buSzPct val="100000"/>
              <a:buFont typeface=".AppleSystemUIFont" charset="-120"/>
              <a:buChar char="-"/>
            </a:pPr>
            <a:r>
              <a:rPr lang="en-US" sz="1400" dirty="0"/>
              <a:t>This will prevent IFC leakage without compromising the functionality of the IFC tables</a:t>
            </a:r>
            <a:r>
              <a:rPr lang="en-US" sz="1400" dirty="0" smtClean="0"/>
              <a:t>.</a:t>
            </a:r>
          </a:p>
          <a:p>
            <a:pPr lvl="1">
              <a:spcBef>
                <a:spcPts val="0"/>
              </a:spcBef>
              <a:spcAft>
                <a:spcPts val="400"/>
              </a:spcAft>
              <a:buSzPct val="100000"/>
              <a:buFont typeface=".AppleSystemUIFont" charset="-120"/>
              <a:buChar char="-"/>
            </a:pPr>
            <a:r>
              <a:rPr lang="en-US" sz="1400" dirty="0" smtClean="0"/>
              <a:t>Applies to MPS-LO, MPS-HI and SGPS</a:t>
            </a:r>
            <a:endParaRPr lang="en-US" sz="1400" dirty="0"/>
          </a:p>
        </p:txBody>
      </p:sp>
      <p:sp>
        <p:nvSpPr>
          <p:cNvPr id="6" name="Slide Number Placeholder 5"/>
          <p:cNvSpPr>
            <a:spLocks noGrp="1"/>
          </p:cNvSpPr>
          <p:nvPr>
            <p:ph type="sldNum" sz="quarter" idx="12"/>
          </p:nvPr>
        </p:nvSpPr>
        <p:spPr/>
        <p:txBody>
          <a:bodyPr/>
          <a:lstStyle/>
          <a:p>
            <a:fld id="{18A72C4A-6486-42CE-870D-5BD92511EE7D}" type="slidenum">
              <a:rPr lang="en-US" smtClean="0"/>
              <a:t>62</a:t>
            </a:fld>
            <a:endParaRPr lang="en-US"/>
          </a:p>
        </p:txBody>
      </p:sp>
      <p:sp>
        <p:nvSpPr>
          <p:cNvPr id="7" name="TextBox 6"/>
          <p:cNvSpPr txBox="1"/>
          <p:nvPr/>
        </p:nvSpPr>
        <p:spPr>
          <a:xfrm>
            <a:off x="1600200" y="5953780"/>
            <a:ext cx="5921829" cy="523220"/>
          </a:xfrm>
          <a:prstGeom prst="rect">
            <a:avLst/>
          </a:prstGeom>
          <a:noFill/>
        </p:spPr>
        <p:txBody>
          <a:bodyPr wrap="square" rtlCol="0">
            <a:spAutoFit/>
          </a:bodyPr>
          <a:lstStyle/>
          <a:p>
            <a:pPr algn="ctr"/>
            <a:r>
              <a:rPr lang="en-US" i="1" dirty="0">
                <a:solidFill>
                  <a:srgbClr val="FFFF00"/>
                </a:solidFill>
              </a:rPr>
              <a:t>Thanks to Elizabeth Dawson (ATC) for her contributions to this information, including tech memo dated 07 November 2018</a:t>
            </a:r>
          </a:p>
        </p:txBody>
      </p:sp>
    </p:spTree>
    <p:extLst>
      <p:ext uri="{BB962C8B-B14F-4D97-AF65-F5344CB8AC3E}">
        <p14:creationId xmlns:p14="http://schemas.microsoft.com/office/powerpoint/2010/main" val="2620945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5886449" cy="1325563"/>
          </a:xfrm>
        </p:spPr>
        <p:txBody>
          <a:bodyPr>
            <a:noAutofit/>
          </a:bodyPr>
          <a:lstStyle/>
          <a:p>
            <a:pPr algn="ctr"/>
            <a:r>
              <a:rPr lang="en-US" sz="2800" dirty="0">
                <a:solidFill>
                  <a:schemeClr val="bg1"/>
                </a:solidFill>
              </a:rPr>
              <a:t>M</a:t>
            </a:r>
            <a:r>
              <a:rPr lang="en-US" sz="2800" dirty="0" smtClean="0">
                <a:solidFill>
                  <a:schemeClr val="bg1"/>
                </a:solidFill>
              </a:rPr>
              <a:t>ore than half of the MPS-LO electron and ion channels have IFC leaks</a:t>
            </a:r>
            <a:endParaRPr lang="en-US" sz="2800" dirty="0">
              <a:solidFill>
                <a:schemeClr val="bg1"/>
              </a:solidFill>
            </a:endParaRPr>
          </a:p>
        </p:txBody>
      </p:sp>
      <p:sp>
        <p:nvSpPr>
          <p:cNvPr id="7" name="Slide Number Placeholder 6"/>
          <p:cNvSpPr>
            <a:spLocks noGrp="1"/>
          </p:cNvSpPr>
          <p:nvPr>
            <p:ph type="sldNum" sz="quarter" idx="12"/>
          </p:nvPr>
        </p:nvSpPr>
        <p:spPr/>
        <p:txBody>
          <a:bodyPr/>
          <a:lstStyle/>
          <a:p>
            <a:fld id="{18A72C4A-6486-42CE-870D-5BD92511EE7D}" type="slidenum">
              <a:rPr lang="en-US" smtClean="0"/>
              <a:t>63</a:t>
            </a:fld>
            <a:endParaRPr lang="en-US"/>
          </a:p>
        </p:txBody>
      </p:sp>
      <p:cxnSp>
        <p:nvCxnSpPr>
          <p:cNvPr id="11" name="Straight Arrow Connector 10"/>
          <p:cNvCxnSpPr/>
          <p:nvPr/>
        </p:nvCxnSpPr>
        <p:spPr>
          <a:xfrm flipH="1">
            <a:off x="1882486" y="3340689"/>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3" name="Content Placeholder 1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8600" y="1439862"/>
            <a:ext cx="3263503" cy="4351338"/>
          </a:xfrm>
        </p:spPr>
      </p:pic>
      <p:cxnSp>
        <p:nvCxnSpPr>
          <p:cNvPr id="18" name="Straight Connector 17"/>
          <p:cNvCxnSpPr/>
          <p:nvPr/>
        </p:nvCxnSpPr>
        <p:spPr>
          <a:xfrm>
            <a:off x="1302323" y="1869860"/>
            <a:ext cx="6" cy="349134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378047" y="1876789"/>
            <a:ext cx="6" cy="349134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1375972" y="3398271"/>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411857" y="3416382"/>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605081" y="1969510"/>
            <a:ext cx="2291649" cy="3293209"/>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600" dirty="0">
                <a:solidFill>
                  <a:schemeClr val="bg1"/>
                </a:solidFill>
              </a:rPr>
              <a:t>All </a:t>
            </a:r>
            <a:r>
              <a:rPr lang="en-US" sz="1600" dirty="0" smtClean="0">
                <a:solidFill>
                  <a:schemeClr val="bg1"/>
                </a:solidFill>
              </a:rPr>
              <a:t>angular zones </a:t>
            </a:r>
            <a:r>
              <a:rPr lang="en-US" sz="1600" dirty="0">
                <a:solidFill>
                  <a:schemeClr val="bg1"/>
                </a:solidFill>
              </a:rPr>
              <a:t>are </a:t>
            </a:r>
            <a:r>
              <a:rPr lang="en-US" sz="1600" dirty="0" smtClean="0">
                <a:solidFill>
                  <a:schemeClr val="bg1"/>
                </a:solidFill>
              </a:rPr>
              <a:t>affected</a:t>
            </a:r>
          </a:p>
          <a:p>
            <a:pPr marL="285750" indent="-285750">
              <a:buClr>
                <a:schemeClr val="bg1"/>
              </a:buClr>
              <a:buFont typeface="Arial" panose="020B0604020202020204" pitchFamily="34" charset="0"/>
              <a:buChar char="•"/>
            </a:pPr>
            <a:r>
              <a:rPr lang="en-US" sz="1600" dirty="0" smtClean="0">
                <a:solidFill>
                  <a:schemeClr val="bg1"/>
                </a:solidFill>
              </a:rPr>
              <a:t>Ion channels I1-I8 are affected</a:t>
            </a:r>
          </a:p>
          <a:p>
            <a:pPr marL="285750" indent="-285750">
              <a:buClr>
                <a:schemeClr val="bg1"/>
              </a:buClr>
              <a:buFont typeface="Arial" panose="020B0604020202020204" pitchFamily="34" charset="0"/>
              <a:buChar char="•"/>
            </a:pPr>
            <a:r>
              <a:rPr lang="en-US" sz="1600" dirty="0" smtClean="0">
                <a:solidFill>
                  <a:schemeClr val="bg1"/>
                </a:solidFill>
              </a:rPr>
              <a:t>Electron channels E1-E8 are affected</a:t>
            </a:r>
          </a:p>
          <a:p>
            <a:pPr marL="285750" indent="-285750">
              <a:buClr>
                <a:schemeClr val="bg1"/>
              </a:buClr>
              <a:buFont typeface="Arial" panose="020B0604020202020204" pitchFamily="34" charset="0"/>
              <a:buChar char="•"/>
            </a:pPr>
            <a:r>
              <a:rPr lang="en-US" sz="1600" dirty="0" smtClean="0">
                <a:solidFill>
                  <a:schemeClr val="bg1"/>
                </a:solidFill>
              </a:rPr>
              <a:t>Based on these plots, it is not clear why channels 9-15 are </a:t>
            </a:r>
            <a:r>
              <a:rPr lang="en-US" sz="1600" u="sng" dirty="0" smtClean="0">
                <a:solidFill>
                  <a:schemeClr val="bg1"/>
                </a:solidFill>
              </a:rPr>
              <a:t>not</a:t>
            </a:r>
            <a:r>
              <a:rPr lang="en-US" sz="1600" dirty="0" smtClean="0">
                <a:solidFill>
                  <a:schemeClr val="bg1"/>
                </a:solidFill>
              </a:rPr>
              <a:t> affected since the pulse continues beyond the flag</a:t>
            </a:r>
            <a:endParaRPr lang="en-US" sz="1600" dirty="0">
              <a:solidFill>
                <a:schemeClr val="bg1"/>
              </a:solidFill>
            </a:endParaRPr>
          </a:p>
        </p:txBody>
      </p:sp>
      <p:sp>
        <p:nvSpPr>
          <p:cNvPr id="26" name="TextBox 25"/>
          <p:cNvSpPr txBox="1"/>
          <p:nvPr/>
        </p:nvSpPr>
        <p:spPr>
          <a:xfrm>
            <a:off x="4565826" y="3281446"/>
            <a:ext cx="304800" cy="276999"/>
          </a:xfrm>
          <a:prstGeom prst="rect">
            <a:avLst/>
          </a:prstGeom>
          <a:noFill/>
        </p:spPr>
        <p:txBody>
          <a:bodyPr wrap="square" rtlCol="0">
            <a:spAutoFit/>
          </a:bodyPr>
          <a:lstStyle/>
          <a:p>
            <a:pPr algn="ctr"/>
            <a:r>
              <a:rPr lang="en-US" sz="1200" b="1" dirty="0" smtClean="0">
                <a:solidFill>
                  <a:srgbClr val="7030A0"/>
                </a:solidFill>
              </a:rPr>
              <a:t>?</a:t>
            </a:r>
            <a:endParaRPr lang="en-US" sz="1200" b="1" dirty="0">
              <a:solidFill>
                <a:srgbClr val="7030A0"/>
              </a:solidFill>
            </a:endParaRPr>
          </a:p>
        </p:txBody>
      </p:sp>
      <p:sp>
        <p:nvSpPr>
          <p:cNvPr id="3" name="TextBox 2"/>
          <p:cNvSpPr txBox="1"/>
          <p:nvPr/>
        </p:nvSpPr>
        <p:spPr>
          <a:xfrm>
            <a:off x="609101" y="2979824"/>
            <a:ext cx="590550" cy="369332"/>
          </a:xfrm>
          <a:prstGeom prst="rect">
            <a:avLst/>
          </a:prstGeom>
          <a:noFill/>
        </p:spPr>
        <p:txBody>
          <a:bodyPr wrap="square" rtlCol="0">
            <a:spAutoFit/>
          </a:bodyPr>
          <a:lstStyle/>
          <a:p>
            <a:pPr algn="ctr"/>
            <a:r>
              <a:rPr lang="en-US" dirty="0" smtClean="0"/>
              <a:t>IFC</a:t>
            </a:r>
            <a:endParaRPr lang="en-US" dirty="0"/>
          </a:p>
        </p:txBody>
      </p:sp>
      <p:pic>
        <p:nvPicPr>
          <p:cNvPr id="14"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307774" y="1439862"/>
            <a:ext cx="3263503" cy="4351338"/>
          </a:xfrm>
        </p:spPr>
      </p:pic>
      <p:sp>
        <p:nvSpPr>
          <p:cNvPr id="17" name="TextBox 16"/>
          <p:cNvSpPr txBox="1"/>
          <p:nvPr/>
        </p:nvSpPr>
        <p:spPr>
          <a:xfrm>
            <a:off x="3647851" y="2971357"/>
            <a:ext cx="590550" cy="307777"/>
          </a:xfrm>
          <a:prstGeom prst="rect">
            <a:avLst/>
          </a:prstGeom>
          <a:noFill/>
        </p:spPr>
        <p:txBody>
          <a:bodyPr wrap="square" rtlCol="0">
            <a:spAutoFit/>
          </a:bodyPr>
          <a:lstStyle/>
          <a:p>
            <a:pPr algn="ctr"/>
            <a:r>
              <a:rPr lang="en-US" dirty="0" smtClean="0">
                <a:solidFill>
                  <a:schemeClr val="tx1"/>
                </a:solidFill>
              </a:rPr>
              <a:t>IFC</a:t>
            </a:r>
            <a:endParaRPr lang="en-US" dirty="0">
              <a:solidFill>
                <a:schemeClr val="tx1"/>
              </a:solidFill>
            </a:endParaRPr>
          </a:p>
        </p:txBody>
      </p:sp>
    </p:spTree>
    <p:extLst>
      <p:ext uri="{BB962C8B-B14F-4D97-AF65-F5344CB8AC3E}">
        <p14:creationId xmlns:p14="http://schemas.microsoft.com/office/powerpoint/2010/main" val="3546101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aseline="-6000" dirty="0" smtClean="0"/>
              <a:t>~</a:t>
            </a:r>
            <a:r>
              <a:rPr lang="en-US" dirty="0" smtClean="0"/>
              <a:t>2 Yrs. Of MPS-LO Backgrounds and MPS-HI Telescope 1 </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64</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674" y="1355331"/>
            <a:ext cx="5295968" cy="5001747"/>
          </a:xfrm>
          <a:prstGeom prst="rect">
            <a:avLst/>
          </a:prstGeom>
        </p:spPr>
      </p:pic>
    </p:spTree>
    <p:extLst>
      <p:ext uri="{BB962C8B-B14F-4D97-AF65-F5344CB8AC3E}">
        <p14:creationId xmlns:p14="http://schemas.microsoft.com/office/powerpoint/2010/main" val="7416754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65</a:t>
            </a:fld>
            <a:endParaRPr lang="uk-UA"/>
          </a:p>
        </p:txBody>
      </p:sp>
      <p:sp>
        <p:nvSpPr>
          <p:cNvPr id="6" name="TextBox 5"/>
          <p:cNvSpPr txBox="1"/>
          <p:nvPr/>
        </p:nvSpPr>
        <p:spPr>
          <a:xfrm>
            <a:off x="5486400" y="2517100"/>
            <a:ext cx="3200400" cy="2893100"/>
          </a:xfrm>
          <a:prstGeom prst="rect">
            <a:avLst/>
          </a:prstGeom>
          <a:noFill/>
        </p:spPr>
        <p:txBody>
          <a:bodyPr wrap="square" rtlCol="0">
            <a:spAutoFit/>
          </a:bodyPr>
          <a:lstStyle/>
          <a:p>
            <a:pPr>
              <a:spcAft>
                <a:spcPts val="1200"/>
              </a:spcAft>
            </a:pPr>
            <a:r>
              <a:rPr lang="en-US" sz="1600" b="1" dirty="0" smtClean="0">
                <a:solidFill>
                  <a:schemeClr val="bg1"/>
                </a:solidFill>
              </a:rPr>
              <a:t>Data quality flag bit 3</a:t>
            </a:r>
          </a:p>
          <a:p>
            <a:pPr>
              <a:spcAft>
                <a:spcPts val="1200"/>
              </a:spcAft>
            </a:pPr>
            <a:r>
              <a:rPr lang="en-US" dirty="0" smtClean="0">
                <a:solidFill>
                  <a:schemeClr val="bg1"/>
                </a:solidFill>
              </a:rPr>
              <a:t>Not Set (white): </a:t>
            </a:r>
            <a:r>
              <a:rPr lang="en-US" dirty="0">
                <a:solidFill>
                  <a:schemeClr val="bg1"/>
                </a:solidFill>
              </a:rPr>
              <a:t>Out-of-band contamination less than </a:t>
            </a:r>
            <a:r>
              <a:rPr lang="en-US" dirty="0" smtClean="0">
                <a:solidFill>
                  <a:schemeClr val="bg1"/>
                </a:solidFill>
              </a:rPr>
              <a:t>signal</a:t>
            </a:r>
          </a:p>
          <a:p>
            <a:pPr>
              <a:spcAft>
                <a:spcPts val="1200"/>
              </a:spcAft>
            </a:pPr>
            <a:r>
              <a:rPr lang="en-US" dirty="0" smtClean="0">
                <a:solidFill>
                  <a:schemeClr val="bg1"/>
                </a:solidFill>
              </a:rPr>
              <a:t>Set (black): </a:t>
            </a:r>
            <a:r>
              <a:rPr lang="en-US" dirty="0">
                <a:solidFill>
                  <a:schemeClr val="bg1"/>
                </a:solidFill>
              </a:rPr>
              <a:t>Out-of-band contamination greater than </a:t>
            </a:r>
            <a:r>
              <a:rPr lang="en-US" dirty="0" smtClean="0">
                <a:solidFill>
                  <a:schemeClr val="bg1"/>
                </a:solidFill>
              </a:rPr>
              <a:t>signal</a:t>
            </a:r>
          </a:p>
          <a:p>
            <a:pPr>
              <a:spcAft>
                <a:spcPts val="1200"/>
              </a:spcAft>
            </a:pPr>
            <a:r>
              <a:rPr lang="en-US" dirty="0" smtClean="0">
                <a:solidFill>
                  <a:schemeClr val="bg1"/>
                </a:solidFill>
              </a:rPr>
              <a:t>i.e., flag is set when most </a:t>
            </a:r>
            <a:r>
              <a:rPr lang="en-US" dirty="0" err="1" smtClean="0">
                <a:solidFill>
                  <a:schemeClr val="bg1"/>
                </a:solidFill>
              </a:rPr>
              <a:t>N_total</a:t>
            </a:r>
            <a:r>
              <a:rPr lang="en-US" dirty="0" smtClean="0">
                <a:solidFill>
                  <a:schemeClr val="bg1"/>
                </a:solidFill>
              </a:rPr>
              <a:t> counts are from backgrounds: </a:t>
            </a:r>
            <a:r>
              <a:rPr lang="en-US" dirty="0" err="1" smtClean="0">
                <a:solidFill>
                  <a:schemeClr val="bg1"/>
                </a:solidFill>
              </a:rPr>
              <a:t>M_signal</a:t>
            </a:r>
            <a:r>
              <a:rPr lang="en-US" dirty="0" smtClean="0">
                <a:solidFill>
                  <a:schemeClr val="bg1"/>
                </a:solidFill>
              </a:rPr>
              <a:t> = </a:t>
            </a:r>
            <a:r>
              <a:rPr lang="en-US" dirty="0" err="1" smtClean="0">
                <a:solidFill>
                  <a:schemeClr val="bg1"/>
                </a:solidFill>
              </a:rPr>
              <a:t>N_total</a:t>
            </a:r>
            <a:r>
              <a:rPr lang="en-US" dirty="0" smtClean="0">
                <a:solidFill>
                  <a:schemeClr val="bg1"/>
                </a:solidFill>
              </a:rPr>
              <a:t> </a:t>
            </a:r>
            <a:r>
              <a:rPr lang="mr-IN" dirty="0" smtClean="0">
                <a:solidFill>
                  <a:schemeClr val="bg1"/>
                </a:solidFill>
              </a:rPr>
              <a:t>–</a:t>
            </a:r>
            <a:r>
              <a:rPr lang="en-US" dirty="0" smtClean="0">
                <a:solidFill>
                  <a:schemeClr val="bg1"/>
                </a:solidFill>
              </a:rPr>
              <a:t> </a:t>
            </a:r>
            <a:r>
              <a:rPr lang="en-US" dirty="0" err="1" smtClean="0">
                <a:solidFill>
                  <a:schemeClr val="bg1"/>
                </a:solidFill>
              </a:rPr>
              <a:t>N_backgrounds</a:t>
            </a:r>
            <a:endParaRPr lang="en-US" dirty="0">
              <a:solidFill>
                <a:schemeClr val="bg1"/>
              </a:solidFill>
            </a:endParaRPr>
          </a:p>
          <a:p>
            <a:pPr>
              <a:spcAft>
                <a:spcPts val="1200"/>
              </a:spcAft>
            </a:pPr>
            <a:r>
              <a:rPr lang="en-US" dirty="0" smtClean="0">
                <a:solidFill>
                  <a:schemeClr val="bg1"/>
                </a:solidFill>
              </a:rPr>
              <a:t>* 7 October 2020 had relatively low radiation belt fluxes</a:t>
            </a:r>
            <a:endParaRPr lang="en-US" dirty="0">
              <a:solidFill>
                <a:schemeClr val="bg1"/>
              </a:solidFill>
            </a:endParaRPr>
          </a:p>
        </p:txBody>
      </p:sp>
      <p:sp>
        <p:nvSpPr>
          <p:cNvPr id="8" name="Title 5"/>
          <p:cNvSpPr>
            <a:spLocks noGrp="1"/>
          </p:cNvSpPr>
          <p:nvPr>
            <p:ph type="title"/>
          </p:nvPr>
        </p:nvSpPr>
        <p:spPr/>
        <p:txBody>
          <a:bodyPr/>
          <a:lstStyle/>
          <a:p>
            <a:r>
              <a:rPr lang="en-US" sz="3200" dirty="0" smtClean="0"/>
              <a:t>Effect </a:t>
            </a:r>
            <a:r>
              <a:rPr lang="en-US" sz="3200" dirty="0"/>
              <a:t>of High Backgrounds on Low Energy Ions </a:t>
            </a:r>
            <a:r>
              <a:rPr lang="en-US" sz="3200" dirty="0" smtClean="0"/>
              <a:t>Measurement</a:t>
            </a:r>
            <a:endParaRPr lang="en-US" sz="3200" dirty="0"/>
          </a:p>
        </p:txBody>
      </p:sp>
      <p:grpSp>
        <p:nvGrpSpPr>
          <p:cNvPr id="10" name="Group 9"/>
          <p:cNvGrpSpPr/>
          <p:nvPr/>
        </p:nvGrpSpPr>
        <p:grpSpPr>
          <a:xfrm>
            <a:off x="1066800" y="1187824"/>
            <a:ext cx="4342692" cy="5517776"/>
            <a:chOff x="1066800" y="1187824"/>
            <a:chExt cx="4342692" cy="551777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187824"/>
              <a:ext cx="4263737" cy="5517776"/>
            </a:xfrm>
            <a:prstGeom prst="rect">
              <a:avLst/>
            </a:prstGeom>
          </p:spPr>
        </p:pic>
        <p:sp>
          <p:nvSpPr>
            <p:cNvPr id="7" name="TextBox 6"/>
            <p:cNvSpPr txBox="1"/>
            <p:nvPr/>
          </p:nvSpPr>
          <p:spPr>
            <a:xfrm>
              <a:off x="1297203" y="1492624"/>
              <a:ext cx="3884397" cy="276999"/>
            </a:xfrm>
            <a:prstGeom prst="rect">
              <a:avLst/>
            </a:prstGeom>
            <a:noFill/>
          </p:spPr>
          <p:txBody>
            <a:bodyPr wrap="none" rtlCol="0">
              <a:spAutoFit/>
            </a:bodyPr>
            <a:lstStyle/>
            <a:p>
              <a:r>
                <a:rPr lang="en-US" sz="1200" dirty="0" smtClean="0"/>
                <a:t>Data quality flag bit </a:t>
              </a:r>
              <a:r>
                <a:rPr lang="en-US" sz="1200" smtClean="0"/>
                <a:t>3 from G16 MPS-LO GS L1b data </a:t>
              </a:r>
              <a:endParaRPr lang="en-US" sz="1200"/>
            </a:p>
          </p:txBody>
        </p:sp>
        <p:sp>
          <p:nvSpPr>
            <p:cNvPr id="9" name="TextBox 8"/>
            <p:cNvSpPr txBox="1"/>
            <p:nvPr/>
          </p:nvSpPr>
          <p:spPr>
            <a:xfrm>
              <a:off x="4763161" y="6061275"/>
              <a:ext cx="646331" cy="215444"/>
            </a:xfrm>
            <a:prstGeom prst="rect">
              <a:avLst/>
            </a:prstGeom>
            <a:noFill/>
          </p:spPr>
          <p:txBody>
            <a:bodyPr wrap="none" rtlCol="0">
              <a:spAutoFit/>
            </a:bodyPr>
            <a:lstStyle/>
            <a:p>
              <a:r>
                <a:rPr lang="en-US" sz="800" b="1" smtClean="0"/>
                <a:t>UT Hours</a:t>
              </a:r>
              <a:endParaRPr lang="en-US" sz="800" b="1" dirty="0"/>
            </a:p>
          </p:txBody>
        </p:sp>
      </p:grpSp>
    </p:spTree>
    <p:extLst>
      <p:ext uri="{BB962C8B-B14F-4D97-AF65-F5344CB8AC3E}">
        <p14:creationId xmlns:p14="http://schemas.microsoft.com/office/powerpoint/2010/main" val="735175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G16 MPS-LO and MPS-HI 1-Day Averaged Electron Spectra</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66</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450694"/>
            <a:ext cx="7783767" cy="4540531"/>
          </a:xfrm>
          <a:prstGeom prst="rect">
            <a:avLst/>
          </a:prstGeom>
        </p:spPr>
      </p:pic>
      <p:sp>
        <p:nvSpPr>
          <p:cNvPr id="6" name="TextBox 5"/>
          <p:cNvSpPr txBox="1"/>
          <p:nvPr/>
        </p:nvSpPr>
        <p:spPr>
          <a:xfrm>
            <a:off x="3193714" y="3048000"/>
            <a:ext cx="921086" cy="369332"/>
          </a:xfrm>
          <a:prstGeom prst="rect">
            <a:avLst/>
          </a:prstGeom>
          <a:noFill/>
        </p:spPr>
        <p:txBody>
          <a:bodyPr wrap="none" rtlCol="0">
            <a:spAutoFit/>
          </a:bodyPr>
          <a:lstStyle/>
          <a:p>
            <a:r>
              <a:rPr lang="en-US" smtClean="0"/>
              <a:t>MPS-LO</a:t>
            </a:r>
            <a:endParaRPr lang="en-US"/>
          </a:p>
        </p:txBody>
      </p:sp>
      <p:sp>
        <p:nvSpPr>
          <p:cNvPr id="7" name="TextBox 6"/>
          <p:cNvSpPr txBox="1"/>
          <p:nvPr/>
        </p:nvSpPr>
        <p:spPr>
          <a:xfrm>
            <a:off x="6437331" y="3669268"/>
            <a:ext cx="877869" cy="369332"/>
          </a:xfrm>
          <a:prstGeom prst="rect">
            <a:avLst/>
          </a:prstGeom>
          <a:noFill/>
        </p:spPr>
        <p:txBody>
          <a:bodyPr wrap="none" rtlCol="0">
            <a:spAutoFit/>
          </a:bodyPr>
          <a:lstStyle/>
          <a:p>
            <a:r>
              <a:rPr lang="en-US" smtClean="0"/>
              <a:t>MPS-HI</a:t>
            </a:r>
            <a:endParaRPr lang="en-US"/>
          </a:p>
        </p:txBody>
      </p:sp>
      <p:sp>
        <p:nvSpPr>
          <p:cNvPr id="8" name="TextBox 7"/>
          <p:cNvSpPr txBox="1"/>
          <p:nvPr/>
        </p:nvSpPr>
        <p:spPr>
          <a:xfrm>
            <a:off x="2895600" y="4038600"/>
            <a:ext cx="3276600" cy="1015663"/>
          </a:xfrm>
          <a:prstGeom prst="rect">
            <a:avLst/>
          </a:prstGeom>
          <a:noFill/>
        </p:spPr>
        <p:txBody>
          <a:bodyPr wrap="square" rtlCol="0">
            <a:spAutoFit/>
          </a:bodyPr>
          <a:lstStyle/>
          <a:p>
            <a:pPr marL="102870" indent="-102870">
              <a:buFont typeface="Arial" charset="0"/>
              <a:buChar char="•"/>
            </a:pPr>
            <a:r>
              <a:rPr lang="en-US" sz="1200" dirty="0" smtClean="0"/>
              <a:t>Colors are uncorrected fluxes.</a:t>
            </a:r>
          </a:p>
          <a:p>
            <a:pPr marL="102870" indent="-102870">
              <a:buFont typeface="Arial" charset="0"/>
              <a:buChar char="•"/>
            </a:pPr>
            <a:r>
              <a:rPr lang="en-US" sz="1200" dirty="0" smtClean="0"/>
              <a:t>Corrected fluxes (in gray) are with energy-dependent backgrounds subtracted.</a:t>
            </a:r>
          </a:p>
          <a:p>
            <a:pPr marL="102870" indent="-102870">
              <a:buFont typeface="Arial" charset="0"/>
              <a:buChar char="•"/>
            </a:pPr>
            <a:r>
              <a:rPr lang="en-US" sz="1200" dirty="0" smtClean="0"/>
              <a:t>Dropouts/missing points indicate negative background subtracted fluxes. </a:t>
            </a:r>
          </a:p>
        </p:txBody>
      </p:sp>
      <p:cxnSp>
        <p:nvCxnSpPr>
          <p:cNvPr id="9" name="Straight Arrow Connector 8"/>
          <p:cNvCxnSpPr/>
          <p:nvPr/>
        </p:nvCxnSpPr>
        <p:spPr>
          <a:xfrm flipV="1">
            <a:off x="4349083" y="3417332"/>
            <a:ext cx="451517" cy="6593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9236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G16 MPS-LO </a:t>
            </a:r>
            <a:r>
              <a:rPr lang="en-US" dirty="0"/>
              <a:t>and MPS-HI 1-Day Averaged Electron Spectra</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67</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462088"/>
            <a:ext cx="7791449" cy="4545012"/>
          </a:xfrm>
          <a:prstGeom prst="rect">
            <a:avLst/>
          </a:prstGeom>
        </p:spPr>
      </p:pic>
      <p:sp>
        <p:nvSpPr>
          <p:cNvPr id="7" name="TextBox 6"/>
          <p:cNvSpPr txBox="1"/>
          <p:nvPr/>
        </p:nvSpPr>
        <p:spPr>
          <a:xfrm>
            <a:off x="3193714" y="3440668"/>
            <a:ext cx="921086" cy="369332"/>
          </a:xfrm>
          <a:prstGeom prst="rect">
            <a:avLst/>
          </a:prstGeom>
          <a:noFill/>
        </p:spPr>
        <p:txBody>
          <a:bodyPr wrap="none" rtlCol="0">
            <a:spAutoFit/>
          </a:bodyPr>
          <a:lstStyle/>
          <a:p>
            <a:r>
              <a:rPr lang="en-US" smtClean="0"/>
              <a:t>MPS-LO</a:t>
            </a:r>
            <a:endParaRPr lang="en-US"/>
          </a:p>
        </p:txBody>
      </p:sp>
      <p:sp>
        <p:nvSpPr>
          <p:cNvPr id="8" name="TextBox 7"/>
          <p:cNvSpPr txBox="1"/>
          <p:nvPr/>
        </p:nvSpPr>
        <p:spPr>
          <a:xfrm>
            <a:off x="6437331" y="3733800"/>
            <a:ext cx="877869" cy="369332"/>
          </a:xfrm>
          <a:prstGeom prst="rect">
            <a:avLst/>
          </a:prstGeom>
          <a:noFill/>
        </p:spPr>
        <p:txBody>
          <a:bodyPr wrap="none" rtlCol="0">
            <a:spAutoFit/>
          </a:bodyPr>
          <a:lstStyle/>
          <a:p>
            <a:r>
              <a:rPr lang="en-US" smtClean="0"/>
              <a:t>MPS-HI</a:t>
            </a:r>
            <a:endParaRPr lang="en-US"/>
          </a:p>
        </p:txBody>
      </p:sp>
      <p:sp>
        <p:nvSpPr>
          <p:cNvPr id="9" name="TextBox 8"/>
          <p:cNvSpPr txBox="1"/>
          <p:nvPr/>
        </p:nvSpPr>
        <p:spPr>
          <a:xfrm>
            <a:off x="2895600" y="4267200"/>
            <a:ext cx="3276600" cy="1015663"/>
          </a:xfrm>
          <a:prstGeom prst="rect">
            <a:avLst/>
          </a:prstGeom>
          <a:noFill/>
        </p:spPr>
        <p:txBody>
          <a:bodyPr wrap="square" rtlCol="0">
            <a:spAutoFit/>
          </a:bodyPr>
          <a:lstStyle/>
          <a:p>
            <a:pPr marL="102870" indent="-102870">
              <a:buFont typeface="Arial" charset="0"/>
              <a:buChar char="•"/>
            </a:pPr>
            <a:r>
              <a:rPr lang="en-US" sz="1200" dirty="0" smtClean="0"/>
              <a:t>Colors are uncorrected fluxes.</a:t>
            </a:r>
          </a:p>
          <a:p>
            <a:pPr marL="102870" indent="-102870">
              <a:buFont typeface="Arial" charset="0"/>
              <a:buChar char="•"/>
            </a:pPr>
            <a:r>
              <a:rPr lang="en-US" sz="1200" dirty="0" smtClean="0"/>
              <a:t>Corrected fluxes (in gray) are with energy-dependent backgrounds subtracted.</a:t>
            </a:r>
          </a:p>
          <a:p>
            <a:pPr marL="102870" indent="-102870">
              <a:buFont typeface="Arial" charset="0"/>
              <a:buChar char="•"/>
            </a:pPr>
            <a:r>
              <a:rPr lang="en-US" sz="1200" dirty="0" smtClean="0"/>
              <a:t>Dropouts/missing points indicate negative background subtracted fluxes. </a:t>
            </a:r>
          </a:p>
        </p:txBody>
      </p:sp>
      <p:cxnSp>
        <p:nvCxnSpPr>
          <p:cNvPr id="10" name="Straight Arrow Connector 9"/>
          <p:cNvCxnSpPr/>
          <p:nvPr/>
        </p:nvCxnSpPr>
        <p:spPr>
          <a:xfrm flipV="1">
            <a:off x="4349083" y="3645932"/>
            <a:ext cx="451517" cy="6593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6193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G16 MPS-LO </a:t>
            </a:r>
            <a:r>
              <a:rPr lang="en-US" dirty="0"/>
              <a:t>and MPS-HI 1-Day Averaged </a:t>
            </a:r>
            <a:r>
              <a:rPr lang="en-US" dirty="0" smtClean="0"/>
              <a:t>Ion </a:t>
            </a:r>
            <a:r>
              <a:rPr lang="en-US" dirty="0"/>
              <a:t>Spectra</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68</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457325"/>
            <a:ext cx="7772400" cy="4533900"/>
          </a:xfrm>
          <a:prstGeom prst="rect">
            <a:avLst/>
          </a:prstGeom>
        </p:spPr>
      </p:pic>
      <p:sp>
        <p:nvSpPr>
          <p:cNvPr id="7" name="TextBox 6"/>
          <p:cNvSpPr txBox="1"/>
          <p:nvPr/>
        </p:nvSpPr>
        <p:spPr>
          <a:xfrm>
            <a:off x="3650914" y="2362200"/>
            <a:ext cx="921086" cy="369332"/>
          </a:xfrm>
          <a:prstGeom prst="rect">
            <a:avLst/>
          </a:prstGeom>
          <a:noFill/>
        </p:spPr>
        <p:txBody>
          <a:bodyPr wrap="none" rtlCol="0">
            <a:spAutoFit/>
          </a:bodyPr>
          <a:lstStyle/>
          <a:p>
            <a:r>
              <a:rPr lang="en-US" smtClean="0"/>
              <a:t>MPS-LO</a:t>
            </a:r>
            <a:endParaRPr lang="en-US"/>
          </a:p>
        </p:txBody>
      </p:sp>
      <p:sp>
        <p:nvSpPr>
          <p:cNvPr id="8" name="TextBox 7"/>
          <p:cNvSpPr txBox="1"/>
          <p:nvPr/>
        </p:nvSpPr>
        <p:spPr>
          <a:xfrm>
            <a:off x="6132531" y="3733800"/>
            <a:ext cx="877869" cy="369332"/>
          </a:xfrm>
          <a:prstGeom prst="rect">
            <a:avLst/>
          </a:prstGeom>
          <a:noFill/>
        </p:spPr>
        <p:txBody>
          <a:bodyPr wrap="none" rtlCol="0">
            <a:spAutoFit/>
          </a:bodyPr>
          <a:lstStyle/>
          <a:p>
            <a:r>
              <a:rPr lang="en-US" smtClean="0"/>
              <a:t>MPS-HI</a:t>
            </a:r>
            <a:endParaRPr lang="en-US"/>
          </a:p>
        </p:txBody>
      </p:sp>
      <p:sp>
        <p:nvSpPr>
          <p:cNvPr id="9" name="TextBox 8"/>
          <p:cNvSpPr txBox="1"/>
          <p:nvPr/>
        </p:nvSpPr>
        <p:spPr>
          <a:xfrm>
            <a:off x="2514600" y="4050268"/>
            <a:ext cx="3276600" cy="1015663"/>
          </a:xfrm>
          <a:prstGeom prst="rect">
            <a:avLst/>
          </a:prstGeom>
          <a:noFill/>
        </p:spPr>
        <p:txBody>
          <a:bodyPr wrap="square" rtlCol="0">
            <a:spAutoFit/>
          </a:bodyPr>
          <a:lstStyle/>
          <a:p>
            <a:pPr marL="102870" indent="-102870">
              <a:buFont typeface="Arial" charset="0"/>
              <a:buChar char="•"/>
            </a:pPr>
            <a:r>
              <a:rPr lang="en-US" sz="1200" dirty="0" smtClean="0"/>
              <a:t>Colors are uncorrected fluxes.</a:t>
            </a:r>
          </a:p>
          <a:p>
            <a:pPr marL="102870" indent="-102870">
              <a:buFont typeface="Arial" charset="0"/>
              <a:buChar char="•"/>
            </a:pPr>
            <a:r>
              <a:rPr lang="en-US" sz="1200" dirty="0" smtClean="0"/>
              <a:t>Corrected fluxes (in gray) are with energy-dependent backgrounds subtracted.</a:t>
            </a:r>
          </a:p>
          <a:p>
            <a:pPr marL="102870" indent="-102870">
              <a:buFont typeface="Arial" charset="0"/>
              <a:buChar char="•"/>
            </a:pPr>
            <a:r>
              <a:rPr lang="en-US" sz="1200" dirty="0" smtClean="0"/>
              <a:t>Dropouts/missing points indicate negative background subtracted fluxes. </a:t>
            </a:r>
          </a:p>
        </p:txBody>
      </p:sp>
      <p:cxnSp>
        <p:nvCxnSpPr>
          <p:cNvPr id="10" name="Straight Arrow Connector 9"/>
          <p:cNvCxnSpPr/>
          <p:nvPr/>
        </p:nvCxnSpPr>
        <p:spPr>
          <a:xfrm flipH="1" flipV="1">
            <a:off x="3810000" y="3505200"/>
            <a:ext cx="158084" cy="5069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5689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G16 MPS-LO </a:t>
            </a:r>
            <a:r>
              <a:rPr lang="en-US" dirty="0"/>
              <a:t>and MPS-HI 1-Day Averaged Ion Spectra</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69</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37" y="1462089"/>
            <a:ext cx="7813221" cy="4557712"/>
          </a:xfrm>
          <a:prstGeom prst="rect">
            <a:avLst/>
          </a:prstGeom>
        </p:spPr>
      </p:pic>
      <p:sp>
        <p:nvSpPr>
          <p:cNvPr id="7" name="TextBox 6"/>
          <p:cNvSpPr txBox="1"/>
          <p:nvPr/>
        </p:nvSpPr>
        <p:spPr>
          <a:xfrm>
            <a:off x="3650914" y="2362200"/>
            <a:ext cx="921086" cy="369332"/>
          </a:xfrm>
          <a:prstGeom prst="rect">
            <a:avLst/>
          </a:prstGeom>
          <a:noFill/>
        </p:spPr>
        <p:txBody>
          <a:bodyPr wrap="none" rtlCol="0">
            <a:spAutoFit/>
          </a:bodyPr>
          <a:lstStyle/>
          <a:p>
            <a:r>
              <a:rPr lang="en-US" smtClean="0"/>
              <a:t>MPS-LO</a:t>
            </a:r>
            <a:endParaRPr lang="en-US"/>
          </a:p>
        </p:txBody>
      </p:sp>
      <p:sp>
        <p:nvSpPr>
          <p:cNvPr id="8" name="TextBox 7"/>
          <p:cNvSpPr txBox="1"/>
          <p:nvPr/>
        </p:nvSpPr>
        <p:spPr>
          <a:xfrm>
            <a:off x="6284931" y="3581400"/>
            <a:ext cx="877869" cy="369332"/>
          </a:xfrm>
          <a:prstGeom prst="rect">
            <a:avLst/>
          </a:prstGeom>
          <a:noFill/>
        </p:spPr>
        <p:txBody>
          <a:bodyPr wrap="none" rtlCol="0">
            <a:spAutoFit/>
          </a:bodyPr>
          <a:lstStyle/>
          <a:p>
            <a:r>
              <a:rPr lang="en-US" dirty="0" smtClean="0"/>
              <a:t>MPS-HI</a:t>
            </a:r>
            <a:endParaRPr lang="en-US" dirty="0"/>
          </a:p>
        </p:txBody>
      </p:sp>
      <p:sp>
        <p:nvSpPr>
          <p:cNvPr id="9" name="TextBox 8"/>
          <p:cNvSpPr txBox="1"/>
          <p:nvPr/>
        </p:nvSpPr>
        <p:spPr>
          <a:xfrm>
            <a:off x="2514600" y="4050268"/>
            <a:ext cx="3276600" cy="1015663"/>
          </a:xfrm>
          <a:prstGeom prst="rect">
            <a:avLst/>
          </a:prstGeom>
          <a:noFill/>
        </p:spPr>
        <p:txBody>
          <a:bodyPr wrap="square" rtlCol="0">
            <a:spAutoFit/>
          </a:bodyPr>
          <a:lstStyle/>
          <a:p>
            <a:pPr marL="102870" indent="-102870">
              <a:buFont typeface="Arial" charset="0"/>
              <a:buChar char="•"/>
            </a:pPr>
            <a:r>
              <a:rPr lang="en-US" sz="1200" dirty="0" smtClean="0"/>
              <a:t>Colors are uncorrected fluxes.</a:t>
            </a:r>
          </a:p>
          <a:p>
            <a:pPr marL="102870" indent="-102870">
              <a:buFont typeface="Arial" charset="0"/>
              <a:buChar char="•"/>
            </a:pPr>
            <a:r>
              <a:rPr lang="en-US" sz="1200" dirty="0" smtClean="0"/>
              <a:t>Corrected fluxes (in gray) are with energy-dependent backgrounds subtracted.</a:t>
            </a:r>
          </a:p>
          <a:p>
            <a:pPr marL="102870" indent="-102870">
              <a:buFont typeface="Arial" charset="0"/>
              <a:buChar char="•"/>
            </a:pPr>
            <a:r>
              <a:rPr lang="en-US" sz="1200" dirty="0" smtClean="0"/>
              <a:t>Dropouts/missing points indicate negative background subtracted fluxes. </a:t>
            </a:r>
          </a:p>
        </p:txBody>
      </p:sp>
      <p:cxnSp>
        <p:nvCxnSpPr>
          <p:cNvPr id="10" name="Straight Arrow Connector 9"/>
          <p:cNvCxnSpPr/>
          <p:nvPr/>
        </p:nvCxnSpPr>
        <p:spPr>
          <a:xfrm flipV="1">
            <a:off x="3387612" y="3581400"/>
            <a:ext cx="346188" cy="4215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2207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MPS-LO Primary Operational Use</a:t>
            </a:r>
            <a:endParaRPr lang="en-US" sz="3200" dirty="0"/>
          </a:p>
        </p:txBody>
      </p:sp>
      <p:sp>
        <p:nvSpPr>
          <p:cNvPr id="3" name="Text Placeholder 2"/>
          <p:cNvSpPr>
            <a:spLocks noGrp="1"/>
          </p:cNvSpPr>
          <p:nvPr>
            <p:ph type="body" idx="1"/>
          </p:nvPr>
        </p:nvSpPr>
        <p:spPr>
          <a:xfrm>
            <a:off x="362675" y="2681550"/>
            <a:ext cx="8458200" cy="3689350"/>
          </a:xfrm>
        </p:spPr>
        <p:txBody>
          <a:bodyPr/>
          <a:lstStyle/>
          <a:p>
            <a:pPr marL="274320" indent="-274320">
              <a:spcBef>
                <a:spcPts val="0"/>
              </a:spcBef>
              <a:spcAft>
                <a:spcPts val="1000"/>
              </a:spcAft>
              <a:buSzPct val="100000"/>
              <a:buFont typeface="Arial" charset="0"/>
              <a:buChar char="•"/>
            </a:pPr>
            <a:r>
              <a:rPr lang="en-US" sz="1500" dirty="0" smtClean="0"/>
              <a:t>SEISS MPS-LO L2 1m averages and the Density </a:t>
            </a:r>
            <a:r>
              <a:rPr lang="en-US" sz="1500" dirty="0"/>
              <a:t>and Temperature Moments and Level of Spacecraft Charging </a:t>
            </a:r>
            <a:r>
              <a:rPr lang="en-US" sz="1500" dirty="0" smtClean="0"/>
              <a:t>algorithm are phase 2 algorithms. MPS-LO 5m averages is phase 3. </a:t>
            </a:r>
          </a:p>
          <a:p>
            <a:pPr marL="274320" indent="-274320">
              <a:spcBef>
                <a:spcPts val="0"/>
              </a:spcBef>
              <a:spcAft>
                <a:spcPts val="1000"/>
              </a:spcAft>
              <a:buSzPct val="100000"/>
              <a:buFont typeface="Arial" charset="0"/>
              <a:buChar char="•"/>
            </a:pPr>
            <a:r>
              <a:rPr lang="en-US" sz="1500" dirty="0"/>
              <a:t>L2 </a:t>
            </a:r>
            <a:r>
              <a:rPr lang="en-US" sz="1500" dirty="0" smtClean="0"/>
              <a:t>densities </a:t>
            </a:r>
            <a:r>
              <a:rPr lang="en-US" sz="1500" dirty="0"/>
              <a:t>and </a:t>
            </a:r>
            <a:r>
              <a:rPr lang="en-US" sz="1500" dirty="0" smtClean="0"/>
              <a:t>temperatures are also used in the L2 Magnetometer </a:t>
            </a:r>
            <a:r>
              <a:rPr lang="en-US" sz="1500" dirty="0"/>
              <a:t>Magnetopause Crossing Detection </a:t>
            </a:r>
            <a:r>
              <a:rPr lang="en-US" sz="1500" dirty="0" smtClean="0"/>
              <a:t>algorithm </a:t>
            </a:r>
            <a:r>
              <a:rPr lang="en-US" sz="1500" dirty="0"/>
              <a:t>as an indicator of magnetopause crossings at geosynchronous. </a:t>
            </a:r>
            <a:endParaRPr lang="en-US" sz="1500" dirty="0" smtClean="0"/>
          </a:p>
          <a:p>
            <a:pPr marL="274320" indent="-274320">
              <a:spcBef>
                <a:spcPts val="0"/>
              </a:spcBef>
              <a:spcAft>
                <a:spcPts val="1000"/>
              </a:spcAft>
              <a:buSzPct val="100000"/>
              <a:buFont typeface="Arial" charset="0"/>
              <a:buChar char="•"/>
            </a:pPr>
            <a:r>
              <a:rPr lang="en-US" sz="1500" dirty="0" smtClean="0"/>
              <a:t>The L2 Moments algorithm identifies ion line signatures of SC charging and uses the ion line to determine the spacecraft potential:</a:t>
            </a:r>
          </a:p>
          <a:p>
            <a:pPr marL="274320" indent="-274320">
              <a:spcBef>
                <a:spcPts val="0"/>
              </a:spcBef>
              <a:spcAft>
                <a:spcPts val="1000"/>
              </a:spcAft>
              <a:buSzPct val="100000"/>
              <a:buFont typeface="Arial" charset="0"/>
              <a:buChar char="•"/>
            </a:pPr>
            <a:endParaRPr lang="en-US" sz="1500" dirty="0" smtClean="0"/>
          </a:p>
          <a:p>
            <a:pPr marL="274320" indent="-274320">
              <a:spcBef>
                <a:spcPts val="0"/>
              </a:spcBef>
              <a:spcAft>
                <a:spcPts val="1000"/>
              </a:spcAft>
              <a:buSzPct val="100000"/>
              <a:buFont typeface="Arial" charset="0"/>
              <a:buChar char="•"/>
            </a:pPr>
            <a:endParaRPr lang="en-US" sz="1500" dirty="0"/>
          </a:p>
          <a:p>
            <a:pPr marL="274320" indent="-274320">
              <a:spcBef>
                <a:spcPts val="0"/>
              </a:spcBef>
              <a:spcAft>
                <a:spcPts val="1000"/>
              </a:spcAft>
              <a:buSzPct val="100000"/>
              <a:buFont typeface="Arial" charset="0"/>
              <a:buChar char="•"/>
            </a:pPr>
            <a:endParaRPr lang="en-US" sz="1500" dirty="0" smtClean="0"/>
          </a:p>
          <a:p>
            <a:pPr marL="274320" indent="-274320">
              <a:spcBef>
                <a:spcPts val="0"/>
              </a:spcBef>
              <a:spcAft>
                <a:spcPts val="1000"/>
              </a:spcAft>
              <a:buSzPct val="100000"/>
              <a:buFont typeface="Arial" charset="0"/>
              <a:buChar char="•"/>
            </a:pPr>
            <a:endParaRPr lang="en-US" sz="1500" dirty="0" smtClean="0"/>
          </a:p>
          <a:p>
            <a:pPr marL="274320" indent="-274320">
              <a:spcBef>
                <a:spcPts val="0"/>
              </a:spcBef>
              <a:spcAft>
                <a:spcPts val="1000"/>
              </a:spcAft>
              <a:buSzPct val="100000"/>
              <a:buFont typeface="Arial" charset="0"/>
              <a:buChar char="•"/>
            </a:pPr>
            <a:r>
              <a:rPr lang="en-US" sz="1500" dirty="0" smtClean="0"/>
              <a:t>When an ion line is not present, the L2 Moments routine </a:t>
            </a:r>
            <a:r>
              <a:rPr lang="en-US" sz="1500" dirty="0"/>
              <a:t>uses an empirical relation between densities, temperatures, and level of charging to monitor SC charging</a:t>
            </a:r>
            <a:r>
              <a:rPr lang="en-US" sz="1500" dirty="0" smtClean="0"/>
              <a:t>.</a:t>
            </a:r>
            <a:endParaRPr lang="en-US" sz="15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7</a:t>
            </a:fld>
            <a:endParaRPr lang="uk-UA"/>
          </a:p>
        </p:txBody>
      </p:sp>
      <p:sp>
        <p:nvSpPr>
          <p:cNvPr id="7" name="TextBox 6"/>
          <p:cNvSpPr txBox="1"/>
          <p:nvPr/>
        </p:nvSpPr>
        <p:spPr>
          <a:xfrm>
            <a:off x="1600200" y="3030379"/>
            <a:ext cx="524503" cy="246221"/>
          </a:xfrm>
          <a:prstGeom prst="rect">
            <a:avLst/>
          </a:prstGeom>
          <a:noFill/>
        </p:spPr>
        <p:txBody>
          <a:bodyPr wrap="none" rtlCol="0">
            <a:spAutoFit/>
          </a:bodyPr>
          <a:lstStyle/>
          <a:p>
            <a:r>
              <a:rPr lang="en-US" sz="1000" smtClean="0"/>
              <a:t>1 sec.</a:t>
            </a:r>
            <a:endParaRPr lang="en-US" sz="1000"/>
          </a:p>
        </p:txBody>
      </p:sp>
      <p:grpSp>
        <p:nvGrpSpPr>
          <p:cNvPr id="13" name="Group 12"/>
          <p:cNvGrpSpPr/>
          <p:nvPr/>
        </p:nvGrpSpPr>
        <p:grpSpPr>
          <a:xfrm>
            <a:off x="485175" y="1883157"/>
            <a:ext cx="8001000" cy="752018"/>
            <a:chOff x="304800" y="2030628"/>
            <a:chExt cx="8534400" cy="886687"/>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09800"/>
              <a:ext cx="8534400" cy="707515"/>
            </a:xfrm>
            <a:prstGeom prst="rect">
              <a:avLst/>
            </a:prstGeom>
          </p:spPr>
        </p:pic>
        <p:sp>
          <p:nvSpPr>
            <p:cNvPr id="9" name="TextBox 8"/>
            <p:cNvSpPr txBox="1"/>
            <p:nvPr/>
          </p:nvSpPr>
          <p:spPr>
            <a:xfrm>
              <a:off x="1040028" y="2030628"/>
              <a:ext cx="762000" cy="246221"/>
            </a:xfrm>
            <a:prstGeom prst="rect">
              <a:avLst/>
            </a:prstGeom>
            <a:solidFill>
              <a:schemeClr val="bg1"/>
            </a:solidFill>
            <a:ln w="3175">
              <a:solidFill>
                <a:schemeClr val="tx1"/>
              </a:solidFill>
            </a:ln>
          </p:spPr>
          <p:txBody>
            <a:bodyPr wrap="square" rtlCol="0">
              <a:spAutoFit/>
            </a:bodyPr>
            <a:lstStyle/>
            <a:p>
              <a:r>
                <a:rPr lang="en-US" sz="1000" b="1" dirty="0" smtClean="0"/>
                <a:t>Level 1b</a:t>
              </a:r>
              <a:endParaRPr lang="en-US" sz="1000" b="1" dirty="0"/>
            </a:p>
          </p:txBody>
        </p:sp>
        <p:sp>
          <p:nvSpPr>
            <p:cNvPr id="10" name="TextBox 9"/>
            <p:cNvSpPr txBox="1"/>
            <p:nvPr/>
          </p:nvSpPr>
          <p:spPr>
            <a:xfrm>
              <a:off x="1878228" y="2030628"/>
              <a:ext cx="762000" cy="246221"/>
            </a:xfrm>
            <a:prstGeom prst="rect">
              <a:avLst/>
            </a:prstGeom>
            <a:solidFill>
              <a:schemeClr val="bg1"/>
            </a:solidFill>
            <a:ln w="3175">
              <a:solidFill>
                <a:schemeClr val="tx1"/>
              </a:solidFill>
            </a:ln>
          </p:spPr>
          <p:txBody>
            <a:bodyPr wrap="square" rtlCol="0">
              <a:spAutoFit/>
            </a:bodyPr>
            <a:lstStyle/>
            <a:p>
              <a:r>
                <a:rPr lang="en-US" sz="1000" b="1" smtClean="0"/>
                <a:t>Level 2</a:t>
              </a:r>
              <a:endParaRPr lang="en-US" sz="1000" b="1"/>
            </a:p>
          </p:txBody>
        </p:sp>
      </p:grpSp>
      <p:sp>
        <p:nvSpPr>
          <p:cNvPr id="14" name="TextBox 13"/>
          <p:cNvSpPr txBox="1"/>
          <p:nvPr/>
        </p:nvSpPr>
        <p:spPr>
          <a:xfrm>
            <a:off x="385825" y="1078375"/>
            <a:ext cx="7779694" cy="830997"/>
          </a:xfrm>
          <a:prstGeom prst="rect">
            <a:avLst/>
          </a:prstGeom>
          <a:noFill/>
        </p:spPr>
        <p:txBody>
          <a:bodyPr wrap="none" rtlCol="0">
            <a:spAutoFit/>
          </a:bodyPr>
          <a:lstStyle/>
          <a:p>
            <a:r>
              <a:rPr lang="en-US" sz="1600" b="1" dirty="0">
                <a:solidFill>
                  <a:schemeClr val="bg1"/>
                </a:solidFill>
              </a:rPr>
              <a:t>Data stream for NOAA-NWS SWPC </a:t>
            </a:r>
            <a:endParaRPr lang="en-US" sz="1600" b="1" dirty="0" smtClean="0">
              <a:solidFill>
                <a:schemeClr val="bg1"/>
              </a:solidFill>
            </a:endParaRPr>
          </a:p>
          <a:p>
            <a:r>
              <a:rPr lang="en-US" sz="1600" b="1" dirty="0" smtClean="0">
                <a:solidFill>
                  <a:schemeClr val="bg1"/>
                </a:solidFill>
              </a:rPr>
              <a:t>MPS-LO </a:t>
            </a:r>
            <a:r>
              <a:rPr lang="en-US" sz="1600" b="1" dirty="0">
                <a:solidFill>
                  <a:schemeClr val="bg1"/>
                </a:solidFill>
              </a:rPr>
              <a:t>Density and Temperature Moments and Level of Spacecraft Charging</a:t>
            </a:r>
          </a:p>
          <a:p>
            <a:endParaRPr lang="en-US" sz="1600" b="1" dirty="0">
              <a:solidFill>
                <a:schemeClr val="bg1"/>
              </a:solidFill>
            </a:endParaRPr>
          </a:p>
        </p:txBody>
      </p:sp>
      <p:grpSp>
        <p:nvGrpSpPr>
          <p:cNvPr id="8" name="Group 7"/>
          <p:cNvGrpSpPr/>
          <p:nvPr/>
        </p:nvGrpSpPr>
        <p:grpSpPr>
          <a:xfrm>
            <a:off x="819875" y="4237300"/>
            <a:ext cx="7696200" cy="1510844"/>
            <a:chOff x="762000" y="4127956"/>
            <a:chExt cx="7696200" cy="1510844"/>
          </a:xfrm>
        </p:grpSpPr>
        <p:sp>
          <p:nvSpPr>
            <p:cNvPr id="16" name="TextBox 15"/>
            <p:cNvSpPr txBox="1"/>
            <p:nvPr/>
          </p:nvSpPr>
          <p:spPr>
            <a:xfrm>
              <a:off x="5939957" y="4411961"/>
              <a:ext cx="2518243" cy="1200329"/>
            </a:xfrm>
            <a:prstGeom prst="rect">
              <a:avLst/>
            </a:prstGeom>
            <a:noFill/>
          </p:spPr>
          <p:txBody>
            <a:bodyPr wrap="square" rtlCol="0">
              <a:spAutoFit/>
            </a:bodyPr>
            <a:lstStyle/>
            <a:p>
              <a:r>
                <a:rPr lang="en-US" sz="1200" dirty="0" smtClean="0">
                  <a:solidFill>
                    <a:schemeClr val="bg1"/>
                  </a:solidFill>
                </a:rPr>
                <a:t>MPS-LO </a:t>
              </a:r>
              <a:r>
                <a:rPr lang="en-US" sz="1200" dirty="0">
                  <a:solidFill>
                    <a:schemeClr val="bg1"/>
                  </a:solidFill>
                </a:rPr>
                <a:t>spectrogram of </a:t>
              </a:r>
              <a:r>
                <a:rPr lang="en-US" sz="1200" dirty="0" smtClean="0">
                  <a:solidFill>
                    <a:schemeClr val="bg1"/>
                  </a:solidFill>
                </a:rPr>
                <a:t>count </a:t>
              </a:r>
              <a:r>
                <a:rPr lang="en-US" sz="1200" dirty="0">
                  <a:solidFill>
                    <a:schemeClr val="bg1"/>
                  </a:solidFill>
                </a:rPr>
                <a:t>rates from zone 4, with ion line signatures of spacecraft charging. </a:t>
              </a:r>
              <a:r>
                <a:rPr lang="en-US" sz="1200" dirty="0" smtClean="0">
                  <a:solidFill>
                    <a:schemeClr val="bg1"/>
                  </a:solidFill>
                </a:rPr>
                <a:t>The </a:t>
              </a:r>
              <a:r>
                <a:rPr lang="en-US" sz="1200" dirty="0">
                  <a:solidFill>
                    <a:schemeClr val="bg1"/>
                  </a:solidFill>
                </a:rPr>
                <a:t>first ion line enhancement appears near 1 </a:t>
              </a:r>
              <a:r>
                <a:rPr lang="en-US" sz="1200" dirty="0" err="1">
                  <a:solidFill>
                    <a:schemeClr val="bg1"/>
                  </a:solidFill>
                </a:rPr>
                <a:t>keV</a:t>
              </a:r>
              <a:r>
                <a:rPr lang="en-US" sz="1200" dirty="0">
                  <a:solidFill>
                    <a:schemeClr val="bg1"/>
                  </a:solidFill>
                </a:rPr>
                <a:t> at ~5:30-6:30 UT during an eclipse period</a:t>
              </a:r>
              <a:r>
                <a:rPr lang="en-US" sz="1200" dirty="0" smtClean="0">
                  <a:solidFill>
                    <a:schemeClr val="bg1"/>
                  </a:solidFill>
                </a:rPr>
                <a:t>.  </a:t>
              </a:r>
              <a:endParaRPr lang="en-US" sz="1200" dirty="0">
                <a:solidFill>
                  <a:schemeClr val="bg1"/>
                </a:solidFill>
              </a:endParaRPr>
            </a:p>
          </p:txBody>
        </p:sp>
        <p:grpSp>
          <p:nvGrpSpPr>
            <p:cNvPr id="20" name="Group 19"/>
            <p:cNvGrpSpPr/>
            <p:nvPr/>
          </p:nvGrpSpPr>
          <p:grpSpPr>
            <a:xfrm>
              <a:off x="762000" y="4335761"/>
              <a:ext cx="5101758" cy="1303039"/>
              <a:chOff x="3453400" y="4495800"/>
              <a:chExt cx="5108971" cy="1282833"/>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971" y="4495800"/>
                <a:ext cx="4343400" cy="1282833"/>
              </a:xfrm>
              <a:prstGeom prst="rect">
                <a:avLst/>
              </a:prstGeom>
            </p:spPr>
          </p:pic>
          <p:sp>
            <p:nvSpPr>
              <p:cNvPr id="18" name="TextBox 17"/>
              <p:cNvSpPr txBox="1"/>
              <p:nvPr/>
            </p:nvSpPr>
            <p:spPr>
              <a:xfrm>
                <a:off x="3453400" y="5170965"/>
                <a:ext cx="1063017" cy="333304"/>
              </a:xfrm>
              <a:prstGeom prst="rect">
                <a:avLst/>
              </a:prstGeom>
              <a:solidFill>
                <a:schemeClr val="lt1"/>
              </a:solidFill>
              <a:ln w="6350">
                <a:solidFill>
                  <a:schemeClr val="tx1"/>
                </a:solidFill>
              </a:ln>
            </p:spPr>
            <p:txBody>
              <a:bodyPr wrap="square" rtlCol="0">
                <a:spAutoFit/>
              </a:bodyPr>
              <a:lstStyle/>
              <a:p>
                <a:pPr algn="r"/>
                <a:r>
                  <a:rPr lang="en-US" sz="800" dirty="0" smtClean="0">
                    <a:solidFill>
                      <a:schemeClr val="tx1"/>
                    </a:solidFill>
                  </a:rPr>
                  <a:t>UT Hours</a:t>
                </a:r>
              </a:p>
              <a:p>
                <a:pPr algn="r"/>
                <a:r>
                  <a:rPr lang="en-US" sz="800" dirty="0" smtClean="0">
                    <a:solidFill>
                      <a:schemeClr val="tx1"/>
                    </a:solidFill>
                  </a:rPr>
                  <a:t>On </a:t>
                </a:r>
                <a:r>
                  <a:rPr lang="en-US" sz="800" dirty="0">
                    <a:solidFill>
                      <a:schemeClr val="tx1"/>
                    </a:solidFill>
                  </a:rPr>
                  <a:t>22 March </a:t>
                </a:r>
                <a:r>
                  <a:rPr lang="en-US" sz="800" dirty="0" smtClean="0">
                    <a:solidFill>
                      <a:schemeClr val="tx1"/>
                    </a:solidFill>
                  </a:rPr>
                  <a:t>2017</a:t>
                </a:r>
                <a:endParaRPr lang="en-US" sz="800" dirty="0">
                  <a:solidFill>
                    <a:schemeClr val="tx1"/>
                  </a:solidFill>
                </a:endParaRPr>
              </a:p>
            </p:txBody>
          </p:sp>
        </p:grpSp>
        <p:sp>
          <p:nvSpPr>
            <p:cNvPr id="21" name="TextBox 20"/>
            <p:cNvSpPr txBox="1"/>
            <p:nvPr/>
          </p:nvSpPr>
          <p:spPr>
            <a:xfrm>
              <a:off x="5257800" y="4127956"/>
              <a:ext cx="2514600" cy="215444"/>
            </a:xfrm>
            <a:prstGeom prst="rect">
              <a:avLst/>
            </a:prstGeom>
            <a:solidFill>
              <a:schemeClr val="lt1"/>
            </a:solidFill>
            <a:ln w="6350">
              <a:solidFill>
                <a:schemeClr val="tx1"/>
              </a:solidFill>
            </a:ln>
          </p:spPr>
          <p:txBody>
            <a:bodyPr wrap="square" rtlCol="0">
              <a:spAutoFit/>
            </a:bodyPr>
            <a:lstStyle/>
            <a:p>
              <a:r>
                <a:rPr lang="en-US" sz="800" dirty="0" smtClean="0">
                  <a:solidFill>
                    <a:schemeClr val="tx1"/>
                  </a:solidFill>
                </a:rPr>
                <a:t>Backgrounds from </a:t>
              </a:r>
              <a:r>
                <a:rPr lang="en-US" sz="800" smtClean="0">
                  <a:solidFill>
                    <a:schemeClr val="tx1"/>
                  </a:solidFill>
                </a:rPr>
                <a:t>heightened radiation belt fluxes</a:t>
              </a:r>
              <a:endParaRPr lang="en-US" sz="800" dirty="0">
                <a:solidFill>
                  <a:schemeClr val="tx1"/>
                </a:solidFill>
              </a:endParaRPr>
            </a:p>
          </p:txBody>
        </p:sp>
        <p:cxnSp>
          <p:nvCxnSpPr>
            <p:cNvPr id="23" name="Straight Arrow Connector 22"/>
            <p:cNvCxnSpPr/>
            <p:nvPr/>
          </p:nvCxnSpPr>
          <p:spPr>
            <a:xfrm flipH="1">
              <a:off x="5181600" y="4343400"/>
              <a:ext cx="3048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86200" y="4204156"/>
              <a:ext cx="533400" cy="215444"/>
            </a:xfrm>
            <a:prstGeom prst="rect">
              <a:avLst/>
            </a:prstGeom>
            <a:solidFill>
              <a:schemeClr val="lt1"/>
            </a:solidFill>
            <a:ln w="6350">
              <a:solidFill>
                <a:schemeClr val="tx1"/>
              </a:solidFill>
            </a:ln>
          </p:spPr>
          <p:txBody>
            <a:bodyPr wrap="square" rtlCol="0">
              <a:spAutoFit/>
            </a:bodyPr>
            <a:lstStyle/>
            <a:p>
              <a:r>
                <a:rPr lang="en-US" sz="800" smtClean="0">
                  <a:solidFill>
                    <a:schemeClr val="tx1"/>
                  </a:solidFill>
                </a:rPr>
                <a:t>Ion line</a:t>
              </a:r>
              <a:endParaRPr lang="en-US" sz="800" dirty="0">
                <a:solidFill>
                  <a:schemeClr val="tx1"/>
                </a:solidFill>
              </a:endParaRPr>
            </a:p>
          </p:txBody>
        </p:sp>
        <p:cxnSp>
          <p:nvCxnSpPr>
            <p:cNvPr id="22" name="Straight Arrow Connector 21"/>
            <p:cNvCxnSpPr/>
            <p:nvPr/>
          </p:nvCxnSpPr>
          <p:spPr>
            <a:xfrm flipH="1">
              <a:off x="3048000" y="4343400"/>
              <a:ext cx="838200" cy="2916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ounded Rectangle 16"/>
          <p:cNvSpPr/>
          <p:nvPr/>
        </p:nvSpPr>
        <p:spPr>
          <a:xfrm>
            <a:off x="2832906" y="1701478"/>
            <a:ext cx="1692795" cy="3510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MAG L1b 1m averages</a:t>
            </a:r>
            <a:endParaRPr lang="en-US" sz="1100" dirty="0">
              <a:solidFill>
                <a:schemeClr val="tx1"/>
              </a:solidFill>
            </a:endParaRPr>
          </a:p>
        </p:txBody>
      </p:sp>
      <p:cxnSp>
        <p:nvCxnSpPr>
          <p:cNvPr id="25" name="Straight Arrow Connector 24"/>
          <p:cNvCxnSpPr/>
          <p:nvPr/>
        </p:nvCxnSpPr>
        <p:spPr>
          <a:xfrm>
            <a:off x="4572001" y="1906307"/>
            <a:ext cx="584444" cy="208825"/>
          </a:xfrm>
          <a:prstGeom prst="straightConnector1">
            <a:avLst/>
          </a:prstGeom>
          <a:ln w="698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4136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PLPT-SEI-005 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70</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213" y="1270000"/>
            <a:ext cx="7107688" cy="4381500"/>
          </a:xfrm>
          <a:prstGeom prst="rect">
            <a:avLst/>
          </a:prstGeom>
        </p:spPr>
      </p:pic>
      <p:sp>
        <p:nvSpPr>
          <p:cNvPr id="7" name="TextBox 6"/>
          <p:cNvSpPr txBox="1"/>
          <p:nvPr/>
        </p:nvSpPr>
        <p:spPr>
          <a:xfrm>
            <a:off x="208547" y="5740400"/>
            <a:ext cx="8783053" cy="954107"/>
          </a:xfrm>
          <a:prstGeom prst="rect">
            <a:avLst/>
          </a:prstGeom>
          <a:noFill/>
        </p:spPr>
        <p:txBody>
          <a:bodyPr wrap="square" rtlCol="0">
            <a:spAutoFit/>
          </a:bodyPr>
          <a:lstStyle/>
          <a:p>
            <a:r>
              <a:rPr lang="en-US" dirty="0" smtClean="0">
                <a:solidFill>
                  <a:schemeClr val="bg1"/>
                </a:solidFill>
              </a:rPr>
              <a:t>Comparison of </a:t>
            </a:r>
            <a:r>
              <a:rPr lang="en-US" dirty="0">
                <a:solidFill>
                  <a:schemeClr val="bg1"/>
                </a:solidFill>
              </a:rPr>
              <a:t>G16 MPS-LO Sep-Nov </a:t>
            </a:r>
            <a:r>
              <a:rPr lang="en-US" dirty="0" smtClean="0">
                <a:solidFill>
                  <a:schemeClr val="bg1"/>
                </a:solidFill>
              </a:rPr>
              <a:t>2018 data with Denton et al. [2015; 2016] model, based on </a:t>
            </a:r>
            <a:r>
              <a:rPr lang="en-US" dirty="0">
                <a:solidFill>
                  <a:schemeClr val="bg1"/>
                </a:solidFill>
              </a:rPr>
              <a:t>1990-2007 </a:t>
            </a:r>
            <a:r>
              <a:rPr lang="en-US" dirty="0" smtClean="0">
                <a:solidFill>
                  <a:schemeClr val="bg1"/>
                </a:solidFill>
              </a:rPr>
              <a:t>observations </a:t>
            </a:r>
            <a:r>
              <a:rPr lang="en-US" dirty="0">
                <a:solidFill>
                  <a:schemeClr val="bg1"/>
                </a:solidFill>
              </a:rPr>
              <a:t>from the </a:t>
            </a:r>
            <a:r>
              <a:rPr lang="en-US" dirty="0" err="1" smtClean="0">
                <a:solidFill>
                  <a:schemeClr val="bg1"/>
                </a:solidFill>
              </a:rPr>
              <a:t>Magnetospheric</a:t>
            </a:r>
            <a:r>
              <a:rPr lang="en-US" dirty="0" smtClean="0">
                <a:solidFill>
                  <a:schemeClr val="bg1"/>
                </a:solidFill>
              </a:rPr>
              <a:t> Plasma Analyzer (MPA) instruments </a:t>
            </a:r>
            <a:r>
              <a:rPr lang="en-US" dirty="0">
                <a:solidFill>
                  <a:schemeClr val="bg1"/>
                </a:solidFill>
              </a:rPr>
              <a:t>on </a:t>
            </a:r>
            <a:r>
              <a:rPr lang="en-US" dirty="0" smtClean="0">
                <a:solidFill>
                  <a:schemeClr val="bg1"/>
                </a:solidFill>
              </a:rPr>
              <a:t>seven Los </a:t>
            </a:r>
            <a:r>
              <a:rPr lang="en-US" dirty="0">
                <a:solidFill>
                  <a:schemeClr val="bg1"/>
                </a:solidFill>
              </a:rPr>
              <a:t>Alamos National </a:t>
            </a:r>
            <a:r>
              <a:rPr lang="en-US" dirty="0" smtClean="0">
                <a:solidFill>
                  <a:schemeClr val="bg1"/>
                </a:solidFill>
              </a:rPr>
              <a:t>Laboratory (LANL) </a:t>
            </a:r>
            <a:r>
              <a:rPr lang="en-US" dirty="0">
                <a:solidFill>
                  <a:schemeClr val="bg1"/>
                </a:solidFill>
              </a:rPr>
              <a:t>satellites at </a:t>
            </a:r>
            <a:r>
              <a:rPr lang="en-US" dirty="0" smtClean="0">
                <a:solidFill>
                  <a:schemeClr val="bg1"/>
                </a:solidFill>
              </a:rPr>
              <a:t>GEO. MPS-LO fluxes are binned in local-time and </a:t>
            </a:r>
            <a:r>
              <a:rPr lang="en-US" dirty="0" err="1" smtClean="0">
                <a:solidFill>
                  <a:schemeClr val="bg1"/>
                </a:solidFill>
              </a:rPr>
              <a:t>Kp</a:t>
            </a:r>
            <a:r>
              <a:rPr lang="en-US" dirty="0" smtClean="0">
                <a:solidFill>
                  <a:schemeClr val="bg1"/>
                </a:solidFill>
              </a:rPr>
              <a:t> geomagnetic activity index, and then 3-month averaged, for comparison with Denton model.</a:t>
            </a:r>
            <a:endParaRPr lang="en-US" dirty="0">
              <a:solidFill>
                <a:schemeClr val="bg1"/>
              </a:solidFill>
            </a:endParaRPr>
          </a:p>
        </p:txBody>
      </p:sp>
      <p:sp>
        <p:nvSpPr>
          <p:cNvPr id="6" name="Rounded Rectangle 5"/>
          <p:cNvSpPr/>
          <p:nvPr/>
        </p:nvSpPr>
        <p:spPr>
          <a:xfrm>
            <a:off x="7174375" y="6481825"/>
            <a:ext cx="1066800" cy="3048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Pass</a:t>
            </a:r>
            <a:endParaRPr lang="en-US" dirty="0">
              <a:solidFill>
                <a:schemeClr val="tx1"/>
              </a:solidFill>
            </a:endParaRPr>
          </a:p>
        </p:txBody>
      </p:sp>
    </p:spTree>
    <p:extLst>
      <p:ext uri="{BB962C8B-B14F-4D97-AF65-F5344CB8AC3E}">
        <p14:creationId xmlns:p14="http://schemas.microsoft.com/office/powerpoint/2010/main" val="17474719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PLPT-SEI-005 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71</a:t>
            </a:fld>
            <a:endParaRPr lang="uk-UA"/>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47264"/>
            <a:ext cx="8229600" cy="3193036"/>
          </a:xfrm>
          <a:prstGeom prst="rect">
            <a:avLst/>
          </a:prstGeom>
        </p:spPr>
      </p:pic>
      <p:sp>
        <p:nvSpPr>
          <p:cNvPr id="7" name="TextBox 6"/>
          <p:cNvSpPr txBox="1"/>
          <p:nvPr/>
        </p:nvSpPr>
        <p:spPr>
          <a:xfrm>
            <a:off x="3429000" y="1419136"/>
            <a:ext cx="1828800" cy="600164"/>
          </a:xfrm>
          <a:prstGeom prst="rect">
            <a:avLst/>
          </a:prstGeom>
          <a:solidFill>
            <a:schemeClr val="bg1"/>
          </a:solidFill>
        </p:spPr>
        <p:txBody>
          <a:bodyPr wrap="square" rtlCol="0">
            <a:spAutoFit/>
          </a:bodyPr>
          <a:lstStyle/>
          <a:p>
            <a:r>
              <a:rPr lang="en-US" sz="1100" dirty="0" smtClean="0"/>
              <a:t>Denton model electron fluxes up to factor of 100 higher at highest energies.</a:t>
            </a:r>
            <a:endParaRPr lang="en-US" sz="1100" dirty="0"/>
          </a:p>
        </p:txBody>
      </p:sp>
      <p:sp>
        <p:nvSpPr>
          <p:cNvPr id="8" name="TextBox 7"/>
          <p:cNvSpPr txBox="1"/>
          <p:nvPr/>
        </p:nvSpPr>
        <p:spPr>
          <a:xfrm>
            <a:off x="7162800" y="1562100"/>
            <a:ext cx="1828800" cy="430887"/>
          </a:xfrm>
          <a:prstGeom prst="rect">
            <a:avLst/>
          </a:prstGeom>
          <a:solidFill>
            <a:schemeClr val="bg1"/>
          </a:solidFill>
        </p:spPr>
        <p:txBody>
          <a:bodyPr wrap="square" rtlCol="0">
            <a:spAutoFit/>
          </a:bodyPr>
          <a:lstStyle/>
          <a:p>
            <a:r>
              <a:rPr lang="en-US" sz="1100" dirty="0" smtClean="0"/>
              <a:t>Denton model ion fluxes up to factor of 30 higher.</a:t>
            </a:r>
            <a:endParaRPr lang="en-US" sz="1100" dirty="0"/>
          </a:p>
        </p:txBody>
      </p:sp>
      <p:sp>
        <p:nvSpPr>
          <p:cNvPr id="9" name="TextBox 8"/>
          <p:cNvSpPr txBox="1"/>
          <p:nvPr/>
        </p:nvSpPr>
        <p:spPr>
          <a:xfrm>
            <a:off x="152401" y="5116949"/>
            <a:ext cx="8783052" cy="1323439"/>
          </a:xfrm>
          <a:prstGeom prst="rect">
            <a:avLst/>
          </a:prstGeom>
          <a:noFill/>
        </p:spPr>
        <p:txBody>
          <a:bodyPr wrap="square" rtlCol="0">
            <a:spAutoFit/>
          </a:bodyPr>
          <a:lstStyle/>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The </a:t>
            </a:r>
            <a:r>
              <a:rPr lang="en-US" sz="1600" dirty="0">
                <a:solidFill>
                  <a:schemeClr val="bg1"/>
                </a:solidFill>
                <a:latin typeface="Calibri" charset="0"/>
                <a:ea typeface="Calibri" charset="0"/>
                <a:cs typeface="Calibri" charset="0"/>
              </a:rPr>
              <a:t>Denton et al. [2015; 2016] model </a:t>
            </a:r>
            <a:r>
              <a:rPr lang="en-US" sz="1600" dirty="0" smtClean="0">
                <a:solidFill>
                  <a:schemeClr val="bg1"/>
                </a:solidFill>
                <a:latin typeface="Calibri" charset="0"/>
                <a:ea typeface="Calibri" charset="0"/>
                <a:cs typeface="Calibri" charset="0"/>
              </a:rPr>
              <a:t> electron fluxes are up to 2 orders of magnitude higher than the LT-</a:t>
            </a:r>
            <a:r>
              <a:rPr lang="en-US" sz="1600" dirty="0" err="1" smtClean="0">
                <a:solidFill>
                  <a:schemeClr val="bg1"/>
                </a:solidFill>
                <a:latin typeface="Calibri" charset="0"/>
                <a:ea typeface="Calibri" charset="0"/>
                <a:cs typeface="Calibri" charset="0"/>
              </a:rPr>
              <a:t>Kp</a:t>
            </a:r>
            <a:r>
              <a:rPr lang="en-US" sz="1600" dirty="0" smtClean="0">
                <a:solidFill>
                  <a:schemeClr val="bg1"/>
                </a:solidFill>
                <a:latin typeface="Calibri" charset="0"/>
                <a:ea typeface="Calibri" charset="0"/>
                <a:cs typeface="Calibri" charset="0"/>
              </a:rPr>
              <a:t> </a:t>
            </a:r>
            <a:r>
              <a:rPr lang="en-US" sz="1600" dirty="0">
                <a:solidFill>
                  <a:schemeClr val="bg1"/>
                </a:solidFill>
                <a:latin typeface="Calibri" charset="0"/>
                <a:ea typeface="Calibri" charset="0"/>
                <a:cs typeface="Calibri" charset="0"/>
              </a:rPr>
              <a:t>binned MPS-LO </a:t>
            </a:r>
            <a:r>
              <a:rPr lang="en-US" sz="1600" dirty="0" smtClean="0">
                <a:solidFill>
                  <a:schemeClr val="bg1"/>
                </a:solidFill>
                <a:latin typeface="Calibri" charset="0"/>
                <a:ea typeface="Calibri" charset="0"/>
                <a:cs typeface="Calibri" charset="0"/>
              </a:rPr>
              <a:t>electron fluxes. </a:t>
            </a:r>
          </a:p>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The Denton model ion fluxes are up to a factor of 30 higher than the MPS-LO ion fluxes.</a:t>
            </a:r>
          </a:p>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Not apples to apples comparison (3-months of MPS-LO data during solar min. vs. 1990-2007 MPA)</a:t>
            </a:r>
          </a:p>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General trends in data are similar </a:t>
            </a:r>
            <a:r>
              <a:rPr lang="mr-IN" sz="1600" dirty="0" smtClean="0">
                <a:solidFill>
                  <a:schemeClr val="bg1"/>
                </a:solidFill>
                <a:latin typeface="Calibri" charset="0"/>
                <a:ea typeface="Calibri" charset="0"/>
                <a:cs typeface="Calibri" charset="0"/>
              </a:rPr>
              <a:t>–</a:t>
            </a:r>
            <a:r>
              <a:rPr lang="en-US" sz="1600" dirty="0" smtClean="0">
                <a:solidFill>
                  <a:schemeClr val="bg1"/>
                </a:solidFill>
                <a:latin typeface="Calibri" charset="0"/>
                <a:ea typeface="Calibri" charset="0"/>
                <a:cs typeface="Calibri" charset="0"/>
              </a:rPr>
              <a:t> Verification that MPS-LO is measuring environmental fluxes.</a:t>
            </a:r>
          </a:p>
        </p:txBody>
      </p:sp>
      <p:sp>
        <p:nvSpPr>
          <p:cNvPr id="10" name="Rounded Rectangle 9"/>
          <p:cNvSpPr/>
          <p:nvPr/>
        </p:nvSpPr>
        <p:spPr>
          <a:xfrm>
            <a:off x="7162800" y="6447100"/>
            <a:ext cx="1066800" cy="3048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Pass</a:t>
            </a:r>
            <a:endParaRPr lang="en-US" dirty="0">
              <a:solidFill>
                <a:schemeClr val="tx1"/>
              </a:solidFill>
            </a:endParaRPr>
          </a:p>
        </p:txBody>
      </p:sp>
    </p:spTree>
    <p:extLst>
      <p:ext uri="{BB962C8B-B14F-4D97-AF65-F5344CB8AC3E}">
        <p14:creationId xmlns:p14="http://schemas.microsoft.com/office/powerpoint/2010/main" val="7750938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PLPT-SEI-005 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72</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64881"/>
            <a:ext cx="8229600" cy="3173819"/>
          </a:xfrm>
          <a:prstGeom prst="rect">
            <a:avLst/>
          </a:prstGeom>
        </p:spPr>
      </p:pic>
      <p:sp>
        <p:nvSpPr>
          <p:cNvPr id="6" name="TextBox 5"/>
          <p:cNvSpPr txBox="1"/>
          <p:nvPr/>
        </p:nvSpPr>
        <p:spPr>
          <a:xfrm>
            <a:off x="3429000" y="1342936"/>
            <a:ext cx="1828800" cy="600164"/>
          </a:xfrm>
          <a:prstGeom prst="rect">
            <a:avLst/>
          </a:prstGeom>
          <a:solidFill>
            <a:schemeClr val="bg1"/>
          </a:solidFill>
        </p:spPr>
        <p:txBody>
          <a:bodyPr wrap="square" rtlCol="0">
            <a:spAutoFit/>
          </a:bodyPr>
          <a:lstStyle/>
          <a:p>
            <a:r>
              <a:rPr lang="en-US" sz="1100" dirty="0" smtClean="0"/>
              <a:t>Denton model electron fluxes up to factor of 10 higher at highest energies.</a:t>
            </a:r>
            <a:endParaRPr lang="en-US" sz="1100" dirty="0"/>
          </a:p>
        </p:txBody>
      </p:sp>
      <p:sp>
        <p:nvSpPr>
          <p:cNvPr id="7" name="TextBox 6"/>
          <p:cNvSpPr txBox="1"/>
          <p:nvPr/>
        </p:nvSpPr>
        <p:spPr>
          <a:xfrm>
            <a:off x="7162800" y="1485900"/>
            <a:ext cx="1828800" cy="430887"/>
          </a:xfrm>
          <a:prstGeom prst="rect">
            <a:avLst/>
          </a:prstGeom>
          <a:solidFill>
            <a:schemeClr val="bg1"/>
          </a:solidFill>
        </p:spPr>
        <p:txBody>
          <a:bodyPr wrap="square" rtlCol="0">
            <a:spAutoFit/>
          </a:bodyPr>
          <a:lstStyle/>
          <a:p>
            <a:r>
              <a:rPr lang="en-US" sz="1100" dirty="0" smtClean="0"/>
              <a:t>MPS-LO ion fluxes up to factor of 10 higher.</a:t>
            </a:r>
            <a:endParaRPr lang="en-US" sz="1100" dirty="0"/>
          </a:p>
        </p:txBody>
      </p:sp>
      <p:sp>
        <p:nvSpPr>
          <p:cNvPr id="8" name="TextBox 7"/>
          <p:cNvSpPr txBox="1"/>
          <p:nvPr/>
        </p:nvSpPr>
        <p:spPr>
          <a:xfrm>
            <a:off x="208547" y="4991100"/>
            <a:ext cx="8783053" cy="1200329"/>
          </a:xfrm>
          <a:prstGeom prst="rect">
            <a:avLst/>
          </a:prstGeom>
          <a:noFill/>
        </p:spPr>
        <p:txBody>
          <a:bodyPr wrap="square" rtlCol="0">
            <a:spAutoFit/>
          </a:bodyPr>
          <a:lstStyle/>
          <a:p>
            <a:r>
              <a:rPr lang="en-US" sz="1600" b="1" dirty="0">
                <a:solidFill>
                  <a:schemeClr val="bg1"/>
                </a:solidFill>
              </a:rPr>
              <a:t>C</a:t>
            </a:r>
            <a:r>
              <a:rPr lang="en-US" sz="1600" b="1" dirty="0" smtClean="0">
                <a:solidFill>
                  <a:schemeClr val="bg1"/>
                </a:solidFill>
              </a:rPr>
              <a:t>omparison without MPS-LO background removal. </a:t>
            </a:r>
          </a:p>
          <a:p>
            <a:pPr marL="285750" indent="-285750">
              <a:buClr>
                <a:schemeClr val="bg1"/>
              </a:buClr>
              <a:buFont typeface="Arial" charset="0"/>
              <a:buChar char="•"/>
            </a:pPr>
            <a:r>
              <a:rPr lang="en-US" dirty="0" smtClean="0">
                <a:solidFill>
                  <a:schemeClr val="bg1"/>
                </a:solidFill>
                <a:latin typeface="Calibri" charset="0"/>
                <a:ea typeface="Calibri" charset="0"/>
                <a:cs typeface="Calibri" charset="0"/>
              </a:rPr>
              <a:t>In this case, the </a:t>
            </a:r>
            <a:r>
              <a:rPr lang="en-US" dirty="0">
                <a:solidFill>
                  <a:schemeClr val="bg1"/>
                </a:solidFill>
                <a:latin typeface="Calibri" charset="0"/>
                <a:ea typeface="Calibri" charset="0"/>
                <a:cs typeface="Calibri" charset="0"/>
              </a:rPr>
              <a:t>Denton </a:t>
            </a:r>
            <a:r>
              <a:rPr lang="en-US" dirty="0" smtClean="0">
                <a:solidFill>
                  <a:schemeClr val="bg1"/>
                </a:solidFill>
                <a:latin typeface="Calibri" charset="0"/>
                <a:ea typeface="Calibri" charset="0"/>
                <a:cs typeface="Calibri" charset="0"/>
              </a:rPr>
              <a:t>model  </a:t>
            </a:r>
            <a:r>
              <a:rPr lang="en-US" dirty="0">
                <a:solidFill>
                  <a:schemeClr val="bg1"/>
                </a:solidFill>
                <a:latin typeface="Calibri" charset="0"/>
                <a:ea typeface="Calibri" charset="0"/>
                <a:cs typeface="Calibri" charset="0"/>
              </a:rPr>
              <a:t>electron fluxes are up </a:t>
            </a:r>
            <a:r>
              <a:rPr lang="en-US" dirty="0" smtClean="0">
                <a:solidFill>
                  <a:schemeClr val="bg1"/>
                </a:solidFill>
                <a:latin typeface="Calibri" charset="0"/>
                <a:ea typeface="Calibri" charset="0"/>
                <a:cs typeface="Calibri" charset="0"/>
              </a:rPr>
              <a:t>one order </a:t>
            </a:r>
            <a:r>
              <a:rPr lang="en-US" dirty="0">
                <a:solidFill>
                  <a:schemeClr val="bg1"/>
                </a:solidFill>
                <a:latin typeface="Calibri" charset="0"/>
                <a:ea typeface="Calibri" charset="0"/>
                <a:cs typeface="Calibri" charset="0"/>
              </a:rPr>
              <a:t>of magnitude </a:t>
            </a:r>
            <a:r>
              <a:rPr lang="en-US" dirty="0" smtClean="0">
                <a:solidFill>
                  <a:schemeClr val="bg1"/>
                </a:solidFill>
                <a:latin typeface="Calibri" charset="0"/>
                <a:ea typeface="Calibri" charset="0"/>
                <a:cs typeface="Calibri" charset="0"/>
              </a:rPr>
              <a:t>higher </a:t>
            </a:r>
            <a:r>
              <a:rPr lang="en-US" dirty="0">
                <a:solidFill>
                  <a:schemeClr val="bg1"/>
                </a:solidFill>
                <a:latin typeface="Calibri" charset="0"/>
                <a:ea typeface="Calibri" charset="0"/>
                <a:cs typeface="Calibri" charset="0"/>
              </a:rPr>
              <a:t>than </a:t>
            </a:r>
            <a:r>
              <a:rPr lang="en-US" dirty="0" smtClean="0">
                <a:solidFill>
                  <a:schemeClr val="bg1"/>
                </a:solidFill>
                <a:latin typeface="Calibri" charset="0"/>
                <a:ea typeface="Calibri" charset="0"/>
                <a:cs typeface="Calibri" charset="0"/>
              </a:rPr>
              <a:t>MPS-LO. </a:t>
            </a:r>
          </a:p>
          <a:p>
            <a:pPr marL="285750" indent="-285750">
              <a:buClr>
                <a:schemeClr val="bg1"/>
              </a:buClr>
              <a:buFont typeface="Arial" charset="0"/>
              <a:buChar char="•"/>
            </a:pPr>
            <a:r>
              <a:rPr lang="en-US" dirty="0" smtClean="0">
                <a:solidFill>
                  <a:schemeClr val="bg1"/>
                </a:solidFill>
                <a:latin typeface="Calibri" charset="0"/>
                <a:ea typeface="Calibri" charset="0"/>
                <a:cs typeface="Calibri" charset="0"/>
              </a:rPr>
              <a:t>The MPS-LO ion fluxes are up to an order of magnitude higher than the Denton model Ion fluxes.</a:t>
            </a:r>
            <a:endParaRPr lang="en-US" dirty="0" smtClean="0">
              <a:solidFill>
                <a:schemeClr val="bg1"/>
              </a:solidFill>
            </a:endParaRPr>
          </a:p>
          <a:p>
            <a:pPr marL="285750" indent="-285750">
              <a:buClr>
                <a:schemeClr val="bg1"/>
              </a:buClr>
              <a:buFont typeface="Arial" charset="0"/>
              <a:buChar char="•"/>
            </a:pPr>
            <a:r>
              <a:rPr lang="en-US" dirty="0" smtClean="0">
                <a:solidFill>
                  <a:schemeClr val="bg1"/>
                </a:solidFill>
              </a:rPr>
              <a:t>These results show that lower MPS-LO electron fluxes are not due to background subtraction alone. The lower MPS-LO ion fluxes, however, may be due to too much background subtraction.</a:t>
            </a:r>
            <a:endParaRPr lang="en-US" dirty="0">
              <a:solidFill>
                <a:schemeClr val="bg1"/>
              </a:solidFill>
            </a:endParaRPr>
          </a:p>
        </p:txBody>
      </p:sp>
      <p:sp>
        <p:nvSpPr>
          <p:cNvPr id="3" name="TextBox 2"/>
          <p:cNvSpPr txBox="1"/>
          <p:nvPr/>
        </p:nvSpPr>
        <p:spPr>
          <a:xfrm>
            <a:off x="3060700" y="6286500"/>
            <a:ext cx="2991525" cy="338554"/>
          </a:xfrm>
          <a:prstGeom prst="rect">
            <a:avLst/>
          </a:prstGeom>
          <a:noFill/>
        </p:spPr>
        <p:txBody>
          <a:bodyPr wrap="none" rtlCol="0">
            <a:spAutoFit/>
          </a:bodyPr>
          <a:lstStyle/>
          <a:p>
            <a:r>
              <a:rPr lang="en-US" sz="1600" b="1" u="sng" smtClean="0">
                <a:solidFill>
                  <a:schemeClr val="accent2">
                    <a:lumMod val="20000"/>
                    <a:lumOff val="80000"/>
                  </a:schemeClr>
                </a:solidFill>
              </a:rPr>
              <a:t>G17 results in backup charts</a:t>
            </a:r>
            <a:endParaRPr lang="en-US" sz="1600" b="1" u="sng">
              <a:solidFill>
                <a:schemeClr val="accent2">
                  <a:lumMod val="20000"/>
                  <a:lumOff val="80000"/>
                </a:schemeClr>
              </a:solidFill>
            </a:endParaRPr>
          </a:p>
        </p:txBody>
      </p:sp>
      <p:sp>
        <p:nvSpPr>
          <p:cNvPr id="10" name="Rounded Rectangle 9"/>
          <p:cNvSpPr/>
          <p:nvPr/>
        </p:nvSpPr>
        <p:spPr>
          <a:xfrm>
            <a:off x="6858000" y="6324600"/>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Pass</a:t>
            </a:r>
            <a:endParaRPr lang="en-US" dirty="0">
              <a:solidFill>
                <a:schemeClr val="tx1"/>
              </a:solidFill>
            </a:endParaRPr>
          </a:p>
        </p:txBody>
      </p:sp>
    </p:spTree>
    <p:extLst>
      <p:ext uri="{BB962C8B-B14F-4D97-AF65-F5344CB8AC3E}">
        <p14:creationId xmlns:p14="http://schemas.microsoft.com/office/powerpoint/2010/main" val="3663493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G16-G17 MPS-LO Comparison</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73</a:t>
            </a:fld>
            <a:endParaRPr lang="uk-UA"/>
          </a:p>
        </p:txBody>
      </p:sp>
      <p:sp>
        <p:nvSpPr>
          <p:cNvPr id="7" name="TextBox 6"/>
          <p:cNvSpPr txBox="1"/>
          <p:nvPr/>
        </p:nvSpPr>
        <p:spPr>
          <a:xfrm>
            <a:off x="228600" y="5953780"/>
            <a:ext cx="8783053" cy="523220"/>
          </a:xfrm>
          <a:prstGeom prst="rect">
            <a:avLst/>
          </a:prstGeom>
          <a:noFill/>
        </p:spPr>
        <p:txBody>
          <a:bodyPr wrap="square" rtlCol="0">
            <a:spAutoFit/>
          </a:bodyPr>
          <a:lstStyle/>
          <a:p>
            <a:r>
              <a:rPr lang="en-US" dirty="0" smtClean="0">
                <a:solidFill>
                  <a:schemeClr val="bg1"/>
                </a:solidFill>
              </a:rPr>
              <a:t>Comparison of G16 </a:t>
            </a:r>
            <a:r>
              <a:rPr lang="en-US" dirty="0">
                <a:solidFill>
                  <a:schemeClr val="bg1"/>
                </a:solidFill>
              </a:rPr>
              <a:t>MPS-LO </a:t>
            </a:r>
            <a:r>
              <a:rPr lang="en-US" dirty="0" smtClean="0">
                <a:solidFill>
                  <a:schemeClr val="bg1"/>
                </a:solidFill>
              </a:rPr>
              <a:t>September-November 2018 averaged data </a:t>
            </a:r>
            <a:r>
              <a:rPr lang="en-US" dirty="0">
                <a:solidFill>
                  <a:schemeClr val="bg1"/>
                </a:solidFill>
              </a:rPr>
              <a:t>with G17 MPS-LO April-June 2019 </a:t>
            </a:r>
            <a:r>
              <a:rPr lang="en-US" dirty="0" smtClean="0">
                <a:solidFill>
                  <a:schemeClr val="bg1"/>
                </a:solidFill>
              </a:rPr>
              <a:t>averaged data</a:t>
            </a:r>
            <a:r>
              <a:rPr lang="en-US" dirty="0">
                <a:solidFill>
                  <a:schemeClr val="bg1"/>
                </a:solidFill>
              </a:rPr>
              <a:t>. F</a:t>
            </a:r>
            <a:r>
              <a:rPr lang="en-US" dirty="0" smtClean="0">
                <a:solidFill>
                  <a:schemeClr val="bg1"/>
                </a:solidFill>
              </a:rPr>
              <a:t>luxes are binned in local-time and </a:t>
            </a:r>
            <a:r>
              <a:rPr lang="en-US" dirty="0" err="1" smtClean="0">
                <a:solidFill>
                  <a:schemeClr val="bg1"/>
                </a:solidFill>
              </a:rPr>
              <a:t>Kp</a:t>
            </a:r>
            <a:r>
              <a:rPr lang="en-US" dirty="0" smtClean="0">
                <a:solidFill>
                  <a:schemeClr val="bg1"/>
                </a:solidFill>
              </a:rPr>
              <a:t> geomagnetic activity index, and 3-month averaged.</a:t>
            </a:r>
            <a:endParaRPr lang="en-US"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19200"/>
            <a:ext cx="7924800" cy="4622800"/>
          </a:xfrm>
          <a:prstGeom prst="rect">
            <a:avLst/>
          </a:prstGeom>
        </p:spPr>
      </p:pic>
    </p:spTree>
    <p:extLst>
      <p:ext uri="{BB962C8B-B14F-4D97-AF65-F5344CB8AC3E}">
        <p14:creationId xmlns:p14="http://schemas.microsoft.com/office/powerpoint/2010/main" val="12288898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G16-G17 MPS-LO Comparison</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74</a:t>
            </a:fld>
            <a:endParaRPr lang="uk-UA"/>
          </a:p>
        </p:txBody>
      </p:sp>
      <p:sp>
        <p:nvSpPr>
          <p:cNvPr id="9" name="TextBox 8"/>
          <p:cNvSpPr txBox="1"/>
          <p:nvPr/>
        </p:nvSpPr>
        <p:spPr>
          <a:xfrm>
            <a:off x="457201" y="4953000"/>
            <a:ext cx="8305799" cy="1077218"/>
          </a:xfrm>
          <a:prstGeom prst="rect">
            <a:avLst/>
          </a:prstGeom>
          <a:noFill/>
        </p:spPr>
        <p:txBody>
          <a:bodyPr wrap="square" rtlCol="0">
            <a:spAutoFit/>
          </a:bodyPr>
          <a:lstStyle/>
          <a:p>
            <a:pPr marL="285750" indent="-285750">
              <a:buClr>
                <a:schemeClr val="bg1"/>
              </a:buClr>
              <a:buFont typeface="Arial" charset="0"/>
              <a:buChar char="•"/>
            </a:pPr>
            <a:r>
              <a:rPr lang="en-US" sz="1600" dirty="0">
                <a:solidFill>
                  <a:schemeClr val="bg1"/>
                </a:solidFill>
                <a:latin typeface="Calibri" charset="0"/>
                <a:ea typeface="Calibri" charset="0"/>
                <a:cs typeface="Calibri" charset="0"/>
              </a:rPr>
              <a:t>The G17 MPS-LO </a:t>
            </a:r>
            <a:r>
              <a:rPr lang="en-US" sz="1600" dirty="0" smtClean="0">
                <a:solidFill>
                  <a:schemeClr val="bg1"/>
                </a:solidFill>
                <a:latin typeface="Calibri" charset="0"/>
                <a:ea typeface="Calibri" charset="0"/>
                <a:cs typeface="Calibri" charset="0"/>
              </a:rPr>
              <a:t>20190401-20190630 averaged fluxes </a:t>
            </a:r>
            <a:r>
              <a:rPr lang="en-US" sz="1600" dirty="0">
                <a:solidFill>
                  <a:schemeClr val="bg1"/>
                </a:solidFill>
                <a:latin typeface="Calibri" charset="0"/>
                <a:ea typeface="Calibri" charset="0"/>
                <a:cs typeface="Calibri" charset="0"/>
              </a:rPr>
              <a:t>are up to 2 orders of magnitude greater than G16 </a:t>
            </a:r>
            <a:r>
              <a:rPr lang="en-US" sz="1600" dirty="0" smtClean="0">
                <a:solidFill>
                  <a:schemeClr val="bg1"/>
                </a:solidFill>
                <a:latin typeface="Calibri" charset="0"/>
                <a:ea typeface="Calibri" charset="0"/>
                <a:cs typeface="Calibri" charset="0"/>
              </a:rPr>
              <a:t>MPS-LO</a:t>
            </a:r>
            <a:r>
              <a:rPr lang="en-US" sz="1600" dirty="0">
                <a:solidFill>
                  <a:schemeClr val="bg1"/>
                </a:solidFill>
                <a:latin typeface="Calibri" charset="0"/>
                <a:ea typeface="Calibri" charset="0"/>
                <a:cs typeface="Calibri" charset="0"/>
              </a:rPr>
              <a:t> </a:t>
            </a:r>
            <a:r>
              <a:rPr lang="en-US" sz="1600" dirty="0" smtClean="0">
                <a:solidFill>
                  <a:schemeClr val="bg1"/>
                </a:solidFill>
                <a:latin typeface="Calibri" charset="0"/>
                <a:ea typeface="Calibri" charset="0"/>
                <a:cs typeface="Calibri" charset="0"/>
              </a:rPr>
              <a:t>20180901-20181130 averaged fluxes.</a:t>
            </a:r>
          </a:p>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G16 MPS-LO reported fluxes are lower due to gradual decline in detector response since MCP HV power on.</a:t>
            </a:r>
            <a:endParaRPr lang="en-US" sz="1600" dirty="0">
              <a:solidFill>
                <a:schemeClr val="bg1"/>
              </a:solidFill>
              <a:latin typeface="Calibri" charset="0"/>
              <a:ea typeface="Calibri" charset="0"/>
              <a:cs typeface="Calibri"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5" y="1828800"/>
            <a:ext cx="8915400" cy="2971800"/>
          </a:xfrm>
          <a:prstGeom prst="rect">
            <a:avLst/>
          </a:prstGeom>
        </p:spPr>
      </p:pic>
    </p:spTree>
    <p:extLst>
      <p:ext uri="{BB962C8B-B14F-4D97-AF65-F5344CB8AC3E}">
        <p14:creationId xmlns:p14="http://schemas.microsoft.com/office/powerpoint/2010/main" val="16010219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Decline in Reported Flux Using Time Varying BRC</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75</a:t>
            </a:fld>
            <a:endParaRPr lang="uk-UA"/>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54" y="2057400"/>
            <a:ext cx="4773224" cy="3886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618098"/>
            <a:ext cx="4340506" cy="2649102"/>
          </a:xfrm>
          <a:prstGeom prst="rect">
            <a:avLst/>
          </a:prstGeom>
        </p:spPr>
      </p:pic>
      <p:sp>
        <p:nvSpPr>
          <p:cNvPr id="7" name="TextBox 6"/>
          <p:cNvSpPr txBox="1"/>
          <p:nvPr/>
        </p:nvSpPr>
        <p:spPr>
          <a:xfrm>
            <a:off x="4953000" y="4414897"/>
            <a:ext cx="3810000" cy="2062103"/>
          </a:xfrm>
          <a:prstGeom prst="rect">
            <a:avLst/>
          </a:prstGeom>
          <a:noFill/>
        </p:spPr>
        <p:txBody>
          <a:bodyPr wrap="square" rtlCol="0">
            <a:spAutoFit/>
          </a:bodyPr>
          <a:lstStyle/>
          <a:p>
            <a:r>
              <a:rPr lang="en-US" sz="1600" b="1" dirty="0" smtClean="0">
                <a:solidFill>
                  <a:schemeClr val="bg1"/>
                </a:solidFill>
              </a:rPr>
              <a:t>Back of envelope calc. </a:t>
            </a:r>
          </a:p>
          <a:p>
            <a:r>
              <a:rPr lang="en-US" sz="1600" b="1" dirty="0" smtClean="0">
                <a:solidFill>
                  <a:schemeClr val="bg1"/>
                </a:solidFill>
              </a:rPr>
              <a:t>u</a:t>
            </a:r>
            <a:r>
              <a:rPr lang="en-US" sz="1600" dirty="0" smtClean="0">
                <a:solidFill>
                  <a:schemeClr val="bg1"/>
                </a:solidFill>
              </a:rPr>
              <a:t>sing </a:t>
            </a:r>
            <a:r>
              <a:rPr lang="en-US" sz="1600" dirty="0">
                <a:solidFill>
                  <a:schemeClr val="bg1"/>
                </a:solidFill>
              </a:rPr>
              <a:t>varying </a:t>
            </a:r>
            <a:r>
              <a:rPr lang="en-US" sz="1600" dirty="0" smtClean="0">
                <a:solidFill>
                  <a:schemeClr val="bg1"/>
                </a:solidFill>
              </a:rPr>
              <a:t>BRCs</a:t>
            </a:r>
          </a:p>
          <a:p>
            <a:endParaRPr lang="en-US" sz="1600" dirty="0" smtClean="0">
              <a:solidFill>
                <a:schemeClr val="bg1"/>
              </a:solidFill>
            </a:endParaRPr>
          </a:p>
          <a:p>
            <a:r>
              <a:rPr lang="en-US" sz="1600" dirty="0" smtClean="0">
                <a:solidFill>
                  <a:schemeClr val="bg1"/>
                </a:solidFill>
              </a:rPr>
              <a:t>E5 corrected c/s at R1 (2017 DOY 61)</a:t>
            </a:r>
            <a:endParaRPr lang="en-US" sz="1600" dirty="0">
              <a:solidFill>
                <a:schemeClr val="bg1"/>
              </a:solidFill>
            </a:endParaRPr>
          </a:p>
          <a:p>
            <a:r>
              <a:rPr lang="en-US" sz="1600" dirty="0" smtClean="0">
                <a:solidFill>
                  <a:schemeClr val="bg1"/>
                </a:solidFill>
              </a:rPr>
              <a:t>2000 - .5*180 = 1940 c/s</a:t>
            </a:r>
          </a:p>
          <a:p>
            <a:endParaRPr lang="en-US" sz="1600" dirty="0" smtClean="0">
              <a:solidFill>
                <a:schemeClr val="bg1"/>
              </a:solidFill>
            </a:endParaRPr>
          </a:p>
          <a:p>
            <a:r>
              <a:rPr lang="en-US" sz="1600" dirty="0" smtClean="0">
                <a:solidFill>
                  <a:schemeClr val="bg1"/>
                </a:solidFill>
              </a:rPr>
              <a:t>E5 </a:t>
            </a:r>
            <a:r>
              <a:rPr lang="en-US" sz="1600" dirty="0">
                <a:solidFill>
                  <a:schemeClr val="bg1"/>
                </a:solidFill>
              </a:rPr>
              <a:t>corrected c/s at </a:t>
            </a:r>
            <a:r>
              <a:rPr lang="en-US" sz="1600" dirty="0" smtClean="0">
                <a:solidFill>
                  <a:schemeClr val="bg1"/>
                </a:solidFill>
              </a:rPr>
              <a:t>R2 (2019 DOY 171)</a:t>
            </a:r>
            <a:endParaRPr lang="en-US" sz="1600" dirty="0">
              <a:solidFill>
                <a:schemeClr val="bg1"/>
              </a:solidFill>
            </a:endParaRPr>
          </a:p>
          <a:p>
            <a:r>
              <a:rPr lang="en-US" sz="1600" dirty="0">
                <a:solidFill>
                  <a:schemeClr val="bg1"/>
                </a:solidFill>
              </a:rPr>
              <a:t>100 - .2*35 = </a:t>
            </a:r>
            <a:r>
              <a:rPr lang="en-US" sz="1600" dirty="0" smtClean="0">
                <a:solidFill>
                  <a:schemeClr val="bg1"/>
                </a:solidFill>
              </a:rPr>
              <a:t>93 c/s</a:t>
            </a:r>
            <a:endParaRPr lang="en-US" sz="1600" dirty="0">
              <a:solidFill>
                <a:schemeClr val="bg1"/>
              </a:solidFill>
            </a:endParaRPr>
          </a:p>
        </p:txBody>
      </p:sp>
      <p:sp>
        <p:nvSpPr>
          <p:cNvPr id="9" name="TextBox 8"/>
          <p:cNvSpPr txBox="1"/>
          <p:nvPr/>
        </p:nvSpPr>
        <p:spPr>
          <a:xfrm>
            <a:off x="216435" y="1676400"/>
            <a:ext cx="4507965" cy="338554"/>
          </a:xfrm>
          <a:prstGeom prst="rect">
            <a:avLst/>
          </a:prstGeom>
          <a:noFill/>
        </p:spPr>
        <p:txBody>
          <a:bodyPr wrap="none" rtlCol="0">
            <a:spAutoFit/>
          </a:bodyPr>
          <a:lstStyle/>
          <a:p>
            <a:r>
              <a:rPr lang="en-US" sz="1600" dirty="0" smtClean="0">
                <a:solidFill>
                  <a:schemeClr val="bg1"/>
                </a:solidFill>
              </a:rPr>
              <a:t>In-band, Background and Corrected count rates</a:t>
            </a:r>
            <a:endParaRPr lang="en-US" sz="1600" dirty="0">
              <a:solidFill>
                <a:schemeClr val="bg1"/>
              </a:solidFill>
            </a:endParaRPr>
          </a:p>
        </p:txBody>
      </p:sp>
      <p:sp>
        <p:nvSpPr>
          <p:cNvPr id="10" name="TextBox 9"/>
          <p:cNvSpPr txBox="1"/>
          <p:nvPr/>
        </p:nvSpPr>
        <p:spPr>
          <a:xfrm>
            <a:off x="4753799" y="1292423"/>
            <a:ext cx="4314001" cy="307777"/>
          </a:xfrm>
          <a:prstGeom prst="rect">
            <a:avLst/>
          </a:prstGeom>
          <a:noFill/>
        </p:spPr>
        <p:txBody>
          <a:bodyPr wrap="none" rtlCol="0">
            <a:spAutoFit/>
          </a:bodyPr>
          <a:lstStyle/>
          <a:p>
            <a:r>
              <a:rPr lang="en-US" dirty="0">
                <a:solidFill>
                  <a:schemeClr val="bg1"/>
                </a:solidFill>
              </a:rPr>
              <a:t>Time Varying </a:t>
            </a:r>
            <a:r>
              <a:rPr lang="en-US" dirty="0" smtClean="0">
                <a:solidFill>
                  <a:schemeClr val="bg1"/>
                </a:solidFill>
              </a:rPr>
              <a:t>background </a:t>
            </a:r>
            <a:r>
              <a:rPr lang="en-US" smtClean="0">
                <a:solidFill>
                  <a:schemeClr val="bg1"/>
                </a:solidFill>
              </a:rPr>
              <a:t>removal coefficient (BRC)</a:t>
            </a:r>
            <a:endParaRPr lang="en-US" dirty="0">
              <a:solidFill>
                <a:schemeClr val="bg1"/>
              </a:solidFill>
            </a:endParaRPr>
          </a:p>
        </p:txBody>
      </p:sp>
    </p:spTree>
    <p:extLst>
      <p:ext uri="{BB962C8B-B14F-4D97-AF65-F5344CB8AC3E}">
        <p14:creationId xmlns:p14="http://schemas.microsoft.com/office/powerpoint/2010/main" val="208115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lvl="0" indent="-461963"/>
            <a:r>
              <a:rPr lang="en-US" dirty="0" smtClean="0"/>
              <a:t>INSTRUMENT STATUS OVERVIEW</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GOES-16 and -17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 </a:t>
            </a:r>
            <a:r>
              <a:rPr lang="en-US" sz="2000" b="0" i="0" u="none" strike="noStrike" cap="none" dirty="0" smtClean="0">
                <a:solidFill>
                  <a:srgbClr val="888888"/>
                </a:solidFill>
                <a:latin typeface="Calibri"/>
                <a:ea typeface="Calibri"/>
                <a:cs typeface="Calibri"/>
                <a:sym typeface="Calibri"/>
              </a:rPr>
              <a:t>Full </a:t>
            </a:r>
            <a:r>
              <a:rPr lang="en-US" sz="2000" b="0" i="0" u="none" strike="noStrike" cap="none" dirty="0">
                <a:solidFill>
                  <a:srgbClr val="888888"/>
                </a:solidFill>
                <a:latin typeface="Calibri"/>
                <a:ea typeface="Calibri"/>
                <a:cs typeface="Calibri"/>
                <a:sym typeface="Calibri"/>
              </a:rPr>
              <a:t>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8</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36531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46857"/>
            <a:ext cx="8229600" cy="5334966"/>
          </a:xfrm>
        </p:spPr>
        <p:txBody>
          <a:bodyPr/>
          <a:lstStyle/>
          <a:p>
            <a:pPr>
              <a:spcBef>
                <a:spcPts val="0"/>
              </a:spcBef>
              <a:spcAft>
                <a:spcPts val="400"/>
              </a:spcAft>
              <a:buSzPct val="100000"/>
              <a:buFont typeface="Arial" charset="0"/>
              <a:buChar char="•"/>
            </a:pPr>
            <a:r>
              <a:rPr lang="en-US" sz="2000" dirty="0"/>
              <a:t>GOES-16 SEISS sensors turned on 08 Jan 2017</a:t>
            </a:r>
          </a:p>
          <a:p>
            <a:pPr>
              <a:spcBef>
                <a:spcPts val="0"/>
              </a:spcBef>
              <a:spcAft>
                <a:spcPts val="400"/>
              </a:spcAft>
              <a:buSzPct val="100000"/>
              <a:buFont typeface="Arial" charset="0"/>
              <a:buChar char="•"/>
            </a:pPr>
            <a:r>
              <a:rPr lang="en-US" sz="2000" dirty="0"/>
              <a:t>GOES-17 SEISS sensors turned on 24 April </a:t>
            </a:r>
            <a:r>
              <a:rPr lang="en-US" sz="2000" dirty="0" smtClean="0"/>
              <a:t>2018</a:t>
            </a:r>
            <a:endParaRPr lang="en-US" sz="2000" dirty="0"/>
          </a:p>
          <a:p>
            <a:pPr lvl="0">
              <a:spcBef>
                <a:spcPts val="0"/>
              </a:spcBef>
              <a:spcAft>
                <a:spcPts val="400"/>
              </a:spcAft>
              <a:buSzPct val="100000"/>
              <a:buFont typeface="Arial" charset="0"/>
              <a:buChar char="•"/>
            </a:pPr>
            <a:r>
              <a:rPr lang="en-US" sz="2000" dirty="0" smtClean="0"/>
              <a:t>Beta level (Vendor) PLTs and (NCEI) PLPTs completed</a:t>
            </a:r>
            <a:endParaRPr lang="en-US" sz="2000" dirty="0"/>
          </a:p>
          <a:p>
            <a:pPr>
              <a:spcBef>
                <a:spcPts val="0"/>
              </a:spcBef>
              <a:spcAft>
                <a:spcPts val="400"/>
              </a:spcAft>
              <a:buSzPct val="100000"/>
              <a:buFont typeface="Arial" charset="0"/>
              <a:buChar char="•"/>
            </a:pPr>
            <a:r>
              <a:rPr lang="en-US" sz="2000" dirty="0" smtClean="0"/>
              <a:t>Beta </a:t>
            </a:r>
            <a:r>
              <a:rPr lang="en-US" sz="2000" dirty="0"/>
              <a:t>level </a:t>
            </a:r>
            <a:r>
              <a:rPr lang="en-US" sz="2000" dirty="0" smtClean="0"/>
              <a:t>PS-PVRs</a:t>
            </a:r>
          </a:p>
          <a:p>
            <a:pPr lvl="1">
              <a:spcBef>
                <a:spcPts val="0"/>
              </a:spcBef>
              <a:spcAft>
                <a:spcPts val="400"/>
              </a:spcAft>
              <a:buSzPct val="100000"/>
              <a:buFont typeface=".AppleSystemUIFont" charset="-120"/>
              <a:buChar char="-"/>
            </a:pPr>
            <a:r>
              <a:rPr lang="en-US" sz="1800" dirty="0" smtClean="0"/>
              <a:t>G16 SEISS Beta PS-PVR 10 February </a:t>
            </a:r>
            <a:r>
              <a:rPr lang="en-US" sz="1800" dirty="0"/>
              <a:t>2017 </a:t>
            </a:r>
          </a:p>
          <a:p>
            <a:pPr lvl="1">
              <a:spcBef>
                <a:spcPts val="0"/>
              </a:spcBef>
              <a:spcAft>
                <a:spcPts val="400"/>
              </a:spcAft>
              <a:buSzPct val="100000"/>
              <a:buFont typeface=".AppleSystemUIFont" charset="-120"/>
              <a:buChar char="-"/>
            </a:pPr>
            <a:r>
              <a:rPr lang="en-US" sz="1800" dirty="0" smtClean="0"/>
              <a:t>G17 </a:t>
            </a:r>
            <a:r>
              <a:rPr lang="en-US" sz="1800" dirty="0"/>
              <a:t>SEISS Beta PS-PVR </a:t>
            </a:r>
            <a:r>
              <a:rPr lang="en-US" sz="1800" dirty="0" smtClean="0"/>
              <a:t>10 </a:t>
            </a:r>
            <a:r>
              <a:rPr lang="nb-NO" sz="1800" dirty="0" smtClean="0"/>
              <a:t>August 2018</a:t>
            </a:r>
            <a:endParaRPr lang="en-US" sz="1800" dirty="0" smtClean="0"/>
          </a:p>
          <a:p>
            <a:pPr>
              <a:spcBef>
                <a:spcPts val="0"/>
              </a:spcBef>
              <a:spcAft>
                <a:spcPts val="400"/>
              </a:spcAft>
              <a:buSzPct val="100000"/>
              <a:buFont typeface="Arial" charset="0"/>
              <a:buChar char="•"/>
            </a:pPr>
            <a:r>
              <a:rPr lang="en-US" sz="2000" dirty="0"/>
              <a:t>Provisional level </a:t>
            </a:r>
            <a:r>
              <a:rPr lang="en-US" sz="2000" dirty="0" smtClean="0"/>
              <a:t>PLPTs completed</a:t>
            </a:r>
          </a:p>
          <a:p>
            <a:pPr>
              <a:spcBef>
                <a:spcPts val="0"/>
              </a:spcBef>
              <a:spcAft>
                <a:spcPts val="400"/>
              </a:spcAft>
              <a:buSzPct val="100000"/>
              <a:buFont typeface="Arial" charset="0"/>
              <a:buChar char="•"/>
            </a:pPr>
            <a:r>
              <a:rPr lang="en-US" sz="2000" dirty="0" smtClean="0"/>
              <a:t>Provisional </a:t>
            </a:r>
            <a:r>
              <a:rPr lang="en-US" sz="2000" dirty="0"/>
              <a:t>level </a:t>
            </a:r>
            <a:r>
              <a:rPr lang="en-US" sz="2000" dirty="0" smtClean="0"/>
              <a:t>PS-PVRs</a:t>
            </a:r>
          </a:p>
          <a:p>
            <a:pPr lvl="1">
              <a:spcBef>
                <a:spcPts val="0"/>
              </a:spcBef>
              <a:spcAft>
                <a:spcPts val="400"/>
              </a:spcAft>
              <a:buSzPct val="100000"/>
              <a:buFont typeface=".AppleSystemUIFont" charset="-120"/>
              <a:buChar char="-"/>
            </a:pPr>
            <a:r>
              <a:rPr lang="en-US" sz="1800" dirty="0" smtClean="0"/>
              <a:t>G16 </a:t>
            </a:r>
            <a:r>
              <a:rPr lang="en-US" sz="1800" dirty="0"/>
              <a:t>MPS-LO </a:t>
            </a:r>
            <a:r>
              <a:rPr lang="en-US" sz="1800" dirty="0" smtClean="0"/>
              <a:t>Provisional PS-PVR</a:t>
            </a:r>
            <a:r>
              <a:rPr lang="en-US" sz="1800" dirty="0"/>
              <a:t>, March 29, 2019 </a:t>
            </a:r>
            <a:endParaRPr lang="en-US" sz="1800" dirty="0" smtClean="0"/>
          </a:p>
          <a:p>
            <a:pPr lvl="1">
              <a:spcBef>
                <a:spcPts val="0"/>
              </a:spcBef>
              <a:spcAft>
                <a:spcPts val="400"/>
              </a:spcAft>
              <a:buSzPct val="100000"/>
              <a:buFont typeface=".AppleSystemUIFont" charset="-120"/>
              <a:buChar char="-"/>
            </a:pPr>
            <a:r>
              <a:rPr lang="en-US" sz="1800" dirty="0" smtClean="0"/>
              <a:t>G17 </a:t>
            </a:r>
            <a:r>
              <a:rPr lang="en-US" sz="1800" dirty="0"/>
              <a:t>MPS-LO </a:t>
            </a:r>
            <a:r>
              <a:rPr lang="en-US" sz="1800" dirty="0" smtClean="0"/>
              <a:t>Provisional PS-PVR</a:t>
            </a:r>
            <a:r>
              <a:rPr lang="en-US" sz="1800" dirty="0"/>
              <a:t>, August </a:t>
            </a:r>
            <a:r>
              <a:rPr lang="en-US" sz="1800" dirty="0" smtClean="0"/>
              <a:t>14</a:t>
            </a:r>
            <a:r>
              <a:rPr lang="en-US" sz="1800" dirty="0"/>
              <a:t>, </a:t>
            </a:r>
            <a:r>
              <a:rPr lang="en-US" sz="1800" dirty="0" smtClean="0"/>
              <a:t>2019</a:t>
            </a:r>
            <a:endParaRPr lang="en-US" sz="1800" dirty="0"/>
          </a:p>
          <a:p>
            <a:pPr>
              <a:spcBef>
                <a:spcPts val="0"/>
              </a:spcBef>
              <a:spcAft>
                <a:spcPts val="400"/>
              </a:spcAft>
              <a:buSzPct val="100000"/>
              <a:buFont typeface="Arial" charset="0"/>
              <a:buChar char="•"/>
            </a:pPr>
            <a:r>
              <a:rPr lang="en-US" sz="2000" dirty="0" smtClean="0"/>
              <a:t>Full validation </a:t>
            </a:r>
            <a:r>
              <a:rPr lang="en-US" sz="2000" dirty="0"/>
              <a:t>level PLPTs completed</a:t>
            </a:r>
          </a:p>
          <a:p>
            <a:pPr>
              <a:spcBef>
                <a:spcPts val="0"/>
              </a:spcBef>
              <a:spcAft>
                <a:spcPts val="400"/>
              </a:spcAft>
              <a:buSzPct val="100000"/>
              <a:buFont typeface="Arial" charset="0"/>
              <a:buChar char="•"/>
            </a:pPr>
            <a:r>
              <a:rPr lang="en-US" sz="2000" dirty="0" smtClean="0"/>
              <a:t>Ongoing</a:t>
            </a:r>
          </a:p>
          <a:p>
            <a:pPr lvl="1">
              <a:spcBef>
                <a:spcPts val="0"/>
              </a:spcBef>
              <a:spcAft>
                <a:spcPts val="400"/>
              </a:spcAft>
              <a:buSzPct val="100000"/>
              <a:buFont typeface=".AppleSystemUIFont" charset="-120"/>
              <a:buChar char="-"/>
            </a:pPr>
            <a:r>
              <a:rPr lang="en-US" sz="1600" dirty="0" smtClean="0"/>
              <a:t>Weekly In-flight calibrations (IFCs)</a:t>
            </a:r>
          </a:p>
          <a:p>
            <a:pPr lvl="1">
              <a:spcBef>
                <a:spcPts val="0"/>
              </a:spcBef>
              <a:spcAft>
                <a:spcPts val="400"/>
              </a:spcAft>
              <a:buSzPct val="100000"/>
              <a:buFont typeface=".AppleSystemUIFont" charset="-120"/>
              <a:buChar char="-"/>
            </a:pPr>
            <a:r>
              <a:rPr lang="en-US" sz="1600" dirty="0" smtClean="0"/>
              <a:t>MCP HV optimizations </a:t>
            </a:r>
            <a:r>
              <a:rPr lang="en-US" sz="1600" dirty="0"/>
              <a:t>every 6 mos. to yearly</a:t>
            </a:r>
            <a:r>
              <a:rPr lang="en-US" sz="1600" dirty="0" smtClean="0"/>
              <a:t> (vendor)</a:t>
            </a:r>
          </a:p>
          <a:p>
            <a:pPr lvl="1">
              <a:spcBef>
                <a:spcPts val="0"/>
              </a:spcBef>
              <a:spcAft>
                <a:spcPts val="400"/>
              </a:spcAft>
              <a:buSzPct val="100000"/>
              <a:buFont typeface=".AppleSystemUIFont" charset="-120"/>
              <a:buChar char="-"/>
            </a:pPr>
            <a:r>
              <a:rPr lang="en-US" sz="1600" dirty="0" smtClean="0"/>
              <a:t>continuing </a:t>
            </a:r>
            <a:r>
              <a:rPr lang="en-US" sz="1600" dirty="0" err="1" smtClean="0"/>
              <a:t>cal</a:t>
            </a:r>
            <a:r>
              <a:rPr lang="en-US" sz="1600" dirty="0" smtClean="0"/>
              <a:t>/</a:t>
            </a:r>
            <a:r>
              <a:rPr lang="en-US" sz="1600" dirty="0" err="1" smtClean="0"/>
              <a:t>val</a:t>
            </a:r>
            <a:r>
              <a:rPr lang="en-US" sz="1600" dirty="0" smtClean="0"/>
              <a:t> work (NCEI)</a:t>
            </a:r>
          </a:p>
          <a:p>
            <a:pPr>
              <a:spcBef>
                <a:spcPts val="0"/>
              </a:spcBef>
              <a:spcAft>
                <a:spcPts val="400"/>
              </a:spcAft>
              <a:buSzPct val="100000"/>
              <a:buFont typeface="Arial" charset="0"/>
              <a:buChar char="•"/>
            </a:pP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9</a:t>
            </a:fld>
            <a:endParaRPr lang="uk-UA"/>
          </a:p>
        </p:txBody>
      </p:sp>
      <p:sp>
        <p:nvSpPr>
          <p:cNvPr id="5" name="Title 1"/>
          <p:cNvSpPr>
            <a:spLocks noGrp="1"/>
          </p:cNvSpPr>
          <p:nvPr>
            <p:ph type="title"/>
          </p:nvPr>
        </p:nvSpPr>
        <p:spPr/>
        <p:txBody>
          <a:bodyPr/>
          <a:lstStyle/>
          <a:p>
            <a:r>
              <a:rPr lang="en-US" sz="3000" smtClean="0"/>
              <a:t>Schedule </a:t>
            </a:r>
            <a:r>
              <a:rPr lang="en-US" sz="3000" dirty="0" smtClean="0"/>
              <a:t>of Previous Maturity Levels</a:t>
            </a:r>
            <a:endParaRPr lang="en-US" sz="3000" dirty="0"/>
          </a:p>
        </p:txBody>
      </p:sp>
    </p:spTree>
    <p:extLst>
      <p:ext uri="{BB962C8B-B14F-4D97-AF65-F5344CB8AC3E}">
        <p14:creationId xmlns:p14="http://schemas.microsoft.com/office/powerpoint/2010/main" val="146674133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52632</TotalTime>
  <Words>7023</Words>
  <Application>Microsoft Macintosh PowerPoint</Application>
  <PresentationFormat>On-screen Show (4:3)</PresentationFormat>
  <Paragraphs>804</Paragraphs>
  <Slides>75</Slides>
  <Notes>20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75</vt:i4>
      </vt:variant>
    </vt:vector>
  </HeadingPairs>
  <TitlesOfParts>
    <vt:vector size="87" baseType="lpstr">
      <vt:lpstr>.AppleSystemUIFont</vt:lpstr>
      <vt:lpstr>Calibri</vt:lpstr>
      <vt:lpstr>Cambria Math</vt:lpstr>
      <vt:lpstr>Courier New</vt:lpstr>
      <vt:lpstr>MS PGothic</vt:lpstr>
      <vt:lpstr>Noto Sans Symbols</vt:lpstr>
      <vt:lpstr>Times New Roman</vt:lpstr>
      <vt:lpstr>TimesNewRomanPSMT</vt:lpstr>
      <vt:lpstr>Arial</vt:lpstr>
      <vt:lpstr>Custom Design</vt:lpstr>
      <vt:lpstr>1_Custom Design</vt:lpstr>
      <vt:lpstr>2_Custom Design</vt:lpstr>
      <vt:lpstr>Peer Stakeholder-Product Validation Review (PS-PVR)  For the Full Maturity of GOES-16 and -17 SEISS MPS-LO L1b Product</vt:lpstr>
      <vt:lpstr>Outline</vt:lpstr>
      <vt:lpstr>MPS-LO OVERVIEW</vt:lpstr>
      <vt:lpstr>Space Environment In-Situ Suite (SEISS)   Magnetospheric Particle Sensor –  Low Energy (MPS-LO)</vt:lpstr>
      <vt:lpstr>MPS-LO Ion and Electron Counts in  14 Zones and 15 Energy-Channels </vt:lpstr>
      <vt:lpstr>A Few Comments About MPS-LO</vt:lpstr>
      <vt:lpstr>MPS-LO Primary Operational Use</vt:lpstr>
      <vt:lpstr>INSTRUMENT STATUS OVERVIEW</vt:lpstr>
      <vt:lpstr>Schedule of Previous Maturity Levels</vt:lpstr>
      <vt:lpstr>MPS-LO MCP HV Optimization/Adjustments</vt:lpstr>
      <vt:lpstr>Summary of MPS-LO Instrument and GPA Anomalies and Resolution Status (1)</vt:lpstr>
      <vt:lpstr>Summary of MPS-LO Instrument and GPA Anomalies and Resolution Status (2)</vt:lpstr>
      <vt:lpstr>MPS-LO Specific ADRs/WRs  To-date</vt:lpstr>
      <vt:lpstr>PRODUCT QUALITY EVALUATION</vt:lpstr>
      <vt:lpstr>High Backgrounds/Negative Fluxes:  G17 MPS-LO L1b Fluxes on 4 Feb 2019 (Prior to implementation of ADR 326, MPS-LO GPA Changes)</vt:lpstr>
      <vt:lpstr>High Backgrounds/Negative Fluxes:  MPS-LO Background Removal</vt:lpstr>
      <vt:lpstr>High Backgrounds/Negative Fluxes:  Three Actions Addressing MPS-LO Negative Fluxes</vt:lpstr>
      <vt:lpstr>High Backgrounds/Negative Fluxes:  Empirical Determination of Background Removal Coefficients</vt:lpstr>
      <vt:lpstr>High Backgrounds/Negative Fluxes:  Problem: Secular Change  in MCP Response</vt:lpstr>
      <vt:lpstr>High Backgrounds/Negative Fluxes:  Empirical Background Removal Coefficients</vt:lpstr>
      <vt:lpstr>High Backgrounds/Negative Fluxes:  Empirical Background Removal Coefficients</vt:lpstr>
      <vt:lpstr>High Backgrounds/Negative Fluxes:  G16 Updated Background Removal</vt:lpstr>
      <vt:lpstr>High Backgrounds/Negative Fluxes:  G17 Before and After LUT Update</vt:lpstr>
      <vt:lpstr>High Backgrounds/Negative Fluxes:  Background Removal Example</vt:lpstr>
      <vt:lpstr>Additional MPS-LO Anomalies</vt:lpstr>
      <vt:lpstr>Crosstalk Between Zones Seen in  MPS-LO Background Zones</vt:lpstr>
      <vt:lpstr>Crosstalk Correction</vt:lpstr>
      <vt:lpstr>Effect of Arc Jet Firing </vt:lpstr>
      <vt:lpstr>Arcjet Flag Verified in L1b </vt:lpstr>
      <vt:lpstr>Arcjet Flag Set 1-2 Minutes After Effect Seen in MPS-LO L1b 1s Data</vt:lpstr>
      <vt:lpstr>≈5 Min. Period Signal of Unknown Origin in Lowest Energy Electron Channels</vt:lpstr>
      <vt:lpstr>Spacecraft Photoelectrons</vt:lpstr>
      <vt:lpstr>ADR 780 IFC Leakage</vt:lpstr>
      <vt:lpstr>Effect of High Backgrounds on Low Energy Ions Measurement</vt:lpstr>
      <vt:lpstr>Effect of High Backgrounds on Low Energy Ions Measurement</vt:lpstr>
      <vt:lpstr>Effect of High Backgrounds on Low Energy Ions Measurement</vt:lpstr>
      <vt:lpstr>Secular Decline in MCP Response</vt:lpstr>
      <vt:lpstr>PLPTs Supporting Assessment  for Full Validation Status</vt:lpstr>
      <vt:lpstr>Full Validation - PLPTs</vt:lpstr>
      <vt:lpstr>PLPT-SEI-003: MPS-LO Zone Cross-Comparison – Method (1/4) </vt:lpstr>
      <vt:lpstr>PLPT-SEI-003: MPS-LO Zone Cross-Comparison – Method (2/4) </vt:lpstr>
      <vt:lpstr>PLPT-SEI-003: MPS-LO Zone Cross-Comparison – Method (3/4) </vt:lpstr>
      <vt:lpstr>PLPT-SEI-003: MPS-LO Zone Cross-Comparison – Scale Factor Results (4/4)</vt:lpstr>
      <vt:lpstr>PLPT-SEI-003: MPS-LO Zone Cross-Comparison – Comparison of Overlapping Zones (5/4)  (Z6R with Z6L  and  Z7R with Z7L) </vt:lpstr>
      <vt:lpstr>G17 PLPT-SEI-005 Cross satellite Comparison of Trapped Particles</vt:lpstr>
      <vt:lpstr>G17 PLPT-SEI-005 Cross satellite Comparison of Trapped Particles</vt:lpstr>
      <vt:lpstr>PLPT-SEI-006  Backgrounds Trending</vt:lpstr>
      <vt:lpstr>Correlations Between MPS-LO Backgrounds and MPS-HI Channel</vt:lpstr>
      <vt:lpstr>Simulated Electron Trajectories  (From ATC document MPS-LO vs MPS-HI Correlations)</vt:lpstr>
      <vt:lpstr>Correlations Between MPS-LO Backgrounds and MPS-HI Channels</vt:lpstr>
      <vt:lpstr>FULL MATURITY ASSESSMENT</vt:lpstr>
      <vt:lpstr>Spacecraft Charging Ion Line Signature</vt:lpstr>
      <vt:lpstr>MPS-LO Surface Charging / Electrostatic Discharge (ESD) Anomaly Work </vt:lpstr>
      <vt:lpstr>PowerPoint Presentation</vt:lpstr>
      <vt:lpstr>Full Validation Assessment</vt:lpstr>
      <vt:lpstr>Full Validation Assessment</vt:lpstr>
      <vt:lpstr>SUMMARY &amp; RECOMMENDATIONS</vt:lpstr>
      <vt:lpstr>Summary: MPS-LO  Instrument/GPA Open Issues</vt:lpstr>
      <vt:lpstr>Summary:  Additional Considerations</vt:lpstr>
      <vt:lpstr>Recommendations</vt:lpstr>
      <vt:lpstr>BACKUP SLIDES</vt:lpstr>
      <vt:lpstr>G16 and G17 MPS-HI and MPS-LO L1b IFC leakage (ADR780)</vt:lpstr>
      <vt:lpstr>More than half of the MPS-LO electron and ion channels have IFC leaks</vt:lpstr>
      <vt:lpstr>~2 Yrs. Of MPS-LO Backgrounds and MPS-HI Telescope 1 </vt:lpstr>
      <vt:lpstr>Effect of High Backgrounds on Low Energy Ions Measurement</vt:lpstr>
      <vt:lpstr>G16 MPS-LO and MPS-HI 1-Day Averaged Electron Spectra</vt:lpstr>
      <vt:lpstr>G16 MPS-LO and MPS-HI 1-Day Averaged Electron Spectra</vt:lpstr>
      <vt:lpstr>G16 MPS-LO and MPS-HI 1-Day Averaged Ion Spectra</vt:lpstr>
      <vt:lpstr>G16 MPS-LO and MPS-HI 1-Day Averaged Ion Spectra</vt:lpstr>
      <vt:lpstr>PLPT-SEI-005 Cross satellite Comparison of Trapped Particles</vt:lpstr>
      <vt:lpstr>PLPT-SEI-005 Cross satellite Comparison of Trapped Particles</vt:lpstr>
      <vt:lpstr>PLPT-SEI-005 Cross satellite Comparison of Trapped Particles</vt:lpstr>
      <vt:lpstr>G16-G17 MPS-LO Comparison</vt:lpstr>
      <vt:lpstr>G16-G17 MPS-LO Comparison</vt:lpstr>
      <vt:lpstr>Decline in Reported Flux Using Time Varying BRC</vt:lpstr>
    </vt:vector>
  </TitlesOfParts>
  <Manager/>
  <Company/>
  <LinksUpToDate>false</LinksUpToDate>
  <SharedDoc>false</SharedDoc>
  <HyperlinkBase/>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 Stakeholder-Product Validation Review (PS-PVR)  For the Provisional Maturity of GOES-16 SEISS  SGPS L1b Product</dc:title>
  <dc:subject/>
  <dc:creator/>
  <cp:keywords/>
  <dc:description/>
  <cp:lastModifiedBy>Brian Kress</cp:lastModifiedBy>
  <cp:revision>913</cp:revision>
  <cp:lastPrinted>2019-08-05T03:22:06Z</cp:lastPrinted>
  <dcterms:modified xsi:type="dcterms:W3CDTF">2020-10-27T20:02:59Z</dcterms:modified>
  <cp:category/>
</cp:coreProperties>
</file>