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9"/>
  </p:notesMasterIdLst>
  <p:sldIdLst>
    <p:sldId id="660" r:id="rId2"/>
    <p:sldId id="661" r:id="rId3"/>
    <p:sldId id="662" r:id="rId4"/>
    <p:sldId id="663" r:id="rId5"/>
    <p:sldId id="664" r:id="rId6"/>
    <p:sldId id="665" r:id="rId7"/>
    <p:sldId id="66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an Rodriguez" initials="JR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9900"/>
    <a:srgbClr val="008000"/>
    <a:srgbClr val="009900"/>
    <a:srgbClr val="FF7C80"/>
    <a:srgbClr val="0000FF"/>
    <a:srgbClr val="006600"/>
    <a:srgbClr val="FF3300"/>
    <a:srgbClr val="CCFFCC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50" autoAdjust="0"/>
    <p:restoredTop sz="94524" autoAdjust="0"/>
  </p:normalViewPr>
  <p:slideViewPr>
    <p:cSldViewPr>
      <p:cViewPr varScale="1">
        <p:scale>
          <a:sx n="77" d="100"/>
          <a:sy n="77" d="100"/>
        </p:scale>
        <p:origin x="1416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0F8A6-59ED-4CA0-85FA-2B051A81B926}" type="datetimeFigureOut">
              <a:rPr lang="en-US" smtClean="0"/>
              <a:pPr/>
              <a:t>3/18/2020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3C173-D336-4429-BE64-F6CFCEA901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317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26124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altLang="en-US" dirty="0"/>
              <a:t>2/28/2017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B52BE0-4CA4-4BD3-BC9F-B41F86E8D2E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9095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0632" y="6356350"/>
            <a:ext cx="914400" cy="365125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altLang="en-US" dirty="0"/>
              <a:t>2/28/2017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5ADB79-25D6-47C0-AB51-22A13A0BBB5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87504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altLang="en-US" dirty="0"/>
              <a:t>2/28/2017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1078A-E944-47F9-B7BA-CEAF4D47042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62146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7"/>
          <p:cNvSpPr>
            <a:spLocks noGrp="1"/>
          </p:cNvSpPr>
          <p:nvPr>
            <p:ph sz="quarter" idx="12"/>
          </p:nvPr>
        </p:nvSpPr>
        <p:spPr>
          <a:xfrm>
            <a:off x="4680523" y="958850"/>
            <a:ext cx="4111455" cy="5281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1775" indent="-231775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57200" indent="-225425">
              <a:buFont typeface="Arial" panose="020B0604020202020204" pitchFamily="34" charset="0"/>
              <a:buChar char="‒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88975" indent="-231775"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14400" indent="-225425">
              <a:buFont typeface="Arial" panose="020B0604020202020204" pitchFamily="34" charset="0"/>
              <a:buChar char="‒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53441" y="88777"/>
            <a:ext cx="6675120" cy="72796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 b="0">
                <a:solidFill>
                  <a:srgbClr val="CF102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0"/>
          </p:nvPr>
        </p:nvSpPr>
        <p:spPr>
          <a:xfrm>
            <a:off x="354013" y="958850"/>
            <a:ext cx="4111455" cy="5281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1775" indent="-231775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57200" indent="-225425">
              <a:buFont typeface="Arial" panose="020B0604020202020204" pitchFamily="34" charset="0"/>
              <a:buChar char="‒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88975" indent="-231775"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14400" indent="-225425">
              <a:buFont typeface="Arial" panose="020B0604020202020204" pitchFamily="34" charset="0"/>
              <a:buChar char="‒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1324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53441" y="88777"/>
            <a:ext cx="6675120" cy="72796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 b="0">
                <a:solidFill>
                  <a:srgbClr val="CF102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1667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Mandt_SOO-DOH-Presentation_NO-TEXT_5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1371600" y="128337"/>
            <a:ext cx="6408821" cy="96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65263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0632" y="6356350"/>
            <a:ext cx="914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en-US" dirty="0"/>
              <a:t>2/28/2017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22421" y="6356350"/>
            <a:ext cx="73312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dirty="0"/>
              <a:t>These GOES-16 data are preliminary, non-operational data and are undergoing testing. </a:t>
            </a:r>
          </a:p>
          <a:p>
            <a:pPr>
              <a:defRPr/>
            </a:pPr>
            <a:r>
              <a:rPr lang="en-US" dirty="0"/>
              <a:t>Users bear all responsibility for inspecting the data prior to use and for the manner in which the data are utilized.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3662" y="6356350"/>
            <a:ext cx="681791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D60F4D7-1FAC-41F5-8B13-40B192A2953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00364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</p:sldLayoutIdLst>
  <p:hf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v"/>
        <a:defRPr sz="3200" kern="1200">
          <a:solidFill>
            <a:schemeClr val="bg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o"/>
        <a:defRPr sz="2000" kern="1200">
          <a:solidFill>
            <a:schemeClr val="bg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26774"/>
            <a:ext cx="6408821" cy="968626"/>
          </a:xfrm>
        </p:spPr>
        <p:txBody>
          <a:bodyPr/>
          <a:lstStyle/>
          <a:p>
            <a:r>
              <a:rPr lang="en-US" sz="3200" b="1" dirty="0" smtClean="0"/>
              <a:t>G16 SGPS </a:t>
            </a:r>
            <a:r>
              <a:rPr lang="en-US" sz="3200" b="1" smtClean="0"/>
              <a:t>Full Validation PS-PVR </a:t>
            </a:r>
            <a:r>
              <a:rPr lang="en-US" sz="3200" b="1" dirty="0"/>
              <a:t>SWPC </a:t>
            </a:r>
            <a:r>
              <a:rPr lang="en-US" sz="3200" b="1" dirty="0" smtClean="0"/>
              <a:t>Overview</a:t>
            </a:r>
            <a:endParaRPr lang="en-US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ADB79-25D6-47C0-AB51-22A13A0BBB50}" type="slidenum">
              <a:rPr lang="en-US" altLang="en-US" smtClean="0"/>
              <a:pPr/>
              <a:t>1</a:t>
            </a:fld>
            <a:endParaRPr lang="en-US" altLang="en-US" dirty="0"/>
          </a:p>
        </p:txBody>
      </p:sp>
      <p:sp>
        <p:nvSpPr>
          <p:cNvPr id="6" name="Shape 419"/>
          <p:cNvSpPr txBox="1">
            <a:spLocks noGrp="1"/>
          </p:cNvSpPr>
          <p:nvPr>
            <p:ph idx="1"/>
          </p:nvPr>
        </p:nvSpPr>
        <p:spPr>
          <a:xfrm>
            <a:off x="381000" y="1676400"/>
            <a:ext cx="8478253" cy="467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SGPS data are essential to support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satellite launch and on-orbit operations, human and robotic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exploration, aviation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operations, and radio communication.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G16 SGPS has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some anomalous channels with unknown root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cause,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but overall SGPS is performing well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Calibration and validation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will continue beyond full validation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including analysis using data from future SEP events.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The following full </a:t>
            </a:r>
            <a:r>
              <a:rPr lang="en-US" sz="20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v</a:t>
            </a:r>
            <a:r>
              <a:rPr lang="en-US" sz="20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alidation </a:t>
            </a:r>
            <a:r>
              <a:rPr lang="en-US" sz="20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</a:t>
            </a:r>
            <a:r>
              <a:rPr lang="en-US" sz="20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aturity </a:t>
            </a:r>
            <a:r>
              <a:rPr lang="en-US" sz="20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l</a:t>
            </a:r>
            <a:r>
              <a:rPr lang="en-US" sz="20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evel </a:t>
            </a:r>
            <a:r>
              <a:rPr lang="en-US" sz="20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</a:t>
            </a:r>
            <a:r>
              <a:rPr lang="en-US" sz="20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nd state is met: “Products </a:t>
            </a:r>
            <a:r>
              <a:rPr lang="en-US" sz="20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are operationally optimized, as necessary, considering mission parameters of cost, schedule, and technical competence as compared to user expectations</a:t>
            </a:r>
            <a:r>
              <a:rPr lang="en-US" sz="20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.”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Other full validation end state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criteria are also met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SWPC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concurs with NCEI’s recommendation for SGPS L1b to transition to full validation status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</a:pPr>
            <a:endParaRPr lang="en-US" sz="2000" dirty="0" smtClean="0">
              <a:solidFill>
                <a:srgbClr val="FFFF00"/>
              </a:solidFill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</a:pP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26723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Uses of SGPS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  <a:solidFill>
            <a:schemeClr val="bg1"/>
          </a:solidFill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Solar Radiation Storm Scale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One of three NOAA space weather scales.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Aviation industry: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HF radio blackout product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Radiation advisories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Satellite industry: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Satellite launch support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Satellite anomaly resolution and design guidelines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Human space exploration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Apollo era through International Space Station today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Human Space Exploration Initiative in the near future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ADB79-25D6-47C0-AB51-22A13A0BBB50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1190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ADB79-25D6-47C0-AB51-22A13A0BBB50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71600" y="128337"/>
            <a:ext cx="6408821" cy="968626"/>
          </a:xfrm>
        </p:spPr>
        <p:txBody>
          <a:bodyPr/>
          <a:lstStyle/>
          <a:p>
            <a:r>
              <a:rPr lang="en-US" dirty="0" smtClean="0"/>
              <a:t>Aviation Radiation Support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8810" y="1281112"/>
            <a:ext cx="8534399" cy="5257800"/>
          </a:xfrm>
          <a:solidFill>
            <a:schemeClr val="bg1"/>
          </a:solidFill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SWPC is one of three ICAO global centers providing space weather advisories for international aviation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Radiation services require proton energy above 500 MeV – Lower energies don’t reach Earth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GOES-R series replaced HEPAD instrument with a single &gt;500 MeV channel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Excellent instrument performance demonstrates that accurate spectra can be calculated to sufficiently high energies (&gt;1 GeV)</a:t>
            </a:r>
          </a:p>
        </p:txBody>
      </p:sp>
      <p:pic>
        <p:nvPicPr>
          <p:cNvPr id="1026" name="Picture 2" descr="https://lh4.googleusercontent.com/wcaFwxq4-XgtVmY9To29xwTMAlaiLSER40xE5MW4w9DqiUs09dGP6yFtyGTDCCegyHX0t_kYNXYvBGrlKhzfVGfGePpAEaaRXo6adnDE39FgPP6U4JaKmCdn6yaB9Y96DfPK35mVJo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079" y="5562600"/>
            <a:ext cx="1053166" cy="86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231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ADB79-25D6-47C0-AB51-22A13A0BBB50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314" t="11757" r="5730" b="12038"/>
          <a:stretch/>
        </p:blipFill>
        <p:spPr>
          <a:xfrm>
            <a:off x="1371600" y="1280714"/>
            <a:ext cx="6324600" cy="4967686"/>
          </a:xfrm>
          <a:prstGeom prst="rect">
            <a:avLst/>
          </a:prstGeom>
          <a:ln>
            <a:noFill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71600" y="128337"/>
            <a:ext cx="6408821" cy="968626"/>
          </a:xfrm>
        </p:spPr>
        <p:txBody>
          <a:bodyPr/>
          <a:lstStyle/>
          <a:p>
            <a:r>
              <a:rPr lang="en-US" sz="2800" dirty="0" smtClean="0"/>
              <a:t>Measured Spectra During Solar Energetic Particle Event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600932" y="6320135"/>
            <a:ext cx="595015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Measured differential spectra up to ~334 MeV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62569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1078A-E944-47F9-B7BA-CEAF4D470424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371601" y="128337"/>
            <a:ext cx="6248400" cy="968626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sz="2800" dirty="0" smtClean="0"/>
              <a:t>Extrapolated Spectra Using Differential and Integral Channels</a:t>
            </a:r>
            <a:endParaRPr lang="en-US" sz="28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457200" y="1371600"/>
            <a:ext cx="6019800" cy="5106307"/>
            <a:chOff x="1371601" y="1371600"/>
            <a:chExt cx="6019800" cy="510630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/>
            <a:srcRect l="1634" t="9649" r="7567" b="2618"/>
            <a:stretch/>
          </p:blipFill>
          <p:spPr>
            <a:xfrm>
              <a:off x="1371601" y="1676400"/>
              <a:ext cx="6019800" cy="4801507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371601" y="1371600"/>
              <a:ext cx="601979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       GOES-16 </a:t>
              </a:r>
              <a:r>
                <a:rPr lang="en-US" dirty="0"/>
                <a:t>Protons – September 10, 2017  16:05 – 23:55 UT 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728791" y="2438400"/>
            <a:ext cx="2229853" cy="31393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Comparison with spectra created by the FAA for their radiation product using GOES-15 data looks excellent. Effort is ongoing to improve the GCR background subtraction in the generation of these extrapolated spectra.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110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1078A-E944-47F9-B7BA-CEAF4D470424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71601" y="128337"/>
            <a:ext cx="6248400" cy="968626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sz="2800" dirty="0" smtClean="0"/>
              <a:t>Comparison of GOES-16 and GOES-15 Spectra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575" y="1295400"/>
            <a:ext cx="7023461" cy="43055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5900739"/>
            <a:ext cx="834904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Comparison with spectra created by the FAA for their radiation product using GOES-15. Effort is ongoing to improve the GCR background subtraction.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537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26774"/>
            <a:ext cx="6408821" cy="968626"/>
          </a:xfrm>
        </p:spPr>
        <p:txBody>
          <a:bodyPr/>
          <a:lstStyle/>
          <a:p>
            <a:r>
              <a:rPr lang="en-US" sz="3200" b="1" dirty="0" smtClean="0"/>
              <a:t>G16 SGPS Full Validation PS-PVR </a:t>
            </a:r>
            <a:r>
              <a:rPr lang="en-US" sz="3200" b="1" dirty="0"/>
              <a:t>SWPC </a:t>
            </a:r>
            <a:r>
              <a:rPr lang="en-US" sz="3200" b="1" dirty="0" smtClean="0"/>
              <a:t>Summary</a:t>
            </a:r>
            <a:endParaRPr lang="en-US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ADB79-25D6-47C0-AB51-22A13A0BBB50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sp>
        <p:nvSpPr>
          <p:cNvPr id="6" name="Shape 419"/>
          <p:cNvSpPr txBox="1">
            <a:spLocks noGrp="1"/>
          </p:cNvSpPr>
          <p:nvPr>
            <p:ph idx="1"/>
          </p:nvPr>
        </p:nvSpPr>
        <p:spPr>
          <a:xfrm>
            <a:off x="381000" y="1524000"/>
            <a:ext cx="8478253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 dirty="0" smtClean="0">
                <a:latin typeface="+mj-lt"/>
              </a:rPr>
              <a:t>The SGPS data are essential to support </a:t>
            </a:r>
            <a:r>
              <a:rPr lang="en-US" sz="2000" dirty="0">
                <a:latin typeface="+mj-lt"/>
              </a:rPr>
              <a:t>satellite launch and on-orbit operations, human and robotic </a:t>
            </a:r>
            <a:r>
              <a:rPr lang="en-US" sz="2000" dirty="0" smtClean="0">
                <a:latin typeface="+mj-lt"/>
              </a:rPr>
              <a:t>exploration, aviation </a:t>
            </a:r>
            <a:r>
              <a:rPr lang="en-US" sz="2000" dirty="0">
                <a:latin typeface="+mj-lt"/>
              </a:rPr>
              <a:t>operations, and radio communication.</a:t>
            </a:r>
            <a:endParaRPr lang="en-US" sz="2000" dirty="0" smtClean="0">
              <a:latin typeface="+mj-lt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 dirty="0" smtClean="0">
                <a:latin typeface="+mj-lt"/>
              </a:rPr>
              <a:t>GOES-16 SGPS proton data are operationally available in the Space Weather Prediction Center Forecast Office.</a:t>
            </a:r>
            <a:endParaRPr lang="en-US" sz="2000" dirty="0">
              <a:latin typeface="+mj-lt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 dirty="0" smtClean="0">
                <a:latin typeface="+mj-lt"/>
                <a:ea typeface="Arial" charset="0"/>
                <a:cs typeface="Arial" charset="0"/>
              </a:rPr>
              <a:t>Although areas of improvement remain and only one proton event has occurred to exercise the instrument, we are confident that the SGPS data are of sufficient quality to meet </a:t>
            </a:r>
            <a:r>
              <a:rPr lang="en-US" sz="2000" smtClean="0">
                <a:latin typeface="+mj-lt"/>
                <a:ea typeface="Arial" charset="0"/>
                <a:cs typeface="Arial" charset="0"/>
              </a:rPr>
              <a:t>SWPC’s </a:t>
            </a:r>
            <a:r>
              <a:rPr lang="en-US" sz="2000" smtClean="0">
                <a:latin typeface="+mj-lt"/>
                <a:ea typeface="Arial" charset="0"/>
                <a:cs typeface="Arial" charset="0"/>
              </a:rPr>
              <a:t>primary operational </a:t>
            </a:r>
            <a:r>
              <a:rPr lang="en-US" sz="2000" dirty="0" smtClean="0">
                <a:latin typeface="+mj-lt"/>
                <a:ea typeface="Arial" charset="0"/>
                <a:cs typeface="Arial" charset="0"/>
              </a:rPr>
              <a:t>needs.</a:t>
            </a:r>
            <a:endParaRPr lang="en-US" sz="2000" dirty="0" smtClean="0">
              <a:latin typeface="+mj-lt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 dirty="0" smtClean="0">
                <a:latin typeface="+mj-lt"/>
              </a:rPr>
              <a:t>SWPC </a:t>
            </a:r>
            <a:r>
              <a:rPr lang="en-US" sz="2000" dirty="0">
                <a:latin typeface="+mj-lt"/>
              </a:rPr>
              <a:t>concurs with NCEI’s recommendation for SGPS L1b to transition to full validation status</a:t>
            </a:r>
            <a:r>
              <a:rPr lang="en-US" sz="2000" dirty="0" smtClean="0">
                <a:latin typeface="+mj-lt"/>
              </a:rPr>
              <a:t>.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 dirty="0" smtClean="0">
                <a:latin typeface="+mj-lt"/>
              </a:rPr>
              <a:t>SWPC is highly appreciative of the dedication and excellent work of ATC, NCEI, and the GOES program for reaching this level of maturity of the SGPS data</a:t>
            </a:r>
            <a:r>
              <a:rPr lang="en-US" sz="2000" dirty="0" smtClean="0">
                <a:latin typeface="+mj-lt"/>
              </a:rPr>
              <a:t>.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 dirty="0" smtClean="0">
                <a:latin typeface="+mj-lt"/>
              </a:rPr>
              <a:t>We look forward to the continuing calibration and validation work that will address the remaining issues.</a:t>
            </a:r>
            <a:endParaRPr lang="en-US" sz="2000" dirty="0">
              <a:latin typeface="+mj-lt"/>
            </a:endParaRPr>
          </a:p>
          <a:p>
            <a:pPr lv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</a:pPr>
            <a:endParaRPr lang="en-US" sz="2000" dirty="0" smtClean="0">
              <a:solidFill>
                <a:srgbClr val="FFFF00"/>
              </a:solidFill>
            </a:endParaRPr>
          </a:p>
          <a:p>
            <a:pPr lv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</a:pPr>
            <a:endParaRPr lang="en-US" sz="2000" dirty="0" smtClean="0">
              <a:solidFill>
                <a:srgbClr val="FFFF00"/>
              </a:solidFill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</a:pP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91487049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15966</TotalTime>
  <Words>498</Words>
  <Application>Microsoft Office PowerPoint</Application>
  <PresentationFormat>On-screen Show (4:3)</PresentationFormat>
  <Paragraphs>45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MS PGothic</vt:lpstr>
      <vt:lpstr>Arial</vt:lpstr>
      <vt:lpstr>Calibri</vt:lpstr>
      <vt:lpstr>Courier New</vt:lpstr>
      <vt:lpstr>Wingdings</vt:lpstr>
      <vt:lpstr>Custom Design</vt:lpstr>
      <vt:lpstr>G16 SGPS Full Validation PS-PVR SWPC Overview</vt:lpstr>
      <vt:lpstr>Primary Uses of SGPS Data</vt:lpstr>
      <vt:lpstr>Aviation Radiation Support</vt:lpstr>
      <vt:lpstr>Measured Spectra During Solar Energetic Particle Event</vt:lpstr>
      <vt:lpstr>PowerPoint Presentation</vt:lpstr>
      <vt:lpstr>PowerPoint Presentation</vt:lpstr>
      <vt:lpstr>G16 SGPS Full Validation PS-PVR SWPC Summary</vt:lpstr>
    </vt:vector>
  </TitlesOfParts>
  <Company>NOAA / NESDIS / STAR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Xiangqian Wu</dc:creator>
  <cp:lastModifiedBy>swpc2</cp:lastModifiedBy>
  <cp:revision>285</cp:revision>
  <cp:lastPrinted>2018-07-10T13:08:28Z</cp:lastPrinted>
  <dcterms:created xsi:type="dcterms:W3CDTF">2017-02-26T14:41:57Z</dcterms:created>
  <dcterms:modified xsi:type="dcterms:W3CDTF">2020-03-18T13:56:52Z</dcterms:modified>
</cp:coreProperties>
</file>